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25"/>
  </p:notesMasterIdLst>
  <p:handoutMasterIdLst>
    <p:handoutMasterId r:id="rId26"/>
  </p:handoutMasterIdLst>
  <p:sldIdLst>
    <p:sldId id="631" r:id="rId3"/>
    <p:sldId id="672" r:id="rId4"/>
    <p:sldId id="752" r:id="rId5"/>
    <p:sldId id="779" r:id="rId6"/>
    <p:sldId id="780" r:id="rId7"/>
    <p:sldId id="777" r:id="rId8"/>
    <p:sldId id="759" r:id="rId9"/>
    <p:sldId id="778" r:id="rId10"/>
    <p:sldId id="761" r:id="rId11"/>
    <p:sldId id="764" r:id="rId12"/>
    <p:sldId id="762" r:id="rId13"/>
    <p:sldId id="783" r:id="rId14"/>
    <p:sldId id="753" r:id="rId15"/>
    <p:sldId id="782" r:id="rId16"/>
    <p:sldId id="715" r:id="rId17"/>
    <p:sldId id="781" r:id="rId18"/>
    <p:sldId id="785" r:id="rId19"/>
    <p:sldId id="774" r:id="rId20"/>
    <p:sldId id="766" r:id="rId21"/>
    <p:sldId id="786" r:id="rId22"/>
    <p:sldId id="713" r:id="rId23"/>
    <p:sldId id="767" r:id="rId24"/>
  </p:sldIdLst>
  <p:sldSz cx="9144000" cy="6858000" type="screen4x3"/>
  <p:notesSz cx="7010400" cy="92964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880">
          <p15:clr>
            <a:srgbClr val="A4A3A4"/>
          </p15:clr>
        </p15:guide>
        <p15:guide id="3" pos="840" userDrawn="1">
          <p15:clr>
            <a:srgbClr val="A4A3A4"/>
          </p15:clr>
        </p15:guide>
        <p15:guide id="4" orient="horz" pos="1128" userDrawn="1">
          <p15:clr>
            <a:srgbClr val="A4A3A4"/>
          </p15:clr>
        </p15:guide>
        <p15:guide id="5" orient="horz" pos="2880" userDrawn="1">
          <p15:clr>
            <a:srgbClr val="A4A3A4"/>
          </p15:clr>
        </p15:guide>
        <p15:guide id="6" orient="horz" pos="3600">
          <p15:clr>
            <a:srgbClr val="A4A3A4"/>
          </p15:clr>
        </p15:guide>
        <p15:guide id="7" orient="horz" pos="1142">
          <p15:clr>
            <a:srgbClr val="A4A3A4"/>
          </p15:clr>
        </p15:guide>
        <p15:guide id="8" pos="5208" userDrawn="1">
          <p15:clr>
            <a:srgbClr val="A4A3A4"/>
          </p15:clr>
        </p15:guide>
        <p15:guide id="9" pos="605">
          <p15:clr>
            <a:srgbClr val="A4A3A4"/>
          </p15:clr>
        </p15:guide>
        <p15:guide id="10" orient="horz" pos="3120" userDrawn="1">
          <p15:clr>
            <a:srgbClr val="A4A3A4"/>
          </p15:clr>
        </p15:guide>
        <p15:guide id="11" orient="horz" pos="1008" userDrawn="1">
          <p15:clr>
            <a:srgbClr val="A4A3A4"/>
          </p15:clr>
        </p15:guide>
        <p15:guide id="12" orient="horz">
          <p15:clr>
            <a:srgbClr val="A4A3A4"/>
          </p15:clr>
        </p15:guide>
        <p15:guide id="14" orient="horz" pos="320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vatore, Jeanne" initials="SJ" lastIdx="1" clrIdx="0">
    <p:extLst>
      <p:ext uri="{19B8F6BF-5375-455C-9EA6-DF929625EA0E}">
        <p15:presenceInfo xmlns:p15="http://schemas.microsoft.com/office/powerpoint/2012/main" userId="S-1-12-1-857923189-1272440571-1362650776-2274577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DBE"/>
    <a:srgbClr val="F69322"/>
    <a:srgbClr val="234568"/>
    <a:srgbClr val="EBEBEB"/>
    <a:srgbClr val="D0D0D3"/>
    <a:srgbClr val="FF6600"/>
    <a:srgbClr val="2F8571"/>
    <a:srgbClr val="A6D8E7"/>
    <a:srgbClr val="D9AE3A"/>
    <a:srgbClr val="BD9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9" autoAdjust="0"/>
    <p:restoredTop sz="90476" autoAdjust="0"/>
  </p:normalViewPr>
  <p:slideViewPr>
    <p:cSldViewPr snapToGrid="0">
      <p:cViewPr varScale="1">
        <p:scale>
          <a:sx n="103" d="100"/>
          <a:sy n="103" d="100"/>
        </p:scale>
        <p:origin x="582" y="114"/>
      </p:cViewPr>
      <p:guideLst>
        <p:guide orient="horz" pos="3312"/>
        <p:guide pos="2880"/>
        <p:guide pos="840"/>
        <p:guide orient="horz" pos="1128"/>
        <p:guide orient="horz" pos="2880"/>
        <p:guide orient="horz" pos="3600"/>
        <p:guide orient="horz" pos="1142"/>
        <p:guide pos="5208"/>
        <p:guide pos="605"/>
        <p:guide orient="horz" pos="3120"/>
        <p:guide orient="horz" pos="1008"/>
        <p:guide orient="horz"/>
        <p:guide orient="horz" pos="3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492" y="-96"/>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36624687492698"/>
          <c:y val="4.6691372072486699E-2"/>
          <c:w val="0.88660798149489495"/>
          <c:h val="0.86734061468123003"/>
        </c:manualLayout>
      </c:layout>
      <c:barChart>
        <c:barDir val="col"/>
        <c:grouping val="clustered"/>
        <c:varyColors val="0"/>
        <c:ser>
          <c:idx val="2"/>
          <c:order val="2"/>
          <c:tx>
            <c:strRef>
              <c:f>Sheet1!$D$1</c:f>
              <c:strCache>
                <c:ptCount val="1"/>
                <c:pt idx="0">
                  <c:v>pct policies to occ homes</c:v>
                </c:pt>
              </c:strCache>
            </c:strRef>
          </c:tx>
          <c:invertIfNegative val="0"/>
          <c:cat>
            <c:strRef>
              <c:f>Sheet1!$A$2:$A$29</c:f>
              <c:strCache>
                <c:ptCount val="28"/>
                <c:pt idx="0">
                  <c:v>89</c:v>
                </c:pt>
                <c:pt idx="1">
                  <c:v>90</c:v>
                </c:pt>
                <c:pt idx="2">
                  <c:v>91</c:v>
                </c:pt>
                <c:pt idx="3">
                  <c:v>92</c:v>
                </c:pt>
                <c:pt idx="4">
                  <c:v>93</c:v>
                </c:pt>
                <c:pt idx="5">
                  <c:v>94</c:v>
                </c:pt>
                <c:pt idx="6">
                  <c:v>95</c:v>
                </c:pt>
                <c:pt idx="7">
                  <c:v>96</c:v>
                </c:pt>
                <c:pt idx="8">
                  <c:v>97</c:v>
                </c:pt>
                <c:pt idx="9">
                  <c:v>98</c:v>
                </c:pt>
                <c:pt idx="10">
                  <c:v>99</c:v>
                </c:pt>
                <c:pt idx="11">
                  <c:v>00</c:v>
                </c:pt>
                <c:pt idx="12">
                  <c:v>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strCache>
            </c:strRef>
          </c:cat>
          <c:val>
            <c:numRef>
              <c:f>Sheet1!$D$2:$D$29</c:f>
              <c:numCache>
                <c:formatCode>0.00%</c:formatCode>
                <c:ptCount val="28"/>
                <c:pt idx="0">
                  <c:v>2.4494598352765004E-2</c:v>
                </c:pt>
                <c:pt idx="1">
                  <c:v>2.6321375504139249E-2</c:v>
                </c:pt>
                <c:pt idx="2">
                  <c:v>2.6561679790026244E-2</c:v>
                </c:pt>
                <c:pt idx="3">
                  <c:v>2.7181242867517379E-2</c:v>
                </c:pt>
                <c:pt idx="4">
                  <c:v>2.8960294719607042E-2</c:v>
                </c:pt>
                <c:pt idx="5">
                  <c:v>3.0800405268490375E-2</c:v>
                </c:pt>
                <c:pt idx="6">
                  <c:v>3.4803480348034807E-2</c:v>
                </c:pt>
                <c:pt idx="7">
                  <c:v>3.6541889483065949E-2</c:v>
                </c:pt>
                <c:pt idx="8">
                  <c:v>4.0117416829745595E-2</c:v>
                </c:pt>
                <c:pt idx="9">
                  <c:v>4.0954312759586595E-2</c:v>
                </c:pt>
                <c:pt idx="10">
                  <c:v>4.1265605641856475E-2</c:v>
                </c:pt>
                <c:pt idx="11">
                  <c:v>4.1335603480892928E-2</c:v>
                </c:pt>
                <c:pt idx="12">
                  <c:v>4.1678347817960933E-2</c:v>
                </c:pt>
                <c:pt idx="13">
                  <c:v>4.3059921882442599E-2</c:v>
                </c:pt>
                <c:pt idx="14">
                  <c:v>4.3292913982569153E-2</c:v>
                </c:pt>
                <c:pt idx="15">
                  <c:v>4.381274040716765E-2</c:v>
                </c:pt>
                <c:pt idx="16">
                  <c:v>4.5828328559549103E-2</c:v>
                </c:pt>
                <c:pt idx="17">
                  <c:v>5.0282898339112973E-2</c:v>
                </c:pt>
                <c:pt idx="18">
                  <c:v>5.1309944701296344E-2</c:v>
                </c:pt>
                <c:pt idx="19">
                  <c:v>5.0982856117045144E-2</c:v>
                </c:pt>
                <c:pt idx="20">
                  <c:v>5.1194539249146756E-2</c:v>
                </c:pt>
                <c:pt idx="21">
                  <c:v>5.0509565528338997E-2</c:v>
                </c:pt>
                <c:pt idx="22">
                  <c:v>4.9766581520303006E-2</c:v>
                </c:pt>
                <c:pt idx="23">
                  <c:v>4.9078683084446774E-2</c:v>
                </c:pt>
                <c:pt idx="24">
                  <c:v>4.9620650562483652E-2</c:v>
                </c:pt>
                <c:pt idx="25">
                  <c:v>4.6856054044690808E-2</c:v>
                </c:pt>
                <c:pt idx="26">
                  <c:v>4.4397102684277802E-2</c:v>
                </c:pt>
                <c:pt idx="27">
                  <c:v>4.2948934731146429E-2</c:v>
                </c:pt>
              </c:numCache>
            </c:numRef>
          </c:val>
          <c:extLst>
            <c:ext xmlns:c16="http://schemas.microsoft.com/office/drawing/2014/chart" uri="{C3380CC4-5D6E-409C-BE32-E72D297353CC}">
              <c16:uniqueId val="{00000001-5225-4593-A520-3D343103AD69}"/>
            </c:ext>
          </c:extLst>
        </c:ser>
        <c:dLbls>
          <c:showLegendKey val="0"/>
          <c:showVal val="0"/>
          <c:showCatName val="0"/>
          <c:showSerName val="0"/>
          <c:showPercent val="0"/>
          <c:showBubbleSize val="0"/>
        </c:dLbls>
        <c:gapWidth val="50"/>
        <c:axId val="1303126992"/>
        <c:axId val="130344392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 of policies (millions)</c:v>
                      </c:pt>
                    </c:strCache>
                  </c:strRef>
                </c:tx>
                <c:spPr>
                  <a:solidFill>
                    <a:schemeClr val="accent1"/>
                  </a:solidFill>
                </c:spPr>
                <c:invertIfNegative val="0"/>
                <c:dPt>
                  <c:idx val="23"/>
                  <c:invertIfNegative val="0"/>
                  <c:bubble3D val="0"/>
                  <c:extLst>
                    <c:ext xmlns:c16="http://schemas.microsoft.com/office/drawing/2014/chart" uri="{C3380CC4-5D6E-409C-BE32-E72D297353CC}">
                      <c16:uniqueId val="{00000000-AC74-493F-90D3-7BC3CBDAB987}"/>
                    </c:ext>
                  </c:extLst>
                </c:dPt>
                <c:dPt>
                  <c:idx val="25"/>
                  <c:invertIfNegative val="0"/>
                  <c:bubble3D val="0"/>
                  <c:extLst>
                    <c:ext xmlns:c16="http://schemas.microsoft.com/office/drawing/2014/chart" uri="{C3380CC4-5D6E-409C-BE32-E72D297353CC}">
                      <c16:uniqueId val="{00000001-AC74-493F-90D3-7BC3CBDAB987}"/>
                    </c:ext>
                  </c:extLst>
                </c:dPt>
                <c:dPt>
                  <c:idx val="26"/>
                  <c:invertIfNegative val="0"/>
                  <c:bubble3D val="0"/>
                  <c:spPr>
                    <a:solidFill>
                      <a:srgbClr val="337DBE"/>
                    </a:solidFill>
                  </c:spPr>
                  <c:extLst>
                    <c:ext xmlns:c16="http://schemas.microsoft.com/office/drawing/2014/chart" uri="{C3380CC4-5D6E-409C-BE32-E72D297353CC}">
                      <c16:uniqueId val="{00000003-AC74-493F-90D3-7BC3CBDAB987}"/>
                    </c:ext>
                  </c:extLst>
                </c:dPt>
                <c:dLbls>
                  <c:dLbl>
                    <c:idx val="6"/>
                    <c:layout>
                      <c:manualLayout>
                        <c:x val="-5.4400954147029701E-17"/>
                        <c:y val="-3.5842293906810001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4-C0F4-4DB2-A308-D8DBC4180399}"/>
                      </c:ext>
                    </c:extLst>
                  </c:dLbl>
                  <c:dLbl>
                    <c:idx val="7"/>
                    <c:layout>
                      <c:manualLayout>
                        <c:x val="0"/>
                        <c:y val="1.4336917562723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5-C0F4-4DB2-A308-D8DBC4180399}"/>
                      </c:ext>
                    </c:extLst>
                  </c:dLbl>
                  <c:dLbl>
                    <c:idx val="10"/>
                    <c:layout>
                      <c:manualLayout>
                        <c:x val="-5.4400954147029701E-17"/>
                        <c:y val="1.075268817204299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6-C0F4-4DB2-A308-D8DBC4180399}"/>
                      </c:ext>
                    </c:extLst>
                  </c:dLbl>
                  <c:dLbl>
                    <c:idx val="20"/>
                    <c:layout>
                      <c:manualLayout>
                        <c:x val="0"/>
                        <c:y val="3.5842293906810001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7-C0F4-4DB2-A308-D8DBC4180399}"/>
                      </c:ext>
                    </c:extLst>
                  </c:dLbl>
                  <c:dLbl>
                    <c:idx val="22"/>
                    <c:layout>
                      <c:manualLayout>
                        <c:x val="0"/>
                        <c:y val="7.1684587813620098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8-C0F4-4DB2-A308-D8DBC4180399}"/>
                      </c:ext>
                    </c:extLst>
                  </c:dLbl>
                  <c:dLbl>
                    <c:idx val="23"/>
                    <c:layout>
                      <c:manualLayout>
                        <c:x val="-1.08801908294058E-16"/>
                        <c:y val="-7.168458781362069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0-AC74-493F-90D3-7BC3CBDAB987}"/>
                      </c:ext>
                    </c:extLst>
                  </c:dLbl>
                  <c:dLbl>
                    <c:idx val="24"/>
                    <c:layout>
                      <c:manualLayout>
                        <c:x val="1.08801908294058E-16"/>
                        <c:y val="1.075268817204299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9-C0F4-4DB2-A308-D8DBC4180399}"/>
                      </c:ext>
                    </c:extLst>
                  </c:dLbl>
                  <c:dLbl>
                    <c:idx val="25"/>
                    <c:layout>
                      <c:manualLayout>
                        <c:x val="0"/>
                        <c:y val="-1.075268817204299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1-AC74-493F-90D3-7BC3CBDAB987}"/>
                      </c:ext>
                    </c:extLst>
                  </c:dLbl>
                  <c:dLbl>
                    <c:idx val="26"/>
                    <c:layout>
                      <c:manualLayout>
                        <c:x val="1.48367952522266E-3"/>
                        <c:y val="1.0752688172042999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3-AC74-493F-90D3-7BC3CBDAB987}"/>
                      </c:ext>
                    </c:extLst>
                  </c:dLbl>
                  <c:spPr>
                    <a:noFill/>
                    <a:ln>
                      <a:noFill/>
                    </a:ln>
                    <a:effectLst/>
                  </c:spPr>
                  <c:txPr>
                    <a:bodyPr rot="0" vert="horz"/>
                    <a:lstStyle/>
                    <a:p>
                      <a:pPr>
                        <a:defRPr sz="1000" b="1"/>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Sheet1!$A$2:$A$29</c15:sqref>
                        </c15:formulaRef>
                      </c:ext>
                    </c:extLst>
                    <c:strCache>
                      <c:ptCount val="28"/>
                      <c:pt idx="0">
                        <c:v>89</c:v>
                      </c:pt>
                      <c:pt idx="1">
                        <c:v>90</c:v>
                      </c:pt>
                      <c:pt idx="2">
                        <c:v>91</c:v>
                      </c:pt>
                      <c:pt idx="3">
                        <c:v>92</c:v>
                      </c:pt>
                      <c:pt idx="4">
                        <c:v>93</c:v>
                      </c:pt>
                      <c:pt idx="5">
                        <c:v>94</c:v>
                      </c:pt>
                      <c:pt idx="6">
                        <c:v>95</c:v>
                      </c:pt>
                      <c:pt idx="7">
                        <c:v>96</c:v>
                      </c:pt>
                      <c:pt idx="8">
                        <c:v>97</c:v>
                      </c:pt>
                      <c:pt idx="9">
                        <c:v>98</c:v>
                      </c:pt>
                      <c:pt idx="10">
                        <c:v>99</c:v>
                      </c:pt>
                      <c:pt idx="11">
                        <c:v>00</c:v>
                      </c:pt>
                      <c:pt idx="12">
                        <c:v>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strCache>
                  </c:strRef>
                </c:cat>
                <c:val>
                  <c:numRef>
                    <c:extLst>
                      <c:ext uri="{02D57815-91ED-43cb-92C2-25804820EDAC}">
                        <c15:formulaRef>
                          <c15:sqref>Sheet1!$B$2:$B$29</c15:sqref>
                        </c15:formulaRef>
                      </c:ext>
                    </c:extLst>
                    <c:numCache>
                      <c:formatCode>#,##0.00</c:formatCode>
                      <c:ptCount val="28"/>
                      <c:pt idx="0">
                        <c:v>2.29</c:v>
                      </c:pt>
                      <c:pt idx="1">
                        <c:v>2.48</c:v>
                      </c:pt>
                      <c:pt idx="2">
                        <c:v>2.5299999999999998</c:v>
                      </c:pt>
                      <c:pt idx="3">
                        <c:v>2.62</c:v>
                      </c:pt>
                      <c:pt idx="4">
                        <c:v>2.83</c:v>
                      </c:pt>
                      <c:pt idx="5">
                        <c:v>3.04</c:v>
                      </c:pt>
                      <c:pt idx="6">
                        <c:v>3.48</c:v>
                      </c:pt>
                      <c:pt idx="7">
                        <c:v>3.69</c:v>
                      </c:pt>
                      <c:pt idx="8">
                        <c:v>4.0999999999999996</c:v>
                      </c:pt>
                      <c:pt idx="9">
                        <c:v>4.24</c:v>
                      </c:pt>
                      <c:pt idx="10">
                        <c:v>4.33</c:v>
                      </c:pt>
                      <c:pt idx="11">
                        <c:v>4.37</c:v>
                      </c:pt>
                      <c:pt idx="12">
                        <c:v>4.46</c:v>
                      </c:pt>
                      <c:pt idx="13">
                        <c:v>4.5199999999999996</c:v>
                      </c:pt>
                      <c:pt idx="14">
                        <c:v>4.57</c:v>
                      </c:pt>
                      <c:pt idx="15">
                        <c:v>4.67</c:v>
                      </c:pt>
                      <c:pt idx="16">
                        <c:v>4.96</c:v>
                      </c:pt>
                      <c:pt idx="17">
                        <c:v>5.51</c:v>
                      </c:pt>
                      <c:pt idx="18">
                        <c:v>5.66</c:v>
                      </c:pt>
                      <c:pt idx="19">
                        <c:v>5.68</c:v>
                      </c:pt>
                      <c:pt idx="20">
                        <c:v>5.7</c:v>
                      </c:pt>
                      <c:pt idx="21">
                        <c:v>5.65</c:v>
                      </c:pt>
                      <c:pt idx="22">
                        <c:v>5.65</c:v>
                      </c:pt>
                      <c:pt idx="23">
                        <c:v>5.62</c:v>
                      </c:pt>
                      <c:pt idx="24">
                        <c:v>5.69</c:v>
                      </c:pt>
                      <c:pt idx="25">
                        <c:v>5.41</c:v>
                      </c:pt>
                      <c:pt idx="26">
                        <c:v>5.21</c:v>
                      </c:pt>
                      <c:pt idx="27">
                        <c:v>5.08</c:v>
                      </c:pt>
                    </c:numCache>
                  </c:numRef>
                </c:val>
                <c:extLst>
                  <c:ext xmlns:c16="http://schemas.microsoft.com/office/drawing/2014/chart" uri="{C3380CC4-5D6E-409C-BE32-E72D297353CC}">
                    <c16:uniqueId val="{00000004-AC74-493F-90D3-7BC3CBDAB98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occupied homes (millions)</c:v>
                      </c:pt>
                    </c:strCache>
                  </c:strRef>
                </c:tx>
                <c:invertIfNegative val="0"/>
                <c:cat>
                  <c:strRef>
                    <c:extLst xmlns:c15="http://schemas.microsoft.com/office/drawing/2012/chart">
                      <c:ext xmlns:c15="http://schemas.microsoft.com/office/drawing/2012/chart" uri="{02D57815-91ED-43cb-92C2-25804820EDAC}">
                        <c15:formulaRef>
                          <c15:sqref>Sheet1!$A$2:$A$29</c15:sqref>
                        </c15:formulaRef>
                      </c:ext>
                    </c:extLst>
                    <c:strCache>
                      <c:ptCount val="28"/>
                      <c:pt idx="0">
                        <c:v>89</c:v>
                      </c:pt>
                      <c:pt idx="1">
                        <c:v>90</c:v>
                      </c:pt>
                      <c:pt idx="2">
                        <c:v>91</c:v>
                      </c:pt>
                      <c:pt idx="3">
                        <c:v>92</c:v>
                      </c:pt>
                      <c:pt idx="4">
                        <c:v>93</c:v>
                      </c:pt>
                      <c:pt idx="5">
                        <c:v>94</c:v>
                      </c:pt>
                      <c:pt idx="6">
                        <c:v>95</c:v>
                      </c:pt>
                      <c:pt idx="7">
                        <c:v>96</c:v>
                      </c:pt>
                      <c:pt idx="8">
                        <c:v>97</c:v>
                      </c:pt>
                      <c:pt idx="9">
                        <c:v>98</c:v>
                      </c:pt>
                      <c:pt idx="10">
                        <c:v>99</c:v>
                      </c:pt>
                      <c:pt idx="11">
                        <c:v>00</c:v>
                      </c:pt>
                      <c:pt idx="12">
                        <c:v>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strCache>
                  </c:strRef>
                </c:cat>
                <c:val>
                  <c:numRef>
                    <c:extLst xmlns:c15="http://schemas.microsoft.com/office/drawing/2012/chart">
                      <c:ext xmlns:c15="http://schemas.microsoft.com/office/drawing/2012/chart" uri="{02D57815-91ED-43cb-92C2-25804820EDAC}">
                        <c15:formulaRef>
                          <c15:sqref>Sheet1!$C$2:$C$29</c15:sqref>
                        </c15:formulaRef>
                      </c:ext>
                    </c:extLst>
                    <c:numCache>
                      <c:formatCode>General</c:formatCode>
                      <c:ptCount val="28"/>
                      <c:pt idx="0">
                        <c:v>93.49</c:v>
                      </c:pt>
                      <c:pt idx="1">
                        <c:v>94.22</c:v>
                      </c:pt>
                      <c:pt idx="2">
                        <c:v>95.25</c:v>
                      </c:pt>
                      <c:pt idx="3">
                        <c:v>96.39</c:v>
                      </c:pt>
                      <c:pt idx="4">
                        <c:v>97.72</c:v>
                      </c:pt>
                      <c:pt idx="5">
                        <c:v>98.7</c:v>
                      </c:pt>
                      <c:pt idx="6">
                        <c:v>99.99</c:v>
                      </c:pt>
                      <c:pt idx="7">
                        <c:v>100.98</c:v>
                      </c:pt>
                      <c:pt idx="8">
                        <c:v>102.2</c:v>
                      </c:pt>
                      <c:pt idx="9">
                        <c:v>103.53</c:v>
                      </c:pt>
                      <c:pt idx="10">
                        <c:v>104.93</c:v>
                      </c:pt>
                      <c:pt idx="11">
                        <c:v>105.72</c:v>
                      </c:pt>
                      <c:pt idx="12">
                        <c:v>107.01</c:v>
                      </c:pt>
                      <c:pt idx="13">
                        <c:v>104.97</c:v>
                      </c:pt>
                      <c:pt idx="14">
                        <c:v>105.56</c:v>
                      </c:pt>
                      <c:pt idx="15">
                        <c:v>106.59</c:v>
                      </c:pt>
                      <c:pt idx="16">
                        <c:v>108.23</c:v>
                      </c:pt>
                      <c:pt idx="17">
                        <c:v>109.58</c:v>
                      </c:pt>
                      <c:pt idx="18">
                        <c:v>110.31</c:v>
                      </c:pt>
                      <c:pt idx="19">
                        <c:v>111.41</c:v>
                      </c:pt>
                      <c:pt idx="20">
                        <c:v>111.34</c:v>
                      </c:pt>
                      <c:pt idx="21">
                        <c:v>111.86</c:v>
                      </c:pt>
                      <c:pt idx="22">
                        <c:v>113.53</c:v>
                      </c:pt>
                      <c:pt idx="23">
                        <c:v>114.51</c:v>
                      </c:pt>
                      <c:pt idx="24">
                        <c:v>114.67</c:v>
                      </c:pt>
                      <c:pt idx="25">
                        <c:v>115.46</c:v>
                      </c:pt>
                      <c:pt idx="26">
                        <c:v>117.35</c:v>
                      </c:pt>
                      <c:pt idx="27">
                        <c:v>118.28</c:v>
                      </c:pt>
                    </c:numCache>
                  </c:numRef>
                </c:val>
                <c:extLst xmlns:c15="http://schemas.microsoft.com/office/drawing/2012/chart">
                  <c:ext xmlns:c16="http://schemas.microsoft.com/office/drawing/2014/chart" uri="{C3380CC4-5D6E-409C-BE32-E72D297353CC}">
                    <c16:uniqueId val="{00000000-5225-4593-A520-3D343103AD69}"/>
                  </c:ext>
                </c:extLst>
              </c15:ser>
            </c15:filteredBarSeries>
          </c:ext>
        </c:extLst>
      </c:barChart>
      <c:catAx>
        <c:axId val="1303126992"/>
        <c:scaling>
          <c:orientation val="minMax"/>
        </c:scaling>
        <c:delete val="0"/>
        <c:axPos val="b"/>
        <c:numFmt formatCode="General" sourceLinked="0"/>
        <c:majorTickMark val="out"/>
        <c:minorTickMark val="none"/>
        <c:tickLblPos val="low"/>
        <c:crossAx val="1303443920"/>
        <c:crosses val="autoZero"/>
        <c:auto val="1"/>
        <c:lblAlgn val="ctr"/>
        <c:lblOffset val="100"/>
        <c:noMultiLvlLbl val="0"/>
      </c:catAx>
      <c:valAx>
        <c:axId val="1303443920"/>
        <c:scaling>
          <c:orientation val="minMax"/>
          <c:max val="6.0000000000000012E-2"/>
          <c:min val="0"/>
        </c:scaling>
        <c:delete val="0"/>
        <c:axPos val="l"/>
        <c:majorGridlines/>
        <c:numFmt formatCode="0%" sourceLinked="0"/>
        <c:majorTickMark val="out"/>
        <c:minorTickMark val="none"/>
        <c:tickLblPos val="nextTo"/>
        <c:txPr>
          <a:bodyPr/>
          <a:lstStyle/>
          <a:p>
            <a:pPr>
              <a:defRPr sz="1600"/>
            </a:pPr>
            <a:endParaRPr lang="en-US"/>
          </a:p>
        </c:txPr>
        <c:crossAx val="1303126992"/>
        <c:crosses val="autoZero"/>
        <c:crossBetween val="between"/>
        <c:majorUnit val="1.0000000000000002E-2"/>
        <c:minorUnit val="1.0000000000000002E-3"/>
      </c:valAx>
    </c:plotArea>
    <c:plotVisOnly val="1"/>
    <c:dispBlanksAs val="gap"/>
    <c:showDLblsOverMax val="0"/>
  </c:chart>
  <c:txPr>
    <a:bodyPr/>
    <a:lstStyle/>
    <a:p>
      <a:pPr>
        <a:defRPr sz="12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4-30T15:43:26.066"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sz="1100"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90D53B4-B4FE-442B-BCF3-9023F49641CC}" type="datetimeFigureOut">
              <a:rPr lang="en-US" sz="1100"/>
              <a:t>7/21/2017</a:t>
            </a:fld>
            <a:endParaRPr lang="en-US" sz="1100"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sz="1100"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5E3EEC0-60C9-482C-B113-4433E60F7642}" type="slidenum">
              <a:rPr lang="en-US" sz="1100"/>
              <a:t>‹#›</a:t>
            </a:fld>
            <a:endParaRPr lang="en-US" sz="110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325438"/>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8" name="Slide Number Placeholder 6"/>
          <p:cNvSpPr>
            <a:spLocks noGrp="1"/>
          </p:cNvSpPr>
          <p:nvPr>
            <p:ph type="sldNum" sz="quarter" idx="5"/>
          </p:nvPr>
        </p:nvSpPr>
        <p:spPr>
          <a:xfrm>
            <a:off x="0" y="9014374"/>
            <a:ext cx="7008778" cy="280412"/>
          </a:xfrm>
          <a:prstGeom prst="rect">
            <a:avLst/>
          </a:prstGeom>
        </p:spPr>
        <p:txBody>
          <a:bodyPr vert="horz" lIns="93177" tIns="46589" rIns="93177" bIns="46589"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701040" y="3670141"/>
            <a:ext cx="5608320" cy="522922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sldNum" sz="quarter" idx="5"/>
          </p:nvPr>
        </p:nvSpPr>
        <p:spPr/>
        <p:txBody>
          <a:bodyPr/>
          <a:lstStyle/>
          <a:p>
            <a:pPr>
              <a:defRPr/>
            </a:pPr>
            <a:fld id="{91438143-1DA2-4BA3-AF43-18D3330F406F}" type="slidenum">
              <a:rPr lang="en-US" smtClean="0"/>
              <a:pPr>
                <a:defRPr/>
              </a:pPr>
              <a:t>1</a:t>
            </a:fld>
            <a:endParaRPr lang="en-US" dirty="0"/>
          </a:p>
        </p:txBody>
      </p:sp>
      <p:sp>
        <p:nvSpPr>
          <p:cNvPr id="157699" name="Rectangle 2"/>
          <p:cNvSpPr>
            <a:spLocks noGrp="1" noRot="1" noChangeAspect="1" noChangeArrowheads="1" noTextEdit="1"/>
          </p:cNvSpPr>
          <p:nvPr>
            <p:ph type="sldImg"/>
          </p:nvPr>
        </p:nvSpPr>
        <p:spPr>
          <a:xfrm>
            <a:off x="1412875" y="325438"/>
            <a:ext cx="4184650" cy="3138487"/>
          </a:xfrm>
          <a:ln/>
        </p:spPr>
      </p:sp>
      <p:sp>
        <p:nvSpPr>
          <p:cNvPr id="15770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4096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sldNum" sz="quarter" idx="5"/>
          </p:nvPr>
        </p:nvSpPr>
        <p:spPr/>
        <p:txBody>
          <a:bodyPr/>
          <a:lstStyle/>
          <a:p>
            <a:fld id="{938F789B-0BA8-4A49-AFC3-8C639E029E1C}" type="slidenum">
              <a:rPr lang="en-US" smtClean="0"/>
              <a:pPr/>
              <a:t>2</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052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F8523C-8729-40F0-9536-D6C4CA3AD2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3129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D5F8523C-8729-40F0-9536-D6C4CA3AD238}" type="slidenum">
              <a:rPr lang="en-US" smtClean="0"/>
              <a:pPr/>
              <a:t>6</a:t>
            </a:fld>
            <a:endParaRPr lang="en-US" dirty="0"/>
          </a:p>
        </p:txBody>
      </p:sp>
    </p:spTree>
    <p:extLst>
      <p:ext uri="{BB962C8B-B14F-4D97-AF65-F5344CB8AC3E}">
        <p14:creationId xmlns:p14="http://schemas.microsoft.com/office/powerpoint/2010/main" val="204318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5F8523C-8729-40F0-9536-D6C4CA3AD2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8686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32515143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185839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365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33427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79641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98242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7738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65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1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70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5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8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
          <p:cNvSpPr>
            <a:spLocks noGrp="1" noChangeArrowheads="1"/>
          </p:cNvSpPr>
          <p:nvPr>
            <p:ph type="dt" sz="half" idx="10"/>
          </p:nvPr>
        </p:nvSpPr>
        <p:spPr>
          <a:ln/>
        </p:spPr>
        <p:txBody>
          <a:bodyPr/>
          <a:lstStyle>
            <a:lvl1pPr>
              <a:defRPr/>
            </a:lvl1pPr>
          </a:lstStyle>
          <a:p>
            <a:pPr>
              <a:defRPr/>
            </a:pPr>
            <a:r>
              <a:rPr lang="en-US" dirty="0"/>
              <a:t>12/01/09 - 9pm</a:t>
            </a:r>
          </a:p>
        </p:txBody>
      </p:sp>
      <p:sp>
        <p:nvSpPr>
          <p:cNvPr id="5" name="Rectangle 106"/>
          <p:cNvSpPr>
            <a:spLocks noGrp="1" noChangeArrowheads="1"/>
          </p:cNvSpPr>
          <p:nvPr>
            <p:ph type="ftr" sz="quarter" idx="11"/>
          </p:nvPr>
        </p:nvSpPr>
        <p:spPr>
          <a:ln/>
        </p:spPr>
        <p:txBody>
          <a:bodyPr/>
          <a:lstStyle>
            <a:lvl1pPr>
              <a:defRPr/>
            </a:lvl1pPr>
          </a:lstStyle>
          <a:p>
            <a:pPr>
              <a:defRPr/>
            </a:pPr>
            <a:r>
              <a:rPr lang="en-US" dirty="0" err="1"/>
              <a:t>eSlide</a:t>
            </a:r>
            <a:r>
              <a:rPr lang="en-US" dirty="0"/>
              <a:t> – P6466 – The Financial Crisis and the Future of the P/C</a:t>
            </a:r>
          </a:p>
        </p:txBody>
      </p:sp>
      <p:sp>
        <p:nvSpPr>
          <p:cNvPr id="6" name="Rectangle 110"/>
          <p:cNvSpPr>
            <a:spLocks noGrp="1" noChangeArrowheads="1"/>
          </p:cNvSpPr>
          <p:nvPr>
            <p:ph type="sldNum" sz="quarter" idx="12"/>
          </p:nvPr>
        </p:nvSpPr>
        <p:spPr>
          <a:ln/>
        </p:spPr>
        <p:txBody>
          <a:bodyPr/>
          <a:lstStyle>
            <a:lvl1pPr>
              <a:defRPr/>
            </a:lvl1pPr>
          </a:lstStyle>
          <a:p>
            <a:pPr>
              <a:defRPr/>
            </a:pPr>
            <a:fld id="{8F1D8FF3-5AB6-4EC6-BDC2-E6058C96F901}" type="slidenum">
              <a:rPr lang="en-US"/>
              <a:pPr>
                <a:defRPr/>
              </a:pPr>
              <a:t>‹#›</a:t>
            </a:fld>
            <a:endParaRPr lang="en-US" dirty="0"/>
          </a:p>
        </p:txBody>
      </p:sp>
    </p:spTree>
    <p:extLst>
      <p:ext uri="{BB962C8B-B14F-4D97-AF65-F5344CB8AC3E}">
        <p14:creationId xmlns:p14="http://schemas.microsoft.com/office/powerpoint/2010/main" val="384310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5"/>
          <p:cNvSpPr>
            <a:spLocks noGrp="1" noChangeArrowheads="1"/>
          </p:cNvSpPr>
          <p:nvPr>
            <p:ph type="dt" sz="half" idx="10"/>
          </p:nvPr>
        </p:nvSpPr>
        <p:spPr>
          <a:ln/>
        </p:spPr>
        <p:txBody>
          <a:bodyPr/>
          <a:lstStyle>
            <a:lvl1pPr>
              <a:defRPr/>
            </a:lvl1pPr>
          </a:lstStyle>
          <a:p>
            <a:pPr>
              <a:defRPr/>
            </a:pPr>
            <a:r>
              <a:rPr lang="en-US" dirty="0"/>
              <a:t>12/01/09 - 9pm</a:t>
            </a:r>
          </a:p>
        </p:txBody>
      </p:sp>
      <p:sp>
        <p:nvSpPr>
          <p:cNvPr id="3" name="Rectangle 106"/>
          <p:cNvSpPr>
            <a:spLocks noGrp="1" noChangeArrowheads="1"/>
          </p:cNvSpPr>
          <p:nvPr>
            <p:ph type="ftr" sz="quarter" idx="11"/>
          </p:nvPr>
        </p:nvSpPr>
        <p:spPr>
          <a:ln/>
        </p:spPr>
        <p:txBody>
          <a:bodyPr/>
          <a:lstStyle>
            <a:lvl1pPr>
              <a:defRPr/>
            </a:lvl1pPr>
          </a:lstStyle>
          <a:p>
            <a:pPr>
              <a:defRPr/>
            </a:pPr>
            <a:r>
              <a:rPr lang="en-US" dirty="0" err="1"/>
              <a:t>eSlide</a:t>
            </a:r>
            <a:r>
              <a:rPr lang="en-US" dirty="0"/>
              <a:t> – P6466 – The Financial Crisis and the Future of the P/C</a:t>
            </a:r>
          </a:p>
        </p:txBody>
      </p:sp>
      <p:sp>
        <p:nvSpPr>
          <p:cNvPr id="4" name="Rectangle 110"/>
          <p:cNvSpPr>
            <a:spLocks noGrp="1" noChangeArrowheads="1"/>
          </p:cNvSpPr>
          <p:nvPr>
            <p:ph type="sldNum" sz="quarter" idx="12"/>
          </p:nvPr>
        </p:nvSpPr>
        <p:spPr>
          <a:ln/>
        </p:spPr>
        <p:txBody>
          <a:bodyPr/>
          <a:lstStyle>
            <a:lvl1pPr>
              <a:defRPr/>
            </a:lvl1pPr>
          </a:lstStyle>
          <a:p>
            <a:pPr>
              <a:defRPr/>
            </a:pPr>
            <a:fld id="{79649112-2361-4913-9798-B6AEBB59A8D4}" type="slidenum">
              <a:rPr lang="en-US"/>
              <a:pPr>
                <a:defRPr/>
              </a:pPr>
              <a:t>‹#›</a:t>
            </a:fld>
            <a:endParaRPr lang="en-US" dirty="0"/>
          </a:p>
        </p:txBody>
      </p:sp>
    </p:spTree>
    <p:extLst>
      <p:ext uri="{BB962C8B-B14F-4D97-AF65-F5344CB8AC3E}">
        <p14:creationId xmlns:p14="http://schemas.microsoft.com/office/powerpoint/2010/main" val="1700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
          <p:cNvSpPr>
            <a:spLocks noGrp="1" noChangeArrowheads="1"/>
          </p:cNvSpPr>
          <p:nvPr>
            <p:ph type="dt" sz="half" idx="10"/>
          </p:nvPr>
        </p:nvSpPr>
        <p:spPr>
          <a:ln/>
        </p:spPr>
        <p:txBody>
          <a:bodyPr/>
          <a:lstStyle>
            <a:lvl1pPr>
              <a:defRPr/>
            </a:lvl1pPr>
          </a:lstStyle>
          <a:p>
            <a:pPr>
              <a:defRPr/>
            </a:pPr>
            <a:r>
              <a:rPr lang="en-US" dirty="0"/>
              <a:t>12/01/09 - 9pm</a:t>
            </a:r>
          </a:p>
        </p:txBody>
      </p:sp>
      <p:sp>
        <p:nvSpPr>
          <p:cNvPr id="6" name="Rectangle 106"/>
          <p:cNvSpPr>
            <a:spLocks noGrp="1" noChangeArrowheads="1"/>
          </p:cNvSpPr>
          <p:nvPr>
            <p:ph type="ftr" sz="quarter" idx="11"/>
          </p:nvPr>
        </p:nvSpPr>
        <p:spPr>
          <a:ln/>
        </p:spPr>
        <p:txBody>
          <a:bodyPr/>
          <a:lstStyle>
            <a:lvl1pPr>
              <a:defRPr/>
            </a:lvl1pPr>
          </a:lstStyle>
          <a:p>
            <a:pPr>
              <a:defRPr/>
            </a:pPr>
            <a:r>
              <a:rPr lang="en-US" dirty="0" err="1"/>
              <a:t>eSlide</a:t>
            </a:r>
            <a:r>
              <a:rPr lang="en-US" dirty="0"/>
              <a:t> – P6466 – The Financial Crisis and the Future of the P/C</a:t>
            </a:r>
          </a:p>
        </p:txBody>
      </p:sp>
      <p:sp>
        <p:nvSpPr>
          <p:cNvPr id="7" name="Rectangle 110"/>
          <p:cNvSpPr>
            <a:spLocks noGrp="1" noChangeArrowheads="1"/>
          </p:cNvSpPr>
          <p:nvPr>
            <p:ph type="sldNum" sz="quarter" idx="12"/>
          </p:nvPr>
        </p:nvSpPr>
        <p:spPr>
          <a:ln/>
        </p:spPr>
        <p:txBody>
          <a:bodyPr/>
          <a:lstStyle>
            <a:lvl1pPr>
              <a:defRPr/>
            </a:lvl1pPr>
          </a:lstStyle>
          <a:p>
            <a:pPr>
              <a:defRPr/>
            </a:pPr>
            <a:fld id="{DB690DBB-527D-49DE-BE17-F2C090C1D32C}" type="slidenum">
              <a:rPr lang="en-US"/>
              <a:pPr>
                <a:defRPr/>
              </a:pPr>
              <a:t>‹#›</a:t>
            </a:fld>
            <a:endParaRPr lang="en-US" dirty="0"/>
          </a:p>
        </p:txBody>
      </p:sp>
    </p:spTree>
    <p:extLst>
      <p:ext uri="{BB962C8B-B14F-4D97-AF65-F5344CB8AC3E}">
        <p14:creationId xmlns:p14="http://schemas.microsoft.com/office/powerpoint/2010/main" val="9633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5"/>
          <p:cNvSpPr>
            <a:spLocks noGrp="1" noChangeArrowheads="1"/>
          </p:cNvSpPr>
          <p:nvPr>
            <p:ph type="dt" sz="half" idx="10"/>
          </p:nvPr>
        </p:nvSpPr>
        <p:spPr>
          <a:ln/>
        </p:spPr>
        <p:txBody>
          <a:bodyPr/>
          <a:lstStyle>
            <a:lvl1pPr>
              <a:defRPr/>
            </a:lvl1pPr>
          </a:lstStyle>
          <a:p>
            <a:pPr>
              <a:defRPr/>
            </a:pPr>
            <a:r>
              <a:rPr lang="en-US" dirty="0"/>
              <a:t>12/01/09 - 9pm</a:t>
            </a:r>
          </a:p>
        </p:txBody>
      </p:sp>
      <p:sp>
        <p:nvSpPr>
          <p:cNvPr id="4" name="Rectangle 106"/>
          <p:cNvSpPr>
            <a:spLocks noGrp="1" noChangeArrowheads="1"/>
          </p:cNvSpPr>
          <p:nvPr>
            <p:ph type="ftr" sz="quarter" idx="11"/>
          </p:nvPr>
        </p:nvSpPr>
        <p:spPr>
          <a:ln/>
        </p:spPr>
        <p:txBody>
          <a:bodyPr/>
          <a:lstStyle>
            <a:lvl1pPr>
              <a:defRPr/>
            </a:lvl1pPr>
          </a:lstStyle>
          <a:p>
            <a:pPr>
              <a:defRPr/>
            </a:pPr>
            <a:r>
              <a:rPr lang="en-US" dirty="0" err="1"/>
              <a:t>eSlide</a:t>
            </a:r>
            <a:r>
              <a:rPr lang="en-US" dirty="0"/>
              <a:t> – P6466 – The Financial Crisis and the Future of the P/C</a:t>
            </a:r>
          </a:p>
        </p:txBody>
      </p:sp>
      <p:sp>
        <p:nvSpPr>
          <p:cNvPr id="5" name="Rectangle 110"/>
          <p:cNvSpPr>
            <a:spLocks noGrp="1" noChangeArrowheads="1"/>
          </p:cNvSpPr>
          <p:nvPr>
            <p:ph type="sldNum" sz="quarter" idx="12"/>
          </p:nvPr>
        </p:nvSpPr>
        <p:spPr>
          <a:ln/>
        </p:spPr>
        <p:txBody>
          <a:bodyPr/>
          <a:lstStyle>
            <a:lvl1pPr>
              <a:defRPr/>
            </a:lvl1pPr>
          </a:lstStyle>
          <a:p>
            <a:pPr>
              <a:defRPr/>
            </a:pPr>
            <a:fld id="{103D1549-189B-430A-BC2E-B6FA9183E25C}" type="slidenum">
              <a:rPr lang="en-US"/>
              <a:pPr>
                <a:defRPr/>
              </a:pPr>
              <a:t>‹#›</a:t>
            </a:fld>
            <a:endParaRPr lang="en-US" dirty="0"/>
          </a:p>
        </p:txBody>
      </p:sp>
    </p:spTree>
    <p:extLst>
      <p:ext uri="{BB962C8B-B14F-4D97-AF65-F5344CB8AC3E}">
        <p14:creationId xmlns:p14="http://schemas.microsoft.com/office/powerpoint/2010/main" val="51112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284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2.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p:nvPicPr>
        <p:blipFill>
          <a:blip r:embed="rId13"/>
          <a:stretch>
            <a:fillRect/>
          </a:stretch>
        </p:blipFill>
        <p:spPr>
          <a:xfrm>
            <a:off x="469900" y="6403975"/>
            <a:ext cx="330200" cy="304800"/>
          </a:xfrm>
          <a:prstGeom prst="rect">
            <a:avLst/>
          </a:prstGeom>
        </p:spPr>
      </p:pic>
    </p:spTree>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64" r:id="rId4"/>
    <p:sldLayoutId id="2147483650" r:id="rId5"/>
    <p:sldLayoutId id="2147483665"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userDrawn="1"/>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userDrawn="1"/>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18"/>
          <a:stretch>
            <a:fillRect/>
          </a:stretch>
        </p:blipFill>
        <p:spPr>
          <a:xfrm>
            <a:off x="469900" y="6403975"/>
            <a:ext cx="330200" cy="304800"/>
          </a:xfrm>
          <a:prstGeom prst="rect">
            <a:avLst/>
          </a:prstGeom>
        </p:spPr>
      </p:pic>
    </p:spTree>
    <p:custDataLst>
      <p:tags r:id="rId17"/>
    </p:custDataLst>
    <p:extLst>
      <p:ext uri="{BB962C8B-B14F-4D97-AF65-F5344CB8AC3E}">
        <p14:creationId xmlns:p14="http://schemas.microsoft.com/office/powerpoint/2010/main" val="264635636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www.iii.org/article/sandy-flood-claim-payouts" TargetMode="External"/><Relationship Id="rId3" Type="http://schemas.openxmlformats.org/officeDocument/2006/relationships/hyperlink" Target="http://www.iii.org/article/case-flood" TargetMode="External"/><Relationship Id="rId7" Type="http://schemas.openxmlformats.org/officeDocument/2006/relationships/hyperlink" Target="http://www.iii.org/article/national-flood-insurance-program" TargetMode="External"/><Relationship Id="rId2" Type="http://schemas.openxmlformats.org/officeDocument/2006/relationships/hyperlink" Target="http://www.iii.org/article/facts-about-flood-insurance" TargetMode="External"/><Relationship Id="rId1" Type="http://schemas.openxmlformats.org/officeDocument/2006/relationships/slideLayout" Target="../slideLayouts/slideLayout19.xml"/><Relationship Id="rId6" Type="http://schemas.openxmlformats.org/officeDocument/2006/relationships/hyperlink" Target="http://www.iii.org/article/infographic-how-to-file-a-flood-insurance-claim" TargetMode="External"/><Relationship Id="rId5" Type="http://schemas.openxmlformats.org/officeDocument/2006/relationships/hyperlink" Target="http://www.iii.org/issue-update/flood-insurance" TargetMode="External"/><Relationship Id="rId4" Type="http://schemas.openxmlformats.org/officeDocument/2006/relationships/hyperlink" Target="http://www.iii.org/article/recovering-flood" TargetMode="Externa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ma.gov/total-policies-force-calendar-year"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chart" Target="../charts/chart1.xml"/><Relationship Id="rId4" Type="http://schemas.openxmlformats.org/officeDocument/2006/relationships/hyperlink" Target="https://www.census.gov/housing/hvs/data/histtabs.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704081" y="2531165"/>
            <a:ext cx="7772400" cy="1252331"/>
          </a:xfrm>
        </p:spPr>
        <p:txBody>
          <a:bodyPr/>
          <a:lstStyle/>
          <a:p>
            <a:r>
              <a:rPr lang="en-US" sz="2400" b="1" dirty="0"/>
              <a:t>Increasing Customer Awareness: Enhancing the Customer Experience</a:t>
            </a:r>
          </a:p>
        </p:txBody>
      </p:sp>
      <p:sp>
        <p:nvSpPr>
          <p:cNvPr id="94211" name="Rectangle 3"/>
          <p:cNvSpPr>
            <a:spLocks noGrp="1" noChangeArrowheads="1"/>
          </p:cNvSpPr>
          <p:nvPr>
            <p:ph type="subTitle" idx="1"/>
          </p:nvPr>
        </p:nvSpPr>
        <p:spPr>
          <a:xfrm>
            <a:off x="704079" y="4061791"/>
            <a:ext cx="7626351" cy="1799259"/>
          </a:xfrm>
        </p:spPr>
        <p:txBody>
          <a:bodyPr/>
          <a:lstStyle/>
          <a:p>
            <a:r>
              <a:rPr lang="en-US" sz="2400" b="1" dirty="0"/>
              <a:t>PCI National Flood Insurance Conference</a:t>
            </a:r>
          </a:p>
          <a:p>
            <a:r>
              <a:rPr lang="en-US" sz="2400" b="1" dirty="0"/>
              <a:t>Tuesday, May 2, 2017</a:t>
            </a:r>
          </a:p>
          <a:p>
            <a:r>
              <a:rPr lang="en-US" sz="2400" b="1" dirty="0"/>
              <a:t>Crystal Gateway Marriott, </a:t>
            </a:r>
          </a:p>
          <a:p>
            <a:r>
              <a:rPr lang="en-US" sz="2400" b="1" dirty="0"/>
              <a:t>Arlington, Virginia</a:t>
            </a:r>
          </a:p>
        </p:txBody>
      </p:sp>
      <p:sp>
        <p:nvSpPr>
          <p:cNvPr id="9" name="Rectangle 3"/>
          <p:cNvSpPr txBox="1">
            <a:spLocks noChangeArrowheads="1"/>
          </p:cNvSpPr>
          <p:nvPr/>
        </p:nvSpPr>
        <p:spPr bwMode="gray">
          <a:xfrm>
            <a:off x="704080" y="5636303"/>
            <a:ext cx="8910372" cy="12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182880" anchor="b" anchorCtr="0">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ts val="600"/>
              </a:spcBef>
              <a:buClr>
                <a:schemeClr val="accent1"/>
              </a:buClr>
              <a:buFont typeface="Wingdings" panose="05000000000000000000" pitchFamily="2" charset="2"/>
              <a:buNone/>
            </a:pPr>
            <a:r>
              <a:rPr lang="en-US" altLang="en-US" sz="1400" b="1" spc="50" dirty="0">
                <a:solidFill>
                  <a:srgbClr val="337DBE"/>
                </a:solidFill>
                <a:latin typeface="+mn-lt"/>
              </a:rPr>
              <a:t>Jeanne M. Salvatore, Senior Vice President, Chief Engagement Officer and Spokesperson</a:t>
            </a:r>
          </a:p>
          <a:p>
            <a:pPr>
              <a:lnSpc>
                <a:spcPct val="90000"/>
              </a:lnSpc>
              <a:spcBef>
                <a:spcPts val="600"/>
              </a:spcBef>
              <a:buClr>
                <a:schemeClr val="accent1"/>
              </a:buClr>
              <a:buFont typeface="Wingdings" panose="05000000000000000000" pitchFamily="2" charset="2"/>
              <a:buNone/>
            </a:pPr>
            <a:r>
              <a:rPr lang="en-US" altLang="en-US" sz="1400" b="1" spc="50" dirty="0">
                <a:solidFill>
                  <a:srgbClr val="337DBE"/>
                </a:solidFill>
                <a:latin typeface="+mn-lt"/>
                <a:sym typeface="Symbol" panose="05050102010706020507" pitchFamily="18" charset="2"/>
              </a:rPr>
              <a:t>Insurance Information Institute </a:t>
            </a:r>
            <a:r>
              <a:rPr lang="en-US" altLang="en-US" sz="1400" b="1" spc="50" dirty="0">
                <a:solidFill>
                  <a:srgbClr val="337DBE"/>
                </a:solidFill>
                <a:latin typeface="+mn-lt"/>
                <a:sym typeface="Wingdings"/>
              </a:rPr>
              <a:t> </a:t>
            </a:r>
            <a:r>
              <a:rPr lang="en-US" altLang="en-US" sz="1400" b="1" spc="50" dirty="0">
                <a:solidFill>
                  <a:srgbClr val="337DBE"/>
                </a:solidFill>
                <a:latin typeface="+mn-lt"/>
                <a:sym typeface="Symbol" panose="05050102010706020507" pitchFamily="18" charset="2"/>
              </a:rPr>
              <a:t>110 William Street </a:t>
            </a:r>
            <a:r>
              <a:rPr lang="en-US" altLang="en-US" sz="1400" b="1" spc="50" dirty="0">
                <a:solidFill>
                  <a:srgbClr val="337DBE"/>
                </a:solidFill>
                <a:latin typeface="+mn-lt"/>
                <a:sym typeface="Wingdings"/>
              </a:rPr>
              <a:t> </a:t>
            </a:r>
            <a:r>
              <a:rPr lang="en-US" altLang="en-US" sz="1400" b="1" spc="50" dirty="0">
                <a:solidFill>
                  <a:srgbClr val="337DBE"/>
                </a:solidFill>
                <a:latin typeface="+mn-lt"/>
                <a:sym typeface="Symbol" panose="05050102010706020507" pitchFamily="18" charset="2"/>
              </a:rPr>
              <a:t>New York, NY 10038 </a:t>
            </a:r>
            <a:br>
              <a:rPr lang="en-US" altLang="en-US" sz="1400" b="1" spc="50" dirty="0">
                <a:solidFill>
                  <a:srgbClr val="337DBE"/>
                </a:solidFill>
                <a:latin typeface="+mn-lt"/>
                <a:sym typeface="Symbol" panose="05050102010706020507" pitchFamily="18" charset="2"/>
              </a:rPr>
            </a:br>
            <a:r>
              <a:rPr lang="en-US" altLang="en-US" sz="1400" b="1" spc="50" dirty="0">
                <a:solidFill>
                  <a:srgbClr val="337DBE"/>
                </a:solidFill>
                <a:latin typeface="+mn-lt"/>
                <a:sym typeface="Symbol" panose="05050102010706020507" pitchFamily="18" charset="2"/>
              </a:rPr>
              <a:t>Tel: 212.346.5555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Cell: 917.612.4088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Jeannes@iii.org </a:t>
            </a:r>
            <a:r>
              <a:rPr lang="en-US" altLang="en-US" sz="1400" b="1" spc="50" dirty="0">
                <a:solidFill>
                  <a:srgbClr val="337DBE"/>
                </a:solidFill>
                <a:latin typeface="+mn-lt"/>
                <a:sym typeface="Wingdings"/>
              </a:rPr>
              <a:t></a:t>
            </a:r>
            <a:r>
              <a:rPr lang="en-US" altLang="en-US" sz="1400" b="1" spc="50" dirty="0">
                <a:solidFill>
                  <a:srgbClr val="337DBE"/>
                </a:solidFill>
                <a:latin typeface="+mn-lt"/>
                <a:sym typeface="Symbol" panose="05050102010706020507" pitchFamily="18" charset="2"/>
              </a:rPr>
              <a:t> www.iii.org</a:t>
            </a:r>
          </a:p>
        </p:txBody>
      </p:sp>
    </p:spTree>
    <p:custDataLst>
      <p:tags r:id="rId1"/>
    </p:custDataLst>
    <p:extLst>
      <p:ext uri="{BB962C8B-B14F-4D97-AF65-F5344CB8AC3E}">
        <p14:creationId xmlns:p14="http://schemas.microsoft.com/office/powerpoint/2010/main" val="18034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Misconceptions Regarding Flood Coverage</a:t>
            </a:r>
          </a:p>
        </p:txBody>
      </p:sp>
      <p:pic>
        <p:nvPicPr>
          <p:cNvPr id="6" name="Content Placeholder 5"/>
          <p:cNvPicPr>
            <a:picLocks noGrp="1" noChangeAspect="1"/>
          </p:cNvPicPr>
          <p:nvPr>
            <p:ph idx="1"/>
          </p:nvPr>
        </p:nvPicPr>
        <p:blipFill>
          <a:blip r:embed="rId2"/>
          <a:stretch>
            <a:fillRect/>
          </a:stretch>
        </p:blipFill>
        <p:spPr>
          <a:xfrm>
            <a:off x="1781033" y="1919618"/>
            <a:ext cx="4810836" cy="4040187"/>
          </a:xfrm>
          <a:prstGeom prst="rect">
            <a:avLst/>
          </a:prstGeom>
          <a:ln w="57150">
            <a:solidFill>
              <a:schemeClr val="accent1"/>
            </a:solidFill>
          </a:ln>
        </p:spPr>
      </p:pic>
      <p:sp>
        <p:nvSpPr>
          <p:cNvPr id="4" name="Text Placeholder 3"/>
          <p:cNvSpPr>
            <a:spLocks noGrp="1"/>
          </p:cNvSpPr>
          <p:nvPr>
            <p:ph type="body" sz="quarter" idx="15"/>
          </p:nvPr>
        </p:nvSpPr>
        <p:spPr/>
        <p:txBody>
          <a:bodyPr/>
          <a:lstStyle/>
          <a:p>
            <a:r>
              <a:rPr lang="en-US" b="1" dirty="0"/>
              <a:t>Troubling Results</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70827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Know that there is ALE Coverage in a Home Insurance Policy</a:t>
            </a:r>
          </a:p>
        </p:txBody>
      </p:sp>
      <p:pic>
        <p:nvPicPr>
          <p:cNvPr id="6" name="Content Placeholder 5"/>
          <p:cNvPicPr>
            <a:picLocks noGrp="1" noChangeAspect="1"/>
          </p:cNvPicPr>
          <p:nvPr>
            <p:ph idx="1"/>
          </p:nvPr>
        </p:nvPicPr>
        <p:blipFill>
          <a:blip r:embed="rId2"/>
          <a:stretch>
            <a:fillRect/>
          </a:stretch>
        </p:blipFill>
        <p:spPr>
          <a:xfrm>
            <a:off x="646664" y="1919618"/>
            <a:ext cx="5845732" cy="4040187"/>
          </a:xfrm>
          <a:prstGeom prst="rect">
            <a:avLst/>
          </a:prstGeom>
        </p:spPr>
      </p:pic>
      <p:sp>
        <p:nvSpPr>
          <p:cNvPr id="4" name="Text Placeholder 3"/>
          <p:cNvSpPr>
            <a:spLocks noGrp="1"/>
          </p:cNvSpPr>
          <p:nvPr>
            <p:ph type="body" sz="quarter" idx="15"/>
          </p:nvPr>
        </p:nvSpPr>
        <p:spPr>
          <a:xfrm>
            <a:off x="356616" y="1195808"/>
            <a:ext cx="8454009" cy="396947"/>
          </a:xfrm>
        </p:spPr>
        <p:txBody>
          <a:bodyPr/>
          <a:lstStyle/>
          <a:p>
            <a:r>
              <a:rPr lang="en-US" b="1" dirty="0"/>
              <a:t>No ALE in Flood Insurance Policy – A Source of Confusion</a:t>
            </a:r>
          </a:p>
        </p:txBody>
      </p:sp>
      <p:sp>
        <p:nvSpPr>
          <p:cNvPr id="5" name="Text Placeholder 4"/>
          <p:cNvSpPr>
            <a:spLocks noGrp="1"/>
          </p:cNvSpPr>
          <p:nvPr>
            <p:ph type="body" sz="quarter" idx="16"/>
          </p:nvPr>
        </p:nvSpPr>
        <p:spPr/>
        <p:txBody>
          <a:bodyPr/>
          <a:lstStyle/>
          <a:p>
            <a:endParaRPr lang="en-US" dirty="0"/>
          </a:p>
        </p:txBody>
      </p:sp>
      <p:sp>
        <p:nvSpPr>
          <p:cNvPr id="7" name="TextBox 6"/>
          <p:cNvSpPr txBox="1"/>
          <p:nvPr/>
        </p:nvSpPr>
        <p:spPr>
          <a:xfrm>
            <a:off x="6677247" y="2261191"/>
            <a:ext cx="2161953" cy="3698614"/>
          </a:xfrm>
          <a:prstGeom prst="rect">
            <a:avLst/>
          </a:prstGeom>
          <a:noFill/>
        </p:spPr>
        <p:txBody>
          <a:bodyPr wrap="none" rtlCol="0">
            <a:noAutofit/>
          </a:bodyPr>
          <a:lstStyle/>
          <a:p>
            <a:pPr>
              <a:lnSpc>
                <a:spcPct val="90000"/>
              </a:lnSpc>
              <a:spcBef>
                <a:spcPts val="1200"/>
              </a:spcBef>
              <a:buClr>
                <a:srgbClr val="337DBE"/>
              </a:buClr>
              <a:buSzPct val="77000"/>
            </a:pPr>
            <a:r>
              <a:rPr lang="en-US" sz="2400" b="1" i="1" dirty="0">
                <a:solidFill>
                  <a:schemeClr val="accent1"/>
                </a:solidFill>
              </a:rPr>
              <a:t>Consumers </a:t>
            </a:r>
          </a:p>
          <a:p>
            <a:pPr>
              <a:lnSpc>
                <a:spcPct val="90000"/>
              </a:lnSpc>
              <a:spcBef>
                <a:spcPts val="1200"/>
              </a:spcBef>
              <a:buClr>
                <a:srgbClr val="337DBE"/>
              </a:buClr>
              <a:buSzPct val="77000"/>
            </a:pPr>
            <a:r>
              <a:rPr lang="en-US" sz="2400" b="1" i="1" dirty="0">
                <a:solidFill>
                  <a:schemeClr val="accent1"/>
                </a:solidFill>
              </a:rPr>
              <a:t>are also </a:t>
            </a:r>
          </a:p>
          <a:p>
            <a:pPr>
              <a:lnSpc>
                <a:spcPct val="90000"/>
              </a:lnSpc>
              <a:spcBef>
                <a:spcPts val="1200"/>
              </a:spcBef>
              <a:buClr>
                <a:srgbClr val="337DBE"/>
              </a:buClr>
              <a:buSzPct val="77000"/>
            </a:pPr>
            <a:r>
              <a:rPr lang="en-US" sz="2400" b="1" i="1" dirty="0">
                <a:solidFill>
                  <a:schemeClr val="accent1"/>
                </a:solidFill>
              </a:rPr>
              <a:t>confused by</a:t>
            </a:r>
          </a:p>
          <a:p>
            <a:pPr>
              <a:lnSpc>
                <a:spcPct val="90000"/>
              </a:lnSpc>
              <a:spcBef>
                <a:spcPts val="1200"/>
              </a:spcBef>
              <a:buClr>
                <a:srgbClr val="337DBE"/>
              </a:buClr>
              <a:buSzPct val="77000"/>
            </a:pPr>
            <a:r>
              <a:rPr lang="en-US" sz="2400" b="1" i="1" dirty="0">
                <a:solidFill>
                  <a:schemeClr val="accent1"/>
                </a:solidFill>
              </a:rPr>
              <a:t>coverage for</a:t>
            </a:r>
          </a:p>
          <a:p>
            <a:pPr>
              <a:lnSpc>
                <a:spcPct val="90000"/>
              </a:lnSpc>
              <a:spcBef>
                <a:spcPts val="1200"/>
              </a:spcBef>
              <a:buClr>
                <a:srgbClr val="337DBE"/>
              </a:buClr>
              <a:buSzPct val="77000"/>
            </a:pPr>
            <a:r>
              <a:rPr lang="en-US" sz="2400" b="1" i="1" dirty="0">
                <a:solidFill>
                  <a:schemeClr val="accent1"/>
                </a:solidFill>
              </a:rPr>
              <a:t>basements</a:t>
            </a:r>
            <a:r>
              <a:rPr lang="en-US" sz="2400" i="1" dirty="0"/>
              <a:t>.</a:t>
            </a:r>
          </a:p>
          <a:p>
            <a:pPr>
              <a:lnSpc>
                <a:spcPct val="90000"/>
              </a:lnSpc>
              <a:spcBef>
                <a:spcPts val="1200"/>
              </a:spcBef>
              <a:buClr>
                <a:srgbClr val="337DBE"/>
              </a:buClr>
              <a:buSzPct val="77000"/>
            </a:pPr>
            <a:r>
              <a:rPr lang="en-US" sz="2000" dirty="0"/>
              <a:t>  </a:t>
            </a:r>
          </a:p>
        </p:txBody>
      </p:sp>
    </p:spTree>
    <p:extLst>
      <p:ext uri="{BB962C8B-B14F-4D97-AF65-F5344CB8AC3E}">
        <p14:creationId xmlns:p14="http://schemas.microsoft.com/office/powerpoint/2010/main" val="12174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for Confusion</a:t>
            </a:r>
          </a:p>
        </p:txBody>
      </p:sp>
      <p:sp>
        <p:nvSpPr>
          <p:cNvPr id="3" name="Content Placeholder 2"/>
          <p:cNvSpPr>
            <a:spLocks noGrp="1"/>
          </p:cNvSpPr>
          <p:nvPr>
            <p:ph idx="1"/>
          </p:nvPr>
        </p:nvSpPr>
        <p:spPr>
          <a:xfrm>
            <a:off x="356616" y="1528549"/>
            <a:ext cx="8458200" cy="4396763"/>
          </a:xfrm>
        </p:spPr>
        <p:txBody>
          <a:bodyPr/>
          <a:lstStyle/>
          <a:p>
            <a:r>
              <a:rPr lang="en-US" dirty="0"/>
              <a:t>Confusion about flood coverage may arise from the fact that some types of water and storm-related damage are covered by a standard homeowners policy. </a:t>
            </a:r>
          </a:p>
          <a:p>
            <a:r>
              <a:rPr lang="en-US" dirty="0"/>
              <a:t>For example, most homeowners insurance includes coverage for damage caused by wind-driven rain, burst pipes and water leaking into your house because of a roofline ice dam.</a:t>
            </a:r>
          </a:p>
          <a:p>
            <a:r>
              <a:rPr lang="en-US" dirty="0"/>
              <a:t>But, not by flood.</a:t>
            </a:r>
          </a:p>
          <a:p>
            <a:r>
              <a:rPr lang="en-US" dirty="0"/>
              <a:t>Consumer advocates, public policy experts, the media can also help close the knowledge gap by bringing attention to the need for homeowners to learn more about their insurance coverage and seek professional guidance when they purchase insurance</a:t>
            </a:r>
          </a:p>
          <a:p>
            <a:endParaRPr lang="en-US" dirty="0"/>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37550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Consumer 1"/>
          <p:cNvGrpSpPr/>
          <p:nvPr/>
        </p:nvGrpSpPr>
        <p:grpSpPr>
          <a:xfrm>
            <a:off x="396259" y="2065801"/>
            <a:ext cx="1518178" cy="1518178"/>
            <a:chOff x="3802592" y="1578698"/>
            <a:chExt cx="1518178" cy="1518178"/>
          </a:xfrm>
        </p:grpSpPr>
        <p:sp>
          <p:nvSpPr>
            <p:cNvPr id="124" name="Oval 123"/>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25" name="Rectangle 124"/>
            <p:cNvSpPr/>
            <p:nvPr/>
          </p:nvSpPr>
          <p:spPr>
            <a:xfrm>
              <a:off x="3970867" y="2471342"/>
              <a:ext cx="117051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Consumers</a:t>
              </a:r>
            </a:p>
          </p:txBody>
        </p:sp>
        <p:sp>
          <p:nvSpPr>
            <p:cNvPr id="126"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6" name="Industry 1"/>
          <p:cNvGrpSpPr/>
          <p:nvPr/>
        </p:nvGrpSpPr>
        <p:grpSpPr>
          <a:xfrm>
            <a:off x="2109080" y="2065801"/>
            <a:ext cx="1518178" cy="1518178"/>
            <a:chOff x="5520267" y="2755763"/>
            <a:chExt cx="1518178" cy="1518178"/>
          </a:xfrm>
        </p:grpSpPr>
        <p:sp>
          <p:nvSpPr>
            <p:cNvPr id="107" name="Oval 106"/>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08" name="Rectangle 107"/>
            <p:cNvSpPr/>
            <p:nvPr/>
          </p:nvSpPr>
          <p:spPr>
            <a:xfrm>
              <a:off x="5829864" y="3667259"/>
              <a:ext cx="889987"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Industry</a:t>
              </a:r>
            </a:p>
          </p:txBody>
        </p:sp>
        <p:grpSp>
          <p:nvGrpSpPr>
            <p:cNvPr id="109" name="Group 108"/>
            <p:cNvGrpSpPr/>
            <p:nvPr/>
          </p:nvGrpSpPr>
          <p:grpSpPr>
            <a:xfrm>
              <a:off x="5805318" y="2952750"/>
              <a:ext cx="948836" cy="623114"/>
              <a:chOff x="5719491" y="2907559"/>
              <a:chExt cx="1120489" cy="735842"/>
            </a:xfrm>
          </p:grpSpPr>
          <p:sp>
            <p:nvSpPr>
              <p:cNvPr id="110"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1"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2"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3"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4"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5"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6"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7"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18"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grpSp>
      </p:grpSp>
      <p:grpSp>
        <p:nvGrpSpPr>
          <p:cNvPr id="94" name="Policy 1"/>
          <p:cNvGrpSpPr/>
          <p:nvPr/>
        </p:nvGrpSpPr>
        <p:grpSpPr>
          <a:xfrm>
            <a:off x="3821901" y="2065801"/>
            <a:ext cx="1518178" cy="1518178"/>
            <a:chOff x="4834467" y="4776587"/>
            <a:chExt cx="1518178" cy="1518178"/>
          </a:xfrm>
        </p:grpSpPr>
        <p:sp>
          <p:nvSpPr>
            <p:cNvPr id="95" name="Oval 94"/>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96" name="Rectangle 95"/>
            <p:cNvSpPr/>
            <p:nvPr/>
          </p:nvSpPr>
          <p:spPr>
            <a:xfrm>
              <a:off x="4923340" y="5714075"/>
              <a:ext cx="134043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Policymakers</a:t>
              </a:r>
            </a:p>
          </p:txBody>
        </p:sp>
        <p:sp>
          <p:nvSpPr>
            <p:cNvPr id="97"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98" name="Media 1"/>
          <p:cNvGrpSpPr/>
          <p:nvPr/>
        </p:nvGrpSpPr>
        <p:grpSpPr>
          <a:xfrm>
            <a:off x="5534722" y="2065801"/>
            <a:ext cx="1518178" cy="1518178"/>
            <a:chOff x="2802467" y="4776587"/>
            <a:chExt cx="1518178" cy="1518178"/>
          </a:xfrm>
        </p:grpSpPr>
        <p:sp>
          <p:nvSpPr>
            <p:cNvPr id="99" name="Oval 98"/>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00" name="Rectangle 99"/>
            <p:cNvSpPr/>
            <p:nvPr/>
          </p:nvSpPr>
          <p:spPr>
            <a:xfrm>
              <a:off x="3215949" y="5714075"/>
              <a:ext cx="691215"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Media</a:t>
              </a:r>
            </a:p>
          </p:txBody>
        </p:sp>
        <p:grpSp>
          <p:nvGrpSpPr>
            <p:cNvPr id="101" name="Group 100"/>
            <p:cNvGrpSpPr/>
            <p:nvPr/>
          </p:nvGrpSpPr>
          <p:grpSpPr>
            <a:xfrm>
              <a:off x="3142801" y="5080001"/>
              <a:ext cx="855406" cy="515586"/>
              <a:chOff x="4125913" y="5024438"/>
              <a:chExt cx="463550" cy="279400"/>
            </a:xfrm>
            <a:solidFill>
              <a:schemeClr val="bg1"/>
            </a:solidFill>
          </p:grpSpPr>
          <p:sp>
            <p:nvSpPr>
              <p:cNvPr id="102"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nvGrpSpPr>
          <p:cNvPr id="119" name="Experts 1"/>
          <p:cNvGrpSpPr/>
          <p:nvPr/>
        </p:nvGrpSpPr>
        <p:grpSpPr>
          <a:xfrm>
            <a:off x="7247543" y="2065801"/>
            <a:ext cx="1518178" cy="1518178"/>
            <a:chOff x="2105555" y="2755763"/>
            <a:chExt cx="1518178" cy="1518178"/>
          </a:xfrm>
        </p:grpSpPr>
        <p:sp>
          <p:nvSpPr>
            <p:cNvPr id="120" name="Oval 119"/>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21" name="Rectangle 120"/>
            <p:cNvSpPr/>
            <p:nvPr/>
          </p:nvSpPr>
          <p:spPr>
            <a:xfrm>
              <a:off x="2380826" y="3667259"/>
              <a:ext cx="930063" cy="480131"/>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Relevant</a:t>
              </a:r>
              <a:br>
                <a:rPr kumimoji="0" lang="en-US" sz="1400" b="1" i="0" u="none" strike="noStrike" kern="0" cap="none" spc="0" normalizeH="0" baseline="0" noProof="0" dirty="0">
                  <a:ln>
                    <a:noFill/>
                  </a:ln>
                  <a:solidFill>
                    <a:schemeClr val="bg1"/>
                  </a:solidFill>
                  <a:effectLst/>
                  <a:uLnTx/>
                  <a:uFillTx/>
                </a:rPr>
              </a:br>
              <a:r>
                <a:rPr kumimoji="0" lang="en-US" sz="1400" b="1" i="0" u="none" strike="noStrike" kern="0" cap="none" spc="0" normalizeH="0" baseline="0" noProof="0" dirty="0">
                  <a:ln>
                    <a:noFill/>
                  </a:ln>
                  <a:solidFill>
                    <a:schemeClr val="bg1"/>
                  </a:solidFill>
                  <a:effectLst/>
                  <a:uLnTx/>
                  <a:uFillTx/>
                </a:rPr>
                <a:t>Experts</a:t>
              </a:r>
            </a:p>
          </p:txBody>
        </p:sp>
        <p:sp>
          <p:nvSpPr>
            <p:cNvPr id="122"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4" name="Rectangle 13"/>
          <p:cNvSpPr/>
          <p:nvPr/>
        </p:nvSpPr>
        <p:spPr>
          <a:xfrm>
            <a:off x="0" y="173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28" name="Oval 27"/>
          <p:cNvSpPr/>
          <p:nvPr/>
        </p:nvSpPr>
        <p:spPr>
          <a:xfrm>
            <a:off x="1935162" y="1463868"/>
            <a:ext cx="5253038" cy="5253038"/>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4" name="Title 3"/>
          <p:cNvSpPr>
            <a:spLocks noGrp="1"/>
          </p:cNvSpPr>
          <p:nvPr>
            <p:ph type="title"/>
          </p:nvPr>
        </p:nvSpPr>
        <p:spPr/>
        <p:txBody>
          <a:bodyPr/>
          <a:lstStyle/>
          <a:p>
            <a:r>
              <a:rPr lang="en-US" dirty="0"/>
              <a:t>“Surround Sound” Approach to Disaster Communications</a:t>
            </a:r>
          </a:p>
        </p:txBody>
      </p:sp>
      <p:grpSp>
        <p:nvGrpSpPr>
          <p:cNvPr id="41" name="Connectors"/>
          <p:cNvGrpSpPr/>
          <p:nvPr/>
        </p:nvGrpSpPr>
        <p:grpSpPr>
          <a:xfrm>
            <a:off x="2864644" y="2323918"/>
            <a:ext cx="3394093" cy="3250634"/>
            <a:chOff x="2864644" y="2323918"/>
            <a:chExt cx="3394093" cy="3250634"/>
          </a:xfrm>
        </p:grpSpPr>
        <p:cxnSp>
          <p:nvCxnSpPr>
            <p:cNvPr id="30" name="Straight Connector 29"/>
            <p:cNvCxnSpPr/>
            <p:nvPr/>
          </p:nvCxnSpPr>
          <p:spPr>
            <a:xfrm>
              <a:off x="2864644"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39761"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2621" y="2323918"/>
              <a:ext cx="0" cy="17581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580899"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4582318"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 name="iii"/>
          <p:cNvGrpSpPr/>
          <p:nvPr/>
        </p:nvGrpSpPr>
        <p:grpSpPr>
          <a:xfrm>
            <a:off x="3744912" y="3273618"/>
            <a:ext cx="1633538" cy="1633538"/>
            <a:chOff x="3744912" y="3273618"/>
            <a:chExt cx="1633538" cy="1633538"/>
          </a:xfrm>
        </p:grpSpPr>
        <p:sp>
          <p:nvSpPr>
            <p:cNvPr id="21" name="Oval 20"/>
            <p:cNvSpPr/>
            <p:nvPr/>
          </p:nvSpPr>
          <p:spPr>
            <a:xfrm>
              <a:off x="3744912" y="3273618"/>
              <a:ext cx="1633538" cy="16335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pic>
          <p:nvPicPr>
            <p:cNvPr id="15" name="Picture 14" descr="III_logo-4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227" y="3873500"/>
              <a:ext cx="1464786" cy="433774"/>
            </a:xfrm>
            <a:prstGeom prst="rect">
              <a:avLst/>
            </a:prstGeom>
          </p:spPr>
        </p:pic>
      </p:grpSp>
      <p:grpSp>
        <p:nvGrpSpPr>
          <p:cNvPr id="139" name="Policy 2" descr="Custom:  Group 93"/>
          <p:cNvGrpSpPr/>
          <p:nvPr/>
        </p:nvGrpSpPr>
        <p:grpSpPr>
          <a:xfrm>
            <a:off x="4820426" y="4786712"/>
            <a:ext cx="1518178" cy="1518178"/>
            <a:chOff x="4834467" y="4776587"/>
            <a:chExt cx="1518178" cy="1518178"/>
          </a:xfrm>
        </p:grpSpPr>
        <p:sp>
          <p:nvSpPr>
            <p:cNvPr id="140" name="Oval 139"/>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41" name="Rectangle 140"/>
            <p:cNvSpPr/>
            <p:nvPr/>
          </p:nvSpPr>
          <p:spPr>
            <a:xfrm>
              <a:off x="4923340" y="5714075"/>
              <a:ext cx="134043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Policymakers</a:t>
              </a:r>
            </a:p>
          </p:txBody>
        </p:sp>
        <p:sp>
          <p:nvSpPr>
            <p:cNvPr id="142"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31" name="Media 2" descr="Custom:  Group 97"/>
          <p:cNvGrpSpPr/>
          <p:nvPr/>
        </p:nvGrpSpPr>
        <p:grpSpPr>
          <a:xfrm>
            <a:off x="2801123" y="4778826"/>
            <a:ext cx="1518178" cy="1518178"/>
            <a:chOff x="2802467" y="4776587"/>
            <a:chExt cx="1518178" cy="1518178"/>
          </a:xfrm>
        </p:grpSpPr>
        <p:sp>
          <p:nvSpPr>
            <p:cNvPr id="132" name="Oval 131"/>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33" name="Rectangle 132"/>
            <p:cNvSpPr/>
            <p:nvPr/>
          </p:nvSpPr>
          <p:spPr>
            <a:xfrm>
              <a:off x="3215949" y="5714075"/>
              <a:ext cx="691215"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Media</a:t>
              </a:r>
            </a:p>
          </p:txBody>
        </p:sp>
        <p:grpSp>
          <p:nvGrpSpPr>
            <p:cNvPr id="134" name="Group 133"/>
            <p:cNvGrpSpPr/>
            <p:nvPr/>
          </p:nvGrpSpPr>
          <p:grpSpPr>
            <a:xfrm>
              <a:off x="3142801" y="5080001"/>
              <a:ext cx="855406" cy="515586"/>
              <a:chOff x="4125913" y="5024438"/>
              <a:chExt cx="463550" cy="279400"/>
            </a:xfrm>
            <a:solidFill>
              <a:schemeClr val="bg1"/>
            </a:solidFill>
          </p:grpSpPr>
          <p:sp>
            <p:nvSpPr>
              <p:cNvPr id="135"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6"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7"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8"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nvGrpSpPr>
          <p:cNvPr id="143" name="Industry 2" descr="Custom:  Group 105"/>
          <p:cNvGrpSpPr/>
          <p:nvPr/>
        </p:nvGrpSpPr>
        <p:grpSpPr>
          <a:xfrm>
            <a:off x="5522169" y="2757910"/>
            <a:ext cx="1518178" cy="1518178"/>
            <a:chOff x="5520267" y="2755763"/>
            <a:chExt cx="1518178" cy="1518178"/>
          </a:xfrm>
        </p:grpSpPr>
        <p:sp>
          <p:nvSpPr>
            <p:cNvPr id="144" name="Oval 143"/>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45" name="Rectangle 144"/>
            <p:cNvSpPr/>
            <p:nvPr/>
          </p:nvSpPr>
          <p:spPr>
            <a:xfrm>
              <a:off x="5829864" y="3667259"/>
              <a:ext cx="889987"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Industry</a:t>
              </a:r>
            </a:p>
          </p:txBody>
        </p:sp>
        <p:grpSp>
          <p:nvGrpSpPr>
            <p:cNvPr id="146" name="Group 145"/>
            <p:cNvGrpSpPr/>
            <p:nvPr/>
          </p:nvGrpSpPr>
          <p:grpSpPr>
            <a:xfrm>
              <a:off x="5805318" y="2952750"/>
              <a:ext cx="948836" cy="623114"/>
              <a:chOff x="5719491" y="2907559"/>
              <a:chExt cx="1120489" cy="735842"/>
            </a:xfrm>
          </p:grpSpPr>
          <p:sp>
            <p:nvSpPr>
              <p:cNvPr id="147"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48"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49"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0"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1"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2"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3"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4"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sp>
            <p:nvSpPr>
              <p:cNvPr id="155"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dirty="0">
                  <a:ln>
                    <a:noFill/>
                  </a:ln>
                  <a:solidFill>
                    <a:sysClr val="windowText" lastClr="000000"/>
                  </a:solidFill>
                  <a:effectLst/>
                  <a:uLnTx/>
                  <a:uFillTx/>
                </a:endParaRPr>
              </a:p>
            </p:txBody>
          </p:sp>
        </p:grpSp>
      </p:grpSp>
      <p:grpSp>
        <p:nvGrpSpPr>
          <p:cNvPr id="127" name="Experts 2" descr="Custom:  Group 118"/>
          <p:cNvGrpSpPr/>
          <p:nvPr/>
        </p:nvGrpSpPr>
        <p:grpSpPr>
          <a:xfrm>
            <a:off x="2107243" y="2751601"/>
            <a:ext cx="1518178" cy="1518178"/>
            <a:chOff x="2105555" y="2755763"/>
            <a:chExt cx="1518178" cy="1518178"/>
          </a:xfrm>
        </p:grpSpPr>
        <p:sp>
          <p:nvSpPr>
            <p:cNvPr id="128" name="Oval 127"/>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29" name="Rectangle 128"/>
            <p:cNvSpPr/>
            <p:nvPr/>
          </p:nvSpPr>
          <p:spPr>
            <a:xfrm>
              <a:off x="2380826" y="3667259"/>
              <a:ext cx="930063" cy="480131"/>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Relevant</a:t>
              </a:r>
              <a:br>
                <a:rPr kumimoji="0" lang="en-US" sz="1400" b="1" i="0" u="none" strike="noStrike" kern="0" cap="none" spc="0" normalizeH="0" baseline="0" noProof="0" dirty="0">
                  <a:ln>
                    <a:noFill/>
                  </a:ln>
                  <a:solidFill>
                    <a:schemeClr val="bg1"/>
                  </a:solidFill>
                  <a:effectLst/>
                  <a:uLnTx/>
                  <a:uFillTx/>
                </a:rPr>
              </a:br>
              <a:r>
                <a:rPr kumimoji="0" lang="en-US" sz="1400" b="1" i="0" u="none" strike="noStrike" kern="0" cap="none" spc="0" normalizeH="0" baseline="0" noProof="0" dirty="0">
                  <a:ln>
                    <a:noFill/>
                  </a:ln>
                  <a:solidFill>
                    <a:schemeClr val="bg1"/>
                  </a:solidFill>
                  <a:effectLst/>
                  <a:uLnTx/>
                  <a:uFillTx/>
                </a:rPr>
                <a:t>Experts</a:t>
              </a:r>
            </a:p>
          </p:txBody>
        </p:sp>
        <p:sp>
          <p:nvSpPr>
            <p:cNvPr id="130"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56" name="Consumer 2" descr="Custom:  Group 122"/>
          <p:cNvGrpSpPr/>
          <p:nvPr/>
        </p:nvGrpSpPr>
        <p:grpSpPr>
          <a:xfrm>
            <a:off x="3801393" y="1568870"/>
            <a:ext cx="1518178" cy="1518178"/>
            <a:chOff x="3802592" y="1578698"/>
            <a:chExt cx="1518178" cy="1518178"/>
          </a:xfrm>
        </p:grpSpPr>
        <p:sp>
          <p:nvSpPr>
            <p:cNvPr id="157" name="Oval 156"/>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chemeClr val="bg1"/>
                </a:solidFill>
                <a:effectLst/>
                <a:uLnTx/>
                <a:uFillTx/>
              </a:endParaRPr>
            </a:p>
          </p:txBody>
        </p:sp>
        <p:sp>
          <p:nvSpPr>
            <p:cNvPr id="158" name="Rectangle 157"/>
            <p:cNvSpPr/>
            <p:nvPr/>
          </p:nvSpPr>
          <p:spPr>
            <a:xfrm>
              <a:off x="3970867" y="2471342"/>
              <a:ext cx="1170512" cy="2862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rPr>
                <a:t>Consumers</a:t>
              </a:r>
            </a:p>
          </p:txBody>
        </p:sp>
        <p:sp>
          <p:nvSpPr>
            <p:cNvPr id="159"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31300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22 0.00138 C -0.00746 0.38472 -0.20989 0.47662 -0.32726 0.47754 C -0.44462 0.478 -0.56823 0.378 -0.56215 0.1 " pathEditMode="relative" rAng="0" ptsTypes="AAA">
                                      <p:cBhvr>
                                        <p:cTn id="6" dur="2000" fill="hold"/>
                                        <p:tgtEl>
                                          <p:spTgt spid="119"/>
                                        </p:tgtEl>
                                        <p:attrNameLst>
                                          <p:attrName>ppt_x</p:attrName>
                                          <p:attrName>ppt_y</p:attrName>
                                        </p:attrNameLst>
                                      </p:cBhvr>
                                      <p:rCtr x="-28194" y="23796"/>
                                    </p:animMotion>
                                  </p:childTnLst>
                                </p:cTn>
                              </p:par>
                              <p:par>
                                <p:cTn id="7" presetID="0" presetClass="path" presetSubtype="0" accel="50000" decel="50000" fill="hold" nodeType="withEffect">
                                  <p:stCondLst>
                                    <p:cond delay="0"/>
                                  </p:stCondLst>
                                  <p:childTnLst>
                                    <p:animMotion origin="layout" path="M -0.00017 4.44444E-6 C 0.07205 0.44097 -0.14947 0.51689 -0.29895 0.3956 " pathEditMode="relative" rAng="0" ptsTypes="AA">
                                      <p:cBhvr>
                                        <p:cTn id="8" dur="2000" fill="hold"/>
                                        <p:tgtEl>
                                          <p:spTgt spid="98"/>
                                        </p:tgtEl>
                                        <p:attrNameLst>
                                          <p:attrName>ppt_x</p:attrName>
                                          <p:attrName>ppt_y</p:attrName>
                                        </p:attrNameLst>
                                      </p:cBhvr>
                                      <p:rCtr x="-14236" y="22361"/>
                                    </p:animMotion>
                                  </p:childTnLst>
                                </p:cTn>
                              </p:par>
                              <p:par>
                                <p:cTn id="9" presetID="0" presetClass="path" presetSubtype="0" accel="50000" decel="50000" fill="hold" nodeType="withEffect">
                                  <p:stCondLst>
                                    <p:cond delay="0"/>
                                  </p:stCondLst>
                                  <p:childTnLst>
                                    <p:animMotion origin="layout" path="M 1.94444E-6 4.44444E-6 C 0.24132 -0.02408 0.22274 0.2699 0.1092 0.39675 " pathEditMode="relative" rAng="0" ptsTypes="AA">
                                      <p:cBhvr>
                                        <p:cTn id="10" dur="2000" fill="hold"/>
                                        <p:tgtEl>
                                          <p:spTgt spid="94"/>
                                        </p:tgtEl>
                                        <p:attrNameLst>
                                          <p:attrName>ppt_x</p:attrName>
                                          <p:attrName>ppt_y</p:attrName>
                                        </p:attrNameLst>
                                      </p:cBhvr>
                                      <p:rCtr x="9497" y="19769"/>
                                    </p:animMotion>
                                  </p:childTnLst>
                                </p:cTn>
                              </p:par>
                              <p:par>
                                <p:cTn id="11" presetID="0" presetClass="path" presetSubtype="0" accel="50000" decel="50000" fill="hold" nodeType="withEffect">
                                  <p:stCondLst>
                                    <p:cond delay="0"/>
                                  </p:stCondLst>
                                  <p:childTnLst>
                                    <p:animMotion origin="layout" path="M 4.72222E-6 -0.00047 C 0.12326 -0.14352 0.29322 -0.11551 0.37326 0.10092 " pathEditMode="relative" rAng="0" ptsTypes="AA">
                                      <p:cBhvr>
                                        <p:cTn id="12" dur="2000" fill="hold"/>
                                        <p:tgtEl>
                                          <p:spTgt spid="106"/>
                                        </p:tgtEl>
                                        <p:attrNameLst>
                                          <p:attrName>ppt_x</p:attrName>
                                          <p:attrName>ppt_y</p:attrName>
                                        </p:attrNameLst>
                                      </p:cBhvr>
                                      <p:rCtr x="18663" y="648"/>
                                    </p:animMotion>
                                  </p:childTnLst>
                                </p:cTn>
                              </p:par>
                              <p:par>
                                <p:cTn id="13" presetID="0" presetClass="path" presetSubtype="0" accel="50000" decel="50000" fill="hold" nodeType="withEffect">
                                  <p:stCondLst>
                                    <p:cond delay="0"/>
                                  </p:stCondLst>
                                  <p:childTnLst>
                                    <p:animMotion origin="layout" path="M 1.11111E-6 -0.00047 C 0.08941 -0.09561 0.24062 -0.1588 0.37239 -0.07246 " pathEditMode="relative" rAng="0" ptsTypes="AA">
                                      <p:cBhvr>
                                        <p:cTn id="14" dur="2000" fill="hold"/>
                                        <p:tgtEl>
                                          <p:spTgt spid="123"/>
                                        </p:tgtEl>
                                        <p:attrNameLst>
                                          <p:attrName>ppt_x</p:attrName>
                                          <p:attrName>ppt_y</p:attrName>
                                        </p:attrNameLst>
                                      </p:cBhvr>
                                      <p:rCtr x="18611" y="-5648"/>
                                    </p:animMotion>
                                  </p:childTnLst>
                                </p:cTn>
                              </p:par>
                              <p:par>
                                <p:cTn id="15" presetID="1" presetClass="exit" presetSubtype="0" fill="hold" nodeType="withEffect">
                                  <p:stCondLst>
                                    <p:cond delay="2000"/>
                                  </p:stCondLst>
                                  <p:childTnLst>
                                    <p:set>
                                      <p:cBhvr>
                                        <p:cTn id="16" dur="1" fill="hold">
                                          <p:stCondLst>
                                            <p:cond delay="0"/>
                                          </p:stCondLst>
                                        </p:cTn>
                                        <p:tgtEl>
                                          <p:spTgt spid="119"/>
                                        </p:tgtEl>
                                        <p:attrNameLst>
                                          <p:attrName>style.visibility</p:attrName>
                                        </p:attrNameLst>
                                      </p:cBhvr>
                                      <p:to>
                                        <p:strVal val="hidden"/>
                                      </p:to>
                                    </p:set>
                                  </p:childTnLst>
                                </p:cTn>
                              </p:par>
                              <p:par>
                                <p:cTn id="17" presetID="1" presetClass="exit" presetSubtype="0" fill="hold" nodeType="withEffect">
                                  <p:stCondLst>
                                    <p:cond delay="2000"/>
                                  </p:stCondLst>
                                  <p:childTnLst>
                                    <p:set>
                                      <p:cBhvr>
                                        <p:cTn id="18" dur="1" fill="hold">
                                          <p:stCondLst>
                                            <p:cond delay="0"/>
                                          </p:stCondLst>
                                        </p:cTn>
                                        <p:tgtEl>
                                          <p:spTgt spid="98"/>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9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06"/>
                                        </p:tgtEl>
                                        <p:attrNameLst>
                                          <p:attrName>style.visibility</p:attrName>
                                        </p:attrNameLst>
                                      </p:cBhvr>
                                      <p:to>
                                        <p:strVal val="hidden"/>
                                      </p:to>
                                    </p:set>
                                  </p:childTnLst>
                                </p:cTn>
                              </p:par>
                              <p:par>
                                <p:cTn id="23" presetID="1" presetClass="exit" presetSubtype="0" fill="hold" nodeType="withEffect">
                                  <p:stCondLst>
                                    <p:cond delay="2000"/>
                                  </p:stCondLst>
                                  <p:childTnLst>
                                    <p:set>
                                      <p:cBhvr>
                                        <p:cTn id="24" dur="1" fill="hold">
                                          <p:stCondLst>
                                            <p:cond delay="0"/>
                                          </p:stCondLst>
                                        </p:cTn>
                                        <p:tgtEl>
                                          <p:spTgt spid="123"/>
                                        </p:tgtEl>
                                        <p:attrNameLst>
                                          <p:attrName>style.visibility</p:attrName>
                                        </p:attrNameLst>
                                      </p:cBhvr>
                                      <p:to>
                                        <p:strVal val="hidden"/>
                                      </p:to>
                                    </p:set>
                                  </p:childTnLst>
                                </p:cTn>
                              </p:par>
                              <p:par>
                                <p:cTn id="25" presetID="1" presetClass="entr" presetSubtype="0" fill="hold" nodeType="withEffect">
                                  <p:stCondLst>
                                    <p:cond delay="200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nodeType="withEffect">
                                  <p:stCondLst>
                                    <p:cond delay="200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200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14"/>
                                        </p:tgtEl>
                                        <p:attrNameLst>
                                          <p:attrName>style.visibility</p:attrName>
                                        </p:attrNameLst>
                                      </p:cBhvr>
                                      <p:to>
                                        <p:strVal val="visible"/>
                                      </p:to>
                                    </p:set>
                                  </p:childTnLst>
                                </p:cTn>
                              </p:par>
                              <p:par>
                                <p:cTn id="37" presetID="53" presetClass="entr" presetSubtype="16" fill="hold" nodeType="withEffect">
                                  <p:stCondLst>
                                    <p:cond delay="1250"/>
                                  </p:stCondLst>
                                  <p:childTnLst>
                                    <p:set>
                                      <p:cBhvr>
                                        <p:cTn id="38" dur="1" fill="hold">
                                          <p:stCondLst>
                                            <p:cond delay="0"/>
                                          </p:stCondLst>
                                        </p:cTn>
                                        <p:tgtEl>
                                          <p:spTgt spid="22"/>
                                        </p:tgtEl>
                                        <p:attrNameLst>
                                          <p:attrName>style.visibility</p:attrName>
                                        </p:attrNameLst>
                                      </p:cBhvr>
                                      <p:to>
                                        <p:strVal val="visible"/>
                                      </p:to>
                                    </p:set>
                                    <p:anim calcmode="lin" valueType="num">
                                      <p:cBhvr>
                                        <p:cTn id="39" dur="750" fill="hold"/>
                                        <p:tgtEl>
                                          <p:spTgt spid="22"/>
                                        </p:tgtEl>
                                        <p:attrNameLst>
                                          <p:attrName>ppt_w</p:attrName>
                                        </p:attrNameLst>
                                      </p:cBhvr>
                                      <p:tavLst>
                                        <p:tav tm="0">
                                          <p:val>
                                            <p:fltVal val="0"/>
                                          </p:val>
                                        </p:tav>
                                        <p:tav tm="100000">
                                          <p:val>
                                            <p:strVal val="#ppt_w"/>
                                          </p:val>
                                        </p:tav>
                                      </p:tavLst>
                                    </p:anim>
                                    <p:anim calcmode="lin" valueType="num">
                                      <p:cBhvr>
                                        <p:cTn id="40" dur="750" fill="hold"/>
                                        <p:tgtEl>
                                          <p:spTgt spid="22"/>
                                        </p:tgtEl>
                                        <p:attrNameLst>
                                          <p:attrName>ppt_h</p:attrName>
                                        </p:attrNameLst>
                                      </p:cBhvr>
                                      <p:tavLst>
                                        <p:tav tm="0">
                                          <p:val>
                                            <p:fltVal val="0"/>
                                          </p:val>
                                        </p:tav>
                                        <p:tav tm="100000">
                                          <p:val>
                                            <p:strVal val="#ppt_h"/>
                                          </p:val>
                                        </p:tav>
                                      </p:tavLst>
                                    </p:anim>
                                    <p:animEffect transition="in" filter="fade">
                                      <p:cBhvr>
                                        <p:cTn id="41" dur="750"/>
                                        <p:tgtEl>
                                          <p:spTgt spid="22"/>
                                        </p:tgtEl>
                                      </p:cBhvr>
                                    </p:animEffect>
                                  </p:childTnLst>
                                </p:cTn>
                              </p:par>
                            </p:childTnLst>
                          </p:cTn>
                        </p:par>
                        <p:par>
                          <p:cTn id="42" fill="hold">
                            <p:stCondLst>
                              <p:cond delay="2000"/>
                            </p:stCondLst>
                            <p:childTnLst>
                              <p:par>
                                <p:cTn id="43" presetID="6" presetClass="entr" presetSubtype="32" fill="hold" nodeType="after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circle(out)">
                                      <p:cBhvr>
                                        <p:cTn id="45" dur="2000"/>
                                        <p:tgtEl>
                                          <p:spTgt spid="4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888" y="1960694"/>
            <a:ext cx="8164592" cy="1380744"/>
          </a:xfrm>
        </p:spPr>
        <p:txBody>
          <a:bodyPr/>
          <a:lstStyle/>
          <a:p>
            <a:r>
              <a:rPr lang="en-US" dirty="0"/>
              <a:t>What Should We Be Communicating</a:t>
            </a:r>
          </a:p>
        </p:txBody>
      </p:sp>
    </p:spTree>
    <p:extLst>
      <p:ext uri="{BB962C8B-B14F-4D97-AF65-F5344CB8AC3E}">
        <p14:creationId xmlns:p14="http://schemas.microsoft.com/office/powerpoint/2010/main" val="364884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808" y="-56705"/>
            <a:ext cx="8612373" cy="815162"/>
          </a:xfrm>
        </p:spPr>
        <p:txBody>
          <a:bodyPr/>
          <a:lstStyle/>
          <a:p>
            <a:r>
              <a:rPr lang="en-US" sz="2400" b="1" dirty="0"/>
              <a:t>Need to Communicate the Basics As Often as Possible</a:t>
            </a:r>
          </a:p>
        </p:txBody>
      </p:sp>
      <p:sp>
        <p:nvSpPr>
          <p:cNvPr id="3" name="Content Placeholder 2"/>
          <p:cNvSpPr>
            <a:spLocks noGrp="1"/>
          </p:cNvSpPr>
          <p:nvPr>
            <p:ph idx="1"/>
          </p:nvPr>
        </p:nvSpPr>
        <p:spPr>
          <a:xfrm>
            <a:off x="99237" y="893135"/>
            <a:ext cx="9044763" cy="5039265"/>
          </a:xfrm>
        </p:spPr>
        <p:txBody>
          <a:bodyPr/>
          <a:lstStyle/>
          <a:p>
            <a:pPr marL="0" indent="0">
              <a:buNone/>
            </a:pPr>
            <a:r>
              <a:rPr lang="en-US" dirty="0"/>
              <a:t>Key Messages Include:</a:t>
            </a:r>
          </a:p>
          <a:p>
            <a:r>
              <a:rPr lang="en-US" dirty="0"/>
              <a:t>Flooding is the most common and costly natural disaster in the United States, causing billions in economic losses each year. Most U.S. natural disasters declared by the president involve flooding.</a:t>
            </a:r>
          </a:p>
          <a:p>
            <a:r>
              <a:rPr lang="en-US" dirty="0"/>
              <a:t>Everyone – no matter where they live – needs to speak to their insurance professional about the risk of flooding and the cost of a policy.</a:t>
            </a:r>
          </a:p>
          <a:p>
            <a:r>
              <a:rPr lang="en-US" dirty="0"/>
              <a:t>Standard home, renters and business insurance policies clearly list the disasters that are covered and the disasters that are not. The two biggest disasters that are not covered are floods and earthquakes</a:t>
            </a:r>
          </a:p>
          <a:p>
            <a:r>
              <a:rPr lang="en-US" dirty="0"/>
              <a:t>Flooding is available from the National Flood Insurance Program (NFIP)  and a few private insurance companies. Excess flood insurance is available from private insurance.</a:t>
            </a:r>
          </a:p>
          <a:p>
            <a:r>
              <a:rPr lang="en-US" dirty="0"/>
              <a:t>Flooding is covered under the optional comprehensive portion of an a    auto insurance policy.       </a:t>
            </a:r>
          </a:p>
        </p:txBody>
      </p:sp>
    </p:spTree>
    <p:extLst>
      <p:ext uri="{BB962C8B-B14F-4D97-AF65-F5344CB8AC3E}">
        <p14:creationId xmlns:p14="http://schemas.microsoft.com/office/powerpoint/2010/main" val="79184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26" y="-191386"/>
            <a:ext cx="8314660" cy="1672856"/>
          </a:xfrm>
        </p:spPr>
        <p:txBody>
          <a:bodyPr/>
          <a:lstStyle/>
          <a:p>
            <a:r>
              <a:rPr lang="en-US" dirty="0"/>
              <a:t>Focus on Renters – Encourage to get both a Renters Insurance Policy and a Flood Insurance Policy</a:t>
            </a:r>
          </a:p>
        </p:txBody>
      </p:sp>
      <p:sp>
        <p:nvSpPr>
          <p:cNvPr id="3" name="Content Placeholder 2"/>
          <p:cNvSpPr>
            <a:spLocks noGrp="1"/>
          </p:cNvSpPr>
          <p:nvPr>
            <p:ph idx="1"/>
          </p:nvPr>
        </p:nvSpPr>
        <p:spPr>
          <a:xfrm>
            <a:off x="356616" y="2565990"/>
            <a:ext cx="8458200" cy="3359321"/>
          </a:xfrm>
        </p:spPr>
        <p:txBody>
          <a:bodyPr/>
          <a:lstStyle/>
          <a:p>
            <a:r>
              <a:rPr lang="en-US" dirty="0"/>
              <a:t>The U.S. homeownership rate was 62.9 percent in second-quarter 2016, down from 63.4 percent a year ago to the lowest rate since the third quarter of 1965, according to data from the U.S. Census Bureau. </a:t>
            </a:r>
          </a:p>
          <a:p>
            <a:r>
              <a:rPr lang="en-US" dirty="0"/>
              <a:t>The 2010 Census showed that in some of the largest cities renters outnumbered owners, including New York, where 69.0 percent of households were occupied by</a:t>
            </a:r>
            <a:br>
              <a:rPr lang="en-US" dirty="0"/>
            </a:br>
            <a:r>
              <a:rPr lang="en-US" dirty="0"/>
              <a:t>renters, followed by Los Angeles (61.8 percent), Chicago (55.1 percent) and Houston (54.6 percent).</a:t>
            </a:r>
          </a:p>
          <a:p>
            <a:endParaRPr lang="en-US" dirty="0"/>
          </a:p>
        </p:txBody>
      </p:sp>
      <p:sp>
        <p:nvSpPr>
          <p:cNvPr id="4" name="Text Placeholder 3"/>
          <p:cNvSpPr>
            <a:spLocks noGrp="1"/>
          </p:cNvSpPr>
          <p:nvPr>
            <p:ph type="body" sz="quarter" idx="15"/>
          </p:nvPr>
        </p:nvSpPr>
        <p:spPr>
          <a:xfrm>
            <a:off x="356616" y="1424762"/>
            <a:ext cx="8454009" cy="1141227"/>
          </a:xfrm>
        </p:spPr>
        <p:txBody>
          <a:bodyPr/>
          <a:lstStyle/>
          <a:p>
            <a:pPr algn="ctr"/>
            <a:r>
              <a:rPr lang="en-US" b="1" dirty="0"/>
              <a:t>We are increasingly becoming a Nation that Eschews </a:t>
            </a:r>
          </a:p>
          <a:p>
            <a:pPr algn="ctr"/>
            <a:r>
              <a:rPr lang="en-US" b="1" dirty="0"/>
              <a:t>Home Ownership at Every Demographic!</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30345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to Point out Limitations of the Policy</a:t>
            </a:r>
          </a:p>
        </p:txBody>
      </p:sp>
      <p:sp>
        <p:nvSpPr>
          <p:cNvPr id="3" name="Content Placeholder 2"/>
          <p:cNvSpPr>
            <a:spLocks noGrp="1"/>
          </p:cNvSpPr>
          <p:nvPr>
            <p:ph idx="1"/>
          </p:nvPr>
        </p:nvSpPr>
        <p:spPr/>
        <p:txBody>
          <a:bodyPr/>
          <a:lstStyle/>
          <a:p>
            <a:pPr marL="0" indent="0">
              <a:buNone/>
            </a:pPr>
            <a:r>
              <a:rPr lang="en-US" dirty="0"/>
              <a:t>Stress the following:</a:t>
            </a:r>
          </a:p>
          <a:p>
            <a:r>
              <a:rPr lang="en-US" dirty="0"/>
              <a:t>There is no ALE coverage.</a:t>
            </a:r>
          </a:p>
          <a:p>
            <a:r>
              <a:rPr lang="en-US" dirty="0"/>
              <a:t>Coverage for Basements is limited.</a:t>
            </a:r>
          </a:p>
          <a:p>
            <a:r>
              <a:rPr lang="en-US" dirty="0"/>
              <a:t>There are limits on the amount and type of coverage under an NFIP flood insurance policy. Homes are covered for up to $250,000 on a replacement cost basis and the contents for up to $100,000 on an actual cash value basis. </a:t>
            </a:r>
          </a:p>
          <a:p>
            <a:r>
              <a:rPr lang="en-US" dirty="0"/>
              <a:t>Coverage limits for commercial property are $500,000 for the structure and another $500,000 for its contents.</a:t>
            </a:r>
          </a:p>
          <a:p>
            <a:endParaRPr lang="en-US" dirty="0"/>
          </a:p>
        </p:txBody>
      </p:sp>
      <p:sp>
        <p:nvSpPr>
          <p:cNvPr id="4" name="Text Placeholder 3"/>
          <p:cNvSpPr>
            <a:spLocks noGrp="1"/>
          </p:cNvSpPr>
          <p:nvPr>
            <p:ph type="body" sz="quarter" idx="15"/>
          </p:nvPr>
        </p:nvSpPr>
        <p:spPr>
          <a:xfrm>
            <a:off x="356616" y="1183302"/>
            <a:ext cx="8454009" cy="396947"/>
          </a:xfrm>
        </p:spPr>
        <p:txBody>
          <a:bodyPr/>
          <a:lstStyle/>
          <a:p>
            <a:r>
              <a:rPr lang="en-US" b="1" dirty="0"/>
              <a:t>Important to Not Sugar Coat it!</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51459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Disaster-Related Resources</a:t>
            </a:r>
          </a:p>
        </p:txBody>
      </p:sp>
    </p:spTree>
    <p:extLst>
      <p:ext uri="{BB962C8B-B14F-4D97-AF65-F5344CB8AC3E}">
        <p14:creationId xmlns:p14="http://schemas.microsoft.com/office/powerpoint/2010/main" val="811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12592"/>
            <a:ext cx="8458200" cy="950976"/>
          </a:xfrm>
        </p:spPr>
        <p:txBody>
          <a:bodyPr/>
          <a:lstStyle/>
          <a:p>
            <a:r>
              <a:rPr lang="en-US" b="1" dirty="0"/>
              <a:t>Great Resources – I.I.I. Website</a:t>
            </a:r>
          </a:p>
        </p:txBody>
      </p:sp>
      <p:pic>
        <p:nvPicPr>
          <p:cNvPr id="6" name="Content Placeholder 5"/>
          <p:cNvPicPr>
            <a:picLocks noGrp="1" noChangeAspect="1"/>
          </p:cNvPicPr>
          <p:nvPr>
            <p:ph idx="1"/>
          </p:nvPr>
        </p:nvPicPr>
        <p:blipFill>
          <a:blip r:embed="rId2"/>
          <a:stretch>
            <a:fillRect/>
          </a:stretch>
        </p:blipFill>
        <p:spPr>
          <a:xfrm>
            <a:off x="146937" y="2085181"/>
            <a:ext cx="4560701" cy="4040187"/>
          </a:xfrm>
          <a:prstGeom prst="rect">
            <a:avLst/>
          </a:prstGeom>
        </p:spPr>
      </p:pic>
      <p:sp>
        <p:nvSpPr>
          <p:cNvPr id="4" name="Text Placeholder 3"/>
          <p:cNvSpPr>
            <a:spLocks noGrp="1"/>
          </p:cNvSpPr>
          <p:nvPr>
            <p:ph type="body" sz="quarter" idx="15"/>
          </p:nvPr>
        </p:nvSpPr>
        <p:spPr>
          <a:xfrm>
            <a:off x="356616" y="1188720"/>
            <a:ext cx="8454009" cy="779780"/>
          </a:xfrm>
        </p:spPr>
        <p:txBody>
          <a:bodyPr/>
          <a:lstStyle/>
          <a:p>
            <a:r>
              <a:rPr lang="en-US" sz="2800" b="1" dirty="0">
                <a:solidFill>
                  <a:schemeClr val="accent1"/>
                </a:solidFill>
              </a:rPr>
              <a:t>www.I.I.I.org</a:t>
            </a:r>
          </a:p>
        </p:txBody>
      </p:sp>
      <p:sp>
        <p:nvSpPr>
          <p:cNvPr id="5" name="Text Placeholder 4"/>
          <p:cNvSpPr>
            <a:spLocks noGrp="1"/>
          </p:cNvSpPr>
          <p:nvPr>
            <p:ph type="body" sz="quarter" idx="16"/>
          </p:nvPr>
        </p:nvSpPr>
        <p:spPr/>
        <p:txBody>
          <a:bodyPr/>
          <a:lstStyle/>
          <a:p>
            <a:endParaRPr lang="en-US" dirty="0"/>
          </a:p>
        </p:txBody>
      </p:sp>
      <p:sp>
        <p:nvSpPr>
          <p:cNvPr id="7" name="TextBox 6"/>
          <p:cNvSpPr txBox="1"/>
          <p:nvPr/>
        </p:nvSpPr>
        <p:spPr>
          <a:xfrm>
            <a:off x="4707638" y="2736622"/>
            <a:ext cx="2702812" cy="3388746"/>
          </a:xfrm>
          <a:prstGeom prst="rect">
            <a:avLst/>
          </a:prstGeom>
          <a:noFill/>
        </p:spPr>
        <p:txBody>
          <a:bodyPr wrap="none" rtlCol="0">
            <a:no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Consumer Articles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Tips for Business owners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Educational Videos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Infographics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Apps</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Research</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0" cap="none" spc="0" normalizeH="0" baseline="0" noProof="0" dirty="0">
                <a:ln>
                  <a:noFill/>
                </a:ln>
                <a:solidFill>
                  <a:schemeClr val="accent1"/>
                </a:solidFill>
                <a:effectLst/>
                <a:uLnTx/>
                <a:uFillTx/>
              </a:rPr>
              <a:t>Statistics</a:t>
            </a:r>
          </a:p>
        </p:txBody>
      </p:sp>
    </p:spTree>
    <p:extLst>
      <p:ext uri="{BB962C8B-B14F-4D97-AF65-F5344CB8AC3E}">
        <p14:creationId xmlns:p14="http://schemas.microsoft.com/office/powerpoint/2010/main" val="7171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type="title"/>
          </p:nvPr>
        </p:nvSpPr>
        <p:spPr/>
        <p:txBody>
          <a:bodyPr/>
          <a:lstStyle/>
          <a:p>
            <a:r>
              <a:rPr lang="en-US" dirty="0"/>
              <a:t>Presentation Overview</a:t>
            </a:r>
          </a:p>
        </p:txBody>
      </p:sp>
      <p:sp>
        <p:nvSpPr>
          <p:cNvPr id="4" name="Subtitle 3"/>
          <p:cNvSpPr>
            <a:spLocks noGrp="1"/>
          </p:cNvSpPr>
          <p:nvPr>
            <p:ph idx="1"/>
          </p:nvPr>
        </p:nvSpPr>
        <p:spPr/>
        <p:txBody>
          <a:bodyPr/>
          <a:lstStyle/>
          <a:p>
            <a:r>
              <a:rPr lang="en-US" dirty="0"/>
              <a:t>What is the Insurance Information Institute</a:t>
            </a:r>
          </a:p>
          <a:p>
            <a:r>
              <a:rPr lang="en-US" dirty="0"/>
              <a:t>What do Consumers Know About Flood Insurance and Water Damage</a:t>
            </a:r>
          </a:p>
          <a:p>
            <a:r>
              <a:rPr lang="en-US" dirty="0"/>
              <a:t>What Should We Be Communicating</a:t>
            </a:r>
          </a:p>
          <a:p>
            <a:r>
              <a:rPr lang="en-US" dirty="0"/>
              <a:t>Key Resources</a:t>
            </a:r>
          </a:p>
          <a:p>
            <a:r>
              <a:rPr lang="en-US" dirty="0"/>
              <a:t>Questions</a:t>
            </a:r>
          </a:p>
        </p:txBody>
      </p:sp>
      <p:sp>
        <p:nvSpPr>
          <p:cNvPr id="2" name="Text Placeholder 1"/>
          <p:cNvSpPr>
            <a:spLocks noGrp="1"/>
          </p:cNvSpPr>
          <p:nvPr>
            <p:ph type="body" sz="quarter" idx="15"/>
          </p:nvPr>
        </p:nvSpPr>
        <p:spPr/>
        <p:txBody>
          <a:bodyPr/>
          <a:lstStyle/>
          <a:p>
            <a:r>
              <a:rPr lang="en-US" b="1" dirty="0"/>
              <a:t>Insuring Against a Disaster</a:t>
            </a:r>
          </a:p>
        </p:txBody>
      </p:sp>
    </p:spTree>
    <p:extLst>
      <p:ext uri="{BB962C8B-B14F-4D97-AF65-F5344CB8AC3E}">
        <p14:creationId xmlns:p14="http://schemas.microsoft.com/office/powerpoint/2010/main" val="1630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I.I.I. Flood Insurance Resources</a:t>
            </a:r>
          </a:p>
        </p:txBody>
      </p:sp>
      <p:sp>
        <p:nvSpPr>
          <p:cNvPr id="9" name="Text Placeholder 8"/>
          <p:cNvSpPr>
            <a:spLocks noGrp="1"/>
          </p:cNvSpPr>
          <p:nvPr>
            <p:ph type="body" sz="quarter" idx="16"/>
          </p:nvPr>
        </p:nvSpPr>
        <p:spPr/>
        <p:txBody>
          <a:bodyPr/>
          <a:lstStyle/>
          <a:p>
            <a:endParaRPr lang="en-US" dirty="0"/>
          </a:p>
        </p:txBody>
      </p:sp>
      <p:sp>
        <p:nvSpPr>
          <p:cNvPr id="10" name="Text Placeholder 9"/>
          <p:cNvSpPr>
            <a:spLocks noGrp="1"/>
          </p:cNvSpPr>
          <p:nvPr>
            <p:ph type="body" sz="quarter" idx="30"/>
          </p:nvPr>
        </p:nvSpPr>
        <p:spPr/>
        <p:txBody>
          <a:bodyPr/>
          <a:lstStyle/>
          <a:p>
            <a:r>
              <a:rPr lang="en-US" dirty="0"/>
              <a:t>Articles, Facts, Stats and More</a:t>
            </a:r>
          </a:p>
        </p:txBody>
      </p:sp>
      <p:sp>
        <p:nvSpPr>
          <p:cNvPr id="11" name="Text Placeholder 10"/>
          <p:cNvSpPr>
            <a:spLocks noGrp="1"/>
          </p:cNvSpPr>
          <p:nvPr>
            <p:ph type="body" sz="quarter" idx="32"/>
          </p:nvPr>
        </p:nvSpPr>
        <p:spPr/>
        <p:txBody>
          <a:bodyPr/>
          <a:lstStyle/>
          <a:p>
            <a:r>
              <a:rPr lang="en-US" dirty="0"/>
              <a:t>Variety of Videos and Infographics</a:t>
            </a:r>
          </a:p>
        </p:txBody>
      </p:sp>
      <p:sp>
        <p:nvSpPr>
          <p:cNvPr id="6" name="Rectangle 1"/>
          <p:cNvSpPr>
            <a:spLocks noGrp="1" noChangeArrowheads="1"/>
          </p:cNvSpPr>
          <p:nvPr>
            <p:ph sz="quarter" idx="33"/>
          </p:nvPr>
        </p:nvSpPr>
        <p:spPr bwMode="auto">
          <a:xfrm>
            <a:off x="357188" y="2574577"/>
            <a:ext cx="414813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lnSpc>
                <a:spcPct val="100000"/>
              </a:lnSpc>
              <a:spcBef>
                <a:spcPct val="0"/>
              </a:spcBef>
              <a:spcAft>
                <a:spcPct val="0"/>
              </a:spcAft>
              <a:buClrTx/>
              <a:buSzTx/>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2"/>
              </a:rPr>
              <a:t>Facts About Flood Insurance</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3"/>
              </a:rPr>
              <a:t>In Case Of A Flood</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4"/>
              </a:rPr>
              <a:t>Recovering from a Flood</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5"/>
              </a:rPr>
              <a:t>Flood Insurance</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Issues Updates</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6"/>
              </a:rPr>
              <a:t>Infographic: How To File A Flood Insurance Claim</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7"/>
              </a:rPr>
              <a:t>National Flood Insurance Program</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628650" lvl="1" indent="-171450" eaLnBrk="0" fontAlgn="t"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8"/>
              </a:rPr>
              <a:t>Sandy Flood Claim Payouts</a:t>
            </a: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Article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Content Placeholder 12"/>
          <p:cNvPicPr>
            <a:picLocks noGrp="1" noChangeAspect="1"/>
          </p:cNvPicPr>
          <p:nvPr>
            <p:ph sz="quarter" idx="34"/>
          </p:nvPr>
        </p:nvPicPr>
        <p:blipFill>
          <a:blip r:embed="rId9"/>
          <a:stretch>
            <a:fillRect/>
          </a:stretch>
        </p:blipFill>
        <p:spPr>
          <a:xfrm>
            <a:off x="4668838" y="2492034"/>
            <a:ext cx="4151312" cy="3520170"/>
          </a:xfrm>
          <a:prstGeom prst="rect">
            <a:avLst/>
          </a:prstGeom>
        </p:spPr>
      </p:pic>
    </p:spTree>
    <p:extLst>
      <p:ext uri="{BB962C8B-B14F-4D97-AF65-F5344CB8AC3E}">
        <p14:creationId xmlns:p14="http://schemas.microsoft.com/office/powerpoint/2010/main" val="174022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I.I.I.’s Spanish Language Resources</a:t>
            </a:r>
          </a:p>
        </p:txBody>
      </p:sp>
      <p:sp>
        <p:nvSpPr>
          <p:cNvPr id="3" name="Text Placeholder 2"/>
          <p:cNvSpPr>
            <a:spLocks noGrp="1"/>
          </p:cNvSpPr>
          <p:nvPr>
            <p:ph type="body" sz="quarter" idx="15"/>
          </p:nvPr>
        </p:nvSpPr>
        <p:spPr/>
        <p:txBody>
          <a:bodyPr/>
          <a:lstStyle/>
          <a:p>
            <a:r>
              <a:rPr lang="en-US" dirty="0"/>
              <a:t>Consumer News Releases Translated into Spanish</a:t>
            </a:r>
          </a:p>
        </p:txBody>
      </p:sp>
      <p:sp>
        <p:nvSpPr>
          <p:cNvPr id="5" name="Text Placeholder 4"/>
          <p:cNvSpPr>
            <a:spLocks noGrp="1"/>
          </p:cNvSpPr>
          <p:nvPr>
            <p:ph type="body" sz="quarter" idx="30"/>
          </p:nvPr>
        </p:nvSpPr>
        <p:spPr/>
        <p:txBody>
          <a:bodyPr/>
          <a:lstStyle/>
          <a:p>
            <a:r>
              <a:rPr lang="en-US" dirty="0"/>
              <a:t>Articles</a:t>
            </a:r>
          </a:p>
        </p:txBody>
      </p:sp>
      <p:sp>
        <p:nvSpPr>
          <p:cNvPr id="6" name="Text Placeholder 5"/>
          <p:cNvSpPr>
            <a:spLocks noGrp="1"/>
          </p:cNvSpPr>
          <p:nvPr>
            <p:ph type="body" sz="quarter" idx="32"/>
          </p:nvPr>
        </p:nvSpPr>
        <p:spPr/>
        <p:txBody>
          <a:bodyPr/>
          <a:lstStyle/>
          <a:p>
            <a:r>
              <a:rPr lang="en-US" dirty="0"/>
              <a:t>News Releases</a:t>
            </a:r>
          </a:p>
        </p:txBody>
      </p:sp>
      <p:pic>
        <p:nvPicPr>
          <p:cNvPr id="13" name="Content Placeholder 12"/>
          <p:cNvPicPr>
            <a:picLocks noGrp="1" noChangeAspect="1"/>
          </p:cNvPicPr>
          <p:nvPr>
            <p:ph sz="quarter" idx="33"/>
          </p:nvPr>
        </p:nvPicPr>
        <p:blipFill>
          <a:blip r:embed="rId2"/>
          <a:stretch>
            <a:fillRect/>
          </a:stretch>
        </p:blipFill>
        <p:spPr>
          <a:xfrm>
            <a:off x="357188" y="2865307"/>
            <a:ext cx="4148137" cy="2773624"/>
          </a:xfrm>
        </p:spPr>
      </p:pic>
      <p:pic>
        <p:nvPicPr>
          <p:cNvPr id="17" name="Content Placeholder 16"/>
          <p:cNvPicPr>
            <a:picLocks noGrp="1" noChangeAspect="1"/>
          </p:cNvPicPr>
          <p:nvPr>
            <p:ph sz="quarter" idx="34"/>
          </p:nvPr>
        </p:nvPicPr>
        <p:blipFill>
          <a:blip r:embed="rId3"/>
          <a:stretch>
            <a:fillRect/>
          </a:stretch>
        </p:blipFill>
        <p:spPr>
          <a:xfrm>
            <a:off x="4668838" y="2779810"/>
            <a:ext cx="4151312" cy="2944617"/>
          </a:xfrm>
        </p:spPr>
      </p:pic>
    </p:spTree>
    <p:extLst>
      <p:ext uri="{BB962C8B-B14F-4D97-AF65-F5344CB8AC3E}">
        <p14:creationId xmlns:p14="http://schemas.microsoft.com/office/powerpoint/2010/main" val="422693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Thank You!</a:t>
            </a:r>
          </a:p>
        </p:txBody>
      </p:sp>
      <p:sp>
        <p:nvSpPr>
          <p:cNvPr id="11" name="Subtitle 10"/>
          <p:cNvSpPr>
            <a:spLocks noGrp="1"/>
          </p:cNvSpPr>
          <p:nvPr>
            <p:ph type="subTitle" idx="1"/>
          </p:nvPr>
        </p:nvSpPr>
        <p:spPr>
          <a:xfrm>
            <a:off x="704080" y="3542606"/>
            <a:ext cx="6949440" cy="1943794"/>
          </a:xfrm>
        </p:spPr>
        <p:txBody>
          <a:bodyPr/>
          <a:lstStyle/>
          <a:p>
            <a:r>
              <a:rPr lang="en-US" dirty="0"/>
              <a:t>@</a:t>
            </a:r>
            <a:r>
              <a:rPr lang="en-US" dirty="0" err="1"/>
              <a:t>JeanneSalvatore</a:t>
            </a:r>
            <a:endParaRPr lang="en-US" dirty="0"/>
          </a:p>
          <a:p>
            <a:r>
              <a:rPr lang="en-US" dirty="0"/>
              <a:t>212-346-5555</a:t>
            </a:r>
          </a:p>
          <a:p>
            <a:r>
              <a:rPr lang="en-US" dirty="0"/>
              <a:t>917-612-4088</a:t>
            </a:r>
          </a:p>
          <a:p>
            <a:r>
              <a:rPr lang="en-US" dirty="0"/>
              <a:t>jeannes@iii.org</a:t>
            </a:r>
          </a:p>
          <a:p>
            <a:endParaRPr lang="en-US" dirty="0"/>
          </a:p>
          <a:p>
            <a:endParaRPr lang="en-US" dirty="0"/>
          </a:p>
          <a:p>
            <a:endParaRPr lang="en-US" dirty="0"/>
          </a:p>
        </p:txBody>
      </p:sp>
    </p:spTree>
    <p:extLst>
      <p:ext uri="{BB962C8B-B14F-4D97-AF65-F5344CB8AC3E}">
        <p14:creationId xmlns:p14="http://schemas.microsoft.com/office/powerpoint/2010/main" val="262111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829"/>
          <a:stretch/>
        </p:blipFill>
        <p:spPr bwMode="auto">
          <a:xfrm>
            <a:off x="-1" y="2048098"/>
            <a:ext cx="9144001" cy="4809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I.I.I. Mission Statement</a:t>
            </a:r>
          </a:p>
        </p:txBody>
      </p:sp>
      <p:sp>
        <p:nvSpPr>
          <p:cNvPr id="3" name="Text Placeholder 2"/>
          <p:cNvSpPr>
            <a:spLocks noGrp="1"/>
          </p:cNvSpPr>
          <p:nvPr>
            <p:ph type="body" sz="quarter" idx="15"/>
          </p:nvPr>
        </p:nvSpPr>
        <p:spPr/>
        <p:txBody>
          <a:bodyPr/>
          <a:lstStyle/>
          <a:p>
            <a:r>
              <a:rPr lang="en-US" dirty="0"/>
              <a:t>Simple and succinct; and should stay that way</a:t>
            </a:r>
            <a:r>
              <a:rPr lang="mr-IN"/>
              <a:t>…</a:t>
            </a:r>
            <a:r>
              <a:rPr lang="en-US" dirty="0"/>
              <a:t> </a:t>
            </a:r>
          </a:p>
        </p:txBody>
      </p:sp>
      <p:sp>
        <p:nvSpPr>
          <p:cNvPr id="8" name="Text Placeholder 4"/>
          <p:cNvSpPr txBox="1">
            <a:spLocks/>
          </p:cNvSpPr>
          <p:nvPr/>
        </p:nvSpPr>
        <p:spPr bwMode="gray">
          <a:xfrm>
            <a:off x="356616" y="2335493"/>
            <a:ext cx="5207000" cy="872766"/>
          </a:xfrm>
          <a:prstGeom prst="snip1Rect">
            <a:avLst>
              <a:gd name="adj" fmla="val 29185"/>
            </a:avLst>
          </a:prstGeom>
          <a:solidFill>
            <a:srgbClr val="337DBE">
              <a:alpha val="90000"/>
            </a:srgbClr>
          </a:solidFill>
          <a:ln w="28575" cap="flat" cmpd="sng" algn="ctr">
            <a:noFill/>
            <a:prstDash val="solid"/>
            <a:miter lim="800000"/>
            <a:headEnd type="none" w="med" len="med"/>
            <a:tailEnd type="none" w="med" len="med"/>
          </a:ln>
          <a:effectLst/>
        </p:spPr>
        <p:txBody>
          <a:bodyPr vert="horz" wrap="square" lIns="182880" tIns="45715" rIns="182880" bIns="1828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r>
              <a:rPr kumimoji="0" lang="en-US" sz="2400" b="1" i="0" u="none" strike="noStrike" kern="0" cap="none" spc="0" normalizeH="0" baseline="0" noProof="0" dirty="0">
                <a:ln>
                  <a:noFill/>
                </a:ln>
                <a:solidFill>
                  <a:schemeClr val="bg1"/>
                </a:solidFill>
                <a:effectLst/>
                <a:uLnTx/>
                <a:uFillTx/>
                <a:latin typeface="+mj-lt"/>
              </a:rPr>
              <a:t>Improving public understanding </a:t>
            </a:r>
            <a:br>
              <a:rPr kumimoji="0" lang="en-US" sz="2400" b="1" i="0" u="none" strike="noStrike" kern="0" cap="none" spc="0" normalizeH="0" baseline="0" noProof="0" dirty="0">
                <a:ln>
                  <a:noFill/>
                </a:ln>
                <a:solidFill>
                  <a:schemeClr val="bg1"/>
                </a:solidFill>
                <a:effectLst/>
                <a:uLnTx/>
                <a:uFillTx/>
                <a:latin typeface="+mj-lt"/>
              </a:rPr>
            </a:br>
            <a:r>
              <a:rPr kumimoji="0" lang="en-US" sz="2400" b="1" i="0" u="none" strike="noStrike" kern="0" cap="none" spc="0" normalizeH="0" baseline="0" noProof="0" dirty="0">
                <a:ln>
                  <a:noFill/>
                </a:ln>
                <a:solidFill>
                  <a:schemeClr val="bg1"/>
                </a:solidFill>
                <a:effectLst/>
                <a:uLnTx/>
                <a:uFillTx/>
                <a:latin typeface="+mj-lt"/>
              </a:rPr>
              <a:t>of insurance...</a:t>
            </a:r>
          </a:p>
        </p:txBody>
      </p:sp>
      <p:sp>
        <p:nvSpPr>
          <p:cNvPr id="9" name="Text Placeholder 4"/>
          <p:cNvSpPr txBox="1">
            <a:spLocks/>
          </p:cNvSpPr>
          <p:nvPr/>
        </p:nvSpPr>
        <p:spPr bwMode="gray">
          <a:xfrm>
            <a:off x="3492626" y="4751802"/>
            <a:ext cx="5127499" cy="872766"/>
          </a:xfrm>
          <a:prstGeom prst="snip1Rect">
            <a:avLst>
              <a:gd name="adj" fmla="val 29763"/>
            </a:avLst>
          </a:prstGeom>
          <a:solidFill>
            <a:schemeClr val="accent3">
              <a:alpha val="90000"/>
            </a:schemeClr>
          </a:solidFill>
          <a:ln w="28575" cap="flat" cmpd="sng" algn="ctr">
            <a:noFill/>
            <a:prstDash val="solid"/>
            <a:miter lim="800000"/>
            <a:headEnd type="none" w="med" len="med"/>
            <a:tailEnd type="none" w="med" len="med"/>
          </a:ln>
          <a:effectLst/>
        </p:spPr>
        <p:txBody>
          <a:bodyPr vert="horz" wrap="square" lIns="182880" tIns="45715" rIns="182880"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endParaRPr kumimoji="0" lang="is-IS" sz="2400" b="1" i="0" u="none" strike="noStrike" kern="0" cap="none" spc="0" normalizeH="0" baseline="0" noProof="0" dirty="0">
              <a:ln>
                <a:noFill/>
              </a:ln>
              <a:solidFill>
                <a:schemeClr val="bg1"/>
              </a:solidFill>
              <a:effectLst/>
              <a:uLnTx/>
              <a:uFillTx/>
              <a:latin typeface="+mj-lt"/>
            </a:endParaRPr>
          </a:p>
          <a:p>
            <a:pPr marL="0" marR="0" lvl="0" indent="0" algn="l" defTabSz="914400" eaLnBrk="1" fontAlgn="base" latinLnBrk="0" hangingPunct="1">
              <a:lnSpc>
                <a:spcPct val="94000"/>
              </a:lnSpc>
              <a:spcBef>
                <a:spcPts val="0"/>
              </a:spcBef>
              <a:spcAft>
                <a:spcPct val="0"/>
              </a:spcAft>
              <a:buClr>
                <a:schemeClr val="accent2"/>
              </a:buClr>
              <a:buSzPct val="90000"/>
              <a:buFontTx/>
              <a:buNone/>
              <a:tabLst/>
              <a:defRPr/>
            </a:pPr>
            <a:r>
              <a:rPr kumimoji="0" lang="is-IS" sz="2400" b="1" i="0" u="none" strike="noStrike" kern="0" cap="none" spc="0" normalizeH="0" baseline="0" noProof="0" dirty="0">
                <a:ln>
                  <a:noFill/>
                </a:ln>
                <a:solidFill>
                  <a:schemeClr val="bg1"/>
                </a:solidFill>
                <a:effectLst/>
                <a:uLnTx/>
                <a:uFillTx/>
                <a:latin typeface="+mj-lt"/>
              </a:rPr>
              <a:t>…</a:t>
            </a:r>
            <a:r>
              <a:rPr kumimoji="0" lang="en-US" sz="2400" b="1" i="0" u="none" strike="noStrike" kern="0" cap="none" spc="0" normalizeH="0" baseline="0" noProof="0" dirty="0">
                <a:ln>
                  <a:noFill/>
                </a:ln>
                <a:solidFill>
                  <a:schemeClr val="bg1"/>
                </a:solidFill>
                <a:effectLst/>
                <a:uLnTx/>
                <a:uFillTx/>
                <a:latin typeface="+mj-lt"/>
              </a:rPr>
              <a:t>what it does and how it works</a:t>
            </a:r>
          </a:p>
          <a:p>
            <a:pPr marL="0" marR="0" lvl="0" indent="0" algn="r" defTabSz="914400" eaLnBrk="1" fontAlgn="base" latinLnBrk="0" hangingPunct="1">
              <a:lnSpc>
                <a:spcPct val="94000"/>
              </a:lnSpc>
              <a:spcBef>
                <a:spcPts val="0"/>
              </a:spcBef>
              <a:spcAft>
                <a:spcPct val="0"/>
              </a:spcAft>
              <a:buClr>
                <a:schemeClr val="accent2"/>
              </a:buClr>
              <a:buSzPct val="90000"/>
              <a:buFontTx/>
              <a:buNone/>
              <a:tabLst/>
              <a:defRPr/>
            </a:pPr>
            <a:endParaRPr kumimoji="0" lang="en-US" sz="2400" b="1" i="0" u="none" strike="noStrike" kern="0" cap="none" spc="0" normalizeH="0" baseline="0" noProof="0" dirty="0">
              <a:ln>
                <a:noFill/>
              </a:ln>
              <a:solidFill>
                <a:schemeClr val="bg1"/>
              </a:solidFill>
              <a:effectLst/>
              <a:uLnTx/>
              <a:uFillTx/>
              <a:latin typeface="+mj-lt"/>
            </a:endParaRPr>
          </a:p>
        </p:txBody>
      </p:sp>
      <p:sp>
        <p:nvSpPr>
          <p:cNvPr id="11" name="Right Triangle 10"/>
          <p:cNvSpPr>
            <a:spLocks noChangeAspect="1"/>
          </p:cNvSpPr>
          <p:nvPr/>
        </p:nvSpPr>
        <p:spPr>
          <a:xfrm rot="16200000">
            <a:off x="8375904" y="6089904"/>
            <a:ext cx="768096" cy="76809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fld id="{35C0926A-889A-463A-A5EA-682F15689EEF}" type="slidenum">
              <a:rPr kumimoji="0" lang="en-US" sz="9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13" name="Picture 12"/>
          <p:cNvPicPr>
            <a:picLocks noChangeAspect="1"/>
          </p:cNvPicPr>
          <p:nvPr/>
        </p:nvPicPr>
        <p:blipFill>
          <a:blip r:embed="rId5"/>
          <a:stretch>
            <a:fillRect/>
          </a:stretch>
        </p:blipFill>
        <p:spPr>
          <a:xfrm>
            <a:off x="469900" y="6403975"/>
            <a:ext cx="330200" cy="304800"/>
          </a:xfrm>
          <a:prstGeom prst="rect">
            <a:avLst/>
          </a:prstGeom>
        </p:spPr>
      </p:pic>
    </p:spTree>
    <p:custDataLst>
      <p:tags r:id="rId1"/>
    </p:custDataLst>
    <p:extLst>
      <p:ext uri="{BB962C8B-B14F-4D97-AF65-F5344CB8AC3E}">
        <p14:creationId xmlns:p14="http://schemas.microsoft.com/office/powerpoint/2010/main" val="8409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do Consumers Know About Flood Insurance and Water Damage</a:t>
            </a:r>
            <a:br>
              <a:rPr lang="en-US" dirty="0"/>
            </a:br>
            <a:endParaRPr lang="en-US" dirty="0"/>
          </a:p>
        </p:txBody>
      </p:sp>
      <p:sp>
        <p:nvSpPr>
          <p:cNvPr id="3" name="Subtitle 2"/>
          <p:cNvSpPr>
            <a:spLocks noGrp="1"/>
          </p:cNvSpPr>
          <p:nvPr>
            <p:ph type="subTitle" idx="1"/>
          </p:nvPr>
        </p:nvSpPr>
        <p:spPr/>
        <p:txBody>
          <a:bodyPr/>
          <a:lstStyle/>
          <a:p>
            <a:r>
              <a:rPr lang="en-US" dirty="0"/>
              <a:t>They don’t purchase the coverage and don’t understand what they have</a:t>
            </a:r>
          </a:p>
        </p:txBody>
      </p:sp>
    </p:spTree>
    <p:extLst>
      <p:ext uri="{BB962C8B-B14F-4D97-AF65-F5344CB8AC3E}">
        <p14:creationId xmlns:p14="http://schemas.microsoft.com/office/powerpoint/2010/main" val="321925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Homeowners and Renters Insurance</a:t>
            </a:r>
          </a:p>
        </p:txBody>
      </p:sp>
      <p:sp>
        <p:nvSpPr>
          <p:cNvPr id="3" name="Content Placeholder 2"/>
          <p:cNvSpPr>
            <a:spLocks noGrp="1"/>
          </p:cNvSpPr>
          <p:nvPr>
            <p:ph idx="1"/>
          </p:nvPr>
        </p:nvSpPr>
        <p:spPr>
          <a:xfrm>
            <a:off x="356616" y="2352260"/>
            <a:ext cx="8458200" cy="3573051"/>
          </a:xfrm>
        </p:spPr>
        <p:txBody>
          <a:bodyPr/>
          <a:lstStyle/>
          <a:p>
            <a:r>
              <a:rPr lang="en-US" dirty="0"/>
              <a:t>A 2016 Insurance Information Institute poll conducted by ORC International found that </a:t>
            </a:r>
            <a:r>
              <a:rPr lang="en-US" b="1" dirty="0">
                <a:solidFill>
                  <a:schemeClr val="accent1"/>
                </a:solidFill>
              </a:rPr>
              <a:t>93 percent of homeowners had homeowners insurance </a:t>
            </a:r>
          </a:p>
          <a:p>
            <a:r>
              <a:rPr lang="en-US" dirty="0"/>
              <a:t>And, </a:t>
            </a:r>
            <a:r>
              <a:rPr lang="en-US" b="1" dirty="0">
                <a:solidFill>
                  <a:schemeClr val="accent1"/>
                </a:solidFill>
              </a:rPr>
              <a:t>41 percent of renters had renters insurance</a:t>
            </a:r>
            <a:r>
              <a:rPr lang="en-US" dirty="0"/>
              <a:t>.  This number has been growing over the last decade, though.</a:t>
            </a:r>
          </a:p>
          <a:p>
            <a:r>
              <a:rPr lang="en-US" dirty="0"/>
              <a:t>But, only 12 percent of had a flood insurance policy, lower than the 14 percent who had the coverage in 2015. </a:t>
            </a:r>
          </a:p>
          <a:p>
            <a:endParaRPr lang="en-US" dirty="0"/>
          </a:p>
          <a:p>
            <a:endParaRPr lang="en-US" dirty="0"/>
          </a:p>
        </p:txBody>
      </p:sp>
      <p:sp>
        <p:nvSpPr>
          <p:cNvPr id="4" name="Text Placeholder 3"/>
          <p:cNvSpPr>
            <a:spLocks noGrp="1"/>
          </p:cNvSpPr>
          <p:nvPr>
            <p:ph type="body" sz="quarter" idx="15"/>
          </p:nvPr>
        </p:nvSpPr>
        <p:spPr/>
        <p:txBody>
          <a:bodyPr/>
          <a:lstStyle/>
          <a:p>
            <a:r>
              <a:rPr lang="en-US" b="1" dirty="0">
                <a:solidFill>
                  <a:schemeClr val="tx1"/>
                </a:solidFill>
              </a:rPr>
              <a:t>Most Homeowners Purchase Coverage, and Growing Number of Renters do too!</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18725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a:xfrm>
            <a:off x="886651" y="594557"/>
            <a:ext cx="7785061" cy="841062"/>
          </a:xfrm>
        </p:spPr>
        <p:txBody>
          <a:bodyPr/>
          <a:lstStyle/>
          <a:p>
            <a:r>
              <a:rPr lang="en-US" dirty="0"/>
              <a:t>At Peak (2007), Only 5% of Occupied Residences Had an NFIP Flood Insurance Policy In Force</a:t>
            </a:r>
          </a:p>
        </p:txBody>
      </p:sp>
      <p:sp>
        <p:nvSpPr>
          <p:cNvPr id="6" name="Text Placeholder 5"/>
          <p:cNvSpPr>
            <a:spLocks noGrp="1"/>
          </p:cNvSpPr>
          <p:nvPr>
            <p:ph type="body" sz="quarter" idx="16"/>
          </p:nvPr>
        </p:nvSpPr>
        <p:spPr>
          <a:xfrm>
            <a:off x="949217" y="6515099"/>
            <a:ext cx="7825506" cy="229867"/>
          </a:xfrm>
        </p:spPr>
        <p:txBody>
          <a:bodyPr/>
          <a:lstStyle/>
          <a:p>
            <a:endParaRPr lang="en-US" sz="900" dirty="0"/>
          </a:p>
          <a:p>
            <a:endParaRPr lang="en-US" sz="900" dirty="0"/>
          </a:p>
          <a:p>
            <a:endParaRPr lang="en-US" sz="900" dirty="0"/>
          </a:p>
          <a:p>
            <a:r>
              <a:rPr lang="en-US" sz="1100" dirty="0"/>
              <a:t>Sources: </a:t>
            </a:r>
            <a:r>
              <a:rPr lang="en-US" sz="1100" dirty="0">
                <a:hlinkClick r:id="rId3"/>
              </a:rPr>
              <a:t>https://www.fema.gov/total-policies-force-calendar-year</a:t>
            </a:r>
            <a:r>
              <a:rPr lang="en-US" sz="1100" dirty="0"/>
              <a:t> ; </a:t>
            </a:r>
            <a:r>
              <a:rPr lang="en-US" sz="1100" dirty="0">
                <a:hlinkClick r:id="rId4"/>
              </a:rPr>
              <a:t>https://www.census.gov/housing/hvs/data/histtabs.html</a:t>
            </a:r>
            <a:r>
              <a:rPr lang="en-US" sz="1100" dirty="0"/>
              <a:t>   Insurance Information Institute.</a:t>
            </a:r>
          </a:p>
        </p:txBody>
      </p:sp>
      <p:graphicFrame>
        <p:nvGraphicFramePr>
          <p:cNvPr id="22" name="Chart 21"/>
          <p:cNvGraphicFramePr/>
          <p:nvPr>
            <p:extLst/>
          </p:nvPr>
        </p:nvGraphicFramePr>
        <p:xfrm>
          <a:off x="0" y="1547244"/>
          <a:ext cx="8559800" cy="4010998"/>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 Placeholder 4"/>
          <p:cNvSpPr txBox="1">
            <a:spLocks/>
          </p:cNvSpPr>
          <p:nvPr/>
        </p:nvSpPr>
        <p:spPr bwMode="gray">
          <a:xfrm>
            <a:off x="522933" y="5767754"/>
            <a:ext cx="8186058" cy="613448"/>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r>
              <a:rPr lang="en-US" sz="1800" dirty="0"/>
              <a:t>Since 2007 the number of occupied residences has grown by 7.25% but the number of flood policies in force fell by 10.25%.</a:t>
            </a:r>
          </a:p>
        </p:txBody>
      </p:sp>
      <p:sp>
        <p:nvSpPr>
          <p:cNvPr id="4" name="TextBox 3"/>
          <p:cNvSpPr txBox="1"/>
          <p:nvPr/>
        </p:nvSpPr>
        <p:spPr>
          <a:xfrm>
            <a:off x="8106508" y="2411050"/>
            <a:ext cx="602483"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dirty="0"/>
              <a:t>4.3%</a:t>
            </a:r>
          </a:p>
        </p:txBody>
      </p:sp>
      <p:sp>
        <p:nvSpPr>
          <p:cNvPr id="14" name="TextBox 13"/>
          <p:cNvSpPr txBox="1"/>
          <p:nvPr/>
        </p:nvSpPr>
        <p:spPr>
          <a:xfrm>
            <a:off x="5621216" y="1991950"/>
            <a:ext cx="602483"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dirty="0"/>
              <a:t>5.1%</a:t>
            </a:r>
          </a:p>
        </p:txBody>
      </p:sp>
    </p:spTree>
    <p:extLst>
      <p:ext uri="{BB962C8B-B14F-4D97-AF65-F5344CB8AC3E}">
        <p14:creationId xmlns:p14="http://schemas.microsoft.com/office/powerpoint/2010/main" val="2701729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 by Year and By Region</a:t>
            </a:r>
          </a:p>
        </p:txBody>
      </p:sp>
      <p:pic>
        <p:nvPicPr>
          <p:cNvPr id="6" name="Content Placeholder 5"/>
          <p:cNvPicPr>
            <a:picLocks noGrp="1" noChangeAspect="1"/>
          </p:cNvPicPr>
          <p:nvPr>
            <p:ph idx="1"/>
          </p:nvPr>
        </p:nvPicPr>
        <p:blipFill>
          <a:blip r:embed="rId2"/>
          <a:stretch>
            <a:fillRect/>
          </a:stretch>
        </p:blipFill>
        <p:spPr>
          <a:xfrm>
            <a:off x="357188" y="1954189"/>
            <a:ext cx="8458200" cy="3900535"/>
          </a:xfrm>
          <a:prstGeom prst="rect">
            <a:avLst/>
          </a:prstGeom>
        </p:spPr>
      </p:pic>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927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Understanding of Home and Flood Insurance: </a:t>
            </a:r>
            <a:r>
              <a:rPr lang="en-US" b="1" dirty="0"/>
              <a:t>Good News and Bad News</a:t>
            </a:r>
            <a:endParaRPr lang="en-US" dirty="0"/>
          </a:p>
        </p:txBody>
      </p:sp>
      <p:pic>
        <p:nvPicPr>
          <p:cNvPr id="6" name="Content Placeholder 5"/>
          <p:cNvPicPr>
            <a:picLocks noGrp="1" noChangeAspect="1"/>
          </p:cNvPicPr>
          <p:nvPr>
            <p:ph idx="1"/>
          </p:nvPr>
        </p:nvPicPr>
        <p:blipFill>
          <a:blip r:embed="rId2"/>
          <a:stretch>
            <a:fillRect/>
          </a:stretch>
        </p:blipFill>
        <p:spPr>
          <a:xfrm>
            <a:off x="1574725" y="1183302"/>
            <a:ext cx="5705306" cy="4482741"/>
          </a:xfrm>
          <a:prstGeom prst="rect">
            <a:avLst/>
          </a:prstGeom>
        </p:spPr>
      </p:pic>
      <p:sp>
        <p:nvSpPr>
          <p:cNvPr id="5" name="Text Placeholder 4"/>
          <p:cNvSpPr>
            <a:spLocks noGrp="1"/>
          </p:cNvSpPr>
          <p:nvPr>
            <p:ph type="body" sz="quarter" idx="16"/>
          </p:nvPr>
        </p:nvSpPr>
        <p:spPr>
          <a:xfrm>
            <a:off x="926708" y="6337719"/>
            <a:ext cx="7680960" cy="415018"/>
          </a:xfrm>
        </p:spPr>
        <p:txBody>
          <a:bodyPr/>
          <a:lstStyle/>
          <a:p>
            <a:r>
              <a:rPr lang="en-US" sz="1100" dirty="0"/>
              <a:t>Insurance Information Institute, 2016 Consumer Insurance Survey, </a:t>
            </a:r>
            <a:r>
              <a:rPr lang="en-US" sz="1100" b="1" i="1" dirty="0"/>
              <a:t>Homeowners Insurance: Understanding, Attitudes, and Shopping Practices</a:t>
            </a:r>
            <a:r>
              <a:rPr lang="en-US" sz="1100" dirty="0"/>
              <a:t>, February 2017, p. 2.</a:t>
            </a:r>
          </a:p>
        </p:txBody>
      </p:sp>
      <p:sp>
        <p:nvSpPr>
          <p:cNvPr id="8" name="TextBox 7"/>
          <p:cNvSpPr txBox="1"/>
          <p:nvPr/>
        </p:nvSpPr>
        <p:spPr>
          <a:xfrm>
            <a:off x="712175" y="5648877"/>
            <a:ext cx="7895493" cy="590931"/>
          </a:xfrm>
          <a:prstGeom prst="rect">
            <a:avLst/>
          </a:prstGeom>
          <a:solidFill>
            <a:schemeClr val="accent2">
              <a:lumMod val="60000"/>
              <a:lumOff val="40000"/>
            </a:schemeClr>
          </a:solidFill>
        </p:spPr>
        <p:txBody>
          <a:bodyPr wrap="square" rtlCol="0" anchor="ctr" anchorCtr="0">
            <a:spAutoFit/>
          </a:bodyPr>
          <a:lstStyle/>
          <a:p>
            <a:pPr lvl="0" algn="ctr">
              <a:lnSpc>
                <a:spcPct val="90000"/>
              </a:lnSpc>
              <a:spcBef>
                <a:spcPts val="1200"/>
              </a:spcBef>
              <a:buClr>
                <a:srgbClr val="337DBE"/>
              </a:buClr>
              <a:buSzPct val="77000"/>
              <a:defRPr/>
            </a:pPr>
            <a:r>
              <a:rPr lang="en-US" b="1" kern="0" dirty="0">
                <a:solidFill>
                  <a:sysClr val="windowText" lastClr="000000"/>
                </a:solidFill>
              </a:rPr>
              <a:t>Most homeowners understand the basics in a home insurance policy but don’t understand water damage and flooding</a:t>
            </a:r>
          </a:p>
        </p:txBody>
      </p:sp>
    </p:spTree>
    <p:extLst>
      <p:ext uri="{BB962C8B-B14F-4D97-AF65-F5344CB8AC3E}">
        <p14:creationId xmlns:p14="http://schemas.microsoft.com/office/powerpoint/2010/main" val="304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Homeowners Understand the Key Provisions in A Policy</a:t>
            </a:r>
          </a:p>
        </p:txBody>
      </p:sp>
      <p:pic>
        <p:nvPicPr>
          <p:cNvPr id="6" name="Content Placeholder 5"/>
          <p:cNvPicPr>
            <a:picLocks noGrp="1" noChangeAspect="1"/>
          </p:cNvPicPr>
          <p:nvPr>
            <p:ph idx="1"/>
          </p:nvPr>
        </p:nvPicPr>
        <p:blipFill>
          <a:blip r:embed="rId2"/>
          <a:stretch>
            <a:fillRect/>
          </a:stretch>
        </p:blipFill>
        <p:spPr>
          <a:xfrm>
            <a:off x="215983" y="1919618"/>
            <a:ext cx="3985147" cy="4040187"/>
          </a:xfrm>
          <a:prstGeom prst="rect">
            <a:avLst/>
          </a:prstGeom>
          <a:ln w="57150">
            <a:solidFill>
              <a:srgbClr val="B6C1C8"/>
            </a:solidFill>
          </a:ln>
        </p:spPr>
      </p:pic>
      <p:sp>
        <p:nvSpPr>
          <p:cNvPr id="5" name="Text Placeholder 4"/>
          <p:cNvSpPr>
            <a:spLocks noGrp="1"/>
          </p:cNvSpPr>
          <p:nvPr>
            <p:ph type="body" sz="quarter" idx="16"/>
          </p:nvPr>
        </p:nvSpPr>
        <p:spPr/>
        <p:txBody>
          <a:bodyPr/>
          <a:lstStyle/>
          <a:p>
            <a:endParaRPr lang="en-US" dirty="0"/>
          </a:p>
        </p:txBody>
      </p:sp>
      <p:sp>
        <p:nvSpPr>
          <p:cNvPr id="7" name="TextBox 6"/>
          <p:cNvSpPr txBox="1"/>
          <p:nvPr/>
        </p:nvSpPr>
        <p:spPr>
          <a:xfrm>
            <a:off x="4501116" y="1919618"/>
            <a:ext cx="4543647" cy="3212363"/>
          </a:xfrm>
          <a:prstGeom prst="rect">
            <a:avLst/>
          </a:prstGeom>
          <a:noFill/>
          <a:ln w="76200">
            <a:solidFill>
              <a:schemeClr val="accent1"/>
            </a:solidFill>
          </a:ln>
        </p:spPr>
        <p:txBody>
          <a:bodyPr wrap="none" rtlCol="0">
            <a:noAutofit/>
          </a:bodyPr>
          <a:lstStyle/>
          <a:p>
            <a:pPr>
              <a:lnSpc>
                <a:spcPct val="90000"/>
              </a:lnSpc>
              <a:spcBef>
                <a:spcPts val="1200"/>
              </a:spcBef>
              <a:buClr>
                <a:srgbClr val="337DBE"/>
              </a:buClr>
              <a:buSzPct val="77000"/>
            </a:pPr>
            <a:r>
              <a:rPr lang="en-US" sz="2000" b="1" dirty="0">
                <a:solidFill>
                  <a:schemeClr val="accent1"/>
                </a:solidFill>
              </a:rPr>
              <a:t>Most consumers  understand that</a:t>
            </a:r>
          </a:p>
          <a:p>
            <a:pPr marL="342900" indent="-342900">
              <a:lnSpc>
                <a:spcPct val="90000"/>
              </a:lnSpc>
              <a:spcBef>
                <a:spcPts val="1200"/>
              </a:spcBef>
              <a:buClr>
                <a:srgbClr val="337DBE"/>
              </a:buClr>
              <a:buSzPct val="77000"/>
              <a:buFont typeface="Wingdings" panose="05000000000000000000" pitchFamily="2" charset="2"/>
              <a:buChar char="Ø"/>
            </a:pPr>
            <a:r>
              <a:rPr lang="en-US" sz="2000" b="1" dirty="0">
                <a:solidFill>
                  <a:schemeClr val="accent1"/>
                </a:solidFill>
              </a:rPr>
              <a:t>Fire</a:t>
            </a:r>
          </a:p>
          <a:p>
            <a:pPr marL="342900" indent="-342900">
              <a:lnSpc>
                <a:spcPct val="90000"/>
              </a:lnSpc>
              <a:spcBef>
                <a:spcPts val="1200"/>
              </a:spcBef>
              <a:buClr>
                <a:srgbClr val="337DBE"/>
              </a:buClr>
              <a:buSzPct val="77000"/>
              <a:buFont typeface="Wingdings" panose="05000000000000000000" pitchFamily="2" charset="2"/>
              <a:buChar char="Ø"/>
            </a:pPr>
            <a:r>
              <a:rPr lang="en-US" sz="2000" b="1" dirty="0">
                <a:solidFill>
                  <a:schemeClr val="accent1"/>
                </a:solidFill>
              </a:rPr>
              <a:t>Theft</a:t>
            </a:r>
          </a:p>
          <a:p>
            <a:pPr marL="342900" indent="-342900">
              <a:lnSpc>
                <a:spcPct val="90000"/>
              </a:lnSpc>
              <a:spcBef>
                <a:spcPts val="1200"/>
              </a:spcBef>
              <a:buClr>
                <a:srgbClr val="337DBE"/>
              </a:buClr>
              <a:buSzPct val="77000"/>
              <a:buFont typeface="Wingdings" panose="05000000000000000000" pitchFamily="2" charset="2"/>
              <a:buChar char="Ø"/>
            </a:pPr>
            <a:r>
              <a:rPr lang="en-US" sz="2000" b="1" dirty="0">
                <a:solidFill>
                  <a:schemeClr val="accent1"/>
                </a:solidFill>
              </a:rPr>
              <a:t>Wind</a:t>
            </a:r>
          </a:p>
          <a:p>
            <a:pPr marL="342900" indent="-342900">
              <a:lnSpc>
                <a:spcPct val="90000"/>
              </a:lnSpc>
              <a:spcBef>
                <a:spcPts val="1200"/>
              </a:spcBef>
              <a:buClr>
                <a:srgbClr val="337DBE"/>
              </a:buClr>
              <a:buSzPct val="77000"/>
              <a:buFont typeface="Wingdings" panose="05000000000000000000" pitchFamily="2" charset="2"/>
              <a:buChar char="Ø"/>
            </a:pPr>
            <a:r>
              <a:rPr lang="en-US" sz="2000" b="1" dirty="0">
                <a:solidFill>
                  <a:schemeClr val="accent1"/>
                </a:solidFill>
              </a:rPr>
              <a:t>Hail</a:t>
            </a:r>
          </a:p>
          <a:p>
            <a:pPr marL="342900" indent="-342900">
              <a:lnSpc>
                <a:spcPct val="90000"/>
              </a:lnSpc>
              <a:spcBef>
                <a:spcPts val="1200"/>
              </a:spcBef>
              <a:buClr>
                <a:srgbClr val="337DBE"/>
              </a:buClr>
              <a:buSzPct val="77000"/>
              <a:buFont typeface="Wingdings" panose="05000000000000000000" pitchFamily="2" charset="2"/>
              <a:buChar char="Ø"/>
            </a:pPr>
            <a:r>
              <a:rPr lang="en-US" sz="2000" b="1" dirty="0">
                <a:solidFill>
                  <a:schemeClr val="accent1"/>
                </a:solidFill>
              </a:rPr>
              <a:t>Burst Pipes</a:t>
            </a:r>
          </a:p>
          <a:p>
            <a:pPr>
              <a:lnSpc>
                <a:spcPct val="90000"/>
              </a:lnSpc>
              <a:spcBef>
                <a:spcPts val="1200"/>
              </a:spcBef>
              <a:buClr>
                <a:srgbClr val="337DBE"/>
              </a:buClr>
              <a:buSzPct val="77000"/>
            </a:pPr>
            <a:r>
              <a:rPr lang="en-US" sz="2000" b="1" dirty="0">
                <a:solidFill>
                  <a:schemeClr val="accent1"/>
                </a:solidFill>
              </a:rPr>
              <a:t>Covered by standard home policies</a:t>
            </a:r>
          </a:p>
        </p:txBody>
      </p:sp>
    </p:spTree>
    <p:extLst>
      <p:ext uri="{BB962C8B-B14F-4D97-AF65-F5344CB8AC3E}">
        <p14:creationId xmlns:p14="http://schemas.microsoft.com/office/powerpoint/2010/main" val="121570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nchorCtr="0">
        <a:spAutoFit/>
      </a:bodyPr>
      <a:lstStyle>
        <a:defPPr>
          <a:lnSpc>
            <a:spcPct val="90000"/>
          </a:lnSpc>
          <a:spcBef>
            <a:spcPts val="1200"/>
          </a:spcBef>
          <a:buClr>
            <a:srgbClr val="337DBE"/>
          </a:buClr>
          <a:buSzPct val="77000"/>
          <a:defRPr sz="1400" b="1" dirty="0" smtClean="0"/>
        </a:defPPr>
      </a:lstStyle>
    </a:txDef>
  </a:objectDefaults>
  <a:extraClrSchemeLst/>
</a:theme>
</file>

<file path=ppt/theme/theme2.xml><?xml version="1.0" encoding="utf-8"?>
<a:theme xmlns:a="http://schemas.openxmlformats.org/drawingml/2006/main" name="1_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92608" indent="-292608">
          <a:lnSpc>
            <a:spcPct val="90000"/>
          </a:lnSpc>
          <a:spcBef>
            <a:spcPts val="1200"/>
          </a:spcBef>
          <a:buClr>
            <a:srgbClr val="337DBE"/>
          </a:buClr>
          <a:buSzPct val="77000"/>
          <a:buFont typeface="Wingdings 3" panose="05040102010807070707" pitchFamily="18" charset="2"/>
          <a:buChar char=""/>
          <a:defRPr sz="2000" dirty="0"/>
        </a:defPPr>
      </a:lstStyle>
    </a:txDef>
  </a:objectDefaults>
  <a:extraClrSchemeLst/>
</a:theme>
</file>

<file path=ppt/theme/theme3.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12951</TotalTime>
  <Words>974</Words>
  <Application>Microsoft Office PowerPoint</Application>
  <PresentationFormat>On-screen Show (4:3)</PresentationFormat>
  <Paragraphs>129</Paragraphs>
  <Slides>22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Arial Narrow</vt:lpstr>
      <vt:lpstr>Mangal</vt:lpstr>
      <vt:lpstr>Symbol</vt:lpstr>
      <vt:lpstr>Wingdings</vt:lpstr>
      <vt:lpstr>Wingdings 3</vt:lpstr>
      <vt:lpstr>Office Theme</vt:lpstr>
      <vt:lpstr>1_Office Theme</vt:lpstr>
      <vt:lpstr>Increasing Customer Awareness: Enhancing the Customer Experience</vt:lpstr>
      <vt:lpstr>Presentation Overview</vt:lpstr>
      <vt:lpstr>I.I.I. Mission Statement</vt:lpstr>
      <vt:lpstr>What do Consumers Know About Flood Insurance and Water Damage </vt:lpstr>
      <vt:lpstr>Homeowners and Renters Insurance</vt:lpstr>
      <vt:lpstr>At Peak (2007), Only 5% of Occupied Residences Had an NFIP Flood Insurance Policy In Force</vt:lpstr>
      <vt:lpstr>Flood Insurance by Year and By Region</vt:lpstr>
      <vt:lpstr>Consumer Understanding of Home and Flood Insurance: Good News and Bad News</vt:lpstr>
      <vt:lpstr>Homeowners Understand the Key Provisions in A Policy</vt:lpstr>
      <vt:lpstr>Misconceptions Regarding Flood Coverage</vt:lpstr>
      <vt:lpstr>Most Know that there is ALE Coverage in a Home Insurance Policy</vt:lpstr>
      <vt:lpstr>Reason for Confusion</vt:lpstr>
      <vt:lpstr>“Surround Sound” Approach to Disaster Communications</vt:lpstr>
      <vt:lpstr>What Should We Be Communicating</vt:lpstr>
      <vt:lpstr>Need to Communicate the Basics As Often as Possible</vt:lpstr>
      <vt:lpstr>Focus on Renters – Encourage to get both a Renters Insurance Policy and a Flood Insurance Policy</vt:lpstr>
      <vt:lpstr>Need to Point out Limitations of the Policy</vt:lpstr>
      <vt:lpstr>Disaster-Related Resources</vt:lpstr>
      <vt:lpstr>Great Resources – I.I.I. Website</vt:lpstr>
      <vt:lpstr>I.I.I. Flood Insurance Resources</vt:lpstr>
      <vt:lpstr>I.I.I.’s Spanish Language Resources</vt:lpstr>
      <vt:lpstr>Thank You!</vt:lpstr>
    </vt:vector>
  </TitlesOfParts>
  <Company>eSlide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P14228 - III PPT Template 4:3</dc:title>
  <dc:subject>v2007 and v2010</dc:subject>
  <dc:creator>Call @ 866-2-eSlide</dc:creator>
  <dc:description>eSlide, LLC - P14228 - Advisen Casualty</dc:description>
  <cp:lastModifiedBy>Rodriguez, Marielle</cp:lastModifiedBy>
  <cp:revision>729</cp:revision>
  <cp:lastPrinted>2016-06-02T16:25:29Z</cp:lastPrinted>
  <dcterms:created xsi:type="dcterms:W3CDTF">2011-11-02T14:24:24Z</dcterms:created>
  <dcterms:modified xsi:type="dcterms:W3CDTF">2017-07-21T17:22:19Z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B814607F-4702-4B19-9EAC-70656D1C4A16</vt:lpwstr>
  </property>
  <property fmtid="{D5CDD505-2E9C-101B-9397-08002B2CF9AE}" pid="3" name="ArticulatePath">
    <vt:lpwstr>WIP_P14228_Advisen Casualty_050416_245pm</vt:lpwstr>
  </property>
</Properties>
</file>