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sldx" ContentType="application/vnd.openxmlformats-officedocument.presentationml.slide"/>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7.xml" ContentType="application/vnd.openxmlformats-officedocument.presentationml.tags+xml"/>
  <Override PartName="/ppt/notesSlides/notesSlide30.xml" ContentType="application/vnd.openxmlformats-officedocument.presentationml.notesSlide+xml"/>
  <Override PartName="/ppt/tags/tag8.xml" ContentType="application/vnd.openxmlformats-officedocument.presentationml.tags+xml"/>
  <Override PartName="/ppt/notesSlides/notesSlide31.xml" ContentType="application/vnd.openxmlformats-officedocument.presentationml.notesSlide+xml"/>
  <Override PartName="/ppt/tags/tag9.xml" ContentType="application/vnd.openxmlformats-officedocument.presentationml.tags+xml"/>
  <Override PartName="/ppt/notesSlides/notesSlide3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29.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charts/chart2.xml" ContentType="application/vnd.openxmlformats-officedocument.drawingml.chart+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charts/chart3.xml" ContentType="application/vnd.openxmlformats-officedocument.drawingml.chart+xml"/>
  <Override PartName="/ppt/notesSlides/notesSlide117.xml" ContentType="application/vnd.openxmlformats-officedocument.presentationml.notesSlide+xml"/>
  <Override PartName="/ppt/charts/chart4.xml" ContentType="application/vnd.openxmlformats-officedocument.drawingml.chart+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43"/>
  </p:notesMasterIdLst>
  <p:handoutMasterIdLst>
    <p:handoutMasterId r:id="rId144"/>
  </p:handoutMasterIdLst>
  <p:sldIdLst>
    <p:sldId id="3491" r:id="rId2"/>
    <p:sldId id="4260" r:id="rId3"/>
    <p:sldId id="2574" r:id="rId4"/>
    <p:sldId id="4204" r:id="rId5"/>
    <p:sldId id="4205" r:id="rId6"/>
    <p:sldId id="4206" r:id="rId7"/>
    <p:sldId id="4207" r:id="rId8"/>
    <p:sldId id="4209" r:id="rId9"/>
    <p:sldId id="4210" r:id="rId10"/>
    <p:sldId id="4211" r:id="rId11"/>
    <p:sldId id="4212" r:id="rId12"/>
    <p:sldId id="4213" r:id="rId13"/>
    <p:sldId id="4086" r:id="rId14"/>
    <p:sldId id="4087" r:id="rId15"/>
    <p:sldId id="4088" r:id="rId16"/>
    <p:sldId id="4150" r:id="rId17"/>
    <p:sldId id="4089" r:id="rId18"/>
    <p:sldId id="4090" r:id="rId19"/>
    <p:sldId id="4203" r:id="rId20"/>
    <p:sldId id="4091" r:id="rId21"/>
    <p:sldId id="4092" r:id="rId22"/>
    <p:sldId id="4093" r:id="rId23"/>
    <p:sldId id="4094" r:id="rId24"/>
    <p:sldId id="4130" r:id="rId25"/>
    <p:sldId id="4095" r:id="rId26"/>
    <p:sldId id="4096" r:id="rId27"/>
    <p:sldId id="4097" r:id="rId28"/>
    <p:sldId id="4101" r:id="rId29"/>
    <p:sldId id="4100" r:id="rId30"/>
    <p:sldId id="4103" r:id="rId31"/>
    <p:sldId id="4104" r:id="rId32"/>
    <p:sldId id="4105" r:id="rId33"/>
    <p:sldId id="4133" r:id="rId34"/>
    <p:sldId id="4215" r:id="rId35"/>
    <p:sldId id="4216" r:id="rId36"/>
    <p:sldId id="4214" r:id="rId37"/>
    <p:sldId id="4134" r:id="rId38"/>
    <p:sldId id="4106" r:id="rId39"/>
    <p:sldId id="4132" r:id="rId40"/>
    <p:sldId id="4107" r:id="rId41"/>
    <p:sldId id="4108" r:id="rId42"/>
    <p:sldId id="4109" r:id="rId43"/>
    <p:sldId id="4110" r:id="rId44"/>
    <p:sldId id="4232" r:id="rId45"/>
    <p:sldId id="4231" r:id="rId46"/>
    <p:sldId id="4135" r:id="rId47"/>
    <p:sldId id="4259" r:id="rId48"/>
    <p:sldId id="4112" r:id="rId49"/>
    <p:sldId id="4113" r:id="rId50"/>
    <p:sldId id="4114" r:id="rId51"/>
    <p:sldId id="3702" r:id="rId52"/>
    <p:sldId id="4217" r:id="rId53"/>
    <p:sldId id="4218" r:id="rId54"/>
    <p:sldId id="4219" r:id="rId55"/>
    <p:sldId id="3580" r:id="rId56"/>
    <p:sldId id="3706" r:id="rId57"/>
    <p:sldId id="4038" r:id="rId58"/>
    <p:sldId id="3707" r:id="rId59"/>
    <p:sldId id="3921" r:id="rId60"/>
    <p:sldId id="3744" r:id="rId61"/>
    <p:sldId id="4220" r:id="rId62"/>
    <p:sldId id="4053" r:id="rId63"/>
    <p:sldId id="4172" r:id="rId64"/>
    <p:sldId id="4173" r:id="rId65"/>
    <p:sldId id="4054" r:id="rId66"/>
    <p:sldId id="4124" r:id="rId67"/>
    <p:sldId id="4055" r:id="rId68"/>
    <p:sldId id="4056" r:id="rId69"/>
    <p:sldId id="4057" r:id="rId70"/>
    <p:sldId id="4058" r:id="rId71"/>
    <p:sldId id="4221" r:id="rId72"/>
    <p:sldId id="4222" r:id="rId73"/>
    <p:sldId id="4051" r:id="rId74"/>
    <p:sldId id="4229" r:id="rId75"/>
    <p:sldId id="4151" r:id="rId76"/>
    <p:sldId id="4230" r:id="rId77"/>
    <p:sldId id="4223" r:id="rId78"/>
    <p:sldId id="4224" r:id="rId79"/>
    <p:sldId id="4226" r:id="rId80"/>
    <p:sldId id="4225" r:id="rId81"/>
    <p:sldId id="4227" r:id="rId82"/>
    <p:sldId id="4228" r:id="rId83"/>
    <p:sldId id="3697" r:id="rId84"/>
    <p:sldId id="3512" r:id="rId85"/>
    <p:sldId id="3513" r:id="rId86"/>
    <p:sldId id="4233" r:id="rId87"/>
    <p:sldId id="4234" r:id="rId88"/>
    <p:sldId id="4235" r:id="rId89"/>
    <p:sldId id="4236" r:id="rId90"/>
    <p:sldId id="4237" r:id="rId91"/>
    <p:sldId id="4238" r:id="rId92"/>
    <p:sldId id="4239" r:id="rId93"/>
    <p:sldId id="4240" r:id="rId94"/>
    <p:sldId id="4241" r:id="rId95"/>
    <p:sldId id="4242" r:id="rId96"/>
    <p:sldId id="4243" r:id="rId97"/>
    <p:sldId id="4244" r:id="rId98"/>
    <p:sldId id="4245" r:id="rId99"/>
    <p:sldId id="4246" r:id="rId100"/>
    <p:sldId id="4247" r:id="rId101"/>
    <p:sldId id="4248" r:id="rId102"/>
    <p:sldId id="4190" r:id="rId103"/>
    <p:sldId id="4191" r:id="rId104"/>
    <p:sldId id="4192" r:id="rId105"/>
    <p:sldId id="4193" r:id="rId106"/>
    <p:sldId id="3433" r:id="rId107"/>
    <p:sldId id="4149" r:id="rId108"/>
    <p:sldId id="3669" r:id="rId109"/>
    <p:sldId id="3670" r:id="rId110"/>
    <p:sldId id="4142" r:id="rId111"/>
    <p:sldId id="3603" r:id="rId112"/>
    <p:sldId id="4195" r:id="rId113"/>
    <p:sldId id="4196" r:id="rId114"/>
    <p:sldId id="4197" r:id="rId115"/>
    <p:sldId id="4042" r:id="rId116"/>
    <p:sldId id="4043" r:id="rId117"/>
    <p:sldId id="3888" r:id="rId118"/>
    <p:sldId id="3381" r:id="rId119"/>
    <p:sldId id="3758" r:id="rId120"/>
    <p:sldId id="4080" r:id="rId121"/>
    <p:sldId id="3203" r:id="rId122"/>
    <p:sldId id="3416" r:id="rId123"/>
    <p:sldId id="4066" r:id="rId124"/>
    <p:sldId id="4067" r:id="rId125"/>
    <p:sldId id="4174" r:id="rId126"/>
    <p:sldId id="4251" r:id="rId127"/>
    <p:sldId id="4249" r:id="rId128"/>
    <p:sldId id="4250" r:id="rId129"/>
    <p:sldId id="4252" r:id="rId130"/>
    <p:sldId id="4068" r:id="rId131"/>
    <p:sldId id="4119" r:id="rId132"/>
    <p:sldId id="4120" r:id="rId133"/>
    <p:sldId id="4121" r:id="rId134"/>
    <p:sldId id="4122" r:id="rId135"/>
    <p:sldId id="4123" r:id="rId136"/>
    <p:sldId id="4253" r:id="rId137"/>
    <p:sldId id="4254" r:id="rId138"/>
    <p:sldId id="4255" r:id="rId139"/>
    <p:sldId id="4256" r:id="rId140"/>
    <p:sldId id="4258" r:id="rId141"/>
    <p:sldId id="1136" r:id="rId142"/>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4">
          <p15:clr>
            <a:srgbClr val="A4A3A4"/>
          </p15:clr>
        </p15:guide>
        <p15:guide id="2" pos="22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5" d="100"/>
          <a:sy n="105" d="100"/>
        </p:scale>
        <p:origin x="966"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0"/>
    </p:cViewPr>
  </p:sorterViewPr>
  <p:notesViewPr>
    <p:cSldViewPr snapToGrid="0">
      <p:cViewPr varScale="1">
        <p:scale>
          <a:sx n="94" d="100"/>
          <a:sy n="94" d="100"/>
        </p:scale>
        <p:origin x="-2898" y="-90"/>
      </p:cViewPr>
      <p:guideLst>
        <p:guide orient="horz" pos="2924"/>
        <p:guide pos="2205"/>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6214639836689"/>
          <c:y val="8.7833163999661568E-2"/>
          <c:w val="0.85017493924125798"/>
          <c:h val="0.70923913043479403"/>
        </c:manualLayout>
      </c:layout>
      <c:lineChart>
        <c:grouping val="standard"/>
        <c:varyColors val="0"/>
        <c:ser>
          <c:idx val="0"/>
          <c:order val="0"/>
          <c:marker>
            <c:symbol val="none"/>
          </c:marker>
          <c:dPt>
            <c:idx val="14"/>
            <c:bubble3D val="0"/>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66.441000000000727</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173.73899999999998</c:v>
                </c:pt>
                <c:pt idx="13">
                  <c:v>177.24899999999997</c:v>
                </c:pt>
                <c:pt idx="14">
                  <c:v>196.839</c:v>
                </c:pt>
                <c:pt idx="15">
                  <c:v>198.99300000000002</c:v>
                </c:pt>
              </c:numCache>
            </c:numRef>
          </c:val>
          <c:smooth val="0"/>
        </c:ser>
        <c:dLbls>
          <c:showLegendKey val="0"/>
          <c:showVal val="0"/>
          <c:showCatName val="0"/>
          <c:showSerName val="0"/>
          <c:showPercent val="0"/>
          <c:showBubbleSize val="0"/>
        </c:dLbls>
        <c:smooth val="0"/>
        <c:axId val="-493153696"/>
        <c:axId val="-493152608"/>
      </c:lineChart>
      <c:catAx>
        <c:axId val="-49315369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493152608"/>
        <c:crosses val="autoZero"/>
        <c:auto val="1"/>
        <c:lblAlgn val="ctr"/>
        <c:lblOffset val="100"/>
        <c:tickLblSkip val="1"/>
        <c:tickMarkSkip val="1"/>
        <c:noMultiLvlLbl val="0"/>
      </c:catAx>
      <c:valAx>
        <c:axId val="-493152608"/>
        <c:scaling>
          <c:orientation val="minMax"/>
          <c:max val="200"/>
          <c:min val="60"/>
        </c:scaling>
        <c:delete val="0"/>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695E-2"/>
              <c:y val="0.40489130434782838"/>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493153696"/>
        <c:crosses val="autoZero"/>
        <c:crossBetween val="between"/>
      </c:valAx>
      <c:spPr>
        <a:solidFill>
          <a:srgbClr val="FFFFFF"/>
        </a:solidFill>
        <a:ln w="12700">
          <a:solidFill>
            <a:srgbClr val="FFFFFF"/>
          </a:solidFill>
          <a:prstDash val="solid"/>
        </a:ln>
      </c:spPr>
    </c:plotArea>
    <c:plotVisOnly val="1"/>
    <c:dispBlanksAs val="gap"/>
    <c:showDLblsOverMax val="0"/>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Impairments</c:v>
                </c:pt>
              </c:strCache>
            </c:strRef>
          </c:tx>
          <c:spPr>
            <a:solidFill>
              <a:schemeClr val="accent1"/>
            </a:solidFill>
            <a:ln w="25351">
              <a:noFill/>
            </a:ln>
          </c:spPr>
          <c:invertIfNegative val="0"/>
          <c:dLbls>
            <c:dLbl>
              <c:idx val="38"/>
              <c:spPr>
                <a:noFill/>
                <a:ln w="25351">
                  <a:noFill/>
                </a:ln>
              </c:spPr>
              <c:txPr>
                <a:bodyPr rot="-5400000" vert="horz"/>
                <a:lstStyle/>
                <a:p>
                  <a:pPr algn="ctr">
                    <a:defRPr sz="139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39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44"/>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00</c:v>
                </c:pt>
                <c:pt idx="32">
                  <c:v>01</c:v>
                </c:pt>
                <c:pt idx="33">
                  <c:v>02</c:v>
                </c:pt>
                <c:pt idx="34">
                  <c:v>03</c:v>
                </c:pt>
                <c:pt idx="35">
                  <c:v>04</c:v>
                </c:pt>
                <c:pt idx="36">
                  <c:v>05</c:v>
                </c:pt>
                <c:pt idx="37">
                  <c:v>06</c:v>
                </c:pt>
                <c:pt idx="38">
                  <c:v>07</c:v>
                </c:pt>
                <c:pt idx="39">
                  <c:v>08</c:v>
                </c:pt>
                <c:pt idx="40">
                  <c:v>09</c:v>
                </c:pt>
                <c:pt idx="41">
                  <c:v>10</c:v>
                </c:pt>
                <c:pt idx="42">
                  <c:v>11</c:v>
                </c:pt>
                <c:pt idx="43">
                  <c:v>12</c:v>
                </c:pt>
              </c:strCache>
            </c:strRef>
          </c:cat>
          <c:val>
            <c:numRef>
              <c:f>Sheet1!$B$2:$AS$2</c:f>
              <c:numCache>
                <c:formatCode>General</c:formatCode>
                <c:ptCount val="44"/>
                <c:pt idx="0">
                  <c:v>8</c:v>
                </c:pt>
                <c:pt idx="1">
                  <c:v>15</c:v>
                </c:pt>
                <c:pt idx="2">
                  <c:v>12</c:v>
                </c:pt>
                <c:pt idx="3">
                  <c:v>7</c:v>
                </c:pt>
                <c:pt idx="4">
                  <c:v>11</c:v>
                </c:pt>
                <c:pt idx="5">
                  <c:v>9</c:v>
                </c:pt>
                <c:pt idx="6">
                  <c:v>34</c:v>
                </c:pt>
                <c:pt idx="7">
                  <c:v>9</c:v>
                </c:pt>
                <c:pt idx="8">
                  <c:v>13</c:v>
                </c:pt>
                <c:pt idx="9">
                  <c:v>12</c:v>
                </c:pt>
                <c:pt idx="10">
                  <c:v>19</c:v>
                </c:pt>
                <c:pt idx="11">
                  <c:v>9</c:v>
                </c:pt>
                <c:pt idx="12">
                  <c:v>16</c:v>
                </c:pt>
                <c:pt idx="13">
                  <c:v>14</c:v>
                </c:pt>
                <c:pt idx="14">
                  <c:v>13</c:v>
                </c:pt>
                <c:pt idx="15">
                  <c:v>36</c:v>
                </c:pt>
                <c:pt idx="16">
                  <c:v>49</c:v>
                </c:pt>
                <c:pt idx="17">
                  <c:v>31</c:v>
                </c:pt>
                <c:pt idx="18">
                  <c:v>34</c:v>
                </c:pt>
                <c:pt idx="19">
                  <c:v>50</c:v>
                </c:pt>
                <c:pt idx="20">
                  <c:v>48</c:v>
                </c:pt>
                <c:pt idx="21">
                  <c:v>55</c:v>
                </c:pt>
                <c:pt idx="22">
                  <c:v>60</c:v>
                </c:pt>
                <c:pt idx="23">
                  <c:v>58</c:v>
                </c:pt>
                <c:pt idx="24">
                  <c:v>41</c:v>
                </c:pt>
                <c:pt idx="25">
                  <c:v>29</c:v>
                </c:pt>
                <c:pt idx="26">
                  <c:v>16</c:v>
                </c:pt>
                <c:pt idx="27">
                  <c:v>12</c:v>
                </c:pt>
                <c:pt idx="28">
                  <c:v>31</c:v>
                </c:pt>
                <c:pt idx="29">
                  <c:v>18</c:v>
                </c:pt>
                <c:pt idx="30">
                  <c:v>19</c:v>
                </c:pt>
                <c:pt idx="31">
                  <c:v>49</c:v>
                </c:pt>
                <c:pt idx="32">
                  <c:v>50</c:v>
                </c:pt>
                <c:pt idx="33">
                  <c:v>47</c:v>
                </c:pt>
                <c:pt idx="34">
                  <c:v>35</c:v>
                </c:pt>
                <c:pt idx="35">
                  <c:v>18</c:v>
                </c:pt>
                <c:pt idx="36">
                  <c:v>14</c:v>
                </c:pt>
                <c:pt idx="37">
                  <c:v>15</c:v>
                </c:pt>
                <c:pt idx="38">
                  <c:v>5</c:v>
                </c:pt>
                <c:pt idx="39">
                  <c:v>16</c:v>
                </c:pt>
                <c:pt idx="40">
                  <c:v>19</c:v>
                </c:pt>
                <c:pt idx="41">
                  <c:v>21</c:v>
                </c:pt>
                <c:pt idx="42">
                  <c:v>34</c:v>
                </c:pt>
                <c:pt idx="43">
                  <c:v>21</c:v>
                </c:pt>
              </c:numCache>
            </c:numRef>
          </c:val>
        </c:ser>
        <c:dLbls>
          <c:showLegendKey val="0"/>
          <c:showVal val="0"/>
          <c:showCatName val="0"/>
          <c:showSerName val="0"/>
          <c:showPercent val="0"/>
          <c:showBubbleSize val="0"/>
        </c:dLbls>
        <c:gapWidth val="60"/>
        <c:axId val="-488337920"/>
        <c:axId val="-488335200"/>
      </c:barChart>
      <c:catAx>
        <c:axId val="-488337920"/>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488335200"/>
        <c:crosses val="autoZero"/>
        <c:auto val="0"/>
        <c:lblAlgn val="ctr"/>
        <c:lblOffset val="0"/>
        <c:tickLblSkip val="1"/>
        <c:tickMarkSkip val="1"/>
        <c:noMultiLvlLbl val="0"/>
      </c:catAx>
      <c:valAx>
        <c:axId val="-488335200"/>
        <c:scaling>
          <c:orientation val="minMax"/>
        </c:scaling>
        <c:delete val="0"/>
        <c:axPos val="l"/>
        <c:numFmt formatCode="#,##0_);[Red]\(#,##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latin typeface="Arial"/>
                <a:ea typeface="Arial"/>
                <a:cs typeface="Arial"/>
              </a:defRPr>
            </a:pPr>
            <a:endParaRPr lang="en-US"/>
          </a:p>
        </c:txPr>
        <c:crossAx val="-488337920"/>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5943600867678"/>
          <c:y val="5.2910052910052907E-3"/>
          <c:w val="0.81778741865509763"/>
          <c:h val="0.99735449735449733"/>
        </c:manualLayout>
      </c:layout>
      <c:pieChart>
        <c:varyColors val="1"/>
        <c:ser>
          <c:idx val="0"/>
          <c:order val="0"/>
          <c:tx>
            <c:strRef>
              <c:f>Sheet1!$A$2</c:f>
              <c:strCache>
                <c:ptCount val="1"/>
                <c:pt idx="0">
                  <c:v>Rating</c:v>
                </c:pt>
              </c:strCache>
            </c:strRef>
          </c:tx>
          <c:spPr>
            <a:solidFill>
              <a:schemeClr val="accent1"/>
            </a:solidFill>
            <a:ln w="25400">
              <a:noFill/>
            </a:ln>
          </c:spPr>
          <c:dPt>
            <c:idx val="0"/>
            <c:bubble3D val="0"/>
          </c:dPt>
          <c:dPt>
            <c:idx val="1"/>
            <c:bubble3D val="0"/>
            <c:spPr>
              <a:solidFill>
                <a:schemeClr val="accent2"/>
              </a:solidFill>
              <a:ln w="25400">
                <a:noFill/>
              </a:ln>
            </c:spPr>
          </c:dPt>
          <c:dPt>
            <c:idx val="2"/>
            <c:bubble3D val="0"/>
            <c:spPr>
              <a:solidFill>
                <a:schemeClr val="hlink"/>
              </a:solidFill>
              <a:ln w="25400">
                <a:noFill/>
              </a:ln>
            </c:spPr>
          </c:dPt>
          <c:dPt>
            <c:idx val="3"/>
            <c:bubble3D val="0"/>
            <c:spPr>
              <a:solidFill>
                <a:schemeClr val="folHlink"/>
              </a:solidFill>
              <a:ln w="25400">
                <a:noFill/>
              </a:ln>
            </c:spPr>
          </c:dPt>
          <c:dPt>
            <c:idx val="4"/>
            <c:bubble3D val="0"/>
            <c:spPr>
              <a:solidFill>
                <a:schemeClr val="bg2"/>
              </a:solidFill>
              <a:ln w="25400">
                <a:noFill/>
              </a:ln>
            </c:spPr>
          </c:dPt>
          <c:dPt>
            <c:idx val="5"/>
            <c:bubble3D val="0"/>
            <c:explosion val="19"/>
            <c:spPr>
              <a:solidFill>
                <a:schemeClr val="tx2"/>
              </a:solidFill>
              <a:ln w="25400">
                <a:noFill/>
              </a:ln>
            </c:spPr>
          </c:dPt>
          <c:dPt>
            <c:idx val="6"/>
            <c:bubble3D val="0"/>
            <c:spPr>
              <a:solidFill>
                <a:srgbClr val="0066CC"/>
              </a:solidFill>
              <a:ln w="25400">
                <a:noFill/>
              </a:ln>
            </c:spPr>
          </c:dPt>
          <c:dPt>
            <c:idx val="7"/>
            <c:bubble3D val="0"/>
            <c:spPr>
              <a:solidFill>
                <a:srgbClr val="99CC00"/>
              </a:solidFill>
              <a:ln w="25400">
                <a:noFill/>
              </a:ln>
            </c:spPr>
          </c:dPt>
          <c:dPt>
            <c:idx val="8"/>
            <c:bubble3D val="0"/>
            <c:spPr>
              <a:solidFill>
                <a:srgbClr val="CCCCFF"/>
              </a:solidFill>
              <a:ln w="25400">
                <a:noFill/>
              </a:ln>
            </c:spPr>
          </c:dPt>
          <c:dLbls>
            <c:dLbl>
              <c:idx val="0"/>
              <c:layout>
                <c:manualLayout>
                  <c:x val="-9.5412473589393643E-2"/>
                  <c:y val="5.38148470546011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6.0598397294501005E-2"/>
                  <c:y val="-7.5365976779404487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9.5871254009122997E-2"/>
                  <c:y val="-0.10975751117093879"/>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13701106942840394"/>
                  <c:y val="-9.8325957194102198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0.15714149188543164"/>
                  <c:y val="-3.1155113266907675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5"/>
              <c:layout>
                <c:manualLayout>
                  <c:x val="0.10845986984815618"/>
                  <c:y val="3.8485495555693972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6"/>
              <c:layout>
                <c:manualLayout>
                  <c:x val="0.12398404633709495"/>
                  <c:y val="0.10544588728529075"/>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7"/>
              <c:layout>
                <c:manualLayout>
                  <c:x val="8.8511925786875001E-2"/>
                  <c:y val="8.2010582010582006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8"/>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inEnd"/>
              <c:showLegendKey val="0"/>
              <c:showVal val="0"/>
              <c:showCatName val="0"/>
              <c:showSerName val="0"/>
              <c:showPercent val="1"/>
              <c:showBubbleSize val="0"/>
            </c:dLbl>
            <c:numFmt formatCode="0.0%" sourceLinked="0"/>
            <c:spPr>
              <a:noFill/>
              <a:ln w="25400">
                <a:noFill/>
              </a:ln>
            </c:spPr>
            <c:txPr>
              <a:bodyPr wrap="square" lIns="38100" tIns="19050" rIns="38100" bIns="19050" anchor="ctr">
                <a:spAutoFit/>
              </a:bodyPr>
              <a:lstStyle/>
              <a:p>
                <a:pPr>
                  <a:defRPr sz="1400" b="1" i="0" u="none" strike="noStrike" baseline="0">
                    <a:solidFill>
                      <a:srgbClr val="FFFFFF"/>
                    </a:solidFill>
                    <a:latin typeface="Arial"/>
                    <a:ea typeface="Arial"/>
                    <a:cs typeface="Aria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Sheet1!$B$1:$J$1</c:f>
              <c:strCache>
                <c:ptCount val="9"/>
                <c:pt idx="0">
                  <c:v>Deficient Loss Reserves/Inadequate Pricing</c:v>
                </c:pt>
                <c:pt idx="1">
                  <c:v>Rapid Growth</c:v>
                </c:pt>
                <c:pt idx="2">
                  <c:v>Alleged Fraud</c:v>
                </c:pt>
                <c:pt idx="3">
                  <c:v>Catastrophe Losses</c:v>
                </c:pt>
                <c:pt idx="4">
                  <c:v>Affiliate Impairment</c:v>
                </c:pt>
                <c:pt idx="5">
                  <c:v>Investment Problems (Overstatement of Assets)</c:v>
                </c:pt>
                <c:pt idx="6">
                  <c:v>Misc.</c:v>
                </c:pt>
                <c:pt idx="7">
                  <c:v>Sig. Change in Business</c:v>
                </c:pt>
                <c:pt idx="8">
                  <c:v>Reinsurance Failure</c:v>
                </c:pt>
              </c:strCache>
            </c:strRef>
          </c:cat>
          <c:val>
            <c:numRef>
              <c:f>Sheet1!$B$2:$J$2</c:f>
              <c:numCache>
                <c:formatCode>0.0%</c:formatCode>
                <c:ptCount val="9"/>
                <c:pt idx="0">
                  <c:v>0.434</c:v>
                </c:pt>
                <c:pt idx="1">
                  <c:v>0.126</c:v>
                </c:pt>
                <c:pt idx="2">
                  <c:v>7.1999999999999995E-2</c:v>
                </c:pt>
                <c:pt idx="3">
                  <c:v>7.0999999999999994E-2</c:v>
                </c:pt>
                <c:pt idx="4">
                  <c:v>0.08</c:v>
                </c:pt>
                <c:pt idx="5">
                  <c:v>6.6000000000000003E-2</c:v>
                </c:pt>
                <c:pt idx="6">
                  <c:v>8.4000000000000005E-2</c:v>
                </c:pt>
                <c:pt idx="7">
                  <c:v>3.5000000000000003E-2</c:v>
                </c:pt>
                <c:pt idx="8">
                  <c:v>3.1E-2</c:v>
                </c:pt>
              </c:numCache>
            </c:numRef>
          </c:val>
        </c:ser>
        <c:dLbls>
          <c:showLegendKey val="0"/>
          <c:showVal val="1"/>
          <c:showCatName val="1"/>
          <c:showSerName val="0"/>
          <c:showPercent val="0"/>
          <c:showBubbleSize val="0"/>
          <c:separator>
</c:separator>
          <c:showLeaderLines val="0"/>
        </c:dLbls>
        <c:firstSliceAng val="0"/>
      </c:pieChart>
      <c:spPr>
        <a:noFill/>
        <a:ln w="25400">
          <a:noFill/>
        </a:ln>
      </c:spPr>
    </c:plotArea>
    <c:plotVisOnly val="1"/>
    <c:dispBlanksAs val="zero"/>
    <c:showDLblsOverMax val="0"/>
  </c:chart>
  <c:spPr>
    <a:noFill/>
    <a:ln>
      <a:noFill/>
    </a:ln>
  </c:spPr>
  <c:txPr>
    <a:bodyPr/>
    <a:lstStyle/>
    <a:p>
      <a:pPr>
        <a:defRPr sz="102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5943600867678"/>
          <c:y val="5.2910052910052907E-3"/>
          <c:w val="0.81778741865509763"/>
          <c:h val="0.99735449735449733"/>
        </c:manualLayout>
      </c:layout>
      <c:pieChart>
        <c:varyColors val="1"/>
        <c:ser>
          <c:idx val="0"/>
          <c:order val="0"/>
          <c:tx>
            <c:strRef>
              <c:f>Sheet1!$A$2</c:f>
              <c:strCache>
                <c:ptCount val="1"/>
                <c:pt idx="0">
                  <c:v>Rating</c:v>
                </c:pt>
              </c:strCache>
            </c:strRef>
          </c:tx>
          <c:spPr>
            <a:solidFill>
              <a:schemeClr val="accent1"/>
            </a:solidFill>
            <a:ln w="25400">
              <a:noFill/>
            </a:ln>
          </c:spPr>
          <c:dPt>
            <c:idx val="0"/>
            <c:bubble3D val="0"/>
          </c:dPt>
          <c:dPt>
            <c:idx val="1"/>
            <c:bubble3D val="0"/>
            <c:spPr>
              <a:solidFill>
                <a:schemeClr val="accent2"/>
              </a:solidFill>
              <a:ln w="25400">
                <a:noFill/>
              </a:ln>
            </c:spPr>
          </c:dPt>
          <c:dPt>
            <c:idx val="2"/>
            <c:bubble3D val="0"/>
            <c:spPr>
              <a:solidFill>
                <a:schemeClr val="hlink"/>
              </a:solidFill>
              <a:ln w="25400">
                <a:noFill/>
              </a:ln>
            </c:spPr>
          </c:dPt>
          <c:dPt>
            <c:idx val="3"/>
            <c:bubble3D val="0"/>
            <c:spPr>
              <a:solidFill>
                <a:schemeClr val="folHlink"/>
              </a:solidFill>
              <a:ln w="25400">
                <a:noFill/>
              </a:ln>
            </c:spPr>
          </c:dPt>
          <c:dPt>
            <c:idx val="4"/>
            <c:bubble3D val="0"/>
            <c:spPr>
              <a:solidFill>
                <a:schemeClr val="bg2"/>
              </a:solidFill>
              <a:ln w="25400">
                <a:noFill/>
              </a:ln>
            </c:spPr>
          </c:dPt>
          <c:dPt>
            <c:idx val="5"/>
            <c:bubble3D val="0"/>
            <c:spPr>
              <a:solidFill>
                <a:schemeClr val="tx2"/>
              </a:solidFill>
              <a:ln w="25400">
                <a:noFill/>
              </a:ln>
            </c:spPr>
          </c:dPt>
          <c:dPt>
            <c:idx val="6"/>
            <c:bubble3D val="0"/>
            <c:spPr>
              <a:solidFill>
                <a:srgbClr val="0066CC"/>
              </a:solidFill>
              <a:ln w="25400">
                <a:noFill/>
              </a:ln>
            </c:spPr>
          </c:dPt>
          <c:dPt>
            <c:idx val="7"/>
            <c:bubble3D val="0"/>
            <c:spPr>
              <a:solidFill>
                <a:srgbClr val="99CC00"/>
              </a:solidFill>
              <a:ln w="25400">
                <a:noFill/>
              </a:ln>
            </c:spPr>
          </c:dPt>
          <c:dPt>
            <c:idx val="8"/>
            <c:bubble3D val="0"/>
            <c:spPr>
              <a:solidFill>
                <a:srgbClr val="CCCCFF"/>
              </a:solidFill>
              <a:ln w="25400">
                <a:noFill/>
              </a:ln>
            </c:spPr>
          </c:dPt>
          <c:dPt>
            <c:idx val="9"/>
            <c:bubble3D val="0"/>
            <c:spPr>
              <a:solidFill>
                <a:schemeClr val="accent6">
                  <a:lumMod val="60000"/>
                  <a:lumOff val="40000"/>
                </a:schemeClr>
              </a:solidFill>
              <a:ln w="25400">
                <a:noFill/>
              </a:ln>
            </c:spPr>
          </c:dPt>
          <c:dLbls>
            <c:dLbl>
              <c:idx val="0"/>
              <c:layout>
                <c:manualLayout>
                  <c:x val="-0.14940116499976308"/>
                  <c:y val="0.13336409362257279"/>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0.14900519603335938"/>
                  <c:y val="-0.14425355693906927"/>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4.4738093473290601E-2"/>
                  <c:y val="-8.3302356640048966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10552093370660316"/>
                  <c:y val="-7.4768092151025423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0.15050009407766823"/>
                  <c:y val="-0.11479702846331488"/>
                </c:manualLayout>
              </c:layout>
              <c:tx>
                <c:rich>
                  <a:bodyPr/>
                  <a:lstStyle/>
                  <a:p>
                    <a:pPr>
                      <a:defRPr sz="1400" b="1" i="0" u="none" strike="noStrike" baseline="0">
                        <a:solidFill>
                          <a:schemeClr val="tx1"/>
                        </a:solidFill>
                        <a:latin typeface="Arial"/>
                        <a:ea typeface="Arial"/>
                        <a:cs typeface="Arial"/>
                      </a:defRPr>
                    </a:pPr>
                    <a:fld id="{FFFDD089-F9B6-43E6-8CA2-526B533E3253}" type="PERCENTAGE">
                      <a:rPr lang="en-US" baseline="0" dirty="0">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5"/>
              <c:layout>
                <c:manualLayout>
                  <c:x val="0.18830778374002222"/>
                  <c:y val="2.5489926244496197E-2"/>
                </c:manualLayout>
              </c:layout>
              <c:tx>
                <c:rich>
                  <a:bodyPr/>
                  <a:lstStyle/>
                  <a:p>
                    <a:pPr>
                      <a:defRPr sz="1400" b="1" i="0" u="none" strike="noStrike" baseline="0">
                        <a:solidFill>
                          <a:schemeClr val="tx1"/>
                        </a:solidFill>
                        <a:latin typeface="Arial"/>
                        <a:ea typeface="Arial"/>
                        <a:cs typeface="Arial"/>
                      </a:defRPr>
                    </a:pPr>
                    <a:fld id="{49A96776-E400-433E-B310-65EA1EA38883}"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6"/>
              <c:layout>
                <c:manualLayout>
                  <c:x val="0.1639779622397359"/>
                  <c:y val="9.527433481886613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7"/>
              <c:layout>
                <c:manualLayout>
                  <c:x val="0.13128804726806376"/>
                  <c:y val="0.10582010582010581"/>
                </c:manualLayout>
              </c:layout>
              <c:tx>
                <c:rich>
                  <a:bodyPr/>
                  <a:lstStyle/>
                  <a:p>
                    <a:pPr>
                      <a:defRPr sz="1400" b="1" i="0" u="none" strike="noStrike" baseline="0">
                        <a:solidFill>
                          <a:schemeClr val="tx1"/>
                        </a:solidFill>
                        <a:latin typeface="Arial"/>
                        <a:ea typeface="Arial"/>
                        <a:cs typeface="Arial"/>
                      </a:defRPr>
                    </a:pPr>
                    <a:fld id="{6C11CE36-9CDB-4C17-AF9E-2A5A7F121F95}"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8"/>
              <c:layout>
                <c:manualLayout>
                  <c:x val="0.10118971189426811"/>
                  <c:y val="8.115995659553156E-2"/>
                </c:manualLayout>
              </c:layout>
              <c:tx>
                <c:rich>
                  <a:bodyPr/>
                  <a:lstStyle/>
                  <a:p>
                    <a:pPr>
                      <a:defRPr sz="1400" b="1" i="0" u="none" strike="noStrike" baseline="0">
                        <a:solidFill>
                          <a:schemeClr val="tx1"/>
                        </a:solidFill>
                        <a:latin typeface="Arial"/>
                        <a:ea typeface="Arial"/>
                        <a:cs typeface="Arial"/>
                      </a:defRPr>
                    </a:pPr>
                    <a:fld id="{7FC62D54-CC92-4983-A493-13393773F6DD}"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9"/>
              <c:layout>
                <c:manualLayout>
                  <c:x val="6.241739695644484E-2"/>
                  <c:y val="5.9182549177819212E-2"/>
                </c:manualLayout>
              </c:layout>
              <c:tx>
                <c:rich>
                  <a:bodyPr/>
                  <a:lstStyle/>
                  <a:p>
                    <a:pPr>
                      <a:defRPr sz="1400" b="1" i="0" u="none" strike="noStrike" baseline="0">
                        <a:solidFill>
                          <a:schemeClr val="tx1"/>
                        </a:solidFill>
                        <a:latin typeface="Arial"/>
                        <a:ea typeface="Arial"/>
                        <a:cs typeface="Arial"/>
                      </a:defRPr>
                    </a:pPr>
                    <a:fld id="{7454F577-86E0-4A5C-B0C0-4D09A121909C}"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numFmt formatCode="0.0%" sourceLinked="0"/>
            <c:spPr>
              <a:noFill/>
              <a:ln w="25400">
                <a:noFill/>
              </a:ln>
            </c:spPr>
            <c:txPr>
              <a:bodyPr wrap="square" lIns="38100" tIns="19050" rIns="38100" bIns="19050" anchor="ctr">
                <a:spAutoFit/>
              </a:bodyPr>
              <a:lstStyle/>
              <a:p>
                <a:pPr>
                  <a:defRPr sz="1400" b="1" i="0" u="none" strike="noStrike" baseline="0">
                    <a:solidFill>
                      <a:srgbClr val="FFFFFF"/>
                    </a:solidFill>
                    <a:latin typeface="Arial"/>
                    <a:ea typeface="Arial"/>
                    <a:cs typeface="Aria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Sheet1!$B$1:$K$1</c:f>
              <c:strCache>
                <c:ptCount val="10"/>
                <c:pt idx="0">
                  <c:v>Workers Comp</c:v>
                </c:pt>
                <c:pt idx="1">
                  <c:v>Pvt Pass Auto</c:v>
                </c:pt>
                <c:pt idx="2">
                  <c:v>HO</c:v>
                </c:pt>
                <c:pt idx="3">
                  <c:v>CMP</c:v>
                </c:pt>
                <c:pt idx="4">
                  <c:v>Comml Auto Liab</c:v>
                </c:pt>
                <c:pt idx="5">
                  <c:v>Other Liability</c:v>
                </c:pt>
                <c:pt idx="6">
                  <c:v>Med Mal</c:v>
                </c:pt>
                <c:pt idx="7">
                  <c:v>Surety</c:v>
                </c:pt>
                <c:pt idx="8">
                  <c:v>Title</c:v>
                </c:pt>
                <c:pt idx="9">
                  <c:v>Other</c:v>
                </c:pt>
              </c:strCache>
            </c:strRef>
          </c:cat>
          <c:val>
            <c:numRef>
              <c:f>Sheet1!$B$2:$K$2</c:f>
              <c:numCache>
                <c:formatCode>0</c:formatCode>
                <c:ptCount val="10"/>
                <c:pt idx="0">
                  <c:v>94</c:v>
                </c:pt>
                <c:pt idx="1">
                  <c:v>106</c:v>
                </c:pt>
                <c:pt idx="2">
                  <c:v>44</c:v>
                </c:pt>
                <c:pt idx="3">
                  <c:v>42</c:v>
                </c:pt>
                <c:pt idx="4">
                  <c:v>35</c:v>
                </c:pt>
                <c:pt idx="5">
                  <c:v>41</c:v>
                </c:pt>
                <c:pt idx="6">
                  <c:v>32</c:v>
                </c:pt>
                <c:pt idx="7">
                  <c:v>23</c:v>
                </c:pt>
                <c:pt idx="8">
                  <c:v>19</c:v>
                </c:pt>
                <c:pt idx="9">
                  <c:v>41</c:v>
                </c:pt>
              </c:numCache>
            </c:numRef>
          </c:val>
        </c:ser>
        <c:dLbls>
          <c:showLegendKey val="0"/>
          <c:showVal val="1"/>
          <c:showCatName val="1"/>
          <c:showSerName val="0"/>
          <c:showPercent val="0"/>
          <c:showBubbleSize val="0"/>
          <c:separator>
</c:separator>
          <c:showLeaderLines val="0"/>
        </c:dLbls>
        <c:firstSliceAng val="0"/>
      </c:pieChart>
      <c:spPr>
        <a:noFill/>
        <a:ln w="25400">
          <a:noFill/>
        </a:ln>
      </c:spPr>
    </c:plotArea>
    <c:plotVisOnly val="1"/>
    <c:dispBlanksAs val="zero"/>
    <c:showDLblsOverMax val="0"/>
  </c:chart>
  <c:spPr>
    <a:noFill/>
    <a:ln>
      <a:noFill/>
    </a:ln>
  </c:spPr>
  <c:txPr>
    <a:bodyPr/>
    <a:lstStyle/>
    <a:p>
      <a:pPr>
        <a:defRPr sz="102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4/28/2014</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2006629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3059369469"/>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8497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085167" y="9046823"/>
            <a:ext cx="690779" cy="247989"/>
          </a:xfrm>
        </p:spPr>
        <p:txBody>
          <a:bodyPr/>
          <a:lstStyle/>
          <a:p>
            <a:pPr defTabSz="928531">
              <a:defRPr/>
            </a:pPr>
            <a:fld id="{997B1A37-7284-48D3-AB21-085E11E2C639}" type="slidenum">
              <a:rPr lang="en-US" smtClean="0">
                <a:solidFill>
                  <a:srgbClr val="000000"/>
                </a:solidFill>
              </a:rPr>
              <a:pPr defTabSz="928531">
                <a:defRPr/>
              </a:pPr>
              <a:t>10</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64720756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123</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5807824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124</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6027676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125</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6960843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0834034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127</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47424083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128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3460587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72" tIns="46485" rIns="45872" bIns="46485" anchor="b">
            <a:spAutoFit/>
          </a:bodyPr>
          <a:lstStyle/>
          <a:p>
            <a:pPr algn="ctr" defTabSz="928787"/>
            <a:fld id="{E7F16FBB-7AEE-4DA5-B0F2-DB9341F37734}" type="slidenum">
              <a:rPr lang="en-US" sz="1000"/>
              <a:pPr algn="ctr" defTabSz="928787"/>
              <a:t>129</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6051" tIns="46051" rIns="46051" bIns="46051"/>
          <a:lstStyle/>
          <a:p>
            <a:endParaRPr lang="en-US" smtClean="0"/>
          </a:p>
        </p:txBody>
      </p:sp>
    </p:spTree>
    <p:extLst>
      <p:ext uri="{BB962C8B-B14F-4D97-AF65-F5344CB8AC3E}">
        <p14:creationId xmlns:p14="http://schemas.microsoft.com/office/powerpoint/2010/main" val="391155575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53726" y="9046678"/>
            <a:ext cx="706129" cy="248133"/>
          </a:xfrm>
          <a:noFill/>
        </p:spPr>
        <p:txBody>
          <a:bodyPr/>
          <a:lstStyle/>
          <a:p>
            <a:pPr defTabSz="930301"/>
            <a:fld id="{FFF15467-B734-4D13-B337-6BBFA5D46509}" type="slidenum">
              <a:rPr lang="en-US" smtClean="0">
                <a:latin typeface="Arial" pitchFamily="34" charset="0"/>
              </a:rPr>
              <a:pPr defTabSz="930301"/>
              <a:t>130</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18138748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sldNum" sz="quarter" idx="5"/>
          </p:nvPr>
        </p:nvSpPr>
        <p:spPr>
          <a:xfrm>
            <a:off x="3153726" y="9046822"/>
            <a:ext cx="706129" cy="247989"/>
          </a:xfrm>
          <a:noFill/>
        </p:spPr>
        <p:txBody>
          <a:bodyPr/>
          <a:lstStyle/>
          <a:p>
            <a:fld id="{D0D84C73-9606-46E6-9550-423BDB710760}" type="slidenum">
              <a:rPr lang="en-US" smtClean="0"/>
              <a:pPr/>
              <a:t>131</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658471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132</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429470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95056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sldNum" sz="quarter" idx="5"/>
          </p:nvPr>
        </p:nvSpPr>
        <p:spPr>
          <a:xfrm>
            <a:off x="3095880" y="9046822"/>
            <a:ext cx="693177" cy="247989"/>
          </a:xfrm>
          <a:noFill/>
        </p:spPr>
        <p:txBody>
          <a:bodyPr/>
          <a:lstStyle/>
          <a:p>
            <a:fld id="{A207B1EC-5A22-4195-BE11-69299B381604}" type="slidenum">
              <a:rPr lang="en-US" smtClean="0">
                <a:solidFill>
                  <a:srgbClr val="000000"/>
                </a:solidFill>
              </a:rPr>
              <a:pPr/>
              <a:t>133</a:t>
            </a:fld>
            <a:endParaRPr lang="en-US" smtClean="0">
              <a:solidFill>
                <a:srgbClr val="000000"/>
              </a:solidFill>
            </a:endParaRPr>
          </a:p>
        </p:txBody>
      </p:sp>
      <p:sp>
        <p:nvSpPr>
          <p:cNvPr id="150531" name="Slide Image Placeholder 1"/>
          <p:cNvSpPr>
            <a:spLocks noGrp="1" noRot="1" noChangeAspect="1" noTextEdit="1"/>
          </p:cNvSpPr>
          <p:nvPr>
            <p:ph type="sldImg"/>
          </p:nvPr>
        </p:nvSpPr>
        <p:spPr>
          <a:xfrm>
            <a:off x="1117600" y="698500"/>
            <a:ext cx="4646613" cy="3486150"/>
          </a:xfrm>
          <a:ln w="12700"/>
        </p:spPr>
      </p:sp>
      <p:sp>
        <p:nvSpPr>
          <p:cNvPr id="150532"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63436369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134</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57269521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135</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64150030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136</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1164234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14652769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138</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7185120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7" y="9046822"/>
            <a:ext cx="690779" cy="247989"/>
          </a:xfrm>
        </p:spPr>
        <p:txBody>
          <a:bodyPr/>
          <a:lstStyle/>
          <a:p>
            <a:pPr>
              <a:defRPr/>
            </a:pPr>
            <a:fld id="{CD7F88F9-67A0-4DD5-9BC7-F7DE73C9931D}" type="slidenum">
              <a:rPr lang="en-US" smtClean="0"/>
              <a:pPr>
                <a:defRPr/>
              </a:pPr>
              <a:t>139</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256249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7" y="9046822"/>
            <a:ext cx="690779" cy="247989"/>
          </a:xfrm>
        </p:spPr>
        <p:txBody>
          <a:bodyPr/>
          <a:lstStyle/>
          <a:p>
            <a:pPr>
              <a:defRPr/>
            </a:pPr>
            <a:fld id="{6431A3C4-953E-479E-AB9F-C945280D9038}" type="slidenum">
              <a:rPr lang="en-US" smtClean="0"/>
              <a:pPr>
                <a:defRPr/>
              </a:pPr>
              <a:t>140</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466354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141</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14258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12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76075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13</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80795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14</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3879175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15</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9351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95649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63"/>
            <a:fld id="{C2B5FA5F-BEB6-44D3-B00D-B1810101F93B}" type="slidenum">
              <a:rPr lang="en-US">
                <a:solidFill>
                  <a:prstClr val="black"/>
                </a:solidFill>
              </a:rPr>
              <a:pPr defTabSz="928763"/>
              <a:t>17</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77925" y="698500"/>
            <a:ext cx="4641850" cy="3481388"/>
          </a:xfrm>
          <a:ln w="12700"/>
        </p:spPr>
      </p:sp>
      <p:sp>
        <p:nvSpPr>
          <p:cNvPr id="6148" name="Notes Placeholder 2"/>
          <p:cNvSpPr>
            <a:spLocks noGrp="1"/>
          </p:cNvSpPr>
          <p:nvPr>
            <p:ph type="body" idx="1"/>
          </p:nvPr>
        </p:nvSpPr>
        <p:spPr>
          <a:xfrm>
            <a:off x="700404" y="4410392"/>
            <a:ext cx="5596893" cy="4175762"/>
          </a:xfrm>
          <a:noFill/>
          <a:ln/>
        </p:spPr>
        <p:txBody>
          <a:bodyPr lIns="91418" tIns="45710" rIns="91418" bIns="45710"/>
          <a:lstStyle/>
          <a:p>
            <a:endParaRPr lang="en-US" dirty="0" smtClean="0"/>
          </a:p>
        </p:txBody>
      </p:sp>
    </p:spTree>
    <p:extLst>
      <p:ext uri="{BB962C8B-B14F-4D97-AF65-F5344CB8AC3E}">
        <p14:creationId xmlns:p14="http://schemas.microsoft.com/office/powerpoint/2010/main" val="3819543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18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86382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xfrm>
            <a:off x="1119188" y="701675"/>
            <a:ext cx="4643437" cy="3482975"/>
          </a:xfrm>
          <a:solidFill>
            <a:srgbClr val="FFFFFF"/>
          </a:solidFill>
          <a:ln/>
        </p:spPr>
      </p:sp>
      <p:sp>
        <p:nvSpPr>
          <p:cNvPr id="197635" name="Rectangle 3"/>
          <p:cNvSpPr>
            <a:spLocks noGrp="1" noChangeArrowheads="1"/>
          </p:cNvSpPr>
          <p:nvPr>
            <p:ph type="body" idx="1"/>
          </p:nvPr>
        </p:nvSpPr>
        <p:spPr>
          <a:xfrm>
            <a:off x="886767" y="4416108"/>
            <a:ext cx="5103595"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59971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03089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20</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87150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21</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48221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22</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4141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23</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53704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24</a:t>
            </a:fld>
            <a:endParaRPr lang="en-US" noProof="0" dirty="0"/>
          </a:p>
        </p:txBody>
      </p:sp>
    </p:spTree>
    <p:extLst>
      <p:ext uri="{BB962C8B-B14F-4D97-AF65-F5344CB8AC3E}">
        <p14:creationId xmlns:p14="http://schemas.microsoft.com/office/powerpoint/2010/main" val="854578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25</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52789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26</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80290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27</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47832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114281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sldNum" sz="quarter" idx="5"/>
          </p:nvPr>
        </p:nvSpPr>
        <p:spPr>
          <a:noFill/>
        </p:spPr>
        <p:txBody>
          <a:bodyPr/>
          <a:lstStyle/>
          <a:p>
            <a:fld id="{AEAA0B20-AE0D-43AC-A81C-9DE34FD40019}" type="slidenum">
              <a:rPr lang="en-US" smtClean="0"/>
              <a:pPr/>
              <a:t>30</a:t>
            </a:fld>
            <a:endParaRPr lang="en-US" smtClean="0"/>
          </a:p>
        </p:txBody>
      </p:sp>
      <p:sp>
        <p:nvSpPr>
          <p:cNvPr id="158723" name="Slide Image Placeholder 1"/>
          <p:cNvSpPr>
            <a:spLocks noGrp="1" noRot="1" noChangeAspect="1" noTextEdit="1"/>
          </p:cNvSpPr>
          <p:nvPr>
            <p:ph type="sldImg"/>
          </p:nvPr>
        </p:nvSpPr>
        <p:spPr>
          <a:xfrm>
            <a:off x="1117600" y="698500"/>
            <a:ext cx="4646613" cy="3486150"/>
          </a:xfrm>
          <a:ln w="12700"/>
        </p:spPr>
      </p:sp>
      <p:sp>
        <p:nvSpPr>
          <p:cNvPr id="158724" name="Notes Placeholder 2"/>
          <p:cNvSpPr>
            <a:spLocks noGrp="1"/>
          </p:cNvSpPr>
          <p:nvPr>
            <p:ph type="body" idx="1"/>
          </p:nvPr>
        </p:nvSpPr>
        <p:spPr>
          <a:xfrm>
            <a:off x="688494" y="4416108"/>
            <a:ext cx="5504826" cy="4182427"/>
          </a:xfrm>
          <a:noFill/>
          <a:ln/>
        </p:spPr>
        <p:txBody>
          <a:bodyPr lIns="91430" tIns="45715" rIns="91430" bIns="45715"/>
          <a:lstStyle/>
          <a:p>
            <a:pPr marL="0" indent="0"/>
            <a:endParaRPr lang="en-US" smtClean="0"/>
          </a:p>
        </p:txBody>
      </p:sp>
    </p:spTree>
    <p:extLst>
      <p:ext uri="{BB962C8B-B14F-4D97-AF65-F5344CB8AC3E}">
        <p14:creationId xmlns:p14="http://schemas.microsoft.com/office/powerpoint/2010/main" val="418561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04051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6349CA-7964-46F8-9AF2-4ABE1A925F7D}" type="slidenum">
              <a:rPr lang="en-US" smtClean="0"/>
              <a:pPr/>
              <a:t>31</a:t>
            </a:fld>
            <a:endParaRPr lang="en-US" dirty="0"/>
          </a:p>
        </p:txBody>
      </p:sp>
    </p:spTree>
    <p:extLst>
      <p:ext uri="{BB962C8B-B14F-4D97-AF65-F5344CB8AC3E}">
        <p14:creationId xmlns:p14="http://schemas.microsoft.com/office/powerpoint/2010/main" val="20796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32</a:t>
            </a:fld>
            <a:endParaRPr lang="en-US" dirty="0"/>
          </a:p>
        </p:txBody>
      </p:sp>
    </p:spTree>
    <p:extLst>
      <p:ext uri="{BB962C8B-B14F-4D97-AF65-F5344CB8AC3E}">
        <p14:creationId xmlns:p14="http://schemas.microsoft.com/office/powerpoint/2010/main" val="2523931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943996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34</a:t>
            </a:fld>
            <a:endParaRPr lang="en-US" noProof="0" dirty="0"/>
          </a:p>
        </p:txBody>
      </p:sp>
    </p:spTree>
    <p:extLst>
      <p:ext uri="{BB962C8B-B14F-4D97-AF65-F5344CB8AC3E}">
        <p14:creationId xmlns:p14="http://schemas.microsoft.com/office/powerpoint/2010/main" val="619905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35</a:t>
            </a:fld>
            <a:endParaRPr lang="en-US" noProof="0" dirty="0"/>
          </a:p>
        </p:txBody>
      </p:sp>
    </p:spTree>
    <p:extLst>
      <p:ext uri="{BB962C8B-B14F-4D97-AF65-F5344CB8AC3E}">
        <p14:creationId xmlns:p14="http://schemas.microsoft.com/office/powerpoint/2010/main" val="3017706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36</a:t>
            </a:fld>
            <a:endParaRPr lang="en-US" noProof="0" dirty="0"/>
          </a:p>
        </p:txBody>
      </p:sp>
    </p:spTree>
    <p:extLst>
      <p:ext uri="{BB962C8B-B14F-4D97-AF65-F5344CB8AC3E}">
        <p14:creationId xmlns:p14="http://schemas.microsoft.com/office/powerpoint/2010/main" val="1124466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sldNum" sz="quarter" idx="5"/>
          </p:nvPr>
        </p:nvSpPr>
        <p:spPr>
          <a:noFill/>
        </p:spPr>
        <p:txBody>
          <a:bodyPr/>
          <a:lstStyle/>
          <a:p>
            <a:fld id="{AEAA0B20-AE0D-43AC-A81C-9DE34FD40019}" type="slidenum">
              <a:rPr lang="en-US" smtClean="0"/>
              <a:pPr/>
              <a:t>37</a:t>
            </a:fld>
            <a:endParaRPr lang="en-US" smtClean="0"/>
          </a:p>
        </p:txBody>
      </p:sp>
      <p:sp>
        <p:nvSpPr>
          <p:cNvPr id="158723" name="Slide Image Placeholder 1"/>
          <p:cNvSpPr>
            <a:spLocks noGrp="1" noRot="1" noChangeAspect="1" noTextEdit="1"/>
          </p:cNvSpPr>
          <p:nvPr>
            <p:ph type="sldImg"/>
          </p:nvPr>
        </p:nvSpPr>
        <p:spPr>
          <a:xfrm>
            <a:off x="1117600" y="698500"/>
            <a:ext cx="4646613" cy="3486150"/>
          </a:xfrm>
          <a:ln w="12700"/>
        </p:spPr>
      </p:sp>
      <p:sp>
        <p:nvSpPr>
          <p:cNvPr id="158724" name="Notes Placeholder 2"/>
          <p:cNvSpPr>
            <a:spLocks noGrp="1"/>
          </p:cNvSpPr>
          <p:nvPr>
            <p:ph type="body" idx="1"/>
          </p:nvPr>
        </p:nvSpPr>
        <p:spPr>
          <a:xfrm>
            <a:off x="688494" y="4416108"/>
            <a:ext cx="5504826" cy="4182427"/>
          </a:xfrm>
          <a:noFill/>
          <a:ln/>
        </p:spPr>
        <p:txBody>
          <a:bodyPr lIns="91430" tIns="45715" rIns="91430" bIns="45715"/>
          <a:lstStyle/>
          <a:p>
            <a:pPr marL="0" indent="0"/>
            <a:endParaRPr lang="en-US" smtClean="0"/>
          </a:p>
        </p:txBody>
      </p:sp>
    </p:spTree>
    <p:extLst>
      <p:ext uri="{BB962C8B-B14F-4D97-AF65-F5344CB8AC3E}">
        <p14:creationId xmlns:p14="http://schemas.microsoft.com/office/powerpoint/2010/main" val="2225540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39</a:t>
            </a:fld>
            <a:endParaRPr lang="en-US"/>
          </a:p>
        </p:txBody>
      </p:sp>
    </p:spTree>
    <p:extLst>
      <p:ext uri="{BB962C8B-B14F-4D97-AF65-F5344CB8AC3E}">
        <p14:creationId xmlns:p14="http://schemas.microsoft.com/office/powerpoint/2010/main" val="2708717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a:noFill/>
          <a:ln w="12700">
            <a:solidFill>
              <a:prstClr val="black"/>
            </a:solidFill>
          </a:ln>
        </p:spPr>
      </p:sp>
      <p:sp>
        <p:nvSpPr>
          <p:cNvPr id="3" name="Notes Placeholder 2"/>
          <p:cNvSpPr>
            <a:spLocks noGrp="1"/>
          </p:cNvSpPr>
          <p:nvPr>
            <p:ph type="body" idx="1"/>
          </p:nvPr>
        </p:nvSpPr>
        <p:spPr>
          <a:xfrm>
            <a:off x="699934" y="4410077"/>
            <a:ext cx="5597842" cy="4176713"/>
          </a:xfrm>
          <a:prstGeom prst="rect">
            <a:avLst/>
          </a:prstGeom>
        </p:spPr>
        <p:txBody>
          <a:bodyPr lIns="96884" tIns="48442" rIns="96884" bIns="48442">
            <a:normAutofit/>
          </a:bodyPr>
          <a:lstStyle/>
          <a:p>
            <a:endParaRPr lang="en-US"/>
          </a:p>
        </p:txBody>
      </p:sp>
    </p:spTree>
    <p:extLst>
      <p:ext uri="{BB962C8B-B14F-4D97-AF65-F5344CB8AC3E}">
        <p14:creationId xmlns:p14="http://schemas.microsoft.com/office/powerpoint/2010/main" val="760796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42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3522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extLst>
      <p:ext uri="{BB962C8B-B14F-4D97-AF65-F5344CB8AC3E}">
        <p14:creationId xmlns:p14="http://schemas.microsoft.com/office/powerpoint/2010/main" val="13412442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43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79285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44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656351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4F1320D-3F64-43AF-8571-7A1E036D718C}" type="slidenum">
              <a:rPr lang="en-US" sz="1000"/>
              <a:pPr algn="ctr" defTabSz="930275"/>
              <a:t>45</a:t>
            </a:fld>
            <a:endParaRPr lang="en-US" sz="10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94800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339763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937791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48</a:t>
            </a:fld>
            <a:endParaRPr lang="en-US" noProof="0" dirty="0"/>
          </a:p>
        </p:txBody>
      </p:sp>
    </p:spTree>
    <p:extLst>
      <p:ext uri="{BB962C8B-B14F-4D97-AF65-F5344CB8AC3E}">
        <p14:creationId xmlns:p14="http://schemas.microsoft.com/office/powerpoint/2010/main" val="32485419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51</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747073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889646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53</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extLst>
      <p:ext uri="{BB962C8B-B14F-4D97-AF65-F5344CB8AC3E}">
        <p14:creationId xmlns:p14="http://schemas.microsoft.com/office/powerpoint/2010/main" val="238347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54</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extLst>
      <p:ext uri="{BB962C8B-B14F-4D97-AF65-F5344CB8AC3E}">
        <p14:creationId xmlns:p14="http://schemas.microsoft.com/office/powerpoint/2010/main" val="3725116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5</a:t>
            </a:fld>
            <a:endParaRPr lang="en-US" noProof="0" dirty="0"/>
          </a:p>
        </p:txBody>
      </p:sp>
    </p:spTree>
    <p:extLst>
      <p:ext uri="{BB962C8B-B14F-4D97-AF65-F5344CB8AC3E}">
        <p14:creationId xmlns:p14="http://schemas.microsoft.com/office/powerpoint/2010/main" val="33122164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55</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733978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1570590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1824449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3868580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512505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0183092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0911282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a:noFill/>
        </p:spPr>
        <p:txBody>
          <a:bodyPr/>
          <a:lstStyle/>
          <a:p>
            <a:pPr defTabSz="928705"/>
            <a:fld id="{578A657D-9F19-4B10-AA0F-79ABBD03F38C}" type="slidenum">
              <a:rPr lang="en-US" smtClean="0"/>
              <a:pPr defTabSz="928705"/>
              <a:t>62</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880875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63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85729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64</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53866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54964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48650" y="9034803"/>
            <a:ext cx="703573" cy="247312"/>
          </a:xfrm>
          <a:prstGeom prst="rect">
            <a:avLst/>
          </a:prstGeom>
          <a:noFill/>
          <a:ln w="9525">
            <a:noFill/>
            <a:miter lim="800000"/>
            <a:headEnd/>
            <a:tailEnd/>
          </a:ln>
        </p:spPr>
        <p:txBody>
          <a:bodyPr lIns="45882" tIns="46494" rIns="45882" bIns="46494" anchor="b">
            <a:spAutoFit/>
          </a:bodyPr>
          <a:lstStyle/>
          <a:p>
            <a:pPr algn="ctr" defTabSz="928787"/>
            <a:fld id="{5C1989CA-1A92-4DB6-A85A-D489C0504DE6}" type="slidenum">
              <a:rPr lang="en-US" sz="1000"/>
              <a:pPr algn="ctr" defTabSz="928787"/>
              <a:t>65</a:t>
            </a:fld>
            <a:endParaRPr lang="en-US" sz="1000"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320109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48650" y="9034803"/>
            <a:ext cx="703573" cy="247312"/>
          </a:xfrm>
          <a:prstGeom prst="rect">
            <a:avLst/>
          </a:prstGeom>
          <a:noFill/>
          <a:ln w="9525">
            <a:noFill/>
            <a:miter lim="800000"/>
            <a:headEnd/>
            <a:tailEnd/>
          </a:ln>
        </p:spPr>
        <p:txBody>
          <a:bodyPr lIns="45882" tIns="46494" rIns="45882" bIns="46494" anchor="b">
            <a:spAutoFit/>
          </a:bodyPr>
          <a:lstStyle/>
          <a:p>
            <a:pPr algn="ctr" defTabSz="928787"/>
            <a:fld id="{5C1989CA-1A92-4DB6-A85A-D489C0504DE6}" type="slidenum">
              <a:rPr lang="en-US" sz="1000"/>
              <a:pPr algn="ctr" defTabSz="928787"/>
              <a:t>66</a:t>
            </a:fld>
            <a:endParaRPr lang="en-US" sz="1000"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748048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67</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18101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68</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909531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69</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18401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70</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98519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086723" y="8836151"/>
            <a:ext cx="687667" cy="245971"/>
          </a:xfrm>
          <a:prstGeom prst="rect">
            <a:avLst/>
          </a:prstGeom>
          <a:noFill/>
          <a:ln w="9525">
            <a:noFill/>
            <a:miter lim="800000"/>
            <a:headEnd/>
            <a:tailEnd/>
          </a:ln>
        </p:spPr>
        <p:txBody>
          <a:bodyPr lIns="44996" tIns="45596" rIns="44996" bIns="45596" anchor="b">
            <a:spAutoFit/>
          </a:bodyPr>
          <a:lstStyle/>
          <a:p>
            <a:pPr algn="ctr" defTabSz="910832"/>
            <a:fld id="{80B93877-0C9D-4CAD-84B4-15CDCD63F2DF}" type="slidenum">
              <a:rPr lang="en-US" sz="1000"/>
              <a:pPr algn="ctr" defTabSz="910832"/>
              <a:t>71</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40288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73</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033219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085793" y="8836313"/>
            <a:ext cx="689527" cy="245811"/>
          </a:xfrm>
          <a:prstGeom prst="rect">
            <a:avLst/>
          </a:prstGeom>
          <a:noFill/>
          <a:ln w="9525">
            <a:noFill/>
            <a:miter lim="800000"/>
            <a:headEnd/>
            <a:tailEnd/>
          </a:ln>
        </p:spPr>
        <p:txBody>
          <a:bodyPr lIns="44918" tIns="45517" rIns="44918" bIns="45517" anchor="b">
            <a:spAutoFit/>
          </a:bodyPr>
          <a:lstStyle/>
          <a:p>
            <a:pPr algn="ctr" defTabSz="909282"/>
            <a:fld id="{0D384969-57EF-47F2-8E1F-3213D4760988}" type="slidenum">
              <a:rPr lang="en-US" sz="1000"/>
              <a:pPr algn="ctr" defTabSz="909282"/>
              <a:t>74</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760258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8836293"/>
            <a:ext cx="689527" cy="245831"/>
          </a:xfrm>
        </p:spPr>
        <p:txBody>
          <a:bodyPr/>
          <a:lstStyle/>
          <a:p>
            <a:pPr defTabSz="909375">
              <a:defRPr/>
            </a:pPr>
            <a:fld id="{15A7F7DB-3A93-4CAB-8AF3-CD35918FB945}" type="slidenum">
              <a:rPr lang="en-US" smtClean="0"/>
              <a:pPr defTabSz="909375">
                <a:defRPr/>
              </a:pPr>
              <a:t>77</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07170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085167" y="9046822"/>
            <a:ext cx="690779" cy="247989"/>
          </a:xfrm>
          <a:noFill/>
        </p:spPr>
        <p:txBody>
          <a:bodyPr/>
          <a:lstStyle/>
          <a:p>
            <a:pPr defTabSz="928688"/>
            <a:fld id="{BC4CED26-30FC-40B3-942B-401B2AAF5079}" type="slidenum">
              <a:rPr lang="en-US" smtClean="0"/>
              <a:pPr defTabSz="928688"/>
              <a:t>7</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226440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3" y="8836293"/>
            <a:ext cx="689527" cy="245831"/>
          </a:xfrm>
        </p:spPr>
        <p:txBody>
          <a:bodyPr/>
          <a:lstStyle/>
          <a:p>
            <a:pPr defTabSz="909282">
              <a:defRPr/>
            </a:pPr>
            <a:fld id="{15A7F7DB-3A93-4CAB-8AF3-CD35918FB945}" type="slidenum">
              <a:rPr lang="en-US" smtClean="0"/>
              <a:pPr defTabSz="909282">
                <a:defRPr/>
              </a:pPr>
              <a:t>78</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270107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085168" y="8837568"/>
            <a:ext cx="690779" cy="244555"/>
          </a:xfrm>
          <a:prstGeom prst="rect">
            <a:avLst/>
          </a:prstGeom>
          <a:noFill/>
          <a:ln w="9525">
            <a:noFill/>
            <a:miter lim="800000"/>
            <a:headEnd/>
            <a:tailEnd/>
          </a:ln>
        </p:spPr>
        <p:txBody>
          <a:bodyPr lIns="44924" tIns="45522" rIns="44924" bIns="45522" anchor="b">
            <a:spAutoFit/>
          </a:bodyPr>
          <a:lstStyle/>
          <a:p>
            <a:pPr algn="ctr" defTabSz="910741"/>
            <a:fld id="{AA3B54CF-3B90-4833-A1B1-3D837068E6A9}" type="slidenum">
              <a:rPr lang="en-US" sz="1000"/>
              <a:pPr algn="ctr" defTabSz="910741"/>
              <a:t>79</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999924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085167" y="8836291"/>
            <a:ext cx="690779" cy="245831"/>
          </a:xfrm>
          <a:ln/>
        </p:spPr>
        <p:txBody>
          <a:bodyPr/>
          <a:lstStyle/>
          <a:p>
            <a:fld id="{479AA5C6-0126-4953-A099-89B1BCAD20C7}" type="slidenum">
              <a:rPr lang="en-GB"/>
              <a:pPr/>
              <a:t>80</a:t>
            </a:fld>
            <a:endParaRPr lang="en-GB"/>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32497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3" y="8836293"/>
            <a:ext cx="689527" cy="245831"/>
          </a:xfrm>
        </p:spPr>
        <p:txBody>
          <a:bodyPr/>
          <a:lstStyle/>
          <a:p>
            <a:pPr defTabSz="909282">
              <a:defRPr/>
            </a:pPr>
            <a:fld id="{15A7F7DB-3A93-4CAB-8AF3-CD35918FB945}" type="slidenum">
              <a:rPr lang="en-US" smtClean="0"/>
              <a:pPr defTabSz="909282">
                <a:defRPr/>
              </a:pPr>
              <a:t>81</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623090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3" y="8836293"/>
            <a:ext cx="689527" cy="245831"/>
          </a:xfrm>
        </p:spPr>
        <p:txBody>
          <a:bodyPr/>
          <a:lstStyle/>
          <a:p>
            <a:pPr defTabSz="909282">
              <a:defRPr/>
            </a:pPr>
            <a:fld id="{15A7F7DB-3A93-4CAB-8AF3-CD35918FB945}" type="slidenum">
              <a:rPr lang="en-US" smtClean="0"/>
              <a:pPr defTabSz="909282">
                <a:defRPr/>
              </a:pPr>
              <a:t>82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51168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86</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210016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88</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187654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92</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714488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5646779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100</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5229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7" y="9046678"/>
            <a:ext cx="690779" cy="248133"/>
          </a:xfrm>
          <a:noFill/>
        </p:spPr>
        <p:txBody>
          <a:bodyPr/>
          <a:lstStyle/>
          <a:p>
            <a:pPr defTabSz="928787"/>
            <a:fld id="{5D11E945-B2AB-401C-B79F-AAE9AF6B9630}" type="slidenum">
              <a:rPr lang="en-US" smtClean="0"/>
              <a:pPr defTabSz="928787"/>
              <a:t>8</a:t>
            </a:fld>
            <a:endParaRPr lang="en-US" dirty="0" smtClean="0"/>
          </a:p>
        </p:txBody>
      </p:sp>
      <p:sp>
        <p:nvSpPr>
          <p:cNvPr id="6147" name="Slide Image Placeholder 1"/>
          <p:cNvSpPr>
            <a:spLocks noGrp="1" noRot="1" noChangeAspect="1" noTextEdit="1"/>
          </p:cNvSpPr>
          <p:nvPr>
            <p:ph type="sldImg"/>
          </p:nvPr>
        </p:nvSpPr>
        <p:spPr>
          <a:xfrm>
            <a:off x="1104900" y="698500"/>
            <a:ext cx="4648200" cy="3486150"/>
          </a:xfrm>
          <a:ln w="12700"/>
        </p:spPr>
      </p:sp>
      <p:sp>
        <p:nvSpPr>
          <p:cNvPr id="6148" name="Notes Placeholder 2"/>
          <p:cNvSpPr>
            <a:spLocks noGrp="1"/>
          </p:cNvSpPr>
          <p:nvPr>
            <p:ph type="body" idx="1"/>
          </p:nvPr>
        </p:nvSpPr>
        <p:spPr>
          <a:xfrm>
            <a:off x="686422" y="4416426"/>
            <a:ext cx="5485157" cy="418147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9785817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101</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302839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102</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997778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6555493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104</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1208613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105</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9409616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106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463153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107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607011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108</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9994892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109</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1409509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149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7" y="9046678"/>
            <a:ext cx="690779" cy="248133"/>
          </a:xfrm>
          <a:noFill/>
        </p:spPr>
        <p:txBody>
          <a:bodyPr/>
          <a:lstStyle/>
          <a:p>
            <a:pPr defTabSz="928787"/>
            <a:fld id="{CD578EAB-D2FC-49DD-9D39-674CBBC01DF6}" type="slidenum">
              <a:rPr lang="en-US" smtClean="0"/>
              <a:pPr defTabSz="928787"/>
              <a:t>9</a:t>
            </a:fld>
            <a:endParaRPr lang="en-US" dirty="0" smtClean="0"/>
          </a:p>
        </p:txBody>
      </p:sp>
      <p:sp>
        <p:nvSpPr>
          <p:cNvPr id="7171" name="Slide Image Placeholder 1"/>
          <p:cNvSpPr>
            <a:spLocks noGrp="1" noRot="1" noChangeAspect="1" noTextEdit="1"/>
          </p:cNvSpPr>
          <p:nvPr>
            <p:ph type="sldImg"/>
          </p:nvPr>
        </p:nvSpPr>
        <p:spPr>
          <a:xfrm>
            <a:off x="1104900" y="698500"/>
            <a:ext cx="4648200" cy="3486150"/>
          </a:xfrm>
          <a:ln w="12700"/>
        </p:spPr>
      </p:sp>
      <p:sp>
        <p:nvSpPr>
          <p:cNvPr id="7172" name="Notes Placeholder 2"/>
          <p:cNvSpPr>
            <a:spLocks noGrp="1"/>
          </p:cNvSpPr>
          <p:nvPr>
            <p:ph type="body" idx="1"/>
          </p:nvPr>
        </p:nvSpPr>
        <p:spPr>
          <a:xfrm>
            <a:off x="686422" y="4416426"/>
            <a:ext cx="5485157" cy="418147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8608138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533621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82" tIns="46494" rIns="45882" bIns="46494" anchor="b">
            <a:spAutoFit/>
          </a:bodyPr>
          <a:lstStyle/>
          <a:p>
            <a:pPr algn="ctr" defTabSz="928787"/>
            <a:fld id="{7B4316D7-5E5D-414D-8028-D6CC0CAC2BE5}" type="slidenum">
              <a:rPr lang="en-US" sz="1000"/>
              <a:pPr algn="ctr" defTabSz="928787"/>
              <a:t>112</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1464865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113</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8991123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747789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117</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3525616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319"/>
            <a:ext cx="704850" cy="247794"/>
          </a:xfrm>
        </p:spPr>
        <p:txBody>
          <a:bodyPr/>
          <a:lstStyle/>
          <a:p>
            <a:pPr>
              <a:defRPr/>
            </a:pPr>
            <a:fld id="{DDEFB222-CE26-4681-BBEB-6CA6CED4556C}" type="slidenum">
              <a:rPr lang="en-US" smtClean="0"/>
              <a:pPr>
                <a:defRPr/>
              </a:pPr>
              <a:t>118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7503725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119</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689138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120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362695298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121</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1705196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32014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el und Bild mit Kommentarspalte">
    <p:spTree>
      <p:nvGrpSpPr>
        <p:cNvPr id="1" name=""/>
        <p:cNvGrpSpPr/>
        <p:nvPr/>
      </p:nvGrpSpPr>
      <p:grpSpPr>
        <a:xfrm>
          <a:off x="0" y="0"/>
          <a:ext cx="0" cy="0"/>
          <a:chOff x="0" y="0"/>
          <a:chExt cx="0" cy="0"/>
        </a:xfrm>
      </p:grpSpPr>
      <p:sp>
        <p:nvSpPr>
          <p:cNvPr id="13" name="Textplatzhalter 12"/>
          <p:cNvSpPr>
            <a:spLocks noGrp="1"/>
          </p:cNvSpPr>
          <p:nvPr>
            <p:ph type="body" sz="quarter" idx="14"/>
          </p:nvPr>
        </p:nvSpPr>
        <p:spPr>
          <a:xfrm>
            <a:off x="6048000" y="1555200"/>
            <a:ext cx="2700000" cy="4782240"/>
          </a:xfrm>
          <a:solidFill>
            <a:schemeClr val="accent4">
              <a:lumMod val="40000"/>
              <a:lumOff val="60000"/>
            </a:schemeClr>
          </a:solidFill>
          <a:effectLst/>
        </p:spPr>
        <p:txBody>
          <a:bodyPr lIns="108000" tIns="36000" rIns="72000" bIns="36000">
            <a:noAutofit/>
          </a:bodyPr>
          <a:lstStyle>
            <a:lvl1pPr marL="270000" indent="-270000">
              <a:buFont typeface="Wingdings" pitchFamily="2" charset="2"/>
              <a:buChar char="§"/>
              <a:defRPr sz="1400" b="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400">
                <a:solidFill>
                  <a:schemeClr val="tx2">
                    <a:lumMod val="50000"/>
                  </a:schemeClr>
                </a:solidFill>
              </a:defRPr>
            </a:lvl4pPr>
            <a:lvl5pPr>
              <a:defRPr sz="1600">
                <a:solidFill>
                  <a:schemeClr val="tx2">
                    <a:lumMod val="50000"/>
                  </a:schemeClr>
                </a:solidFill>
              </a:defRPr>
            </a:lvl5pPr>
            <a:lvl6pPr>
              <a:defRPr sz="1600">
                <a:solidFill>
                  <a:schemeClr val="tx2">
                    <a:lumMod val="50000"/>
                  </a:schemeClr>
                </a:solidFill>
              </a:defRPr>
            </a:lvl6pPr>
            <a:lvl7pPr>
              <a:defRPr sz="1600">
                <a:solidFill>
                  <a:schemeClr val="tx2">
                    <a:lumMod val="50000"/>
                  </a:schemeClr>
                </a:solidFill>
              </a:defRPr>
            </a:lvl7pPr>
            <a:lvl8pPr>
              <a:defRPr sz="1600">
                <a:solidFill>
                  <a:schemeClr val="tx2">
                    <a:lumMod val="50000"/>
                  </a:schemeClr>
                </a:solidFill>
              </a:defRPr>
            </a:lvl8pPr>
            <a:lvl9pPr>
              <a:defRPr sz="1600">
                <a:solidFill>
                  <a:schemeClr val="tx2">
                    <a:lumMod val="50000"/>
                  </a:schemeClr>
                </a:solidFill>
              </a:defRPr>
            </a:lvl9p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p:txBody>
      </p:sp>
      <p:sp>
        <p:nvSpPr>
          <p:cNvPr id="8" name="Titel 7"/>
          <p:cNvSpPr>
            <a:spLocks noGrp="1"/>
          </p:cNvSpPr>
          <p:nvPr>
            <p:ph type="title"/>
          </p:nvPr>
        </p:nvSpPr>
        <p:spPr/>
        <p:txBody>
          <a:bodyPr/>
          <a:lstStyle/>
          <a:p>
            <a:r>
              <a:rPr lang="de-DE" noProof="0" dirty="0" smtClean="0"/>
              <a:t>Titelmasterformat durch Klicken bearbeiten</a:t>
            </a:r>
            <a:endParaRPr lang="de-DE" noProof="0" dirty="0"/>
          </a:p>
        </p:txBody>
      </p:sp>
      <p:sp>
        <p:nvSpPr>
          <p:cNvPr id="14" name="Bildplatzhalter 13"/>
          <p:cNvSpPr>
            <a:spLocks noGrp="1"/>
          </p:cNvSpPr>
          <p:nvPr>
            <p:ph type="pic" sz="quarter" idx="19"/>
          </p:nvPr>
        </p:nvSpPr>
        <p:spPr>
          <a:xfrm>
            <a:off x="324000" y="1555200"/>
            <a:ext cx="5364000" cy="4782240"/>
          </a:xfrm>
        </p:spPr>
        <p:txBody>
          <a:bodyPr/>
          <a:lstStyle>
            <a:lvl1pPr>
              <a:buNone/>
              <a:defRPr/>
            </a:lvl1pPr>
          </a:lstStyle>
          <a:p>
            <a:r>
              <a:rPr lang="de-DE" smtClean="0"/>
              <a:t>Bild durch Klicken auf Symbol hinzufügen</a:t>
            </a:r>
            <a:endParaRPr lang="de-DE" dirty="0"/>
          </a:p>
        </p:txBody>
      </p:sp>
      <p:sp>
        <p:nvSpPr>
          <p:cNvPr id="12" name="Datumsplatzhalter 11"/>
          <p:cNvSpPr>
            <a:spLocks noGrp="1"/>
          </p:cNvSpPr>
          <p:nvPr>
            <p:ph type="dt" sz="half" idx="20"/>
          </p:nvPr>
        </p:nvSpPr>
        <p:spPr/>
        <p:txBody>
          <a:bodyPr/>
          <a:lstStyle/>
          <a:p>
            <a:fld id="{F52A2DD4-D636-47A5-8494-86B198D7F93E}" type="datetime1">
              <a:rPr lang="de-DE" smtClean="0"/>
              <a:pPr/>
              <a:t>28.04.2014</a:t>
            </a:fld>
            <a:endParaRPr lang="de-DE" dirty="0"/>
          </a:p>
        </p:txBody>
      </p:sp>
      <p:sp>
        <p:nvSpPr>
          <p:cNvPr id="15" name="Foliennummernplatzhalter 14"/>
          <p:cNvSpPr>
            <a:spLocks noGrp="1"/>
          </p:cNvSpPr>
          <p:nvPr>
            <p:ph type="sldNum" sz="quarter" idx="21"/>
          </p:nvPr>
        </p:nvSpPr>
        <p:spPr/>
        <p:txBody>
          <a:bodyPr/>
          <a:lstStyle/>
          <a:p>
            <a:fld id="{D56DB8AA-803C-49D2-90AA-1140CE72DCD7}" type="slidenum">
              <a:rPr lang="de-DE" smtClean="0"/>
              <a:pPr/>
              <a:t>‹#›</a:t>
            </a:fld>
            <a:endParaRPr lang="de-DE" dirty="0"/>
          </a:p>
        </p:txBody>
      </p:sp>
      <p:sp>
        <p:nvSpPr>
          <p:cNvPr id="16" name="Fußzeilenplatzhalter 15"/>
          <p:cNvSpPr>
            <a:spLocks noGrp="1"/>
          </p:cNvSpPr>
          <p:nvPr>
            <p:ph type="ftr" sz="quarter" idx="22"/>
          </p:nvPr>
        </p:nvSpPr>
        <p:spPr/>
        <p:txBody>
          <a:bodyPr/>
          <a:lstStyle/>
          <a:p>
            <a:r>
              <a:rPr lang="de-DE" smtClean="0"/>
              <a:t>Titel der Präsentation und Name des Redners</a:t>
            </a:r>
            <a:endParaRPr lang="de-DE" dirty="0"/>
          </a:p>
        </p:txBody>
      </p:sp>
    </p:spTree>
    <p:extLst>
      <p:ext uri="{BB962C8B-B14F-4D97-AF65-F5344CB8AC3E}">
        <p14:creationId xmlns:p14="http://schemas.microsoft.com/office/powerpoint/2010/main" val="88678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arten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425674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62059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39" r:id="rId14"/>
    <p:sldLayoutId id="2147485440" r:id="rId15"/>
    <p:sldLayoutId id="2147485441" r:id="rId16"/>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103.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notesSlide" Target="../notesSlides/notesSlide82.xml"/><Relationship Id="rId7" Type="http://schemas.openxmlformats.org/officeDocument/2006/relationships/image" Target="../media/image89.jpeg"/><Relationship Id="rId2" Type="http://schemas.openxmlformats.org/officeDocument/2006/relationships/slideLayout" Target="../slideLayouts/slideLayout6.xml"/><Relationship Id="rId1" Type="http://schemas.openxmlformats.org/officeDocument/2006/relationships/vmlDrawing" Target="../drawings/vmlDrawing43.vml"/><Relationship Id="rId6" Type="http://schemas.openxmlformats.org/officeDocument/2006/relationships/image" Target="../media/image88.jpeg"/><Relationship Id="rId5" Type="http://schemas.openxmlformats.org/officeDocument/2006/relationships/image" Target="../media/image87.emf"/><Relationship Id="rId10" Type="http://schemas.openxmlformats.org/officeDocument/2006/relationships/image" Target="../media/image92.jpeg"/><Relationship Id="rId4" Type="http://schemas.openxmlformats.org/officeDocument/2006/relationships/oleObject" Target="../embeddings/oleObject43.bin"/><Relationship Id="rId9" Type="http://schemas.openxmlformats.org/officeDocument/2006/relationships/image" Target="../media/image91.jpe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93.emf"/><Relationship Id="rId4" Type="http://schemas.openxmlformats.org/officeDocument/2006/relationships/oleObject" Target="../embeddings/oleObject44.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94.emf"/><Relationship Id="rId4" Type="http://schemas.openxmlformats.org/officeDocument/2006/relationships/oleObject" Target="../embeddings/oleObject45.bin"/></Relationships>
</file>

<file path=ppt/slides/_rels/slide1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95.emf"/><Relationship Id="rId4" Type="http://schemas.openxmlformats.org/officeDocument/2006/relationships/oleObject" Target="../embeddings/oleObject46.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vmlDrawing" Target="../drawings/vmlDrawing47.vml"/><Relationship Id="rId5" Type="http://schemas.openxmlformats.org/officeDocument/2006/relationships/image" Target="../media/image96.emf"/><Relationship Id="rId4" Type="http://schemas.openxmlformats.org/officeDocument/2006/relationships/oleObject" Target="../embeddings/oleObject47.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48.vml"/><Relationship Id="rId5" Type="http://schemas.openxmlformats.org/officeDocument/2006/relationships/image" Target="../media/image97.emf"/><Relationship Id="rId4" Type="http://schemas.openxmlformats.org/officeDocument/2006/relationships/oleObject" Target="../embeddings/oleObject4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10.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89.xml"/><Relationship Id="rId1" Type="http://schemas.openxmlformats.org/officeDocument/2006/relationships/slideLayout" Target="../slideLayouts/slideLayout6.xml"/><Relationship Id="rId4" Type="http://schemas.openxmlformats.org/officeDocument/2006/relationships/image" Target="../media/image98.jp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99.emf"/><Relationship Id="rId4" Type="http://schemas.openxmlformats.org/officeDocument/2006/relationships/oleObject" Target="../embeddings/oleObject49.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vmlDrawing" Target="../drawings/vmlDrawing50.vml"/><Relationship Id="rId5" Type="http://schemas.openxmlformats.org/officeDocument/2006/relationships/image" Target="../media/image100.emf"/><Relationship Id="rId4" Type="http://schemas.openxmlformats.org/officeDocument/2006/relationships/oleObject" Target="../embeddings/oleObject50.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101.emf"/><Relationship Id="rId4" Type="http://schemas.openxmlformats.org/officeDocument/2006/relationships/oleObject" Target="../embeddings/oleObject51.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52.vml"/><Relationship Id="rId6" Type="http://schemas.openxmlformats.org/officeDocument/2006/relationships/hyperlink" Target="http://www.bls.gov/ces/home.htm" TargetMode="External"/><Relationship Id="rId5" Type="http://schemas.openxmlformats.org/officeDocument/2006/relationships/image" Target="../media/image102.emf"/><Relationship Id="rId4" Type="http://schemas.openxmlformats.org/officeDocument/2006/relationships/oleObject" Target="../embeddings/oleObject52.bin"/></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image" Target="../media/image103.e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hyperlink" Target="http://www.federalreserve.gov/releases/housedebt" TargetMode="External"/><Relationship Id="rId4" Type="http://schemas.openxmlformats.org/officeDocument/2006/relationships/image" Target="../media/image104.emf"/></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105.emf"/><Relationship Id="rId4" Type="http://schemas.openxmlformats.org/officeDocument/2006/relationships/oleObject" Target="../embeddings/oleObject55.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106.emf"/><Relationship Id="rId4" Type="http://schemas.openxmlformats.org/officeDocument/2006/relationships/oleObject" Target="../embeddings/oleObject56.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57.vml"/><Relationship Id="rId5" Type="http://schemas.openxmlformats.org/officeDocument/2006/relationships/image" Target="../media/image107.emf"/><Relationship Id="rId4" Type="http://schemas.openxmlformats.org/officeDocument/2006/relationships/oleObject" Target="../embeddings/oleObject5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vmlDrawing" Target="../drawings/vmlDrawing58.vml"/><Relationship Id="rId5" Type="http://schemas.openxmlformats.org/officeDocument/2006/relationships/image" Target="../media/image108.emf"/><Relationship Id="rId4" Type="http://schemas.openxmlformats.org/officeDocument/2006/relationships/oleObject" Target="../embeddings/oleObject58.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109.emf"/><Relationship Id="rId4" Type="http://schemas.openxmlformats.org/officeDocument/2006/relationships/oleObject" Target="../embeddings/oleObject59.bin"/></Relationships>
</file>

<file path=ppt/slides/_rels/slide12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111.emf"/><Relationship Id="rId4" Type="http://schemas.openxmlformats.org/officeDocument/2006/relationships/oleObject" Target="../embeddings/oleObject60.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112.emf"/><Relationship Id="rId4" Type="http://schemas.openxmlformats.org/officeDocument/2006/relationships/oleObject" Target="../embeddings/oleObject61.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vmlDrawing" Target="../drawings/vmlDrawing62.vml"/><Relationship Id="rId5" Type="http://schemas.openxmlformats.org/officeDocument/2006/relationships/image" Target="../media/image113.emf"/><Relationship Id="rId4" Type="http://schemas.openxmlformats.org/officeDocument/2006/relationships/oleObject" Target="../embeddings/oleObject62.bin"/></Relationships>
</file>

<file path=ppt/slides/_rels/slide12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03.xml"/><Relationship Id="rId1" Type="http://schemas.openxmlformats.org/officeDocument/2006/relationships/slideLayout" Target="../slideLayouts/slideLayout6.xml"/><Relationship Id="rId4" Type="http://schemas.openxmlformats.org/officeDocument/2006/relationships/hyperlink" Target="http://iec.ucf.edu/post/2014/01/07/Florida-Metro-Forecast-December-2013.aspx" TargetMode="Externa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vmlDrawing" Target="../drawings/vmlDrawing63.vml"/><Relationship Id="rId5" Type="http://schemas.openxmlformats.org/officeDocument/2006/relationships/image" Target="../media/image115.emf"/><Relationship Id="rId4" Type="http://schemas.openxmlformats.org/officeDocument/2006/relationships/oleObject" Target="../embeddings/oleObject63.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64.vml"/><Relationship Id="rId6" Type="http://schemas.openxmlformats.org/officeDocument/2006/relationships/hyperlink" Target="http://www.census.gov/construction/c30/c30index.html" TargetMode="External"/><Relationship Id="rId5" Type="http://schemas.openxmlformats.org/officeDocument/2006/relationships/image" Target="../media/image116.emf"/><Relationship Id="rId4" Type="http://schemas.openxmlformats.org/officeDocument/2006/relationships/oleObject" Target="../embeddings/oleObject64.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vmlDrawing" Target="../drawings/vmlDrawing65.vml"/><Relationship Id="rId6" Type="http://schemas.openxmlformats.org/officeDocument/2006/relationships/image" Target="../media/image117.emf"/><Relationship Id="rId5" Type="http://schemas.openxmlformats.org/officeDocument/2006/relationships/oleObject" Target="../embeddings/oleObject65.bin"/><Relationship Id="rId4" Type="http://schemas.openxmlformats.org/officeDocument/2006/relationships/hyperlink" Target="http://data.bls.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image" Target="../media/image118.emf"/><Relationship Id="rId4" Type="http://schemas.openxmlformats.org/officeDocument/2006/relationships/oleObject" Target="../embeddings/oleObject66.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vmlDrawing" Target="../drawings/vmlDrawing67.vml"/><Relationship Id="rId5" Type="http://schemas.openxmlformats.org/officeDocument/2006/relationships/image" Target="../media/image119.emf"/><Relationship Id="rId4" Type="http://schemas.openxmlformats.org/officeDocument/2006/relationships/oleObject" Target="../embeddings/oleObject67.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68.vml"/><Relationship Id="rId5" Type="http://schemas.openxmlformats.org/officeDocument/2006/relationships/image" Target="../media/image120.emf"/><Relationship Id="rId4" Type="http://schemas.openxmlformats.org/officeDocument/2006/relationships/oleObject" Target="../embeddings/oleObject68.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69.vml"/><Relationship Id="rId5" Type="http://schemas.openxmlformats.org/officeDocument/2006/relationships/image" Target="../media/image121.emf"/><Relationship Id="rId4" Type="http://schemas.openxmlformats.org/officeDocument/2006/relationships/oleObject" Target="../embeddings/oleObject69.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70.vml"/><Relationship Id="rId5" Type="http://schemas.openxmlformats.org/officeDocument/2006/relationships/image" Target="../media/image122.emf"/><Relationship Id="rId4" Type="http://schemas.openxmlformats.org/officeDocument/2006/relationships/oleObject" Target="../embeddings/oleObject70.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image" Target="../media/image123.emf"/><Relationship Id="rId4" Type="http://schemas.openxmlformats.org/officeDocument/2006/relationships/oleObject" Target="../embeddings/oleObject71.bin"/></Relationships>
</file>

<file path=ppt/slides/_rels/slide1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vmlDrawing" Target="../drawings/vmlDrawing72.vml"/><Relationship Id="rId5" Type="http://schemas.openxmlformats.org/officeDocument/2006/relationships/image" Target="../media/image124.emf"/><Relationship Id="rId4" Type="http://schemas.openxmlformats.org/officeDocument/2006/relationships/oleObject" Target="../embeddings/oleObject72.bin"/></Relationships>
</file>

<file path=ppt/slides/_rels/slide1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22.e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23.e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24.emf"/><Relationship Id="rId4" Type="http://schemas.openxmlformats.org/officeDocument/2006/relationships/oleObject" Target="../embeddings/oleObject17.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5.emf"/><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5.xml"/><Relationship Id="rId7" Type="http://schemas.openxmlformats.org/officeDocument/2006/relationships/image" Target="../media/image2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4.xml"/><Relationship Id="rId5" Type="http://schemas.openxmlformats.org/officeDocument/2006/relationships/slideLayout" Target="../slideLayouts/slideLayout6.xml"/><Relationship Id="rId4" Type="http://schemas.openxmlformats.org/officeDocument/2006/relationships/tags" Target="../tags/tag6.xml"/><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9.emf"/><Relationship Id="rId4"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30.emf"/><Relationship Id="rId4" Type="http://schemas.openxmlformats.org/officeDocument/2006/relationships/oleObject" Target="../embeddings/oleObject20.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31.emf"/><Relationship Id="rId4"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3" Type="http://schemas.openxmlformats.org/officeDocument/2006/relationships/hyperlink" Target="http://www.spc.noaa.gov/wcm/torngraph-big.png"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2.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33.emf"/><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35.emf"/><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6.emf"/><Relationship Id="rId5" Type="http://schemas.openxmlformats.org/officeDocument/2006/relationships/notesSlide" Target="../notesSlides/notesSlide34.xml"/><Relationship Id="rId4"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37.png"/><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38.emf"/><Relationship Id="rId4" Type="http://schemas.openxmlformats.org/officeDocument/2006/relationships/oleObject" Target="../embeddings/oleObject23.bin"/></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40.png"/><Relationship Id="rId4"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41.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43.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42.png"/><Relationship Id="rId5" Type="http://schemas.openxmlformats.org/officeDocument/2006/relationships/notesSlide" Target="../notesSlides/notesSlide38.xml"/><Relationship Id="rId4"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image" Target="../media/image44.emf"/><Relationship Id="rId5" Type="http://schemas.openxmlformats.org/officeDocument/2006/relationships/package" Target="../embeddings/Microsoft_PowerPoint_Slide1.sldx"/><Relationship Id="rId4" Type="http://schemas.openxmlformats.org/officeDocument/2006/relationships/oleObject" Target="../embeddings/oleObject24.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25.vml"/><Relationship Id="rId6" Type="http://schemas.openxmlformats.org/officeDocument/2006/relationships/image" Target="../media/image45.emf"/><Relationship Id="rId5" Type="http://schemas.openxmlformats.org/officeDocument/2006/relationships/package" Target="../embeddings/Microsoft_PowerPoint_Slide2.sldx"/><Relationship Id="rId4" Type="http://schemas.openxmlformats.org/officeDocument/2006/relationships/oleObject" Target="../embeddings/oleObject25.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image" Target="../media/image46.emf"/><Relationship Id="rId5" Type="http://schemas.openxmlformats.org/officeDocument/2006/relationships/package" Target="../embeddings/Microsoft_PowerPoint_Slide3.sldx"/><Relationship Id="rId4" Type="http://schemas.openxmlformats.org/officeDocument/2006/relationships/oleObject" Target="../embeddings/oleObject26.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47.emf"/><Relationship Id="rId5" Type="http://schemas.openxmlformats.org/officeDocument/2006/relationships/oleObject" Target="../embeddings/oleObject27.bin"/><Relationship Id="rId4" Type="http://schemas.openxmlformats.org/officeDocument/2006/relationships/hyperlink" Target="https://www.citizensfla.com/about/bookofbusines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image" Target="../media/image49.emf"/><Relationship Id="rId4" Type="http://schemas.openxmlformats.org/officeDocument/2006/relationships/oleObject" Target="../embeddings/oleObject28.bin"/></Relationships>
</file>

<file path=ppt/slides/_rels/slide48.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50.jpeg"/><Relationship Id="rId5" Type="http://schemas.openxmlformats.org/officeDocument/2006/relationships/notesSlide" Target="../notesSlides/notesSlide45.xml"/><Relationship Id="rId4"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29.vml"/><Relationship Id="rId6" Type="http://schemas.openxmlformats.org/officeDocument/2006/relationships/hyperlink" Target="http://www.fema.gov/disasters" TargetMode="External"/><Relationship Id="rId5" Type="http://schemas.openxmlformats.org/officeDocument/2006/relationships/image" Target="../media/image53.emf"/><Relationship Id="rId4" Type="http://schemas.openxmlformats.org/officeDocument/2006/relationships/oleObject" Target="../embeddings/oleObject29.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hyperlink" Target="http://www.fema.gov/news/disaster_totals_annual.fema" TargetMode="External"/><Relationship Id="rId5" Type="http://schemas.openxmlformats.org/officeDocument/2006/relationships/image" Target="../media/image54.emf"/><Relationship Id="rId4" Type="http://schemas.openxmlformats.org/officeDocument/2006/relationships/oleObject" Target="../embeddings/oleObject30.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hyperlink" Target="http://www.fema.gov/news/disaster_totals_annual.fema" TargetMode="External"/><Relationship Id="rId5" Type="http://schemas.openxmlformats.org/officeDocument/2006/relationships/image" Target="../media/image55.emf"/><Relationship Id="rId4" Type="http://schemas.openxmlformats.org/officeDocument/2006/relationships/oleObject" Target="../embeddings/oleObject31.bin"/></Relationships>
</file>

<file path=ppt/slides/_rels/slide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56.gi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29.xml"/><Relationship Id="rId6" Type="http://schemas.openxmlformats.org/officeDocument/2006/relationships/image" Target="../media/image57.png"/><Relationship Id="rId5" Type="http://schemas.openxmlformats.org/officeDocument/2006/relationships/hyperlink" Target="http://www.spc.noaa.gov/wcm/torngraph-big.png" TargetMode="External"/><Relationship Id="rId4" Type="http://schemas.openxmlformats.org/officeDocument/2006/relationships/hyperlink" Target="http://www.spc.noaa.gov/wcm/"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58.gif"/></Relationships>
</file>

<file path=ppt/slides/_rels/slide59.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59.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60.gif"/></Relationships>
</file>

<file path=ppt/slides/_rels/slide61.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image" Target="../media/image61.gif"/></Relationships>
</file>

<file path=ppt/slides/_rels/slide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62.emf"/><Relationship Id="rId4" Type="http://schemas.openxmlformats.org/officeDocument/2006/relationships/oleObject" Target="../embeddings/oleObject32.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63.emf"/><Relationship Id="rId4" Type="http://schemas.openxmlformats.org/officeDocument/2006/relationships/oleObject" Target="../embeddings/oleObject33.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64.emf"/><Relationship Id="rId4" Type="http://schemas.openxmlformats.org/officeDocument/2006/relationships/oleObject" Target="../embeddings/oleObject34.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65.emf"/><Relationship Id="rId4" Type="http://schemas.openxmlformats.org/officeDocument/2006/relationships/oleObject" Target="../embeddings/oleObject35.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66.emf"/><Relationship Id="rId4" Type="http://schemas.openxmlformats.org/officeDocument/2006/relationships/oleObject" Target="../embeddings/oleObject3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67.emf"/><Relationship Id="rId4" Type="http://schemas.openxmlformats.org/officeDocument/2006/relationships/oleObject" Target="../embeddings/oleObject37.bin"/></Relationships>
</file>

<file path=ppt/slides/_rels/slide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4.html" TargetMode="Externa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2.xml"/><Relationship Id="rId1" Type="http://schemas.openxmlformats.org/officeDocument/2006/relationships/vmlDrawing" Target="../drawings/vmlDrawing38.vml"/><Relationship Id="rId4" Type="http://schemas.openxmlformats.org/officeDocument/2006/relationships/image" Target="../media/image68.emf"/></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74.xml.rels><?xml version="1.0" encoding="UTF-8" standalone="yes"?>
<Relationships xmlns="http://schemas.openxmlformats.org/package/2006/relationships"><Relationship Id="rId3" Type="http://schemas.openxmlformats.org/officeDocument/2006/relationships/hyperlink" Target="http://www.iii.org/white_papers/terrorism-risk-a-constant-threat-2014.html"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71.emf"/></Relationships>
</file>

<file path=ppt/slides/_rels/slide7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74.emf"/><Relationship Id="rId4" Type="http://schemas.openxmlformats.org/officeDocument/2006/relationships/oleObject" Target="../embeddings/oleObject39.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76.emf"/><Relationship Id="rId4" Type="http://schemas.openxmlformats.org/officeDocument/2006/relationships/oleObject" Target="../embeddings/oleObject40.bin"/></Relationships>
</file>

<file path=ppt/slides/_rels/slide8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9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2.xml"/><Relationship Id="rId1" Type="http://schemas.openxmlformats.org/officeDocument/2006/relationships/vmlDrawing" Target="../drawings/vmlDrawing41.vml"/><Relationship Id="rId4" Type="http://schemas.openxmlformats.org/officeDocument/2006/relationships/image" Target="../media/image82.emf"/></Relationships>
</file>

<file path=ppt/slides/_rels/slide9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86.emf"/><Relationship Id="rId4" Type="http://schemas.openxmlformats.org/officeDocument/2006/relationships/oleObject" Target="../embeddings/oleObject4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247047"/>
            <a:ext cx="9104313" cy="1766637"/>
          </a:xfrm>
          <a:ln/>
        </p:spPr>
        <p:txBody>
          <a:bodyPr/>
          <a:lstStyle/>
          <a:p>
            <a:r>
              <a:rPr lang="en-US" sz="4400" dirty="0" smtClean="0"/>
              <a:t>P/C Insurance in the Age of Mega-Catastrophes</a:t>
            </a:r>
            <a:br>
              <a:rPr lang="en-US" sz="4400" dirty="0" smtClean="0"/>
            </a:br>
            <a:r>
              <a:rPr lang="en-US" sz="3600" i="1" dirty="0" smtClean="0"/>
              <a:t>Trends, Challenges &amp; Opportunities</a:t>
            </a:r>
            <a:endParaRPr lang="en-US" sz="3400" i="1" dirty="0">
              <a:solidFill>
                <a:srgbClr val="FF0000"/>
              </a:solidFill>
            </a:endParaRPr>
          </a:p>
        </p:txBody>
      </p:sp>
      <p:sp>
        <p:nvSpPr>
          <p:cNvPr id="94211" name="Rectangle 3"/>
          <p:cNvSpPr>
            <a:spLocks noGrp="1" noChangeArrowheads="1"/>
          </p:cNvSpPr>
          <p:nvPr>
            <p:ph type="subTitle" idx="1"/>
          </p:nvPr>
        </p:nvSpPr>
        <p:spPr>
          <a:xfrm>
            <a:off x="0" y="4106775"/>
            <a:ext cx="8952271" cy="1794337"/>
          </a:xfrm>
        </p:spPr>
        <p:txBody>
          <a:bodyPr/>
          <a:lstStyle/>
          <a:p>
            <a:pPr>
              <a:lnSpc>
                <a:spcPct val="80000"/>
              </a:lnSpc>
            </a:pPr>
            <a:r>
              <a:rPr lang="en-US" sz="2800" dirty="0" smtClean="0"/>
              <a:t>2014 PCS Catastrophe Conference</a:t>
            </a:r>
          </a:p>
          <a:p>
            <a:pPr>
              <a:lnSpc>
                <a:spcPct val="80000"/>
              </a:lnSpc>
            </a:pPr>
            <a:r>
              <a:rPr lang="en-US" sz="2800" dirty="0" smtClean="0"/>
              <a:t>Minneapolis, MN</a:t>
            </a:r>
          </a:p>
          <a:p>
            <a:pPr>
              <a:lnSpc>
                <a:spcPct val="80000"/>
              </a:lnSpc>
            </a:pPr>
            <a:r>
              <a:rPr lang="en-US" sz="2800" dirty="0" smtClean="0"/>
              <a:t>April 28, 2014</a:t>
            </a:r>
          </a:p>
          <a:p>
            <a:pPr>
              <a:lnSpc>
                <a:spcPct val="80000"/>
              </a:lnSpc>
            </a:pPr>
            <a:r>
              <a:rPr lang="en-US" sz="2800" i="1" dirty="0" smtClean="0">
                <a:solidFill>
                  <a:srgbClr val="FF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10</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336250"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extLst/>
          </p:nvPr>
        </p:nvGraphicFramePr>
        <p:xfrm>
          <a:off x="363096" y="1802915"/>
          <a:ext cx="8683625" cy="4532312"/>
        </p:xfrm>
        <a:graphic>
          <a:graphicData uri="http://schemas.openxmlformats.org/presentationml/2006/ole">
            <mc:AlternateContent xmlns:mc="http://schemas.openxmlformats.org/markup-compatibility/2006">
              <mc:Choice xmlns:v="urn:schemas-microsoft-com:vml" Requires="v">
                <p:oleObj spid="_x0000_s28489759" name="Chart" r:id="rId4" imgW="8591678" imgH="4552970" progId="MSGraph.Chart.8">
                  <p:embed followColorScheme="full"/>
                </p:oleObj>
              </mc:Choice>
              <mc:Fallback>
                <p:oleObj name="Chart" r:id="rId4" imgW="8591678" imgH="4552970" progId="MSGraph.Chart.8">
                  <p:embed followColorScheme="full"/>
                  <p:pic>
                    <p:nvPicPr>
                      <p:cNvPr id="0" name=""/>
                      <p:cNvPicPr>
                        <a:picLocks noChangeArrowheads="1"/>
                      </p:cNvPicPr>
                      <p:nvPr/>
                    </p:nvPicPr>
                    <p:blipFill>
                      <a:blip r:embed="rId5"/>
                      <a:srcRect/>
                      <a:stretch>
                        <a:fillRect/>
                      </a:stretch>
                    </p:blipFill>
                    <p:spPr bwMode="gray">
                      <a:xfrm>
                        <a:off x="363096" y="1802915"/>
                        <a:ext cx="8683625" cy="4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1971—2014F</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162809"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dirty="0">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2573"/>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32223"/>
              <a:gd name="adj2" fmla="val 879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2014F: 4.0%</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 4.6%</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extLst>
      <p:ext uri="{BB962C8B-B14F-4D97-AF65-F5344CB8AC3E}">
        <p14:creationId xmlns:p14="http://schemas.microsoft.com/office/powerpoint/2010/main" val="1026016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100</a:t>
            </a:fld>
            <a:endParaRPr lang="en-US"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smtClean="0"/>
              <a:t>Could Pension Fund Money Swamp Traditional Capacity?</a:t>
            </a:r>
          </a:p>
          <a:p>
            <a:pPr lvl="1">
              <a:lnSpc>
                <a:spcPts val="2100"/>
              </a:lnSpc>
            </a:pPr>
            <a:r>
              <a:rPr lang="en-US" b="1" dirty="0" smtClean="0"/>
              <a:t>US private pension funds hold ~$7 trillion in assets </a:t>
            </a:r>
          </a:p>
          <a:p>
            <a:pPr lvl="1">
              <a:lnSpc>
                <a:spcPts val="2100"/>
              </a:lnSpc>
            </a:pPr>
            <a:r>
              <a:rPr lang="en-US" b="1" dirty="0" smtClean="0"/>
              <a:t>2% allocation = $140 billion</a:t>
            </a:r>
          </a:p>
          <a:p>
            <a:pPr lvl="1">
              <a:lnSpc>
                <a:spcPts val="2100"/>
              </a:lnSpc>
            </a:pPr>
            <a:r>
              <a:rPr lang="en-US" b="1" dirty="0" smtClean="0"/>
              <a:t>Global property cat capital = ~$316 bill as of mid-2013</a:t>
            </a:r>
          </a:p>
          <a:p>
            <a:pPr>
              <a:lnSpc>
                <a:spcPts val="2100"/>
              </a:lnSpc>
            </a:pPr>
            <a:r>
              <a:rPr lang="en-US" b="1" dirty="0" smtClean="0"/>
              <a:t>Do New Investors Have a Lower Cost of Capital? </a:t>
            </a:r>
          </a:p>
          <a:p>
            <a:pPr lvl="1">
              <a:lnSpc>
                <a:spcPts val="2100"/>
              </a:lnSpc>
            </a:pPr>
            <a:r>
              <a:rPr lang="en-US" b="1" dirty="0" smtClean="0"/>
              <a:t>New capacity expects 6-8% rate of return compared to 8-10% for traditional reinsurance, according to Dowling &amp; Partners</a:t>
            </a:r>
          </a:p>
          <a:p>
            <a:pPr>
              <a:lnSpc>
                <a:spcPts val="2100"/>
              </a:lnSpc>
            </a:pPr>
            <a:r>
              <a:rPr lang="en-US" b="1" dirty="0" smtClean="0"/>
              <a:t>Will Reinsurance Pricing Become More Closely Linked to Interest Rates?</a:t>
            </a:r>
          </a:p>
          <a:p>
            <a:pPr lvl="1">
              <a:lnSpc>
                <a:spcPts val="2100"/>
              </a:lnSpc>
            </a:pPr>
            <a:r>
              <a:rPr lang="en-US" b="1" dirty="0" smtClean="0"/>
              <a:t>What happens when interest rates rise?</a:t>
            </a:r>
          </a:p>
          <a:p>
            <a:pPr>
              <a:lnSpc>
                <a:spcPts val="2100"/>
              </a:lnSpc>
            </a:pPr>
            <a:r>
              <a:rPr lang="en-US" b="1" dirty="0" smtClean="0"/>
              <a:t>Terms and Conditions Could Weaken</a:t>
            </a:r>
          </a:p>
          <a:p>
            <a:pPr lvl="1">
              <a:lnSpc>
                <a:spcPts val="2100"/>
              </a:lnSpc>
            </a:pPr>
            <a:r>
              <a:rPr lang="en-US" b="1" dirty="0" smtClean="0"/>
              <a:t>Multi-year deals</a:t>
            </a:r>
          </a:p>
        </p:txBody>
      </p:sp>
    </p:spTree>
    <p:extLst>
      <p:ext uri="{BB962C8B-B14F-4D97-AF65-F5344CB8AC3E}">
        <p14:creationId xmlns:p14="http://schemas.microsoft.com/office/powerpoint/2010/main" val="8225500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101</a:t>
            </a:fld>
            <a:endParaRPr lang="en-US"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400"/>
              </a:lnSpc>
            </a:pPr>
            <a:r>
              <a:rPr lang="en-US" b="1" dirty="0" smtClean="0"/>
              <a:t>What Will Happen When Investors Face Large-Scale Losses?</a:t>
            </a:r>
          </a:p>
          <a:p>
            <a:pPr>
              <a:lnSpc>
                <a:spcPts val="2400"/>
              </a:lnSpc>
            </a:pPr>
            <a:r>
              <a:rPr lang="en-US" b="1" dirty="0" smtClean="0"/>
              <a:t>Does ILS Have a Higher Propensity to Litigate?</a:t>
            </a:r>
          </a:p>
          <a:p>
            <a:pPr lvl="1">
              <a:lnSpc>
                <a:spcPts val="2400"/>
              </a:lnSpc>
            </a:pPr>
            <a:r>
              <a:rPr lang="en-US" b="1" dirty="0" smtClean="0"/>
              <a:t>Short-term focus could contribute to disputes</a:t>
            </a:r>
          </a:p>
          <a:p>
            <a:pPr lvl="1">
              <a:lnSpc>
                <a:spcPts val="2400"/>
              </a:lnSpc>
            </a:pPr>
            <a:r>
              <a:rPr lang="en-US" b="1" dirty="0" smtClean="0"/>
              <a:t>Large share of triggered transactions ended up in dispute </a:t>
            </a:r>
          </a:p>
          <a:p>
            <a:pPr>
              <a:lnSpc>
                <a:spcPts val="2400"/>
              </a:lnSpc>
            </a:pPr>
            <a:r>
              <a:rPr lang="en-US" b="1" dirty="0" smtClean="0"/>
              <a:t>How Low Will ROLs Be Pushed?</a:t>
            </a:r>
          </a:p>
          <a:p>
            <a:pPr>
              <a:lnSpc>
                <a:spcPts val="2400"/>
              </a:lnSpc>
            </a:pPr>
            <a:r>
              <a:rPr lang="en-US" b="1" dirty="0" smtClean="0"/>
              <a:t>Does the New Interconnectedness with Capital Markets Lend Credence to the Suggestion that Reinsurance Is a  Systemic Risky Business?</a:t>
            </a:r>
          </a:p>
          <a:p>
            <a:pPr>
              <a:lnSpc>
                <a:spcPts val="2400"/>
              </a:lnSpc>
            </a:pPr>
            <a:r>
              <a:rPr lang="en-US" b="1" dirty="0" smtClean="0"/>
              <a:t>Will Alternative Capital Drive Consolidation Among Traditional Reinsurers?</a:t>
            </a:r>
          </a:p>
          <a:p>
            <a:pPr lvl="1">
              <a:lnSpc>
                <a:spcPts val="2400"/>
              </a:lnSpc>
            </a:pPr>
            <a:r>
              <a:rPr lang="en-US" sz="2000" b="1" dirty="0" smtClean="0"/>
              <a:t>Has the mating dance begun?</a:t>
            </a:r>
            <a:r>
              <a:rPr lang="en-US" sz="2000" b="1" i="1" dirty="0" smtClean="0"/>
              <a:t> </a:t>
            </a:r>
            <a:r>
              <a:rPr lang="en-US" sz="2000" b="1" i="1" dirty="0" smtClean="0">
                <a:sym typeface="Wingdings" panose="05000000000000000000" pitchFamily="2" charset="2"/>
              </a:rPr>
              <a:t> </a:t>
            </a:r>
            <a:r>
              <a:rPr lang="en-US" sz="2000" b="1" i="1" dirty="0" smtClean="0"/>
              <a:t>Endurance/Aspen</a:t>
            </a:r>
            <a:r>
              <a:rPr lang="en-US" b="1" dirty="0" smtClean="0"/>
              <a:t> </a:t>
            </a:r>
          </a:p>
        </p:txBody>
      </p:sp>
    </p:spTree>
    <p:extLst>
      <p:ext uri="{BB962C8B-B14F-4D97-AF65-F5344CB8AC3E}">
        <p14:creationId xmlns:p14="http://schemas.microsoft.com/office/powerpoint/2010/main" val="8057725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CAT OF THE FUTURE?</a:t>
            </a:r>
            <a:br>
              <a:rPr lang="en-US" sz="3800" dirty="0" smtClean="0">
                <a:solidFill>
                  <a:schemeClr val="bg1"/>
                </a:solidFill>
              </a:rPr>
            </a:br>
            <a:r>
              <a:rPr lang="en-US" sz="3800" i="1"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102</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102</a:t>
            </a:fld>
            <a:endParaRPr lang="en-US"/>
          </a:p>
        </p:txBody>
      </p:sp>
    </p:spTree>
    <p:extLst>
      <p:ext uri="{BB962C8B-B14F-4D97-AF65-F5344CB8AC3E}">
        <p14:creationId xmlns:p14="http://schemas.microsoft.com/office/powerpoint/2010/main" val="42420390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2013 figures as of </a:t>
            </a:r>
            <a:r>
              <a:rPr lang="en-US" sz="1100" dirty="0" smtClean="0">
                <a:solidFill>
                  <a:srgbClr val="000000"/>
                </a:solidFill>
                <a:cs typeface="Arial" pitchFamily="34" charset="0"/>
              </a:rPr>
              <a:t>Jan. 1, 2014 from the ITRC updated to an additional 30 million records breached (Target) as disclosed in Jan. 2014.</a:t>
            </a:r>
            <a:endParaRPr lang="en-US" sz="1100" dirty="0">
              <a:solidFill>
                <a:srgbClr val="000000"/>
              </a:solidFill>
              <a:cs typeface="Arial" pitchFamily="34" charset="0"/>
            </a:endParaRPr>
          </a:p>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Source: Identity Theft Resource </a:t>
            </a:r>
            <a:r>
              <a:rPr lang="en-US" sz="1100" dirty="0" smtClean="0">
                <a:solidFill>
                  <a:srgbClr val="000000"/>
                </a:solidFill>
                <a:cs typeface="Arial" pitchFamily="34" charset="0"/>
              </a:rPr>
              <a:t>Center.</a:t>
            </a:r>
            <a:endParaRPr lang="en-US" sz="1100" dirty="0">
              <a:solidFill>
                <a:srgbClr val="000000"/>
              </a:solidFill>
              <a:cs typeface="Arial" pitchFamily="34" charset="0"/>
            </a:endParaRP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8471336" name="Chart" r:id="rId4" imgW="8601126" imgH="4114867" progId="MSGraph.Chart.8">
                  <p:embed followColorScheme="full"/>
                </p:oleObj>
              </mc:Choice>
              <mc:Fallback>
                <p:oleObj name="Chart" r:id="rId4" imgW="8601126" imgH="4114867"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(+38%) and Number of Records Exposed (+408%) in 2013 Soared</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4069380" name="Picture 4" descr="https://encrypted-tbn0.gstatic.com/images?q=tbn:ANd9GcSh6ORZLNYgoUo4jcSKlBVamg_OKlcLZwHcqkIqZ8NpxyY1NNE7T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30781" y="1181982"/>
            <a:ext cx="1049311" cy="785971"/>
          </a:xfrm>
          <a:prstGeom prst="rect">
            <a:avLst/>
          </a:prstGeom>
          <a:noFill/>
        </p:spPr>
      </p:pic>
      <p:pic>
        <p:nvPicPr>
          <p:cNvPr id="4069382" name="Picture 6" descr="https://encrypted-tbn1.gstatic.com/images?q=tbn:ANd9GcSeBgsNxlNaQIhvKEG6z6qkYkA8aIc98ml1fT6fbfbB6_gf_WFu"/>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9293" y="1519160"/>
            <a:ext cx="914400" cy="914400"/>
          </a:xfrm>
          <a:prstGeom prst="rect">
            <a:avLst/>
          </a:prstGeom>
          <a:noFill/>
        </p:spPr>
      </p:pic>
      <p:pic>
        <p:nvPicPr>
          <p:cNvPr id="4069384" name="Picture 8" descr="https://encrypted-tbn0.gstatic.com/images?q=tbn:ANd9GcQswUNxtm-FcMeh3nX4EITVp8NZi2OlgrArnWSxjDiwVJkZkjs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15791" y="2059145"/>
            <a:ext cx="1009494" cy="449568"/>
          </a:xfrm>
          <a:prstGeom prst="rect">
            <a:avLst/>
          </a:prstGeom>
          <a:noFill/>
        </p:spPr>
      </p:pic>
      <p:pic>
        <p:nvPicPr>
          <p:cNvPr id="4069386" name="Picture 10" descr="https://encrypted-tbn3.gstatic.com/images?q=tbn:ANd9GcQQYQry84VkOscN14W7uWSbNYgA4h5yOSJcox3_n1S2VCbgIUv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9392" y="2608288"/>
            <a:ext cx="1581211" cy="523017"/>
          </a:xfrm>
          <a:prstGeom prst="rect">
            <a:avLst/>
          </a:prstGeom>
          <a:noFill/>
        </p:spPr>
      </p:pic>
      <p:pic>
        <p:nvPicPr>
          <p:cNvPr id="4069388" name="Picture 12" descr="https://encrypted-tbn1.gstatic.com/images?q=tbn:ANd9GcTBNSV9fdPqbt6bFgA0SHemOBcksTgGGfjPEWEDbknzuRlfGouJ"/>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63513" y="1470753"/>
            <a:ext cx="853942" cy="1017614"/>
          </a:xfrm>
          <a:prstGeom prst="rect">
            <a:avLst/>
          </a:prstGeom>
          <a:noFill/>
        </p:spPr>
      </p:pic>
    </p:spTree>
    <p:extLst>
      <p:ext uri="{BB962C8B-B14F-4D97-AF65-F5344CB8AC3E}">
        <p14:creationId xmlns:p14="http://schemas.microsoft.com/office/powerpoint/2010/main" val="32503271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104</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28472360" name="Chart" r:id="rId4" imgW="5210129" imgH="4219602" progId="MSGraph.Chart.8">
                  <p:embed followColorScheme="full"/>
                </p:oleObj>
              </mc:Choice>
              <mc:Fallback>
                <p:oleObj name="Chart" r:id="rId4" imgW="5210129" imgH="4219602" progId="MSGraph.Chart.8">
                  <p:embed followColorScheme="full"/>
                  <p:pic>
                    <p:nvPicPr>
                      <p:cNvPr id="0" name=""/>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extLst>
      <p:ext uri="{BB962C8B-B14F-4D97-AF65-F5344CB8AC3E}">
        <p14:creationId xmlns:p14="http://schemas.microsoft.com/office/powerpoint/2010/main" val="3235473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105</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28473384" name="Chart" r:id="rId4" imgW="5210129" imgH="4219602" progId="MSGraph.Chart.8">
                  <p:embed followColorScheme="full"/>
                </p:oleObj>
              </mc:Choice>
              <mc:Fallback>
                <p:oleObj name="Chart" r:id="rId4" imgW="5210129" imgH="4219602" progId="MSGraph.Chart.8">
                  <p:embed followColorScheme="full"/>
                  <p:pic>
                    <p:nvPicPr>
                      <p:cNvPr id="0" name=""/>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extLst>
      <p:ext uri="{BB962C8B-B14F-4D97-AF65-F5344CB8AC3E}">
        <p14:creationId xmlns:p14="http://schemas.microsoft.com/office/powerpoint/2010/main" val="2108545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106</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107</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4</a:t>
            </a:r>
            <a:r>
              <a:rPr lang="en-US" sz="1100" dirty="0" smtClean="0"/>
              <a:t>/14; </a:t>
            </a:r>
            <a:r>
              <a:rPr lang="en-US" sz="1100" dirty="0"/>
              <a:t>Insurance Information Institute.</a:t>
            </a:r>
          </a:p>
        </p:txBody>
      </p:sp>
      <p:graphicFrame>
        <p:nvGraphicFramePr>
          <p:cNvPr id="66562" name="Object 4"/>
          <p:cNvGraphicFramePr>
            <a:graphicFrameLocks noChangeAspect="1"/>
          </p:cNvGraphicFramePr>
          <p:nvPr>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445754" name="Chart" r:id="rId4" imgW="8620022" imgH="3771782" progId="MSGraph.Chart.8">
                  <p:embed followColorScheme="full"/>
                </p:oleObj>
              </mc:Choice>
              <mc:Fallback>
                <p:oleObj name="Chart" r:id="rId4" imgW="8620022" imgH="3771782"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2014/15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30679" y="3316796"/>
            <a:ext cx="2102689" cy="1415116"/>
          </a:xfrm>
          <a:prstGeom prst="wedgeRectCallout">
            <a:avLst>
              <a:gd name="adj1" fmla="val 42691"/>
              <a:gd name="adj2" fmla="val -631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377"/>
              <a:gd name="adj2" fmla="val 21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430297" y="3598601"/>
            <a:ext cx="1961532" cy="973399"/>
          </a:xfrm>
          <a:prstGeom prst="wedgeRectCallout">
            <a:avLst>
              <a:gd name="adj1" fmla="val 27463"/>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2014/15 are expected to see a modest acceleration in growth</a:t>
            </a:r>
            <a:endParaRPr lang="en-US" sz="1400" b="1" dirty="0">
              <a:solidFill>
                <a:schemeClr val="bg1"/>
              </a:solidFill>
            </a:endParaRPr>
          </a:p>
        </p:txBody>
      </p:sp>
      <p:sp>
        <p:nvSpPr>
          <p:cNvPr id="15" name="Rectangle 7"/>
          <p:cNvSpPr>
            <a:spLocks noChangeArrowheads="1"/>
          </p:cNvSpPr>
          <p:nvPr/>
        </p:nvSpPr>
        <p:spPr bwMode="grayWhite">
          <a:xfrm>
            <a:off x="3057838" y="3049483"/>
            <a:ext cx="929148"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3292328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108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72641412"/>
              </p:ext>
            </p:extLst>
          </p:nvPr>
        </p:nvGraphicFramePr>
        <p:xfrm>
          <a:off x="9525" y="1528763"/>
          <a:ext cx="9144000" cy="4749800"/>
        </p:xfrm>
        <a:graphic>
          <a:graphicData uri="http://schemas.openxmlformats.org/presentationml/2006/ole">
            <mc:AlternateContent xmlns:mc="http://schemas.openxmlformats.org/markup-compatibility/2006">
              <mc:Choice xmlns:v="urn:schemas-microsoft-com:vml" Requires="v">
                <p:oleObj spid="_x0000_s19743892" name="Chart" r:id="rId4" imgW="8820048" imgH="4581583" progId="MSGraph.Chart.8">
                  <p:embed followColorScheme="full"/>
                </p:oleObj>
              </mc:Choice>
              <mc:Fallback>
                <p:oleObj name="Chart" r:id="rId4" imgW="8820048" imgH="4581583" progId="MSGraph.Chart.8">
                  <p:embed followColorScheme="full"/>
                  <p:pic>
                    <p:nvPicPr>
                      <p:cNvPr id="0" name="Object 3"/>
                      <p:cNvPicPr>
                        <a:picLocks noChangeAspect="1" noChangeArrowheads="1"/>
                      </p:cNvPicPr>
                      <p:nvPr/>
                    </p:nvPicPr>
                    <p:blipFill>
                      <a:blip r:embed="rId5"/>
                      <a:srcRect/>
                      <a:stretch>
                        <a:fillRect/>
                      </a:stretch>
                    </p:blipFill>
                    <p:spPr bwMode="auto">
                      <a:xfrm>
                        <a:off x="9525" y="1528763"/>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4503171" y="2979174"/>
            <a:ext cx="3755926" cy="1108541"/>
          </a:xfrm>
          <a:prstGeom prst="wedgeRectCallout">
            <a:avLst>
              <a:gd name="adj1" fmla="val -115929"/>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10 states experienced growth in excess of 3%, which is what we would see nationally in a more typical recovery</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109</a:t>
            </a:fld>
            <a:endParaRPr lang="en-US" smtClean="0"/>
          </a:p>
        </p:txBody>
      </p:sp>
      <p:graphicFrame>
        <p:nvGraphicFramePr>
          <p:cNvPr id="2050" name="Object 3"/>
          <p:cNvGraphicFramePr>
            <a:graphicFrameLocks noGrp="1" noChangeAspect="1"/>
          </p:cNvGraphicFramePr>
          <p:nvPr>
            <p:ph idx="4294967295"/>
          </p:nvPr>
        </p:nvGraphicFramePr>
        <p:xfrm>
          <a:off x="9525" y="1781175"/>
          <a:ext cx="9153525" cy="4760913"/>
        </p:xfrm>
        <a:graphic>
          <a:graphicData uri="http://schemas.openxmlformats.org/presentationml/2006/ole">
            <mc:AlternateContent xmlns:mc="http://schemas.openxmlformats.org/markup-compatibility/2006">
              <mc:Choice xmlns:v="urn:schemas-microsoft-com:vml" Requires="v">
                <p:oleObj spid="_x0000_s19744915"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781175"/>
                        <a:ext cx="9153525" cy="476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11</a:t>
            </a:fld>
            <a:endParaRPr lang="en-US" smtClean="0"/>
          </a:p>
        </p:txBody>
      </p:sp>
      <p:sp>
        <p:nvSpPr>
          <p:cNvPr id="51206" name="Rectangle 2"/>
          <p:cNvSpPr>
            <a:spLocks noGrp="1" noChangeArrowheads="1"/>
          </p:cNvSpPr>
          <p:nvPr>
            <p:ph type="title"/>
          </p:nvPr>
        </p:nvSpPr>
        <p:spPr/>
        <p:txBody>
          <a:bodyPr/>
          <a:lstStyle/>
          <a:p>
            <a:r>
              <a:rPr lang="en-US" dirty="0" smtClean="0"/>
              <a:t>Growth in Direct Written Premium by Line, 2013-2015F*</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Conning.</a:t>
            </a:r>
            <a:endParaRPr lang="en-US" sz="1100" dirty="0"/>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mc:AlternateContent xmlns:mc="http://schemas.openxmlformats.org/markup-compatibility/2006">
              <mc:Choice xmlns:v="urn:schemas-microsoft-com:vml" Requires="v">
                <p:oleObj spid="_x0000_s28490783" name="Chart" r:id="rId4" imgW="8439161" imgH="4324336" progId="MSGraph.Chart.8">
                  <p:embed followColorScheme="full"/>
                </p:oleObj>
              </mc:Choice>
              <mc:Fallback>
                <p:oleObj name="Chart" r:id="rId4" imgW="8439161" imgH="4324336" progId="MSGraph.Chart.8">
                  <p:embed followColorScheme="full"/>
                  <p:pic>
                    <p:nvPicPr>
                      <p:cNvPr id="0" name=""/>
                      <p:cNvPicPr>
                        <a:picLocks noChangeArrowheads="1"/>
                      </p:cNvPicPr>
                      <p:nvPr/>
                    </p:nvPicPr>
                    <p:blipFill>
                      <a:blip r:embed="rId5"/>
                      <a:srcRect/>
                      <a:stretch>
                        <a:fillRect/>
                      </a:stretch>
                    </p:blipFill>
                    <p:spPr bwMode="auto">
                      <a:xfrm>
                        <a:off x="253130" y="1800022"/>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9" name="Text Box 17"/>
          <p:cNvSpPr txBox="1">
            <a:spLocks noChangeArrowheads="1"/>
          </p:cNvSpPr>
          <p:nvPr/>
        </p:nvSpPr>
        <p:spPr bwMode="auto">
          <a:xfrm>
            <a:off x="1915115" y="1356849"/>
            <a:ext cx="3276317" cy="1015663"/>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P/C growth is expected to remain fairly stable through 2015</a:t>
            </a:r>
          </a:p>
        </p:txBody>
      </p:sp>
      <p:sp>
        <p:nvSpPr>
          <p:cNvPr id="10" name="Rectangle 7"/>
          <p:cNvSpPr>
            <a:spLocks noChangeArrowheads="1"/>
          </p:cNvSpPr>
          <p:nvPr/>
        </p:nvSpPr>
        <p:spPr bwMode="grayWhite">
          <a:xfrm>
            <a:off x="901853" y="3190278"/>
            <a:ext cx="908050" cy="2622052"/>
          </a:xfrm>
          <a:prstGeom prst="rect">
            <a:avLst/>
          </a:prstGeom>
          <a:noFill/>
          <a:ln w="38100">
            <a:solidFill>
              <a:schemeClr val="folHlink"/>
            </a:solidFill>
            <a:miter lim="800000"/>
            <a:headEnd/>
            <a:tailEnd/>
          </a:ln>
        </p:spPr>
        <p:txBody>
          <a:bodyPr wrap="none" anchor="ctr"/>
          <a:lstStyle/>
          <a:p>
            <a:endParaRPr lang="en-US"/>
          </a:p>
        </p:txBody>
      </p:sp>
      <p:sp>
        <p:nvSpPr>
          <p:cNvPr id="12" name="Rectangle 7"/>
          <p:cNvSpPr>
            <a:spLocks noChangeArrowheads="1"/>
          </p:cNvSpPr>
          <p:nvPr/>
        </p:nvSpPr>
        <p:spPr bwMode="grayWhite">
          <a:xfrm>
            <a:off x="4287838" y="3071211"/>
            <a:ext cx="908050" cy="2622052"/>
          </a:xfrm>
          <a:prstGeom prst="rect">
            <a:avLst/>
          </a:prstGeom>
          <a:noFill/>
          <a:ln w="38100">
            <a:solidFill>
              <a:schemeClr val="folHlink"/>
            </a:solidFill>
            <a:miter lim="800000"/>
            <a:headEnd/>
            <a:tailEnd/>
          </a:ln>
        </p:spPr>
        <p:txBody>
          <a:bodyPr wrap="none" anchor="ctr"/>
          <a:lstStyle/>
          <a:p>
            <a:endParaRPr lang="en-US"/>
          </a:p>
        </p:txBody>
      </p:sp>
      <p:sp>
        <p:nvSpPr>
          <p:cNvPr id="13" name="Rectangle 7"/>
          <p:cNvSpPr>
            <a:spLocks noChangeArrowheads="1"/>
          </p:cNvSpPr>
          <p:nvPr/>
        </p:nvSpPr>
        <p:spPr bwMode="grayWhite">
          <a:xfrm>
            <a:off x="6040438" y="2085975"/>
            <a:ext cx="908050" cy="3416792"/>
          </a:xfrm>
          <a:prstGeom prst="rect">
            <a:avLst/>
          </a:prstGeom>
          <a:noFill/>
          <a:ln w="3810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9077415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barn(inHorizontal)">
                                      <p:cBhvr>
                                        <p:cTn id="10" dur="500"/>
                                        <p:tgtEl>
                                          <p:spTgt spid="12"/>
                                        </p:tgtEl>
                                      </p:cBhvr>
                                    </p:animEffect>
                                  </p:childTnLst>
                                </p:cTn>
                              </p:par>
                              <p:par>
                                <p:cTn id="11" presetID="16" presetClass="entr" presetSubtype="26"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barn(in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2014:Q2</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110</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574" y="1274323"/>
            <a:ext cx="6595191" cy="5089289"/>
          </a:xfrm>
          <a:prstGeom prst="rect">
            <a:avLst/>
          </a:prstGeom>
        </p:spPr>
      </p:pic>
      <p:sp>
        <p:nvSpPr>
          <p:cNvPr id="13" name="AutoShape 8"/>
          <p:cNvSpPr>
            <a:spLocks noChangeArrowheads="1"/>
          </p:cNvSpPr>
          <p:nvPr/>
        </p:nvSpPr>
        <p:spPr bwMode="blackWhite">
          <a:xfrm>
            <a:off x="6710519" y="3814918"/>
            <a:ext cx="2251587" cy="1366682"/>
          </a:xfrm>
          <a:prstGeom prst="wedgeRectCallout">
            <a:avLst>
              <a:gd name="adj1" fmla="val -90806"/>
              <a:gd name="adj2" fmla="val -20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for the first time in many years</a:t>
            </a:r>
            <a:endParaRPr lang="en-US" sz="1600" b="1" dirty="0">
              <a:solidFill>
                <a:schemeClr val="bg1"/>
              </a:solidFill>
            </a:endParaRPr>
          </a:p>
        </p:txBody>
      </p:sp>
      <p:sp>
        <p:nvSpPr>
          <p:cNvPr id="12" name="Rectangle 11"/>
          <p:cNvSpPr/>
          <p:nvPr/>
        </p:nvSpPr>
        <p:spPr>
          <a:xfrm>
            <a:off x="4686297" y="3071811"/>
            <a:ext cx="671517" cy="6412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46640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4127907047"/>
              </p:ext>
            </p:extLst>
          </p:nvPr>
        </p:nvGraphicFramePr>
        <p:xfrm>
          <a:off x="179388" y="1377336"/>
          <a:ext cx="8775700" cy="4087813"/>
        </p:xfrm>
        <a:graphic>
          <a:graphicData uri="http://schemas.openxmlformats.org/presentationml/2006/ole">
            <mc:AlternateContent xmlns:mc="http://schemas.openxmlformats.org/markup-compatibility/2006">
              <mc:Choice xmlns:v="urn:schemas-microsoft-com:vml" Requires="v">
                <p:oleObj spid="_x0000_s18819221" name="Chart" r:id="rId4" imgW="8581960" imgH="4114867" progId="MSGraph.Chart.8">
                  <p:embed followColorScheme="full"/>
                </p:oleObj>
              </mc:Choice>
              <mc:Fallback>
                <p:oleObj name="Chart" r:id="rId4" imgW="8581960" imgH="4114867" progId="MSGraph.Chart.8">
                  <p:embed followColorScheme="full"/>
                  <p:pic>
                    <p:nvPicPr>
                      <p:cNvPr id="0" name="Object 3"/>
                      <p:cNvPicPr preferRelativeResize="0">
                        <a:picLocks noChangeArrowheads="1"/>
                      </p:cNvPicPr>
                      <p:nvPr/>
                    </p:nvPicPr>
                    <p:blipFill>
                      <a:blip r:embed="rId5"/>
                      <a:srcRect/>
                      <a:stretch>
                        <a:fillRect/>
                      </a:stretch>
                    </p:blipFill>
                    <p:spPr bwMode="gray">
                      <a:xfrm>
                        <a:off x="179388" y="1377336"/>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March 2014</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2+ years, though uncertainty in Washington sometimes takes a toll.</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4967923" y="3346632"/>
            <a:ext cx="3518852" cy="1214879"/>
          </a:xfrm>
          <a:prstGeom prst="wedgeRectCallout">
            <a:avLst>
              <a:gd name="adj1" fmla="val 53728"/>
              <a:gd name="adj2" fmla="val -88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dropped in Q3 2013 as the government shutdown created uncertainty, then rebounded though the harsh winter took a toll</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111</a:t>
            </a:fld>
            <a:endParaRPr lang="en-US"/>
          </a:p>
        </p:txBody>
      </p:sp>
      <p:sp>
        <p:nvSpPr>
          <p:cNvPr id="13" name="AutoShape 7"/>
          <p:cNvSpPr>
            <a:spLocks noChangeArrowheads="1"/>
          </p:cNvSpPr>
          <p:nvPr/>
        </p:nvSpPr>
        <p:spPr bwMode="blackWhite">
          <a:xfrm>
            <a:off x="855404" y="3760839"/>
            <a:ext cx="2716471" cy="926645"/>
          </a:xfrm>
          <a:prstGeom prst="wedgeRectCallout">
            <a:avLst>
              <a:gd name="adj1" fmla="val 56781"/>
              <a:gd name="adj2" fmla="val -17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Impact of 2011 budget impasse</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112</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smtClean="0"/>
              <a:t>Unemployment and Underemployment Rates: Still Too High, But Falling</a:t>
            </a:r>
          </a:p>
        </p:txBody>
      </p:sp>
      <p:graphicFrame>
        <p:nvGraphicFramePr>
          <p:cNvPr id="17410" name="Object 2"/>
          <p:cNvGraphicFramePr>
            <a:graphicFrameLocks noGrp="1"/>
          </p:cNvGraphicFramePr>
          <p:nvPr>
            <p:ph idx="4294967295"/>
            <p:extLst/>
          </p:nvPr>
        </p:nvGraphicFramePr>
        <p:xfrm>
          <a:off x="4763" y="1350963"/>
          <a:ext cx="7081837" cy="4718050"/>
        </p:xfrm>
        <a:graphic>
          <a:graphicData uri="http://schemas.openxmlformats.org/presentationml/2006/ole">
            <mc:AlternateContent xmlns:mc="http://schemas.openxmlformats.org/markup-compatibility/2006">
              <mc:Choice xmlns:v="urn:schemas-microsoft-com:vml" Requires="v">
                <p:oleObj spid="_x0000_s28477478" name="Chart" r:id="rId4" imgW="7096206" imgH="4876890" progId="MSGraph.Chart.8">
                  <p:embed followColorScheme="full"/>
                </p:oleObj>
              </mc:Choice>
              <mc:Fallback>
                <p:oleObj name="Chart" r:id="rId4" imgW="7096206" imgH="4876890" progId="MSGraph.Chart.8">
                  <p:embed followColorScheme="full"/>
                  <p:pic>
                    <p:nvPicPr>
                      <p:cNvPr id="0" name=""/>
                      <p:cNvPicPr>
                        <a:picLocks noGrp="1" noChangeArrowheads="1"/>
                      </p:cNvPicPr>
                      <p:nvPr/>
                    </p:nvPicPr>
                    <p:blipFill>
                      <a:blip r:embed="rId5"/>
                      <a:srcRect/>
                      <a:stretch>
                        <a:fillRect/>
                      </a:stretch>
                    </p:blipFill>
                    <p:spPr bwMode="auto">
                      <a:xfrm>
                        <a:off x="4763" y="1350963"/>
                        <a:ext cx="7081837"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1701"/>
              <a:gd name="adj2" fmla="val -34708"/>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6.7% </a:t>
            </a:r>
            <a:r>
              <a:rPr lang="en-US" sz="1400" b="1" dirty="0">
                <a:solidFill>
                  <a:schemeClr val="bg1"/>
                </a:solidFill>
                <a:cs typeface="+mn-cs"/>
              </a:rPr>
              <a:t>in </a:t>
            </a:r>
            <a:r>
              <a:rPr lang="en-US" sz="1400" b="1" dirty="0" smtClean="0">
                <a:solidFill>
                  <a:schemeClr val="bg1"/>
                </a:solidFill>
              </a:rPr>
              <a:t>March </a:t>
            </a:r>
            <a:r>
              <a:rPr lang="en-US" sz="1400" b="1" dirty="0" smtClean="0">
                <a:solidFill>
                  <a:schemeClr val="bg1"/>
                </a:solidFill>
                <a:cs typeface="+mn-cs"/>
              </a:rPr>
              <a:t>2014.</a:t>
            </a:r>
            <a:r>
              <a:rPr lang="en-US" sz="1400" b="1" dirty="0" smtClean="0">
                <a:solidFill>
                  <a:schemeClr val="bg1"/>
                </a:solidFill>
              </a:rPr>
              <a:t> </a:t>
            </a:r>
            <a:r>
              <a:rPr lang="en-US" sz="1400" b="1" dirty="0">
                <a:solidFill>
                  <a:schemeClr val="bg1"/>
                </a:solidFill>
              </a:rPr>
              <a:t>4% to 6% 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59638" y="1411288"/>
            <a:ext cx="1639887" cy="1666875"/>
          </a:xfrm>
          <a:prstGeom prst="wedgeRectCallout">
            <a:avLst>
              <a:gd name="adj1" fmla="val -71691"/>
              <a:gd name="adj2" fmla="val 3253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12.7% </a:t>
            </a:r>
            <a:r>
              <a:rPr lang="en-US" sz="1400" b="1" dirty="0">
                <a:solidFill>
                  <a:schemeClr val="bg1"/>
                </a:solidFill>
                <a:cs typeface="+mn-cs"/>
              </a:rPr>
              <a:t>in </a:t>
            </a:r>
            <a:r>
              <a:rPr lang="en-US" sz="1400" b="1" dirty="0" smtClean="0">
                <a:solidFill>
                  <a:schemeClr val="bg1"/>
                </a:solidFill>
                <a:cs typeface="+mn-cs"/>
              </a:rPr>
              <a:t>Mar. 2014.</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
        <p:nvSpPr>
          <p:cNvPr id="17418" name="Rectangle 11"/>
          <p:cNvSpPr>
            <a:spLocks noChangeArrowheads="1"/>
          </p:cNvSpPr>
          <p:nvPr/>
        </p:nvSpPr>
        <p:spPr bwMode="black">
          <a:xfrm>
            <a:off x="223838" y="1028700"/>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March 2014,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112</a:t>
            </a:fld>
            <a:endParaRPr lang="en-US"/>
          </a:p>
        </p:txBody>
      </p:sp>
      <p:sp>
        <p:nvSpPr>
          <p:cNvPr id="17" name="AutoShape 7"/>
          <p:cNvSpPr>
            <a:spLocks noChangeArrowheads="1"/>
          </p:cNvSpPr>
          <p:nvPr/>
        </p:nvSpPr>
        <p:spPr bwMode="blackWhite">
          <a:xfrm>
            <a:off x="4532243" y="4245907"/>
            <a:ext cx="2090833" cy="1058587"/>
          </a:xfrm>
          <a:prstGeom prst="wedgeRectCallout">
            <a:avLst>
              <a:gd name="adj1" fmla="val 57301"/>
              <a:gd name="adj2" fmla="val -4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As the unemployment rate approaches 6%, the Fed will begin signaling on short-term rates</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815553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4" fill="hold" grpId="0" nodeType="afterEffect">
                                  <p:stCondLst>
                                    <p:cond delay="70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P spid="17"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113</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nvPr>
        </p:nvGraphicFramePr>
        <p:xfrm>
          <a:off x="157316" y="1844675"/>
          <a:ext cx="8716809" cy="4440238"/>
        </p:xfrm>
        <a:graphic>
          <a:graphicData uri="http://schemas.openxmlformats.org/presentationml/2006/ole">
            <mc:AlternateContent xmlns:mc="http://schemas.openxmlformats.org/markup-compatibility/2006">
              <mc:Choice xmlns:v="urn:schemas-microsoft-com:vml" Requires="v">
                <p:oleObj spid="_x0000_s28478502" name="Chart" r:id="rId4" imgW="8239135" imgH="4276828" progId="MSGraph.Chart.8">
                  <p:embed followColorScheme="full"/>
                </p:oleObj>
              </mc:Choice>
              <mc:Fallback>
                <p:oleObj name="Chart" r:id="rId4" imgW="8239135" imgH="4276828" progId="MSGraph.Chart.8">
                  <p:embed followColorScheme="full"/>
                  <p:pic>
                    <p:nvPicPr>
                      <p:cNvPr id="0" name=""/>
                      <p:cNvPicPr>
                        <a:picLocks noChangeAspect="1" noChangeArrowheads="1"/>
                      </p:cNvPicPr>
                      <p:nvPr/>
                    </p:nvPicPr>
                    <p:blipFill>
                      <a:blip r:embed="rId5"/>
                      <a:srcRect/>
                      <a:stretch>
                        <a:fillRect/>
                      </a:stretch>
                    </p:blipFill>
                    <p:spPr bwMode="auto">
                      <a:xfrm>
                        <a:off x="157316" y="1844675"/>
                        <a:ext cx="8716809" cy="444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847407" y="1366692"/>
            <a:ext cx="1664738" cy="2202426"/>
          </a:xfrm>
          <a:prstGeom prst="wedgeRectCallout">
            <a:avLst>
              <a:gd name="adj1" fmla="val 89482"/>
              <a:gd name="adj2" fmla="val -185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(4/14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2015:Q4F</a:t>
            </a:r>
            <a:r>
              <a:rPr lang="en-US" sz="1600" b="1" dirty="0">
                <a:solidFill>
                  <a:srgbClr val="225A7A"/>
                </a:solidFill>
              </a:rPr>
              <a:t>*</a:t>
            </a:r>
          </a:p>
        </p:txBody>
      </p:sp>
      <p:sp>
        <p:nvSpPr>
          <p:cNvPr id="12" name="AutoShape 7"/>
          <p:cNvSpPr>
            <a:spLocks noChangeArrowheads="1"/>
          </p:cNvSpPr>
          <p:nvPr/>
        </p:nvSpPr>
        <p:spPr bwMode="blackWhite">
          <a:xfrm>
            <a:off x="3386055"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6.0% by Q4 of </a:t>
            </a:r>
            <a:r>
              <a:rPr lang="en-US" sz="1400" b="1" i="1" u="sng" dirty="0" smtClean="0">
                <a:cs typeface="+mn-cs"/>
              </a:rPr>
              <a:t>this</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254033" y="1780302"/>
            <a:ext cx="2178050" cy="1066800"/>
          </a:xfrm>
          <a:prstGeom prst="wedgeRectCallout">
            <a:avLst>
              <a:gd name="adj1" fmla="val 18262"/>
              <a:gd name="adj2" fmla="val 1209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2014/15</a:t>
            </a:r>
            <a:endParaRPr lang="en-US" sz="1600" b="1" dirty="0">
              <a:solidFill>
                <a:schemeClr val="bg1"/>
              </a:solidFill>
              <a:cs typeface="+mn-cs"/>
            </a:endParaRPr>
          </a:p>
        </p:txBody>
      </p:sp>
    </p:spTree>
    <p:extLst>
      <p:ext uri="{BB962C8B-B14F-4D97-AF65-F5344CB8AC3E}">
        <p14:creationId xmlns:p14="http://schemas.microsoft.com/office/powerpoint/2010/main" val="36138071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207964" y="1397000"/>
          <a:ext cx="8775700" cy="4087813"/>
        </p:xfrm>
        <a:graphic>
          <a:graphicData uri="http://schemas.openxmlformats.org/presentationml/2006/ole">
            <mc:AlternateContent xmlns:mc="http://schemas.openxmlformats.org/markup-compatibility/2006">
              <mc:Choice xmlns:v="urn:schemas-microsoft-com:vml" Requires="v">
                <p:oleObj spid="_x0000_s28479526"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207964"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March 2014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8.88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015007" y="4061686"/>
            <a:ext cx="1964168" cy="841375"/>
          </a:xfrm>
          <a:prstGeom prst="wedgeRectCallout">
            <a:avLst>
              <a:gd name="adj1" fmla="val 54362"/>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a:t>
            </a:r>
            <a:r>
              <a:rPr lang="en-US" sz="1400" b="1" dirty="0" smtClean="0">
                <a:solidFill>
                  <a:schemeClr val="bg1"/>
                </a:solidFill>
              </a:rPr>
              <a:t>losses </a:t>
            </a:r>
            <a:r>
              <a:rPr lang="en-US" sz="1400" b="1" dirty="0">
                <a:solidFill>
                  <a:schemeClr val="bg1"/>
                </a:solidFill>
              </a:rPr>
              <a:t>in   Dec. 08–Mar. 09 </a:t>
            </a:r>
            <a:r>
              <a:rPr lang="en-US" sz="1400" b="1" dirty="0" smtClean="0">
                <a:solidFill>
                  <a:schemeClr val="bg1"/>
                </a:solidFill>
              </a:rPr>
              <a:t>were </a:t>
            </a:r>
            <a:r>
              <a:rPr lang="en-US" sz="1400" b="1" dirty="0">
                <a:solidFill>
                  <a:schemeClr val="bg1"/>
                </a:solidFill>
              </a:rPr>
              <a:t>the </a:t>
            </a:r>
            <a:r>
              <a:rPr lang="en-US" sz="1400" b="1" dirty="0" smtClean="0">
                <a:solidFill>
                  <a:schemeClr val="bg1"/>
                </a:solidFill>
              </a:rPr>
              <a:t>largest </a:t>
            </a:r>
            <a:r>
              <a:rPr lang="en-US" sz="1400" b="1" dirty="0">
                <a:solidFill>
                  <a:schemeClr val="bg1"/>
                </a:solidFill>
              </a:rPr>
              <a:t>in the </a:t>
            </a:r>
            <a:br>
              <a:rPr lang="en-US" sz="1400" b="1" dirty="0">
                <a:solidFill>
                  <a:schemeClr val="bg1"/>
                </a:solidFill>
              </a:rPr>
            </a:br>
            <a:r>
              <a:rPr lang="en-US" sz="1400" b="1" dirty="0" smtClean="0">
                <a:solidFill>
                  <a:schemeClr val="bg1"/>
                </a:solidFill>
              </a:rPr>
              <a:t>post-WW </a:t>
            </a:r>
            <a:r>
              <a:rPr lang="en-US" sz="1400" b="1" dirty="0">
                <a:solidFill>
                  <a:schemeClr val="bg1"/>
                </a:solidFill>
              </a:rPr>
              <a:t>II </a:t>
            </a:r>
            <a:r>
              <a:rPr lang="en-US" sz="1400" b="1" dirty="0" smtClean="0">
                <a:solidFill>
                  <a:schemeClr val="bg1"/>
                </a:solidFill>
              </a:rPr>
              <a:t>period</a:t>
            </a:r>
            <a:endParaRPr lang="en-US" sz="1400" b="1" dirty="0">
              <a:solidFill>
                <a:schemeClr val="bg1"/>
              </a:solidFill>
            </a:endParaRPr>
          </a:p>
        </p:txBody>
      </p:sp>
      <p:sp>
        <p:nvSpPr>
          <p:cNvPr id="14" name="AutoShape 7"/>
          <p:cNvSpPr>
            <a:spLocks noChangeArrowheads="1"/>
          </p:cNvSpPr>
          <p:nvPr/>
        </p:nvSpPr>
        <p:spPr bwMode="blackWhite">
          <a:xfrm>
            <a:off x="6897840" y="3113295"/>
            <a:ext cx="1927072" cy="1634987"/>
          </a:xfrm>
          <a:prstGeom prst="wedgeRectCallout">
            <a:avLst>
              <a:gd name="adj1" fmla="val 49658"/>
              <a:gd name="adj2" fmla="val -645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192,000 </a:t>
            </a:r>
            <a:r>
              <a:rPr lang="en-US" sz="1400" b="1" dirty="0">
                <a:cs typeface="+mn-cs"/>
              </a:rPr>
              <a:t>private sector jobs were created in </a:t>
            </a:r>
            <a:r>
              <a:rPr lang="en-US" sz="1400" b="1" dirty="0" smtClean="0">
                <a:cs typeface="+mn-cs"/>
              </a:rPr>
              <a:t>March.  </a:t>
            </a:r>
            <a:r>
              <a:rPr lang="en-US" sz="1400" b="1" i="1" dirty="0" smtClean="0">
                <a:solidFill>
                  <a:srgbClr val="FF0000"/>
                </a:solidFill>
                <a:cs typeface="+mn-cs"/>
              </a:rPr>
              <a:t>As of March 2014, all the jobs lost in the Great Recession have been recovered </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114</a:t>
            </a:fld>
            <a:endParaRPr lang="en-US"/>
          </a:p>
        </p:txBody>
      </p:sp>
      <p:sp>
        <p:nvSpPr>
          <p:cNvPr id="13" name="Text Box 17"/>
          <p:cNvSpPr txBox="1">
            <a:spLocks noChangeArrowheads="1"/>
          </p:cNvSpPr>
          <p:nvPr/>
        </p:nvSpPr>
        <p:spPr bwMode="auto">
          <a:xfrm>
            <a:off x="4847301"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2013: 2.368 Mill</a:t>
            </a:r>
          </a:p>
          <a:p>
            <a:pPr algn="ctr">
              <a:defRPr/>
            </a:pPr>
            <a:r>
              <a:rPr lang="en-US" sz="1400" b="1" dirty="0" smtClean="0">
                <a:solidFill>
                  <a:schemeClr val="bg1"/>
                </a:solidFill>
              </a:rPr>
              <a:t>2012: 2.294 Mill</a:t>
            </a:r>
          </a:p>
          <a:p>
            <a:pPr algn="ctr">
              <a:defRPr/>
            </a:pPr>
            <a:r>
              <a:rPr lang="en-US" sz="1400" b="1" dirty="0" smtClean="0">
                <a:solidFill>
                  <a:schemeClr val="bg1"/>
                </a:solidFill>
              </a:rPr>
              <a:t>2011: 2.400 Mill</a:t>
            </a:r>
          </a:p>
          <a:p>
            <a:pPr algn="ctr">
              <a:defRPr/>
            </a:pPr>
            <a:r>
              <a:rPr lang="en-US" sz="1400" b="1" dirty="0" smtClean="0">
                <a:solidFill>
                  <a:schemeClr val="bg1"/>
                </a:solidFill>
              </a:rPr>
              <a:t>2010: 1.277 Mill</a:t>
            </a:r>
          </a:p>
        </p:txBody>
      </p:sp>
    </p:spTree>
    <p:extLst>
      <p:ext uri="{BB962C8B-B14F-4D97-AF65-F5344CB8AC3E}">
        <p14:creationId xmlns:p14="http://schemas.microsoft.com/office/powerpoint/2010/main" val="13176902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163638"/>
          <a:ext cx="8615363" cy="5053012"/>
        </p:xfrm>
        <a:graphic>
          <a:graphicData uri="http://schemas.openxmlformats.org/presentationml/2006/ole">
            <mc:AlternateContent xmlns:mc="http://schemas.openxmlformats.org/markup-compatibility/2006">
              <mc:Choice xmlns:v="urn:schemas-microsoft-com:vml" Requires="v">
                <p:oleObj spid="_x0000_s27804821" name="Chart" r:id="rId3" imgW="8134398" imgH="4314888" progId="MSGraph.Chart.8">
                  <p:embed followColorScheme="full"/>
                </p:oleObj>
              </mc:Choice>
              <mc:Fallback>
                <p:oleObj name="Chart" r:id="rId3" imgW="8134398" imgH="431488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63638"/>
                        <a:ext cx="8615363" cy="505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Net Worth of Households*</a:t>
            </a:r>
            <a:br>
              <a:rPr lang="en-US" smtClean="0"/>
            </a:br>
            <a:r>
              <a:rPr lang="en-US" smtClean="0"/>
              <a:t>Recently Hit A Historic High</a:t>
            </a:r>
          </a:p>
        </p:txBody>
      </p:sp>
      <p:sp>
        <p:nvSpPr>
          <p:cNvPr id="6148" name="Text Box 5"/>
          <p:cNvSpPr txBox="1">
            <a:spLocks noChangeArrowheads="1"/>
          </p:cNvSpPr>
          <p:nvPr/>
        </p:nvSpPr>
        <p:spPr bwMode="auto">
          <a:xfrm>
            <a:off x="374650" y="6148388"/>
            <a:ext cx="8312150" cy="549275"/>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*and nonprofit organizations.  Data are as of year-end, except in 2013:Q3 (data posted on Dec 9, 2013).</a:t>
            </a:r>
            <a:br>
              <a:rPr lang="en-US" sz="1100"/>
            </a:br>
            <a:r>
              <a:rPr lang="en-US" sz="1100"/>
              <a:t>Next release March 6, 2014. Data not seasonally adjusted or inflation-adjusted</a:t>
            </a:r>
            <a:br>
              <a:rPr lang="en-US" sz="1100"/>
            </a:br>
            <a:r>
              <a:rPr lang="en-US" sz="1100"/>
              <a:t>Source: Federal Reserve Board</a:t>
            </a:r>
          </a:p>
        </p:txBody>
      </p:sp>
      <p:sp>
        <p:nvSpPr>
          <p:cNvPr id="12" name="AutoShape 38"/>
          <p:cNvSpPr>
            <a:spLocks noChangeArrowheads="1"/>
          </p:cNvSpPr>
          <p:nvPr/>
        </p:nvSpPr>
        <p:spPr bwMode="blackWhite">
          <a:xfrm>
            <a:off x="6689725" y="844550"/>
            <a:ext cx="1976438" cy="606425"/>
          </a:xfrm>
          <a:prstGeom prst="wedgeRectCallout">
            <a:avLst>
              <a:gd name="adj1" fmla="val -11801"/>
              <a:gd name="adj2" fmla="val 211722"/>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2008-09 recession: -15.7% </a:t>
            </a:r>
          </a:p>
        </p:txBody>
      </p:sp>
      <p:sp>
        <p:nvSpPr>
          <p:cNvPr id="6150" name="Text Box 8"/>
          <p:cNvSpPr txBox="1">
            <a:spLocks noChangeArrowheads="1"/>
          </p:cNvSpPr>
          <p:nvPr/>
        </p:nvSpPr>
        <p:spPr bwMode="auto">
          <a:xfrm>
            <a:off x="120650" y="1038225"/>
            <a:ext cx="1155700" cy="369888"/>
          </a:xfrm>
          <a:prstGeom prst="rect">
            <a:avLst/>
          </a:prstGeom>
          <a:noFill/>
          <a:ln w="9525">
            <a:noFill/>
            <a:miter lim="800000"/>
            <a:headEnd/>
            <a:tailEnd/>
          </a:ln>
        </p:spPr>
        <p:txBody>
          <a:bodyPr>
            <a:spAutoFit/>
          </a:bodyPr>
          <a:lstStyle/>
          <a:p>
            <a:pPr>
              <a:spcBef>
                <a:spcPct val="50000"/>
              </a:spcBef>
            </a:pPr>
            <a:r>
              <a:rPr lang="en-US"/>
              <a:t>$ Trillions</a:t>
            </a:r>
          </a:p>
        </p:txBody>
      </p:sp>
      <p:sp>
        <p:nvSpPr>
          <p:cNvPr id="10" name="AutoShape 38"/>
          <p:cNvSpPr>
            <a:spLocks noChangeArrowheads="1"/>
          </p:cNvSpPr>
          <p:nvPr/>
        </p:nvSpPr>
        <p:spPr bwMode="blackWhite">
          <a:xfrm>
            <a:off x="4984750" y="1952625"/>
            <a:ext cx="1143000" cy="530225"/>
          </a:xfrm>
          <a:prstGeom prst="wedgeRectCallout">
            <a:avLst>
              <a:gd name="adj1" fmla="val 23556"/>
              <a:gd name="adj2" fmla="val 16945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2001 recession </a:t>
            </a:r>
          </a:p>
        </p:txBody>
      </p:sp>
      <p:sp>
        <p:nvSpPr>
          <p:cNvPr id="11" name="AutoShape 38"/>
          <p:cNvSpPr>
            <a:spLocks noChangeArrowheads="1"/>
          </p:cNvSpPr>
          <p:nvPr/>
        </p:nvSpPr>
        <p:spPr bwMode="blackWhite">
          <a:xfrm>
            <a:off x="3322638" y="297973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1992 recession </a:t>
            </a:r>
          </a:p>
        </p:txBody>
      </p:sp>
      <p:sp>
        <p:nvSpPr>
          <p:cNvPr id="13" name="AutoShape 38"/>
          <p:cNvSpPr>
            <a:spLocks noChangeArrowheads="1"/>
          </p:cNvSpPr>
          <p:nvPr/>
        </p:nvSpPr>
        <p:spPr bwMode="blackWhite">
          <a:xfrm>
            <a:off x="1069975" y="365918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1982 recession </a:t>
            </a:r>
          </a:p>
        </p:txBody>
      </p:sp>
      <p:sp>
        <p:nvSpPr>
          <p:cNvPr id="14" name="AutoShape 38"/>
          <p:cNvSpPr>
            <a:spLocks noChangeArrowheads="1"/>
          </p:cNvSpPr>
          <p:nvPr/>
        </p:nvSpPr>
        <p:spPr bwMode="blackWhite">
          <a:xfrm>
            <a:off x="5511800" y="1219200"/>
            <a:ext cx="1143000" cy="530225"/>
          </a:xfrm>
          <a:prstGeom prst="wedgeRectCallout">
            <a:avLst>
              <a:gd name="adj1" fmla="val 52319"/>
              <a:gd name="adj2" fmla="val 126829"/>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Housing “bubble”</a:t>
            </a:r>
          </a:p>
        </p:txBody>
      </p:sp>
      <p:sp>
        <p:nvSpPr>
          <p:cNvPr id="15" name="AutoShape 38"/>
          <p:cNvSpPr>
            <a:spLocks noChangeArrowheads="1"/>
          </p:cNvSpPr>
          <p:nvPr/>
        </p:nvSpPr>
        <p:spPr bwMode="blackWhite">
          <a:xfrm>
            <a:off x="1530350" y="1182688"/>
            <a:ext cx="2332038" cy="1057275"/>
          </a:xfrm>
          <a:prstGeom prst="wedgeRectCallout">
            <a:avLst>
              <a:gd name="adj1" fmla="val -18556"/>
              <a:gd name="adj2" fmla="val 6745"/>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Adjusted for population growth, net worth is slightly short of its prior peak </a:t>
            </a:r>
          </a:p>
        </p:txBody>
      </p:sp>
      <p:sp>
        <p:nvSpPr>
          <p:cNvPr id="16" name="AutoShape 7"/>
          <p:cNvSpPr>
            <a:spLocks noChangeArrowheads="1"/>
          </p:cNvSpPr>
          <p:nvPr/>
        </p:nvSpPr>
        <p:spPr bwMode="blackWhite">
          <a:xfrm>
            <a:off x="4303643" y="4184373"/>
            <a:ext cx="3975654" cy="1169815"/>
          </a:xfrm>
          <a:prstGeom prst="wedgeRectCallout">
            <a:avLst>
              <a:gd name="adj1" fmla="val 55539"/>
              <a:gd name="adj2" fmla="val -17284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Rising net worth fuels a “wealth affect” that helps fuel consumer spending, which accounts for 70% of spending in the U.S. economy</a:t>
            </a:r>
            <a:endParaRPr lang="en-US"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22" presetClass="entr" presetSubtype="8"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500"/>
                            </p:stCondLst>
                            <p:childTnLst>
                              <p:par>
                                <p:cTn id="27" presetID="22" presetClass="entr" presetSubtype="8"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4500"/>
                            </p:stCondLst>
                            <p:childTnLst>
                              <p:par>
                                <p:cTn id="31" presetID="22" presetClass="entr" presetSubtype="8" fill="hold" grpId="0" nodeType="after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500"/>
                            </p:stCondLst>
                            <p:childTnLst>
                              <p:par>
                                <p:cTn id="35" presetID="22" presetClass="entr" presetSubtype="8" fill="hold" grpId="0" nodeType="afterEffect">
                                  <p:stCondLst>
                                    <p:cond delay="50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6500"/>
                            </p:stCondLst>
                            <p:childTnLst>
                              <p:par>
                                <p:cTn id="39" presetID="22" presetClass="entr" presetSubtype="4" fill="hold" grpId="0" nodeType="afterEffect">
                                  <p:stCondLst>
                                    <p:cond delay="70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10" grpId="0" animBg="1"/>
      <p:bldP spid="11" grpId="0" animBg="1"/>
      <p:bldP spid="13" grpId="0" animBg="1"/>
      <p:bldP spid="14" grpId="0" animBg="1"/>
      <p:bldP spid="15" grpId="0" animBg="1"/>
      <p:bldP spid="16"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670050"/>
          <a:ext cx="8615363" cy="4695825"/>
        </p:xfrm>
        <a:graphic>
          <a:graphicData uri="http://schemas.openxmlformats.org/presentationml/2006/ole">
            <mc:AlternateContent xmlns:mc="http://schemas.openxmlformats.org/markup-compatibility/2006">
              <mc:Choice xmlns:v="urn:schemas-microsoft-com:vml" Requires="v">
                <p:oleObj spid="_x0000_s27805845" name="Chart" r:id="rId3" imgW="8134398" imgH="4314888" progId="MSGraph.Chart.8">
                  <p:embed followColorScheme="full"/>
                </p:oleObj>
              </mc:Choice>
              <mc:Fallback>
                <p:oleObj name="Chart" r:id="rId3" imgW="8134398" imgH="431488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70050"/>
                        <a:ext cx="8615363"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Household Financial Obligations</a:t>
            </a:r>
            <a:br>
              <a:rPr lang="en-US" smtClean="0"/>
            </a:br>
            <a:r>
              <a:rPr lang="en-US" smtClean="0"/>
              <a:t>Ratio Recently Hit A Historic Low</a:t>
            </a:r>
          </a:p>
        </p:txBody>
      </p:sp>
      <p:sp>
        <p:nvSpPr>
          <p:cNvPr id="7172" name="Text Box 5"/>
          <p:cNvSpPr txBox="1">
            <a:spLocks noChangeArrowheads="1"/>
          </p:cNvSpPr>
          <p:nvPr/>
        </p:nvSpPr>
        <p:spPr bwMode="auto">
          <a:xfrm>
            <a:off x="384175" y="6297613"/>
            <a:ext cx="8077200" cy="398462"/>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*through 2013:Q3 (data posted on Dec 13, 2013)</a:t>
            </a:r>
            <a:br>
              <a:rPr lang="en-US" sz="1100"/>
            </a:br>
            <a:r>
              <a:rPr lang="en-US" sz="1100"/>
              <a:t>Source: Federal Reserve Board, at </a:t>
            </a:r>
            <a:r>
              <a:rPr lang="en-US" sz="1100">
                <a:hlinkClick r:id="rId5"/>
              </a:rPr>
              <a:t>http://www.federalreserve.gov/releases/housedebt</a:t>
            </a:r>
            <a:r>
              <a:rPr lang="en-US" sz="1100"/>
              <a:t>  </a:t>
            </a:r>
          </a:p>
        </p:txBody>
      </p:sp>
      <p:sp>
        <p:nvSpPr>
          <p:cNvPr id="7173" name="Text Box 6"/>
          <p:cNvSpPr txBox="1">
            <a:spLocks noChangeArrowheads="1"/>
          </p:cNvSpPr>
          <p:nvPr/>
        </p:nvSpPr>
        <p:spPr bwMode="auto">
          <a:xfrm>
            <a:off x="1685787" y="1064867"/>
            <a:ext cx="6633266" cy="799322"/>
          </a:xfrm>
          <a:prstGeom prst="rect">
            <a:avLst/>
          </a:prstGeom>
          <a:solidFill>
            <a:srgbClr val="FFFF00"/>
          </a:solidFill>
          <a:ln w="9525">
            <a:solidFill>
              <a:srgbClr val="FF0000"/>
            </a:solidFill>
            <a:miter lim="800000"/>
            <a:headEnd/>
            <a:tailEnd/>
          </a:ln>
        </p:spPr>
        <p:txBody>
          <a:bodyPr wrap="square" lIns="92075" tIns="46038" rIns="92075" bIns="46038">
            <a:spAutoFit/>
          </a:bodyPr>
          <a:lstStyle/>
          <a:p>
            <a:pPr algn="ctr" eaLnBrk="0" hangingPunct="0">
              <a:lnSpc>
                <a:spcPct val="85000"/>
              </a:lnSpc>
              <a:spcBef>
                <a:spcPct val="50000"/>
              </a:spcBef>
              <a:buClr>
                <a:srgbClr val="FF3300"/>
              </a:buClr>
              <a:buFont typeface="Wingdings" pitchFamily="2" charset="2"/>
              <a:buNone/>
            </a:pPr>
            <a:r>
              <a:rPr lang="en-US" b="1">
                <a:latin typeface="Arial" pitchFamily="34" charset="0"/>
                <a:cs typeface="Arial" pitchFamily="34" charset="0"/>
              </a:rPr>
              <a:t>Financial Obligations Ratio</a:t>
            </a:r>
            <a:r>
              <a:rPr lang="en-US">
                <a:latin typeface="Arial" pitchFamily="34" charset="0"/>
                <a:cs typeface="Arial" pitchFamily="34" charset="0"/>
              </a:rPr>
              <a:t>: debt service (mortgage and consumer debt), auto lease, residence rent, HO insurance, and property tax payments as % of personal disposable income.</a:t>
            </a:r>
          </a:p>
        </p:txBody>
      </p:sp>
      <p:sp>
        <p:nvSpPr>
          <p:cNvPr id="12" name="AutoShape 38"/>
          <p:cNvSpPr>
            <a:spLocks noChangeArrowheads="1"/>
          </p:cNvSpPr>
          <p:nvPr/>
        </p:nvSpPr>
        <p:spPr bwMode="blackWhite">
          <a:xfrm>
            <a:off x="5586413" y="3906838"/>
            <a:ext cx="1439862" cy="530225"/>
          </a:xfrm>
          <a:prstGeom prst="wedgeRectCallout">
            <a:avLst>
              <a:gd name="adj1" fmla="val 32273"/>
              <a:gd name="adj2" fmla="val -27471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Decline began in 2008:Q1. </a:t>
            </a:r>
          </a:p>
        </p:txBody>
      </p:sp>
      <p:sp>
        <p:nvSpPr>
          <p:cNvPr id="7175" name="Text Box 8"/>
          <p:cNvSpPr txBox="1">
            <a:spLocks noChangeArrowheads="1"/>
          </p:cNvSpPr>
          <p:nvPr/>
        </p:nvSpPr>
        <p:spPr bwMode="auto">
          <a:xfrm>
            <a:off x="120650" y="1098550"/>
            <a:ext cx="1155700" cy="730250"/>
          </a:xfrm>
          <a:prstGeom prst="rect">
            <a:avLst/>
          </a:prstGeom>
          <a:noFill/>
          <a:ln w="9525">
            <a:noFill/>
            <a:miter lim="800000"/>
            <a:headEnd/>
            <a:tailEnd/>
          </a:ln>
        </p:spPr>
        <p:txBody>
          <a:bodyPr>
            <a:spAutoFit/>
          </a:bodyPr>
          <a:lstStyle/>
          <a:p>
            <a:pPr>
              <a:spcBef>
                <a:spcPct val="50000"/>
              </a:spcBef>
            </a:pPr>
            <a:r>
              <a:rPr lang="en-US" sz="1400"/>
              <a:t>Financial Obligations Ratio</a:t>
            </a:r>
          </a:p>
        </p:txBody>
      </p:sp>
      <p:sp>
        <p:nvSpPr>
          <p:cNvPr id="9" name="AutoShape 38"/>
          <p:cNvSpPr>
            <a:spLocks noChangeArrowheads="1"/>
          </p:cNvSpPr>
          <p:nvPr/>
        </p:nvSpPr>
        <p:spPr bwMode="blackWhite">
          <a:xfrm>
            <a:off x="5535613" y="4670425"/>
            <a:ext cx="1889125" cy="696913"/>
          </a:xfrm>
          <a:prstGeom prst="wedgeRectCallout">
            <a:avLst>
              <a:gd name="adj1" fmla="val 95264"/>
              <a:gd name="adj2" fmla="val 39051"/>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15.23% in 2012:Q4</a:t>
            </a:r>
            <a:br>
              <a:rPr lang="en-US" sz="1400" b="1">
                <a:solidFill>
                  <a:schemeClr val="bg1"/>
                </a:solidFill>
              </a:rPr>
            </a:br>
            <a:r>
              <a:rPr lang="en-US" sz="1400" b="1">
                <a:solidFill>
                  <a:schemeClr val="bg1"/>
                </a:solidFill>
              </a:rPr>
              <a:t>is lowest ratio since 1980:Q4 (15.09%).</a:t>
            </a:r>
          </a:p>
        </p:txBody>
      </p:sp>
      <p:sp>
        <p:nvSpPr>
          <p:cNvPr id="10" name="Text Box 17"/>
          <p:cNvSpPr txBox="1">
            <a:spLocks noChangeArrowheads="1"/>
          </p:cNvSpPr>
          <p:nvPr/>
        </p:nvSpPr>
        <p:spPr bwMode="auto">
          <a:xfrm>
            <a:off x="1248121" y="1932608"/>
            <a:ext cx="3254375" cy="1477328"/>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dirty="0" smtClean="0">
                <a:solidFill>
                  <a:srgbClr val="FFFFFF"/>
                </a:solidFill>
                <a:latin typeface="Arial" charset="0"/>
                <a:cs typeface="Arial" charset="0"/>
              </a:rPr>
              <a:t>Household balance sheets are stronger than they’ve been in </a:t>
            </a:r>
            <a:r>
              <a:rPr lang="en-US" b="1" dirty="0" smtClean="0">
                <a:solidFill>
                  <a:srgbClr val="FFFFFF"/>
                </a:solidFill>
              </a:rPr>
              <a:t>many years, setting the stage for more consumer spending</a:t>
            </a:r>
            <a:endParaRPr lang="en-US"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9"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117</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923452340"/>
              </p:ext>
            </p:extLst>
          </p:nvPr>
        </p:nvGraphicFramePr>
        <p:xfrm>
          <a:off x="363538" y="1285875"/>
          <a:ext cx="8188325" cy="4330700"/>
        </p:xfrm>
        <a:graphic>
          <a:graphicData uri="http://schemas.openxmlformats.org/presentationml/2006/ole">
            <mc:AlternateContent xmlns:mc="http://schemas.openxmlformats.org/markup-compatibility/2006">
              <mc:Choice xmlns:v="urn:schemas-microsoft-com:vml" Requires="v">
                <p:oleObj spid="_x0000_s23035028" name="Chart" r:id="rId4" imgW="7839083" imgH="3829008" progId="MSGraph.Chart.8">
                  <p:embed followColorScheme="full"/>
                </p:oleObj>
              </mc:Choice>
              <mc:Fallback>
                <p:oleObj name="Chart" r:id="rId4" imgW="7839083" imgH="3829008" progId="MSGraph.Chart.8">
                  <p:embed followColorScheme="full"/>
                  <p:pic>
                    <p:nvPicPr>
                      <p:cNvPr id="0" name="Object 11"/>
                      <p:cNvPicPr>
                        <a:picLocks noChangeAspect="1" noChangeArrowheads="1"/>
                      </p:cNvPicPr>
                      <p:nvPr/>
                    </p:nvPicPr>
                    <p:blipFill>
                      <a:blip r:embed="rId5"/>
                      <a:srcRect/>
                      <a:stretch>
                        <a:fillRect/>
                      </a:stretch>
                    </p:blipFill>
                    <p:spPr bwMode="gray">
                      <a:xfrm>
                        <a:off x="363538" y="1285875"/>
                        <a:ext cx="8188325"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(4/14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2013-14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848743" y="1130709"/>
            <a:ext cx="2689710" cy="1042308"/>
          </a:xfrm>
          <a:prstGeom prst="wedgeRectCallout">
            <a:avLst>
              <a:gd name="adj1" fmla="val 42899"/>
              <a:gd name="adj2" fmla="val 691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118</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mc:AlternateContent xmlns:mc="http://schemas.openxmlformats.org/markup-compatibility/2006">
              <mc:Choice xmlns:v="urn:schemas-microsoft-com:vml" Requires="v">
                <p:oleObj spid="_x0000_s14956691" name="Chart" r:id="rId4" imgW="7829584" imgH="3848214" progId="MSGraph.Chart.8">
                  <p:embed followColorScheme="full"/>
                </p:oleObj>
              </mc:Choice>
              <mc:Fallback>
                <p:oleObj name="Chart" r:id="rId4" imgW="7829584" imgH="3848214" progId="MSGraph.Chart.8">
                  <p:embed followColorScheme="full"/>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73063" y="1020763"/>
                        <a:ext cx="8188325"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119</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Age of Vehicles on the Road, 2006—2013</a:t>
            </a:r>
          </a:p>
        </p:txBody>
      </p:sp>
      <p:graphicFrame>
        <p:nvGraphicFramePr>
          <p:cNvPr id="39938" name="Object 3"/>
          <p:cNvGraphicFramePr>
            <a:graphicFrameLocks noChangeAspect="1"/>
          </p:cNvGraphicFramePr>
          <p:nvPr/>
        </p:nvGraphicFramePr>
        <p:xfrm>
          <a:off x="258548" y="2294159"/>
          <a:ext cx="8445500" cy="3497262"/>
        </p:xfrm>
        <a:graphic>
          <a:graphicData uri="http://schemas.openxmlformats.org/presentationml/2006/ole">
            <mc:AlternateContent xmlns:mc="http://schemas.openxmlformats.org/markup-compatibility/2006">
              <mc:Choice xmlns:v="urn:schemas-microsoft-com:vml" Requires="v">
                <p:oleObj spid="_x0000_s20920467" name="Chart" r:id="rId4" imgW="8543899" imgH="3524253" progId="MSGraph.Chart.8">
                  <p:embed followColorScheme="full"/>
                </p:oleObj>
              </mc:Choice>
              <mc:Fallback>
                <p:oleObj name="Chart" r:id="rId4" imgW="8543899" imgH="352425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8548" y="229415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Polk, August 2013 Survey; Insurance </a:t>
            </a:r>
            <a:r>
              <a:rPr lang="en-US" sz="1100" dirty="0"/>
              <a:t>Information </a:t>
            </a:r>
            <a:r>
              <a:rPr lang="en-US" sz="1100" dirty="0" smtClean="0"/>
              <a:t>Institute.</a:t>
            </a:r>
            <a:endParaRPr lang="en-US" sz="1100" dirty="0"/>
          </a:p>
        </p:txBody>
      </p:sp>
      <p:sp>
        <p:nvSpPr>
          <p:cNvPr id="39944" name="Rectangle 5"/>
          <p:cNvSpPr>
            <a:spLocks noChangeArrowheads="1"/>
          </p:cNvSpPr>
          <p:nvPr/>
        </p:nvSpPr>
        <p:spPr bwMode="black">
          <a:xfrm>
            <a:off x="162228" y="1720111"/>
            <a:ext cx="8221662" cy="49244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Vehicle</a:t>
            </a:r>
          </a:p>
          <a:p>
            <a:pPr defTabSz="114300" eaLnBrk="0" hangingPunct="0">
              <a:lnSpc>
                <a:spcPct val="90000"/>
              </a:lnSpc>
              <a:spcBef>
                <a:spcPct val="20000"/>
              </a:spcBef>
            </a:pPr>
            <a:r>
              <a:rPr lang="en-US" sz="1600" b="1" dirty="0" smtClean="0">
                <a:solidFill>
                  <a:srgbClr val="225A7A"/>
                </a:solidFill>
              </a:rPr>
              <a:t> Age (Years)</a:t>
            </a:r>
            <a:endParaRPr lang="en-US" sz="1600" b="1" dirty="0">
              <a:solidFill>
                <a:srgbClr val="225A7A"/>
              </a:solidFill>
            </a:endParaRPr>
          </a:p>
        </p:txBody>
      </p:sp>
      <p:sp>
        <p:nvSpPr>
          <p:cNvPr id="2116614" name="Rectangle 6"/>
          <p:cNvSpPr>
            <a:spLocks noChangeArrowheads="1"/>
          </p:cNvSpPr>
          <p:nvPr/>
        </p:nvSpPr>
        <p:spPr bwMode="blackWhite">
          <a:xfrm>
            <a:off x="634180" y="5471652"/>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average age of a vehicle on the road is </a:t>
            </a:r>
            <a:r>
              <a:rPr lang="en-US" b="1" dirty="0" err="1" smtClean="0">
                <a:solidFill>
                  <a:srgbClr val="FFFFFF"/>
                </a:solidFill>
              </a:rPr>
              <a:t>is</a:t>
            </a:r>
            <a:r>
              <a:rPr lang="en-US" b="1" dirty="0" smtClean="0">
                <a:solidFill>
                  <a:srgbClr val="FFFFFF"/>
                </a:solidFill>
              </a:rPr>
              <a:t> expected to continue to increase until 2018.  By 2018, the number of vehicles 12+ years old is expected to rise 11.6% from 2013 and the number that are under 5 years old is expected to increase by 41% </a:t>
            </a:r>
            <a:endParaRPr lang="en-US" b="1" dirty="0">
              <a:solidFill>
                <a:srgbClr val="FFFFFF"/>
              </a:solidFill>
            </a:endParaRPr>
          </a:p>
        </p:txBody>
      </p:sp>
      <p:sp>
        <p:nvSpPr>
          <p:cNvPr id="11" name="AutoShape 8"/>
          <p:cNvSpPr>
            <a:spLocks noChangeArrowheads="1"/>
          </p:cNvSpPr>
          <p:nvPr/>
        </p:nvSpPr>
        <p:spPr bwMode="blackWhite">
          <a:xfrm>
            <a:off x="6140244" y="1220070"/>
            <a:ext cx="2703871" cy="1021684"/>
          </a:xfrm>
          <a:prstGeom prst="wedgeRectCallout">
            <a:avLst>
              <a:gd name="adj1" fmla="val 28012"/>
              <a:gd name="adj2" fmla="val 876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average vehicle age reached a record 11.4 years in 2013</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119</a:t>
            </a:fld>
            <a:endParaRPr lang="en-US"/>
          </a:p>
        </p:txBody>
      </p:sp>
      <p:sp>
        <p:nvSpPr>
          <p:cNvPr id="14" name="Text Box 17"/>
          <p:cNvSpPr txBox="1">
            <a:spLocks noChangeArrowheads="1"/>
          </p:cNvSpPr>
          <p:nvPr/>
        </p:nvSpPr>
        <p:spPr bwMode="auto">
          <a:xfrm>
            <a:off x="2256502" y="1179871"/>
            <a:ext cx="3539613" cy="1754326"/>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Average vehicle age continues to increase because the </a:t>
            </a:r>
            <a:r>
              <a:rPr lang="en-US" b="1" dirty="0" smtClean="0">
                <a:solidFill>
                  <a:srgbClr val="FFFFFF"/>
                </a:solidFill>
              </a:rPr>
              <a:t>slow economy leads many drivers to keep cars on the road longer and because cars are becoming more reliable</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12</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(1Q:2004–4Q:2013)</a:t>
            </a:r>
          </a:p>
        </p:txBody>
      </p:sp>
      <p:graphicFrame>
        <p:nvGraphicFramePr>
          <p:cNvPr id="7200771" name="Object 2"/>
          <p:cNvGraphicFramePr>
            <a:graphicFrameLocks noGrp="1" noChangeAspect="1"/>
          </p:cNvGraphicFramePr>
          <p:nvPr>
            <p:ph type="chart" idx="4294967295"/>
            <p:extLst/>
          </p:nvPr>
        </p:nvGraphicFramePr>
        <p:xfrm>
          <a:off x="44244" y="1633077"/>
          <a:ext cx="8699500" cy="4843463"/>
        </p:xfrm>
        <a:graphic>
          <a:graphicData uri="http://schemas.openxmlformats.org/presentationml/2006/ole">
            <mc:AlternateContent xmlns:mc="http://schemas.openxmlformats.org/markup-compatibility/2006">
              <mc:Choice xmlns:v="urn:schemas-microsoft-com:vml" Requires="v">
                <p:oleObj spid="_x0000_s28491807" name="Chart" r:id="rId4" imgW="8572512" imgH="4772156" progId="MSGraph.Chart.8">
                  <p:embed followColorScheme="full"/>
                </p:oleObj>
              </mc:Choice>
              <mc:Fallback>
                <p:oleObj name="Chart" r:id="rId4" imgW="8572512" imgH="4772156" progId="MSGraph.Chart.8">
                  <p:embed followColorScheme="full"/>
                  <p:pic>
                    <p:nvPicPr>
                      <p:cNvPr id="0" name=""/>
                      <p:cNvPicPr>
                        <a:picLocks noGrp="1" noChangeAspect="1" noChangeArrowheads="1"/>
                      </p:cNvPicPr>
                      <p:nvPr/>
                    </p:nvPicPr>
                    <p:blipFill>
                      <a:blip r:embed="rId5"/>
                      <a:srcRect/>
                      <a:stretch>
                        <a:fillRect/>
                      </a:stretch>
                    </p:blipFill>
                    <p:spPr bwMode="auto">
                      <a:xfrm>
                        <a:off x="44244" y="1633077"/>
                        <a:ext cx="8699500" cy="4843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Q4:2013 was positive for the 10</a:t>
            </a:r>
            <a:r>
              <a:rPr lang="en-US" sz="1400" b="1" baseline="30000" dirty="0" smtClean="0">
                <a:solidFill>
                  <a:schemeClr val="bg1"/>
                </a:solidFill>
              </a:rPr>
              <a:t>th</a:t>
            </a:r>
            <a:r>
              <a:rPr lang="en-US" sz="1400" b="1" dirty="0" smtClean="0">
                <a:solidFill>
                  <a:schemeClr val="bg1"/>
                </a:solidFill>
              </a:rPr>
              <a:t> consecutive quarter. Gains are likely to continue into 2014.</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53066"/>
              <a:gd name="adj2" fmla="val -151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575158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120</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sz="3200" dirty="0" smtClean="0"/>
              <a:t>Monthly Change* in Auto Insurance Prices, </a:t>
            </a:r>
            <a:r>
              <a:rPr lang="en-US" dirty="0" smtClean="0"/>
              <a:t>1991–2014*</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January 2014;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404862" name="Chart" r:id="rId4" imgW="8343967" imgH="4381555" progId="MSGraph.Chart.8">
                  <p:embed followColorScheme="full"/>
                </p:oleObj>
              </mc:Choice>
              <mc:Fallback>
                <p:oleObj name="Chart" r:id="rId4" imgW="8343967" imgH="4381555"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870968" y="1071668"/>
            <a:ext cx="2851150" cy="1670050"/>
          </a:xfrm>
          <a:prstGeom prst="wedgeRectCallout">
            <a:avLst>
              <a:gd name="adj1" fmla="val -15662"/>
              <a:gd name="adj2" fmla="val 506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Cyclical peaks in PP Auto tend to occur approximately every 10 years (early 1990s, early 2000s and likely the early 2010s)</a:t>
            </a:r>
            <a:endParaRPr lang="en-US"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7911"/>
              <a:gd name="adj2" fmla="val -776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45808"/>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5488"/>
              <a:gd name="adj2" fmla="val -9798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Jan. 2014 reading of 3.4% down from 4.9% a year earlier</a:t>
            </a:r>
            <a:endParaRPr lang="en-US" sz="1400" b="1" dirty="0">
              <a:solidFill>
                <a:schemeClr val="bg1"/>
              </a:solidFill>
            </a:endParaRPr>
          </a:p>
        </p:txBody>
      </p:sp>
    </p:spTree>
    <p:extLst>
      <p:ext uri="{BB962C8B-B14F-4D97-AF65-F5344CB8AC3E}">
        <p14:creationId xmlns:p14="http://schemas.microsoft.com/office/powerpoint/2010/main" val="37447488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121</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December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mc:AlternateContent xmlns:mc="http://schemas.openxmlformats.org/markup-compatibility/2006">
              <mc:Choice xmlns:v="urn:schemas-microsoft-com:vml" Requires="v">
                <p:oleObj spid="_x0000_s12259475" name="Chart" r:id="rId4" imgW="8382000" imgH="4657682" progId="MSGraph.Chart.8">
                  <p:embed followColorScheme="full"/>
                </p:oleObj>
              </mc:Choice>
              <mc:Fallback>
                <p:oleObj name="Chart" r:id="rId4" imgW="8382000" imgH="465768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1612900"/>
                        <a:ext cx="890270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401541"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Private Passenger Auto: Premium Growth vs. Loss Cost Spread</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err="1" smtClean="0"/>
              <a:t>Evercore</a:t>
            </a:r>
            <a:r>
              <a:rPr lang="en-US" sz="1050" dirty="0" smtClean="0"/>
              <a:t> Equity  Research, Jan. 2014.</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122</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7129859" name="Picture 3"/>
          <p:cNvPicPr>
            <a:picLocks noChangeAspect="1" noChangeArrowheads="1"/>
          </p:cNvPicPr>
          <p:nvPr/>
        </p:nvPicPr>
        <p:blipFill>
          <a:blip r:embed="rId3" cstate="print"/>
          <a:srcRect/>
          <a:stretch>
            <a:fillRect/>
          </a:stretch>
        </p:blipFill>
        <p:spPr bwMode="auto">
          <a:xfrm>
            <a:off x="144263" y="1809136"/>
            <a:ext cx="8871921" cy="4090065"/>
          </a:xfrm>
          <a:prstGeom prst="rect">
            <a:avLst/>
          </a:prstGeom>
          <a:noFill/>
          <a:ln w="9525">
            <a:noFill/>
            <a:miter lim="800000"/>
            <a:headEnd/>
            <a:tailEnd/>
          </a:ln>
        </p:spPr>
      </p:pic>
      <p:sp>
        <p:nvSpPr>
          <p:cNvPr id="15" name="AutoShape 8"/>
          <p:cNvSpPr>
            <a:spLocks noChangeArrowheads="1"/>
          </p:cNvSpPr>
          <p:nvPr/>
        </p:nvSpPr>
        <p:spPr bwMode="blackWhite">
          <a:xfrm>
            <a:off x="4075473" y="1376517"/>
            <a:ext cx="2251587" cy="1366682"/>
          </a:xfrm>
          <a:prstGeom prst="wedgeRectCallout">
            <a:avLst>
              <a:gd name="adj1" fmla="val 112251"/>
              <a:gd name="adj2" fmla="val 1045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Premium growth has generally exceeded underlying loss cost trends since mid-2008</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123</a:t>
            </a:fld>
            <a:endParaRPr lang="en-US" smtClean="0"/>
          </a:p>
        </p:txBody>
      </p:sp>
      <p:sp>
        <p:nvSpPr>
          <p:cNvPr id="12294" name="Rectangle 2"/>
          <p:cNvSpPr>
            <a:spLocks noGrp="1" noChangeArrowheads="1"/>
          </p:cNvSpPr>
          <p:nvPr>
            <p:ph type="title"/>
          </p:nvPr>
        </p:nvSpPr>
        <p:spPr>
          <a:xfrm>
            <a:off x="495096" y="198643"/>
            <a:ext cx="6869266" cy="860425"/>
          </a:xfrm>
        </p:spPr>
        <p:txBody>
          <a:bodyPr/>
          <a:lstStyle/>
          <a:p>
            <a:r>
              <a:rPr lang="en-US" sz="2600" dirty="0" smtClean="0"/>
              <a:t>Average Expenditures* on Auto Insurance, 1994-2014F</a:t>
            </a:r>
          </a:p>
        </p:txBody>
      </p:sp>
      <p:graphicFrame>
        <p:nvGraphicFramePr>
          <p:cNvPr id="12290" name="Object 3"/>
          <p:cNvGraphicFramePr>
            <a:graphicFrameLocks/>
          </p:cNvGraphicFramePr>
          <p:nvPr/>
        </p:nvGraphicFramePr>
        <p:xfrm>
          <a:off x="162112" y="1533831"/>
          <a:ext cx="8607425" cy="4296573"/>
        </p:xfrm>
        <a:graphic>
          <a:graphicData uri="http://schemas.openxmlformats.org/presentationml/2006/ole">
            <mc:AlternateContent xmlns:mc="http://schemas.openxmlformats.org/markup-compatibility/2006">
              <mc:Choice xmlns:v="urn:schemas-microsoft-com:vml" Requires="v">
                <p:oleObj spid="_x0000_s28390545"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162112" y="1533831"/>
                        <a:ext cx="8607425" cy="42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712542"/>
            <a:ext cx="8756650" cy="6882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Across the U.S., auto </a:t>
            </a:r>
            <a:r>
              <a:rPr lang="en-US" sz="1600" b="1" dirty="0">
                <a:solidFill>
                  <a:srgbClr val="FFFFFF"/>
                </a:solidFill>
              </a:rPr>
              <a:t>i</a:t>
            </a:r>
            <a:r>
              <a:rPr lang="en-US" sz="1600" b="1" dirty="0" smtClean="0">
                <a:solidFill>
                  <a:srgbClr val="FFFFFF"/>
                </a:solidFill>
              </a:rPr>
              <a:t>nsurance </a:t>
            </a:r>
            <a:r>
              <a:rPr lang="en-US" sz="1600" b="1" dirty="0">
                <a:solidFill>
                  <a:srgbClr val="FFFFFF"/>
                </a:solidFill>
              </a:rPr>
              <a:t>e</a:t>
            </a:r>
            <a:r>
              <a:rPr lang="en-US" sz="1600" b="1" dirty="0" smtClean="0">
                <a:solidFill>
                  <a:srgbClr val="FFFFFF"/>
                </a:solidFill>
              </a:rPr>
              <a:t>xpenditures fell by 0.8</a:t>
            </a:r>
            <a:r>
              <a:rPr lang="en-US" sz="1600" b="1" dirty="0">
                <a:solidFill>
                  <a:srgbClr val="FFFFFF"/>
                </a:solidFill>
              </a:rPr>
              <a:t>% in </a:t>
            </a:r>
            <a:r>
              <a:rPr lang="en-US" sz="1600" b="1" dirty="0" smtClean="0">
                <a:solidFill>
                  <a:srgbClr val="FFFFFF"/>
                </a:solidFill>
              </a:rPr>
              <a:t>2008</a:t>
            </a:r>
            <a:br>
              <a:rPr lang="en-US" sz="1600" b="1" dirty="0" smtClean="0">
                <a:solidFill>
                  <a:srgbClr val="FFFFFF"/>
                </a:solidFill>
              </a:rPr>
            </a:br>
            <a:r>
              <a:rPr lang="en-US" sz="1600" b="1" dirty="0" smtClean="0">
                <a:solidFill>
                  <a:srgbClr val="FFFFFF"/>
                </a:solidFill>
              </a:rPr>
              <a:t>and 0.5% </a:t>
            </a:r>
            <a:r>
              <a:rPr lang="en-US" sz="1600" b="1" dirty="0">
                <a:solidFill>
                  <a:srgbClr val="FFFFFF"/>
                </a:solidFill>
              </a:rPr>
              <a:t>in </a:t>
            </a:r>
            <a:r>
              <a:rPr lang="en-US" sz="1600" b="1" dirty="0" smtClean="0">
                <a:solidFill>
                  <a:srgbClr val="FFFFFF"/>
                </a:solidFill>
              </a:rPr>
              <a:t>2009 but rose 0.5% in 2010 and 0.8% in 2011.</a:t>
            </a:r>
            <a:br>
              <a:rPr lang="en-US" sz="1600" b="1" dirty="0" smtClean="0">
                <a:solidFill>
                  <a:srgbClr val="FFFFFF"/>
                </a:solidFill>
              </a:rPr>
            </a:br>
            <a:r>
              <a:rPr lang="en-US" sz="1600" b="1" dirty="0" smtClean="0">
                <a:solidFill>
                  <a:srgbClr val="FFFFFF"/>
                </a:solidFill>
              </a:rPr>
              <a:t>I.I.I. estimates for 2012-2014 are each +2.0%.</a:t>
            </a:r>
            <a:endParaRPr lang="en-US" sz="1600" b="1" dirty="0">
              <a:solidFill>
                <a:srgbClr val="FFFFFF"/>
              </a:solidFill>
            </a:endParaRPr>
          </a:p>
        </p:txBody>
      </p:sp>
      <p:sp>
        <p:nvSpPr>
          <p:cNvPr id="12296" name="Rectangle 5"/>
          <p:cNvSpPr>
            <a:spLocks noChangeArrowheads="1"/>
          </p:cNvSpPr>
          <p:nvPr/>
        </p:nvSpPr>
        <p:spPr bwMode="auto">
          <a:xfrm>
            <a:off x="-1" y="6414802"/>
            <a:ext cx="8957187"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The NAIC data are per-vehicle (actually, per car-year)</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1994-2011; </a:t>
            </a:r>
            <a:r>
              <a:rPr lang="en-US" sz="1100" dirty="0"/>
              <a:t>Insurance Information Institute </a:t>
            </a:r>
            <a:r>
              <a:rPr lang="en-US" sz="1100" dirty="0" smtClean="0"/>
              <a:t>estimates for 2012-2014 </a:t>
            </a:r>
            <a:r>
              <a:rPr lang="en-US" sz="1100" dirty="0"/>
              <a:t>based on CPI and other data.</a:t>
            </a:r>
          </a:p>
        </p:txBody>
      </p:sp>
      <p:sp>
        <p:nvSpPr>
          <p:cNvPr id="9" name="AutoShape 13"/>
          <p:cNvSpPr>
            <a:spLocks noChangeArrowheads="1"/>
          </p:cNvSpPr>
          <p:nvPr/>
        </p:nvSpPr>
        <p:spPr bwMode="blackWhite">
          <a:xfrm>
            <a:off x="4503174" y="1068951"/>
            <a:ext cx="3910679" cy="514043"/>
          </a:xfrm>
          <a:prstGeom prst="wedgeRectCallout">
            <a:avLst>
              <a:gd name="adj1" fmla="val 38773"/>
              <a:gd name="adj2" fmla="val 1370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is lower today than it was in </a:t>
            </a:r>
            <a:r>
              <a:rPr lang="en-US" sz="1400" b="1" dirty="0" smtClean="0">
                <a:solidFill>
                  <a:schemeClr val="bg1"/>
                </a:solidFill>
              </a:rPr>
              <a:t>2004</a:t>
            </a:r>
            <a:endParaRPr lang="en-US" sz="1400" b="1" dirty="0">
              <a:solidFill>
                <a:schemeClr val="bg1"/>
              </a:solidFill>
            </a:endParaRPr>
          </a:p>
        </p:txBody>
      </p:sp>
      <p:sp>
        <p:nvSpPr>
          <p:cNvPr id="10" name="TextBox 12"/>
          <p:cNvSpPr txBox="1">
            <a:spLocks noChangeArrowheads="1"/>
          </p:cNvSpPr>
          <p:nvPr/>
        </p:nvSpPr>
        <p:spPr bwMode="auto">
          <a:xfrm>
            <a:off x="1176695" y="1019944"/>
            <a:ext cx="1940131" cy="2677656"/>
          </a:xfrm>
          <a:prstGeom prst="rect">
            <a:avLst/>
          </a:prstGeom>
          <a:solidFill>
            <a:schemeClr val="accent1"/>
          </a:solidFill>
          <a:ln w="9525">
            <a:noFill/>
            <a:miter lim="800000"/>
            <a:headEnd/>
            <a:tailEnd/>
          </a:ln>
        </p:spPr>
        <p:txBody>
          <a:bodyPr wrap="square">
            <a:spAutoFit/>
          </a:bodyPr>
          <a:lstStyle/>
          <a:p>
            <a:r>
              <a:rPr lang="en-US" sz="1400" b="1" u="sng" dirty="0" smtClean="0">
                <a:solidFill>
                  <a:schemeClr val="bg1"/>
                </a:solidFill>
              </a:rPr>
              <a:t>Annual Pct Changes </a:t>
            </a:r>
            <a:r>
              <a:rPr lang="en-US" sz="1400" dirty="0">
                <a:solidFill>
                  <a:schemeClr val="bg1"/>
                </a:solidFill>
              </a:rPr>
              <a:t/>
            </a:r>
            <a:br>
              <a:rPr lang="en-US" sz="1400" dirty="0">
                <a:solidFill>
                  <a:schemeClr val="bg1"/>
                </a:solidFill>
              </a:rPr>
            </a:br>
            <a:r>
              <a:rPr lang="en-US" sz="1400" dirty="0" smtClean="0">
                <a:solidFill>
                  <a:schemeClr val="bg1"/>
                </a:solidFill>
              </a:rPr>
              <a:t>2001:  5.2%</a:t>
            </a:r>
            <a:r>
              <a:rPr lang="en-US" sz="1400" dirty="0">
                <a:solidFill>
                  <a:schemeClr val="bg1"/>
                </a:solidFill>
              </a:rPr>
              <a:t/>
            </a:r>
            <a:br>
              <a:rPr lang="en-US" sz="1400" dirty="0">
                <a:solidFill>
                  <a:schemeClr val="bg1"/>
                </a:solidFill>
              </a:rPr>
            </a:br>
            <a:r>
              <a:rPr lang="en-US" sz="1400" dirty="0" smtClean="0">
                <a:solidFill>
                  <a:schemeClr val="bg1"/>
                </a:solidFill>
              </a:rPr>
              <a:t>2002:  8.6%</a:t>
            </a:r>
            <a:r>
              <a:rPr lang="en-US" sz="1400" dirty="0">
                <a:solidFill>
                  <a:schemeClr val="bg1"/>
                </a:solidFill>
              </a:rPr>
              <a:t/>
            </a:r>
            <a:br>
              <a:rPr lang="en-US" sz="1400" dirty="0">
                <a:solidFill>
                  <a:schemeClr val="bg1"/>
                </a:solidFill>
              </a:rPr>
            </a:br>
            <a:r>
              <a:rPr lang="en-US" sz="1400" dirty="0" smtClean="0">
                <a:solidFill>
                  <a:schemeClr val="bg1"/>
                </a:solidFill>
              </a:rPr>
              <a:t>2003:  5.6%</a:t>
            </a:r>
            <a:endParaRPr lang="en-US" sz="1400" dirty="0">
              <a:solidFill>
                <a:schemeClr val="bg1"/>
              </a:solidFill>
            </a:endParaRPr>
          </a:p>
          <a:p>
            <a:r>
              <a:rPr lang="en-US" sz="1400" dirty="0" smtClean="0">
                <a:solidFill>
                  <a:schemeClr val="bg1"/>
                </a:solidFill>
              </a:rPr>
              <a:t>2004:  1.5%</a:t>
            </a:r>
            <a:br>
              <a:rPr lang="en-US" sz="1400" dirty="0" smtClean="0">
                <a:solidFill>
                  <a:schemeClr val="bg1"/>
                </a:solidFill>
              </a:rPr>
            </a:br>
            <a:r>
              <a:rPr lang="en-US" sz="1400" dirty="0" smtClean="0">
                <a:solidFill>
                  <a:schemeClr val="bg1"/>
                </a:solidFill>
              </a:rPr>
              <a:t>2005: -1.3%</a:t>
            </a:r>
            <a:br>
              <a:rPr lang="en-US" sz="1400" dirty="0" smtClean="0">
                <a:solidFill>
                  <a:schemeClr val="bg1"/>
                </a:solidFill>
              </a:rPr>
            </a:br>
            <a:r>
              <a:rPr lang="en-US" sz="1400" dirty="0" smtClean="0">
                <a:solidFill>
                  <a:schemeClr val="bg1"/>
                </a:solidFill>
              </a:rPr>
              <a:t>2006: -1.8%</a:t>
            </a:r>
            <a:br>
              <a:rPr lang="en-US" sz="1400" dirty="0" smtClean="0">
                <a:solidFill>
                  <a:schemeClr val="bg1"/>
                </a:solidFill>
              </a:rPr>
            </a:br>
            <a:r>
              <a:rPr lang="en-US" sz="1400" dirty="0" smtClean="0">
                <a:solidFill>
                  <a:schemeClr val="bg1"/>
                </a:solidFill>
              </a:rPr>
              <a:t>2007: -2.1%</a:t>
            </a:r>
            <a:br>
              <a:rPr lang="en-US" sz="1400" dirty="0" smtClean="0">
                <a:solidFill>
                  <a:schemeClr val="bg1"/>
                </a:solidFill>
              </a:rPr>
            </a:br>
            <a:r>
              <a:rPr lang="en-US" sz="1400" dirty="0" smtClean="0">
                <a:solidFill>
                  <a:schemeClr val="bg1"/>
                </a:solidFill>
              </a:rPr>
              <a:t>2008: -1.0%</a:t>
            </a:r>
            <a:br>
              <a:rPr lang="en-US" sz="1400" dirty="0" smtClean="0">
                <a:solidFill>
                  <a:schemeClr val="bg1"/>
                </a:solidFill>
              </a:rPr>
            </a:br>
            <a:r>
              <a:rPr lang="en-US" sz="1400" dirty="0" smtClean="0">
                <a:solidFill>
                  <a:schemeClr val="bg1"/>
                </a:solidFill>
              </a:rPr>
              <a:t>2009: -0.5%</a:t>
            </a:r>
            <a:br>
              <a:rPr lang="en-US" sz="1400" dirty="0" smtClean="0">
                <a:solidFill>
                  <a:schemeClr val="bg1"/>
                </a:solidFill>
              </a:rPr>
            </a:br>
            <a:r>
              <a:rPr lang="en-US" sz="1400" dirty="0" smtClean="0">
                <a:solidFill>
                  <a:schemeClr val="bg1"/>
                </a:solidFill>
              </a:rPr>
              <a:t>2010:  0.6%</a:t>
            </a:r>
            <a:br>
              <a:rPr lang="en-US" sz="1400" dirty="0" smtClean="0">
                <a:solidFill>
                  <a:schemeClr val="bg1"/>
                </a:solidFill>
              </a:rPr>
            </a:br>
            <a:r>
              <a:rPr lang="en-US" sz="1400" dirty="0" smtClean="0">
                <a:solidFill>
                  <a:schemeClr val="bg1"/>
                </a:solidFill>
              </a:rPr>
              <a:t>2011:  0.6%</a:t>
            </a:r>
            <a:endParaRPr lang="en-US" sz="1400" dirty="0">
              <a:solidFill>
                <a:schemeClr val="bg1"/>
              </a:solidFill>
            </a:endParaRPr>
          </a:p>
        </p:txBody>
      </p:sp>
    </p:spTree>
    <p:extLst>
      <p:ext uri="{BB962C8B-B14F-4D97-AF65-F5344CB8AC3E}">
        <p14:creationId xmlns:p14="http://schemas.microsoft.com/office/powerpoint/2010/main" val="41030246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124</a:t>
            </a:fld>
            <a:endParaRPr lang="en-US" smtClean="0"/>
          </a:p>
        </p:txBody>
      </p:sp>
      <p:sp>
        <p:nvSpPr>
          <p:cNvPr id="12294" name="Rectangle 2"/>
          <p:cNvSpPr>
            <a:spLocks noGrp="1" noChangeArrowheads="1"/>
          </p:cNvSpPr>
          <p:nvPr>
            <p:ph type="title"/>
          </p:nvPr>
        </p:nvSpPr>
        <p:spPr>
          <a:xfrm>
            <a:off x="495096" y="198643"/>
            <a:ext cx="7134736" cy="860425"/>
          </a:xfrm>
        </p:spPr>
        <p:txBody>
          <a:bodyPr/>
          <a:lstStyle/>
          <a:p>
            <a:r>
              <a:rPr lang="en-US" sz="2300" dirty="0" smtClean="0"/>
              <a:t>Annual Pct. Change in Avg. Expenditures on Auto Insurance, vs. Auto Insurance Prices, 1995-2011</a:t>
            </a:r>
          </a:p>
        </p:txBody>
      </p:sp>
      <p:graphicFrame>
        <p:nvGraphicFramePr>
          <p:cNvPr id="12290" name="Object 3"/>
          <p:cNvGraphicFramePr>
            <a:graphicFrameLocks/>
          </p:cNvGraphicFramePr>
          <p:nvPr/>
        </p:nvGraphicFramePr>
        <p:xfrm>
          <a:off x="162112" y="1199535"/>
          <a:ext cx="8607425" cy="4365400"/>
        </p:xfrm>
        <a:graphic>
          <a:graphicData uri="http://schemas.openxmlformats.org/presentationml/2006/ole">
            <mc:AlternateContent xmlns:mc="http://schemas.openxmlformats.org/markup-compatibility/2006">
              <mc:Choice xmlns:v="urn:schemas-microsoft-com:vml" Requires="v">
                <p:oleObj spid="_x0000_s28391569"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162112" y="1199535"/>
                        <a:ext cx="8607425" cy="43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610225"/>
            <a:ext cx="8756650" cy="928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gap since 2005 between price changes and expenditures on auto insurance might be due to buyers increasing </a:t>
            </a:r>
            <a:r>
              <a:rPr lang="en-US" b="1" smtClean="0">
                <a:solidFill>
                  <a:srgbClr val="FFFFFF"/>
                </a:solidFill>
              </a:rPr>
              <a:t>deductibles,</a:t>
            </a:r>
            <a:br>
              <a:rPr lang="en-US" b="1" smtClean="0">
                <a:solidFill>
                  <a:srgbClr val="FFFFFF"/>
                </a:solidFill>
              </a:rPr>
            </a:br>
            <a:r>
              <a:rPr lang="en-US" b="1" smtClean="0">
                <a:solidFill>
                  <a:srgbClr val="FFFFFF"/>
                </a:solidFill>
              </a:rPr>
              <a:t>obtaining </a:t>
            </a:r>
            <a:r>
              <a:rPr lang="en-US" b="1" dirty="0" smtClean="0">
                <a:solidFill>
                  <a:srgbClr val="FFFFFF"/>
                </a:solidFill>
              </a:rPr>
              <a:t>discounts, and other premium-reducing behavior.</a:t>
            </a:r>
            <a:endParaRPr lang="en-US" b="1" dirty="0">
              <a:solidFill>
                <a:srgbClr val="FFFFFF"/>
              </a:solidFill>
            </a:endParaRPr>
          </a:p>
        </p:txBody>
      </p:sp>
      <p:sp>
        <p:nvSpPr>
          <p:cNvPr id="12296" name="Rectangle 5"/>
          <p:cNvSpPr>
            <a:spLocks noChangeArrowheads="1"/>
          </p:cNvSpPr>
          <p:nvPr/>
        </p:nvSpPr>
        <p:spPr bwMode="auto">
          <a:xfrm>
            <a:off x="-1" y="6567151"/>
            <a:ext cx="8957187"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1994-2011; BLS for auto price changes; I.I.I.</a:t>
            </a:r>
            <a:endParaRPr lang="en-US" sz="1100" dirty="0"/>
          </a:p>
        </p:txBody>
      </p:sp>
      <p:sp>
        <p:nvSpPr>
          <p:cNvPr id="9" name="AutoShape 13"/>
          <p:cNvSpPr>
            <a:spLocks noChangeArrowheads="1"/>
          </p:cNvSpPr>
          <p:nvPr/>
        </p:nvSpPr>
        <p:spPr bwMode="blackWhite">
          <a:xfrm>
            <a:off x="5987845" y="1258529"/>
            <a:ext cx="2868459" cy="1052052"/>
          </a:xfrm>
          <a:prstGeom prst="wedgeRectCallout">
            <a:avLst>
              <a:gd name="adj1" fmla="val 6895"/>
              <a:gd name="adj2" fmla="val 1221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Annual auto insurance price changes, as measured by the BLS, have </a:t>
            </a:r>
            <a:r>
              <a:rPr lang="en-US" sz="1400" b="1" smtClean="0">
                <a:solidFill>
                  <a:schemeClr val="bg1"/>
                </a:solidFill>
              </a:rPr>
              <a:t>been 2 to 4 </a:t>
            </a:r>
            <a:r>
              <a:rPr lang="en-US" sz="1400" b="1" dirty="0" smtClean="0">
                <a:solidFill>
                  <a:schemeClr val="bg1"/>
                </a:solidFill>
              </a:rPr>
              <a:t>percentage points higher than NAIC data since 2005</a:t>
            </a:r>
            <a:endParaRPr lang="en-US" sz="1400" b="1" dirty="0">
              <a:solidFill>
                <a:schemeClr val="bg1"/>
              </a:solidFill>
            </a:endParaRPr>
          </a:p>
        </p:txBody>
      </p:sp>
      <p:sp>
        <p:nvSpPr>
          <p:cNvPr id="10" name="AutoShape 13"/>
          <p:cNvSpPr>
            <a:spLocks noChangeArrowheads="1"/>
          </p:cNvSpPr>
          <p:nvPr/>
        </p:nvSpPr>
        <p:spPr bwMode="blackWhite">
          <a:xfrm>
            <a:off x="762000" y="1646903"/>
            <a:ext cx="2620297" cy="1052052"/>
          </a:xfrm>
          <a:prstGeom prst="wedgeRectCallout">
            <a:avLst>
              <a:gd name="adj1" fmla="val 10255"/>
              <a:gd name="adj2" fmla="val 134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Annual auto insurance price changes, as measured by the BLS, roughly matched NAIC expenditure data from 1995-2004</a:t>
            </a:r>
            <a:endParaRPr lang="en-US" sz="1400" b="1" dirty="0">
              <a:solidFill>
                <a:schemeClr val="bg1"/>
              </a:solidFill>
            </a:endParaRPr>
          </a:p>
        </p:txBody>
      </p:sp>
    </p:spTree>
    <p:extLst>
      <p:ext uri="{BB962C8B-B14F-4D97-AF65-F5344CB8AC3E}">
        <p14:creationId xmlns:p14="http://schemas.microsoft.com/office/powerpoint/2010/main" val="26018278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30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P spid="10"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125</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465196" name="Chart" r:id="rId4" imgW="7839083" imgH="4095702" progId="MSGraph.Chart.8">
                  <p:embed followColorScheme="full"/>
                </p:oleObj>
              </mc:Choice>
              <mc:Fallback>
                <p:oleObj name="Chart" r:id="rId4" imgW="7839083" imgH="4095702"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(4/14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6677022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Florida Total Private Housing Starts,</a:t>
            </a:r>
            <a:r>
              <a:rPr lang="en-US" sz="3000" b="1" kern="0" dirty="0">
                <a:solidFill>
                  <a:srgbClr val="225A7A"/>
                </a:solidFill>
                <a:ea typeface="+mj-ea"/>
                <a:cs typeface="+mj-cs"/>
              </a:rPr>
              <a:t/>
            </a:r>
            <a:br>
              <a:rPr lang="en-US" sz="3000" b="1" kern="0" dirty="0">
                <a:solidFill>
                  <a:srgbClr val="225A7A"/>
                </a:solidFill>
                <a:ea typeface="+mj-ea"/>
                <a:cs typeface="+mj-cs"/>
              </a:rPr>
            </a:br>
            <a:r>
              <a:rPr lang="en-US" sz="3000" b="1" kern="0" dirty="0" smtClean="0">
                <a:solidFill>
                  <a:srgbClr val="225A7A"/>
                </a:solidFill>
                <a:ea typeface="+mj-ea"/>
                <a:cs typeface="+mj-cs"/>
              </a:rPr>
              <a:t>2000 – 2017F</a:t>
            </a:r>
            <a:endParaRPr lang="en-US" sz="3000" b="1" kern="0" dirty="0">
              <a:solidFill>
                <a:srgbClr val="225A7A"/>
              </a:solidFill>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126</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AutoShape 8"/>
          <p:cNvSpPr>
            <a:spLocks noChangeArrowheads="1"/>
          </p:cNvSpPr>
          <p:nvPr/>
        </p:nvSpPr>
        <p:spPr bwMode="blackWhite">
          <a:xfrm>
            <a:off x="6710519" y="3814918"/>
            <a:ext cx="2251587" cy="1366682"/>
          </a:xfrm>
          <a:prstGeom prst="wedgeRectCallout">
            <a:avLst>
              <a:gd name="adj1" fmla="val -90806"/>
              <a:gd name="adj2" fmla="val -20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for the first time in many years</a:t>
            </a:r>
            <a:endParaRPr lang="en-US" sz="1600" b="1" dirty="0">
              <a:solidFill>
                <a:schemeClr val="bg1"/>
              </a:solidFill>
            </a:endParaRPr>
          </a:p>
        </p:txBody>
      </p:sp>
      <p:pic>
        <p:nvPicPr>
          <p:cNvPr id="287252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t="3453"/>
          <a:stretch>
            <a:fillRect/>
          </a:stretch>
        </p:blipFill>
        <p:spPr bwMode="auto">
          <a:xfrm>
            <a:off x="237817" y="1337567"/>
            <a:ext cx="8648700" cy="5113007"/>
          </a:xfrm>
          <a:prstGeom prst="rect">
            <a:avLst/>
          </a:prstGeom>
          <a:noFill/>
          <a:ln w="9525">
            <a:noFill/>
            <a:miter lim="800000"/>
            <a:headEnd/>
            <a:tailEnd/>
          </a:ln>
        </p:spPr>
      </p:pic>
      <p:sp>
        <p:nvSpPr>
          <p:cNvPr id="13" name="Rectangle 3"/>
          <p:cNvSpPr>
            <a:spLocks noChangeArrowheads="1"/>
          </p:cNvSpPr>
          <p:nvPr/>
        </p:nvSpPr>
        <p:spPr bwMode="auto">
          <a:xfrm>
            <a:off x="-127817" y="6621440"/>
            <a:ext cx="8632719" cy="256224"/>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900" dirty="0" smtClean="0"/>
              <a:t>Source</a:t>
            </a:r>
            <a:r>
              <a:rPr lang="en-US" sz="900" dirty="0"/>
              <a:t>: </a:t>
            </a:r>
            <a:r>
              <a:rPr lang="en-US" sz="900" dirty="0" smtClean="0"/>
              <a:t>University of Central Florida Institute for Economic Competitiveness: </a:t>
            </a:r>
            <a:r>
              <a:rPr lang="en-US" sz="900" dirty="0" smtClean="0">
                <a:hlinkClick r:id="rId4"/>
              </a:rPr>
              <a:t>http://iec.ucf.edu/post/2014/01/07/Florida-Metro-Forecast-December-2013.aspx</a:t>
            </a:r>
            <a:r>
              <a:rPr lang="en-US" sz="900" dirty="0" smtClean="0"/>
              <a:t> </a:t>
            </a:r>
            <a:endParaRPr lang="en-US" sz="900" dirty="0"/>
          </a:p>
        </p:txBody>
      </p:sp>
      <p:sp>
        <p:nvSpPr>
          <p:cNvPr id="14" name="AutoShape 6"/>
          <p:cNvSpPr>
            <a:spLocks noChangeArrowheads="1"/>
          </p:cNvSpPr>
          <p:nvPr/>
        </p:nvSpPr>
        <p:spPr bwMode="blackWhite">
          <a:xfrm>
            <a:off x="4178709" y="1179871"/>
            <a:ext cx="3628104" cy="1366683"/>
          </a:xfrm>
          <a:prstGeom prst="wedgeRectCallout">
            <a:avLst>
              <a:gd name="adj1" fmla="val 33592"/>
              <a:gd name="adj2" fmla="val 959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u="sng" dirty="0" smtClean="0">
                <a:solidFill>
                  <a:schemeClr val="bg1"/>
                </a:solidFill>
                <a:cs typeface="+mn-cs"/>
              </a:rPr>
              <a:t>CRASH, CRATER, RECOVERY</a:t>
            </a:r>
            <a:r>
              <a:rPr lang="en-US" b="1" dirty="0" smtClean="0">
                <a:solidFill>
                  <a:schemeClr val="bg1"/>
                </a:solidFill>
                <a:cs typeface="+mn-cs"/>
              </a:rPr>
              <a:t> Homebuilding in FL continues to recover, adding substantially to coastal exposures.</a:t>
            </a:r>
            <a:endParaRPr lang="en-US" b="1" dirty="0">
              <a:solidFill>
                <a:schemeClr val="bg1"/>
              </a:solidFill>
              <a:cs typeface="+mn-cs"/>
            </a:endParaRPr>
          </a:p>
        </p:txBody>
      </p:sp>
      <p:sp>
        <p:nvSpPr>
          <p:cNvPr id="15" name="Rectangle 8"/>
          <p:cNvSpPr>
            <a:spLocks noChangeArrowheads="1"/>
          </p:cNvSpPr>
          <p:nvPr/>
        </p:nvSpPr>
        <p:spPr bwMode="black">
          <a:xfrm>
            <a:off x="254263" y="1060347"/>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 of Units)</a:t>
            </a:r>
            <a:endParaRPr lang="en-US" sz="1600" b="1" dirty="0">
              <a:solidFill>
                <a:srgbClr val="225A7A"/>
              </a:solidFill>
            </a:endParaRPr>
          </a:p>
        </p:txBody>
      </p:sp>
    </p:spTree>
    <p:extLst>
      <p:ext uri="{BB962C8B-B14F-4D97-AF65-F5344CB8AC3E}">
        <p14:creationId xmlns:p14="http://schemas.microsoft.com/office/powerpoint/2010/main" val="21842851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127</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2003-2013*</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503051" name="Chart" r:id="rId4" imgW="8772538" imgH="3305067" progId="MSGraph.Chart.8">
                  <p:embed followColorScheme="full"/>
                </p:oleObj>
              </mc:Choice>
              <mc:Fallback>
                <p:oleObj name="Chart" r:id="rId4" imgW="8772538" imgH="3305067"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828572"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835801"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984955" y="1773423"/>
            <a:ext cx="1734093" cy="1089211"/>
          </a:xfrm>
          <a:prstGeom prst="wedgeRectCallout">
            <a:avLst>
              <a:gd name="adj1" fmla="val 22956"/>
              <a:gd name="adj2" fmla="val 11149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935334" y="1071716"/>
            <a:ext cx="2041518" cy="1631298"/>
          </a:xfrm>
          <a:prstGeom prst="wedgeRectCallout">
            <a:avLst>
              <a:gd name="adj1" fmla="val 22314"/>
              <a:gd name="adj2" fmla="val 73652"/>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2013: Value of new </a:t>
            </a:r>
            <a:r>
              <a:rPr lang="en-US" sz="1600" b="1" dirty="0" err="1" smtClean="0">
                <a:solidFill>
                  <a:schemeClr val="bg1"/>
                </a:solidFill>
              </a:rPr>
              <a:t>pvt</a:t>
            </a:r>
            <a:r>
              <a:rPr lang="en-US" sz="1600" b="1" dirty="0" smtClean="0">
                <a:solidFill>
                  <a:schemeClr val="bg1"/>
                </a:solidFill>
              </a:rPr>
              <a:t>. construction hits $667.5B, up 33% from the 2010 trough but still 27%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127</a:t>
            </a:fld>
            <a:endParaRPr lang="en-US"/>
          </a:p>
        </p:txBody>
      </p:sp>
      <p:sp>
        <p:nvSpPr>
          <p:cNvPr id="20" name="TextBox 10"/>
          <p:cNvSpPr txBox="1">
            <a:spLocks noChangeArrowheads="1"/>
          </p:cNvSpPr>
          <p:nvPr/>
        </p:nvSpPr>
        <p:spPr bwMode="auto">
          <a:xfrm>
            <a:off x="5819891"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792998"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548992"/>
            <a:ext cx="889000" cy="307777"/>
          </a:xfrm>
          <a:prstGeom prst="rect">
            <a:avLst/>
          </a:prstGeom>
          <a:noFill/>
          <a:ln w="9525">
            <a:noFill/>
            <a:miter lim="800000"/>
            <a:headEnd/>
            <a:tailEnd/>
          </a:ln>
        </p:spPr>
        <p:txBody>
          <a:bodyPr>
            <a:spAutoFit/>
          </a:bodyPr>
          <a:lstStyle/>
          <a:p>
            <a:pPr algn="ctr"/>
            <a:r>
              <a:rPr lang="en-US" sz="1400" b="1" dirty="0" smtClean="0"/>
              <a:t>$311.5</a:t>
            </a:r>
            <a:endParaRPr lang="en-US" sz="1400" b="1" dirty="0"/>
          </a:p>
        </p:txBody>
      </p:sp>
      <p:sp>
        <p:nvSpPr>
          <p:cNvPr id="23" name="TextBox 10"/>
          <p:cNvSpPr txBox="1">
            <a:spLocks noChangeArrowheads="1"/>
          </p:cNvSpPr>
          <p:nvPr/>
        </p:nvSpPr>
        <p:spPr bwMode="auto">
          <a:xfrm>
            <a:off x="8289414" y="4664954"/>
            <a:ext cx="889000" cy="307777"/>
          </a:xfrm>
          <a:prstGeom prst="rect">
            <a:avLst/>
          </a:prstGeom>
          <a:noFill/>
          <a:ln w="9525">
            <a:noFill/>
            <a:miter lim="800000"/>
            <a:headEnd/>
            <a:tailEnd/>
          </a:ln>
        </p:spPr>
        <p:txBody>
          <a:bodyPr>
            <a:spAutoFit/>
          </a:bodyPr>
          <a:lstStyle/>
          <a:p>
            <a:pPr algn="ctr"/>
            <a:r>
              <a:rPr lang="en-US" sz="1400" b="1" dirty="0" smtClean="0"/>
              <a:t>$356.0</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December.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extLst>
      <p:ext uri="{BB962C8B-B14F-4D97-AF65-F5344CB8AC3E}">
        <p14:creationId xmlns:p14="http://schemas.microsoft.com/office/powerpoint/2010/main" val="31363953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128</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January 2014 vs. January 2013*</a:t>
            </a:r>
          </a:p>
        </p:txBody>
      </p:sp>
      <p:graphicFrame>
        <p:nvGraphicFramePr>
          <p:cNvPr id="66562" name="Object 4"/>
          <p:cNvGraphicFramePr>
            <a:graphicFrameLocks noChangeAspect="1"/>
          </p:cNvGraphicFramePr>
          <p:nvPr>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504075"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Almost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90709" y="3642053"/>
            <a:ext cx="2656417" cy="914398"/>
          </a:xfrm>
          <a:prstGeom prst="wedgeRectCallout">
            <a:avLst>
              <a:gd name="adj1" fmla="val 70673"/>
              <a:gd name="adj2" fmla="val -9594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now up in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+12.3%</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+2.5%</a:t>
            </a:r>
            <a:endParaRPr lang="en-US" sz="2400" b="1" u="sng" dirty="0">
              <a:solidFill>
                <a:srgbClr val="225A7A"/>
              </a:solidFill>
            </a:endParaRPr>
          </a:p>
        </p:txBody>
      </p:sp>
      <p:sp>
        <p:nvSpPr>
          <p:cNvPr id="12" name="AutoShape 9"/>
          <p:cNvSpPr>
            <a:spLocks noChangeArrowheads="1"/>
          </p:cNvSpPr>
          <p:nvPr/>
        </p:nvSpPr>
        <p:spPr bwMode="blackWhite">
          <a:xfrm>
            <a:off x="4473575" y="3524250"/>
            <a:ext cx="2030261" cy="914398"/>
          </a:xfrm>
          <a:prstGeom prst="wedgeRectCallout">
            <a:avLst>
              <a:gd name="adj1" fmla="val 54196"/>
              <a:gd name="adj2" fmla="val -887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low but is no longer contracting</a:t>
            </a:r>
            <a:endParaRPr lang="en-US" sz="1400" b="1" dirty="0">
              <a:solidFill>
                <a:schemeClr val="bg1"/>
              </a:solidFill>
            </a:endParaRPr>
          </a:p>
        </p:txBody>
      </p:sp>
    </p:spTree>
    <p:extLst>
      <p:ext uri="{BB962C8B-B14F-4D97-AF65-F5344CB8AC3E}">
        <p14:creationId xmlns:p14="http://schemas.microsoft.com/office/powerpoint/2010/main" val="42548922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129</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2010—March 2014</a:t>
            </a:r>
            <a:r>
              <a:rPr lang="en-US" dirty="0" smtClean="0"/>
              <a:t>*</a:t>
            </a:r>
          </a:p>
        </p:txBody>
      </p:sp>
      <p:sp>
        <p:nvSpPr>
          <p:cNvPr id="19463"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Institute.</a:t>
            </a:r>
          </a:p>
        </p:txBody>
      </p:sp>
      <p:graphicFrame>
        <p:nvGraphicFramePr>
          <p:cNvPr id="19458" name="Object 8"/>
          <p:cNvGraphicFramePr>
            <a:graphicFrameLocks noChangeAspect="1"/>
          </p:cNvGraphicFramePr>
          <p:nvPr>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505096"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0320"/>
              <a:gd name="adj2" fmla="val -237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+529,000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(+9.7%)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218662" y="5901359"/>
            <a:ext cx="8647042"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payroll exposure.</a:t>
            </a:r>
            <a:endParaRPr lang="en-US" sz="1650" b="1" dirty="0">
              <a:solidFill>
                <a:srgbClr val="FFFFFF"/>
              </a:solidFill>
            </a:endParaRPr>
          </a:p>
        </p:txBody>
      </p:sp>
    </p:spTree>
    <p:extLst>
      <p:ext uri="{BB962C8B-B14F-4D97-AF65-F5344CB8AC3E}">
        <p14:creationId xmlns:p14="http://schemas.microsoft.com/office/powerpoint/2010/main" val="35317997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13</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63476" y="4500611"/>
            <a:ext cx="8285557" cy="1569660"/>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 Was a Welcome Respite from the High Catastrophe Losses in Recent Years</a:t>
            </a:r>
          </a:p>
          <a:p>
            <a:pPr algn="ctr"/>
            <a:r>
              <a:rPr lang="en-US" sz="3200" b="1" i="1" dirty="0" smtClean="0">
                <a:solidFill>
                  <a:srgbClr val="FF0000"/>
                </a:solidFill>
              </a:rPr>
              <a:t>2014 Winter Storm Losses Manageable</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13</a:t>
            </a:fld>
            <a:endParaRPr lang="en-US"/>
          </a:p>
        </p:txBody>
      </p:sp>
    </p:spTree>
    <p:extLst>
      <p:ext uri="{BB962C8B-B14F-4D97-AF65-F5344CB8AC3E}">
        <p14:creationId xmlns:p14="http://schemas.microsoft.com/office/powerpoint/2010/main" val="33683946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130</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294968"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smtClean="0"/>
              <a:t>Sources: NAIC; </a:t>
            </a:r>
            <a:r>
              <a:rPr lang="en-US" sz="1100" dirty="0"/>
              <a:t>Insurance Information Institute </a:t>
            </a:r>
            <a:r>
              <a:rPr lang="en-US" sz="1100" dirty="0" smtClean="0"/>
              <a:t>estimates for 2012-2014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06068" y="1491687"/>
          <a:ext cx="8632825" cy="4260184"/>
        </p:xfrm>
        <a:graphic>
          <a:graphicData uri="http://schemas.openxmlformats.org/presentationml/2006/ole">
            <mc:AlternateContent xmlns:mc="http://schemas.openxmlformats.org/markup-compatibility/2006">
              <mc:Choice xmlns:v="urn:schemas-microsoft-com:vml" Requires="v">
                <p:oleObj spid="_x0000_s28392593"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206068" y="1491687"/>
                        <a:ext cx="8632825" cy="426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0837" name="Rectangle 5"/>
          <p:cNvSpPr>
            <a:spLocks noChangeArrowheads="1"/>
          </p:cNvSpPr>
          <p:nvPr/>
        </p:nvSpPr>
        <p:spPr bwMode="blackWhite">
          <a:xfrm>
            <a:off x="560439" y="5715512"/>
            <a:ext cx="8034491"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Across the U.S., home </a:t>
            </a:r>
            <a:r>
              <a:rPr lang="en-US" b="1" dirty="0">
                <a:solidFill>
                  <a:srgbClr val="FFFFFF"/>
                </a:solidFill>
              </a:rPr>
              <a:t>i</a:t>
            </a:r>
            <a:r>
              <a:rPr lang="en-US" b="1" dirty="0" smtClean="0">
                <a:solidFill>
                  <a:srgbClr val="FFFFFF"/>
                </a:solidFill>
              </a:rPr>
              <a:t>nsurance </a:t>
            </a:r>
            <a:r>
              <a:rPr lang="en-US" b="1" dirty="0">
                <a:solidFill>
                  <a:srgbClr val="FFFFFF"/>
                </a:solidFill>
              </a:rPr>
              <a:t>e</a:t>
            </a:r>
            <a:r>
              <a:rPr lang="en-US" b="1" dirty="0" smtClean="0">
                <a:solidFill>
                  <a:srgbClr val="FFFFFF"/>
                </a:solidFill>
              </a:rPr>
              <a:t>xpenditures rose by </a:t>
            </a:r>
            <a:r>
              <a:rPr lang="en-US" b="1" dirty="0">
                <a:solidFill>
                  <a:srgbClr val="FFFFFF"/>
                </a:solidFill>
              </a:rPr>
              <a:t>an </a:t>
            </a:r>
            <a:r>
              <a:rPr lang="en-US" b="1" dirty="0" smtClean="0">
                <a:solidFill>
                  <a:srgbClr val="FFFFFF"/>
                </a:solidFill>
              </a:rPr>
              <a:t>estimated 4.0% in 2012-2014</a:t>
            </a:r>
            <a:endParaRPr lang="en-US" b="1" dirty="0">
              <a:solidFill>
                <a:srgbClr val="FFFFFF"/>
              </a:solidFill>
            </a:endParaRPr>
          </a:p>
        </p:txBody>
      </p:sp>
      <p:sp>
        <p:nvSpPr>
          <p:cNvPr id="9" name="TextBox 12"/>
          <p:cNvSpPr txBox="1">
            <a:spLocks noChangeArrowheads="1"/>
          </p:cNvSpPr>
          <p:nvPr/>
        </p:nvSpPr>
        <p:spPr bwMode="auto">
          <a:xfrm>
            <a:off x="1166863" y="1098602"/>
            <a:ext cx="1940131" cy="2677656"/>
          </a:xfrm>
          <a:prstGeom prst="rect">
            <a:avLst/>
          </a:prstGeom>
          <a:solidFill>
            <a:schemeClr val="accent1"/>
          </a:solidFill>
          <a:ln w="9525">
            <a:noFill/>
            <a:miter lim="800000"/>
            <a:headEnd/>
            <a:tailEnd/>
          </a:ln>
        </p:spPr>
        <p:txBody>
          <a:bodyPr wrap="square">
            <a:spAutoFit/>
          </a:bodyPr>
          <a:lstStyle/>
          <a:p>
            <a:r>
              <a:rPr lang="en-US" sz="1400" b="1" u="sng" dirty="0" smtClean="0">
                <a:solidFill>
                  <a:schemeClr val="bg1"/>
                </a:solidFill>
              </a:rPr>
              <a:t>Annual Pct Changes </a:t>
            </a:r>
            <a:r>
              <a:rPr lang="en-US" sz="1400" dirty="0">
                <a:solidFill>
                  <a:schemeClr val="bg1"/>
                </a:solidFill>
              </a:rPr>
              <a:t/>
            </a:r>
            <a:br>
              <a:rPr lang="en-US" sz="1400" dirty="0">
                <a:solidFill>
                  <a:schemeClr val="bg1"/>
                </a:solidFill>
              </a:rPr>
            </a:br>
            <a:r>
              <a:rPr lang="en-US" sz="1400" dirty="0" smtClean="0">
                <a:solidFill>
                  <a:schemeClr val="bg1"/>
                </a:solidFill>
              </a:rPr>
              <a:t>2001:    5.5%</a:t>
            </a:r>
            <a:r>
              <a:rPr lang="en-US" sz="1400" dirty="0">
                <a:solidFill>
                  <a:schemeClr val="bg1"/>
                </a:solidFill>
              </a:rPr>
              <a:t/>
            </a:r>
            <a:br>
              <a:rPr lang="en-US" sz="1400" dirty="0">
                <a:solidFill>
                  <a:schemeClr val="bg1"/>
                </a:solidFill>
              </a:rPr>
            </a:br>
            <a:r>
              <a:rPr lang="en-US" sz="1400" dirty="0" smtClean="0">
                <a:solidFill>
                  <a:schemeClr val="bg1"/>
                </a:solidFill>
              </a:rPr>
              <a:t>2002:  10.6%</a:t>
            </a:r>
            <a:r>
              <a:rPr lang="en-US" sz="1400" dirty="0">
                <a:solidFill>
                  <a:schemeClr val="bg1"/>
                </a:solidFill>
              </a:rPr>
              <a:t/>
            </a:r>
            <a:br>
              <a:rPr lang="en-US" sz="1400" dirty="0">
                <a:solidFill>
                  <a:schemeClr val="bg1"/>
                </a:solidFill>
              </a:rPr>
            </a:br>
            <a:r>
              <a:rPr lang="en-US" sz="1400" dirty="0" smtClean="0">
                <a:solidFill>
                  <a:schemeClr val="bg1"/>
                </a:solidFill>
              </a:rPr>
              <a:t>2003:  12.7%</a:t>
            </a:r>
            <a:endParaRPr lang="en-US" sz="1400" dirty="0">
              <a:solidFill>
                <a:schemeClr val="bg1"/>
              </a:solidFill>
            </a:endParaRPr>
          </a:p>
          <a:p>
            <a:r>
              <a:rPr lang="en-US" sz="1400" dirty="0" smtClean="0">
                <a:solidFill>
                  <a:schemeClr val="bg1"/>
                </a:solidFill>
              </a:rPr>
              <a:t>2004:   </a:t>
            </a:r>
            <a:r>
              <a:rPr lang="en-US" sz="1400" dirty="0">
                <a:solidFill>
                  <a:schemeClr val="bg1"/>
                </a:solidFill>
              </a:rPr>
              <a:t> </a:t>
            </a:r>
            <a:r>
              <a:rPr lang="en-US" sz="1400" dirty="0" smtClean="0">
                <a:solidFill>
                  <a:schemeClr val="bg1"/>
                </a:solidFill>
              </a:rPr>
              <a:t> 9.1%</a:t>
            </a:r>
            <a:br>
              <a:rPr lang="en-US" sz="1400" dirty="0" smtClean="0">
                <a:solidFill>
                  <a:schemeClr val="bg1"/>
                </a:solidFill>
              </a:rPr>
            </a:br>
            <a:r>
              <a:rPr lang="en-US" sz="1400" dirty="0" smtClean="0">
                <a:solidFill>
                  <a:schemeClr val="bg1"/>
                </a:solidFill>
              </a:rPr>
              <a:t>2005:     4.8%</a:t>
            </a:r>
            <a:br>
              <a:rPr lang="en-US" sz="1400" dirty="0" smtClean="0">
                <a:solidFill>
                  <a:schemeClr val="bg1"/>
                </a:solidFill>
              </a:rPr>
            </a:br>
            <a:r>
              <a:rPr lang="en-US" sz="1400" dirty="0" smtClean="0">
                <a:solidFill>
                  <a:schemeClr val="bg1"/>
                </a:solidFill>
              </a:rPr>
              <a:t>2006:     5.2%</a:t>
            </a:r>
            <a:br>
              <a:rPr lang="en-US" sz="1400" dirty="0" smtClean="0">
                <a:solidFill>
                  <a:schemeClr val="bg1"/>
                </a:solidFill>
              </a:rPr>
            </a:br>
            <a:r>
              <a:rPr lang="en-US" sz="1400" dirty="0" smtClean="0">
                <a:solidFill>
                  <a:schemeClr val="bg1"/>
                </a:solidFill>
              </a:rPr>
              <a:t>2007:     2.2%</a:t>
            </a:r>
            <a:br>
              <a:rPr lang="en-US" sz="1400" dirty="0" smtClean="0">
                <a:solidFill>
                  <a:schemeClr val="bg1"/>
                </a:solidFill>
              </a:rPr>
            </a:br>
            <a:r>
              <a:rPr lang="en-US" sz="1400" dirty="0" smtClean="0">
                <a:solidFill>
                  <a:schemeClr val="bg1"/>
                </a:solidFill>
              </a:rPr>
              <a:t>2008:     1.0%</a:t>
            </a:r>
            <a:br>
              <a:rPr lang="en-US" sz="1400" dirty="0" smtClean="0">
                <a:solidFill>
                  <a:schemeClr val="bg1"/>
                </a:solidFill>
              </a:rPr>
            </a:br>
            <a:r>
              <a:rPr lang="en-US" sz="1400" dirty="0" smtClean="0">
                <a:solidFill>
                  <a:schemeClr val="bg1"/>
                </a:solidFill>
              </a:rPr>
              <a:t>2009:     6.0%</a:t>
            </a:r>
            <a:br>
              <a:rPr lang="en-US" sz="1400" dirty="0" smtClean="0">
                <a:solidFill>
                  <a:schemeClr val="bg1"/>
                </a:solidFill>
              </a:rPr>
            </a:br>
            <a:r>
              <a:rPr lang="en-US" sz="1400" dirty="0" smtClean="0">
                <a:solidFill>
                  <a:schemeClr val="bg1"/>
                </a:solidFill>
              </a:rPr>
              <a:t>2010:     3.3%</a:t>
            </a:r>
            <a:br>
              <a:rPr lang="en-US" sz="1400" dirty="0" smtClean="0">
                <a:solidFill>
                  <a:schemeClr val="bg1"/>
                </a:solidFill>
              </a:rPr>
            </a:br>
            <a:r>
              <a:rPr lang="en-US" sz="1400" dirty="0" smtClean="0">
                <a:solidFill>
                  <a:schemeClr val="bg1"/>
                </a:solidFill>
              </a:rPr>
              <a:t>2011:     7.6%</a:t>
            </a:r>
            <a:endParaRPr lang="en-US" sz="1400" dirty="0">
              <a:solidFill>
                <a:schemeClr val="bg1"/>
              </a:solidFill>
            </a:endParaRPr>
          </a:p>
        </p:txBody>
      </p:sp>
    </p:spTree>
    <p:extLst>
      <p:ext uri="{BB962C8B-B14F-4D97-AF65-F5344CB8AC3E}">
        <p14:creationId xmlns:p14="http://schemas.microsoft.com/office/powerpoint/2010/main" val="3395493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a:noFill/>
        </p:spPr>
        <p:txBody>
          <a:bodyPr/>
          <a:lstStyle/>
          <a:p>
            <a:r>
              <a:rPr lang="en-US" smtClean="0"/>
              <a:t>12/01/09 - 9pm</a:t>
            </a:r>
          </a:p>
        </p:txBody>
      </p:sp>
      <p:sp>
        <p:nvSpPr>
          <p:cNvPr id="717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7173" name="Rectangle 110"/>
          <p:cNvSpPr>
            <a:spLocks noGrp="1" noChangeArrowheads="1"/>
          </p:cNvSpPr>
          <p:nvPr>
            <p:ph type="sldNum" sz="quarter" idx="12"/>
          </p:nvPr>
        </p:nvSpPr>
        <p:spPr>
          <a:noFill/>
        </p:spPr>
        <p:txBody>
          <a:bodyPr/>
          <a:lstStyle/>
          <a:p>
            <a:fld id="{0509543F-BBCA-4321-A336-1DBD1BB8088A}" type="slidenum">
              <a:rPr lang="en-US" smtClean="0"/>
              <a:pPr/>
              <a:t>131</a:t>
            </a:fld>
            <a:endParaRPr lang="en-US" smtClean="0"/>
          </a:p>
        </p:txBody>
      </p:sp>
      <p:sp>
        <p:nvSpPr>
          <p:cNvPr id="7174" name="Rectangle 2"/>
          <p:cNvSpPr>
            <a:spLocks noGrp="1" noChangeArrowheads="1"/>
          </p:cNvSpPr>
          <p:nvPr>
            <p:ph type="title"/>
          </p:nvPr>
        </p:nvSpPr>
        <p:spPr/>
        <p:txBody>
          <a:bodyPr/>
          <a:lstStyle/>
          <a:p>
            <a:r>
              <a:rPr lang="en-US" dirty="0" smtClean="0"/>
              <a:t>Homeowners Insurance</a:t>
            </a:r>
            <a:br>
              <a:rPr lang="en-US" dirty="0" smtClean="0"/>
            </a:br>
            <a:r>
              <a:rPr lang="en-US" dirty="0" smtClean="0"/>
              <a:t>Net Written Premium, 2000–2015F</a:t>
            </a:r>
          </a:p>
        </p:txBody>
      </p:sp>
      <p:graphicFrame>
        <p:nvGraphicFramePr>
          <p:cNvPr id="2050" name="Object 3"/>
          <p:cNvGraphicFramePr>
            <a:graphicFrameLocks noChangeAspect="1"/>
          </p:cNvGraphicFramePr>
          <p:nvPr>
            <p:extLst/>
          </p:nvPr>
        </p:nvGraphicFramePr>
        <p:xfrm>
          <a:off x="111125" y="2178051"/>
          <a:ext cx="8713787" cy="4478337"/>
        </p:xfrm>
        <a:graphic>
          <a:graphicData uri="http://schemas.openxmlformats.org/presentationml/2006/ole">
            <mc:AlternateContent xmlns:mc="http://schemas.openxmlformats.org/markup-compatibility/2006">
              <mc:Choice xmlns:v="urn:schemas-microsoft-com:vml" Requires="v">
                <p:oleObj spid="_x0000_s28432503" name="Chart" r:id="rId4" imgW="8686697" imgH="4467131" progId="MSGraph.Chart.8">
                  <p:embed followColorScheme="full"/>
                </p:oleObj>
              </mc:Choice>
              <mc:Fallback>
                <p:oleObj name="Chart" r:id="rId4" imgW="8686697" imgH="4467131" progId="MSGraph.Chart.8">
                  <p:embed followColorScheme="full"/>
                  <p:pic>
                    <p:nvPicPr>
                      <p:cNvPr id="0" name=""/>
                      <p:cNvPicPr>
                        <a:picLocks noChangeAspect="1" noChangeArrowheads="1"/>
                      </p:cNvPicPr>
                      <p:nvPr/>
                    </p:nvPicPr>
                    <p:blipFill>
                      <a:blip r:embed="rId5"/>
                      <a:srcRect/>
                      <a:stretch>
                        <a:fillRect/>
                      </a:stretch>
                    </p:blipFill>
                    <p:spPr bwMode="gray">
                      <a:xfrm>
                        <a:off x="111125" y="2178051"/>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a:t>
            </a:r>
          </a:p>
        </p:txBody>
      </p:sp>
      <p:sp>
        <p:nvSpPr>
          <p:cNvPr id="7176" name="TextBox 7"/>
          <p:cNvSpPr txBox="1">
            <a:spLocks noChangeArrowheads="1"/>
          </p:cNvSpPr>
          <p:nvPr/>
        </p:nvSpPr>
        <p:spPr bwMode="auto">
          <a:xfrm>
            <a:off x="257175" y="1257300"/>
            <a:ext cx="1304925" cy="338138"/>
          </a:xfrm>
          <a:prstGeom prst="rect">
            <a:avLst/>
          </a:prstGeom>
          <a:noFill/>
          <a:ln w="9525">
            <a:noFill/>
            <a:miter lim="800000"/>
            <a:headEnd/>
            <a:tailEnd/>
          </a:ln>
        </p:spPr>
        <p:txBody>
          <a:bodyPr>
            <a:spAutoFit/>
          </a:bodyPr>
          <a:lstStyle/>
          <a:p>
            <a:r>
              <a:rPr lang="en-US" sz="1600" b="1"/>
              <a:t>$ Billions</a:t>
            </a:r>
          </a:p>
        </p:txBody>
      </p:sp>
      <p:sp>
        <p:nvSpPr>
          <p:cNvPr id="10" name="AutoShape 7"/>
          <p:cNvSpPr>
            <a:spLocks noChangeArrowheads="1"/>
          </p:cNvSpPr>
          <p:nvPr/>
        </p:nvSpPr>
        <p:spPr bwMode="blackWhite">
          <a:xfrm>
            <a:off x="1962711" y="1289051"/>
            <a:ext cx="5495364" cy="1535113"/>
          </a:xfrm>
          <a:prstGeom prst="wedgeRectCallout">
            <a:avLst>
              <a:gd name="adj1" fmla="val -49412"/>
              <a:gd name="adj2" fmla="val 212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Homeowners insurance NWP continues to rise (up </a:t>
            </a:r>
            <a:r>
              <a:rPr lang="en-US" b="1" dirty="0" smtClean="0">
                <a:solidFill>
                  <a:schemeClr val="bg1"/>
                </a:solidFill>
              </a:rPr>
              <a:t>128% 2000-2013) </a:t>
            </a:r>
            <a:r>
              <a:rPr lang="en-US" b="1" dirty="0">
                <a:solidFill>
                  <a:schemeClr val="bg1"/>
                </a:solidFill>
              </a:rPr>
              <a:t>despite very little unit </a:t>
            </a:r>
            <a:r>
              <a:rPr lang="en-US" b="1" dirty="0" smtClean="0">
                <a:solidFill>
                  <a:schemeClr val="bg1"/>
                </a:solidFill>
              </a:rPr>
              <a:t>growth during the real estate crash.  </a:t>
            </a:r>
            <a:r>
              <a:rPr lang="en-US" b="1" dirty="0">
                <a:solidFill>
                  <a:schemeClr val="bg1"/>
                </a:solidFill>
              </a:rPr>
              <a:t>Reasons include rate increases, especially in coastal zones, ITV endorsements (e.g., “inflation guards”), and inelastic demand</a:t>
            </a:r>
            <a:endParaRPr lang="en-US" b="1" dirty="0">
              <a:solidFill>
                <a:schemeClr val="bg1"/>
              </a:solidFill>
              <a:latin typeface="Arial" pitchFamily="34" charset="0"/>
            </a:endParaRPr>
          </a:p>
        </p:txBody>
      </p:sp>
    </p:spTree>
    <p:extLst>
      <p:ext uri="{BB962C8B-B14F-4D97-AF65-F5344CB8AC3E}">
        <p14:creationId xmlns:p14="http://schemas.microsoft.com/office/powerpoint/2010/main" val="3216346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70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0"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132</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Average Premiums For Home Insurance</a:t>
            </a:r>
            <a:br>
              <a:rPr lang="en-US" dirty="0" smtClean="0"/>
            </a:br>
            <a:r>
              <a:rPr lang="en-US" dirty="0" smtClean="0"/>
              <a:t>By State, 2011* (1)</a:t>
            </a:r>
          </a:p>
        </p:txBody>
      </p:sp>
      <p:graphicFrame>
        <p:nvGraphicFramePr>
          <p:cNvPr id="8194" name="Object 3"/>
          <p:cNvGraphicFramePr>
            <a:graphicFrameLocks noGrp="1" noChangeAspect="1"/>
          </p:cNvGraphicFramePr>
          <p:nvPr>
            <p:ph idx="4294967295"/>
            <p:extLst/>
          </p:nvPr>
        </p:nvGraphicFramePr>
        <p:xfrm>
          <a:off x="-20638" y="1414463"/>
          <a:ext cx="9144001" cy="4710112"/>
        </p:xfrm>
        <a:graphic>
          <a:graphicData uri="http://schemas.openxmlformats.org/presentationml/2006/ole">
            <mc:AlternateContent xmlns:mc="http://schemas.openxmlformats.org/markup-compatibility/2006">
              <mc:Choice xmlns:v="urn:schemas-microsoft-com:vml" Requires="v">
                <p:oleObj spid="_x0000_s28433527" name="Chart" r:id="rId4" imgW="8820048" imgH="4543522" progId="MSGraph.Chart.8">
                  <p:embed followColorScheme="full"/>
                </p:oleObj>
              </mc:Choice>
              <mc:Fallback>
                <p:oleObj name="Chart" r:id="rId4" imgW="8820048" imgH="4543522" progId="MSGraph.Chart.8">
                  <p:embed followColorScheme="full"/>
                  <p:pic>
                    <p:nvPicPr>
                      <p:cNvPr id="0" name=""/>
                      <p:cNvPicPr>
                        <a:picLocks noChangeAspect="1" noChangeArrowheads="1"/>
                      </p:cNvPicPr>
                      <p:nvPr/>
                    </p:nvPicPr>
                    <p:blipFill>
                      <a:blip r:embed="rId5"/>
                      <a:srcRect/>
                      <a:stretch>
                        <a:fillRect/>
                      </a:stretch>
                    </p:blipFill>
                    <p:spPr bwMode="auto">
                      <a:xfrm>
                        <a:off x="-20638" y="1414463"/>
                        <a:ext cx="9144001" cy="471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1016305"/>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smtClean="0">
                <a:solidFill>
                  <a:srgbClr val="000000"/>
                </a:solidFill>
              </a:rPr>
              <a:t>*Latest available.</a:t>
            </a:r>
          </a:p>
          <a:p>
            <a:pPr eaLnBrk="0" hangingPunct="0">
              <a:lnSpc>
                <a:spcPct val="70000"/>
              </a:lnSpc>
              <a:spcBef>
                <a:spcPct val="50000"/>
              </a:spcBef>
              <a:buClr>
                <a:srgbClr val="FF3300"/>
              </a:buClr>
            </a:pPr>
            <a:r>
              <a:rPr lang="en-US" sz="900" dirty="0" smtClean="0">
                <a:solidFill>
                  <a:srgbClr val="000000"/>
                </a:solidFill>
              </a:rPr>
              <a:t>(</a:t>
            </a:r>
            <a:r>
              <a:rPr lang="en-US" sz="900" dirty="0">
                <a:solidFill>
                  <a:srgbClr val="000000"/>
                </a:solidFill>
              </a:rPr>
              <a:t>1)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eaLnBrk="0" hangingPunct="0">
              <a:lnSpc>
                <a:spcPct val="70000"/>
              </a:lnSpc>
              <a:spcBef>
                <a:spcPct val="50000"/>
              </a:spcBef>
              <a:buClr>
                <a:srgbClr val="FF3300"/>
              </a:buClr>
            </a:pPr>
            <a:r>
              <a:rPr lang="en-US" sz="900" dirty="0">
                <a:solidFill>
                  <a:srgbClr val="000000"/>
                </a:solidFill>
              </a:rPr>
              <a:t>Note: Average premium=Premiums/exposure per house years. A house year is equal to 365 days insured coverage for a single dwelling. </a:t>
            </a:r>
            <a:br>
              <a:rPr lang="en-US" sz="900" dirty="0">
                <a:solidFill>
                  <a:srgbClr val="000000"/>
                </a:solidFill>
              </a:rPr>
            </a:b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Information 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25 States and DC</a:t>
            </a:r>
            <a:endParaRPr lang="en-US" sz="2400" b="1" dirty="0">
              <a:solidFill>
                <a:srgbClr val="225A7A"/>
              </a:solidFill>
            </a:endParaRPr>
          </a:p>
        </p:txBody>
      </p:sp>
    </p:spTree>
    <p:extLst>
      <p:ext uri="{BB962C8B-B14F-4D97-AF65-F5344CB8AC3E}">
        <p14:creationId xmlns:p14="http://schemas.microsoft.com/office/powerpoint/2010/main" val="587601484"/>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0"/>
          <p:cNvSpPr>
            <a:spLocks noGrp="1" noChangeArrowheads="1"/>
          </p:cNvSpPr>
          <p:nvPr>
            <p:ph type="sldNum" sz="quarter" idx="12"/>
          </p:nvPr>
        </p:nvSpPr>
        <p:spPr>
          <a:noFill/>
        </p:spPr>
        <p:txBody>
          <a:bodyPr/>
          <a:lstStyle/>
          <a:p>
            <a:fld id="{80719BC2-8F7A-416A-8CB5-51CF8E1044CF}" type="slidenum">
              <a:rPr lang="en-US" smtClean="0">
                <a:solidFill>
                  <a:srgbClr val="000000"/>
                </a:solidFill>
              </a:rPr>
              <a:pPr/>
              <a:t>133</a:t>
            </a:fld>
            <a:endParaRPr lang="en-US" smtClean="0">
              <a:solidFill>
                <a:srgbClr val="000000"/>
              </a:solidFill>
            </a:endParaRPr>
          </a:p>
        </p:txBody>
      </p:sp>
      <p:sp>
        <p:nvSpPr>
          <p:cNvPr id="9220"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Average Premiums For Home Insurance</a:t>
            </a:r>
            <a:br>
              <a:rPr lang="en-US" dirty="0" smtClean="0"/>
            </a:br>
            <a:r>
              <a:rPr lang="en-US" dirty="0" smtClean="0"/>
              <a:t>By State, 2011* (1)</a:t>
            </a:r>
          </a:p>
        </p:txBody>
      </p:sp>
      <p:graphicFrame>
        <p:nvGraphicFramePr>
          <p:cNvPr id="9218" name="Object 3"/>
          <p:cNvGraphicFramePr>
            <a:graphicFrameLocks noGrp="1" noChangeAspect="1"/>
          </p:cNvGraphicFramePr>
          <p:nvPr>
            <p:ph idx="4294967295"/>
            <p:extLst/>
          </p:nvPr>
        </p:nvGraphicFramePr>
        <p:xfrm>
          <a:off x="0" y="1617477"/>
          <a:ext cx="9144000" cy="4719637"/>
        </p:xfrm>
        <a:graphic>
          <a:graphicData uri="http://schemas.openxmlformats.org/presentationml/2006/ole">
            <mc:AlternateContent xmlns:mc="http://schemas.openxmlformats.org/markup-compatibility/2006">
              <mc:Choice xmlns:v="urn:schemas-microsoft-com:vml" Requires="v">
                <p:oleObj spid="_x0000_s28434551"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617477"/>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Text Box 4"/>
          <p:cNvSpPr txBox="1">
            <a:spLocks noChangeArrowheads="1"/>
          </p:cNvSpPr>
          <p:nvPr/>
        </p:nvSpPr>
        <p:spPr bwMode="auto">
          <a:xfrm>
            <a:off x="0" y="5822162"/>
            <a:ext cx="9017000" cy="1113254"/>
          </a:xfrm>
          <a:prstGeom prst="rect">
            <a:avLst/>
          </a:prstGeom>
          <a:noFill/>
          <a:ln w="9525">
            <a:noFill/>
            <a:miter lim="800000"/>
            <a:headEnd/>
            <a:tailEnd/>
          </a:ln>
        </p:spPr>
        <p:txBody>
          <a:bodyPr lIns="92075" tIns="46038" rIns="92075" bIns="46038">
            <a:spAutoFit/>
          </a:bodyPr>
          <a:lstStyle/>
          <a:p>
            <a:pPr marL="171450" indent="-171450" eaLnBrk="0" hangingPunct="0">
              <a:lnSpc>
                <a:spcPct val="70000"/>
              </a:lnSpc>
              <a:spcBef>
                <a:spcPct val="50000"/>
              </a:spcBef>
              <a:buClr>
                <a:srgbClr val="FF3300"/>
              </a:buClr>
              <a:buFont typeface="Arial" panose="020B0604020202020204" pitchFamily="34" charset="0"/>
              <a:buChar char="•"/>
            </a:pPr>
            <a:r>
              <a:rPr lang="en-US" sz="900" dirty="0" smtClean="0">
                <a:solidFill>
                  <a:srgbClr val="000000"/>
                </a:solidFill>
              </a:rPr>
              <a:t>Latest available</a:t>
            </a:r>
          </a:p>
          <a:p>
            <a:pPr marL="171450" indent="-171450" eaLnBrk="0" hangingPunct="0">
              <a:lnSpc>
                <a:spcPct val="70000"/>
              </a:lnSpc>
              <a:spcBef>
                <a:spcPct val="50000"/>
              </a:spcBef>
              <a:buClr>
                <a:srgbClr val="FF3300"/>
              </a:buClr>
              <a:buFont typeface="Arial" panose="020B0604020202020204" pitchFamily="34" charset="0"/>
              <a:buChar char="•"/>
            </a:pPr>
            <a:r>
              <a:rPr lang="en-US" sz="900" dirty="0" smtClean="0">
                <a:solidFill>
                  <a:srgbClr val="000000"/>
                </a:solidFill>
              </a:rPr>
              <a:t>(1</a:t>
            </a:r>
            <a:r>
              <a:rPr lang="en-US" sz="900" dirty="0">
                <a:solidFill>
                  <a:srgbClr val="000000"/>
                </a:solidFill>
              </a:rPr>
              <a: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eaLnBrk="0" hangingPunct="0">
              <a:lnSpc>
                <a:spcPct val="70000"/>
              </a:lnSpc>
              <a:spcBef>
                <a:spcPct val="50000"/>
              </a:spcBef>
              <a:buClr>
                <a:srgbClr val="FF3300"/>
              </a:buClr>
            </a:pPr>
            <a:r>
              <a:rPr lang="en-US" sz="900" dirty="0">
                <a:solidFill>
                  <a:srgbClr val="000000"/>
                </a:solidFill>
              </a:rPr>
              <a:t>Note: Average premium=Premiums/exposure per house years. A house year is equal to 365 days insured coverage for a single dwelling. </a:t>
            </a:r>
            <a:br>
              <a:rPr lang="en-US" sz="900" dirty="0">
                <a:solidFill>
                  <a:srgbClr val="000000"/>
                </a:solidFill>
              </a:rPr>
            </a:br>
            <a:r>
              <a:rPr lang="en-US" sz="900" dirty="0">
                <a:solidFill>
                  <a:srgbClr val="000000"/>
                </a:solidFill>
              </a:rPr>
              <a:t/>
            </a:r>
            <a:br>
              <a:rPr lang="en-US" sz="900" dirty="0">
                <a:solidFill>
                  <a:srgbClr val="000000"/>
                </a:solidFill>
              </a:rPr>
            </a:br>
            <a:r>
              <a:rPr lang="en-US" sz="900" dirty="0">
                <a:solidFill>
                  <a:srgbClr val="000000"/>
                </a:solidFill>
              </a:rPr>
              <a:t>Source: © </a:t>
            </a:r>
            <a:r>
              <a:rPr lang="en-US" sz="900" dirty="0" smtClean="0">
                <a:solidFill>
                  <a:srgbClr val="000000"/>
                </a:solidFill>
              </a:rPr>
              <a:t>2013 </a:t>
            </a:r>
            <a:r>
              <a:rPr lang="en-US" sz="900" dirty="0">
                <a:solidFill>
                  <a:srgbClr val="000000"/>
                </a:solidFill>
              </a:rPr>
              <a:t>National Association of Insurance Commissioners (NAIC). Reprinted with permission. Further reprint or distribution strictly prohibited without written permission of NAIC.</a:t>
            </a:r>
          </a:p>
          <a:p>
            <a:pPr eaLnBrk="0" hangingPunct="0">
              <a:lnSpc>
                <a:spcPct val="70000"/>
              </a:lnSpc>
              <a:spcBef>
                <a:spcPct val="50000"/>
              </a:spcBef>
              <a:buClr>
                <a:srgbClr val="FF3300"/>
              </a:buClr>
            </a:pPr>
            <a:r>
              <a:rPr lang="en-US" sz="1100" dirty="0">
                <a:solidFill>
                  <a:srgbClr val="000000"/>
                </a:solidFill>
              </a:rPr>
              <a:t>		</a:t>
            </a:r>
          </a:p>
        </p:txBody>
      </p:sp>
      <p:sp>
        <p:nvSpPr>
          <p:cNvPr id="6"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a:t>
            </a:r>
            <a:r>
              <a:rPr lang="en-US" sz="2400" b="1" dirty="0">
                <a:solidFill>
                  <a:srgbClr val="225A7A"/>
                </a:solidFill>
              </a:rPr>
              <a:t>25 States</a:t>
            </a:r>
          </a:p>
        </p:txBody>
      </p:sp>
    </p:spTree>
    <p:extLst>
      <p:ext uri="{BB962C8B-B14F-4D97-AF65-F5344CB8AC3E}">
        <p14:creationId xmlns:p14="http://schemas.microsoft.com/office/powerpoint/2010/main" val="1712163330"/>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134</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Estimated Median Rate For Home</a:t>
            </a:r>
            <a:br>
              <a:rPr lang="en-US" dirty="0" smtClean="0"/>
            </a:br>
            <a:r>
              <a:rPr lang="en-US" dirty="0" smtClean="0"/>
              <a:t>Insurance By State, 2011* (1)</a:t>
            </a:r>
          </a:p>
        </p:txBody>
      </p:sp>
      <p:graphicFrame>
        <p:nvGraphicFramePr>
          <p:cNvPr id="8194" name="Object 3"/>
          <p:cNvGraphicFramePr>
            <a:graphicFrameLocks noGrp="1" noChangeAspect="1"/>
          </p:cNvGraphicFramePr>
          <p:nvPr>
            <p:ph idx="4294967295"/>
          </p:nvPr>
        </p:nvGraphicFramePr>
        <p:xfrm>
          <a:off x="-21266" y="1409519"/>
          <a:ext cx="9144000" cy="4719637"/>
        </p:xfrm>
        <a:graphic>
          <a:graphicData uri="http://schemas.openxmlformats.org/presentationml/2006/ole">
            <mc:AlternateContent xmlns:mc="http://schemas.openxmlformats.org/markup-compatibility/2006">
              <mc:Choice xmlns:v="urn:schemas-microsoft-com:vml" Requires="v">
                <p:oleObj spid="_x0000_s28435576"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21266" y="140951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1016305"/>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smtClean="0">
                <a:solidFill>
                  <a:srgbClr val="000000"/>
                </a:solidFill>
              </a:rPr>
              <a:t>*Latest available.</a:t>
            </a:r>
          </a:p>
          <a:p>
            <a:pPr eaLnBrk="0" hangingPunct="0">
              <a:lnSpc>
                <a:spcPct val="70000"/>
              </a:lnSpc>
              <a:spcBef>
                <a:spcPct val="50000"/>
              </a:spcBef>
              <a:buClr>
                <a:srgbClr val="FF3300"/>
              </a:buClr>
            </a:pPr>
            <a:r>
              <a:rPr lang="en-US" sz="900" dirty="0" smtClean="0">
                <a:solidFill>
                  <a:srgbClr val="000000"/>
                </a:solidFill>
              </a:rPr>
              <a:t>(</a:t>
            </a:r>
            <a:r>
              <a:rPr lang="en-US" sz="900" dirty="0">
                <a:solidFill>
                  <a:srgbClr val="000000"/>
                </a:solidFill>
              </a:rPr>
              <a:t>1)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eaLnBrk="0" hangingPunct="0">
              <a:lnSpc>
                <a:spcPct val="70000"/>
              </a:lnSpc>
              <a:spcBef>
                <a:spcPct val="50000"/>
              </a:spcBef>
              <a:buClr>
                <a:srgbClr val="FF3300"/>
              </a:buClr>
            </a:pPr>
            <a:r>
              <a:rPr lang="en-US" sz="900" dirty="0">
                <a:solidFill>
                  <a:srgbClr val="000000"/>
                </a:solidFill>
              </a:rPr>
              <a:t>Note: </a:t>
            </a:r>
            <a:r>
              <a:rPr lang="en-US" sz="900" dirty="0" smtClean="0">
                <a:solidFill>
                  <a:srgbClr val="000000"/>
                </a:solidFill>
              </a:rPr>
              <a:t>Estimated median = average premium in median insurance range/estimated average insurance value in that range. </a:t>
            </a:r>
            <a:r>
              <a:rPr lang="en-US" sz="900" dirty="0">
                <a:solidFill>
                  <a:srgbClr val="000000"/>
                </a:solidFill>
              </a:rPr>
              <a:t/>
            </a:r>
            <a:br>
              <a:rPr lang="en-US" sz="900" dirty="0">
                <a:solidFill>
                  <a:srgbClr val="000000"/>
                </a:solidFill>
              </a:rPr>
            </a:b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Insurance Information Institute estimate from NAIC data.</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25 States</a:t>
            </a:r>
            <a:endParaRPr lang="en-US" sz="2400" b="1" dirty="0">
              <a:solidFill>
                <a:srgbClr val="225A7A"/>
              </a:solidFill>
            </a:endParaRPr>
          </a:p>
        </p:txBody>
      </p:sp>
      <p:sp>
        <p:nvSpPr>
          <p:cNvPr id="8" name="AutoShape 6"/>
          <p:cNvSpPr>
            <a:spLocks noChangeArrowheads="1"/>
          </p:cNvSpPr>
          <p:nvPr/>
        </p:nvSpPr>
        <p:spPr bwMode="blackWhite">
          <a:xfrm>
            <a:off x="4162376" y="1846263"/>
            <a:ext cx="4219575" cy="951939"/>
          </a:xfrm>
          <a:prstGeom prst="wedgeRectCallout">
            <a:avLst>
              <a:gd name="adj1" fmla="val 23587"/>
              <a:gd name="adj2" fmla="val 48787"/>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Chart answers question: What is the rate to insure the average home in the state?</a:t>
            </a:r>
            <a:endParaRPr lang="en-US" b="1" dirty="0">
              <a:solidFill>
                <a:schemeClr val="bg1"/>
              </a:solidFill>
            </a:endParaRPr>
          </a:p>
        </p:txBody>
      </p:sp>
    </p:spTree>
    <p:extLst>
      <p:ext uri="{BB962C8B-B14F-4D97-AF65-F5344CB8AC3E}">
        <p14:creationId xmlns:p14="http://schemas.microsoft.com/office/powerpoint/2010/main" val="911388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135</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Estimated Median Rate For Home</a:t>
            </a:r>
            <a:br>
              <a:rPr lang="en-US" dirty="0" smtClean="0"/>
            </a:br>
            <a:r>
              <a:rPr lang="en-US" dirty="0" smtClean="0"/>
              <a:t>Insurance By State, 2011* (1)</a:t>
            </a:r>
          </a:p>
        </p:txBody>
      </p:sp>
      <p:graphicFrame>
        <p:nvGraphicFramePr>
          <p:cNvPr id="8194" name="Object 3"/>
          <p:cNvGraphicFramePr>
            <a:graphicFrameLocks noGrp="1" noChangeAspect="1"/>
          </p:cNvGraphicFramePr>
          <p:nvPr>
            <p:ph idx="4294967295"/>
            <p:extLst/>
          </p:nvPr>
        </p:nvGraphicFramePr>
        <p:xfrm>
          <a:off x="-21266" y="1409519"/>
          <a:ext cx="9144000" cy="4719637"/>
        </p:xfrm>
        <a:graphic>
          <a:graphicData uri="http://schemas.openxmlformats.org/presentationml/2006/ole">
            <mc:AlternateContent xmlns:mc="http://schemas.openxmlformats.org/markup-compatibility/2006">
              <mc:Choice xmlns:v="urn:schemas-microsoft-com:vml" Requires="v">
                <p:oleObj spid="_x0000_s28436599"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21266" y="140951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1016305"/>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smtClean="0">
                <a:solidFill>
                  <a:srgbClr val="000000"/>
                </a:solidFill>
              </a:rPr>
              <a:t>*Latest available.</a:t>
            </a:r>
          </a:p>
          <a:p>
            <a:pPr eaLnBrk="0" hangingPunct="0">
              <a:lnSpc>
                <a:spcPct val="70000"/>
              </a:lnSpc>
              <a:spcBef>
                <a:spcPct val="50000"/>
              </a:spcBef>
              <a:buClr>
                <a:srgbClr val="FF3300"/>
              </a:buClr>
            </a:pPr>
            <a:r>
              <a:rPr lang="en-US" sz="900" dirty="0" smtClean="0">
                <a:solidFill>
                  <a:srgbClr val="000000"/>
                </a:solidFill>
              </a:rPr>
              <a:t>(</a:t>
            </a:r>
            <a:r>
              <a:rPr lang="en-US" sz="900" dirty="0">
                <a:solidFill>
                  <a:srgbClr val="000000"/>
                </a:solidFill>
              </a:rPr>
              <a:t>1)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eaLnBrk="0" hangingPunct="0">
              <a:lnSpc>
                <a:spcPct val="70000"/>
              </a:lnSpc>
              <a:spcBef>
                <a:spcPct val="50000"/>
              </a:spcBef>
              <a:buClr>
                <a:srgbClr val="FF3300"/>
              </a:buClr>
            </a:pPr>
            <a:r>
              <a:rPr lang="en-US" sz="900" dirty="0">
                <a:solidFill>
                  <a:srgbClr val="000000"/>
                </a:solidFill>
              </a:rPr>
              <a:t>Note: </a:t>
            </a:r>
            <a:r>
              <a:rPr lang="en-US" sz="900" dirty="0" smtClean="0">
                <a:solidFill>
                  <a:srgbClr val="000000"/>
                </a:solidFill>
              </a:rPr>
              <a:t>Estimated median = average premium in median insurance range/estimated average insurance value in that range. </a:t>
            </a:r>
            <a:r>
              <a:rPr lang="en-US" sz="900" dirty="0">
                <a:solidFill>
                  <a:srgbClr val="000000"/>
                </a:solidFill>
              </a:rPr>
              <a:t/>
            </a:r>
            <a:br>
              <a:rPr lang="en-US" sz="900" dirty="0">
                <a:solidFill>
                  <a:srgbClr val="000000"/>
                </a:solidFill>
              </a:rPr>
            </a:br>
            <a:r>
              <a:rPr lang="en-US" sz="900" dirty="0">
                <a:solidFill>
                  <a:srgbClr val="000000"/>
                </a:solidFill>
              </a:rPr>
              <a:t/>
            </a:r>
            <a:br>
              <a:rPr lang="en-US" sz="900" dirty="0">
                <a:solidFill>
                  <a:srgbClr val="000000"/>
                </a:solidFill>
              </a:rPr>
            </a:br>
            <a:r>
              <a:rPr lang="en-US" sz="900" dirty="0" smtClean="0">
                <a:solidFill>
                  <a:srgbClr val="000000"/>
                </a:solidFill>
              </a:rPr>
              <a:t>Source: Insurance Information Institute estimate from NAIC data.</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25 States and DC</a:t>
            </a:r>
            <a:endParaRPr lang="en-US" sz="2400" b="1" dirty="0">
              <a:solidFill>
                <a:srgbClr val="225A7A"/>
              </a:solidFill>
            </a:endParaRPr>
          </a:p>
        </p:txBody>
      </p:sp>
    </p:spTree>
    <p:extLst>
      <p:ext uri="{BB962C8B-B14F-4D97-AF65-F5344CB8AC3E}">
        <p14:creationId xmlns:p14="http://schemas.microsoft.com/office/powerpoint/2010/main" val="3841392449"/>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136</a:t>
            </a:fld>
            <a:endParaRPr lang="en-US" sz="900">
              <a:solidFill>
                <a:schemeClr val="bg1"/>
              </a:solidFill>
            </a:endParaRPr>
          </a:p>
        </p:txBody>
      </p:sp>
      <p:pic>
        <p:nvPicPr>
          <p:cNvPr id="13107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21975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dirty="0">
                <a:solidFill>
                  <a:srgbClr val="225A7A"/>
                </a:solidFill>
              </a:rPr>
              <a:t>Cyclical </a:t>
            </a:r>
            <a:r>
              <a:rPr lang="en-US" sz="3800" b="1" dirty="0" smtClean="0">
                <a:solidFill>
                  <a:srgbClr val="225A7A"/>
                </a:solidFill>
              </a:rPr>
              <a:t>Pattern </a:t>
            </a:r>
            <a:r>
              <a:rPr lang="en-US" sz="3800" b="1" dirty="0">
                <a:solidFill>
                  <a:srgbClr val="225A7A"/>
                </a:solidFill>
              </a:rPr>
              <a:t>is P-C Impairment History is </a:t>
            </a:r>
            <a:r>
              <a:rPr lang="en-US" sz="3800" b="1" dirty="0" smtClean="0">
                <a:solidFill>
                  <a:srgbClr val="225A7A"/>
                </a:solidFill>
              </a:rPr>
              <a:t>More Closely Tied </a:t>
            </a:r>
            <a:r>
              <a:rPr lang="en-US" sz="3800" b="1" dirty="0">
                <a:solidFill>
                  <a:srgbClr val="225A7A"/>
                </a:solidFill>
              </a:rPr>
              <a:t>to Underwriting, Reserving &amp; </a:t>
            </a:r>
            <a:r>
              <a:rPr lang="en-US" sz="3800" b="1" dirty="0" smtClean="0">
                <a:solidFill>
                  <a:srgbClr val="225A7A"/>
                </a:solidFill>
              </a:rPr>
              <a:t>Pricing than to Catastrophe Activity</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136</a:t>
            </a:fld>
            <a:endParaRPr lang="en-US"/>
          </a:p>
        </p:txBody>
      </p:sp>
    </p:spTree>
    <p:extLst>
      <p:ext uri="{BB962C8B-B14F-4D97-AF65-F5344CB8AC3E}">
        <p14:creationId xmlns:p14="http://schemas.microsoft.com/office/powerpoint/2010/main" val="285761021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4"/>
          <p:cNvSpPr>
            <a:spLocks noChangeArrowheads="1"/>
          </p:cNvSpPr>
          <p:nvPr/>
        </p:nvSpPr>
        <p:spPr bwMode="auto">
          <a:xfrm>
            <a:off x="-1" y="6155614"/>
            <a:ext cx="8760543" cy="756361"/>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“Pace of P/C Impairments Slowed in 2012; Auto Writers, RRGs Continued to Struggle,” June 2013;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Information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137</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extLst>
      <p:ext uri="{BB962C8B-B14F-4D97-AF65-F5344CB8AC3E}">
        <p14:creationId xmlns:p14="http://schemas.microsoft.com/office/powerpoint/2010/main" val="227148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138</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1969-2012</a:t>
            </a:r>
          </a:p>
        </p:txBody>
      </p:sp>
      <p:graphicFrame>
        <p:nvGraphicFramePr>
          <p:cNvPr id="1997827" name="Object 2"/>
          <p:cNvGraphicFramePr>
            <a:graphicFrameLocks noGrp="1"/>
          </p:cNvGraphicFramePr>
          <p:nvPr>
            <p:ph idx="4294967295"/>
            <p:extLst/>
          </p:nvPr>
        </p:nvGraphicFramePr>
        <p:xfrm>
          <a:off x="180975" y="1162050"/>
          <a:ext cx="8829675" cy="4343400"/>
        </p:xfrm>
        <a:graphic>
          <a:graphicData uri="http://schemas.openxmlformats.org/presentationml/2006/ole">
            <mc:AlternateContent xmlns:mc="http://schemas.openxmlformats.org/markup-compatibility/2006">
              <mc:Choice xmlns:v="urn:schemas-microsoft-com:vml" Requires="v">
                <p:oleObj spid="_x0000_s28506117" name="Chart" r:id="rId4" imgW="8829766" imgH="4343501" progId="MSGraph.Chart.8">
                  <p:embed followColorScheme="full"/>
                </p:oleObj>
              </mc:Choice>
              <mc:Fallback>
                <p:oleObj name="Chart" r:id="rId4" imgW="8829766" imgH="4343501" progId="MSGraph.Chart.8">
                  <p:embed followColorScheme="full"/>
                  <p:pic>
                    <p:nvPicPr>
                      <p:cNvPr id="0" name=""/>
                      <p:cNvPicPr preferRelativeResize="0">
                        <a:picLocks noChangeArrowheads="1"/>
                      </p:cNvPicPr>
                      <p:nvPr/>
                    </p:nvPicPr>
                    <p:blipFill>
                      <a:blip r:embed="rId5"/>
                      <a:srcRect/>
                      <a:stretch>
                        <a:fillRect/>
                      </a:stretch>
                    </p:blipFill>
                    <p:spPr bwMode="gray">
                      <a:xfrm>
                        <a:off x="180975" y="1162050"/>
                        <a:ext cx="882967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2012 </a:t>
            </a:r>
            <a:r>
              <a:rPr lang="en-US" sz="1200" b="1" dirty="0">
                <a:solidFill>
                  <a:schemeClr val="bg1"/>
                </a:solidFill>
                <a:cs typeface="+mn-cs"/>
              </a:rPr>
              <a:t>impairment rate was </a:t>
            </a:r>
            <a:r>
              <a:rPr lang="en-US" sz="1200" b="1" dirty="0" smtClean="0">
                <a:solidFill>
                  <a:schemeClr val="bg1"/>
                </a:solidFill>
                <a:cs typeface="+mn-cs"/>
              </a:rPr>
              <a:t>0.69%, down from 1.11% </a:t>
            </a:r>
            <a:r>
              <a:rPr lang="en-US" sz="1200" b="1" dirty="0">
                <a:solidFill>
                  <a:schemeClr val="bg1"/>
                </a:solidFill>
                <a:cs typeface="+mn-cs"/>
              </a:rPr>
              <a:t>in </a:t>
            </a:r>
            <a:r>
              <a:rPr lang="en-US" sz="1200" b="1" dirty="0" smtClean="0">
                <a:solidFill>
                  <a:schemeClr val="bg1"/>
                </a:solidFill>
                <a:cs typeface="+mn-cs"/>
              </a:rPr>
              <a:t>2011; the rate </a:t>
            </a:r>
            <a:r>
              <a:rPr lang="en-US" sz="1200" b="1" dirty="0">
                <a:solidFill>
                  <a:schemeClr val="bg1"/>
                </a:solidFill>
                <a:cs typeface="+mn-cs"/>
              </a:rPr>
              <a:t>is </a:t>
            </a:r>
            <a:r>
              <a:rPr lang="en-US" sz="1200" b="1" dirty="0" smtClean="0">
                <a:solidFill>
                  <a:schemeClr val="bg1"/>
                </a:solidFill>
                <a:cs typeface="+mn-cs"/>
              </a:rPr>
              <a:t>lower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extLst>
      <p:ext uri="{BB962C8B-B14F-4D97-AF65-F5344CB8AC3E}">
        <p14:creationId xmlns:p14="http://schemas.microsoft.com/office/powerpoint/2010/main" val="41556382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97827"/>
                                        </p:tgtEl>
                                        <p:attrNameLst>
                                          <p:attrName>style.visibility</p:attrName>
                                        </p:attrNameLst>
                                      </p:cBhvr>
                                      <p:to>
                                        <p:strVal val="visible"/>
                                      </p:to>
                                    </p:set>
                                    <p:animEffect transition="in" filter="wipe(left)">
                                      <p:cBhvr>
                                        <p:cTn id="7" dur="1000"/>
                                        <p:tgtEl>
                                          <p:spTgt spid="19978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97827"/>
                                        </p:tgtEl>
                                        <p:attrNameLst>
                                          <p:attrName>style.visibility</p:attrName>
                                        </p:attrNameLst>
                                      </p:cBhvr>
                                      <p:to>
                                        <p:strVal val="visible"/>
                                      </p:to>
                                    </p:set>
                                    <p:animEffect transition="in" filter="wipe(left)">
                                      <p:cBhvr>
                                        <p:cTn id="12" dur="1000"/>
                                        <p:tgtEl>
                                          <p:spTgt spid="1997827"/>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6793222"/>
                                        </p:tgtEl>
                                        <p:attrNameLst>
                                          <p:attrName>style.visibility</p:attrName>
                                        </p:attrNameLst>
                                      </p:cBhvr>
                                      <p:to>
                                        <p:strVal val="visible"/>
                                      </p:to>
                                    </p:set>
                                    <p:animEffect transition="in" filter="fade">
                                      <p:cBhvr>
                                        <p:cTn id="16" dur="1000"/>
                                        <p:tgtEl>
                                          <p:spTgt spid="6793222"/>
                                        </p:tgtEl>
                                      </p:cBhvr>
                                    </p:animEffect>
                                  </p:childTnLst>
                                </p:cTn>
                              </p:par>
                            </p:childTnLst>
                          </p:cTn>
                        </p:par>
                        <p:par>
                          <p:cTn id="17" fill="hold">
                            <p:stCondLst>
                              <p:cond delay="3000"/>
                            </p:stCondLst>
                            <p:childTnLst>
                              <p:par>
                                <p:cTn id="18" presetID="22" presetClass="entr" presetSubtype="2" fill="hold" grpId="0" nodeType="afterEffect">
                                  <p:stCondLst>
                                    <p:cond delay="700"/>
                                  </p:stCondLst>
                                  <p:childTnLst>
                                    <p:set>
                                      <p:cBhvr>
                                        <p:cTn id="19" dur="1" fill="hold">
                                          <p:stCondLst>
                                            <p:cond delay="0"/>
                                          </p:stCondLst>
                                        </p:cTn>
                                        <p:tgtEl>
                                          <p:spTgt spid="1997832"/>
                                        </p:tgtEl>
                                        <p:attrNameLst>
                                          <p:attrName>style.visibility</p:attrName>
                                        </p:attrNameLst>
                                      </p:cBhvr>
                                      <p:to>
                                        <p:strVal val="visible"/>
                                      </p:to>
                                    </p:set>
                                    <p:animEffect transition="in" filter="wipe(right)">
                                      <p:cBhvr>
                                        <p:cTn id="20" dur="500"/>
                                        <p:tgtEl>
                                          <p:spTgt spid="1997832"/>
                                        </p:tgtEl>
                                      </p:cBhvr>
                                    </p:animEffect>
                                  </p:childTnLst>
                                </p:cTn>
                              </p:par>
                            </p:childTnLst>
                          </p:cTn>
                        </p:par>
                        <p:par>
                          <p:cTn id="21" fill="hold">
                            <p:stCondLst>
                              <p:cond delay="4200"/>
                            </p:stCondLst>
                            <p:childTnLst>
                              <p:par>
                                <p:cTn id="22" presetID="23" presetClass="entr" presetSubtype="16" fill="hold" grpId="0" nodeType="afterEffect">
                                  <p:stCondLst>
                                    <p:cond delay="700"/>
                                  </p:stCondLst>
                                  <p:childTnLst>
                                    <p:set>
                                      <p:cBhvr>
                                        <p:cTn id="23" dur="1" fill="hold">
                                          <p:stCondLst>
                                            <p:cond delay="0"/>
                                          </p:stCondLst>
                                        </p:cTn>
                                        <p:tgtEl>
                                          <p:spTgt spid="1997833"/>
                                        </p:tgtEl>
                                        <p:attrNameLst>
                                          <p:attrName>style.visibility</p:attrName>
                                        </p:attrNameLst>
                                      </p:cBhvr>
                                      <p:to>
                                        <p:strVal val="visible"/>
                                      </p:to>
                                    </p:set>
                                    <p:anim calcmode="lin" valueType="num">
                                      <p:cBhvr>
                                        <p:cTn id="24" dur="500" fill="hold"/>
                                        <p:tgtEl>
                                          <p:spTgt spid="1997833"/>
                                        </p:tgtEl>
                                        <p:attrNameLst>
                                          <p:attrName>ppt_w</p:attrName>
                                        </p:attrNameLst>
                                      </p:cBhvr>
                                      <p:tavLst>
                                        <p:tav tm="0">
                                          <p:val>
                                            <p:fltVal val="0"/>
                                          </p:val>
                                        </p:tav>
                                        <p:tav tm="100000">
                                          <p:val>
                                            <p:strVal val="#ppt_w"/>
                                          </p:val>
                                        </p:tav>
                                      </p:tavLst>
                                    </p:anim>
                                    <p:anim calcmode="lin" valueType="num">
                                      <p:cBhvr>
                                        <p:cTn id="25"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139</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Reasons for US P/C Insurer Impairments, 1969–2012</a:t>
            </a:r>
          </a:p>
        </p:txBody>
      </p:sp>
      <p:graphicFrame>
        <p:nvGraphicFramePr>
          <p:cNvPr id="2" name="Object 8"/>
          <p:cNvGraphicFramePr>
            <a:graphicFrameLocks noGrp="1"/>
          </p:cNvGraphicFramePr>
          <p:nvPr>
            <p:ph idx="4294967295"/>
            <p:extLst/>
          </p:nvPr>
        </p:nvGraphicFramePr>
        <p:xfrm>
          <a:off x="2222500" y="2536825"/>
          <a:ext cx="4384675" cy="3594100"/>
        </p:xfrm>
        <a:graphic>
          <a:graphicData uri="http://schemas.openxmlformats.org/drawingml/2006/chart">
            <c:chart xmlns:c="http://schemas.openxmlformats.org/drawingml/2006/chart" xmlns:r="http://schemas.openxmlformats.org/officeDocument/2006/relationships" r:id="rId3"/>
          </a:graphicData>
        </a:graphic>
      </p:graphicFrame>
      <p:sp>
        <p:nvSpPr>
          <p:cNvPr id="44040" name="Rectangle 5"/>
          <p:cNvSpPr>
            <a:spLocks noChangeArrowheads="1"/>
          </p:cNvSpPr>
          <p:nvPr/>
        </p:nvSpPr>
        <p:spPr bwMode="auto">
          <a:xfrm>
            <a:off x="0" y="6245525"/>
            <a:ext cx="810736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rgbClr val="FF6801"/>
              </a:buClr>
            </a:pPr>
            <a:r>
              <a:rPr lang="en-US" sz="1100" dirty="0">
                <a:solidFill>
                  <a:srgbClr val="000000"/>
                </a:solidFill>
              </a:rPr>
              <a:t>Source: A.M. Best Special Report “Pace of P/C Impairments Slowed in 2012; Auto Writers, RRGs Continued to Struggle,” June 2013; Insurance Information Institute.</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Historically, Deficient Loss Reserves and Inadequate Pricing Are</a:t>
            </a:r>
            <a:br>
              <a:rPr lang="en-US" b="1" dirty="0">
                <a:solidFill>
                  <a:srgbClr val="FFFFFF"/>
                </a:solidFill>
              </a:rPr>
            </a:br>
            <a:r>
              <a:rPr lang="en-US" b="1" dirty="0">
                <a:solidFill>
                  <a:srgbClr val="FFFFFF"/>
                </a:solidFill>
              </a:rPr>
              <a:t>By Far the Leading Cause of P-C Insurer Impairments. </a:t>
            </a:r>
            <a:br>
              <a:rPr lang="en-US" b="1" dirty="0">
                <a:solidFill>
                  <a:srgbClr val="FFFFFF"/>
                </a:solidFill>
              </a:rPr>
            </a:br>
            <a:r>
              <a:rPr lang="en-US" b="1" dirty="0">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extLst>
      <p:ext uri="{BB962C8B-B14F-4D97-AF65-F5344CB8AC3E}">
        <p14:creationId xmlns:p14="http://schemas.microsoft.com/office/powerpoint/2010/main" val="2184999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14</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3747011023"/>
              </p:ext>
            </p:extLst>
          </p:nvPr>
        </p:nvGraphicFramePr>
        <p:xfrm>
          <a:off x="215900" y="1368425"/>
          <a:ext cx="8686800" cy="3475038"/>
        </p:xfrm>
        <a:graphic>
          <a:graphicData uri="http://schemas.openxmlformats.org/presentationml/2006/ole">
            <mc:AlternateContent xmlns:mc="http://schemas.openxmlformats.org/markup-compatibility/2006">
              <mc:Choice xmlns:v="urn:schemas-microsoft-com:vml" Requires="v">
                <p:oleObj spid="_x0000_s28411005"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15900" y="1368425"/>
                        <a:ext cx="8686800"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12/31/13.</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Well Below 2011 and </a:t>
            </a:r>
            <a:r>
              <a:rPr lang="en-US" sz="2000" b="1" smtClean="0">
                <a:solidFill>
                  <a:srgbClr val="FFFFFF"/>
                </a:solidFill>
              </a:rPr>
              <a:t>2012 YTD Totals</a:t>
            </a:r>
            <a:r>
              <a:rPr lang="en-US" sz="2000" b="1" dirty="0" smtClean="0">
                <a:solidFill>
                  <a:srgbClr val="FFFFFF"/>
                </a:solidFill>
              </a:rPr>
              <a:t>.</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$ 2012)</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14</a:t>
            </a:fld>
            <a:endParaRPr lang="en-US"/>
          </a:p>
        </p:txBody>
      </p:sp>
      <p:pic>
        <p:nvPicPr>
          <p:cNvPr id="14" name="Picture 13" descr="Hartwig Med Center no log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4271" y="1120785"/>
            <a:ext cx="2285999" cy="1714499"/>
          </a:xfrm>
          <a:prstGeom prst="rect">
            <a:avLst/>
          </a:prstGeom>
        </p:spPr>
      </p:pic>
    </p:spTree>
    <p:extLst>
      <p:ext uri="{BB962C8B-B14F-4D97-AF65-F5344CB8AC3E}">
        <p14:creationId xmlns:p14="http://schemas.microsoft.com/office/powerpoint/2010/main" val="369139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140</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dirty="0" smtClean="0"/>
              <a:t>Top 10 Lines of Business for US P/C Impaired Insurers, 2000–2012</a:t>
            </a:r>
          </a:p>
        </p:txBody>
      </p:sp>
      <p:graphicFrame>
        <p:nvGraphicFramePr>
          <p:cNvPr id="2" name="Object 8"/>
          <p:cNvGraphicFramePr>
            <a:graphicFrameLocks noGrp="1"/>
          </p:cNvGraphicFramePr>
          <p:nvPr>
            <p:ph idx="4294967295"/>
            <p:extLst/>
          </p:nvPr>
        </p:nvGraphicFramePr>
        <p:xfrm>
          <a:off x="2222500" y="2536825"/>
          <a:ext cx="4384675" cy="3594100"/>
        </p:xfrm>
        <a:graphic>
          <a:graphicData uri="http://schemas.openxmlformats.org/drawingml/2006/chart">
            <c:chart xmlns:c="http://schemas.openxmlformats.org/drawingml/2006/chart" xmlns:r="http://schemas.openxmlformats.org/officeDocument/2006/relationships" r:id="rId3"/>
          </a:graphicData>
        </a:graphic>
      </p:graphicFrame>
      <p:sp>
        <p:nvSpPr>
          <p:cNvPr id="45064" name="Rectangle 5"/>
          <p:cNvSpPr>
            <a:spLocks noChangeArrowheads="1"/>
          </p:cNvSpPr>
          <p:nvPr/>
        </p:nvSpPr>
        <p:spPr bwMode="auto">
          <a:xfrm>
            <a:off x="0" y="6170870"/>
            <a:ext cx="810736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pPr>
            <a:r>
              <a:rPr lang="en-US" sz="1100" dirty="0">
                <a:solidFill>
                  <a:srgbClr val="000000"/>
                </a:solidFill>
              </a:rPr>
              <a:t>Source: A.M. Best Special Report “Pace of P/C Impairments Slowed in 2012; Auto Writers, RRGs Continued to Struggle,” June 2013; Insurance Information Institute.</a:t>
            </a:r>
          </a:p>
          <a:p>
            <a:pPr eaLnBrk="0" hangingPunct="0">
              <a:lnSpc>
                <a:spcPct val="85000"/>
              </a:lnSpc>
              <a:spcBef>
                <a:spcPct val="25000"/>
              </a:spcBef>
              <a:buClr>
                <a:schemeClr val="accent2"/>
              </a:buClr>
              <a:buFont typeface="Wingdings" pitchFamily="2" charset="2"/>
              <a:buNone/>
            </a:pPr>
            <a:r>
              <a:rPr lang="en-US" sz="1100" dirty="0" smtClean="0"/>
              <a:t>.  </a:t>
            </a:r>
            <a:endParaRPr lang="en-US" sz="1100" dirty="0"/>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Workers Comp and Pvt. Passenger Auto Account for </a:t>
            </a:r>
            <a:r>
              <a:rPr lang="en-US" b="1" dirty="0" smtClean="0">
                <a:solidFill>
                  <a:srgbClr val="FFFFFF"/>
                </a:solidFill>
              </a:rPr>
              <a:t>More Than 40 Percent of </a:t>
            </a:r>
            <a:r>
              <a:rPr lang="en-US" b="1" dirty="0">
                <a:solidFill>
                  <a:srgbClr val="FFFFFF"/>
                </a:solidFill>
              </a:rPr>
              <a:t>the </a:t>
            </a:r>
            <a:r>
              <a:rPr lang="en-US" b="1" dirty="0" smtClean="0">
                <a:solidFill>
                  <a:srgbClr val="FFFFFF"/>
                </a:solidFill>
              </a:rPr>
              <a:t>Impaired </a:t>
            </a:r>
            <a:r>
              <a:rPr lang="en-US" b="1" dirty="0">
                <a:solidFill>
                  <a:srgbClr val="FFFFFF"/>
                </a:solidFill>
              </a:rPr>
              <a:t>Insurers </a:t>
            </a:r>
            <a:r>
              <a:rPr lang="en-US" b="1" dirty="0" smtClean="0">
                <a:solidFill>
                  <a:srgbClr val="FFFFFF"/>
                </a:solidFill>
              </a:rPr>
              <a:t>Since 2000</a:t>
            </a:r>
            <a:endParaRPr lang="en-US" b="1" dirty="0">
              <a:solidFill>
                <a:srgbClr val="FFFFFF"/>
              </a:solidFill>
            </a:endParaRP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a:t>
            </a:r>
            <a:endParaRPr lang="en-US" sz="1400" dirty="0"/>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dirty="0"/>
              <a:t>Pvt. Passenger Auto</a:t>
            </a:r>
          </a:p>
        </p:txBody>
      </p:sp>
      <p:sp>
        <p:nvSpPr>
          <p:cNvPr id="45069" name="Rectangle 10"/>
          <p:cNvSpPr>
            <a:spLocks noChangeArrowheads="1"/>
          </p:cNvSpPr>
          <p:nvPr/>
        </p:nvSpPr>
        <p:spPr bwMode="gray">
          <a:xfrm>
            <a:off x="4814888" y="6008645"/>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Homeowners</a:t>
            </a:r>
          </a:p>
        </p:txBody>
      </p:sp>
      <p:sp>
        <p:nvSpPr>
          <p:cNvPr id="45070" name="Rectangle 11"/>
          <p:cNvSpPr>
            <a:spLocks noChangeArrowheads="1"/>
          </p:cNvSpPr>
          <p:nvPr/>
        </p:nvSpPr>
        <p:spPr bwMode="gray">
          <a:xfrm>
            <a:off x="2095500" y="598672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Commercial </a:t>
            </a:r>
            <a:r>
              <a:rPr lang="en-US" sz="1400" dirty="0" err="1"/>
              <a:t>Multiperil</a:t>
            </a:r>
            <a:endParaRPr lang="en-US" sz="1400" dirty="0"/>
          </a:p>
        </p:txBody>
      </p:sp>
      <p:sp>
        <p:nvSpPr>
          <p:cNvPr id="45071" name="Rectangle 12"/>
          <p:cNvSpPr>
            <a:spLocks noChangeArrowheads="1"/>
          </p:cNvSpPr>
          <p:nvPr/>
        </p:nvSpPr>
        <p:spPr bwMode="gray">
          <a:xfrm>
            <a:off x="1052427" y="5385057"/>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Commercial Auto Liability</a:t>
            </a:r>
          </a:p>
        </p:txBody>
      </p:sp>
      <p:sp>
        <p:nvSpPr>
          <p:cNvPr id="45072" name="Rectangle 13"/>
          <p:cNvSpPr>
            <a:spLocks noChangeArrowheads="1"/>
          </p:cNvSpPr>
          <p:nvPr/>
        </p:nvSpPr>
        <p:spPr bwMode="gray">
          <a:xfrm>
            <a:off x="1052427" y="4692112"/>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Other Liability</a:t>
            </a:r>
            <a:endParaRPr lang="en-US" sz="1400" i="1" dirty="0"/>
          </a:p>
        </p:txBody>
      </p:sp>
      <p:sp>
        <p:nvSpPr>
          <p:cNvPr id="45073" name="Rectangle 14"/>
          <p:cNvSpPr>
            <a:spLocks noChangeArrowheads="1"/>
          </p:cNvSpPr>
          <p:nvPr/>
        </p:nvSpPr>
        <p:spPr bwMode="gray">
          <a:xfrm>
            <a:off x="1967771" y="3760250"/>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Med Mal</a:t>
            </a:r>
          </a:p>
        </p:txBody>
      </p:sp>
      <p:sp>
        <p:nvSpPr>
          <p:cNvPr id="45074" name="Rectangle 15"/>
          <p:cNvSpPr>
            <a:spLocks noChangeArrowheads="1"/>
          </p:cNvSpPr>
          <p:nvPr/>
        </p:nvSpPr>
        <p:spPr bwMode="gray">
          <a:xfrm>
            <a:off x="2150977" y="3102899"/>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dirty="0"/>
              <a:t>Surety</a:t>
            </a:r>
          </a:p>
        </p:txBody>
      </p:sp>
      <p:sp>
        <p:nvSpPr>
          <p:cNvPr id="45075" name="Rectangle 15"/>
          <p:cNvSpPr>
            <a:spLocks noChangeArrowheads="1"/>
          </p:cNvSpPr>
          <p:nvPr/>
        </p:nvSpPr>
        <p:spPr bwMode="gray">
          <a:xfrm>
            <a:off x="2543968" y="2681355"/>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Title</a:t>
            </a:r>
          </a:p>
        </p:txBody>
      </p:sp>
    </p:spTree>
    <p:extLst>
      <p:ext uri="{BB962C8B-B14F-4D97-AF65-F5344CB8AC3E}">
        <p14:creationId xmlns:p14="http://schemas.microsoft.com/office/powerpoint/2010/main" val="14133023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141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15</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412029" name="Chart" r:id="rId4" imgW="8572433" imgH="3743383" progId="MSGraph.Chart.8">
                  <p:embed followColorScheme="full"/>
                </p:oleObj>
              </mc:Choice>
              <mc:Fallback>
                <p:oleObj name="Chart" r:id="rId4" imgW="8572433" imgH="3743383"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017083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446777" name="Chart" r:id="rId4" imgW="8439161" imgH="3648152" progId="MSGraph.Chart.8">
                  <p:embed followColorScheme="full"/>
                </p:oleObj>
              </mc:Choice>
              <mc:Fallback>
                <p:oleObj name="Chart" r:id="rId4" imgW="8439161" imgH="3648152"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16</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extLst>
      <p:ext uri="{BB962C8B-B14F-4D97-AF65-F5344CB8AC3E}">
        <p14:creationId xmlns:p14="http://schemas.microsoft.com/office/powerpoint/2010/main" val="26030908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17</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10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extLst/>
          </p:nvPr>
        </p:nvGraphicFramePr>
        <p:xfrm>
          <a:off x="0" y="1704975"/>
          <a:ext cx="9144000" cy="4749800"/>
        </p:xfrm>
        <a:graphic>
          <a:graphicData uri="http://schemas.openxmlformats.org/presentationml/2006/ole">
            <mc:AlternateContent xmlns:mc="http://schemas.openxmlformats.org/markup-compatibility/2006">
              <mc:Choice xmlns:v="urn:schemas-microsoft-com:vml" Requires="v">
                <p:oleObj spid="_x0000_s28413053"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0" y="17049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690804" y="1860768"/>
            <a:ext cx="2753516" cy="1336896"/>
          </a:xfrm>
          <a:prstGeom prst="wedgeRectCallout">
            <a:avLst>
              <a:gd name="adj1" fmla="val -105730"/>
              <a:gd name="adj2" fmla="val -3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Oklahoma let the country in insured CAT losses 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550727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18</a:t>
            </a:fld>
            <a:endParaRPr lang="en-US" smtClean="0"/>
          </a:p>
        </p:txBody>
      </p:sp>
      <p:graphicFrame>
        <p:nvGraphicFramePr>
          <p:cNvPr id="51202" name="Object 2"/>
          <p:cNvGraphicFramePr>
            <a:graphicFrameLocks/>
          </p:cNvGraphicFramePr>
          <p:nvPr/>
        </p:nvGraphicFramePr>
        <p:xfrm>
          <a:off x="300285" y="1610064"/>
          <a:ext cx="8493125" cy="4343400"/>
        </p:xfrm>
        <a:graphic>
          <a:graphicData uri="http://schemas.openxmlformats.org/presentationml/2006/ole">
            <mc:AlternateContent xmlns:mc="http://schemas.openxmlformats.org/markup-compatibility/2006">
              <mc:Choice xmlns:v="urn:schemas-microsoft-com:vml" Requires="v">
                <p:oleObj spid="_x0000_s28414078" name="Chart" r:id="rId4" imgW="8439184" imgH="4324276" progId="MSGraph.Chart.8">
                  <p:embed followColorScheme="full"/>
                </p:oleObj>
              </mc:Choice>
              <mc:Fallback>
                <p:oleObj name="Chart" r:id="rId4" imgW="8439184" imgH="4324276" progId="MSGraph.Chart.8">
                  <p:embed followColorScheme="full"/>
                  <p:pic>
                    <p:nvPicPr>
                      <p:cNvPr id="0" name=""/>
                      <p:cNvPicPr>
                        <a:picLocks noChangeArrowheads="1"/>
                      </p:cNvPicPr>
                      <p:nvPr/>
                    </p:nvPicPr>
                    <p:blipFill>
                      <a:blip r:embed="rId5"/>
                      <a:srcRect/>
                      <a:stretch>
                        <a:fillRect/>
                      </a:stretch>
                    </p:blipFill>
                    <p:spPr bwMode="auto">
                      <a:xfrm>
                        <a:off x="300285" y="1610064"/>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catastrophe losses of at least $25 million.</a:t>
            </a:r>
          </a:p>
          <a:p>
            <a:pPr eaLnBrk="0" hangingPunct="0">
              <a:lnSpc>
                <a:spcPct val="85000"/>
              </a:lnSpc>
              <a:spcBef>
                <a:spcPct val="25000"/>
              </a:spcBef>
              <a:buClr>
                <a:schemeClr val="accent2"/>
              </a:buClr>
              <a:buFont typeface="Wingdings" pitchFamily="2" charset="2"/>
              <a:buNone/>
            </a:pPr>
            <a:r>
              <a:rPr lang="en-US" sz="1000" dirty="0" smtClean="0"/>
              <a:t>Sources: PCS unit of ISO;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Top 5 States by Insured Catastrophe Losses in 2012*</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4885424" y="1757529"/>
            <a:ext cx="2753516" cy="1336896"/>
          </a:xfrm>
          <a:prstGeom prst="wedgeRectCallout">
            <a:avLst>
              <a:gd name="adj1" fmla="val -105730"/>
              <a:gd name="adj2" fmla="val 19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NY and NJ let the US in CAT losses in 2012 due Sandy</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Tree>
    <p:extLst>
      <p:ext uri="{BB962C8B-B14F-4D97-AF65-F5344CB8AC3E}">
        <p14:creationId xmlns:p14="http://schemas.microsoft.com/office/powerpoint/2010/main" val="9273402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413" y="130175"/>
            <a:ext cx="6838950" cy="719138"/>
          </a:xfrm>
        </p:spPr>
        <p:txBody>
          <a:bodyPr/>
          <a:lstStyle/>
          <a:p>
            <a:pPr>
              <a:defRPr/>
            </a:pPr>
            <a:r>
              <a:rPr lang="en-US" kern="1200" dirty="0" smtClean="0">
                <a:solidFill>
                  <a:srgbClr val="28688C"/>
                </a:solidFill>
                <a:latin typeface="Arial"/>
                <a:ea typeface="Arial Unicode MS"/>
                <a:cs typeface="Arial"/>
              </a:rPr>
              <a:t>Insurers Making a Difference in Impacted Communities</a:t>
            </a:r>
            <a:endParaRPr lang="en-US" dirty="0">
              <a:solidFill>
                <a:srgbClr val="28688C"/>
              </a:solidFill>
            </a:endParaRPr>
          </a:p>
        </p:txBody>
      </p:sp>
      <p:sp>
        <p:nvSpPr>
          <p:cNvPr id="16"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Source:  Insurance Information Institute</a:t>
            </a:r>
            <a:endParaRPr lang="en-US" sz="1000" i="1" dirty="0">
              <a:solidFill>
                <a:schemeClr val="accent4">
                  <a:lumMod val="75000"/>
                </a:schemeClr>
              </a:solidFill>
              <a:cs typeface="+mn-cs"/>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97D97806-DA20-4594-9DCF-1A363D26288F}" type="slidenum">
              <a:rPr lang="en-US" sz="1000">
                <a:solidFill>
                  <a:schemeClr val="accent4">
                    <a:lumMod val="75000"/>
                  </a:schemeClr>
                </a:solidFill>
                <a:latin typeface="+mn-lt"/>
                <a:cs typeface="+mn-cs"/>
              </a:rPr>
              <a:pPr algn="r">
                <a:defRPr/>
              </a:pPr>
              <a:t>19</a:t>
            </a:fld>
            <a:endParaRPr lang="en-US" sz="1000" dirty="0">
              <a:solidFill>
                <a:schemeClr val="accent4">
                  <a:lumMod val="75000"/>
                </a:schemeClr>
              </a:solidFill>
              <a:latin typeface="+mn-lt"/>
              <a:cs typeface="+mn-cs"/>
            </a:endParaRPr>
          </a:p>
        </p:txBody>
      </p:sp>
      <p:pic>
        <p:nvPicPr>
          <p:cNvPr id="111621" name="Picture 10" descr="Collapsed House 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775" y="1155700"/>
            <a:ext cx="4084638" cy="3063875"/>
          </a:xfrm>
          <a:prstGeom prst="rect">
            <a:avLst/>
          </a:prstGeom>
          <a:noFill/>
          <a:ln w="9525">
            <a:noFill/>
            <a:miter lim="800000"/>
            <a:headEnd/>
            <a:tailEnd/>
          </a:ln>
        </p:spPr>
      </p:pic>
      <p:pic>
        <p:nvPicPr>
          <p:cNvPr id="13" name="Picture 12" descr="Check Presentation Hartwig Mayor Maddox.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64087" y="2482056"/>
            <a:ext cx="4210050" cy="3157538"/>
          </a:xfrm>
          <a:prstGeom prst="rect">
            <a:avLst/>
          </a:prstGeom>
          <a:noFill/>
          <a:ln w="9525">
            <a:noFill/>
            <a:miter lim="800000"/>
            <a:headEnd/>
            <a:tailEnd/>
          </a:ln>
        </p:spPr>
      </p:pic>
      <p:sp>
        <p:nvSpPr>
          <p:cNvPr id="17" name="AutoShape 7"/>
          <p:cNvSpPr>
            <a:spLocks noChangeArrowheads="1"/>
          </p:cNvSpPr>
          <p:nvPr/>
        </p:nvSpPr>
        <p:spPr bwMode="blackWhite">
          <a:xfrm>
            <a:off x="4764087" y="1141107"/>
            <a:ext cx="4379913" cy="1171575"/>
          </a:xfrm>
          <a:prstGeom prst="wedgeRectCallout">
            <a:avLst>
              <a:gd name="adj1" fmla="val -69300"/>
              <a:gd name="adj2" fmla="val -182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Destroyed home in Tuscaloosa.  Insurers will pay some 165,000 claims totaling $2 billion in the Tuscaloosa/ Birmingham areas alone.</a:t>
            </a:r>
          </a:p>
        </p:txBody>
      </p:sp>
      <p:sp>
        <p:nvSpPr>
          <p:cNvPr id="18" name="AutoShape 7"/>
          <p:cNvSpPr>
            <a:spLocks noChangeArrowheads="1"/>
          </p:cNvSpPr>
          <p:nvPr/>
        </p:nvSpPr>
        <p:spPr bwMode="blackWhite">
          <a:xfrm>
            <a:off x="4764087" y="5696746"/>
            <a:ext cx="3564732" cy="1049337"/>
          </a:xfrm>
          <a:prstGeom prst="wedgeRectCallout">
            <a:avLst>
              <a:gd name="adj1" fmla="val 11567"/>
              <a:gd name="adj2" fmla="val -116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Presentation of a check to Tuscaloosa Mayor Walt Maddox to the Tuscaloosa Storm Recovery Fund</a:t>
            </a:r>
          </a:p>
        </p:txBody>
      </p:sp>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7494" y="4342775"/>
            <a:ext cx="2006600" cy="2077700"/>
          </a:xfrm>
          <a:prstGeom prst="rect">
            <a:avLst/>
          </a:prstGeom>
        </p:spPr>
      </p:pic>
      <p:sp>
        <p:nvSpPr>
          <p:cNvPr id="11" name="AutoShape 7"/>
          <p:cNvSpPr>
            <a:spLocks noChangeArrowheads="1"/>
          </p:cNvSpPr>
          <p:nvPr/>
        </p:nvSpPr>
        <p:spPr bwMode="blackWhite">
          <a:xfrm>
            <a:off x="2534047" y="4590257"/>
            <a:ext cx="2023666" cy="1596231"/>
          </a:xfrm>
          <a:prstGeom prst="wedgeRectCallout">
            <a:avLst>
              <a:gd name="adj1" fmla="val -93573"/>
              <a:gd name="adj2" fmla="val -233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Presentation of a check to </a:t>
            </a:r>
            <a:r>
              <a:rPr lang="en-US" b="1" dirty="0" smtClean="0">
                <a:solidFill>
                  <a:srgbClr val="FFFFFF"/>
                </a:solidFill>
                <a:latin typeface="Arial" pitchFamily="34" charset="0"/>
                <a:cs typeface="Arial" pitchFamily="34" charset="0"/>
              </a:rPr>
              <a:t>Moore, OK, Public School Relief Fund</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299829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par>
                          <p:cTn id="8" fill="hold">
                            <p:stCondLst>
                              <p:cond delay="1199"/>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1699"/>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199"/>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P spid="18"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p:txBody>
          <a:bodyPr/>
          <a:lstStyle/>
          <a:p>
            <a:r>
              <a:rPr lang="en-US" dirty="0" smtClean="0"/>
              <a:t>Presentation Outline	</a:t>
            </a:r>
            <a:endParaRPr lang="en-US" i="1" dirty="0" smtClean="0"/>
          </a:p>
        </p:txBody>
      </p:sp>
      <p:sp>
        <p:nvSpPr>
          <p:cNvPr id="1922051" name="Rectangle 3"/>
          <p:cNvSpPr>
            <a:spLocks noGrp="1" noChangeArrowheads="1"/>
          </p:cNvSpPr>
          <p:nvPr>
            <p:ph type="body" idx="1"/>
          </p:nvPr>
        </p:nvSpPr>
        <p:spPr>
          <a:xfrm>
            <a:off x="326571" y="1159348"/>
            <a:ext cx="8640448" cy="5448301"/>
          </a:xfrm>
        </p:spPr>
        <p:txBody>
          <a:bodyPr/>
          <a:lstStyle/>
          <a:p>
            <a:pPr>
              <a:lnSpc>
                <a:spcPts val="1100"/>
              </a:lnSpc>
            </a:pPr>
            <a:r>
              <a:rPr lang="en-US" b="1" dirty="0" smtClean="0"/>
              <a:t>P/C Insurance Industry Overview &amp; Outlook</a:t>
            </a:r>
          </a:p>
          <a:p>
            <a:pPr lvl="1">
              <a:lnSpc>
                <a:spcPct val="100000"/>
              </a:lnSpc>
            </a:pPr>
            <a:r>
              <a:rPr lang="en-US" sz="2000" b="1" dirty="0" smtClean="0"/>
              <a:t>Measuring the impact of catastrophe losses</a:t>
            </a:r>
            <a:endParaRPr lang="en-US" sz="2000" b="1" dirty="0"/>
          </a:p>
          <a:p>
            <a:pPr>
              <a:lnSpc>
                <a:spcPts val="1100"/>
              </a:lnSpc>
            </a:pPr>
            <a:r>
              <a:rPr lang="en-US" b="1" dirty="0" smtClean="0"/>
              <a:t>Catastrophe Loss Overview</a:t>
            </a:r>
          </a:p>
          <a:p>
            <a:pPr lvl="1">
              <a:lnSpc>
                <a:spcPts val="1100"/>
              </a:lnSpc>
            </a:pPr>
            <a:r>
              <a:rPr lang="en-US" sz="2000" b="1" dirty="0" smtClean="0"/>
              <a:t>US and global trends</a:t>
            </a:r>
            <a:endParaRPr lang="en-US" b="1" dirty="0" smtClean="0"/>
          </a:p>
          <a:p>
            <a:pPr>
              <a:lnSpc>
                <a:spcPts val="1100"/>
              </a:lnSpc>
            </a:pPr>
            <a:r>
              <a:rPr lang="en-US" b="1" dirty="0" smtClean="0"/>
              <a:t>Public Policy Issues</a:t>
            </a:r>
          </a:p>
          <a:p>
            <a:pPr lvl="1">
              <a:lnSpc>
                <a:spcPts val="1100"/>
              </a:lnSpc>
            </a:pPr>
            <a:r>
              <a:rPr lang="en-US" sz="2000" b="1" dirty="0" smtClean="0"/>
              <a:t>Federal disaster response</a:t>
            </a:r>
          </a:p>
          <a:p>
            <a:pPr lvl="1">
              <a:lnSpc>
                <a:spcPts val="1100"/>
              </a:lnSpc>
            </a:pPr>
            <a:r>
              <a:rPr lang="en-US" sz="2000" b="1" dirty="0" smtClean="0"/>
              <a:t>Flood insurance</a:t>
            </a:r>
          </a:p>
          <a:p>
            <a:pPr lvl="1">
              <a:lnSpc>
                <a:spcPts val="1100"/>
              </a:lnSpc>
            </a:pPr>
            <a:r>
              <a:rPr lang="en-US" sz="2000" b="1" dirty="0" smtClean="0"/>
              <a:t>Terrorism</a:t>
            </a:r>
          </a:p>
          <a:p>
            <a:pPr lvl="1">
              <a:lnSpc>
                <a:spcPts val="1100"/>
              </a:lnSpc>
            </a:pPr>
            <a:r>
              <a:rPr lang="en-US" sz="2000" b="1" dirty="0" smtClean="0"/>
              <a:t>Cyber Risk:  The Cat of the Future?</a:t>
            </a:r>
          </a:p>
          <a:p>
            <a:pPr>
              <a:lnSpc>
                <a:spcPct val="100000"/>
              </a:lnSpc>
            </a:pPr>
            <a:r>
              <a:rPr lang="en-US" b="1" dirty="0" smtClean="0"/>
              <a:t>Reinsurance Market Update</a:t>
            </a:r>
          </a:p>
          <a:p>
            <a:pPr lvl="1">
              <a:lnSpc>
                <a:spcPct val="100000"/>
              </a:lnSpc>
            </a:pPr>
            <a:r>
              <a:rPr lang="en-US" sz="2000" b="1" dirty="0" smtClean="0"/>
              <a:t>The flood of alternative capital is transforming this sector</a:t>
            </a:r>
            <a:endParaRPr lang="en-US" b="1" dirty="0" smtClean="0"/>
          </a:p>
          <a:p>
            <a:pPr>
              <a:lnSpc>
                <a:spcPct val="100000"/>
              </a:lnSpc>
            </a:pPr>
            <a:r>
              <a:rPr lang="en-US" b="1" dirty="0" smtClean="0"/>
              <a:t>Property Exposure Overview &amp; Residual Markets</a:t>
            </a:r>
          </a:p>
          <a:p>
            <a:pPr>
              <a:lnSpc>
                <a:spcPts val="1100"/>
              </a:lnSpc>
            </a:pPr>
            <a:r>
              <a:rPr lang="en-US" b="1" dirty="0" smtClean="0"/>
              <a:t>The Importance of Financial Strength</a:t>
            </a:r>
          </a:p>
        </p:txBody>
      </p:sp>
    </p:spTree>
    <p:extLst>
      <p:ext uri="{BB962C8B-B14F-4D97-AF65-F5344CB8AC3E}">
        <p14:creationId xmlns:p14="http://schemas.microsoft.com/office/powerpoint/2010/main" val="29100360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922051">
                                            <p:txEl>
                                              <p:pRg st="12" end="12"/>
                                            </p:txEl>
                                          </p:spTgt>
                                        </p:tgtEl>
                                        <p:attrNameLst>
                                          <p:attrName>style.visibility</p:attrName>
                                        </p:attrNameLst>
                                      </p:cBhvr>
                                      <p:to>
                                        <p:strVal val="visible"/>
                                      </p:to>
                                    </p:set>
                                    <p:animEffect transition="in" filter="wipe(left)">
                                      <p:cBhvr>
                                        <p:cTn id="53"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20</a:t>
            </a:fld>
            <a:endParaRPr lang="en-US" smtClean="0"/>
          </a:p>
        </p:txBody>
      </p:sp>
      <p:sp>
        <p:nvSpPr>
          <p:cNvPr id="44038" name="Freeform 2"/>
          <p:cNvSpPr>
            <a:spLocks/>
          </p:cNvSpPr>
          <p:nvPr/>
        </p:nvSpPr>
        <p:spPr bwMode="gray">
          <a:xfrm>
            <a:off x="4151676" y="2534874"/>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Top States by Inflation-Adjusted Insured Catastrophe Losses, 1983–2012</a:t>
            </a:r>
          </a:p>
        </p:txBody>
      </p:sp>
      <p:graphicFrame>
        <p:nvGraphicFramePr>
          <p:cNvPr id="6151176" name="Object 8"/>
          <p:cNvGraphicFramePr>
            <a:graphicFrameLocks noGrp="1"/>
          </p:cNvGraphicFramePr>
          <p:nvPr>
            <p:ph idx="4294967295"/>
          </p:nvPr>
        </p:nvGraphicFramePr>
        <p:xfrm>
          <a:off x="2245442" y="2677755"/>
          <a:ext cx="4486275" cy="3695700"/>
        </p:xfrm>
        <a:graphic>
          <a:graphicData uri="http://schemas.openxmlformats.org/presentationml/2006/ole">
            <mc:AlternateContent xmlns:mc="http://schemas.openxmlformats.org/markup-compatibility/2006">
              <mc:Choice xmlns:v="urn:schemas-microsoft-com:vml" Requires="v">
                <p:oleObj spid="_x0000_s28415102" name="Chart" r:id="rId4" imgW="4486224" imgH="3695831" progId="MSGraph.Chart.8">
                  <p:embed followColorScheme="full"/>
                </p:oleObj>
              </mc:Choice>
              <mc:Fallback>
                <p:oleObj name="Chart" r:id="rId4" imgW="4486224" imgH="3695831" progId="MSGraph.Chart.8">
                  <p:embed followColorScheme="full"/>
                  <p:pic>
                    <p:nvPicPr>
                      <p:cNvPr id="0" name=""/>
                      <p:cNvPicPr preferRelativeResize="0">
                        <a:picLocks noGrp="1" noChangeArrowheads="1"/>
                      </p:cNvPicPr>
                      <p:nvPr/>
                    </p:nvPicPr>
                    <p:blipFill>
                      <a:blip r:embed="rId5"/>
                      <a:srcRect/>
                      <a:stretch>
                        <a:fillRect/>
                      </a:stretch>
                    </p:blipFill>
                    <p:spPr bwMode="gray">
                      <a:xfrm>
                        <a:off x="2245442" y="267775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PCS unit of ISO, </a:t>
            </a:r>
            <a:r>
              <a:rPr lang="en-US" sz="1100" dirty="0" err="1" smtClean="0"/>
              <a:t>Verisk</a:t>
            </a:r>
            <a:r>
              <a:rPr lang="en-US" sz="1100" dirty="0" smtClean="0"/>
              <a:t> Company.; Insurance Information Institute.  </a:t>
            </a:r>
            <a:endParaRPr lang="en-US" sz="1100" dirty="0"/>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 the Past  30 Years Florida Has Accounted for the Largest Share of Catastrophe Losses in the U.S., Followed by Texas and Louisiana </a:t>
            </a:r>
            <a:endParaRPr lang="en-US" b="1" dirty="0">
              <a:solidFill>
                <a:srgbClr val="FFFFFF"/>
              </a:solidFill>
            </a:endParaRPr>
          </a:p>
        </p:txBody>
      </p:sp>
      <p:sp>
        <p:nvSpPr>
          <p:cNvPr id="44042" name="Rectangle 7"/>
          <p:cNvSpPr>
            <a:spLocks noChangeArrowheads="1"/>
          </p:cNvSpPr>
          <p:nvPr/>
        </p:nvSpPr>
        <p:spPr bwMode="gray">
          <a:xfrm>
            <a:off x="6499429" y="3935068"/>
            <a:ext cx="1984375" cy="470898"/>
          </a:xfrm>
          <a:prstGeom prst="rect">
            <a:avLst/>
          </a:prstGeom>
          <a:noFill/>
          <a:ln w="9525">
            <a:noFill/>
            <a:miter lim="800000"/>
            <a:headEnd/>
            <a:tailEnd/>
          </a:ln>
        </p:spPr>
        <p:txBody>
          <a:bodyPr lIns="0" tIns="0" rIns="0" bIns="0" anchor="ctr">
            <a:spAutoFit/>
          </a:bodyPr>
          <a:lstStyle/>
          <a:p>
            <a:pPr algn="ctr">
              <a:lnSpc>
                <a:spcPct val="85000"/>
              </a:lnSpc>
            </a:pPr>
            <a:r>
              <a:rPr lang="en-US" b="1" dirty="0" smtClean="0">
                <a:effectLst>
                  <a:outerShdw blurRad="38100" dist="38100" dir="2700000" algn="tl">
                    <a:srgbClr val="000000">
                      <a:alpha val="43137"/>
                    </a:srgbClr>
                  </a:outerShdw>
                </a:effectLst>
              </a:rPr>
              <a:t>Rest of the U.S.</a:t>
            </a:r>
          </a:p>
          <a:p>
            <a:pPr algn="ctr">
              <a:lnSpc>
                <a:spcPct val="85000"/>
              </a:lnSpc>
            </a:pPr>
            <a:r>
              <a:rPr lang="en-US" b="1" dirty="0" smtClean="0">
                <a:effectLst>
                  <a:outerShdw blurRad="38100" dist="38100" dir="2700000" algn="tl">
                    <a:srgbClr val="000000">
                      <a:alpha val="43137"/>
                    </a:srgbClr>
                  </a:outerShdw>
                </a:effectLst>
              </a:rPr>
              <a:t>$309.9B</a:t>
            </a:r>
          </a:p>
        </p:txBody>
      </p:sp>
      <p:sp>
        <p:nvSpPr>
          <p:cNvPr id="18" name="Rectangle 7"/>
          <p:cNvSpPr>
            <a:spLocks noChangeArrowheads="1"/>
          </p:cNvSpPr>
          <p:nvPr/>
        </p:nvSpPr>
        <p:spPr bwMode="gray">
          <a:xfrm>
            <a:off x="1268669" y="4246363"/>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Florida</a:t>
            </a:r>
          </a:p>
          <a:p>
            <a:pPr algn="ctr">
              <a:lnSpc>
                <a:spcPct val="85000"/>
              </a:lnSpc>
            </a:pPr>
            <a:r>
              <a:rPr lang="en-US" sz="1600" b="1" dirty="0" smtClean="0">
                <a:effectLst>
                  <a:outerShdw blurRad="38100" dist="38100" dir="2700000" algn="tl">
                    <a:srgbClr val="000000">
                      <a:alpha val="43137"/>
                    </a:srgbClr>
                  </a:outerShdw>
                </a:effectLst>
              </a:rPr>
              <a:t>$66.7B</a:t>
            </a:r>
          </a:p>
        </p:txBody>
      </p:sp>
      <p:sp>
        <p:nvSpPr>
          <p:cNvPr id="19" name="Rectangle 7"/>
          <p:cNvSpPr>
            <a:spLocks noChangeArrowheads="1"/>
          </p:cNvSpPr>
          <p:nvPr/>
        </p:nvSpPr>
        <p:spPr bwMode="gray">
          <a:xfrm>
            <a:off x="1612797" y="2894428"/>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Texas</a:t>
            </a:r>
          </a:p>
          <a:p>
            <a:pPr algn="ctr">
              <a:lnSpc>
                <a:spcPct val="85000"/>
              </a:lnSpc>
            </a:pPr>
            <a:r>
              <a:rPr lang="en-US" sz="1600" b="1" dirty="0" smtClean="0">
                <a:effectLst>
                  <a:outerShdw blurRad="38100" dist="38100" dir="2700000" algn="tl">
                    <a:srgbClr val="000000">
                      <a:alpha val="43137"/>
                    </a:srgbClr>
                  </a:outerShdw>
                </a:effectLst>
              </a:rPr>
              <a:t>$48.8B</a:t>
            </a:r>
          </a:p>
        </p:txBody>
      </p:sp>
      <p:sp>
        <p:nvSpPr>
          <p:cNvPr id="20" name="Rectangle 7"/>
          <p:cNvSpPr>
            <a:spLocks noChangeArrowheads="1"/>
          </p:cNvSpPr>
          <p:nvPr/>
        </p:nvSpPr>
        <p:spPr bwMode="gray">
          <a:xfrm>
            <a:off x="3829987" y="2265160"/>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Louisiana</a:t>
            </a:r>
          </a:p>
          <a:p>
            <a:pPr algn="ctr">
              <a:lnSpc>
                <a:spcPct val="85000"/>
              </a:lnSpc>
            </a:pPr>
            <a:r>
              <a:rPr lang="en-US" sz="1600" b="1" dirty="0" smtClean="0">
                <a:effectLst>
                  <a:outerShdw blurRad="38100" dist="38100" dir="2700000" algn="tl">
                    <a:srgbClr val="000000">
                      <a:alpha val="43137"/>
                    </a:srgbClr>
                  </a:outerShdw>
                </a:effectLst>
              </a:rPr>
              <a:t>$42.0B</a:t>
            </a:r>
          </a:p>
        </p:txBody>
      </p:sp>
      <p:sp>
        <p:nvSpPr>
          <p:cNvPr id="21" name="Text Box 6"/>
          <p:cNvSpPr txBox="1">
            <a:spLocks noChangeArrowheads="1"/>
          </p:cNvSpPr>
          <p:nvPr/>
        </p:nvSpPr>
        <p:spPr bwMode="blackWhite">
          <a:xfrm>
            <a:off x="6459794" y="4822723"/>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Total: $467.5 Billion, an average of $16.6B per year or $1.3B per month</a:t>
            </a:r>
            <a:endParaRPr lang="en-US" sz="2000" b="1" dirty="0">
              <a:solidFill>
                <a:srgbClr val="FFFFFF"/>
              </a:solidFill>
            </a:endParaRPr>
          </a:p>
        </p:txBody>
      </p:sp>
      <p:sp>
        <p:nvSpPr>
          <p:cNvPr id="14" name="AutoShape 8"/>
          <p:cNvSpPr>
            <a:spLocks noChangeArrowheads="1"/>
          </p:cNvSpPr>
          <p:nvPr/>
        </p:nvSpPr>
        <p:spPr bwMode="blackWhite">
          <a:xfrm>
            <a:off x="88488" y="2182760"/>
            <a:ext cx="2061067" cy="2035279"/>
          </a:xfrm>
          <a:prstGeom prst="wedgeRectCallout">
            <a:avLst>
              <a:gd name="adj1" fmla="val 79548"/>
              <a:gd name="adj2" fmla="val 1854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FL is the most   costly state for CATs, with nearly $67B in insured losses over the past 30 years</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5631566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21</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1993–2012</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416125" name="Chart" r:id="rId4" imgW="4486224" imgH="3695831" progId="MSGraph.Chart.8">
                  <p:embed followColorScheme="full"/>
                </p:oleObj>
              </mc:Choice>
              <mc:Fallback>
                <p:oleObj name="Chart" r:id="rId4" imgW="4486224" imgH="3695831"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2012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158.2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$6.5</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140.9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$27.8</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14.9</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$391.7B, an average of $19.6B per year or $1.6B per month</a:t>
            </a:r>
            <a:endParaRPr lang="en-US" sz="2000" b="1" dirty="0">
              <a:solidFill>
                <a:srgbClr val="FFFFFF"/>
              </a:solidFill>
            </a:endParaRPr>
          </a:p>
        </p:txBody>
      </p:sp>
    </p:spTree>
    <p:extLst>
      <p:ext uri="{BB962C8B-B14F-4D97-AF65-F5344CB8AC3E}">
        <p14:creationId xmlns:p14="http://schemas.microsoft.com/office/powerpoint/2010/main" val="18025469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22</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417149" name="Chart" r:id="rId4" imgW="8420033" imgH="3371882" progId="MSGraph.Chart.8">
                  <p:embed followColorScheme="full"/>
                </p:oleObj>
              </mc:Choice>
              <mc:Fallback>
                <p:oleObj name="Chart" r:id="rId4" imgW="8420033" imgH="3371882"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became the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45268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23</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1970-2013*</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mc:AlternateContent xmlns:mc="http://schemas.openxmlformats.org/markup-compatibility/2006">
              <mc:Choice xmlns:v="urn:schemas-microsoft-com:vml" Requires="v">
                <p:oleObj spid="_x0000_s28418173" name="Chart" r:id="rId4" imgW="8401151" imgH="3371882" progId="MSGraph.Chart.8">
                  <p:embed followColorScheme="full"/>
                </p:oleObj>
              </mc:Choice>
              <mc:Fallback>
                <p:oleObj name="Chart" r:id="rId4" imgW="8401151" imgH="3371882" progId="MSGraph.Chart.8">
                  <p:embed followColorScheme="full"/>
                  <p:pic>
                    <p:nvPicPr>
                      <p:cNvPr id="0" name=""/>
                      <p:cNvPicPr>
                        <a:picLocks noChangeAspect="1" noChangeArrowheads="1"/>
                      </p:cNvPicPr>
                      <p:nvPr/>
                    </p:nvPicPr>
                    <p:blipFill>
                      <a:blip r:embed="rId5"/>
                      <a:srcRect/>
                      <a:stretch>
                        <a:fillRect/>
                      </a:stretch>
                    </p:blipFill>
                    <p:spPr bwMode="gray">
                      <a:xfrm>
                        <a:off x="179387" y="249125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extLst>
      <p:ext uri="{BB962C8B-B14F-4D97-AF65-F5344CB8AC3E}">
        <p14:creationId xmlns:p14="http://schemas.microsoft.com/office/powerpoint/2010/main" val="33179379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284163" y="1522413"/>
            <a:ext cx="8532811" cy="386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 1"/>
          <p:cNvSpPr>
            <a:spLocks noGrp="1"/>
          </p:cNvSpPr>
          <p:nvPr>
            <p:ph type="title"/>
          </p:nvPr>
        </p:nvSpPr>
        <p:spPr>
          <a:xfrm>
            <a:off x="96943" y="-79271"/>
            <a:ext cx="7753635" cy="1083733"/>
          </a:xfrm>
        </p:spPr>
        <p:txBody>
          <a:bodyPr/>
          <a:lstStyle/>
          <a:p>
            <a:r>
              <a:rPr lang="de-DE" dirty="0" smtClean="0"/>
              <a:t>Hailstorm on July 27-28 in </a:t>
            </a:r>
            <a:r>
              <a:rPr lang="de-DE" i="1" u="sng" dirty="0" smtClean="0"/>
              <a:t>Germany</a:t>
            </a:r>
            <a:r>
              <a:rPr lang="de-DE" dirty="0" smtClean="0"/>
              <a:t> Was Most Expensive CAT Worldwide in 2013!</a:t>
            </a:r>
            <a:endParaRPr lang="de-DE" sz="2000" b="0" dirty="0" smtClean="0">
              <a:solidFill>
                <a:schemeClr val="tx1"/>
              </a:solidFill>
            </a:endParaRPr>
          </a:p>
        </p:txBody>
      </p:sp>
      <p:graphicFrame>
        <p:nvGraphicFramePr>
          <p:cNvPr id="11" name="Tabelle 10"/>
          <p:cNvGraphicFramePr>
            <a:graphicFrameLocks noGrp="1"/>
          </p:cNvGraphicFramePr>
          <p:nvPr>
            <p:extLst/>
          </p:nvPr>
        </p:nvGraphicFramePr>
        <p:xfrm>
          <a:off x="284163" y="5355292"/>
          <a:ext cx="8532811" cy="1158240"/>
        </p:xfrm>
        <a:graphic>
          <a:graphicData uri="http://schemas.openxmlformats.org/drawingml/2006/table">
            <a:tbl>
              <a:tblPr firstRow="1" bandRow="1">
                <a:tableStyleId>{5C22544A-7EE6-4342-B048-85BDC9FD1C3A}</a:tableStyleId>
              </a:tblPr>
              <a:tblGrid>
                <a:gridCol w="3657817"/>
                <a:gridCol w="1769015"/>
                <a:gridCol w="1804230"/>
                <a:gridCol w="1301749"/>
              </a:tblGrid>
              <a:tr h="375920">
                <a:tc>
                  <a:txBody>
                    <a:bodyPr/>
                    <a:lstStyle/>
                    <a:p>
                      <a:pPr algn="l"/>
                      <a:r>
                        <a:rPr lang="de-DE" sz="1600" dirty="0" smtClean="0"/>
                        <a:t>Region</a:t>
                      </a:r>
                      <a:endParaRPr lang="de-DE" sz="1600" dirty="0"/>
                    </a:p>
                  </a:txBody>
                  <a:tcPr>
                    <a:solidFill>
                      <a:srgbClr val="225A7A"/>
                    </a:solidFill>
                  </a:tcPr>
                </a:tc>
                <a:tc>
                  <a:txBody>
                    <a:bodyPr/>
                    <a:lstStyle/>
                    <a:p>
                      <a:pPr algn="l"/>
                      <a:r>
                        <a:rPr lang="de-DE" sz="1600" dirty="0" smtClean="0"/>
                        <a:t>Overall </a:t>
                      </a:r>
                      <a:r>
                        <a:rPr lang="de-DE" sz="1600" dirty="0" err="1" smtClean="0"/>
                        <a:t>losses</a:t>
                      </a:r>
                      <a:endParaRPr lang="de-DE" sz="1600" dirty="0"/>
                    </a:p>
                  </a:txBody>
                  <a:tcPr>
                    <a:solidFill>
                      <a:srgbClr val="225A7A"/>
                    </a:solidFill>
                  </a:tcPr>
                </a:tc>
                <a:tc>
                  <a:txBody>
                    <a:bodyPr/>
                    <a:lstStyle/>
                    <a:p>
                      <a:pPr algn="l"/>
                      <a:r>
                        <a:rPr lang="de-DE" sz="1600" dirty="0" err="1" smtClean="0"/>
                        <a:t>Insured</a:t>
                      </a:r>
                      <a:r>
                        <a:rPr lang="de-DE" sz="1600" dirty="0" smtClean="0"/>
                        <a:t> </a:t>
                      </a:r>
                      <a:r>
                        <a:rPr lang="de-DE" sz="1600" dirty="0" err="1" smtClean="0"/>
                        <a:t>losses</a:t>
                      </a:r>
                      <a:endParaRPr lang="de-DE" sz="1600" dirty="0"/>
                    </a:p>
                  </a:txBody>
                  <a:tcPr>
                    <a:solidFill>
                      <a:srgbClr val="225A7A"/>
                    </a:solidFill>
                  </a:tcPr>
                </a:tc>
                <a:tc>
                  <a:txBody>
                    <a:bodyPr/>
                    <a:lstStyle/>
                    <a:p>
                      <a:pPr algn="l"/>
                      <a:r>
                        <a:rPr lang="de-DE" sz="1600" dirty="0" err="1" smtClean="0"/>
                        <a:t>Fatalities</a:t>
                      </a:r>
                      <a:endParaRPr lang="de-DE" sz="1600" dirty="0"/>
                    </a:p>
                  </a:txBody>
                  <a:tcPr>
                    <a:solidFill>
                      <a:srgbClr val="225A7A"/>
                    </a:solidFill>
                  </a:tcPr>
                </a:tc>
              </a:tr>
              <a:tr h="450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Southwestern and Northern Germany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t>US$  4.8bn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t>US$ </a:t>
                      </a:r>
                      <a:r>
                        <a:rPr lang="de-DE" sz="1600" b="1" baseline="0" dirty="0" smtClean="0"/>
                        <a:t> 3.7</a:t>
                      </a:r>
                      <a:r>
                        <a:rPr lang="de-DE" sz="1600" b="1" dirty="0" smtClean="0"/>
                        <a:t>bn</a:t>
                      </a:r>
                    </a:p>
                  </a:txBody>
                  <a:tcPr/>
                </a:tc>
                <a:tc>
                  <a:txBody>
                    <a:bodyPr/>
                    <a:lstStyle/>
                    <a:p>
                      <a:pPr algn="l"/>
                      <a:r>
                        <a:rPr lang="de-DE" sz="1600" b="1" dirty="0" smtClean="0"/>
                        <a:t>0</a:t>
                      </a:r>
                      <a:endParaRPr lang="de-DE" sz="1600" b="1" dirty="0"/>
                    </a:p>
                  </a:txBody>
                  <a:tcPr/>
                </a:tc>
              </a:tr>
            </a:tbl>
          </a:graphicData>
        </a:graphic>
      </p:graphicFrame>
      <p:pic>
        <p:nvPicPr>
          <p:cNvPr id="8" name="Picture 2"/>
          <p:cNvPicPr>
            <a:picLocks noChangeAspect="1" noChangeArrowheads="1"/>
          </p:cNvPicPr>
          <p:nvPr>
            <p:custDataLst>
              <p:tags r:id="rId2"/>
            </p:custDataLst>
          </p:nvPr>
        </p:nvPicPr>
        <p:blipFill>
          <a:blip r:embed="rId7" cstate="email"/>
          <a:srcRect/>
          <a:stretch>
            <a:fillRect/>
          </a:stretch>
        </p:blipFill>
        <p:spPr bwMode="auto">
          <a:xfrm>
            <a:off x="2286040" y="1938845"/>
            <a:ext cx="2438360" cy="3362179"/>
          </a:xfrm>
          <a:prstGeom prst="rect">
            <a:avLst/>
          </a:prstGeom>
          <a:noFill/>
          <a:effectLst/>
        </p:spPr>
      </p:pic>
      <p:sp>
        <p:nvSpPr>
          <p:cNvPr id="12" name="Ellipse 11"/>
          <p:cNvSpPr/>
          <p:nvPr/>
        </p:nvSpPr>
        <p:spPr>
          <a:xfrm rot="20280176">
            <a:off x="7367895" y="2516418"/>
            <a:ext cx="609641" cy="356076"/>
          </a:xfrm>
          <a:prstGeom prst="ellipse">
            <a:avLst/>
          </a:prstGeom>
          <a:noFill/>
          <a:ln>
            <a:solidFill>
              <a:srgbClr val="B3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rot="19770928">
            <a:off x="7588277" y="2852866"/>
            <a:ext cx="460790" cy="409567"/>
          </a:xfrm>
          <a:prstGeom prst="ellipse">
            <a:avLst/>
          </a:prstGeom>
          <a:noFill/>
          <a:ln>
            <a:solidFill>
              <a:srgbClr val="B3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rot="19957048">
            <a:off x="7540699" y="2038904"/>
            <a:ext cx="1550321" cy="307777"/>
          </a:xfrm>
          <a:prstGeom prst="rect">
            <a:avLst/>
          </a:prstGeom>
          <a:noFill/>
          <a:effectLst/>
        </p:spPr>
        <p:txBody>
          <a:bodyPr wrap="square" rtlCol="0">
            <a:spAutoFit/>
          </a:bodyPr>
          <a:lstStyle/>
          <a:p>
            <a:r>
              <a:rPr lang="de-DE" sz="1400" b="1" dirty="0" err="1" smtClean="0">
                <a:solidFill>
                  <a:srgbClr val="B30000"/>
                </a:solidFill>
              </a:rPr>
              <a:t>July</a:t>
            </a:r>
            <a:r>
              <a:rPr lang="de-DE" sz="1400" b="1" dirty="0" smtClean="0">
                <a:solidFill>
                  <a:srgbClr val="B30000"/>
                </a:solidFill>
              </a:rPr>
              <a:t> 27</a:t>
            </a:r>
          </a:p>
        </p:txBody>
      </p:sp>
      <p:sp>
        <p:nvSpPr>
          <p:cNvPr id="15" name="Textfeld 14"/>
          <p:cNvSpPr txBox="1"/>
          <p:nvPr/>
        </p:nvSpPr>
        <p:spPr>
          <a:xfrm rot="19957048">
            <a:off x="7506669" y="2964156"/>
            <a:ext cx="1550321" cy="307777"/>
          </a:xfrm>
          <a:prstGeom prst="rect">
            <a:avLst/>
          </a:prstGeom>
          <a:noFill/>
          <a:effectLst/>
        </p:spPr>
        <p:txBody>
          <a:bodyPr wrap="square" rtlCol="0">
            <a:spAutoFit/>
          </a:bodyPr>
          <a:lstStyle/>
          <a:p>
            <a:r>
              <a:rPr lang="de-DE" sz="1400" b="1" dirty="0" err="1" smtClean="0">
                <a:solidFill>
                  <a:srgbClr val="B30000"/>
                </a:solidFill>
              </a:rPr>
              <a:t>July</a:t>
            </a:r>
            <a:r>
              <a:rPr lang="de-DE" sz="1400" b="1" dirty="0" smtClean="0">
                <a:solidFill>
                  <a:srgbClr val="B30000"/>
                </a:solidFill>
              </a:rPr>
              <a:t> 28</a:t>
            </a:r>
          </a:p>
        </p:txBody>
      </p:sp>
      <p:pic>
        <p:nvPicPr>
          <p:cNvPr id="1026" name="PPTShape_0"/>
          <p:cNvPicPr>
            <a:picLocks noChangeAspect="1" noChangeArrowheads="1"/>
          </p:cNvPicPr>
          <p:nvPr>
            <p:custDataLst>
              <p:tags r:id="rId3"/>
            </p:custDataLst>
          </p:nvPr>
        </p:nvPicPr>
        <p:blipFill>
          <a:blip r:embed="rId8" cstate="email">
            <a:extLst>
              <a:ext uri="{28A0092B-C50C-407E-A947-70E740481C1C}">
                <a14:useLocalDpi xmlns:a14="http://schemas.microsoft.com/office/drawing/2010/main"/>
              </a:ext>
            </a:extLst>
          </a:blip>
          <a:srcRect l="4502" r="8534" b="11149"/>
          <a:stretch>
            <a:fillRect/>
          </a:stretch>
        </p:blipFill>
        <p:spPr bwMode="auto">
          <a:xfrm>
            <a:off x="4687776" y="3607155"/>
            <a:ext cx="1440375" cy="1705357"/>
          </a:xfrm>
          <a:prstGeom prst="rect">
            <a:avLst/>
          </a:prstGeom>
          <a:noFill/>
          <a:ln w="9525">
            <a:noFill/>
            <a:miter lim="800000"/>
            <a:headEnd/>
            <a:tailEnd/>
          </a:ln>
        </p:spPr>
      </p:pic>
      <p:pic>
        <p:nvPicPr>
          <p:cNvPr id="10" name="Picture 3"/>
          <p:cNvPicPr>
            <a:picLocks noChangeAspect="1" noChangeArrowheads="1"/>
          </p:cNvPicPr>
          <p:nvPr>
            <p:custDataLst>
              <p:tags r:id="rId4"/>
            </p:custDataLst>
          </p:nvPr>
        </p:nvPicPr>
        <p:blipFill>
          <a:blip r:embed="rId9" cstate="email"/>
          <a:srcRect/>
          <a:stretch>
            <a:fillRect/>
          </a:stretch>
        </p:blipFill>
        <p:spPr bwMode="auto">
          <a:xfrm>
            <a:off x="5681939" y="1992572"/>
            <a:ext cx="2835609" cy="2388359"/>
          </a:xfrm>
          <a:prstGeom prst="rect">
            <a:avLst/>
          </a:prstGeom>
          <a:noFill/>
          <a:ln w="9525">
            <a:solidFill>
              <a:schemeClr val="accent1"/>
            </a:solidFill>
            <a:miter lim="800000"/>
            <a:headEnd/>
            <a:tailEnd/>
          </a:ln>
        </p:spPr>
      </p:pic>
      <p:sp>
        <p:nvSpPr>
          <p:cNvPr id="17" name="TextBox 1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24</a:t>
            </a:fld>
            <a:endParaRPr lang="en-US" sz="1000" dirty="0">
              <a:solidFill>
                <a:schemeClr val="accent4">
                  <a:lumMod val="75000"/>
                </a:schemeClr>
              </a:solidFill>
              <a:latin typeface="+mn-lt"/>
            </a:endParaRPr>
          </a:p>
        </p:txBody>
      </p:sp>
      <p:sp>
        <p:nvSpPr>
          <p:cNvPr id="16" name="Textfeld 8"/>
          <p:cNvSpPr txBox="1"/>
          <p:nvPr/>
        </p:nvSpPr>
        <p:spPr>
          <a:xfrm>
            <a:off x="323850" y="1883387"/>
            <a:ext cx="8458200" cy="830997"/>
          </a:xfrm>
          <a:prstGeom prst="rect">
            <a:avLst/>
          </a:prstGeom>
          <a:noFill/>
          <a:effectLst/>
        </p:spPr>
        <p:txBody>
          <a:bodyPr wrap="square" rtlCol="0">
            <a:spAutoFit/>
          </a:bodyPr>
          <a:lstStyle/>
          <a:p>
            <a:pPr fontAlgn="auto">
              <a:spcBef>
                <a:spcPts val="0"/>
              </a:spcBef>
              <a:spcAft>
                <a:spcPts val="0"/>
              </a:spcAft>
            </a:pPr>
            <a:r>
              <a:rPr lang="de-DE" sz="1600" b="1" dirty="0" smtClean="0">
                <a:solidFill>
                  <a:srgbClr val="225A7A"/>
                </a:solidFill>
                <a:latin typeface="Arial"/>
                <a:cs typeface="Arial"/>
              </a:rPr>
              <a:t>Hailstones with </a:t>
            </a:r>
            <a:br>
              <a:rPr lang="de-DE" sz="1600" b="1" dirty="0" smtClean="0">
                <a:solidFill>
                  <a:srgbClr val="225A7A"/>
                </a:solidFill>
                <a:latin typeface="Arial"/>
                <a:cs typeface="Arial"/>
              </a:rPr>
            </a:br>
            <a:r>
              <a:rPr lang="de-DE" sz="1600" b="1" dirty="0" smtClean="0">
                <a:solidFill>
                  <a:srgbClr val="225A7A"/>
                </a:solidFill>
                <a:latin typeface="Arial"/>
                <a:cs typeface="Arial"/>
              </a:rPr>
              <a:t>diameters up to 8 cm  </a:t>
            </a:r>
            <a:br>
              <a:rPr lang="de-DE" sz="1600" b="1" dirty="0" smtClean="0">
                <a:solidFill>
                  <a:srgbClr val="225A7A"/>
                </a:solidFill>
                <a:latin typeface="Arial"/>
                <a:cs typeface="Arial"/>
              </a:rPr>
            </a:br>
            <a:r>
              <a:rPr lang="de-DE" sz="1600" b="1" dirty="0" smtClean="0">
                <a:solidFill>
                  <a:srgbClr val="225A7A"/>
                </a:solidFill>
                <a:latin typeface="Arial"/>
                <a:cs typeface="Arial"/>
              </a:rPr>
              <a:t>(tennis ball ≈ 7 cm)</a:t>
            </a:r>
          </a:p>
        </p:txBody>
      </p:sp>
      <p:sp>
        <p:nvSpPr>
          <p:cNvPr id="19" name="PPTShape_0"/>
          <p:cNvSpPr txBox="1">
            <a:spLocks noChangeArrowheads="1"/>
          </p:cNvSpPr>
          <p:nvPr/>
        </p:nvSpPr>
        <p:spPr bwMode="auto">
          <a:xfrm>
            <a:off x="123854" y="6594268"/>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Tree>
    <p:custDataLst>
      <p:tags r:id="rId1"/>
    </p:custDataLst>
    <p:extLst>
      <p:ext uri="{BB962C8B-B14F-4D97-AF65-F5344CB8AC3E}">
        <p14:creationId xmlns:p14="http://schemas.microsoft.com/office/powerpoint/2010/main" val="13142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25</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mc:AlternateContent xmlns:mc="http://schemas.openxmlformats.org/markup-compatibility/2006">
              <mc:Choice xmlns:v="urn:schemas-microsoft-com:vml" Requires="v">
                <p:oleObj spid="_x0000_s28419198" name="Chart" r:id="rId4" imgW="8420033" imgH="3371882" progId="MSGraph.Chart.8">
                  <p:embed followColorScheme="full"/>
                </p:oleObj>
              </mc:Choice>
              <mc:Fallback>
                <p:oleObj name="Chart" r:id="rId4" imgW="8420033" imgH="3371882" progId="MSGraph.Chart.8">
                  <p:embed followColorScheme="full"/>
                  <p:pic>
                    <p:nvPicPr>
                      <p:cNvPr id="0" name=""/>
                      <p:cNvPicPr>
                        <a:picLocks noChangeAspect="1" noChangeArrowheads="1"/>
                      </p:cNvPicPr>
                      <p:nvPr/>
                    </p:nvPicPr>
                    <p:blipFill>
                      <a:blip r:embed="rId5"/>
                      <a:srcRect/>
                      <a:stretch>
                        <a:fillRect/>
                      </a:stretch>
                    </p:blipFill>
                    <p:spPr bwMode="gray">
                      <a:xfrm>
                        <a:off x="73740" y="2884385"/>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extLst>
      <p:ext uri="{BB962C8B-B14F-4D97-AF65-F5344CB8AC3E}">
        <p14:creationId xmlns:p14="http://schemas.microsoft.com/office/powerpoint/2010/main" val="1262522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26</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8420222" name="Chart" r:id="rId4" imgW="8524959" imgH="4857617" progId="MSGraph.Chart.8">
                  <p:embed followColorScheme="full"/>
                </p:oleObj>
              </mc:Choice>
              <mc:Fallback>
                <p:oleObj name="Chart" r:id="rId4" imgW="8524959" imgH="4857617"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507226"/>
            <a:ext cx="3649623" cy="1055640"/>
          </a:xfrm>
          <a:prstGeom prst="wedgeRectCallout">
            <a:avLst>
              <a:gd name="adj1" fmla="val -34584"/>
              <a:gd name="adj2" fmla="val -7847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NY and FL lead the US in the value of insured coastal exposure at $2.9 Trillion</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9043952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27</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mc:AlternateContent xmlns:mc="http://schemas.openxmlformats.org/markup-compatibility/2006">
              <mc:Choice xmlns:v="urn:schemas-microsoft-com:vml" Requires="v">
                <p:oleObj spid="_x0000_s28421245" name="Chart" r:id="rId4" imgW="8534400" imgH="4848161" progId="MSGraph.Chart.8">
                  <p:embed followColorScheme="full"/>
                </p:oleObj>
              </mc:Choice>
              <mc:Fallback>
                <p:oleObj name="Chart" r:id="rId4" imgW="8534400" imgH="4848161" progId="MSGraph.Chart.8">
                  <p:embed followColorScheme="full"/>
                  <p:pic>
                    <p:nvPicPr>
                      <p:cNvPr id="0" name=""/>
                      <p:cNvPicPr>
                        <a:picLocks noChangeAspect="1" noChangeArrowheads="1"/>
                      </p:cNvPicPr>
                      <p:nvPr/>
                    </p:nvPicPr>
                    <p:blipFill>
                      <a:blip r:embed="rId5"/>
                      <a:srcRect/>
                      <a:stretch>
                        <a:fillRect/>
                      </a:stretch>
                    </p:blipFill>
                    <p:spPr bwMode="gray">
                      <a:xfrm>
                        <a:off x="333939" y="136735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extLst>
      <p:ext uri="{BB962C8B-B14F-4D97-AF65-F5344CB8AC3E}">
        <p14:creationId xmlns:p14="http://schemas.microsoft.com/office/powerpoint/2010/main" val="25506723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28</a:t>
            </a:fld>
            <a:endParaRPr lang="en-US" sz="1000" dirty="0">
              <a:solidFill>
                <a:schemeClr val="accent4">
                  <a:lumMod val="75000"/>
                </a:schemeClr>
              </a:solidFill>
              <a:latin typeface="+mn-lt"/>
              <a:cs typeface="+mn-cs"/>
            </a:endParaRPr>
          </a:p>
        </p:txBody>
      </p:sp>
      <p:sp>
        <p:nvSpPr>
          <p:cNvPr id="4557826" name="AutoShape 2"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491" y="1793640"/>
            <a:ext cx="6887381" cy="3845083"/>
          </a:xfrm>
          <a:prstGeom prst="rect">
            <a:avLst/>
          </a:prstGeom>
        </p:spPr>
      </p:pic>
      <p:sp>
        <p:nvSpPr>
          <p:cNvPr id="13" name="TextBox 12"/>
          <p:cNvSpPr txBox="1"/>
          <p:nvPr/>
        </p:nvSpPr>
        <p:spPr>
          <a:xfrm>
            <a:off x="81783" y="6567026"/>
            <a:ext cx="8118633" cy="230832"/>
          </a:xfrm>
          <a:prstGeom prst="rect">
            <a:avLst/>
          </a:prstGeom>
          <a:noFill/>
          <a:effectLst/>
        </p:spPr>
        <p:txBody>
          <a:bodyPr wrap="square" rtlCol="0">
            <a:spAutoFit/>
          </a:bodyPr>
          <a:lstStyle/>
          <a:p>
            <a:r>
              <a:rPr lang="en-US" sz="900" dirty="0" smtClean="0"/>
              <a:t>Sources: Munich Re </a:t>
            </a:r>
            <a:r>
              <a:rPr lang="en-US" sz="900" dirty="0" err="1" smtClean="0"/>
              <a:t>NatCatSERVICE</a:t>
            </a:r>
            <a:r>
              <a:rPr lang="en-US" sz="900" dirty="0" smtClean="0"/>
              <a:t>; Insurance Information Institute.</a:t>
            </a:r>
          </a:p>
        </p:txBody>
      </p:sp>
      <p:sp>
        <p:nvSpPr>
          <p:cNvPr id="17"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25A7A"/>
                </a:solidFill>
                <a:effectLst/>
                <a:uLnTx/>
                <a:uFillTx/>
                <a:latin typeface="Arial"/>
                <a:cs typeface="Arial"/>
              </a:rPr>
              <a:t>Winter Storm and Winter Damage Events in the US and Canada, 1980-2013 (2013 US$)</a:t>
            </a:r>
            <a:endParaRPr kumimoji="0" lang="en-US" sz="2800" b="1" i="0" u="none" strike="noStrike" kern="0" cap="none" spc="0" normalizeH="0" baseline="0" noProof="0" dirty="0">
              <a:ln>
                <a:noFill/>
              </a:ln>
              <a:solidFill>
                <a:srgbClr val="225A7A"/>
              </a:solidFill>
              <a:effectLst/>
              <a:uLnTx/>
              <a:uFillTx/>
              <a:ea typeface="+mj-ea"/>
              <a:cs typeface="+mj-cs"/>
            </a:endParaRPr>
          </a:p>
        </p:txBody>
      </p:sp>
      <p:sp>
        <p:nvSpPr>
          <p:cNvPr id="18" name="AutoShape 7"/>
          <p:cNvSpPr>
            <a:spLocks noChangeArrowheads="1"/>
          </p:cNvSpPr>
          <p:nvPr/>
        </p:nvSpPr>
        <p:spPr bwMode="blackWhite">
          <a:xfrm>
            <a:off x="3850255" y="1212382"/>
            <a:ext cx="3912416" cy="1476847"/>
          </a:xfrm>
          <a:prstGeom prst="wedgeRectCallout">
            <a:avLst>
              <a:gd name="adj1" fmla="val -60498"/>
              <a:gd name="adj2" fmla="val 24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Three of the four most costly years ever for insured losses from winter storms and damage occurred in the 1990s, led by the “Storm of the Century” in 1993.</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7363752" y="3343995"/>
            <a:ext cx="1693862" cy="1933070"/>
          </a:xfrm>
          <a:prstGeom prst="wedgeRectCallout">
            <a:avLst>
              <a:gd name="adj1" fmla="val -62266"/>
              <a:gd name="adj2" fmla="val -3161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losses from severe winter events totaled $2 billion in 2013.</a:t>
            </a:r>
            <a:endParaRPr lang="en-US" b="1" dirty="0">
              <a:solidFill>
                <a:srgbClr val="FFFFFF"/>
              </a:solidFill>
              <a:latin typeface="Arial" pitchFamily="34" charset="0"/>
              <a:cs typeface="Arial" pitchFamily="34" charset="0"/>
            </a:endParaRPr>
          </a:p>
        </p:txBody>
      </p:sp>
      <p:sp>
        <p:nvSpPr>
          <p:cNvPr id="14" name="Rectangle 6"/>
          <p:cNvSpPr>
            <a:spLocks noChangeArrowheads="1"/>
          </p:cNvSpPr>
          <p:nvPr/>
        </p:nvSpPr>
        <p:spPr bwMode="blackWhite">
          <a:xfrm>
            <a:off x="333491" y="5629278"/>
            <a:ext cx="8724123" cy="92809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Insured winter storm and damage losses in</a:t>
            </a:r>
            <a:r>
              <a:rPr lang="en-US" sz="2000" b="1" dirty="0">
                <a:solidFill>
                  <a:srgbClr val="FFFFFF"/>
                </a:solidFill>
              </a:rPr>
              <a:t> </a:t>
            </a:r>
            <a:r>
              <a:rPr lang="en-US" sz="2000" b="1" dirty="0" smtClean="0">
                <a:solidFill>
                  <a:srgbClr val="FFFFFF"/>
                </a:solidFill>
              </a:rPr>
              <a:t>Jan. 2014 already totaled $1.5 billion. Continued severe weather since then makes it likely that 2014 will become one of the top 5 costliest winters since 1980.</a:t>
            </a:r>
            <a:endParaRPr lang="en-US" sz="2000" b="1" dirty="0">
              <a:solidFill>
                <a:srgbClr val="FFFFFF"/>
              </a:solidFill>
            </a:endParaRPr>
          </a:p>
        </p:txBody>
      </p:sp>
      <p:sp>
        <p:nvSpPr>
          <p:cNvPr id="15" name="Rectangle 9"/>
          <p:cNvSpPr>
            <a:spLocks noChangeArrowheads="1"/>
          </p:cNvSpPr>
          <p:nvPr/>
        </p:nvSpPr>
        <p:spPr bwMode="black">
          <a:xfrm>
            <a:off x="153929" y="1229290"/>
            <a:ext cx="6392197"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Insured Losses (Millions, $ 2013)</a:t>
            </a:r>
            <a:endParaRPr lang="en-US" sz="1600" b="1" dirty="0">
              <a:solidFill>
                <a:srgbClr val="225A7A"/>
              </a:solidFill>
            </a:endParaRPr>
          </a:p>
        </p:txBody>
      </p:sp>
      <p:sp>
        <p:nvSpPr>
          <p:cNvPr id="16" name="AutoShape 7"/>
          <p:cNvSpPr>
            <a:spLocks noChangeArrowheads="1"/>
          </p:cNvSpPr>
          <p:nvPr/>
        </p:nvSpPr>
        <p:spPr bwMode="blackWhite">
          <a:xfrm>
            <a:off x="1155161" y="2444888"/>
            <a:ext cx="1693862" cy="854597"/>
          </a:xfrm>
          <a:prstGeom prst="wedgeRectCallout">
            <a:avLst>
              <a:gd name="adj1" fmla="val 53292"/>
              <a:gd name="adj2" fmla="val 10380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5-year running average</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66863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3600"/>
                            </p:stCondLst>
                            <p:childTnLst>
                              <p:par>
                                <p:cTn id="19" presetID="22" presetClass="entr" presetSubtype="2" fill="hold" grpId="0" nodeType="afterEffect">
                                  <p:stCondLst>
                                    <p:cond delay="70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4"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Bildplatzhalter 7"/>
          <p:cNvGraphicFramePr>
            <a:graphicFrameLocks noGrp="1"/>
          </p:cNvGraphicFramePr>
          <p:nvPr>
            <p:ph type="pic" sz="quarter" idx="19"/>
            <p:extLst/>
          </p:nvPr>
        </p:nvGraphicFramePr>
        <p:xfrm>
          <a:off x="541309" y="1500326"/>
          <a:ext cx="7931482" cy="4824531"/>
        </p:xfrm>
        <a:graphic>
          <a:graphicData uri="http://schemas.openxmlformats.org/drawingml/2006/table">
            <a:tbl>
              <a:tblPr firstRow="1" bandRow="1">
                <a:tableStyleId>{7DF18680-E054-41AD-8BC1-D1AEF772440D}</a:tableStyleId>
              </a:tblPr>
              <a:tblGrid>
                <a:gridCol w="1676597"/>
                <a:gridCol w="914400"/>
                <a:gridCol w="2593579"/>
                <a:gridCol w="1728192"/>
                <a:gridCol w="1018714"/>
              </a:tblGrid>
              <a:tr h="1077821">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Period</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Area</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Economic</a:t>
                      </a:r>
                      <a:r>
                        <a:rPr lang="de-DE" sz="1400" baseline="0" dirty="0" smtClean="0">
                          <a:solidFill>
                            <a:schemeClr val="bg1"/>
                          </a:solidFill>
                          <a:latin typeface="Arial" panose="020B0604020202020204" pitchFamily="34" charset="0"/>
                          <a:cs typeface="Arial" panose="020B0604020202020204" pitchFamily="34" charset="0"/>
                        </a:rPr>
                        <a:t> Loss (in inflation-adjusted 2013 $US mill)</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Insured Loss (in inflation-adjusted</a:t>
                      </a:r>
                      <a:r>
                        <a:rPr lang="de-DE" sz="1400" baseline="0" dirty="0" smtClean="0">
                          <a:solidFill>
                            <a:schemeClr val="bg1"/>
                          </a:solidFill>
                          <a:latin typeface="Arial" panose="020B0604020202020204" pitchFamily="34" charset="0"/>
                          <a:cs typeface="Arial" panose="020B0604020202020204" pitchFamily="34" charset="0"/>
                        </a:rPr>
                        <a:t> 2013</a:t>
                      </a:r>
                      <a:r>
                        <a:rPr lang="de-DE" sz="1400" dirty="0" smtClean="0">
                          <a:solidFill>
                            <a:schemeClr val="bg1"/>
                          </a:solidFill>
                          <a:latin typeface="Arial" panose="020B0604020202020204" pitchFamily="34" charset="0"/>
                          <a:cs typeface="Arial" panose="020B0604020202020204" pitchFamily="34" charset="0"/>
                        </a:rPr>
                        <a:t> $US mill)</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de-DE" sz="1600" dirty="0" smtClean="0">
                        <a:solidFill>
                          <a:schemeClr val="bg1"/>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de-DE" sz="1600" dirty="0" smtClean="0">
                        <a:solidFill>
                          <a:schemeClr val="bg1"/>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en-US" sz="1400" dirty="0" smtClean="0">
                        <a:solidFill>
                          <a:schemeClr val="bg1"/>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Arial" panose="020B0604020202020204" pitchFamily="34" charset="0"/>
                          <a:cs typeface="Arial" panose="020B0604020202020204" pitchFamily="34" charset="0"/>
                        </a:rPr>
                        <a:t>Fatalities</a:t>
                      </a:r>
                      <a:endParaRPr lang="en-US" sz="1600" dirty="0"/>
                    </a:p>
                  </a:txBody>
                  <a:tcPr>
                    <a:solidFill>
                      <a:srgbClr val="225A7A"/>
                    </a:solidFill>
                  </a:tcPr>
                </a:tc>
              </a:tr>
              <a:tr h="374671">
                <a:tc>
                  <a:txBody>
                    <a:bodyPr/>
                    <a:lstStyle/>
                    <a:p>
                      <a:r>
                        <a:rPr lang="de-DE" sz="1200" dirty="0" smtClean="0">
                          <a:latin typeface="Arial" panose="020B0604020202020204" pitchFamily="34" charset="0"/>
                          <a:cs typeface="Arial" panose="020B0604020202020204" pitchFamily="34" charset="0"/>
                        </a:rPr>
                        <a:t>Mar. 11-14, 1993</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 USA</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8,061</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1" dirty="0" smtClean="0">
                          <a:latin typeface="Arial" panose="020B0604020202020204" pitchFamily="34" charset="0"/>
                          <a:cs typeface="Arial" panose="020B0604020202020204" pitchFamily="34" charset="0"/>
                        </a:rPr>
                        <a:t>3,224</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0" dirty="0" smtClean="0">
                          <a:latin typeface="Arial" panose="020B0604020202020204" pitchFamily="34" charset="0"/>
                          <a:cs typeface="Arial" panose="020B0604020202020204" pitchFamily="34" charset="0"/>
                        </a:rPr>
                        <a:t>270</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Dec. 17-30,1983</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2,339</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2,058</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500</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Apr. 13-17, 2007</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a:t>
                      </a:r>
                      <a:r>
                        <a:rPr lang="de-DE" sz="1200" baseline="0" dirty="0" smtClean="0">
                          <a:latin typeface="Arial" panose="020B0604020202020204" pitchFamily="34" charset="0"/>
                          <a:cs typeface="Arial" panose="020B0604020202020204" pitchFamily="34" charset="0"/>
                        </a:rPr>
                        <a:t> 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2,247</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1,775</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23</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Dec. 10-13, 1992</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4,981</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1,660</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19</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a:t>
                      </a:r>
                      <a:r>
                        <a:rPr lang="de-DE" sz="1200" baseline="0" dirty="0" smtClean="0">
                          <a:latin typeface="Arial" panose="020B0604020202020204" pitchFamily="34" charset="0"/>
                          <a:cs typeface="Arial" panose="020B0604020202020204" pitchFamily="34" charset="0"/>
                        </a:rPr>
                        <a:t> 5-12, 1998</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a:t>
                      </a:r>
                      <a:r>
                        <a:rPr lang="de-DE" sz="1200" baseline="0" dirty="0" smtClean="0">
                          <a:latin typeface="Arial" panose="020B0604020202020204" pitchFamily="34" charset="0"/>
                          <a:cs typeface="Arial" panose="020B0604020202020204" pitchFamily="34" charset="0"/>
                        </a:rPr>
                        <a:t> 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4,145</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1,644</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45</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Feb. 10-12, 1994</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4,716</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1,258</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9</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 17-20,</a:t>
                      </a:r>
                      <a:r>
                        <a:rPr lang="de-DE" sz="1200" baseline="0" dirty="0" smtClean="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1994</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1,572</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1,258</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0" dirty="0" smtClean="0">
                          <a:latin typeface="Arial" panose="020B0604020202020204" pitchFamily="34" charset="0"/>
                          <a:cs typeface="Arial" panose="020B0604020202020204" pitchFamily="34" charset="0"/>
                        </a:rPr>
                        <a:t>70</a:t>
                      </a:r>
                      <a:endParaRPr lang="en-US" sz="1200" b="0" dirty="0">
                        <a:latin typeface="Arial" panose="020B0604020202020204" pitchFamily="34" charset="0"/>
                        <a:cs typeface="Arial" panose="020B0604020202020204" pitchFamily="34" charset="0"/>
                      </a:endParaRPr>
                    </a:p>
                  </a:txBody>
                  <a:tcPr/>
                </a:tc>
              </a:tr>
              <a:tr h="374671">
                <a:tc>
                  <a:txBody>
                    <a:bodyPr/>
                    <a:lstStyle/>
                    <a:p>
                      <a:r>
                        <a:rPr lang="en-US" sz="1200" dirty="0" smtClean="0">
                          <a:latin typeface="Arial" panose="020B0604020202020204" pitchFamily="34" charset="0"/>
                          <a:cs typeface="Arial" panose="020B0604020202020204" pitchFamily="34" charset="0"/>
                        </a:rPr>
                        <a:t>Apr. 7-11,</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2013</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1,600</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1" dirty="0" smtClean="0">
                          <a:latin typeface="Arial" panose="020B0604020202020204" pitchFamily="34" charset="0"/>
                          <a:cs typeface="Arial" panose="020B0604020202020204" pitchFamily="34" charset="0"/>
                        </a:rPr>
                        <a:t>1,200</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0" dirty="0" smtClean="0">
                          <a:latin typeface="Arial" panose="020B0604020202020204" pitchFamily="34" charset="0"/>
                          <a:cs typeface="Arial" panose="020B0604020202020204" pitchFamily="34" charset="0"/>
                        </a:rPr>
                        <a:t>N/A</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 1-4,    1999</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a:t>
                      </a:r>
                      <a:r>
                        <a:rPr lang="de-DE" sz="1200" baseline="0" dirty="0" smtClean="0">
                          <a:latin typeface="Arial" panose="020B0604020202020204" pitchFamily="34" charset="0"/>
                          <a:cs typeface="Arial" panose="020B0604020202020204" pitchFamily="34" charset="0"/>
                        </a:rPr>
                        <a:t> 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1,398</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1,084</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25</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 31-Feb. 2,</a:t>
                      </a:r>
                      <a:r>
                        <a:rPr lang="de-DE" sz="1200" baseline="0" dirty="0" smtClean="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2011</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1,346</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1,010</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36</a:t>
                      </a:r>
                      <a:endParaRPr lang="en-US" sz="1200" b="0" dirty="0">
                        <a:latin typeface="Arial" panose="020B0604020202020204" pitchFamily="34" charset="0"/>
                        <a:cs typeface="Arial" panose="020B0604020202020204" pitchFamily="34" charset="0"/>
                      </a:endParaRPr>
                    </a:p>
                  </a:txBody>
                  <a:tcPr/>
                </a:tc>
              </a:tr>
            </a:tbl>
          </a:graphicData>
        </a:graphic>
      </p:graphicFrame>
      <p:sp>
        <p:nvSpPr>
          <p:cNvPr id="5" name="TextBox 4"/>
          <p:cNvSpPr txBox="1"/>
          <p:nvPr/>
        </p:nvSpPr>
        <p:spPr>
          <a:xfrm>
            <a:off x="81783" y="6438434"/>
            <a:ext cx="8118633" cy="369332"/>
          </a:xfrm>
          <a:prstGeom prst="rect">
            <a:avLst/>
          </a:prstGeom>
          <a:noFill/>
          <a:effectLst/>
        </p:spPr>
        <p:txBody>
          <a:bodyPr wrap="square" rtlCol="0">
            <a:spAutoFit/>
          </a:bodyPr>
          <a:lstStyle/>
          <a:p>
            <a:r>
              <a:rPr lang="en-US" sz="900" dirty="0" smtClean="0"/>
              <a:t>*Top 10 events in original insured loss dollars were adjusted to and ranked by the Insurance Information Institute to 2013 inflation-adjusted values.</a:t>
            </a:r>
          </a:p>
          <a:p>
            <a:r>
              <a:rPr lang="en-US" sz="900" dirty="0" smtClean="0"/>
              <a:t>Sources: Munich Re </a:t>
            </a:r>
            <a:r>
              <a:rPr lang="en-US" sz="900" dirty="0" err="1" smtClean="0"/>
              <a:t>NatCatSERVICE</a:t>
            </a:r>
            <a:r>
              <a:rPr lang="en-US" sz="900" dirty="0" smtClean="0"/>
              <a:t>; Insurance Information Institute.</a:t>
            </a:r>
          </a:p>
        </p:txBody>
      </p:sp>
      <p:sp>
        <p:nvSpPr>
          <p:cNvPr id="6"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Top 10 Winter Storm and Winter Damage Events in the US and Canada, 1980-2013*</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
        <p:nvSpPr>
          <p:cNvPr id="7" name="Rectangle 9"/>
          <p:cNvSpPr>
            <a:spLocks noChangeArrowheads="1"/>
          </p:cNvSpPr>
          <p:nvPr/>
        </p:nvSpPr>
        <p:spPr bwMode="black">
          <a:xfrm>
            <a:off x="110968" y="1162050"/>
            <a:ext cx="8534400"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Ranked by Insured Loss, in Millions of $ 2013*</a:t>
            </a:r>
            <a:endParaRPr lang="en-US" sz="2000" b="1" dirty="0">
              <a:solidFill>
                <a:srgbClr val="225A7A"/>
              </a:solidFill>
            </a:endParaRPr>
          </a:p>
        </p:txBody>
      </p:sp>
    </p:spTree>
    <p:extLst>
      <p:ext uri="{BB962C8B-B14F-4D97-AF65-F5344CB8AC3E}">
        <p14:creationId xmlns:p14="http://schemas.microsoft.com/office/powerpoint/2010/main" val="2580911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771110" y="3826541"/>
            <a:ext cx="7396069"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2013: Best Year in the       Post-Crisis Era</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Performance Improved </a:t>
            </a:r>
            <a:r>
              <a:rPr lang="en-US" sz="4000" b="1" dirty="0" smtClean="0">
                <a:solidFill>
                  <a:srgbClr val="225A7A"/>
                </a:solidFill>
              </a:rPr>
              <a:t>with Lower CATs, Strong Markets</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110"/>
          <p:cNvSpPr>
            <a:spLocks noGrp="1" noChangeArrowheads="1"/>
          </p:cNvSpPr>
          <p:nvPr>
            <p:ph type="sldNum" sz="quarter" idx="12"/>
          </p:nvPr>
        </p:nvSpPr>
        <p:spPr>
          <a:noFill/>
        </p:spPr>
        <p:txBody>
          <a:bodyPr/>
          <a:lstStyle/>
          <a:p>
            <a:fld id="{E6E5542E-88E5-495A-AC19-5D5EEA71753D}" type="slidenum">
              <a:rPr lang="en-US" smtClean="0"/>
              <a:pPr/>
              <a:t>30</a:t>
            </a:fld>
            <a:endParaRPr lang="en-US" smtClean="0"/>
          </a:p>
        </p:txBody>
      </p:sp>
      <p:sp>
        <p:nvSpPr>
          <p:cNvPr id="1638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Insured Homeowners Losses Due</a:t>
            </a:r>
            <a:br>
              <a:rPr lang="en-US" dirty="0" smtClean="0"/>
            </a:br>
            <a:r>
              <a:rPr lang="en-US" dirty="0" smtClean="0"/>
              <a:t>Dog Bite Liability Claims, 2003-2012</a:t>
            </a:r>
          </a:p>
        </p:txBody>
      </p:sp>
      <p:graphicFrame>
        <p:nvGraphicFramePr>
          <p:cNvPr id="16386" name="Object 3"/>
          <p:cNvGraphicFramePr>
            <a:graphicFrameLocks noGrp="1" noChangeAspect="1"/>
          </p:cNvGraphicFramePr>
          <p:nvPr>
            <p:ph idx="4294967295"/>
            <p:extLst/>
          </p:nvPr>
        </p:nvGraphicFramePr>
        <p:xfrm>
          <a:off x="39688" y="1303991"/>
          <a:ext cx="9091612" cy="4706938"/>
        </p:xfrm>
        <a:graphic>
          <a:graphicData uri="http://schemas.openxmlformats.org/presentationml/2006/ole">
            <mc:AlternateContent xmlns:mc="http://schemas.openxmlformats.org/markup-compatibility/2006">
              <mc:Choice xmlns:v="urn:schemas-microsoft-com:vml" Requires="v">
                <p:oleObj spid="_x0000_s28425341" name="Chart" r:id="rId4" imgW="8820049" imgH="4572034" progId="MSGraph.Chart.8">
                  <p:embed followColorScheme="full"/>
                </p:oleObj>
              </mc:Choice>
              <mc:Fallback>
                <p:oleObj name="Chart" r:id="rId4" imgW="8820049" imgH="4572034" progId="MSGraph.Chart.8">
                  <p:embed followColorScheme="full"/>
                  <p:pic>
                    <p:nvPicPr>
                      <p:cNvPr id="0" name=""/>
                      <p:cNvPicPr>
                        <a:picLocks noChangeAspect="1" noChangeArrowheads="1"/>
                      </p:cNvPicPr>
                      <p:nvPr/>
                    </p:nvPicPr>
                    <p:blipFill>
                      <a:blip r:embed="rId5"/>
                      <a:srcRect/>
                      <a:stretch>
                        <a:fillRect/>
                      </a:stretch>
                    </p:blipFill>
                    <p:spPr bwMode="auto">
                      <a:xfrm>
                        <a:off x="39688" y="1303991"/>
                        <a:ext cx="9091612" cy="470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4"/>
          <p:cNvSpPr txBox="1">
            <a:spLocks noChangeArrowheads="1"/>
          </p:cNvSpPr>
          <p:nvPr/>
        </p:nvSpPr>
        <p:spPr bwMode="auto">
          <a:xfrm>
            <a:off x="113553" y="6390622"/>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smtClean="0"/>
          </a:p>
          <a:p>
            <a:pPr eaLnBrk="0" hangingPunct="0">
              <a:lnSpc>
                <a:spcPct val="70000"/>
              </a:lnSpc>
              <a:spcBef>
                <a:spcPct val="50000"/>
              </a:spcBef>
              <a:buClr>
                <a:srgbClr val="FF3300"/>
              </a:buClr>
              <a:buFont typeface="Wingdings" pitchFamily="2" charset="2"/>
              <a:buNone/>
            </a:pPr>
            <a:r>
              <a:rPr lang="en-US" sz="1100" dirty="0" smtClean="0"/>
              <a:t>Source:  Insurance Information Institute.</a:t>
            </a:r>
            <a:r>
              <a:rPr lang="en-US" sz="1100" dirty="0"/>
              <a:t>		</a:t>
            </a:r>
          </a:p>
        </p:txBody>
      </p:sp>
      <p:sp>
        <p:nvSpPr>
          <p:cNvPr id="6" name="Rectangle 5"/>
          <p:cNvSpPr>
            <a:spLocks noChangeArrowheads="1"/>
          </p:cNvSpPr>
          <p:nvPr/>
        </p:nvSpPr>
        <p:spPr bwMode="blackWhite">
          <a:xfrm>
            <a:off x="874245" y="5650567"/>
            <a:ext cx="7515225" cy="87125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Increased Average Cost per Dog Bite Claim is Pushing Total Dog Bite </a:t>
            </a:r>
            <a:r>
              <a:rPr lang="en-US" b="1" dirty="0" err="1" smtClean="0">
                <a:solidFill>
                  <a:srgbClr val="FFFFFF"/>
                </a:solidFill>
              </a:rPr>
              <a:t>Liabiity</a:t>
            </a:r>
            <a:r>
              <a:rPr lang="en-US" b="1" dirty="0" smtClean="0">
                <a:solidFill>
                  <a:srgbClr val="FFFFFF"/>
                </a:solidFill>
              </a:rPr>
              <a:t> Claim Costs Higher Even as the Number of Claims Remains Relatively Flat</a:t>
            </a:r>
            <a:endParaRPr lang="en-US" b="1" dirty="0">
              <a:solidFill>
                <a:srgbClr val="FFFFFF"/>
              </a:solidFill>
            </a:endParaRPr>
          </a:p>
        </p:txBody>
      </p:sp>
      <p:sp>
        <p:nvSpPr>
          <p:cNvPr id="7" name="Rectangle 6"/>
          <p:cNvSpPr>
            <a:spLocks noChangeArrowheads="1"/>
          </p:cNvSpPr>
          <p:nvPr/>
        </p:nvSpPr>
        <p:spPr bwMode="black">
          <a:xfrm>
            <a:off x="201613" y="1172229"/>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8" name="AutoShape 7"/>
          <p:cNvSpPr>
            <a:spLocks noChangeArrowheads="1"/>
          </p:cNvSpPr>
          <p:nvPr/>
        </p:nvSpPr>
        <p:spPr bwMode="blackWhite">
          <a:xfrm>
            <a:off x="2597885" y="1398494"/>
            <a:ext cx="2740598" cy="1611911"/>
          </a:xfrm>
          <a:prstGeom prst="wedgeRectCallout">
            <a:avLst>
              <a:gd name="adj1" fmla="val 149057"/>
              <a:gd name="adj2" fmla="val -607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Dog bite liability claims cost insurers an estimated $489.7 million in 2012, up 51.0% from $324.2 million in 2003</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201962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344124" y="1342532"/>
          <a:ext cx="8532813" cy="4806068"/>
        </p:xfrm>
        <a:graphic>
          <a:graphicData uri="http://schemas.openxmlformats.org/drawingml/2006/table">
            <a:tbl>
              <a:tblPr>
                <a:effectLst/>
              </a:tblPr>
              <a:tblGrid>
                <a:gridCol w="1824735"/>
                <a:gridCol w="1235207"/>
                <a:gridCol w="1235207"/>
                <a:gridCol w="2117495"/>
                <a:gridCol w="2120169"/>
              </a:tblGrid>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December 31,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391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Severe</a:t>
                      </a:r>
                      <a:br>
                        <a:rPr kumimoji="0" lang="en-US" sz="1600" b="1" i="1" u="none" strike="noStrike" cap="none" normalizeH="0" baseline="0" dirty="0" smtClean="0">
                          <a:ln>
                            <a:noFill/>
                          </a:ln>
                          <a:solidFill>
                            <a:schemeClr val="tx1"/>
                          </a:solidFill>
                          <a:effectLst/>
                          <a:latin typeface="Arial" charset="0"/>
                        </a:rPr>
                      </a:br>
                      <a:r>
                        <a:rPr kumimoji="0" lang="en-US" sz="1600" b="1" i="1"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69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16,341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kern="1200" cap="none" normalizeH="0" baseline="0" dirty="0" smtClean="0">
                          <a:ln>
                            <a:noFill/>
                          </a:ln>
                          <a:solidFill>
                            <a:schemeClr val="tx1"/>
                          </a:solidFill>
                          <a:effectLst/>
                          <a:latin typeface="Arial" charset="0"/>
                          <a:ea typeface="+mn-ea"/>
                          <a:cs typeface="+mn-cs"/>
                        </a:rPr>
                        <a:t>10,274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55338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2,935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1,895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1,929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240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9097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385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128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207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21,825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12,794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6" name="Title 7"/>
          <p:cNvSpPr>
            <a:spLocks noGrp="1"/>
          </p:cNvSpPr>
          <p:nvPr>
            <p:ph type="title"/>
          </p:nvPr>
        </p:nvSpPr>
        <p:spPr>
          <a:xfrm>
            <a:off x="282906" y="187352"/>
            <a:ext cx="6840000" cy="720000"/>
          </a:xfrm>
        </p:spPr>
        <p:txBody>
          <a:bodyPr/>
          <a:lstStyle/>
          <a:p>
            <a:r>
              <a:rPr lang="en-US" dirty="0" smtClean="0">
                <a:solidFill>
                  <a:srgbClr val="225A7A"/>
                </a:solidFill>
              </a:rPr>
              <a:t>Natural Disaster Losses in the United States, by Type, 2013</a:t>
            </a:r>
            <a:endParaRPr lang="en-US" dirty="0">
              <a:solidFill>
                <a:srgbClr val="225A7A"/>
              </a:solidFill>
            </a:endParaRPr>
          </a:p>
        </p:txBody>
      </p:sp>
      <p:sp>
        <p:nvSpPr>
          <p:cNvPr id="7" name="TextBox 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31</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10" name="TextBox 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31</a:t>
            </a:fld>
            <a:endParaRPr lang="en-US" sz="1000" dirty="0">
              <a:solidFill>
                <a:schemeClr val="accent4">
                  <a:lumMod val="75000"/>
                </a:schemeClr>
              </a:solidFill>
              <a:latin typeface="+mn-lt"/>
            </a:endParaRPr>
          </a:p>
        </p:txBody>
      </p:sp>
    </p:spTree>
    <p:custDataLst>
      <p:tags r:id="rId1"/>
    </p:custDataLst>
    <p:extLst>
      <p:ext uri="{BB962C8B-B14F-4D97-AF65-F5344CB8AC3E}">
        <p14:creationId xmlns:p14="http://schemas.microsoft.com/office/powerpoint/2010/main" val="1608057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282574" y="1374929"/>
          <a:ext cx="8534401" cy="4787899"/>
        </p:xfrm>
        <a:graphic>
          <a:graphicData uri="http://schemas.openxmlformats.org/drawingml/2006/table">
            <a:tbl>
              <a:tblPr>
                <a:effectLst/>
              </a:tblPr>
              <a:tblGrid>
                <a:gridCol w="2016125"/>
                <a:gridCol w="2057400"/>
                <a:gridCol w="2326884"/>
                <a:gridCol w="2133992"/>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February 24 – 25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690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March 18 – 19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7 – 11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16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560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18 – 20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28 – 31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rPr>
                        <a:t>2,800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August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740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September 9 – 16</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Flooding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November 17 - 18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931</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32</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Significant Natural Catastrophes, 2013</a:t>
            </a:r>
            <a:br>
              <a:rPr kumimoji="0" lang="en-US" sz="3000" b="1" i="0" u="none" strike="noStrike" kern="1200" cap="none" spc="0" normalizeH="0" baseline="0" noProof="0" dirty="0" smtClean="0">
                <a:ln>
                  <a:noFill/>
                </a:ln>
                <a:solidFill>
                  <a:srgbClr val="225A7A"/>
                </a:solidFill>
                <a:effectLst/>
                <a:uLnTx/>
                <a:uFillTx/>
                <a:latin typeface="Arial"/>
                <a:ea typeface="+mn-ea"/>
                <a:cs typeface="Arial"/>
              </a:rPr>
            </a:br>
            <a:r>
              <a:rPr kumimoji="0" lang="en-US" sz="1800" b="1" i="0" u="none" strike="noStrike" kern="1200" cap="none" spc="0" normalizeH="0" baseline="0" noProof="0" dirty="0" smtClean="0">
                <a:ln>
                  <a:noFill/>
                </a:ln>
                <a:solidFill>
                  <a:srgbClr val="225A7A"/>
                </a:solidFill>
                <a:effectLst/>
                <a:uLnTx/>
                <a:uFillTx/>
                <a:latin typeface="Arial"/>
                <a:ea typeface="+mn-ea"/>
                <a:cs typeface="Arial"/>
              </a:rPr>
              <a:t>(Events with</a:t>
            </a: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 </a:t>
            </a:r>
            <a:r>
              <a:rPr kumimoji="0" lang="en-US" sz="1800" b="1" i="0" u="none" strike="noStrike" kern="0" cap="none" spc="0" normalizeH="0" baseline="0" noProof="0" dirty="0" smtClean="0">
                <a:ln>
                  <a:noFill/>
                </a:ln>
                <a:solidFill>
                  <a:srgbClr val="225A7A"/>
                </a:solidFill>
                <a:effectLst/>
                <a:uLnTx/>
                <a:uFillTx/>
                <a:latin typeface="Arial" charset="0"/>
                <a:ea typeface="+mj-ea"/>
                <a:cs typeface="Arial" charset="0"/>
              </a:rPr>
              <a:t>$1 billion economic loss and/or 50 fatalities)</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73956092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76240" y="149590"/>
            <a:ext cx="7528706" cy="720725"/>
          </a:xfrm>
        </p:spPr>
        <p:txBody>
          <a:bodyPr/>
          <a:lstStyle/>
          <a:p>
            <a:pPr>
              <a:defRPr/>
            </a:pPr>
            <a:r>
              <a:rPr lang="en-US" kern="1200" dirty="0" smtClean="0">
                <a:solidFill>
                  <a:srgbClr val="28688C"/>
                </a:solidFill>
                <a:latin typeface="Arial"/>
                <a:ea typeface="Arial Unicode MS"/>
                <a:cs typeface="Arial"/>
              </a:rPr>
              <a:t>U.S. Thunderstorm Insured Loss Trends, </a:t>
            </a:r>
            <a:r>
              <a:rPr lang="en-US" dirty="0" smtClean="0">
                <a:solidFill>
                  <a:srgbClr val="28688C"/>
                </a:solidFill>
              </a:rPr>
              <a:t>1980 –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33</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426786"/>
            <a:ext cx="4267200" cy="338554"/>
          </a:xfrm>
          <a:prstGeom prst="rect">
            <a:avLst/>
          </a:prstGeom>
          <a:noFill/>
          <a:ln w="9525" algn="ctr">
            <a:noFill/>
            <a:miter lim="800000"/>
            <a:headEnd/>
            <a:tailEnd/>
          </a:ln>
        </p:spPr>
        <p:txBody>
          <a:bodyPr anchor="ctr">
            <a:spAutoFit/>
          </a:bodyPr>
          <a:lstStyle/>
          <a:p>
            <a:pPr>
              <a:defRPr/>
            </a:pPr>
            <a:endParaRPr lang="en-US" sz="800" dirty="0">
              <a:solidFill>
                <a:schemeClr val="accent4">
                  <a:lumMod val="75000"/>
                </a:schemeClr>
              </a:solidFill>
              <a:cs typeface="+mn-cs"/>
            </a:endParaRPr>
          </a:p>
          <a:p>
            <a:pPr>
              <a:defRPr/>
            </a:pPr>
            <a:r>
              <a:rPr lang="en-US" sz="800" dirty="0">
                <a:solidFill>
                  <a:schemeClr val="accent4">
                    <a:lumMod val="75000"/>
                  </a:schemeClr>
                </a:solidFill>
                <a:cs typeface="+mn-cs"/>
              </a:rPr>
              <a:t>Source: Property Claims Service</a:t>
            </a:r>
            <a:r>
              <a:rPr lang="en-US" sz="800" dirty="0" smtClean="0">
                <a:solidFill>
                  <a:schemeClr val="accent4">
                    <a:lumMod val="75000"/>
                  </a:schemeClr>
                </a:solidFill>
                <a:cs typeface="+mn-cs"/>
              </a:rPr>
              <a:t>, and MR </a:t>
            </a:r>
            <a:r>
              <a:rPr lang="en-US" sz="800" dirty="0" err="1">
                <a:solidFill>
                  <a:schemeClr val="accent4">
                    <a:lumMod val="75000"/>
                  </a:schemeClr>
                </a:solidFill>
                <a:cs typeface="+mn-cs"/>
              </a:rPr>
              <a:t>NatCat</a:t>
            </a:r>
            <a:r>
              <a:rPr lang="en-US" sz="800" i="1" dirty="0" err="1">
                <a:solidFill>
                  <a:schemeClr val="accent4">
                    <a:lumMod val="75000"/>
                  </a:schemeClr>
                </a:solidFill>
                <a:cs typeface="+mn-cs"/>
              </a:rPr>
              <a:t>SERVICE</a:t>
            </a:r>
            <a:endParaRPr lang="en-US" sz="800" i="1" dirty="0">
              <a:solidFill>
                <a:schemeClr val="accent4">
                  <a:lumMod val="75000"/>
                </a:schemeClr>
              </a:solidFill>
              <a:cs typeface="+mn-cs"/>
            </a:endParaRPr>
          </a:p>
        </p:txBody>
      </p:sp>
      <p:pic>
        <p:nvPicPr>
          <p:cNvPr id="14" name="Picture 1"/>
          <p:cNvPicPr>
            <a:picLocks noChangeAspect="1" noChangeArrowheads="1"/>
          </p:cNvPicPr>
          <p:nvPr>
            <p:custDataLst>
              <p:tags r:id="rId1"/>
            </p:custDataLst>
          </p:nvPr>
        </p:nvPicPr>
        <p:blipFill>
          <a:blip r:embed="rId4" cstate="email"/>
          <a:srcRect/>
          <a:stretch>
            <a:fillRect/>
          </a:stretch>
        </p:blipFill>
        <p:spPr bwMode="auto">
          <a:xfrm>
            <a:off x="124678" y="1454046"/>
            <a:ext cx="8888802" cy="5111100"/>
          </a:xfrm>
          <a:prstGeom prst="rect">
            <a:avLst/>
          </a:prstGeom>
          <a:noFill/>
          <a:ln w="9525">
            <a:noFill/>
            <a:miter lim="800000"/>
            <a:headEnd/>
            <a:tailEnd/>
          </a:ln>
        </p:spPr>
      </p:pic>
      <p:sp>
        <p:nvSpPr>
          <p:cNvPr id="16" name="AutoShape 7"/>
          <p:cNvSpPr>
            <a:spLocks noChangeArrowheads="1"/>
          </p:cNvSpPr>
          <p:nvPr/>
        </p:nvSpPr>
        <p:spPr bwMode="blackWhite">
          <a:xfrm>
            <a:off x="3620367" y="3128505"/>
            <a:ext cx="3531191" cy="975657"/>
          </a:xfrm>
          <a:prstGeom prst="wedgeRectCallout">
            <a:avLst>
              <a:gd name="adj1" fmla="val 97028"/>
              <a:gd name="adj2" fmla="val 16832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$10.3 billion, the 6</a:t>
            </a:r>
            <a:r>
              <a:rPr lang="en-US" b="1" baseline="30000" dirty="0" smtClean="0">
                <a:solidFill>
                  <a:srgbClr val="FFFFFF"/>
                </a:solidFill>
                <a:latin typeface="Arial" pitchFamily="34" charset="0"/>
                <a:cs typeface="Arial" pitchFamily="34" charset="0"/>
              </a:rPr>
              <a:t>th</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
        <p:nvSpPr>
          <p:cNvPr id="17"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5-year running average loss is up sharply</a:t>
            </a:r>
            <a:endParaRPr lang="en-US" b="1" dirty="0">
              <a:solidFill>
                <a:schemeClr val="bg1"/>
              </a:solidFill>
              <a:latin typeface="Arial" pitchFamily="34" charset="0"/>
              <a:cs typeface="Arial" pitchFamily="34" charset="0"/>
            </a:endParaRPr>
          </a:p>
        </p:txBody>
      </p:sp>
      <p:sp>
        <p:nvSpPr>
          <p:cNvPr id="18"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12004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extLst>
              <a:ext uri="{28A0092B-C50C-407E-A947-70E740481C1C}">
                <a14:useLocalDpi xmlns:a14="http://schemas.microsoft.com/office/drawing/2010/main"/>
              </a:ext>
            </a:extLst>
          </a:blip>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34</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2475230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2012 and First Half 2013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06699" y="6073089"/>
            <a:ext cx="6325306" cy="437963"/>
            <a:chOff x="1766229" y="5197116"/>
            <a:chExt cx="4588250" cy="439426"/>
          </a:xfrm>
          <a:effectLst/>
        </p:grpSpPr>
        <p:sp>
          <p:nvSpPr>
            <p:cNvPr id="14" name="Textfeld 25"/>
            <p:cNvSpPr txBox="1">
              <a:spLocks noChangeArrowheads="1"/>
            </p:cNvSpPr>
            <p:nvPr/>
          </p:nvSpPr>
          <p:spPr bwMode="auto">
            <a:xfrm>
              <a:off x="1908810" y="5197116"/>
              <a:ext cx="1669994" cy="262484"/>
            </a:xfrm>
            <a:prstGeom prst="rect">
              <a:avLst/>
            </a:prstGeom>
            <a:noFill/>
            <a:ln w="9525">
              <a:noFill/>
              <a:miter lim="800000"/>
              <a:headEnd/>
              <a:tailEnd/>
            </a:ln>
          </p:spPr>
          <p:txBody>
            <a:bodyPr wrap="none">
              <a:spAutoFit/>
            </a:bodyPr>
            <a:lstStyle/>
            <a:p>
              <a:r>
                <a:rPr lang="de-DE" sz="1100" b="1" dirty="0" smtClean="0"/>
                <a:t>Overall </a:t>
              </a:r>
              <a:r>
                <a:rPr lang="de-DE" sz="1100" b="1" dirty="0" err="1" smtClean="0"/>
                <a:t>losses</a:t>
              </a:r>
              <a:r>
                <a:rPr lang="de-DE" sz="1100" b="1" dirty="0" smtClean="0"/>
                <a:t> </a:t>
              </a:r>
              <a:r>
                <a:rPr lang="de-DE" sz="1100" b="1" dirty="0"/>
                <a:t>(in </a:t>
              </a:r>
              <a:r>
                <a:rPr lang="de-DE" sz="1100" b="1" dirty="0" smtClean="0"/>
                <a:t>2012 </a:t>
              </a:r>
              <a:r>
                <a:rPr lang="de-DE" sz="1100" b="1" dirty="0" err="1" smtClean="0"/>
                <a:t>values</a:t>
              </a:r>
              <a:r>
                <a:rPr lang="de-DE" sz="1100" b="1" dirty="0" smtClean="0"/>
                <a:t>)  </a:t>
              </a:r>
              <a:endParaRPr lang="de-DE" sz="1100" b="1" dirty="0"/>
            </a:p>
          </p:txBody>
        </p:sp>
        <p:sp>
          <p:nvSpPr>
            <p:cNvPr id="15" name="Textfeld 26"/>
            <p:cNvSpPr txBox="1">
              <a:spLocks noChangeArrowheads="1"/>
            </p:cNvSpPr>
            <p:nvPr/>
          </p:nvSpPr>
          <p:spPr bwMode="auto">
            <a:xfrm>
              <a:off x="4728671" y="5197121"/>
              <a:ext cx="1625808" cy="254764"/>
            </a:xfrm>
            <a:prstGeom prst="rect">
              <a:avLst/>
            </a:prstGeom>
            <a:noFill/>
            <a:ln w="9525">
              <a:noFill/>
              <a:miter lim="800000"/>
              <a:headEnd/>
              <a:tailEnd/>
            </a:ln>
          </p:spPr>
          <p:txBody>
            <a:bodyPr wrap="none">
              <a:spAutoFit/>
            </a:bodyPr>
            <a:lstStyle/>
            <a:p>
              <a:r>
                <a:rPr lang="de-DE" sz="1050" b="1" dirty="0" err="1" smtClean="0"/>
                <a:t>Insured</a:t>
              </a:r>
              <a:r>
                <a:rPr lang="de-DE" sz="1050" b="1" dirty="0" smtClean="0"/>
                <a:t> </a:t>
              </a:r>
              <a:r>
                <a:rPr lang="de-DE" sz="1050" b="1" dirty="0" err="1" smtClean="0"/>
                <a:t>losses</a:t>
              </a:r>
              <a:r>
                <a:rPr lang="de-DE" sz="1050" b="1" dirty="0" smtClean="0"/>
                <a:t> (in 2012 </a:t>
              </a:r>
              <a:r>
                <a:rPr lang="de-DE" sz="1050" b="1" dirty="0" err="1" smtClean="0"/>
                <a:t>values</a:t>
              </a:r>
              <a:r>
                <a:rPr lang="de-DE" sz="1050" b="1" dirty="0" smtClean="0"/>
                <a:t>)  </a:t>
              </a:r>
              <a:endParaRPr lang="de-DE" sz="1050" b="1" dirty="0"/>
            </a:p>
          </p:txBody>
        </p:sp>
        <p:sp>
          <p:nvSpPr>
            <p:cNvPr id="16" name="Rechteck 30"/>
            <p:cNvSpPr>
              <a:spLocks noChangeArrowheads="1"/>
            </p:cNvSpPr>
            <p:nvPr/>
          </p:nvSpPr>
          <p:spPr bwMode="auto">
            <a:xfrm>
              <a:off x="1766229" y="5265976"/>
              <a:ext cx="92220" cy="370566"/>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09400" y="5265959"/>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
        <p:nvSpPr>
          <p:cNvPr id="20" name="Text Box 34"/>
          <p:cNvSpPr txBox="1">
            <a:spLocks noChangeArrowheads="1"/>
          </p:cNvSpPr>
          <p:nvPr/>
        </p:nvSpPr>
        <p:spPr bwMode="auto">
          <a:xfrm>
            <a:off x="723207" y="5802593"/>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solidFill>
                  <a:schemeClr val="tx2"/>
                </a:solidFill>
              </a:rPr>
              <a:t>Analysis contains: straight-line winds, tornadoes, hail, heavy precipitation, flash floods, lightning.</a:t>
            </a:r>
            <a:endParaRPr lang="en-GB" sz="1000" dirty="0">
              <a:solidFill>
                <a:schemeClr val="tx2"/>
              </a:solidFill>
            </a:endParaRPr>
          </a:p>
        </p:txBody>
      </p:sp>
      <p:pic>
        <p:nvPicPr>
          <p:cNvPr id="1026" name="Picture 2"/>
          <p:cNvPicPr>
            <a:picLocks noChangeAspect="1" noChangeArrowheads="1"/>
          </p:cNvPicPr>
          <p:nvPr>
            <p:custDataLst>
              <p:tags r:id="rId3"/>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0" y="1499254"/>
            <a:ext cx="8677275" cy="4574627"/>
          </a:xfrm>
          <a:prstGeom prst="rect">
            <a:avLst/>
          </a:prstGeom>
          <a:noFill/>
          <a:ln w="9525">
            <a:noFill/>
            <a:miter lim="800000"/>
            <a:headEnd/>
            <a:tailEnd/>
          </a:ln>
          <a:effectLst/>
        </p:spPr>
      </p:pic>
      <p:sp>
        <p:nvSpPr>
          <p:cNvPr id="23" name="Rechteck 22"/>
          <p:cNvSpPr/>
          <p:nvPr/>
        </p:nvSpPr>
        <p:spPr>
          <a:xfrm>
            <a:off x="8370212" y="4697772"/>
            <a:ext cx="86400" cy="64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8384960" y="5336820"/>
            <a:ext cx="86400" cy="39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8283272" y="4968942"/>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35</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19"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28"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insured and total economic cost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6795810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44" y="160641"/>
            <a:ext cx="7624916" cy="720000"/>
          </a:xfrm>
        </p:spPr>
        <p:txBody>
          <a:bodyPr>
            <a:noAutofit/>
          </a:bodyPr>
          <a:lstStyle/>
          <a:p>
            <a:r>
              <a:rPr lang="de-DE" dirty="0" smtClean="0">
                <a:solidFill>
                  <a:srgbClr val="225A7A"/>
                </a:solidFill>
              </a:rPr>
              <a:t>New Research Suggests Increase in Convective Activity Is Costly for Insurers</a:t>
            </a:r>
            <a:endParaRPr lang="de-DE" dirty="0">
              <a:solidFill>
                <a:srgbClr val="225A7A"/>
              </a:solidFill>
            </a:endParaRPr>
          </a:p>
        </p:txBody>
      </p:sp>
      <p:sp>
        <p:nvSpPr>
          <p:cNvPr id="8" name="Textfeld 7"/>
          <p:cNvSpPr txBox="1"/>
          <p:nvPr/>
        </p:nvSpPr>
        <p:spPr>
          <a:xfrm>
            <a:off x="147480" y="1341101"/>
            <a:ext cx="8475490" cy="4708981"/>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b="1" dirty="0" smtClean="0">
                <a:solidFill>
                  <a:schemeClr val="tx1">
                    <a:lumMod val="75000"/>
                    <a:lumOff val="25000"/>
                  </a:schemeClr>
                </a:solidFill>
              </a:rPr>
              <a:t>Study examines convective (hail, tornado, </a:t>
            </a:r>
            <a:r>
              <a:rPr lang="en-US" b="1" dirty="0" err="1" smtClean="0">
                <a:solidFill>
                  <a:schemeClr val="tx1">
                    <a:lumMod val="75000"/>
                    <a:lumOff val="25000"/>
                  </a:schemeClr>
                </a:solidFill>
              </a:rPr>
              <a:t>thundersquall</a:t>
            </a:r>
            <a:r>
              <a:rPr lang="en-US" b="1" dirty="0" smtClean="0">
                <a:solidFill>
                  <a:schemeClr val="tx1">
                    <a:lumMod val="75000"/>
                    <a:lumOff val="25000"/>
                  </a:schemeClr>
                </a:solidFill>
              </a:rPr>
              <a:t> and heavy rainfall) events in the US with losses exceeding US$ 250m in the period 1970–2009 (80% of all losses)</a:t>
            </a:r>
          </a:p>
          <a:p>
            <a:pPr>
              <a:spcAft>
                <a:spcPts val="600"/>
              </a:spcAft>
              <a:buFont typeface="Arial" pitchFamily="34" charset="0"/>
              <a:buChar char="•"/>
            </a:pPr>
            <a:r>
              <a:rPr lang="en-US"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Increases are correlated with </a:t>
            </a:r>
            <a:br>
              <a:rPr lang="en-US" b="1" dirty="0" smtClean="0">
                <a:solidFill>
                  <a:schemeClr val="tx1">
                    <a:lumMod val="75000"/>
                    <a:lumOff val="25000"/>
                  </a:schemeClr>
                </a:solidFill>
              </a:rPr>
            </a:br>
            <a:r>
              <a:rPr lang="en-US" b="1" dirty="0" smtClean="0">
                <a:solidFill>
                  <a:schemeClr val="tx1">
                    <a:lumMod val="75000"/>
                    <a:lumOff val="25000"/>
                  </a:schemeClr>
                </a:solidFill>
              </a:rPr>
              <a:t>  the increase in the meteorological </a:t>
            </a:r>
            <a:br>
              <a:rPr lang="en-US" b="1" dirty="0" smtClean="0">
                <a:solidFill>
                  <a:schemeClr val="tx1">
                    <a:lumMod val="75000"/>
                    <a:lumOff val="25000"/>
                  </a:schemeClr>
                </a:solidFill>
              </a:rPr>
            </a:br>
            <a:r>
              <a:rPr lang="en-US" b="1" dirty="0" smtClean="0">
                <a:solidFill>
                  <a:schemeClr val="tx1">
                    <a:lumMod val="75000"/>
                    <a:lumOff val="25000"/>
                  </a:schemeClr>
                </a:solidFill>
              </a:rPr>
              <a:t>  potential for severe thunderstorms </a:t>
            </a:r>
            <a:br>
              <a:rPr lang="en-US" b="1" dirty="0" smtClean="0">
                <a:solidFill>
                  <a:schemeClr val="tx1">
                    <a:lumMod val="75000"/>
                    <a:lumOff val="25000"/>
                  </a:schemeClr>
                </a:solidFill>
              </a:rPr>
            </a:br>
            <a:r>
              <a:rPr lang="en-US" b="1" dirty="0" smtClean="0">
                <a:solidFill>
                  <a:schemeClr val="tx1">
                    <a:lumMod val="75000"/>
                    <a:lumOff val="25000"/>
                  </a:schemeClr>
                </a:solidFill>
              </a:rPr>
              <a:t>  and its variability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spcAft>
                <a:spcPts val="600"/>
              </a:spcAft>
            </a:pPr>
            <a:r>
              <a:rPr lang="en-US" b="1" i="1" dirty="0" smtClean="0">
                <a:solidFill>
                  <a:schemeClr val="tx1">
                    <a:lumMod val="75000"/>
                    <a:lumOff val="25000"/>
                  </a:schemeClr>
                </a:solidFill>
              </a:rPr>
              <a:t>For the first time research shows </a:t>
            </a:r>
            <a:br>
              <a:rPr lang="en-US" b="1" i="1" dirty="0" smtClean="0">
                <a:solidFill>
                  <a:schemeClr val="tx1">
                    <a:lumMod val="75000"/>
                    <a:lumOff val="25000"/>
                  </a:schemeClr>
                </a:solidFill>
              </a:rPr>
            </a:br>
            <a:r>
              <a:rPr lang="en-US" b="1" i="1" dirty="0" smtClean="0">
                <a:solidFill>
                  <a:schemeClr val="tx1">
                    <a:lumMod val="75000"/>
                    <a:lumOff val="25000"/>
                  </a:schemeClr>
                </a:solidFill>
              </a:rPr>
              <a:t>that climatic changes have already </a:t>
            </a:r>
            <a:br>
              <a:rPr lang="en-US" b="1" i="1" dirty="0" smtClean="0">
                <a:solidFill>
                  <a:schemeClr val="tx1">
                    <a:lumMod val="75000"/>
                    <a:lumOff val="25000"/>
                  </a:schemeClr>
                </a:solidFill>
              </a:rPr>
            </a:br>
            <a:r>
              <a:rPr lang="en-US" b="1" i="1" dirty="0" smtClean="0">
                <a:solidFill>
                  <a:schemeClr val="tx1">
                    <a:lumMod val="75000"/>
                    <a:lumOff val="25000"/>
                  </a:schemeClr>
                </a:solidFill>
              </a:rPr>
              <a:t>influenced US thunderstorm losses</a:t>
            </a:r>
            <a:r>
              <a:rPr lang="en-US" b="1" dirty="0" smtClean="0">
                <a:solidFill>
                  <a:schemeClr val="tx1">
                    <a:lumMod val="75000"/>
                    <a:lumOff val="25000"/>
                  </a:schemeClr>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4438150"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36</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0" y="6454030"/>
            <a:ext cx="5942012" cy="2769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research paper, Marhc 18, 2013: </a:t>
            </a:r>
            <a:r>
              <a:rPr lang="de-DE" sz="900" i="1" dirty="0" smtClean="0">
                <a:solidFill>
                  <a:schemeClr val="accent4">
                    <a:lumMod val="75000"/>
                  </a:schemeClr>
                </a:solidFill>
              </a:rPr>
              <a:t>Rising Variability in Thunderstorm-Related U.S. Losses as a Reflection of Changes in Large-Scale Thunderstorm Forcing</a:t>
            </a:r>
            <a:r>
              <a:rPr lang="de-DE"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extLst>
      <p:ext uri="{BB962C8B-B14F-4D97-AF65-F5344CB8AC3E}">
        <p14:creationId xmlns:p14="http://schemas.microsoft.com/office/powerpoint/2010/main" val="387921802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10"/>
          <p:cNvSpPr>
            <a:spLocks noGrp="1" noChangeArrowheads="1"/>
          </p:cNvSpPr>
          <p:nvPr>
            <p:ph type="sldNum" sz="quarter" idx="12"/>
          </p:nvPr>
        </p:nvSpPr>
        <p:spPr>
          <a:noFill/>
        </p:spPr>
        <p:txBody>
          <a:bodyPr/>
          <a:lstStyle/>
          <a:p>
            <a:fld id="{E6E5542E-88E5-495A-AC19-5D5EEA71753D}" type="slidenum">
              <a:rPr lang="en-US" smtClean="0"/>
              <a:pPr/>
              <a:t>37</a:t>
            </a:fld>
            <a:endParaRPr lang="en-US" smtClean="0"/>
          </a:p>
        </p:txBody>
      </p:sp>
      <p:sp>
        <p:nvSpPr>
          <p:cNvPr id="1638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Insured Homeowners Losses Due</a:t>
            </a:r>
            <a:br>
              <a:rPr lang="en-US" dirty="0" smtClean="0"/>
            </a:br>
            <a:r>
              <a:rPr lang="en-US" dirty="0" smtClean="0"/>
              <a:t>to Lightning, 2004-2012</a:t>
            </a:r>
          </a:p>
        </p:txBody>
      </p:sp>
      <p:graphicFrame>
        <p:nvGraphicFramePr>
          <p:cNvPr id="16386" name="Object 3"/>
          <p:cNvGraphicFramePr>
            <a:graphicFrameLocks noGrp="1" noChangeAspect="1"/>
          </p:cNvGraphicFramePr>
          <p:nvPr>
            <p:ph idx="4294967295"/>
            <p:extLst/>
          </p:nvPr>
        </p:nvGraphicFramePr>
        <p:xfrm>
          <a:off x="39688" y="1303991"/>
          <a:ext cx="9091612" cy="4706938"/>
        </p:xfrm>
        <a:graphic>
          <a:graphicData uri="http://schemas.openxmlformats.org/presentationml/2006/ole">
            <mc:AlternateContent xmlns:mc="http://schemas.openxmlformats.org/markup-compatibility/2006">
              <mc:Choice xmlns:v="urn:schemas-microsoft-com:vml" Requires="v">
                <p:oleObj spid="_x0000_s28441713"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39688" y="1303991"/>
                        <a:ext cx="9091612" cy="470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4"/>
          <p:cNvSpPr txBox="1">
            <a:spLocks noChangeArrowheads="1"/>
          </p:cNvSpPr>
          <p:nvPr/>
        </p:nvSpPr>
        <p:spPr bwMode="auto">
          <a:xfrm>
            <a:off x="113553" y="6390622"/>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smtClean="0"/>
          </a:p>
          <a:p>
            <a:pPr eaLnBrk="0" hangingPunct="0">
              <a:lnSpc>
                <a:spcPct val="70000"/>
              </a:lnSpc>
              <a:spcBef>
                <a:spcPct val="50000"/>
              </a:spcBef>
              <a:buClr>
                <a:srgbClr val="FF3300"/>
              </a:buClr>
              <a:buFont typeface="Wingdings" pitchFamily="2" charset="2"/>
              <a:buNone/>
            </a:pPr>
            <a:r>
              <a:rPr lang="en-US" sz="1100" dirty="0" smtClean="0"/>
              <a:t>Source:  Insurance Information Institute.</a:t>
            </a:r>
            <a:r>
              <a:rPr lang="en-US" sz="1100" dirty="0"/>
              <a:t>		</a:t>
            </a:r>
          </a:p>
        </p:txBody>
      </p:sp>
      <p:sp>
        <p:nvSpPr>
          <p:cNvPr id="6" name="Rectangle 5"/>
          <p:cNvSpPr>
            <a:spLocks noChangeArrowheads="1"/>
          </p:cNvSpPr>
          <p:nvPr/>
        </p:nvSpPr>
        <p:spPr bwMode="blackWhite">
          <a:xfrm>
            <a:off x="874245" y="5650567"/>
            <a:ext cx="7515225" cy="87125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Increased Number and Value of Expensive Electronic Devices in Homes is Pushing the Total Lightning Claim Costs Up Even as the Number of Lightning Claims Falls</a:t>
            </a:r>
            <a:endParaRPr lang="en-US" b="1" dirty="0">
              <a:solidFill>
                <a:srgbClr val="FFFFFF"/>
              </a:solidFill>
            </a:endParaRPr>
          </a:p>
        </p:txBody>
      </p:sp>
      <p:sp>
        <p:nvSpPr>
          <p:cNvPr id="7" name="Rectangle 6"/>
          <p:cNvSpPr>
            <a:spLocks noChangeArrowheads="1"/>
          </p:cNvSpPr>
          <p:nvPr/>
        </p:nvSpPr>
        <p:spPr bwMode="black">
          <a:xfrm>
            <a:off x="201613" y="1172229"/>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8" name="AutoShape 7"/>
          <p:cNvSpPr>
            <a:spLocks noChangeArrowheads="1"/>
          </p:cNvSpPr>
          <p:nvPr/>
        </p:nvSpPr>
        <p:spPr bwMode="blackWhite">
          <a:xfrm>
            <a:off x="3229897" y="3557398"/>
            <a:ext cx="2740598" cy="1268360"/>
          </a:xfrm>
          <a:prstGeom prst="wedgeRectCallout">
            <a:avLst>
              <a:gd name="adj1" fmla="val 125175"/>
              <a:gd name="adj2" fmla="val -239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Lightning claims cost insurers an estimated $969 million in 2012, 31.7% from $735.5 million in 2004</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872625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41313"/>
            <a:ext cx="7343775" cy="719137"/>
          </a:xfrm>
        </p:spPr>
        <p:txBody>
          <a:bodyPr/>
          <a:lstStyle/>
          <a:p>
            <a:r>
              <a:rPr lang="en-US" dirty="0" smtClean="0">
                <a:solidFill>
                  <a:srgbClr val="28688C"/>
                </a:solidFill>
              </a:rPr>
              <a:t>Natural Disasters in the United States, 1980 – 2013</a:t>
            </a:r>
            <a:br>
              <a:rPr lang="en-US" dirty="0" smtClean="0">
                <a:solidFill>
                  <a:srgbClr val="28688C"/>
                </a:solidFill>
              </a:rPr>
            </a:br>
            <a:r>
              <a:rPr lang="en-US" sz="1800" dirty="0" smtClean="0">
                <a:solidFill>
                  <a:srgbClr val="28688C"/>
                </a:solidFill>
              </a:rPr>
              <a:t>Number of Events (Annual Totals 1980 –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38</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22</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81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6</a:t>
            </a:r>
            <a:endParaRPr lang="de-DE" sz="1000" b="1" dirty="0">
              <a:solidFill>
                <a:schemeClr val="bg1"/>
              </a:solidFill>
            </a:endParaRPr>
          </a:p>
        </p:txBody>
      </p:sp>
      <p:pic>
        <p:nvPicPr>
          <p:cNvPr id="21" name="Picture 2"/>
          <p:cNvPicPr>
            <a:picLocks noChangeAspect="1" noChangeArrowheads="1"/>
          </p:cNvPicPr>
          <p:nvPr>
            <p:custDataLst>
              <p:tags r:id="rId1"/>
            </p:custDataLst>
          </p:nvPr>
        </p:nvPicPr>
        <p:blipFill>
          <a:blip r:embed="rId3" cstate="email"/>
          <a:srcRect/>
          <a:stretch>
            <a:fillRect/>
          </a:stretch>
        </p:blipFill>
        <p:spPr bwMode="auto">
          <a:xfrm>
            <a:off x="359116" y="1322760"/>
            <a:ext cx="8112399" cy="4414363"/>
          </a:xfrm>
          <a:prstGeom prst="rect">
            <a:avLst/>
          </a:prstGeom>
          <a:noFill/>
          <a:ln w="9525">
            <a:noFill/>
            <a:miter lim="800000"/>
            <a:headEnd/>
            <a:tailEnd/>
          </a:ln>
          <a:effectLst/>
        </p:spPr>
      </p:pic>
      <p:sp>
        <p:nvSpPr>
          <p:cNvPr id="23" name="AutoShape 7"/>
          <p:cNvSpPr>
            <a:spLocks noChangeArrowheads="1"/>
          </p:cNvSpPr>
          <p:nvPr/>
        </p:nvSpPr>
        <p:spPr bwMode="blackWhite">
          <a:xfrm>
            <a:off x="3436373" y="1710813"/>
            <a:ext cx="3048415" cy="1206887"/>
          </a:xfrm>
          <a:prstGeom prst="wedgeRectCallout">
            <a:avLst>
              <a:gd name="adj1" fmla="val 102567"/>
              <a:gd name="adj2" fmla="val 2055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128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811643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55804" y="1522413"/>
            <a:ext cx="8578633" cy="4786312"/>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rgbClr val="FF3300"/>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225170" y="73740"/>
            <a:ext cx="6840000" cy="720000"/>
          </a:xfrm>
        </p:spPr>
        <p:txBody>
          <a:bodyPr/>
          <a:lstStyle/>
          <a:p>
            <a:pPr lvl="0"/>
            <a:r>
              <a:rPr lang="en-US" dirty="0" smtClean="0">
                <a:solidFill>
                  <a:srgbClr val="225A7A"/>
                </a:solidFill>
              </a:rPr>
              <a:t>Number of Acres Burned in Wildfires, 1980 – 2013</a:t>
            </a:r>
            <a:endParaRPr lang="en-US" dirty="0">
              <a:solidFill>
                <a:srgbClr val="225A7A"/>
              </a:solidFill>
            </a:endParaRPr>
          </a:p>
        </p:txBody>
      </p:sp>
      <p:sp>
        <p:nvSpPr>
          <p:cNvPr id="10" name="PPTShape_0"/>
          <p:cNvSpPr>
            <a:spLocks noChangeArrowheads="1"/>
          </p:cNvSpPr>
          <p:nvPr/>
        </p:nvSpPr>
        <p:spPr bwMode="auto">
          <a:xfrm>
            <a:off x="0" y="6543539"/>
            <a:ext cx="2502608"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National Interagency Fire Center</a:t>
            </a:r>
          </a:p>
        </p:txBody>
      </p:sp>
      <p:pic>
        <p:nvPicPr>
          <p:cNvPr id="34817" name="Picture 1"/>
          <p:cNvPicPr>
            <a:picLocks noChangeAspect="1" noChangeArrowheads="1"/>
          </p:cNvPicPr>
          <p:nvPr>
            <p:custDataLst>
              <p:tags r:id="rId2"/>
            </p:custDataLst>
          </p:nvPr>
        </p:nvPicPr>
        <p:blipFill>
          <a:blip r:embed="rId5" cstate="email"/>
          <a:srcRect/>
          <a:stretch>
            <a:fillRect/>
          </a:stretch>
        </p:blipFill>
        <p:spPr bwMode="auto">
          <a:xfrm>
            <a:off x="368710" y="1243335"/>
            <a:ext cx="8381981" cy="5157465"/>
          </a:xfrm>
          <a:prstGeom prst="rect">
            <a:avLst/>
          </a:prstGeom>
          <a:noFill/>
          <a:ln w="9525">
            <a:noFill/>
            <a:miter lim="800000"/>
            <a:headEnd/>
            <a:tailEnd/>
          </a:ln>
        </p:spPr>
      </p:pic>
      <p:sp>
        <p:nvSpPr>
          <p:cNvPr id="11" name="TextBox 10"/>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39</a:t>
            </a:fld>
            <a:endParaRPr lang="en-US" sz="1000" dirty="0">
              <a:solidFill>
                <a:schemeClr val="accent4">
                  <a:lumMod val="75000"/>
                </a:schemeClr>
              </a:solidFill>
              <a:latin typeface="+mn-lt"/>
            </a:endParaRPr>
          </a:p>
        </p:txBody>
      </p:sp>
      <p:sp>
        <p:nvSpPr>
          <p:cNvPr id="12" name="AutoShape 7"/>
          <p:cNvSpPr>
            <a:spLocks noChangeArrowheads="1"/>
          </p:cNvSpPr>
          <p:nvPr/>
        </p:nvSpPr>
        <p:spPr bwMode="blackWhite">
          <a:xfrm>
            <a:off x="2875936" y="1135628"/>
            <a:ext cx="3082412" cy="1220173"/>
          </a:xfrm>
          <a:prstGeom prst="wedgeRectCallout">
            <a:avLst>
              <a:gd name="adj1" fmla="val 118906"/>
              <a:gd name="adj2" fmla="val 954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TX experienced significant wildfire losses in 2011 (Bastrop fire insured losses ~$500 million)</a:t>
            </a:r>
            <a:endParaRPr lang="en-US" b="1" dirty="0">
              <a:solidFill>
                <a:srgbClr val="FFFFFF"/>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093791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 ($ Millions)</a:t>
            </a:r>
          </a:p>
        </p:txBody>
      </p:sp>
      <p:sp>
        <p:nvSpPr>
          <p:cNvPr id="8196" name="Text Box 5"/>
          <p:cNvSpPr txBox="1">
            <a:spLocks noChangeArrowheads="1"/>
          </p:cNvSpPr>
          <p:nvPr/>
        </p:nvSpPr>
        <p:spPr bwMode="auto">
          <a:xfrm>
            <a:off x="1076330" y="1138238"/>
            <a:ext cx="2375001"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2005 ROE*= 9.6%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2006 ROE = 12.7%</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2007 ROE = 10.9%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2008 ROE = 0.1%</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2009 ROE = 5.0%</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2010 ROE = 6.6%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2011 ROAS</a:t>
            </a:r>
            <a:r>
              <a:rPr lang="en-US" sz="1250" baseline="30000" dirty="0">
                <a:solidFill>
                  <a:srgbClr val="000000"/>
                </a:solidFill>
                <a:latin typeface="Arial" charset="0"/>
                <a:cs typeface="Arial" charset="0"/>
              </a:rPr>
              <a:t>1</a:t>
            </a:r>
            <a:r>
              <a:rPr lang="en-US" sz="1250" dirty="0">
                <a:solidFill>
                  <a:srgbClr val="000000"/>
                </a:solidFill>
                <a:latin typeface="Arial" charset="0"/>
                <a:cs typeface="Arial" charset="0"/>
              </a:rPr>
              <a:t> = 3.5%</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2012 ROAS</a:t>
            </a:r>
            <a:r>
              <a:rPr lang="en-US" sz="1250" baseline="30000" dirty="0">
                <a:solidFill>
                  <a:srgbClr val="000000"/>
                </a:solidFill>
                <a:latin typeface="Arial" charset="0"/>
                <a:cs typeface="Arial" charset="0"/>
              </a:rPr>
              <a:t>1</a:t>
            </a:r>
            <a:r>
              <a:rPr lang="en-US" sz="1250" dirty="0">
                <a:solidFill>
                  <a:srgbClr val="000000"/>
                </a:solidFill>
                <a:latin typeface="Arial" charset="0"/>
                <a:cs typeface="Arial" charset="0"/>
              </a:rPr>
              <a:t> = </a:t>
            </a:r>
            <a:r>
              <a:rPr lang="en-US" sz="1250" dirty="0" smtClean="0">
                <a:solidFill>
                  <a:srgbClr val="000000"/>
                </a:solidFill>
                <a:latin typeface="Arial" charset="0"/>
                <a:cs typeface="Arial" charset="0"/>
              </a:rPr>
              <a:t>6.1%</a:t>
            </a:r>
            <a:endParaRPr lang="en-US" sz="1250" dirty="0">
              <a:solidFill>
                <a:srgbClr val="000000"/>
              </a:solidFill>
              <a:latin typeface="Arial" charset="0"/>
              <a:cs typeface="Arial" charset="0"/>
            </a:endParaRP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smtClean="0">
                <a:solidFill>
                  <a:srgbClr val="000000"/>
                </a:solidFill>
                <a:latin typeface="Arial" charset="0"/>
                <a:cs typeface="Arial" charset="0"/>
              </a:rPr>
              <a:t>2013 ROAS</a:t>
            </a:r>
            <a:r>
              <a:rPr lang="en-US" sz="1250" baseline="30000" dirty="0" smtClean="0">
                <a:solidFill>
                  <a:srgbClr val="000000"/>
                </a:solidFill>
                <a:latin typeface="Arial" charset="0"/>
                <a:cs typeface="Arial" charset="0"/>
              </a:rPr>
              <a:t>1</a:t>
            </a:r>
            <a:r>
              <a:rPr lang="en-US" sz="1250" dirty="0" smtClean="0">
                <a:solidFill>
                  <a:srgbClr val="000000"/>
                </a:solidFill>
                <a:latin typeface="Arial" charset="0"/>
                <a:cs typeface="Arial" charset="0"/>
              </a:rPr>
              <a:t> </a:t>
            </a:r>
            <a:r>
              <a:rPr lang="en-US" sz="1250" dirty="0">
                <a:solidFill>
                  <a:srgbClr val="000000"/>
                </a:solidFill>
                <a:latin typeface="Arial" charset="0"/>
                <a:cs typeface="Arial" charset="0"/>
              </a:rPr>
              <a:t>= </a:t>
            </a:r>
            <a:r>
              <a:rPr lang="en-US" sz="1250" dirty="0" smtClean="0">
                <a:solidFill>
                  <a:srgbClr val="000000"/>
                </a:solidFill>
                <a:latin typeface="Arial" charset="0"/>
                <a:cs typeface="Arial" charset="0"/>
              </a:rPr>
              <a:t>10.3%</a:t>
            </a:r>
            <a:endParaRPr lang="en-US" sz="1250" dirty="0">
              <a:solidFill>
                <a:srgbClr val="000000"/>
              </a:solidFill>
              <a:latin typeface="Arial" charset="0"/>
              <a:cs typeface="Arial" charset="0"/>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Arial" charset="0"/>
              <a:buChar char="•"/>
            </a:pPr>
            <a:r>
              <a:rPr lang="en-US" sz="1100" dirty="0" smtClean="0">
                <a:solidFill>
                  <a:srgbClr val="000000"/>
                </a:solidFill>
                <a:latin typeface="Arial" charset="0"/>
                <a:cs typeface="Arial" charset="0"/>
              </a:rPr>
              <a:t>ROE </a:t>
            </a:r>
            <a:r>
              <a:rPr lang="en-US" sz="1100" dirty="0">
                <a:solidFill>
                  <a:srgbClr val="000000"/>
                </a:solidFill>
                <a:latin typeface="Arial" charset="0"/>
                <a:cs typeface="Arial" charset="0"/>
              </a:rPr>
              <a:t>figures are GAAP; </a:t>
            </a: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Return on avg. surplus.  Excluding Mortgage &amp; Financial Guaranty insurers yields a </a:t>
            </a:r>
            <a:r>
              <a:rPr lang="en-US" sz="1100" dirty="0" smtClean="0">
                <a:solidFill>
                  <a:srgbClr val="000000"/>
                </a:solidFill>
                <a:latin typeface="Arial" charset="0"/>
                <a:cs typeface="Arial" charset="0"/>
              </a:rPr>
              <a:t>9.8% ROAS in 2013, 6.3% </a:t>
            </a:r>
            <a:r>
              <a:rPr lang="en-US" sz="1100" dirty="0">
                <a:solidFill>
                  <a:srgbClr val="000000"/>
                </a:solidFill>
                <a:latin typeface="Arial" charset="0"/>
                <a:cs typeface="Arial" charset="0"/>
              </a:rPr>
              <a:t>ROAS in 2012, 4.7% ROAS for 2011, 7.6% for 2010 and 7.4% for 2009.</a:t>
            </a:r>
          </a:p>
          <a:p>
            <a:pPr eaLnBrk="0" fontAlgn="base" hangingPunct="0">
              <a:lnSpc>
                <a:spcPct val="85000"/>
              </a:lnSpc>
              <a:spcBef>
                <a:spcPct val="25000"/>
              </a:spcBef>
              <a:spcAft>
                <a:spcPct val="0"/>
              </a:spcAft>
              <a:buClr>
                <a:srgbClr val="FF6801"/>
              </a:buClr>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A.M. Best, ISO, Insurance Information Institute</a:t>
            </a:r>
          </a:p>
        </p:txBody>
      </p:sp>
      <p:graphicFrame>
        <p:nvGraphicFramePr>
          <p:cNvPr id="2" name="Object 3"/>
          <p:cNvGraphicFramePr>
            <a:graphicFrameLocks/>
          </p:cNvGraphicFramePr>
          <p:nvPr>
            <p:extLst/>
          </p:nvPr>
        </p:nvGraphicFramePr>
        <p:xfrm>
          <a:off x="187016" y="1474841"/>
          <a:ext cx="8701088" cy="4904198"/>
        </p:xfrm>
        <a:graphic>
          <a:graphicData uri="http://schemas.openxmlformats.org/presentationml/2006/ole">
            <mc:AlternateContent xmlns:mc="http://schemas.openxmlformats.org/markup-compatibility/2006">
              <mc:Choice xmlns:v="urn:schemas-microsoft-com:vml" Requires="v">
                <p:oleObj spid="_x0000_s28482591" name="Chart" r:id="rId5" imgW="8725029" imgH="5057745" progId="MSGraph.Chart.8">
                  <p:embed followColorScheme="full"/>
                </p:oleObj>
              </mc:Choice>
              <mc:Fallback>
                <p:oleObj name="Chart" r:id="rId5" imgW="8725029" imgH="5057745" progId="MSGraph.Chart.8">
                  <p:embed followColorScheme="full"/>
                  <p:pic>
                    <p:nvPicPr>
                      <p:cNvPr id="0" name=""/>
                      <p:cNvPicPr preferRelativeResize="0">
                        <a:picLocks noChangeArrowheads="1"/>
                      </p:cNvPicPr>
                      <p:nvPr/>
                    </p:nvPicPr>
                    <p:blipFill>
                      <a:blip r:embed="rId6"/>
                      <a:srcRect/>
                      <a:stretch>
                        <a:fillRect/>
                      </a:stretch>
                    </p:blipFill>
                    <p:spPr bwMode="auto">
                      <a:xfrm>
                        <a:off x="187016" y="1474841"/>
                        <a:ext cx="8701088" cy="4904198"/>
                      </a:xfrm>
                      <a:prstGeom prst="rect">
                        <a:avLst/>
                      </a:prstGeom>
                      <a:noFill/>
                      <a:ln>
                        <a:noFill/>
                      </a:ln>
                      <a:extLst/>
                    </p:spPr>
                  </p:pic>
                </p:oleObj>
              </mc:Fallback>
            </mc:AlternateContent>
          </a:graphicData>
        </a:graphic>
      </p:graphicFrame>
      <p:sp>
        <p:nvSpPr>
          <p:cNvPr id="9" name="AutoShape 9"/>
          <p:cNvSpPr>
            <a:spLocks noChangeArrowheads="1"/>
          </p:cNvSpPr>
          <p:nvPr/>
        </p:nvSpPr>
        <p:spPr bwMode="blackWhite">
          <a:xfrm>
            <a:off x="3832699" y="1612133"/>
            <a:ext cx="1168010" cy="660808"/>
          </a:xfrm>
          <a:prstGeom prst="wedgeRectCallout">
            <a:avLst>
              <a:gd name="adj1" fmla="val -125009"/>
              <a:gd name="adj2" fmla="val 147719"/>
            </a:avLst>
          </a:prstGeom>
          <a:solidFill>
            <a:srgbClr val="225A7A"/>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2013 </a:t>
            </a:r>
            <a:r>
              <a:rPr lang="en-US" sz="1400" b="1" dirty="0">
                <a:solidFill>
                  <a:srgbClr val="FFFFFF"/>
                </a:solidFill>
                <a:latin typeface="Arial" charset="0"/>
                <a:cs typeface="Arial" charset="0"/>
              </a:rPr>
              <a:t>ROAS was </a:t>
            </a:r>
            <a:r>
              <a:rPr lang="en-US" sz="1400" b="1" dirty="0" smtClean="0">
                <a:solidFill>
                  <a:srgbClr val="FFFFFF"/>
                </a:solidFill>
                <a:latin typeface="Arial" charset="0"/>
                <a:cs typeface="Arial" charset="0"/>
              </a:rPr>
              <a:t>10.3%</a:t>
            </a:r>
            <a:endParaRPr lang="en-US" sz="1400" b="1" dirty="0">
              <a:solidFill>
                <a:srgbClr val="FFFFFF"/>
              </a:solidFill>
              <a:latin typeface="Arial" charset="0"/>
              <a:cs typeface="Arial" charset="0"/>
            </a:endParaRPr>
          </a:p>
        </p:txBody>
      </p:sp>
      <p:sp>
        <p:nvSpPr>
          <p:cNvPr id="10" name="PPTShape_0"/>
          <p:cNvSpPr>
            <a:spLocks noChangeArrowheads="1"/>
          </p:cNvSpPr>
          <p:nvPr/>
        </p:nvSpPr>
        <p:spPr bwMode="blackWhite">
          <a:xfrm>
            <a:off x="6887183" y="1088617"/>
            <a:ext cx="1510034" cy="1047032"/>
          </a:xfrm>
          <a:prstGeom prst="wedgeRectCallout">
            <a:avLst>
              <a:gd name="adj1" fmla="val 60459"/>
              <a:gd name="adj2" fmla="val 67123"/>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a:t>
            </a:r>
            <a:r>
              <a:rPr lang="en-US" sz="1400" b="1" dirty="0" smtClean="0">
                <a:solidFill>
                  <a:srgbClr val="FFFFFF"/>
                </a:solidFill>
                <a:latin typeface="Arial" charset="0"/>
                <a:cs typeface="Arial" charset="0"/>
              </a:rPr>
              <a:t>income in 2013  was up substantially (+81.9%) from  2012</a:t>
            </a:r>
            <a:endParaRPr lang="en-US" sz="14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3086383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40</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823522" cy="267331"/>
            <a:chOff x="2021059" y="5197108"/>
            <a:chExt cx="422403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516424" cy="247678"/>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288669" y="111452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1053"/>
          <a:stretch>
            <a:fillRect/>
          </a:stretch>
        </p:blipFill>
        <p:spPr bwMode="auto">
          <a:xfrm>
            <a:off x="197864" y="1941241"/>
            <a:ext cx="8626587" cy="4292600"/>
          </a:xfrm>
          <a:prstGeom prst="rect">
            <a:avLst/>
          </a:prstGeom>
          <a:noFill/>
          <a:ln w="9525">
            <a:noFill/>
            <a:miter lim="800000"/>
            <a:headEnd/>
            <a:tailEnd/>
          </a:ln>
          <a:effectLst/>
        </p:spPr>
      </p:pic>
      <p:sp>
        <p:nvSpPr>
          <p:cNvPr id="24" name="AutoShape 7"/>
          <p:cNvSpPr>
            <a:spLocks noChangeArrowheads="1"/>
          </p:cNvSpPr>
          <p:nvPr/>
        </p:nvSpPr>
        <p:spPr bwMode="blackWhite">
          <a:xfrm>
            <a:off x="6931736"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CAT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$21.8B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$12.8B</a:t>
            </a:r>
            <a:endParaRPr lang="en-US" b="1" dirty="0">
              <a:solidFill>
                <a:srgbClr val="FFFFFF"/>
              </a:solidFill>
              <a:latin typeface="Arial" pitchFamily="34" charset="0"/>
              <a:cs typeface="Arial" pitchFamily="34" charset="0"/>
            </a:endParaRPr>
          </a:p>
        </p:txBody>
      </p:sp>
      <p:sp>
        <p:nvSpPr>
          <p:cNvPr id="25" name="AutoShape 7"/>
          <p:cNvSpPr>
            <a:spLocks noChangeArrowheads="1"/>
          </p:cNvSpPr>
          <p:nvPr/>
        </p:nvSpPr>
        <p:spPr bwMode="blackWhite">
          <a:xfrm>
            <a:off x="3814916" y="1873046"/>
            <a:ext cx="2300749" cy="1617407"/>
          </a:xfrm>
          <a:prstGeom prst="wedgeRectCallout">
            <a:avLst>
              <a:gd name="adj1" fmla="val 67401"/>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988394" y="2138515"/>
            <a:ext cx="2596292" cy="1489587"/>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2013 losses were </a:t>
            </a:r>
            <a:r>
              <a:rPr lang="en-US" b="1" dirty="0" smtClean="0">
                <a:solidFill>
                  <a:srgbClr val="FFFFFF"/>
                </a:solidFill>
              </a:rPr>
              <a:t>far</a:t>
            </a:r>
            <a:r>
              <a:rPr lang="en-US" b="1" dirty="0" smtClean="0">
                <a:solidFill>
                  <a:srgbClr val="FFFFFF"/>
                </a:solidFill>
                <a:latin typeface="Arial" charset="0"/>
                <a:cs typeface="Arial" charset="0"/>
              </a:rPr>
              <a:t> below 2011 and 2012 and were 44% lower than the average from 2000-2012</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7312638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70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9876" y="2133600"/>
            <a:ext cx="8547099" cy="417671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7"/>
          <p:cNvSpPr txBox="1">
            <a:spLocks noChangeArrowheads="1"/>
          </p:cNvSpPr>
          <p:nvPr/>
        </p:nvSpPr>
        <p:spPr bwMode="auto">
          <a:xfrm>
            <a:off x="715811" y="1242194"/>
            <a:ext cx="7646525" cy="707886"/>
          </a:xfrm>
          <a:prstGeom prst="rect">
            <a:avLst/>
          </a:prstGeom>
          <a:solidFill>
            <a:srgbClr val="225A7A"/>
          </a:solidFill>
          <a:ln w="9525" algn="ctr">
            <a:noFill/>
            <a:miter lim="800000"/>
            <a:headEnd/>
            <a:tailEnd/>
          </a:ln>
          <a:effectLst/>
        </p:spPr>
        <p:txBody>
          <a:bodyPr wrap="square">
            <a:spAutoFit/>
          </a:bodyPr>
          <a:lstStyle/>
          <a:p>
            <a:pPr algn="ctr">
              <a:defRPr/>
            </a:pPr>
            <a:r>
              <a:rPr lang="en-US" sz="2000" b="1" dirty="0" smtClean="0">
                <a:solidFill>
                  <a:schemeClr val="bg1"/>
                </a:solidFill>
                <a:latin typeface="Arial" pitchFamily="34" charset="0"/>
                <a:cs typeface="Arial" pitchFamily="34" charset="0"/>
              </a:rPr>
              <a:t>The current 5-year average (2008 - 2013) insured tropical cyclone loss is $5.6 billion per year.</a:t>
            </a:r>
          </a:p>
        </p:txBody>
      </p:sp>
      <p:sp>
        <p:nvSpPr>
          <p:cNvPr id="20483" name="Rectangle 8"/>
          <p:cNvSpPr>
            <a:spLocks noGrp="1" noChangeArrowheads="1"/>
          </p:cNvSpPr>
          <p:nvPr>
            <p:ph type="title"/>
          </p:nvPr>
        </p:nvSpPr>
        <p:spPr>
          <a:xfrm>
            <a:off x="313659" y="58992"/>
            <a:ext cx="6837362" cy="812800"/>
          </a:xfrm>
          <a:noFill/>
        </p:spPr>
        <p:txBody>
          <a:bodyPr/>
          <a:lstStyle/>
          <a:p>
            <a:r>
              <a:rPr lang="en-US" dirty="0" smtClean="0">
                <a:solidFill>
                  <a:srgbClr val="225A7A"/>
                </a:solidFill>
              </a:rPr>
              <a:t>Insured US Tropical Cyclone Losses, 1980 - 2013 </a:t>
            </a:r>
          </a:p>
        </p:txBody>
      </p:sp>
      <p:sp>
        <p:nvSpPr>
          <p:cNvPr id="31749" name="Rectangle 16"/>
          <p:cNvSpPr>
            <a:spLocks noChangeArrowheads="1"/>
          </p:cNvSpPr>
          <p:nvPr/>
        </p:nvSpPr>
        <p:spPr bwMode="auto">
          <a:xfrm>
            <a:off x="0" y="6446793"/>
            <a:ext cx="2688609" cy="411207"/>
          </a:xfrm>
          <a:prstGeom prst="rect">
            <a:avLst/>
          </a:prstGeom>
          <a:noFill/>
          <a:ln w="9525" algn="ctr">
            <a:noFill/>
            <a:miter lim="800000"/>
            <a:headEnd/>
            <a:tailEnd/>
          </a:ln>
        </p:spPr>
        <p:txBody>
          <a:bodyPr wrap="square">
            <a:spAutoFit/>
          </a:bodyPr>
          <a:lstStyle/>
          <a:p>
            <a:pPr>
              <a:defRPr/>
            </a:pPr>
            <a:r>
              <a:rPr lang="en-US" sz="1000" dirty="0" smtClean="0">
                <a:solidFill>
                  <a:schemeClr val="accent4">
                    <a:lumMod val="75000"/>
                  </a:schemeClr>
                </a:solidFill>
                <a:latin typeface="+mn-lt"/>
              </a:rPr>
              <a:t>Sources: </a:t>
            </a:r>
            <a:r>
              <a:rPr lang="en-US" sz="1000" dirty="0">
                <a:solidFill>
                  <a:schemeClr val="accent4">
                    <a:lumMod val="75000"/>
                  </a:schemeClr>
                </a:solidFill>
                <a:latin typeface="+mn-lt"/>
              </a:rPr>
              <a:t>Property Claims Service, </a:t>
            </a:r>
            <a:r>
              <a:rPr lang="en-US" sz="1000" dirty="0" smtClean="0">
                <a:solidFill>
                  <a:schemeClr val="accent4">
                    <a:lumMod val="75000"/>
                  </a:schemeClr>
                </a:solidFill>
                <a:latin typeface="+mn-lt"/>
              </a:rPr>
              <a:t>Munich Re </a:t>
            </a:r>
            <a:r>
              <a:rPr lang="en-US" sz="1000" dirty="0" err="1">
                <a:solidFill>
                  <a:schemeClr val="accent4">
                    <a:lumMod val="75000"/>
                  </a:schemeClr>
                </a:solidFill>
                <a:latin typeface="+mn-lt"/>
              </a:rPr>
              <a:t>NatCat</a:t>
            </a:r>
            <a:r>
              <a:rPr lang="en-US" sz="1000" i="1" dirty="0" err="1">
                <a:solidFill>
                  <a:schemeClr val="accent4">
                    <a:lumMod val="75000"/>
                  </a:schemeClr>
                </a:solidFill>
                <a:latin typeface="+mn-lt"/>
              </a:rPr>
              <a:t>SERVICE</a:t>
            </a:r>
            <a:r>
              <a:rPr lang="en-US" sz="1000" i="1" dirty="0">
                <a:solidFill>
                  <a:schemeClr val="accent4">
                    <a:lumMod val="75000"/>
                  </a:schemeClr>
                </a:solidFill>
                <a:latin typeface="+mn-lt"/>
              </a:rPr>
              <a:t>, </a:t>
            </a:r>
            <a:r>
              <a:rPr lang="en-US" sz="1000" dirty="0" smtClean="0">
                <a:solidFill>
                  <a:schemeClr val="accent4">
                    <a:lumMod val="75000"/>
                  </a:schemeClr>
                </a:solidFill>
                <a:latin typeface="+mn-lt"/>
              </a:rPr>
              <a:t>NFIP</a:t>
            </a:r>
            <a:endParaRPr lang="en-US" sz="1000" dirty="0">
              <a:solidFill>
                <a:schemeClr val="accent4">
                  <a:lumMod val="75000"/>
                </a:schemeClr>
              </a:solidFill>
              <a:latin typeface="+mn-lt"/>
            </a:endParaRPr>
          </a:p>
        </p:txBody>
      </p:sp>
      <p:pic>
        <p:nvPicPr>
          <p:cNvPr id="55297" name="Picture 1"/>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427704" y="2093457"/>
            <a:ext cx="8170392" cy="4085803"/>
          </a:xfrm>
          <a:prstGeom prst="rect">
            <a:avLst/>
          </a:prstGeom>
          <a:noFill/>
          <a:ln w="9525">
            <a:noFill/>
            <a:miter lim="800000"/>
            <a:headEnd/>
            <a:tailEnd/>
          </a:ln>
        </p:spPr>
      </p:pic>
      <p:pic>
        <p:nvPicPr>
          <p:cNvPr id="10" name="PPTShape_0"/>
          <p:cNvPicPr>
            <a:picLocks noChangeAspect="1" noChangeArrowheads="1"/>
          </p:cNvPicPr>
          <p:nvPr>
            <p:custDataLst>
              <p:tags r:id="rId3"/>
            </p:custDataLst>
          </p:nvPr>
        </p:nvPicPr>
        <p:blipFill>
          <a:blip r:embed="rId7" cstate="email"/>
          <a:srcRect/>
          <a:stretch>
            <a:fillRect/>
          </a:stretch>
        </p:blipFill>
        <p:spPr bwMode="auto">
          <a:xfrm>
            <a:off x="1524000" y="2362200"/>
            <a:ext cx="2076449" cy="914400"/>
          </a:xfrm>
          <a:prstGeom prst="rect">
            <a:avLst/>
          </a:prstGeom>
          <a:noFill/>
          <a:ln w="9525">
            <a:noFill/>
            <a:miter lim="800000"/>
            <a:headEnd/>
            <a:tailEnd/>
          </a:ln>
        </p:spPr>
      </p:pic>
      <p:sp>
        <p:nvSpPr>
          <p:cNvPr id="13" name="TextBox 12"/>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41</a:t>
            </a:fld>
            <a:endParaRPr lang="en-US" sz="1000" dirty="0">
              <a:solidFill>
                <a:schemeClr val="accent4">
                  <a:lumMod val="75000"/>
                </a:schemeClr>
              </a:solidFill>
              <a:latin typeface="+mn-lt"/>
            </a:endParaRPr>
          </a:p>
        </p:txBody>
      </p:sp>
    </p:spTree>
    <p:custDataLst>
      <p:tags r:id="rId1"/>
    </p:custDataLst>
    <p:extLst>
      <p:ext uri="{BB962C8B-B14F-4D97-AF65-F5344CB8AC3E}">
        <p14:creationId xmlns:p14="http://schemas.microsoft.com/office/powerpoint/2010/main" val="266327068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42</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28426365" name="Slide" r:id="rId5" imgW="4210744" imgH="3156199" progId="PowerPoint.Slide.12">
                  <p:embed/>
                </p:oleObj>
              </mc:Choice>
              <mc:Fallback>
                <p:oleObj name="Slide" r:id="rId5" imgW="4210744" imgH="3156199"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616249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43</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mc:AlternateContent xmlns:mc="http://schemas.openxmlformats.org/markup-compatibility/2006">
              <mc:Choice xmlns:v="urn:schemas-microsoft-com:vml" Requires="v">
                <p:oleObj spid="_x0000_s28427390" name="Slide" r:id="rId5" imgW="3544809" imgH="2657946" progId="PowerPoint.Slide.12">
                  <p:embed/>
                </p:oleObj>
              </mc:Choice>
              <mc:Fallback>
                <p:oleObj name="Slide" r:id="rId5" imgW="3544809" imgH="2657946"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200025"/>
                        <a:ext cx="8607425" cy="645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68524918"/>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44</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extLst>
              <p:ext uri="{D42A27DB-BD31-4B8C-83A1-F6EECF244321}">
                <p14:modId xmlns:p14="http://schemas.microsoft.com/office/powerpoint/2010/main" val="4147390926"/>
              </p:ext>
            </p:extLst>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28498962" name="Slide" r:id="rId5" imgW="2984097" imgH="2238896" progId="PowerPoint.Slide.12">
                  <p:embed/>
                </p:oleObj>
              </mc:Choice>
              <mc:Fallback>
                <p:oleObj name="Slide" r:id="rId5" imgW="2984097" imgH="2238896" progId="PowerPoint.Slide.12">
                  <p:embed/>
                  <p:pic>
                    <p:nvPicPr>
                      <p:cNvPr id="0" name=""/>
                      <p:cNvPicPr>
                        <a:picLocks noChangeAspect="1" noChangeArrowheads="1"/>
                      </p:cNvPicPr>
                      <p:nvPr/>
                    </p:nvPicPr>
                    <p:blipFill>
                      <a:blip r:embed="rId6"/>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011910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a:xfrm>
            <a:off x="66675" y="90488"/>
            <a:ext cx="7699375" cy="860425"/>
          </a:xfrm>
        </p:spPr>
        <p:txBody>
          <a:bodyPr/>
          <a:lstStyle/>
          <a:p>
            <a:r>
              <a:rPr lang="en-US" sz="2600" dirty="0" smtClean="0"/>
              <a:t>Florida Citizens Exposure to Loss,</a:t>
            </a:r>
            <a:br>
              <a:rPr lang="en-US" sz="2600" dirty="0" smtClean="0"/>
            </a:br>
            <a:r>
              <a:rPr lang="en-US" sz="2600" dirty="0" smtClean="0"/>
              <a:t>2002 – 2014* ($ Billions)</a:t>
            </a:r>
          </a:p>
        </p:txBody>
      </p:sp>
      <p:sp>
        <p:nvSpPr>
          <p:cNvPr id="5127" name="Rectangle 4"/>
          <p:cNvSpPr>
            <a:spLocks noChangeArrowheads="1"/>
          </p:cNvSpPr>
          <p:nvPr/>
        </p:nvSpPr>
        <p:spPr bwMode="auto">
          <a:xfrm>
            <a:off x="0" y="5940826"/>
            <a:ext cx="9191625" cy="917174"/>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100" dirty="0"/>
          </a:p>
          <a:p>
            <a:pPr eaLnBrk="0" hangingPunct="0">
              <a:lnSpc>
                <a:spcPct val="85000"/>
              </a:lnSpc>
              <a:spcBef>
                <a:spcPct val="25000"/>
              </a:spcBef>
              <a:buClr>
                <a:schemeClr val="accent2"/>
              </a:buClr>
              <a:buFont typeface="Wingdings" pitchFamily="2" charset="2"/>
              <a:buNone/>
              <a:defRPr/>
            </a:pPr>
            <a:endParaRPr lang="en-US" sz="1250" dirty="0" smtClean="0"/>
          </a:p>
          <a:p>
            <a:pPr eaLnBrk="0" hangingPunct="0">
              <a:lnSpc>
                <a:spcPct val="85000"/>
              </a:lnSpc>
              <a:spcBef>
                <a:spcPct val="25000"/>
              </a:spcBef>
              <a:buClr>
                <a:schemeClr val="accent2"/>
              </a:buClr>
              <a:buFont typeface="Wingdings" pitchFamily="2" charset="2"/>
              <a:buNone/>
              <a:defRPr/>
            </a:pPr>
            <a:r>
              <a:rPr lang="en-US" sz="1250" dirty="0" smtClean="0"/>
              <a:t>*As of March 31, 2014 from Florida Citizens accessed at: </a:t>
            </a:r>
            <a:r>
              <a:rPr lang="en-US" sz="1250" dirty="0">
                <a:hlinkClick r:id="rId4"/>
              </a:rPr>
              <a:t>https://www.citizensfla.com/about/bookofbusiness</a:t>
            </a:r>
            <a:r>
              <a:rPr lang="en-US" sz="1250" dirty="0" smtClean="0">
                <a:hlinkClick r:id="rId4"/>
              </a:rPr>
              <a:t>/</a:t>
            </a:r>
            <a:r>
              <a:rPr lang="en-US" sz="1250" dirty="0" smtClean="0"/>
              <a:t> </a:t>
            </a:r>
          </a:p>
          <a:p>
            <a:pPr eaLnBrk="0" hangingPunct="0">
              <a:lnSpc>
                <a:spcPct val="85000"/>
              </a:lnSpc>
              <a:spcBef>
                <a:spcPct val="25000"/>
              </a:spcBef>
              <a:buClr>
                <a:schemeClr val="accent2"/>
              </a:buClr>
              <a:buFont typeface="Wingdings" pitchFamily="2" charset="2"/>
              <a:buNone/>
              <a:defRPr/>
            </a:pPr>
            <a:r>
              <a:rPr lang="en-US" sz="1250" dirty="0" smtClean="0"/>
              <a:t>Source</a:t>
            </a:r>
            <a:r>
              <a:rPr lang="en-US" sz="1250" dirty="0"/>
              <a:t>: PIPSO; Insurance Information Institute (I.I.I.).</a:t>
            </a:r>
          </a:p>
        </p:txBody>
      </p:sp>
      <p:graphicFrame>
        <p:nvGraphicFramePr>
          <p:cNvPr id="17410" name="Object 2"/>
          <p:cNvGraphicFramePr>
            <a:graphicFrameLocks/>
          </p:cNvGraphicFramePr>
          <p:nvPr>
            <p:extLst>
              <p:ext uri="{D42A27DB-BD31-4B8C-83A1-F6EECF244321}">
                <p14:modId xmlns:p14="http://schemas.microsoft.com/office/powerpoint/2010/main" val="796883618"/>
              </p:ext>
            </p:extLst>
          </p:nvPr>
        </p:nvGraphicFramePr>
        <p:xfrm>
          <a:off x="280988" y="1230313"/>
          <a:ext cx="8493125" cy="4076700"/>
        </p:xfrm>
        <a:graphic>
          <a:graphicData uri="http://schemas.openxmlformats.org/presentationml/2006/ole">
            <mc:AlternateContent xmlns:mc="http://schemas.openxmlformats.org/markup-compatibility/2006">
              <mc:Choice xmlns:v="urn:schemas-microsoft-com:vml" Requires="v">
                <p:oleObj spid="_x0000_s28497940" name="Chart" r:id="rId5" imgW="8458327" imgH="4324336" progId="MSGraph.Chart.8">
                  <p:embed followColorScheme="full"/>
                </p:oleObj>
              </mc:Choice>
              <mc:Fallback>
                <p:oleObj name="Chart" r:id="rId5" imgW="8458327" imgH="4324336" progId="MSGraph.Chart.8">
                  <p:embed followColorScheme="full"/>
                  <p:pic>
                    <p:nvPicPr>
                      <p:cNvPr id="0" name=""/>
                      <p:cNvPicPr>
                        <a:picLocks noChangeArrowheads="1"/>
                      </p:cNvPicPr>
                      <p:nvPr/>
                    </p:nvPicPr>
                    <p:blipFill>
                      <a:blip r:embed="rId6"/>
                      <a:srcRect/>
                      <a:stretch>
                        <a:fillRect/>
                      </a:stretch>
                    </p:blipFill>
                    <p:spPr bwMode="auto">
                      <a:xfrm>
                        <a:off x="280988" y="1230313"/>
                        <a:ext cx="8493125" cy="407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654050" y="5308600"/>
            <a:ext cx="7772400" cy="900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Total </a:t>
            </a:r>
            <a:r>
              <a:rPr lang="en-US" sz="1600" b="1" dirty="0">
                <a:solidFill>
                  <a:srgbClr val="FFFFFF"/>
                </a:solidFill>
              </a:rPr>
              <a:t>exposure to loss in Florida Citizens </a:t>
            </a:r>
            <a:r>
              <a:rPr lang="en-US" sz="1600" b="1" dirty="0" smtClean="0">
                <a:solidFill>
                  <a:srgbClr val="FFFFFF"/>
                </a:solidFill>
              </a:rPr>
              <a:t>since its 2002 inception increased </a:t>
            </a:r>
            <a:r>
              <a:rPr lang="en-US" sz="1600" b="1" dirty="0">
                <a:solidFill>
                  <a:srgbClr val="FFFFFF"/>
                </a:solidFill>
              </a:rPr>
              <a:t>by 230 percent, from $154.6 billion to $510.7 billion in </a:t>
            </a:r>
            <a:r>
              <a:rPr lang="en-US" sz="1600" b="1" dirty="0" smtClean="0">
                <a:solidFill>
                  <a:srgbClr val="FFFFFF"/>
                </a:solidFill>
              </a:rPr>
              <a:t>2011 but has now dropped by $212.3 billion or 41.6% through 3/31/14</a:t>
            </a:r>
            <a:endParaRPr lang="en-US" sz="1600" b="1" dirty="0">
              <a:solidFill>
                <a:srgbClr val="FFFFFF"/>
              </a:solidFill>
            </a:endParaRPr>
          </a:p>
        </p:txBody>
      </p:sp>
    </p:spTree>
    <p:extLst>
      <p:ext uri="{BB962C8B-B14F-4D97-AF65-F5344CB8AC3E}">
        <p14:creationId xmlns:p14="http://schemas.microsoft.com/office/powerpoint/2010/main" val="446714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46</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t="15882"/>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907658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507140" name="Chart" r:id="rId4" imgW="8419996" imgH="3648152" progId="MSGraph.Chart.8">
                  <p:embed followColorScheme="full"/>
                </p:oleObj>
              </mc:Choice>
              <mc:Fallback>
                <p:oleObj name="Chart" r:id="rId4" imgW="8419996" imgH="3648152"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47</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extLst>
      <p:ext uri="{BB962C8B-B14F-4D97-AF65-F5344CB8AC3E}">
        <p14:creationId xmlns:p14="http://schemas.microsoft.com/office/powerpoint/2010/main" val="16794007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48</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75"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extLst>
      <p:ext uri="{BB962C8B-B14F-4D97-AF65-F5344CB8AC3E}">
        <p14:creationId xmlns:p14="http://schemas.microsoft.com/office/powerpoint/2010/main" val="323693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49</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198459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483615" name="Chart" r:id="rId5" imgW="8258301" imgH="5515013" progId="MSGraph.Chart.8">
                  <p:embed followColorScheme="full"/>
                </p:oleObj>
              </mc:Choice>
              <mc:Fallback>
                <p:oleObj name="Chart" r:id="rId5" imgW="8258301" imgH="5515013"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PPTShape_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2011: 4.7%</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2013:  9.8 %</a:t>
            </a:r>
            <a:endParaRPr lang="en-US" b="1" dirty="0">
              <a:solidFill>
                <a:srgbClr val="FFFFFF"/>
              </a:solidFill>
              <a:latin typeface="Arial" pitchFamily="34" charset="0"/>
              <a:cs typeface="Arial" pitchFamily="34" charset="0"/>
            </a:endParaRPr>
          </a:p>
        </p:txBody>
      </p:sp>
      <p:sp>
        <p:nvSpPr>
          <p:cNvPr id="30" name="PPTShape_2"/>
          <p:cNvSpPr>
            <a:spLocks noChangeArrowheads="1"/>
          </p:cNvSpPr>
          <p:nvPr/>
        </p:nvSpPr>
        <p:spPr bwMode="auto">
          <a:xfrm>
            <a:off x="8417887" y="338117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165818916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50</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2013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08"/>
            <a:ext cx="2895600" cy="40011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8" name="Picture 17"/>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579"/>
          <a:stretch>
            <a:fillRect/>
          </a:stretch>
        </p:blipFill>
        <p:spPr bwMode="auto">
          <a:xfrm>
            <a:off x="260557" y="1773123"/>
            <a:ext cx="8474516" cy="4446587"/>
          </a:xfrm>
          <a:prstGeom prst="rect">
            <a:avLst/>
          </a:prstGeom>
          <a:noFill/>
          <a:ln w="9525">
            <a:noFill/>
            <a:miter lim="800000"/>
            <a:headEnd/>
            <a:tailEnd/>
          </a:ln>
          <a:effectLst/>
        </p:spPr>
      </p:pic>
      <p:sp>
        <p:nvSpPr>
          <p:cNvPr id="19" name="AutoShape 7"/>
          <p:cNvSpPr>
            <a:spLocks noChangeArrowheads="1"/>
          </p:cNvSpPr>
          <p:nvPr/>
        </p:nvSpPr>
        <p:spPr bwMode="blackWhite">
          <a:xfrm>
            <a:off x="5132437" y="1925029"/>
            <a:ext cx="2192242" cy="1290638"/>
          </a:xfrm>
          <a:prstGeom prst="wedgeRectCallout">
            <a:avLst>
              <a:gd name="adj1" fmla="val 98220"/>
              <a:gd name="adj2" fmla="val 197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$125B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$34B</a:t>
            </a:r>
            <a:endParaRPr lang="en-US" b="1" dirty="0">
              <a:solidFill>
                <a:srgbClr val="FFFFFF"/>
              </a:solidFill>
              <a:latin typeface="Arial" pitchFamily="34" charset="0"/>
              <a:cs typeface="Arial" pitchFamily="34" charset="0"/>
            </a:endParaRPr>
          </a:p>
        </p:txBody>
      </p:sp>
      <p:sp>
        <p:nvSpPr>
          <p:cNvPr id="24"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31" name="AutoShape 7"/>
          <p:cNvSpPr>
            <a:spLocks noChangeArrowheads="1"/>
          </p:cNvSpPr>
          <p:nvPr/>
        </p:nvSpPr>
        <p:spPr bwMode="blackWhite">
          <a:xfrm>
            <a:off x="2359742" y="1634977"/>
            <a:ext cx="2359388" cy="1290638"/>
          </a:xfrm>
          <a:prstGeom prst="wedgeRectCallout">
            <a:avLst>
              <a:gd name="adj1" fmla="val 41709"/>
              <a:gd name="adj2" fmla="val 48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10-Yr. Avg.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$184B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$56B</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05545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51</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1953-2014</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1953-2014*</a:t>
            </a:r>
          </a:p>
        </p:txBody>
      </p:sp>
      <p:graphicFrame>
        <p:nvGraphicFramePr>
          <p:cNvPr id="34818" name="Object 3"/>
          <p:cNvGraphicFramePr>
            <a:graphicFrameLocks noGrp="1"/>
          </p:cNvGraphicFramePr>
          <p:nvPr>
            <p:ph idx="4294967295"/>
            <p:extLst/>
          </p:nvPr>
        </p:nvGraphicFramePr>
        <p:xfrm>
          <a:off x="206375" y="1300163"/>
          <a:ext cx="8564563" cy="4068762"/>
        </p:xfrm>
        <a:graphic>
          <a:graphicData uri="http://schemas.openxmlformats.org/presentationml/2006/ole">
            <mc:AlternateContent xmlns:mc="http://schemas.openxmlformats.org/markup-compatibility/2006">
              <mc:Choice xmlns:v="urn:schemas-microsoft-com:vml" Requires="v">
                <p:oleObj spid="_x0000_s28492825" name="Chart" r:id="rId4" imgW="8601126" imgH="4086255" progId="MSGraph.Chart.8">
                  <p:embed followColorScheme="full"/>
                </p:oleObj>
              </mc:Choice>
              <mc:Fallback>
                <p:oleObj name="Chart" r:id="rId4" imgW="8601126" imgH="4086255" progId="MSGraph.Chart.8">
                  <p:embed followColorScheme="full"/>
                  <p:pic>
                    <p:nvPicPr>
                      <p:cNvPr id="0" name=""/>
                      <p:cNvPicPr preferRelativeResize="0">
                        <a:picLocks noChangeArrowheads="1"/>
                      </p:cNvPicPr>
                      <p:nvPr/>
                    </p:nvPicPr>
                    <p:blipFill>
                      <a:blip r:embed="rId5"/>
                      <a:srcRect/>
                      <a:stretch>
                        <a:fillRect/>
                      </a:stretch>
                    </p:blipFill>
                    <p:spPr bwMode="gray">
                      <a:xfrm>
                        <a:off x="206375" y="1300163"/>
                        <a:ext cx="8564563"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April 23</a:t>
            </a:r>
            <a:r>
              <a:rPr lang="en-US" sz="1100" dirty="0" smtClean="0">
                <a:solidFill>
                  <a:srgbClr val="000000"/>
                </a:solidFill>
                <a:latin typeface="Arial" charset="0"/>
                <a:cs typeface="Arial" charset="0"/>
              </a:rPr>
              <a:t>, 2014.</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2,163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1953-2013,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1862"/>
              <a:gd name="adj2" fmla="val 57761"/>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19 </a:t>
            </a:r>
            <a:r>
              <a:rPr lang="en-US" sz="1600" b="1" dirty="0" smtClean="0">
                <a:solidFill>
                  <a:srgbClr val="FFFFFF"/>
                </a:solidFill>
                <a:latin typeface="Arial" charset="0"/>
                <a:cs typeface="Arial" charset="0"/>
              </a:rPr>
              <a:t>federal disasters were declared so far in 2014*</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52</a:t>
            </a:fld>
            <a:endParaRPr lang="en-US"/>
          </a:p>
        </p:txBody>
      </p:sp>
    </p:spTree>
    <p:extLst>
      <p:ext uri="{BB962C8B-B14F-4D97-AF65-F5344CB8AC3E}">
        <p14:creationId xmlns:p14="http://schemas.microsoft.com/office/powerpoint/2010/main" val="38052863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53</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2014: Highest 25 States*</a:t>
            </a:r>
          </a:p>
        </p:txBody>
      </p:sp>
      <p:graphicFrame>
        <p:nvGraphicFramePr>
          <p:cNvPr id="35842" name="Object 3"/>
          <p:cNvGraphicFramePr>
            <a:graphicFrameLocks noGrp="1" noChangeAspect="1"/>
          </p:cNvGraphicFramePr>
          <p:nvPr>
            <p:ph idx="4294967295"/>
            <p:extLst/>
          </p:nvPr>
        </p:nvGraphicFramePr>
        <p:xfrm>
          <a:off x="19050" y="1833563"/>
          <a:ext cx="9113838" cy="4724400"/>
        </p:xfrm>
        <a:graphic>
          <a:graphicData uri="http://schemas.openxmlformats.org/presentationml/2006/ole">
            <mc:AlternateContent xmlns:mc="http://schemas.openxmlformats.org/markup-compatibility/2006">
              <mc:Choice xmlns:v="urn:schemas-microsoft-com:vml" Requires="v">
                <p:oleObj spid="_x0000_s28493849"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19050" y="1833563"/>
                        <a:ext cx="9113838"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April 23,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3644922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54</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2014: Lowest 25 States*</a:t>
            </a:r>
          </a:p>
        </p:txBody>
      </p:sp>
      <p:graphicFrame>
        <p:nvGraphicFramePr>
          <p:cNvPr id="36866" name="Object 3"/>
          <p:cNvGraphicFramePr>
            <a:graphicFrameLocks noGrp="1" noChangeAspect="1"/>
          </p:cNvGraphicFramePr>
          <p:nvPr>
            <p:ph idx="4294967295"/>
            <p:extLst/>
          </p:nvPr>
        </p:nvGraphicFramePr>
        <p:xfrm>
          <a:off x="25400" y="1790700"/>
          <a:ext cx="9055100" cy="4713288"/>
        </p:xfrm>
        <a:graphic>
          <a:graphicData uri="http://schemas.openxmlformats.org/presentationml/2006/ole">
            <mc:AlternateContent xmlns:mc="http://schemas.openxmlformats.org/markup-compatibility/2006">
              <mc:Choice xmlns:v="urn:schemas-microsoft-com:vml" Requires="v">
                <p:oleObj spid="_x0000_s28494873" name="Chart" r:id="rId4" imgW="8820048" imgH="4591030" progId="MSGraph.Chart.8">
                  <p:embed followColorScheme="full"/>
                </p:oleObj>
              </mc:Choice>
              <mc:Fallback>
                <p:oleObj name="Chart" r:id="rId4" imgW="8820048" imgH="4591030" progId="MSGraph.Chart.8">
                  <p:embed followColorScheme="full"/>
                  <p:pic>
                    <p:nvPicPr>
                      <p:cNvPr id="0" name=""/>
                      <p:cNvPicPr>
                        <a:picLocks noChangeAspect="1" noChangeArrowheads="1"/>
                      </p:cNvPicPr>
                      <p:nvPr/>
                    </p:nvPicPr>
                    <p:blipFill>
                      <a:blip r:embed="rId5"/>
                      <a:srcRect/>
                      <a:stretch>
                        <a:fillRect/>
                      </a:stretch>
                    </p:blipFill>
                    <p:spPr bwMode="auto">
                      <a:xfrm>
                        <a:off x="25400" y="1790700"/>
                        <a:ext cx="9055100" cy="471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April 23,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35180193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55</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a:t>
            </a:r>
            <a:r>
              <a:rPr lang="en-US" sz="2800" b="1" smtClean="0">
                <a:solidFill>
                  <a:schemeClr val="bg1"/>
                </a:solidFill>
              </a:rPr>
              <a:t>UPDATE:</a:t>
            </a:r>
          </a:p>
          <a:p>
            <a:pPr algn="ctr">
              <a:lnSpc>
                <a:spcPct val="85000"/>
              </a:lnSpc>
              <a:spcBef>
                <a:spcPct val="25000"/>
              </a:spcBef>
              <a:defRPr/>
            </a:pPr>
            <a:r>
              <a:rPr lang="en-US" sz="2800" b="1" smtClean="0">
                <a:solidFill>
                  <a:schemeClr val="bg1"/>
                </a:solidFill>
              </a:rPr>
              <a:t>2013-2014</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55</a:t>
            </a:fld>
            <a:endParaRPr lang="en-US"/>
          </a:p>
        </p:txBody>
      </p:sp>
    </p:spTree>
  </p:cSld>
  <p:clrMapOvr>
    <a:masterClrMapping/>
  </p:clrMapOvr>
  <p:transition>
    <p:zoom dir="in"/>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 in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56</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7573250" name="Picture 2" descr="http://www.spc.noaa.gov/climo/online/monthly/2013_annual_map_torn.gif"/>
          <p:cNvPicPr>
            <a:picLocks noChangeAspect="1" noChangeArrowheads="1"/>
          </p:cNvPicPr>
          <p:nvPr/>
        </p:nvPicPr>
        <p:blipFill>
          <a:blip r:embed="rId4" cstate="print"/>
          <a:srcRect/>
          <a:stretch>
            <a:fillRect/>
          </a:stretch>
        </p:blipFill>
        <p:spPr bwMode="auto">
          <a:xfrm>
            <a:off x="461706" y="1268361"/>
            <a:ext cx="7186932" cy="5151695"/>
          </a:xfrm>
          <a:prstGeom prst="rect">
            <a:avLst/>
          </a:prstGeom>
          <a:noFill/>
        </p:spPr>
      </p:pic>
      <p:sp>
        <p:nvSpPr>
          <p:cNvPr id="13" name="AutoShape 7"/>
          <p:cNvSpPr>
            <a:spLocks noChangeArrowheads="1"/>
          </p:cNvSpPr>
          <p:nvPr/>
        </p:nvSpPr>
        <p:spPr bwMode="blackWhite">
          <a:xfrm>
            <a:off x="6823434" y="2826773"/>
            <a:ext cx="1976437" cy="2359743"/>
          </a:xfrm>
          <a:prstGeom prst="wedgeRectCallout">
            <a:avLst>
              <a:gd name="adj1" fmla="val -65238"/>
              <a:gd name="adj2" fmla="val -216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943 tornadoes through Dec. 31, causing extensive property damage in several states</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231060" y="1396179"/>
            <a:ext cx="2285997" cy="2625213"/>
          </a:xfrm>
          <a:prstGeom prst="wedgeRectCallout">
            <a:avLst>
              <a:gd name="adj1" fmla="val 85209"/>
              <a:gd name="adj2" fmla="val 493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A deadly EF-5 tornado in May in Moore, OK, produced insured losses of $1.575 billion. November tornadoes in the Midwest like produced $1B in insured losses.</a:t>
            </a:r>
            <a:endParaRPr lang="en-US" b="1" dirty="0">
              <a:solidFill>
                <a:srgbClr val="FFFFFF"/>
              </a:solidFill>
              <a:latin typeface="Arial" charset="0"/>
              <a:cs typeface="Arial" charset="0"/>
            </a:endParaRPr>
          </a:p>
        </p:txBody>
      </p:sp>
      <p:sp>
        <p:nvSpPr>
          <p:cNvPr id="15" name="Oval 8"/>
          <p:cNvSpPr>
            <a:spLocks noChangeArrowheads="1"/>
          </p:cNvSpPr>
          <p:nvPr/>
        </p:nvSpPr>
        <p:spPr bwMode="auto">
          <a:xfrm rot="-5400000">
            <a:off x="3599525" y="3491374"/>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Oval 8"/>
          <p:cNvSpPr>
            <a:spLocks noChangeArrowheads="1"/>
          </p:cNvSpPr>
          <p:nvPr/>
        </p:nvSpPr>
        <p:spPr bwMode="auto">
          <a:xfrm rot="-5400000">
            <a:off x="4603952" y="2686666"/>
            <a:ext cx="796413" cy="840656"/>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1" name="Rectangle 10"/>
          <p:cNvSpPr/>
          <p:nvPr/>
        </p:nvSpPr>
        <p:spPr>
          <a:xfrm>
            <a:off x="5503497" y="2708787"/>
            <a:ext cx="593697" cy="6093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ppt_h/2"/>
                                          </p:val>
                                        </p:tav>
                                        <p:tav tm="100000">
                                          <p:val>
                                            <p:strVal val="#ppt_y"/>
                                          </p:val>
                                        </p:tav>
                                      </p:tavLst>
                                    </p:anim>
                                    <p:anim calcmode="lin" valueType="num">
                                      <p:cBhvr>
                                        <p:cTn id="17" dur="500" fill="hold"/>
                                        <p:tgtEl>
                                          <p:spTgt spid="15"/>
                                        </p:tgtEl>
                                        <p:attrNameLst>
                                          <p:attrName>ppt_w</p:attrName>
                                        </p:attrNameLst>
                                      </p:cBhvr>
                                      <p:tavLst>
                                        <p:tav tm="0">
                                          <p:val>
                                            <p:strVal val="#ppt_w"/>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childTnLst>
                          </p:cTn>
                        </p:par>
                        <p:par>
                          <p:cTn id="19" fill="hold">
                            <p:stCondLst>
                              <p:cond delay="3899"/>
                            </p:stCondLst>
                            <p:childTnLst>
                              <p:par>
                                <p:cTn id="20" presetID="17" presetClass="entr" presetSubtype="4" fill="hold" grpId="0" nodeType="afterEffect">
                                  <p:stCondLst>
                                    <p:cond delay="100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ppt_h/2"/>
                                          </p:val>
                                        </p:tav>
                                        <p:tav tm="100000">
                                          <p:val>
                                            <p:strVal val="#ppt_y"/>
                                          </p:val>
                                        </p:tav>
                                      </p:tavLst>
                                    </p:anim>
                                    <p:anim calcmode="lin" valueType="num">
                                      <p:cBhvr>
                                        <p:cTn id="24" dur="500" fill="hold"/>
                                        <p:tgtEl>
                                          <p:spTgt spid="18"/>
                                        </p:tgtEl>
                                        <p:attrNameLst>
                                          <p:attrName>ppt_w</p:attrName>
                                        </p:attrNameLst>
                                      </p:cBhvr>
                                      <p:tavLst>
                                        <p:tav tm="0">
                                          <p:val>
                                            <p:strVal val="#ppt_w"/>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p:bldP spid="15" grpId="0" animBg="1"/>
      <p:bldP spid="1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57</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Dec. 31, 2013.</a:t>
            </a:r>
          </a:p>
          <a:p>
            <a:r>
              <a:rPr lang="en-US" sz="1200" dirty="0" smtClean="0"/>
              <a:t>Source</a:t>
            </a:r>
            <a:r>
              <a:rPr lang="en-US" sz="1200" dirty="0"/>
              <a:t>: </a:t>
            </a:r>
            <a:r>
              <a:rPr lang="en-US" sz="1200" dirty="0">
                <a:hlinkClick r:id="rId4"/>
              </a:rPr>
              <a:t>http://www.spc.noaa.gov/wcm</a:t>
            </a:r>
            <a:r>
              <a:rPr lang="en-US" sz="1200" dirty="0" smtClean="0">
                <a:hlinkClick r:id="rId4"/>
              </a:rPr>
              <a:t>/</a:t>
            </a:r>
            <a:r>
              <a:rPr lang="en-US" sz="1200" dirty="0" smtClean="0"/>
              <a:t>.</a:t>
            </a:r>
            <a:r>
              <a:rPr lang="en-US" sz="1200" dirty="0"/>
              <a:t>					</a:t>
            </a:r>
          </a:p>
        </p:txBody>
      </p:sp>
      <p:sp>
        <p:nvSpPr>
          <p:cNvPr id="4557826" name="AutoShape 2"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http://www.spc.noaa.gov/wcm/2013/torngraph-big.png"/>
          <p:cNvPicPr>
            <a:picLocks noChangeAspect="1" noChangeArrowheads="1"/>
          </p:cNvPicPr>
          <p:nvPr>
            <p:custDataLst>
              <p:tags r:id="rId1"/>
            </p:custDataLst>
          </p:nvPr>
        </p:nvPicPr>
        <p:blipFill>
          <a:blip r:embed="rId6" cstate="email"/>
          <a:srcRect/>
          <a:stretch>
            <a:fillRect/>
          </a:stretch>
        </p:blipFill>
        <p:spPr bwMode="auto">
          <a:xfrm>
            <a:off x="259377" y="1180209"/>
            <a:ext cx="8021156" cy="5130650"/>
          </a:xfrm>
          <a:prstGeom prst="rect">
            <a:avLst/>
          </a:prstGeom>
          <a:noFill/>
        </p:spPr>
      </p:pic>
      <p:sp>
        <p:nvSpPr>
          <p:cNvPr id="13" name="AutoShape 7"/>
          <p:cNvSpPr>
            <a:spLocks noChangeArrowheads="1"/>
          </p:cNvSpPr>
          <p:nvPr/>
        </p:nvSpPr>
        <p:spPr bwMode="blackWhite">
          <a:xfrm>
            <a:off x="2779958" y="1480219"/>
            <a:ext cx="3199063" cy="1191986"/>
          </a:xfrm>
          <a:prstGeom prst="wedgeRectCallout">
            <a:avLst>
              <a:gd name="adj1" fmla="val 71575"/>
              <a:gd name="adj2" fmla="val 475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5" name="AutoShape 7"/>
          <p:cNvSpPr>
            <a:spLocks noChangeArrowheads="1"/>
          </p:cNvSpPr>
          <p:nvPr/>
        </p:nvSpPr>
        <p:spPr bwMode="blackWhite">
          <a:xfrm>
            <a:off x="7405168" y="4582974"/>
            <a:ext cx="1693862" cy="1118507"/>
          </a:xfrm>
          <a:prstGeom prst="wedgeRectCallout">
            <a:avLst>
              <a:gd name="adj1" fmla="val -35275"/>
              <a:gd name="adj2" fmla="val -83861"/>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was the lowest in a decade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58</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9154" name="Picture 2" descr="http://www.spc.noaa.gov/climo/online/monthly/2013_annual_map_hail.gif"/>
          <p:cNvPicPr>
            <a:picLocks noChangeAspect="1" noChangeArrowheads="1"/>
          </p:cNvPicPr>
          <p:nvPr/>
        </p:nvPicPr>
        <p:blipFill>
          <a:blip r:embed="rId4" cstate="print"/>
          <a:srcRect/>
          <a:stretch>
            <a:fillRect/>
          </a:stretch>
        </p:blipFill>
        <p:spPr bwMode="auto">
          <a:xfrm>
            <a:off x="210982" y="1165123"/>
            <a:ext cx="7330955" cy="5254932"/>
          </a:xfrm>
          <a:prstGeom prst="rect">
            <a:avLst/>
          </a:prstGeom>
          <a:noFill/>
        </p:spPr>
      </p:pic>
      <p:sp>
        <p:nvSpPr>
          <p:cNvPr id="11" name="AutoShape 7"/>
          <p:cNvSpPr>
            <a:spLocks noChangeArrowheads="1"/>
          </p:cNvSpPr>
          <p:nvPr/>
        </p:nvSpPr>
        <p:spPr bwMode="blackWhite">
          <a:xfrm>
            <a:off x="7034831" y="2802192"/>
            <a:ext cx="1976437" cy="2389240"/>
          </a:xfrm>
          <a:prstGeom prst="wedgeRectCallout">
            <a:avLst>
              <a:gd name="adj1" fmla="val -67974"/>
              <a:gd name="adj2" fmla="val -393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5,457 “Large Hail” reports in 2013, causing extensive property and vehicle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59</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7106" name="Picture 2" descr="http://www.spc.noaa.gov/climo/online/monthly/2013_annual_map_wind.gif"/>
          <p:cNvPicPr>
            <a:picLocks noChangeAspect="1" noChangeArrowheads="1"/>
          </p:cNvPicPr>
          <p:nvPr/>
        </p:nvPicPr>
        <p:blipFill>
          <a:blip r:embed="rId4" cstate="print"/>
          <a:srcRect/>
          <a:stretch>
            <a:fillRect/>
          </a:stretch>
        </p:blipFill>
        <p:spPr bwMode="auto">
          <a:xfrm>
            <a:off x="240480" y="1238865"/>
            <a:ext cx="7001758" cy="5018959"/>
          </a:xfrm>
          <a:prstGeom prst="rect">
            <a:avLst/>
          </a:prstGeom>
          <a:noFill/>
        </p:spPr>
      </p:pic>
      <p:sp>
        <p:nvSpPr>
          <p:cNvPr id="13" name="AutoShape 7"/>
          <p:cNvSpPr>
            <a:spLocks noChangeArrowheads="1"/>
          </p:cNvSpPr>
          <p:nvPr/>
        </p:nvSpPr>
        <p:spPr bwMode="blackWhite">
          <a:xfrm>
            <a:off x="6887337" y="2654710"/>
            <a:ext cx="1976437" cy="2202426"/>
          </a:xfrm>
          <a:prstGeom prst="wedgeRectCallout">
            <a:avLst>
              <a:gd name="adj1" fmla="val -67725"/>
              <a:gd name="adj2" fmla="val -326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12,942 “Wind Damage” in 2013, causing extensive property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2013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2013 combined ratio including M&amp;FG insurers is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484639" name="Chart" r:id="rId4" imgW="8601126" imgH="3933742" progId="MSGraph.Chart.8">
                  <p:embed followColorScheme="full"/>
                </p:oleObj>
              </mc:Choice>
              <mc:Fallback>
                <p:oleObj name="Chart" r:id="rId4" imgW="8601126" imgH="3933742"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26309"/>
            <a:ext cx="1472022" cy="680362"/>
          </a:xfrm>
          <a:prstGeom prst="wedgeRectCallout">
            <a:avLst>
              <a:gd name="adj1" fmla="val 126462"/>
              <a:gd name="adj2" fmla="val -181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831696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60</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5058" name="Picture 2" descr="http://www.spc.noaa.gov/climo/online/monthly/2013_annual_map_all.gif"/>
          <p:cNvPicPr>
            <a:picLocks noChangeAspect="1" noChangeArrowheads="1"/>
          </p:cNvPicPr>
          <p:nvPr/>
        </p:nvPicPr>
        <p:blipFill>
          <a:blip r:embed="rId4" cstate="print"/>
          <a:srcRect/>
          <a:stretch>
            <a:fillRect/>
          </a:stretch>
        </p:blipFill>
        <p:spPr bwMode="auto">
          <a:xfrm>
            <a:off x="210983" y="1131224"/>
            <a:ext cx="7295946" cy="5229837"/>
          </a:xfrm>
          <a:prstGeom prst="rect">
            <a:avLst/>
          </a:prstGeom>
          <a:noFill/>
        </p:spPr>
      </p:pic>
      <p:sp>
        <p:nvSpPr>
          <p:cNvPr id="13" name="AutoShape 7"/>
          <p:cNvSpPr>
            <a:spLocks noChangeArrowheads="1"/>
          </p:cNvSpPr>
          <p:nvPr/>
        </p:nvSpPr>
        <p:spPr bwMode="blackWhite">
          <a:xfrm>
            <a:off x="3023420" y="1032388"/>
            <a:ext cx="2993923" cy="943898"/>
          </a:xfrm>
          <a:prstGeom prst="wedgeRectCallout">
            <a:avLst>
              <a:gd name="adj1" fmla="val -7684"/>
              <a:gd name="adj2" fmla="val 988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7"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19,342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942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5,457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12,942 </a:t>
            </a:r>
            <a:r>
              <a:rPr lang="en-US" b="1" dirty="0">
                <a:solidFill>
                  <a:srgbClr val="FFFFFF"/>
                </a:solidFill>
                <a:latin typeface="Arial" pitchFamily="34" charset="0"/>
                <a:cs typeface="Arial" pitchFamily="34" charset="0"/>
              </a:rPr>
              <a:t>high wind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61</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323775"/>
            <a:ext cx="8242300" cy="400110"/>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smtClean="0">
                <a:solidFill>
                  <a:srgbClr val="000000">
                    <a:lumMod val="75000"/>
                  </a:srgbClr>
                </a:solidFill>
                <a:latin typeface="Arial" charset="0"/>
                <a:cs typeface="Arial" charset="0"/>
              </a:rPr>
              <a:t>*Through April 23.</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sp>
        <p:nvSpPr>
          <p:cNvPr id="17"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2,066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109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689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1,268 </a:t>
            </a:r>
            <a:r>
              <a:rPr lang="en-US" b="1" dirty="0">
                <a:solidFill>
                  <a:srgbClr val="FFFFFF"/>
                </a:solidFill>
                <a:latin typeface="Arial" pitchFamily="34" charset="0"/>
                <a:cs typeface="Arial" pitchFamily="34" charset="0"/>
              </a:rPr>
              <a:t>high wind events</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6473" y="1384196"/>
            <a:ext cx="6672263" cy="4782773"/>
          </a:xfrm>
          <a:prstGeom prst="rect">
            <a:avLst/>
          </a:prstGeom>
        </p:spPr>
      </p:pic>
      <p:sp>
        <p:nvSpPr>
          <p:cNvPr id="14" name="AutoShape 7"/>
          <p:cNvSpPr>
            <a:spLocks noChangeArrowheads="1"/>
          </p:cNvSpPr>
          <p:nvPr/>
        </p:nvSpPr>
        <p:spPr bwMode="blackWhite">
          <a:xfrm>
            <a:off x="3023420" y="1032388"/>
            <a:ext cx="2993923" cy="943898"/>
          </a:xfrm>
          <a:prstGeom prst="wedgeRectCallout">
            <a:avLst>
              <a:gd name="adj1" fmla="val -7684"/>
              <a:gd name="adj2" fmla="val 988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35943081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25996" y="1833824"/>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Flood Insurance</a:t>
            </a:r>
          </a:p>
        </p:txBody>
      </p:sp>
      <p:sp>
        <p:nvSpPr>
          <p:cNvPr id="2253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2253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3E4101-911F-43F0-9538-21D7BC818D03}" type="slidenum">
              <a:rPr lang="en-US" sz="900">
                <a:solidFill>
                  <a:schemeClr val="bg1"/>
                </a:solidFill>
              </a:rPr>
              <a:pPr algn="r" eaLnBrk="0" hangingPunct="0">
                <a:lnSpc>
                  <a:spcPct val="85000"/>
                </a:lnSpc>
                <a:spcBef>
                  <a:spcPct val="20000"/>
                </a:spcBef>
              </a:pPr>
              <a:t>62</a:t>
            </a:fld>
            <a:endParaRPr lang="en-US" sz="900">
              <a:solidFill>
                <a:schemeClr val="bg1"/>
              </a:solidFill>
            </a:endParaRPr>
          </a:p>
        </p:txBody>
      </p:sp>
      <p:pic>
        <p:nvPicPr>
          <p:cNvPr id="2253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14793" y="3554767"/>
            <a:ext cx="8829207" cy="590931"/>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pPr>
            <a:r>
              <a:rPr lang="en-US" sz="3600" b="1" dirty="0" smtClean="0">
                <a:solidFill>
                  <a:srgbClr val="225A7A"/>
                </a:solidFill>
              </a:rPr>
              <a:t>I.I.I. Survey: Public Conflicted on Flood</a:t>
            </a:r>
            <a:endParaRPr lang="en-US" sz="3600" b="1" dirty="0">
              <a:solidFill>
                <a:srgbClr val="225A7A"/>
              </a:solidFill>
              <a:latin typeface="Arial" charset="0"/>
              <a:cs typeface="Arial" charset="0"/>
            </a:endParaRPr>
          </a:p>
        </p:txBody>
      </p:sp>
      <p:sp>
        <p:nvSpPr>
          <p:cNvPr id="7" name="Rectangle 8"/>
          <p:cNvSpPr>
            <a:spLocks noChangeArrowheads="1"/>
          </p:cNvSpPr>
          <p:nvPr/>
        </p:nvSpPr>
        <p:spPr bwMode="auto">
          <a:xfrm>
            <a:off x="0" y="4141881"/>
            <a:ext cx="8499424" cy="23637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Flood Should Reflect True Risk</a:t>
            </a:r>
          </a:p>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Keep the Subsidies</a:t>
            </a:r>
          </a:p>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Would Prefer to Purchase from Private Insurers</a:t>
            </a:r>
            <a:endParaRPr lang="en-US" sz="3600" b="1" i="1" dirty="0">
              <a:solidFill>
                <a:srgbClr val="C00000"/>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63</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mc:AlternateContent xmlns:mc="http://schemas.openxmlformats.org/markup-compatibility/2006">
              <mc:Choice xmlns:v="urn:schemas-microsoft-com:vml" Requires="v">
                <p:oleObj spid="_x0000_s28463149" name="Chart" r:id="rId4" imgW="8439184" imgH="4324276" progId="MSGraph.Chart.8">
                  <p:embed followColorScheme="full"/>
                </p:oleObj>
              </mc:Choice>
              <mc:Fallback>
                <p:oleObj name="Chart" r:id="rId4" imgW="8439184" imgH="4324276" progId="MSGraph.Chart.8">
                  <p:embed followColorScheme="full"/>
                  <p:pic>
                    <p:nvPicPr>
                      <p:cNvPr id="0" name=""/>
                      <p:cNvPicPr>
                        <a:picLocks noChangeArrowheads="1"/>
                      </p:cNvPicPr>
                      <p:nvPr/>
                    </p:nvPicPr>
                    <p:blipFill>
                      <a:blip r:embed="rId5"/>
                      <a:srcRect/>
                      <a:stretch>
                        <a:fillRect/>
                      </a:stretch>
                    </p:blipFill>
                    <p:spPr bwMode="auto">
                      <a:xfrm>
                        <a:off x="329783" y="103487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**As of Oct. 31,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9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Post-Sandy, the I.I.I. worked very hard to make help media, consumers and regulators understand the distinction between a flood claim and a standard homeowners claim. </a:t>
            </a:r>
            <a:r>
              <a:rPr lang="en-US" b="1" i="1" dirty="0" smtClean="0">
                <a:solidFill>
                  <a:srgbClr val="FFFFFF"/>
                </a:solidFill>
              </a:rPr>
              <a:t>NFIP is $24B in debt.</a:t>
            </a:r>
            <a:endParaRPr lang="en-US" b="1" i="1" dirty="0">
              <a:solidFill>
                <a:srgbClr val="FFFFFF"/>
              </a:solidFill>
            </a:endParaRPr>
          </a:p>
        </p:txBody>
      </p:sp>
    </p:spTree>
    <p:extLst>
      <p:ext uri="{BB962C8B-B14F-4D97-AF65-F5344CB8AC3E}">
        <p14:creationId xmlns:p14="http://schemas.microsoft.com/office/powerpoint/2010/main" val="29951064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64</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8464173" name="Chart" r:id="rId4" imgW="8543841" imgH="4848161" progId="MSGraph.Chart.8">
                  <p:embed followColorScheme="full"/>
                </p:oleObj>
              </mc:Choice>
              <mc:Fallback>
                <p:oleObj name="Chart" r:id="rId4" imgW="8543841" imgH="4848161"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35765739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65</a:t>
            </a:fld>
            <a:endParaRPr lang="en-US" sz="900"/>
          </a:p>
        </p:txBody>
      </p:sp>
      <p:sp>
        <p:nvSpPr>
          <p:cNvPr id="65541" name="Rectangle 2"/>
          <p:cNvSpPr>
            <a:spLocks noGrp="1" noChangeArrowheads="1"/>
          </p:cNvSpPr>
          <p:nvPr>
            <p:ph type="title" idx="4294967295"/>
          </p:nvPr>
        </p:nvSpPr>
        <p:spPr/>
        <p:txBody>
          <a:bodyPr/>
          <a:lstStyle/>
          <a:p>
            <a:r>
              <a:rPr lang="en-US" dirty="0" smtClean="0"/>
              <a:t>Biggert-Waters: Media and Congressional Maelstrom </a:t>
            </a:r>
          </a:p>
        </p:txBody>
      </p:sp>
      <p:sp>
        <p:nvSpPr>
          <p:cNvPr id="1922051" name="Rectangle 3"/>
          <p:cNvSpPr>
            <a:spLocks noGrp="1" noChangeArrowheads="1"/>
          </p:cNvSpPr>
          <p:nvPr>
            <p:ph type="body" idx="4294967295"/>
          </p:nvPr>
        </p:nvSpPr>
        <p:spPr>
          <a:xfrm>
            <a:off x="160802" y="1089410"/>
            <a:ext cx="8773335" cy="4652963"/>
          </a:xfrm>
        </p:spPr>
        <p:txBody>
          <a:bodyPr/>
          <a:lstStyle/>
          <a:p>
            <a:pPr>
              <a:lnSpc>
                <a:spcPts val="1900"/>
              </a:lnSpc>
              <a:spcBef>
                <a:spcPct val="50000"/>
              </a:spcBef>
            </a:pPr>
            <a:r>
              <a:rPr lang="en-US" sz="2100" b="1" dirty="0" smtClean="0"/>
              <a:t>BW-12 Rate Increases to Phase Out Subsidies Began in 2013</a:t>
            </a:r>
          </a:p>
          <a:p>
            <a:pPr lvl="1">
              <a:lnSpc>
                <a:spcPts val="1900"/>
              </a:lnSpc>
            </a:pPr>
            <a:r>
              <a:rPr lang="en-US" sz="1900" b="1" dirty="0" smtClean="0"/>
              <a:t>Note: Only 20% of NFIP policies are subsidized</a:t>
            </a:r>
          </a:p>
          <a:p>
            <a:pPr>
              <a:lnSpc>
                <a:spcPts val="1900"/>
              </a:lnSpc>
              <a:spcBef>
                <a:spcPct val="50000"/>
              </a:spcBef>
            </a:pPr>
            <a:r>
              <a:rPr lang="en-US" sz="2100" b="1" dirty="0" smtClean="0"/>
              <a:t>Jan. 1, 2013: Non-Primary/Secondary Residences</a:t>
            </a:r>
          </a:p>
          <a:p>
            <a:pPr lvl="1">
              <a:lnSpc>
                <a:spcPts val="1900"/>
              </a:lnSpc>
            </a:pPr>
            <a:r>
              <a:rPr lang="en-US" sz="1900" b="1" dirty="0" smtClean="0"/>
              <a:t>Increases of 25% per year until full-risk rate achieved</a:t>
            </a:r>
            <a:endParaRPr lang="en-US" sz="1900" b="1" i="1" dirty="0" smtClean="0"/>
          </a:p>
          <a:p>
            <a:pPr lvl="1">
              <a:lnSpc>
                <a:spcPts val="1900"/>
              </a:lnSpc>
            </a:pPr>
            <a:r>
              <a:rPr lang="en-US" sz="1900" b="1" i="1" dirty="0" smtClean="0"/>
              <a:t>Reaction: Very muted; Vacation homes/wealthier owners</a:t>
            </a:r>
          </a:p>
          <a:p>
            <a:pPr>
              <a:lnSpc>
                <a:spcPts val="1900"/>
              </a:lnSpc>
            </a:pPr>
            <a:r>
              <a:rPr lang="en-US" sz="2100" b="1" dirty="0" smtClean="0"/>
              <a:t>Oct. 1, 2013: S</a:t>
            </a:r>
            <a:r>
              <a:rPr lang="en-US" sz="2000" b="1" dirty="0" smtClean="0"/>
              <a:t>ubsidized Severe or Repetitive Loss Policies and Owners of Business/Non-Residential Properties</a:t>
            </a:r>
          </a:p>
          <a:p>
            <a:pPr lvl="1">
              <a:lnSpc>
                <a:spcPts val="1900"/>
              </a:lnSpc>
            </a:pPr>
            <a:r>
              <a:rPr lang="en-US" sz="2000" b="1" dirty="0" smtClean="0"/>
              <a:t>Increases of 25% per year until full-risk rate achieved</a:t>
            </a:r>
            <a:r>
              <a:rPr lang="en-US" sz="1800" b="1" dirty="0" smtClean="0"/>
              <a:t> </a:t>
            </a:r>
          </a:p>
          <a:p>
            <a:pPr lvl="1">
              <a:lnSpc>
                <a:spcPts val="1900"/>
              </a:lnSpc>
            </a:pPr>
            <a:r>
              <a:rPr lang="en-US" sz="2000" b="1" i="1" dirty="0" smtClean="0"/>
              <a:t>Reaction: Huge consumer backlash, intense media coverage leading to a Congressional effort to delay BW-12 by 4 years (effectively killing it). Even Maxine Waters supports delay… </a:t>
            </a:r>
            <a:endParaRPr lang="en-US" sz="2100" b="1" dirty="0" smtClean="0"/>
          </a:p>
          <a:p>
            <a:pPr>
              <a:lnSpc>
                <a:spcPts val="1900"/>
              </a:lnSpc>
              <a:spcBef>
                <a:spcPct val="50000"/>
              </a:spcBef>
            </a:pPr>
            <a:r>
              <a:rPr lang="en-US" sz="2100" b="1" dirty="0" smtClean="0"/>
              <a:t>Subsidy Lost if Policy Lapses, Severe Repeated, New Policy</a:t>
            </a:r>
          </a:p>
          <a:p>
            <a:pPr>
              <a:lnSpc>
                <a:spcPts val="1900"/>
              </a:lnSpc>
              <a:spcBef>
                <a:spcPct val="50000"/>
              </a:spcBef>
            </a:pPr>
            <a:r>
              <a:rPr lang="en-US" sz="2100" b="1" dirty="0" smtClean="0"/>
              <a:t>House and Senate Bills to Reduce Burden Need to be Reconciled</a:t>
            </a:r>
          </a:p>
          <a:p>
            <a:pPr>
              <a:lnSpc>
                <a:spcPts val="1900"/>
              </a:lnSpc>
              <a:spcBef>
                <a:spcPct val="50000"/>
              </a:spcBef>
            </a:pPr>
            <a:r>
              <a:rPr lang="en-US" sz="2100" b="1" dirty="0" smtClean="0"/>
              <a:t>Future Pvt. Insurer Flood Participation Impacted by BW-12 Debate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animEffect transition="in" filter="wipe(left)">
                                      <p:cBhvr>
                                        <p:cTn id="47"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66</a:t>
            </a:fld>
            <a:endParaRPr lang="en-US" sz="900"/>
          </a:p>
        </p:txBody>
      </p:sp>
      <p:sp>
        <p:nvSpPr>
          <p:cNvPr id="65541" name="Rectangle 2"/>
          <p:cNvSpPr>
            <a:spLocks noGrp="1" noChangeArrowheads="1"/>
          </p:cNvSpPr>
          <p:nvPr>
            <p:ph type="title" idx="4294967295"/>
          </p:nvPr>
        </p:nvSpPr>
        <p:spPr/>
        <p:txBody>
          <a:bodyPr/>
          <a:lstStyle/>
          <a:p>
            <a:r>
              <a:rPr lang="en-US" dirty="0" smtClean="0"/>
              <a:t>Summary of House Bill</a:t>
            </a:r>
            <a:br>
              <a:rPr lang="en-US" dirty="0" smtClean="0"/>
            </a:br>
            <a:r>
              <a:rPr lang="en-US" i="1" dirty="0" smtClean="0"/>
              <a:t>(Passed March 4, 2014)</a:t>
            </a:r>
          </a:p>
        </p:txBody>
      </p:sp>
      <p:sp>
        <p:nvSpPr>
          <p:cNvPr id="1922051" name="Rectangle 3"/>
          <p:cNvSpPr>
            <a:spLocks noGrp="1" noChangeArrowheads="1"/>
          </p:cNvSpPr>
          <p:nvPr>
            <p:ph type="body" idx="4294967295"/>
          </p:nvPr>
        </p:nvSpPr>
        <p:spPr>
          <a:xfrm>
            <a:off x="160802" y="1089410"/>
            <a:ext cx="8773335" cy="4652963"/>
          </a:xfrm>
        </p:spPr>
        <p:txBody>
          <a:bodyPr/>
          <a:lstStyle/>
          <a:p>
            <a:pPr>
              <a:lnSpc>
                <a:spcPct val="100000"/>
              </a:lnSpc>
              <a:spcBef>
                <a:spcPct val="50000"/>
              </a:spcBef>
            </a:pPr>
            <a:r>
              <a:rPr lang="en-US" sz="2100" b="1" dirty="0" smtClean="0"/>
              <a:t>9 Premium classifications with increases capped at 18%</a:t>
            </a:r>
          </a:p>
          <a:p>
            <a:pPr>
              <a:lnSpc>
                <a:spcPct val="100000"/>
              </a:lnSpc>
              <a:spcBef>
                <a:spcPct val="50000"/>
              </a:spcBef>
            </a:pPr>
            <a:r>
              <a:rPr lang="en-US" sz="2100" b="1" dirty="0" smtClean="0"/>
              <a:t>$25 surcharge on primary residences; $250 for non-primary</a:t>
            </a:r>
          </a:p>
          <a:p>
            <a:pPr>
              <a:lnSpc>
                <a:spcPct val="100000"/>
              </a:lnSpc>
              <a:spcBef>
                <a:spcPct val="50000"/>
              </a:spcBef>
            </a:pPr>
            <a:r>
              <a:rPr lang="en-US" sz="2100" b="1" dirty="0" smtClean="0"/>
              <a:t>Restoration of “grandfather” clause allowing continued subsidies for homes that were compliant under old FEMA maps but no longer are</a:t>
            </a:r>
          </a:p>
          <a:p>
            <a:pPr>
              <a:lnSpc>
                <a:spcPct val="100000"/>
              </a:lnSpc>
              <a:spcBef>
                <a:spcPct val="50000"/>
              </a:spcBef>
            </a:pPr>
            <a:r>
              <a:rPr lang="en-US" sz="2100" b="1" dirty="0" smtClean="0"/>
              <a:t>Eliminates property sales trigger</a:t>
            </a:r>
          </a:p>
          <a:p>
            <a:pPr>
              <a:lnSpc>
                <a:spcPct val="100000"/>
              </a:lnSpc>
              <a:spcBef>
                <a:spcPct val="50000"/>
              </a:spcBef>
            </a:pPr>
            <a:r>
              <a:rPr lang="en-US" sz="2100" b="1" dirty="0" smtClean="0"/>
              <a:t>Reimburses home owners for successful FEMA map challenges</a:t>
            </a:r>
          </a:p>
          <a:p>
            <a:pPr>
              <a:lnSpc>
                <a:spcPct val="100000"/>
              </a:lnSpc>
              <a:spcBef>
                <a:spcPct val="50000"/>
              </a:spcBef>
            </a:pPr>
            <a:r>
              <a:rPr lang="en-US" sz="2100" b="1" dirty="0" smtClean="0"/>
              <a:t>Creates a “flood insurance advocate”</a:t>
            </a:r>
          </a:p>
          <a:p>
            <a:pPr>
              <a:lnSpc>
                <a:spcPct val="100000"/>
              </a:lnSpc>
              <a:spcBef>
                <a:spcPct val="50000"/>
              </a:spcBef>
            </a:pPr>
            <a:r>
              <a:rPr lang="en-US" sz="2100" b="1" dirty="0" smtClean="0"/>
              <a:t>Refunds policyholders who were charged higher rates under BW-12 for homes built before FEMA established flood-risk maps</a:t>
            </a:r>
          </a:p>
          <a:p>
            <a:pPr>
              <a:lnSpc>
                <a:spcPct val="100000"/>
              </a:lnSpc>
              <a:spcBef>
                <a:spcPct val="50000"/>
              </a:spcBef>
            </a:pPr>
            <a:r>
              <a:rPr lang="en-US" sz="2100" b="1" dirty="0" smtClean="0"/>
              <a:t>CBO scoring of bill said that it will not increase the deficit</a:t>
            </a:r>
          </a:p>
          <a:p>
            <a:pPr lvl="1">
              <a:lnSpc>
                <a:spcPct val="100000"/>
              </a:lnSpc>
            </a:pPr>
            <a:r>
              <a:rPr lang="en-US" sz="1900" b="1" dirty="0" smtClean="0"/>
              <a:t>Didn’t say that it would eliminate the current $24 bill deficit</a:t>
            </a:r>
          </a:p>
        </p:txBody>
      </p:sp>
    </p:spTree>
    <p:extLst>
      <p:ext uri="{BB962C8B-B14F-4D97-AF65-F5344CB8AC3E}">
        <p14:creationId xmlns:p14="http://schemas.microsoft.com/office/powerpoint/2010/main" val="2135587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7" end="7"/>
                                            </p:txEl>
                                          </p:spTgt>
                                        </p:tgtEl>
                                        <p:attrNameLst>
                                          <p:attrName>style.visibility</p:attrName>
                                        </p:attrNameLst>
                                      </p:cBhvr>
                                      <p:to>
                                        <p:strVal val="visible"/>
                                      </p:to>
                                    </p:set>
                                    <p:animEffect transition="in" filter="wipe(left)">
                                      <p:cBhvr>
                                        <p:cTn id="42" dur="500"/>
                                        <p:tgtEl>
                                          <p:spTgt spid="1922051">
                                            <p:txEl>
                                              <p:pRg st="7" end="7"/>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22051">
                                            <p:txEl>
                                              <p:pRg st="8" end="8"/>
                                            </p:txEl>
                                          </p:spTgt>
                                        </p:tgtEl>
                                        <p:attrNameLst>
                                          <p:attrName>style.visibility</p:attrName>
                                        </p:attrNameLst>
                                      </p:cBhvr>
                                      <p:to>
                                        <p:strVal val="visible"/>
                                      </p:to>
                                    </p:set>
                                    <p:animEffect transition="in" filter="wipe(left)">
                                      <p:cBhvr>
                                        <p:cTn id="45"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67</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47663" y="1146905"/>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Do you think it is fair that flood insurance premium increases are higher if people who live in high flood risk areas and rebuild their homes do not elevate them?</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336499"/>
            <a:ext cx="8518525" cy="91825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Almost two-thirds of Americans think that it is fair that flood insurance premiums be raised for people who live in high flood risk areas and rebuild their homes after a flood but do not elevate them.</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121237"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5" y="3337478"/>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68</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02693" y="1101933"/>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Do you think flood insurance premiums should reflect the risk of flooding no matter what the cost or do you think the government should subsidize the cost of flood insurance with taxpayers’ dollars?</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a:t>
            </a:r>
            <a:r>
              <a:rPr lang="en-US" sz="1100" dirty="0" smtClean="0"/>
              <a:t>Survey (Nov. 2013).</a:t>
            </a:r>
            <a:endParaRPr lang="en-US" sz="1100" dirty="0"/>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Almost two-thirds of Americans think flood insurance premiums should be raised to reflect the risk of flooding.</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122261"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1" y="3796449"/>
            <a:ext cx="1533783"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Premiums should reflect flood risk</a:t>
            </a:r>
            <a:endParaRPr lang="en-US" sz="1400" b="1" dirty="0"/>
          </a:p>
        </p:txBody>
      </p:sp>
      <p:sp>
        <p:nvSpPr>
          <p:cNvPr id="14348" name="Text Box 10"/>
          <p:cNvSpPr txBox="1">
            <a:spLocks noChangeArrowheads="1"/>
          </p:cNvSpPr>
          <p:nvPr/>
        </p:nvSpPr>
        <p:spPr bwMode="auto">
          <a:xfrm>
            <a:off x="1467295" y="3015878"/>
            <a:ext cx="1668574" cy="5816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Government should subsidize cost with taxpayers’ dollars</a:t>
            </a:r>
            <a:endParaRPr lang="en-US" sz="1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69</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17682" y="1116924"/>
            <a:ext cx="8534400" cy="14465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The federal government provides insurance coverage at taxpayer-subsidized rates for damage from floods through the National Flood Insurance Plan. A new law eliminates the subsidy and raises rates. Do you think the rate increase should be repealed?</a:t>
            </a:r>
          </a:p>
          <a:p>
            <a:pPr defTabSz="114300" eaLnBrk="0" hangingPunct="0">
              <a:lnSpc>
                <a:spcPct val="90000"/>
              </a:lnSpc>
              <a:spcBef>
                <a:spcPct val="20000"/>
              </a:spcBef>
            </a:pP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9" y="5503863"/>
            <a:ext cx="7901872" cy="94190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More than half of Americans polled for the November 2013 Pulse thought that hikes in National Flood Insurance premiums should be repealed.</a:t>
            </a:r>
            <a:endParaRPr lang="en-US" sz="2000" b="1" dirty="0">
              <a:solidFill>
                <a:srgbClr val="FFFFFF"/>
              </a:solidFill>
            </a:endParaRPr>
          </a:p>
        </p:txBody>
      </p:sp>
      <p:graphicFrame>
        <p:nvGraphicFramePr>
          <p:cNvPr id="14338" name="Object 2"/>
          <p:cNvGraphicFramePr>
            <a:graphicFrameLocks/>
          </p:cNvGraphicFramePr>
          <p:nvPr/>
        </p:nvGraphicFramePr>
        <p:xfrm>
          <a:off x="2930525" y="2616274"/>
          <a:ext cx="3041650" cy="2720975"/>
        </p:xfrm>
        <a:graphic>
          <a:graphicData uri="http://schemas.openxmlformats.org/presentationml/2006/ole">
            <mc:AlternateContent xmlns:mc="http://schemas.openxmlformats.org/markup-compatibility/2006">
              <mc:Choice xmlns:v="urn:schemas-microsoft-com:vml" Requires="v">
                <p:oleObj spid="_x0000_s28123285"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616274"/>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62339" y="2324838"/>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434710" y="3932902"/>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737339" y="2077278"/>
            <a:ext cx="2158409" cy="3240157"/>
          </a:xfrm>
          <a:prstGeom prst="wedgeRectCallout">
            <a:avLst>
              <a:gd name="adj1" fmla="val -105978"/>
              <a:gd name="adj2" fmla="val -87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It is inconsistent for the public to support full-risk rates but maintain subsidies, but this exactly mirrors Congressional sentiments, with supporters of BW-12 and even Tea Party conservatives supporting continuation of the subsidies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7</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vs. Fortune 500, 1987–2013E*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2013.  2013 Fortune 500 figure is I.I.I. estimate.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nvPr>
        </p:nvGraphicFramePr>
        <p:xfrm>
          <a:off x="304800" y="1474788"/>
          <a:ext cx="8569325" cy="4579937"/>
        </p:xfrm>
        <a:graphic>
          <a:graphicData uri="http://schemas.openxmlformats.org/presentationml/2006/ole">
            <mc:AlternateContent xmlns:mc="http://schemas.openxmlformats.org/markup-compatibility/2006">
              <mc:Choice xmlns:v="urn:schemas-microsoft-com:vml" Requires="v">
                <p:oleObj spid="_x0000_s28485663" name="Chart" r:id="rId4" imgW="8601126" imgH="4610196" progId="MSGraph.Chart.8">
                  <p:embed followColorScheme="full"/>
                </p:oleObj>
              </mc:Choice>
              <mc:Fallback>
                <p:oleObj name="Chart" r:id="rId4" imgW="8601126" imgH="4610196" progId="MSGraph.Chart.8">
                  <p:embed followColorScheme="full"/>
                  <p:pic>
                    <p:nvPicPr>
                      <p:cNvPr id="0" name=""/>
                      <p:cNvPicPr>
                        <a:picLocks noChangeArrowheads="1"/>
                      </p:cNvPicPr>
                      <p:nvPr/>
                    </p:nvPicPr>
                    <p:blipFill>
                      <a:blip r:embed="rId5"/>
                      <a:srcRect/>
                      <a:stretch>
                        <a:fillRect/>
                      </a:stretch>
                    </p:blipFill>
                    <p:spPr bwMode="gray">
                      <a:xfrm>
                        <a:off x="304800" y="14747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9021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74551" y="3851995"/>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36298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56262"/>
              <a:gd name="adj2" fmla="val -1380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958885" y="3654985"/>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22112"/>
              <a:gd name="adj2" fmla="val -2327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835024"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994857"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621314" y="3447957"/>
            <a:ext cx="958850" cy="292100"/>
          </a:xfrm>
          <a:prstGeom prst="wedgeRectCallout">
            <a:avLst>
              <a:gd name="adj1" fmla="val 4546"/>
              <a:gd name="adj2" fmla="val 3493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6207640"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71"/>
              <a:gd name="adj2" fmla="val 18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872984"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619598" y="4113372"/>
            <a:ext cx="1314450" cy="292100"/>
          </a:xfrm>
          <a:prstGeom prst="wedgeRectCallout">
            <a:avLst>
              <a:gd name="adj1" fmla="val -19685"/>
              <a:gd name="adj2" fmla="val -2048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7033645" y="3835400"/>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3093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12179"/>
              <a:gd name="adj2" fmla="val -945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913632" y="3771490"/>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8213512" y="3569938"/>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48712" y="4237038"/>
            <a:ext cx="766915" cy="329380"/>
          </a:xfrm>
          <a:prstGeom prst="wedgeRectCallout">
            <a:avLst>
              <a:gd name="adj1" fmla="val -24003"/>
              <a:gd name="adj2" fmla="val -932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8492375" y="3002491"/>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651685" y="3032450"/>
            <a:ext cx="766915" cy="402509"/>
          </a:xfrm>
          <a:prstGeom prst="wedgeRectCallout">
            <a:avLst>
              <a:gd name="adj1" fmla="val 58444"/>
              <a:gd name="adj2" fmla="val 143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Tree>
    <p:extLst>
      <p:ext uri="{BB962C8B-B14F-4D97-AF65-F5344CB8AC3E}">
        <p14:creationId xmlns:p14="http://schemas.microsoft.com/office/powerpoint/2010/main" val="21458247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2026503"/>
                                        </p:tgtEl>
                                        <p:attrNameLst>
                                          <p:attrName>style.visibility</p:attrName>
                                        </p:attrNameLst>
                                      </p:cBhvr>
                                      <p:to>
                                        <p:strVal val="visible"/>
                                      </p:to>
                                    </p:set>
                                    <p:animEffect transition="in" filter="fade">
                                      <p:cBhvr>
                                        <p:cTn id="16" dur="1000"/>
                                        <p:tgtEl>
                                          <p:spTgt spid="2026503"/>
                                        </p:tgtEl>
                                      </p:cBhvr>
                                    </p:animEffect>
                                  </p:childTnLst>
                                </p:cTn>
                              </p:par>
                            </p:childTnLst>
                          </p:cTn>
                        </p:par>
                        <p:par>
                          <p:cTn id="17" fill="hold">
                            <p:stCondLst>
                              <p:cond delay="3400"/>
                            </p:stCondLst>
                            <p:childTnLst>
                              <p:par>
                                <p:cTn id="18" presetID="22" presetClass="entr" presetSubtype="1" fill="hold" grpId="0" nodeType="afterEffect">
                                  <p:stCondLst>
                                    <p:cond delay="0"/>
                                  </p:stCondLst>
                                  <p:childTnLst>
                                    <p:set>
                                      <p:cBhvr>
                                        <p:cTn id="19" dur="1" fill="hold">
                                          <p:stCondLst>
                                            <p:cond delay="0"/>
                                          </p:stCondLst>
                                        </p:cTn>
                                        <p:tgtEl>
                                          <p:spTgt spid="2026504"/>
                                        </p:tgtEl>
                                        <p:attrNameLst>
                                          <p:attrName>style.visibility</p:attrName>
                                        </p:attrNameLst>
                                      </p:cBhvr>
                                      <p:to>
                                        <p:strVal val="visible"/>
                                      </p:to>
                                    </p:set>
                                    <p:animEffect transition="in" filter="wipe(up)">
                                      <p:cBhvr>
                                        <p:cTn id="20" dur="500"/>
                                        <p:tgtEl>
                                          <p:spTgt spid="2026504"/>
                                        </p:tgtEl>
                                      </p:cBhvr>
                                    </p:animEffect>
                                  </p:childTnLst>
                                </p:cTn>
                              </p:par>
                            </p:childTnLst>
                          </p:cTn>
                        </p:par>
                        <p:par>
                          <p:cTn id="21" fill="hold">
                            <p:stCondLst>
                              <p:cond delay="3900"/>
                            </p:stCondLst>
                            <p:childTnLst>
                              <p:par>
                                <p:cTn id="22" presetID="10" presetClass="entr" presetSubtype="0" fill="hold" grpId="0" nodeType="afterEffect">
                                  <p:stCondLst>
                                    <p:cond delay="700"/>
                                  </p:stCondLst>
                                  <p:childTnLst>
                                    <p:set>
                                      <p:cBhvr>
                                        <p:cTn id="23" dur="1" fill="hold">
                                          <p:stCondLst>
                                            <p:cond delay="0"/>
                                          </p:stCondLst>
                                        </p:cTn>
                                        <p:tgtEl>
                                          <p:spTgt spid="2026506"/>
                                        </p:tgtEl>
                                        <p:attrNameLst>
                                          <p:attrName>style.visibility</p:attrName>
                                        </p:attrNameLst>
                                      </p:cBhvr>
                                      <p:to>
                                        <p:strVal val="visible"/>
                                      </p:to>
                                    </p:set>
                                    <p:animEffect transition="in" filter="fade">
                                      <p:cBhvr>
                                        <p:cTn id="24" dur="1000"/>
                                        <p:tgtEl>
                                          <p:spTgt spid="2026506"/>
                                        </p:tgtEl>
                                      </p:cBhvr>
                                    </p:animEffect>
                                  </p:childTnLst>
                                </p:cTn>
                              </p:par>
                            </p:childTnLst>
                          </p:cTn>
                        </p:par>
                        <p:par>
                          <p:cTn id="25" fill="hold">
                            <p:stCondLst>
                              <p:cond delay="5600"/>
                            </p:stCondLst>
                            <p:childTnLst>
                              <p:par>
                                <p:cTn id="26" presetID="22" presetClass="entr" presetSubtype="1" fill="hold" grpId="0" nodeType="afterEffect">
                                  <p:stCondLst>
                                    <p:cond delay="0"/>
                                  </p:stCondLst>
                                  <p:childTnLst>
                                    <p:set>
                                      <p:cBhvr>
                                        <p:cTn id="27" dur="1" fill="hold">
                                          <p:stCondLst>
                                            <p:cond delay="0"/>
                                          </p:stCondLst>
                                        </p:cTn>
                                        <p:tgtEl>
                                          <p:spTgt spid="2026507"/>
                                        </p:tgtEl>
                                        <p:attrNameLst>
                                          <p:attrName>style.visibility</p:attrName>
                                        </p:attrNameLst>
                                      </p:cBhvr>
                                      <p:to>
                                        <p:strVal val="visible"/>
                                      </p:to>
                                    </p:set>
                                    <p:animEffect transition="in" filter="wipe(up)">
                                      <p:cBhvr>
                                        <p:cTn id="28" dur="500"/>
                                        <p:tgtEl>
                                          <p:spTgt spid="2026507"/>
                                        </p:tgtEl>
                                      </p:cBhvr>
                                    </p:animEffect>
                                  </p:childTnLst>
                                </p:cTn>
                              </p:par>
                            </p:childTnLst>
                          </p:cTn>
                        </p:par>
                        <p:par>
                          <p:cTn id="29" fill="hold">
                            <p:stCondLst>
                              <p:cond delay="6100"/>
                            </p:stCondLst>
                            <p:childTnLst>
                              <p:par>
                                <p:cTn id="30" presetID="10" presetClass="entr" presetSubtype="0" fill="hold" grpId="0" nodeType="afterEffect">
                                  <p:stCondLst>
                                    <p:cond delay="700"/>
                                  </p:stCondLst>
                                  <p:childTnLst>
                                    <p:set>
                                      <p:cBhvr>
                                        <p:cTn id="31" dur="1" fill="hold">
                                          <p:stCondLst>
                                            <p:cond delay="0"/>
                                          </p:stCondLst>
                                        </p:cTn>
                                        <p:tgtEl>
                                          <p:spTgt spid="2026509"/>
                                        </p:tgtEl>
                                        <p:attrNameLst>
                                          <p:attrName>style.visibility</p:attrName>
                                        </p:attrNameLst>
                                      </p:cBhvr>
                                      <p:to>
                                        <p:strVal val="visible"/>
                                      </p:to>
                                    </p:set>
                                    <p:animEffect transition="in" filter="fade">
                                      <p:cBhvr>
                                        <p:cTn id="32" dur="1000"/>
                                        <p:tgtEl>
                                          <p:spTgt spid="2026509"/>
                                        </p:tgtEl>
                                      </p:cBhvr>
                                    </p:animEffect>
                                  </p:childTnLst>
                                </p:cTn>
                              </p:par>
                            </p:childTnLst>
                          </p:cTn>
                        </p:par>
                        <p:par>
                          <p:cTn id="33" fill="hold">
                            <p:stCondLst>
                              <p:cond delay="7800"/>
                            </p:stCondLst>
                            <p:childTnLst>
                              <p:par>
                                <p:cTn id="34" presetID="22" presetClass="entr" presetSubtype="1" fill="hold" grpId="0" nodeType="afterEffect">
                                  <p:stCondLst>
                                    <p:cond delay="0"/>
                                  </p:stCondLst>
                                  <p:childTnLst>
                                    <p:set>
                                      <p:cBhvr>
                                        <p:cTn id="35" dur="1" fill="hold">
                                          <p:stCondLst>
                                            <p:cond delay="0"/>
                                          </p:stCondLst>
                                        </p:cTn>
                                        <p:tgtEl>
                                          <p:spTgt spid="2026510"/>
                                        </p:tgtEl>
                                        <p:attrNameLst>
                                          <p:attrName>style.visibility</p:attrName>
                                        </p:attrNameLst>
                                      </p:cBhvr>
                                      <p:to>
                                        <p:strVal val="visible"/>
                                      </p:to>
                                    </p:set>
                                    <p:animEffect transition="in" filter="wipe(up)">
                                      <p:cBhvr>
                                        <p:cTn id="36" dur="500"/>
                                        <p:tgtEl>
                                          <p:spTgt spid="2026510"/>
                                        </p:tgtEl>
                                      </p:cBhvr>
                                    </p:animEffect>
                                  </p:childTnLst>
                                </p:cTn>
                              </p:par>
                            </p:childTnLst>
                          </p:cTn>
                        </p:par>
                        <p:par>
                          <p:cTn id="37" fill="hold">
                            <p:stCondLst>
                              <p:cond delay="8300"/>
                            </p:stCondLst>
                            <p:childTnLst>
                              <p:par>
                                <p:cTn id="38" presetID="10" presetClass="entr" presetSubtype="0" fill="hold" grpId="0" nodeType="afterEffect">
                                  <p:stCondLst>
                                    <p:cond delay="700"/>
                                  </p:stCondLst>
                                  <p:childTnLst>
                                    <p:set>
                                      <p:cBhvr>
                                        <p:cTn id="39" dur="1" fill="hold">
                                          <p:stCondLst>
                                            <p:cond delay="0"/>
                                          </p:stCondLst>
                                        </p:cTn>
                                        <p:tgtEl>
                                          <p:spTgt spid="2026512"/>
                                        </p:tgtEl>
                                        <p:attrNameLst>
                                          <p:attrName>style.visibility</p:attrName>
                                        </p:attrNameLst>
                                      </p:cBhvr>
                                      <p:to>
                                        <p:strVal val="visible"/>
                                      </p:to>
                                    </p:set>
                                    <p:animEffect transition="in" filter="fade">
                                      <p:cBhvr>
                                        <p:cTn id="40" dur="1000"/>
                                        <p:tgtEl>
                                          <p:spTgt spid="2026512"/>
                                        </p:tgtEl>
                                      </p:cBhvr>
                                    </p:animEffect>
                                  </p:childTnLst>
                                </p:cTn>
                              </p:par>
                            </p:childTnLst>
                          </p:cTn>
                        </p:par>
                        <p:par>
                          <p:cTn id="41" fill="hold">
                            <p:stCondLst>
                              <p:cond delay="10000"/>
                            </p:stCondLst>
                            <p:childTnLst>
                              <p:par>
                                <p:cTn id="42" presetID="22" presetClass="entr" presetSubtype="1" fill="hold" grpId="0" nodeType="afterEffect">
                                  <p:stCondLst>
                                    <p:cond delay="0"/>
                                  </p:stCondLst>
                                  <p:childTnLst>
                                    <p:set>
                                      <p:cBhvr>
                                        <p:cTn id="43" dur="1" fill="hold">
                                          <p:stCondLst>
                                            <p:cond delay="0"/>
                                          </p:stCondLst>
                                        </p:cTn>
                                        <p:tgtEl>
                                          <p:spTgt spid="2026513"/>
                                        </p:tgtEl>
                                        <p:attrNameLst>
                                          <p:attrName>style.visibility</p:attrName>
                                        </p:attrNameLst>
                                      </p:cBhvr>
                                      <p:to>
                                        <p:strVal val="visible"/>
                                      </p:to>
                                    </p:set>
                                    <p:animEffect transition="in" filter="wipe(up)">
                                      <p:cBhvr>
                                        <p:cTn id="44" dur="500"/>
                                        <p:tgtEl>
                                          <p:spTgt spid="2026513"/>
                                        </p:tgtEl>
                                      </p:cBhvr>
                                    </p:animEffect>
                                  </p:childTnLst>
                                </p:cTn>
                              </p:par>
                            </p:childTnLst>
                          </p:cTn>
                        </p:par>
                        <p:par>
                          <p:cTn id="45" fill="hold">
                            <p:stCondLst>
                              <p:cond delay="10500"/>
                            </p:stCondLst>
                            <p:childTnLst>
                              <p:par>
                                <p:cTn id="46" presetID="10" presetClass="entr" presetSubtype="0" fill="hold" grpId="0" nodeType="afterEffect">
                                  <p:stCondLst>
                                    <p:cond delay="700"/>
                                  </p:stCondLst>
                                  <p:childTnLst>
                                    <p:set>
                                      <p:cBhvr>
                                        <p:cTn id="47" dur="1" fill="hold">
                                          <p:stCondLst>
                                            <p:cond delay="0"/>
                                          </p:stCondLst>
                                        </p:cTn>
                                        <p:tgtEl>
                                          <p:spTgt spid="2026515"/>
                                        </p:tgtEl>
                                        <p:attrNameLst>
                                          <p:attrName>style.visibility</p:attrName>
                                        </p:attrNameLst>
                                      </p:cBhvr>
                                      <p:to>
                                        <p:strVal val="visible"/>
                                      </p:to>
                                    </p:set>
                                    <p:animEffect transition="in" filter="fade">
                                      <p:cBhvr>
                                        <p:cTn id="48" dur="1000"/>
                                        <p:tgtEl>
                                          <p:spTgt spid="2026515"/>
                                        </p:tgtEl>
                                      </p:cBhvr>
                                    </p:animEffect>
                                  </p:childTnLst>
                                </p:cTn>
                              </p:par>
                            </p:childTnLst>
                          </p:cTn>
                        </p:par>
                        <p:par>
                          <p:cTn id="49" fill="hold">
                            <p:stCondLst>
                              <p:cond delay="12200"/>
                            </p:stCondLst>
                            <p:childTnLst>
                              <p:par>
                                <p:cTn id="50" presetID="22" presetClass="entr" presetSubtype="4" fill="hold" grpId="0" nodeType="afterEffect">
                                  <p:stCondLst>
                                    <p:cond delay="0"/>
                                  </p:stCondLst>
                                  <p:childTnLst>
                                    <p:set>
                                      <p:cBhvr>
                                        <p:cTn id="51" dur="1" fill="hold">
                                          <p:stCondLst>
                                            <p:cond delay="0"/>
                                          </p:stCondLst>
                                        </p:cTn>
                                        <p:tgtEl>
                                          <p:spTgt spid="2026516"/>
                                        </p:tgtEl>
                                        <p:attrNameLst>
                                          <p:attrName>style.visibility</p:attrName>
                                        </p:attrNameLst>
                                      </p:cBhvr>
                                      <p:to>
                                        <p:strVal val="visible"/>
                                      </p:to>
                                    </p:set>
                                    <p:animEffect transition="in" filter="wipe(down)">
                                      <p:cBhvr>
                                        <p:cTn id="52" dur="500"/>
                                        <p:tgtEl>
                                          <p:spTgt spid="2026516"/>
                                        </p:tgtEl>
                                      </p:cBhvr>
                                    </p:animEffect>
                                  </p:childTnLst>
                                </p:cTn>
                              </p:par>
                            </p:childTnLst>
                          </p:cTn>
                        </p:par>
                        <p:par>
                          <p:cTn id="53" fill="hold">
                            <p:stCondLst>
                              <p:cond delay="12700"/>
                            </p:stCondLst>
                            <p:childTnLst>
                              <p:par>
                                <p:cTn id="54" presetID="10" presetClass="entr" presetSubtype="0" fill="hold" grpId="0" nodeType="afterEffect">
                                  <p:stCondLst>
                                    <p:cond delay="700"/>
                                  </p:stCondLst>
                                  <p:childTnLst>
                                    <p:set>
                                      <p:cBhvr>
                                        <p:cTn id="55" dur="1" fill="hold">
                                          <p:stCondLst>
                                            <p:cond delay="0"/>
                                          </p:stCondLst>
                                        </p:cTn>
                                        <p:tgtEl>
                                          <p:spTgt spid="2026521"/>
                                        </p:tgtEl>
                                        <p:attrNameLst>
                                          <p:attrName>style.visibility</p:attrName>
                                        </p:attrNameLst>
                                      </p:cBhvr>
                                      <p:to>
                                        <p:strVal val="visible"/>
                                      </p:to>
                                    </p:set>
                                    <p:animEffect transition="in" filter="fade">
                                      <p:cBhvr>
                                        <p:cTn id="56" dur="1000"/>
                                        <p:tgtEl>
                                          <p:spTgt spid="2026521"/>
                                        </p:tgtEl>
                                      </p:cBhvr>
                                    </p:animEffect>
                                  </p:childTnLst>
                                </p:cTn>
                              </p:par>
                            </p:childTnLst>
                          </p:cTn>
                        </p:par>
                        <p:par>
                          <p:cTn id="57" fill="hold">
                            <p:stCondLst>
                              <p:cond delay="14400"/>
                            </p:stCondLst>
                            <p:childTnLst>
                              <p:par>
                                <p:cTn id="58" presetID="22" presetClass="entr" presetSubtype="1" fill="hold" grpId="0" nodeType="afterEffect">
                                  <p:stCondLst>
                                    <p:cond delay="0"/>
                                  </p:stCondLst>
                                  <p:childTnLst>
                                    <p:set>
                                      <p:cBhvr>
                                        <p:cTn id="59" dur="1" fill="hold">
                                          <p:stCondLst>
                                            <p:cond delay="0"/>
                                          </p:stCondLst>
                                        </p:cTn>
                                        <p:tgtEl>
                                          <p:spTgt spid="2026522"/>
                                        </p:tgtEl>
                                        <p:attrNameLst>
                                          <p:attrName>style.visibility</p:attrName>
                                        </p:attrNameLst>
                                      </p:cBhvr>
                                      <p:to>
                                        <p:strVal val="visible"/>
                                      </p:to>
                                    </p:set>
                                    <p:animEffect transition="in" filter="wipe(up)">
                                      <p:cBhvr>
                                        <p:cTn id="60" dur="500"/>
                                        <p:tgtEl>
                                          <p:spTgt spid="2026522"/>
                                        </p:tgtEl>
                                      </p:cBhvr>
                                    </p:animEffect>
                                  </p:childTnLst>
                                </p:cTn>
                              </p:par>
                            </p:childTnLst>
                          </p:cTn>
                        </p:par>
                        <p:par>
                          <p:cTn id="61" fill="hold">
                            <p:stCondLst>
                              <p:cond delay="14900"/>
                            </p:stCondLst>
                            <p:childTnLst>
                              <p:par>
                                <p:cTn id="62" presetID="10" presetClass="entr" presetSubtype="0" fill="hold" grpId="0" nodeType="afterEffect">
                                  <p:stCondLst>
                                    <p:cond delay="700"/>
                                  </p:stCondLst>
                                  <p:childTnLst>
                                    <p:set>
                                      <p:cBhvr>
                                        <p:cTn id="63" dur="1" fill="hold">
                                          <p:stCondLst>
                                            <p:cond delay="0"/>
                                          </p:stCondLst>
                                        </p:cTn>
                                        <p:tgtEl>
                                          <p:spTgt spid="2026518"/>
                                        </p:tgtEl>
                                        <p:attrNameLst>
                                          <p:attrName>style.visibility</p:attrName>
                                        </p:attrNameLst>
                                      </p:cBhvr>
                                      <p:to>
                                        <p:strVal val="visible"/>
                                      </p:to>
                                    </p:set>
                                    <p:animEffect transition="in" filter="fade">
                                      <p:cBhvr>
                                        <p:cTn id="64" dur="1000"/>
                                        <p:tgtEl>
                                          <p:spTgt spid="2026518"/>
                                        </p:tgtEl>
                                      </p:cBhvr>
                                    </p:animEffect>
                                  </p:childTnLst>
                                </p:cTn>
                              </p:par>
                            </p:childTnLst>
                          </p:cTn>
                        </p:par>
                        <p:par>
                          <p:cTn id="65" fill="hold">
                            <p:stCondLst>
                              <p:cond delay="16600"/>
                            </p:stCondLst>
                            <p:childTnLst>
                              <p:par>
                                <p:cTn id="66" presetID="22" presetClass="entr" presetSubtype="4" fill="hold" grpId="0" nodeType="afterEffect">
                                  <p:stCondLst>
                                    <p:cond delay="0"/>
                                  </p:stCondLst>
                                  <p:childTnLst>
                                    <p:set>
                                      <p:cBhvr>
                                        <p:cTn id="67" dur="1" fill="hold">
                                          <p:stCondLst>
                                            <p:cond delay="0"/>
                                          </p:stCondLst>
                                        </p:cTn>
                                        <p:tgtEl>
                                          <p:spTgt spid="2026519"/>
                                        </p:tgtEl>
                                        <p:attrNameLst>
                                          <p:attrName>style.visibility</p:attrName>
                                        </p:attrNameLst>
                                      </p:cBhvr>
                                      <p:to>
                                        <p:strVal val="visible"/>
                                      </p:to>
                                    </p:set>
                                    <p:animEffect transition="in" filter="wipe(down)">
                                      <p:cBhvr>
                                        <p:cTn id="68" dur="500"/>
                                        <p:tgtEl>
                                          <p:spTgt spid="2026519"/>
                                        </p:tgtEl>
                                      </p:cBhvr>
                                    </p:animEffect>
                                  </p:childTnLst>
                                </p:cTn>
                              </p:par>
                            </p:childTnLst>
                          </p:cTn>
                        </p:par>
                        <p:par>
                          <p:cTn id="69" fill="hold">
                            <p:stCondLst>
                              <p:cond delay="17100"/>
                            </p:stCondLst>
                            <p:childTnLst>
                              <p:par>
                                <p:cTn id="70" presetID="10" presetClass="entr" presetSubtype="0" fill="hold" grpId="0" nodeType="afterEffect">
                                  <p:stCondLst>
                                    <p:cond delay="700"/>
                                  </p:stCondLst>
                                  <p:childTnLst>
                                    <p:set>
                                      <p:cBhvr>
                                        <p:cTn id="71" dur="1" fill="hold">
                                          <p:stCondLst>
                                            <p:cond delay="0"/>
                                          </p:stCondLst>
                                        </p:cTn>
                                        <p:tgtEl>
                                          <p:spTgt spid="2026524"/>
                                        </p:tgtEl>
                                        <p:attrNameLst>
                                          <p:attrName>style.visibility</p:attrName>
                                        </p:attrNameLst>
                                      </p:cBhvr>
                                      <p:to>
                                        <p:strVal val="visible"/>
                                      </p:to>
                                    </p:set>
                                    <p:animEffect transition="in" filter="fade">
                                      <p:cBhvr>
                                        <p:cTn id="72" dur="1000"/>
                                        <p:tgtEl>
                                          <p:spTgt spid="2026524"/>
                                        </p:tgtEl>
                                      </p:cBhvr>
                                    </p:animEffect>
                                  </p:childTnLst>
                                </p:cTn>
                              </p:par>
                            </p:childTnLst>
                          </p:cTn>
                        </p:par>
                        <p:par>
                          <p:cTn id="73" fill="hold">
                            <p:stCondLst>
                              <p:cond delay="18800"/>
                            </p:stCondLst>
                            <p:childTnLst>
                              <p:par>
                                <p:cTn id="74" presetID="22" presetClass="entr" presetSubtype="1" fill="hold" grpId="0" nodeType="afterEffect">
                                  <p:stCondLst>
                                    <p:cond delay="0"/>
                                  </p:stCondLst>
                                  <p:childTnLst>
                                    <p:set>
                                      <p:cBhvr>
                                        <p:cTn id="75" dur="1" fill="hold">
                                          <p:stCondLst>
                                            <p:cond delay="0"/>
                                          </p:stCondLst>
                                        </p:cTn>
                                        <p:tgtEl>
                                          <p:spTgt spid="2026525"/>
                                        </p:tgtEl>
                                        <p:attrNameLst>
                                          <p:attrName>style.visibility</p:attrName>
                                        </p:attrNameLst>
                                      </p:cBhvr>
                                      <p:to>
                                        <p:strVal val="visible"/>
                                      </p:to>
                                    </p:set>
                                    <p:animEffect transition="in" filter="wipe(up)">
                                      <p:cBhvr>
                                        <p:cTn id="76" dur="500"/>
                                        <p:tgtEl>
                                          <p:spTgt spid="2026525"/>
                                        </p:tgtEl>
                                      </p:cBhvr>
                                    </p:animEffect>
                                  </p:childTnLst>
                                </p:cTn>
                              </p:par>
                            </p:childTnLst>
                          </p:cTn>
                        </p:par>
                        <p:par>
                          <p:cTn id="77" fill="hold">
                            <p:stCondLst>
                              <p:cond delay="19300"/>
                            </p:stCondLst>
                            <p:childTnLst>
                              <p:par>
                                <p:cTn id="78" presetID="22" presetClass="entr" presetSubtype="1"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par>
                          <p:cTn id="81" fill="hold">
                            <p:stCondLst>
                              <p:cond delay="19800"/>
                            </p:stCondLst>
                            <p:childTnLst>
                              <p:par>
                                <p:cTn id="82" presetID="10" presetClass="entr" presetSubtype="0" fill="hold" grpId="0" nodeType="afterEffect">
                                  <p:stCondLst>
                                    <p:cond delay="70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childTnLst>
                                </p:cTn>
                              </p:par>
                            </p:childTnLst>
                          </p:cTn>
                        </p:par>
                        <p:par>
                          <p:cTn id="85" fill="hold">
                            <p:stCondLst>
                              <p:cond delay="21500"/>
                            </p:stCondLst>
                            <p:childTnLst>
                              <p:par>
                                <p:cTn id="86" presetID="10" presetClass="entr" presetSubtype="0" fill="hold" grpId="0" nodeType="afterEffect">
                                  <p:stCondLst>
                                    <p:cond delay="70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childTnLst>
                                </p:cTn>
                              </p:par>
                            </p:childTnLst>
                          </p:cTn>
                        </p:par>
                        <p:par>
                          <p:cTn id="89" fill="hold">
                            <p:stCondLst>
                              <p:cond delay="23200"/>
                            </p:stCondLst>
                            <p:childTnLst>
                              <p:par>
                                <p:cTn id="90" presetID="22" presetClass="entr" presetSubtype="1"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up)">
                                      <p:cBhvr>
                                        <p:cTn id="92" dur="500"/>
                                        <p:tgtEl>
                                          <p:spTgt spid="29"/>
                                        </p:tgtEl>
                                      </p:cBhvr>
                                    </p:animEffect>
                                  </p:childTnLst>
                                </p:cTn>
                              </p:par>
                            </p:childTnLst>
                          </p:cTn>
                        </p:par>
                        <p:par>
                          <p:cTn id="93" fill="hold">
                            <p:stCondLst>
                              <p:cond delay="23700"/>
                            </p:stCondLst>
                            <p:childTnLst>
                              <p:par>
                                <p:cTn id="94" presetID="10" presetClass="entr" presetSubtype="0" fill="hold" grpId="0" nodeType="afterEffect">
                                  <p:stCondLst>
                                    <p:cond delay="70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1000"/>
                                        <p:tgtEl>
                                          <p:spTgt spid="30"/>
                                        </p:tgtEl>
                                      </p:cBhvr>
                                    </p:animEffect>
                                  </p:childTnLst>
                                </p:cTn>
                              </p:par>
                            </p:childTnLst>
                          </p:cTn>
                        </p:par>
                        <p:par>
                          <p:cTn id="97" fill="hold">
                            <p:stCondLst>
                              <p:cond delay="25400"/>
                            </p:stCondLst>
                            <p:childTnLst>
                              <p:par>
                                <p:cTn id="98" presetID="22" presetClass="entr" presetSubtype="1"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up)">
                                      <p:cBhvr>
                                        <p:cTn id="10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70</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47663" y="1131913"/>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If the costs were similar, would you prefer to buy flood insurance from a private insurance company or from the federal government through the National Flood Insurance Program?</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276539"/>
            <a:ext cx="8518525" cy="97821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Six out of 10 Americans would prefer to buy flood insurance from a private insurance company as opposed to the federal government, if costs were similar.</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124309"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0" y="3796449"/>
            <a:ext cx="1555049"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Private insurance company</a:t>
            </a:r>
            <a:endParaRPr lang="en-US" sz="1400" b="1" dirty="0"/>
          </a:p>
        </p:txBody>
      </p:sp>
      <p:sp>
        <p:nvSpPr>
          <p:cNvPr id="14348" name="Text Box 10"/>
          <p:cNvSpPr txBox="1">
            <a:spLocks noChangeArrowheads="1"/>
          </p:cNvSpPr>
          <p:nvPr/>
        </p:nvSpPr>
        <p:spPr bwMode="auto">
          <a:xfrm>
            <a:off x="1414131" y="3388018"/>
            <a:ext cx="1509086" cy="5816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The federal government through the </a:t>
            </a:r>
            <a:r>
              <a:rPr lang="en-US" sz="1400" dirty="0" err="1" smtClean="0"/>
              <a:t>NFIP</a:t>
            </a:r>
            <a:endParaRPr lang="en-US" sz="1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71</a:t>
            </a:fld>
            <a:endParaRPr lang="en-US" sz="900">
              <a:solidFill>
                <a:schemeClr val="bg1"/>
              </a:solidFill>
            </a:endParaRPr>
          </a:p>
        </p:txBody>
      </p:sp>
      <p:pic>
        <p:nvPicPr>
          <p:cNvPr id="10240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100016" y="3616633"/>
            <a:ext cx="8967018" cy="2551468"/>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TRIA’s Success</a:t>
            </a:r>
          </a:p>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Consequences of Expiration</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http://www.iii.org/white_papers/terrorism-risk-a-constant-threat-2014.html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71</a:t>
            </a:fld>
            <a:endParaRPr lang="en-US"/>
          </a:p>
        </p:txBody>
      </p:sp>
    </p:spTree>
    <p:extLst>
      <p:ext uri="{BB962C8B-B14F-4D97-AF65-F5344CB8AC3E}">
        <p14:creationId xmlns:p14="http://schemas.microsoft.com/office/powerpoint/2010/main" val="260535375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9554" name="Object 2"/>
          <p:cNvGraphicFramePr>
            <a:graphicFrameLocks noGrp="1" noChangeAspect="1"/>
          </p:cNvGraphicFramePr>
          <p:nvPr>
            <p:ph type="chart" idx="1"/>
            <p:extLst/>
          </p:nvPr>
        </p:nvGraphicFramePr>
        <p:xfrm>
          <a:off x="439738" y="1034844"/>
          <a:ext cx="8458200" cy="4832350"/>
        </p:xfrm>
        <a:graphic>
          <a:graphicData uri="http://schemas.openxmlformats.org/presentationml/2006/ole">
            <mc:AlternateContent xmlns:mc="http://schemas.openxmlformats.org/markup-compatibility/2006">
              <mc:Choice xmlns:v="urn:schemas-microsoft-com:vml" Requires="v">
                <p:oleObj spid="_x0000_s28495896" name="Chart" r:id="rId3" imgW="8486671" imgH="4848277" progId="MSGraph.Chart.8">
                  <p:embed followColorScheme="full"/>
                </p:oleObj>
              </mc:Choice>
              <mc:Fallback>
                <p:oleObj name="Chart" r:id="rId3" imgW="8486671" imgH="4848277" progId="MSGraph.Chart.8">
                  <p:embed followColorScheme="full"/>
                  <p:pic>
                    <p:nvPicPr>
                      <p:cNvPr id="0" name=""/>
                      <p:cNvPicPr>
                        <a:picLocks noChangeAspect="1" noChangeArrowheads="1"/>
                      </p:cNvPicPr>
                      <p:nvPr/>
                    </p:nvPicPr>
                    <p:blipFill>
                      <a:blip r:embed="rId4"/>
                      <a:srcRect/>
                      <a:stretch>
                        <a:fillRect/>
                      </a:stretch>
                    </p:blipFill>
                    <p:spPr bwMode="auto">
                      <a:xfrm>
                        <a:off x="439738" y="1034844"/>
                        <a:ext cx="8458200" cy="483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$42.9B**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2013)</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extLst>
      <p:ext uri="{BB962C8B-B14F-4D97-AF65-F5344CB8AC3E}">
        <p14:creationId xmlns:p14="http://schemas.microsoft.com/office/powerpoint/2010/main" val="283244646"/>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73</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Testified </a:t>
            </a:r>
            <a:r>
              <a:rPr lang="en-US" b="1" dirty="0"/>
              <a:t>before House Financial Services Nov. </a:t>
            </a:r>
            <a:r>
              <a:rPr lang="en-US" b="1" dirty="0" smtClean="0"/>
              <a:t>2013</a:t>
            </a:r>
          </a:p>
          <a:p>
            <a:pPr>
              <a:lnSpc>
                <a:spcPts val="2200"/>
              </a:lnSpc>
              <a:spcBef>
                <a:spcPct val="50000"/>
              </a:spcBef>
            </a:pPr>
            <a:r>
              <a:rPr lang="en-US" b="1" dirty="0" smtClean="0"/>
              <a:t>Testified before Senate Banking </a:t>
            </a:r>
            <a:r>
              <a:rPr lang="en-US" b="1" dirty="0" err="1" smtClean="0"/>
              <a:t>Cmte</a:t>
            </a:r>
            <a:r>
              <a:rPr lang="en-US" b="1" dirty="0" smtClean="0"/>
              <a:t>. in Sept. 2013</a:t>
            </a:r>
          </a:p>
          <a:p>
            <a:pPr>
              <a:lnSpc>
                <a:spcPts val="2200"/>
              </a:lnSpc>
              <a:spcBef>
                <a:spcPct val="50000"/>
              </a:spcBef>
            </a:pPr>
            <a:r>
              <a:rPr lang="en-US" b="1" dirty="0" smtClean="0"/>
              <a:t>Provided testimony at NYC hearing in June 2013</a:t>
            </a:r>
          </a:p>
          <a:p>
            <a:pPr>
              <a:lnSpc>
                <a:spcPts val="2200"/>
              </a:lnSpc>
              <a:spcBef>
                <a:spcPct val="50000"/>
              </a:spcBef>
            </a:pPr>
            <a:r>
              <a:rPr lang="en-US" b="1" dirty="0" smtClean="0"/>
              <a:t>Provided Capitol Hill Joint House/Senate Staff Briefing in April 2014</a:t>
            </a:r>
          </a:p>
          <a:p>
            <a:pPr>
              <a:lnSpc>
                <a:spcPts val="2200"/>
              </a:lnSpc>
              <a:spcBef>
                <a:spcPct val="50000"/>
              </a:spcBef>
            </a:pPr>
            <a:r>
              <a:rPr lang="en-US" b="1" dirty="0" smtClean="0"/>
              <a:t>I.I.I. Published Several Updates to its Study on Terrorism Risk and Insurance</a:t>
            </a:r>
          </a:p>
          <a:p>
            <a:pPr>
              <a:lnSpc>
                <a:spcPts val="2200"/>
              </a:lnSpc>
              <a:spcBef>
                <a:spcPct val="50000"/>
              </a:spcBef>
            </a:pPr>
            <a:r>
              <a:rPr lang="en-US" b="1" dirty="0" smtClean="0"/>
              <a:t>Working with Trades, Congressional Staff, GAO &amp; Others</a:t>
            </a:r>
          </a:p>
        </p:txBody>
      </p:sp>
      <p:pic>
        <p:nvPicPr>
          <p:cNvPr id="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265" y="3797091"/>
            <a:ext cx="4457252" cy="2541972"/>
          </a:xfrm>
          <a:prstGeom prst="rect">
            <a:avLst/>
          </a:prstGeom>
          <a:noFill/>
          <a:ln w="9525">
            <a:noFill/>
            <a:miter lim="800000"/>
            <a:headEnd/>
            <a:tailEnd/>
          </a:ln>
        </p:spPr>
      </p:pic>
      <p:pic>
        <p:nvPicPr>
          <p:cNvPr id="449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3594" y="3792514"/>
            <a:ext cx="4010343" cy="2514114"/>
          </a:xfrm>
          <a:prstGeom prst="rect">
            <a:avLst/>
          </a:prstGeom>
          <a:noFill/>
          <a:ln w="9525">
            <a:noFill/>
            <a:miter lim="800000"/>
            <a:headEnd/>
            <a:tailEnd/>
          </a:ln>
        </p:spPr>
      </p:pic>
      <p:sp>
        <p:nvSpPr>
          <p:cNvPr id="9" name="TextBox 8"/>
          <p:cNvSpPr txBox="1"/>
          <p:nvPr/>
        </p:nvSpPr>
        <p:spPr>
          <a:xfrm>
            <a:off x="194874" y="6400802"/>
            <a:ext cx="4482059" cy="369332"/>
          </a:xfrm>
          <a:prstGeom prst="rect">
            <a:avLst/>
          </a:prstGeom>
          <a:noFill/>
        </p:spPr>
        <p:txBody>
          <a:bodyPr wrap="square" rtlCol="0">
            <a:spAutoFit/>
          </a:bodyPr>
          <a:lstStyle/>
          <a:p>
            <a:r>
              <a:rPr lang="en-US" b="1" dirty="0" smtClean="0"/>
              <a:t>Senate Banking Committee, 9/25/13</a:t>
            </a:r>
            <a:endParaRPr lang="en-US" b="1" dirty="0"/>
          </a:p>
        </p:txBody>
      </p:sp>
      <p:sp>
        <p:nvSpPr>
          <p:cNvPr id="11" name="TextBox 10"/>
          <p:cNvSpPr txBox="1"/>
          <p:nvPr/>
        </p:nvSpPr>
        <p:spPr>
          <a:xfrm>
            <a:off x="4527031" y="6218848"/>
            <a:ext cx="4482059" cy="646331"/>
          </a:xfrm>
          <a:prstGeom prst="rect">
            <a:avLst/>
          </a:prstGeom>
          <a:noFill/>
        </p:spPr>
        <p:txBody>
          <a:bodyPr wrap="square" rtlCol="0">
            <a:spAutoFit/>
          </a:bodyPr>
          <a:lstStyle/>
          <a:p>
            <a:pPr algn="ctr"/>
            <a:r>
              <a:rPr lang="en-US" b="1" dirty="0" smtClean="0"/>
              <a:t>House Financial Services Subcommittee, 11/13/13</a:t>
            </a:r>
            <a:endParaRPr lang="en-US"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74</a:t>
            </a:fld>
            <a:endParaRPr lang="en-US" sz="900"/>
          </a:p>
        </p:txBody>
      </p:sp>
      <p:sp>
        <p:nvSpPr>
          <p:cNvPr id="84997" name="Rectangle 2"/>
          <p:cNvSpPr>
            <a:spLocks noGrp="1" noChangeArrowheads="1"/>
          </p:cNvSpPr>
          <p:nvPr>
            <p:ph type="title" idx="4294967295"/>
          </p:nvPr>
        </p:nvSpPr>
        <p:spPr/>
        <p:txBody>
          <a:bodyPr/>
          <a:lstStyle/>
          <a:p>
            <a:r>
              <a:rPr lang="en-US" dirty="0" smtClean="0"/>
              <a:t>I.I.I. White Paper (March 2014):</a:t>
            </a:r>
            <a:br>
              <a:rPr lang="en-US" dirty="0" smtClean="0"/>
            </a:br>
            <a:r>
              <a:rPr lang="en-US" i="1" dirty="0" smtClean="0"/>
              <a:t>Terrorism Risk: A Constant Threat</a:t>
            </a:r>
          </a:p>
        </p:txBody>
      </p:sp>
      <p:sp>
        <p:nvSpPr>
          <p:cNvPr id="1922051" name="Rectangle 3"/>
          <p:cNvSpPr>
            <a:spLocks noGrp="1" noChangeArrowheads="1"/>
          </p:cNvSpPr>
          <p:nvPr>
            <p:ph type="body" idx="4294967295"/>
          </p:nvPr>
        </p:nvSpPr>
        <p:spPr>
          <a:xfrm>
            <a:off x="4586289" y="1117851"/>
            <a:ext cx="4271962" cy="4652963"/>
          </a:xfrm>
        </p:spPr>
        <p:txBody>
          <a:bodyPr/>
          <a:lstStyle/>
          <a:p>
            <a:pPr>
              <a:lnSpc>
                <a:spcPts val="2200"/>
              </a:lnSpc>
              <a:spcBef>
                <a:spcPct val="50000"/>
              </a:spcBef>
            </a:pPr>
            <a:r>
              <a:rPr lang="en-US" b="1" dirty="0" smtClean="0"/>
              <a:t>Detailed history of TRIA</a:t>
            </a:r>
          </a:p>
          <a:p>
            <a:pPr>
              <a:lnSpc>
                <a:spcPts val="2200"/>
              </a:lnSpc>
              <a:spcBef>
                <a:spcPct val="50000"/>
              </a:spcBef>
            </a:pPr>
            <a:r>
              <a:rPr lang="en-US" b="1" dirty="0" smtClean="0"/>
              <a:t>How TRIA works</a:t>
            </a:r>
          </a:p>
          <a:p>
            <a:pPr>
              <a:lnSpc>
                <a:spcPts val="2200"/>
              </a:lnSpc>
              <a:spcBef>
                <a:spcPct val="50000"/>
              </a:spcBef>
            </a:pPr>
            <a:r>
              <a:rPr lang="en-US" b="1" dirty="0" smtClean="0"/>
              <a:t>Assessing the threat of terrorism</a:t>
            </a:r>
          </a:p>
          <a:p>
            <a:pPr>
              <a:lnSpc>
                <a:spcPts val="2200"/>
              </a:lnSpc>
              <a:spcBef>
                <a:spcPct val="50000"/>
              </a:spcBef>
            </a:pPr>
            <a:r>
              <a:rPr lang="en-US" b="1" dirty="0" smtClean="0"/>
              <a:t>Terrorism market conditions</a:t>
            </a:r>
          </a:p>
          <a:p>
            <a:pPr>
              <a:lnSpc>
                <a:spcPts val="2200"/>
              </a:lnSpc>
              <a:spcBef>
                <a:spcPct val="50000"/>
              </a:spcBef>
            </a:pPr>
            <a:r>
              <a:rPr lang="en-US" b="1" dirty="0" smtClean="0"/>
              <a:t>Global perspective</a:t>
            </a:r>
          </a:p>
          <a:p>
            <a:pPr>
              <a:lnSpc>
                <a:spcPts val="2200"/>
              </a:lnSpc>
              <a:spcBef>
                <a:spcPct val="50000"/>
              </a:spcBef>
            </a:pPr>
            <a:r>
              <a:rPr lang="en-US" b="1" dirty="0" smtClean="0"/>
              <a:t>Download at </a:t>
            </a:r>
            <a:r>
              <a:rPr lang="en-US" sz="2000" b="1" i="1" dirty="0">
                <a:solidFill>
                  <a:srgbClr val="225A7A"/>
                </a:solidFill>
                <a:hlinkClick r:id="rId3"/>
              </a:rPr>
              <a:t>http://www.iii.org/white_papers/terrorism-risk-a-constant-threat-2014.html</a:t>
            </a:r>
            <a:r>
              <a:rPr lang="en-US" sz="2000" b="1" i="1" dirty="0">
                <a:solidFill>
                  <a:srgbClr val="225A7A"/>
                </a:solidFill>
              </a:rPr>
              <a:t> </a:t>
            </a:r>
            <a:endParaRPr lang="en-US" sz="2000" b="1" dirty="0" smtClean="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450" y="1192878"/>
            <a:ext cx="4185491" cy="5463510"/>
          </a:xfrm>
          <a:prstGeom prst="rect">
            <a:avLst/>
          </a:prstGeom>
          <a:ln>
            <a:solidFill>
              <a:schemeClr val="tx1"/>
            </a:solidFill>
          </a:ln>
        </p:spPr>
      </p:pic>
    </p:spTree>
    <p:extLst>
      <p:ext uri="{BB962C8B-B14F-4D97-AF65-F5344CB8AC3E}">
        <p14:creationId xmlns:p14="http://schemas.microsoft.com/office/powerpoint/2010/main" val="14360600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1277"/>
          <a:stretch/>
        </p:blipFill>
        <p:spPr>
          <a:xfrm>
            <a:off x="471486" y="1103541"/>
            <a:ext cx="8101012" cy="5552847"/>
          </a:xfrm>
        </p:spPr>
      </p:pic>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75</a:t>
            </a:fld>
            <a:endParaRPr lang="en-US"/>
          </a:p>
        </p:txBody>
      </p:sp>
      <p:sp>
        <p:nvSpPr>
          <p:cNvPr id="8" name="TextBox 7"/>
          <p:cNvSpPr txBox="1"/>
          <p:nvPr/>
        </p:nvSpPr>
        <p:spPr>
          <a:xfrm>
            <a:off x="83897" y="6495276"/>
            <a:ext cx="4000736" cy="276999"/>
          </a:xfrm>
          <a:prstGeom prst="rect">
            <a:avLst/>
          </a:prstGeom>
          <a:noFill/>
        </p:spPr>
        <p:txBody>
          <a:bodyPr wrap="square" rtlCol="0">
            <a:spAutoFit/>
          </a:bodyPr>
          <a:lstStyle/>
          <a:p>
            <a:r>
              <a:rPr lang="en-US" sz="1200" dirty="0" smtClean="0"/>
              <a:t>Source: Aon PLC; Insurance Information Institute.</a:t>
            </a:r>
            <a:endParaRPr lang="en-US" sz="1200" dirty="0"/>
          </a:p>
        </p:txBody>
      </p:sp>
      <p:sp>
        <p:nvSpPr>
          <p:cNvPr id="9" name="AutoShape 13"/>
          <p:cNvSpPr>
            <a:spLocks noChangeArrowheads="1"/>
          </p:cNvSpPr>
          <p:nvPr/>
        </p:nvSpPr>
        <p:spPr bwMode="blackWhite">
          <a:xfrm>
            <a:off x="5257800" y="5481773"/>
            <a:ext cx="2043113" cy="804727"/>
          </a:xfrm>
          <a:prstGeom prst="wedgeRectCallout">
            <a:avLst>
              <a:gd name="adj1" fmla="val -18588"/>
              <a:gd name="adj2" fmla="val -1814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Terrorism remains a greater concern in the Middle East,  Africa and South Asia</a:t>
            </a:r>
            <a:endParaRPr lang="en-US" sz="1400" b="1" dirty="0">
              <a:solidFill>
                <a:schemeClr val="bg1"/>
              </a:solidFill>
            </a:endParaRPr>
          </a:p>
        </p:txBody>
      </p:sp>
      <p:sp>
        <p:nvSpPr>
          <p:cNvPr id="10" name="AutoShape 13"/>
          <p:cNvSpPr>
            <a:spLocks noChangeArrowheads="1"/>
          </p:cNvSpPr>
          <p:nvPr/>
        </p:nvSpPr>
        <p:spPr bwMode="blackWhite">
          <a:xfrm>
            <a:off x="85725" y="4200525"/>
            <a:ext cx="2185007" cy="1128713"/>
          </a:xfrm>
          <a:prstGeom prst="wedgeRectCallout">
            <a:avLst>
              <a:gd name="adj1" fmla="val 68358"/>
              <a:gd name="adj2" fmla="val -188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Latin and South America have modest terrorist threats though Brazil is elevated</a:t>
            </a:r>
            <a:endParaRPr lang="en-US" sz="1400" b="1" dirty="0">
              <a:solidFill>
                <a:schemeClr val="bg1"/>
              </a:solidFill>
            </a:endParaRPr>
          </a:p>
        </p:txBody>
      </p:sp>
      <p:sp>
        <p:nvSpPr>
          <p:cNvPr id="11" name="Rectangle 2"/>
          <p:cNvSpPr>
            <a:spLocks noGrp="1" noChangeArrowheads="1"/>
          </p:cNvSpPr>
          <p:nvPr>
            <p:ph type="title" idx="4294967295"/>
          </p:nvPr>
        </p:nvSpPr>
        <p:spPr>
          <a:xfrm>
            <a:off x="-1" y="269875"/>
            <a:ext cx="8135471" cy="581025"/>
          </a:xfrm>
        </p:spPr>
        <p:txBody>
          <a:bodyPr lIns="92075" tIns="46038" rIns="92075" bIns="46038" anchor="b"/>
          <a:lstStyle/>
          <a:p>
            <a:pPr>
              <a:lnSpc>
                <a:spcPct val="85000"/>
              </a:lnSpc>
            </a:pPr>
            <a:r>
              <a:rPr lang="en-US" dirty="0" smtClean="0"/>
              <a:t>Terrorism Risk in 2013: Greatest Business Opportunities Are Often in Risky Nations </a:t>
            </a:r>
            <a:endParaRPr lang="en-US" dirty="0" smtClean="0">
              <a:solidFill>
                <a:srgbClr val="28688C"/>
              </a:solidFill>
            </a:endParaRPr>
          </a:p>
        </p:txBody>
      </p:sp>
    </p:spTree>
    <p:extLst>
      <p:ext uri="{BB962C8B-B14F-4D97-AF65-F5344CB8AC3E}">
        <p14:creationId xmlns:p14="http://schemas.microsoft.com/office/powerpoint/2010/main" val="209462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2000"/>
                            </p:stCondLst>
                            <p:childTnLst>
                              <p:par>
                                <p:cTn id="13" presetID="4" presetClass="entr" presetSubtype="3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ou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76</a:t>
            </a:fld>
            <a:endParaRPr lang="en-US"/>
          </a:p>
        </p:txBody>
      </p:sp>
      <p:sp>
        <p:nvSpPr>
          <p:cNvPr id="8" name="TextBox 7"/>
          <p:cNvSpPr txBox="1"/>
          <p:nvPr/>
        </p:nvSpPr>
        <p:spPr>
          <a:xfrm>
            <a:off x="83897" y="6366684"/>
            <a:ext cx="6359766" cy="461665"/>
          </a:xfrm>
          <a:prstGeom prst="rect">
            <a:avLst/>
          </a:prstGeom>
          <a:noFill/>
        </p:spPr>
        <p:txBody>
          <a:bodyPr wrap="square" rtlCol="0">
            <a:spAutoFit/>
          </a:bodyPr>
          <a:lstStyle/>
          <a:p>
            <a:r>
              <a:rPr lang="en-US" sz="1200" dirty="0" smtClean="0"/>
              <a:t>*Data for 27 states with sufficient data.</a:t>
            </a:r>
          </a:p>
          <a:p>
            <a:r>
              <a:rPr lang="en-US" sz="1200" dirty="0" smtClean="0"/>
              <a:t>Source: Marsh </a:t>
            </a:r>
            <a:r>
              <a:rPr lang="en-US" sz="1200" i="1" dirty="0" smtClean="0"/>
              <a:t>2014 Terrorism Risk Insurance Report</a:t>
            </a:r>
            <a:r>
              <a:rPr lang="en-US" sz="1200" dirty="0" smtClean="0"/>
              <a:t>; Insurance Information Institute.</a:t>
            </a:r>
            <a:endParaRPr lang="en-US" sz="1200" dirty="0"/>
          </a:p>
        </p:txBody>
      </p:sp>
      <p:sp>
        <p:nvSpPr>
          <p:cNvPr id="9" name="AutoShape 13"/>
          <p:cNvSpPr>
            <a:spLocks noChangeArrowheads="1"/>
          </p:cNvSpPr>
          <p:nvPr/>
        </p:nvSpPr>
        <p:spPr bwMode="blackWhite">
          <a:xfrm>
            <a:off x="6272213" y="2000250"/>
            <a:ext cx="2614612" cy="2914650"/>
          </a:xfrm>
          <a:prstGeom prst="wedgeRectCallout">
            <a:avLst>
              <a:gd name="adj1" fmla="val -84567"/>
              <a:gd name="adj2" fmla="val 431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overall US take-up rate for terrorism coverage was 62% in 2013 and ranged from a lows of 41% in Michigan to a high of 84% in Massachusetts (where demand likely increased due to the April 2013 Boston Marathon bombing)</a:t>
            </a:r>
            <a:endParaRPr lang="en-US" b="1" dirty="0">
              <a:solidFill>
                <a:schemeClr val="bg1"/>
              </a:solidFill>
            </a:endParaRPr>
          </a:p>
        </p:txBody>
      </p:sp>
      <p:sp>
        <p:nvSpPr>
          <p:cNvPr id="11" name="Rectangle 2"/>
          <p:cNvSpPr>
            <a:spLocks noGrp="1" noChangeArrowheads="1"/>
          </p:cNvSpPr>
          <p:nvPr>
            <p:ph type="title" idx="4294967295"/>
          </p:nvPr>
        </p:nvSpPr>
        <p:spPr>
          <a:xfrm>
            <a:off x="-1" y="269875"/>
            <a:ext cx="8135471" cy="581025"/>
          </a:xfrm>
        </p:spPr>
        <p:txBody>
          <a:bodyPr lIns="92075" tIns="46038" rIns="92075" bIns="46038" anchor="b"/>
          <a:lstStyle/>
          <a:p>
            <a:pPr>
              <a:lnSpc>
                <a:spcPct val="85000"/>
              </a:lnSpc>
            </a:pPr>
            <a:r>
              <a:rPr lang="en-US" dirty="0" smtClean="0"/>
              <a:t>Terrorism Insurance Take-Up Rates by State for 2013*</a:t>
            </a:r>
            <a:endParaRPr lang="en-US" dirty="0" smtClean="0">
              <a:solidFill>
                <a:srgbClr val="28688C"/>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526" y="1283593"/>
            <a:ext cx="5138716" cy="5102919"/>
          </a:xfrm>
          <a:prstGeom prst="rect">
            <a:avLst/>
          </a:prstGeom>
        </p:spPr>
      </p:pic>
    </p:spTree>
    <p:extLst>
      <p:ext uri="{BB962C8B-B14F-4D97-AF65-F5344CB8AC3E}">
        <p14:creationId xmlns:p14="http://schemas.microsoft.com/office/powerpoint/2010/main" val="152662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1000"/>
                            </p:stCondLst>
                            <p:childTnLst>
                              <p:par>
                                <p:cTn id="9" presetID="4" presetClass="entr" presetSubtype="3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ox(ou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77</a:t>
            </a:fld>
            <a:endParaRPr lang="en-US" smtClean="0"/>
          </a:p>
        </p:txBody>
      </p:sp>
      <p:sp>
        <p:nvSpPr>
          <p:cNvPr id="82949" name="Rectangle 2"/>
          <p:cNvSpPr>
            <a:spLocks noGrp="1" noChangeArrowheads="1"/>
          </p:cNvSpPr>
          <p:nvPr>
            <p:ph type="title"/>
          </p:nvPr>
        </p:nvSpPr>
        <p:spPr/>
        <p:txBody>
          <a:bodyPr/>
          <a:lstStyle/>
          <a:p>
            <a:r>
              <a:rPr lang="en-US" dirty="0" smtClean="0"/>
              <a:t>Summary of President’s Working Group Report on TRIA (April 2014)</a:t>
            </a:r>
          </a:p>
        </p:txBody>
      </p:sp>
      <p:sp>
        <p:nvSpPr>
          <p:cNvPr id="1922051" name="Rectangle 3"/>
          <p:cNvSpPr>
            <a:spLocks noGrp="1" noChangeArrowheads="1"/>
          </p:cNvSpPr>
          <p:nvPr>
            <p:ph type="body" idx="1"/>
          </p:nvPr>
        </p:nvSpPr>
        <p:spPr>
          <a:xfrm>
            <a:off x="194396" y="1034402"/>
            <a:ext cx="8716296" cy="5448301"/>
          </a:xfrm>
        </p:spPr>
        <p:txBody>
          <a:bodyPr/>
          <a:lstStyle/>
          <a:p>
            <a:pPr>
              <a:lnSpc>
                <a:spcPts val="1800"/>
              </a:lnSpc>
            </a:pPr>
            <a:r>
              <a:rPr lang="en-US" sz="1800" b="1" dirty="0" smtClean="0"/>
              <a:t>Insurance for terrorism risk is available and affordable</a:t>
            </a:r>
          </a:p>
          <a:p>
            <a:pPr lvl="1">
              <a:lnSpc>
                <a:spcPts val="1800"/>
              </a:lnSpc>
            </a:pPr>
            <a:r>
              <a:rPr lang="en-US" sz="1600" b="1" dirty="0" smtClean="0"/>
              <a:t>Availability/affordability have has not changed appreciably since 2010</a:t>
            </a:r>
          </a:p>
          <a:p>
            <a:pPr>
              <a:lnSpc>
                <a:spcPts val="1800"/>
              </a:lnSpc>
            </a:pPr>
            <a:r>
              <a:rPr lang="en-US" sz="1800" b="1" dirty="0" smtClean="0"/>
              <a:t>Prices for terrorism risk insurance vary considerably depending on the policyholder’s industry and location of risk</a:t>
            </a:r>
          </a:p>
          <a:p>
            <a:pPr>
              <a:lnSpc>
                <a:spcPts val="1800"/>
              </a:lnSpc>
            </a:pPr>
            <a:r>
              <a:rPr lang="en-US" sz="1800" b="1" dirty="0" smtClean="0"/>
              <a:t>Prices have declined since TRIA was enacted</a:t>
            </a:r>
          </a:p>
          <a:p>
            <a:pPr lvl="1">
              <a:lnSpc>
                <a:spcPts val="1800"/>
              </a:lnSpc>
            </a:pPr>
            <a:r>
              <a:rPr lang="en-US" sz="1600" b="1" dirty="0" smtClean="0"/>
              <a:t>Currently ~3% to 5% of commercial property insurance premiums</a:t>
            </a:r>
          </a:p>
          <a:p>
            <a:pPr>
              <a:lnSpc>
                <a:spcPts val="1800"/>
              </a:lnSpc>
            </a:pPr>
            <a:r>
              <a:rPr lang="en-US" sz="1800" b="1" dirty="0" smtClean="0"/>
              <a:t>Take-up rates have improved since adoption of TRIA</a:t>
            </a:r>
          </a:p>
          <a:p>
            <a:pPr lvl="1">
              <a:lnSpc>
                <a:spcPts val="1800"/>
              </a:lnSpc>
            </a:pPr>
            <a:r>
              <a:rPr lang="en-US" sz="1600" b="1" dirty="0" smtClean="0"/>
              <a:t>Overall take-up rate is steady at ~60% (62% in 2013 per Marsh)</a:t>
            </a:r>
          </a:p>
          <a:p>
            <a:pPr>
              <a:lnSpc>
                <a:spcPts val="1800"/>
              </a:lnSpc>
            </a:pPr>
            <a:r>
              <a:rPr lang="en-US" sz="1800" b="1" i="1" dirty="0" smtClean="0">
                <a:solidFill>
                  <a:srgbClr val="FF0000"/>
                </a:solidFill>
              </a:rPr>
              <a:t>Market capacity is currently tightening given uncertainty over TRIA reauthorization</a:t>
            </a:r>
          </a:p>
          <a:p>
            <a:pPr>
              <a:lnSpc>
                <a:spcPts val="1800"/>
              </a:lnSpc>
            </a:pPr>
            <a:r>
              <a:rPr lang="en-US" sz="1800" b="1" i="1" dirty="0" smtClean="0">
                <a:solidFill>
                  <a:srgbClr val="FF0000"/>
                </a:solidFill>
              </a:rPr>
              <a:t>The private market does not have the capacity to provide reinsurance for terror risk to the extent currently provided by TRIA</a:t>
            </a:r>
          </a:p>
          <a:p>
            <a:pPr>
              <a:lnSpc>
                <a:spcPts val="1800"/>
              </a:lnSpc>
            </a:pPr>
            <a:r>
              <a:rPr lang="en-US" sz="1800" b="1" i="1" dirty="0" smtClean="0">
                <a:solidFill>
                  <a:srgbClr val="FF0000"/>
                </a:solidFill>
              </a:rPr>
              <a:t>In the absence of TRIA, terrorism risk insurance would likely be less available.  Coverage that would be available likely would be more costly and/or limited in scope</a:t>
            </a:r>
            <a:endParaRPr lang="en-US" sz="1800" b="1" dirty="0" smtClean="0">
              <a:solidFill>
                <a:srgbClr val="FF0000"/>
              </a:solidFill>
            </a:endParaRPr>
          </a:p>
        </p:txBody>
      </p:sp>
      <p:sp>
        <p:nvSpPr>
          <p:cNvPr id="7" name="Text Box 21"/>
          <p:cNvSpPr txBox="1">
            <a:spLocks noChangeArrowheads="1"/>
          </p:cNvSpPr>
          <p:nvPr/>
        </p:nvSpPr>
        <p:spPr bwMode="auto">
          <a:xfrm>
            <a:off x="85725" y="6551648"/>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050" dirty="0"/>
              <a:t>Source:  </a:t>
            </a:r>
            <a:r>
              <a:rPr lang="en-US" sz="1050" dirty="0" smtClean="0"/>
              <a:t>Report of the President’s Working Group on Financial </a:t>
            </a:r>
            <a:r>
              <a:rPr lang="en-US" sz="1050" dirty="0" err="1" smtClean="0"/>
              <a:t>Markets</a:t>
            </a:r>
            <a:r>
              <a:rPr lang="en-US" sz="1050" i="1" dirty="0" err="1" smtClean="0"/>
              <a:t>,The</a:t>
            </a:r>
            <a:r>
              <a:rPr lang="en-US" sz="1050" i="1" dirty="0" smtClean="0"/>
              <a:t> Long-Term Availability and Affordability of Insurance for Terrorism Risk</a:t>
            </a:r>
            <a:r>
              <a:rPr lang="en-US" sz="1050" dirty="0" smtClean="0"/>
              <a:t>,</a:t>
            </a:r>
          </a:p>
          <a:p>
            <a:pPr marL="681038" indent="-681038">
              <a:lnSpc>
                <a:spcPct val="75000"/>
              </a:lnSpc>
              <a:spcBef>
                <a:spcPct val="0"/>
              </a:spcBef>
              <a:buClrTx/>
            </a:pPr>
            <a:r>
              <a:rPr lang="en-US" sz="1050" dirty="0" smtClean="0"/>
              <a:t>April 2014.</a:t>
            </a:r>
            <a:endParaRPr lang="en-US" sz="1050" dirty="0"/>
          </a:p>
        </p:txBody>
      </p:sp>
    </p:spTree>
    <p:extLst>
      <p:ext uri="{BB962C8B-B14F-4D97-AF65-F5344CB8AC3E}">
        <p14:creationId xmlns:p14="http://schemas.microsoft.com/office/powerpoint/2010/main" val="39289681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78</a:t>
            </a:fld>
            <a:endParaRPr lang="en-US" smtClean="0"/>
          </a:p>
        </p:txBody>
      </p:sp>
      <p:sp>
        <p:nvSpPr>
          <p:cNvPr id="82949" name="Rectangle 2"/>
          <p:cNvSpPr>
            <a:spLocks noGrp="1" noChangeArrowheads="1"/>
          </p:cNvSpPr>
          <p:nvPr>
            <p:ph type="title"/>
          </p:nvPr>
        </p:nvSpPr>
        <p:spPr/>
        <p:txBody>
          <a:bodyPr/>
          <a:lstStyle/>
          <a:p>
            <a:r>
              <a:rPr lang="en-US" dirty="0" smtClean="0"/>
              <a:t>Top 3 Key Facts About TRIA</a:t>
            </a:r>
          </a:p>
        </p:txBody>
      </p:sp>
      <p:sp>
        <p:nvSpPr>
          <p:cNvPr id="1922051" name="Rectangle 3"/>
          <p:cNvSpPr>
            <a:spLocks noGrp="1" noChangeArrowheads="1"/>
          </p:cNvSpPr>
          <p:nvPr>
            <p:ph type="body" idx="1"/>
          </p:nvPr>
        </p:nvSpPr>
        <p:spPr>
          <a:xfrm>
            <a:off x="250723" y="1037755"/>
            <a:ext cx="8716296" cy="5448301"/>
          </a:xfrm>
        </p:spPr>
        <p:txBody>
          <a:bodyPr/>
          <a:lstStyle/>
          <a:p>
            <a:pPr marL="457200" indent="-457200">
              <a:lnSpc>
                <a:spcPct val="100000"/>
              </a:lnSpc>
              <a:buFont typeface="+mj-lt"/>
              <a:buAutoNum type="arabicPeriod"/>
            </a:pPr>
            <a:r>
              <a:rPr lang="en-US" sz="2200" b="1" dirty="0" smtClean="0"/>
              <a:t>TRIA costs taxpayers virtually nothing</a:t>
            </a:r>
          </a:p>
          <a:p>
            <a:pPr marL="457200" indent="-457200">
              <a:lnSpc>
                <a:spcPct val="100000"/>
              </a:lnSpc>
              <a:buFont typeface="+mj-lt"/>
              <a:buAutoNum type="arabicPeriod"/>
            </a:pPr>
            <a:r>
              <a:rPr lang="en-US" sz="2200" b="1" dirty="0" smtClean="0"/>
              <a:t>TRIA as currently structured continues to provide tangible benefits to the U.S. economy in the form of:</a:t>
            </a:r>
          </a:p>
          <a:p>
            <a:pPr lvl="1">
              <a:lnSpc>
                <a:spcPct val="100000"/>
              </a:lnSpc>
            </a:pPr>
            <a:r>
              <a:rPr lang="en-US" sz="2000" b="1" dirty="0" smtClean="0"/>
              <a:t>Terrorism insurance market stability, affordability and availability</a:t>
            </a:r>
          </a:p>
          <a:p>
            <a:pPr lvl="1">
              <a:lnSpc>
                <a:spcPct val="100000"/>
              </a:lnSpc>
            </a:pPr>
            <a:r>
              <a:rPr lang="en-US" sz="2000" b="1" dirty="0" smtClean="0"/>
              <a:t>Smooth functioning of commercial lending activity</a:t>
            </a:r>
          </a:p>
          <a:p>
            <a:pPr lvl="1">
              <a:lnSpc>
                <a:spcPct val="100000"/>
              </a:lnSpc>
            </a:pPr>
            <a:r>
              <a:rPr lang="en-US" sz="2000" b="1" dirty="0" smtClean="0"/>
              <a:t>Employment stimulus</a:t>
            </a:r>
          </a:p>
          <a:p>
            <a:pPr marL="457200" indent="-457200">
              <a:lnSpc>
                <a:spcPct val="100000"/>
              </a:lnSpc>
              <a:buFont typeface="+mj-lt"/>
              <a:buAutoNum type="arabicPeriod"/>
            </a:pPr>
            <a:r>
              <a:rPr lang="en-US" sz="2200" b="1" dirty="0" smtClean="0"/>
              <a:t>TRIA is now clearly a critical part of the U.S. national economic security infrastructure</a:t>
            </a:r>
          </a:p>
          <a:p>
            <a:pPr lvl="1">
              <a:lnSpc>
                <a:spcPct val="100000"/>
              </a:lnSpc>
            </a:pPr>
            <a:r>
              <a:rPr lang="en-US" sz="2000" b="1" dirty="0" smtClean="0"/>
              <a:t>A primary goal of terrorism is to destabilize the U.S. economy</a:t>
            </a:r>
          </a:p>
          <a:p>
            <a:pPr lvl="1">
              <a:lnSpc>
                <a:spcPct val="100000"/>
              </a:lnSpc>
            </a:pPr>
            <a:r>
              <a:rPr lang="en-US" sz="2000" b="1" dirty="0" smtClean="0"/>
              <a:t>Terrorism risk insurance is critical to ensure a swift recovery in the event of future attacks</a:t>
            </a:r>
            <a:endParaRPr lang="en-US" sz="2200" b="1" dirty="0" smtClean="0"/>
          </a:p>
          <a:p>
            <a:pPr>
              <a:lnSpc>
                <a:spcPct val="100000"/>
              </a:lnSpc>
            </a:pPr>
            <a:r>
              <a:rPr lang="en-US" sz="2200" b="1" i="1" dirty="0" smtClean="0">
                <a:solidFill>
                  <a:srgbClr val="FF0000"/>
                </a:solidFill>
              </a:rPr>
              <a:t>Bottom Line: TRIA is an unambiguous, unmitigated success</a:t>
            </a:r>
            <a:endParaRPr lang="en-US" sz="2000" b="1" i="1" dirty="0" smtClean="0">
              <a:solidFill>
                <a:srgbClr val="FF0000"/>
              </a:solidFill>
            </a:endParaRPr>
          </a:p>
        </p:txBody>
      </p:sp>
    </p:spTree>
    <p:extLst>
      <p:ext uri="{BB962C8B-B14F-4D97-AF65-F5344CB8AC3E}">
        <p14:creationId xmlns:p14="http://schemas.microsoft.com/office/powerpoint/2010/main" val="30967722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79</a:t>
            </a:fld>
            <a:endParaRPr lang="en-US" sz="900"/>
          </a:p>
        </p:txBody>
      </p:sp>
      <p:sp>
        <p:nvSpPr>
          <p:cNvPr id="4100" name="Rectangle 2"/>
          <p:cNvSpPr>
            <a:spLocks noGrp="1" noChangeArrowheads="1"/>
          </p:cNvSpPr>
          <p:nvPr>
            <p:ph type="title" idx="4294967295"/>
          </p:nvPr>
        </p:nvSpPr>
        <p:spPr>
          <a:xfrm>
            <a:off x="66675" y="138279"/>
            <a:ext cx="7451725" cy="860425"/>
          </a:xfrm>
        </p:spPr>
        <p:txBody>
          <a:bodyPr/>
          <a:lstStyle/>
          <a:p>
            <a:r>
              <a:rPr lang="en-US" dirty="0" smtClean="0"/>
              <a:t>Terrorism Insurance Take-up Rates,</a:t>
            </a:r>
            <a:br>
              <a:rPr lang="en-US" dirty="0" smtClean="0"/>
            </a:br>
            <a:r>
              <a:rPr lang="en-US" dirty="0" smtClean="0"/>
              <a:t>By Year, 2003-2013</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2014 Terrorism Risk Insurance Report,</a:t>
            </a:r>
            <a:r>
              <a:rPr lang="en-US" sz="1100" dirty="0" smtClean="0"/>
              <a:t> April 2014 and earlier editions.</a:t>
            </a:r>
            <a:endParaRPr lang="en-US" sz="1100" dirty="0"/>
          </a:p>
        </p:txBody>
      </p:sp>
      <p:graphicFrame>
        <p:nvGraphicFramePr>
          <p:cNvPr id="4098" name="Object 2"/>
          <p:cNvGraphicFramePr>
            <a:graphicFrameLocks/>
          </p:cNvGraphicFramePr>
          <p:nvPr>
            <p:extLst/>
          </p:nvPr>
        </p:nvGraphicFramePr>
        <p:xfrm>
          <a:off x="304800" y="1371600"/>
          <a:ext cx="8382000" cy="4090988"/>
        </p:xfrm>
        <a:graphic>
          <a:graphicData uri="http://schemas.openxmlformats.org/presentationml/2006/ole">
            <mc:AlternateContent xmlns:mc="http://schemas.openxmlformats.org/markup-compatibility/2006">
              <mc:Choice xmlns:v="urn:schemas-microsoft-com:vml" Requires="v">
                <p:oleObj spid="_x0000_s28496920" name="Chart" r:id="rId4" imgW="8296363" imgH="4305171" progId="MSGraph.Chart.8">
                  <p:embed followColorScheme="full"/>
                </p:oleObj>
              </mc:Choice>
              <mc:Fallback>
                <p:oleObj name="Chart" r:id="rId4" imgW="8296363" imgH="4305171" progId="MSGraph.Chart.8">
                  <p:embed followColorScheme="full"/>
                  <p:pic>
                    <p:nvPicPr>
                      <p:cNvPr id="0" name=""/>
                      <p:cNvPicPr>
                        <a:picLocks noChangeArrowheads="1"/>
                      </p:cNvPicPr>
                      <p:nvPr/>
                    </p:nvPicPr>
                    <p:blipFill>
                      <a:blip r:embed="rId5"/>
                      <a:srcRect/>
                      <a:stretch>
                        <a:fillRect/>
                      </a:stretch>
                    </p:blipFill>
                    <p:spPr bwMode="auto">
                      <a:xfrm>
                        <a:off x="304800" y="1371600"/>
                        <a:ext cx="8382000" cy="409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222984" y="3345911"/>
            <a:ext cx="4706578" cy="120844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TRIA’s high take-up rates, availability and affordability have benefitted businesses, workers and the entire US economy since the program’s enactment</a:t>
            </a:r>
            <a:endParaRPr lang="en-US" b="1" i="1" dirty="0">
              <a:solidFill>
                <a:srgbClr val="FFFFFF"/>
              </a:solidFill>
            </a:endParaRPr>
          </a:p>
        </p:txBody>
      </p:sp>
    </p:spTree>
    <p:extLst>
      <p:ext uri="{BB962C8B-B14F-4D97-AF65-F5344CB8AC3E}">
        <p14:creationId xmlns:p14="http://schemas.microsoft.com/office/powerpoint/2010/main" val="1373674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2003-2012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nvPr>
        </p:nvGraphicFramePr>
        <p:xfrm>
          <a:off x="0" y="1527175"/>
          <a:ext cx="9144000" cy="4754563"/>
        </p:xfrm>
        <a:graphic>
          <a:graphicData uri="http://schemas.openxmlformats.org/presentationml/2006/ole">
            <mc:AlternateContent xmlns:mc="http://schemas.openxmlformats.org/markup-compatibility/2006">
              <mc:Choice xmlns:v="urn:schemas-microsoft-com:vml" Requires="v">
                <p:oleObj spid="_x0000_s28487711" name="Chart" r:id="rId4" imgW="8810600" imgH="4581583" progId="MSGraph.Chart.8">
                  <p:embed followColorScheme="full"/>
                </p:oleObj>
              </mc:Choice>
              <mc:Fallback>
                <p:oleObj name="Chart" r:id="rId4" imgW="8810600" imgH="4581583" progId="MSGraph.Chart.8">
                  <p:embed followColorScheme="full"/>
                  <p:pic>
                    <p:nvPicPr>
                      <p:cNvPr id="0" name=""/>
                      <p:cNvPicPr>
                        <a:picLocks noChangeAspect="1" noChangeArrowheads="1"/>
                      </p:cNvPicPr>
                      <p:nvPr/>
                    </p:nvPicPr>
                    <p:blipFill>
                      <a:blip r:embed="rId5"/>
                      <a:srcRect/>
                      <a:stretch>
                        <a:fillRect/>
                      </a:stretch>
                    </p:blipFill>
                    <p:spPr bwMode="auto">
                      <a:xfrm>
                        <a:off x="0"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  NAIC.		</a:t>
            </a:r>
          </a:p>
        </p:txBody>
      </p:sp>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Tree>
    <p:extLst>
      <p:ext uri="{BB962C8B-B14F-4D97-AF65-F5344CB8AC3E}">
        <p14:creationId xmlns:p14="http://schemas.microsoft.com/office/powerpoint/2010/main" val="38559544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838200" y="1219200"/>
            <a:ext cx="7466012" cy="5357813"/>
            <a:chOff x="611188" y="457200"/>
            <a:chExt cx="7918450" cy="6119813"/>
          </a:xfrm>
        </p:grpSpPr>
        <p:sp>
          <p:nvSpPr>
            <p:cNvPr id="7176" name="Freeform 8"/>
            <p:cNvSpPr>
              <a:spLocks/>
            </p:cNvSpPr>
            <p:nvPr/>
          </p:nvSpPr>
          <p:spPr bwMode="auto">
            <a:xfrm>
              <a:off x="1793875" y="4065588"/>
              <a:ext cx="5553075" cy="631825"/>
            </a:xfrm>
            <a:custGeom>
              <a:avLst/>
              <a:gdLst/>
              <a:ahLst/>
              <a:cxnLst>
                <a:cxn ang="0">
                  <a:pos x="0" y="398"/>
                </a:cxn>
                <a:cxn ang="0">
                  <a:pos x="3498" y="398"/>
                </a:cxn>
                <a:cxn ang="0">
                  <a:pos x="3246" y="0"/>
                </a:cxn>
                <a:cxn ang="0">
                  <a:pos x="250" y="0"/>
                </a:cxn>
                <a:cxn ang="0">
                  <a:pos x="0" y="398"/>
                </a:cxn>
              </a:cxnLst>
              <a:rect l="0" t="0" r="r" b="b"/>
              <a:pathLst>
                <a:path w="3498" h="398">
                  <a:moveTo>
                    <a:pt x="0" y="398"/>
                  </a:moveTo>
                  <a:lnTo>
                    <a:pt x="3498" y="398"/>
                  </a:lnTo>
                  <a:lnTo>
                    <a:pt x="3246" y="0"/>
                  </a:lnTo>
                  <a:lnTo>
                    <a:pt x="250" y="0"/>
                  </a:lnTo>
                  <a:lnTo>
                    <a:pt x="0" y="398"/>
                  </a:lnTo>
                  <a:close/>
                </a:path>
              </a:pathLst>
            </a:custGeom>
            <a:solidFill>
              <a:srgbClr val="1574FF"/>
            </a:solidFill>
            <a:ln w="12700" cap="flat" cmpd="sng">
              <a:noFill/>
              <a:prstDash val="solid"/>
              <a:round/>
              <a:headEnd type="none" w="med" len="med"/>
              <a:tailEnd type="none" w="med" len="med"/>
            </a:ln>
            <a:effectLst/>
          </p:spPr>
          <p:txBody>
            <a:bodyPr/>
            <a:lstStyle/>
            <a:p>
              <a:pPr algn="ctr"/>
              <a:endParaRPr lang="en-US"/>
            </a:p>
          </p:txBody>
        </p:sp>
        <p:sp>
          <p:nvSpPr>
            <p:cNvPr id="7177" name="Freeform 9"/>
            <p:cNvSpPr>
              <a:spLocks/>
            </p:cNvSpPr>
            <p:nvPr/>
          </p:nvSpPr>
          <p:spPr bwMode="auto">
            <a:xfrm>
              <a:off x="611188" y="5961063"/>
              <a:ext cx="7918450" cy="615950"/>
            </a:xfrm>
            <a:custGeom>
              <a:avLst/>
              <a:gdLst/>
              <a:ahLst/>
              <a:cxnLst>
                <a:cxn ang="0">
                  <a:pos x="0" y="388"/>
                </a:cxn>
                <a:cxn ang="0">
                  <a:pos x="2494" y="388"/>
                </a:cxn>
                <a:cxn ang="0">
                  <a:pos x="4988" y="388"/>
                </a:cxn>
                <a:cxn ang="0">
                  <a:pos x="4744" y="0"/>
                </a:cxn>
                <a:cxn ang="0">
                  <a:pos x="244" y="0"/>
                </a:cxn>
                <a:cxn ang="0">
                  <a:pos x="0" y="388"/>
                </a:cxn>
              </a:cxnLst>
              <a:rect l="0" t="0" r="r" b="b"/>
              <a:pathLst>
                <a:path w="4988" h="388">
                  <a:moveTo>
                    <a:pt x="0" y="388"/>
                  </a:moveTo>
                  <a:lnTo>
                    <a:pt x="2494" y="388"/>
                  </a:lnTo>
                  <a:lnTo>
                    <a:pt x="4988" y="388"/>
                  </a:lnTo>
                  <a:lnTo>
                    <a:pt x="4744" y="0"/>
                  </a:lnTo>
                  <a:lnTo>
                    <a:pt x="244" y="0"/>
                  </a:lnTo>
                  <a:lnTo>
                    <a:pt x="0" y="388"/>
                  </a:lnTo>
                  <a:close/>
                </a:path>
              </a:pathLst>
            </a:custGeom>
            <a:solidFill>
              <a:srgbClr val="004FC4"/>
            </a:solidFill>
            <a:ln w="12700" cap="flat" cmpd="sng">
              <a:noFill/>
              <a:prstDash val="solid"/>
              <a:round/>
              <a:headEnd type="none" w="med" len="med"/>
              <a:tailEnd type="none" w="med" len="med"/>
            </a:ln>
            <a:effectLst/>
          </p:spPr>
          <p:txBody>
            <a:bodyPr/>
            <a:lstStyle/>
            <a:p>
              <a:pPr algn="ctr"/>
              <a:endParaRPr lang="en-US"/>
            </a:p>
          </p:txBody>
        </p:sp>
        <p:sp>
          <p:nvSpPr>
            <p:cNvPr id="7178" name="Freeform 10"/>
            <p:cNvSpPr>
              <a:spLocks/>
            </p:cNvSpPr>
            <p:nvPr/>
          </p:nvSpPr>
          <p:spPr bwMode="auto">
            <a:xfrm>
              <a:off x="1397000" y="4697413"/>
              <a:ext cx="6346825" cy="631825"/>
            </a:xfrm>
            <a:custGeom>
              <a:avLst/>
              <a:gdLst/>
              <a:ahLst/>
              <a:cxnLst>
                <a:cxn ang="0">
                  <a:pos x="0" y="398"/>
                </a:cxn>
                <a:cxn ang="0">
                  <a:pos x="3998" y="398"/>
                </a:cxn>
                <a:cxn ang="0">
                  <a:pos x="3748" y="0"/>
                </a:cxn>
                <a:cxn ang="0">
                  <a:pos x="250" y="0"/>
                </a:cxn>
                <a:cxn ang="0">
                  <a:pos x="0" y="398"/>
                </a:cxn>
              </a:cxnLst>
              <a:rect l="0" t="0" r="r" b="b"/>
              <a:pathLst>
                <a:path w="3998" h="398">
                  <a:moveTo>
                    <a:pt x="0" y="398"/>
                  </a:moveTo>
                  <a:lnTo>
                    <a:pt x="3998" y="398"/>
                  </a:lnTo>
                  <a:lnTo>
                    <a:pt x="3748" y="0"/>
                  </a:lnTo>
                  <a:lnTo>
                    <a:pt x="250" y="0"/>
                  </a:lnTo>
                  <a:lnTo>
                    <a:pt x="0" y="398"/>
                  </a:lnTo>
                  <a:close/>
                </a:path>
              </a:pathLst>
            </a:custGeom>
            <a:solidFill>
              <a:srgbClr val="0062F2"/>
            </a:solidFill>
            <a:ln w="12700" cap="flat" cmpd="sng">
              <a:noFill/>
              <a:prstDash val="solid"/>
              <a:round/>
              <a:headEnd type="none" w="med" len="med"/>
              <a:tailEnd type="none" w="med" len="med"/>
            </a:ln>
            <a:effectLst/>
          </p:spPr>
          <p:txBody>
            <a:bodyPr/>
            <a:lstStyle/>
            <a:p>
              <a:pPr algn="ctr"/>
              <a:endParaRPr lang="en-US"/>
            </a:p>
          </p:txBody>
        </p:sp>
        <p:sp>
          <p:nvSpPr>
            <p:cNvPr id="7179" name="Freeform 11"/>
            <p:cNvSpPr>
              <a:spLocks/>
            </p:cNvSpPr>
            <p:nvPr/>
          </p:nvSpPr>
          <p:spPr bwMode="auto">
            <a:xfrm>
              <a:off x="2192338" y="3433763"/>
              <a:ext cx="4756150" cy="631825"/>
            </a:xfrm>
            <a:custGeom>
              <a:avLst/>
              <a:gdLst/>
              <a:ahLst/>
              <a:cxnLst>
                <a:cxn ang="0">
                  <a:pos x="0" y="398"/>
                </a:cxn>
                <a:cxn ang="0">
                  <a:pos x="2996" y="398"/>
                </a:cxn>
                <a:cxn ang="0">
                  <a:pos x="2746" y="0"/>
                </a:cxn>
                <a:cxn ang="0">
                  <a:pos x="252" y="0"/>
                </a:cxn>
                <a:cxn ang="0">
                  <a:pos x="0" y="398"/>
                </a:cxn>
              </a:cxnLst>
              <a:rect l="0" t="0" r="r" b="b"/>
              <a:pathLst>
                <a:path w="2996" h="398">
                  <a:moveTo>
                    <a:pt x="0" y="398"/>
                  </a:moveTo>
                  <a:lnTo>
                    <a:pt x="2996" y="398"/>
                  </a:lnTo>
                  <a:lnTo>
                    <a:pt x="2746" y="0"/>
                  </a:lnTo>
                  <a:lnTo>
                    <a:pt x="252" y="0"/>
                  </a:lnTo>
                  <a:lnTo>
                    <a:pt x="0" y="398"/>
                  </a:lnTo>
                  <a:close/>
                </a:path>
              </a:pathLst>
            </a:custGeom>
            <a:solidFill>
              <a:srgbClr val="3F8DFF"/>
            </a:solidFill>
            <a:ln w="12700" cap="flat" cmpd="sng">
              <a:noFill/>
              <a:prstDash val="solid"/>
              <a:round/>
              <a:headEnd type="none" w="med" len="med"/>
              <a:tailEnd type="none" w="med" len="med"/>
            </a:ln>
            <a:effectLst/>
          </p:spPr>
          <p:txBody>
            <a:bodyPr/>
            <a:lstStyle/>
            <a:p>
              <a:pPr algn="ctr"/>
              <a:endParaRPr lang="en-US"/>
            </a:p>
          </p:txBody>
        </p:sp>
        <p:sp>
          <p:nvSpPr>
            <p:cNvPr id="7180" name="Freeform 12"/>
            <p:cNvSpPr>
              <a:spLocks/>
            </p:cNvSpPr>
            <p:nvPr/>
          </p:nvSpPr>
          <p:spPr bwMode="auto">
            <a:xfrm>
              <a:off x="998538" y="5329238"/>
              <a:ext cx="7143750" cy="631825"/>
            </a:xfrm>
            <a:custGeom>
              <a:avLst/>
              <a:gdLst/>
              <a:ahLst/>
              <a:cxnLst>
                <a:cxn ang="0">
                  <a:pos x="0" y="398"/>
                </a:cxn>
                <a:cxn ang="0">
                  <a:pos x="4500" y="398"/>
                </a:cxn>
                <a:cxn ang="0">
                  <a:pos x="4250" y="0"/>
                </a:cxn>
                <a:cxn ang="0">
                  <a:pos x="252" y="0"/>
                </a:cxn>
                <a:cxn ang="0">
                  <a:pos x="0" y="398"/>
                </a:cxn>
              </a:cxnLst>
              <a:rect l="0" t="0" r="r" b="b"/>
              <a:pathLst>
                <a:path w="4500" h="398">
                  <a:moveTo>
                    <a:pt x="0" y="398"/>
                  </a:moveTo>
                  <a:lnTo>
                    <a:pt x="4500" y="398"/>
                  </a:lnTo>
                  <a:lnTo>
                    <a:pt x="4250" y="0"/>
                  </a:lnTo>
                  <a:lnTo>
                    <a:pt x="252" y="0"/>
                  </a:lnTo>
                  <a:lnTo>
                    <a:pt x="0" y="398"/>
                  </a:lnTo>
                  <a:close/>
                </a:path>
              </a:pathLst>
            </a:custGeom>
            <a:solidFill>
              <a:srgbClr val="0058DA"/>
            </a:solidFill>
            <a:ln w="12700" cap="flat" cmpd="sng">
              <a:noFill/>
              <a:prstDash val="solid"/>
              <a:round/>
              <a:headEnd type="none" w="med" len="med"/>
              <a:tailEnd type="none" w="med" len="med"/>
            </a:ln>
            <a:effectLst/>
          </p:spPr>
          <p:txBody>
            <a:bodyPr/>
            <a:lstStyle/>
            <a:p>
              <a:pPr algn="ctr"/>
              <a:endParaRPr lang="en-US"/>
            </a:p>
          </p:txBody>
        </p:sp>
        <p:sp>
          <p:nvSpPr>
            <p:cNvPr id="7182" name="Freeform 14"/>
            <p:cNvSpPr>
              <a:spLocks/>
            </p:cNvSpPr>
            <p:nvPr/>
          </p:nvSpPr>
          <p:spPr bwMode="auto">
            <a:xfrm>
              <a:off x="3352800" y="457200"/>
              <a:ext cx="2438400" cy="1752600"/>
            </a:xfrm>
            <a:custGeom>
              <a:avLst/>
              <a:gdLst/>
              <a:ahLst/>
              <a:cxnLst>
                <a:cxn ang="0">
                  <a:pos x="244" y="0"/>
                </a:cxn>
                <a:cxn ang="0">
                  <a:pos x="0" y="388"/>
                </a:cxn>
                <a:cxn ang="0">
                  <a:pos x="488" y="388"/>
                </a:cxn>
                <a:cxn ang="0">
                  <a:pos x="244" y="0"/>
                </a:cxn>
              </a:cxnLst>
              <a:rect l="0" t="0" r="r" b="b"/>
              <a:pathLst>
                <a:path w="488" h="388">
                  <a:moveTo>
                    <a:pt x="244" y="0"/>
                  </a:moveTo>
                  <a:lnTo>
                    <a:pt x="0" y="388"/>
                  </a:lnTo>
                  <a:lnTo>
                    <a:pt x="488" y="388"/>
                  </a:lnTo>
                  <a:lnTo>
                    <a:pt x="244" y="0"/>
                  </a:lnTo>
                  <a:close/>
                </a:path>
              </a:pathLst>
            </a:custGeom>
            <a:solidFill>
              <a:srgbClr val="D1E4FF"/>
            </a:solidFill>
            <a:ln w="12700" cap="flat" cmpd="sng">
              <a:noFill/>
              <a:prstDash val="solid"/>
              <a:round/>
              <a:headEnd type="none" w="med" len="med"/>
              <a:tailEnd type="none" w="med" len="med"/>
            </a:ln>
            <a:effectLst/>
          </p:spPr>
          <p:txBody>
            <a:bodyPr/>
            <a:lstStyle/>
            <a:p>
              <a:pPr algn="ctr"/>
              <a:endParaRPr lang="en-US"/>
            </a:p>
          </p:txBody>
        </p:sp>
        <p:sp>
          <p:nvSpPr>
            <p:cNvPr id="7183" name="Freeform 15"/>
            <p:cNvSpPr>
              <a:spLocks/>
            </p:cNvSpPr>
            <p:nvPr/>
          </p:nvSpPr>
          <p:spPr bwMode="auto">
            <a:xfrm>
              <a:off x="2989263" y="2166938"/>
              <a:ext cx="3162300" cy="635000"/>
            </a:xfrm>
            <a:custGeom>
              <a:avLst/>
              <a:gdLst/>
              <a:ahLst/>
              <a:cxnLst>
                <a:cxn ang="0">
                  <a:pos x="0" y="400"/>
                </a:cxn>
                <a:cxn ang="0">
                  <a:pos x="1992" y="400"/>
                </a:cxn>
                <a:cxn ang="0">
                  <a:pos x="1742" y="0"/>
                </a:cxn>
                <a:cxn ang="0">
                  <a:pos x="250" y="0"/>
                </a:cxn>
                <a:cxn ang="0">
                  <a:pos x="0" y="400"/>
                </a:cxn>
              </a:cxnLst>
              <a:rect l="0" t="0" r="r" b="b"/>
              <a:pathLst>
                <a:path w="1992" h="400">
                  <a:moveTo>
                    <a:pt x="0" y="400"/>
                  </a:moveTo>
                  <a:lnTo>
                    <a:pt x="1992" y="400"/>
                  </a:lnTo>
                  <a:lnTo>
                    <a:pt x="1742" y="0"/>
                  </a:lnTo>
                  <a:lnTo>
                    <a:pt x="250" y="0"/>
                  </a:lnTo>
                  <a:lnTo>
                    <a:pt x="0" y="400"/>
                  </a:lnTo>
                  <a:close/>
                </a:path>
              </a:pathLst>
            </a:custGeom>
            <a:solidFill>
              <a:srgbClr val="85B6FF"/>
            </a:solidFill>
            <a:ln w="12700" cap="flat" cmpd="sng">
              <a:noFill/>
              <a:prstDash val="solid"/>
              <a:round/>
              <a:headEnd type="none" w="med" len="med"/>
              <a:tailEnd type="none" w="med" len="med"/>
            </a:ln>
            <a:effectLst/>
          </p:spPr>
          <p:txBody>
            <a:bodyPr/>
            <a:lstStyle/>
            <a:p>
              <a:pPr algn="ctr"/>
              <a:endParaRPr lang="en-US"/>
            </a:p>
          </p:txBody>
        </p:sp>
        <p:sp>
          <p:nvSpPr>
            <p:cNvPr id="7184" name="Freeform 16"/>
            <p:cNvSpPr>
              <a:spLocks/>
            </p:cNvSpPr>
            <p:nvPr/>
          </p:nvSpPr>
          <p:spPr bwMode="auto">
            <a:xfrm>
              <a:off x="2590800" y="2801938"/>
              <a:ext cx="3959225" cy="631825"/>
            </a:xfrm>
            <a:custGeom>
              <a:avLst/>
              <a:gdLst/>
              <a:ahLst/>
              <a:cxnLst>
                <a:cxn ang="0">
                  <a:pos x="0" y="398"/>
                </a:cxn>
                <a:cxn ang="0">
                  <a:pos x="0" y="398"/>
                </a:cxn>
                <a:cxn ang="0">
                  <a:pos x="2494" y="398"/>
                </a:cxn>
                <a:cxn ang="0">
                  <a:pos x="2494" y="398"/>
                </a:cxn>
                <a:cxn ang="0">
                  <a:pos x="2242" y="0"/>
                </a:cxn>
                <a:cxn ang="0">
                  <a:pos x="250" y="0"/>
                </a:cxn>
                <a:cxn ang="0">
                  <a:pos x="0" y="398"/>
                </a:cxn>
              </a:cxnLst>
              <a:rect l="0" t="0" r="r" b="b"/>
              <a:pathLst>
                <a:path w="2494" h="398">
                  <a:moveTo>
                    <a:pt x="0" y="398"/>
                  </a:moveTo>
                  <a:lnTo>
                    <a:pt x="0" y="398"/>
                  </a:lnTo>
                  <a:lnTo>
                    <a:pt x="2494" y="398"/>
                  </a:lnTo>
                  <a:lnTo>
                    <a:pt x="2494" y="398"/>
                  </a:lnTo>
                  <a:lnTo>
                    <a:pt x="2242" y="0"/>
                  </a:lnTo>
                  <a:lnTo>
                    <a:pt x="250" y="0"/>
                  </a:lnTo>
                  <a:lnTo>
                    <a:pt x="0" y="398"/>
                  </a:lnTo>
                  <a:close/>
                </a:path>
              </a:pathLst>
            </a:custGeom>
            <a:solidFill>
              <a:srgbClr val="65A3FF"/>
            </a:solidFill>
            <a:ln w="12700" cap="flat" cmpd="sng">
              <a:noFill/>
              <a:prstDash val="solid"/>
              <a:round/>
              <a:headEnd type="none" w="med" len="med"/>
              <a:tailEnd type="none" w="med" len="med"/>
            </a:ln>
            <a:effectLst/>
          </p:spPr>
          <p:txBody>
            <a:bodyPr/>
            <a:lstStyle/>
            <a:p>
              <a:pPr algn="ctr"/>
              <a:endParaRPr lang="en-US"/>
            </a:p>
          </p:txBody>
        </p:sp>
        <p:sp>
          <p:nvSpPr>
            <p:cNvPr id="7186" name="Text Box 18"/>
            <p:cNvSpPr txBox="1">
              <a:spLocks noChangeArrowheads="1"/>
            </p:cNvSpPr>
            <p:nvPr/>
          </p:nvSpPr>
          <p:spPr bwMode="auto">
            <a:xfrm>
              <a:off x="3037367" y="2812976"/>
              <a:ext cx="2941590"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rgbClr val="000066"/>
                  </a:solidFill>
                </a:rPr>
                <a:t>Industry Aggregate</a:t>
              </a:r>
            </a:p>
            <a:p>
              <a:pPr algn="ctr">
                <a:lnSpc>
                  <a:spcPts val="1700"/>
                </a:lnSpc>
              </a:pPr>
              <a:r>
                <a:rPr lang="en-GB" sz="1700" b="1" dirty="0" smtClean="0">
                  <a:solidFill>
                    <a:srgbClr val="000066"/>
                  </a:solidFill>
                </a:rPr>
                <a:t> Retention: </a:t>
              </a:r>
              <a:r>
                <a:rPr lang="en-GB" sz="1700" b="1" i="1" dirty="0" smtClean="0">
                  <a:solidFill>
                    <a:srgbClr val="000066"/>
                  </a:solidFill>
                </a:rPr>
                <a:t>$27.5 Bill</a:t>
              </a:r>
              <a:endParaRPr lang="en-GB" sz="1700" b="1" i="1" dirty="0">
                <a:solidFill>
                  <a:srgbClr val="000066"/>
                </a:solidFill>
              </a:endParaRPr>
            </a:p>
          </p:txBody>
        </p:sp>
        <p:sp>
          <p:nvSpPr>
            <p:cNvPr id="7188" name="Text Box 20"/>
            <p:cNvSpPr txBox="1">
              <a:spLocks noChangeArrowheads="1"/>
            </p:cNvSpPr>
            <p:nvPr/>
          </p:nvSpPr>
          <p:spPr bwMode="auto">
            <a:xfrm>
              <a:off x="3810000" y="1295400"/>
              <a:ext cx="1524000" cy="738254"/>
            </a:xfrm>
            <a:prstGeom prst="rect">
              <a:avLst/>
            </a:prstGeom>
            <a:noFill/>
            <a:ln w="9525">
              <a:noFill/>
              <a:miter lim="800000"/>
              <a:headEnd/>
              <a:tailEnd/>
            </a:ln>
            <a:effectLst/>
          </p:spPr>
          <p:txBody>
            <a:bodyPr wrap="square">
              <a:spAutoFit/>
            </a:bodyPr>
            <a:lstStyle/>
            <a:p>
              <a:pPr algn="ctr"/>
              <a:r>
                <a:rPr lang="en-GB" b="1" dirty="0" smtClean="0">
                  <a:solidFill>
                    <a:srgbClr val="000066"/>
                  </a:solidFill>
                </a:rPr>
                <a:t>Hard Cap</a:t>
              </a:r>
            </a:p>
            <a:p>
              <a:pPr algn="ctr"/>
              <a:r>
                <a:rPr lang="en-GB" b="1" dirty="0" smtClean="0">
                  <a:solidFill>
                    <a:srgbClr val="000066"/>
                  </a:solidFill>
                </a:rPr>
                <a:t> </a:t>
              </a:r>
              <a:r>
                <a:rPr lang="en-GB" b="1" i="1" dirty="0" smtClean="0">
                  <a:solidFill>
                    <a:srgbClr val="000066"/>
                  </a:solidFill>
                </a:rPr>
                <a:t>$100 Bill</a:t>
              </a:r>
              <a:endParaRPr lang="en-GB" b="1" i="1" dirty="0">
                <a:solidFill>
                  <a:srgbClr val="000066"/>
                </a:solidFill>
              </a:endParaRPr>
            </a:p>
          </p:txBody>
        </p:sp>
        <p:sp>
          <p:nvSpPr>
            <p:cNvPr id="7189" name="Text Box 21"/>
            <p:cNvSpPr txBox="1">
              <a:spLocks noChangeArrowheads="1"/>
            </p:cNvSpPr>
            <p:nvPr/>
          </p:nvSpPr>
          <p:spPr bwMode="auto">
            <a:xfrm>
              <a:off x="3358990" y="2197947"/>
              <a:ext cx="2475178" cy="632789"/>
            </a:xfrm>
            <a:prstGeom prst="rect">
              <a:avLst/>
            </a:prstGeom>
            <a:noFill/>
            <a:ln w="9525">
              <a:noFill/>
              <a:miter lim="800000"/>
              <a:headEnd/>
              <a:tailEnd/>
            </a:ln>
            <a:effectLst/>
          </p:spPr>
          <p:txBody>
            <a:bodyPr wrap="square">
              <a:spAutoFit/>
            </a:bodyPr>
            <a:lstStyle/>
            <a:p>
              <a:pPr algn="ctr">
                <a:lnSpc>
                  <a:spcPts val="1800"/>
                </a:lnSpc>
              </a:pPr>
              <a:r>
                <a:rPr lang="en-GB" b="1" dirty="0" smtClean="0">
                  <a:solidFill>
                    <a:srgbClr val="000066"/>
                  </a:solidFill>
                </a:rPr>
                <a:t>Government Recoupment</a:t>
              </a:r>
              <a:endParaRPr lang="en-GB" b="1" dirty="0">
                <a:solidFill>
                  <a:srgbClr val="000066"/>
                </a:solidFill>
              </a:endParaRPr>
            </a:p>
          </p:txBody>
        </p:sp>
        <p:sp>
          <p:nvSpPr>
            <p:cNvPr id="7190" name="Text Box 22"/>
            <p:cNvSpPr txBox="1">
              <a:spLocks noChangeArrowheads="1"/>
            </p:cNvSpPr>
            <p:nvPr/>
          </p:nvSpPr>
          <p:spPr bwMode="auto">
            <a:xfrm>
              <a:off x="3010375" y="3392269"/>
              <a:ext cx="3120105"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Insurer Co-Payments</a:t>
              </a:r>
            </a:p>
            <a:p>
              <a:pPr algn="ctr">
                <a:lnSpc>
                  <a:spcPts val="1700"/>
                </a:lnSpc>
              </a:pPr>
              <a:r>
                <a:rPr lang="en-GB" sz="1700" b="1" i="1" dirty="0" smtClean="0">
                  <a:solidFill>
                    <a:schemeClr val="bg1"/>
                  </a:solidFill>
                </a:rPr>
                <a:t> 15% Above Retention</a:t>
              </a:r>
              <a:endParaRPr lang="en-GB" sz="1700" b="1" i="1" dirty="0">
                <a:solidFill>
                  <a:schemeClr val="bg1"/>
                </a:solidFill>
              </a:endParaRPr>
            </a:p>
          </p:txBody>
        </p:sp>
        <p:sp>
          <p:nvSpPr>
            <p:cNvPr id="7191" name="Text Box 23"/>
            <p:cNvSpPr txBox="1">
              <a:spLocks noChangeArrowheads="1"/>
            </p:cNvSpPr>
            <p:nvPr/>
          </p:nvSpPr>
          <p:spPr bwMode="auto">
            <a:xfrm>
              <a:off x="2615083" y="4118536"/>
              <a:ext cx="3910672"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Individual Insurer Retention</a:t>
              </a:r>
            </a:p>
            <a:p>
              <a:pPr algn="ctr">
                <a:lnSpc>
                  <a:spcPts val="1700"/>
                </a:lnSpc>
              </a:pPr>
              <a:r>
                <a:rPr lang="en-GB" sz="1700" b="1" i="1" dirty="0" smtClean="0">
                  <a:solidFill>
                    <a:schemeClr val="bg1"/>
                  </a:solidFill>
                </a:rPr>
                <a:t>20% of Premiums Earned</a:t>
              </a:r>
              <a:endParaRPr lang="en-GB" sz="1700" b="1" i="1" dirty="0">
                <a:solidFill>
                  <a:schemeClr val="bg1"/>
                </a:solidFill>
              </a:endParaRPr>
            </a:p>
          </p:txBody>
        </p:sp>
        <p:sp>
          <p:nvSpPr>
            <p:cNvPr id="7192" name="Text Box 24"/>
            <p:cNvSpPr txBox="1">
              <a:spLocks noChangeArrowheads="1"/>
            </p:cNvSpPr>
            <p:nvPr/>
          </p:nvSpPr>
          <p:spPr bwMode="auto">
            <a:xfrm>
              <a:off x="2741744" y="4634992"/>
              <a:ext cx="3657352"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Program Dollar Threshold</a:t>
              </a:r>
            </a:p>
            <a:p>
              <a:pPr algn="ctr"/>
              <a:r>
                <a:rPr lang="en-GB" sz="1700" b="1" i="1" dirty="0" smtClean="0">
                  <a:solidFill>
                    <a:schemeClr val="bg1"/>
                  </a:solidFill>
                </a:rPr>
                <a:t>$100 Million</a:t>
              </a:r>
              <a:endParaRPr lang="en-GB" sz="1700" b="1" i="1" dirty="0">
                <a:solidFill>
                  <a:schemeClr val="bg1"/>
                </a:solidFill>
              </a:endParaRPr>
            </a:p>
          </p:txBody>
        </p:sp>
        <p:sp>
          <p:nvSpPr>
            <p:cNvPr id="7193" name="Text Box 25"/>
            <p:cNvSpPr txBox="1">
              <a:spLocks noChangeArrowheads="1"/>
            </p:cNvSpPr>
            <p:nvPr/>
          </p:nvSpPr>
          <p:spPr bwMode="auto">
            <a:xfrm>
              <a:off x="2564080" y="5324491"/>
              <a:ext cx="4012681"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Certification Dollar Threshold</a:t>
              </a:r>
            </a:p>
            <a:p>
              <a:pPr algn="ctr"/>
              <a:r>
                <a:rPr lang="en-GB" sz="1700" b="1" i="1" dirty="0" smtClean="0">
                  <a:solidFill>
                    <a:schemeClr val="bg1"/>
                  </a:solidFill>
                </a:rPr>
                <a:t>$5 Million</a:t>
              </a:r>
              <a:endParaRPr lang="en-GB" sz="1700" b="1" i="1" dirty="0">
                <a:solidFill>
                  <a:schemeClr val="bg1"/>
                </a:solidFill>
              </a:endParaRPr>
            </a:p>
          </p:txBody>
        </p:sp>
        <p:sp>
          <p:nvSpPr>
            <p:cNvPr id="7194" name="Text Box 26"/>
            <p:cNvSpPr txBox="1">
              <a:spLocks noChangeArrowheads="1"/>
            </p:cNvSpPr>
            <p:nvPr/>
          </p:nvSpPr>
          <p:spPr bwMode="auto">
            <a:xfrm>
              <a:off x="887744" y="6084888"/>
              <a:ext cx="7365366" cy="421859"/>
            </a:xfrm>
            <a:prstGeom prst="rect">
              <a:avLst/>
            </a:prstGeom>
            <a:noFill/>
            <a:ln w="9525">
              <a:noFill/>
              <a:miter lim="800000"/>
              <a:headEnd/>
              <a:tailEnd/>
            </a:ln>
            <a:effectLst/>
          </p:spPr>
          <p:txBody>
            <a:bodyPr wrap="none">
              <a:spAutoFit/>
            </a:bodyPr>
            <a:lstStyle/>
            <a:p>
              <a:pPr algn="ctr"/>
              <a:r>
                <a:rPr lang="en-GB" b="1" dirty="0" smtClean="0">
                  <a:solidFill>
                    <a:schemeClr val="bg1"/>
                  </a:solidFill>
                </a:rPr>
                <a:t>Certification of Terrorist Act: </a:t>
              </a:r>
              <a:r>
                <a:rPr lang="en-GB" b="1" i="1" dirty="0" smtClean="0">
                  <a:solidFill>
                    <a:schemeClr val="bg1"/>
                  </a:solidFill>
                </a:rPr>
                <a:t>Definition Must Be Met</a:t>
              </a:r>
              <a:endParaRPr lang="en-GB" b="1" i="1" dirty="0">
                <a:solidFill>
                  <a:schemeClr val="bg1"/>
                </a:solidFill>
              </a:endParaRPr>
            </a:p>
          </p:txBody>
        </p:sp>
      </p:grpSp>
      <p:sp>
        <p:nvSpPr>
          <p:cNvPr id="19" name="Rectangle 2"/>
          <p:cNvSpPr>
            <a:spLocks noGrp="1" noChangeArrowheads="1"/>
          </p:cNvSpPr>
          <p:nvPr>
            <p:ph type="title"/>
          </p:nvPr>
        </p:nvSpPr>
        <p:spPr>
          <a:xfrm>
            <a:off x="152400" y="103139"/>
            <a:ext cx="7400925" cy="860425"/>
          </a:xfrm>
        </p:spPr>
        <p:txBody>
          <a:bodyPr/>
          <a:lstStyle/>
          <a:p>
            <a:r>
              <a:rPr lang="en-US" dirty="0" smtClean="0"/>
              <a:t>Pyramid of Taxpayer Protection:</a:t>
            </a:r>
            <a:br>
              <a:rPr lang="en-US" dirty="0" smtClean="0"/>
            </a:br>
            <a:r>
              <a:rPr lang="en-US" dirty="0" smtClean="0"/>
              <a:t>Strong, Stable, Sound and Secure</a:t>
            </a:r>
          </a:p>
        </p:txBody>
      </p:sp>
      <p:sp>
        <p:nvSpPr>
          <p:cNvPr id="22" name="AutoShape 13"/>
          <p:cNvSpPr>
            <a:spLocks noChangeArrowheads="1"/>
          </p:cNvSpPr>
          <p:nvPr/>
        </p:nvSpPr>
        <p:spPr bwMode="blackWhite">
          <a:xfrm>
            <a:off x="6872748" y="1381565"/>
            <a:ext cx="2050026" cy="1915634"/>
          </a:xfrm>
          <a:prstGeom prst="wedgeRectCallout">
            <a:avLst>
              <a:gd name="adj1" fmla="val -79525"/>
              <a:gd name="adj2" fmla="val 61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TRIA in its current form provides at least 8 levels of taxpayer protection</a:t>
            </a:r>
            <a:endParaRPr lang="en-US" sz="2000" b="1" dirty="0">
              <a:solidFill>
                <a:schemeClr val="bg1"/>
              </a:solidFill>
            </a:endParaRPr>
          </a:p>
        </p:txBody>
      </p:sp>
      <p:sp>
        <p:nvSpPr>
          <p:cNvPr id="21" name="Rectangle 4"/>
          <p:cNvSpPr>
            <a:spLocks noChangeArrowheads="1"/>
          </p:cNvSpPr>
          <p:nvPr/>
        </p:nvSpPr>
        <p:spPr bwMode="auto">
          <a:xfrm>
            <a:off x="-47625" y="664686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Insurance Information Institute.</a:t>
            </a:r>
            <a:endParaRPr lang="en-US" sz="1100" dirty="0"/>
          </a:p>
        </p:txBody>
      </p:sp>
    </p:spTree>
    <p:extLst>
      <p:ext uri="{BB962C8B-B14F-4D97-AF65-F5344CB8AC3E}">
        <p14:creationId xmlns:p14="http://schemas.microsoft.com/office/powerpoint/2010/main" val="3668249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81</a:t>
            </a:fld>
            <a:endParaRPr lang="en-US" smtClean="0"/>
          </a:p>
        </p:txBody>
      </p:sp>
      <p:sp>
        <p:nvSpPr>
          <p:cNvPr id="82949" name="Rectangle 2"/>
          <p:cNvSpPr>
            <a:spLocks noGrp="1" noChangeArrowheads="1"/>
          </p:cNvSpPr>
          <p:nvPr>
            <p:ph type="title"/>
          </p:nvPr>
        </p:nvSpPr>
        <p:spPr/>
        <p:txBody>
          <a:bodyPr/>
          <a:lstStyle/>
          <a:p>
            <a:pPr>
              <a:lnSpc>
                <a:spcPct val="85000"/>
              </a:lnSpc>
            </a:pPr>
            <a:r>
              <a:rPr lang="en-US" dirty="0" smtClean="0"/>
              <a:t>Consequences of Substantially Restructuring TRIA</a:t>
            </a:r>
          </a:p>
        </p:txBody>
      </p:sp>
      <p:sp>
        <p:nvSpPr>
          <p:cNvPr id="1922051" name="Rectangle 3"/>
          <p:cNvSpPr>
            <a:spLocks noGrp="1" noChangeArrowheads="1"/>
          </p:cNvSpPr>
          <p:nvPr>
            <p:ph type="body" idx="1"/>
          </p:nvPr>
        </p:nvSpPr>
        <p:spPr>
          <a:xfrm>
            <a:off x="250723" y="1037755"/>
            <a:ext cx="8716296" cy="5448301"/>
          </a:xfrm>
        </p:spPr>
        <p:txBody>
          <a:bodyPr/>
          <a:lstStyle/>
          <a:p>
            <a:pPr>
              <a:lnSpc>
                <a:spcPts val="2400"/>
              </a:lnSpc>
            </a:pPr>
            <a:r>
              <a:rPr lang="en-US" sz="2200" b="1" dirty="0" smtClean="0"/>
              <a:t>Increases in required insurer retentions/deductibles do not “create” new capacity</a:t>
            </a:r>
          </a:p>
          <a:p>
            <a:pPr>
              <a:lnSpc>
                <a:spcPts val="2400"/>
              </a:lnSpc>
            </a:pPr>
            <a:r>
              <a:rPr lang="en-US" sz="2200" b="1" dirty="0" smtClean="0"/>
              <a:t>New capacity has entered primarily because:</a:t>
            </a:r>
          </a:p>
          <a:p>
            <a:pPr lvl="1">
              <a:lnSpc>
                <a:spcPts val="2400"/>
              </a:lnSpc>
            </a:pPr>
            <a:r>
              <a:rPr lang="en-US" sz="2000" b="1" dirty="0" smtClean="0"/>
              <a:t>TRIA remains in place</a:t>
            </a:r>
          </a:p>
          <a:p>
            <a:pPr lvl="1">
              <a:lnSpc>
                <a:spcPts val="2400"/>
              </a:lnSpc>
            </a:pPr>
            <a:r>
              <a:rPr lang="en-US" sz="2000" b="1" dirty="0" smtClean="0"/>
              <a:t>No major successful attack has occurred since 9/11</a:t>
            </a:r>
          </a:p>
          <a:p>
            <a:pPr lvl="1">
              <a:lnSpc>
                <a:spcPts val="2400"/>
              </a:lnSpc>
            </a:pPr>
            <a:r>
              <a:rPr lang="en-US" sz="2000" b="1" dirty="0" smtClean="0"/>
              <a:t>Modest improvement in modeling/understanding terror risk</a:t>
            </a:r>
          </a:p>
          <a:p>
            <a:pPr>
              <a:lnSpc>
                <a:spcPts val="2400"/>
              </a:lnSpc>
            </a:pPr>
            <a:r>
              <a:rPr lang="en-US" sz="2200" b="1" dirty="0" smtClean="0"/>
              <a:t>Many smaller/medium-sized insurers are likely already at or near their exposure limits, so increasing required retentions will </a:t>
            </a:r>
            <a:r>
              <a:rPr lang="en-US" sz="2200" b="1" i="1" u="sng" dirty="0" smtClean="0"/>
              <a:t>not</a:t>
            </a:r>
            <a:r>
              <a:rPr lang="en-US" sz="2200" b="1" dirty="0" smtClean="0"/>
              <a:t> incentivize them to write more coverage</a:t>
            </a:r>
          </a:p>
          <a:p>
            <a:pPr lvl="1">
              <a:lnSpc>
                <a:spcPts val="2400"/>
              </a:lnSpc>
            </a:pPr>
            <a:r>
              <a:rPr lang="en-US" sz="2000" b="1" u="sng" dirty="0" smtClean="0"/>
              <a:t>A.M. Best</a:t>
            </a:r>
            <a:r>
              <a:rPr lang="en-US" sz="2000" b="1" dirty="0" smtClean="0"/>
              <a:t>: 19% of insurers with &lt; $500 million in surplus failed stress tests; 11% of those with $500 to $1 billion failed</a:t>
            </a:r>
          </a:p>
          <a:p>
            <a:pPr lvl="1">
              <a:lnSpc>
                <a:spcPts val="2400"/>
              </a:lnSpc>
            </a:pPr>
            <a:r>
              <a:rPr lang="en-US" sz="2000" b="1" u="sng" dirty="0" smtClean="0"/>
              <a:t>Insurance Information Institute</a:t>
            </a:r>
            <a:r>
              <a:rPr lang="en-US" sz="2000" b="1" dirty="0" smtClean="0"/>
              <a:t>: Insurers with &lt;$500 million in surplus wrote 16.8% of TRIA-back lines in 2012; those with less than $1 billion in surplus wrote 23.6% of TRIA-backed </a:t>
            </a:r>
            <a:r>
              <a:rPr lang="en-US" sz="2000" b="1" dirty="0" err="1" smtClean="0"/>
              <a:t>coverages</a:t>
            </a:r>
            <a:endParaRPr lang="en-US" sz="2000" b="1" i="1" dirty="0" smtClean="0">
              <a:solidFill>
                <a:srgbClr val="FF0000"/>
              </a:solidFill>
            </a:endParaRPr>
          </a:p>
        </p:txBody>
      </p:sp>
    </p:spTree>
    <p:extLst>
      <p:ext uri="{BB962C8B-B14F-4D97-AF65-F5344CB8AC3E}">
        <p14:creationId xmlns:p14="http://schemas.microsoft.com/office/powerpoint/2010/main" val="476284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82</a:t>
            </a:fld>
            <a:endParaRPr lang="en-US" smtClean="0"/>
          </a:p>
        </p:txBody>
      </p:sp>
      <p:sp>
        <p:nvSpPr>
          <p:cNvPr id="82949" name="Rectangle 2"/>
          <p:cNvSpPr>
            <a:spLocks noGrp="1" noChangeArrowheads="1"/>
          </p:cNvSpPr>
          <p:nvPr>
            <p:ph type="title"/>
          </p:nvPr>
        </p:nvSpPr>
        <p:spPr/>
        <p:txBody>
          <a:bodyPr/>
          <a:lstStyle/>
          <a:p>
            <a:r>
              <a:rPr lang="en-US" sz="2800" dirty="0" smtClean="0"/>
              <a:t>Consequences of a Failure to Reauthorize TRIA </a:t>
            </a:r>
            <a:r>
              <a:rPr lang="en-US" sz="2800" i="1" u="sng" dirty="0" smtClean="0"/>
              <a:t>Followed by a Major Terrorist Attack</a:t>
            </a:r>
          </a:p>
        </p:txBody>
      </p:sp>
      <p:sp>
        <p:nvSpPr>
          <p:cNvPr id="1922051" name="Rectangle 3"/>
          <p:cNvSpPr>
            <a:spLocks noGrp="1" noChangeArrowheads="1"/>
          </p:cNvSpPr>
          <p:nvPr>
            <p:ph type="body" idx="1"/>
          </p:nvPr>
        </p:nvSpPr>
        <p:spPr>
          <a:xfrm>
            <a:off x="250722" y="1094907"/>
            <a:ext cx="8798027" cy="5448301"/>
          </a:xfrm>
        </p:spPr>
        <p:txBody>
          <a:bodyPr/>
          <a:lstStyle/>
          <a:p>
            <a:pPr>
              <a:lnSpc>
                <a:spcPts val="2100"/>
              </a:lnSpc>
            </a:pPr>
            <a:r>
              <a:rPr lang="en-US" sz="2200" b="1" dirty="0" smtClean="0"/>
              <a:t>If TRIA is not reauthorized, only limited private insurance would be available to cover losses arising from future attacks</a:t>
            </a:r>
          </a:p>
          <a:p>
            <a:pPr lvl="1">
              <a:lnSpc>
                <a:spcPts val="2100"/>
              </a:lnSpc>
            </a:pPr>
            <a:r>
              <a:rPr lang="en-US" sz="2000" b="1" dirty="0" smtClean="0"/>
              <a:t>Potentially large gap between insured and economic losses</a:t>
            </a:r>
          </a:p>
          <a:p>
            <a:pPr>
              <a:lnSpc>
                <a:spcPts val="2100"/>
              </a:lnSpc>
            </a:pPr>
            <a:r>
              <a:rPr lang="en-US" sz="2200" b="1" dirty="0" smtClean="0"/>
              <a:t>The federal government would be called upon to provide very large amounts of aid (tens of billions of dollars +)</a:t>
            </a:r>
          </a:p>
          <a:p>
            <a:pPr lvl="1">
              <a:lnSpc>
                <a:spcPts val="2100"/>
              </a:lnSpc>
            </a:pPr>
            <a:r>
              <a:rPr lang="en-US" sz="2000" b="1" dirty="0" smtClean="0"/>
              <a:t>Federal govt. has no delivery mechanism for post-attack aid</a:t>
            </a:r>
          </a:p>
          <a:p>
            <a:pPr lvl="1">
              <a:lnSpc>
                <a:spcPts val="2100"/>
              </a:lnSpc>
            </a:pPr>
            <a:r>
              <a:rPr lang="en-US" sz="2000" b="1" dirty="0" smtClean="0"/>
              <a:t>Under TRIA, federal response largely piggybacks on an efficient </a:t>
            </a:r>
            <a:r>
              <a:rPr lang="en-US" sz="2000" b="1" dirty="0" err="1" smtClean="0"/>
              <a:t>pvt.</a:t>
            </a:r>
            <a:r>
              <a:rPr lang="en-US" sz="2000" b="1" dirty="0" smtClean="0"/>
              <a:t> Insurer claims adjusting and payment system</a:t>
            </a:r>
          </a:p>
          <a:p>
            <a:pPr>
              <a:lnSpc>
                <a:spcPts val="2100"/>
              </a:lnSpc>
            </a:pPr>
            <a:r>
              <a:rPr lang="en-US" sz="2200" b="1" dirty="0" smtClean="0"/>
              <a:t>The existing standalone market would likely seize and contract</a:t>
            </a:r>
          </a:p>
          <a:p>
            <a:pPr lvl="1">
              <a:lnSpc>
                <a:spcPts val="2100"/>
              </a:lnSpc>
            </a:pPr>
            <a:r>
              <a:rPr lang="en-US" sz="2000" b="1" dirty="0" smtClean="0"/>
              <a:t>Depletion of </a:t>
            </a:r>
            <a:r>
              <a:rPr lang="en-US" sz="2000" b="1" dirty="0" err="1" smtClean="0"/>
              <a:t>capital</a:t>
            </a:r>
            <a:r>
              <a:rPr lang="en-US" sz="2000" b="1" dirty="0" err="1" smtClean="0">
                <a:sym typeface="Wingdings" panose="05000000000000000000" pitchFamily="2" charset="2"/>
              </a:rPr>
              <a:t>Availability</a:t>
            </a:r>
            <a:r>
              <a:rPr lang="en-US" sz="2000" b="1" dirty="0" smtClean="0">
                <a:sym typeface="Wingdings" panose="05000000000000000000" pitchFamily="2" charset="2"/>
              </a:rPr>
              <a:t> crunch, Prices soar</a:t>
            </a:r>
            <a:endParaRPr lang="en-US" sz="2000" b="1" dirty="0" smtClean="0"/>
          </a:p>
          <a:p>
            <a:pPr lvl="1">
              <a:lnSpc>
                <a:spcPts val="2100"/>
              </a:lnSpc>
            </a:pPr>
            <a:r>
              <a:rPr lang="en-US" sz="2000" b="1" dirty="0" smtClean="0"/>
              <a:t>Uncertainty over likelihood of future attacks</a:t>
            </a:r>
          </a:p>
          <a:p>
            <a:pPr lvl="1">
              <a:lnSpc>
                <a:spcPts val="2100"/>
              </a:lnSpc>
            </a:pPr>
            <a:r>
              <a:rPr lang="en-US" sz="2000" b="1" dirty="0" smtClean="0"/>
              <a:t>Terrorism exclusions would become ubiquitous</a:t>
            </a:r>
          </a:p>
          <a:p>
            <a:pPr>
              <a:lnSpc>
                <a:spcPts val="2100"/>
              </a:lnSpc>
            </a:pPr>
            <a:r>
              <a:rPr lang="en-US" sz="2200" b="1" dirty="0" smtClean="0"/>
              <a:t>Congress would likely be compelled to legislate TRIA anew</a:t>
            </a:r>
            <a:endParaRPr lang="en-US" sz="2000" b="1" i="1" dirty="0" smtClean="0">
              <a:solidFill>
                <a:srgbClr val="FF0000"/>
              </a:solidFill>
            </a:endParaRPr>
          </a:p>
        </p:txBody>
      </p:sp>
    </p:spTree>
    <p:extLst>
      <p:ext uri="{BB962C8B-B14F-4D97-AF65-F5344CB8AC3E}">
        <p14:creationId xmlns:p14="http://schemas.microsoft.com/office/powerpoint/2010/main" val="4434805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1279" y="-54798"/>
            <a:ext cx="8079176" cy="1143000"/>
          </a:xfrm>
        </p:spPr>
        <p:txBody>
          <a:bodyPr/>
          <a:lstStyle/>
          <a:p>
            <a:r>
              <a:rPr lang="en-US" sz="2900" dirty="0" smtClean="0"/>
              <a:t>Summary of Terrorism Risk Insurance Program Extension Bills Introduced in 2013</a:t>
            </a:r>
            <a:endParaRPr lang="en-US" sz="2900" dirty="0"/>
          </a:p>
        </p:txBody>
      </p:sp>
      <p:graphicFrame>
        <p:nvGraphicFramePr>
          <p:cNvPr id="2821123" name="Group 3"/>
          <p:cNvGraphicFramePr>
            <a:graphicFrameLocks noGrp="1"/>
          </p:cNvGraphicFramePr>
          <p:nvPr>
            <p:ph idx="1"/>
          </p:nvPr>
        </p:nvGraphicFramePr>
        <p:xfrm>
          <a:off x="206035" y="1094990"/>
          <a:ext cx="8739182" cy="5456089"/>
        </p:xfrm>
        <a:graphic>
          <a:graphicData uri="http://schemas.openxmlformats.org/drawingml/2006/table">
            <a:tbl>
              <a:tblPr/>
              <a:tblGrid>
                <a:gridCol w="2606739"/>
                <a:gridCol w="6132443"/>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Bill</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Summary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508: </a:t>
                      </a:r>
                      <a:r>
                        <a:rPr kumimoji="0" lang="en-US" sz="1400" b="1" i="1" u="none" strike="noStrike" cap="none" normalizeH="0" baseline="0" dirty="0" smtClean="0">
                          <a:ln>
                            <a:noFill/>
                          </a:ln>
                          <a:solidFill>
                            <a:schemeClr val="tx1"/>
                          </a:solidFill>
                          <a:effectLst/>
                          <a:latin typeface="Arial" pitchFamily="34" charset="0"/>
                          <a:cs typeface="Arial" pitchFamily="34" charset="0"/>
                        </a:rPr>
                        <a:t>“Terrorism Risk Insurance Act of 2002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Feb. 5 by Rep. Michael Grimm (D-NY)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5-Year Extension (through 2019)</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Extend recoupment period for any TRIA assistance from 2017 to 2019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H.R. 2146: </a:t>
                      </a:r>
                      <a:r>
                        <a:rPr kumimoji="0" lang="en-US" sz="1400" b="1" i="1" u="none" strike="noStrike" cap="none" normalizeH="0" baseline="0" smtClean="0">
                          <a:ln>
                            <a:noFill/>
                          </a:ln>
                          <a:solidFill>
                            <a:schemeClr val="tx1"/>
                          </a:solidFill>
                          <a:effectLst/>
                          <a:latin typeface="Arial" pitchFamily="34" charset="0"/>
                          <a:cs typeface="Arial" pitchFamily="34" charset="0"/>
                        </a:rPr>
                        <a:t>“Terrorism Risk Insurance Program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Introduced May 23 by Rep. Michael Capuano (D-MA)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10-Year Extension (through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Extend recoupment period for any TRIA assistance from 2017 to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Requires President’s Working Group on Financial Markets (PWGFM) to issue reports on long-term availability and affordability of terrorism insurance in 2017, 2020 and 2023</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Reports to be drafted with consultation from NAIC and representatives of the insurance and securities industries and policyholders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351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1945: </a:t>
                      </a:r>
                      <a:r>
                        <a:rPr kumimoji="0" lang="en-US" sz="1400" b="1" i="1" u="none" strike="noStrike" cap="none" normalizeH="0" baseline="0" dirty="0" smtClean="0">
                          <a:ln>
                            <a:noFill/>
                          </a:ln>
                          <a:solidFill>
                            <a:schemeClr val="tx1"/>
                          </a:solidFill>
                          <a:effectLst/>
                          <a:latin typeface="Arial" pitchFamily="34" charset="0"/>
                          <a:cs typeface="Arial" pitchFamily="34" charset="0"/>
                        </a:rPr>
                        <a:t>“Fostering Resilience to Terrorism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May 9 by Rep. Benny Thompson (D-MS)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10-Year Extension (through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Recoupment period changed to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Would transfer responsibility for certification of a “act of terrorism” to the Secretary of Homeland Security from Secretary of Treasury.</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PWGFM to issue reports in 2017, 2020 and 2023 </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Requires Sec. of DHS to provide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insureds</a:t>
                      </a:r>
                      <a:r>
                        <a:rPr kumimoji="0" lang="en-US" sz="1400" b="0" i="0" u="none" strike="noStrike" cap="none" normalizeH="0" baseline="0" dirty="0" smtClean="0">
                          <a:ln>
                            <a:noFill/>
                          </a:ln>
                          <a:solidFill>
                            <a:schemeClr val="tx1"/>
                          </a:solidFill>
                          <a:effectLst/>
                          <a:latin typeface="Arial" pitchFamily="34" charset="0"/>
                          <a:cs typeface="Arial" pitchFamily="34" charset="0"/>
                        </a:rPr>
                        <a:t> with “timely homeland security information, including terrorism risk information, at the appropriate level of classification and information on best practices to foster resilience to an act of terrorism.”</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100" dirty="0">
                <a:latin typeface="Arial" charset="0"/>
              </a:rPr>
              <a:t>Source:  </a:t>
            </a:r>
            <a:r>
              <a:rPr lang="en-US" sz="1100" dirty="0" smtClean="0"/>
              <a:t>Nelson, Levine, de Luca &amp; Hamilton, </a:t>
            </a:r>
            <a:r>
              <a:rPr lang="en-US" sz="1100" i="1" dirty="0" smtClean="0"/>
              <a:t>FIO Focus, </a:t>
            </a:r>
            <a:r>
              <a:rPr lang="en-US" sz="1100" dirty="0" smtClean="0"/>
              <a:t>June 10, 2013; </a:t>
            </a:r>
            <a:r>
              <a:rPr lang="en-US" sz="1100" dirty="0" smtClean="0">
                <a:latin typeface="Arial" charset="0"/>
              </a:rPr>
              <a:t>Insurance </a:t>
            </a:r>
            <a:r>
              <a:rPr lang="en-US" sz="1100" dirty="0">
                <a:latin typeface="Arial" charset="0"/>
              </a:rPr>
              <a:t>Information </a:t>
            </a:r>
            <a:r>
              <a:rPr lang="en-US" sz="1100" dirty="0" smtClean="0">
                <a:latin typeface="Arial" charset="0"/>
              </a:rPr>
              <a:t>Institute.</a:t>
            </a:r>
            <a:endParaRPr lang="en-US" sz="1100" dirty="0">
              <a:latin typeface="Arial" charset="0"/>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86</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12565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REINSURANCE </a:t>
            </a:r>
            <a:r>
              <a:rPr lang="en-US" sz="4200" b="1" dirty="0">
                <a:solidFill>
                  <a:schemeClr val="bg1"/>
                </a:solidFill>
              </a:rPr>
              <a:t>MARKET CONDITIONS</a:t>
            </a:r>
          </a:p>
        </p:txBody>
      </p:sp>
      <p:sp>
        <p:nvSpPr>
          <p:cNvPr id="2152456" name="Rectangle 8"/>
          <p:cNvSpPr>
            <a:spLocks noChangeArrowheads="1"/>
          </p:cNvSpPr>
          <p:nvPr/>
        </p:nvSpPr>
        <p:spPr bwMode="auto">
          <a:xfrm>
            <a:off x="1301545" y="3629789"/>
            <a:ext cx="6784258" cy="2862322"/>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the Market—And Pushing Down Prices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86</a:t>
            </a:fld>
            <a:endParaRPr lang="en-US"/>
          </a:p>
        </p:txBody>
      </p:sp>
    </p:spTree>
    <p:extLst>
      <p:ext uri="{BB962C8B-B14F-4D97-AF65-F5344CB8AC3E}">
        <p14:creationId xmlns:p14="http://schemas.microsoft.com/office/powerpoint/2010/main" val="423167524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Global Reinsurance Capital (Traditional    and Alternative), 2007 </a:t>
            </a:r>
            <a:r>
              <a:rPr lang="en-US" dirty="0">
                <a:latin typeface="Arial "/>
              </a:rPr>
              <a:t>-</a:t>
            </a:r>
            <a:r>
              <a:rPr lang="en-US" dirty="0" smtClean="0">
                <a:latin typeface="Arial "/>
              </a:rPr>
              <a:t> 2013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Aon Benfield </a:t>
            </a:r>
            <a:r>
              <a:rPr lang="en-US" sz="1100" i="1" dirty="0" smtClean="0"/>
              <a:t>Reinsurance Market Outlook,</a:t>
            </a:r>
            <a:r>
              <a:rPr lang="en-US" sz="1100" dirty="0" smtClean="0"/>
              <a:t> April 1, 2014; Insurance Information Institute.</a:t>
            </a:r>
            <a:endParaRPr lang="en-US" sz="1100" dirty="0"/>
          </a:p>
        </p:txBody>
      </p:sp>
      <p:pic>
        <p:nvPicPr>
          <p:cNvPr id="3" name="Picture 2"/>
          <p:cNvPicPr>
            <a:picLocks noChangeAspect="1"/>
          </p:cNvPicPr>
          <p:nvPr/>
        </p:nvPicPr>
        <p:blipFill>
          <a:blip r:embed="rId2"/>
          <a:stretch>
            <a:fillRect/>
          </a:stretch>
        </p:blipFill>
        <p:spPr>
          <a:xfrm>
            <a:off x="340740" y="2370803"/>
            <a:ext cx="7977348" cy="3810938"/>
          </a:xfrm>
          <a:prstGeom prst="rect">
            <a:avLst/>
          </a:prstGeom>
        </p:spPr>
      </p:pic>
      <p:sp>
        <p:nvSpPr>
          <p:cNvPr id="6" name="AutoShape 14"/>
          <p:cNvSpPr>
            <a:spLocks noChangeArrowheads="1"/>
          </p:cNvSpPr>
          <p:nvPr/>
        </p:nvSpPr>
        <p:spPr bwMode="blackWhite">
          <a:xfrm>
            <a:off x="2872710" y="1272694"/>
            <a:ext cx="3539613" cy="1408470"/>
          </a:xfrm>
          <a:prstGeom prst="wedgeRectCallout">
            <a:avLst>
              <a:gd name="adj1" fmla="val 64793"/>
              <a:gd name="adj2" fmla="val 412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Total reinsurance capital reached a record $540B in 2013, up 58.8% from 2008.  Of that, $50B (9.3%) is alternative capacity, up 163% from $19B since 2008</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4060091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88</a:t>
            </a:fld>
            <a:endParaRPr lang="en-US"/>
          </a:p>
        </p:txBody>
      </p:sp>
      <p:sp>
        <p:nvSpPr>
          <p:cNvPr id="1936386" name="Rectangle 2"/>
          <p:cNvSpPr>
            <a:spLocks noGrp="1" noChangeArrowheads="1"/>
          </p:cNvSpPr>
          <p:nvPr>
            <p:ph type="title"/>
          </p:nvPr>
        </p:nvSpPr>
        <p:spPr>
          <a:xfrm>
            <a:off x="136222" y="149480"/>
            <a:ext cx="7400925" cy="860425"/>
          </a:xfrm>
        </p:spPr>
        <p:txBody>
          <a:bodyPr/>
          <a:lstStyle/>
          <a:p>
            <a:r>
              <a:rPr lang="en-US" dirty="0" smtClean="0"/>
              <a:t>Global Reinsurer Capital, 2007-2013:H1*</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28499982" name="Chart" r:id="rId4" imgW="8305811" imgH="3762334" progId="MSGraph.Chart.8">
                  <p:embed followColorScheme="full"/>
                </p:oleObj>
              </mc:Choice>
              <mc:Fallback>
                <p:oleObj name="Chart" r:id="rId4" imgW="8305811"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8"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*Includes both traditional and non-traditional forms of reinsurance capital.</a:t>
            </a:r>
          </a:p>
          <a:p>
            <a:pPr eaLnBrk="0" hangingPunct="0">
              <a:lnSpc>
                <a:spcPct val="85000"/>
              </a:lnSpc>
              <a:spcBef>
                <a:spcPct val="25000"/>
              </a:spcBef>
              <a:buClr>
                <a:schemeClr val="accent2"/>
              </a:buClr>
              <a:buFont typeface="Wingdings" pitchFamily="2" charset="2"/>
              <a:buNone/>
            </a:pPr>
            <a:r>
              <a:rPr lang="en-US" sz="1100" dirty="0" smtClean="0"/>
              <a:t>Source: Aon Benfield Aggregate study for the 6 months ending June 2013; Insurance Information Institute.</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Global Reinsurance Capital Has Been Trending Generally Upward Since the Global Financial Crisis, a Trend that Seems Likely to Continue</a:t>
            </a:r>
            <a:endParaRPr lang="en-US" b="1" dirty="0">
              <a:solidFill>
                <a:srgbClr val="FFFFFF"/>
              </a:solidFill>
            </a:endParaRPr>
          </a:p>
        </p:txBody>
      </p:sp>
      <p:sp>
        <p:nvSpPr>
          <p:cNvPr id="10" name="TextBox 9"/>
          <p:cNvSpPr txBox="1"/>
          <p:nvPr/>
        </p:nvSpPr>
        <p:spPr>
          <a:xfrm>
            <a:off x="2344994" y="2551471"/>
            <a:ext cx="663677" cy="338554"/>
          </a:xfrm>
          <a:prstGeom prst="rect">
            <a:avLst/>
          </a:prstGeom>
          <a:solidFill>
            <a:srgbClr val="FF0000"/>
          </a:solidFill>
        </p:spPr>
        <p:txBody>
          <a:bodyPr wrap="square" rtlCol="0">
            <a:spAutoFit/>
          </a:bodyPr>
          <a:lstStyle/>
          <a:p>
            <a:pPr algn="ctr"/>
            <a:r>
              <a:rPr lang="en-US" sz="1600" b="1" dirty="0" smtClean="0">
                <a:solidFill>
                  <a:schemeClr val="bg1"/>
                </a:solidFill>
              </a:rPr>
              <a:t>-17%</a:t>
            </a:r>
            <a:endParaRPr lang="en-US" sz="1600" b="1" dirty="0">
              <a:solidFill>
                <a:schemeClr val="bg1"/>
              </a:solidFill>
            </a:endParaRPr>
          </a:p>
        </p:txBody>
      </p:sp>
      <p:sp>
        <p:nvSpPr>
          <p:cNvPr id="11" name="TextBox 10"/>
          <p:cNvSpPr txBox="1"/>
          <p:nvPr/>
        </p:nvSpPr>
        <p:spPr>
          <a:xfrm>
            <a:off x="3333136" y="2276179"/>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2" name="TextBox 11"/>
          <p:cNvSpPr txBox="1"/>
          <p:nvPr/>
        </p:nvSpPr>
        <p:spPr>
          <a:xfrm>
            <a:off x="4444156" y="195664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3" name="TextBox 12"/>
          <p:cNvSpPr txBox="1"/>
          <p:nvPr/>
        </p:nvSpPr>
        <p:spPr>
          <a:xfrm>
            <a:off x="5510932" y="203530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-3%</a:t>
            </a:r>
            <a:endParaRPr lang="en-US" sz="1600" b="1" dirty="0">
              <a:solidFill>
                <a:schemeClr val="bg1"/>
              </a:solidFill>
            </a:endParaRPr>
          </a:p>
        </p:txBody>
      </p:sp>
      <p:sp>
        <p:nvSpPr>
          <p:cNvPr id="14" name="TextBox 13"/>
          <p:cNvSpPr txBox="1"/>
          <p:nvPr/>
        </p:nvSpPr>
        <p:spPr>
          <a:xfrm>
            <a:off x="6621952" y="178950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+11%</a:t>
            </a:r>
            <a:endParaRPr lang="en-US" sz="1600" b="1" dirty="0">
              <a:solidFill>
                <a:schemeClr val="bg1"/>
              </a:solidFill>
            </a:endParaRPr>
          </a:p>
        </p:txBody>
      </p:sp>
      <p:sp>
        <p:nvSpPr>
          <p:cNvPr id="15" name="TextBox 14"/>
          <p:cNvSpPr txBox="1"/>
          <p:nvPr/>
        </p:nvSpPr>
        <p:spPr>
          <a:xfrm>
            <a:off x="7688728" y="172068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a:t>
            </a:r>
            <a:endParaRPr lang="en-US" sz="1600" b="1" dirty="0">
              <a:solidFill>
                <a:schemeClr val="bg1"/>
              </a:solidFill>
            </a:endParaRPr>
          </a:p>
        </p:txBody>
      </p:sp>
    </p:spTree>
    <p:extLst>
      <p:ext uri="{BB962C8B-B14F-4D97-AF65-F5344CB8AC3E}">
        <p14:creationId xmlns:p14="http://schemas.microsoft.com/office/powerpoint/2010/main" val="31718068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696064"/>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sz="2400" b="1" dirty="0" smtClean="0">
                <a:latin typeface="Arial "/>
              </a:rPr>
              <a:t>Long-Term Evolution of Shareholders’ Funds for        the Guy Carpenter Global Reinsurance Composite </a:t>
            </a:r>
            <a:r>
              <a:rPr lang="en-US" sz="1600" b="1" dirty="0" smtClean="0">
                <a:latin typeface="Arial "/>
              </a:rPr>
              <a:t/>
            </a:r>
            <a:br>
              <a:rPr lang="en-US" sz="1600" b="1" dirty="0" smtClean="0">
                <a:latin typeface="Arial "/>
              </a:rPr>
            </a:b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extLst>
      <p:ext uri="{BB962C8B-B14F-4D97-AF65-F5344CB8AC3E}">
        <p14:creationId xmlns:p14="http://schemas.microsoft.com/office/powerpoint/2010/main" val="195582362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9</a:t>
            </a:fld>
            <a:endParaRPr lang="en-US" smtClean="0"/>
          </a:p>
        </p:txBody>
      </p:sp>
      <p:graphicFrame>
        <p:nvGraphicFramePr>
          <p:cNvPr id="2050" name="Object 3"/>
          <p:cNvGraphicFramePr>
            <a:graphicFrameLocks noGrp="1" noChangeAspect="1"/>
          </p:cNvGraphicFramePr>
          <p:nvPr>
            <p:ph idx="4294967295"/>
            <p:extLst/>
          </p:nvPr>
        </p:nvGraphicFramePr>
        <p:xfrm>
          <a:off x="0" y="1793875"/>
          <a:ext cx="9144000" cy="4749800"/>
        </p:xfrm>
        <a:graphic>
          <a:graphicData uri="http://schemas.openxmlformats.org/presentationml/2006/ole">
            <mc:AlternateContent xmlns:mc="http://schemas.openxmlformats.org/markup-compatibility/2006">
              <mc:Choice xmlns:v="urn:schemas-microsoft-com:vml" Requires="v">
                <p:oleObj spid="_x0000_s28488735"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0" y="17938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2003-2012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 NAIC.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4013039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Reinsurance Pricing: Rate-on-Line Index    by Region, 1990 – 2014*</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*As of Jan. 1.</a:t>
            </a:r>
          </a:p>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9076482" name="Picture 2" descr="http://www.gccapitalideas.com/wp-content/uploads/2014/01/jan-17-f10.jpg"/>
          <p:cNvPicPr>
            <a:picLocks noChangeAspect="1" noChangeArrowheads="1"/>
          </p:cNvPicPr>
          <p:nvPr/>
        </p:nvPicPr>
        <p:blipFill>
          <a:blip r:embed="rId2" cstate="print"/>
          <a:srcRect/>
          <a:stretch>
            <a:fillRect/>
          </a:stretch>
        </p:blipFill>
        <p:spPr bwMode="auto">
          <a:xfrm>
            <a:off x="314222" y="1122391"/>
            <a:ext cx="7767894" cy="5018059"/>
          </a:xfrm>
          <a:prstGeom prst="rect">
            <a:avLst/>
          </a:prstGeom>
          <a:noFill/>
        </p:spPr>
      </p:pic>
      <p:sp>
        <p:nvSpPr>
          <p:cNvPr id="6" name="AutoShape 8"/>
          <p:cNvSpPr>
            <a:spLocks noChangeArrowheads="1"/>
          </p:cNvSpPr>
          <p:nvPr/>
        </p:nvSpPr>
        <p:spPr bwMode="blackWhite">
          <a:xfrm>
            <a:off x="6888135" y="1297855"/>
            <a:ext cx="2064132" cy="1681315"/>
          </a:xfrm>
          <a:prstGeom prst="wedgeRectCallout">
            <a:avLst>
              <a:gd name="adj1" fmla="val 1766"/>
              <a:gd name="adj2" fmla="val 104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Lower CATs and a flood of new capital has pushed reinsurance pricing down in most regions, including the US</a:t>
            </a:r>
            <a:endParaRPr lang="en-US" sz="1600" b="1" dirty="0">
              <a:solidFill>
                <a:srgbClr val="FFFFFF"/>
              </a:solidFill>
              <a:latin typeface="Arial" charset="0"/>
              <a:cs typeface="Arial" charset="0"/>
            </a:endParaRPr>
          </a:p>
        </p:txBody>
      </p:sp>
      <p:sp>
        <p:nvSpPr>
          <p:cNvPr id="7" name="Oval 6"/>
          <p:cNvSpPr/>
          <p:nvPr/>
        </p:nvSpPr>
        <p:spPr>
          <a:xfrm>
            <a:off x="7506931" y="3613359"/>
            <a:ext cx="383458" cy="56043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003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Reinsurer Combined Ratios</a:t>
            </a:r>
            <a:br>
              <a:rPr lang="en-US" dirty="0" smtClean="0">
                <a:latin typeface="Arial "/>
              </a:rPr>
            </a:br>
            <a:r>
              <a:rPr lang="en-US" dirty="0" smtClean="0">
                <a:latin typeface="Arial "/>
              </a:rPr>
              <a:t>(Aon Benfield Aggregate), 2007 </a:t>
            </a:r>
            <a:r>
              <a:rPr lang="en-US" dirty="0">
                <a:latin typeface="Arial "/>
              </a:rPr>
              <a:t>-</a:t>
            </a:r>
            <a:r>
              <a:rPr lang="en-US" dirty="0" smtClean="0">
                <a:latin typeface="Arial "/>
              </a:rPr>
              <a:t> 2013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Aon Benfield </a:t>
            </a:r>
            <a:r>
              <a:rPr lang="en-US" sz="1100" i="1" dirty="0" smtClean="0"/>
              <a:t>Reinsurance Market Outlook,</a:t>
            </a:r>
            <a:r>
              <a:rPr lang="en-US" sz="1100" dirty="0" smtClean="0"/>
              <a:t> April 1, 2014; Insurance Information Institute.</a:t>
            </a:r>
            <a:endParaRPr lang="en-US" sz="1100" dirty="0"/>
          </a:p>
        </p:txBody>
      </p:sp>
      <p:pic>
        <p:nvPicPr>
          <p:cNvPr id="5" name="Picture 4"/>
          <p:cNvPicPr>
            <a:picLocks noChangeAspect="1"/>
          </p:cNvPicPr>
          <p:nvPr/>
        </p:nvPicPr>
        <p:blipFill>
          <a:blip r:embed="rId2"/>
          <a:stretch>
            <a:fillRect/>
          </a:stretch>
        </p:blipFill>
        <p:spPr>
          <a:xfrm>
            <a:off x="48808" y="1985421"/>
            <a:ext cx="8895168" cy="4458798"/>
          </a:xfrm>
          <a:prstGeom prst="rect">
            <a:avLst/>
          </a:prstGeom>
        </p:spPr>
      </p:pic>
      <p:sp>
        <p:nvSpPr>
          <p:cNvPr id="7" name="AutoShape 14"/>
          <p:cNvSpPr>
            <a:spLocks noChangeArrowheads="1"/>
          </p:cNvSpPr>
          <p:nvPr/>
        </p:nvSpPr>
        <p:spPr bwMode="blackWhite">
          <a:xfrm>
            <a:off x="4530063" y="1175517"/>
            <a:ext cx="4413913" cy="704235"/>
          </a:xfrm>
          <a:prstGeom prst="wedgeRectCallout">
            <a:avLst>
              <a:gd name="adj1" fmla="val 31045"/>
              <a:gd name="adj2" fmla="val 201556"/>
            </a:avLst>
          </a:prstGeom>
          <a:gradFill rotWithShape="1">
            <a:gsLst>
              <a:gs pos="0">
                <a:schemeClr val="accent1">
                  <a:alpha val="24000"/>
                </a:schemeClr>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Reinsurers posted a combined under 90 in 2013, the best result since 2009</a:t>
            </a:r>
            <a:endParaRPr lang="en-US" b="1" dirty="0">
              <a:solidFill>
                <a:srgbClr val="FFFFFF"/>
              </a:solidFill>
            </a:endParaRPr>
          </a:p>
        </p:txBody>
      </p:sp>
    </p:spTree>
    <p:extLst>
      <p:ext uri="{BB962C8B-B14F-4D97-AF65-F5344CB8AC3E}">
        <p14:creationId xmlns:p14="http://schemas.microsoft.com/office/powerpoint/2010/main" val="3051292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92</a:t>
            </a:fld>
            <a:endParaRPr lang="en-US" sz="90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92</a:t>
            </a:fld>
            <a:endParaRPr lang="en-US"/>
          </a:p>
        </p:txBody>
      </p:sp>
      <p:sp>
        <p:nvSpPr>
          <p:cNvPr id="18"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 Guy Carpenter and A.M. Best; Insurance </a:t>
            </a:r>
            <a:r>
              <a:rPr lang="en-US" sz="1100" dirty="0"/>
              <a:t>Information </a:t>
            </a:r>
            <a:r>
              <a:rPr lang="en-US" sz="1100" dirty="0" smtClean="0"/>
              <a:t>Institute .</a:t>
            </a:r>
            <a:endParaRPr lang="en-US" sz="1100" dirty="0"/>
          </a:p>
        </p:txBody>
      </p:sp>
      <p:sp>
        <p:nvSpPr>
          <p:cNvPr id="19" name="Rectangle 2"/>
          <p:cNvSpPr txBox="1">
            <a:spLocks noChangeArrowheads="1"/>
          </p:cNvSpPr>
          <p:nvPr/>
        </p:nvSpPr>
        <p:spPr bwMode="black">
          <a:xfrm>
            <a:off x="94129" y="90488"/>
            <a:ext cx="7866529"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Sources of Reinsurance Capital Change: YE</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2012 to YE 2013</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b="-13282"/>
          <a:stretch/>
        </p:blipFill>
        <p:spPr>
          <a:xfrm>
            <a:off x="94129" y="1787796"/>
            <a:ext cx="7577764" cy="5289279"/>
          </a:xfrm>
          <a:prstGeom prst="rect">
            <a:avLst/>
          </a:prstGeom>
        </p:spPr>
      </p:pic>
      <p:sp>
        <p:nvSpPr>
          <p:cNvPr id="16" name="AutoShape 8"/>
          <p:cNvSpPr>
            <a:spLocks noChangeArrowheads="1"/>
          </p:cNvSpPr>
          <p:nvPr/>
        </p:nvSpPr>
        <p:spPr bwMode="blackWhite">
          <a:xfrm>
            <a:off x="4643439" y="1114426"/>
            <a:ext cx="4405311" cy="1239030"/>
          </a:xfrm>
          <a:prstGeom prst="wedgeRectCallout">
            <a:avLst>
              <a:gd name="adj1" fmla="val -22250"/>
              <a:gd name="adj2" fmla="val 1038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Net income and new 3</a:t>
            </a:r>
            <a:r>
              <a:rPr lang="en-US" sz="2000" b="1" baseline="30000" dirty="0" smtClean="0">
                <a:solidFill>
                  <a:schemeClr val="bg1"/>
                </a:solidFill>
                <a:cs typeface="+mn-cs"/>
              </a:rPr>
              <a:t>rd</a:t>
            </a:r>
            <a:r>
              <a:rPr lang="en-US" sz="2000" b="1" dirty="0" smtClean="0">
                <a:solidFill>
                  <a:schemeClr val="bg1"/>
                </a:solidFill>
                <a:cs typeface="+mn-cs"/>
              </a:rPr>
              <a:t> party capital were the leading source of reinsurance capital growth in 2013</a:t>
            </a:r>
            <a:endParaRPr lang="en-US" sz="2000" b="1" i="1" dirty="0">
              <a:solidFill>
                <a:schemeClr val="bg1"/>
              </a:solidFill>
              <a:cs typeface="+mn-cs"/>
            </a:endParaRPr>
          </a:p>
        </p:txBody>
      </p:sp>
      <p:sp>
        <p:nvSpPr>
          <p:cNvPr id="6" name="Rectangle 5"/>
          <p:cNvSpPr/>
          <p:nvPr/>
        </p:nvSpPr>
        <p:spPr>
          <a:xfrm>
            <a:off x="4976735" y="3387777"/>
            <a:ext cx="734518" cy="92939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06502" y="3037444"/>
            <a:ext cx="734518" cy="15963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48539" y="2239288"/>
            <a:ext cx="734518" cy="15963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4797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Global Insurance Capital,</a:t>
            </a:r>
            <a:br>
              <a:rPr lang="en-US" dirty="0" smtClean="0">
                <a:latin typeface="Arial "/>
              </a:rPr>
            </a:br>
            <a:r>
              <a:rPr lang="en-US" dirty="0" smtClean="0">
                <a:latin typeface="Arial "/>
              </a:rPr>
              <a:t>2007 </a:t>
            </a:r>
            <a:r>
              <a:rPr lang="en-US" dirty="0">
                <a:latin typeface="Arial "/>
              </a:rPr>
              <a:t>-</a:t>
            </a:r>
            <a:r>
              <a:rPr lang="en-US" dirty="0" smtClean="0">
                <a:latin typeface="Arial "/>
              </a:rPr>
              <a:t> 2013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Aon Benfield </a:t>
            </a:r>
            <a:r>
              <a:rPr lang="en-US" sz="1100" i="1" dirty="0" smtClean="0"/>
              <a:t>Reinsurance Market Outlook,</a:t>
            </a:r>
            <a:r>
              <a:rPr lang="en-US" sz="1100" dirty="0" smtClean="0"/>
              <a:t> April 1, 2014; Insurance Information Institute.</a:t>
            </a:r>
            <a:endParaRPr lang="en-US" sz="1100" dirty="0"/>
          </a:p>
        </p:txBody>
      </p:sp>
      <p:pic>
        <p:nvPicPr>
          <p:cNvPr id="3" name="Picture 2"/>
          <p:cNvPicPr>
            <a:picLocks noChangeAspect="1"/>
          </p:cNvPicPr>
          <p:nvPr/>
        </p:nvPicPr>
        <p:blipFill>
          <a:blip r:embed="rId2"/>
          <a:stretch>
            <a:fillRect/>
          </a:stretch>
        </p:blipFill>
        <p:spPr>
          <a:xfrm>
            <a:off x="265425" y="2023691"/>
            <a:ext cx="7875726" cy="4407985"/>
          </a:xfrm>
          <a:prstGeom prst="rect">
            <a:avLst/>
          </a:prstGeom>
        </p:spPr>
      </p:pic>
      <p:sp>
        <p:nvSpPr>
          <p:cNvPr id="8" name="AutoShape 14"/>
          <p:cNvSpPr>
            <a:spLocks noChangeArrowheads="1"/>
          </p:cNvSpPr>
          <p:nvPr/>
        </p:nvSpPr>
        <p:spPr bwMode="blackWhite">
          <a:xfrm>
            <a:off x="1996331" y="1213787"/>
            <a:ext cx="4413913" cy="953843"/>
          </a:xfrm>
          <a:prstGeom prst="wedgeRectCallout">
            <a:avLst>
              <a:gd name="adj1" fmla="val 74420"/>
              <a:gd name="adj2" fmla="val 66746"/>
            </a:avLst>
          </a:prstGeom>
          <a:gradFill rotWithShape="1">
            <a:gsLst>
              <a:gs pos="0">
                <a:schemeClr val="accent1">
                  <a:alpha val="24000"/>
                </a:schemeClr>
              </a:gs>
              <a:gs pos="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Insurance capital increased by 69.4% ($1.5 trillion) since the depths of the global financial crisis in 2008</a:t>
            </a:r>
            <a:endParaRPr lang="en-US" b="1" dirty="0">
              <a:solidFill>
                <a:srgbClr val="FFFFFF"/>
              </a:solidFill>
            </a:endParaRPr>
          </a:p>
        </p:txBody>
      </p:sp>
    </p:spTree>
    <p:extLst>
      <p:ext uri="{BB962C8B-B14F-4D97-AF65-F5344CB8AC3E}">
        <p14:creationId xmlns:p14="http://schemas.microsoft.com/office/powerpoint/2010/main" val="630360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479254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nvPr>
        </p:nvGraphicFramePr>
        <p:xfrm>
          <a:off x="-296863" y="1352550"/>
          <a:ext cx="8745538" cy="4970463"/>
        </p:xfrm>
        <a:graphic>
          <a:graphicData uri="http://schemas.openxmlformats.org/presentationml/2006/ole">
            <mc:AlternateContent xmlns:mc="http://schemas.openxmlformats.org/markup-compatibility/2006">
              <mc:Choice xmlns:v="urn:schemas-microsoft-com:vml" Requires="v">
                <p:oleObj spid="_x0000_s28501006" name="Chart" r:id="rId3" imgW="8620022" imgH="4905503" progId="MSGraph.Chart.8">
                  <p:embed followColorScheme="full"/>
                </p:oleObj>
              </mc:Choice>
              <mc:Fallback>
                <p:oleObj name="Chart" r:id="rId3" imgW="8620022" imgH="4905503" progId="MSGraph.Chart.8">
                  <p:embed followColorScheme="full"/>
                  <p:pic>
                    <p:nvPicPr>
                      <p:cNvPr id="0" name=""/>
                      <p:cNvPicPr>
                        <a:picLocks noChangeAspect="1" noChangeArrowheads="1"/>
                      </p:cNvPicPr>
                      <p:nvPr/>
                    </p:nvPicPr>
                    <p:blipFill>
                      <a:blip r:embed="rId4"/>
                      <a:srcRect/>
                      <a:stretch>
                        <a:fillRect/>
                      </a:stretch>
                    </p:blipFill>
                    <p:spPr bwMode="auto">
                      <a:xfrm>
                        <a:off x="-296863" y="1352550"/>
                        <a:ext cx="8745538" cy="497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“Convergence Capital” accounted for an estimated $45B or 14% or total property catastrophe reinsurance capacity as of mid-2013, up $10B over the past 18 months (since 1/1/12). Penetration of this type of capacity is growing</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Property Catastrophe Reinsurance Capacity by Source as of Mid-2013 ($ Bill)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95</a:t>
            </a:fld>
            <a:endParaRPr lang="en-US"/>
          </a:p>
        </p:txBody>
      </p:sp>
      <p:sp>
        <p:nvSpPr>
          <p:cNvPr id="10" name="AutoShape 7"/>
          <p:cNvSpPr>
            <a:spLocks noChangeArrowheads="1"/>
          </p:cNvSpPr>
          <p:nvPr/>
        </p:nvSpPr>
        <p:spPr bwMode="blackWhite">
          <a:xfrm>
            <a:off x="4645984" y="4723352"/>
            <a:ext cx="3229896" cy="1177366"/>
          </a:xfrm>
          <a:prstGeom prst="wedgeRectCallout">
            <a:avLst>
              <a:gd name="adj1" fmla="val -94728"/>
              <a:gd name="adj2" fmla="val -10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Collateralized reinsurance (sidecars) is the fastest growing segment recently</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  $316 Billion*</a:t>
            </a:r>
            <a:endParaRPr lang="en-US" sz="2400" b="1" u="sng" dirty="0">
              <a:solidFill>
                <a:srgbClr val="225A7A"/>
              </a:solidFill>
            </a:endParaRPr>
          </a:p>
        </p:txBody>
      </p:sp>
    </p:spTree>
    <p:extLst>
      <p:ext uri="{BB962C8B-B14F-4D97-AF65-F5344CB8AC3E}">
        <p14:creationId xmlns:p14="http://schemas.microsoft.com/office/powerpoint/2010/main" val="26093848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Capacity Development, </a:t>
            </a:r>
            <a:br>
              <a:rPr lang="en-US" dirty="0" smtClean="0">
                <a:latin typeface="Arial "/>
              </a:rPr>
            </a:br>
            <a:r>
              <a:rPr lang="en-US" dirty="0" smtClean="0">
                <a:latin typeface="Arial "/>
              </a:rPr>
              <a:t>2001—2013:H1</a:t>
            </a:r>
            <a:endParaRPr lang="en-US" b="1" dirty="0">
              <a:latin typeface="Arial "/>
            </a:endParaRPr>
          </a:p>
        </p:txBody>
      </p:sp>
      <p:pic>
        <p:nvPicPr>
          <p:cNvPr id="22973442" name="Picture 2"/>
          <p:cNvPicPr>
            <a:picLocks noChangeAspect="1" noChangeArrowheads="1"/>
          </p:cNvPicPr>
          <p:nvPr/>
        </p:nvPicPr>
        <p:blipFill>
          <a:blip r:embed="rId2" cstate="print"/>
          <a:srcRect/>
          <a:stretch>
            <a:fillRect/>
          </a:stretch>
        </p:blipFill>
        <p:spPr bwMode="auto">
          <a:xfrm>
            <a:off x="73740" y="1166510"/>
            <a:ext cx="8893276" cy="5313846"/>
          </a:xfrm>
          <a:prstGeom prst="rect">
            <a:avLst/>
          </a:prstGeom>
          <a:noFill/>
          <a:ln w="9525">
            <a:noFill/>
            <a:miter lim="800000"/>
            <a:headEnd/>
            <a:tailEnd/>
          </a:ln>
        </p:spPr>
      </p:pic>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10" name="Rectangle 9"/>
          <p:cNvSpPr/>
          <p:nvPr/>
        </p:nvSpPr>
        <p:spPr>
          <a:xfrm>
            <a:off x="7787148" y="2993924"/>
            <a:ext cx="1150375" cy="34806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719735"/>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Investor by Category, 2013 vs. 2012*</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*As of June 30 each year.</a:t>
            </a:r>
          </a:p>
          <a:p>
            <a:pPr eaLnBrk="0" hangingPunct="0">
              <a:lnSpc>
                <a:spcPct val="85000"/>
              </a:lnSpc>
              <a:spcBef>
                <a:spcPct val="25000"/>
              </a:spcBef>
              <a:buClr>
                <a:schemeClr val="accent2"/>
              </a:buClr>
              <a:buFont typeface="Wingdings" pitchFamily="2" charset="2"/>
              <a:buNone/>
            </a:pPr>
            <a:r>
              <a:rPr lang="en-US" sz="1100" dirty="0" smtClean="0"/>
              <a:t>Source: Aon Benfield Securities; Insurance Information Institute.</a:t>
            </a:r>
            <a:endParaRPr lang="en-US" sz="1100" dirty="0"/>
          </a:p>
        </p:txBody>
      </p:sp>
      <p:pic>
        <p:nvPicPr>
          <p:cNvPr id="5" name="Picture 4"/>
          <p:cNvPicPr>
            <a:picLocks noChangeAspect="1"/>
          </p:cNvPicPr>
          <p:nvPr/>
        </p:nvPicPr>
        <p:blipFill>
          <a:blip r:embed="rId2"/>
          <a:stretch>
            <a:fillRect/>
          </a:stretch>
        </p:blipFill>
        <p:spPr>
          <a:xfrm>
            <a:off x="280987" y="2338387"/>
            <a:ext cx="6581775" cy="2581275"/>
          </a:xfrm>
          <a:prstGeom prst="rect">
            <a:avLst/>
          </a:prstGeom>
        </p:spPr>
      </p:pic>
      <p:sp>
        <p:nvSpPr>
          <p:cNvPr id="8" name="AutoShape 6"/>
          <p:cNvSpPr>
            <a:spLocks noChangeArrowheads="1"/>
          </p:cNvSpPr>
          <p:nvPr/>
        </p:nvSpPr>
        <p:spPr bwMode="blackWhite">
          <a:xfrm>
            <a:off x="6192477" y="4643438"/>
            <a:ext cx="2241756" cy="1980267"/>
          </a:xfrm>
          <a:prstGeom prst="wedgeRectCallout">
            <a:avLst>
              <a:gd name="adj1" fmla="val -168200"/>
              <a:gd name="adj2" fmla="val -3776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Institutional Investors are accounting for a larger share of alternative reinsurance investors</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13541879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Non-Traditional Property Catastrophe</a:t>
            </a:r>
            <a:br>
              <a:rPr lang="en-US" dirty="0" smtClean="0">
                <a:latin typeface="Arial "/>
              </a:rPr>
            </a:br>
            <a:r>
              <a:rPr lang="en-US" dirty="0" smtClean="0">
                <a:latin typeface="Arial "/>
              </a:rPr>
              <a:t>Limits by Type, YE 2012 vs. YE 2015E</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 Reinsurance Association of America; Insurance Information Institute.</a:t>
            </a:r>
            <a:endParaRPr lang="en-US" sz="1100" dirty="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9212" y="1214427"/>
            <a:ext cx="6400801" cy="503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p:cNvSpPr>
            <a:spLocks noChangeArrowheads="1"/>
          </p:cNvSpPr>
          <p:nvPr/>
        </p:nvSpPr>
        <p:spPr bwMode="blackWhite">
          <a:xfrm>
            <a:off x="6592528" y="2035277"/>
            <a:ext cx="2241756" cy="2654710"/>
          </a:xfrm>
          <a:prstGeom prst="wedgeRectCallout">
            <a:avLst>
              <a:gd name="adj1" fmla="val -84072"/>
              <a:gd name="adj2" fmla="val 264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Alternative capital is expected to rise by 30% by YE 2015 and will ultimately account for 20-30% of total reinsurance spend, according to Guy Carpenter</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1302454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1997- 2014:Q1*</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Jan. 31, 2014.</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extLst/>
          </p:nvPr>
        </p:nvGraphicFramePr>
        <p:xfrm>
          <a:off x="179388" y="1282700"/>
          <a:ext cx="8696325" cy="3935413"/>
        </p:xfrm>
        <a:graphic>
          <a:graphicData uri="http://schemas.openxmlformats.org/presentationml/2006/ole">
            <mc:AlternateContent xmlns:mc="http://schemas.openxmlformats.org/markup-compatibility/2006">
              <mc:Choice xmlns:v="urn:schemas-microsoft-com:vml" Requires="v">
                <p:oleObj spid="_x0000_s28502030" name="Chart" r:id="rId4" imgW="8715311" imgH="3943460" progId="MSGraph.Chart.8">
                  <p:embed followColorScheme="full"/>
                </p:oleObj>
              </mc:Choice>
              <mc:Fallback>
                <p:oleObj name="Chart" r:id="rId4" imgW="8715311" imgH="3943460" progId="MSGraph.Chart.8">
                  <p:embed followColorScheme="full"/>
                  <p:pic>
                    <p:nvPicPr>
                      <p:cNvPr id="0" name=""/>
                      <p:cNvPicPr>
                        <a:picLocks noChangeArrowheads="1"/>
                      </p:cNvPicPr>
                      <p:nvPr/>
                    </p:nvPicPr>
                    <p:blipFill>
                      <a:blip r:embed="rId5"/>
                      <a:srcRect/>
                      <a:stretch>
                        <a:fillRect/>
                      </a:stretch>
                    </p:blipFill>
                    <p:spPr bwMode="gray">
                      <a:xfrm>
                        <a:off x="179388" y="1282700"/>
                        <a:ext cx="8696325" cy="393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Is Approaching Pre-Crisis Levels While Risk Capital Outstanding Stands at an All-Time Record</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4951305" y="4942544"/>
            <a:ext cx="2757950" cy="530941"/>
          </a:xfrm>
          <a:prstGeom prst="wedgeRectCallout">
            <a:avLst>
              <a:gd name="adj1" fmla="val 68383"/>
              <a:gd name="adj2" fmla="val -582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reached a record high in 2013</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5697920" y="2738925"/>
            <a:ext cx="1946787" cy="477614"/>
          </a:xfrm>
          <a:prstGeom prst="wedgeRectCallout">
            <a:avLst>
              <a:gd name="adj1" fmla="val -33266"/>
              <a:gd name="adj2" fmla="val 9719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191413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mKvw6upY_files\slide0001_image001.emz"/>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s3r8EJO_files\slide0001_image001.emz"/>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f1a9f556-6f58-432d-b47e-977e1738923d"/>
  <p:tag name="AUDIO_IMPORT" val="U:\Webinar\2011_07 - Nat Cat Review\Articulate\19.mp3"/>
  <p:tag name="ELAPSEDTIME" val="17.838"/>
  <p:tag name="AUDIO_ID" val="532"/>
  <p:tag name="ARTICULATE_SLIDE_NAV" val="82"/>
  <p:tag name="ARTICULATE_SLIDE_PAUSE" val="0"/>
  <p:tag name="ARTICULATE_NAV_LEVEL" val="1"/>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3WQx3KfN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7be9821b-a120-49e1-a4b0-5424a67bf919"/>
  <p:tag name="ARTICULATE_SLIDE_NAV" val="77"/>
  <p:tag name="ARTICULATE_SLIDE_PAUSE" val="0"/>
  <p:tag name="ARTICULATE_NAV_LEVEL" val="1"/>
  <p:tag name="ARTICULATE_PLAYLIST_ID" val="-1"/>
  <p:tag name="ARTICULATE_LOCK_SLIDE" val="0"/>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I3B4E7a_files\slide0001_image001.png"/>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HvQZPV13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Hailstorm on 27 and 28 July 2013 in GermanyMost expensive loss event caused by hail worldwide!Most expensive insured nat cat loss in 2013 worldwide!"/>
  <p:tag name="ARTICULATE_SLIDE_GUID" val="dbff1ae3-3df1-4f42-b2d9-d109f78eb2f8"/>
  <p:tag name="ARTICULATE_SLIDE_NAV" val="24"/>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IDrPIHmY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8FKxtPp_files\slide0001_image001.png"/>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197963</TotalTime>
  <Words>11033</Words>
  <Application>Microsoft Office PowerPoint</Application>
  <PresentationFormat>On-screen Show (4:3)</PresentationFormat>
  <Paragraphs>1565</Paragraphs>
  <Slides>141</Slides>
  <Notes>118</Notes>
  <HiddenSlides>35</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141</vt:i4>
      </vt:variant>
    </vt:vector>
  </HeadingPairs>
  <TitlesOfParts>
    <vt:vector size="151" baseType="lpstr">
      <vt:lpstr>Arial Unicode MS</vt:lpstr>
      <vt:lpstr>Arial</vt:lpstr>
      <vt:lpstr>Arial </vt:lpstr>
      <vt:lpstr>Symbol</vt:lpstr>
      <vt:lpstr>Times New Roman</vt:lpstr>
      <vt:lpstr>Verdana</vt:lpstr>
      <vt:lpstr>Wingdings</vt:lpstr>
      <vt:lpstr>Default Design</vt:lpstr>
      <vt:lpstr>Chart</vt:lpstr>
      <vt:lpstr>Slide</vt:lpstr>
      <vt:lpstr>P/C Insurance in the Age of Mega-Catastrophes Trends, Challenges &amp; Opportunities</vt:lpstr>
      <vt:lpstr>Presentation Outline </vt:lpstr>
      <vt:lpstr>PowerPoint Presentation</vt:lpstr>
      <vt:lpstr>P/C Net Income After Taxes 1991–2013 ($ Millions)</vt:lpstr>
      <vt:lpstr>Profitability Peaks &amp; Troughs in the P/C Insurance Industry, 1975 – 2013*</vt:lpstr>
      <vt:lpstr>A 100 Combined Ratio Isn’t What It Once Was: Investment Impact on ROEs</vt:lpstr>
      <vt:lpstr>ROE: Property/Casualty Insurance vs. Fortune 500, 1987–2013E*</vt:lpstr>
      <vt:lpstr>RNW All Lines by State, 2003-2012 Average: Highest 25 States</vt:lpstr>
      <vt:lpstr>PowerPoint Presentation</vt:lpstr>
      <vt:lpstr>Net Premium Growth: Annual Change,  1971—2014F</vt:lpstr>
      <vt:lpstr>Growth in Direct Written Premium by Line, 2013-2015F*</vt:lpstr>
      <vt:lpstr>Average Commercial Rate Change, All Lines, (1Q:2004–4Q:2013)</vt:lpstr>
      <vt:lpstr>PowerPoint Presentation</vt:lpstr>
      <vt:lpstr>U.S. Insured Catastrophe Losses</vt:lpstr>
      <vt:lpstr>Combined Ratio Points Associated with Catastrophe Losses: 1960 – 2013*</vt:lpstr>
      <vt:lpstr>Homeowners Insurance Combined Ratio: 1990–2015F</vt:lpstr>
      <vt:lpstr>Top 10 States for Insured Catastrophe Losses, 2013</vt:lpstr>
      <vt:lpstr>PowerPoint Presentation</vt:lpstr>
      <vt:lpstr>Insurers Making a Difference in Impacted Communities</vt:lpstr>
      <vt:lpstr>Top States by Inflation-Adjusted Insured Catastrophe Losses, 1983–2012</vt:lpstr>
      <vt:lpstr>Inflation Adjusted U.S. Catastrophe Losses by Cause of Loss, 1993–20121</vt:lpstr>
      <vt:lpstr>Top 16 Most Costly Disasters in U.S. History</vt:lpstr>
      <vt:lpstr>Top 16 Most Costly World Insurance Losses, 1970-2013*</vt:lpstr>
      <vt:lpstr>Hailstorm on July 27-28 in Germany Was Most Expensive CAT Worldwide in 2013!</vt:lpstr>
      <vt:lpstr>Top 12 Most Costly Hurricanes in U.S. History</vt:lpstr>
      <vt:lpstr>Total Value of Insured Coastal Exposure in 2012</vt:lpstr>
      <vt:lpstr>Total Value of Insured Coastal Exposure in 2007</vt:lpstr>
      <vt:lpstr>PowerPoint Presentation</vt:lpstr>
      <vt:lpstr>PowerPoint Presentation</vt:lpstr>
      <vt:lpstr>Insured Homeowners Losses Due Dog Bite Liability Claims, 2003-2012</vt:lpstr>
      <vt:lpstr>Natural Disaster Losses in the United States, by Type, 2013</vt:lpstr>
      <vt:lpstr>PowerPoint Presentation</vt:lpstr>
      <vt:lpstr>U.S. Thunderstorm Insured Loss Trends, 1980 – 2013</vt:lpstr>
      <vt:lpstr>Convective Loss Events in the U.S.  Number of events 1980 – 2012 and First Half 2013 </vt:lpstr>
      <vt:lpstr>Convective Loss Events in the U.S.  Overall and insured losses 1980 – 2012 and First Half 2013 </vt:lpstr>
      <vt:lpstr>New Research Suggests Increase in Convective Activity Is Costly for Insurers</vt:lpstr>
      <vt:lpstr>Insured Homeowners Losses Due to Lightning, 2004-2012</vt:lpstr>
      <vt:lpstr>Natural Disasters in the United States, 1980 – 2013 Number of Events (Annual Totals 1980 – 2013) </vt:lpstr>
      <vt:lpstr>Number of Acres Burned in Wildfires, 1980 – 2013</vt:lpstr>
      <vt:lpstr>Losses Due to Natural Disasters in the US, 1980–2013</vt:lpstr>
      <vt:lpstr>Insured US Tropical Cyclone Losses, 1980 - 2013 </vt:lpstr>
      <vt:lpstr>PowerPoint Presentation</vt:lpstr>
      <vt:lpstr>PowerPoint Presentation</vt:lpstr>
      <vt:lpstr>PowerPoint Presentation</vt:lpstr>
      <vt:lpstr>Florida Citizens Exposure to Loss, 2002 – 2014* ($ Billions)</vt:lpstr>
      <vt:lpstr>Homeowners Insurance Catastrophe-Related Claim Frequency and Severity, 1997—2012*</vt:lpstr>
      <vt:lpstr>Homeowners Insurance Combined Ratio: 1990–2015F</vt:lpstr>
      <vt:lpstr>PowerPoint Presentation</vt:lpstr>
      <vt:lpstr>Natural Disasters Worldwide, 1980 – 2013 (Number of Events) </vt:lpstr>
      <vt:lpstr>Losses Due to Natural Disasters Worldwide, 1980–2013 (Overall &amp; Insured Losses)</vt:lpstr>
      <vt:lpstr>PowerPoint Presentation</vt:lpstr>
      <vt:lpstr>Number of Federal Major Disaster Declarations, 1953-2014*</vt:lpstr>
      <vt:lpstr>Federal Disasters Declarations by State,  1953 – 2014: Highest 25 States*</vt:lpstr>
      <vt:lpstr>Federal Disasters Declarations by State,  1953 – 2014: Lowest 25 States*</vt:lpstr>
      <vt:lpstr>PowerPoint Presentation</vt:lpstr>
      <vt:lpstr>Location of Tornado Reports in 2013</vt:lpstr>
      <vt:lpstr>U.S. Tornado Count, 2005-2013* </vt:lpstr>
      <vt:lpstr>Location of Large Hail Reports: 2013</vt:lpstr>
      <vt:lpstr>Location of High Wind Reports: 2013</vt:lpstr>
      <vt:lpstr>Severe Weather Reports: 2013</vt:lpstr>
      <vt:lpstr>Severe Weather Reports: 2014*</vt:lpstr>
      <vt:lpstr>Flood Insurance</vt:lpstr>
      <vt:lpstr>PowerPoint Presentation</vt:lpstr>
      <vt:lpstr>Total Potential Home Value Exposure to Storm Surge Risk in 2013*</vt:lpstr>
      <vt:lpstr>Biggert-Waters: Media and Congressional Maelstrom </vt:lpstr>
      <vt:lpstr>Summary of House Bill (Passed March 4, 2014)</vt:lpstr>
      <vt:lpstr>I.I.I. Poll: Flood Insurance</vt:lpstr>
      <vt:lpstr>I.I.I. Poll: Flood Insurance</vt:lpstr>
      <vt:lpstr>I.I.I. Poll: Flood Insurance</vt:lpstr>
      <vt:lpstr>I.I.I. Poll: Flood Insurance</vt:lpstr>
      <vt:lpstr>Terrorism Update</vt:lpstr>
      <vt:lpstr>Loss Distribution by Type of Insurance from Sept. 11 Terrorist Attack ($ 2013)</vt:lpstr>
      <vt:lpstr>Terrorism Risk Insurance Program</vt:lpstr>
      <vt:lpstr>I.I.I. White Paper (March 2014): Terrorism Risk: A Constant Threat</vt:lpstr>
      <vt:lpstr>Terrorism Risk in 2013: Greatest Business Opportunities Are Often in Risky Nations </vt:lpstr>
      <vt:lpstr>Terrorism Insurance Take-Up Rates by State for 2013*</vt:lpstr>
      <vt:lpstr>Summary of President’s Working Group Report on TRIA (April 2014)</vt:lpstr>
      <vt:lpstr>Top 3 Key Facts About TRIA</vt:lpstr>
      <vt:lpstr>Terrorism Insurance Take-up Rates, By Year, 2003-2013</vt:lpstr>
      <vt:lpstr>Pyramid of Taxpayer Protection: Strong, Stable, Sound and Secure</vt:lpstr>
      <vt:lpstr>Consequences of Substantially Restructuring TRIA</vt:lpstr>
      <vt:lpstr>Consequences of a Failure to Reauthorize TRIA Followed by a Major Terrorist Attack</vt:lpstr>
      <vt:lpstr>Summary of Terrorism Risk Insurance Program Extension Bills Introduced in 2013</vt:lpstr>
      <vt:lpstr>Terrorism Violates Traditional Requirements for Insurability</vt:lpstr>
      <vt:lpstr>PowerPoint Presentation</vt:lpstr>
      <vt:lpstr>PowerPoint Presentation</vt:lpstr>
      <vt:lpstr>Global Reinsurance Capital (Traditional    and Alternative), 2007 - 2013</vt:lpstr>
      <vt:lpstr>Global Reinsurer Capital, 2007-2013:H1*</vt:lpstr>
      <vt:lpstr>Long-Term Evolution of Shareholders’ Funds for        the Guy Carpenter Global Reinsurance Composite  </vt:lpstr>
      <vt:lpstr>Reinsurance Pricing: Rate-on-Line Index    by Region, 1990 – 2014*</vt:lpstr>
      <vt:lpstr>Reinsurer Combined Ratios (Aon Benfield Aggregate), 2007 - 2013</vt:lpstr>
      <vt:lpstr>PowerPoint Presentation</vt:lpstr>
      <vt:lpstr>Global Insurance Capital, 2007 - 2013</vt:lpstr>
      <vt:lpstr>Alternative Capacity as a Percentage of Global Property Catastrophe Reinsurance Limit</vt:lpstr>
      <vt:lpstr>PowerPoint Presentation</vt:lpstr>
      <vt:lpstr>Alternative Capacity Development,  2001—2013:H1</vt:lpstr>
      <vt:lpstr>Investor by Category, 2013 vs. 2012*</vt:lpstr>
      <vt:lpstr>Non-Traditional Property Catastrophe Limits by Type, YE 2012 vs. YE 2015E</vt:lpstr>
      <vt:lpstr>Catastrophe Bonds: Issuance and Outstanding, 1997- 2014:Q1*</vt:lpstr>
      <vt:lpstr>Questions Arising from Influence of Alternative Capital</vt:lpstr>
      <vt:lpstr>Questions Arising from Influence of Alternative Capital</vt:lpstr>
      <vt:lpstr>CAT OF THE FUTURE? CYBER RISK</vt:lpstr>
      <vt:lpstr>Data Breaches 2005-2013, by Number of Breaches and Records Exposed</vt:lpstr>
      <vt:lpstr>The Most Costly Cyber Crimes, Fiscal Year 2012</vt:lpstr>
      <vt:lpstr>External Cyber Crime Costs: Fiscal Year 2012</vt:lpstr>
      <vt:lpstr>The Strength of the Economy Will Influence P/C Insurer Growth Opportunities</vt:lpstr>
      <vt:lpstr>US Real GDP Growth*</vt:lpstr>
      <vt:lpstr>Real GDP by State Percent Change, 2012: Highest 25 States</vt:lpstr>
      <vt:lpstr>PowerPoint Presentation</vt:lpstr>
      <vt:lpstr>PowerPoint Presentation</vt:lpstr>
      <vt:lpstr>PowerPoint Presentation</vt:lpstr>
      <vt:lpstr>Unemployment and Underemployment Rates: Still Too High, But Falling</vt:lpstr>
      <vt:lpstr>US Unemployment Rate Forecast</vt:lpstr>
      <vt:lpstr>PowerPoint Presentation</vt:lpstr>
      <vt:lpstr>Net Worth of Households* Recently Hit A Historic High</vt:lpstr>
      <vt:lpstr>Household Financial Obligations Ratio Recently Hit A Historic Low</vt:lpstr>
      <vt:lpstr>Auto/Light Truck Sales, 1999-2019F</vt:lpstr>
      <vt:lpstr>Personal Auto Insurance Direct Written Premiums vs. Recently-Registered Cars</vt:lpstr>
      <vt:lpstr>Average Age of Vehicles on the Road, 2006—2013</vt:lpstr>
      <vt:lpstr>Monthly Change* in Auto Insurance Prices, 1991–2014*</vt:lpstr>
      <vt:lpstr>Monthly Change* in Auto Insurance Prices, January 2005 - December 2013</vt:lpstr>
      <vt:lpstr>PowerPoint Presentation</vt:lpstr>
      <vt:lpstr>Average Expenditures* on Auto Insurance, 1994-2014F</vt:lpstr>
      <vt:lpstr>Annual Pct. Change in Avg. Expenditures on Auto Insurance, vs. Auto Insurance Prices, 1995-2011</vt:lpstr>
      <vt:lpstr>New Private Housing Starts, 1990-2019F</vt:lpstr>
      <vt:lpstr>PowerPoint Presentation</vt:lpstr>
      <vt:lpstr>Value of New Private Construction: Residential &amp; Nonresidential, 2003-2013*</vt:lpstr>
      <vt:lpstr>Value of Construction Put in Place,   January 2014 vs. January 2013*</vt:lpstr>
      <vt:lpstr>Construction Employment, Jan. 2010—March 2014*</vt:lpstr>
      <vt:lpstr>Average Premium for Home Insurance Policies**</vt:lpstr>
      <vt:lpstr>Homeowners Insurance Net Written Premium, 2000–2015F</vt:lpstr>
      <vt:lpstr>Average Premiums For Home Insurance By State, 2011* (1)</vt:lpstr>
      <vt:lpstr>Average Premiums For Home Insurance By State, 2011* (1)</vt:lpstr>
      <vt:lpstr>Estimated Median Rate For Home Insurance By State, 2011* (1)</vt:lpstr>
      <vt:lpstr>Estimated Median Rate For Home Insurance By State, 2011* (1)</vt:lpstr>
      <vt:lpstr>Financial Strength &amp; Underwriting</vt:lpstr>
      <vt:lpstr>P/C Insurer Impairments, 1969–2012</vt:lpstr>
      <vt:lpstr>P/C Insurer Impairment Frequency vs. Combined Ratio, 1969-2012</vt:lpstr>
      <vt:lpstr>Reasons for US P/C Insurer Impairments, 1969–2012</vt:lpstr>
      <vt:lpstr>Top 10 Lines of Business for US P/C Impaired Insurers, 2000–2012</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3944</cp:revision>
  <dcterms:modified xsi:type="dcterms:W3CDTF">2014-04-28T11:49:41Z</dcterms:modified>
</cp:coreProperties>
</file>