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tags/tag3.xml" ContentType="application/vnd.openxmlformats-officedocument.presentationml.tags+xml"/>
  <Override PartName="/ppt/notesSlides/notesSlide3.xml" ContentType="application/vnd.openxmlformats-officedocument.presentationml.notesSlide+xml"/>
  <Override PartName="/ppt/charts/chart2.xml" ContentType="application/vnd.openxmlformats-officedocument.drawingml.chart+xml"/>
  <Override PartName="/ppt/tags/tag4.xml" ContentType="application/vnd.openxmlformats-officedocument.presentationml.tags+xml"/>
  <Override PartName="/ppt/notesSlides/notesSlide4.xml" ContentType="application/vnd.openxmlformats-officedocument.presentationml.notesSlide+xml"/>
  <Override PartName="/ppt/charts/chart3.xml" ContentType="application/vnd.openxmlformats-officedocument.drawingml.chart+xml"/>
  <Override PartName="/ppt/tags/tag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charts/chart4.xml" ContentType="application/vnd.openxmlformats-officedocument.drawingml.chart+xml"/>
  <Override PartName="/ppt/tags/tag7.xml" ContentType="application/vnd.openxmlformats-officedocument.presentationml.tags+xml"/>
  <Override PartName="/ppt/notesSlides/notesSlide8.xml" ContentType="application/vnd.openxmlformats-officedocument.presentationml.notesSlide+xml"/>
  <Override PartName="/ppt/charts/chart5.xml" ContentType="application/vnd.openxmlformats-officedocument.drawingml.chart+xml"/>
  <Override PartName="/ppt/tags/tag8.xml" ContentType="application/vnd.openxmlformats-officedocument.presentationml.tags+xml"/>
  <Override PartName="/ppt/notesSlides/notesSlide9.xml" ContentType="application/vnd.openxmlformats-officedocument.presentationml.notesSlide+xml"/>
  <Override PartName="/ppt/charts/chart6.xml" ContentType="application/vnd.openxmlformats-officedocument.drawingml.chart+xml"/>
  <Override PartName="/ppt/notesSlides/notesSlide10.xml" ContentType="application/vnd.openxmlformats-officedocument.presentationml.notesSlide+xml"/>
  <Override PartName="/ppt/charts/chart7.xml" ContentType="application/vnd.openxmlformats-officedocument.drawingml.chart+xml"/>
  <Override PartName="/ppt/tags/tag9.xml" ContentType="application/vnd.openxmlformats-officedocument.presentationml.tags+xml"/>
  <Override PartName="/ppt/notesSlides/notesSlide11.xml" ContentType="application/vnd.openxmlformats-officedocument.presentationml.notesSlide+xml"/>
  <Override PartName="/ppt/charts/chart8.xml" ContentType="application/vnd.openxmlformats-officedocument.drawingml.chart+xml"/>
  <Override PartName="/ppt/notesSlides/notesSlide12.xml" ContentType="application/vnd.openxmlformats-officedocument.presentationml.notesSlide+xml"/>
  <Override PartName="/ppt/charts/chart9.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notesSlides/notesSlide16.xml" ContentType="application/vnd.openxmlformats-officedocument.presentationml.notesSlide+xml"/>
  <Override PartName="/ppt/charts/chart11.xml" ContentType="application/vnd.openxmlformats-officedocument.drawingml.chart+xml"/>
  <Override PartName="/ppt/notesSlides/notesSlide17.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notesSlides/notesSlide18.xml" ContentType="application/vnd.openxmlformats-officedocument.presentationml.notesSlide+xml"/>
  <Override PartName="/ppt/tags/tag10.xml" ContentType="application/vnd.openxmlformats-officedocument.presentationml.tags+xml"/>
  <Override PartName="/ppt/notesSlides/notesSlide19.xml" ContentType="application/vnd.openxmlformats-officedocument.presentationml.notesSlide+xml"/>
  <Override PartName="/ppt/charts/chart14.xml" ContentType="application/vnd.openxmlformats-officedocument.drawingml.chart+xml"/>
  <Override PartName="/ppt/drawings/drawing1.xml" ContentType="application/vnd.openxmlformats-officedocument.drawingml.chartshapes+xml"/>
  <Override PartName="/ppt/tags/tag11.xml" ContentType="application/vnd.openxmlformats-officedocument.presentationml.tags+xml"/>
  <Override PartName="/ppt/notesSlides/notesSlide20.xml" ContentType="application/vnd.openxmlformats-officedocument.presentationml.notesSlide+xml"/>
  <Override PartName="/ppt/charts/chart15.xml" ContentType="application/vnd.openxmlformats-officedocument.drawingml.chart+xml"/>
  <Override PartName="/ppt/tags/tag12.xml" ContentType="application/vnd.openxmlformats-officedocument.presentationml.tags+xml"/>
  <Override PartName="/ppt/notesSlides/notesSlide21.xml" ContentType="application/vnd.openxmlformats-officedocument.presentationml.notesSlide+xml"/>
  <Override PartName="/ppt/charts/chart16.xml" ContentType="application/vnd.openxmlformats-officedocument.drawingml.chart+xml"/>
  <Override PartName="/ppt/tags/tag13.xml" ContentType="application/vnd.openxmlformats-officedocument.presentationml.tags+xml"/>
  <Override PartName="/ppt/notesSlides/notesSlide22.xml" ContentType="application/vnd.openxmlformats-officedocument.presentationml.notesSlide+xml"/>
  <Override PartName="/ppt/charts/chart17.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8.xml" ContentType="application/vnd.openxmlformats-officedocument.drawingml.chart+xml"/>
  <Override PartName="/ppt/notesSlides/notesSlide25.xml" ContentType="application/vnd.openxmlformats-officedocument.presentationml.notesSlide+xml"/>
  <Override PartName="/ppt/charts/chart19.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20.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1.xml" ContentType="application/vnd.openxmlformats-officedocument.drawingml.chart+xml"/>
  <Override PartName="/ppt/notesSlides/notesSlide35.xml" ContentType="application/vnd.openxmlformats-officedocument.presentationml.notesSlide+xml"/>
  <Override PartName="/ppt/tags/tag14.xml" ContentType="application/vnd.openxmlformats-officedocument.presentationml.tags+xml"/>
  <Override PartName="/ppt/notesSlides/notesSlide36.xml" ContentType="application/vnd.openxmlformats-officedocument.presentationml.notesSlide+xml"/>
  <Override PartName="/ppt/charts/chart22.xml" ContentType="application/vnd.openxmlformats-officedocument.drawingml.chart+xml"/>
  <Override PartName="/ppt/notesSlides/notesSlide37.xml" ContentType="application/vnd.openxmlformats-officedocument.presentationml.notesSlide+xml"/>
  <Override PartName="/ppt/tags/tag15.xml" ContentType="application/vnd.openxmlformats-officedocument.presentationml.tags+xml"/>
  <Override PartName="/ppt/notesSlides/notesSlide38.xml" ContentType="application/vnd.openxmlformats-officedocument.presentationml.notesSlide+xml"/>
  <Override PartName="/ppt/charts/chart23.xml" ContentType="application/vnd.openxmlformats-officedocument.drawingml.chart+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24.xml" ContentType="application/vnd.openxmlformats-officedocument.drawingml.chart+xml"/>
  <Override PartName="/ppt/notesSlides/notesSlide43.xml" ContentType="application/vnd.openxmlformats-officedocument.presentationml.notesSlide+xml"/>
  <Override PartName="/ppt/charts/chart25.xml" ContentType="application/vnd.openxmlformats-officedocument.drawingml.chart+xml"/>
  <Override PartName="/ppt/notesSlides/notesSlide44.xml" ContentType="application/vnd.openxmlformats-officedocument.presentationml.notesSlide+xml"/>
  <Override PartName="/ppt/charts/chart26.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2.xml" ContentType="application/vnd.openxmlformats-officedocument.drawingml.chartshapes+xml"/>
  <Override PartName="/ppt/charts/chart27.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3.xml" ContentType="application/vnd.openxmlformats-officedocument.drawingml.chartshape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tags/tag16.xml" ContentType="application/vnd.openxmlformats-officedocument.presentationml.tags+xml"/>
  <Override PartName="/ppt/notesSlides/notesSlide48.xml" ContentType="application/vnd.openxmlformats-officedocument.presentationml.notesSlide+xml"/>
  <Override PartName="/ppt/charts/chart28.xml" ContentType="application/vnd.openxmlformats-officedocument.drawingml.chart+xml"/>
  <Override PartName="/ppt/notesSlides/notesSlide49.xml" ContentType="application/vnd.openxmlformats-officedocument.presentationml.notesSlide+xml"/>
  <Override PartName="/ppt/charts/chart29.xml" ContentType="application/vnd.openxmlformats-officedocument.drawingml.chart+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8"/>
  </p:notesMasterIdLst>
  <p:handoutMasterIdLst>
    <p:handoutMasterId r:id="rId59"/>
  </p:handoutMasterIdLst>
  <p:sldIdLst>
    <p:sldId id="283" r:id="rId2"/>
    <p:sldId id="652" r:id="rId3"/>
    <p:sldId id="284" r:id="rId4"/>
    <p:sldId id="285" r:id="rId5"/>
    <p:sldId id="645" r:id="rId6"/>
    <p:sldId id="577" r:id="rId7"/>
    <p:sldId id="649" r:id="rId8"/>
    <p:sldId id="654" r:id="rId9"/>
    <p:sldId id="337" r:id="rId10"/>
    <p:sldId id="657" r:id="rId11"/>
    <p:sldId id="656" r:id="rId12"/>
    <p:sldId id="614" r:id="rId13"/>
    <p:sldId id="305" r:id="rId14"/>
    <p:sldId id="641" r:id="rId15"/>
    <p:sldId id="313" r:id="rId16"/>
    <p:sldId id="319" r:id="rId17"/>
    <p:sldId id="658" r:id="rId18"/>
    <p:sldId id="647" r:id="rId19"/>
    <p:sldId id="622" r:id="rId20"/>
    <p:sldId id="642" r:id="rId21"/>
    <p:sldId id="631" r:id="rId22"/>
    <p:sldId id="659" r:id="rId23"/>
    <p:sldId id="690" r:id="rId24"/>
    <p:sldId id="719" r:id="rId25"/>
    <p:sldId id="534" r:id="rId26"/>
    <p:sldId id="632" r:id="rId27"/>
    <p:sldId id="662" r:id="rId28"/>
    <p:sldId id="674" r:id="rId29"/>
    <p:sldId id="676" r:id="rId30"/>
    <p:sldId id="663" r:id="rId31"/>
    <p:sldId id="669" r:id="rId32"/>
    <p:sldId id="713" r:id="rId33"/>
    <p:sldId id="696" r:id="rId34"/>
    <p:sldId id="666" r:id="rId35"/>
    <p:sldId id="664" r:id="rId36"/>
    <p:sldId id="670" r:id="rId37"/>
    <p:sldId id="673" r:id="rId38"/>
    <p:sldId id="675" r:id="rId39"/>
    <p:sldId id="522" r:id="rId40"/>
    <p:sldId id="650" r:id="rId41"/>
    <p:sldId id="527" r:id="rId42"/>
    <p:sldId id="651" r:id="rId43"/>
    <p:sldId id="633" r:id="rId44"/>
    <p:sldId id="687" r:id="rId45"/>
    <p:sldId id="678" r:id="rId46"/>
    <p:sldId id="688" r:id="rId47"/>
    <p:sldId id="680" r:id="rId48"/>
    <p:sldId id="685" r:id="rId49"/>
    <p:sldId id="686" r:id="rId50"/>
    <p:sldId id="689" r:id="rId51"/>
    <p:sldId id="714" r:id="rId52"/>
    <p:sldId id="705" r:id="rId53"/>
    <p:sldId id="716" r:id="rId54"/>
    <p:sldId id="717" r:id="rId55"/>
    <p:sldId id="718" r:id="rId56"/>
    <p:sldId id="715" r:id="rId57"/>
  </p:sldIdLst>
  <p:sldSz cx="9144000" cy="6858000" type="screen4x3"/>
  <p:notesSz cx="7010400" cy="9296400"/>
  <p:custDataLst>
    <p:tags r:id="rId6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2" userDrawn="1">
          <p15:clr>
            <a:srgbClr val="A4A3A4"/>
          </p15:clr>
        </p15:guide>
        <p15:guide id="2" pos="2880">
          <p15:clr>
            <a:srgbClr val="A4A3A4"/>
          </p15:clr>
        </p15:guide>
        <p15:guide id="3" pos="840" userDrawn="1">
          <p15:clr>
            <a:srgbClr val="A4A3A4"/>
          </p15:clr>
        </p15:guide>
        <p15:guide id="4" orient="horz" pos="1128" userDrawn="1">
          <p15:clr>
            <a:srgbClr val="A4A3A4"/>
          </p15:clr>
        </p15:guide>
        <p15:guide id="5" orient="horz" pos="2880" userDrawn="1">
          <p15:clr>
            <a:srgbClr val="A4A3A4"/>
          </p15:clr>
        </p15:guide>
        <p15:guide id="6" orient="horz" pos="3600">
          <p15:clr>
            <a:srgbClr val="A4A3A4"/>
          </p15:clr>
        </p15:guide>
        <p15:guide id="7" orient="horz" pos="1142">
          <p15:clr>
            <a:srgbClr val="A4A3A4"/>
          </p15:clr>
        </p15:guide>
        <p15:guide id="8" pos="5208" userDrawn="1">
          <p15:clr>
            <a:srgbClr val="A4A3A4"/>
          </p15:clr>
        </p15:guide>
        <p15:guide id="9" pos="605">
          <p15:clr>
            <a:srgbClr val="A4A3A4"/>
          </p15:clr>
        </p15:guide>
        <p15:guide id="10" orient="horz" pos="3120" userDrawn="1">
          <p15:clr>
            <a:srgbClr val="A4A3A4"/>
          </p15:clr>
        </p15:guide>
        <p15:guide id="11" orient="horz" pos="1008" userDrawn="1">
          <p15:clr>
            <a:srgbClr val="A4A3A4"/>
          </p15:clr>
        </p15:guide>
        <p15:guide id="12" orient="horz">
          <p15:clr>
            <a:srgbClr val="A4A3A4"/>
          </p15:clr>
        </p15:guide>
        <p15:guide id="14" orient="horz" pos="320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7DBE"/>
    <a:srgbClr val="EBEBEB"/>
    <a:srgbClr val="D0D0D3"/>
    <a:srgbClr val="F69322"/>
    <a:srgbClr val="FF6600"/>
    <a:srgbClr val="234568"/>
    <a:srgbClr val="2F8571"/>
    <a:srgbClr val="A6D8E7"/>
    <a:srgbClr val="D9AE3A"/>
    <a:srgbClr val="BD9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87" autoAdjust="0"/>
  </p:normalViewPr>
  <p:slideViewPr>
    <p:cSldViewPr snapToGrid="0">
      <p:cViewPr varScale="1">
        <p:scale>
          <a:sx n="97" d="100"/>
          <a:sy n="97" d="100"/>
        </p:scale>
        <p:origin x="642" y="90"/>
      </p:cViewPr>
      <p:guideLst>
        <p:guide orient="horz" pos="3312"/>
        <p:guide pos="2880"/>
        <p:guide pos="840"/>
        <p:guide orient="horz" pos="1128"/>
        <p:guide orient="horz" pos="2880"/>
        <p:guide orient="horz" pos="3600"/>
        <p:guide orient="horz" pos="1142"/>
        <p:guide pos="5208"/>
        <p:guide pos="605"/>
        <p:guide orient="horz" pos="3120"/>
        <p:guide orient="horz" pos="1008"/>
        <p:guide orient="horz"/>
        <p:guide orient="horz" pos="3200"/>
      </p:guideLst>
    </p:cSldViewPr>
  </p:slideViewPr>
  <p:notesTextViewPr>
    <p:cViewPr>
      <p:scale>
        <a:sx n="1" d="1"/>
        <a:sy n="1" d="1"/>
      </p:scale>
      <p:origin x="0" y="0"/>
    </p:cViewPr>
  </p:notesTextViewPr>
  <p:sorterViewPr>
    <p:cViewPr varScale="1">
      <p:scale>
        <a:sx n="1" d="1"/>
        <a:sy n="1" d="1"/>
      </p:scale>
      <p:origin x="0" y="-7788"/>
    </p:cViewPr>
  </p:sorterViewPr>
  <p:notesViewPr>
    <p:cSldViewPr snapToGrid="0">
      <p:cViewPr varScale="1">
        <p:scale>
          <a:sx n="99" d="100"/>
          <a:sy n="99" d="100"/>
        </p:scale>
        <p:origin x="-3492" y="-96"/>
      </p:cViewPr>
      <p:guideLst>
        <p:guide orient="horz" pos="2928"/>
        <p:guide pos="2208"/>
      </p:guideLst>
    </p:cSldViewPr>
  </p:notes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2.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3.xml"/></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68608680398601"/>
          <c:y val="8.2649635447203995E-2"/>
          <c:w val="0.83764325000626505"/>
          <c:h val="0.78983116333405101"/>
        </c:manualLayout>
      </c:layout>
      <c:barChart>
        <c:barDir val="col"/>
        <c:grouping val="clustered"/>
        <c:varyColors val="0"/>
        <c:ser>
          <c:idx val="2"/>
          <c:order val="0"/>
          <c:spPr>
            <a:solidFill>
              <a:schemeClr val="accent1"/>
            </a:solidFill>
          </c:spPr>
          <c:invertIfNegative val="0"/>
          <c:dPt>
            <c:idx val="10"/>
            <c:invertIfNegative val="0"/>
            <c:bubble3D val="0"/>
            <c:spPr>
              <a:solidFill>
                <a:schemeClr val="accent6"/>
              </a:solidFill>
            </c:spPr>
            <c:extLst>
              <c:ext xmlns:c16="http://schemas.microsoft.com/office/drawing/2014/chart" uri="{C3380CC4-5D6E-409C-BE32-E72D297353CC}">
                <c16:uniqueId val="{00000001-6060-4A09-B385-14594237D649}"/>
              </c:ext>
            </c:extLst>
          </c:dPt>
          <c:dPt>
            <c:idx val="15"/>
            <c:invertIfNegative val="0"/>
            <c:bubble3D val="0"/>
            <c:extLst>
              <c:ext xmlns:c16="http://schemas.microsoft.com/office/drawing/2014/chart" uri="{C3380CC4-5D6E-409C-BE32-E72D297353CC}">
                <c16:uniqueId val="{00000000-17A7-413B-A9B3-6FD57A22FF25}"/>
              </c:ext>
            </c:extLst>
          </c:dPt>
          <c:dPt>
            <c:idx val="24"/>
            <c:invertIfNegative val="0"/>
            <c:bubble3D val="0"/>
            <c:spPr>
              <a:solidFill>
                <a:schemeClr val="tx2">
                  <a:lumMod val="75000"/>
                  <a:lumOff val="25000"/>
                </a:schemeClr>
              </a:solidFill>
            </c:spPr>
            <c:extLst>
              <c:ext xmlns:c16="http://schemas.microsoft.com/office/drawing/2014/chart" uri="{C3380CC4-5D6E-409C-BE32-E72D297353CC}">
                <c16:uniqueId val="{00000004-6060-4A09-B385-14594237D649}"/>
              </c:ext>
            </c:extLst>
          </c:dPt>
          <c:dPt>
            <c:idx val="25"/>
            <c:invertIfNegative val="0"/>
            <c:bubble3D val="0"/>
            <c:spPr>
              <a:solidFill>
                <a:srgbClr val="FFC000"/>
              </a:solidFill>
            </c:spPr>
            <c:extLst>
              <c:ext xmlns:c16="http://schemas.microsoft.com/office/drawing/2014/chart" uri="{C3380CC4-5D6E-409C-BE32-E72D297353CC}">
                <c16:uniqueId val="{00000005-6C89-4DF5-A6D1-A29E3486CAB4}"/>
              </c:ext>
            </c:extLst>
          </c:dPt>
          <c:dLbls>
            <c:dLbl>
              <c:idx val="10"/>
              <c:layout>
                <c:manualLayout>
                  <c:x val="0"/>
                  <c:y val="9.132596295765559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060-4A09-B385-14594237D649}"/>
                </c:ext>
              </c:extLst>
            </c:dLbl>
            <c:numFmt formatCode="&quot;$&quot;#,##0" sourceLinked="0"/>
            <c:spPr>
              <a:noFill/>
              <a:ln>
                <a:noFill/>
              </a:ln>
              <a:effectLst/>
            </c:spPr>
            <c:txPr>
              <a:bodyPr rot="0" vert="horz"/>
              <a:lstStyle/>
              <a:p>
                <a:pPr>
                  <a:defRPr sz="12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Sheet1!$B$1:$K$1</c:f>
              <c:strCache>
                <c:ptCount val="10"/>
                <c:pt idx="0">
                  <c:v>2007</c:v>
                </c:pt>
                <c:pt idx="1">
                  <c:v>2008</c:v>
                </c:pt>
                <c:pt idx="2">
                  <c:v>2009</c:v>
                </c:pt>
                <c:pt idx="3">
                  <c:v>2010</c:v>
                </c:pt>
                <c:pt idx="4">
                  <c:v>2011</c:v>
                </c:pt>
                <c:pt idx="5">
                  <c:v>2012</c:v>
                </c:pt>
                <c:pt idx="6">
                  <c:v>2013</c:v>
                </c:pt>
                <c:pt idx="7">
                  <c:v>2014</c:v>
                </c:pt>
                <c:pt idx="8">
                  <c:v>2015</c:v>
                </c:pt>
                <c:pt idx="9">
                  <c:v>2016</c:v>
                </c:pt>
              </c:strCache>
            </c:strRef>
          </c:cat>
          <c:val>
            <c:numRef>
              <c:f>Sheet1!$B$2:$K$2</c:f>
              <c:numCache>
                <c:formatCode>"$"#,##0_);[Red]\("$"#,##0\)</c:formatCode>
                <c:ptCount val="10"/>
                <c:pt idx="0">
                  <c:v>49400</c:v>
                </c:pt>
                <c:pt idx="1">
                  <c:v>4100</c:v>
                </c:pt>
                <c:pt idx="2">
                  <c:v>16200</c:v>
                </c:pt>
                <c:pt idx="3">
                  <c:v>26700</c:v>
                </c:pt>
                <c:pt idx="4">
                  <c:v>8000</c:v>
                </c:pt>
                <c:pt idx="5">
                  <c:v>27800</c:v>
                </c:pt>
                <c:pt idx="6">
                  <c:v>42700</c:v>
                </c:pt>
                <c:pt idx="7">
                  <c:v>37800</c:v>
                </c:pt>
                <c:pt idx="8">
                  <c:v>44100</c:v>
                </c:pt>
                <c:pt idx="9">
                  <c:v>31800</c:v>
                </c:pt>
              </c:numCache>
            </c:numRef>
          </c:val>
          <c:extLst>
            <c:ext xmlns:c16="http://schemas.microsoft.com/office/drawing/2014/chart" uri="{C3380CC4-5D6E-409C-BE32-E72D297353CC}">
              <c16:uniqueId val="{00000004-17A7-413B-A9B3-6FD57A22FF25}"/>
            </c:ext>
          </c:extLst>
        </c:ser>
        <c:dLbls>
          <c:showLegendKey val="0"/>
          <c:showVal val="0"/>
          <c:showCatName val="0"/>
          <c:showSerName val="0"/>
          <c:showPercent val="0"/>
          <c:showBubbleSize val="0"/>
        </c:dLbls>
        <c:gapWidth val="52"/>
        <c:axId val="555563256"/>
        <c:axId val="555563648"/>
      </c:barChart>
      <c:catAx>
        <c:axId val="555563256"/>
        <c:scaling>
          <c:orientation val="minMax"/>
        </c:scaling>
        <c:delete val="0"/>
        <c:axPos val="b"/>
        <c:numFmt formatCode="General" sourceLinked="1"/>
        <c:majorTickMark val="out"/>
        <c:minorTickMark val="none"/>
        <c:tickLblPos val="low"/>
        <c:txPr>
          <a:bodyPr rot="0" vert="horz" anchor="t" anchorCtr="0"/>
          <a:lstStyle/>
          <a:p>
            <a:pPr>
              <a:defRPr sz="1400"/>
            </a:pPr>
            <a:endParaRPr lang="en-US"/>
          </a:p>
        </c:txPr>
        <c:crossAx val="555563648"/>
        <c:crossesAt val="0"/>
        <c:auto val="1"/>
        <c:lblAlgn val="ctr"/>
        <c:lblOffset val="400"/>
        <c:tickLblSkip val="1"/>
        <c:tickMarkSkip val="1"/>
        <c:noMultiLvlLbl val="0"/>
      </c:catAx>
      <c:valAx>
        <c:axId val="555563648"/>
        <c:scaling>
          <c:orientation val="minMax"/>
          <c:max val="50000"/>
          <c:min val="0"/>
        </c:scaling>
        <c:delete val="0"/>
        <c:axPos val="l"/>
        <c:title>
          <c:tx>
            <c:rich>
              <a:bodyPr rot="-5400000" vert="horz"/>
              <a:lstStyle/>
              <a:p>
                <a:pPr>
                  <a:defRPr sz="1200"/>
                </a:pPr>
                <a:r>
                  <a:rPr lang="en-US" sz="1200" dirty="0"/>
                  <a:t>Millions</a:t>
                </a:r>
              </a:p>
            </c:rich>
          </c:tx>
          <c:layout>
            <c:manualLayout>
              <c:xMode val="edge"/>
              <c:yMode val="edge"/>
              <c:x val="0"/>
              <c:y val="0.37008109403893935"/>
            </c:manualLayout>
          </c:layout>
          <c:overlay val="0"/>
        </c:title>
        <c:numFmt formatCode="\$#,##0" sourceLinked="0"/>
        <c:majorTickMark val="out"/>
        <c:minorTickMark val="none"/>
        <c:tickLblPos val="nextTo"/>
        <c:txPr>
          <a:bodyPr/>
          <a:lstStyle/>
          <a:p>
            <a:pPr>
              <a:defRPr sz="1400"/>
            </a:pPr>
            <a:endParaRPr lang="en-US"/>
          </a:p>
        </c:txPr>
        <c:crossAx val="555563256"/>
        <c:crosses val="autoZero"/>
        <c:crossBetween val="between"/>
        <c:majorUnit val="10000"/>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071195473189401E-2"/>
          <c:y val="6.8841126306813702E-2"/>
          <c:w val="0.896346815963594"/>
          <c:h val="0.74636486919563505"/>
        </c:manualLayout>
      </c:layout>
      <c:barChart>
        <c:barDir val="col"/>
        <c:grouping val="clustered"/>
        <c:varyColors val="0"/>
        <c:ser>
          <c:idx val="2"/>
          <c:order val="0"/>
          <c:tx>
            <c:strRef>
              <c:f>Sheet1!$A$2</c:f>
              <c:strCache>
                <c:ptCount val="1"/>
                <c:pt idx="0">
                  <c:v>Investment Income</c:v>
                </c:pt>
              </c:strCache>
            </c:strRef>
          </c:tx>
          <c:spPr>
            <a:solidFill>
              <a:schemeClr val="accent1"/>
            </a:solidFill>
          </c:spPr>
          <c:invertIfNegative val="0"/>
          <c:dPt>
            <c:idx val="8"/>
            <c:invertIfNegative val="0"/>
            <c:bubble3D val="0"/>
            <c:extLst>
              <c:ext xmlns:c16="http://schemas.microsoft.com/office/drawing/2014/chart" uri="{C3380CC4-5D6E-409C-BE32-E72D297353CC}">
                <c16:uniqueId val="{00000000-7809-46E7-AEF9-C66AF2E7F361}"/>
              </c:ext>
            </c:extLst>
          </c:dPt>
          <c:dPt>
            <c:idx val="9"/>
            <c:invertIfNegative val="0"/>
            <c:bubble3D val="0"/>
            <c:extLst>
              <c:ext xmlns:c16="http://schemas.microsoft.com/office/drawing/2014/chart" uri="{C3380CC4-5D6E-409C-BE32-E72D297353CC}">
                <c16:uniqueId val="{00000001-7809-46E7-AEF9-C66AF2E7F361}"/>
              </c:ext>
            </c:extLst>
          </c:dPt>
          <c:dPt>
            <c:idx val="15"/>
            <c:invertIfNegative val="0"/>
            <c:bubble3D val="0"/>
            <c:extLst>
              <c:ext xmlns:c16="http://schemas.microsoft.com/office/drawing/2014/chart" uri="{C3380CC4-5D6E-409C-BE32-E72D297353CC}">
                <c16:uniqueId val="{00000000-17A7-413B-A9B3-6FD57A22FF25}"/>
              </c:ext>
            </c:extLst>
          </c:dPt>
          <c:dLbls>
            <c:numFmt formatCode="#,##0.00" sourceLinked="0"/>
            <c:spPr>
              <a:noFill/>
              <a:ln>
                <a:noFill/>
              </a:ln>
              <a:effectLst/>
            </c:spPr>
            <c:txPr>
              <a:bodyPr/>
              <a:lstStyle/>
              <a:p>
                <a:pPr>
                  <a:defRPr sz="12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Sheet1!$B$1:$O$1</c:f>
              <c:strCache>
                <c:ptCount val="14"/>
                <c:pt idx="0">
                  <c:v>02</c:v>
                </c:pt>
                <c:pt idx="1">
                  <c:v>03</c:v>
                </c:pt>
                <c:pt idx="2">
                  <c:v>04</c:v>
                </c:pt>
                <c:pt idx="3">
                  <c:v>05</c:v>
                </c:pt>
                <c:pt idx="4">
                  <c:v>06</c:v>
                </c:pt>
                <c:pt idx="5">
                  <c:v>07</c:v>
                </c:pt>
                <c:pt idx="6">
                  <c:v>08</c:v>
                </c:pt>
                <c:pt idx="7">
                  <c:v>09</c:v>
                </c:pt>
                <c:pt idx="8">
                  <c:v>10</c:v>
                </c:pt>
                <c:pt idx="9">
                  <c:v>11</c:v>
                </c:pt>
                <c:pt idx="10">
                  <c:v>12</c:v>
                </c:pt>
                <c:pt idx="11">
                  <c:v>13</c:v>
                </c:pt>
                <c:pt idx="12">
                  <c:v>14</c:v>
                </c:pt>
                <c:pt idx="13">
                  <c:v>15</c:v>
                </c:pt>
              </c:strCache>
            </c:strRef>
          </c:cat>
          <c:val>
            <c:numRef>
              <c:f>Sheet1!$B$2:$O$2</c:f>
              <c:numCache>
                <c:formatCode>0.00</c:formatCode>
                <c:ptCount val="14"/>
                <c:pt idx="0">
                  <c:v>4.8499999999999996</c:v>
                </c:pt>
                <c:pt idx="1">
                  <c:v>4.4400000000000004</c:v>
                </c:pt>
                <c:pt idx="2">
                  <c:v>4.03</c:v>
                </c:pt>
                <c:pt idx="3">
                  <c:v>4.59</c:v>
                </c:pt>
                <c:pt idx="4">
                  <c:v>4.5</c:v>
                </c:pt>
                <c:pt idx="5">
                  <c:v>4.49</c:v>
                </c:pt>
                <c:pt idx="6">
                  <c:v>4.2</c:v>
                </c:pt>
                <c:pt idx="7">
                  <c:v>3.93</c:v>
                </c:pt>
                <c:pt idx="8">
                  <c:v>3.73</c:v>
                </c:pt>
                <c:pt idx="9">
                  <c:v>3.83</c:v>
                </c:pt>
                <c:pt idx="10">
                  <c:v>3.68</c:v>
                </c:pt>
                <c:pt idx="11">
                  <c:v>3.43</c:v>
                </c:pt>
                <c:pt idx="12">
                  <c:v>3.65</c:v>
                </c:pt>
                <c:pt idx="13">
                  <c:v>3.18</c:v>
                </c:pt>
              </c:numCache>
            </c:numRef>
          </c:val>
          <c:extLst>
            <c:ext xmlns:c16="http://schemas.microsoft.com/office/drawing/2014/chart" uri="{C3380CC4-5D6E-409C-BE32-E72D297353CC}">
              <c16:uniqueId val="{00000004-17A7-413B-A9B3-6FD57A22FF25}"/>
            </c:ext>
          </c:extLst>
        </c:ser>
        <c:dLbls>
          <c:showLegendKey val="0"/>
          <c:showVal val="0"/>
          <c:showCatName val="0"/>
          <c:showSerName val="0"/>
          <c:showPercent val="0"/>
          <c:showBubbleSize val="0"/>
        </c:dLbls>
        <c:gapWidth val="52"/>
        <c:axId val="546614696"/>
        <c:axId val="546613912"/>
      </c:barChart>
      <c:catAx>
        <c:axId val="546614696"/>
        <c:scaling>
          <c:orientation val="minMax"/>
        </c:scaling>
        <c:delete val="0"/>
        <c:axPos val="b"/>
        <c:numFmt formatCode="General" sourceLinked="1"/>
        <c:majorTickMark val="out"/>
        <c:minorTickMark val="none"/>
        <c:tickLblPos val="nextTo"/>
        <c:txPr>
          <a:bodyPr rot="0" vert="horz"/>
          <a:lstStyle/>
          <a:p>
            <a:pPr>
              <a:defRPr sz="1200"/>
            </a:pPr>
            <a:endParaRPr lang="en-US"/>
          </a:p>
        </c:txPr>
        <c:crossAx val="546613912"/>
        <c:crosses val="autoZero"/>
        <c:auto val="0"/>
        <c:lblAlgn val="ctr"/>
        <c:lblOffset val="100"/>
        <c:tickLblSkip val="1"/>
        <c:tickMarkSkip val="1"/>
        <c:noMultiLvlLbl val="0"/>
      </c:catAx>
      <c:valAx>
        <c:axId val="546613912"/>
        <c:scaling>
          <c:orientation val="minMax"/>
          <c:max val="6"/>
          <c:min val="0"/>
        </c:scaling>
        <c:delete val="0"/>
        <c:axPos val="l"/>
        <c:numFmt formatCode="0&quot;%&quot;" sourceLinked="0"/>
        <c:majorTickMark val="out"/>
        <c:minorTickMark val="none"/>
        <c:tickLblPos val="nextTo"/>
        <c:txPr>
          <a:bodyPr/>
          <a:lstStyle/>
          <a:p>
            <a:pPr>
              <a:defRPr sz="1200"/>
            </a:pPr>
            <a:endParaRPr lang="en-US"/>
          </a:p>
        </c:txPr>
        <c:crossAx val="546614696"/>
        <c:crosses val="autoZero"/>
        <c:crossBetween val="between"/>
        <c:majorUnit val="1"/>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515046787490305E-2"/>
          <c:y val="5.1466184158978912E-2"/>
          <c:w val="0.89192821847683201"/>
          <c:h val="0.76110635079751987"/>
        </c:manualLayout>
      </c:layout>
      <c:barChart>
        <c:barDir val="col"/>
        <c:grouping val="clustered"/>
        <c:varyColors val="0"/>
        <c:ser>
          <c:idx val="0"/>
          <c:order val="0"/>
          <c:tx>
            <c:strRef>
              <c:f>Sheet1!$A$2</c:f>
              <c:strCache>
                <c:ptCount val="1"/>
                <c:pt idx="0">
                  <c:v>Percent</c:v>
                </c:pt>
              </c:strCache>
            </c:strRef>
          </c:tx>
          <c:spPr>
            <a:solidFill>
              <a:schemeClr val="accent1"/>
            </a:solidFill>
          </c:spPr>
          <c:invertIfNegative val="0"/>
          <c:dPt>
            <c:idx val="1"/>
            <c:invertIfNegative val="0"/>
            <c:bubble3D val="0"/>
            <c:extLst>
              <c:ext xmlns:c16="http://schemas.microsoft.com/office/drawing/2014/chart" uri="{C3380CC4-5D6E-409C-BE32-E72D297353CC}">
                <c16:uniqueId val="{0000000B-38CA-43DB-B667-FEF873C017BC}"/>
              </c:ext>
            </c:extLst>
          </c:dPt>
          <c:dPt>
            <c:idx val="2"/>
            <c:invertIfNegative val="0"/>
            <c:bubble3D val="0"/>
            <c:extLst>
              <c:ext xmlns:c16="http://schemas.microsoft.com/office/drawing/2014/chart" uri="{C3380CC4-5D6E-409C-BE32-E72D297353CC}">
                <c16:uniqueId val="{0000000A-38CA-43DB-B667-FEF873C017BC}"/>
              </c:ext>
            </c:extLst>
          </c:dPt>
          <c:dPt>
            <c:idx val="3"/>
            <c:invertIfNegative val="0"/>
            <c:bubble3D val="0"/>
            <c:extLst>
              <c:ext xmlns:c16="http://schemas.microsoft.com/office/drawing/2014/chart" uri="{C3380CC4-5D6E-409C-BE32-E72D297353CC}">
                <c16:uniqueId val="{00000009-38CA-43DB-B667-FEF873C017BC}"/>
              </c:ext>
            </c:extLst>
          </c:dPt>
          <c:dPt>
            <c:idx val="4"/>
            <c:invertIfNegative val="0"/>
            <c:bubble3D val="0"/>
            <c:extLst>
              <c:ext xmlns:c16="http://schemas.microsoft.com/office/drawing/2014/chart" uri="{C3380CC4-5D6E-409C-BE32-E72D297353CC}">
                <c16:uniqueId val="{00000008-38CA-43DB-B667-FEF873C017BC}"/>
              </c:ext>
            </c:extLst>
          </c:dPt>
          <c:dPt>
            <c:idx val="5"/>
            <c:invertIfNegative val="0"/>
            <c:bubble3D val="0"/>
            <c:extLst>
              <c:ext xmlns:c16="http://schemas.microsoft.com/office/drawing/2014/chart" uri="{C3380CC4-5D6E-409C-BE32-E72D297353CC}">
                <c16:uniqueId val="{00000007-38CA-43DB-B667-FEF873C017BC}"/>
              </c:ext>
            </c:extLst>
          </c:dPt>
          <c:dPt>
            <c:idx val="6"/>
            <c:invertIfNegative val="0"/>
            <c:bubble3D val="0"/>
            <c:extLst>
              <c:ext xmlns:c16="http://schemas.microsoft.com/office/drawing/2014/chart" uri="{C3380CC4-5D6E-409C-BE32-E72D297353CC}">
                <c16:uniqueId val="{00000006-38CA-43DB-B667-FEF873C017BC}"/>
              </c:ext>
            </c:extLst>
          </c:dPt>
          <c:dPt>
            <c:idx val="7"/>
            <c:invertIfNegative val="0"/>
            <c:bubble3D val="0"/>
            <c:extLst>
              <c:ext xmlns:c16="http://schemas.microsoft.com/office/drawing/2014/chart" uri="{C3380CC4-5D6E-409C-BE32-E72D297353CC}">
                <c16:uniqueId val="{00000005-38CA-43DB-B667-FEF873C017BC}"/>
              </c:ext>
            </c:extLst>
          </c:dPt>
          <c:dPt>
            <c:idx val="8"/>
            <c:invertIfNegative val="0"/>
            <c:bubble3D val="0"/>
            <c:extLst>
              <c:ext xmlns:c16="http://schemas.microsoft.com/office/drawing/2014/chart" uri="{C3380CC4-5D6E-409C-BE32-E72D297353CC}">
                <c16:uniqueId val="{00000004-38CA-43DB-B667-FEF873C017BC}"/>
              </c:ext>
            </c:extLst>
          </c:dPt>
          <c:dPt>
            <c:idx val="9"/>
            <c:invertIfNegative val="0"/>
            <c:bubble3D val="0"/>
            <c:extLst>
              <c:ext xmlns:c16="http://schemas.microsoft.com/office/drawing/2014/chart" uri="{C3380CC4-5D6E-409C-BE32-E72D297353CC}">
                <c16:uniqueId val="{00000003-38CA-43DB-B667-FEF873C017BC}"/>
              </c:ext>
            </c:extLst>
          </c:dPt>
          <c:dPt>
            <c:idx val="10"/>
            <c:invertIfNegative val="0"/>
            <c:bubble3D val="0"/>
            <c:extLst>
              <c:ext xmlns:c16="http://schemas.microsoft.com/office/drawing/2014/chart" uri="{C3380CC4-5D6E-409C-BE32-E72D297353CC}">
                <c16:uniqueId val="{00000002-38CA-43DB-B667-FEF873C017BC}"/>
              </c:ext>
            </c:extLst>
          </c:dPt>
          <c:dPt>
            <c:idx val="11"/>
            <c:invertIfNegative val="0"/>
            <c:bubble3D val="0"/>
            <c:extLst>
              <c:ext xmlns:c16="http://schemas.microsoft.com/office/drawing/2014/chart" uri="{C3380CC4-5D6E-409C-BE32-E72D297353CC}">
                <c16:uniqueId val="{0000000A-6B21-4CA9-9E50-B39350FEBB3E}"/>
              </c:ext>
            </c:extLst>
          </c:dPt>
          <c:dPt>
            <c:idx val="12"/>
            <c:invertIfNegative val="0"/>
            <c:bubble3D val="0"/>
            <c:extLst>
              <c:ext xmlns:c16="http://schemas.microsoft.com/office/drawing/2014/chart" uri="{C3380CC4-5D6E-409C-BE32-E72D297353CC}">
                <c16:uniqueId val="{00000001-38CA-43DB-B667-FEF873C017BC}"/>
              </c:ext>
            </c:extLst>
          </c:dPt>
          <c:dPt>
            <c:idx val="14"/>
            <c:invertIfNegative val="0"/>
            <c:bubble3D val="0"/>
            <c:extLst>
              <c:ext xmlns:c16="http://schemas.microsoft.com/office/drawing/2014/chart" uri="{C3380CC4-5D6E-409C-BE32-E72D297353CC}">
                <c16:uniqueId val="{00000000-38CA-43DB-B667-FEF873C017BC}"/>
              </c:ext>
            </c:extLst>
          </c:dPt>
          <c:dPt>
            <c:idx val="18"/>
            <c:invertIfNegative val="0"/>
            <c:bubble3D val="0"/>
            <c:extLst>
              <c:ext xmlns:c16="http://schemas.microsoft.com/office/drawing/2014/chart" uri="{C3380CC4-5D6E-409C-BE32-E72D297353CC}">
                <c16:uniqueId val="{0000000F-6B21-4CA9-9E50-B39350FEBB3E}"/>
              </c:ext>
            </c:extLst>
          </c:dPt>
          <c:dPt>
            <c:idx val="19"/>
            <c:invertIfNegative val="0"/>
            <c:bubble3D val="0"/>
            <c:extLst>
              <c:ext xmlns:c16="http://schemas.microsoft.com/office/drawing/2014/chart" uri="{C3380CC4-5D6E-409C-BE32-E72D297353CC}">
                <c16:uniqueId val="{00000011-6B21-4CA9-9E50-B39350FEBB3E}"/>
              </c:ext>
            </c:extLst>
          </c:dPt>
          <c:dPt>
            <c:idx val="21"/>
            <c:invertIfNegative val="0"/>
            <c:bubble3D val="0"/>
            <c:spPr>
              <a:solidFill>
                <a:schemeClr val="accent2"/>
              </a:solidFill>
            </c:spPr>
            <c:extLst>
              <c:ext xmlns:c16="http://schemas.microsoft.com/office/drawing/2014/chart" uri="{C3380CC4-5D6E-409C-BE32-E72D297353CC}">
                <c16:uniqueId val="{00000013-6B21-4CA9-9E50-B39350FEBB3E}"/>
              </c:ext>
            </c:extLst>
          </c:dPt>
          <c:dPt>
            <c:idx val="23"/>
            <c:invertIfNegative val="0"/>
            <c:bubble3D val="0"/>
            <c:extLst>
              <c:ext xmlns:c16="http://schemas.microsoft.com/office/drawing/2014/chart" uri="{C3380CC4-5D6E-409C-BE32-E72D297353CC}">
                <c16:uniqueId val="{00000015-6B21-4CA9-9E50-B39350FEBB3E}"/>
              </c:ext>
            </c:extLst>
          </c:dPt>
          <c:dPt>
            <c:idx val="24"/>
            <c:invertIfNegative val="0"/>
            <c:bubble3D val="0"/>
            <c:extLst>
              <c:ext xmlns:c16="http://schemas.microsoft.com/office/drawing/2014/chart" uri="{C3380CC4-5D6E-409C-BE32-E72D297353CC}">
                <c16:uniqueId val="{00000017-6B21-4CA9-9E50-B39350FEBB3E}"/>
              </c:ext>
            </c:extLst>
          </c:dPt>
          <c:dPt>
            <c:idx val="25"/>
            <c:invertIfNegative val="0"/>
            <c:bubble3D val="0"/>
            <c:extLst>
              <c:ext xmlns:c16="http://schemas.microsoft.com/office/drawing/2014/chart" uri="{C3380CC4-5D6E-409C-BE32-E72D297353CC}">
                <c16:uniqueId val="{00000019-6B21-4CA9-9E50-B39350FEBB3E}"/>
              </c:ext>
            </c:extLst>
          </c:dPt>
          <c:dPt>
            <c:idx val="26"/>
            <c:invertIfNegative val="0"/>
            <c:bubble3D val="0"/>
            <c:extLst>
              <c:ext xmlns:c16="http://schemas.microsoft.com/office/drawing/2014/chart" uri="{C3380CC4-5D6E-409C-BE32-E72D297353CC}">
                <c16:uniqueId val="{0000001B-6B21-4CA9-9E50-B39350FEBB3E}"/>
              </c:ext>
            </c:extLst>
          </c:dPt>
          <c:dPt>
            <c:idx val="27"/>
            <c:invertIfNegative val="0"/>
            <c:bubble3D val="0"/>
            <c:extLst>
              <c:ext xmlns:c16="http://schemas.microsoft.com/office/drawing/2014/chart" uri="{C3380CC4-5D6E-409C-BE32-E72D297353CC}">
                <c16:uniqueId val="{0000001D-6B21-4CA9-9E50-B39350FEBB3E}"/>
              </c:ext>
            </c:extLst>
          </c:dPt>
          <c:dLbls>
            <c:dLbl>
              <c:idx val="21"/>
              <c:layout>
                <c:manualLayout>
                  <c:x val="-1.49840785316747E-3"/>
                  <c:y val="-3.46232162568814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6B21-4CA9-9E50-B39350FEBB3E}"/>
                </c:ext>
              </c:extLst>
            </c:dLbl>
            <c:numFmt formatCode="#,##0.0" sourceLinked="0"/>
            <c:spPr>
              <a:noFill/>
              <a:ln>
                <a:noFill/>
              </a:ln>
              <a:effectLst/>
            </c:spPr>
            <c:txPr>
              <a:bodyPr rot="0" vert="horz" wrap="square" lIns="38100" tIns="19050" rIns="38100" bIns="19050" anchor="ctr">
                <a:spAutoFit/>
              </a:bodyPr>
              <a:lstStyle/>
              <a:p>
                <a:pPr>
                  <a:defRPr sz="12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Sheet1!$C$1:$X$1</c:f>
              <c:strCache>
                <c:ptCount val="22"/>
                <c:pt idx="0">
                  <c:v>95</c:v>
                </c:pt>
                <c:pt idx="1">
                  <c:v>96</c:v>
                </c:pt>
                <c:pt idx="2">
                  <c:v>97</c:v>
                </c:pt>
                <c:pt idx="3">
                  <c:v>98</c:v>
                </c:pt>
                <c:pt idx="4">
                  <c:v>99</c:v>
                </c:pt>
                <c:pt idx="5">
                  <c:v>00</c:v>
                </c:pt>
                <c:pt idx="6">
                  <c:v>01</c:v>
                </c:pt>
                <c:pt idx="7">
                  <c:v>02</c:v>
                </c:pt>
                <c:pt idx="8">
                  <c:v>03</c:v>
                </c:pt>
                <c:pt idx="9">
                  <c:v>04</c:v>
                </c:pt>
                <c:pt idx="10">
                  <c:v>05*</c:v>
                </c:pt>
                <c:pt idx="11">
                  <c:v>06</c:v>
                </c:pt>
                <c:pt idx="12">
                  <c:v>07</c:v>
                </c:pt>
                <c:pt idx="13">
                  <c:v>08</c:v>
                </c:pt>
                <c:pt idx="14">
                  <c:v>09</c:v>
                </c:pt>
                <c:pt idx="15">
                  <c:v>10</c:v>
                </c:pt>
                <c:pt idx="16">
                  <c:v>11</c:v>
                </c:pt>
                <c:pt idx="17">
                  <c:v>12</c:v>
                </c:pt>
                <c:pt idx="18">
                  <c:v>13</c:v>
                </c:pt>
                <c:pt idx="19">
                  <c:v>14</c:v>
                </c:pt>
                <c:pt idx="20">
                  <c:v>15</c:v>
                </c:pt>
                <c:pt idx="21">
                  <c:v>16**</c:v>
                </c:pt>
              </c:strCache>
            </c:strRef>
          </c:cat>
          <c:val>
            <c:numRef>
              <c:f>Sheet1!$C$2:$X$2</c:f>
              <c:numCache>
                <c:formatCode>"$"#,##0.00</c:formatCode>
                <c:ptCount val="22"/>
                <c:pt idx="0">
                  <c:v>42.83</c:v>
                </c:pt>
                <c:pt idx="1">
                  <c:v>47.21</c:v>
                </c:pt>
                <c:pt idx="2">
                  <c:v>52.31</c:v>
                </c:pt>
                <c:pt idx="3">
                  <c:v>57.95</c:v>
                </c:pt>
                <c:pt idx="4">
                  <c:v>51.87</c:v>
                </c:pt>
                <c:pt idx="5">
                  <c:v>56.91</c:v>
                </c:pt>
                <c:pt idx="6">
                  <c:v>44.37</c:v>
                </c:pt>
                <c:pt idx="7">
                  <c:v>36.01</c:v>
                </c:pt>
                <c:pt idx="8">
                  <c:v>45.26</c:v>
                </c:pt>
                <c:pt idx="9">
                  <c:v>48.89</c:v>
                </c:pt>
                <c:pt idx="10">
                  <c:v>59.43</c:v>
                </c:pt>
                <c:pt idx="11">
                  <c:v>55.65</c:v>
                </c:pt>
                <c:pt idx="12">
                  <c:v>63.97</c:v>
                </c:pt>
                <c:pt idx="13">
                  <c:v>31.65</c:v>
                </c:pt>
                <c:pt idx="14">
                  <c:v>39.15</c:v>
                </c:pt>
                <c:pt idx="15">
                  <c:v>53.42</c:v>
                </c:pt>
                <c:pt idx="16">
                  <c:v>56.24</c:v>
                </c:pt>
                <c:pt idx="17">
                  <c:v>54.19</c:v>
                </c:pt>
                <c:pt idx="18">
                  <c:v>58.71</c:v>
                </c:pt>
                <c:pt idx="19">
                  <c:v>56.22</c:v>
                </c:pt>
                <c:pt idx="20">
                  <c:v>56.6</c:v>
                </c:pt>
                <c:pt idx="21">
                  <c:v>51</c:v>
                </c:pt>
              </c:numCache>
            </c:numRef>
          </c:val>
          <c:extLst>
            <c:ext xmlns:c16="http://schemas.microsoft.com/office/drawing/2014/chart" uri="{C3380CC4-5D6E-409C-BE32-E72D297353CC}">
              <c16:uniqueId val="{0000000D-38CA-43DB-B667-FEF873C017BC}"/>
            </c:ext>
          </c:extLst>
        </c:ser>
        <c:dLbls>
          <c:dLblPos val="outEnd"/>
          <c:showLegendKey val="0"/>
          <c:showVal val="1"/>
          <c:showCatName val="0"/>
          <c:showSerName val="0"/>
          <c:showPercent val="0"/>
          <c:showBubbleSize val="0"/>
        </c:dLbls>
        <c:gapWidth val="50"/>
        <c:axId val="327959472"/>
        <c:axId val="327964176"/>
      </c:barChart>
      <c:catAx>
        <c:axId val="327959472"/>
        <c:scaling>
          <c:orientation val="minMax"/>
        </c:scaling>
        <c:delete val="0"/>
        <c:axPos val="b"/>
        <c:numFmt formatCode="General" sourceLinked="1"/>
        <c:majorTickMark val="out"/>
        <c:minorTickMark val="none"/>
        <c:tickLblPos val="nextTo"/>
        <c:txPr>
          <a:bodyPr rot="0" vert="horz"/>
          <a:lstStyle/>
          <a:p>
            <a:pPr>
              <a:defRPr sz="1200"/>
            </a:pPr>
            <a:endParaRPr lang="en-US"/>
          </a:p>
        </c:txPr>
        <c:crossAx val="327964176"/>
        <c:crosses val="autoZero"/>
        <c:auto val="1"/>
        <c:lblAlgn val="ctr"/>
        <c:lblOffset val="0"/>
        <c:tickLblSkip val="1"/>
        <c:tickMarkSkip val="1"/>
        <c:noMultiLvlLbl val="0"/>
      </c:catAx>
      <c:valAx>
        <c:axId val="327964176"/>
        <c:scaling>
          <c:orientation val="minMax"/>
          <c:max val="70"/>
          <c:min val="0"/>
        </c:scaling>
        <c:delete val="0"/>
        <c:axPos val="l"/>
        <c:title>
          <c:tx>
            <c:rich>
              <a:bodyPr/>
              <a:lstStyle/>
              <a:p>
                <a:pPr>
                  <a:defRPr sz="1100"/>
                </a:pPr>
                <a:r>
                  <a:rPr lang="en-US" sz="1100" dirty="0"/>
                  <a:t>Billions</a:t>
                </a:r>
              </a:p>
            </c:rich>
          </c:tx>
          <c:layout>
            <c:manualLayout>
              <c:xMode val="edge"/>
              <c:yMode val="edge"/>
              <c:x val="1.58520932226777E-2"/>
              <c:y val="0.38223540024846903"/>
            </c:manualLayout>
          </c:layout>
          <c:overlay val="0"/>
        </c:title>
        <c:numFmt formatCode="&quot;$&quot;#,##0" sourceLinked="0"/>
        <c:majorTickMark val="out"/>
        <c:minorTickMark val="none"/>
        <c:tickLblPos val="nextTo"/>
        <c:txPr>
          <a:bodyPr/>
          <a:lstStyle/>
          <a:p>
            <a:pPr>
              <a:defRPr sz="1200"/>
            </a:pPr>
            <a:endParaRPr lang="en-US"/>
          </a:p>
        </c:txPr>
        <c:crossAx val="327959472"/>
        <c:crosses val="autoZero"/>
        <c:crossBetween val="between"/>
        <c:majorUnit val="10"/>
      </c:valAx>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515046787490305E-2"/>
          <c:y val="5.1466184158978912E-2"/>
          <c:w val="0.89192821847683201"/>
          <c:h val="0.76110635079751987"/>
        </c:manualLayout>
      </c:layout>
      <c:barChart>
        <c:barDir val="col"/>
        <c:grouping val="clustered"/>
        <c:varyColors val="0"/>
        <c:ser>
          <c:idx val="0"/>
          <c:order val="0"/>
          <c:tx>
            <c:strRef>
              <c:f>Sheet1!$A$2</c:f>
              <c:strCache>
                <c:ptCount val="1"/>
                <c:pt idx="0">
                  <c:v>Gains</c:v>
                </c:pt>
              </c:strCache>
            </c:strRef>
          </c:tx>
          <c:spPr>
            <a:solidFill>
              <a:schemeClr val="accent1"/>
            </a:solidFill>
          </c:spPr>
          <c:invertIfNegative val="0"/>
          <c:dPt>
            <c:idx val="1"/>
            <c:invertIfNegative val="0"/>
            <c:bubble3D val="0"/>
            <c:extLst>
              <c:ext xmlns:c16="http://schemas.microsoft.com/office/drawing/2014/chart" uri="{C3380CC4-5D6E-409C-BE32-E72D297353CC}">
                <c16:uniqueId val="{0000000B-38CA-43DB-B667-FEF873C017BC}"/>
              </c:ext>
            </c:extLst>
          </c:dPt>
          <c:dPt>
            <c:idx val="2"/>
            <c:invertIfNegative val="0"/>
            <c:bubble3D val="0"/>
            <c:extLst>
              <c:ext xmlns:c16="http://schemas.microsoft.com/office/drawing/2014/chart" uri="{C3380CC4-5D6E-409C-BE32-E72D297353CC}">
                <c16:uniqueId val="{0000000A-38CA-43DB-B667-FEF873C017BC}"/>
              </c:ext>
            </c:extLst>
          </c:dPt>
          <c:dPt>
            <c:idx val="3"/>
            <c:invertIfNegative val="0"/>
            <c:bubble3D val="0"/>
            <c:extLst>
              <c:ext xmlns:c16="http://schemas.microsoft.com/office/drawing/2014/chart" uri="{C3380CC4-5D6E-409C-BE32-E72D297353CC}">
                <c16:uniqueId val="{00000009-38CA-43DB-B667-FEF873C017BC}"/>
              </c:ext>
            </c:extLst>
          </c:dPt>
          <c:dPt>
            <c:idx val="4"/>
            <c:invertIfNegative val="0"/>
            <c:bubble3D val="0"/>
            <c:extLst>
              <c:ext xmlns:c16="http://schemas.microsoft.com/office/drawing/2014/chart" uri="{C3380CC4-5D6E-409C-BE32-E72D297353CC}">
                <c16:uniqueId val="{00000008-38CA-43DB-B667-FEF873C017BC}"/>
              </c:ext>
            </c:extLst>
          </c:dPt>
          <c:dPt>
            <c:idx val="5"/>
            <c:invertIfNegative val="0"/>
            <c:bubble3D val="0"/>
            <c:extLst>
              <c:ext xmlns:c16="http://schemas.microsoft.com/office/drawing/2014/chart" uri="{C3380CC4-5D6E-409C-BE32-E72D297353CC}">
                <c16:uniqueId val="{00000007-38CA-43DB-B667-FEF873C017BC}"/>
              </c:ext>
            </c:extLst>
          </c:dPt>
          <c:dPt>
            <c:idx val="6"/>
            <c:invertIfNegative val="0"/>
            <c:bubble3D val="0"/>
            <c:extLst>
              <c:ext xmlns:c16="http://schemas.microsoft.com/office/drawing/2014/chart" uri="{C3380CC4-5D6E-409C-BE32-E72D297353CC}">
                <c16:uniqueId val="{00000006-38CA-43DB-B667-FEF873C017BC}"/>
              </c:ext>
            </c:extLst>
          </c:dPt>
          <c:dPt>
            <c:idx val="7"/>
            <c:invertIfNegative val="0"/>
            <c:bubble3D val="0"/>
            <c:extLst>
              <c:ext xmlns:c16="http://schemas.microsoft.com/office/drawing/2014/chart" uri="{C3380CC4-5D6E-409C-BE32-E72D297353CC}">
                <c16:uniqueId val="{00000005-38CA-43DB-B667-FEF873C017BC}"/>
              </c:ext>
            </c:extLst>
          </c:dPt>
          <c:dPt>
            <c:idx val="8"/>
            <c:invertIfNegative val="0"/>
            <c:bubble3D val="0"/>
            <c:extLst>
              <c:ext xmlns:c16="http://schemas.microsoft.com/office/drawing/2014/chart" uri="{C3380CC4-5D6E-409C-BE32-E72D297353CC}">
                <c16:uniqueId val="{00000004-38CA-43DB-B667-FEF873C017BC}"/>
              </c:ext>
            </c:extLst>
          </c:dPt>
          <c:dPt>
            <c:idx val="9"/>
            <c:invertIfNegative val="0"/>
            <c:bubble3D val="0"/>
            <c:extLst>
              <c:ext xmlns:c16="http://schemas.microsoft.com/office/drawing/2014/chart" uri="{C3380CC4-5D6E-409C-BE32-E72D297353CC}">
                <c16:uniqueId val="{00000003-38CA-43DB-B667-FEF873C017BC}"/>
              </c:ext>
            </c:extLst>
          </c:dPt>
          <c:dPt>
            <c:idx val="10"/>
            <c:invertIfNegative val="0"/>
            <c:bubble3D val="0"/>
            <c:extLst>
              <c:ext xmlns:c16="http://schemas.microsoft.com/office/drawing/2014/chart" uri="{C3380CC4-5D6E-409C-BE32-E72D297353CC}">
                <c16:uniqueId val="{00000002-38CA-43DB-B667-FEF873C017BC}"/>
              </c:ext>
            </c:extLst>
          </c:dPt>
          <c:dPt>
            <c:idx val="11"/>
            <c:invertIfNegative val="0"/>
            <c:bubble3D val="0"/>
            <c:extLst>
              <c:ext xmlns:c16="http://schemas.microsoft.com/office/drawing/2014/chart" uri="{C3380CC4-5D6E-409C-BE32-E72D297353CC}">
                <c16:uniqueId val="{0000000A-6B21-4CA9-9E50-B39350FEBB3E}"/>
              </c:ext>
            </c:extLst>
          </c:dPt>
          <c:dPt>
            <c:idx val="12"/>
            <c:invertIfNegative val="0"/>
            <c:bubble3D val="0"/>
            <c:extLst>
              <c:ext xmlns:c16="http://schemas.microsoft.com/office/drawing/2014/chart" uri="{C3380CC4-5D6E-409C-BE32-E72D297353CC}">
                <c16:uniqueId val="{00000001-38CA-43DB-B667-FEF873C017BC}"/>
              </c:ext>
            </c:extLst>
          </c:dPt>
          <c:dPt>
            <c:idx val="14"/>
            <c:invertIfNegative val="0"/>
            <c:bubble3D val="0"/>
            <c:extLst>
              <c:ext xmlns:c16="http://schemas.microsoft.com/office/drawing/2014/chart" uri="{C3380CC4-5D6E-409C-BE32-E72D297353CC}">
                <c16:uniqueId val="{00000000-38CA-43DB-B667-FEF873C017BC}"/>
              </c:ext>
            </c:extLst>
          </c:dPt>
          <c:dPt>
            <c:idx val="18"/>
            <c:invertIfNegative val="0"/>
            <c:bubble3D val="0"/>
            <c:extLst>
              <c:ext xmlns:c16="http://schemas.microsoft.com/office/drawing/2014/chart" uri="{C3380CC4-5D6E-409C-BE32-E72D297353CC}">
                <c16:uniqueId val="{0000000F-6B21-4CA9-9E50-B39350FEBB3E}"/>
              </c:ext>
            </c:extLst>
          </c:dPt>
          <c:dPt>
            <c:idx val="19"/>
            <c:invertIfNegative val="0"/>
            <c:bubble3D val="0"/>
            <c:extLst>
              <c:ext xmlns:c16="http://schemas.microsoft.com/office/drawing/2014/chart" uri="{C3380CC4-5D6E-409C-BE32-E72D297353CC}">
                <c16:uniqueId val="{00000011-6B21-4CA9-9E50-B39350FEBB3E}"/>
              </c:ext>
            </c:extLst>
          </c:dPt>
          <c:dPt>
            <c:idx val="21"/>
            <c:invertIfNegative val="0"/>
            <c:bubble3D val="0"/>
            <c:spPr>
              <a:solidFill>
                <a:schemeClr val="accent2"/>
              </a:solidFill>
            </c:spPr>
            <c:extLst>
              <c:ext xmlns:c16="http://schemas.microsoft.com/office/drawing/2014/chart" uri="{C3380CC4-5D6E-409C-BE32-E72D297353CC}">
                <c16:uniqueId val="{00000013-6B21-4CA9-9E50-B39350FEBB3E}"/>
              </c:ext>
            </c:extLst>
          </c:dPt>
          <c:dPt>
            <c:idx val="23"/>
            <c:invertIfNegative val="0"/>
            <c:bubble3D val="0"/>
            <c:extLst>
              <c:ext xmlns:c16="http://schemas.microsoft.com/office/drawing/2014/chart" uri="{C3380CC4-5D6E-409C-BE32-E72D297353CC}">
                <c16:uniqueId val="{00000015-6B21-4CA9-9E50-B39350FEBB3E}"/>
              </c:ext>
            </c:extLst>
          </c:dPt>
          <c:dPt>
            <c:idx val="24"/>
            <c:invertIfNegative val="0"/>
            <c:bubble3D val="0"/>
            <c:extLst>
              <c:ext xmlns:c16="http://schemas.microsoft.com/office/drawing/2014/chart" uri="{C3380CC4-5D6E-409C-BE32-E72D297353CC}">
                <c16:uniqueId val="{00000017-6B21-4CA9-9E50-B39350FEBB3E}"/>
              </c:ext>
            </c:extLst>
          </c:dPt>
          <c:dPt>
            <c:idx val="25"/>
            <c:invertIfNegative val="0"/>
            <c:bubble3D val="0"/>
            <c:extLst>
              <c:ext xmlns:c16="http://schemas.microsoft.com/office/drawing/2014/chart" uri="{C3380CC4-5D6E-409C-BE32-E72D297353CC}">
                <c16:uniqueId val="{00000019-6B21-4CA9-9E50-B39350FEBB3E}"/>
              </c:ext>
            </c:extLst>
          </c:dPt>
          <c:dPt>
            <c:idx val="26"/>
            <c:invertIfNegative val="0"/>
            <c:bubble3D val="0"/>
            <c:extLst>
              <c:ext xmlns:c16="http://schemas.microsoft.com/office/drawing/2014/chart" uri="{C3380CC4-5D6E-409C-BE32-E72D297353CC}">
                <c16:uniqueId val="{0000001B-6B21-4CA9-9E50-B39350FEBB3E}"/>
              </c:ext>
            </c:extLst>
          </c:dPt>
          <c:dPt>
            <c:idx val="27"/>
            <c:invertIfNegative val="0"/>
            <c:bubble3D val="0"/>
            <c:extLst>
              <c:ext xmlns:c16="http://schemas.microsoft.com/office/drawing/2014/chart" uri="{C3380CC4-5D6E-409C-BE32-E72D297353CC}">
                <c16:uniqueId val="{0000001D-6B21-4CA9-9E50-B39350FEBB3E}"/>
              </c:ext>
            </c:extLst>
          </c:dPt>
          <c:dLbls>
            <c:dLbl>
              <c:idx val="21"/>
              <c:layout>
                <c:manualLayout>
                  <c:x val="-1.49840785316747E-3"/>
                  <c:y val="-3.46232162568814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6B21-4CA9-9E50-B39350FEBB3E}"/>
                </c:ext>
              </c:extLst>
            </c:dLbl>
            <c:numFmt formatCode="&quot;$&quot;#,##0.0" sourceLinked="0"/>
            <c:spPr>
              <a:noFill/>
              <a:ln>
                <a:noFill/>
              </a:ln>
              <a:effectLst/>
            </c:spPr>
            <c:txPr>
              <a:bodyPr rot="0" vert="horz" wrap="square" lIns="38100" tIns="19050" rIns="38100" bIns="19050" anchor="ctr">
                <a:spAutoFit/>
              </a:bodyPr>
              <a:lstStyle/>
              <a:p>
                <a:pPr>
                  <a:defRPr sz="14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Sheet1!$B$1:$K$1</c:f>
              <c:strCache>
                <c:ptCount val="10"/>
                <c:pt idx="0">
                  <c:v>07</c:v>
                </c:pt>
                <c:pt idx="1">
                  <c:v>08</c:v>
                </c:pt>
                <c:pt idx="2">
                  <c:v>09</c:v>
                </c:pt>
                <c:pt idx="3">
                  <c:v>10</c:v>
                </c:pt>
                <c:pt idx="4">
                  <c:v>11</c:v>
                </c:pt>
                <c:pt idx="5">
                  <c:v>12</c:v>
                </c:pt>
                <c:pt idx="6">
                  <c:v>13</c:v>
                </c:pt>
                <c:pt idx="7">
                  <c:v>14</c:v>
                </c:pt>
                <c:pt idx="8">
                  <c:v>15</c:v>
                </c:pt>
                <c:pt idx="9">
                  <c:v>16</c:v>
                </c:pt>
              </c:strCache>
            </c:strRef>
          </c:cat>
          <c:val>
            <c:numRef>
              <c:f>Sheet1!$B$2:$K$2</c:f>
              <c:numCache>
                <c:formatCode>"$"#,##0.0</c:formatCode>
                <c:ptCount val="10"/>
                <c:pt idx="0">
                  <c:v>47.8</c:v>
                </c:pt>
                <c:pt idx="1">
                  <c:v>28.3</c:v>
                </c:pt>
                <c:pt idx="2">
                  <c:v>26.2</c:v>
                </c:pt>
                <c:pt idx="3">
                  <c:v>39.4</c:v>
                </c:pt>
                <c:pt idx="4">
                  <c:v>42</c:v>
                </c:pt>
                <c:pt idx="5">
                  <c:v>38.1</c:v>
                </c:pt>
                <c:pt idx="6">
                  <c:v>40.299999999999997</c:v>
                </c:pt>
                <c:pt idx="7">
                  <c:v>43.1</c:v>
                </c:pt>
                <c:pt idx="8">
                  <c:v>43.7</c:v>
                </c:pt>
                <c:pt idx="9">
                  <c:v>38.6</c:v>
                </c:pt>
              </c:numCache>
            </c:numRef>
          </c:val>
          <c:extLst>
            <c:ext xmlns:c16="http://schemas.microsoft.com/office/drawing/2014/chart" uri="{C3380CC4-5D6E-409C-BE32-E72D297353CC}">
              <c16:uniqueId val="{0000000D-38CA-43DB-B667-FEF873C017BC}"/>
            </c:ext>
          </c:extLst>
        </c:ser>
        <c:dLbls>
          <c:dLblPos val="outEnd"/>
          <c:showLegendKey val="0"/>
          <c:showVal val="1"/>
          <c:showCatName val="0"/>
          <c:showSerName val="0"/>
          <c:showPercent val="0"/>
          <c:showBubbleSize val="0"/>
        </c:dLbls>
        <c:gapWidth val="50"/>
        <c:axId val="327959472"/>
        <c:axId val="327964176"/>
      </c:barChart>
      <c:catAx>
        <c:axId val="327959472"/>
        <c:scaling>
          <c:orientation val="minMax"/>
        </c:scaling>
        <c:delete val="0"/>
        <c:axPos val="b"/>
        <c:numFmt formatCode="General" sourceLinked="1"/>
        <c:majorTickMark val="out"/>
        <c:minorTickMark val="none"/>
        <c:tickLblPos val="nextTo"/>
        <c:txPr>
          <a:bodyPr rot="0" vert="horz"/>
          <a:lstStyle/>
          <a:p>
            <a:pPr>
              <a:defRPr sz="1200"/>
            </a:pPr>
            <a:endParaRPr lang="en-US"/>
          </a:p>
        </c:txPr>
        <c:crossAx val="327964176"/>
        <c:crosses val="autoZero"/>
        <c:auto val="1"/>
        <c:lblAlgn val="ctr"/>
        <c:lblOffset val="0"/>
        <c:tickLblSkip val="1"/>
        <c:tickMarkSkip val="1"/>
        <c:noMultiLvlLbl val="0"/>
      </c:catAx>
      <c:valAx>
        <c:axId val="327964176"/>
        <c:scaling>
          <c:orientation val="minMax"/>
          <c:max val="60"/>
          <c:min val="0"/>
        </c:scaling>
        <c:delete val="0"/>
        <c:axPos val="l"/>
        <c:title>
          <c:tx>
            <c:rich>
              <a:bodyPr/>
              <a:lstStyle/>
              <a:p>
                <a:pPr>
                  <a:defRPr sz="1100"/>
                </a:pPr>
                <a:r>
                  <a:rPr lang="en-US" sz="1100" dirty="0"/>
                  <a:t>Billions</a:t>
                </a:r>
              </a:p>
            </c:rich>
          </c:tx>
          <c:layout>
            <c:manualLayout>
              <c:xMode val="edge"/>
              <c:yMode val="edge"/>
              <c:x val="1.58520932226777E-2"/>
              <c:y val="0.38223540024846903"/>
            </c:manualLayout>
          </c:layout>
          <c:overlay val="0"/>
        </c:title>
        <c:numFmt formatCode="&quot;$&quot;#,##0" sourceLinked="0"/>
        <c:majorTickMark val="out"/>
        <c:minorTickMark val="none"/>
        <c:tickLblPos val="nextTo"/>
        <c:txPr>
          <a:bodyPr/>
          <a:lstStyle/>
          <a:p>
            <a:pPr>
              <a:defRPr sz="1400"/>
            </a:pPr>
            <a:endParaRPr lang="en-US"/>
          </a:p>
        </c:txPr>
        <c:crossAx val="327959472"/>
        <c:crosses val="autoZero"/>
        <c:crossBetween val="between"/>
        <c:majorUnit val="10"/>
      </c:valAx>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10 Most Pessimistic</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2017:Q1</c:v>
                </c:pt>
                <c:pt idx="1">
                  <c:v>2017:Q2</c:v>
                </c:pt>
                <c:pt idx="2">
                  <c:v>2017:Q3</c:v>
                </c:pt>
                <c:pt idx="3">
                  <c:v>2017:Q4</c:v>
                </c:pt>
                <c:pt idx="4">
                  <c:v>2018:Q1</c:v>
                </c:pt>
                <c:pt idx="5">
                  <c:v>2018:Q2</c:v>
                </c:pt>
                <c:pt idx="6">
                  <c:v>2018:Q3</c:v>
                </c:pt>
                <c:pt idx="7">
                  <c:v>2018:Q4</c:v>
                </c:pt>
              </c:strCache>
            </c:strRef>
          </c:cat>
          <c:val>
            <c:numRef>
              <c:f>Sheet1!$B$2:$B$9</c:f>
              <c:numCache>
                <c:formatCode>General</c:formatCode>
                <c:ptCount val="8"/>
                <c:pt idx="0">
                  <c:v>2.4</c:v>
                </c:pt>
                <c:pt idx="1">
                  <c:v>2.4</c:v>
                </c:pt>
                <c:pt idx="2">
                  <c:v>2.5</c:v>
                </c:pt>
                <c:pt idx="3">
                  <c:v>2.5</c:v>
                </c:pt>
                <c:pt idx="4">
                  <c:v>2.7</c:v>
                </c:pt>
                <c:pt idx="5">
                  <c:v>2.7</c:v>
                </c:pt>
                <c:pt idx="6">
                  <c:v>2.7</c:v>
                </c:pt>
                <c:pt idx="7">
                  <c:v>2.8</c:v>
                </c:pt>
              </c:numCache>
            </c:numRef>
          </c:val>
          <c:smooth val="0"/>
          <c:extLst>
            <c:ext xmlns:c16="http://schemas.microsoft.com/office/drawing/2014/chart" uri="{C3380CC4-5D6E-409C-BE32-E72D297353CC}">
              <c16:uniqueId val="{00000000-EE06-4A59-ABC4-C171C8E61CE0}"/>
            </c:ext>
          </c:extLst>
        </c:ser>
        <c:ser>
          <c:idx val="1"/>
          <c:order val="1"/>
          <c:tx>
            <c:strRef>
              <c:f>Sheet1!$C$1</c:f>
              <c:strCache>
                <c:ptCount val="1"/>
                <c:pt idx="0">
                  <c:v>Median</c:v>
                </c:pt>
              </c:strCache>
            </c:strRef>
          </c:tx>
          <c:spPr>
            <a:ln w="28575" cap="rnd">
              <a:solidFill>
                <a:schemeClr val="accent2"/>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2017:Q1</c:v>
                </c:pt>
                <c:pt idx="1">
                  <c:v>2017:Q2</c:v>
                </c:pt>
                <c:pt idx="2">
                  <c:v>2017:Q3</c:v>
                </c:pt>
                <c:pt idx="3">
                  <c:v>2017:Q4</c:v>
                </c:pt>
                <c:pt idx="4">
                  <c:v>2018:Q1</c:v>
                </c:pt>
                <c:pt idx="5">
                  <c:v>2018:Q2</c:v>
                </c:pt>
                <c:pt idx="6">
                  <c:v>2018:Q3</c:v>
                </c:pt>
                <c:pt idx="7">
                  <c:v>2018:Q4</c:v>
                </c:pt>
              </c:strCache>
            </c:strRef>
          </c:cat>
          <c:val>
            <c:numRef>
              <c:f>Sheet1!$C$2:$C$9</c:f>
              <c:numCache>
                <c:formatCode>General</c:formatCode>
                <c:ptCount val="8"/>
                <c:pt idx="0">
                  <c:v>2.5</c:v>
                </c:pt>
                <c:pt idx="1">
                  <c:v>2.6</c:v>
                </c:pt>
                <c:pt idx="2">
                  <c:v>2.7</c:v>
                </c:pt>
                <c:pt idx="3">
                  <c:v>2.9</c:v>
                </c:pt>
                <c:pt idx="4">
                  <c:v>3</c:v>
                </c:pt>
                <c:pt idx="5">
                  <c:v>3.1</c:v>
                </c:pt>
                <c:pt idx="6">
                  <c:v>3.2</c:v>
                </c:pt>
                <c:pt idx="7">
                  <c:v>3.3</c:v>
                </c:pt>
              </c:numCache>
            </c:numRef>
          </c:val>
          <c:smooth val="0"/>
          <c:extLst>
            <c:ext xmlns:c16="http://schemas.microsoft.com/office/drawing/2014/chart" uri="{C3380CC4-5D6E-409C-BE32-E72D297353CC}">
              <c16:uniqueId val="{00000002-EE06-4A59-ABC4-C171C8E61CE0}"/>
            </c:ext>
          </c:extLst>
        </c:ser>
        <c:ser>
          <c:idx val="2"/>
          <c:order val="2"/>
          <c:tx>
            <c:strRef>
              <c:f>Sheet1!$D$1</c:f>
              <c:strCache>
                <c:ptCount val="1"/>
                <c:pt idx="0">
                  <c:v>10 Most Optimistic</c:v>
                </c:pt>
              </c:strCache>
            </c:strRef>
          </c:tx>
          <c:spPr>
            <a:ln w="28575" cap="rnd">
              <a:solidFill>
                <a:srgbClr val="00B050"/>
              </a:solidFill>
              <a:round/>
            </a:ln>
            <a:effectLst/>
          </c:spPr>
          <c:marker>
            <c:symbol val="none"/>
          </c:marker>
          <c:dLbls>
            <c:dLbl>
              <c:idx val="5"/>
              <c:layout>
                <c:manualLayout>
                  <c:x val="-3.2632398753894197E-2"/>
                  <c:y val="-4.69464296191481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DD9-4831-BB0F-51C233946727}"/>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2017:Q1</c:v>
                </c:pt>
                <c:pt idx="1">
                  <c:v>2017:Q2</c:v>
                </c:pt>
                <c:pt idx="2">
                  <c:v>2017:Q3</c:v>
                </c:pt>
                <c:pt idx="3">
                  <c:v>2017:Q4</c:v>
                </c:pt>
                <c:pt idx="4">
                  <c:v>2018:Q1</c:v>
                </c:pt>
                <c:pt idx="5">
                  <c:v>2018:Q2</c:v>
                </c:pt>
                <c:pt idx="6">
                  <c:v>2018:Q3</c:v>
                </c:pt>
                <c:pt idx="7">
                  <c:v>2018:Q4</c:v>
                </c:pt>
              </c:strCache>
            </c:strRef>
          </c:cat>
          <c:val>
            <c:numRef>
              <c:f>Sheet1!$D$2:$D$9</c:f>
              <c:numCache>
                <c:formatCode>General</c:formatCode>
                <c:ptCount val="8"/>
                <c:pt idx="0">
                  <c:v>2.5</c:v>
                </c:pt>
                <c:pt idx="1">
                  <c:v>2.8</c:v>
                </c:pt>
                <c:pt idx="2">
                  <c:v>3</c:v>
                </c:pt>
                <c:pt idx="3">
                  <c:v>3.2</c:v>
                </c:pt>
                <c:pt idx="4">
                  <c:v>3.4</c:v>
                </c:pt>
                <c:pt idx="5">
                  <c:v>3.5</c:v>
                </c:pt>
                <c:pt idx="6">
                  <c:v>3.8</c:v>
                </c:pt>
                <c:pt idx="7">
                  <c:v>4</c:v>
                </c:pt>
              </c:numCache>
            </c:numRef>
          </c:val>
          <c:smooth val="0"/>
          <c:extLst>
            <c:ext xmlns:c16="http://schemas.microsoft.com/office/drawing/2014/chart" uri="{C3380CC4-5D6E-409C-BE32-E72D297353CC}">
              <c16:uniqueId val="{00000003-EE06-4A59-ABC4-C171C8E61CE0}"/>
            </c:ext>
          </c:extLst>
        </c:ser>
        <c:dLbls>
          <c:showLegendKey val="0"/>
          <c:showVal val="0"/>
          <c:showCatName val="0"/>
          <c:showSerName val="0"/>
          <c:showPercent val="0"/>
          <c:showBubbleSize val="0"/>
        </c:dLbls>
        <c:smooth val="0"/>
        <c:axId val="458108872"/>
        <c:axId val="458111224"/>
      </c:lineChart>
      <c:catAx>
        <c:axId val="458108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8111224"/>
        <c:crosses val="autoZero"/>
        <c:auto val="1"/>
        <c:lblAlgn val="ctr"/>
        <c:lblOffset val="100"/>
        <c:noMultiLvlLbl val="0"/>
      </c:catAx>
      <c:valAx>
        <c:axId val="458111224"/>
        <c:scaling>
          <c:orientation val="minMax"/>
          <c:max val="4.5"/>
          <c:min val="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8108872"/>
        <c:crosses val="autoZero"/>
        <c:crossBetween val="between"/>
        <c:majorUnit val="0.5"/>
      </c:valAx>
      <c:spPr>
        <a:noFill/>
        <a:ln>
          <a:noFill/>
        </a:ln>
        <a:effectLst/>
      </c:spPr>
    </c:plotArea>
    <c:legend>
      <c:legendPos val="t"/>
      <c:layout>
        <c:manualLayout>
          <c:xMode val="edge"/>
          <c:yMode val="edge"/>
          <c:x val="0.30213150342188527"/>
          <c:y val="2.1835548660068864E-2"/>
          <c:w val="0.64374947874506339"/>
          <c:h val="5.569289934177426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267716535433102E-2"/>
          <c:y val="3.4568569712992298E-2"/>
          <c:w val="0.894014430705667"/>
          <c:h val="0.83957219251336901"/>
        </c:manualLayout>
      </c:layout>
      <c:barChart>
        <c:barDir val="col"/>
        <c:grouping val="clustered"/>
        <c:varyColors val="0"/>
        <c:ser>
          <c:idx val="2"/>
          <c:order val="0"/>
          <c:tx>
            <c:strRef>
              <c:f>Sheet1!$A$2</c:f>
              <c:strCache>
                <c:ptCount val="1"/>
                <c:pt idx="0">
                  <c:v>US</c:v>
                </c:pt>
              </c:strCache>
            </c:strRef>
          </c:tx>
          <c:spPr>
            <a:solidFill>
              <a:srgbClr val="337DBE"/>
            </a:solidFill>
          </c:spPr>
          <c:invertIfNegative val="0"/>
          <c:dPt>
            <c:idx val="7"/>
            <c:invertIfNegative val="0"/>
            <c:bubble3D val="0"/>
            <c:extLst>
              <c:ext xmlns:c16="http://schemas.microsoft.com/office/drawing/2014/chart" uri="{C3380CC4-5D6E-409C-BE32-E72D297353CC}">
                <c16:uniqueId val="{00000000-CF6B-4314-8F04-21328C7D95E0}"/>
              </c:ext>
            </c:extLst>
          </c:dPt>
          <c:dPt>
            <c:idx val="29"/>
            <c:invertIfNegative val="0"/>
            <c:bubble3D val="0"/>
            <c:extLst>
              <c:ext xmlns:c16="http://schemas.microsoft.com/office/drawing/2014/chart" uri="{C3380CC4-5D6E-409C-BE32-E72D297353CC}">
                <c16:uniqueId val="{00000002-2D69-467B-BDC2-CB944D556761}"/>
              </c:ext>
            </c:extLst>
          </c:dPt>
          <c:dPt>
            <c:idx val="30"/>
            <c:invertIfNegative val="0"/>
            <c:bubble3D val="0"/>
            <c:extLst>
              <c:ext xmlns:c16="http://schemas.microsoft.com/office/drawing/2014/chart" uri="{C3380CC4-5D6E-409C-BE32-E72D297353CC}">
                <c16:uniqueId val="{00000001-2D69-467B-BDC2-CB944D556761}"/>
              </c:ext>
            </c:extLst>
          </c:dPt>
          <c:dPt>
            <c:idx val="31"/>
            <c:invertIfNegative val="0"/>
            <c:bubble3D val="0"/>
            <c:extLst>
              <c:ext xmlns:c16="http://schemas.microsoft.com/office/drawing/2014/chart" uri="{C3380CC4-5D6E-409C-BE32-E72D297353CC}">
                <c16:uniqueId val="{00000000-2D69-467B-BDC2-CB944D556761}"/>
              </c:ext>
            </c:extLst>
          </c:dPt>
          <c:dPt>
            <c:idx val="32"/>
            <c:invertIfNegative val="0"/>
            <c:bubble3D val="0"/>
            <c:extLst>
              <c:ext xmlns:c16="http://schemas.microsoft.com/office/drawing/2014/chart" uri="{C3380CC4-5D6E-409C-BE32-E72D297353CC}">
                <c16:uniqueId val="{00000002-CF6B-4314-8F04-21328C7D95E0}"/>
              </c:ext>
            </c:extLst>
          </c:dPt>
          <c:dPt>
            <c:idx val="33"/>
            <c:invertIfNegative val="0"/>
            <c:bubble3D val="0"/>
            <c:extLst>
              <c:ext xmlns:c16="http://schemas.microsoft.com/office/drawing/2014/chart" uri="{C3380CC4-5D6E-409C-BE32-E72D297353CC}">
                <c16:uniqueId val="{00000004-CF6B-4314-8F04-21328C7D95E0}"/>
              </c:ext>
            </c:extLst>
          </c:dPt>
          <c:dPt>
            <c:idx val="34"/>
            <c:invertIfNegative val="0"/>
            <c:bubble3D val="0"/>
            <c:extLst>
              <c:ext xmlns:c16="http://schemas.microsoft.com/office/drawing/2014/chart" uri="{C3380CC4-5D6E-409C-BE32-E72D297353CC}">
                <c16:uniqueId val="{00000006-CF6B-4314-8F04-21328C7D95E0}"/>
              </c:ext>
            </c:extLst>
          </c:dPt>
          <c:dPt>
            <c:idx val="35"/>
            <c:invertIfNegative val="0"/>
            <c:bubble3D val="0"/>
            <c:extLst>
              <c:ext xmlns:c16="http://schemas.microsoft.com/office/drawing/2014/chart" uri="{C3380CC4-5D6E-409C-BE32-E72D297353CC}">
                <c16:uniqueId val="{00000008-CF6B-4314-8F04-21328C7D95E0}"/>
              </c:ext>
            </c:extLst>
          </c:dPt>
          <c:dPt>
            <c:idx val="36"/>
            <c:invertIfNegative val="0"/>
            <c:bubble3D val="0"/>
            <c:extLst>
              <c:ext xmlns:c16="http://schemas.microsoft.com/office/drawing/2014/chart" uri="{C3380CC4-5D6E-409C-BE32-E72D297353CC}">
                <c16:uniqueId val="{0000000A-CF6B-4314-8F04-21328C7D95E0}"/>
              </c:ext>
            </c:extLst>
          </c:dPt>
          <c:dPt>
            <c:idx val="37"/>
            <c:invertIfNegative val="0"/>
            <c:bubble3D val="0"/>
            <c:extLst>
              <c:ext xmlns:c16="http://schemas.microsoft.com/office/drawing/2014/chart" uri="{C3380CC4-5D6E-409C-BE32-E72D297353CC}">
                <c16:uniqueId val="{0000000C-CF6B-4314-8F04-21328C7D95E0}"/>
              </c:ext>
            </c:extLst>
          </c:dPt>
          <c:dPt>
            <c:idx val="38"/>
            <c:invertIfNegative val="0"/>
            <c:bubble3D val="0"/>
            <c:extLst>
              <c:ext xmlns:c16="http://schemas.microsoft.com/office/drawing/2014/chart" uri="{C3380CC4-5D6E-409C-BE32-E72D297353CC}">
                <c16:uniqueId val="{0000000E-CF6B-4314-8F04-21328C7D95E0}"/>
              </c:ext>
            </c:extLst>
          </c:dPt>
          <c:dPt>
            <c:idx val="39"/>
            <c:invertIfNegative val="0"/>
            <c:bubble3D val="0"/>
            <c:extLst>
              <c:ext xmlns:c16="http://schemas.microsoft.com/office/drawing/2014/chart" uri="{C3380CC4-5D6E-409C-BE32-E72D297353CC}">
                <c16:uniqueId val="{00000010-CF6B-4314-8F04-21328C7D95E0}"/>
              </c:ext>
            </c:extLst>
          </c:dPt>
          <c:dLbls>
            <c:dLbl>
              <c:idx val="32"/>
              <c:layout>
                <c:manualLayout>
                  <c:x val="0"/>
                  <c:y val="6.9042545701951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F6B-4314-8F04-21328C7D95E0}"/>
                </c:ext>
              </c:extLst>
            </c:dLbl>
            <c:dLbl>
              <c:idx val="34"/>
              <c:layout>
                <c:manualLayout>
                  <c:x val="0"/>
                  <c:y val="3.452127285097569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F6B-4314-8F04-21328C7D95E0}"/>
                </c:ext>
              </c:extLst>
            </c:dLbl>
            <c:dLbl>
              <c:idx val="36"/>
              <c:layout>
                <c:manualLayout>
                  <c:x val="-1.1153229838812999E-16"/>
                  <c:y val="3.452127285097569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F6B-4314-8F04-21328C7D95E0}"/>
                </c:ext>
              </c:extLst>
            </c:dLbl>
            <c:dLbl>
              <c:idx val="38"/>
              <c:layout>
                <c:manualLayout>
                  <c:x val="-1.1153229838812999E-16"/>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F6B-4314-8F04-21328C7D95E0}"/>
                </c:ext>
              </c:extLst>
            </c:dLbl>
            <c:dLbl>
              <c:idx val="39"/>
              <c:layout>
                <c:manualLayout>
                  <c:x val="7.6045627376425797E-4"/>
                  <c:y val="1.35910523035339E-7"/>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2.1482829855393501E-2"/>
                      <c:h val="3.1742446296995498E-2"/>
                    </c:manualLayout>
                  </c15:layout>
                </c:ext>
                <c:ext xmlns:c16="http://schemas.microsoft.com/office/drawing/2014/chart" uri="{C3380CC4-5D6E-409C-BE32-E72D297353CC}">
                  <c16:uniqueId val="{00000010-CF6B-4314-8F04-21328C7D95E0}"/>
                </c:ext>
              </c:extLst>
            </c:dLbl>
            <c:spPr>
              <a:noFill/>
              <a:ln>
                <a:noFill/>
              </a:ln>
              <a:effectLst/>
            </c:spPr>
            <c:txPr>
              <a:bodyPr rot="-5400000" vert="horz" lIns="0" tIns="0" rIns="0"/>
              <a:lstStyle/>
              <a:p>
                <a:pPr>
                  <a:defRPr sz="12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Sheet1!$B$1:$AF$1</c:f>
              <c:strCache>
                <c:ptCount val="31"/>
                <c:pt idx="0">
                  <c:v>09:3Q</c:v>
                </c:pt>
                <c:pt idx="1">
                  <c:v>09:4Q</c:v>
                </c:pt>
                <c:pt idx="2">
                  <c:v>10:1Q</c:v>
                </c:pt>
                <c:pt idx="3">
                  <c:v>10:2Q</c:v>
                </c:pt>
                <c:pt idx="4">
                  <c:v>10:3Q</c:v>
                </c:pt>
                <c:pt idx="5">
                  <c:v>10:4Q</c:v>
                </c:pt>
                <c:pt idx="6">
                  <c:v>11:1Q</c:v>
                </c:pt>
                <c:pt idx="7">
                  <c:v>11:2Q</c:v>
                </c:pt>
                <c:pt idx="8">
                  <c:v>11:3Q</c:v>
                </c:pt>
                <c:pt idx="9">
                  <c:v>11:4Q</c:v>
                </c:pt>
                <c:pt idx="10">
                  <c:v>12:1Q</c:v>
                </c:pt>
                <c:pt idx="11">
                  <c:v>12:2Q</c:v>
                </c:pt>
                <c:pt idx="12">
                  <c:v>12:3Q</c:v>
                </c:pt>
                <c:pt idx="13">
                  <c:v>12:4Q</c:v>
                </c:pt>
                <c:pt idx="14">
                  <c:v>13:1Q</c:v>
                </c:pt>
                <c:pt idx="15">
                  <c:v>13:2Q</c:v>
                </c:pt>
                <c:pt idx="16">
                  <c:v>13:3Q</c:v>
                </c:pt>
                <c:pt idx="17">
                  <c:v>13:4Q</c:v>
                </c:pt>
                <c:pt idx="18">
                  <c:v>14:1Q</c:v>
                </c:pt>
                <c:pt idx="19">
                  <c:v>14:2Q</c:v>
                </c:pt>
                <c:pt idx="20">
                  <c:v>14:3Q</c:v>
                </c:pt>
                <c:pt idx="21">
                  <c:v>14:4Q</c:v>
                </c:pt>
                <c:pt idx="22">
                  <c:v>15:1Q</c:v>
                </c:pt>
                <c:pt idx="23">
                  <c:v>15:2Q</c:v>
                </c:pt>
                <c:pt idx="24">
                  <c:v>15:3Q</c:v>
                </c:pt>
                <c:pt idx="25">
                  <c:v>15:4Q</c:v>
                </c:pt>
                <c:pt idx="26">
                  <c:v>16:1Q</c:v>
                </c:pt>
                <c:pt idx="27">
                  <c:v>16:2Q</c:v>
                </c:pt>
                <c:pt idx="28">
                  <c:v>16:3Q</c:v>
                </c:pt>
                <c:pt idx="29">
                  <c:v>16:4Q</c:v>
                </c:pt>
                <c:pt idx="30">
                  <c:v>17:1Q</c:v>
                </c:pt>
              </c:strCache>
            </c:strRef>
          </c:cat>
          <c:val>
            <c:numRef>
              <c:f>Sheet1!$B$2:$AF$2</c:f>
              <c:numCache>
                <c:formatCode>0.0</c:formatCode>
                <c:ptCount val="31"/>
                <c:pt idx="0">
                  <c:v>1.4000000000000001</c:v>
                </c:pt>
                <c:pt idx="1">
                  <c:v>5</c:v>
                </c:pt>
                <c:pt idx="2">
                  <c:v>2.2999999999999998</c:v>
                </c:pt>
                <c:pt idx="3">
                  <c:v>2.1999999999999997</c:v>
                </c:pt>
                <c:pt idx="4">
                  <c:v>2.6</c:v>
                </c:pt>
                <c:pt idx="5">
                  <c:v>2.4</c:v>
                </c:pt>
                <c:pt idx="6">
                  <c:v>0.1</c:v>
                </c:pt>
                <c:pt idx="7">
                  <c:v>2.5</c:v>
                </c:pt>
                <c:pt idx="8">
                  <c:v>1.3</c:v>
                </c:pt>
                <c:pt idx="9">
                  <c:v>4.1000000000000005</c:v>
                </c:pt>
                <c:pt idx="10">
                  <c:v>2</c:v>
                </c:pt>
                <c:pt idx="11">
                  <c:v>1.3</c:v>
                </c:pt>
                <c:pt idx="12">
                  <c:v>3.1</c:v>
                </c:pt>
                <c:pt idx="13">
                  <c:v>0.4</c:v>
                </c:pt>
                <c:pt idx="14">
                  <c:v>2.7</c:v>
                </c:pt>
                <c:pt idx="15">
                  <c:v>1.7999999999999998</c:v>
                </c:pt>
                <c:pt idx="16">
                  <c:v>4.5</c:v>
                </c:pt>
                <c:pt idx="17">
                  <c:v>3.5000000000000004</c:v>
                </c:pt>
                <c:pt idx="18">
                  <c:v>-0.89999999999999991</c:v>
                </c:pt>
                <c:pt idx="19">
                  <c:v>4.5999999999999996</c:v>
                </c:pt>
                <c:pt idx="20">
                  <c:v>4.3</c:v>
                </c:pt>
                <c:pt idx="21">
                  <c:v>2.1</c:v>
                </c:pt>
                <c:pt idx="22">
                  <c:v>2</c:v>
                </c:pt>
                <c:pt idx="23">
                  <c:v>2.6</c:v>
                </c:pt>
                <c:pt idx="24">
                  <c:v>2</c:v>
                </c:pt>
                <c:pt idx="25">
                  <c:v>0.9</c:v>
                </c:pt>
                <c:pt idx="26">
                  <c:v>0.8</c:v>
                </c:pt>
                <c:pt idx="27">
                  <c:v>1.4</c:v>
                </c:pt>
                <c:pt idx="28">
                  <c:v>3.5</c:v>
                </c:pt>
                <c:pt idx="29">
                  <c:v>1.9</c:v>
                </c:pt>
                <c:pt idx="30">
                  <c:v>1.2</c:v>
                </c:pt>
              </c:numCache>
            </c:numRef>
          </c:val>
          <c:extLst>
            <c:ext xmlns:c16="http://schemas.microsoft.com/office/drawing/2014/chart" uri="{C3380CC4-5D6E-409C-BE32-E72D297353CC}">
              <c16:uniqueId val="{00000004-17A7-413B-A9B3-6FD57A22FF25}"/>
            </c:ext>
          </c:extLst>
        </c:ser>
        <c:dLbls>
          <c:showLegendKey val="0"/>
          <c:showVal val="0"/>
          <c:showCatName val="0"/>
          <c:showSerName val="0"/>
          <c:showPercent val="0"/>
          <c:showBubbleSize val="0"/>
        </c:dLbls>
        <c:gapWidth val="52"/>
        <c:axId val="528510904"/>
        <c:axId val="528514040"/>
      </c:barChart>
      <c:catAx>
        <c:axId val="528510904"/>
        <c:scaling>
          <c:orientation val="minMax"/>
        </c:scaling>
        <c:delete val="0"/>
        <c:axPos val="b"/>
        <c:numFmt formatCode="General" sourceLinked="1"/>
        <c:majorTickMark val="out"/>
        <c:minorTickMark val="none"/>
        <c:tickLblPos val="low"/>
        <c:txPr>
          <a:bodyPr rot="-5400000" vert="horz"/>
          <a:lstStyle/>
          <a:p>
            <a:pPr>
              <a:defRPr sz="1200"/>
            </a:pPr>
            <a:endParaRPr lang="en-US"/>
          </a:p>
        </c:txPr>
        <c:crossAx val="528514040"/>
        <c:crosses val="autoZero"/>
        <c:auto val="0"/>
        <c:lblAlgn val="ctr"/>
        <c:lblOffset val="500"/>
        <c:tickLblSkip val="4"/>
        <c:tickMarkSkip val="1"/>
        <c:noMultiLvlLbl val="0"/>
      </c:catAx>
      <c:valAx>
        <c:axId val="528514040"/>
        <c:scaling>
          <c:orientation val="minMax"/>
          <c:min val="-1"/>
        </c:scaling>
        <c:delete val="0"/>
        <c:axPos val="l"/>
        <c:title>
          <c:tx>
            <c:rich>
              <a:bodyPr/>
              <a:lstStyle/>
              <a:p>
                <a:pPr>
                  <a:defRPr/>
                </a:pPr>
                <a:r>
                  <a:rPr lang="en-US" sz="1200" dirty="0"/>
                  <a:t>Real GDP Growth</a:t>
                </a:r>
              </a:p>
            </c:rich>
          </c:tx>
          <c:overlay val="0"/>
        </c:title>
        <c:numFmt formatCode="0&quot;%&quot;" sourceLinked="0"/>
        <c:majorTickMark val="out"/>
        <c:minorTickMark val="none"/>
        <c:tickLblPos val="nextTo"/>
        <c:txPr>
          <a:bodyPr/>
          <a:lstStyle/>
          <a:p>
            <a:pPr>
              <a:defRPr sz="1200"/>
            </a:pPr>
            <a:endParaRPr lang="en-US"/>
          </a:p>
        </c:txPr>
        <c:crossAx val="528510904"/>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898291776900195E-2"/>
          <c:y val="6.6149946837201698E-2"/>
          <c:w val="0.88523909652452704"/>
          <c:h val="0.83957219251336901"/>
        </c:manualLayout>
      </c:layout>
      <c:lineChart>
        <c:grouping val="standard"/>
        <c:varyColors val="0"/>
        <c:ser>
          <c:idx val="2"/>
          <c:order val="0"/>
          <c:tx>
            <c:strRef>
              <c:f>Sheet1!$B$1</c:f>
              <c:strCache>
                <c:ptCount val="1"/>
                <c:pt idx="0">
                  <c:v>Top 10 Avg</c:v>
                </c:pt>
              </c:strCache>
            </c:strRef>
          </c:tx>
          <c:marker>
            <c:symbol val="circle"/>
            <c:size val="7"/>
          </c:marker>
          <c:dPt>
            <c:idx val="15"/>
            <c:bubble3D val="0"/>
            <c:extLst>
              <c:ext xmlns:c16="http://schemas.microsoft.com/office/drawing/2014/chart" uri="{C3380CC4-5D6E-409C-BE32-E72D297353CC}">
                <c16:uniqueId val="{00000000-17A7-413B-A9B3-6FD57A22FF25}"/>
              </c:ext>
            </c:extLst>
          </c:dPt>
          <c:dLbls>
            <c:spPr>
              <a:noFill/>
              <a:ln>
                <a:noFill/>
              </a:ln>
              <a:effectLst/>
            </c:spPr>
            <c:txPr>
              <a:bodyPr wrap="square" lIns="38100" tIns="19050" rIns="38100" bIns="19050" anchor="ctr">
                <a:spAutoFit/>
              </a:bodyPr>
              <a:lstStyle/>
              <a:p>
                <a:pPr>
                  <a:defRPr sz="12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pt idx="0">
                  <c:v>2017</c:v>
                </c:pt>
                <c:pt idx="1">
                  <c:v>2018</c:v>
                </c:pt>
                <c:pt idx="2">
                  <c:v>2019</c:v>
                </c:pt>
                <c:pt idx="3">
                  <c:v>2020</c:v>
                </c:pt>
                <c:pt idx="4">
                  <c:v>2021</c:v>
                </c:pt>
              </c:numCache>
            </c:numRef>
          </c:cat>
          <c:val>
            <c:numRef>
              <c:f>Sheet1!$B$2:$B$6</c:f>
              <c:numCache>
                <c:formatCode>0.0%</c:formatCode>
                <c:ptCount val="5"/>
                <c:pt idx="0">
                  <c:v>2.5000000000000001E-2</c:v>
                </c:pt>
                <c:pt idx="1">
                  <c:v>2.9000000000000001E-2</c:v>
                </c:pt>
                <c:pt idx="2">
                  <c:v>2.5000000000000001E-2</c:v>
                </c:pt>
                <c:pt idx="3">
                  <c:v>2.5000000000000001E-2</c:v>
                </c:pt>
                <c:pt idx="4">
                  <c:v>2.5000000000000001E-2</c:v>
                </c:pt>
              </c:numCache>
            </c:numRef>
          </c:val>
          <c:smooth val="0"/>
          <c:extLst>
            <c:ext xmlns:c16="http://schemas.microsoft.com/office/drawing/2014/chart" uri="{C3380CC4-5D6E-409C-BE32-E72D297353CC}">
              <c16:uniqueId val="{00000004-17A7-413B-A9B3-6FD57A22FF25}"/>
            </c:ext>
          </c:extLst>
        </c:ser>
        <c:ser>
          <c:idx val="0"/>
          <c:order val="1"/>
          <c:tx>
            <c:strRef>
              <c:f>Sheet1!$C$1</c:f>
              <c:strCache>
                <c:ptCount val="1"/>
                <c:pt idx="0">
                  <c:v>Median</c:v>
                </c:pt>
              </c:strCache>
            </c:strRef>
          </c:tx>
          <c:marker>
            <c:symbol val="circle"/>
            <c:size val="7"/>
          </c:marker>
          <c:dLbls>
            <c:spPr>
              <a:noFill/>
              <a:ln>
                <a:noFill/>
              </a:ln>
              <a:effectLst/>
            </c:spPr>
            <c:txPr>
              <a:bodyPr wrap="square" lIns="38100" tIns="19050" rIns="38100" bIns="19050" anchor="ctr">
                <a:spAutoFit/>
              </a:bodyPr>
              <a:lstStyle/>
              <a:p>
                <a:pPr>
                  <a:defRPr sz="12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pt idx="0">
                  <c:v>2017</c:v>
                </c:pt>
                <c:pt idx="1">
                  <c:v>2018</c:v>
                </c:pt>
                <c:pt idx="2">
                  <c:v>2019</c:v>
                </c:pt>
                <c:pt idx="3">
                  <c:v>2020</c:v>
                </c:pt>
                <c:pt idx="4">
                  <c:v>2021</c:v>
                </c:pt>
              </c:numCache>
            </c:numRef>
          </c:cat>
          <c:val>
            <c:numRef>
              <c:f>Sheet1!$C$2:$C$6</c:f>
              <c:numCache>
                <c:formatCode>0.0%</c:formatCode>
                <c:ptCount val="5"/>
                <c:pt idx="0">
                  <c:v>2.3E-2</c:v>
                </c:pt>
                <c:pt idx="1">
                  <c:v>2.4E-2</c:v>
                </c:pt>
                <c:pt idx="2">
                  <c:v>2.1000000000000001E-2</c:v>
                </c:pt>
                <c:pt idx="3">
                  <c:v>0.02</c:v>
                </c:pt>
                <c:pt idx="4">
                  <c:v>0.02</c:v>
                </c:pt>
              </c:numCache>
            </c:numRef>
          </c:val>
          <c:smooth val="0"/>
          <c:extLst>
            <c:ext xmlns:c16="http://schemas.microsoft.com/office/drawing/2014/chart" uri="{C3380CC4-5D6E-409C-BE32-E72D297353CC}">
              <c16:uniqueId val="{00000001-F542-414A-86F6-474123F29FD1}"/>
            </c:ext>
          </c:extLst>
        </c:ser>
        <c:ser>
          <c:idx val="1"/>
          <c:order val="2"/>
          <c:tx>
            <c:strRef>
              <c:f>Sheet1!$D$1</c:f>
              <c:strCache>
                <c:ptCount val="1"/>
                <c:pt idx="0">
                  <c:v>Bottom 10 Avg</c:v>
                </c:pt>
              </c:strCache>
            </c:strRef>
          </c:tx>
          <c:marker>
            <c:symbol val="circle"/>
            <c:size val="7"/>
          </c:marker>
          <c:dLbls>
            <c:spPr>
              <a:noFill/>
              <a:ln>
                <a:noFill/>
              </a:ln>
              <a:effectLst/>
            </c:spPr>
            <c:txPr>
              <a:bodyPr wrap="square" lIns="38100" tIns="19050" rIns="38100" bIns="19050" anchor="ctr">
                <a:spAutoFit/>
              </a:bodyPr>
              <a:lstStyle/>
              <a:p>
                <a:pPr>
                  <a:defRPr sz="12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pt idx="0">
                  <c:v>2017</c:v>
                </c:pt>
                <c:pt idx="1">
                  <c:v>2018</c:v>
                </c:pt>
                <c:pt idx="2">
                  <c:v>2019</c:v>
                </c:pt>
                <c:pt idx="3">
                  <c:v>2020</c:v>
                </c:pt>
                <c:pt idx="4">
                  <c:v>2021</c:v>
                </c:pt>
              </c:numCache>
            </c:numRef>
          </c:cat>
          <c:val>
            <c:numRef>
              <c:f>Sheet1!$D$2:$D$6</c:f>
              <c:numCache>
                <c:formatCode>0.0%</c:formatCode>
                <c:ptCount val="5"/>
                <c:pt idx="0">
                  <c:v>0.02</c:v>
                </c:pt>
                <c:pt idx="1">
                  <c:v>0.02</c:v>
                </c:pt>
                <c:pt idx="2">
                  <c:v>1.4999999999999999E-2</c:v>
                </c:pt>
                <c:pt idx="3">
                  <c:v>1.6E-2</c:v>
                </c:pt>
                <c:pt idx="4">
                  <c:v>1.4999999999999999E-2</c:v>
                </c:pt>
              </c:numCache>
            </c:numRef>
          </c:val>
          <c:smooth val="0"/>
          <c:extLst>
            <c:ext xmlns:c16="http://schemas.microsoft.com/office/drawing/2014/chart" uri="{C3380CC4-5D6E-409C-BE32-E72D297353CC}">
              <c16:uniqueId val="{00000002-F542-414A-86F6-474123F29FD1}"/>
            </c:ext>
          </c:extLst>
        </c:ser>
        <c:dLbls>
          <c:dLblPos val="t"/>
          <c:showLegendKey val="0"/>
          <c:showVal val="1"/>
          <c:showCatName val="0"/>
          <c:showSerName val="0"/>
          <c:showPercent val="0"/>
          <c:showBubbleSize val="0"/>
        </c:dLbls>
        <c:marker val="1"/>
        <c:smooth val="0"/>
        <c:axId val="542476672"/>
        <c:axId val="542473536"/>
      </c:lineChart>
      <c:catAx>
        <c:axId val="542476672"/>
        <c:scaling>
          <c:orientation val="minMax"/>
        </c:scaling>
        <c:delete val="0"/>
        <c:axPos val="b"/>
        <c:numFmt formatCode="General" sourceLinked="1"/>
        <c:majorTickMark val="out"/>
        <c:minorTickMark val="none"/>
        <c:tickLblPos val="nextTo"/>
        <c:spPr>
          <a:ln/>
        </c:spPr>
        <c:txPr>
          <a:bodyPr rot="0" vert="horz"/>
          <a:lstStyle/>
          <a:p>
            <a:pPr>
              <a:defRPr sz="1400">
                <a:latin typeface="Arial" charset="0"/>
                <a:ea typeface="Arial" charset="0"/>
                <a:cs typeface="Arial" charset="0"/>
              </a:defRPr>
            </a:pPr>
            <a:endParaRPr lang="en-US"/>
          </a:p>
        </c:txPr>
        <c:crossAx val="542473536"/>
        <c:crosses val="autoZero"/>
        <c:auto val="0"/>
        <c:lblAlgn val="ctr"/>
        <c:lblOffset val="80"/>
        <c:tickLblSkip val="1"/>
        <c:tickMarkSkip val="1"/>
        <c:noMultiLvlLbl val="0"/>
      </c:catAx>
      <c:valAx>
        <c:axId val="542473536"/>
        <c:scaling>
          <c:orientation val="minMax"/>
          <c:max val="0.03"/>
          <c:min val="0.01"/>
        </c:scaling>
        <c:delete val="0"/>
        <c:axPos val="l"/>
        <c:numFmt formatCode="0.0%" sourceLinked="0"/>
        <c:majorTickMark val="out"/>
        <c:minorTickMark val="none"/>
        <c:tickLblPos val="nextTo"/>
        <c:txPr>
          <a:bodyPr/>
          <a:lstStyle/>
          <a:p>
            <a:pPr>
              <a:defRPr sz="1400">
                <a:latin typeface="Arial" charset="0"/>
                <a:ea typeface="Arial" charset="0"/>
                <a:cs typeface="Arial" charset="0"/>
              </a:defRPr>
            </a:pPr>
            <a:endParaRPr lang="en-US"/>
          </a:p>
        </c:txPr>
        <c:crossAx val="542476672"/>
        <c:crosses val="autoZero"/>
        <c:crossBetween val="between"/>
        <c:majorUnit val="5.0000000000000001E-3"/>
      </c:valAx>
    </c:plotArea>
    <c:legend>
      <c:legendPos val="t"/>
      <c:layout>
        <c:manualLayout>
          <c:xMode val="edge"/>
          <c:yMode val="edge"/>
          <c:x val="0.253372928916833"/>
          <c:y val="0.76007121294927105"/>
          <c:w val="0.51206842274848996"/>
          <c:h val="6.5086947249425306E-2"/>
        </c:manualLayout>
      </c:layout>
      <c:overlay val="0"/>
      <c:txPr>
        <a:bodyPr/>
        <a:lstStyle/>
        <a:p>
          <a:pPr>
            <a:defRPr sz="1400">
              <a:latin typeface="Arial" charset="0"/>
              <a:ea typeface="Arial" charset="0"/>
              <a:cs typeface="Arial"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615892056522"/>
          <c:y val="5.46737444983392E-2"/>
          <c:w val="0.87717749873884598"/>
          <c:h val="0.83679604162953203"/>
        </c:manualLayout>
      </c:layout>
      <c:lineChart>
        <c:grouping val="standard"/>
        <c:varyColors val="0"/>
        <c:ser>
          <c:idx val="0"/>
          <c:order val="0"/>
          <c:tx>
            <c:strRef>
              <c:f>Sheet1!$A$2</c:f>
              <c:strCache>
                <c:ptCount val="1"/>
                <c:pt idx="0">
                  <c:v>NWP</c:v>
                </c:pt>
              </c:strCache>
            </c:strRef>
          </c:tx>
          <c:marker>
            <c:symbol val="none"/>
          </c:marker>
          <c:dPt>
            <c:idx val="17"/>
            <c:bubble3D val="0"/>
            <c:extLst>
              <c:ext xmlns:c16="http://schemas.microsoft.com/office/drawing/2014/chart" uri="{C3380CC4-5D6E-409C-BE32-E72D297353CC}">
                <c16:uniqueId val="{00000003-AFFB-4A8B-8A2F-0E1ECFEFC1D7}"/>
              </c:ext>
            </c:extLst>
          </c:dPt>
          <c:dPt>
            <c:idx val="18"/>
            <c:bubble3D val="0"/>
            <c:extLst>
              <c:ext xmlns:c16="http://schemas.microsoft.com/office/drawing/2014/chart" uri="{C3380CC4-5D6E-409C-BE32-E72D297353CC}">
                <c16:uniqueId val="{00000001-AFFB-4A8B-8A2F-0E1ECFEFC1D7}"/>
              </c:ext>
            </c:extLst>
          </c:dPt>
          <c:dPt>
            <c:idx val="37"/>
            <c:bubble3D val="0"/>
            <c:spPr>
              <a:ln>
                <a:solidFill>
                  <a:schemeClr val="accent6"/>
                </a:solidFill>
              </a:ln>
            </c:spPr>
            <c:extLst>
              <c:ext xmlns:c16="http://schemas.microsoft.com/office/drawing/2014/chart" uri="{C3380CC4-5D6E-409C-BE32-E72D297353CC}">
                <c16:uniqueId val="{00000003-A171-4298-8DB5-CF288B9252B6}"/>
              </c:ext>
            </c:extLst>
          </c:dPt>
          <c:dPt>
            <c:idx val="38"/>
            <c:bubble3D val="0"/>
            <c:spPr>
              <a:ln>
                <a:solidFill>
                  <a:schemeClr val="accent6"/>
                </a:solidFill>
              </a:ln>
            </c:spPr>
            <c:extLst>
              <c:ext xmlns:c16="http://schemas.microsoft.com/office/drawing/2014/chart" uri="{C3380CC4-5D6E-409C-BE32-E72D297353CC}">
                <c16:uniqueId val="{00000005-A171-4298-8DB5-CF288B9252B6}"/>
              </c:ext>
            </c:extLst>
          </c:dPt>
          <c:dPt>
            <c:idx val="39"/>
            <c:bubble3D val="0"/>
            <c:spPr>
              <a:ln>
                <a:solidFill>
                  <a:schemeClr val="accent6"/>
                </a:solidFill>
              </a:ln>
            </c:spPr>
            <c:extLst>
              <c:ext xmlns:c16="http://schemas.microsoft.com/office/drawing/2014/chart" uri="{C3380CC4-5D6E-409C-BE32-E72D297353CC}">
                <c16:uniqueId val="{00000007-A171-4298-8DB5-CF288B9252B6}"/>
              </c:ext>
            </c:extLst>
          </c:dPt>
          <c:cat>
            <c:strRef>
              <c:f>Sheet1!$B$1:$BT$1</c:f>
              <c:strCache>
                <c:ptCount val="46"/>
                <c:pt idx="0">
                  <c:v>71</c:v>
                </c:pt>
                <c:pt idx="1">
                  <c:v>72</c:v>
                </c:pt>
                <c:pt idx="2">
                  <c:v>73</c:v>
                </c:pt>
                <c:pt idx="3">
                  <c:v>74</c:v>
                </c:pt>
                <c:pt idx="4">
                  <c:v>75</c:v>
                </c:pt>
                <c:pt idx="5">
                  <c:v>76</c:v>
                </c:pt>
                <c:pt idx="6">
                  <c:v>77</c:v>
                </c:pt>
                <c:pt idx="7">
                  <c:v>78</c:v>
                </c:pt>
                <c:pt idx="8">
                  <c:v>79</c:v>
                </c:pt>
                <c:pt idx="9">
                  <c:v>80</c:v>
                </c:pt>
                <c:pt idx="10">
                  <c:v>81</c:v>
                </c:pt>
                <c:pt idx="11">
                  <c:v>82</c:v>
                </c:pt>
                <c:pt idx="12">
                  <c:v>83</c:v>
                </c:pt>
                <c:pt idx="13">
                  <c:v>84</c:v>
                </c:pt>
                <c:pt idx="14">
                  <c:v>85</c:v>
                </c:pt>
                <c:pt idx="15">
                  <c:v>86</c:v>
                </c:pt>
                <c:pt idx="16">
                  <c:v>87</c:v>
                </c:pt>
                <c:pt idx="17">
                  <c:v>88</c:v>
                </c:pt>
                <c:pt idx="18">
                  <c:v>89</c:v>
                </c:pt>
                <c:pt idx="19">
                  <c:v>90</c:v>
                </c:pt>
                <c:pt idx="20">
                  <c:v>91</c:v>
                </c:pt>
                <c:pt idx="21">
                  <c:v>92</c:v>
                </c:pt>
                <c:pt idx="22">
                  <c:v>93</c:v>
                </c:pt>
                <c:pt idx="23">
                  <c:v>94</c:v>
                </c:pt>
                <c:pt idx="24">
                  <c:v>95</c:v>
                </c:pt>
                <c:pt idx="25">
                  <c:v>96</c:v>
                </c:pt>
                <c:pt idx="26">
                  <c:v>97</c:v>
                </c:pt>
                <c:pt idx="27">
                  <c:v>98</c:v>
                </c:pt>
                <c:pt idx="28">
                  <c:v>99</c:v>
                </c:pt>
                <c:pt idx="29">
                  <c:v>00</c:v>
                </c:pt>
                <c:pt idx="30">
                  <c:v>01</c:v>
                </c:pt>
                <c:pt idx="31">
                  <c:v>02</c:v>
                </c:pt>
                <c:pt idx="32">
                  <c:v>03</c:v>
                </c:pt>
                <c:pt idx="33">
                  <c:v>04</c:v>
                </c:pt>
                <c:pt idx="34">
                  <c:v>05</c:v>
                </c:pt>
                <c:pt idx="35">
                  <c:v>06</c:v>
                </c:pt>
                <c:pt idx="36">
                  <c:v>07</c:v>
                </c:pt>
                <c:pt idx="37">
                  <c:v>08</c:v>
                </c:pt>
                <c:pt idx="38">
                  <c:v>09</c:v>
                </c:pt>
                <c:pt idx="39">
                  <c:v>10</c:v>
                </c:pt>
                <c:pt idx="40">
                  <c:v>11</c:v>
                </c:pt>
                <c:pt idx="41">
                  <c:v>12</c:v>
                </c:pt>
                <c:pt idx="42">
                  <c:v>13</c:v>
                </c:pt>
                <c:pt idx="43">
                  <c:v>14</c:v>
                </c:pt>
                <c:pt idx="44">
                  <c:v>15</c:v>
                </c:pt>
                <c:pt idx="45">
                  <c:v>16*</c:v>
                </c:pt>
              </c:strCache>
            </c:strRef>
          </c:cat>
          <c:val>
            <c:numRef>
              <c:f>Sheet1!$B$2:$BT$2</c:f>
              <c:numCache>
                <c:formatCode>0.0%</c:formatCode>
                <c:ptCount val="46"/>
                <c:pt idx="0">
                  <c:v>8.5400000000000004E-2</c:v>
                </c:pt>
                <c:pt idx="1">
                  <c:v>0.10100000000000001</c:v>
                </c:pt>
                <c:pt idx="2">
                  <c:v>8.0799999999999997E-2</c:v>
                </c:pt>
                <c:pt idx="3">
                  <c:v>6.25E-2</c:v>
                </c:pt>
                <c:pt idx="4">
                  <c:v>0.1096</c:v>
                </c:pt>
                <c:pt idx="5">
                  <c:v>0.21840000000000001</c:v>
                </c:pt>
                <c:pt idx="6">
                  <c:v>0.19800000000000001</c:v>
                </c:pt>
                <c:pt idx="7">
                  <c:v>0.1283</c:v>
                </c:pt>
                <c:pt idx="8">
                  <c:v>0.1037</c:v>
                </c:pt>
                <c:pt idx="9">
                  <c:v>6.1400000000000003E-2</c:v>
                </c:pt>
                <c:pt idx="10">
                  <c:v>3.8399999999999997E-2</c:v>
                </c:pt>
                <c:pt idx="11">
                  <c:v>4.6899999999999997E-2</c:v>
                </c:pt>
                <c:pt idx="12">
                  <c:v>5.0099999999999999E-2</c:v>
                </c:pt>
                <c:pt idx="13">
                  <c:v>8.5500000000000007E-2</c:v>
                </c:pt>
                <c:pt idx="14">
                  <c:v>0.2215</c:v>
                </c:pt>
                <c:pt idx="15">
                  <c:v>0.2218</c:v>
                </c:pt>
                <c:pt idx="16">
                  <c:v>9.4299999999999995E-2</c:v>
                </c:pt>
                <c:pt idx="17">
                  <c:v>4.4400000000000002E-2</c:v>
                </c:pt>
                <c:pt idx="18">
                  <c:v>3.2399999999999998E-2</c:v>
                </c:pt>
                <c:pt idx="19">
                  <c:v>4.4400000000000002E-2</c:v>
                </c:pt>
                <c:pt idx="20">
                  <c:v>2.3599999999999999E-2</c:v>
                </c:pt>
                <c:pt idx="21">
                  <c:v>2.0199999999999999E-2</c:v>
                </c:pt>
                <c:pt idx="22">
                  <c:v>6.1199999999999997E-2</c:v>
                </c:pt>
                <c:pt idx="23">
                  <c:v>3.73E-2</c:v>
                </c:pt>
                <c:pt idx="24">
                  <c:v>3.6299999999999999E-2</c:v>
                </c:pt>
                <c:pt idx="25">
                  <c:v>3.44E-2</c:v>
                </c:pt>
                <c:pt idx="26">
                  <c:v>2.92E-2</c:v>
                </c:pt>
                <c:pt idx="27">
                  <c:v>1.2E-2</c:v>
                </c:pt>
                <c:pt idx="28">
                  <c:v>1.9E-2</c:v>
                </c:pt>
                <c:pt idx="29">
                  <c:v>0.05</c:v>
                </c:pt>
                <c:pt idx="30">
                  <c:v>8.4000000000000005E-2</c:v>
                </c:pt>
                <c:pt idx="31">
                  <c:v>0.153</c:v>
                </c:pt>
                <c:pt idx="32">
                  <c:v>0.1</c:v>
                </c:pt>
                <c:pt idx="33">
                  <c:v>3.9E-2</c:v>
                </c:pt>
                <c:pt idx="34">
                  <c:v>5.0000000000000001E-3</c:v>
                </c:pt>
                <c:pt idx="35">
                  <c:v>2.7E-2</c:v>
                </c:pt>
                <c:pt idx="36">
                  <c:v>-7.0000000000000001E-3</c:v>
                </c:pt>
                <c:pt idx="37">
                  <c:v>-0.02</c:v>
                </c:pt>
                <c:pt idx="38">
                  <c:v>-4.2000000000000003E-2</c:v>
                </c:pt>
                <c:pt idx="39">
                  <c:v>8.9999999999999993E-3</c:v>
                </c:pt>
                <c:pt idx="40">
                  <c:v>3.3000000000000002E-2</c:v>
                </c:pt>
                <c:pt idx="41">
                  <c:v>4.2999999999999997E-2</c:v>
                </c:pt>
                <c:pt idx="42">
                  <c:v>4.5999999999999999E-2</c:v>
                </c:pt>
                <c:pt idx="43" formatCode="0.00%">
                  <c:v>4.1000000000000002E-2</c:v>
                </c:pt>
                <c:pt idx="44" formatCode="0.00%">
                  <c:v>3.4000000000000002E-2</c:v>
                </c:pt>
                <c:pt idx="45" formatCode="0.00%">
                  <c:v>2.8000000000000001E-2</c:v>
                </c:pt>
              </c:numCache>
            </c:numRef>
          </c:val>
          <c:smooth val="0"/>
          <c:extLst>
            <c:ext xmlns:c16="http://schemas.microsoft.com/office/drawing/2014/chart" uri="{C3380CC4-5D6E-409C-BE32-E72D297353CC}">
              <c16:uniqueId val="{00000004-AFFB-4A8B-8A2F-0E1ECFEFC1D7}"/>
            </c:ext>
          </c:extLst>
        </c:ser>
        <c:ser>
          <c:idx val="1"/>
          <c:order val="1"/>
          <c:tx>
            <c:strRef>
              <c:f>Sheet1!$A$3</c:f>
              <c:strCache>
                <c:ptCount val="1"/>
                <c:pt idx="0">
                  <c:v>GDP</c:v>
                </c:pt>
              </c:strCache>
            </c:strRef>
          </c:tx>
          <c:marker>
            <c:symbol val="none"/>
          </c:marker>
          <c:cat>
            <c:strRef>
              <c:f>Sheet1!$B$1:$BT$1</c:f>
              <c:strCache>
                <c:ptCount val="46"/>
                <c:pt idx="0">
                  <c:v>71</c:v>
                </c:pt>
                <c:pt idx="1">
                  <c:v>72</c:v>
                </c:pt>
                <c:pt idx="2">
                  <c:v>73</c:v>
                </c:pt>
                <c:pt idx="3">
                  <c:v>74</c:v>
                </c:pt>
                <c:pt idx="4">
                  <c:v>75</c:v>
                </c:pt>
                <c:pt idx="5">
                  <c:v>76</c:v>
                </c:pt>
                <c:pt idx="6">
                  <c:v>77</c:v>
                </c:pt>
                <c:pt idx="7">
                  <c:v>78</c:v>
                </c:pt>
                <c:pt idx="8">
                  <c:v>79</c:v>
                </c:pt>
                <c:pt idx="9">
                  <c:v>80</c:v>
                </c:pt>
                <c:pt idx="10">
                  <c:v>81</c:v>
                </c:pt>
                <c:pt idx="11">
                  <c:v>82</c:v>
                </c:pt>
                <c:pt idx="12">
                  <c:v>83</c:v>
                </c:pt>
                <c:pt idx="13">
                  <c:v>84</c:v>
                </c:pt>
                <c:pt idx="14">
                  <c:v>85</c:v>
                </c:pt>
                <c:pt idx="15">
                  <c:v>86</c:v>
                </c:pt>
                <c:pt idx="16">
                  <c:v>87</c:v>
                </c:pt>
                <c:pt idx="17">
                  <c:v>88</c:v>
                </c:pt>
                <c:pt idx="18">
                  <c:v>89</c:v>
                </c:pt>
                <c:pt idx="19">
                  <c:v>90</c:v>
                </c:pt>
                <c:pt idx="20">
                  <c:v>91</c:v>
                </c:pt>
                <c:pt idx="21">
                  <c:v>92</c:v>
                </c:pt>
                <c:pt idx="22">
                  <c:v>93</c:v>
                </c:pt>
                <c:pt idx="23">
                  <c:v>94</c:v>
                </c:pt>
                <c:pt idx="24">
                  <c:v>95</c:v>
                </c:pt>
                <c:pt idx="25">
                  <c:v>96</c:v>
                </c:pt>
                <c:pt idx="26">
                  <c:v>97</c:v>
                </c:pt>
                <c:pt idx="27">
                  <c:v>98</c:v>
                </c:pt>
                <c:pt idx="28">
                  <c:v>99</c:v>
                </c:pt>
                <c:pt idx="29">
                  <c:v>00</c:v>
                </c:pt>
                <c:pt idx="30">
                  <c:v>01</c:v>
                </c:pt>
                <c:pt idx="31">
                  <c:v>02</c:v>
                </c:pt>
                <c:pt idx="32">
                  <c:v>03</c:v>
                </c:pt>
                <c:pt idx="33">
                  <c:v>04</c:v>
                </c:pt>
                <c:pt idx="34">
                  <c:v>05</c:v>
                </c:pt>
                <c:pt idx="35">
                  <c:v>06</c:v>
                </c:pt>
                <c:pt idx="36">
                  <c:v>07</c:v>
                </c:pt>
                <c:pt idx="37">
                  <c:v>08</c:v>
                </c:pt>
                <c:pt idx="38">
                  <c:v>09</c:v>
                </c:pt>
                <c:pt idx="39">
                  <c:v>10</c:v>
                </c:pt>
                <c:pt idx="40">
                  <c:v>11</c:v>
                </c:pt>
                <c:pt idx="41">
                  <c:v>12</c:v>
                </c:pt>
                <c:pt idx="42">
                  <c:v>13</c:v>
                </c:pt>
                <c:pt idx="43">
                  <c:v>14</c:v>
                </c:pt>
                <c:pt idx="44">
                  <c:v>15</c:v>
                </c:pt>
                <c:pt idx="45">
                  <c:v>16*</c:v>
                </c:pt>
              </c:strCache>
            </c:strRef>
          </c:cat>
          <c:val>
            <c:numRef>
              <c:f>Sheet1!$B$3:$BT$3</c:f>
              <c:numCache>
                <c:formatCode>General</c:formatCode>
                <c:ptCount val="46"/>
                <c:pt idx="0" formatCode="0.00%">
                  <c:v>8.5400000000000004E-2</c:v>
                </c:pt>
                <c:pt idx="1">
                  <c:v>9.8100000000000007E-2</c:v>
                </c:pt>
                <c:pt idx="2" formatCode="0.00%">
                  <c:v>0.114</c:v>
                </c:pt>
                <c:pt idx="3" formatCode="0.00%">
                  <c:v>8.4099999999999994E-2</c:v>
                </c:pt>
                <c:pt idx="4" formatCode="0.00%">
                  <c:v>9.0499999999999997E-2</c:v>
                </c:pt>
                <c:pt idx="5" formatCode="0.00%">
                  <c:v>0.11169999999999999</c:v>
                </c:pt>
                <c:pt idx="6" formatCode="0.00%">
                  <c:v>0.111</c:v>
                </c:pt>
                <c:pt idx="7" formatCode="0.00%">
                  <c:v>0.12970000000000001</c:v>
                </c:pt>
                <c:pt idx="8" formatCode="0.00%">
                  <c:v>0.1169</c:v>
                </c:pt>
                <c:pt idx="9" formatCode="0.00%">
                  <c:v>8.7499999999999994E-2</c:v>
                </c:pt>
                <c:pt idx="10" formatCode="0.00%">
                  <c:v>0.1217</c:v>
                </c:pt>
                <c:pt idx="11" formatCode="0.00%">
                  <c:v>4.1700000000000001E-2</c:v>
                </c:pt>
                <c:pt idx="12" formatCode="0.00%">
                  <c:v>8.7599999999999997E-2</c:v>
                </c:pt>
                <c:pt idx="13" formatCode="0.00%">
                  <c:v>0.11070000000000001</c:v>
                </c:pt>
                <c:pt idx="14" formatCode="0.00%">
                  <c:v>7.5749999999999998E-2</c:v>
                </c:pt>
                <c:pt idx="15" formatCode="0.00%">
                  <c:v>5.6000000000000001E-2</c:v>
                </c:pt>
                <c:pt idx="16" formatCode="0.00%">
                  <c:v>6.0999999999999999E-2</c:v>
                </c:pt>
                <c:pt idx="17" formatCode="0.00%">
                  <c:v>7.85E-2</c:v>
                </c:pt>
                <c:pt idx="18" formatCode="0.00%">
                  <c:v>7.7100000000000002E-2</c:v>
                </c:pt>
                <c:pt idx="19" formatCode="0.00%">
                  <c:v>5.6899999999999999E-2</c:v>
                </c:pt>
                <c:pt idx="20" formatCode="0.00%">
                  <c:v>3.2500000000000001E-2</c:v>
                </c:pt>
                <c:pt idx="21" formatCode="0.00%">
                  <c:v>5.9150000000000001E-2</c:v>
                </c:pt>
                <c:pt idx="22" formatCode="0.00%">
                  <c:v>5.1900000000000002E-2</c:v>
                </c:pt>
                <c:pt idx="23" formatCode="0.00%">
                  <c:v>6.25E-2</c:v>
                </c:pt>
                <c:pt idx="24" formatCode="0.00%">
                  <c:v>4.8599999999999997E-2</c:v>
                </c:pt>
                <c:pt idx="25" formatCode="0.00%">
                  <c:v>5.6899999999999999E-2</c:v>
                </c:pt>
                <c:pt idx="26" formatCode="0.00%">
                  <c:v>6.275E-2</c:v>
                </c:pt>
                <c:pt idx="27" formatCode="0.00%">
                  <c:v>5.5800000000000002E-2</c:v>
                </c:pt>
                <c:pt idx="28" formatCode="0.00%">
                  <c:v>6.2859999999999999E-2</c:v>
                </c:pt>
                <c:pt idx="29" formatCode="0.00%">
                  <c:v>6.4600000000000005E-2</c:v>
                </c:pt>
                <c:pt idx="30" formatCode="0.00%">
                  <c:v>3.2759999999999997E-2</c:v>
                </c:pt>
                <c:pt idx="31" formatCode="0.00%">
                  <c:v>3.3500000000000002E-2</c:v>
                </c:pt>
                <c:pt idx="32" formatCode="0.00%">
                  <c:v>4.8570000000000002E-2</c:v>
                </c:pt>
                <c:pt idx="33" formatCode="0.00%">
                  <c:v>6.6390000000000005E-2</c:v>
                </c:pt>
                <c:pt idx="34" formatCode="0.00%">
                  <c:v>6.6699999999999995E-2</c:v>
                </c:pt>
                <c:pt idx="35" formatCode="0.00%">
                  <c:v>5.8200000000000002E-2</c:v>
                </c:pt>
                <c:pt idx="36" formatCode="0.00%">
                  <c:v>4.4900000000000002E-2</c:v>
                </c:pt>
                <c:pt idx="37" formatCode="0.00%">
                  <c:v>1.66E-2</c:v>
                </c:pt>
                <c:pt idx="38" formatCode="0.00%">
                  <c:v>-2.0400000000000001E-2</c:v>
                </c:pt>
                <c:pt idx="39" formatCode="0.00%">
                  <c:v>3.78E-2</c:v>
                </c:pt>
                <c:pt idx="40" formatCode="0.00%">
                  <c:v>3.6999999999999998E-2</c:v>
                </c:pt>
                <c:pt idx="41" formatCode="0.00%">
                  <c:v>4.1099999999999998E-2</c:v>
                </c:pt>
                <c:pt idx="42" formatCode="0.00%">
                  <c:v>3.32E-2</c:v>
                </c:pt>
                <c:pt idx="43" formatCode="0.00%">
                  <c:v>4.2000000000000003E-2</c:v>
                </c:pt>
                <c:pt idx="44" formatCode="0.00%">
                  <c:v>3.6999999999999998E-2</c:v>
                </c:pt>
              </c:numCache>
            </c:numRef>
          </c:val>
          <c:smooth val="0"/>
          <c:extLst>
            <c:ext xmlns:c16="http://schemas.microsoft.com/office/drawing/2014/chart" uri="{C3380CC4-5D6E-409C-BE32-E72D297353CC}">
              <c16:uniqueId val="{00000046-7D47-451D-A1AE-4439CBCA85AE}"/>
            </c:ext>
          </c:extLst>
        </c:ser>
        <c:dLbls>
          <c:showLegendKey val="0"/>
          <c:showVal val="0"/>
          <c:showCatName val="0"/>
          <c:showSerName val="0"/>
          <c:showPercent val="0"/>
          <c:showBubbleSize val="0"/>
        </c:dLbls>
        <c:smooth val="0"/>
        <c:axId val="327966528"/>
        <c:axId val="327954376"/>
      </c:lineChart>
      <c:catAx>
        <c:axId val="327966528"/>
        <c:scaling>
          <c:orientation val="minMax"/>
        </c:scaling>
        <c:delete val="0"/>
        <c:axPos val="b"/>
        <c:numFmt formatCode="0" sourceLinked="0"/>
        <c:majorTickMark val="out"/>
        <c:minorTickMark val="none"/>
        <c:tickLblPos val="low"/>
        <c:txPr>
          <a:bodyPr rot="0" vert="horz"/>
          <a:lstStyle/>
          <a:p>
            <a:pPr>
              <a:defRPr sz="1400"/>
            </a:pPr>
            <a:endParaRPr lang="en-US"/>
          </a:p>
        </c:txPr>
        <c:crossAx val="327954376"/>
        <c:crossesAt val="0"/>
        <c:auto val="1"/>
        <c:lblAlgn val="ctr"/>
        <c:lblOffset val="100"/>
        <c:tickLblSkip val="2"/>
        <c:tickMarkSkip val="1"/>
        <c:noMultiLvlLbl val="0"/>
      </c:catAx>
      <c:valAx>
        <c:axId val="327954376"/>
        <c:scaling>
          <c:orientation val="minMax"/>
          <c:max val="0.24000000000000002"/>
          <c:min val="-4.0000000000000008E-2"/>
        </c:scaling>
        <c:delete val="0"/>
        <c:axPos val="l"/>
        <c:majorGridlines/>
        <c:numFmt formatCode="0%" sourceLinked="0"/>
        <c:majorTickMark val="out"/>
        <c:minorTickMark val="none"/>
        <c:tickLblPos val="nextTo"/>
        <c:txPr>
          <a:bodyPr/>
          <a:lstStyle/>
          <a:p>
            <a:pPr>
              <a:defRPr sz="1400"/>
            </a:pPr>
            <a:endParaRPr lang="en-US"/>
          </a:p>
        </c:txPr>
        <c:crossAx val="327966528"/>
        <c:crossesAt val="1"/>
        <c:crossBetween val="between"/>
        <c:majorUnit val="4.0000000000000008E-2"/>
      </c:valAx>
    </c:plotArea>
    <c:legend>
      <c:legendPos val="t"/>
      <c:overlay val="0"/>
    </c:legend>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615892056522"/>
          <c:y val="5.46737444983392E-2"/>
          <c:w val="0.87717749873884598"/>
          <c:h val="0.83679604162953203"/>
        </c:manualLayout>
      </c:layout>
      <c:lineChart>
        <c:grouping val="standard"/>
        <c:varyColors val="0"/>
        <c:ser>
          <c:idx val="0"/>
          <c:order val="0"/>
          <c:tx>
            <c:strRef>
              <c:f>Sheet1!$A$2</c:f>
              <c:strCache>
                <c:ptCount val="1"/>
                <c:pt idx="0">
                  <c:v>DWP</c:v>
                </c:pt>
              </c:strCache>
            </c:strRef>
          </c:tx>
          <c:dPt>
            <c:idx val="17"/>
            <c:bubble3D val="0"/>
            <c:extLst>
              <c:ext xmlns:c16="http://schemas.microsoft.com/office/drawing/2014/chart" uri="{C3380CC4-5D6E-409C-BE32-E72D297353CC}">
                <c16:uniqueId val="{00000003-AFFB-4A8B-8A2F-0E1ECFEFC1D7}"/>
              </c:ext>
            </c:extLst>
          </c:dPt>
          <c:dPt>
            <c:idx val="18"/>
            <c:bubble3D val="0"/>
            <c:extLst>
              <c:ext xmlns:c16="http://schemas.microsoft.com/office/drawing/2014/chart" uri="{C3380CC4-5D6E-409C-BE32-E72D297353CC}">
                <c16:uniqueId val="{00000001-AFFB-4A8B-8A2F-0E1ECFEFC1D7}"/>
              </c:ext>
            </c:extLst>
          </c:dPt>
          <c:dPt>
            <c:idx val="37"/>
            <c:bubble3D val="0"/>
            <c:spPr>
              <a:ln>
                <a:solidFill>
                  <a:schemeClr val="accent6"/>
                </a:solidFill>
              </a:ln>
            </c:spPr>
            <c:extLst>
              <c:ext xmlns:c16="http://schemas.microsoft.com/office/drawing/2014/chart" uri="{C3380CC4-5D6E-409C-BE32-E72D297353CC}">
                <c16:uniqueId val="{00000003-A171-4298-8DB5-CF288B9252B6}"/>
              </c:ext>
            </c:extLst>
          </c:dPt>
          <c:dPt>
            <c:idx val="38"/>
            <c:bubble3D val="0"/>
            <c:spPr>
              <a:ln>
                <a:solidFill>
                  <a:schemeClr val="accent6"/>
                </a:solidFill>
              </a:ln>
            </c:spPr>
            <c:extLst>
              <c:ext xmlns:c16="http://schemas.microsoft.com/office/drawing/2014/chart" uri="{C3380CC4-5D6E-409C-BE32-E72D297353CC}">
                <c16:uniqueId val="{00000005-A171-4298-8DB5-CF288B9252B6}"/>
              </c:ext>
            </c:extLst>
          </c:dPt>
          <c:dPt>
            <c:idx val="39"/>
            <c:bubble3D val="0"/>
            <c:spPr>
              <a:ln>
                <a:solidFill>
                  <a:schemeClr val="accent6"/>
                </a:solidFill>
              </a:ln>
            </c:spPr>
            <c:extLst>
              <c:ext xmlns:c16="http://schemas.microsoft.com/office/drawing/2014/chart" uri="{C3380CC4-5D6E-409C-BE32-E72D297353CC}">
                <c16:uniqueId val="{00000007-A171-4298-8DB5-CF288B9252B6}"/>
              </c:ext>
            </c:extLst>
          </c:dPt>
          <c:cat>
            <c:strRef>
              <c:f>Sheet1!$B$1:$AL$1</c:f>
              <c:strCache>
                <c:ptCount val="12"/>
                <c:pt idx="0">
                  <c:v>04</c:v>
                </c:pt>
                <c:pt idx="1">
                  <c:v>05</c:v>
                </c:pt>
                <c:pt idx="2">
                  <c:v>06</c:v>
                </c:pt>
                <c:pt idx="3">
                  <c:v>07</c:v>
                </c:pt>
                <c:pt idx="4">
                  <c:v>08</c:v>
                </c:pt>
                <c:pt idx="5">
                  <c:v>09</c:v>
                </c:pt>
                <c:pt idx="6">
                  <c:v>10</c:v>
                </c:pt>
                <c:pt idx="7">
                  <c:v>11</c:v>
                </c:pt>
                <c:pt idx="8">
                  <c:v>12</c:v>
                </c:pt>
                <c:pt idx="9">
                  <c:v>13</c:v>
                </c:pt>
                <c:pt idx="10">
                  <c:v>14</c:v>
                </c:pt>
                <c:pt idx="11">
                  <c:v>15</c:v>
                </c:pt>
              </c:strCache>
            </c:strRef>
          </c:cat>
          <c:val>
            <c:numRef>
              <c:f>Sheet1!$B$2:$AL$2</c:f>
              <c:numCache>
                <c:formatCode>0.0%</c:formatCode>
                <c:ptCount val="12"/>
                <c:pt idx="0">
                  <c:v>2.1000000000000001E-2</c:v>
                </c:pt>
                <c:pt idx="1">
                  <c:v>2.8000000000000001E-2</c:v>
                </c:pt>
                <c:pt idx="2">
                  <c:v>5.5E-2</c:v>
                </c:pt>
                <c:pt idx="3">
                  <c:v>1.4999999999999999E-2</c:v>
                </c:pt>
                <c:pt idx="4">
                  <c:v>-1.6E-2</c:v>
                </c:pt>
                <c:pt idx="5">
                  <c:v>-5.0000000000000001E-3</c:v>
                </c:pt>
                <c:pt idx="6">
                  <c:v>-2.1000000000000001E-2</c:v>
                </c:pt>
                <c:pt idx="7">
                  <c:v>2.5000000000000001E-2</c:v>
                </c:pt>
                <c:pt idx="8">
                  <c:v>7.4999999999999997E-2</c:v>
                </c:pt>
                <c:pt idx="9">
                  <c:v>5.5E-2</c:v>
                </c:pt>
                <c:pt idx="10" formatCode="0.00%">
                  <c:v>1.4999999999999999E-2</c:v>
                </c:pt>
                <c:pt idx="11" formatCode="0.00%">
                  <c:v>1.2999999999999999E-2</c:v>
                </c:pt>
              </c:numCache>
            </c:numRef>
          </c:val>
          <c:smooth val="0"/>
          <c:extLst>
            <c:ext xmlns:c16="http://schemas.microsoft.com/office/drawing/2014/chart" uri="{C3380CC4-5D6E-409C-BE32-E72D297353CC}">
              <c16:uniqueId val="{00000004-AFFB-4A8B-8A2F-0E1ECFEFC1D7}"/>
            </c:ext>
          </c:extLst>
        </c:ser>
        <c:ser>
          <c:idx val="1"/>
          <c:order val="1"/>
          <c:tx>
            <c:strRef>
              <c:f>Sheet1!$A$3</c:f>
              <c:strCache>
                <c:ptCount val="1"/>
                <c:pt idx="0">
                  <c:v>GDP</c:v>
                </c:pt>
              </c:strCache>
            </c:strRef>
          </c:tx>
          <c:cat>
            <c:strRef>
              <c:f>Sheet1!$B$1:$AL$1</c:f>
              <c:strCache>
                <c:ptCount val="12"/>
                <c:pt idx="0">
                  <c:v>04</c:v>
                </c:pt>
                <c:pt idx="1">
                  <c:v>05</c:v>
                </c:pt>
                <c:pt idx="2">
                  <c:v>06</c:v>
                </c:pt>
                <c:pt idx="3">
                  <c:v>07</c:v>
                </c:pt>
                <c:pt idx="4">
                  <c:v>08</c:v>
                </c:pt>
                <c:pt idx="5">
                  <c:v>09</c:v>
                </c:pt>
                <c:pt idx="6">
                  <c:v>10</c:v>
                </c:pt>
                <c:pt idx="7">
                  <c:v>11</c:v>
                </c:pt>
                <c:pt idx="8">
                  <c:v>12</c:v>
                </c:pt>
                <c:pt idx="9">
                  <c:v>13</c:v>
                </c:pt>
                <c:pt idx="10">
                  <c:v>14</c:v>
                </c:pt>
                <c:pt idx="11">
                  <c:v>15</c:v>
                </c:pt>
              </c:strCache>
            </c:strRef>
          </c:cat>
          <c:val>
            <c:numRef>
              <c:f>Sheet1!$B$3:$AL$3</c:f>
              <c:numCache>
                <c:formatCode>0.00%</c:formatCode>
                <c:ptCount val="12"/>
                <c:pt idx="0">
                  <c:v>4.8570000000000002E-2</c:v>
                </c:pt>
                <c:pt idx="1">
                  <c:v>6.6390000000000005E-2</c:v>
                </c:pt>
                <c:pt idx="2">
                  <c:v>6.6699999999999995E-2</c:v>
                </c:pt>
                <c:pt idx="3">
                  <c:v>5.8200000000000002E-2</c:v>
                </c:pt>
                <c:pt idx="4">
                  <c:v>4.4900000000000002E-2</c:v>
                </c:pt>
                <c:pt idx="5">
                  <c:v>1.66E-2</c:v>
                </c:pt>
                <c:pt idx="6">
                  <c:v>-2.0400000000000001E-2</c:v>
                </c:pt>
                <c:pt idx="7">
                  <c:v>3.78E-2</c:v>
                </c:pt>
                <c:pt idx="8">
                  <c:v>3.6999999999999998E-2</c:v>
                </c:pt>
                <c:pt idx="9">
                  <c:v>4.1099999999999998E-2</c:v>
                </c:pt>
                <c:pt idx="10">
                  <c:v>3.32E-2</c:v>
                </c:pt>
                <c:pt idx="11">
                  <c:v>4.2000000000000003E-2</c:v>
                </c:pt>
              </c:numCache>
            </c:numRef>
          </c:val>
          <c:smooth val="0"/>
          <c:extLst>
            <c:ext xmlns:c16="http://schemas.microsoft.com/office/drawing/2014/chart" uri="{C3380CC4-5D6E-409C-BE32-E72D297353CC}">
              <c16:uniqueId val="{00000046-7D47-451D-A1AE-4439CBCA85AE}"/>
            </c:ext>
          </c:extLst>
        </c:ser>
        <c:dLbls>
          <c:showLegendKey val="0"/>
          <c:showVal val="0"/>
          <c:showCatName val="0"/>
          <c:showSerName val="0"/>
          <c:showPercent val="0"/>
          <c:showBubbleSize val="0"/>
        </c:dLbls>
        <c:marker val="1"/>
        <c:smooth val="0"/>
        <c:axId val="327966528"/>
        <c:axId val="327954376"/>
      </c:lineChart>
      <c:catAx>
        <c:axId val="327966528"/>
        <c:scaling>
          <c:orientation val="minMax"/>
        </c:scaling>
        <c:delete val="0"/>
        <c:axPos val="b"/>
        <c:numFmt formatCode="0" sourceLinked="0"/>
        <c:majorTickMark val="out"/>
        <c:minorTickMark val="none"/>
        <c:tickLblPos val="low"/>
        <c:txPr>
          <a:bodyPr rot="0" vert="horz"/>
          <a:lstStyle/>
          <a:p>
            <a:pPr>
              <a:defRPr sz="1400"/>
            </a:pPr>
            <a:endParaRPr lang="en-US"/>
          </a:p>
        </c:txPr>
        <c:crossAx val="327954376"/>
        <c:crossesAt val="0"/>
        <c:auto val="1"/>
        <c:lblAlgn val="ctr"/>
        <c:lblOffset val="100"/>
        <c:tickLblSkip val="1"/>
        <c:tickMarkSkip val="1"/>
        <c:noMultiLvlLbl val="0"/>
      </c:catAx>
      <c:valAx>
        <c:axId val="327954376"/>
        <c:scaling>
          <c:orientation val="minMax"/>
          <c:max val="8.0000000000000016E-2"/>
          <c:min val="-3.0000000000000006E-2"/>
        </c:scaling>
        <c:delete val="0"/>
        <c:axPos val="l"/>
        <c:majorGridlines/>
        <c:numFmt formatCode="0%" sourceLinked="0"/>
        <c:majorTickMark val="out"/>
        <c:minorTickMark val="none"/>
        <c:tickLblPos val="nextTo"/>
        <c:txPr>
          <a:bodyPr/>
          <a:lstStyle/>
          <a:p>
            <a:pPr>
              <a:defRPr sz="1400"/>
            </a:pPr>
            <a:endParaRPr lang="en-US"/>
          </a:p>
        </c:txPr>
        <c:crossAx val="327966528"/>
        <c:crossesAt val="1"/>
        <c:crossBetween val="between"/>
        <c:majorUnit val="1.0000000000000002E-2"/>
      </c:valAx>
    </c:plotArea>
    <c:legend>
      <c:legendPos val="t"/>
      <c:overlay val="0"/>
    </c:legend>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631578947368397E-2"/>
          <c:y val="4.03800475059383E-2"/>
          <c:w val="0.94400895856662903"/>
          <c:h val="0.860838344564126"/>
        </c:manualLayout>
      </c:layout>
      <c:barChart>
        <c:barDir val="col"/>
        <c:grouping val="clustered"/>
        <c:varyColors val="0"/>
        <c:ser>
          <c:idx val="1"/>
          <c:order val="0"/>
          <c:tx>
            <c:strRef>
              <c:f>Sheet1!$A$2</c:f>
              <c:strCache>
                <c:ptCount val="1"/>
                <c:pt idx="0">
                  <c:v>ISM Manufacturing Index</c:v>
                </c:pt>
              </c:strCache>
            </c:strRef>
          </c:tx>
          <c:spPr>
            <a:solidFill>
              <a:schemeClr val="accent1"/>
            </a:solidFill>
          </c:spPr>
          <c:invertIfNegative val="0"/>
          <c:dLbls>
            <c:numFmt formatCode="0.0" sourceLinked="0"/>
            <c:spPr>
              <a:noFill/>
              <a:ln>
                <a:noFill/>
              </a:ln>
              <a:effectLst/>
            </c:spPr>
            <c:txPr>
              <a:bodyPr rot="-5400000" vert="horz"/>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Sheet1!$A$1:$CF$1</c:f>
              <c:numCache>
                <c:formatCode>[$-409]mmm\-yy;@</c:formatCode>
                <c:ptCount val="84"/>
                <c:pt idx="1">
                  <c:v>40188</c:v>
                </c:pt>
                <c:pt idx="2">
                  <c:v>40219</c:v>
                </c:pt>
                <c:pt idx="3">
                  <c:v>40247</c:v>
                </c:pt>
                <c:pt idx="4">
                  <c:v>40278</c:v>
                </c:pt>
                <c:pt idx="5">
                  <c:v>40308</c:v>
                </c:pt>
                <c:pt idx="6">
                  <c:v>40339</c:v>
                </c:pt>
                <c:pt idx="7">
                  <c:v>40369</c:v>
                </c:pt>
                <c:pt idx="8">
                  <c:v>40400</c:v>
                </c:pt>
                <c:pt idx="9">
                  <c:v>40431</c:v>
                </c:pt>
                <c:pt idx="10">
                  <c:v>40461</c:v>
                </c:pt>
                <c:pt idx="11">
                  <c:v>40492</c:v>
                </c:pt>
                <c:pt idx="12">
                  <c:v>40522</c:v>
                </c:pt>
                <c:pt idx="13">
                  <c:v>40553</c:v>
                </c:pt>
                <c:pt idx="14">
                  <c:v>40584</c:v>
                </c:pt>
                <c:pt idx="15">
                  <c:v>40612</c:v>
                </c:pt>
                <c:pt idx="16">
                  <c:v>40643</c:v>
                </c:pt>
                <c:pt idx="17">
                  <c:v>40673</c:v>
                </c:pt>
                <c:pt idx="18">
                  <c:v>40704</c:v>
                </c:pt>
                <c:pt idx="19">
                  <c:v>40734</c:v>
                </c:pt>
                <c:pt idx="20">
                  <c:v>40765</c:v>
                </c:pt>
                <c:pt idx="21">
                  <c:v>40796</c:v>
                </c:pt>
                <c:pt idx="22">
                  <c:v>40826</c:v>
                </c:pt>
                <c:pt idx="23">
                  <c:v>40857</c:v>
                </c:pt>
                <c:pt idx="24">
                  <c:v>40887</c:v>
                </c:pt>
                <c:pt idx="25">
                  <c:v>40918</c:v>
                </c:pt>
                <c:pt idx="26">
                  <c:v>40949</c:v>
                </c:pt>
                <c:pt idx="27">
                  <c:v>40978</c:v>
                </c:pt>
                <c:pt idx="28">
                  <c:v>41009</c:v>
                </c:pt>
                <c:pt idx="29">
                  <c:v>41039</c:v>
                </c:pt>
                <c:pt idx="30">
                  <c:v>41070</c:v>
                </c:pt>
                <c:pt idx="31">
                  <c:v>41100</c:v>
                </c:pt>
                <c:pt idx="32">
                  <c:v>41131</c:v>
                </c:pt>
                <c:pt idx="33">
                  <c:v>41162</c:v>
                </c:pt>
                <c:pt idx="34">
                  <c:v>41192</c:v>
                </c:pt>
                <c:pt idx="35">
                  <c:v>41223</c:v>
                </c:pt>
                <c:pt idx="36">
                  <c:v>41253</c:v>
                </c:pt>
                <c:pt idx="37">
                  <c:v>41284</c:v>
                </c:pt>
                <c:pt idx="38">
                  <c:v>41315</c:v>
                </c:pt>
                <c:pt idx="39">
                  <c:v>41343</c:v>
                </c:pt>
                <c:pt idx="40">
                  <c:v>41374</c:v>
                </c:pt>
                <c:pt idx="41">
                  <c:v>41404</c:v>
                </c:pt>
                <c:pt idx="42">
                  <c:v>41435</c:v>
                </c:pt>
                <c:pt idx="43">
                  <c:v>41465</c:v>
                </c:pt>
                <c:pt idx="44">
                  <c:v>41496</c:v>
                </c:pt>
                <c:pt idx="45">
                  <c:v>41527</c:v>
                </c:pt>
                <c:pt idx="46">
                  <c:v>41557</c:v>
                </c:pt>
                <c:pt idx="47">
                  <c:v>41588</c:v>
                </c:pt>
                <c:pt idx="48">
                  <c:v>41618</c:v>
                </c:pt>
                <c:pt idx="49">
                  <c:v>41649</c:v>
                </c:pt>
                <c:pt idx="50">
                  <c:v>41680</c:v>
                </c:pt>
                <c:pt idx="51">
                  <c:v>41708</c:v>
                </c:pt>
                <c:pt idx="52">
                  <c:v>41739</c:v>
                </c:pt>
                <c:pt idx="53">
                  <c:v>41769</c:v>
                </c:pt>
                <c:pt idx="54">
                  <c:v>41800</c:v>
                </c:pt>
                <c:pt idx="55">
                  <c:v>41830</c:v>
                </c:pt>
                <c:pt idx="56">
                  <c:v>41861</c:v>
                </c:pt>
                <c:pt idx="57">
                  <c:v>41892</c:v>
                </c:pt>
                <c:pt idx="58">
                  <c:v>41922</c:v>
                </c:pt>
                <c:pt idx="59">
                  <c:v>41953</c:v>
                </c:pt>
                <c:pt idx="60">
                  <c:v>41983</c:v>
                </c:pt>
                <c:pt idx="61">
                  <c:v>42014</c:v>
                </c:pt>
                <c:pt idx="62">
                  <c:v>42045</c:v>
                </c:pt>
                <c:pt idx="63">
                  <c:v>42073</c:v>
                </c:pt>
                <c:pt idx="64">
                  <c:v>42104</c:v>
                </c:pt>
                <c:pt idx="65">
                  <c:v>42134</c:v>
                </c:pt>
                <c:pt idx="66">
                  <c:v>42165</c:v>
                </c:pt>
                <c:pt idx="67">
                  <c:v>42195</c:v>
                </c:pt>
                <c:pt idx="68">
                  <c:v>42226</c:v>
                </c:pt>
                <c:pt idx="69">
                  <c:v>42257</c:v>
                </c:pt>
                <c:pt idx="70">
                  <c:v>42287</c:v>
                </c:pt>
                <c:pt idx="71">
                  <c:v>42318</c:v>
                </c:pt>
                <c:pt idx="72">
                  <c:v>42348</c:v>
                </c:pt>
                <c:pt idx="73">
                  <c:v>42379</c:v>
                </c:pt>
                <c:pt idx="74">
                  <c:v>42410</c:v>
                </c:pt>
                <c:pt idx="75">
                  <c:v>42439</c:v>
                </c:pt>
                <c:pt idx="76">
                  <c:v>42470</c:v>
                </c:pt>
                <c:pt idx="77">
                  <c:v>42500</c:v>
                </c:pt>
                <c:pt idx="78">
                  <c:v>42531</c:v>
                </c:pt>
                <c:pt idx="79">
                  <c:v>42561</c:v>
                </c:pt>
                <c:pt idx="80">
                  <c:v>42592</c:v>
                </c:pt>
                <c:pt idx="81">
                  <c:v>42623</c:v>
                </c:pt>
                <c:pt idx="82">
                  <c:v>42653</c:v>
                </c:pt>
                <c:pt idx="83">
                  <c:v>42684</c:v>
                </c:pt>
              </c:numCache>
            </c:numRef>
          </c:cat>
          <c:val>
            <c:numRef>
              <c:f>Sheet1!$A$2:$CI$2</c:f>
              <c:numCache>
                <c:formatCode>General</c:formatCode>
                <c:ptCount val="87"/>
                <c:pt idx="0">
                  <c:v>0</c:v>
                </c:pt>
                <c:pt idx="1">
                  <c:v>58.3</c:v>
                </c:pt>
                <c:pt idx="2">
                  <c:v>57.1</c:v>
                </c:pt>
                <c:pt idx="3">
                  <c:v>60.4</c:v>
                </c:pt>
                <c:pt idx="4">
                  <c:v>59.6</c:v>
                </c:pt>
                <c:pt idx="5">
                  <c:v>57.8</c:v>
                </c:pt>
                <c:pt idx="6">
                  <c:v>55.3</c:v>
                </c:pt>
                <c:pt idx="7">
                  <c:v>55.1</c:v>
                </c:pt>
                <c:pt idx="8">
                  <c:v>55.2</c:v>
                </c:pt>
                <c:pt idx="9">
                  <c:v>55.3</c:v>
                </c:pt>
                <c:pt idx="10">
                  <c:v>56.9</c:v>
                </c:pt>
                <c:pt idx="11">
                  <c:v>58.2</c:v>
                </c:pt>
                <c:pt idx="12">
                  <c:v>58.5</c:v>
                </c:pt>
                <c:pt idx="13">
                  <c:v>60.8</c:v>
                </c:pt>
                <c:pt idx="14">
                  <c:v>61.4</c:v>
                </c:pt>
                <c:pt idx="15">
                  <c:v>59.7</c:v>
                </c:pt>
                <c:pt idx="16">
                  <c:v>59.7</c:v>
                </c:pt>
                <c:pt idx="17">
                  <c:v>54.2</c:v>
                </c:pt>
                <c:pt idx="18">
                  <c:v>55.8</c:v>
                </c:pt>
                <c:pt idx="19">
                  <c:v>51.4</c:v>
                </c:pt>
                <c:pt idx="20">
                  <c:v>52.5</c:v>
                </c:pt>
                <c:pt idx="21">
                  <c:v>52.5</c:v>
                </c:pt>
                <c:pt idx="22">
                  <c:v>51.8</c:v>
                </c:pt>
                <c:pt idx="23">
                  <c:v>52.2</c:v>
                </c:pt>
                <c:pt idx="24">
                  <c:v>53.1</c:v>
                </c:pt>
                <c:pt idx="25">
                  <c:v>54.1</c:v>
                </c:pt>
                <c:pt idx="26">
                  <c:v>51.9</c:v>
                </c:pt>
                <c:pt idx="27">
                  <c:v>53.3</c:v>
                </c:pt>
                <c:pt idx="28">
                  <c:v>54.1</c:v>
                </c:pt>
                <c:pt idx="29">
                  <c:v>52.5</c:v>
                </c:pt>
                <c:pt idx="30">
                  <c:v>50.2</c:v>
                </c:pt>
                <c:pt idx="31">
                  <c:v>50.5</c:v>
                </c:pt>
                <c:pt idx="32">
                  <c:v>50.7</c:v>
                </c:pt>
                <c:pt idx="33">
                  <c:v>51.6</c:v>
                </c:pt>
                <c:pt idx="34">
                  <c:v>51.7</c:v>
                </c:pt>
                <c:pt idx="35">
                  <c:v>49.9</c:v>
                </c:pt>
                <c:pt idx="36">
                  <c:v>50.2</c:v>
                </c:pt>
                <c:pt idx="37">
                  <c:v>53.1</c:v>
                </c:pt>
                <c:pt idx="38">
                  <c:v>54.2</c:v>
                </c:pt>
                <c:pt idx="39">
                  <c:v>51.3</c:v>
                </c:pt>
                <c:pt idx="40">
                  <c:v>50.7</c:v>
                </c:pt>
                <c:pt idx="41">
                  <c:v>49</c:v>
                </c:pt>
                <c:pt idx="42">
                  <c:v>50.9</c:v>
                </c:pt>
                <c:pt idx="43">
                  <c:v>55.4</c:v>
                </c:pt>
                <c:pt idx="44">
                  <c:v>55.7</c:v>
                </c:pt>
                <c:pt idx="45">
                  <c:v>56.2</c:v>
                </c:pt>
                <c:pt idx="46">
                  <c:v>56.4</c:v>
                </c:pt>
                <c:pt idx="47">
                  <c:v>57</c:v>
                </c:pt>
                <c:pt idx="48">
                  <c:v>56.5</c:v>
                </c:pt>
                <c:pt idx="49">
                  <c:v>51.3</c:v>
                </c:pt>
                <c:pt idx="50">
                  <c:v>53.2</c:v>
                </c:pt>
                <c:pt idx="51">
                  <c:v>53.7</c:v>
                </c:pt>
                <c:pt idx="52">
                  <c:v>54.9</c:v>
                </c:pt>
                <c:pt idx="53">
                  <c:v>55.4</c:v>
                </c:pt>
                <c:pt idx="54">
                  <c:v>55.3</c:v>
                </c:pt>
                <c:pt idx="55">
                  <c:v>57.1</c:v>
                </c:pt>
                <c:pt idx="56">
                  <c:v>59</c:v>
                </c:pt>
                <c:pt idx="57">
                  <c:v>56.6</c:v>
                </c:pt>
                <c:pt idx="58">
                  <c:v>59</c:v>
                </c:pt>
                <c:pt idx="59">
                  <c:v>58.7</c:v>
                </c:pt>
                <c:pt idx="60">
                  <c:v>55.5</c:v>
                </c:pt>
                <c:pt idx="61">
                  <c:v>53.5</c:v>
                </c:pt>
                <c:pt idx="62">
                  <c:v>52.9</c:v>
                </c:pt>
                <c:pt idx="63">
                  <c:v>51.5</c:v>
                </c:pt>
                <c:pt idx="64">
                  <c:v>51.5</c:v>
                </c:pt>
                <c:pt idx="65">
                  <c:v>52.8</c:v>
                </c:pt>
                <c:pt idx="66">
                  <c:v>53.5</c:v>
                </c:pt>
                <c:pt idx="67">
                  <c:v>52.7</c:v>
                </c:pt>
                <c:pt idx="68">
                  <c:v>51.1</c:v>
                </c:pt>
                <c:pt idx="69">
                  <c:v>50.2</c:v>
                </c:pt>
                <c:pt idx="70">
                  <c:v>50.1</c:v>
                </c:pt>
                <c:pt idx="71">
                  <c:v>48.6</c:v>
                </c:pt>
                <c:pt idx="72">
                  <c:v>48</c:v>
                </c:pt>
                <c:pt idx="73">
                  <c:v>48.2</c:v>
                </c:pt>
                <c:pt idx="74">
                  <c:v>49.5</c:v>
                </c:pt>
                <c:pt idx="75">
                  <c:v>51.8</c:v>
                </c:pt>
                <c:pt idx="76">
                  <c:v>50.8</c:v>
                </c:pt>
                <c:pt idx="77">
                  <c:v>51.3</c:v>
                </c:pt>
                <c:pt idx="78">
                  <c:v>53.2</c:v>
                </c:pt>
                <c:pt idx="79">
                  <c:v>52.6</c:v>
                </c:pt>
                <c:pt idx="80">
                  <c:v>49.4</c:v>
                </c:pt>
                <c:pt idx="81">
                  <c:v>51.5</c:v>
                </c:pt>
                <c:pt idx="82">
                  <c:v>51.9</c:v>
                </c:pt>
                <c:pt idx="83">
                  <c:v>53.2</c:v>
                </c:pt>
                <c:pt idx="84">
                  <c:v>54.7</c:v>
                </c:pt>
                <c:pt idx="85">
                  <c:v>56</c:v>
                </c:pt>
                <c:pt idx="86">
                  <c:v>57.7</c:v>
                </c:pt>
              </c:numCache>
            </c:numRef>
          </c:val>
          <c:extLst>
            <c:ext xmlns:c16="http://schemas.microsoft.com/office/drawing/2014/chart" uri="{C3380CC4-5D6E-409C-BE32-E72D297353CC}">
              <c16:uniqueId val="{00000000-F64D-4AA7-96E0-1D3E33F87657}"/>
            </c:ext>
          </c:extLst>
        </c:ser>
        <c:dLbls>
          <c:showLegendKey val="0"/>
          <c:showVal val="0"/>
          <c:showCatName val="0"/>
          <c:showSerName val="0"/>
          <c:showPercent val="0"/>
          <c:showBubbleSize val="0"/>
        </c:dLbls>
        <c:gapWidth val="60"/>
        <c:axId val="542471576"/>
        <c:axId val="542472360"/>
      </c:barChart>
      <c:catAx>
        <c:axId val="542471576"/>
        <c:scaling>
          <c:orientation val="minMax"/>
        </c:scaling>
        <c:delete val="0"/>
        <c:axPos val="b"/>
        <c:numFmt formatCode="[$-409]mmm\ yy;@" sourceLinked="0"/>
        <c:majorTickMark val="out"/>
        <c:minorTickMark val="none"/>
        <c:tickLblPos val="low"/>
        <c:txPr>
          <a:bodyPr rot="5400000" vert="horz"/>
          <a:lstStyle/>
          <a:p>
            <a:pPr>
              <a:defRPr/>
            </a:pPr>
            <a:endParaRPr lang="en-US"/>
          </a:p>
        </c:txPr>
        <c:crossAx val="542472360"/>
        <c:crossesAt val="50"/>
        <c:auto val="0"/>
        <c:lblAlgn val="ctr"/>
        <c:lblOffset val="0"/>
        <c:tickLblSkip val="4"/>
        <c:tickMarkSkip val="1"/>
        <c:noMultiLvlLbl val="0"/>
      </c:catAx>
      <c:valAx>
        <c:axId val="542472360"/>
        <c:scaling>
          <c:orientation val="minMax"/>
          <c:min val="45"/>
        </c:scaling>
        <c:delete val="0"/>
        <c:axPos val="l"/>
        <c:numFmt formatCode="#,##0_);[Red]\(#,##0\)" sourceLinked="0"/>
        <c:majorTickMark val="out"/>
        <c:minorTickMark val="none"/>
        <c:tickLblPos val="nextTo"/>
        <c:txPr>
          <a:bodyPr rot="0" vert="horz"/>
          <a:lstStyle/>
          <a:p>
            <a:pPr>
              <a:defRPr/>
            </a:pPr>
            <a:endParaRPr lang="en-US"/>
          </a:p>
        </c:txPr>
        <c:crossAx val="542471576"/>
        <c:crosses val="autoZero"/>
        <c:crossBetween val="between"/>
        <c:majorUnit val="5"/>
      </c:valAx>
    </c:plotArea>
    <c:plotVisOnly val="1"/>
    <c:dispBlanksAs val="gap"/>
    <c:showDLblsOverMax val="0"/>
  </c:chart>
  <c:txPr>
    <a:bodyPr/>
    <a:lstStyle/>
    <a:p>
      <a:pPr>
        <a:defRPr sz="9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631578947368397E-2"/>
          <c:y val="4.03800475059383E-2"/>
          <c:w val="0.94400895856662903"/>
          <c:h val="0.860838344564126"/>
        </c:manualLayout>
      </c:layout>
      <c:barChart>
        <c:barDir val="col"/>
        <c:grouping val="clustered"/>
        <c:varyColors val="0"/>
        <c:ser>
          <c:idx val="1"/>
          <c:order val="0"/>
          <c:tx>
            <c:strRef>
              <c:f>Sheet1!$A$2</c:f>
              <c:strCache>
                <c:ptCount val="1"/>
                <c:pt idx="0">
                  <c:v>ISM Non-Manufacturing Index</c:v>
                </c:pt>
              </c:strCache>
            </c:strRef>
          </c:tx>
          <c:spPr>
            <a:solidFill>
              <a:schemeClr val="accent1"/>
            </a:solidFill>
          </c:spPr>
          <c:invertIfNegative val="0"/>
          <c:dLbls>
            <c:numFmt formatCode="0.0" sourceLinked="0"/>
            <c:spPr>
              <a:noFill/>
              <a:ln>
                <a:noFill/>
              </a:ln>
              <a:effectLst/>
            </c:spPr>
            <c:txPr>
              <a:bodyPr rot="-5400000" vert="horz"/>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Sheet1!$B$1:$CI$1</c:f>
              <c:numCache>
                <c:formatCode>[$-409]mmm\-yy;@</c:formatCode>
                <c:ptCount val="86"/>
                <c:pt idx="0">
                  <c:v>40188</c:v>
                </c:pt>
                <c:pt idx="1">
                  <c:v>40219</c:v>
                </c:pt>
                <c:pt idx="2">
                  <c:v>40247</c:v>
                </c:pt>
                <c:pt idx="3">
                  <c:v>40278</c:v>
                </c:pt>
                <c:pt idx="4">
                  <c:v>40308</c:v>
                </c:pt>
                <c:pt idx="5">
                  <c:v>40339</c:v>
                </c:pt>
                <c:pt idx="6">
                  <c:v>40369</c:v>
                </c:pt>
                <c:pt idx="7">
                  <c:v>40400</c:v>
                </c:pt>
                <c:pt idx="8">
                  <c:v>40431</c:v>
                </c:pt>
                <c:pt idx="9">
                  <c:v>40461</c:v>
                </c:pt>
                <c:pt idx="10">
                  <c:v>40492</c:v>
                </c:pt>
                <c:pt idx="11">
                  <c:v>40522</c:v>
                </c:pt>
                <c:pt idx="12">
                  <c:v>40553</c:v>
                </c:pt>
                <c:pt idx="13">
                  <c:v>40584</c:v>
                </c:pt>
                <c:pt idx="14">
                  <c:v>40612</c:v>
                </c:pt>
                <c:pt idx="15">
                  <c:v>40643</c:v>
                </c:pt>
                <c:pt idx="16">
                  <c:v>40673</c:v>
                </c:pt>
                <c:pt idx="17">
                  <c:v>40704</c:v>
                </c:pt>
                <c:pt idx="18">
                  <c:v>40734</c:v>
                </c:pt>
                <c:pt idx="19">
                  <c:v>40765</c:v>
                </c:pt>
                <c:pt idx="20">
                  <c:v>40796</c:v>
                </c:pt>
                <c:pt idx="21">
                  <c:v>40826</c:v>
                </c:pt>
                <c:pt idx="22">
                  <c:v>40857</c:v>
                </c:pt>
                <c:pt idx="23">
                  <c:v>40887</c:v>
                </c:pt>
                <c:pt idx="24">
                  <c:v>40918</c:v>
                </c:pt>
                <c:pt idx="25">
                  <c:v>40949</c:v>
                </c:pt>
                <c:pt idx="26">
                  <c:v>40978</c:v>
                </c:pt>
                <c:pt idx="27">
                  <c:v>41009</c:v>
                </c:pt>
                <c:pt idx="28">
                  <c:v>41039</c:v>
                </c:pt>
                <c:pt idx="29">
                  <c:v>41070</c:v>
                </c:pt>
                <c:pt idx="30">
                  <c:v>41100</c:v>
                </c:pt>
                <c:pt idx="31">
                  <c:v>41131</c:v>
                </c:pt>
                <c:pt idx="32">
                  <c:v>41162</c:v>
                </c:pt>
                <c:pt idx="33">
                  <c:v>41192</c:v>
                </c:pt>
                <c:pt idx="34">
                  <c:v>41223</c:v>
                </c:pt>
                <c:pt idx="35">
                  <c:v>41253</c:v>
                </c:pt>
                <c:pt idx="36">
                  <c:v>41284</c:v>
                </c:pt>
                <c:pt idx="37">
                  <c:v>41315</c:v>
                </c:pt>
                <c:pt idx="38">
                  <c:v>41343</c:v>
                </c:pt>
                <c:pt idx="39">
                  <c:v>41374</c:v>
                </c:pt>
                <c:pt idx="40">
                  <c:v>41404</c:v>
                </c:pt>
                <c:pt idx="41">
                  <c:v>41435</c:v>
                </c:pt>
                <c:pt idx="42">
                  <c:v>41465</c:v>
                </c:pt>
                <c:pt idx="43">
                  <c:v>41496</c:v>
                </c:pt>
                <c:pt idx="44">
                  <c:v>41527</c:v>
                </c:pt>
                <c:pt idx="45">
                  <c:v>41557</c:v>
                </c:pt>
                <c:pt idx="46">
                  <c:v>41588</c:v>
                </c:pt>
                <c:pt idx="47">
                  <c:v>41618</c:v>
                </c:pt>
                <c:pt idx="48">
                  <c:v>41649</c:v>
                </c:pt>
                <c:pt idx="49">
                  <c:v>41680</c:v>
                </c:pt>
                <c:pt idx="50">
                  <c:v>41708</c:v>
                </c:pt>
                <c:pt idx="51">
                  <c:v>41739</c:v>
                </c:pt>
                <c:pt idx="52">
                  <c:v>41769</c:v>
                </c:pt>
                <c:pt idx="53">
                  <c:v>41800</c:v>
                </c:pt>
                <c:pt idx="54">
                  <c:v>41830</c:v>
                </c:pt>
                <c:pt idx="55">
                  <c:v>41861</c:v>
                </c:pt>
                <c:pt idx="56">
                  <c:v>41892</c:v>
                </c:pt>
                <c:pt idx="57">
                  <c:v>41922</c:v>
                </c:pt>
                <c:pt idx="58">
                  <c:v>41953</c:v>
                </c:pt>
                <c:pt idx="59">
                  <c:v>41983</c:v>
                </c:pt>
                <c:pt idx="60">
                  <c:v>42014</c:v>
                </c:pt>
                <c:pt idx="61">
                  <c:v>42045</c:v>
                </c:pt>
                <c:pt idx="62">
                  <c:v>42073</c:v>
                </c:pt>
                <c:pt idx="63">
                  <c:v>42104</c:v>
                </c:pt>
                <c:pt idx="64">
                  <c:v>42134</c:v>
                </c:pt>
                <c:pt idx="65">
                  <c:v>42165</c:v>
                </c:pt>
                <c:pt idx="66">
                  <c:v>42195</c:v>
                </c:pt>
                <c:pt idx="67">
                  <c:v>42226</c:v>
                </c:pt>
                <c:pt idx="68">
                  <c:v>42257</c:v>
                </c:pt>
                <c:pt idx="69">
                  <c:v>42287</c:v>
                </c:pt>
                <c:pt idx="70">
                  <c:v>42318</c:v>
                </c:pt>
                <c:pt idx="71">
                  <c:v>42348</c:v>
                </c:pt>
                <c:pt idx="72">
                  <c:v>42379</c:v>
                </c:pt>
                <c:pt idx="73">
                  <c:v>42410</c:v>
                </c:pt>
                <c:pt idx="74">
                  <c:v>42439</c:v>
                </c:pt>
                <c:pt idx="75">
                  <c:v>42470</c:v>
                </c:pt>
                <c:pt idx="76">
                  <c:v>42500</c:v>
                </c:pt>
                <c:pt idx="77">
                  <c:v>42531</c:v>
                </c:pt>
                <c:pt idx="78">
                  <c:v>42561</c:v>
                </c:pt>
                <c:pt idx="79">
                  <c:v>42592</c:v>
                </c:pt>
                <c:pt idx="80">
                  <c:v>42623</c:v>
                </c:pt>
                <c:pt idx="81">
                  <c:v>42653</c:v>
                </c:pt>
                <c:pt idx="82">
                  <c:v>42684</c:v>
                </c:pt>
                <c:pt idx="83">
                  <c:v>42714</c:v>
                </c:pt>
                <c:pt idx="84">
                  <c:v>42745</c:v>
                </c:pt>
                <c:pt idx="85">
                  <c:v>42776</c:v>
                </c:pt>
              </c:numCache>
            </c:numRef>
          </c:cat>
          <c:val>
            <c:numRef>
              <c:f>Sheet1!$B$2:$CI$2</c:f>
              <c:numCache>
                <c:formatCode>General</c:formatCode>
                <c:ptCount val="86"/>
                <c:pt idx="0">
                  <c:v>49.6</c:v>
                </c:pt>
                <c:pt idx="1">
                  <c:v>50.8</c:v>
                </c:pt>
                <c:pt idx="2">
                  <c:v>53.2</c:v>
                </c:pt>
                <c:pt idx="3">
                  <c:v>55.6</c:v>
                </c:pt>
                <c:pt idx="4">
                  <c:v>55.5</c:v>
                </c:pt>
                <c:pt idx="5">
                  <c:v>54.6</c:v>
                </c:pt>
                <c:pt idx="6">
                  <c:v>54.8</c:v>
                </c:pt>
                <c:pt idx="7">
                  <c:v>52.7</c:v>
                </c:pt>
                <c:pt idx="8">
                  <c:v>53.6</c:v>
                </c:pt>
                <c:pt idx="9">
                  <c:v>55.3</c:v>
                </c:pt>
                <c:pt idx="10">
                  <c:v>56.7</c:v>
                </c:pt>
                <c:pt idx="11">
                  <c:v>57</c:v>
                </c:pt>
                <c:pt idx="12">
                  <c:v>57.2</c:v>
                </c:pt>
                <c:pt idx="13">
                  <c:v>57.3</c:v>
                </c:pt>
                <c:pt idx="14">
                  <c:v>55.8</c:v>
                </c:pt>
                <c:pt idx="15">
                  <c:v>55.3</c:v>
                </c:pt>
                <c:pt idx="16">
                  <c:v>55</c:v>
                </c:pt>
                <c:pt idx="17">
                  <c:v>54.3</c:v>
                </c:pt>
                <c:pt idx="18">
                  <c:v>53.6</c:v>
                </c:pt>
                <c:pt idx="19">
                  <c:v>53.6</c:v>
                </c:pt>
                <c:pt idx="20">
                  <c:v>52.4</c:v>
                </c:pt>
                <c:pt idx="21">
                  <c:v>52.8</c:v>
                </c:pt>
                <c:pt idx="22">
                  <c:v>53.1</c:v>
                </c:pt>
                <c:pt idx="23">
                  <c:v>52.8</c:v>
                </c:pt>
                <c:pt idx="24">
                  <c:v>55.7</c:v>
                </c:pt>
                <c:pt idx="25">
                  <c:v>55.5</c:v>
                </c:pt>
                <c:pt idx="26">
                  <c:v>55.5</c:v>
                </c:pt>
                <c:pt idx="27">
                  <c:v>54.5</c:v>
                </c:pt>
                <c:pt idx="28">
                  <c:v>54.4</c:v>
                </c:pt>
                <c:pt idx="29">
                  <c:v>53.8</c:v>
                </c:pt>
                <c:pt idx="30">
                  <c:v>52.4</c:v>
                </c:pt>
                <c:pt idx="31">
                  <c:v>53</c:v>
                </c:pt>
                <c:pt idx="32">
                  <c:v>54.7</c:v>
                </c:pt>
                <c:pt idx="33">
                  <c:v>54.2</c:v>
                </c:pt>
                <c:pt idx="34">
                  <c:v>55.1</c:v>
                </c:pt>
                <c:pt idx="35">
                  <c:v>56</c:v>
                </c:pt>
                <c:pt idx="36">
                  <c:v>55.1</c:v>
                </c:pt>
                <c:pt idx="37">
                  <c:v>55.6</c:v>
                </c:pt>
                <c:pt idx="38">
                  <c:v>55.1</c:v>
                </c:pt>
                <c:pt idx="39">
                  <c:v>53.8</c:v>
                </c:pt>
                <c:pt idx="40">
                  <c:v>54</c:v>
                </c:pt>
                <c:pt idx="41">
                  <c:v>54.1</c:v>
                </c:pt>
                <c:pt idx="42">
                  <c:v>55</c:v>
                </c:pt>
                <c:pt idx="43">
                  <c:v>56.7</c:v>
                </c:pt>
                <c:pt idx="44">
                  <c:v>53.8</c:v>
                </c:pt>
                <c:pt idx="45">
                  <c:v>54.6</c:v>
                </c:pt>
                <c:pt idx="46">
                  <c:v>54.1</c:v>
                </c:pt>
                <c:pt idx="47">
                  <c:v>53.4</c:v>
                </c:pt>
                <c:pt idx="48">
                  <c:v>54.4</c:v>
                </c:pt>
                <c:pt idx="49">
                  <c:v>52.6</c:v>
                </c:pt>
                <c:pt idx="50">
                  <c:v>53.9</c:v>
                </c:pt>
                <c:pt idx="51">
                  <c:v>55.2</c:v>
                </c:pt>
                <c:pt idx="52">
                  <c:v>56.3</c:v>
                </c:pt>
                <c:pt idx="53">
                  <c:v>56.7</c:v>
                </c:pt>
                <c:pt idx="54">
                  <c:v>57.3</c:v>
                </c:pt>
                <c:pt idx="55">
                  <c:v>58</c:v>
                </c:pt>
                <c:pt idx="56">
                  <c:v>57.9</c:v>
                </c:pt>
                <c:pt idx="57">
                  <c:v>56.3</c:v>
                </c:pt>
                <c:pt idx="58">
                  <c:v>59.3</c:v>
                </c:pt>
                <c:pt idx="59">
                  <c:v>56.9</c:v>
                </c:pt>
                <c:pt idx="60">
                  <c:v>56.9</c:v>
                </c:pt>
                <c:pt idx="61">
                  <c:v>57.1</c:v>
                </c:pt>
                <c:pt idx="62">
                  <c:v>56.9</c:v>
                </c:pt>
                <c:pt idx="63">
                  <c:v>57.5</c:v>
                </c:pt>
                <c:pt idx="64">
                  <c:v>55.9</c:v>
                </c:pt>
                <c:pt idx="65">
                  <c:v>56.2</c:v>
                </c:pt>
                <c:pt idx="66">
                  <c:v>59.6</c:v>
                </c:pt>
                <c:pt idx="67">
                  <c:v>58.3</c:v>
                </c:pt>
                <c:pt idx="68">
                  <c:v>56.7</c:v>
                </c:pt>
                <c:pt idx="69">
                  <c:v>58.3</c:v>
                </c:pt>
                <c:pt idx="70">
                  <c:v>56.6</c:v>
                </c:pt>
                <c:pt idx="71">
                  <c:v>55.8</c:v>
                </c:pt>
                <c:pt idx="72">
                  <c:v>53.5</c:v>
                </c:pt>
                <c:pt idx="73">
                  <c:v>53.4</c:v>
                </c:pt>
                <c:pt idx="74">
                  <c:v>54.5</c:v>
                </c:pt>
                <c:pt idx="75">
                  <c:v>55.7</c:v>
                </c:pt>
                <c:pt idx="76">
                  <c:v>52.9</c:v>
                </c:pt>
                <c:pt idx="77">
                  <c:v>56.5</c:v>
                </c:pt>
                <c:pt idx="78">
                  <c:v>55.5</c:v>
                </c:pt>
                <c:pt idx="79">
                  <c:v>51.4</c:v>
                </c:pt>
                <c:pt idx="80">
                  <c:v>57.1</c:v>
                </c:pt>
                <c:pt idx="81">
                  <c:v>54.8</c:v>
                </c:pt>
                <c:pt idx="82">
                  <c:v>57.2</c:v>
                </c:pt>
                <c:pt idx="83">
                  <c:v>57.2</c:v>
                </c:pt>
                <c:pt idx="84">
                  <c:v>56.5</c:v>
                </c:pt>
                <c:pt idx="85">
                  <c:v>57.6</c:v>
                </c:pt>
              </c:numCache>
            </c:numRef>
          </c:val>
          <c:extLst>
            <c:ext xmlns:c16="http://schemas.microsoft.com/office/drawing/2014/chart" uri="{C3380CC4-5D6E-409C-BE32-E72D297353CC}">
              <c16:uniqueId val="{00000000-F64D-4AA7-96E0-1D3E33F87657}"/>
            </c:ext>
          </c:extLst>
        </c:ser>
        <c:dLbls>
          <c:showLegendKey val="0"/>
          <c:showVal val="0"/>
          <c:showCatName val="0"/>
          <c:showSerName val="0"/>
          <c:showPercent val="0"/>
          <c:showBubbleSize val="0"/>
        </c:dLbls>
        <c:gapWidth val="60"/>
        <c:axId val="542475496"/>
        <c:axId val="542473144"/>
      </c:barChart>
      <c:catAx>
        <c:axId val="542475496"/>
        <c:scaling>
          <c:orientation val="minMax"/>
        </c:scaling>
        <c:delete val="0"/>
        <c:axPos val="b"/>
        <c:numFmt formatCode="[$-409]mmm\ yy;@" sourceLinked="0"/>
        <c:majorTickMark val="out"/>
        <c:minorTickMark val="none"/>
        <c:tickLblPos val="low"/>
        <c:txPr>
          <a:bodyPr rot="5400000" vert="horz"/>
          <a:lstStyle/>
          <a:p>
            <a:pPr>
              <a:defRPr sz="1100"/>
            </a:pPr>
            <a:endParaRPr lang="en-US"/>
          </a:p>
        </c:txPr>
        <c:crossAx val="542473144"/>
        <c:crossesAt val="50"/>
        <c:auto val="0"/>
        <c:lblAlgn val="ctr"/>
        <c:lblOffset val="0"/>
        <c:tickLblSkip val="4"/>
        <c:tickMarkSkip val="1"/>
        <c:noMultiLvlLbl val="0"/>
      </c:catAx>
      <c:valAx>
        <c:axId val="542473144"/>
        <c:scaling>
          <c:orientation val="minMax"/>
          <c:min val="48"/>
        </c:scaling>
        <c:delete val="0"/>
        <c:axPos val="l"/>
        <c:numFmt formatCode="#,##0_);[Red]\(#,##0\)" sourceLinked="0"/>
        <c:majorTickMark val="out"/>
        <c:minorTickMark val="none"/>
        <c:tickLblPos val="nextTo"/>
        <c:txPr>
          <a:bodyPr rot="0" vert="horz"/>
          <a:lstStyle/>
          <a:p>
            <a:pPr>
              <a:defRPr/>
            </a:pPr>
            <a:endParaRPr lang="en-US"/>
          </a:p>
        </c:txPr>
        <c:crossAx val="542475496"/>
        <c:crosses val="autoZero"/>
        <c:crossBetween val="between"/>
        <c:majorUnit val="2"/>
      </c:valAx>
    </c:plotArea>
    <c:plotVisOnly val="1"/>
    <c:dispBlanksAs val="gap"/>
    <c:showDLblsOverMax val="0"/>
  </c:chart>
  <c:txPr>
    <a:bodyPr/>
    <a:lstStyle/>
    <a:p>
      <a:pPr>
        <a:defRPr sz="9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68608680398601"/>
          <c:y val="8.2649635447203995E-2"/>
          <c:w val="0.83764325000626505"/>
          <c:h val="0.78983116333405101"/>
        </c:manualLayout>
      </c:layout>
      <c:barChart>
        <c:barDir val="col"/>
        <c:grouping val="clustered"/>
        <c:varyColors val="0"/>
        <c:ser>
          <c:idx val="2"/>
          <c:order val="0"/>
          <c:spPr>
            <a:solidFill>
              <a:schemeClr val="accent1"/>
            </a:solidFill>
          </c:spPr>
          <c:invertIfNegative val="0"/>
          <c:dPt>
            <c:idx val="10"/>
            <c:invertIfNegative val="0"/>
            <c:bubble3D val="0"/>
            <c:spPr>
              <a:solidFill>
                <a:schemeClr val="accent6"/>
              </a:solidFill>
            </c:spPr>
            <c:extLst>
              <c:ext xmlns:c16="http://schemas.microsoft.com/office/drawing/2014/chart" uri="{C3380CC4-5D6E-409C-BE32-E72D297353CC}">
                <c16:uniqueId val="{00000001-6060-4A09-B385-14594237D649}"/>
              </c:ext>
            </c:extLst>
          </c:dPt>
          <c:dPt>
            <c:idx val="15"/>
            <c:invertIfNegative val="0"/>
            <c:bubble3D val="0"/>
            <c:extLst>
              <c:ext xmlns:c16="http://schemas.microsoft.com/office/drawing/2014/chart" uri="{C3380CC4-5D6E-409C-BE32-E72D297353CC}">
                <c16:uniqueId val="{00000000-17A7-413B-A9B3-6FD57A22FF25}"/>
              </c:ext>
            </c:extLst>
          </c:dPt>
          <c:dPt>
            <c:idx val="24"/>
            <c:invertIfNegative val="0"/>
            <c:bubble3D val="0"/>
            <c:spPr>
              <a:solidFill>
                <a:schemeClr val="tx2">
                  <a:lumMod val="75000"/>
                  <a:lumOff val="25000"/>
                </a:schemeClr>
              </a:solidFill>
            </c:spPr>
            <c:extLst>
              <c:ext xmlns:c16="http://schemas.microsoft.com/office/drawing/2014/chart" uri="{C3380CC4-5D6E-409C-BE32-E72D297353CC}">
                <c16:uniqueId val="{00000004-6060-4A09-B385-14594237D649}"/>
              </c:ext>
            </c:extLst>
          </c:dPt>
          <c:dPt>
            <c:idx val="25"/>
            <c:invertIfNegative val="0"/>
            <c:bubble3D val="0"/>
            <c:spPr>
              <a:solidFill>
                <a:srgbClr val="FFC000"/>
              </a:solidFill>
            </c:spPr>
            <c:extLst>
              <c:ext xmlns:c16="http://schemas.microsoft.com/office/drawing/2014/chart" uri="{C3380CC4-5D6E-409C-BE32-E72D297353CC}">
                <c16:uniqueId val="{00000005-6C89-4DF5-A6D1-A29E3486CAB4}"/>
              </c:ext>
            </c:extLst>
          </c:dPt>
          <c:dLbls>
            <c:dLbl>
              <c:idx val="10"/>
              <c:layout>
                <c:manualLayout>
                  <c:x val="0"/>
                  <c:y val="9.1325962957655594E-3"/>
                </c:manualLayout>
              </c:layout>
              <c:numFmt formatCode="#,##0" sourceLinked="0"/>
              <c:spPr>
                <a:noFill/>
                <a:ln>
                  <a:noFill/>
                </a:ln>
                <a:effectLst/>
              </c:spPr>
              <c:txPr>
                <a:bodyPr rot="0" vert="horz"/>
                <a:lstStyle/>
                <a:p>
                  <a:pPr>
                    <a:defRPr sz="1200" b="1"/>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060-4A09-B385-14594237D649}"/>
                </c:ext>
              </c:extLst>
            </c:dLbl>
            <c:numFmt formatCode="#,##0" sourceLinked="0"/>
            <c:spPr>
              <a:noFill/>
              <a:ln>
                <a:noFill/>
              </a:ln>
              <a:effectLst/>
            </c:spPr>
            <c:txPr>
              <a:bodyPr rot="-5400000" vert="horz"/>
              <a:lstStyle/>
              <a:p>
                <a:pPr>
                  <a:defRPr sz="12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Sheet1!$B$1:$AA$1</c:f>
              <c:strCache>
                <c:ptCount val="26"/>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c:v>
                </c:pt>
                <c:pt idx="23">
                  <c:v>14</c:v>
                </c:pt>
                <c:pt idx="24">
                  <c:v>15</c:v>
                </c:pt>
                <c:pt idx="25">
                  <c:v>16:Q3</c:v>
                </c:pt>
              </c:strCache>
            </c:strRef>
          </c:cat>
          <c:val>
            <c:numRef>
              <c:f>Sheet1!$B$2:$AA$2</c:f>
              <c:numCache>
                <c:formatCode>"$"#,##0;[Red]\-"$"#,##0</c:formatCode>
                <c:ptCount val="26"/>
                <c:pt idx="0">
                  <c:v>14178</c:v>
                </c:pt>
                <c:pt idx="1">
                  <c:v>5840</c:v>
                </c:pt>
                <c:pt idx="2">
                  <c:v>19316</c:v>
                </c:pt>
                <c:pt idx="3">
                  <c:v>10870</c:v>
                </c:pt>
                <c:pt idx="4">
                  <c:v>20598</c:v>
                </c:pt>
                <c:pt idx="5">
                  <c:v>24404</c:v>
                </c:pt>
                <c:pt idx="6">
                  <c:v>36819</c:v>
                </c:pt>
                <c:pt idx="7">
                  <c:v>30773</c:v>
                </c:pt>
                <c:pt idx="8">
                  <c:v>21865</c:v>
                </c:pt>
                <c:pt idx="9">
                  <c:v>20559</c:v>
                </c:pt>
                <c:pt idx="10">
                  <c:v>-6970</c:v>
                </c:pt>
                <c:pt idx="11">
                  <c:v>3046</c:v>
                </c:pt>
                <c:pt idx="12">
                  <c:v>30029</c:v>
                </c:pt>
                <c:pt idx="13">
                  <c:v>38501</c:v>
                </c:pt>
                <c:pt idx="14">
                  <c:v>44155</c:v>
                </c:pt>
                <c:pt idx="15">
                  <c:v>65777</c:v>
                </c:pt>
                <c:pt idx="16">
                  <c:v>62496</c:v>
                </c:pt>
                <c:pt idx="17">
                  <c:v>3043</c:v>
                </c:pt>
                <c:pt idx="18">
                  <c:v>28672</c:v>
                </c:pt>
                <c:pt idx="19">
                  <c:v>35204</c:v>
                </c:pt>
                <c:pt idx="20">
                  <c:v>19456</c:v>
                </c:pt>
                <c:pt idx="21">
                  <c:v>33522</c:v>
                </c:pt>
                <c:pt idx="22">
                  <c:v>63784</c:v>
                </c:pt>
                <c:pt idx="23">
                  <c:v>55501</c:v>
                </c:pt>
                <c:pt idx="24">
                  <c:v>56622</c:v>
                </c:pt>
                <c:pt idx="25">
                  <c:v>31819</c:v>
                </c:pt>
              </c:numCache>
            </c:numRef>
          </c:val>
          <c:extLst>
            <c:ext xmlns:c16="http://schemas.microsoft.com/office/drawing/2014/chart" uri="{C3380CC4-5D6E-409C-BE32-E72D297353CC}">
              <c16:uniqueId val="{00000004-17A7-413B-A9B3-6FD57A22FF25}"/>
            </c:ext>
          </c:extLst>
        </c:ser>
        <c:dLbls>
          <c:showLegendKey val="0"/>
          <c:showVal val="0"/>
          <c:showCatName val="0"/>
          <c:showSerName val="0"/>
          <c:showPercent val="0"/>
          <c:showBubbleSize val="0"/>
        </c:dLbls>
        <c:gapWidth val="52"/>
        <c:axId val="555563256"/>
        <c:axId val="555563648"/>
      </c:barChart>
      <c:catAx>
        <c:axId val="555563256"/>
        <c:scaling>
          <c:orientation val="minMax"/>
        </c:scaling>
        <c:delete val="0"/>
        <c:axPos val="b"/>
        <c:numFmt formatCode="General" sourceLinked="1"/>
        <c:majorTickMark val="out"/>
        <c:minorTickMark val="none"/>
        <c:tickLblPos val="low"/>
        <c:txPr>
          <a:bodyPr rot="-5400000" vert="horz" anchor="t" anchorCtr="0"/>
          <a:lstStyle/>
          <a:p>
            <a:pPr>
              <a:defRPr sz="1100"/>
            </a:pPr>
            <a:endParaRPr lang="en-US"/>
          </a:p>
        </c:txPr>
        <c:crossAx val="555563648"/>
        <c:crossesAt val="0"/>
        <c:auto val="1"/>
        <c:lblAlgn val="ctr"/>
        <c:lblOffset val="400"/>
        <c:tickLblSkip val="1"/>
        <c:tickMarkSkip val="1"/>
        <c:noMultiLvlLbl val="0"/>
      </c:catAx>
      <c:valAx>
        <c:axId val="555563648"/>
        <c:scaling>
          <c:orientation val="minMax"/>
          <c:max val="80000"/>
          <c:min val="-10000"/>
        </c:scaling>
        <c:delete val="0"/>
        <c:axPos val="l"/>
        <c:title>
          <c:tx>
            <c:rich>
              <a:bodyPr rot="-5400000" vert="horz"/>
              <a:lstStyle/>
              <a:p>
                <a:pPr>
                  <a:defRPr sz="1200"/>
                </a:pPr>
                <a:r>
                  <a:rPr lang="en-US" sz="1200" dirty="0"/>
                  <a:t>Millions</a:t>
                </a:r>
              </a:p>
            </c:rich>
          </c:tx>
          <c:layout>
            <c:manualLayout>
              <c:xMode val="edge"/>
              <c:yMode val="edge"/>
              <c:x val="7.9111403850184103E-4"/>
              <c:y val="0.370081092372674"/>
            </c:manualLayout>
          </c:layout>
          <c:overlay val="0"/>
        </c:title>
        <c:numFmt formatCode="\$#,##0" sourceLinked="0"/>
        <c:majorTickMark val="out"/>
        <c:minorTickMark val="none"/>
        <c:tickLblPos val="nextTo"/>
        <c:txPr>
          <a:bodyPr/>
          <a:lstStyle/>
          <a:p>
            <a:pPr>
              <a:defRPr sz="1200"/>
            </a:pPr>
            <a:endParaRPr lang="en-US"/>
          </a:p>
        </c:txPr>
        <c:crossAx val="555563256"/>
        <c:crosses val="autoZero"/>
        <c:crossBetween val="between"/>
        <c:majorUnit val="10000"/>
      </c:valAx>
    </c:plotArea>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095398428731813E-2"/>
          <c:y val="4.0284360189573459E-2"/>
          <c:w val="0.93153759820424931"/>
          <c:h val="0.84123222748815163"/>
        </c:manualLayout>
      </c:layout>
      <c:barChart>
        <c:barDir val="col"/>
        <c:grouping val="clustered"/>
        <c:varyColors val="0"/>
        <c:ser>
          <c:idx val="1"/>
          <c:order val="0"/>
          <c:tx>
            <c:strRef>
              <c:f>Sheet1!$A$2</c:f>
              <c:strCache>
                <c:ptCount val="1"/>
                <c:pt idx="0">
                  <c:v>Employment Change</c:v>
                </c:pt>
              </c:strCache>
            </c:strRef>
          </c:tx>
          <c:spPr>
            <a:solidFill>
              <a:schemeClr val="accent1">
                <a:lumMod val="50000"/>
              </a:schemeClr>
            </a:solidFill>
            <a:ln w="24820">
              <a:noFill/>
            </a:ln>
          </c:spPr>
          <c:invertIfNegative val="0"/>
          <c:dLbls>
            <c:spPr>
              <a:noFill/>
              <a:ln w="24820">
                <a:noFill/>
              </a:ln>
            </c:spPr>
            <c:txPr>
              <a:bodyPr rot="-5400000" vert="horz"/>
              <a:lstStyle/>
              <a:p>
                <a:pPr algn="ctr">
                  <a:defRPr sz="1368"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Sheet1!$D$1:$BV$1</c:f>
              <c:strCache>
                <c:ptCount val="25"/>
                <c:pt idx="0">
                  <c:v>2011:Q1</c:v>
                </c:pt>
                <c:pt idx="1">
                  <c:v>2011:Q2</c:v>
                </c:pt>
                <c:pt idx="2">
                  <c:v>2011:Q3</c:v>
                </c:pt>
                <c:pt idx="3">
                  <c:v>2011:Q4</c:v>
                </c:pt>
                <c:pt idx="4">
                  <c:v>2012:Q1</c:v>
                </c:pt>
                <c:pt idx="5">
                  <c:v>2012:Q2</c:v>
                </c:pt>
                <c:pt idx="6">
                  <c:v>2012:Q3</c:v>
                </c:pt>
                <c:pt idx="7">
                  <c:v>2012:Q4</c:v>
                </c:pt>
                <c:pt idx="8">
                  <c:v>2013:Q1</c:v>
                </c:pt>
                <c:pt idx="9">
                  <c:v>2013:Q2</c:v>
                </c:pt>
                <c:pt idx="10">
                  <c:v>2013:Q3</c:v>
                </c:pt>
                <c:pt idx="11">
                  <c:v>2013:Q4</c:v>
                </c:pt>
                <c:pt idx="12">
                  <c:v>2014:Q1</c:v>
                </c:pt>
                <c:pt idx="13">
                  <c:v>2014:Q2</c:v>
                </c:pt>
                <c:pt idx="14">
                  <c:v>2014:Q3</c:v>
                </c:pt>
                <c:pt idx="15">
                  <c:v>2014:Q4</c:v>
                </c:pt>
                <c:pt idx="16">
                  <c:v>2015:Q1</c:v>
                </c:pt>
                <c:pt idx="17">
                  <c:v>2015:Q2</c:v>
                </c:pt>
                <c:pt idx="18">
                  <c:v>2015:Q3</c:v>
                </c:pt>
                <c:pt idx="19">
                  <c:v>2015:Q4</c:v>
                </c:pt>
                <c:pt idx="20">
                  <c:v>2016:Q1</c:v>
                </c:pt>
                <c:pt idx="21">
                  <c:v>2016:Q2</c:v>
                </c:pt>
                <c:pt idx="22">
                  <c:v>2016:Q3*</c:v>
                </c:pt>
                <c:pt idx="23">
                  <c:v>2016:Q4*</c:v>
                </c:pt>
                <c:pt idx="24">
                  <c:v>2017:Q1</c:v>
                </c:pt>
              </c:strCache>
            </c:strRef>
          </c:cat>
          <c:val>
            <c:numRef>
              <c:f>Sheet1!$D$2:$BV$2</c:f>
              <c:numCache>
                <c:formatCode>General</c:formatCode>
                <c:ptCount val="25"/>
                <c:pt idx="0">
                  <c:v>455</c:v>
                </c:pt>
                <c:pt idx="1">
                  <c:v>654</c:v>
                </c:pt>
                <c:pt idx="2">
                  <c:v>423</c:v>
                </c:pt>
                <c:pt idx="3">
                  <c:v>555</c:v>
                </c:pt>
                <c:pt idx="4">
                  <c:v>834</c:v>
                </c:pt>
                <c:pt idx="5">
                  <c:v>277</c:v>
                </c:pt>
                <c:pt idx="6">
                  <c:v>514</c:v>
                </c:pt>
                <c:pt idx="7">
                  <c:v>524</c:v>
                </c:pt>
                <c:pt idx="8">
                  <c:v>627</c:v>
                </c:pt>
                <c:pt idx="9">
                  <c:v>585</c:v>
                </c:pt>
                <c:pt idx="10">
                  <c:v>573</c:v>
                </c:pt>
                <c:pt idx="11">
                  <c:v>517</c:v>
                </c:pt>
                <c:pt idx="12">
                  <c:v>613</c:v>
                </c:pt>
                <c:pt idx="13">
                  <c:v>879</c:v>
                </c:pt>
                <c:pt idx="14">
                  <c:v>712</c:v>
                </c:pt>
                <c:pt idx="15">
                  <c:v>794</c:v>
                </c:pt>
                <c:pt idx="16">
                  <c:v>558</c:v>
                </c:pt>
                <c:pt idx="17">
                  <c:v>812</c:v>
                </c:pt>
                <c:pt idx="18">
                  <c:v>511</c:v>
                </c:pt>
                <c:pt idx="19">
                  <c:v>832</c:v>
                </c:pt>
                <c:pt idx="20">
                  <c:v>588</c:v>
                </c:pt>
                <c:pt idx="21">
                  <c:v>493</c:v>
                </c:pt>
                <c:pt idx="22">
                  <c:v>716</c:v>
                </c:pt>
                <c:pt idx="23">
                  <c:v>445</c:v>
                </c:pt>
                <c:pt idx="24">
                  <c:v>709</c:v>
                </c:pt>
              </c:numCache>
            </c:numRef>
          </c:val>
          <c:extLst>
            <c:ext xmlns:c16="http://schemas.microsoft.com/office/drawing/2014/chart" uri="{C3380CC4-5D6E-409C-BE32-E72D297353CC}">
              <c16:uniqueId val="{00000000-4CDC-4FB1-9A8A-DB14A80B3EF7}"/>
            </c:ext>
          </c:extLst>
        </c:ser>
        <c:dLbls>
          <c:showLegendKey val="0"/>
          <c:showVal val="0"/>
          <c:showCatName val="0"/>
          <c:showSerName val="0"/>
          <c:showPercent val="0"/>
          <c:showBubbleSize val="0"/>
        </c:dLbls>
        <c:gapWidth val="60"/>
        <c:axId val="458112400"/>
        <c:axId val="554647304"/>
      </c:barChart>
      <c:catAx>
        <c:axId val="458112400"/>
        <c:scaling>
          <c:orientation val="minMax"/>
        </c:scaling>
        <c:delete val="0"/>
        <c:axPos val="b"/>
        <c:numFmt formatCode="General" sourceLinked="1"/>
        <c:majorTickMark val="out"/>
        <c:minorTickMark val="none"/>
        <c:tickLblPos val="low"/>
        <c:spPr>
          <a:ln w="3102">
            <a:solidFill>
              <a:schemeClr val="tx1"/>
            </a:solidFill>
            <a:prstDash val="solid"/>
          </a:ln>
        </c:spPr>
        <c:txPr>
          <a:bodyPr rot="-5400000" vert="horz"/>
          <a:lstStyle/>
          <a:p>
            <a:pPr>
              <a:defRPr sz="977" b="0" i="0" u="none" strike="noStrike" baseline="0">
                <a:solidFill>
                  <a:schemeClr val="tx1"/>
                </a:solidFill>
                <a:latin typeface="Arial"/>
                <a:ea typeface="Arial"/>
                <a:cs typeface="Arial"/>
              </a:defRPr>
            </a:pPr>
            <a:endParaRPr lang="en-US"/>
          </a:p>
        </c:txPr>
        <c:crossAx val="554647304"/>
        <c:crosses val="autoZero"/>
        <c:auto val="0"/>
        <c:lblAlgn val="ctr"/>
        <c:lblOffset val="0"/>
        <c:tickLblSkip val="1"/>
        <c:tickMarkSkip val="1"/>
        <c:noMultiLvlLbl val="0"/>
      </c:catAx>
      <c:valAx>
        <c:axId val="554647304"/>
        <c:scaling>
          <c:orientation val="minMax"/>
        </c:scaling>
        <c:delete val="0"/>
        <c:axPos val="l"/>
        <c:numFmt formatCode="#,##0_);[Red]\(#,##0\)" sourceLinked="0"/>
        <c:majorTickMark val="out"/>
        <c:minorTickMark val="none"/>
        <c:tickLblPos val="nextTo"/>
        <c:spPr>
          <a:ln w="3102">
            <a:solidFill>
              <a:schemeClr val="tx1"/>
            </a:solidFill>
            <a:prstDash val="solid"/>
          </a:ln>
        </c:spPr>
        <c:txPr>
          <a:bodyPr rot="0" vert="horz"/>
          <a:lstStyle/>
          <a:p>
            <a:pPr>
              <a:defRPr sz="1368" b="0" i="0" u="none" strike="noStrike" baseline="0">
                <a:solidFill>
                  <a:schemeClr val="tx1"/>
                </a:solidFill>
                <a:latin typeface="Arial"/>
                <a:ea typeface="Arial"/>
                <a:cs typeface="Arial"/>
              </a:defRPr>
            </a:pPr>
            <a:endParaRPr lang="en-US"/>
          </a:p>
        </c:txPr>
        <c:crossAx val="458112400"/>
        <c:crosses val="autoZero"/>
        <c:crossBetween val="between"/>
      </c:valAx>
      <c:spPr>
        <a:noFill/>
        <a:ln w="24984">
          <a:noFill/>
        </a:ln>
      </c:spPr>
    </c:plotArea>
    <c:plotVisOnly val="1"/>
    <c:dispBlanksAs val="gap"/>
    <c:showDLblsOverMax val="0"/>
  </c:chart>
  <c:spPr>
    <a:noFill/>
    <a:ln>
      <a:noFill/>
    </a:ln>
  </c:spPr>
  <c:txPr>
    <a:bodyPr/>
    <a:lstStyle/>
    <a:p>
      <a:pPr>
        <a:defRPr sz="1368" b="0" i="0" u="none" strike="noStrike" baseline="0">
          <a:solidFill>
            <a:schemeClr val="tx1"/>
          </a:solidFill>
          <a:latin typeface="Arial"/>
          <a:ea typeface="Arial"/>
          <a:cs typeface="Arial"/>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374699099573475E-2"/>
          <c:y val="9.8913766811076068E-2"/>
          <c:w val="0.88968563154544933"/>
          <c:h val="0.76696576439366493"/>
        </c:manualLayout>
      </c:layout>
      <c:lineChart>
        <c:grouping val="standard"/>
        <c:varyColors val="0"/>
        <c:ser>
          <c:idx val="0"/>
          <c:order val="0"/>
          <c:tx>
            <c:strRef>
              <c:f>Sheet1!$A$2</c:f>
              <c:strCache>
                <c:ptCount val="1"/>
                <c:pt idx="0">
                  <c:v>Job switchers</c:v>
                </c:pt>
              </c:strCache>
            </c:strRef>
          </c:tx>
          <c:spPr>
            <a:ln w="38100">
              <a:solidFill>
                <a:schemeClr val="accent1"/>
              </a:solidFill>
              <a:prstDash val="solid"/>
            </a:ln>
          </c:spPr>
          <c:marker>
            <c:symbol val="none"/>
          </c:marker>
          <c:dPt>
            <c:idx val="19"/>
            <c:bubble3D val="0"/>
            <c:extLst>
              <c:ext xmlns:c16="http://schemas.microsoft.com/office/drawing/2014/chart" uri="{C3380CC4-5D6E-409C-BE32-E72D297353CC}">
                <c16:uniqueId val="{00000000-EB9A-44A5-A43D-0D0578216E83}"/>
              </c:ext>
            </c:extLst>
          </c:dPt>
          <c:cat>
            <c:numRef>
              <c:f>Sheet1!$B$1:$DI$1</c:f>
              <c:numCache>
                <c:formatCode>[$-409]mmm\-yy;@</c:formatCode>
                <c:ptCount val="112"/>
                <c:pt idx="0">
                  <c:v>39142</c:v>
                </c:pt>
                <c:pt idx="1">
                  <c:v>39173</c:v>
                </c:pt>
                <c:pt idx="2">
                  <c:v>39203</c:v>
                </c:pt>
                <c:pt idx="3">
                  <c:v>39234</c:v>
                </c:pt>
                <c:pt idx="4">
                  <c:v>39264</c:v>
                </c:pt>
                <c:pt idx="5">
                  <c:v>39295</c:v>
                </c:pt>
                <c:pt idx="6">
                  <c:v>39326</c:v>
                </c:pt>
                <c:pt idx="7">
                  <c:v>39356</c:v>
                </c:pt>
                <c:pt idx="8">
                  <c:v>39387</c:v>
                </c:pt>
                <c:pt idx="9">
                  <c:v>39417</c:v>
                </c:pt>
                <c:pt idx="10">
                  <c:v>39448</c:v>
                </c:pt>
                <c:pt idx="11">
                  <c:v>39479</c:v>
                </c:pt>
                <c:pt idx="12">
                  <c:v>39508</c:v>
                </c:pt>
                <c:pt idx="13">
                  <c:v>39539</c:v>
                </c:pt>
                <c:pt idx="14">
                  <c:v>39569</c:v>
                </c:pt>
                <c:pt idx="15">
                  <c:v>39600</c:v>
                </c:pt>
                <c:pt idx="16">
                  <c:v>39630</c:v>
                </c:pt>
                <c:pt idx="17">
                  <c:v>39661</c:v>
                </c:pt>
                <c:pt idx="18">
                  <c:v>39692</c:v>
                </c:pt>
                <c:pt idx="19">
                  <c:v>39722</c:v>
                </c:pt>
                <c:pt idx="20">
                  <c:v>39753</c:v>
                </c:pt>
                <c:pt idx="21">
                  <c:v>39783</c:v>
                </c:pt>
                <c:pt idx="22">
                  <c:v>39814</c:v>
                </c:pt>
                <c:pt idx="23">
                  <c:v>39845</c:v>
                </c:pt>
                <c:pt idx="24">
                  <c:v>39873</c:v>
                </c:pt>
                <c:pt idx="25">
                  <c:v>39904</c:v>
                </c:pt>
                <c:pt idx="26">
                  <c:v>39934</c:v>
                </c:pt>
                <c:pt idx="27">
                  <c:v>39965</c:v>
                </c:pt>
                <c:pt idx="28">
                  <c:v>39995</c:v>
                </c:pt>
                <c:pt idx="29">
                  <c:v>40026</c:v>
                </c:pt>
                <c:pt idx="30">
                  <c:v>40057</c:v>
                </c:pt>
                <c:pt idx="31">
                  <c:v>40087</c:v>
                </c:pt>
                <c:pt idx="32">
                  <c:v>40118</c:v>
                </c:pt>
                <c:pt idx="33">
                  <c:v>40148</c:v>
                </c:pt>
                <c:pt idx="34">
                  <c:v>40179</c:v>
                </c:pt>
                <c:pt idx="35">
                  <c:v>40210</c:v>
                </c:pt>
                <c:pt idx="36">
                  <c:v>40238</c:v>
                </c:pt>
                <c:pt idx="37">
                  <c:v>40269</c:v>
                </c:pt>
                <c:pt idx="38">
                  <c:v>40299</c:v>
                </c:pt>
                <c:pt idx="39">
                  <c:v>40330</c:v>
                </c:pt>
                <c:pt idx="40">
                  <c:v>40360</c:v>
                </c:pt>
                <c:pt idx="41">
                  <c:v>40391</c:v>
                </c:pt>
                <c:pt idx="42">
                  <c:v>40422</c:v>
                </c:pt>
                <c:pt idx="43">
                  <c:v>40452</c:v>
                </c:pt>
                <c:pt idx="44">
                  <c:v>40483</c:v>
                </c:pt>
                <c:pt idx="45">
                  <c:v>40513</c:v>
                </c:pt>
                <c:pt idx="46">
                  <c:v>40544</c:v>
                </c:pt>
                <c:pt idx="47">
                  <c:v>40575</c:v>
                </c:pt>
                <c:pt idx="48">
                  <c:v>40603</c:v>
                </c:pt>
                <c:pt idx="49">
                  <c:v>40634</c:v>
                </c:pt>
                <c:pt idx="50">
                  <c:v>40664</c:v>
                </c:pt>
                <c:pt idx="51">
                  <c:v>40695</c:v>
                </c:pt>
                <c:pt idx="52">
                  <c:v>40725</c:v>
                </c:pt>
                <c:pt idx="53">
                  <c:v>40756</c:v>
                </c:pt>
                <c:pt idx="54">
                  <c:v>40787</c:v>
                </c:pt>
                <c:pt idx="55">
                  <c:v>40817</c:v>
                </c:pt>
                <c:pt idx="56">
                  <c:v>40848</c:v>
                </c:pt>
                <c:pt idx="57">
                  <c:v>40878</c:v>
                </c:pt>
                <c:pt idx="58">
                  <c:v>40909</c:v>
                </c:pt>
                <c:pt idx="59">
                  <c:v>40940</c:v>
                </c:pt>
                <c:pt idx="60">
                  <c:v>40969</c:v>
                </c:pt>
                <c:pt idx="61">
                  <c:v>41000</c:v>
                </c:pt>
                <c:pt idx="62">
                  <c:v>41030</c:v>
                </c:pt>
                <c:pt idx="63">
                  <c:v>41061</c:v>
                </c:pt>
                <c:pt idx="64">
                  <c:v>41091</c:v>
                </c:pt>
                <c:pt idx="65">
                  <c:v>41122</c:v>
                </c:pt>
                <c:pt idx="66">
                  <c:v>41153</c:v>
                </c:pt>
                <c:pt idx="67">
                  <c:v>41183</c:v>
                </c:pt>
                <c:pt idx="68">
                  <c:v>41214</c:v>
                </c:pt>
                <c:pt idx="69">
                  <c:v>41244</c:v>
                </c:pt>
                <c:pt idx="70">
                  <c:v>41275</c:v>
                </c:pt>
                <c:pt idx="71">
                  <c:v>41306</c:v>
                </c:pt>
                <c:pt idx="72">
                  <c:v>41334</c:v>
                </c:pt>
                <c:pt idx="73">
                  <c:v>41365</c:v>
                </c:pt>
                <c:pt idx="74">
                  <c:v>41395</c:v>
                </c:pt>
                <c:pt idx="75">
                  <c:v>41426</c:v>
                </c:pt>
                <c:pt idx="76">
                  <c:v>41456</c:v>
                </c:pt>
                <c:pt idx="77">
                  <c:v>41487</c:v>
                </c:pt>
                <c:pt idx="78">
                  <c:v>41518</c:v>
                </c:pt>
                <c:pt idx="79">
                  <c:v>41548</c:v>
                </c:pt>
                <c:pt idx="80">
                  <c:v>41579</c:v>
                </c:pt>
                <c:pt idx="81">
                  <c:v>41609</c:v>
                </c:pt>
                <c:pt idx="82">
                  <c:v>41640</c:v>
                </c:pt>
                <c:pt idx="83">
                  <c:v>41671</c:v>
                </c:pt>
                <c:pt idx="84">
                  <c:v>41699</c:v>
                </c:pt>
                <c:pt idx="85">
                  <c:v>41730</c:v>
                </c:pt>
                <c:pt idx="86">
                  <c:v>41760</c:v>
                </c:pt>
                <c:pt idx="87">
                  <c:v>41791</c:v>
                </c:pt>
                <c:pt idx="88">
                  <c:v>41821</c:v>
                </c:pt>
                <c:pt idx="89">
                  <c:v>41852</c:v>
                </c:pt>
                <c:pt idx="90">
                  <c:v>41883</c:v>
                </c:pt>
                <c:pt idx="91">
                  <c:v>41913</c:v>
                </c:pt>
                <c:pt idx="92">
                  <c:v>41944</c:v>
                </c:pt>
                <c:pt idx="93">
                  <c:v>41974</c:v>
                </c:pt>
                <c:pt idx="94">
                  <c:v>42005</c:v>
                </c:pt>
                <c:pt idx="95">
                  <c:v>42036</c:v>
                </c:pt>
                <c:pt idx="96">
                  <c:v>42064</c:v>
                </c:pt>
                <c:pt idx="97">
                  <c:v>42095</c:v>
                </c:pt>
                <c:pt idx="98">
                  <c:v>42125</c:v>
                </c:pt>
                <c:pt idx="99">
                  <c:v>42156</c:v>
                </c:pt>
                <c:pt idx="100">
                  <c:v>42186</c:v>
                </c:pt>
                <c:pt idx="101">
                  <c:v>42217</c:v>
                </c:pt>
                <c:pt idx="102">
                  <c:v>42248</c:v>
                </c:pt>
                <c:pt idx="103">
                  <c:v>42278</c:v>
                </c:pt>
                <c:pt idx="104">
                  <c:v>42309</c:v>
                </c:pt>
                <c:pt idx="105">
                  <c:v>42339</c:v>
                </c:pt>
                <c:pt idx="106">
                  <c:v>42370</c:v>
                </c:pt>
                <c:pt idx="107">
                  <c:v>42401</c:v>
                </c:pt>
                <c:pt idx="108">
                  <c:v>42430</c:v>
                </c:pt>
                <c:pt idx="109">
                  <c:v>42461</c:v>
                </c:pt>
                <c:pt idx="110">
                  <c:v>42491</c:v>
                </c:pt>
                <c:pt idx="111">
                  <c:v>42522</c:v>
                </c:pt>
              </c:numCache>
            </c:numRef>
          </c:cat>
          <c:val>
            <c:numRef>
              <c:f>Sheet1!$B$2:$DI$2</c:f>
              <c:numCache>
                <c:formatCode>0.0%</c:formatCode>
                <c:ptCount val="112"/>
                <c:pt idx="0">
                  <c:v>4.8000000000000001E-2</c:v>
                </c:pt>
                <c:pt idx="1">
                  <c:v>4.5999999999999999E-2</c:v>
                </c:pt>
                <c:pt idx="2">
                  <c:v>4.8000000000000001E-2</c:v>
                </c:pt>
                <c:pt idx="3">
                  <c:v>4.5999999999999999E-2</c:v>
                </c:pt>
                <c:pt idx="4">
                  <c:v>4.8000000000000001E-2</c:v>
                </c:pt>
                <c:pt idx="5">
                  <c:v>4.8000000000000001E-2</c:v>
                </c:pt>
                <c:pt idx="6">
                  <c:v>4.7E-2</c:v>
                </c:pt>
                <c:pt idx="7">
                  <c:v>4.8000000000000001E-2</c:v>
                </c:pt>
                <c:pt idx="8">
                  <c:v>4.4999999999999998E-2</c:v>
                </c:pt>
                <c:pt idx="9">
                  <c:v>4.2999999999999997E-2</c:v>
                </c:pt>
                <c:pt idx="10">
                  <c:v>4.1000000000000002E-2</c:v>
                </c:pt>
                <c:pt idx="11">
                  <c:v>4.2000000000000003E-2</c:v>
                </c:pt>
                <c:pt idx="12">
                  <c:v>4.1000000000000002E-2</c:v>
                </c:pt>
                <c:pt idx="13">
                  <c:v>4.2000000000000003E-2</c:v>
                </c:pt>
                <c:pt idx="14">
                  <c:v>4.1000000000000002E-2</c:v>
                </c:pt>
                <c:pt idx="15">
                  <c:v>4.2000000000000003E-2</c:v>
                </c:pt>
                <c:pt idx="16">
                  <c:v>4.1000000000000002E-2</c:v>
                </c:pt>
                <c:pt idx="17">
                  <c:v>4.1000000000000002E-2</c:v>
                </c:pt>
                <c:pt idx="18">
                  <c:v>4.2000000000000003E-2</c:v>
                </c:pt>
                <c:pt idx="19">
                  <c:v>4.1000000000000002E-2</c:v>
                </c:pt>
                <c:pt idx="20">
                  <c:v>4.1000000000000002E-2</c:v>
                </c:pt>
                <c:pt idx="21">
                  <c:v>3.9E-2</c:v>
                </c:pt>
                <c:pt idx="22">
                  <c:v>3.5000000000000003E-2</c:v>
                </c:pt>
                <c:pt idx="23">
                  <c:v>3.2000000000000001E-2</c:v>
                </c:pt>
                <c:pt idx="24">
                  <c:v>2.9000000000000001E-2</c:v>
                </c:pt>
                <c:pt idx="25">
                  <c:v>2.9000000000000001E-2</c:v>
                </c:pt>
                <c:pt idx="26">
                  <c:v>0.03</c:v>
                </c:pt>
                <c:pt idx="27">
                  <c:v>2.5999999999999999E-2</c:v>
                </c:pt>
                <c:pt idx="28">
                  <c:v>2.5000000000000001E-2</c:v>
                </c:pt>
                <c:pt idx="29">
                  <c:v>1.7000000000000001E-2</c:v>
                </c:pt>
                <c:pt idx="30">
                  <c:v>1.7000000000000001E-2</c:v>
                </c:pt>
                <c:pt idx="31">
                  <c:v>1.2E-2</c:v>
                </c:pt>
                <c:pt idx="32">
                  <c:v>1.4E-2</c:v>
                </c:pt>
                <c:pt idx="33">
                  <c:v>1.0999999999999999E-2</c:v>
                </c:pt>
                <c:pt idx="34">
                  <c:v>1.2E-2</c:v>
                </c:pt>
                <c:pt idx="35">
                  <c:v>1.2E-2</c:v>
                </c:pt>
                <c:pt idx="36">
                  <c:v>1.6E-2</c:v>
                </c:pt>
                <c:pt idx="37">
                  <c:v>1.4E-2</c:v>
                </c:pt>
                <c:pt idx="38">
                  <c:v>1.4999999999999999E-2</c:v>
                </c:pt>
                <c:pt idx="39">
                  <c:v>1.4999999999999999E-2</c:v>
                </c:pt>
                <c:pt idx="40">
                  <c:v>1.9E-2</c:v>
                </c:pt>
                <c:pt idx="41">
                  <c:v>1.7999999999999999E-2</c:v>
                </c:pt>
                <c:pt idx="42">
                  <c:v>1.7999999999999999E-2</c:v>
                </c:pt>
                <c:pt idx="43">
                  <c:v>1.7999999999999999E-2</c:v>
                </c:pt>
                <c:pt idx="44">
                  <c:v>1.9E-2</c:v>
                </c:pt>
                <c:pt idx="45">
                  <c:v>2.1000000000000001E-2</c:v>
                </c:pt>
                <c:pt idx="46">
                  <c:v>2.4E-2</c:v>
                </c:pt>
                <c:pt idx="47">
                  <c:v>2.4E-2</c:v>
                </c:pt>
                <c:pt idx="48">
                  <c:v>2.1999999999999999E-2</c:v>
                </c:pt>
                <c:pt idx="49">
                  <c:v>0.02</c:v>
                </c:pt>
                <c:pt idx="50">
                  <c:v>2.4E-2</c:v>
                </c:pt>
                <c:pt idx="51">
                  <c:v>2.4E-2</c:v>
                </c:pt>
                <c:pt idx="52">
                  <c:v>2.5000000000000001E-2</c:v>
                </c:pt>
                <c:pt idx="53">
                  <c:v>2.1999999999999999E-2</c:v>
                </c:pt>
                <c:pt idx="54">
                  <c:v>2.1000000000000001E-2</c:v>
                </c:pt>
                <c:pt idx="55">
                  <c:v>2.3E-2</c:v>
                </c:pt>
                <c:pt idx="56">
                  <c:v>0.02</c:v>
                </c:pt>
                <c:pt idx="57">
                  <c:v>1.9E-2</c:v>
                </c:pt>
                <c:pt idx="58">
                  <c:v>1.9E-2</c:v>
                </c:pt>
                <c:pt idx="59">
                  <c:v>2.1000000000000001E-2</c:v>
                </c:pt>
                <c:pt idx="60">
                  <c:v>2.3E-2</c:v>
                </c:pt>
                <c:pt idx="61">
                  <c:v>2.4E-2</c:v>
                </c:pt>
                <c:pt idx="62">
                  <c:v>2.3E-2</c:v>
                </c:pt>
                <c:pt idx="63">
                  <c:v>2.8000000000000001E-2</c:v>
                </c:pt>
                <c:pt idx="64">
                  <c:v>2.5000000000000001E-2</c:v>
                </c:pt>
                <c:pt idx="65">
                  <c:v>2.7E-2</c:v>
                </c:pt>
                <c:pt idx="66">
                  <c:v>2.4E-2</c:v>
                </c:pt>
                <c:pt idx="67">
                  <c:v>2.3E-2</c:v>
                </c:pt>
                <c:pt idx="68">
                  <c:v>2.5000000000000001E-2</c:v>
                </c:pt>
                <c:pt idx="69">
                  <c:v>2.7E-2</c:v>
                </c:pt>
                <c:pt idx="70">
                  <c:v>2.7E-2</c:v>
                </c:pt>
                <c:pt idx="71">
                  <c:v>2.5999999999999999E-2</c:v>
                </c:pt>
                <c:pt idx="72">
                  <c:v>2.5000000000000001E-2</c:v>
                </c:pt>
                <c:pt idx="73">
                  <c:v>2.8000000000000001E-2</c:v>
                </c:pt>
                <c:pt idx="74">
                  <c:v>2.9000000000000001E-2</c:v>
                </c:pt>
                <c:pt idx="75">
                  <c:v>2.7E-2</c:v>
                </c:pt>
                <c:pt idx="76">
                  <c:v>2.7E-2</c:v>
                </c:pt>
                <c:pt idx="77">
                  <c:v>2.8000000000000001E-2</c:v>
                </c:pt>
                <c:pt idx="78">
                  <c:v>2.7E-2</c:v>
                </c:pt>
                <c:pt idx="79">
                  <c:v>2.4E-2</c:v>
                </c:pt>
                <c:pt idx="80">
                  <c:v>2.1999999999999999E-2</c:v>
                </c:pt>
                <c:pt idx="81">
                  <c:v>2.4E-2</c:v>
                </c:pt>
                <c:pt idx="82">
                  <c:v>2.8000000000000001E-2</c:v>
                </c:pt>
                <c:pt idx="83">
                  <c:v>0.03</c:v>
                </c:pt>
                <c:pt idx="84">
                  <c:v>2.7E-2</c:v>
                </c:pt>
                <c:pt idx="85">
                  <c:v>2.4E-2</c:v>
                </c:pt>
                <c:pt idx="86">
                  <c:v>2.3E-2</c:v>
                </c:pt>
                <c:pt idx="87">
                  <c:v>2.5999999999999999E-2</c:v>
                </c:pt>
                <c:pt idx="88">
                  <c:v>2.7E-2</c:v>
                </c:pt>
                <c:pt idx="89">
                  <c:v>2.5999999999999999E-2</c:v>
                </c:pt>
                <c:pt idx="90">
                  <c:v>2.8000000000000001E-2</c:v>
                </c:pt>
                <c:pt idx="91">
                  <c:v>0.03</c:v>
                </c:pt>
                <c:pt idx="92">
                  <c:v>3.2000000000000001E-2</c:v>
                </c:pt>
                <c:pt idx="93">
                  <c:v>2.9000000000000001E-2</c:v>
                </c:pt>
                <c:pt idx="94">
                  <c:v>3.2000000000000001E-2</c:v>
                </c:pt>
                <c:pt idx="95">
                  <c:v>0.03</c:v>
                </c:pt>
                <c:pt idx="96">
                  <c:v>3.5000000000000003E-2</c:v>
                </c:pt>
                <c:pt idx="97">
                  <c:v>3.4000000000000002E-2</c:v>
                </c:pt>
                <c:pt idx="98">
                  <c:v>3.6999999999999998E-2</c:v>
                </c:pt>
                <c:pt idx="99">
                  <c:v>3.6999999999999998E-2</c:v>
                </c:pt>
                <c:pt idx="100">
                  <c:v>3.7999999999999999E-2</c:v>
                </c:pt>
                <c:pt idx="101">
                  <c:v>3.2000000000000001E-2</c:v>
                </c:pt>
                <c:pt idx="102">
                  <c:v>3.1E-2</c:v>
                </c:pt>
                <c:pt idx="103">
                  <c:v>3.2000000000000001E-2</c:v>
                </c:pt>
                <c:pt idx="104">
                  <c:v>3.6999999999999998E-2</c:v>
                </c:pt>
                <c:pt idx="105">
                  <c:v>3.5000000000000003E-2</c:v>
                </c:pt>
                <c:pt idx="106">
                  <c:v>3.2000000000000001E-2</c:v>
                </c:pt>
                <c:pt idx="107">
                  <c:v>3.5000000000000003E-2</c:v>
                </c:pt>
                <c:pt idx="108">
                  <c:v>3.7999999999999999E-2</c:v>
                </c:pt>
                <c:pt idx="109">
                  <c:v>4.1000000000000002E-2</c:v>
                </c:pt>
                <c:pt idx="110">
                  <c:v>4.2999999999999997E-2</c:v>
                </c:pt>
                <c:pt idx="111">
                  <c:v>4.2999999999999997E-2</c:v>
                </c:pt>
              </c:numCache>
            </c:numRef>
          </c:val>
          <c:smooth val="0"/>
          <c:extLst>
            <c:ext xmlns:c16="http://schemas.microsoft.com/office/drawing/2014/chart" uri="{C3380CC4-5D6E-409C-BE32-E72D297353CC}">
              <c16:uniqueId val="{00000001-EB9A-44A5-A43D-0D0578216E83}"/>
            </c:ext>
          </c:extLst>
        </c:ser>
        <c:ser>
          <c:idx val="1"/>
          <c:order val="1"/>
          <c:tx>
            <c:strRef>
              <c:f>Sheet1!$A$3</c:f>
              <c:strCache>
                <c:ptCount val="1"/>
                <c:pt idx="0">
                  <c:v>Job stayers</c:v>
                </c:pt>
              </c:strCache>
            </c:strRef>
          </c:tx>
          <c:spPr>
            <a:ln w="25400">
              <a:solidFill>
                <a:srgbClr val="00B050"/>
              </a:solidFill>
            </a:ln>
          </c:spPr>
          <c:marker>
            <c:symbol val="none"/>
          </c:marker>
          <c:cat>
            <c:numRef>
              <c:f>Sheet1!$B$1:$DI$1</c:f>
              <c:numCache>
                <c:formatCode>[$-409]mmm\-yy;@</c:formatCode>
                <c:ptCount val="112"/>
                <c:pt idx="0">
                  <c:v>39142</c:v>
                </c:pt>
                <c:pt idx="1">
                  <c:v>39173</c:v>
                </c:pt>
                <c:pt idx="2">
                  <c:v>39203</c:v>
                </c:pt>
                <c:pt idx="3">
                  <c:v>39234</c:v>
                </c:pt>
                <c:pt idx="4">
                  <c:v>39264</c:v>
                </c:pt>
                <c:pt idx="5">
                  <c:v>39295</c:v>
                </c:pt>
                <c:pt idx="6">
                  <c:v>39326</c:v>
                </c:pt>
                <c:pt idx="7">
                  <c:v>39356</c:v>
                </c:pt>
                <c:pt idx="8">
                  <c:v>39387</c:v>
                </c:pt>
                <c:pt idx="9">
                  <c:v>39417</c:v>
                </c:pt>
                <c:pt idx="10">
                  <c:v>39448</c:v>
                </c:pt>
                <c:pt idx="11">
                  <c:v>39479</c:v>
                </c:pt>
                <c:pt idx="12">
                  <c:v>39508</c:v>
                </c:pt>
                <c:pt idx="13">
                  <c:v>39539</c:v>
                </c:pt>
                <c:pt idx="14">
                  <c:v>39569</c:v>
                </c:pt>
                <c:pt idx="15">
                  <c:v>39600</c:v>
                </c:pt>
                <c:pt idx="16">
                  <c:v>39630</c:v>
                </c:pt>
                <c:pt idx="17">
                  <c:v>39661</c:v>
                </c:pt>
                <c:pt idx="18">
                  <c:v>39692</c:v>
                </c:pt>
                <c:pt idx="19">
                  <c:v>39722</c:v>
                </c:pt>
                <c:pt idx="20">
                  <c:v>39753</c:v>
                </c:pt>
                <c:pt idx="21">
                  <c:v>39783</c:v>
                </c:pt>
                <c:pt idx="22">
                  <c:v>39814</c:v>
                </c:pt>
                <c:pt idx="23">
                  <c:v>39845</c:v>
                </c:pt>
                <c:pt idx="24">
                  <c:v>39873</c:v>
                </c:pt>
                <c:pt idx="25">
                  <c:v>39904</c:v>
                </c:pt>
                <c:pt idx="26">
                  <c:v>39934</c:v>
                </c:pt>
                <c:pt idx="27">
                  <c:v>39965</c:v>
                </c:pt>
                <c:pt idx="28">
                  <c:v>39995</c:v>
                </c:pt>
                <c:pt idx="29">
                  <c:v>40026</c:v>
                </c:pt>
                <c:pt idx="30">
                  <c:v>40057</c:v>
                </c:pt>
                <c:pt idx="31">
                  <c:v>40087</c:v>
                </c:pt>
                <c:pt idx="32">
                  <c:v>40118</c:v>
                </c:pt>
                <c:pt idx="33">
                  <c:v>40148</c:v>
                </c:pt>
                <c:pt idx="34">
                  <c:v>40179</c:v>
                </c:pt>
                <c:pt idx="35">
                  <c:v>40210</c:v>
                </c:pt>
                <c:pt idx="36">
                  <c:v>40238</c:v>
                </c:pt>
                <c:pt idx="37">
                  <c:v>40269</c:v>
                </c:pt>
                <c:pt idx="38">
                  <c:v>40299</c:v>
                </c:pt>
                <c:pt idx="39">
                  <c:v>40330</c:v>
                </c:pt>
                <c:pt idx="40">
                  <c:v>40360</c:v>
                </c:pt>
                <c:pt idx="41">
                  <c:v>40391</c:v>
                </c:pt>
                <c:pt idx="42">
                  <c:v>40422</c:v>
                </c:pt>
                <c:pt idx="43">
                  <c:v>40452</c:v>
                </c:pt>
                <c:pt idx="44">
                  <c:v>40483</c:v>
                </c:pt>
                <c:pt idx="45">
                  <c:v>40513</c:v>
                </c:pt>
                <c:pt idx="46">
                  <c:v>40544</c:v>
                </c:pt>
                <c:pt idx="47">
                  <c:v>40575</c:v>
                </c:pt>
                <c:pt idx="48">
                  <c:v>40603</c:v>
                </c:pt>
                <c:pt idx="49">
                  <c:v>40634</c:v>
                </c:pt>
                <c:pt idx="50">
                  <c:v>40664</c:v>
                </c:pt>
                <c:pt idx="51">
                  <c:v>40695</c:v>
                </c:pt>
                <c:pt idx="52">
                  <c:v>40725</c:v>
                </c:pt>
                <c:pt idx="53">
                  <c:v>40756</c:v>
                </c:pt>
                <c:pt idx="54">
                  <c:v>40787</c:v>
                </c:pt>
                <c:pt idx="55">
                  <c:v>40817</c:v>
                </c:pt>
                <c:pt idx="56">
                  <c:v>40848</c:v>
                </c:pt>
                <c:pt idx="57">
                  <c:v>40878</c:v>
                </c:pt>
                <c:pt idx="58">
                  <c:v>40909</c:v>
                </c:pt>
                <c:pt idx="59">
                  <c:v>40940</c:v>
                </c:pt>
                <c:pt idx="60">
                  <c:v>40969</c:v>
                </c:pt>
                <c:pt idx="61">
                  <c:v>41000</c:v>
                </c:pt>
                <c:pt idx="62">
                  <c:v>41030</c:v>
                </c:pt>
                <c:pt idx="63">
                  <c:v>41061</c:v>
                </c:pt>
                <c:pt idx="64">
                  <c:v>41091</c:v>
                </c:pt>
                <c:pt idx="65">
                  <c:v>41122</c:v>
                </c:pt>
                <c:pt idx="66">
                  <c:v>41153</c:v>
                </c:pt>
                <c:pt idx="67">
                  <c:v>41183</c:v>
                </c:pt>
                <c:pt idx="68">
                  <c:v>41214</c:v>
                </c:pt>
                <c:pt idx="69">
                  <c:v>41244</c:v>
                </c:pt>
                <c:pt idx="70">
                  <c:v>41275</c:v>
                </c:pt>
                <c:pt idx="71">
                  <c:v>41306</c:v>
                </c:pt>
                <c:pt idx="72">
                  <c:v>41334</c:v>
                </c:pt>
                <c:pt idx="73">
                  <c:v>41365</c:v>
                </c:pt>
                <c:pt idx="74">
                  <c:v>41395</c:v>
                </c:pt>
                <c:pt idx="75">
                  <c:v>41426</c:v>
                </c:pt>
                <c:pt idx="76">
                  <c:v>41456</c:v>
                </c:pt>
                <c:pt idx="77">
                  <c:v>41487</c:v>
                </c:pt>
                <c:pt idx="78">
                  <c:v>41518</c:v>
                </c:pt>
                <c:pt idx="79">
                  <c:v>41548</c:v>
                </c:pt>
                <c:pt idx="80">
                  <c:v>41579</c:v>
                </c:pt>
                <c:pt idx="81">
                  <c:v>41609</c:v>
                </c:pt>
                <c:pt idx="82">
                  <c:v>41640</c:v>
                </c:pt>
                <c:pt idx="83">
                  <c:v>41671</c:v>
                </c:pt>
                <c:pt idx="84">
                  <c:v>41699</c:v>
                </c:pt>
                <c:pt idx="85">
                  <c:v>41730</c:v>
                </c:pt>
                <c:pt idx="86">
                  <c:v>41760</c:v>
                </c:pt>
                <c:pt idx="87">
                  <c:v>41791</c:v>
                </c:pt>
                <c:pt idx="88">
                  <c:v>41821</c:v>
                </c:pt>
                <c:pt idx="89">
                  <c:v>41852</c:v>
                </c:pt>
                <c:pt idx="90">
                  <c:v>41883</c:v>
                </c:pt>
                <c:pt idx="91">
                  <c:v>41913</c:v>
                </c:pt>
                <c:pt idx="92">
                  <c:v>41944</c:v>
                </c:pt>
                <c:pt idx="93">
                  <c:v>41974</c:v>
                </c:pt>
                <c:pt idx="94">
                  <c:v>42005</c:v>
                </c:pt>
                <c:pt idx="95">
                  <c:v>42036</c:v>
                </c:pt>
                <c:pt idx="96">
                  <c:v>42064</c:v>
                </c:pt>
                <c:pt idx="97">
                  <c:v>42095</c:v>
                </c:pt>
                <c:pt idx="98">
                  <c:v>42125</c:v>
                </c:pt>
                <c:pt idx="99">
                  <c:v>42156</c:v>
                </c:pt>
                <c:pt idx="100">
                  <c:v>42186</c:v>
                </c:pt>
                <c:pt idx="101">
                  <c:v>42217</c:v>
                </c:pt>
                <c:pt idx="102">
                  <c:v>42248</c:v>
                </c:pt>
                <c:pt idx="103">
                  <c:v>42278</c:v>
                </c:pt>
                <c:pt idx="104">
                  <c:v>42309</c:v>
                </c:pt>
                <c:pt idx="105">
                  <c:v>42339</c:v>
                </c:pt>
                <c:pt idx="106">
                  <c:v>42370</c:v>
                </c:pt>
                <c:pt idx="107">
                  <c:v>42401</c:v>
                </c:pt>
                <c:pt idx="108">
                  <c:v>42430</c:v>
                </c:pt>
                <c:pt idx="109">
                  <c:v>42461</c:v>
                </c:pt>
                <c:pt idx="110">
                  <c:v>42491</c:v>
                </c:pt>
                <c:pt idx="111">
                  <c:v>42522</c:v>
                </c:pt>
              </c:numCache>
            </c:numRef>
          </c:cat>
          <c:val>
            <c:numRef>
              <c:f>Sheet1!$B$3:$DI$3</c:f>
              <c:numCache>
                <c:formatCode>0.0%</c:formatCode>
                <c:ptCount val="112"/>
                <c:pt idx="0">
                  <c:v>0.04</c:v>
                </c:pt>
                <c:pt idx="1">
                  <c:v>3.9E-2</c:v>
                </c:pt>
                <c:pt idx="2">
                  <c:v>3.6999999999999998E-2</c:v>
                </c:pt>
                <c:pt idx="3">
                  <c:v>3.6999999999999998E-2</c:v>
                </c:pt>
                <c:pt idx="4">
                  <c:v>3.9E-2</c:v>
                </c:pt>
                <c:pt idx="5">
                  <c:v>4.1000000000000002E-2</c:v>
                </c:pt>
                <c:pt idx="6">
                  <c:v>4.2000000000000003E-2</c:v>
                </c:pt>
                <c:pt idx="7">
                  <c:v>4.1000000000000002E-2</c:v>
                </c:pt>
                <c:pt idx="8">
                  <c:v>4.1000000000000002E-2</c:v>
                </c:pt>
                <c:pt idx="9">
                  <c:v>0.04</c:v>
                </c:pt>
                <c:pt idx="10">
                  <c:v>3.7999999999999999E-2</c:v>
                </c:pt>
                <c:pt idx="11">
                  <c:v>3.7999999999999999E-2</c:v>
                </c:pt>
                <c:pt idx="12">
                  <c:v>3.9E-2</c:v>
                </c:pt>
                <c:pt idx="13">
                  <c:v>0.04</c:v>
                </c:pt>
                <c:pt idx="14">
                  <c:v>0.04</c:v>
                </c:pt>
                <c:pt idx="15">
                  <c:v>4.1000000000000002E-2</c:v>
                </c:pt>
                <c:pt idx="16">
                  <c:v>4.1000000000000002E-2</c:v>
                </c:pt>
                <c:pt idx="17">
                  <c:v>0.04</c:v>
                </c:pt>
                <c:pt idx="18">
                  <c:v>3.9E-2</c:v>
                </c:pt>
                <c:pt idx="19">
                  <c:v>3.9E-2</c:v>
                </c:pt>
                <c:pt idx="20">
                  <c:v>3.9E-2</c:v>
                </c:pt>
                <c:pt idx="21">
                  <c:v>3.7999999999999999E-2</c:v>
                </c:pt>
                <c:pt idx="22">
                  <c:v>3.6999999999999998E-2</c:v>
                </c:pt>
                <c:pt idx="23">
                  <c:v>3.4000000000000002E-2</c:v>
                </c:pt>
                <c:pt idx="24">
                  <c:v>3.4000000000000002E-2</c:v>
                </c:pt>
                <c:pt idx="25">
                  <c:v>3.4000000000000002E-2</c:v>
                </c:pt>
                <c:pt idx="26">
                  <c:v>3.4000000000000002E-2</c:v>
                </c:pt>
                <c:pt idx="27">
                  <c:v>3.3000000000000002E-2</c:v>
                </c:pt>
                <c:pt idx="28">
                  <c:v>3.1E-2</c:v>
                </c:pt>
                <c:pt idx="29">
                  <c:v>2.7E-2</c:v>
                </c:pt>
                <c:pt idx="30">
                  <c:v>2.5999999999999999E-2</c:v>
                </c:pt>
                <c:pt idx="31">
                  <c:v>2.5000000000000001E-2</c:v>
                </c:pt>
                <c:pt idx="32">
                  <c:v>2.5000000000000001E-2</c:v>
                </c:pt>
                <c:pt idx="33">
                  <c:v>2.1000000000000001E-2</c:v>
                </c:pt>
                <c:pt idx="34">
                  <c:v>0.02</c:v>
                </c:pt>
                <c:pt idx="35">
                  <c:v>0.02</c:v>
                </c:pt>
                <c:pt idx="36">
                  <c:v>0.02</c:v>
                </c:pt>
                <c:pt idx="37">
                  <c:v>2.1000000000000001E-2</c:v>
                </c:pt>
                <c:pt idx="38">
                  <c:v>1.7000000000000001E-2</c:v>
                </c:pt>
                <c:pt idx="39">
                  <c:v>1.7999999999999999E-2</c:v>
                </c:pt>
                <c:pt idx="40">
                  <c:v>1.7000000000000001E-2</c:v>
                </c:pt>
                <c:pt idx="41">
                  <c:v>0.02</c:v>
                </c:pt>
                <c:pt idx="42">
                  <c:v>1.9E-2</c:v>
                </c:pt>
                <c:pt idx="43">
                  <c:v>1.4999999999999999E-2</c:v>
                </c:pt>
                <c:pt idx="44">
                  <c:v>1.4E-2</c:v>
                </c:pt>
                <c:pt idx="45">
                  <c:v>1.2999999999999999E-2</c:v>
                </c:pt>
                <c:pt idx="46">
                  <c:v>1.6E-2</c:v>
                </c:pt>
                <c:pt idx="47">
                  <c:v>1.7000000000000001E-2</c:v>
                </c:pt>
                <c:pt idx="48">
                  <c:v>1.7000000000000001E-2</c:v>
                </c:pt>
                <c:pt idx="49">
                  <c:v>1.7999999999999999E-2</c:v>
                </c:pt>
                <c:pt idx="50">
                  <c:v>1.9E-2</c:v>
                </c:pt>
                <c:pt idx="51">
                  <c:v>1.7999999999999999E-2</c:v>
                </c:pt>
                <c:pt idx="52">
                  <c:v>0.02</c:v>
                </c:pt>
                <c:pt idx="53">
                  <c:v>2.1999999999999999E-2</c:v>
                </c:pt>
                <c:pt idx="54">
                  <c:v>2.1000000000000001E-2</c:v>
                </c:pt>
                <c:pt idx="55">
                  <c:v>1.9E-2</c:v>
                </c:pt>
                <c:pt idx="56">
                  <c:v>1.9E-2</c:v>
                </c:pt>
                <c:pt idx="57">
                  <c:v>0.02</c:v>
                </c:pt>
                <c:pt idx="58">
                  <c:v>1.9E-2</c:v>
                </c:pt>
                <c:pt idx="59">
                  <c:v>1.7999999999999999E-2</c:v>
                </c:pt>
                <c:pt idx="60">
                  <c:v>1.7999999999999999E-2</c:v>
                </c:pt>
                <c:pt idx="61">
                  <c:v>0.02</c:v>
                </c:pt>
                <c:pt idx="62">
                  <c:v>0.02</c:v>
                </c:pt>
                <c:pt idx="63">
                  <c:v>0.02</c:v>
                </c:pt>
                <c:pt idx="64">
                  <c:v>1.9E-2</c:v>
                </c:pt>
                <c:pt idx="65">
                  <c:v>1.7000000000000001E-2</c:v>
                </c:pt>
                <c:pt idx="66">
                  <c:v>0.02</c:v>
                </c:pt>
                <c:pt idx="67">
                  <c:v>2.1000000000000001E-2</c:v>
                </c:pt>
                <c:pt idx="68">
                  <c:v>2.1000000000000001E-2</c:v>
                </c:pt>
                <c:pt idx="69">
                  <c:v>0.02</c:v>
                </c:pt>
                <c:pt idx="70">
                  <c:v>2.1000000000000001E-2</c:v>
                </c:pt>
                <c:pt idx="71">
                  <c:v>2.1000000000000001E-2</c:v>
                </c:pt>
                <c:pt idx="72">
                  <c:v>2.1000000000000001E-2</c:v>
                </c:pt>
                <c:pt idx="73">
                  <c:v>1.7999999999999999E-2</c:v>
                </c:pt>
                <c:pt idx="74">
                  <c:v>1.7000000000000001E-2</c:v>
                </c:pt>
                <c:pt idx="75">
                  <c:v>1.6E-2</c:v>
                </c:pt>
                <c:pt idx="76">
                  <c:v>1.9E-2</c:v>
                </c:pt>
                <c:pt idx="77">
                  <c:v>0.02</c:v>
                </c:pt>
                <c:pt idx="78">
                  <c:v>2.1000000000000001E-2</c:v>
                </c:pt>
                <c:pt idx="79">
                  <c:v>2.1000000000000001E-2</c:v>
                </c:pt>
                <c:pt idx="80">
                  <c:v>1.9E-2</c:v>
                </c:pt>
                <c:pt idx="81">
                  <c:v>0.02</c:v>
                </c:pt>
                <c:pt idx="82">
                  <c:v>0.02</c:v>
                </c:pt>
                <c:pt idx="83">
                  <c:v>2.1000000000000001E-2</c:v>
                </c:pt>
                <c:pt idx="84">
                  <c:v>2.1999999999999999E-2</c:v>
                </c:pt>
                <c:pt idx="85">
                  <c:v>2.1999999999999999E-2</c:v>
                </c:pt>
                <c:pt idx="86">
                  <c:v>2.3E-2</c:v>
                </c:pt>
                <c:pt idx="87">
                  <c:v>2.1000000000000001E-2</c:v>
                </c:pt>
                <c:pt idx="88">
                  <c:v>2.1999999999999999E-2</c:v>
                </c:pt>
                <c:pt idx="89">
                  <c:v>2.1999999999999999E-2</c:v>
                </c:pt>
                <c:pt idx="90">
                  <c:v>2.5000000000000001E-2</c:v>
                </c:pt>
                <c:pt idx="91">
                  <c:v>2.7E-2</c:v>
                </c:pt>
                <c:pt idx="92">
                  <c:v>2.8000000000000001E-2</c:v>
                </c:pt>
                <c:pt idx="93">
                  <c:v>2.8000000000000001E-2</c:v>
                </c:pt>
                <c:pt idx="94">
                  <c:v>2.8000000000000001E-2</c:v>
                </c:pt>
                <c:pt idx="95">
                  <c:v>2.9000000000000001E-2</c:v>
                </c:pt>
                <c:pt idx="96">
                  <c:v>0.03</c:v>
                </c:pt>
                <c:pt idx="97">
                  <c:v>3.3000000000000002E-2</c:v>
                </c:pt>
                <c:pt idx="98">
                  <c:v>0.03</c:v>
                </c:pt>
                <c:pt idx="99">
                  <c:v>2.9000000000000001E-2</c:v>
                </c:pt>
                <c:pt idx="100">
                  <c:v>2.7E-2</c:v>
                </c:pt>
                <c:pt idx="101">
                  <c:v>2.9000000000000001E-2</c:v>
                </c:pt>
                <c:pt idx="102">
                  <c:v>0.03</c:v>
                </c:pt>
                <c:pt idx="103">
                  <c:v>2.7E-2</c:v>
                </c:pt>
                <c:pt idx="104">
                  <c:v>2.7E-2</c:v>
                </c:pt>
                <c:pt idx="105">
                  <c:v>2.8000000000000001E-2</c:v>
                </c:pt>
                <c:pt idx="106">
                  <c:v>3.1E-2</c:v>
                </c:pt>
                <c:pt idx="107">
                  <c:v>2.9000000000000001E-2</c:v>
                </c:pt>
                <c:pt idx="108">
                  <c:v>2.9000000000000001E-2</c:v>
                </c:pt>
                <c:pt idx="109">
                  <c:v>0.03</c:v>
                </c:pt>
                <c:pt idx="110">
                  <c:v>0.03</c:v>
                </c:pt>
                <c:pt idx="111">
                  <c:v>3.1E-2</c:v>
                </c:pt>
              </c:numCache>
            </c:numRef>
          </c:val>
          <c:smooth val="0"/>
          <c:extLst>
            <c:ext xmlns:c16="http://schemas.microsoft.com/office/drawing/2014/chart" uri="{C3380CC4-5D6E-409C-BE32-E72D297353CC}">
              <c16:uniqueId val="{00000000-B419-4301-B64E-93E1B11D1F85}"/>
            </c:ext>
          </c:extLst>
        </c:ser>
        <c:ser>
          <c:idx val="2"/>
          <c:order val="2"/>
          <c:tx>
            <c:strRef>
              <c:f>Sheet1!$A$4</c:f>
              <c:strCache>
                <c:ptCount val="1"/>
                <c:pt idx="0">
                  <c:v>Core PCE</c:v>
                </c:pt>
              </c:strCache>
            </c:strRef>
          </c:tx>
          <c:spPr>
            <a:ln w="25400">
              <a:solidFill>
                <a:srgbClr val="FF0000"/>
              </a:solidFill>
            </a:ln>
          </c:spPr>
          <c:marker>
            <c:symbol val="none"/>
          </c:marker>
          <c:cat>
            <c:numRef>
              <c:f>Sheet1!$B$1:$DI$1</c:f>
              <c:numCache>
                <c:formatCode>[$-409]mmm\-yy;@</c:formatCode>
                <c:ptCount val="112"/>
                <c:pt idx="0">
                  <c:v>39142</c:v>
                </c:pt>
                <c:pt idx="1">
                  <c:v>39173</c:v>
                </c:pt>
                <c:pt idx="2">
                  <c:v>39203</c:v>
                </c:pt>
                <c:pt idx="3">
                  <c:v>39234</c:v>
                </c:pt>
                <c:pt idx="4">
                  <c:v>39264</c:v>
                </c:pt>
                <c:pt idx="5">
                  <c:v>39295</c:v>
                </c:pt>
                <c:pt idx="6">
                  <c:v>39326</c:v>
                </c:pt>
                <c:pt idx="7">
                  <c:v>39356</c:v>
                </c:pt>
                <c:pt idx="8">
                  <c:v>39387</c:v>
                </c:pt>
                <c:pt idx="9">
                  <c:v>39417</c:v>
                </c:pt>
                <c:pt idx="10">
                  <c:v>39448</c:v>
                </c:pt>
                <c:pt idx="11">
                  <c:v>39479</c:v>
                </c:pt>
                <c:pt idx="12">
                  <c:v>39508</c:v>
                </c:pt>
                <c:pt idx="13">
                  <c:v>39539</c:v>
                </c:pt>
                <c:pt idx="14">
                  <c:v>39569</c:v>
                </c:pt>
                <c:pt idx="15">
                  <c:v>39600</c:v>
                </c:pt>
                <c:pt idx="16">
                  <c:v>39630</c:v>
                </c:pt>
                <c:pt idx="17">
                  <c:v>39661</c:v>
                </c:pt>
                <c:pt idx="18">
                  <c:v>39692</c:v>
                </c:pt>
                <c:pt idx="19">
                  <c:v>39722</c:v>
                </c:pt>
                <c:pt idx="20">
                  <c:v>39753</c:v>
                </c:pt>
                <c:pt idx="21">
                  <c:v>39783</c:v>
                </c:pt>
                <c:pt idx="22">
                  <c:v>39814</c:v>
                </c:pt>
                <c:pt idx="23">
                  <c:v>39845</c:v>
                </c:pt>
                <c:pt idx="24">
                  <c:v>39873</c:v>
                </c:pt>
                <c:pt idx="25">
                  <c:v>39904</c:v>
                </c:pt>
                <c:pt idx="26">
                  <c:v>39934</c:v>
                </c:pt>
                <c:pt idx="27">
                  <c:v>39965</c:v>
                </c:pt>
                <c:pt idx="28">
                  <c:v>39995</c:v>
                </c:pt>
                <c:pt idx="29">
                  <c:v>40026</c:v>
                </c:pt>
                <c:pt idx="30">
                  <c:v>40057</c:v>
                </c:pt>
                <c:pt idx="31">
                  <c:v>40087</c:v>
                </c:pt>
                <c:pt idx="32">
                  <c:v>40118</c:v>
                </c:pt>
                <c:pt idx="33">
                  <c:v>40148</c:v>
                </c:pt>
                <c:pt idx="34">
                  <c:v>40179</c:v>
                </c:pt>
                <c:pt idx="35">
                  <c:v>40210</c:v>
                </c:pt>
                <c:pt idx="36">
                  <c:v>40238</c:v>
                </c:pt>
                <c:pt idx="37">
                  <c:v>40269</c:v>
                </c:pt>
                <c:pt idx="38">
                  <c:v>40299</c:v>
                </c:pt>
                <c:pt idx="39">
                  <c:v>40330</c:v>
                </c:pt>
                <c:pt idx="40">
                  <c:v>40360</c:v>
                </c:pt>
                <c:pt idx="41">
                  <c:v>40391</c:v>
                </c:pt>
                <c:pt idx="42">
                  <c:v>40422</c:v>
                </c:pt>
                <c:pt idx="43">
                  <c:v>40452</c:v>
                </c:pt>
                <c:pt idx="44">
                  <c:v>40483</c:v>
                </c:pt>
                <c:pt idx="45">
                  <c:v>40513</c:v>
                </c:pt>
                <c:pt idx="46">
                  <c:v>40544</c:v>
                </c:pt>
                <c:pt idx="47">
                  <c:v>40575</c:v>
                </c:pt>
                <c:pt idx="48">
                  <c:v>40603</c:v>
                </c:pt>
                <c:pt idx="49">
                  <c:v>40634</c:v>
                </c:pt>
                <c:pt idx="50">
                  <c:v>40664</c:v>
                </c:pt>
                <c:pt idx="51">
                  <c:v>40695</c:v>
                </c:pt>
                <c:pt idx="52">
                  <c:v>40725</c:v>
                </c:pt>
                <c:pt idx="53">
                  <c:v>40756</c:v>
                </c:pt>
                <c:pt idx="54">
                  <c:v>40787</c:v>
                </c:pt>
                <c:pt idx="55">
                  <c:v>40817</c:v>
                </c:pt>
                <c:pt idx="56">
                  <c:v>40848</c:v>
                </c:pt>
                <c:pt idx="57">
                  <c:v>40878</c:v>
                </c:pt>
                <c:pt idx="58">
                  <c:v>40909</c:v>
                </c:pt>
                <c:pt idx="59">
                  <c:v>40940</c:v>
                </c:pt>
                <c:pt idx="60">
                  <c:v>40969</c:v>
                </c:pt>
                <c:pt idx="61">
                  <c:v>41000</c:v>
                </c:pt>
                <c:pt idx="62">
                  <c:v>41030</c:v>
                </c:pt>
                <c:pt idx="63">
                  <c:v>41061</c:v>
                </c:pt>
                <c:pt idx="64">
                  <c:v>41091</c:v>
                </c:pt>
                <c:pt idx="65">
                  <c:v>41122</c:v>
                </c:pt>
                <c:pt idx="66">
                  <c:v>41153</c:v>
                </c:pt>
                <c:pt idx="67">
                  <c:v>41183</c:v>
                </c:pt>
                <c:pt idx="68">
                  <c:v>41214</c:v>
                </c:pt>
                <c:pt idx="69">
                  <c:v>41244</c:v>
                </c:pt>
                <c:pt idx="70">
                  <c:v>41275</c:v>
                </c:pt>
                <c:pt idx="71">
                  <c:v>41306</c:v>
                </c:pt>
                <c:pt idx="72">
                  <c:v>41334</c:v>
                </c:pt>
                <c:pt idx="73">
                  <c:v>41365</c:v>
                </c:pt>
                <c:pt idx="74">
                  <c:v>41395</c:v>
                </c:pt>
                <c:pt idx="75">
                  <c:v>41426</c:v>
                </c:pt>
                <c:pt idx="76">
                  <c:v>41456</c:v>
                </c:pt>
                <c:pt idx="77">
                  <c:v>41487</c:v>
                </c:pt>
                <c:pt idx="78">
                  <c:v>41518</c:v>
                </c:pt>
                <c:pt idx="79">
                  <c:v>41548</c:v>
                </c:pt>
                <c:pt idx="80">
                  <c:v>41579</c:v>
                </c:pt>
                <c:pt idx="81">
                  <c:v>41609</c:v>
                </c:pt>
                <c:pt idx="82">
                  <c:v>41640</c:v>
                </c:pt>
                <c:pt idx="83">
                  <c:v>41671</c:v>
                </c:pt>
                <c:pt idx="84">
                  <c:v>41699</c:v>
                </c:pt>
                <c:pt idx="85">
                  <c:v>41730</c:v>
                </c:pt>
                <c:pt idx="86">
                  <c:v>41760</c:v>
                </c:pt>
                <c:pt idx="87">
                  <c:v>41791</c:v>
                </c:pt>
                <c:pt idx="88">
                  <c:v>41821</c:v>
                </c:pt>
                <c:pt idx="89">
                  <c:v>41852</c:v>
                </c:pt>
                <c:pt idx="90">
                  <c:v>41883</c:v>
                </c:pt>
                <c:pt idx="91">
                  <c:v>41913</c:v>
                </c:pt>
                <c:pt idx="92">
                  <c:v>41944</c:v>
                </c:pt>
                <c:pt idx="93">
                  <c:v>41974</c:v>
                </c:pt>
                <c:pt idx="94">
                  <c:v>42005</c:v>
                </c:pt>
                <c:pt idx="95">
                  <c:v>42036</c:v>
                </c:pt>
                <c:pt idx="96">
                  <c:v>42064</c:v>
                </c:pt>
                <c:pt idx="97">
                  <c:v>42095</c:v>
                </c:pt>
                <c:pt idx="98">
                  <c:v>42125</c:v>
                </c:pt>
                <c:pt idx="99">
                  <c:v>42156</c:v>
                </c:pt>
                <c:pt idx="100">
                  <c:v>42186</c:v>
                </c:pt>
                <c:pt idx="101">
                  <c:v>42217</c:v>
                </c:pt>
                <c:pt idx="102">
                  <c:v>42248</c:v>
                </c:pt>
                <c:pt idx="103">
                  <c:v>42278</c:v>
                </c:pt>
                <c:pt idx="104">
                  <c:v>42309</c:v>
                </c:pt>
                <c:pt idx="105">
                  <c:v>42339</c:v>
                </c:pt>
                <c:pt idx="106">
                  <c:v>42370</c:v>
                </c:pt>
                <c:pt idx="107">
                  <c:v>42401</c:v>
                </c:pt>
                <c:pt idx="108">
                  <c:v>42430</c:v>
                </c:pt>
                <c:pt idx="109">
                  <c:v>42461</c:v>
                </c:pt>
                <c:pt idx="110">
                  <c:v>42491</c:v>
                </c:pt>
                <c:pt idx="111">
                  <c:v>42522</c:v>
                </c:pt>
              </c:numCache>
            </c:numRef>
          </c:cat>
          <c:val>
            <c:numRef>
              <c:f>Sheet1!$B$4:$DI$4</c:f>
              <c:numCache>
                <c:formatCode>0.0%</c:formatCode>
                <c:ptCount val="112"/>
                <c:pt idx="0">
                  <c:v>2.3E-2</c:v>
                </c:pt>
                <c:pt idx="1">
                  <c:v>2.1000000000000001E-2</c:v>
                </c:pt>
                <c:pt idx="2">
                  <c:v>0.02</c:v>
                </c:pt>
                <c:pt idx="3">
                  <c:v>1.9E-2</c:v>
                </c:pt>
                <c:pt idx="4">
                  <c:v>0.02</c:v>
                </c:pt>
                <c:pt idx="5">
                  <c:v>1.9E-2</c:v>
                </c:pt>
                <c:pt idx="6">
                  <c:v>0.02</c:v>
                </c:pt>
                <c:pt idx="7">
                  <c:v>2.1000000000000001E-2</c:v>
                </c:pt>
                <c:pt idx="8">
                  <c:v>2.3E-2</c:v>
                </c:pt>
                <c:pt idx="9">
                  <c:v>2.3E-2</c:v>
                </c:pt>
                <c:pt idx="10">
                  <c:v>2.1000000000000001E-2</c:v>
                </c:pt>
                <c:pt idx="11">
                  <c:v>0.02</c:v>
                </c:pt>
                <c:pt idx="12">
                  <c:v>2.1999999999999999E-2</c:v>
                </c:pt>
                <c:pt idx="13">
                  <c:v>2.1999999999999999E-2</c:v>
                </c:pt>
                <c:pt idx="14">
                  <c:v>2.3E-2</c:v>
                </c:pt>
                <c:pt idx="15">
                  <c:v>2.3E-2</c:v>
                </c:pt>
                <c:pt idx="16">
                  <c:v>2.3E-2</c:v>
                </c:pt>
                <c:pt idx="17">
                  <c:v>2.3E-2</c:v>
                </c:pt>
                <c:pt idx="18">
                  <c:v>2.1000000000000001E-2</c:v>
                </c:pt>
                <c:pt idx="19">
                  <c:v>1.7999999999999999E-2</c:v>
                </c:pt>
                <c:pt idx="20">
                  <c:v>1.7000000000000001E-2</c:v>
                </c:pt>
                <c:pt idx="21">
                  <c:v>1.4E-2</c:v>
                </c:pt>
                <c:pt idx="22">
                  <c:v>1.2E-2</c:v>
                </c:pt>
                <c:pt idx="23">
                  <c:v>1.2E-2</c:v>
                </c:pt>
                <c:pt idx="24">
                  <c:v>1.0999999999999999E-2</c:v>
                </c:pt>
                <c:pt idx="25">
                  <c:v>1.2E-2</c:v>
                </c:pt>
                <c:pt idx="26">
                  <c:v>1.2E-2</c:v>
                </c:pt>
                <c:pt idx="27">
                  <c:v>1.0999999999999999E-2</c:v>
                </c:pt>
                <c:pt idx="28">
                  <c:v>0.01</c:v>
                </c:pt>
                <c:pt idx="29">
                  <c:v>0.01</c:v>
                </c:pt>
                <c:pt idx="30">
                  <c:v>0.01</c:v>
                </c:pt>
                <c:pt idx="31">
                  <c:v>1.2999999999999999E-2</c:v>
                </c:pt>
                <c:pt idx="32">
                  <c:v>1.4E-2</c:v>
                </c:pt>
                <c:pt idx="33">
                  <c:v>1.4999999999999999E-2</c:v>
                </c:pt>
                <c:pt idx="34">
                  <c:v>1.6E-2</c:v>
                </c:pt>
                <c:pt idx="35">
                  <c:v>1.4999999999999999E-2</c:v>
                </c:pt>
                <c:pt idx="36">
                  <c:v>1.6E-2</c:v>
                </c:pt>
                <c:pt idx="37">
                  <c:v>1.2999999999999999E-2</c:v>
                </c:pt>
                <c:pt idx="38">
                  <c:v>1.2999999999999999E-2</c:v>
                </c:pt>
                <c:pt idx="39">
                  <c:v>1.2999999999999999E-2</c:v>
                </c:pt>
                <c:pt idx="40">
                  <c:v>1.4E-2</c:v>
                </c:pt>
                <c:pt idx="41">
                  <c:v>1.2999999999999999E-2</c:v>
                </c:pt>
                <c:pt idx="42">
                  <c:v>1.2E-2</c:v>
                </c:pt>
                <c:pt idx="43">
                  <c:v>0.01</c:v>
                </c:pt>
                <c:pt idx="44">
                  <c:v>0.01</c:v>
                </c:pt>
                <c:pt idx="45">
                  <c:v>8.9999999999999993E-3</c:v>
                </c:pt>
                <c:pt idx="46">
                  <c:v>0.01</c:v>
                </c:pt>
                <c:pt idx="47">
                  <c:v>1.0999999999999999E-2</c:v>
                </c:pt>
                <c:pt idx="48">
                  <c:v>1.0999999999999999E-2</c:v>
                </c:pt>
                <c:pt idx="49">
                  <c:v>1.2999999999999999E-2</c:v>
                </c:pt>
                <c:pt idx="50">
                  <c:v>1.4E-2</c:v>
                </c:pt>
                <c:pt idx="51">
                  <c:v>1.4999999999999999E-2</c:v>
                </c:pt>
                <c:pt idx="52">
                  <c:v>1.6E-2</c:v>
                </c:pt>
                <c:pt idx="53">
                  <c:v>1.7000000000000001E-2</c:v>
                </c:pt>
                <c:pt idx="54">
                  <c:v>1.7000000000000001E-2</c:v>
                </c:pt>
                <c:pt idx="55">
                  <c:v>1.7999999999999999E-2</c:v>
                </c:pt>
                <c:pt idx="56">
                  <c:v>1.7999999999999999E-2</c:v>
                </c:pt>
                <c:pt idx="57">
                  <c:v>0.02</c:v>
                </c:pt>
                <c:pt idx="58">
                  <c:v>2.1000000000000001E-2</c:v>
                </c:pt>
                <c:pt idx="59">
                  <c:v>2.1000000000000001E-2</c:v>
                </c:pt>
                <c:pt idx="60">
                  <c:v>2.1000000000000001E-2</c:v>
                </c:pt>
                <c:pt idx="61">
                  <c:v>0.02</c:v>
                </c:pt>
                <c:pt idx="62">
                  <c:v>1.9E-2</c:v>
                </c:pt>
                <c:pt idx="63">
                  <c:v>1.9E-2</c:v>
                </c:pt>
                <c:pt idx="64">
                  <c:v>1.7999999999999999E-2</c:v>
                </c:pt>
                <c:pt idx="65">
                  <c:v>1.7000000000000001E-2</c:v>
                </c:pt>
                <c:pt idx="66">
                  <c:v>1.7000000000000001E-2</c:v>
                </c:pt>
                <c:pt idx="67">
                  <c:v>1.7999999999999999E-2</c:v>
                </c:pt>
                <c:pt idx="68">
                  <c:v>1.7999999999999999E-2</c:v>
                </c:pt>
                <c:pt idx="69">
                  <c:v>1.7000000000000001E-2</c:v>
                </c:pt>
                <c:pt idx="70">
                  <c:v>1.7000000000000001E-2</c:v>
                </c:pt>
                <c:pt idx="71">
                  <c:v>1.7000000000000001E-2</c:v>
                </c:pt>
                <c:pt idx="72">
                  <c:v>1.6E-2</c:v>
                </c:pt>
                <c:pt idx="73">
                  <c:v>1.4999999999999999E-2</c:v>
                </c:pt>
                <c:pt idx="74">
                  <c:v>1.4999999999999999E-2</c:v>
                </c:pt>
                <c:pt idx="75">
                  <c:v>1.4999999999999999E-2</c:v>
                </c:pt>
                <c:pt idx="76">
                  <c:v>1.4999999999999999E-2</c:v>
                </c:pt>
                <c:pt idx="77">
                  <c:v>1.4999999999999999E-2</c:v>
                </c:pt>
                <c:pt idx="78">
                  <c:v>1.4999999999999999E-2</c:v>
                </c:pt>
                <c:pt idx="79">
                  <c:v>1.4999999999999999E-2</c:v>
                </c:pt>
                <c:pt idx="80">
                  <c:v>1.4999999999999999E-2</c:v>
                </c:pt>
                <c:pt idx="81">
                  <c:v>1.4999999999999999E-2</c:v>
                </c:pt>
                <c:pt idx="82">
                  <c:v>1.4E-2</c:v>
                </c:pt>
                <c:pt idx="83">
                  <c:v>1.4E-2</c:v>
                </c:pt>
                <c:pt idx="84">
                  <c:v>1.4999999999999999E-2</c:v>
                </c:pt>
                <c:pt idx="85">
                  <c:v>1.6E-2</c:v>
                </c:pt>
                <c:pt idx="86">
                  <c:v>1.6E-2</c:v>
                </c:pt>
                <c:pt idx="87">
                  <c:v>1.6E-2</c:v>
                </c:pt>
                <c:pt idx="88">
                  <c:v>1.7000000000000001E-2</c:v>
                </c:pt>
                <c:pt idx="89">
                  <c:v>1.6E-2</c:v>
                </c:pt>
                <c:pt idx="90">
                  <c:v>1.6E-2</c:v>
                </c:pt>
                <c:pt idx="91">
                  <c:v>1.4999999999999999E-2</c:v>
                </c:pt>
                <c:pt idx="92">
                  <c:v>1.4E-2</c:v>
                </c:pt>
                <c:pt idx="93">
                  <c:v>1.4E-2</c:v>
                </c:pt>
                <c:pt idx="94">
                  <c:v>1.2999999999999999E-2</c:v>
                </c:pt>
                <c:pt idx="95">
                  <c:v>1.2999999999999999E-2</c:v>
                </c:pt>
                <c:pt idx="96">
                  <c:v>1.2999999999999999E-2</c:v>
                </c:pt>
                <c:pt idx="97">
                  <c:v>1.2999999999999999E-2</c:v>
                </c:pt>
                <c:pt idx="98">
                  <c:v>1.2999999999999999E-2</c:v>
                </c:pt>
                <c:pt idx="99">
                  <c:v>1.2999999999999999E-2</c:v>
                </c:pt>
                <c:pt idx="100">
                  <c:v>1.2999999999999999E-2</c:v>
                </c:pt>
                <c:pt idx="101">
                  <c:v>1.2999999999999999E-2</c:v>
                </c:pt>
                <c:pt idx="102">
                  <c:v>1.2999999999999999E-2</c:v>
                </c:pt>
                <c:pt idx="103">
                  <c:v>1.2999999999999999E-2</c:v>
                </c:pt>
                <c:pt idx="104">
                  <c:v>1.4E-2</c:v>
                </c:pt>
                <c:pt idx="105">
                  <c:v>1.3899999999999999E-2</c:v>
                </c:pt>
                <c:pt idx="106">
                  <c:v>1.61E-2</c:v>
                </c:pt>
                <c:pt idx="107">
                  <c:v>1.66E-2</c:v>
                </c:pt>
                <c:pt idx="108">
                  <c:v>1.55E-2</c:v>
                </c:pt>
                <c:pt idx="109">
                  <c:v>1.5800000000000002E-2</c:v>
                </c:pt>
                <c:pt idx="110">
                  <c:v>1.6299999999999999E-2</c:v>
                </c:pt>
                <c:pt idx="111">
                  <c:v>1.5699999999999999E-2</c:v>
                </c:pt>
              </c:numCache>
            </c:numRef>
          </c:val>
          <c:smooth val="0"/>
          <c:extLst>
            <c:ext xmlns:c16="http://schemas.microsoft.com/office/drawing/2014/chart" uri="{C3380CC4-5D6E-409C-BE32-E72D297353CC}">
              <c16:uniqueId val="{00000001-438B-49C4-842D-A9CA359FC97C}"/>
            </c:ext>
          </c:extLst>
        </c:ser>
        <c:dLbls>
          <c:showLegendKey val="0"/>
          <c:showVal val="0"/>
          <c:showCatName val="0"/>
          <c:showSerName val="0"/>
          <c:showPercent val="0"/>
          <c:showBubbleSize val="0"/>
        </c:dLbls>
        <c:smooth val="0"/>
        <c:axId val="452109600"/>
        <c:axId val="452109992"/>
      </c:lineChart>
      <c:dateAx>
        <c:axId val="452109600"/>
        <c:scaling>
          <c:orientation val="minMax"/>
          <c:min val="39142"/>
        </c:scaling>
        <c:delete val="0"/>
        <c:axPos val="b"/>
        <c:numFmt formatCode="[$-409]mmm\-yy;@" sourceLinked="0"/>
        <c:majorTickMark val="out"/>
        <c:minorTickMark val="none"/>
        <c:tickLblPos val="low"/>
        <c:spPr>
          <a:ln w="12700">
            <a:solidFill>
              <a:schemeClr val="tx1"/>
            </a:solidFill>
            <a:prstDash val="solid"/>
          </a:ln>
        </c:spPr>
        <c:txPr>
          <a:bodyPr rot="-5400000" vert="horz"/>
          <a:lstStyle/>
          <a:p>
            <a:pPr>
              <a:defRPr sz="1100" b="0" i="0" u="none" strike="noStrike" baseline="0">
                <a:solidFill>
                  <a:schemeClr val="tx1"/>
                </a:solidFill>
                <a:latin typeface="Arial"/>
                <a:ea typeface="Arial"/>
                <a:cs typeface="Arial"/>
              </a:defRPr>
            </a:pPr>
            <a:endParaRPr lang="en-US"/>
          </a:p>
        </c:txPr>
        <c:crossAx val="452109992"/>
        <c:crossesAt val="0"/>
        <c:auto val="1"/>
        <c:lblOffset val="180"/>
        <c:baseTimeUnit val="months"/>
        <c:majorUnit val="3"/>
        <c:majorTimeUnit val="months"/>
        <c:minorUnit val="1"/>
        <c:minorTimeUnit val="months"/>
      </c:dateAx>
      <c:valAx>
        <c:axId val="452109992"/>
        <c:scaling>
          <c:orientation val="minMax"/>
          <c:max val="5.000000000000001E-2"/>
          <c:min val="5.000000000000001E-3"/>
        </c:scaling>
        <c:delete val="0"/>
        <c:axPos val="l"/>
        <c:majorGridlines/>
        <c:numFmt formatCode="0.0%" sourceLinked="0"/>
        <c:majorTickMark val="out"/>
        <c:minorTickMark val="none"/>
        <c:tickLblPos val="nextTo"/>
        <c:spPr>
          <a:ln w="3175">
            <a:solidFill>
              <a:schemeClr val="tx1"/>
            </a:solidFill>
            <a:prstDash val="solid"/>
          </a:ln>
        </c:spPr>
        <c:txPr>
          <a:bodyPr rot="0" vert="horz"/>
          <a:lstStyle/>
          <a:p>
            <a:pPr>
              <a:defRPr sz="1400" b="0" i="0" u="none" strike="noStrike" baseline="0">
                <a:solidFill>
                  <a:schemeClr val="accent1"/>
                </a:solidFill>
                <a:latin typeface="Arial"/>
                <a:ea typeface="Arial"/>
                <a:cs typeface="Arial"/>
              </a:defRPr>
            </a:pPr>
            <a:endParaRPr lang="en-US"/>
          </a:p>
        </c:txPr>
        <c:crossAx val="452109600"/>
        <c:crossesAt val="1"/>
        <c:crossBetween val="between"/>
        <c:majorUnit val="5.000000000000001E-3"/>
      </c:valAx>
      <c:spPr>
        <a:noFill/>
        <a:ln w="25400">
          <a:noFill/>
        </a:ln>
      </c:spPr>
    </c:plotArea>
    <c:legend>
      <c:legendPos val="r"/>
      <c:layout>
        <c:manualLayout>
          <c:xMode val="edge"/>
          <c:yMode val="edge"/>
          <c:x val="0.3432715983987174"/>
          <c:y val="1.9390231971506609E-2"/>
          <c:w val="0.1599634498475539"/>
          <c:h val="0.16972022221458355"/>
        </c:manualLayout>
      </c:layout>
      <c:overlay val="0"/>
      <c:spPr>
        <a:noFill/>
        <a:ln w="12700">
          <a:solidFill>
            <a:schemeClr val="tx1"/>
          </a:solidFill>
        </a:ln>
      </c:spPr>
      <c:txPr>
        <a:bodyPr/>
        <a:lstStyle/>
        <a:p>
          <a:pPr>
            <a:defRPr sz="1285" b="0" i="0" u="none" strike="noStrike" baseline="0">
              <a:solidFill>
                <a:schemeClr val="tx1"/>
              </a:solidFill>
              <a:latin typeface="Arial"/>
              <a:ea typeface="Arial"/>
              <a:cs typeface="Arial"/>
            </a:defRPr>
          </a:pPr>
          <a:endParaRPr lang="en-US"/>
        </a:p>
      </c:txPr>
    </c:legend>
    <c:plotVisOnly val="0"/>
    <c:dispBlanksAs val="gap"/>
    <c:showDLblsOverMax val="0"/>
  </c:chart>
  <c:spPr>
    <a:noFill/>
    <a:ln>
      <a:noFill/>
    </a:ln>
  </c:spPr>
  <c:txPr>
    <a:bodyPr/>
    <a:lstStyle/>
    <a:p>
      <a:pPr>
        <a:defRPr sz="1400" b="0" i="0" u="none" strike="noStrike" baseline="0">
          <a:solidFill>
            <a:schemeClr val="tx1"/>
          </a:solidFill>
          <a:latin typeface="Arial"/>
          <a:ea typeface="Arial"/>
          <a:cs typeface="Arial"/>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338403041825099E-2"/>
          <c:y val="4.8128362596227998E-2"/>
          <c:w val="0.90897062962186803"/>
          <c:h val="0.83957219251336901"/>
        </c:manualLayout>
      </c:layout>
      <c:barChart>
        <c:barDir val="col"/>
        <c:grouping val="clustered"/>
        <c:varyColors val="0"/>
        <c:ser>
          <c:idx val="2"/>
          <c:order val="0"/>
          <c:tx>
            <c:strRef>
              <c:f>Sheet1!$A$2</c:f>
              <c:strCache>
                <c:ptCount val="1"/>
                <c:pt idx="0">
                  <c:v>Housing Starts</c:v>
                </c:pt>
              </c:strCache>
            </c:strRef>
          </c:tx>
          <c:spPr>
            <a:solidFill>
              <a:schemeClr val="accent1"/>
            </a:solidFill>
          </c:spPr>
          <c:invertIfNegative val="0"/>
          <c:dPt>
            <c:idx val="15"/>
            <c:invertIfNegative val="0"/>
            <c:bubble3D val="0"/>
            <c:extLst>
              <c:ext xmlns:c16="http://schemas.microsoft.com/office/drawing/2014/chart" uri="{C3380CC4-5D6E-409C-BE32-E72D297353CC}">
                <c16:uniqueId val="{00000000-17A7-413B-A9B3-6FD57A22FF25}"/>
              </c:ext>
            </c:extLst>
          </c:dPt>
          <c:dPt>
            <c:idx val="25"/>
            <c:invertIfNegative val="0"/>
            <c:bubble3D val="0"/>
            <c:spPr>
              <a:solidFill>
                <a:srgbClr val="337DBE"/>
              </a:solidFill>
            </c:spPr>
            <c:extLst>
              <c:ext xmlns:c16="http://schemas.microsoft.com/office/drawing/2014/chart" uri="{C3380CC4-5D6E-409C-BE32-E72D297353CC}">
                <c16:uniqueId val="{00000000-7BC4-4E64-91F4-1788C43B71CF}"/>
              </c:ext>
            </c:extLst>
          </c:dPt>
          <c:dPt>
            <c:idx val="26"/>
            <c:invertIfNegative val="0"/>
            <c:bubble3D val="0"/>
            <c:spPr>
              <a:solidFill>
                <a:srgbClr val="337DBE"/>
              </a:solidFill>
            </c:spPr>
            <c:extLst>
              <c:ext xmlns:c16="http://schemas.microsoft.com/office/drawing/2014/chart" uri="{C3380CC4-5D6E-409C-BE32-E72D297353CC}">
                <c16:uniqueId val="{00000001-7BC4-4E64-91F4-1788C43B71CF}"/>
              </c:ext>
            </c:extLst>
          </c:dPt>
          <c:dPt>
            <c:idx val="27"/>
            <c:invertIfNegative val="0"/>
            <c:bubble3D val="0"/>
            <c:spPr>
              <a:solidFill>
                <a:schemeClr val="accent2"/>
              </a:solidFill>
            </c:spPr>
            <c:extLst>
              <c:ext xmlns:c16="http://schemas.microsoft.com/office/drawing/2014/chart" uri="{C3380CC4-5D6E-409C-BE32-E72D297353CC}">
                <c16:uniqueId val="{00000002-7BC4-4E64-91F4-1788C43B71CF}"/>
              </c:ext>
            </c:extLst>
          </c:dPt>
          <c:dPt>
            <c:idx val="28"/>
            <c:invertIfNegative val="0"/>
            <c:bubble3D val="0"/>
            <c:spPr>
              <a:solidFill>
                <a:schemeClr val="accent2"/>
              </a:solidFill>
            </c:spPr>
            <c:extLst>
              <c:ext xmlns:c16="http://schemas.microsoft.com/office/drawing/2014/chart" uri="{C3380CC4-5D6E-409C-BE32-E72D297353CC}">
                <c16:uniqueId val="{00000003-7BC4-4E64-91F4-1788C43B71CF}"/>
              </c:ext>
            </c:extLst>
          </c:dPt>
          <c:dPt>
            <c:idx val="29"/>
            <c:invertIfNegative val="0"/>
            <c:bubble3D val="0"/>
            <c:spPr>
              <a:solidFill>
                <a:schemeClr val="accent2"/>
              </a:solidFill>
            </c:spPr>
            <c:extLst>
              <c:ext xmlns:c16="http://schemas.microsoft.com/office/drawing/2014/chart" uri="{C3380CC4-5D6E-409C-BE32-E72D297353CC}">
                <c16:uniqueId val="{00000004-7BC4-4E64-91F4-1788C43B71CF}"/>
              </c:ext>
            </c:extLst>
          </c:dPt>
          <c:dPt>
            <c:idx val="30"/>
            <c:invertIfNegative val="0"/>
            <c:bubble3D val="0"/>
            <c:spPr>
              <a:solidFill>
                <a:schemeClr val="accent2"/>
              </a:solidFill>
            </c:spPr>
            <c:extLst>
              <c:ext xmlns:c16="http://schemas.microsoft.com/office/drawing/2014/chart" uri="{C3380CC4-5D6E-409C-BE32-E72D297353CC}">
                <c16:uniqueId val="{00000005-7BC4-4E64-91F4-1788C43B71CF}"/>
              </c:ext>
            </c:extLst>
          </c:dPt>
          <c:dPt>
            <c:idx val="31"/>
            <c:invertIfNegative val="0"/>
            <c:bubble3D val="0"/>
            <c:spPr>
              <a:solidFill>
                <a:schemeClr val="accent2"/>
              </a:solidFill>
            </c:spPr>
            <c:extLst>
              <c:ext xmlns:c16="http://schemas.microsoft.com/office/drawing/2014/chart" uri="{C3380CC4-5D6E-409C-BE32-E72D297353CC}">
                <c16:uniqueId val="{00000006-7BC4-4E64-91F4-1788C43B71CF}"/>
              </c:ext>
            </c:extLst>
          </c:dPt>
          <c:dLbls>
            <c:dLbl>
              <c:idx val="8"/>
              <c:layout>
                <c:manualLayout>
                  <c:x val="0"/>
                  <c:y val="6.904254570195200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EF7-4EF7-ADA1-0BB63A2BD7F9}"/>
                </c:ext>
              </c:extLst>
            </c:dLbl>
            <c:dLbl>
              <c:idx val="9"/>
              <c:layout>
                <c:manualLayout>
                  <c:x val="0"/>
                  <c:y val="-3.4521272850976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EF7-4EF7-ADA1-0BB63A2BD7F9}"/>
                </c:ext>
              </c:extLst>
            </c:dLbl>
            <c:dLbl>
              <c:idx val="10"/>
              <c:layout>
                <c:manualLayout>
                  <c:x val="0"/>
                  <c:y val="3.45212728509760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EF7-4EF7-ADA1-0BB63A2BD7F9}"/>
                </c:ext>
              </c:extLst>
            </c:dLbl>
            <c:dLbl>
              <c:idx val="11"/>
              <c:layout>
                <c:manualLayout>
                  <c:x val="0"/>
                  <c:y val="-6.904254570195200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4EF7-4EF7-ADA1-0BB63A2BD7F9}"/>
                </c:ext>
              </c:extLst>
            </c:dLbl>
            <c:dLbl>
              <c:idx val="19"/>
              <c:layout>
                <c:manualLayout>
                  <c:x val="0"/>
                  <c:y val="6.904254570195200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4EF7-4EF7-ADA1-0BB63A2BD7F9}"/>
                </c:ext>
              </c:extLst>
            </c:dLbl>
            <c:dLbl>
              <c:idx val="20"/>
              <c:layout>
                <c:manualLayout>
                  <c:x val="1.5209125475285201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4EF7-4EF7-ADA1-0BB63A2BD7F9}"/>
                </c:ext>
              </c:extLst>
            </c:dLbl>
            <c:dLbl>
              <c:idx val="21"/>
              <c:layout>
                <c:manualLayout>
                  <c:x val="1.5209125475285201E-3"/>
                  <c:y val="-6.904254570195200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4EF7-4EF7-ADA1-0BB63A2BD7F9}"/>
                </c:ext>
              </c:extLst>
            </c:dLbl>
            <c:dLbl>
              <c:idx val="24"/>
              <c:layout>
                <c:manualLayout>
                  <c:x val="-3.0418250950571398E-3"/>
                  <c:y val="6.904254570195139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4EF7-4EF7-ADA1-0BB63A2BD7F9}"/>
                </c:ext>
              </c:extLst>
            </c:dLbl>
            <c:dLbl>
              <c:idx val="28"/>
              <c:layout>
                <c:manualLayout>
                  <c:x val="-1.5209125475285201E-3"/>
                  <c:y val="-3.45212728509760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BC4-4E64-91F4-1788C43B71CF}"/>
                </c:ext>
              </c:extLst>
            </c:dLbl>
            <c:dLbl>
              <c:idx val="29"/>
              <c:layout>
                <c:manualLayout>
                  <c:x val="0"/>
                  <c:y val="6.904254570195200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BC4-4E64-91F4-1788C43B71CF}"/>
                </c:ext>
              </c:extLst>
            </c:dLbl>
            <c:dLbl>
              <c:idx val="31"/>
              <c:layout>
                <c:manualLayout>
                  <c:x val="4.5627376425854396E-3"/>
                  <c:y val="3.45212728509760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BC4-4E64-91F4-1788C43B71CF}"/>
                </c:ext>
              </c:extLst>
            </c:dLbl>
            <c:numFmt formatCode="#,##0.00" sourceLinked="0"/>
            <c:spPr>
              <a:noFill/>
              <a:ln>
                <a:noFill/>
              </a:ln>
              <a:effectLst/>
            </c:spPr>
            <c:txPr>
              <a:bodyPr rot="0" vert="horz" lIns="0" tIns="0" rIns="0"/>
              <a:lstStyle/>
              <a:p>
                <a:pPr>
                  <a:defRPr sz="10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Sheet1!$B$1:$AG$1</c:f>
              <c:strCache>
                <c:ptCount val="32"/>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c:v>
                </c:pt>
                <c:pt idx="25">
                  <c:v>15</c:v>
                </c:pt>
                <c:pt idx="26">
                  <c:v>16</c:v>
                </c:pt>
                <c:pt idx="27">
                  <c:v>17F</c:v>
                </c:pt>
                <c:pt idx="28">
                  <c:v>18F</c:v>
                </c:pt>
                <c:pt idx="29">
                  <c:v>19F</c:v>
                </c:pt>
                <c:pt idx="30">
                  <c:v>20F</c:v>
                </c:pt>
                <c:pt idx="31">
                  <c:v>21F</c:v>
                </c:pt>
              </c:strCache>
            </c:strRef>
          </c:cat>
          <c:val>
            <c:numRef>
              <c:f>Sheet1!$B$2:$AG$2</c:f>
              <c:numCache>
                <c:formatCode>0.00</c:formatCode>
                <c:ptCount val="32"/>
                <c:pt idx="0">
                  <c:v>1.19</c:v>
                </c:pt>
                <c:pt idx="1">
                  <c:v>1.01</c:v>
                </c:pt>
                <c:pt idx="2">
                  <c:v>1.2</c:v>
                </c:pt>
                <c:pt idx="3">
                  <c:v>1.29</c:v>
                </c:pt>
                <c:pt idx="4">
                  <c:v>1.46</c:v>
                </c:pt>
                <c:pt idx="5">
                  <c:v>1.35</c:v>
                </c:pt>
                <c:pt idx="6">
                  <c:v>1.48</c:v>
                </c:pt>
                <c:pt idx="7">
                  <c:v>1.47</c:v>
                </c:pt>
                <c:pt idx="8">
                  <c:v>1.62</c:v>
                </c:pt>
                <c:pt idx="9">
                  <c:v>1.64</c:v>
                </c:pt>
                <c:pt idx="10">
                  <c:v>1.57</c:v>
                </c:pt>
                <c:pt idx="11">
                  <c:v>1.6</c:v>
                </c:pt>
                <c:pt idx="12">
                  <c:v>1.71</c:v>
                </c:pt>
                <c:pt idx="13">
                  <c:v>1.85</c:v>
                </c:pt>
                <c:pt idx="14">
                  <c:v>1.96</c:v>
                </c:pt>
                <c:pt idx="15">
                  <c:v>2.0699999999999998</c:v>
                </c:pt>
                <c:pt idx="16">
                  <c:v>1.8</c:v>
                </c:pt>
                <c:pt idx="17">
                  <c:v>1.36</c:v>
                </c:pt>
                <c:pt idx="18">
                  <c:v>0.91</c:v>
                </c:pt>
                <c:pt idx="19">
                  <c:v>0.55000000000000004</c:v>
                </c:pt>
                <c:pt idx="20">
                  <c:v>0.59</c:v>
                </c:pt>
                <c:pt idx="21">
                  <c:v>0.61</c:v>
                </c:pt>
                <c:pt idx="22">
                  <c:v>0.78</c:v>
                </c:pt>
                <c:pt idx="23">
                  <c:v>0.92</c:v>
                </c:pt>
                <c:pt idx="24">
                  <c:v>1.1000000000000001</c:v>
                </c:pt>
                <c:pt idx="25">
                  <c:v>1.1100000000000001</c:v>
                </c:pt>
                <c:pt idx="26" formatCode="General">
                  <c:v>1.17</c:v>
                </c:pt>
                <c:pt idx="27" formatCode="General">
                  <c:v>1.27</c:v>
                </c:pt>
                <c:pt idx="28" formatCode="General">
                  <c:v>1.36</c:v>
                </c:pt>
                <c:pt idx="29" formatCode="General">
                  <c:v>1.4</c:v>
                </c:pt>
                <c:pt idx="30" formatCode="General">
                  <c:v>1.43</c:v>
                </c:pt>
                <c:pt idx="31" formatCode="General">
                  <c:v>1.47</c:v>
                </c:pt>
              </c:numCache>
            </c:numRef>
          </c:val>
          <c:extLst>
            <c:ext xmlns:c16="http://schemas.microsoft.com/office/drawing/2014/chart" uri="{C3380CC4-5D6E-409C-BE32-E72D297353CC}">
              <c16:uniqueId val="{00000004-17A7-413B-A9B3-6FD57A22FF25}"/>
            </c:ext>
          </c:extLst>
        </c:ser>
        <c:dLbls>
          <c:showLegendKey val="0"/>
          <c:showVal val="0"/>
          <c:showCatName val="0"/>
          <c:showSerName val="0"/>
          <c:showPercent val="0"/>
          <c:showBubbleSize val="0"/>
        </c:dLbls>
        <c:gapWidth val="52"/>
        <c:axId val="555555024"/>
        <c:axId val="555554632"/>
      </c:barChart>
      <c:catAx>
        <c:axId val="555555024"/>
        <c:scaling>
          <c:orientation val="minMax"/>
        </c:scaling>
        <c:delete val="0"/>
        <c:axPos val="b"/>
        <c:numFmt formatCode="General" sourceLinked="1"/>
        <c:majorTickMark val="out"/>
        <c:minorTickMark val="none"/>
        <c:tickLblPos val="nextTo"/>
        <c:txPr>
          <a:bodyPr rot="0" vert="horz"/>
          <a:lstStyle/>
          <a:p>
            <a:pPr>
              <a:defRPr sz="1200"/>
            </a:pPr>
            <a:endParaRPr lang="en-US"/>
          </a:p>
        </c:txPr>
        <c:crossAx val="555554632"/>
        <c:crosses val="autoZero"/>
        <c:auto val="0"/>
        <c:lblAlgn val="ctr"/>
        <c:lblOffset val="100"/>
        <c:tickLblSkip val="2"/>
        <c:tickMarkSkip val="1"/>
        <c:noMultiLvlLbl val="0"/>
      </c:catAx>
      <c:valAx>
        <c:axId val="555554632"/>
        <c:scaling>
          <c:orientation val="minMax"/>
          <c:max val="2.5"/>
        </c:scaling>
        <c:delete val="0"/>
        <c:axPos val="l"/>
        <c:title>
          <c:tx>
            <c:rich>
              <a:bodyPr/>
              <a:lstStyle/>
              <a:p>
                <a:pPr>
                  <a:defRPr/>
                </a:pPr>
                <a:r>
                  <a:rPr lang="en-US" sz="1200" dirty="0"/>
                  <a:t>Units (Millions)</a:t>
                </a:r>
              </a:p>
            </c:rich>
          </c:tx>
          <c:layout>
            <c:manualLayout>
              <c:xMode val="edge"/>
              <c:yMode val="edge"/>
              <c:x val="7.8934163647794899E-3"/>
              <c:y val="0.34020306663067801"/>
            </c:manualLayout>
          </c:layout>
          <c:overlay val="0"/>
        </c:title>
        <c:numFmt formatCode="#,##0.0" sourceLinked="0"/>
        <c:majorTickMark val="out"/>
        <c:minorTickMark val="none"/>
        <c:tickLblPos val="nextTo"/>
        <c:txPr>
          <a:bodyPr/>
          <a:lstStyle/>
          <a:p>
            <a:pPr>
              <a:defRPr sz="1200"/>
            </a:pPr>
            <a:endParaRPr lang="en-US"/>
          </a:p>
        </c:txPr>
        <c:crossAx val="5555550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979880841890998E-2"/>
          <c:y val="4.8128342245989303E-2"/>
          <c:w val="0.88238328193766602"/>
          <c:h val="0.87409357874424598"/>
        </c:manualLayout>
      </c:layout>
      <c:lineChart>
        <c:grouping val="standard"/>
        <c:varyColors val="0"/>
        <c:ser>
          <c:idx val="2"/>
          <c:order val="0"/>
          <c:tx>
            <c:strRef>
              <c:f>Sheet1!$A$2</c:f>
              <c:strCache>
                <c:ptCount val="1"/>
                <c:pt idx="0">
                  <c:v>Renter-occupied housing units as % of occupied units</c:v>
                </c:pt>
              </c:strCache>
            </c:strRef>
          </c:tx>
          <c:spPr>
            <a:ln>
              <a:solidFill>
                <a:schemeClr val="accent1"/>
              </a:solidFill>
            </a:ln>
          </c:spPr>
          <c:marker>
            <c:symbol val="none"/>
          </c:marker>
          <c:dPt>
            <c:idx val="0"/>
            <c:bubble3D val="0"/>
            <c:extLst>
              <c:ext xmlns:c16="http://schemas.microsoft.com/office/drawing/2014/chart" uri="{C3380CC4-5D6E-409C-BE32-E72D297353CC}">
                <c16:uniqueId val="{00000000-F92B-4A8B-88B1-1CFEA07AA86E}"/>
              </c:ext>
            </c:extLst>
          </c:dPt>
          <c:dPt>
            <c:idx val="15"/>
            <c:bubble3D val="0"/>
            <c:extLst>
              <c:ext xmlns:c16="http://schemas.microsoft.com/office/drawing/2014/chart" uri="{C3380CC4-5D6E-409C-BE32-E72D297353CC}">
                <c16:uniqueId val="{00000000-17A7-413B-A9B3-6FD57A22FF25}"/>
              </c:ext>
            </c:extLst>
          </c:dPt>
          <c:dPt>
            <c:idx val="71"/>
            <c:bubble3D val="0"/>
            <c:extLst>
              <c:ext xmlns:c16="http://schemas.microsoft.com/office/drawing/2014/chart" uri="{C3380CC4-5D6E-409C-BE32-E72D297353CC}">
                <c16:uniqueId val="{00000047-78BE-44BC-98E6-7342139A2BEC}"/>
              </c:ext>
            </c:extLst>
          </c:dPt>
          <c:cat>
            <c:strRef>
              <c:f>Sheet1!$B$1:$DD$1</c:f>
              <c:strCache>
                <c:ptCount val="107"/>
                <c:pt idx="0">
                  <c:v>90:Q1</c:v>
                </c:pt>
                <c:pt idx="1">
                  <c:v>90:Q2</c:v>
                </c:pt>
                <c:pt idx="2">
                  <c:v>90:Q3</c:v>
                </c:pt>
                <c:pt idx="3">
                  <c:v>90:Q4</c:v>
                </c:pt>
                <c:pt idx="4">
                  <c:v>91:Q1</c:v>
                </c:pt>
                <c:pt idx="5">
                  <c:v>91:Q2</c:v>
                </c:pt>
                <c:pt idx="6">
                  <c:v>91:Q3</c:v>
                </c:pt>
                <c:pt idx="7">
                  <c:v>91:Q4</c:v>
                </c:pt>
                <c:pt idx="8">
                  <c:v>92:Q1</c:v>
                </c:pt>
                <c:pt idx="9">
                  <c:v>92:Q2</c:v>
                </c:pt>
                <c:pt idx="10">
                  <c:v>92:Q3</c:v>
                </c:pt>
                <c:pt idx="11">
                  <c:v>92:Q4</c:v>
                </c:pt>
                <c:pt idx="12">
                  <c:v>93:Q1</c:v>
                </c:pt>
                <c:pt idx="13">
                  <c:v>93:Q2</c:v>
                </c:pt>
                <c:pt idx="14">
                  <c:v>93:Q3</c:v>
                </c:pt>
                <c:pt idx="15">
                  <c:v>93:Q4</c:v>
                </c:pt>
                <c:pt idx="16">
                  <c:v>94:Q1</c:v>
                </c:pt>
                <c:pt idx="17">
                  <c:v>94:Q2</c:v>
                </c:pt>
                <c:pt idx="18">
                  <c:v>94:Q3</c:v>
                </c:pt>
                <c:pt idx="19">
                  <c:v>94:Q4</c:v>
                </c:pt>
                <c:pt idx="20">
                  <c:v>95:Q1</c:v>
                </c:pt>
                <c:pt idx="21">
                  <c:v>95:Q2</c:v>
                </c:pt>
                <c:pt idx="22">
                  <c:v>95:Q3</c:v>
                </c:pt>
                <c:pt idx="23">
                  <c:v>95:Q4</c:v>
                </c:pt>
                <c:pt idx="24">
                  <c:v>96:Q1</c:v>
                </c:pt>
                <c:pt idx="25">
                  <c:v>96:Q2</c:v>
                </c:pt>
                <c:pt idx="26">
                  <c:v>96:Q3</c:v>
                </c:pt>
                <c:pt idx="27">
                  <c:v>96:Q4</c:v>
                </c:pt>
                <c:pt idx="28">
                  <c:v>97:Q1</c:v>
                </c:pt>
                <c:pt idx="29">
                  <c:v>97:Q2</c:v>
                </c:pt>
                <c:pt idx="30">
                  <c:v>97:Q3</c:v>
                </c:pt>
                <c:pt idx="31">
                  <c:v>97:Q4</c:v>
                </c:pt>
                <c:pt idx="32">
                  <c:v>98:Q1</c:v>
                </c:pt>
                <c:pt idx="33">
                  <c:v>98:Q2</c:v>
                </c:pt>
                <c:pt idx="34">
                  <c:v>98:Q3</c:v>
                </c:pt>
                <c:pt idx="35">
                  <c:v>98:Q4</c:v>
                </c:pt>
                <c:pt idx="36">
                  <c:v>99:Q1</c:v>
                </c:pt>
                <c:pt idx="37">
                  <c:v>99:Q2</c:v>
                </c:pt>
                <c:pt idx="38">
                  <c:v>99:Q3</c:v>
                </c:pt>
                <c:pt idx="39">
                  <c:v>99:Q4</c:v>
                </c:pt>
                <c:pt idx="40">
                  <c:v>00:Q1</c:v>
                </c:pt>
                <c:pt idx="41">
                  <c:v>00:Q2</c:v>
                </c:pt>
                <c:pt idx="42">
                  <c:v>00:Q3</c:v>
                </c:pt>
                <c:pt idx="43">
                  <c:v>00:Q4</c:v>
                </c:pt>
                <c:pt idx="44">
                  <c:v>01:Q1</c:v>
                </c:pt>
                <c:pt idx="45">
                  <c:v>01:Q2</c:v>
                </c:pt>
                <c:pt idx="46">
                  <c:v>01:Q3</c:v>
                </c:pt>
                <c:pt idx="47">
                  <c:v>01:Q4</c:v>
                </c:pt>
                <c:pt idx="48">
                  <c:v>02:Q1</c:v>
                </c:pt>
                <c:pt idx="49">
                  <c:v>02:Q2</c:v>
                </c:pt>
                <c:pt idx="50">
                  <c:v>02:Q3</c:v>
                </c:pt>
                <c:pt idx="51">
                  <c:v>02:Q4</c:v>
                </c:pt>
                <c:pt idx="52">
                  <c:v>03:Q1</c:v>
                </c:pt>
                <c:pt idx="53">
                  <c:v>03:Q2</c:v>
                </c:pt>
                <c:pt idx="54">
                  <c:v>03:Q3</c:v>
                </c:pt>
                <c:pt idx="55">
                  <c:v>03:Q4</c:v>
                </c:pt>
                <c:pt idx="56">
                  <c:v>04:Q1</c:v>
                </c:pt>
                <c:pt idx="57">
                  <c:v>04:Q2</c:v>
                </c:pt>
                <c:pt idx="58">
                  <c:v>04:Q3</c:v>
                </c:pt>
                <c:pt idx="59">
                  <c:v>04:Q4</c:v>
                </c:pt>
                <c:pt idx="60">
                  <c:v>05:Q1</c:v>
                </c:pt>
                <c:pt idx="61">
                  <c:v>05:Q2</c:v>
                </c:pt>
                <c:pt idx="62">
                  <c:v>05:Q3</c:v>
                </c:pt>
                <c:pt idx="63">
                  <c:v>05:Q4</c:v>
                </c:pt>
                <c:pt idx="64">
                  <c:v>06:Q1</c:v>
                </c:pt>
                <c:pt idx="65">
                  <c:v>06:Q2</c:v>
                </c:pt>
                <c:pt idx="66">
                  <c:v>06:Q3</c:v>
                </c:pt>
                <c:pt idx="67">
                  <c:v>06:Q4</c:v>
                </c:pt>
                <c:pt idx="68">
                  <c:v>07:Q1</c:v>
                </c:pt>
                <c:pt idx="69">
                  <c:v>07:Q2</c:v>
                </c:pt>
                <c:pt idx="70">
                  <c:v>07:Q3</c:v>
                </c:pt>
                <c:pt idx="71">
                  <c:v>07:Q4</c:v>
                </c:pt>
                <c:pt idx="72">
                  <c:v>08:Q1</c:v>
                </c:pt>
                <c:pt idx="73">
                  <c:v>08:Q2</c:v>
                </c:pt>
                <c:pt idx="74">
                  <c:v>08:Q3</c:v>
                </c:pt>
                <c:pt idx="75">
                  <c:v>08:Q4</c:v>
                </c:pt>
                <c:pt idx="76">
                  <c:v>09:Q1</c:v>
                </c:pt>
                <c:pt idx="77">
                  <c:v>09:Q2</c:v>
                </c:pt>
                <c:pt idx="78">
                  <c:v>09:Q3</c:v>
                </c:pt>
                <c:pt idx="79">
                  <c:v>09:Q4</c:v>
                </c:pt>
                <c:pt idx="80">
                  <c:v>10:Q1</c:v>
                </c:pt>
                <c:pt idx="81">
                  <c:v>10:Q2</c:v>
                </c:pt>
                <c:pt idx="82">
                  <c:v>10:Q3</c:v>
                </c:pt>
                <c:pt idx="83">
                  <c:v>10:Q4</c:v>
                </c:pt>
                <c:pt idx="84">
                  <c:v>11:Q1</c:v>
                </c:pt>
                <c:pt idx="85">
                  <c:v>11:Q2</c:v>
                </c:pt>
                <c:pt idx="86">
                  <c:v>11:Q3</c:v>
                </c:pt>
                <c:pt idx="87">
                  <c:v>11:Q4</c:v>
                </c:pt>
                <c:pt idx="88">
                  <c:v>12:Q1</c:v>
                </c:pt>
                <c:pt idx="89">
                  <c:v>12:Q2</c:v>
                </c:pt>
                <c:pt idx="90">
                  <c:v>12:Q3</c:v>
                </c:pt>
                <c:pt idx="91">
                  <c:v>12:Q4</c:v>
                </c:pt>
                <c:pt idx="92">
                  <c:v>13:Q1</c:v>
                </c:pt>
                <c:pt idx="93">
                  <c:v>13:Q2</c:v>
                </c:pt>
                <c:pt idx="94">
                  <c:v>13:Q3</c:v>
                </c:pt>
                <c:pt idx="95">
                  <c:v>13:Q4</c:v>
                </c:pt>
                <c:pt idx="96">
                  <c:v>14:Q1</c:v>
                </c:pt>
                <c:pt idx="97">
                  <c:v>14:Q2</c:v>
                </c:pt>
                <c:pt idx="98">
                  <c:v>14:Q3</c:v>
                </c:pt>
                <c:pt idx="99">
                  <c:v>14:Q4</c:v>
                </c:pt>
                <c:pt idx="100">
                  <c:v>15:Q1</c:v>
                </c:pt>
                <c:pt idx="101">
                  <c:v>15:Q2</c:v>
                </c:pt>
                <c:pt idx="102">
                  <c:v>15:Q3</c:v>
                </c:pt>
                <c:pt idx="103">
                  <c:v>15:Q4</c:v>
                </c:pt>
                <c:pt idx="104">
                  <c:v>16:Q1</c:v>
                </c:pt>
                <c:pt idx="105">
                  <c:v>16:Q2</c:v>
                </c:pt>
                <c:pt idx="106">
                  <c:v>16:Q3</c:v>
                </c:pt>
              </c:strCache>
            </c:strRef>
          </c:cat>
          <c:val>
            <c:numRef>
              <c:f>Sheet1!$B$2:$DD$2</c:f>
              <c:numCache>
                <c:formatCode>0.0%</c:formatCode>
                <c:ptCount val="107"/>
                <c:pt idx="0">
                  <c:v>0.36</c:v>
                </c:pt>
                <c:pt idx="1">
                  <c:v>0.36299999999999999</c:v>
                </c:pt>
                <c:pt idx="2">
                  <c:v>0.36</c:v>
                </c:pt>
                <c:pt idx="3">
                  <c:v>0.35899999999999999</c:v>
                </c:pt>
                <c:pt idx="4">
                  <c:v>0.36099999999999999</c:v>
                </c:pt>
                <c:pt idx="5">
                  <c:v>0.36099999999999999</c:v>
                </c:pt>
                <c:pt idx="6">
                  <c:v>0.35799999999999998</c:v>
                </c:pt>
                <c:pt idx="7">
                  <c:v>0.35799999999999998</c:v>
                </c:pt>
                <c:pt idx="8">
                  <c:v>0.36</c:v>
                </c:pt>
                <c:pt idx="9">
                  <c:v>0.36099999999999999</c:v>
                </c:pt>
                <c:pt idx="10">
                  <c:v>0.35699999999999998</c:v>
                </c:pt>
                <c:pt idx="11">
                  <c:v>0.35599999999999998</c:v>
                </c:pt>
                <c:pt idx="12">
                  <c:v>0.36299999999999999</c:v>
                </c:pt>
                <c:pt idx="13">
                  <c:v>0.36099999999999999</c:v>
                </c:pt>
                <c:pt idx="14">
                  <c:v>0.35799999999999998</c:v>
                </c:pt>
                <c:pt idx="15">
                  <c:v>0.35799999999999998</c:v>
                </c:pt>
                <c:pt idx="16">
                  <c:v>0.36199999999999999</c:v>
                </c:pt>
                <c:pt idx="17">
                  <c:v>0.36199999999999999</c:v>
                </c:pt>
                <c:pt idx="18">
                  <c:v>0.35899999999999999</c:v>
                </c:pt>
                <c:pt idx="19">
                  <c:v>0.35799999999999998</c:v>
                </c:pt>
                <c:pt idx="20">
                  <c:v>0.35799999999999998</c:v>
                </c:pt>
                <c:pt idx="21">
                  <c:v>0.35299999999999998</c:v>
                </c:pt>
                <c:pt idx="22">
                  <c:v>0.35</c:v>
                </c:pt>
                <c:pt idx="23">
                  <c:v>0.34899999999999998</c:v>
                </c:pt>
                <c:pt idx="24">
                  <c:v>0.34799999999999998</c:v>
                </c:pt>
                <c:pt idx="25">
                  <c:v>0.34599999999999997</c:v>
                </c:pt>
                <c:pt idx="26">
                  <c:v>0.34399999999999997</c:v>
                </c:pt>
                <c:pt idx="27">
                  <c:v>0.34599999999999997</c:v>
                </c:pt>
                <c:pt idx="28">
                  <c:v>0.34599999999999997</c:v>
                </c:pt>
                <c:pt idx="29">
                  <c:v>0.34300000000000003</c:v>
                </c:pt>
                <c:pt idx="30">
                  <c:v>0.34</c:v>
                </c:pt>
                <c:pt idx="31">
                  <c:v>0.34300000000000003</c:v>
                </c:pt>
                <c:pt idx="32">
                  <c:v>0.34100000000000003</c:v>
                </c:pt>
                <c:pt idx="33">
                  <c:v>0.34</c:v>
                </c:pt>
                <c:pt idx="34">
                  <c:v>0.33200000000000002</c:v>
                </c:pt>
                <c:pt idx="35">
                  <c:v>0.33600000000000002</c:v>
                </c:pt>
                <c:pt idx="36">
                  <c:v>0.33300000000000002</c:v>
                </c:pt>
                <c:pt idx="37">
                  <c:v>0.33400000000000002</c:v>
                </c:pt>
                <c:pt idx="38">
                  <c:v>0.33</c:v>
                </c:pt>
                <c:pt idx="39">
                  <c:v>0.33100000000000002</c:v>
                </c:pt>
                <c:pt idx="40">
                  <c:v>0.32900000000000001</c:v>
                </c:pt>
                <c:pt idx="41">
                  <c:v>0.32800000000000001</c:v>
                </c:pt>
                <c:pt idx="42">
                  <c:v>0.32300000000000001</c:v>
                </c:pt>
                <c:pt idx="43">
                  <c:v>0.32500000000000001</c:v>
                </c:pt>
                <c:pt idx="44">
                  <c:v>0.32500000000000001</c:v>
                </c:pt>
                <c:pt idx="45">
                  <c:v>0.32300000000000001</c:v>
                </c:pt>
                <c:pt idx="46">
                  <c:v>0.31900000000000001</c:v>
                </c:pt>
                <c:pt idx="47">
                  <c:v>0.32</c:v>
                </c:pt>
                <c:pt idx="48">
                  <c:v>0.32200000000000001</c:v>
                </c:pt>
                <c:pt idx="49">
                  <c:v>0.32400000000000001</c:v>
                </c:pt>
                <c:pt idx="50">
                  <c:v>0.32</c:v>
                </c:pt>
                <c:pt idx="51">
                  <c:v>0.317</c:v>
                </c:pt>
                <c:pt idx="52">
                  <c:v>0.32</c:v>
                </c:pt>
                <c:pt idx="53">
                  <c:v>0.32</c:v>
                </c:pt>
                <c:pt idx="54">
                  <c:v>0.316</c:v>
                </c:pt>
                <c:pt idx="55">
                  <c:v>0.314</c:v>
                </c:pt>
                <c:pt idx="56">
                  <c:v>0.314</c:v>
                </c:pt>
                <c:pt idx="57">
                  <c:v>0.308</c:v>
                </c:pt>
                <c:pt idx="58">
                  <c:v>0.31</c:v>
                </c:pt>
                <c:pt idx="59">
                  <c:v>0.308</c:v>
                </c:pt>
                <c:pt idx="60">
                  <c:v>0.309</c:v>
                </c:pt>
                <c:pt idx="61">
                  <c:v>0.314</c:v>
                </c:pt>
                <c:pt idx="62">
                  <c:v>0.312</c:v>
                </c:pt>
                <c:pt idx="63">
                  <c:v>0.31</c:v>
                </c:pt>
                <c:pt idx="64">
                  <c:v>0.315</c:v>
                </c:pt>
                <c:pt idx="65">
                  <c:v>0.313</c:v>
                </c:pt>
                <c:pt idx="66">
                  <c:v>0.31</c:v>
                </c:pt>
                <c:pt idx="67">
                  <c:v>0.311</c:v>
                </c:pt>
                <c:pt idx="68">
                  <c:v>0.316</c:v>
                </c:pt>
                <c:pt idx="69">
                  <c:v>0.318</c:v>
                </c:pt>
                <c:pt idx="70">
                  <c:v>0.318</c:v>
                </c:pt>
                <c:pt idx="71">
                  <c:v>0.32200000000000001</c:v>
                </c:pt>
                <c:pt idx="72">
                  <c:v>0.32200000000000001</c:v>
                </c:pt>
                <c:pt idx="73">
                  <c:v>0.31900000000000001</c:v>
                </c:pt>
                <c:pt idx="74">
                  <c:v>0.32100000000000001</c:v>
                </c:pt>
                <c:pt idx="75">
                  <c:v>0.32500000000000001</c:v>
                </c:pt>
                <c:pt idx="76">
                  <c:v>0.32700000000000001</c:v>
                </c:pt>
                <c:pt idx="77">
                  <c:v>0.32600000000000001</c:v>
                </c:pt>
                <c:pt idx="78">
                  <c:v>0.32400000000000001</c:v>
                </c:pt>
                <c:pt idx="79">
                  <c:v>0.32800000000000001</c:v>
                </c:pt>
                <c:pt idx="80">
                  <c:v>0.32900000000000001</c:v>
                </c:pt>
                <c:pt idx="81">
                  <c:v>0.33100000000000002</c:v>
                </c:pt>
                <c:pt idx="82">
                  <c:v>0.33100000000000002</c:v>
                </c:pt>
                <c:pt idx="83">
                  <c:v>0.33500000000000002</c:v>
                </c:pt>
                <c:pt idx="84">
                  <c:v>0.33600000000000002</c:v>
                </c:pt>
                <c:pt idx="85">
                  <c:v>0.34100000000000003</c:v>
                </c:pt>
                <c:pt idx="86">
                  <c:v>0.33700000000000002</c:v>
                </c:pt>
                <c:pt idx="87">
                  <c:v>0.34</c:v>
                </c:pt>
                <c:pt idx="88">
                  <c:v>0.34599999999999997</c:v>
                </c:pt>
                <c:pt idx="89">
                  <c:v>0.34499999999999997</c:v>
                </c:pt>
                <c:pt idx="90">
                  <c:v>0.34499999999999997</c:v>
                </c:pt>
                <c:pt idx="91">
                  <c:v>0.34599999999999997</c:v>
                </c:pt>
                <c:pt idx="92">
                  <c:v>0.35</c:v>
                </c:pt>
                <c:pt idx="93">
                  <c:v>0.35</c:v>
                </c:pt>
                <c:pt idx="94">
                  <c:v>0.34699999999999998</c:v>
                </c:pt>
                <c:pt idx="95">
                  <c:v>0.34799999999999998</c:v>
                </c:pt>
                <c:pt idx="96">
                  <c:v>0.35199999999999998</c:v>
                </c:pt>
                <c:pt idx="97">
                  <c:v>0.35299999999999998</c:v>
                </c:pt>
                <c:pt idx="98">
                  <c:v>0.35620000000000002</c:v>
                </c:pt>
                <c:pt idx="99">
                  <c:v>0.3604</c:v>
                </c:pt>
                <c:pt idx="100">
                  <c:v>0.36299999999999999</c:v>
                </c:pt>
                <c:pt idx="101">
                  <c:v>0.36599999999999999</c:v>
                </c:pt>
                <c:pt idx="102">
                  <c:v>0.36299999999999999</c:v>
                </c:pt>
                <c:pt idx="103">
                  <c:v>0.36199999999999999</c:v>
                </c:pt>
                <c:pt idx="104">
                  <c:v>0.36499999999999999</c:v>
                </c:pt>
                <c:pt idx="105">
                  <c:v>0.371</c:v>
                </c:pt>
                <c:pt idx="106">
                  <c:v>0.36499999999999999</c:v>
                </c:pt>
              </c:numCache>
            </c:numRef>
          </c:val>
          <c:smooth val="0"/>
          <c:extLst>
            <c:ext xmlns:c16="http://schemas.microsoft.com/office/drawing/2014/chart" uri="{C3380CC4-5D6E-409C-BE32-E72D297353CC}">
              <c16:uniqueId val="{00000004-17A7-413B-A9B3-6FD57A22FF25}"/>
            </c:ext>
          </c:extLst>
        </c:ser>
        <c:dLbls>
          <c:showLegendKey val="0"/>
          <c:showVal val="0"/>
          <c:showCatName val="0"/>
          <c:showSerName val="0"/>
          <c:showPercent val="0"/>
          <c:showBubbleSize val="0"/>
        </c:dLbls>
        <c:smooth val="0"/>
        <c:axId val="662389464"/>
        <c:axId val="662397696"/>
      </c:lineChart>
      <c:catAx>
        <c:axId val="662389464"/>
        <c:scaling>
          <c:orientation val="minMax"/>
        </c:scaling>
        <c:delete val="0"/>
        <c:axPos val="b"/>
        <c:numFmt formatCode="mm/dd/yy;@" sourceLinked="0"/>
        <c:majorTickMark val="out"/>
        <c:minorTickMark val="none"/>
        <c:tickLblPos val="low"/>
        <c:txPr>
          <a:bodyPr rot="0" vert="horz"/>
          <a:lstStyle/>
          <a:p>
            <a:pPr>
              <a:defRPr sz="1050"/>
            </a:pPr>
            <a:endParaRPr lang="en-US"/>
          </a:p>
        </c:txPr>
        <c:crossAx val="662397696"/>
        <c:crosses val="autoZero"/>
        <c:auto val="0"/>
        <c:lblAlgn val="ctr"/>
        <c:lblOffset val="100"/>
        <c:tickLblSkip val="8"/>
        <c:noMultiLvlLbl val="0"/>
      </c:catAx>
      <c:valAx>
        <c:axId val="662397696"/>
        <c:scaling>
          <c:orientation val="minMax"/>
          <c:min val="0.3"/>
        </c:scaling>
        <c:delete val="0"/>
        <c:axPos val="l"/>
        <c:numFmt formatCode="0%" sourceLinked="0"/>
        <c:majorTickMark val="out"/>
        <c:minorTickMark val="none"/>
        <c:tickLblPos val="nextTo"/>
        <c:crossAx val="6623894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05080831408804E-2"/>
          <c:y val="6.02447926931933E-2"/>
          <c:w val="0.89507743409072604"/>
          <c:h val="0.77781604687105399"/>
        </c:manualLayout>
      </c:layout>
      <c:barChart>
        <c:barDir val="col"/>
        <c:grouping val="clustered"/>
        <c:varyColors val="0"/>
        <c:ser>
          <c:idx val="1"/>
          <c:order val="0"/>
          <c:tx>
            <c:strRef>
              <c:f>Sheet1!$B$1</c:f>
              <c:strCache>
                <c:ptCount val="1"/>
                <c:pt idx="0">
                  <c:v>% Chg, Miles Driven</c:v>
                </c:pt>
              </c:strCache>
            </c:strRef>
          </c:tx>
          <c:spPr>
            <a:solidFill>
              <a:schemeClr val="accent1"/>
            </a:solidFill>
            <a:ln>
              <a:solidFill>
                <a:schemeClr val="accent1"/>
              </a:solidFill>
            </a:ln>
          </c:spPr>
          <c:invertIfNegative val="0"/>
          <c:dLbls>
            <c:dLbl>
              <c:idx val="0"/>
              <c:spPr>
                <a:noFill/>
                <a:ln>
                  <a:noFill/>
                </a:ln>
                <a:effectLst/>
              </c:spPr>
              <c:txPr>
                <a:bodyPr wrap="square" lIns="38100" tIns="19050" rIns="38100" bIns="19050" anchor="ctr" anchorCtr="0">
                  <a:spAutoFit/>
                </a:bodyPr>
                <a:lstStyle/>
                <a:p>
                  <a:pPr algn="ctr">
                    <a:defRPr lang="en-US"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3FFB-4976-A9B6-7683964B18C0}"/>
                </c:ext>
              </c:extLst>
            </c:dLbl>
            <c:dLbl>
              <c:idx val="4"/>
              <c:spPr>
                <a:noFill/>
                <a:ln>
                  <a:noFill/>
                </a:ln>
                <a:effectLst/>
              </c:spPr>
              <c:txPr>
                <a:bodyPr wrap="square" lIns="38100" tIns="19050" rIns="38100" bIns="19050" anchor="ctr" anchorCtr="0">
                  <a:spAutoFit/>
                </a:bodyPr>
                <a:lstStyle/>
                <a:p>
                  <a:pPr algn="ctr">
                    <a:defRPr lang="en-US"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3FFB-4976-A9B6-7683964B18C0}"/>
                </c:ext>
              </c:extLst>
            </c:dLbl>
            <c:spPr>
              <a:noFill/>
              <a:ln>
                <a:noFill/>
              </a:ln>
              <a:effectLst/>
            </c:spPr>
            <c:txPr>
              <a:bodyPr wrap="square" lIns="38100" tIns="19050" rIns="38100" bIns="19050" anchor="ctr">
                <a:spAutoFit/>
              </a:bodyPr>
              <a:lstStyle/>
              <a:p>
                <a:pPr>
                  <a:defRPr sz="11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Sheet1!$A$2:$A$18</c:f>
              <c:numCache>
                <c:formatCode>General</c:formatCode>
                <c:ptCount val="17"/>
                <c:pt idx="0" formatCode="0">
                  <c:v>2000</c:v>
                </c:pt>
                <c:pt idx="2" formatCode="0">
                  <c:v>2002</c:v>
                </c:pt>
                <c:pt idx="4" formatCode="0">
                  <c:v>2004</c:v>
                </c:pt>
                <c:pt idx="6" formatCode="0">
                  <c:v>2006</c:v>
                </c:pt>
                <c:pt idx="8" formatCode="0">
                  <c:v>2008</c:v>
                </c:pt>
                <c:pt idx="10" formatCode="0">
                  <c:v>2010</c:v>
                </c:pt>
                <c:pt idx="12" formatCode="0">
                  <c:v>2012</c:v>
                </c:pt>
                <c:pt idx="14" formatCode="0">
                  <c:v>2014</c:v>
                </c:pt>
                <c:pt idx="16" formatCode="0">
                  <c:v>2016</c:v>
                </c:pt>
              </c:numCache>
            </c:numRef>
          </c:cat>
          <c:val>
            <c:numRef>
              <c:f>Sheet1!$B$2:$B$18</c:f>
              <c:numCache>
                <c:formatCode>0.0%</c:formatCode>
                <c:ptCount val="17"/>
                <c:pt idx="0">
                  <c:v>2.462686567164174E-2</c:v>
                </c:pt>
                <c:pt idx="1">
                  <c:v>1.8208302986161717E-2</c:v>
                </c:pt>
                <c:pt idx="2">
                  <c:v>2.1459227467811148E-2</c:v>
                </c:pt>
                <c:pt idx="3">
                  <c:v>1.225490196078427E-2</c:v>
                </c:pt>
                <c:pt idx="4">
                  <c:v>2.5250778277412733E-2</c:v>
                </c:pt>
                <c:pt idx="5">
                  <c:v>8.4345479082321706E-3</c:v>
                </c:pt>
                <c:pt idx="6">
                  <c:v>8.3640013382402234E-3</c:v>
                </c:pt>
                <c:pt idx="7">
                  <c:v>5.6403450564035396E-3</c:v>
                </c:pt>
                <c:pt idx="8">
                  <c:v>-1.8145826459914249E-2</c:v>
                </c:pt>
                <c:pt idx="9">
                  <c:v>-6.7204301075268758E-3</c:v>
                </c:pt>
                <c:pt idx="10">
                  <c:v>3.721244925575018E-3</c:v>
                </c:pt>
                <c:pt idx="11">
                  <c:v>-5.3926525109537771E-3</c:v>
                </c:pt>
                <c:pt idx="12">
                  <c:v>6.4384954252796334E-3</c:v>
                </c:pt>
                <c:pt idx="13">
                  <c:v>6.3973063973064015E-3</c:v>
                </c:pt>
                <c:pt idx="14">
                  <c:v>1.271328203412514E-2</c:v>
                </c:pt>
                <c:pt idx="15">
                  <c:v>3.4027089527585153E-2</c:v>
                </c:pt>
                <c:pt idx="16">
                  <c:v>2.7900000000000001E-2</c:v>
                </c:pt>
              </c:numCache>
            </c:numRef>
          </c:val>
          <c:extLst>
            <c:ext xmlns:c16="http://schemas.microsoft.com/office/drawing/2014/chart" uri="{C3380CC4-5D6E-409C-BE32-E72D297353CC}">
              <c16:uniqueId val="{00000002-9936-4997-9B74-ED1A878592BB}"/>
            </c:ext>
          </c:extLst>
        </c:ser>
        <c:dLbls>
          <c:showLegendKey val="0"/>
          <c:showVal val="0"/>
          <c:showCatName val="0"/>
          <c:showSerName val="0"/>
          <c:showPercent val="0"/>
          <c:showBubbleSize val="0"/>
        </c:dLbls>
        <c:gapWidth val="25"/>
        <c:axId val="664367552"/>
        <c:axId val="664377344"/>
      </c:barChart>
      <c:valAx>
        <c:axId val="664377344"/>
        <c:scaling>
          <c:orientation val="minMax"/>
          <c:max val="4.0000000000000008E-2"/>
          <c:min val="-2.5000000000000005E-2"/>
        </c:scaling>
        <c:delete val="0"/>
        <c:axPos val="r"/>
        <c:numFmt formatCode="0.0%" sourceLinked="1"/>
        <c:majorTickMark val="out"/>
        <c:minorTickMark val="none"/>
        <c:tickLblPos val="low"/>
        <c:spPr>
          <a:ln>
            <a:noFill/>
          </a:ln>
        </c:spPr>
        <c:crossAx val="664367552"/>
        <c:crosses val="max"/>
        <c:crossBetween val="between"/>
      </c:valAx>
      <c:catAx>
        <c:axId val="664367552"/>
        <c:scaling>
          <c:orientation val="minMax"/>
        </c:scaling>
        <c:delete val="0"/>
        <c:axPos val="b"/>
        <c:numFmt formatCode="0" sourceLinked="1"/>
        <c:majorTickMark val="none"/>
        <c:minorTickMark val="none"/>
        <c:tickLblPos val="low"/>
        <c:crossAx val="664377344"/>
        <c:crosses val="autoZero"/>
        <c:auto val="0"/>
        <c:lblAlgn val="ctr"/>
        <c:lblOffset val="100"/>
        <c:noMultiLvlLbl val="0"/>
      </c:catAx>
    </c:plotArea>
    <c:plotVisOnly val="1"/>
    <c:dispBlanksAs val="gap"/>
    <c:showDLblsOverMax val="0"/>
  </c:chart>
  <c:txPr>
    <a:bodyPr/>
    <a:lstStyle/>
    <a:p>
      <a:pPr>
        <a:defRPr sz="14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951495858352196E-2"/>
          <c:y val="4.4584421621513201E-2"/>
          <c:w val="0.83805095442736"/>
          <c:h val="0.69902666785787204"/>
        </c:manualLayout>
      </c:layout>
      <c:lineChart>
        <c:grouping val="standard"/>
        <c:varyColors val="0"/>
        <c:ser>
          <c:idx val="1"/>
          <c:order val="0"/>
          <c:tx>
            <c:strRef>
              <c:f>Sheet1!$B$1</c:f>
              <c:strCache>
                <c:ptCount val="1"/>
                <c:pt idx="0">
                  <c:v>Miles Driven (left axis)</c:v>
                </c:pt>
              </c:strCache>
            </c:strRef>
          </c:tx>
          <c:spPr>
            <a:ln w="31750"/>
          </c:spPr>
          <c:marker>
            <c:symbol val="none"/>
          </c:marker>
          <c:cat>
            <c:strRef>
              <c:f>Sheet1!$A$2:$A$45</c:f>
              <c:strCache>
                <c:ptCount val="44"/>
                <c:pt idx="0">
                  <c:v>06:Q1</c:v>
                </c:pt>
                <c:pt idx="1">
                  <c:v>06:Q2</c:v>
                </c:pt>
                <c:pt idx="2">
                  <c:v>06:Q3</c:v>
                </c:pt>
                <c:pt idx="3">
                  <c:v>06:Q4</c:v>
                </c:pt>
                <c:pt idx="4">
                  <c:v>07:Q1</c:v>
                </c:pt>
                <c:pt idx="5">
                  <c:v>07:Q2</c:v>
                </c:pt>
                <c:pt idx="6">
                  <c:v>07:Q3</c:v>
                </c:pt>
                <c:pt idx="7">
                  <c:v>07:Q4</c:v>
                </c:pt>
                <c:pt idx="8">
                  <c:v>08:Q1</c:v>
                </c:pt>
                <c:pt idx="9">
                  <c:v>08:Q2</c:v>
                </c:pt>
                <c:pt idx="10">
                  <c:v>08:Q3</c:v>
                </c:pt>
                <c:pt idx="11">
                  <c:v>08:Q4</c:v>
                </c:pt>
                <c:pt idx="12">
                  <c:v>09:Q1</c:v>
                </c:pt>
                <c:pt idx="13">
                  <c:v>09:Q2</c:v>
                </c:pt>
                <c:pt idx="14">
                  <c:v>09:Q3</c:v>
                </c:pt>
                <c:pt idx="15">
                  <c:v>09:Q4</c:v>
                </c:pt>
                <c:pt idx="16">
                  <c:v>10:Q1</c:v>
                </c:pt>
                <c:pt idx="17">
                  <c:v>10:Q2</c:v>
                </c:pt>
                <c:pt idx="18">
                  <c:v>10:Q3</c:v>
                </c:pt>
                <c:pt idx="19">
                  <c:v>10:Q4</c:v>
                </c:pt>
                <c:pt idx="20">
                  <c:v>11:Q1</c:v>
                </c:pt>
                <c:pt idx="21">
                  <c:v>11:Q2</c:v>
                </c:pt>
                <c:pt idx="22">
                  <c:v>11:Q3</c:v>
                </c:pt>
                <c:pt idx="23">
                  <c:v>11:Q4</c:v>
                </c:pt>
                <c:pt idx="24">
                  <c:v>12:Q1</c:v>
                </c:pt>
                <c:pt idx="25">
                  <c:v>12:Q2</c:v>
                </c:pt>
                <c:pt idx="26">
                  <c:v>12:Q3</c:v>
                </c:pt>
                <c:pt idx="27">
                  <c:v>12:Q4</c:v>
                </c:pt>
                <c:pt idx="28">
                  <c:v>13:Q1</c:v>
                </c:pt>
                <c:pt idx="29">
                  <c:v>13:Q2</c:v>
                </c:pt>
                <c:pt idx="30">
                  <c:v>13:Q3</c:v>
                </c:pt>
                <c:pt idx="31">
                  <c:v>13:Q4</c:v>
                </c:pt>
                <c:pt idx="32">
                  <c:v>14:Q1</c:v>
                </c:pt>
                <c:pt idx="33">
                  <c:v>14:Q2</c:v>
                </c:pt>
                <c:pt idx="34">
                  <c:v>14:Q3</c:v>
                </c:pt>
                <c:pt idx="35">
                  <c:v>14:Q4</c:v>
                </c:pt>
                <c:pt idx="36">
                  <c:v>15:Q1</c:v>
                </c:pt>
                <c:pt idx="37">
                  <c:v>15:Q2</c:v>
                </c:pt>
                <c:pt idx="38">
                  <c:v>15:Q3</c:v>
                </c:pt>
                <c:pt idx="39">
                  <c:v>15:Q4</c:v>
                </c:pt>
                <c:pt idx="40">
                  <c:v>16:Q1</c:v>
                </c:pt>
                <c:pt idx="41">
                  <c:v>16:Q2</c:v>
                </c:pt>
                <c:pt idx="42">
                  <c:v>16:Q3</c:v>
                </c:pt>
                <c:pt idx="43">
                  <c:v>16:Q4</c:v>
                </c:pt>
              </c:strCache>
            </c:strRef>
          </c:cat>
          <c:val>
            <c:numRef>
              <c:f>Sheet1!$B$2:$B$45</c:f>
              <c:numCache>
                <c:formatCode>#,##0</c:formatCode>
                <c:ptCount val="44"/>
                <c:pt idx="0">
                  <c:v>3003</c:v>
                </c:pt>
                <c:pt idx="1">
                  <c:v>3003</c:v>
                </c:pt>
                <c:pt idx="2">
                  <c:v>3003</c:v>
                </c:pt>
                <c:pt idx="3">
                  <c:v>3014</c:v>
                </c:pt>
                <c:pt idx="4">
                  <c:v>3016</c:v>
                </c:pt>
                <c:pt idx="5">
                  <c:v>3024</c:v>
                </c:pt>
                <c:pt idx="6">
                  <c:v>3034</c:v>
                </c:pt>
                <c:pt idx="7">
                  <c:v>3031</c:v>
                </c:pt>
                <c:pt idx="8">
                  <c:v>3026</c:v>
                </c:pt>
                <c:pt idx="9">
                  <c:v>3011</c:v>
                </c:pt>
                <c:pt idx="10">
                  <c:v>2989</c:v>
                </c:pt>
                <c:pt idx="11">
                  <c:v>2976</c:v>
                </c:pt>
                <c:pt idx="12">
                  <c:v>2958</c:v>
                </c:pt>
                <c:pt idx="13">
                  <c:v>2955</c:v>
                </c:pt>
                <c:pt idx="14">
                  <c:v>2961</c:v>
                </c:pt>
                <c:pt idx="15">
                  <c:v>2956</c:v>
                </c:pt>
                <c:pt idx="16">
                  <c:v>2949</c:v>
                </c:pt>
                <c:pt idx="17">
                  <c:v>2952</c:v>
                </c:pt>
                <c:pt idx="18">
                  <c:v>2959</c:v>
                </c:pt>
                <c:pt idx="19">
                  <c:v>2967</c:v>
                </c:pt>
                <c:pt idx="20">
                  <c:v>2972</c:v>
                </c:pt>
                <c:pt idx="21">
                  <c:v>2964</c:v>
                </c:pt>
                <c:pt idx="22">
                  <c:v>2953</c:v>
                </c:pt>
                <c:pt idx="23">
                  <c:v>2951</c:v>
                </c:pt>
                <c:pt idx="24">
                  <c:v>2963</c:v>
                </c:pt>
                <c:pt idx="25">
                  <c:v>2971</c:v>
                </c:pt>
                <c:pt idx="26">
                  <c:v>2972</c:v>
                </c:pt>
                <c:pt idx="27">
                  <c:v>2970</c:v>
                </c:pt>
                <c:pt idx="28">
                  <c:v>2966</c:v>
                </c:pt>
                <c:pt idx="29">
                  <c:v>2971</c:v>
                </c:pt>
                <c:pt idx="30">
                  <c:v>2983</c:v>
                </c:pt>
                <c:pt idx="31">
                  <c:v>2989</c:v>
                </c:pt>
                <c:pt idx="32">
                  <c:v>2984</c:v>
                </c:pt>
                <c:pt idx="33">
                  <c:v>2996</c:v>
                </c:pt>
                <c:pt idx="34">
                  <c:v>3007</c:v>
                </c:pt>
                <c:pt idx="35">
                  <c:v>3027</c:v>
                </c:pt>
                <c:pt idx="36">
                  <c:v>3052</c:v>
                </c:pt>
                <c:pt idx="37">
                  <c:v>3078</c:v>
                </c:pt>
                <c:pt idx="38">
                  <c:v>3105</c:v>
                </c:pt>
                <c:pt idx="39">
                  <c:v>3130</c:v>
                </c:pt>
                <c:pt idx="40">
                  <c:v>3159</c:v>
                </c:pt>
                <c:pt idx="41">
                  <c:v>3179</c:v>
                </c:pt>
                <c:pt idx="42">
                  <c:v>3204</c:v>
                </c:pt>
              </c:numCache>
            </c:numRef>
          </c:val>
          <c:smooth val="0"/>
          <c:extLst>
            <c:ext xmlns:c16="http://schemas.microsoft.com/office/drawing/2014/chart" uri="{C3380CC4-5D6E-409C-BE32-E72D297353CC}">
              <c16:uniqueId val="{00000000-9920-444E-BFAE-3BE8FB3529B9}"/>
            </c:ext>
          </c:extLst>
        </c:ser>
        <c:dLbls>
          <c:showLegendKey val="0"/>
          <c:showVal val="0"/>
          <c:showCatName val="0"/>
          <c:showSerName val="0"/>
          <c:showPercent val="0"/>
          <c:showBubbleSize val="0"/>
        </c:dLbls>
        <c:marker val="1"/>
        <c:smooth val="0"/>
        <c:axId val="664381152"/>
        <c:axId val="664375168"/>
      </c:lineChart>
      <c:lineChart>
        <c:grouping val="standard"/>
        <c:varyColors val="0"/>
        <c:ser>
          <c:idx val="0"/>
          <c:order val="1"/>
          <c:tx>
            <c:strRef>
              <c:f>Sheet1!$C$1</c:f>
              <c:strCache>
                <c:ptCount val="1"/>
                <c:pt idx="0">
                  <c:v># Employed (right axis)</c:v>
                </c:pt>
              </c:strCache>
            </c:strRef>
          </c:tx>
          <c:spPr>
            <a:ln w="31750"/>
          </c:spPr>
          <c:marker>
            <c:symbol val="none"/>
          </c:marker>
          <c:cat>
            <c:strRef>
              <c:f>Sheet1!$A$2:$A$45</c:f>
              <c:strCache>
                <c:ptCount val="44"/>
                <c:pt idx="0">
                  <c:v>06:Q1</c:v>
                </c:pt>
                <c:pt idx="1">
                  <c:v>06:Q2</c:v>
                </c:pt>
                <c:pt idx="2">
                  <c:v>06:Q3</c:v>
                </c:pt>
                <c:pt idx="3">
                  <c:v>06:Q4</c:v>
                </c:pt>
                <c:pt idx="4">
                  <c:v>07:Q1</c:v>
                </c:pt>
                <c:pt idx="5">
                  <c:v>07:Q2</c:v>
                </c:pt>
                <c:pt idx="6">
                  <c:v>07:Q3</c:v>
                </c:pt>
                <c:pt idx="7">
                  <c:v>07:Q4</c:v>
                </c:pt>
                <c:pt idx="8">
                  <c:v>08:Q1</c:v>
                </c:pt>
                <c:pt idx="9">
                  <c:v>08:Q2</c:v>
                </c:pt>
                <c:pt idx="10">
                  <c:v>08:Q3</c:v>
                </c:pt>
                <c:pt idx="11">
                  <c:v>08:Q4</c:v>
                </c:pt>
                <c:pt idx="12">
                  <c:v>09:Q1</c:v>
                </c:pt>
                <c:pt idx="13">
                  <c:v>09:Q2</c:v>
                </c:pt>
                <c:pt idx="14">
                  <c:v>09:Q3</c:v>
                </c:pt>
                <c:pt idx="15">
                  <c:v>09:Q4</c:v>
                </c:pt>
                <c:pt idx="16">
                  <c:v>10:Q1</c:v>
                </c:pt>
                <c:pt idx="17">
                  <c:v>10:Q2</c:v>
                </c:pt>
                <c:pt idx="18">
                  <c:v>10:Q3</c:v>
                </c:pt>
                <c:pt idx="19">
                  <c:v>10:Q4</c:v>
                </c:pt>
                <c:pt idx="20">
                  <c:v>11:Q1</c:v>
                </c:pt>
                <c:pt idx="21">
                  <c:v>11:Q2</c:v>
                </c:pt>
                <c:pt idx="22">
                  <c:v>11:Q3</c:v>
                </c:pt>
                <c:pt idx="23">
                  <c:v>11:Q4</c:v>
                </c:pt>
                <c:pt idx="24">
                  <c:v>12:Q1</c:v>
                </c:pt>
                <c:pt idx="25">
                  <c:v>12:Q2</c:v>
                </c:pt>
                <c:pt idx="26">
                  <c:v>12:Q3</c:v>
                </c:pt>
                <c:pt idx="27">
                  <c:v>12:Q4</c:v>
                </c:pt>
                <c:pt idx="28">
                  <c:v>13:Q1</c:v>
                </c:pt>
                <c:pt idx="29">
                  <c:v>13:Q2</c:v>
                </c:pt>
                <c:pt idx="30">
                  <c:v>13:Q3</c:v>
                </c:pt>
                <c:pt idx="31">
                  <c:v>13:Q4</c:v>
                </c:pt>
                <c:pt idx="32">
                  <c:v>14:Q1</c:v>
                </c:pt>
                <c:pt idx="33">
                  <c:v>14:Q2</c:v>
                </c:pt>
                <c:pt idx="34">
                  <c:v>14:Q3</c:v>
                </c:pt>
                <c:pt idx="35">
                  <c:v>14:Q4</c:v>
                </c:pt>
                <c:pt idx="36">
                  <c:v>15:Q1</c:v>
                </c:pt>
                <c:pt idx="37">
                  <c:v>15:Q2</c:v>
                </c:pt>
                <c:pt idx="38">
                  <c:v>15:Q3</c:v>
                </c:pt>
                <c:pt idx="39">
                  <c:v>15:Q4</c:v>
                </c:pt>
                <c:pt idx="40">
                  <c:v>16:Q1</c:v>
                </c:pt>
                <c:pt idx="41">
                  <c:v>16:Q2</c:v>
                </c:pt>
                <c:pt idx="42">
                  <c:v>16:Q3</c:v>
                </c:pt>
                <c:pt idx="43">
                  <c:v>16:Q4</c:v>
                </c:pt>
              </c:strCache>
            </c:strRef>
          </c:cat>
          <c:val>
            <c:numRef>
              <c:f>Sheet1!$C$2:$C$45</c:f>
              <c:numCache>
                <c:formatCode>_(* #,##0.0_);_(* \(#,##0.0\);_(* "-"??_);_(@_)</c:formatCode>
                <c:ptCount val="44"/>
                <c:pt idx="0">
                  <c:v>135.756</c:v>
                </c:pt>
                <c:pt idx="1">
                  <c:v>136.27500000000001</c:v>
                </c:pt>
                <c:pt idx="2">
                  <c:v>136.71700000000001</c:v>
                </c:pt>
                <c:pt idx="3">
                  <c:v>137.083</c:v>
                </c:pt>
                <c:pt idx="4">
                  <c:v>137.62899999999999</c:v>
                </c:pt>
                <c:pt idx="5">
                  <c:v>137.98500000000001</c:v>
                </c:pt>
                <c:pt idx="6">
                  <c:v>138.065</c:v>
                </c:pt>
                <c:pt idx="7">
                  <c:v>138.31</c:v>
                </c:pt>
                <c:pt idx="8">
                  <c:v>138.34899999999999</c:v>
                </c:pt>
                <c:pt idx="9">
                  <c:v>137.88</c:v>
                </c:pt>
                <c:pt idx="10">
                  <c:v>137.17099999999999</c:v>
                </c:pt>
                <c:pt idx="11">
                  <c:v>135.56399999999999</c:v>
                </c:pt>
                <c:pt idx="12">
                  <c:v>133.31</c:v>
                </c:pt>
                <c:pt idx="13">
                  <c:v>131.44999999999999</c:v>
                </c:pt>
                <c:pt idx="14">
                  <c:v>130.477</c:v>
                </c:pt>
                <c:pt idx="15">
                  <c:v>129.96199999999999</c:v>
                </c:pt>
                <c:pt idx="16">
                  <c:v>129.81</c:v>
                </c:pt>
                <c:pt idx="17">
                  <c:v>130.44300000000001</c:v>
                </c:pt>
                <c:pt idx="18">
                  <c:v>130.41800000000001</c:v>
                </c:pt>
                <c:pt idx="19">
                  <c:v>130.74</c:v>
                </c:pt>
                <c:pt idx="20">
                  <c:v>131.08199999999999</c:v>
                </c:pt>
                <c:pt idx="21">
                  <c:v>131.768</c:v>
                </c:pt>
                <c:pt idx="22">
                  <c:v>132.172</c:v>
                </c:pt>
                <c:pt idx="23">
                  <c:v>132.74</c:v>
                </c:pt>
                <c:pt idx="24">
                  <c:v>133.51599999999999</c:v>
                </c:pt>
                <c:pt idx="25">
                  <c:v>133.94200000000001</c:v>
                </c:pt>
                <c:pt idx="26">
                  <c:v>134.36799999999999</c:v>
                </c:pt>
                <c:pt idx="27">
                  <c:v>134.864</c:v>
                </c:pt>
                <c:pt idx="28">
                  <c:v>135.518</c:v>
                </c:pt>
                <c:pt idx="29">
                  <c:v>136.09800000000001</c:v>
                </c:pt>
                <c:pt idx="30">
                  <c:v>136.649</c:v>
                </c:pt>
                <c:pt idx="31">
                  <c:v>137.26</c:v>
                </c:pt>
                <c:pt idx="32">
                  <c:v>137.77699999999999</c:v>
                </c:pt>
                <c:pt idx="33">
                  <c:v>138.56800000000001</c:v>
                </c:pt>
                <c:pt idx="34">
                  <c:v>139.316</c:v>
                </c:pt>
                <c:pt idx="35">
                  <c:v>140.09700000000001</c:v>
                </c:pt>
                <c:pt idx="36">
                  <c:v>140.828</c:v>
                </c:pt>
                <c:pt idx="37">
                  <c:v>141.48099999999999</c:v>
                </c:pt>
                <c:pt idx="38">
                  <c:v>142.15100000000001</c:v>
                </c:pt>
                <c:pt idx="39">
                  <c:v>142.87200000000001</c:v>
                </c:pt>
                <c:pt idx="40">
                  <c:v>143.53100000000001</c:v>
                </c:pt>
                <c:pt idx="41">
                  <c:v>143.983</c:v>
                </c:pt>
                <c:pt idx="42">
                  <c:v>144.61099999999999</c:v>
                </c:pt>
                <c:pt idx="43">
                  <c:v>145.131</c:v>
                </c:pt>
              </c:numCache>
            </c:numRef>
          </c:val>
          <c:smooth val="0"/>
          <c:extLst>
            <c:ext xmlns:c16="http://schemas.microsoft.com/office/drawing/2014/chart" uri="{C3380CC4-5D6E-409C-BE32-E72D297353CC}">
              <c16:uniqueId val="{00000001-9920-444E-BFAE-3BE8FB3529B9}"/>
            </c:ext>
          </c:extLst>
        </c:ser>
        <c:dLbls>
          <c:showLegendKey val="0"/>
          <c:showVal val="0"/>
          <c:showCatName val="0"/>
          <c:showSerName val="0"/>
          <c:showPercent val="0"/>
          <c:showBubbleSize val="0"/>
        </c:dLbls>
        <c:marker val="1"/>
        <c:smooth val="0"/>
        <c:axId val="664368096"/>
        <c:axId val="664368640"/>
      </c:lineChart>
      <c:catAx>
        <c:axId val="664381152"/>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664375168"/>
        <c:crossesAt val="0"/>
        <c:auto val="0"/>
        <c:lblAlgn val="ctr"/>
        <c:lblOffset val="100"/>
        <c:tickLblSkip val="2"/>
        <c:tickMarkSkip val="1"/>
        <c:noMultiLvlLbl val="0"/>
      </c:catAx>
      <c:valAx>
        <c:axId val="664375168"/>
        <c:scaling>
          <c:orientation val="minMax"/>
          <c:min val="2850"/>
        </c:scaling>
        <c:delete val="0"/>
        <c:axPos val="l"/>
        <c:numFmt formatCode="#,##0" sourceLinked="0"/>
        <c:majorTickMark val="out"/>
        <c:minorTickMark val="none"/>
        <c:tickLblPos val="nextTo"/>
        <c:txPr>
          <a:bodyPr rot="0" vert="horz"/>
          <a:lstStyle/>
          <a:p>
            <a:pPr>
              <a:defRPr/>
            </a:pPr>
            <a:endParaRPr lang="en-US"/>
          </a:p>
        </c:txPr>
        <c:crossAx val="664381152"/>
        <c:crosses val="autoZero"/>
        <c:crossBetween val="between"/>
        <c:minorUnit val="1"/>
      </c:valAx>
      <c:catAx>
        <c:axId val="664368096"/>
        <c:scaling>
          <c:orientation val="minMax"/>
        </c:scaling>
        <c:delete val="1"/>
        <c:axPos val="b"/>
        <c:numFmt formatCode="General" sourceLinked="1"/>
        <c:majorTickMark val="out"/>
        <c:minorTickMark val="none"/>
        <c:tickLblPos val="nextTo"/>
        <c:crossAx val="664368640"/>
        <c:crossesAt val="5.5"/>
        <c:auto val="0"/>
        <c:lblAlgn val="ctr"/>
        <c:lblOffset val="100"/>
        <c:noMultiLvlLbl val="0"/>
      </c:catAx>
      <c:valAx>
        <c:axId val="664368640"/>
        <c:scaling>
          <c:orientation val="minMax"/>
          <c:min val="127"/>
        </c:scaling>
        <c:delete val="0"/>
        <c:axPos val="r"/>
        <c:numFmt formatCode="0" sourceLinked="0"/>
        <c:majorTickMark val="out"/>
        <c:minorTickMark val="none"/>
        <c:tickLblPos val="nextTo"/>
        <c:txPr>
          <a:bodyPr rot="0" vert="horz"/>
          <a:lstStyle/>
          <a:p>
            <a:pPr>
              <a:defRPr/>
            </a:pPr>
            <a:endParaRPr lang="en-US"/>
          </a:p>
        </c:txPr>
        <c:crossAx val="664368096"/>
        <c:crosses val="max"/>
        <c:crossBetween val="between"/>
      </c:valAx>
    </c:plotArea>
    <c:legend>
      <c:legendPos val="b"/>
      <c:layout>
        <c:manualLayout>
          <c:xMode val="edge"/>
          <c:yMode val="edge"/>
          <c:x val="0.39705397169246665"/>
          <c:y val="5.5036526829100499E-2"/>
          <c:w val="0.29155930656263895"/>
          <c:h val="0.1440534436885815"/>
        </c:manualLayout>
      </c:layout>
      <c:overlay val="0"/>
    </c:legend>
    <c:plotVisOnly val="1"/>
    <c:dispBlanksAs val="gap"/>
    <c:showDLblsOverMax val="0"/>
  </c:chart>
  <c:txPr>
    <a:bodyPr/>
    <a:lstStyle/>
    <a:p>
      <a:pPr>
        <a:defRPr sz="14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Sheet1!$C$1</c:f>
              <c:strCache>
                <c:ptCount val="1"/>
                <c:pt idx="0">
                  <c:v>Personal</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0">
                <a:spAutoFit/>
              </a:bodyPr>
              <a:lstStyle/>
              <a:p>
                <a:pPr algn="ctr">
                  <a:defRPr lang="en-US"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Sheet1!$C$2:$C$12</c:f>
              <c:numCache>
                <c:formatCode>0.0%</c:formatCode>
                <c:ptCount val="11"/>
                <c:pt idx="0">
                  <c:v>0.95081548437726693</c:v>
                </c:pt>
                <c:pt idx="1">
                  <c:v>0.95628989149955057</c:v>
                </c:pt>
                <c:pt idx="2">
                  <c:v>0.98317768915716131</c:v>
                </c:pt>
                <c:pt idx="3">
                  <c:v>1.001904683000914</c:v>
                </c:pt>
                <c:pt idx="4">
                  <c:v>1.0131609564977941</c:v>
                </c:pt>
                <c:pt idx="5">
                  <c:v>1.0097309667466032</c:v>
                </c:pt>
                <c:pt idx="6">
                  <c:v>1.0199829159435991</c:v>
                </c:pt>
                <c:pt idx="7">
                  <c:v>1.0205871270180717</c:v>
                </c:pt>
                <c:pt idx="8">
                  <c:v>1.0155260463374252</c:v>
                </c:pt>
                <c:pt idx="9">
                  <c:v>1.02463479563102</c:v>
                </c:pt>
                <c:pt idx="10">
                  <c:v>1.0460207361824092</c:v>
                </c:pt>
              </c:numCache>
            </c:numRef>
          </c:val>
          <c:extLst>
            <c:ext xmlns:c16="http://schemas.microsoft.com/office/drawing/2014/chart" uri="{C3380CC4-5D6E-409C-BE32-E72D297353CC}">
              <c16:uniqueId val="{00000000-E31A-4469-A1B7-49F26EEB5F2C}"/>
            </c:ext>
          </c:extLst>
        </c:ser>
        <c:dLbls>
          <c:showLegendKey val="0"/>
          <c:showVal val="0"/>
          <c:showCatName val="0"/>
          <c:showSerName val="0"/>
          <c:showPercent val="0"/>
          <c:showBubbleSize val="0"/>
        </c:dLbls>
        <c:gapWidth val="100"/>
        <c:axId val="-1620714224"/>
        <c:axId val="-1620713680"/>
      </c:barChart>
      <c:catAx>
        <c:axId val="-162071422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20713680"/>
        <c:crossesAt val="1"/>
        <c:auto val="1"/>
        <c:lblAlgn val="ctr"/>
        <c:lblOffset val="100"/>
        <c:noMultiLvlLbl val="0"/>
      </c:catAx>
      <c:valAx>
        <c:axId val="-1620713680"/>
        <c:scaling>
          <c:orientation val="minMax"/>
          <c:max val="1.1000000000000001"/>
          <c:min val="0.9"/>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en-US"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20714224"/>
        <c:crosses val="autoZero"/>
        <c:crossBetween val="between"/>
      </c:valAx>
      <c:spPr>
        <a:solidFill>
          <a:schemeClr val="bg1"/>
        </a:solidFill>
        <a:ln>
          <a:noFill/>
        </a:ln>
        <a:effectLst/>
      </c:spPr>
    </c:plotArea>
    <c:plotVisOnly val="1"/>
    <c:dispBlanksAs val="gap"/>
    <c:showDLblsOverMax val="0"/>
  </c:chart>
  <c:spPr>
    <a:noFill/>
    <a:ln>
      <a:noFill/>
    </a:ln>
    <a:effectLst/>
  </c:spPr>
  <c:txPr>
    <a:bodyPr/>
    <a:lstStyle/>
    <a:p>
      <a:pPr algn="ctr">
        <a:defRPr lang="en-US"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externalData r:id="rId3">
    <c:autoUpdate val="0"/>
  </c:externalData>
  <c:userShapes r:id="rId4"/>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Sheet1!$C$1</c:f>
              <c:strCache>
                <c:ptCount val="1"/>
                <c:pt idx="0">
                  <c:v>Personal Auto</c:v>
                </c:pt>
              </c:strCache>
            </c:strRef>
          </c:tx>
          <c:spPr>
            <a:solidFill>
              <a:schemeClr val="accent2"/>
            </a:solidFill>
            <a:ln>
              <a:noFill/>
            </a:ln>
            <a:effectLst/>
          </c:spPr>
          <c:invertIfNegative val="0"/>
          <c:dLbls>
            <c:dLbl>
              <c:idx val="9"/>
              <c:layout>
                <c:manualLayout>
                  <c:x val="8.2554517133956382E-2"/>
                  <c:y val="-0.15455000681804401"/>
                </c:manualLayout>
              </c:layout>
              <c:tx>
                <c:rich>
                  <a:bodyPr rot="0" spcFirstLastPara="1" vertOverflow="clip" horzOverflow="clip" vert="horz" wrap="square" lIns="38100" tIns="19050" rIns="38100" bIns="19050" anchor="ctr" anchorCtr="0">
                    <a:spAutoFit/>
                  </a:bodyPr>
                  <a:lstStyle/>
                  <a:p>
                    <a:pPr algn="ctr">
                      <a:defRPr lang="en-US"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dirty="0"/>
                      <a:t>4.2%</a:t>
                    </a:r>
                  </a:p>
                </c:rich>
              </c:tx>
              <c:spPr>
                <a:solidFill>
                  <a:srgbClr val="FFFFFF"/>
                </a:solidFill>
                <a:ln w="9525" cap="flat" cmpd="sng" algn="ctr">
                  <a:solidFill>
                    <a:srgbClr val="000000">
                      <a:lumMod val="25000"/>
                      <a:lumOff val="75000"/>
                    </a:srgbClr>
                  </a:solidFill>
                  <a:prstDash val="solid"/>
                  <a:round/>
                  <a:headEnd type="none" w="med" len="med"/>
                  <a:tailEnd type="none" w="med" len="med"/>
                </a:ln>
                <a:effectLst/>
              </c:spPr>
              <c:txPr>
                <a:bodyPr rot="0" spcFirstLastPara="1" vertOverflow="clip" horzOverflow="clip" vert="horz" wrap="square" lIns="38100" tIns="19050" rIns="38100" bIns="19050" anchor="ctr" anchorCtr="0">
                  <a:spAutoFit/>
                </a:bodyPr>
                <a:lstStyle/>
                <a:p>
                  <a:pPr algn="ctr">
                    <a:defRPr lang="en-US"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3665"/>
                        <a:gd name="adj2" fmla="val 277004"/>
                      </a:avLst>
                    </a:prstGeom>
                    <a:noFill/>
                    <a:ln>
                      <a:noFill/>
                    </a:ln>
                  </c15:spPr>
                </c:ext>
                <c:ext xmlns:c16="http://schemas.microsoft.com/office/drawing/2014/chart" uri="{C3380CC4-5D6E-409C-BE32-E72D297353CC}">
                  <c16:uniqueId val="{00000000-1297-406D-80C4-EDE5F8E06AB9}"/>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0">
                <a:spAutoFit/>
              </a:bodyPr>
              <a:lstStyle/>
              <a:p>
                <a:pPr algn="ctr">
                  <a:defRPr lang="en-US"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Sheet1!$A$2:$A$12</c:f>
              <c:strCache>
                <c:ptCount val="11"/>
                <c:pt idx="0">
                  <c:v>2005</c:v>
                </c:pt>
                <c:pt idx="1">
                  <c:v>2006</c:v>
                </c:pt>
                <c:pt idx="2">
                  <c:v>2007</c:v>
                </c:pt>
                <c:pt idx="3">
                  <c:v>2008</c:v>
                </c:pt>
                <c:pt idx="4">
                  <c:v>2009</c:v>
                </c:pt>
                <c:pt idx="5">
                  <c:v>2010</c:v>
                </c:pt>
                <c:pt idx="6">
                  <c:v>2011</c:v>
                </c:pt>
                <c:pt idx="7">
                  <c:v>2012</c:v>
                </c:pt>
                <c:pt idx="8">
                  <c:v>2013</c:v>
                </c:pt>
                <c:pt idx="9">
                  <c:v>2014</c:v>
                </c:pt>
                <c:pt idx="10">
                  <c:v>2015*</c:v>
                </c:pt>
              </c:strCache>
            </c:strRef>
          </c:cat>
          <c:val>
            <c:numRef>
              <c:f>Sheet1!$C$2:$C$12</c:f>
              <c:numCache>
                <c:formatCode>0.0%</c:formatCode>
                <c:ptCount val="11"/>
                <c:pt idx="0">
                  <c:v>0.11</c:v>
                </c:pt>
                <c:pt idx="1">
                  <c:v>0.121</c:v>
                </c:pt>
                <c:pt idx="2">
                  <c:v>8.7999999999999995E-2</c:v>
                </c:pt>
                <c:pt idx="3">
                  <c:v>4.4999999999999998E-2</c:v>
                </c:pt>
                <c:pt idx="4">
                  <c:v>4.8000000000000001E-2</c:v>
                </c:pt>
                <c:pt idx="5">
                  <c:v>6.0999999999999999E-2</c:v>
                </c:pt>
                <c:pt idx="6">
                  <c:v>2.5999999999999999E-2</c:v>
                </c:pt>
                <c:pt idx="7">
                  <c:v>3.7999999999999999E-2</c:v>
                </c:pt>
                <c:pt idx="8">
                  <c:v>4.2000000000000003E-2</c:v>
                </c:pt>
                <c:pt idx="9">
                  <c:v>4.2999999999999997E-2</c:v>
                </c:pt>
                <c:pt idx="10">
                  <c:v>4.2000000000000003E-2</c:v>
                </c:pt>
              </c:numCache>
            </c:numRef>
          </c:val>
          <c:extLst>
            <c:ext xmlns:c16="http://schemas.microsoft.com/office/drawing/2014/chart" uri="{C3380CC4-5D6E-409C-BE32-E72D297353CC}">
              <c16:uniqueId val="{00000001-1297-406D-80C4-EDE5F8E06AB9}"/>
            </c:ext>
          </c:extLst>
        </c:ser>
        <c:dLbls>
          <c:showLegendKey val="0"/>
          <c:showVal val="0"/>
          <c:showCatName val="0"/>
          <c:showSerName val="0"/>
          <c:showPercent val="0"/>
          <c:showBubbleSize val="0"/>
        </c:dLbls>
        <c:gapWidth val="50"/>
        <c:overlap val="-27"/>
        <c:axId val="-1620718576"/>
        <c:axId val="-1620718032"/>
      </c:barChart>
      <c:lineChart>
        <c:grouping val="standard"/>
        <c:varyColors val="0"/>
        <c:ser>
          <c:idx val="2"/>
          <c:order val="1"/>
          <c:tx>
            <c:strRef>
              <c:f>Sheet1!$D$1</c:f>
              <c:strCache>
                <c:ptCount val="1"/>
                <c:pt idx="0">
                  <c:v>Fortune 500</c:v>
                </c:pt>
              </c:strCache>
            </c:strRef>
          </c:tx>
          <c:spPr>
            <a:ln w="28575" cap="rnd">
              <a:solidFill>
                <a:schemeClr val="tx2"/>
              </a:solidFill>
              <a:round/>
            </a:ln>
            <a:effectLst/>
          </c:spPr>
          <c:marker>
            <c:symbol val="none"/>
          </c:marker>
          <c:dLbls>
            <c:dLbl>
              <c:idx val="9"/>
              <c:layout>
                <c:manualLayout>
                  <c:x val="3.8940809968847349E-2"/>
                  <c:y val="-2.3167667786589297E-2"/>
                </c:manualLayout>
              </c:layout>
              <c:tx>
                <c:rich>
                  <a:bodyPr/>
                  <a:lstStyle/>
                  <a:p>
                    <a:r>
                      <a:rPr lang="en-US" dirty="0"/>
                      <a:t>13.3%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297-406D-80C4-EDE5F8E06AB9}"/>
                </c:ext>
              </c:extLst>
            </c:dLbl>
            <c:spPr>
              <a:noFill/>
              <a:ln>
                <a:noFill/>
              </a:ln>
              <a:effectLst/>
            </c:spPr>
            <c:txPr>
              <a:bodyPr rot="0" spcFirstLastPara="1" vertOverflow="ellipsis" vert="horz" wrap="square" lIns="38100" tIns="19050" rIns="38100" bIns="19050" anchor="ctr" anchorCtr="1">
                <a:spAutoFit/>
              </a:bodyPr>
              <a:lstStyle/>
              <a:p>
                <a:pPr>
                  <a:defRPr lang="en-US"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Sheet1!$A$2:$A$12</c:f>
              <c:strCache>
                <c:ptCount val="11"/>
                <c:pt idx="0">
                  <c:v>2005</c:v>
                </c:pt>
                <c:pt idx="1">
                  <c:v>2006</c:v>
                </c:pt>
                <c:pt idx="2">
                  <c:v>2007</c:v>
                </c:pt>
                <c:pt idx="3">
                  <c:v>2008</c:v>
                </c:pt>
                <c:pt idx="4">
                  <c:v>2009</c:v>
                </c:pt>
                <c:pt idx="5">
                  <c:v>2010</c:v>
                </c:pt>
                <c:pt idx="6">
                  <c:v>2011</c:v>
                </c:pt>
                <c:pt idx="7">
                  <c:v>2012</c:v>
                </c:pt>
                <c:pt idx="8">
                  <c:v>2013</c:v>
                </c:pt>
                <c:pt idx="9">
                  <c:v>2014</c:v>
                </c:pt>
                <c:pt idx="10">
                  <c:v>2015*</c:v>
                </c:pt>
              </c:strCache>
            </c:strRef>
          </c:cat>
          <c:val>
            <c:numRef>
              <c:f>Sheet1!$D$2:$D$12</c:f>
              <c:numCache>
                <c:formatCode>0.0%</c:formatCode>
                <c:ptCount val="11"/>
                <c:pt idx="0">
                  <c:v>0.14899999999999999</c:v>
                </c:pt>
                <c:pt idx="1">
                  <c:v>0.154</c:v>
                </c:pt>
                <c:pt idx="2">
                  <c:v>0.152</c:v>
                </c:pt>
                <c:pt idx="3">
                  <c:v>0.13100000000000001</c:v>
                </c:pt>
                <c:pt idx="4">
                  <c:v>0.105</c:v>
                </c:pt>
                <c:pt idx="5">
                  <c:v>0.127</c:v>
                </c:pt>
                <c:pt idx="6">
                  <c:v>0.14499999999999999</c:v>
                </c:pt>
                <c:pt idx="7">
                  <c:v>0.15</c:v>
                </c:pt>
                <c:pt idx="8">
                  <c:v>0.13700000000000001</c:v>
                </c:pt>
                <c:pt idx="9">
                  <c:v>0.14199999999999999</c:v>
                </c:pt>
                <c:pt idx="10">
                  <c:v>0.13300000000000001</c:v>
                </c:pt>
              </c:numCache>
            </c:numRef>
          </c:val>
          <c:smooth val="0"/>
          <c:extLst>
            <c:ext xmlns:c16="http://schemas.microsoft.com/office/drawing/2014/chart" uri="{C3380CC4-5D6E-409C-BE32-E72D297353CC}">
              <c16:uniqueId val="{00000003-1297-406D-80C4-EDE5F8E06AB9}"/>
            </c:ext>
          </c:extLst>
        </c:ser>
        <c:dLbls>
          <c:showLegendKey val="0"/>
          <c:showVal val="0"/>
          <c:showCatName val="0"/>
          <c:showSerName val="0"/>
          <c:showPercent val="0"/>
          <c:showBubbleSize val="0"/>
        </c:dLbls>
        <c:marker val="1"/>
        <c:smooth val="0"/>
        <c:axId val="-1620718576"/>
        <c:axId val="-1620718032"/>
      </c:lineChart>
      <c:catAx>
        <c:axId val="-1620718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20718032"/>
        <c:crosses val="autoZero"/>
        <c:auto val="1"/>
        <c:lblAlgn val="ctr"/>
        <c:lblOffset val="100"/>
        <c:noMultiLvlLbl val="0"/>
      </c:catAx>
      <c:valAx>
        <c:axId val="-16207180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en-US"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20718576"/>
        <c:crosses val="autoZero"/>
        <c:crossBetween val="between"/>
      </c:valAx>
      <c:spPr>
        <a:solidFill>
          <a:schemeClr val="bg1"/>
        </a:solidFill>
        <a:ln>
          <a:noFill/>
        </a:ln>
        <a:effectLst/>
      </c:spPr>
    </c:plotArea>
    <c:legend>
      <c:legendPos val="b"/>
      <c:overlay val="0"/>
      <c:spPr>
        <a:noFill/>
        <a:ln>
          <a:noFill/>
        </a:ln>
        <a:effectLst/>
      </c:spPr>
      <c:txPr>
        <a:bodyPr rot="0" spcFirstLastPara="1" vertOverflow="ellipsis" vert="horz" wrap="square" anchor="ctr" anchorCtr="1"/>
        <a:lstStyle/>
        <a:p>
          <a:pPr algn="ctr">
            <a:defRPr lang="en-US"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lgn="ctr">
        <a:defRPr lang="en-US"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externalData r:id="rId3">
    <c:autoUpdate val="0"/>
  </c:externalData>
  <c:userShapes r:id="rId4"/>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957246789018294E-2"/>
          <c:y val="4.1970314939191955E-2"/>
          <c:w val="0.88966246519565295"/>
          <c:h val="0.83089659104987257"/>
        </c:manualLayout>
      </c:layout>
      <c:areaChart>
        <c:grouping val="stacked"/>
        <c:varyColors val="0"/>
        <c:ser>
          <c:idx val="2"/>
          <c:order val="0"/>
          <c:tx>
            <c:strRef>
              <c:f>Sheet1!$A$2</c:f>
              <c:strCache>
                <c:ptCount val="1"/>
                <c:pt idx="0">
                  <c:v>Infrastructure spending</c:v>
                </c:pt>
              </c:strCache>
            </c:strRef>
          </c:tx>
          <c:spPr>
            <a:solidFill>
              <a:schemeClr val="accent2"/>
            </a:solidFill>
          </c:spPr>
          <c:dPt>
            <c:idx val="15"/>
            <c:bubble3D val="0"/>
            <c:extLst>
              <c:ext xmlns:c16="http://schemas.microsoft.com/office/drawing/2014/chart" uri="{C3380CC4-5D6E-409C-BE32-E72D297353CC}">
                <c16:uniqueId val="{00000000-17A7-413B-A9B3-6FD57A22FF25}"/>
              </c:ext>
            </c:extLst>
          </c:dPt>
          <c:dLbls>
            <c:delete val="1"/>
          </c:dLbls>
          <c:cat>
            <c:strRef>
              <c:f>Sheet1!$B$1:$P$1</c:f>
              <c:strCache>
                <c:ptCount val="15"/>
                <c:pt idx="0">
                  <c:v>03</c:v>
                </c:pt>
                <c:pt idx="1">
                  <c:v>04</c:v>
                </c:pt>
                <c:pt idx="2">
                  <c:v>05</c:v>
                </c:pt>
                <c:pt idx="3">
                  <c:v>06</c:v>
                </c:pt>
                <c:pt idx="4">
                  <c:v>07</c:v>
                </c:pt>
                <c:pt idx="5">
                  <c:v>08</c:v>
                </c:pt>
                <c:pt idx="6">
                  <c:v>09</c:v>
                </c:pt>
                <c:pt idx="7">
                  <c:v>10</c:v>
                </c:pt>
                <c:pt idx="8">
                  <c:v>11</c:v>
                </c:pt>
                <c:pt idx="9">
                  <c:v>12</c:v>
                </c:pt>
                <c:pt idx="10">
                  <c:v>13</c:v>
                </c:pt>
                <c:pt idx="11">
                  <c:v>14</c:v>
                </c:pt>
                <c:pt idx="12">
                  <c:v>15</c:v>
                </c:pt>
                <c:pt idx="13">
                  <c:v>16</c:v>
                </c:pt>
                <c:pt idx="14">
                  <c:v>17**</c:v>
                </c:pt>
              </c:strCache>
            </c:strRef>
          </c:cat>
          <c:val>
            <c:numRef>
              <c:f>Sheet1!$B$2:$P$2</c:f>
              <c:numCache>
                <c:formatCode>"$"#,##0.00</c:formatCode>
                <c:ptCount val="15"/>
                <c:pt idx="0">
                  <c:v>170.2</c:v>
                </c:pt>
                <c:pt idx="1">
                  <c:v>173.49700000000001</c:v>
                </c:pt>
                <c:pt idx="2">
                  <c:v>189.09299999999999</c:v>
                </c:pt>
                <c:pt idx="3">
                  <c:v>211.92</c:v>
                </c:pt>
                <c:pt idx="4">
                  <c:v>238.999</c:v>
                </c:pt>
                <c:pt idx="5">
                  <c:v>274.49799999999999</c:v>
                </c:pt>
                <c:pt idx="6">
                  <c:v>276.13900000000001</c:v>
                </c:pt>
                <c:pt idx="7">
                  <c:v>278.85000000000002</c:v>
                </c:pt>
                <c:pt idx="8">
                  <c:v>268.00900000000001</c:v>
                </c:pt>
                <c:pt idx="9">
                  <c:v>285.16399999999999</c:v>
                </c:pt>
                <c:pt idx="10">
                  <c:v>288.77699999999999</c:v>
                </c:pt>
                <c:pt idx="11">
                  <c:v>275.31400000000002</c:v>
                </c:pt>
                <c:pt idx="12">
                  <c:v>294.39600000000002</c:v>
                </c:pt>
                <c:pt idx="13">
                  <c:v>289.04000000000002</c:v>
                </c:pt>
                <c:pt idx="14">
                  <c:v>281.33999999999997</c:v>
                </c:pt>
              </c:numCache>
            </c:numRef>
          </c:val>
          <c:extLst>
            <c:ext xmlns:c16="http://schemas.microsoft.com/office/drawing/2014/chart" uri="{C3380CC4-5D6E-409C-BE32-E72D297353CC}">
              <c16:uniqueId val="{00000004-17A7-413B-A9B3-6FD57A22FF25}"/>
            </c:ext>
          </c:extLst>
        </c:ser>
        <c:dLbls>
          <c:showLegendKey val="0"/>
          <c:showVal val="1"/>
          <c:showCatName val="0"/>
          <c:showSerName val="0"/>
          <c:showPercent val="0"/>
          <c:showBubbleSize val="0"/>
        </c:dLbls>
        <c:axId val="-281875952"/>
        <c:axId val="-281873200"/>
      </c:areaChart>
      <c:catAx>
        <c:axId val="-281875952"/>
        <c:scaling>
          <c:orientation val="minMax"/>
        </c:scaling>
        <c:delete val="0"/>
        <c:axPos val="b"/>
        <c:numFmt formatCode="General" sourceLinked="1"/>
        <c:majorTickMark val="out"/>
        <c:minorTickMark val="none"/>
        <c:tickLblPos val="nextTo"/>
        <c:txPr>
          <a:bodyPr rot="0" vert="horz"/>
          <a:lstStyle/>
          <a:p>
            <a:pPr>
              <a:defRPr sz="1200"/>
            </a:pPr>
            <a:endParaRPr lang="en-US"/>
          </a:p>
        </c:txPr>
        <c:crossAx val="-281873200"/>
        <c:crosses val="autoZero"/>
        <c:auto val="0"/>
        <c:lblAlgn val="ctr"/>
        <c:lblOffset val="100"/>
        <c:noMultiLvlLbl val="0"/>
      </c:catAx>
      <c:valAx>
        <c:axId val="-281873200"/>
        <c:scaling>
          <c:orientation val="minMax"/>
          <c:max val="300"/>
          <c:min val="160"/>
        </c:scaling>
        <c:delete val="0"/>
        <c:axPos val="l"/>
        <c:majorGridlines/>
        <c:title>
          <c:tx>
            <c:rich>
              <a:bodyPr rot="-5400000" vert="horz"/>
              <a:lstStyle/>
              <a:p>
                <a:pPr>
                  <a:defRPr sz="1200"/>
                </a:pPr>
                <a:r>
                  <a:rPr lang="en-US" sz="1200" dirty="0"/>
                  <a:t>Billions</a:t>
                </a:r>
              </a:p>
            </c:rich>
          </c:tx>
          <c:overlay val="0"/>
        </c:title>
        <c:numFmt formatCode="\$#,##0" sourceLinked="0"/>
        <c:majorTickMark val="out"/>
        <c:minorTickMark val="none"/>
        <c:tickLblPos val="nextTo"/>
        <c:txPr>
          <a:bodyPr/>
          <a:lstStyle/>
          <a:p>
            <a:pPr>
              <a:defRPr sz="1200"/>
            </a:pPr>
            <a:endParaRPr lang="en-US"/>
          </a:p>
        </c:txPr>
        <c:crossAx val="-281875952"/>
        <c:crosses val="autoZero"/>
        <c:crossBetween val="midCat"/>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2611232149368E-2"/>
          <c:y val="3.6188284960625698E-2"/>
          <c:w val="0.88924595676975504"/>
          <c:h val="0.77070459083087395"/>
        </c:manualLayout>
      </c:layout>
      <c:barChart>
        <c:barDir val="col"/>
        <c:grouping val="clustered"/>
        <c:varyColors val="0"/>
        <c:ser>
          <c:idx val="0"/>
          <c:order val="0"/>
          <c:tx>
            <c:strRef>
              <c:f>Sheet1!$B$1</c:f>
              <c:strCache>
                <c:ptCount val="1"/>
                <c:pt idx="0">
                  <c:v>Commercial </c:v>
                </c:pt>
              </c:strCache>
            </c:strRef>
          </c:tx>
          <c:invertIfNegative val="0"/>
          <c:dLbls>
            <c:spPr>
              <a:noFill/>
              <a:ln>
                <a:noFill/>
              </a:ln>
              <a:effectLst/>
            </c:spPr>
            <c:txPr>
              <a:bodyPr wrap="square" lIns="38100" tIns="19050" rIns="38100" bIns="19050" anchor="ctr" anchorCtr="0">
                <a:spAutoFit/>
              </a:bodyPr>
              <a:lstStyle/>
              <a:p>
                <a:pPr algn="ctr">
                  <a:defRPr lang="en-US"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Sheet1!$B$2:$B$12</c:f>
              <c:numCache>
                <c:formatCode>0.0%</c:formatCode>
                <c:ptCount val="11"/>
                <c:pt idx="0">
                  <c:v>0.92099867382336298</c:v>
                </c:pt>
                <c:pt idx="1">
                  <c:v>0.92495921076374799</c:v>
                </c:pt>
                <c:pt idx="2">
                  <c:v>0.94336154300249297</c:v>
                </c:pt>
                <c:pt idx="3">
                  <c:v>0.96786549726092497</c:v>
                </c:pt>
                <c:pt idx="4">
                  <c:v>0.99451671442151601</c:v>
                </c:pt>
                <c:pt idx="5">
                  <c:v>0.98141123128612795</c:v>
                </c:pt>
                <c:pt idx="6">
                  <c:v>1.0359264817618561</c:v>
                </c:pt>
                <c:pt idx="7">
                  <c:v>1.0697820479145601</c:v>
                </c:pt>
                <c:pt idx="8">
                  <c:v>1.069219187470926</c:v>
                </c:pt>
                <c:pt idx="9">
                  <c:v>1.034303342316752</c:v>
                </c:pt>
                <c:pt idx="10">
                  <c:v>1.0879190725823511</c:v>
                </c:pt>
              </c:numCache>
            </c:numRef>
          </c:val>
          <c:extLst>
            <c:ext xmlns:c16="http://schemas.microsoft.com/office/drawing/2014/chart" uri="{C3380CC4-5D6E-409C-BE32-E72D297353CC}">
              <c16:uniqueId val="{00000000-7B36-4638-8A73-CF6F7907F681}"/>
            </c:ext>
          </c:extLst>
        </c:ser>
        <c:dLbls>
          <c:showLegendKey val="0"/>
          <c:showVal val="0"/>
          <c:showCatName val="0"/>
          <c:showSerName val="0"/>
          <c:showPercent val="0"/>
          <c:showBubbleSize val="0"/>
        </c:dLbls>
        <c:gapWidth val="60"/>
        <c:axId val="-283409664"/>
        <c:axId val="-283407344"/>
      </c:barChart>
      <c:catAx>
        <c:axId val="-283409664"/>
        <c:scaling>
          <c:orientation val="minMax"/>
        </c:scaling>
        <c:delete val="0"/>
        <c:axPos val="b"/>
        <c:numFmt formatCode="General" sourceLinked="1"/>
        <c:majorTickMark val="out"/>
        <c:minorTickMark val="none"/>
        <c:tickLblPos val="low"/>
        <c:txPr>
          <a:bodyPr rot="-60000000" vert="horz"/>
          <a:lstStyle/>
          <a:p>
            <a:pPr>
              <a:defRPr/>
            </a:pPr>
            <a:endParaRPr lang="en-US"/>
          </a:p>
        </c:txPr>
        <c:crossAx val="-283407344"/>
        <c:crossesAt val="1"/>
        <c:auto val="1"/>
        <c:lblAlgn val="ctr"/>
        <c:lblOffset val="100"/>
        <c:noMultiLvlLbl val="0"/>
      </c:catAx>
      <c:valAx>
        <c:axId val="-283407344"/>
        <c:scaling>
          <c:orientation val="minMax"/>
          <c:min val="0.9"/>
        </c:scaling>
        <c:delete val="0"/>
        <c:axPos val="l"/>
        <c:numFmt formatCode="0%" sourceLinked="0"/>
        <c:majorTickMark val="out"/>
        <c:minorTickMark val="none"/>
        <c:tickLblPos val="nextTo"/>
        <c:txPr>
          <a:bodyPr rot="-60000000" vert="horz"/>
          <a:lstStyle/>
          <a:p>
            <a:pPr>
              <a:defRPr/>
            </a:pPr>
            <a:endParaRPr lang="en-US"/>
          </a:p>
        </c:txPr>
        <c:crossAx val="-283409664"/>
        <c:crosses val="autoZero"/>
        <c:crossBetween val="between"/>
        <c:majorUnit val="0.05"/>
      </c:valAx>
    </c:plotArea>
    <c:plotVisOnly val="1"/>
    <c:dispBlanksAs val="gap"/>
    <c:showDLblsOverMax val="0"/>
  </c:chart>
  <c:txPr>
    <a:bodyPr/>
    <a:lstStyle/>
    <a:p>
      <a:pPr>
        <a:defRPr sz="14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617803756720896E-2"/>
          <c:y val="5.46737444983392E-2"/>
          <c:w val="0.886175575397667"/>
          <c:h val="0.83679604162953203"/>
        </c:manualLayout>
      </c:layout>
      <c:lineChart>
        <c:grouping val="standard"/>
        <c:varyColors val="0"/>
        <c:ser>
          <c:idx val="0"/>
          <c:order val="0"/>
          <c:tx>
            <c:strRef>
              <c:f>Sheet1!$A$2</c:f>
              <c:strCache>
                <c:ptCount val="1"/>
                <c:pt idx="0">
                  <c:v>US P/C Insurers</c:v>
                </c:pt>
              </c:strCache>
            </c:strRef>
          </c:tx>
          <c:marker>
            <c:symbol val="circle"/>
            <c:size val="7"/>
          </c:marker>
          <c:dPt>
            <c:idx val="17"/>
            <c:bubble3D val="0"/>
            <c:extLst>
              <c:ext xmlns:c16="http://schemas.microsoft.com/office/drawing/2014/chart" uri="{C3380CC4-5D6E-409C-BE32-E72D297353CC}">
                <c16:uniqueId val="{00000003-AFFB-4A8B-8A2F-0E1ECFEFC1D7}"/>
              </c:ext>
            </c:extLst>
          </c:dPt>
          <c:dPt>
            <c:idx val="18"/>
            <c:bubble3D val="0"/>
            <c:extLst>
              <c:ext xmlns:c16="http://schemas.microsoft.com/office/drawing/2014/chart" uri="{C3380CC4-5D6E-409C-BE32-E72D297353CC}">
                <c16:uniqueId val="{00000001-AFFB-4A8B-8A2F-0E1ECFEFC1D7}"/>
              </c:ext>
            </c:extLst>
          </c:dPt>
          <c:dLbls>
            <c:dLbl>
              <c:idx val="0"/>
              <c:layout>
                <c:manualLayout>
                  <c:x val="-2.3459814345245199E-2"/>
                  <c:y val="5.1048262345947198E-2"/>
                </c:manualLayout>
              </c:layout>
              <c:spPr/>
              <c:txPr>
                <a:bodyPr/>
                <a:lstStyle/>
                <a:p>
                  <a:pPr>
                    <a:defRPr sz="1600" b="1">
                      <a:solidFill>
                        <a:schemeClr val="accent6"/>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104-43F8-BF0D-5081219D1D17}"/>
                </c:ext>
              </c:extLst>
            </c:dLbl>
            <c:dLbl>
              <c:idx val="1"/>
              <c:delete val="1"/>
              <c:extLst>
                <c:ext xmlns:c15="http://schemas.microsoft.com/office/drawing/2012/chart" uri="{CE6537A1-D6FC-4f65-9D91-7224C49458BB}"/>
                <c:ext xmlns:c16="http://schemas.microsoft.com/office/drawing/2014/chart" uri="{C3380CC4-5D6E-409C-BE32-E72D297353CC}">
                  <c16:uniqueId val="{00000003-D104-43F8-BF0D-5081219D1D17}"/>
                </c:ext>
              </c:extLst>
            </c:dLbl>
            <c:dLbl>
              <c:idx val="2"/>
              <c:spPr/>
              <c:txPr>
                <a:bodyPr/>
                <a:lstStyle/>
                <a:p>
                  <a:pPr>
                    <a:defRPr sz="1600" b="1">
                      <a:solidFill>
                        <a:srgbClr val="00B050"/>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2-D72B-4A85-BF25-33505B5397F4}"/>
                </c:ext>
              </c:extLst>
            </c:dLbl>
            <c:dLbl>
              <c:idx val="3"/>
              <c:delete val="1"/>
              <c:extLst>
                <c:ext xmlns:c15="http://schemas.microsoft.com/office/drawing/2012/chart" uri="{CE6537A1-D6FC-4f65-9D91-7224C49458BB}"/>
                <c:ext xmlns:c16="http://schemas.microsoft.com/office/drawing/2014/chart" uri="{C3380CC4-5D6E-409C-BE32-E72D297353CC}">
                  <c16:uniqueId val="{00000005-D104-43F8-BF0D-5081219D1D17}"/>
                </c:ext>
              </c:extLst>
            </c:dLbl>
            <c:dLbl>
              <c:idx val="4"/>
              <c:delete val="1"/>
              <c:extLst>
                <c:ext xmlns:c15="http://schemas.microsoft.com/office/drawing/2012/chart" uri="{CE6537A1-D6FC-4f65-9D91-7224C49458BB}"/>
                <c:ext xmlns:c16="http://schemas.microsoft.com/office/drawing/2014/chart" uri="{C3380CC4-5D6E-409C-BE32-E72D297353CC}">
                  <c16:uniqueId val="{00000006-D104-43F8-BF0D-5081219D1D17}"/>
                </c:ext>
              </c:extLst>
            </c:dLbl>
            <c:dLbl>
              <c:idx val="5"/>
              <c:delete val="1"/>
              <c:extLst>
                <c:ext xmlns:c15="http://schemas.microsoft.com/office/drawing/2012/chart" uri="{CE6537A1-D6FC-4f65-9D91-7224C49458BB}"/>
                <c:ext xmlns:c16="http://schemas.microsoft.com/office/drawing/2014/chart" uri="{C3380CC4-5D6E-409C-BE32-E72D297353CC}">
                  <c16:uniqueId val="{00000007-D104-43F8-BF0D-5081219D1D17}"/>
                </c:ext>
              </c:extLst>
            </c:dLbl>
            <c:dLbl>
              <c:idx val="6"/>
              <c:delete val="1"/>
              <c:extLst>
                <c:ext xmlns:c15="http://schemas.microsoft.com/office/drawing/2012/chart" uri="{CE6537A1-D6FC-4f65-9D91-7224C49458BB}"/>
                <c:ext xmlns:c16="http://schemas.microsoft.com/office/drawing/2014/chart" uri="{C3380CC4-5D6E-409C-BE32-E72D297353CC}">
                  <c16:uniqueId val="{00000008-D104-43F8-BF0D-5081219D1D17}"/>
                </c:ext>
              </c:extLst>
            </c:dLbl>
            <c:dLbl>
              <c:idx val="7"/>
              <c:delete val="1"/>
              <c:extLst>
                <c:ext xmlns:c15="http://schemas.microsoft.com/office/drawing/2012/chart" uri="{CE6537A1-D6FC-4f65-9D91-7224C49458BB}"/>
                <c:ext xmlns:c16="http://schemas.microsoft.com/office/drawing/2014/chart" uri="{C3380CC4-5D6E-409C-BE32-E72D297353CC}">
                  <c16:uniqueId val="{00000009-D104-43F8-BF0D-5081219D1D17}"/>
                </c:ext>
              </c:extLst>
            </c:dLbl>
            <c:dLbl>
              <c:idx val="8"/>
              <c:delete val="1"/>
              <c:extLst>
                <c:ext xmlns:c15="http://schemas.microsoft.com/office/drawing/2012/chart" uri="{CE6537A1-D6FC-4f65-9D91-7224C49458BB}"/>
                <c:ext xmlns:c16="http://schemas.microsoft.com/office/drawing/2014/chart" uri="{C3380CC4-5D6E-409C-BE32-E72D297353CC}">
                  <c16:uniqueId val="{0000000A-D104-43F8-BF0D-5081219D1D17}"/>
                </c:ext>
              </c:extLst>
            </c:dLbl>
            <c:dLbl>
              <c:idx val="9"/>
              <c:layout>
                <c:manualLayout>
                  <c:x val="-3.8639209093772199E-2"/>
                  <c:y val="4.5360433672304003E-2"/>
                </c:manualLayout>
              </c:layout>
              <c:spPr/>
              <c:txPr>
                <a:bodyPr/>
                <a:lstStyle/>
                <a:p>
                  <a:pPr>
                    <a:defRPr sz="1600" b="1">
                      <a:solidFill>
                        <a:schemeClr val="accent6"/>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104-43F8-BF0D-5081219D1D17}"/>
                </c:ext>
              </c:extLst>
            </c:dLbl>
            <c:dLbl>
              <c:idx val="10"/>
              <c:delete val="1"/>
              <c:extLst>
                <c:ext xmlns:c15="http://schemas.microsoft.com/office/drawing/2012/chart" uri="{CE6537A1-D6FC-4f65-9D91-7224C49458BB}"/>
                <c:ext xmlns:c16="http://schemas.microsoft.com/office/drawing/2014/chart" uri="{C3380CC4-5D6E-409C-BE32-E72D297353CC}">
                  <c16:uniqueId val="{0000000C-D104-43F8-BF0D-5081219D1D17}"/>
                </c:ext>
              </c:extLst>
            </c:dLbl>
            <c:dLbl>
              <c:idx val="11"/>
              <c:delete val="1"/>
              <c:extLst>
                <c:ext xmlns:c15="http://schemas.microsoft.com/office/drawing/2012/chart" uri="{CE6537A1-D6FC-4f65-9D91-7224C49458BB}"/>
                <c:ext xmlns:c16="http://schemas.microsoft.com/office/drawing/2014/chart" uri="{C3380CC4-5D6E-409C-BE32-E72D297353CC}">
                  <c16:uniqueId val="{0000000D-D104-43F8-BF0D-5081219D1D17}"/>
                </c:ext>
              </c:extLst>
            </c:dLbl>
            <c:dLbl>
              <c:idx val="12"/>
              <c:spPr/>
              <c:txPr>
                <a:bodyPr/>
                <a:lstStyle/>
                <a:p>
                  <a:pPr>
                    <a:defRPr sz="1600" b="1">
                      <a:solidFill>
                        <a:srgbClr val="00B050"/>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3-D72B-4A85-BF25-33505B5397F4}"/>
                </c:ext>
              </c:extLst>
            </c:dLbl>
            <c:dLbl>
              <c:idx val="13"/>
              <c:delete val="1"/>
              <c:extLst>
                <c:ext xmlns:c15="http://schemas.microsoft.com/office/drawing/2012/chart" uri="{CE6537A1-D6FC-4f65-9D91-7224C49458BB}"/>
                <c:ext xmlns:c16="http://schemas.microsoft.com/office/drawing/2014/chart" uri="{C3380CC4-5D6E-409C-BE32-E72D297353CC}">
                  <c16:uniqueId val="{0000000F-D104-43F8-BF0D-5081219D1D17}"/>
                </c:ext>
              </c:extLst>
            </c:dLbl>
            <c:dLbl>
              <c:idx val="14"/>
              <c:delete val="1"/>
              <c:extLst>
                <c:ext xmlns:c15="http://schemas.microsoft.com/office/drawing/2012/chart" uri="{CE6537A1-D6FC-4f65-9D91-7224C49458BB}"/>
                <c:ext xmlns:c16="http://schemas.microsoft.com/office/drawing/2014/chart" uri="{C3380CC4-5D6E-409C-BE32-E72D297353CC}">
                  <c16:uniqueId val="{00000010-D104-43F8-BF0D-5081219D1D17}"/>
                </c:ext>
              </c:extLst>
            </c:dLbl>
            <c:dLbl>
              <c:idx val="15"/>
              <c:delete val="1"/>
              <c:extLst>
                <c:ext xmlns:c15="http://schemas.microsoft.com/office/drawing/2012/chart" uri="{CE6537A1-D6FC-4f65-9D91-7224C49458BB}"/>
                <c:ext xmlns:c16="http://schemas.microsoft.com/office/drawing/2014/chart" uri="{C3380CC4-5D6E-409C-BE32-E72D297353CC}">
                  <c16:uniqueId val="{00000011-D104-43F8-BF0D-5081219D1D17}"/>
                </c:ext>
              </c:extLst>
            </c:dLbl>
            <c:dLbl>
              <c:idx val="16"/>
              <c:delete val="1"/>
              <c:extLst>
                <c:ext xmlns:c15="http://schemas.microsoft.com/office/drawing/2012/chart" uri="{CE6537A1-D6FC-4f65-9D91-7224C49458BB}"/>
                <c:ext xmlns:c16="http://schemas.microsoft.com/office/drawing/2014/chart" uri="{C3380CC4-5D6E-409C-BE32-E72D297353CC}">
                  <c16:uniqueId val="{00000012-D104-43F8-BF0D-5081219D1D17}"/>
                </c:ext>
              </c:extLst>
            </c:dLbl>
            <c:dLbl>
              <c:idx val="17"/>
              <c:layout>
                <c:manualLayout>
                  <c:x val="-3.8639209093772199E-2"/>
                  <c:y val="4.5360433672304003E-2"/>
                </c:manualLayout>
              </c:layout>
              <c:spPr/>
              <c:txPr>
                <a:bodyPr/>
                <a:lstStyle/>
                <a:p>
                  <a:pPr>
                    <a:defRPr sz="1600" b="1">
                      <a:solidFill>
                        <a:schemeClr val="accent6"/>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FFB-4A8B-8A2F-0E1ECFEFC1D7}"/>
                </c:ext>
              </c:extLst>
            </c:dLbl>
            <c:dLbl>
              <c:idx val="18"/>
              <c:delete val="1"/>
              <c:extLst>
                <c:ext xmlns:c15="http://schemas.microsoft.com/office/drawing/2012/chart" uri="{CE6537A1-D6FC-4f65-9D91-7224C49458BB}"/>
                <c:ext xmlns:c16="http://schemas.microsoft.com/office/drawing/2014/chart" uri="{C3380CC4-5D6E-409C-BE32-E72D297353CC}">
                  <c16:uniqueId val="{00000001-AFFB-4A8B-8A2F-0E1ECFEFC1D7}"/>
                </c:ext>
              </c:extLst>
            </c:dLbl>
            <c:dLbl>
              <c:idx val="19"/>
              <c:delete val="1"/>
              <c:extLst>
                <c:ext xmlns:c15="http://schemas.microsoft.com/office/drawing/2012/chart" uri="{CE6537A1-D6FC-4f65-9D91-7224C49458BB}"/>
                <c:ext xmlns:c16="http://schemas.microsoft.com/office/drawing/2014/chart" uri="{C3380CC4-5D6E-409C-BE32-E72D297353CC}">
                  <c16:uniqueId val="{00000013-D104-43F8-BF0D-5081219D1D17}"/>
                </c:ext>
              </c:extLst>
            </c:dLbl>
            <c:dLbl>
              <c:idx val="20"/>
              <c:delete val="1"/>
              <c:extLst>
                <c:ext xmlns:c15="http://schemas.microsoft.com/office/drawing/2012/chart" uri="{CE6537A1-D6FC-4f65-9D91-7224C49458BB}"/>
                <c:ext xmlns:c16="http://schemas.microsoft.com/office/drawing/2014/chart" uri="{C3380CC4-5D6E-409C-BE32-E72D297353CC}">
                  <c16:uniqueId val="{00000014-D104-43F8-BF0D-5081219D1D17}"/>
                </c:ext>
              </c:extLst>
            </c:dLbl>
            <c:dLbl>
              <c:idx val="21"/>
              <c:delete val="1"/>
              <c:extLst>
                <c:ext xmlns:c15="http://schemas.microsoft.com/office/drawing/2012/chart" uri="{CE6537A1-D6FC-4f65-9D91-7224C49458BB}"/>
                <c:ext xmlns:c16="http://schemas.microsoft.com/office/drawing/2014/chart" uri="{C3380CC4-5D6E-409C-BE32-E72D297353CC}">
                  <c16:uniqueId val="{00000015-D104-43F8-BF0D-5081219D1D17}"/>
                </c:ext>
              </c:extLst>
            </c:dLbl>
            <c:dLbl>
              <c:idx val="22"/>
              <c:spPr/>
              <c:txPr>
                <a:bodyPr/>
                <a:lstStyle/>
                <a:p>
                  <a:pPr>
                    <a:defRPr sz="1600" b="1">
                      <a:solidFill>
                        <a:srgbClr val="00B050"/>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4-D72B-4A85-BF25-33505B5397F4}"/>
                </c:ext>
              </c:extLst>
            </c:dLbl>
            <c:dLbl>
              <c:idx val="23"/>
              <c:delete val="1"/>
              <c:extLst>
                <c:ext xmlns:c15="http://schemas.microsoft.com/office/drawing/2012/chart" uri="{CE6537A1-D6FC-4f65-9D91-7224C49458BB}"/>
                <c:ext xmlns:c16="http://schemas.microsoft.com/office/drawing/2014/chart" uri="{C3380CC4-5D6E-409C-BE32-E72D297353CC}">
                  <c16:uniqueId val="{00000017-D104-43F8-BF0D-5081219D1D17}"/>
                </c:ext>
              </c:extLst>
            </c:dLbl>
            <c:dLbl>
              <c:idx val="24"/>
              <c:delete val="1"/>
              <c:extLst>
                <c:ext xmlns:c15="http://schemas.microsoft.com/office/drawing/2012/chart" uri="{CE6537A1-D6FC-4f65-9D91-7224C49458BB}"/>
                <c:ext xmlns:c16="http://schemas.microsoft.com/office/drawing/2014/chart" uri="{C3380CC4-5D6E-409C-BE32-E72D297353CC}">
                  <c16:uniqueId val="{00000018-D104-43F8-BF0D-5081219D1D17}"/>
                </c:ext>
              </c:extLst>
            </c:dLbl>
            <c:dLbl>
              <c:idx val="25"/>
              <c:delete val="1"/>
              <c:extLst>
                <c:ext xmlns:c15="http://schemas.microsoft.com/office/drawing/2012/chart" uri="{CE6537A1-D6FC-4f65-9D91-7224C49458BB}"/>
                <c:ext xmlns:c16="http://schemas.microsoft.com/office/drawing/2014/chart" uri="{C3380CC4-5D6E-409C-BE32-E72D297353CC}">
                  <c16:uniqueId val="{00000019-D104-43F8-BF0D-5081219D1D17}"/>
                </c:ext>
              </c:extLst>
            </c:dLbl>
            <c:dLbl>
              <c:idx val="26"/>
              <c:layout>
                <c:manualLayout>
                  <c:x val="-4.2176008070179002E-2"/>
                  <c:y val="3.96726049986608E-2"/>
                </c:manualLayout>
              </c:layout>
              <c:spPr/>
              <c:txPr>
                <a:bodyPr/>
                <a:lstStyle/>
                <a:p>
                  <a:pPr>
                    <a:defRPr sz="1600" b="1">
                      <a:solidFill>
                        <a:schemeClr val="accent6"/>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D104-43F8-BF0D-5081219D1D17}"/>
                </c:ext>
              </c:extLst>
            </c:dLbl>
            <c:dLbl>
              <c:idx val="27"/>
              <c:delete val="1"/>
              <c:extLst>
                <c:ext xmlns:c15="http://schemas.microsoft.com/office/drawing/2012/chart" uri="{CE6537A1-D6FC-4f65-9D91-7224C49458BB}"/>
                <c:ext xmlns:c16="http://schemas.microsoft.com/office/drawing/2014/chart" uri="{C3380CC4-5D6E-409C-BE32-E72D297353CC}">
                  <c16:uniqueId val="{0000001B-D104-43F8-BF0D-5081219D1D17}"/>
                </c:ext>
              </c:extLst>
            </c:dLbl>
            <c:dLbl>
              <c:idx val="28"/>
              <c:delete val="1"/>
              <c:extLst>
                <c:ext xmlns:c15="http://schemas.microsoft.com/office/drawing/2012/chart" uri="{CE6537A1-D6FC-4f65-9D91-7224C49458BB}"/>
                <c:ext xmlns:c16="http://schemas.microsoft.com/office/drawing/2014/chart" uri="{C3380CC4-5D6E-409C-BE32-E72D297353CC}">
                  <c16:uniqueId val="{0000001C-D104-43F8-BF0D-5081219D1D17}"/>
                </c:ext>
              </c:extLst>
            </c:dLbl>
            <c:dLbl>
              <c:idx val="29"/>
              <c:delete val="1"/>
              <c:extLst>
                <c:ext xmlns:c15="http://schemas.microsoft.com/office/drawing/2012/chart" uri="{CE6537A1-D6FC-4f65-9D91-7224C49458BB}"/>
                <c:ext xmlns:c16="http://schemas.microsoft.com/office/drawing/2014/chart" uri="{C3380CC4-5D6E-409C-BE32-E72D297353CC}">
                  <c16:uniqueId val="{0000001D-D104-43F8-BF0D-5081219D1D17}"/>
                </c:ext>
              </c:extLst>
            </c:dLbl>
            <c:dLbl>
              <c:idx val="30"/>
              <c:delete val="1"/>
              <c:extLst>
                <c:ext xmlns:c15="http://schemas.microsoft.com/office/drawing/2012/chart" uri="{CE6537A1-D6FC-4f65-9D91-7224C49458BB}"/>
                <c:ext xmlns:c16="http://schemas.microsoft.com/office/drawing/2014/chart" uri="{C3380CC4-5D6E-409C-BE32-E72D297353CC}">
                  <c16:uniqueId val="{0000001E-D104-43F8-BF0D-5081219D1D17}"/>
                </c:ext>
              </c:extLst>
            </c:dLbl>
            <c:dLbl>
              <c:idx val="31"/>
              <c:spPr/>
              <c:txPr>
                <a:bodyPr/>
                <a:lstStyle/>
                <a:p>
                  <a:pPr>
                    <a:defRPr sz="1600" b="1">
                      <a:solidFill>
                        <a:srgbClr val="00B050"/>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5-D72B-4A85-BF25-33505B5397F4}"/>
                </c:ext>
              </c:extLst>
            </c:dLbl>
            <c:dLbl>
              <c:idx val="32"/>
              <c:delete val="1"/>
              <c:extLst>
                <c:ext xmlns:c15="http://schemas.microsoft.com/office/drawing/2012/chart" uri="{CE6537A1-D6FC-4f65-9D91-7224C49458BB}"/>
                <c:ext xmlns:c16="http://schemas.microsoft.com/office/drawing/2014/chart" uri="{C3380CC4-5D6E-409C-BE32-E72D297353CC}">
                  <c16:uniqueId val="{00000020-D104-43F8-BF0D-5081219D1D17}"/>
                </c:ext>
              </c:extLst>
            </c:dLbl>
            <c:dLbl>
              <c:idx val="33"/>
              <c:delete val="1"/>
              <c:extLst>
                <c:ext xmlns:c15="http://schemas.microsoft.com/office/drawing/2012/chart" uri="{CE6537A1-D6FC-4f65-9D91-7224C49458BB}"/>
                <c:ext xmlns:c16="http://schemas.microsoft.com/office/drawing/2014/chart" uri="{C3380CC4-5D6E-409C-BE32-E72D297353CC}">
                  <c16:uniqueId val="{00000021-D104-43F8-BF0D-5081219D1D17}"/>
                </c:ext>
              </c:extLst>
            </c:dLbl>
            <c:dLbl>
              <c:idx val="34"/>
              <c:delete val="1"/>
              <c:extLst>
                <c:ext xmlns:c15="http://schemas.microsoft.com/office/drawing/2012/chart" uri="{CE6537A1-D6FC-4f65-9D91-7224C49458BB}"/>
                <c:ext xmlns:c16="http://schemas.microsoft.com/office/drawing/2014/chart" uri="{C3380CC4-5D6E-409C-BE32-E72D297353CC}">
                  <c16:uniqueId val="{00000022-D104-43F8-BF0D-5081219D1D17}"/>
                </c:ext>
              </c:extLst>
            </c:dLbl>
            <c:dLbl>
              <c:idx val="35"/>
              <c:delete val="1"/>
              <c:extLst>
                <c:ext xmlns:c15="http://schemas.microsoft.com/office/drawing/2012/chart" uri="{CE6537A1-D6FC-4f65-9D91-7224C49458BB}"/>
                <c:ext xmlns:c16="http://schemas.microsoft.com/office/drawing/2014/chart" uri="{C3380CC4-5D6E-409C-BE32-E72D297353CC}">
                  <c16:uniqueId val="{00000023-D104-43F8-BF0D-5081219D1D17}"/>
                </c:ext>
              </c:extLst>
            </c:dLbl>
            <c:dLbl>
              <c:idx val="36"/>
              <c:delete val="1"/>
              <c:extLst>
                <c:ext xmlns:c15="http://schemas.microsoft.com/office/drawing/2012/chart" uri="{CE6537A1-D6FC-4f65-9D91-7224C49458BB}"/>
                <c:ext xmlns:c16="http://schemas.microsoft.com/office/drawing/2014/chart" uri="{C3380CC4-5D6E-409C-BE32-E72D297353CC}">
                  <c16:uniqueId val="{00000024-D104-43F8-BF0D-5081219D1D17}"/>
                </c:ext>
              </c:extLst>
            </c:dLbl>
            <c:dLbl>
              <c:idx val="37"/>
              <c:delete val="1"/>
              <c:extLst>
                <c:ext xmlns:c15="http://schemas.microsoft.com/office/drawing/2012/chart" uri="{CE6537A1-D6FC-4f65-9D91-7224C49458BB}"/>
                <c:ext xmlns:c16="http://schemas.microsoft.com/office/drawing/2014/chart" uri="{C3380CC4-5D6E-409C-BE32-E72D297353CC}">
                  <c16:uniqueId val="{00000025-D104-43F8-BF0D-5081219D1D17}"/>
                </c:ext>
              </c:extLst>
            </c:dLbl>
            <c:dLbl>
              <c:idx val="38"/>
              <c:layout>
                <c:manualLayout>
                  <c:x val="-4.2100111096436403E-2"/>
                  <c:y val="-5.7447069603795697E-2"/>
                </c:manualLayout>
              </c:layout>
              <c:spPr/>
              <c:txPr>
                <a:bodyPr/>
                <a:lstStyle/>
                <a:p>
                  <a:pPr>
                    <a:defRPr sz="1600" b="1">
                      <a:solidFill>
                        <a:schemeClr val="accent2"/>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D104-43F8-BF0D-5081219D1D17}"/>
                </c:ext>
              </c:extLst>
            </c:dLbl>
            <c:dLbl>
              <c:idx val="39"/>
              <c:layout>
                <c:manualLayout>
                  <c:x val="-2.2669290590388701E-2"/>
                  <c:y val="3.9672604998660897E-2"/>
                </c:manualLayout>
              </c:layout>
              <c:spPr/>
              <c:txPr>
                <a:bodyPr/>
                <a:lstStyle/>
                <a:p>
                  <a:pPr>
                    <a:defRPr sz="1600" b="1">
                      <a:solidFill>
                        <a:schemeClr val="accent2"/>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D104-43F8-BF0D-5081219D1D17}"/>
                </c:ext>
              </c:extLst>
            </c:dLbl>
            <c:dLbl>
              <c:idx val="40"/>
              <c:layout>
                <c:manualLayout>
                  <c:x val="0"/>
                  <c:y val="-4.0383583582866298E-2"/>
                </c:manualLayout>
              </c:layout>
              <c:spPr/>
              <c:txPr>
                <a:bodyPr/>
                <a:lstStyle/>
                <a:p>
                  <a:pPr>
                    <a:defRPr sz="1600" b="1">
                      <a:solidFill>
                        <a:schemeClr val="accent2"/>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D104-43F8-BF0D-5081219D1D17}"/>
                </c:ext>
              </c:extLst>
            </c:dLbl>
            <c:dLbl>
              <c:idx val="41"/>
              <c:layout>
                <c:manualLayout>
                  <c:x val="0"/>
                  <c:y val="3.64021035113159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2A8-451A-8034-F478F377E5E7}"/>
                </c:ext>
              </c:extLst>
            </c:dLbl>
            <c:spPr>
              <a:noFill/>
              <a:ln>
                <a:noFill/>
              </a:ln>
              <a:effectLst/>
            </c:spPr>
            <c:txPr>
              <a:bodyPr/>
              <a:lstStyle/>
              <a:p>
                <a:pPr>
                  <a:defRPr sz="16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Sheet1!$B$1:$BQ$1</c:f>
              <c:strCache>
                <c:ptCount val="42"/>
                <c:pt idx="0">
                  <c:v>75</c:v>
                </c:pt>
                <c:pt idx="1">
                  <c:v>76</c:v>
                </c:pt>
                <c:pt idx="2">
                  <c:v>77</c:v>
                </c:pt>
                <c:pt idx="3">
                  <c:v>78</c:v>
                </c:pt>
                <c:pt idx="4">
                  <c:v>79</c:v>
                </c:pt>
                <c:pt idx="5">
                  <c:v>80</c:v>
                </c:pt>
                <c:pt idx="6">
                  <c:v>81</c:v>
                </c:pt>
                <c:pt idx="7">
                  <c:v>82</c:v>
                </c:pt>
                <c:pt idx="8">
                  <c:v>83</c:v>
                </c:pt>
                <c:pt idx="9">
                  <c:v>84</c:v>
                </c:pt>
                <c:pt idx="10">
                  <c:v>85</c:v>
                </c:pt>
                <c:pt idx="11">
                  <c:v>86</c:v>
                </c:pt>
                <c:pt idx="12">
                  <c:v>87</c:v>
                </c:pt>
                <c:pt idx="13">
                  <c:v>88</c:v>
                </c:pt>
                <c:pt idx="14">
                  <c:v>89</c:v>
                </c:pt>
                <c:pt idx="15">
                  <c:v>90</c:v>
                </c:pt>
                <c:pt idx="16">
                  <c:v>91</c:v>
                </c:pt>
                <c:pt idx="17">
                  <c:v>92</c:v>
                </c:pt>
                <c:pt idx="18">
                  <c:v>93</c:v>
                </c:pt>
                <c:pt idx="19">
                  <c:v>94</c:v>
                </c:pt>
                <c:pt idx="20">
                  <c:v>95</c:v>
                </c:pt>
                <c:pt idx="21">
                  <c:v>96</c:v>
                </c:pt>
                <c:pt idx="22">
                  <c:v>97</c:v>
                </c:pt>
                <c:pt idx="23">
                  <c:v>98</c:v>
                </c:pt>
                <c:pt idx="24">
                  <c:v>99</c:v>
                </c:pt>
                <c:pt idx="25">
                  <c:v>00</c:v>
                </c:pt>
                <c:pt idx="26">
                  <c:v>01</c:v>
                </c:pt>
                <c:pt idx="27">
                  <c:v>02</c:v>
                </c:pt>
                <c:pt idx="28">
                  <c:v>03</c:v>
                </c:pt>
                <c:pt idx="29">
                  <c:v>04</c:v>
                </c:pt>
                <c:pt idx="30">
                  <c:v>05</c:v>
                </c:pt>
                <c:pt idx="31">
                  <c:v>06</c:v>
                </c:pt>
                <c:pt idx="32">
                  <c:v>07</c:v>
                </c:pt>
                <c:pt idx="33">
                  <c:v>08</c:v>
                </c:pt>
                <c:pt idx="34">
                  <c:v>09</c:v>
                </c:pt>
                <c:pt idx="35">
                  <c:v>10</c:v>
                </c:pt>
                <c:pt idx="36">
                  <c:v>11</c:v>
                </c:pt>
                <c:pt idx="37">
                  <c:v>12</c:v>
                </c:pt>
                <c:pt idx="38">
                  <c:v>13</c:v>
                </c:pt>
                <c:pt idx="39">
                  <c:v>14</c:v>
                </c:pt>
                <c:pt idx="40">
                  <c:v>15</c:v>
                </c:pt>
                <c:pt idx="41">
                  <c:v>16*</c:v>
                </c:pt>
              </c:strCache>
            </c:strRef>
          </c:cat>
          <c:val>
            <c:numRef>
              <c:f>Sheet1!$B$2:$BQ$2</c:f>
              <c:numCache>
                <c:formatCode>0.0%</c:formatCode>
                <c:ptCount val="42"/>
                <c:pt idx="0">
                  <c:v>2.4E-2</c:v>
                </c:pt>
                <c:pt idx="1">
                  <c:v>0.1</c:v>
                </c:pt>
                <c:pt idx="2">
                  <c:v>0.19</c:v>
                </c:pt>
                <c:pt idx="3">
                  <c:v>0.18099999999999999</c:v>
                </c:pt>
                <c:pt idx="4">
                  <c:v>0.155</c:v>
                </c:pt>
                <c:pt idx="5">
                  <c:v>0.13100000000000001</c:v>
                </c:pt>
                <c:pt idx="6">
                  <c:v>0.11799999999999999</c:v>
                </c:pt>
                <c:pt idx="7">
                  <c:v>8.7999999999999995E-2</c:v>
                </c:pt>
                <c:pt idx="8">
                  <c:v>8.3000000000000004E-2</c:v>
                </c:pt>
                <c:pt idx="9">
                  <c:v>1.7999999999999999E-2</c:v>
                </c:pt>
                <c:pt idx="10">
                  <c:v>0.154</c:v>
                </c:pt>
                <c:pt idx="11">
                  <c:v>0.13600000000000001</c:v>
                </c:pt>
                <c:pt idx="12">
                  <c:v>0.17299999999999999</c:v>
                </c:pt>
                <c:pt idx="13">
                  <c:v>0.14099999999999999</c:v>
                </c:pt>
                <c:pt idx="14">
                  <c:v>0.105</c:v>
                </c:pt>
                <c:pt idx="15">
                  <c:v>8.7999999999999995E-2</c:v>
                </c:pt>
                <c:pt idx="16">
                  <c:v>9.6000000000000002E-2</c:v>
                </c:pt>
                <c:pt idx="17">
                  <c:v>4.4999999999999998E-2</c:v>
                </c:pt>
                <c:pt idx="18">
                  <c:v>0.11</c:v>
                </c:pt>
                <c:pt idx="19">
                  <c:v>5.6000000000000001E-2</c:v>
                </c:pt>
                <c:pt idx="20">
                  <c:v>8.6999999999999994E-2</c:v>
                </c:pt>
                <c:pt idx="21">
                  <c:v>9.2999999999999999E-2</c:v>
                </c:pt>
                <c:pt idx="22">
                  <c:v>0.11600000000000001</c:v>
                </c:pt>
                <c:pt idx="23">
                  <c:v>8.5000000000000006E-2</c:v>
                </c:pt>
                <c:pt idx="24">
                  <c:v>0.06</c:v>
                </c:pt>
                <c:pt idx="25">
                  <c:v>5.8999999999999997E-2</c:v>
                </c:pt>
                <c:pt idx="26">
                  <c:v>-1.2E-2</c:v>
                </c:pt>
                <c:pt idx="27">
                  <c:v>2.1000000000000001E-2</c:v>
                </c:pt>
                <c:pt idx="28">
                  <c:v>8.7999999999999995E-2</c:v>
                </c:pt>
                <c:pt idx="29">
                  <c:v>9.4E-2</c:v>
                </c:pt>
                <c:pt idx="30">
                  <c:v>9.6000000000000002E-2</c:v>
                </c:pt>
                <c:pt idx="31">
                  <c:v>0.127</c:v>
                </c:pt>
                <c:pt idx="32">
                  <c:v>0.109</c:v>
                </c:pt>
                <c:pt idx="33">
                  <c:v>4.3999999999999997E-2</c:v>
                </c:pt>
                <c:pt idx="34">
                  <c:v>7.3999999999999996E-2</c:v>
                </c:pt>
                <c:pt idx="35">
                  <c:v>7.5999999999999998E-2</c:v>
                </c:pt>
                <c:pt idx="36">
                  <c:v>4.7E-2</c:v>
                </c:pt>
                <c:pt idx="37">
                  <c:v>5.8999999999999997E-2</c:v>
                </c:pt>
                <c:pt idx="38">
                  <c:v>9.8000000000000004E-2</c:v>
                </c:pt>
                <c:pt idx="39">
                  <c:v>8.4000000000000005E-2</c:v>
                </c:pt>
                <c:pt idx="40">
                  <c:v>8.4000000000000005E-2</c:v>
                </c:pt>
                <c:pt idx="41">
                  <c:v>6.2E-2</c:v>
                </c:pt>
              </c:numCache>
            </c:numRef>
          </c:val>
          <c:smooth val="1"/>
          <c:extLst>
            <c:ext xmlns:c16="http://schemas.microsoft.com/office/drawing/2014/chart" uri="{C3380CC4-5D6E-409C-BE32-E72D297353CC}">
              <c16:uniqueId val="{00000004-AFFB-4A8B-8A2F-0E1ECFEFC1D7}"/>
            </c:ext>
          </c:extLst>
        </c:ser>
        <c:dLbls>
          <c:showLegendKey val="0"/>
          <c:showVal val="0"/>
          <c:showCatName val="0"/>
          <c:showSerName val="0"/>
          <c:showPercent val="0"/>
          <c:showBubbleSize val="0"/>
        </c:dLbls>
        <c:marker val="1"/>
        <c:smooth val="0"/>
        <c:axId val="546604896"/>
        <c:axId val="546605680"/>
      </c:lineChart>
      <c:catAx>
        <c:axId val="546604896"/>
        <c:scaling>
          <c:orientation val="minMax"/>
        </c:scaling>
        <c:delete val="0"/>
        <c:axPos val="b"/>
        <c:numFmt formatCode="0" sourceLinked="0"/>
        <c:majorTickMark val="out"/>
        <c:minorTickMark val="none"/>
        <c:tickLblPos val="nextTo"/>
        <c:txPr>
          <a:bodyPr rot="0" vert="horz"/>
          <a:lstStyle/>
          <a:p>
            <a:pPr>
              <a:defRPr sz="1400"/>
            </a:pPr>
            <a:endParaRPr lang="en-US"/>
          </a:p>
        </c:txPr>
        <c:crossAx val="546605680"/>
        <c:crossesAt val="-20"/>
        <c:auto val="1"/>
        <c:lblAlgn val="ctr"/>
        <c:lblOffset val="100"/>
        <c:tickLblSkip val="2"/>
        <c:tickMarkSkip val="1"/>
        <c:noMultiLvlLbl val="0"/>
      </c:catAx>
      <c:valAx>
        <c:axId val="546605680"/>
        <c:scaling>
          <c:orientation val="minMax"/>
        </c:scaling>
        <c:delete val="0"/>
        <c:axPos val="l"/>
        <c:title>
          <c:tx>
            <c:rich>
              <a:bodyPr rot="-5400000" vert="horz"/>
              <a:lstStyle/>
              <a:p>
                <a:pPr>
                  <a:defRPr sz="1400"/>
                </a:pPr>
                <a:r>
                  <a:rPr lang="en-US" sz="1400" dirty="0"/>
                  <a:t>ROE</a:t>
                </a:r>
              </a:p>
            </c:rich>
          </c:tx>
          <c:overlay val="0"/>
        </c:title>
        <c:numFmt formatCode="0%" sourceLinked="0"/>
        <c:majorTickMark val="out"/>
        <c:minorTickMark val="none"/>
        <c:tickLblPos val="nextTo"/>
        <c:txPr>
          <a:bodyPr/>
          <a:lstStyle/>
          <a:p>
            <a:pPr>
              <a:defRPr sz="1400"/>
            </a:pPr>
            <a:endParaRPr lang="en-US"/>
          </a:p>
        </c:txPr>
        <c:crossAx val="546604896"/>
        <c:crossesAt val="1"/>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546045857310103E-2"/>
          <c:y val="5.1829778962916247E-2"/>
          <c:w val="0.88769351487252002"/>
          <c:h val="0.84248387030317495"/>
        </c:manualLayout>
      </c:layout>
      <c:lineChart>
        <c:grouping val="standard"/>
        <c:varyColors val="0"/>
        <c:ser>
          <c:idx val="0"/>
          <c:order val="0"/>
          <c:tx>
            <c:strRef>
              <c:f>Sheet1!$A$2</c:f>
              <c:strCache>
                <c:ptCount val="1"/>
                <c:pt idx="0">
                  <c:v>Commercial Lines</c:v>
                </c:pt>
              </c:strCache>
            </c:strRef>
          </c:tx>
          <c:marker>
            <c:symbol val="circle"/>
            <c:size val="7"/>
          </c:marker>
          <c:dPt>
            <c:idx val="17"/>
            <c:bubble3D val="0"/>
            <c:extLst>
              <c:ext xmlns:c16="http://schemas.microsoft.com/office/drawing/2014/chart" uri="{C3380CC4-5D6E-409C-BE32-E72D297353CC}">
                <c16:uniqueId val="{00000003-AFFB-4A8B-8A2F-0E1ECFEFC1D7}"/>
              </c:ext>
            </c:extLst>
          </c:dPt>
          <c:dPt>
            <c:idx val="18"/>
            <c:bubble3D val="0"/>
            <c:extLst>
              <c:ext xmlns:c16="http://schemas.microsoft.com/office/drawing/2014/chart" uri="{C3380CC4-5D6E-409C-BE32-E72D297353CC}">
                <c16:uniqueId val="{00000001-AFFB-4A8B-8A2F-0E1ECFEFC1D7}"/>
              </c:ext>
            </c:extLst>
          </c:dPt>
          <c:cat>
            <c:strRef>
              <c:f>Sheet1!$B$1:$AV$1</c:f>
              <c:strCache>
                <c:ptCount val="21"/>
                <c:pt idx="0">
                  <c:v>96</c:v>
                </c:pt>
                <c:pt idx="1">
                  <c:v>97</c:v>
                </c:pt>
                <c:pt idx="2">
                  <c:v>98</c:v>
                </c:pt>
                <c:pt idx="3">
                  <c:v>99</c:v>
                </c:pt>
                <c:pt idx="4">
                  <c:v>00</c:v>
                </c:pt>
                <c:pt idx="5">
                  <c:v>01</c:v>
                </c:pt>
                <c:pt idx="6">
                  <c:v>02</c:v>
                </c:pt>
                <c:pt idx="7">
                  <c:v>03</c:v>
                </c:pt>
                <c:pt idx="8">
                  <c:v>04</c:v>
                </c:pt>
                <c:pt idx="9">
                  <c:v>05</c:v>
                </c:pt>
                <c:pt idx="10">
                  <c:v>06</c:v>
                </c:pt>
                <c:pt idx="11">
                  <c:v>07</c:v>
                </c:pt>
                <c:pt idx="12">
                  <c:v>08</c:v>
                </c:pt>
                <c:pt idx="13">
                  <c:v>09</c:v>
                </c:pt>
                <c:pt idx="14">
                  <c:v>10</c:v>
                </c:pt>
                <c:pt idx="15">
                  <c:v>11</c:v>
                </c:pt>
                <c:pt idx="16">
                  <c:v>12</c:v>
                </c:pt>
                <c:pt idx="17">
                  <c:v>13</c:v>
                </c:pt>
                <c:pt idx="18">
                  <c:v>14</c:v>
                </c:pt>
                <c:pt idx="19">
                  <c:v>15</c:v>
                </c:pt>
                <c:pt idx="20">
                  <c:v>16E</c:v>
                </c:pt>
              </c:strCache>
            </c:strRef>
          </c:cat>
          <c:val>
            <c:numRef>
              <c:f>Sheet1!$B$2:$AV$2</c:f>
              <c:numCache>
                <c:formatCode>0.0%</c:formatCode>
                <c:ptCount val="21"/>
                <c:pt idx="0">
                  <c:v>8.0000000000000002E-3</c:v>
                </c:pt>
                <c:pt idx="1">
                  <c:v>6.0000000000000001E-3</c:v>
                </c:pt>
                <c:pt idx="2">
                  <c:v>-2.5999999999999999E-2</c:v>
                </c:pt>
                <c:pt idx="3">
                  <c:v>1.0999999999999999E-2</c:v>
                </c:pt>
                <c:pt idx="4">
                  <c:v>7.1999999999999995E-2</c:v>
                </c:pt>
                <c:pt idx="5">
                  <c:v>9.7000000000000003E-2</c:v>
                </c:pt>
                <c:pt idx="6">
                  <c:v>0.224</c:v>
                </c:pt>
                <c:pt idx="7">
                  <c:v>0.124</c:v>
                </c:pt>
                <c:pt idx="8">
                  <c:v>4.1000000000000002E-2</c:v>
                </c:pt>
                <c:pt idx="9">
                  <c:v>-1.2E-2</c:v>
                </c:pt>
                <c:pt idx="10">
                  <c:v>7.6999999999999999E-2</c:v>
                </c:pt>
                <c:pt idx="11">
                  <c:v>-1.6E-2</c:v>
                </c:pt>
                <c:pt idx="12">
                  <c:v>-3.1E-2</c:v>
                </c:pt>
                <c:pt idx="13">
                  <c:v>-0.09</c:v>
                </c:pt>
                <c:pt idx="14">
                  <c:v>-1.4E-2</c:v>
                </c:pt>
                <c:pt idx="15">
                  <c:v>4.8000000000000001E-2</c:v>
                </c:pt>
                <c:pt idx="16">
                  <c:v>4.9000000000000002E-2</c:v>
                </c:pt>
                <c:pt idx="17">
                  <c:v>4.1000000000000002E-2</c:v>
                </c:pt>
                <c:pt idx="18">
                  <c:v>3.2000000000000001E-2</c:v>
                </c:pt>
                <c:pt idx="19">
                  <c:v>2.4E-2</c:v>
                </c:pt>
                <c:pt idx="20">
                  <c:v>-1.2999999999999999E-2</c:v>
                </c:pt>
              </c:numCache>
            </c:numRef>
          </c:val>
          <c:smooth val="1"/>
          <c:extLst>
            <c:ext xmlns:c16="http://schemas.microsoft.com/office/drawing/2014/chart" uri="{C3380CC4-5D6E-409C-BE32-E72D297353CC}">
              <c16:uniqueId val="{00000004-AFFB-4A8B-8A2F-0E1ECFEFC1D7}"/>
            </c:ext>
          </c:extLst>
        </c:ser>
        <c:ser>
          <c:idx val="1"/>
          <c:order val="1"/>
          <c:tx>
            <c:strRef>
              <c:f>Sheet1!$A$3</c:f>
              <c:strCache>
                <c:ptCount val="1"/>
                <c:pt idx="0">
                  <c:v>Personal Lines</c:v>
                </c:pt>
              </c:strCache>
            </c:strRef>
          </c:tx>
          <c:cat>
            <c:strRef>
              <c:f>Sheet1!$B$1:$AV$1</c:f>
              <c:strCache>
                <c:ptCount val="21"/>
                <c:pt idx="0">
                  <c:v>96</c:v>
                </c:pt>
                <c:pt idx="1">
                  <c:v>97</c:v>
                </c:pt>
                <c:pt idx="2">
                  <c:v>98</c:v>
                </c:pt>
                <c:pt idx="3">
                  <c:v>99</c:v>
                </c:pt>
                <c:pt idx="4">
                  <c:v>00</c:v>
                </c:pt>
                <c:pt idx="5">
                  <c:v>01</c:v>
                </c:pt>
                <c:pt idx="6">
                  <c:v>02</c:v>
                </c:pt>
                <c:pt idx="7">
                  <c:v>03</c:v>
                </c:pt>
                <c:pt idx="8">
                  <c:v>04</c:v>
                </c:pt>
                <c:pt idx="9">
                  <c:v>05</c:v>
                </c:pt>
                <c:pt idx="10">
                  <c:v>06</c:v>
                </c:pt>
                <c:pt idx="11">
                  <c:v>07</c:v>
                </c:pt>
                <c:pt idx="12">
                  <c:v>08</c:v>
                </c:pt>
                <c:pt idx="13">
                  <c:v>09</c:v>
                </c:pt>
                <c:pt idx="14">
                  <c:v>10</c:v>
                </c:pt>
                <c:pt idx="15">
                  <c:v>11</c:v>
                </c:pt>
                <c:pt idx="16">
                  <c:v>12</c:v>
                </c:pt>
                <c:pt idx="17">
                  <c:v>13</c:v>
                </c:pt>
                <c:pt idx="18">
                  <c:v>14</c:v>
                </c:pt>
                <c:pt idx="19">
                  <c:v>15</c:v>
                </c:pt>
                <c:pt idx="20">
                  <c:v>16E</c:v>
                </c:pt>
              </c:strCache>
            </c:strRef>
          </c:cat>
          <c:val>
            <c:numRef>
              <c:f>Sheet1!$B$3:$AV$3</c:f>
              <c:numCache>
                <c:formatCode>0.0%</c:formatCode>
                <c:ptCount val="21"/>
                <c:pt idx="0">
                  <c:v>8.0000000000000002E-3</c:v>
                </c:pt>
                <c:pt idx="1">
                  <c:v>5.6000000000000001E-2</c:v>
                </c:pt>
                <c:pt idx="2">
                  <c:v>4.1000000000000002E-2</c:v>
                </c:pt>
                <c:pt idx="3">
                  <c:v>0.02</c:v>
                </c:pt>
                <c:pt idx="4">
                  <c:v>1.9E-2</c:v>
                </c:pt>
                <c:pt idx="5">
                  <c:v>7.2999999999999995E-2</c:v>
                </c:pt>
                <c:pt idx="6">
                  <c:v>0.10199999999999999</c:v>
                </c:pt>
                <c:pt idx="7">
                  <c:v>9.6000000000000002E-2</c:v>
                </c:pt>
                <c:pt idx="8">
                  <c:v>0.05</c:v>
                </c:pt>
                <c:pt idx="9">
                  <c:v>2.4E-2</c:v>
                </c:pt>
                <c:pt idx="10">
                  <c:v>1.6E-2</c:v>
                </c:pt>
                <c:pt idx="11">
                  <c:v>-2E-3</c:v>
                </c:pt>
                <c:pt idx="12">
                  <c:v>0</c:v>
                </c:pt>
                <c:pt idx="13">
                  <c:v>0</c:v>
                </c:pt>
                <c:pt idx="14">
                  <c:v>0.03</c:v>
                </c:pt>
                <c:pt idx="15">
                  <c:v>2.5000000000000001E-2</c:v>
                </c:pt>
                <c:pt idx="16">
                  <c:v>3.5999999999999997E-2</c:v>
                </c:pt>
                <c:pt idx="17">
                  <c:v>5.0999999999999997E-2</c:v>
                </c:pt>
                <c:pt idx="18">
                  <c:v>5.5E-2</c:v>
                </c:pt>
                <c:pt idx="19">
                  <c:v>4.4999999999999998E-2</c:v>
                </c:pt>
                <c:pt idx="20">
                  <c:v>5.7000000000000002E-2</c:v>
                </c:pt>
              </c:numCache>
            </c:numRef>
          </c:val>
          <c:smooth val="0"/>
          <c:extLst>
            <c:ext xmlns:c16="http://schemas.microsoft.com/office/drawing/2014/chart" uri="{C3380CC4-5D6E-409C-BE32-E72D297353CC}">
              <c16:uniqueId val="{00000000-24AD-4FC6-9585-CD3955CBCB74}"/>
            </c:ext>
          </c:extLst>
        </c:ser>
        <c:dLbls>
          <c:showLegendKey val="0"/>
          <c:showVal val="0"/>
          <c:showCatName val="0"/>
          <c:showSerName val="0"/>
          <c:showPercent val="0"/>
          <c:showBubbleSize val="0"/>
        </c:dLbls>
        <c:marker val="1"/>
        <c:smooth val="0"/>
        <c:axId val="546606856"/>
        <c:axId val="546606464"/>
      </c:lineChart>
      <c:catAx>
        <c:axId val="546606856"/>
        <c:scaling>
          <c:orientation val="minMax"/>
        </c:scaling>
        <c:delete val="0"/>
        <c:axPos val="b"/>
        <c:numFmt formatCode="0" sourceLinked="0"/>
        <c:majorTickMark val="out"/>
        <c:minorTickMark val="none"/>
        <c:tickLblPos val="nextTo"/>
        <c:txPr>
          <a:bodyPr rot="0" vert="horz"/>
          <a:lstStyle/>
          <a:p>
            <a:pPr>
              <a:defRPr sz="1400"/>
            </a:pPr>
            <a:endParaRPr lang="en-US"/>
          </a:p>
        </c:txPr>
        <c:crossAx val="546606464"/>
        <c:crossesAt val="-20"/>
        <c:auto val="1"/>
        <c:lblAlgn val="ctr"/>
        <c:lblOffset val="100"/>
        <c:tickLblSkip val="2"/>
        <c:tickMarkSkip val="1"/>
        <c:noMultiLvlLbl val="0"/>
      </c:catAx>
      <c:valAx>
        <c:axId val="546606464"/>
        <c:scaling>
          <c:orientation val="minMax"/>
          <c:min val="-0.1"/>
        </c:scaling>
        <c:delete val="0"/>
        <c:axPos val="l"/>
        <c:majorGridlines/>
        <c:numFmt formatCode="0%" sourceLinked="0"/>
        <c:majorTickMark val="out"/>
        <c:minorTickMark val="none"/>
        <c:tickLblPos val="nextTo"/>
        <c:txPr>
          <a:bodyPr/>
          <a:lstStyle/>
          <a:p>
            <a:pPr>
              <a:defRPr sz="1400"/>
            </a:pPr>
            <a:endParaRPr lang="en-US"/>
          </a:p>
        </c:txPr>
        <c:crossAx val="546606856"/>
        <c:crossesAt val="1"/>
        <c:crossBetween val="between"/>
      </c:valAx>
    </c:plotArea>
    <c:legend>
      <c:legendPos val="t"/>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615892056522"/>
          <c:y val="5.46737444983392E-2"/>
          <c:w val="0.87717749873884598"/>
          <c:h val="0.83679604162953203"/>
        </c:manualLayout>
      </c:layout>
      <c:barChart>
        <c:barDir val="col"/>
        <c:grouping val="clustered"/>
        <c:varyColors val="0"/>
        <c:ser>
          <c:idx val="0"/>
          <c:order val="0"/>
          <c:tx>
            <c:strRef>
              <c:f>Sheet1!$A$2</c:f>
              <c:strCache>
                <c:ptCount val="1"/>
              </c:strCache>
            </c:strRef>
          </c:tx>
          <c:invertIfNegative val="0"/>
          <c:dPt>
            <c:idx val="17"/>
            <c:invertIfNegative val="0"/>
            <c:bubble3D val="0"/>
            <c:extLst>
              <c:ext xmlns:c16="http://schemas.microsoft.com/office/drawing/2014/chart" uri="{C3380CC4-5D6E-409C-BE32-E72D297353CC}">
                <c16:uniqueId val="{00000003-AFFB-4A8B-8A2F-0E1ECFEFC1D7}"/>
              </c:ext>
            </c:extLst>
          </c:dPt>
          <c:dPt>
            <c:idx val="18"/>
            <c:invertIfNegative val="0"/>
            <c:bubble3D val="0"/>
            <c:extLst>
              <c:ext xmlns:c16="http://schemas.microsoft.com/office/drawing/2014/chart" uri="{C3380CC4-5D6E-409C-BE32-E72D297353CC}">
                <c16:uniqueId val="{00000001-AFFB-4A8B-8A2F-0E1ECFEFC1D7}"/>
              </c:ext>
            </c:extLst>
          </c:dPt>
          <c:dPt>
            <c:idx val="37"/>
            <c:invertIfNegative val="0"/>
            <c:bubble3D val="0"/>
            <c:spPr>
              <a:ln>
                <a:solidFill>
                  <a:schemeClr val="accent6"/>
                </a:solidFill>
              </a:ln>
            </c:spPr>
            <c:extLst>
              <c:ext xmlns:c16="http://schemas.microsoft.com/office/drawing/2014/chart" uri="{C3380CC4-5D6E-409C-BE32-E72D297353CC}">
                <c16:uniqueId val="{00000003-A171-4298-8DB5-CF288B9252B6}"/>
              </c:ext>
            </c:extLst>
          </c:dPt>
          <c:dPt>
            <c:idx val="38"/>
            <c:invertIfNegative val="0"/>
            <c:bubble3D val="0"/>
            <c:spPr>
              <a:ln>
                <a:solidFill>
                  <a:schemeClr val="accent6"/>
                </a:solidFill>
              </a:ln>
            </c:spPr>
            <c:extLst>
              <c:ext xmlns:c16="http://schemas.microsoft.com/office/drawing/2014/chart" uri="{C3380CC4-5D6E-409C-BE32-E72D297353CC}">
                <c16:uniqueId val="{00000005-A171-4298-8DB5-CF288B9252B6}"/>
              </c:ext>
            </c:extLst>
          </c:dPt>
          <c:dPt>
            <c:idx val="39"/>
            <c:invertIfNegative val="0"/>
            <c:bubble3D val="0"/>
            <c:spPr>
              <a:ln>
                <a:solidFill>
                  <a:schemeClr val="accent6"/>
                </a:solidFill>
              </a:ln>
            </c:spPr>
            <c:extLst>
              <c:ext xmlns:c16="http://schemas.microsoft.com/office/drawing/2014/chart" uri="{C3380CC4-5D6E-409C-BE32-E72D297353CC}">
                <c16:uniqueId val="{00000007-A171-4298-8DB5-CF288B9252B6}"/>
              </c:ext>
            </c:extLst>
          </c:dPt>
          <c:dLbls>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Sheet1!$B$1:$AL$1</c:f>
              <c:strCache>
                <c:ptCount val="11"/>
                <c:pt idx="0">
                  <c:v>06</c:v>
                </c:pt>
                <c:pt idx="1">
                  <c:v>07</c:v>
                </c:pt>
                <c:pt idx="2">
                  <c:v>08</c:v>
                </c:pt>
                <c:pt idx="3">
                  <c:v>09</c:v>
                </c:pt>
                <c:pt idx="4">
                  <c:v>10</c:v>
                </c:pt>
                <c:pt idx="5">
                  <c:v>11</c:v>
                </c:pt>
                <c:pt idx="6">
                  <c:v>12</c:v>
                </c:pt>
                <c:pt idx="7">
                  <c:v>13</c:v>
                </c:pt>
                <c:pt idx="8">
                  <c:v>14</c:v>
                </c:pt>
                <c:pt idx="9">
                  <c:v>15</c:v>
                </c:pt>
                <c:pt idx="10">
                  <c:v>16*</c:v>
                </c:pt>
              </c:strCache>
            </c:strRef>
          </c:cat>
          <c:val>
            <c:numRef>
              <c:f>Sheet1!$B$2:$AL$2</c:f>
              <c:numCache>
                <c:formatCode>0.0%</c:formatCode>
                <c:ptCount val="11"/>
                <c:pt idx="0">
                  <c:v>3.7999999999999999E-2</c:v>
                </c:pt>
                <c:pt idx="1">
                  <c:v>0</c:v>
                </c:pt>
                <c:pt idx="2">
                  <c:v>-4.0000000000000001E-3</c:v>
                </c:pt>
                <c:pt idx="3">
                  <c:v>-4.4999999999999998E-2</c:v>
                </c:pt>
                <c:pt idx="4">
                  <c:v>8.0000000000000002E-3</c:v>
                </c:pt>
                <c:pt idx="5">
                  <c:v>3.2000000000000001E-2</c:v>
                </c:pt>
                <c:pt idx="6">
                  <c:v>4.2000000000000003E-2</c:v>
                </c:pt>
                <c:pt idx="7">
                  <c:v>4.2000000000000003E-2</c:v>
                </c:pt>
                <c:pt idx="8">
                  <c:v>3.9E-2</c:v>
                </c:pt>
                <c:pt idx="9">
                  <c:v>4.1000000000000002E-2</c:v>
                </c:pt>
                <c:pt idx="10">
                  <c:v>2.8000000000000001E-2</c:v>
                </c:pt>
              </c:numCache>
            </c:numRef>
          </c:val>
          <c:extLst>
            <c:ext xmlns:c16="http://schemas.microsoft.com/office/drawing/2014/chart" uri="{C3380CC4-5D6E-409C-BE32-E72D297353CC}">
              <c16:uniqueId val="{00000004-AFFB-4A8B-8A2F-0E1ECFEFC1D7}"/>
            </c:ext>
          </c:extLst>
        </c:ser>
        <c:dLbls>
          <c:dLblPos val="outEnd"/>
          <c:showLegendKey val="0"/>
          <c:showVal val="1"/>
          <c:showCatName val="0"/>
          <c:showSerName val="0"/>
          <c:showPercent val="0"/>
          <c:showBubbleSize val="0"/>
        </c:dLbls>
        <c:gapWidth val="150"/>
        <c:axId val="327966528"/>
        <c:axId val="327954376"/>
      </c:barChart>
      <c:catAx>
        <c:axId val="327966528"/>
        <c:scaling>
          <c:orientation val="minMax"/>
        </c:scaling>
        <c:delete val="0"/>
        <c:axPos val="b"/>
        <c:numFmt formatCode="0" sourceLinked="0"/>
        <c:majorTickMark val="out"/>
        <c:minorTickMark val="none"/>
        <c:tickLblPos val="low"/>
        <c:txPr>
          <a:bodyPr rot="0" vert="horz"/>
          <a:lstStyle/>
          <a:p>
            <a:pPr>
              <a:defRPr sz="1400"/>
            </a:pPr>
            <a:endParaRPr lang="en-US"/>
          </a:p>
        </c:txPr>
        <c:crossAx val="327954376"/>
        <c:crossesAt val="0"/>
        <c:auto val="1"/>
        <c:lblAlgn val="ctr"/>
        <c:lblOffset val="100"/>
        <c:noMultiLvlLbl val="0"/>
      </c:catAx>
      <c:valAx>
        <c:axId val="327954376"/>
        <c:scaling>
          <c:orientation val="minMax"/>
          <c:max val="5.000000000000001E-2"/>
          <c:min val="-5.000000000000001E-2"/>
        </c:scaling>
        <c:delete val="0"/>
        <c:axPos val="l"/>
        <c:majorGridlines/>
        <c:numFmt formatCode="0.0%" sourceLinked="0"/>
        <c:majorTickMark val="out"/>
        <c:minorTickMark val="none"/>
        <c:tickLblPos val="nextTo"/>
        <c:txPr>
          <a:bodyPr/>
          <a:lstStyle/>
          <a:p>
            <a:pPr>
              <a:defRPr sz="1400"/>
            </a:pPr>
            <a:endParaRPr lang="en-US"/>
          </a:p>
        </c:txPr>
        <c:crossAx val="327966528"/>
        <c:crossesAt val="1"/>
        <c:crossBetween val="between"/>
        <c:majorUnit val="2.5000000000000005E-2"/>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615892056522"/>
          <c:y val="5.46737444983392E-2"/>
          <c:w val="0.87717749873884598"/>
          <c:h val="0.83679604162953203"/>
        </c:manualLayout>
      </c:layout>
      <c:lineChart>
        <c:grouping val="standard"/>
        <c:varyColors val="0"/>
        <c:ser>
          <c:idx val="0"/>
          <c:order val="0"/>
          <c:tx>
            <c:strRef>
              <c:f>Sheet1!$A$2</c:f>
              <c:strCache>
                <c:ptCount val="1"/>
              </c:strCache>
            </c:strRef>
          </c:tx>
          <c:marker>
            <c:symbol val="none"/>
          </c:marker>
          <c:dPt>
            <c:idx val="17"/>
            <c:bubble3D val="0"/>
            <c:extLst>
              <c:ext xmlns:c16="http://schemas.microsoft.com/office/drawing/2014/chart" uri="{C3380CC4-5D6E-409C-BE32-E72D297353CC}">
                <c16:uniqueId val="{00000003-AFFB-4A8B-8A2F-0E1ECFEFC1D7}"/>
              </c:ext>
            </c:extLst>
          </c:dPt>
          <c:dPt>
            <c:idx val="18"/>
            <c:bubble3D val="0"/>
            <c:extLst>
              <c:ext xmlns:c16="http://schemas.microsoft.com/office/drawing/2014/chart" uri="{C3380CC4-5D6E-409C-BE32-E72D297353CC}">
                <c16:uniqueId val="{00000001-AFFB-4A8B-8A2F-0E1ECFEFC1D7}"/>
              </c:ext>
            </c:extLst>
          </c:dPt>
          <c:dPt>
            <c:idx val="37"/>
            <c:bubble3D val="0"/>
            <c:spPr>
              <a:ln>
                <a:solidFill>
                  <a:schemeClr val="accent6"/>
                </a:solidFill>
              </a:ln>
            </c:spPr>
            <c:extLst>
              <c:ext xmlns:c16="http://schemas.microsoft.com/office/drawing/2014/chart" uri="{C3380CC4-5D6E-409C-BE32-E72D297353CC}">
                <c16:uniqueId val="{00000003-A171-4298-8DB5-CF288B9252B6}"/>
              </c:ext>
            </c:extLst>
          </c:dPt>
          <c:dPt>
            <c:idx val="38"/>
            <c:bubble3D val="0"/>
            <c:spPr>
              <a:ln>
                <a:solidFill>
                  <a:schemeClr val="accent6"/>
                </a:solidFill>
              </a:ln>
            </c:spPr>
            <c:extLst>
              <c:ext xmlns:c16="http://schemas.microsoft.com/office/drawing/2014/chart" uri="{C3380CC4-5D6E-409C-BE32-E72D297353CC}">
                <c16:uniqueId val="{00000005-A171-4298-8DB5-CF288B9252B6}"/>
              </c:ext>
            </c:extLst>
          </c:dPt>
          <c:dPt>
            <c:idx val="39"/>
            <c:bubble3D val="0"/>
            <c:spPr>
              <a:ln>
                <a:solidFill>
                  <a:schemeClr val="accent6"/>
                </a:solidFill>
              </a:ln>
            </c:spPr>
            <c:extLst>
              <c:ext xmlns:c16="http://schemas.microsoft.com/office/drawing/2014/chart" uri="{C3380CC4-5D6E-409C-BE32-E72D297353CC}">
                <c16:uniqueId val="{00000007-A171-4298-8DB5-CF288B9252B6}"/>
              </c:ext>
            </c:extLst>
          </c:dPt>
          <c:cat>
            <c:strRef>
              <c:f>Sheet1!$B$1:$BT$1</c:f>
              <c:strCache>
                <c:ptCount val="46"/>
                <c:pt idx="0">
                  <c:v>71</c:v>
                </c:pt>
                <c:pt idx="1">
                  <c:v>72</c:v>
                </c:pt>
                <c:pt idx="2">
                  <c:v>73</c:v>
                </c:pt>
                <c:pt idx="3">
                  <c:v>74</c:v>
                </c:pt>
                <c:pt idx="4">
                  <c:v>75</c:v>
                </c:pt>
                <c:pt idx="5">
                  <c:v>76</c:v>
                </c:pt>
                <c:pt idx="6">
                  <c:v>77</c:v>
                </c:pt>
                <c:pt idx="7">
                  <c:v>78</c:v>
                </c:pt>
                <c:pt idx="8">
                  <c:v>79</c:v>
                </c:pt>
                <c:pt idx="9">
                  <c:v>80</c:v>
                </c:pt>
                <c:pt idx="10">
                  <c:v>81</c:v>
                </c:pt>
                <c:pt idx="11">
                  <c:v>82</c:v>
                </c:pt>
                <c:pt idx="12">
                  <c:v>83</c:v>
                </c:pt>
                <c:pt idx="13">
                  <c:v>84</c:v>
                </c:pt>
                <c:pt idx="14">
                  <c:v>85</c:v>
                </c:pt>
                <c:pt idx="15">
                  <c:v>86</c:v>
                </c:pt>
                <c:pt idx="16">
                  <c:v>87</c:v>
                </c:pt>
                <c:pt idx="17">
                  <c:v>88</c:v>
                </c:pt>
                <c:pt idx="18">
                  <c:v>89</c:v>
                </c:pt>
                <c:pt idx="19">
                  <c:v>90</c:v>
                </c:pt>
                <c:pt idx="20">
                  <c:v>91</c:v>
                </c:pt>
                <c:pt idx="21">
                  <c:v>92</c:v>
                </c:pt>
                <c:pt idx="22">
                  <c:v>93</c:v>
                </c:pt>
                <c:pt idx="23">
                  <c:v>94</c:v>
                </c:pt>
                <c:pt idx="24">
                  <c:v>95</c:v>
                </c:pt>
                <c:pt idx="25">
                  <c:v>96</c:v>
                </c:pt>
                <c:pt idx="26">
                  <c:v>97</c:v>
                </c:pt>
                <c:pt idx="27">
                  <c:v>98</c:v>
                </c:pt>
                <c:pt idx="28">
                  <c:v>99</c:v>
                </c:pt>
                <c:pt idx="29">
                  <c:v>00</c:v>
                </c:pt>
                <c:pt idx="30">
                  <c:v>01</c:v>
                </c:pt>
                <c:pt idx="31">
                  <c:v>02</c:v>
                </c:pt>
                <c:pt idx="32">
                  <c:v>03</c:v>
                </c:pt>
                <c:pt idx="33">
                  <c:v>04</c:v>
                </c:pt>
                <c:pt idx="34">
                  <c:v>05</c:v>
                </c:pt>
                <c:pt idx="35">
                  <c:v>06</c:v>
                </c:pt>
                <c:pt idx="36">
                  <c:v>07</c:v>
                </c:pt>
                <c:pt idx="37">
                  <c:v>08</c:v>
                </c:pt>
                <c:pt idx="38">
                  <c:v>09</c:v>
                </c:pt>
                <c:pt idx="39">
                  <c:v>10</c:v>
                </c:pt>
                <c:pt idx="40">
                  <c:v>11</c:v>
                </c:pt>
                <c:pt idx="41">
                  <c:v>12</c:v>
                </c:pt>
                <c:pt idx="42">
                  <c:v>13</c:v>
                </c:pt>
                <c:pt idx="43">
                  <c:v>14</c:v>
                </c:pt>
                <c:pt idx="44">
                  <c:v>15</c:v>
                </c:pt>
                <c:pt idx="45">
                  <c:v>16*</c:v>
                </c:pt>
              </c:strCache>
            </c:strRef>
          </c:cat>
          <c:val>
            <c:numRef>
              <c:f>Sheet1!$B$2:$BT$2</c:f>
              <c:numCache>
                <c:formatCode>0.0%</c:formatCode>
                <c:ptCount val="46"/>
                <c:pt idx="0">
                  <c:v>8.5400000000000004E-2</c:v>
                </c:pt>
                <c:pt idx="1">
                  <c:v>0.10100000000000001</c:v>
                </c:pt>
                <c:pt idx="2">
                  <c:v>8.0799999999999997E-2</c:v>
                </c:pt>
                <c:pt idx="3">
                  <c:v>6.25E-2</c:v>
                </c:pt>
                <c:pt idx="4">
                  <c:v>0.1096</c:v>
                </c:pt>
                <c:pt idx="5">
                  <c:v>0.21840000000000001</c:v>
                </c:pt>
                <c:pt idx="6">
                  <c:v>0.19800000000000001</c:v>
                </c:pt>
                <c:pt idx="7">
                  <c:v>0.1283</c:v>
                </c:pt>
                <c:pt idx="8">
                  <c:v>0.1037</c:v>
                </c:pt>
                <c:pt idx="9">
                  <c:v>6.1400000000000003E-2</c:v>
                </c:pt>
                <c:pt idx="10">
                  <c:v>3.8399999999999997E-2</c:v>
                </c:pt>
                <c:pt idx="11">
                  <c:v>4.6899999999999997E-2</c:v>
                </c:pt>
                <c:pt idx="12">
                  <c:v>5.0099999999999999E-2</c:v>
                </c:pt>
                <c:pt idx="13">
                  <c:v>8.5500000000000007E-2</c:v>
                </c:pt>
                <c:pt idx="14">
                  <c:v>0.2215</c:v>
                </c:pt>
                <c:pt idx="15">
                  <c:v>0.2218</c:v>
                </c:pt>
                <c:pt idx="16">
                  <c:v>9.4299999999999995E-2</c:v>
                </c:pt>
                <c:pt idx="17">
                  <c:v>4.4400000000000002E-2</c:v>
                </c:pt>
                <c:pt idx="18">
                  <c:v>3.2399999999999998E-2</c:v>
                </c:pt>
                <c:pt idx="19">
                  <c:v>4.4400000000000002E-2</c:v>
                </c:pt>
                <c:pt idx="20">
                  <c:v>2.3599999999999999E-2</c:v>
                </c:pt>
                <c:pt idx="21">
                  <c:v>2.0199999999999999E-2</c:v>
                </c:pt>
                <c:pt idx="22">
                  <c:v>6.1199999999999997E-2</c:v>
                </c:pt>
                <c:pt idx="23">
                  <c:v>3.73E-2</c:v>
                </c:pt>
                <c:pt idx="24">
                  <c:v>3.6299999999999999E-2</c:v>
                </c:pt>
                <c:pt idx="25">
                  <c:v>3.44E-2</c:v>
                </c:pt>
                <c:pt idx="26">
                  <c:v>2.92E-2</c:v>
                </c:pt>
                <c:pt idx="27">
                  <c:v>1.2E-2</c:v>
                </c:pt>
                <c:pt idx="28">
                  <c:v>1.9E-2</c:v>
                </c:pt>
                <c:pt idx="29">
                  <c:v>0.05</c:v>
                </c:pt>
                <c:pt idx="30">
                  <c:v>8.4000000000000005E-2</c:v>
                </c:pt>
                <c:pt idx="31">
                  <c:v>0.153</c:v>
                </c:pt>
                <c:pt idx="32">
                  <c:v>0.1</c:v>
                </c:pt>
                <c:pt idx="33">
                  <c:v>3.9E-2</c:v>
                </c:pt>
                <c:pt idx="34">
                  <c:v>5.0000000000000001E-3</c:v>
                </c:pt>
                <c:pt idx="35">
                  <c:v>2.7E-2</c:v>
                </c:pt>
                <c:pt idx="36">
                  <c:v>-7.0000000000000001E-3</c:v>
                </c:pt>
                <c:pt idx="37">
                  <c:v>-0.02</c:v>
                </c:pt>
                <c:pt idx="38">
                  <c:v>-4.2000000000000003E-2</c:v>
                </c:pt>
                <c:pt idx="39">
                  <c:v>8.9999999999999993E-3</c:v>
                </c:pt>
                <c:pt idx="40">
                  <c:v>3.3000000000000002E-2</c:v>
                </c:pt>
                <c:pt idx="41">
                  <c:v>4.2999999999999997E-2</c:v>
                </c:pt>
                <c:pt idx="42">
                  <c:v>4.5999999999999999E-2</c:v>
                </c:pt>
                <c:pt idx="43" formatCode="0.00%">
                  <c:v>4.1000000000000002E-2</c:v>
                </c:pt>
                <c:pt idx="44" formatCode="0.00%">
                  <c:v>3.4000000000000002E-2</c:v>
                </c:pt>
                <c:pt idx="45" formatCode="0.00%">
                  <c:v>2.8000000000000001E-2</c:v>
                </c:pt>
              </c:numCache>
            </c:numRef>
          </c:val>
          <c:smooth val="0"/>
          <c:extLst>
            <c:ext xmlns:c16="http://schemas.microsoft.com/office/drawing/2014/chart" uri="{C3380CC4-5D6E-409C-BE32-E72D297353CC}">
              <c16:uniqueId val="{00000004-AFFB-4A8B-8A2F-0E1ECFEFC1D7}"/>
            </c:ext>
          </c:extLst>
        </c:ser>
        <c:dLbls>
          <c:showLegendKey val="0"/>
          <c:showVal val="0"/>
          <c:showCatName val="0"/>
          <c:showSerName val="0"/>
          <c:showPercent val="0"/>
          <c:showBubbleSize val="0"/>
        </c:dLbls>
        <c:smooth val="0"/>
        <c:axId val="327966528"/>
        <c:axId val="327954376"/>
      </c:lineChart>
      <c:catAx>
        <c:axId val="327966528"/>
        <c:scaling>
          <c:orientation val="minMax"/>
        </c:scaling>
        <c:delete val="0"/>
        <c:axPos val="b"/>
        <c:numFmt formatCode="0" sourceLinked="0"/>
        <c:majorTickMark val="out"/>
        <c:minorTickMark val="none"/>
        <c:tickLblPos val="low"/>
        <c:txPr>
          <a:bodyPr rot="0" vert="horz"/>
          <a:lstStyle/>
          <a:p>
            <a:pPr>
              <a:defRPr sz="1400"/>
            </a:pPr>
            <a:endParaRPr lang="en-US"/>
          </a:p>
        </c:txPr>
        <c:crossAx val="327954376"/>
        <c:crossesAt val="0"/>
        <c:auto val="1"/>
        <c:lblAlgn val="ctr"/>
        <c:lblOffset val="100"/>
        <c:tickLblSkip val="2"/>
        <c:tickMarkSkip val="1"/>
        <c:noMultiLvlLbl val="0"/>
      </c:catAx>
      <c:valAx>
        <c:axId val="327954376"/>
        <c:scaling>
          <c:orientation val="minMax"/>
          <c:max val="0.24000000000000002"/>
          <c:min val="-4.0000000000000008E-2"/>
        </c:scaling>
        <c:delete val="0"/>
        <c:axPos val="l"/>
        <c:majorGridlines/>
        <c:numFmt formatCode="0%" sourceLinked="0"/>
        <c:majorTickMark val="out"/>
        <c:minorTickMark val="none"/>
        <c:tickLblPos val="nextTo"/>
        <c:txPr>
          <a:bodyPr/>
          <a:lstStyle/>
          <a:p>
            <a:pPr>
              <a:defRPr sz="1400"/>
            </a:pPr>
            <a:endParaRPr lang="en-US"/>
          </a:p>
        </c:txPr>
        <c:crossAx val="327966528"/>
        <c:crossesAt val="1"/>
        <c:crossBetween val="between"/>
        <c:majorUnit val="4.0000000000000008E-2"/>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366246874927"/>
          <c:y val="3.4026277238601001E-2"/>
          <c:w val="0.88660798149489495"/>
          <c:h val="0.86734061468123003"/>
        </c:manualLayout>
      </c:layout>
      <c:barChart>
        <c:barDir val="col"/>
        <c:grouping val="clustered"/>
        <c:varyColors val="0"/>
        <c:ser>
          <c:idx val="0"/>
          <c:order val="0"/>
          <c:tx>
            <c:strRef>
              <c:f>Sheet1!$B$1</c:f>
              <c:strCache>
                <c:ptCount val="1"/>
                <c:pt idx="0">
                  <c:v>Costs ($000s)</c:v>
                </c:pt>
              </c:strCache>
            </c:strRef>
          </c:tx>
          <c:spPr>
            <a:solidFill>
              <a:schemeClr val="accent1"/>
            </a:solidFill>
          </c:spPr>
          <c:invertIfNegative val="0"/>
          <c:dPt>
            <c:idx val="23"/>
            <c:invertIfNegative val="0"/>
            <c:bubble3D val="0"/>
            <c:extLst>
              <c:ext xmlns:c16="http://schemas.microsoft.com/office/drawing/2014/chart" uri="{C3380CC4-5D6E-409C-BE32-E72D297353CC}">
                <c16:uniqueId val="{00000000-AC74-493F-90D3-7BC3CBDAB987}"/>
              </c:ext>
            </c:extLst>
          </c:dPt>
          <c:dPt>
            <c:idx val="25"/>
            <c:invertIfNegative val="0"/>
            <c:bubble3D val="0"/>
            <c:extLst>
              <c:ext xmlns:c16="http://schemas.microsoft.com/office/drawing/2014/chart" uri="{C3380CC4-5D6E-409C-BE32-E72D297353CC}">
                <c16:uniqueId val="{00000001-AC74-493F-90D3-7BC3CBDAB987}"/>
              </c:ext>
            </c:extLst>
          </c:dPt>
          <c:dPt>
            <c:idx val="26"/>
            <c:invertIfNegative val="0"/>
            <c:bubble3D val="0"/>
            <c:spPr>
              <a:solidFill>
                <a:srgbClr val="337DBE"/>
              </a:solidFill>
            </c:spPr>
            <c:extLst>
              <c:ext xmlns:c16="http://schemas.microsoft.com/office/drawing/2014/chart" uri="{C3380CC4-5D6E-409C-BE32-E72D297353CC}">
                <c16:uniqueId val="{00000003-AC74-493F-90D3-7BC3CBDAB987}"/>
              </c:ext>
            </c:extLst>
          </c:dPt>
          <c:dLbls>
            <c:dLbl>
              <c:idx val="6"/>
              <c:layout>
                <c:manualLayout>
                  <c:x val="-5.44009541470293E-17"/>
                  <c:y val="-3.58422939068100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0F4-4DB2-A308-D8DBC4180399}"/>
                </c:ext>
              </c:extLst>
            </c:dLbl>
            <c:dLbl>
              <c:idx val="7"/>
              <c:layout>
                <c:manualLayout>
                  <c:x val="0"/>
                  <c:y val="1.433691756272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0F4-4DB2-A308-D8DBC4180399}"/>
                </c:ext>
              </c:extLst>
            </c:dLbl>
            <c:dLbl>
              <c:idx val="10"/>
              <c:layout>
                <c:manualLayout>
                  <c:x val="-5.44009541470293E-17"/>
                  <c:y val="1.0752688172042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0F4-4DB2-A308-D8DBC4180399}"/>
                </c:ext>
              </c:extLst>
            </c:dLbl>
            <c:dLbl>
              <c:idx val="20"/>
              <c:layout>
                <c:manualLayout>
                  <c:x val="0"/>
                  <c:y val="3.58422939068100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0F4-4DB2-A308-D8DBC4180399}"/>
                </c:ext>
              </c:extLst>
            </c:dLbl>
            <c:dLbl>
              <c:idx val="22"/>
              <c:layout>
                <c:manualLayout>
                  <c:x val="0"/>
                  <c:y val="7.168458781362009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0F4-4DB2-A308-D8DBC4180399}"/>
                </c:ext>
              </c:extLst>
            </c:dLbl>
            <c:dLbl>
              <c:idx val="23"/>
              <c:layout>
                <c:manualLayout>
                  <c:x val="-1.08801908294058E-16"/>
                  <c:y val="-7.168458781362069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C74-493F-90D3-7BC3CBDAB987}"/>
                </c:ext>
              </c:extLst>
            </c:dLbl>
            <c:dLbl>
              <c:idx val="24"/>
              <c:layout>
                <c:manualLayout>
                  <c:x val="1.08801908294058E-16"/>
                  <c:y val="1.0752688172042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0F4-4DB2-A308-D8DBC4180399}"/>
                </c:ext>
              </c:extLst>
            </c:dLbl>
            <c:dLbl>
              <c:idx val="25"/>
              <c:layout>
                <c:manualLayout>
                  <c:x val="0"/>
                  <c:y val="-1.0752688172042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74-493F-90D3-7BC3CBDAB987}"/>
                </c:ext>
              </c:extLst>
            </c:dLbl>
            <c:dLbl>
              <c:idx val="26"/>
              <c:layout>
                <c:manualLayout>
                  <c:x val="1.48367952522266E-3"/>
                  <c:y val="1.0752688172042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C74-493F-90D3-7BC3CBDAB987}"/>
                </c:ext>
              </c:extLst>
            </c:dLbl>
            <c:spPr>
              <a:noFill/>
              <a:ln>
                <a:noFill/>
              </a:ln>
              <a:effectLst/>
            </c:spPr>
            <c:txPr>
              <a:bodyPr rot="0" vert="horz"/>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07</c:v>
                </c:pt>
                <c:pt idx="1">
                  <c:v>08</c:v>
                </c:pt>
                <c:pt idx="2">
                  <c:v>09</c:v>
                </c:pt>
                <c:pt idx="3">
                  <c:v>10</c:v>
                </c:pt>
                <c:pt idx="4">
                  <c:v>11</c:v>
                </c:pt>
                <c:pt idx="5">
                  <c:v>12</c:v>
                </c:pt>
                <c:pt idx="6">
                  <c:v>13</c:v>
                </c:pt>
                <c:pt idx="7">
                  <c:v>14</c:v>
                </c:pt>
                <c:pt idx="8">
                  <c:v>15</c:v>
                </c:pt>
                <c:pt idx="9">
                  <c:v>16</c:v>
                </c:pt>
              </c:strCache>
            </c:strRef>
          </c:cat>
          <c:val>
            <c:numRef>
              <c:f>Sheet1!$B$2:$B$11</c:f>
              <c:numCache>
                <c:formatCode>"$"#,##0.0</c:formatCode>
                <c:ptCount val="10"/>
                <c:pt idx="0">
                  <c:v>18.100000000000001</c:v>
                </c:pt>
                <c:pt idx="1">
                  <c:v>-19.899999999999999</c:v>
                </c:pt>
                <c:pt idx="2">
                  <c:v>-3.2</c:v>
                </c:pt>
                <c:pt idx="3">
                  <c:v>-6.2</c:v>
                </c:pt>
                <c:pt idx="4">
                  <c:v>-34.9</c:v>
                </c:pt>
                <c:pt idx="5">
                  <c:v>-6.7</c:v>
                </c:pt>
                <c:pt idx="6">
                  <c:v>10.5</c:v>
                </c:pt>
                <c:pt idx="7">
                  <c:v>4.3</c:v>
                </c:pt>
                <c:pt idx="8">
                  <c:v>7.1</c:v>
                </c:pt>
                <c:pt idx="9">
                  <c:v>-1.7</c:v>
                </c:pt>
              </c:numCache>
            </c:numRef>
          </c:val>
          <c:extLst>
            <c:ext xmlns:c16="http://schemas.microsoft.com/office/drawing/2014/chart" uri="{C3380CC4-5D6E-409C-BE32-E72D297353CC}">
              <c16:uniqueId val="{00000004-AC74-493F-90D3-7BC3CBDAB987}"/>
            </c:ext>
          </c:extLst>
        </c:ser>
        <c:dLbls>
          <c:showLegendKey val="0"/>
          <c:showVal val="0"/>
          <c:showCatName val="0"/>
          <c:showSerName val="0"/>
          <c:showPercent val="0"/>
          <c:showBubbleSize val="0"/>
        </c:dLbls>
        <c:gapWidth val="50"/>
        <c:axId val="528513256"/>
        <c:axId val="528512080"/>
      </c:barChart>
      <c:catAx>
        <c:axId val="528513256"/>
        <c:scaling>
          <c:orientation val="minMax"/>
        </c:scaling>
        <c:delete val="0"/>
        <c:axPos val="b"/>
        <c:numFmt formatCode="General" sourceLinked="0"/>
        <c:majorTickMark val="out"/>
        <c:minorTickMark val="none"/>
        <c:tickLblPos val="low"/>
        <c:crossAx val="528512080"/>
        <c:crosses val="autoZero"/>
        <c:auto val="1"/>
        <c:lblAlgn val="ctr"/>
        <c:lblOffset val="100"/>
        <c:noMultiLvlLbl val="0"/>
      </c:catAx>
      <c:valAx>
        <c:axId val="528512080"/>
        <c:scaling>
          <c:orientation val="minMax"/>
          <c:max val="30"/>
          <c:min val="-40"/>
        </c:scaling>
        <c:delete val="0"/>
        <c:axPos val="l"/>
        <c:title>
          <c:tx>
            <c:rich>
              <a:bodyPr rot="-5400000" vert="horz"/>
              <a:lstStyle/>
              <a:p>
                <a:pPr>
                  <a:defRPr/>
                </a:pPr>
                <a:r>
                  <a:rPr lang="en-US" dirty="0"/>
                  <a:t>Billions ($2015)</a:t>
                </a:r>
              </a:p>
            </c:rich>
          </c:tx>
          <c:layout>
            <c:manualLayout>
              <c:xMode val="edge"/>
              <c:yMode val="edge"/>
              <c:x val="1.18545994065282E-2"/>
              <c:y val="0.324995061101233"/>
            </c:manualLayout>
          </c:layout>
          <c:overlay val="0"/>
        </c:title>
        <c:numFmt formatCode="&quot;$&quot;#,##0" sourceLinked="0"/>
        <c:majorTickMark val="out"/>
        <c:minorTickMark val="none"/>
        <c:tickLblPos val="nextTo"/>
        <c:crossAx val="528513256"/>
        <c:crosses val="autoZero"/>
        <c:crossBetween val="between"/>
        <c:majorUnit val="10"/>
        <c:minorUnit val="0.01"/>
      </c:valAx>
    </c:plotArea>
    <c:plotVisOnly val="1"/>
    <c:dispBlanksAs val="gap"/>
    <c:showDLblsOverMax val="0"/>
  </c:chart>
  <c:txPr>
    <a:bodyPr/>
    <a:lstStyle/>
    <a:p>
      <a:pPr>
        <a:defRPr sz="12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727003775397903E-2"/>
          <c:y val="7.4552152520054704E-2"/>
          <c:w val="0.95592356609742501"/>
          <c:h val="0.83827493261455499"/>
        </c:manualLayout>
      </c:layout>
      <c:barChart>
        <c:barDir val="col"/>
        <c:grouping val="clustered"/>
        <c:varyColors val="0"/>
        <c:ser>
          <c:idx val="0"/>
          <c:order val="0"/>
          <c:tx>
            <c:strRef>
              <c:f>Sheet1!$A$2</c:f>
              <c:strCache>
                <c:ptCount val="1"/>
                <c:pt idx="0">
                  <c:v>110.1</c:v>
                </c:pt>
              </c:strCache>
            </c:strRef>
          </c:tx>
          <c:invertIfNegative val="0"/>
          <c:dPt>
            <c:idx val="1"/>
            <c:invertIfNegative val="0"/>
            <c:bubble3D val="0"/>
            <c:spPr>
              <a:solidFill>
                <a:schemeClr val="accent2"/>
              </a:solidFill>
            </c:spPr>
            <c:extLst>
              <c:ext xmlns:c16="http://schemas.microsoft.com/office/drawing/2014/chart" uri="{C3380CC4-5D6E-409C-BE32-E72D297353CC}">
                <c16:uniqueId val="{0000000B-38CA-43DB-B667-FEF873C017BC}"/>
              </c:ext>
            </c:extLst>
          </c:dPt>
          <c:dPt>
            <c:idx val="2"/>
            <c:invertIfNegative val="0"/>
            <c:bubble3D val="0"/>
            <c:spPr>
              <a:solidFill>
                <a:schemeClr val="accent2"/>
              </a:solidFill>
            </c:spPr>
            <c:extLst>
              <c:ext xmlns:c16="http://schemas.microsoft.com/office/drawing/2014/chart" uri="{C3380CC4-5D6E-409C-BE32-E72D297353CC}">
                <c16:uniqueId val="{0000000A-38CA-43DB-B667-FEF873C017BC}"/>
              </c:ext>
            </c:extLst>
          </c:dPt>
          <c:dPt>
            <c:idx val="3"/>
            <c:invertIfNegative val="0"/>
            <c:bubble3D val="0"/>
            <c:spPr>
              <a:solidFill>
                <a:schemeClr val="accent2"/>
              </a:solidFill>
            </c:spPr>
            <c:extLst>
              <c:ext xmlns:c16="http://schemas.microsoft.com/office/drawing/2014/chart" uri="{C3380CC4-5D6E-409C-BE32-E72D297353CC}">
                <c16:uniqueId val="{00000009-38CA-43DB-B667-FEF873C017BC}"/>
              </c:ext>
            </c:extLst>
          </c:dPt>
          <c:dPt>
            <c:idx val="4"/>
            <c:invertIfNegative val="0"/>
            <c:bubble3D val="0"/>
            <c:spPr>
              <a:solidFill>
                <a:schemeClr val="accent6"/>
              </a:solidFill>
            </c:spPr>
            <c:extLst>
              <c:ext xmlns:c16="http://schemas.microsoft.com/office/drawing/2014/chart" uri="{C3380CC4-5D6E-409C-BE32-E72D297353CC}">
                <c16:uniqueId val="{00000008-38CA-43DB-B667-FEF873C017BC}"/>
              </c:ext>
            </c:extLst>
          </c:dPt>
          <c:dPt>
            <c:idx val="5"/>
            <c:invertIfNegative val="0"/>
            <c:bubble3D val="0"/>
            <c:spPr>
              <a:solidFill>
                <a:schemeClr val="accent3"/>
              </a:solidFill>
            </c:spPr>
            <c:extLst>
              <c:ext xmlns:c16="http://schemas.microsoft.com/office/drawing/2014/chart" uri="{C3380CC4-5D6E-409C-BE32-E72D297353CC}">
                <c16:uniqueId val="{00000007-38CA-43DB-B667-FEF873C017BC}"/>
              </c:ext>
            </c:extLst>
          </c:dPt>
          <c:dPt>
            <c:idx val="6"/>
            <c:invertIfNegative val="0"/>
            <c:bubble3D val="0"/>
            <c:spPr>
              <a:solidFill>
                <a:schemeClr val="accent4"/>
              </a:solidFill>
            </c:spPr>
            <c:extLst>
              <c:ext xmlns:c16="http://schemas.microsoft.com/office/drawing/2014/chart" uri="{C3380CC4-5D6E-409C-BE32-E72D297353CC}">
                <c16:uniqueId val="{00000006-38CA-43DB-B667-FEF873C017BC}"/>
              </c:ext>
            </c:extLst>
          </c:dPt>
          <c:dPt>
            <c:idx val="7"/>
            <c:invertIfNegative val="0"/>
            <c:bubble3D val="0"/>
            <c:spPr>
              <a:solidFill>
                <a:schemeClr val="accent1">
                  <a:lumMod val="60000"/>
                  <a:lumOff val="40000"/>
                </a:schemeClr>
              </a:solidFill>
            </c:spPr>
            <c:extLst>
              <c:ext xmlns:c16="http://schemas.microsoft.com/office/drawing/2014/chart" uri="{C3380CC4-5D6E-409C-BE32-E72D297353CC}">
                <c16:uniqueId val="{00000005-38CA-43DB-B667-FEF873C017BC}"/>
              </c:ext>
            </c:extLst>
          </c:dPt>
          <c:dPt>
            <c:idx val="8"/>
            <c:invertIfNegative val="0"/>
            <c:bubble3D val="0"/>
            <c:spPr>
              <a:solidFill>
                <a:schemeClr val="accent4"/>
              </a:solidFill>
            </c:spPr>
            <c:extLst>
              <c:ext xmlns:c16="http://schemas.microsoft.com/office/drawing/2014/chart" uri="{C3380CC4-5D6E-409C-BE32-E72D297353CC}">
                <c16:uniqueId val="{00000004-38CA-43DB-B667-FEF873C017BC}"/>
              </c:ext>
            </c:extLst>
          </c:dPt>
          <c:dPt>
            <c:idx val="9"/>
            <c:invertIfNegative val="0"/>
            <c:bubble3D val="0"/>
            <c:spPr>
              <a:solidFill>
                <a:schemeClr val="accent5"/>
              </a:solidFill>
            </c:spPr>
            <c:extLst>
              <c:ext xmlns:c16="http://schemas.microsoft.com/office/drawing/2014/chart" uri="{C3380CC4-5D6E-409C-BE32-E72D297353CC}">
                <c16:uniqueId val="{00000003-38CA-43DB-B667-FEF873C017BC}"/>
              </c:ext>
            </c:extLst>
          </c:dPt>
          <c:dPt>
            <c:idx val="10"/>
            <c:invertIfNegative val="0"/>
            <c:bubble3D val="0"/>
            <c:spPr>
              <a:solidFill>
                <a:schemeClr val="accent5">
                  <a:lumMod val="50000"/>
                </a:schemeClr>
              </a:solidFill>
            </c:spPr>
            <c:extLst>
              <c:ext xmlns:c16="http://schemas.microsoft.com/office/drawing/2014/chart" uri="{C3380CC4-5D6E-409C-BE32-E72D297353CC}">
                <c16:uniqueId val="{00000002-38CA-43DB-B667-FEF873C017BC}"/>
              </c:ext>
            </c:extLst>
          </c:dPt>
          <c:dPt>
            <c:idx val="11"/>
            <c:invertIfNegative val="0"/>
            <c:bubble3D val="0"/>
            <c:spPr>
              <a:solidFill>
                <a:schemeClr val="tx2"/>
              </a:solidFill>
            </c:spPr>
            <c:extLst>
              <c:ext xmlns:c16="http://schemas.microsoft.com/office/drawing/2014/chart" uri="{C3380CC4-5D6E-409C-BE32-E72D297353CC}">
                <c16:uniqueId val="{00000015-67FB-430E-A139-D18F8A7DCA95}"/>
              </c:ext>
            </c:extLst>
          </c:dPt>
          <c:dPt>
            <c:idx val="12"/>
            <c:invertIfNegative val="0"/>
            <c:bubble3D val="0"/>
            <c:spPr>
              <a:solidFill>
                <a:srgbClr val="337DBE"/>
              </a:solidFill>
            </c:spPr>
            <c:extLst>
              <c:ext xmlns:c16="http://schemas.microsoft.com/office/drawing/2014/chart" uri="{C3380CC4-5D6E-409C-BE32-E72D297353CC}">
                <c16:uniqueId val="{00000001-38CA-43DB-B667-FEF873C017BC}"/>
              </c:ext>
            </c:extLst>
          </c:dPt>
          <c:dPt>
            <c:idx val="14"/>
            <c:invertIfNegative val="0"/>
            <c:bubble3D val="0"/>
            <c:extLst>
              <c:ext xmlns:c16="http://schemas.microsoft.com/office/drawing/2014/chart" uri="{C3380CC4-5D6E-409C-BE32-E72D297353CC}">
                <c16:uniqueId val="{00000000-38CA-43DB-B667-FEF873C017BC}"/>
              </c:ext>
            </c:extLst>
          </c:dPt>
          <c:dLbls>
            <c:dLbl>
              <c:idx val="7"/>
              <c:numFmt formatCode="0.0" sourceLinked="0"/>
              <c:spPr/>
              <c:txPr>
                <a:bodyPr/>
                <a:lstStyle/>
                <a:p>
                  <a:pPr>
                    <a:defRPr sz="1200" b="1"/>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38CA-43DB-B667-FEF873C017BC}"/>
                </c:ext>
              </c:extLst>
            </c:dLbl>
            <c:spPr>
              <a:noFill/>
              <a:ln>
                <a:noFill/>
              </a:ln>
              <a:effectLst/>
            </c:spPr>
            <c:txPr>
              <a:bodyPr/>
              <a:lstStyle/>
              <a:p>
                <a:pPr>
                  <a:defRPr sz="12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Sheet1!$B$1:$Q$1</c:f>
              <c:strCache>
                <c:ptCount val="16"/>
                <c:pt idx="0">
                  <c:v>01</c:v>
                </c:pt>
                <c:pt idx="1">
                  <c:v>02</c:v>
                </c:pt>
                <c:pt idx="2">
                  <c:v>03</c:v>
                </c:pt>
                <c:pt idx="3">
                  <c:v>04</c:v>
                </c:pt>
                <c:pt idx="4">
                  <c:v>05</c:v>
                </c:pt>
                <c:pt idx="5">
                  <c:v>06</c:v>
                </c:pt>
                <c:pt idx="6">
                  <c:v>07</c:v>
                </c:pt>
                <c:pt idx="7">
                  <c:v>08</c:v>
                </c:pt>
                <c:pt idx="8">
                  <c:v>09</c:v>
                </c:pt>
                <c:pt idx="9">
                  <c:v>10</c:v>
                </c:pt>
                <c:pt idx="10">
                  <c:v>11</c:v>
                </c:pt>
                <c:pt idx="11">
                  <c:v>12</c:v>
                </c:pt>
                <c:pt idx="12">
                  <c:v>13</c:v>
                </c:pt>
                <c:pt idx="13">
                  <c:v>14</c:v>
                </c:pt>
                <c:pt idx="14">
                  <c:v>15</c:v>
                </c:pt>
                <c:pt idx="15">
                  <c:v>16*</c:v>
                </c:pt>
              </c:strCache>
            </c:strRef>
          </c:cat>
          <c:val>
            <c:numRef>
              <c:f>Sheet1!$B$2:$Q$2</c:f>
              <c:numCache>
                <c:formatCode>General</c:formatCode>
                <c:ptCount val="16"/>
                <c:pt idx="0">
                  <c:v>115.8</c:v>
                </c:pt>
                <c:pt idx="1">
                  <c:v>107.5</c:v>
                </c:pt>
                <c:pt idx="2">
                  <c:v>100.1</c:v>
                </c:pt>
                <c:pt idx="3">
                  <c:v>98.4</c:v>
                </c:pt>
                <c:pt idx="4">
                  <c:v>100.8</c:v>
                </c:pt>
                <c:pt idx="5">
                  <c:v>92.6</c:v>
                </c:pt>
                <c:pt idx="6">
                  <c:v>95.7</c:v>
                </c:pt>
                <c:pt idx="7">
                  <c:v>101</c:v>
                </c:pt>
                <c:pt idx="8">
                  <c:v>99.3</c:v>
                </c:pt>
                <c:pt idx="9" formatCode="0.0">
                  <c:v>101.1</c:v>
                </c:pt>
                <c:pt idx="10" formatCode="0.0">
                  <c:v>106.5</c:v>
                </c:pt>
                <c:pt idx="11" formatCode="0.0">
                  <c:v>102.5</c:v>
                </c:pt>
                <c:pt idx="12" formatCode="0.0">
                  <c:v>96.4</c:v>
                </c:pt>
                <c:pt idx="13" formatCode="0.0">
                  <c:v>97</c:v>
                </c:pt>
                <c:pt idx="14" formatCode="0.0">
                  <c:v>97.8</c:v>
                </c:pt>
                <c:pt idx="15" formatCode="0.0">
                  <c:v>99.5</c:v>
                </c:pt>
              </c:numCache>
            </c:numRef>
          </c:val>
          <c:extLst>
            <c:ext xmlns:c16="http://schemas.microsoft.com/office/drawing/2014/chart" uri="{C3380CC4-5D6E-409C-BE32-E72D297353CC}">
              <c16:uniqueId val="{0000000D-38CA-43DB-B667-FEF873C017BC}"/>
            </c:ext>
          </c:extLst>
        </c:ser>
        <c:dLbls>
          <c:showLegendKey val="0"/>
          <c:showVal val="0"/>
          <c:showCatName val="0"/>
          <c:showSerName val="0"/>
          <c:showPercent val="0"/>
          <c:showBubbleSize val="0"/>
        </c:dLbls>
        <c:gapWidth val="50"/>
        <c:axId val="528501496"/>
        <c:axId val="528512472"/>
      </c:barChart>
      <c:catAx>
        <c:axId val="528501496"/>
        <c:scaling>
          <c:orientation val="minMax"/>
        </c:scaling>
        <c:delete val="0"/>
        <c:axPos val="b"/>
        <c:numFmt formatCode="General" sourceLinked="1"/>
        <c:majorTickMark val="out"/>
        <c:minorTickMark val="none"/>
        <c:tickLblPos val="low"/>
        <c:txPr>
          <a:bodyPr rot="0" vert="horz"/>
          <a:lstStyle/>
          <a:p>
            <a:pPr>
              <a:defRPr sz="1200"/>
            </a:pPr>
            <a:endParaRPr lang="en-US"/>
          </a:p>
        </c:txPr>
        <c:crossAx val="528512472"/>
        <c:crossesAt val="100"/>
        <c:auto val="1"/>
        <c:lblAlgn val="ctr"/>
        <c:lblOffset val="20"/>
        <c:tickLblSkip val="1"/>
        <c:tickMarkSkip val="1"/>
        <c:noMultiLvlLbl val="0"/>
      </c:catAx>
      <c:valAx>
        <c:axId val="528512472"/>
        <c:scaling>
          <c:orientation val="minMax"/>
          <c:max val="120"/>
          <c:min val="90"/>
        </c:scaling>
        <c:delete val="0"/>
        <c:axPos val="l"/>
        <c:numFmt formatCode="0" sourceLinked="0"/>
        <c:majorTickMark val="out"/>
        <c:minorTickMark val="none"/>
        <c:tickLblPos val="low"/>
        <c:txPr>
          <a:bodyPr/>
          <a:lstStyle/>
          <a:p>
            <a:pPr>
              <a:defRPr sz="1200"/>
            </a:pPr>
            <a:endParaRPr lang="en-US"/>
          </a:p>
        </c:txPr>
        <c:crossAx val="528501496"/>
        <c:crosses val="autoZero"/>
        <c:crossBetween val="between"/>
        <c:majorUnit val="10"/>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366246874927"/>
          <c:y val="3.4026277238601001E-2"/>
          <c:w val="0.88660798149489495"/>
          <c:h val="0.86734061468123003"/>
        </c:manualLayout>
      </c:layout>
      <c:barChart>
        <c:barDir val="col"/>
        <c:grouping val="clustered"/>
        <c:varyColors val="0"/>
        <c:ser>
          <c:idx val="0"/>
          <c:order val="0"/>
          <c:tx>
            <c:strRef>
              <c:f>Sheet1!$B$1</c:f>
              <c:strCache>
                <c:ptCount val="1"/>
                <c:pt idx="0">
                  <c:v>Costs ($000s)</c:v>
                </c:pt>
              </c:strCache>
            </c:strRef>
          </c:tx>
          <c:spPr>
            <a:solidFill>
              <a:schemeClr val="accent1"/>
            </a:solidFill>
          </c:spPr>
          <c:invertIfNegative val="0"/>
          <c:dPt>
            <c:idx val="23"/>
            <c:invertIfNegative val="0"/>
            <c:bubble3D val="0"/>
            <c:extLst>
              <c:ext xmlns:c16="http://schemas.microsoft.com/office/drawing/2014/chart" uri="{C3380CC4-5D6E-409C-BE32-E72D297353CC}">
                <c16:uniqueId val="{00000000-AC74-493F-90D3-7BC3CBDAB987}"/>
              </c:ext>
            </c:extLst>
          </c:dPt>
          <c:dPt>
            <c:idx val="25"/>
            <c:invertIfNegative val="0"/>
            <c:bubble3D val="0"/>
            <c:extLst>
              <c:ext xmlns:c16="http://schemas.microsoft.com/office/drawing/2014/chart" uri="{C3380CC4-5D6E-409C-BE32-E72D297353CC}">
                <c16:uniqueId val="{00000001-AC74-493F-90D3-7BC3CBDAB987}"/>
              </c:ext>
            </c:extLst>
          </c:dPt>
          <c:dPt>
            <c:idx val="26"/>
            <c:invertIfNegative val="0"/>
            <c:bubble3D val="0"/>
            <c:spPr>
              <a:solidFill>
                <a:srgbClr val="337DBE"/>
              </a:solidFill>
            </c:spPr>
            <c:extLst>
              <c:ext xmlns:c16="http://schemas.microsoft.com/office/drawing/2014/chart" uri="{C3380CC4-5D6E-409C-BE32-E72D297353CC}">
                <c16:uniqueId val="{00000003-AC74-493F-90D3-7BC3CBDAB987}"/>
              </c:ext>
            </c:extLst>
          </c:dPt>
          <c:dLbls>
            <c:dLbl>
              <c:idx val="6"/>
              <c:layout>
                <c:manualLayout>
                  <c:x val="-5.44009541470293E-17"/>
                  <c:y val="-3.58422939068100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0F4-4DB2-A308-D8DBC4180399}"/>
                </c:ext>
              </c:extLst>
            </c:dLbl>
            <c:dLbl>
              <c:idx val="7"/>
              <c:layout>
                <c:manualLayout>
                  <c:x val="0"/>
                  <c:y val="1.433691756272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0F4-4DB2-A308-D8DBC4180399}"/>
                </c:ext>
              </c:extLst>
            </c:dLbl>
            <c:dLbl>
              <c:idx val="10"/>
              <c:layout>
                <c:manualLayout>
                  <c:x val="-5.44009541470293E-17"/>
                  <c:y val="1.0752688172042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0F4-4DB2-A308-D8DBC4180399}"/>
                </c:ext>
              </c:extLst>
            </c:dLbl>
            <c:dLbl>
              <c:idx val="20"/>
              <c:layout>
                <c:manualLayout>
                  <c:x val="0"/>
                  <c:y val="3.58422939068100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0F4-4DB2-A308-D8DBC4180399}"/>
                </c:ext>
              </c:extLst>
            </c:dLbl>
            <c:dLbl>
              <c:idx val="22"/>
              <c:layout>
                <c:manualLayout>
                  <c:x val="0"/>
                  <c:y val="7.168458781362009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0F4-4DB2-A308-D8DBC4180399}"/>
                </c:ext>
              </c:extLst>
            </c:dLbl>
            <c:dLbl>
              <c:idx val="23"/>
              <c:layout>
                <c:manualLayout>
                  <c:x val="-1.08801908294058E-16"/>
                  <c:y val="-7.168458781362069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C74-493F-90D3-7BC3CBDAB987}"/>
                </c:ext>
              </c:extLst>
            </c:dLbl>
            <c:dLbl>
              <c:idx val="24"/>
              <c:layout>
                <c:manualLayout>
                  <c:x val="1.08801908294058E-16"/>
                  <c:y val="1.0752688172042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0F4-4DB2-A308-D8DBC4180399}"/>
                </c:ext>
              </c:extLst>
            </c:dLbl>
            <c:dLbl>
              <c:idx val="25"/>
              <c:layout>
                <c:manualLayout>
                  <c:x val="0"/>
                  <c:y val="-1.0752688172042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74-493F-90D3-7BC3CBDAB987}"/>
                </c:ext>
              </c:extLst>
            </c:dLbl>
            <c:dLbl>
              <c:idx val="26"/>
              <c:layout>
                <c:manualLayout>
                  <c:x val="1.48367952522266E-3"/>
                  <c:y val="1.0752688172042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C74-493F-90D3-7BC3CBDAB987}"/>
                </c:ext>
              </c:extLst>
            </c:dLbl>
            <c:spPr>
              <a:noFill/>
              <a:ln>
                <a:noFill/>
              </a:ln>
              <a:effectLst/>
            </c:spPr>
            <c:txPr>
              <a:bodyPr rot="0" vert="horz"/>
              <a:lstStyle/>
              <a:p>
                <a:pPr>
                  <a:defRPr sz="10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Sheet1!$A$2:$A$29</c:f>
              <c:strCache>
                <c:ptCount val="28"/>
                <c:pt idx="0">
                  <c:v>89</c:v>
                </c:pt>
                <c:pt idx="1">
                  <c:v>90</c:v>
                </c:pt>
                <c:pt idx="2">
                  <c:v>91</c:v>
                </c:pt>
                <c:pt idx="3">
                  <c:v>92</c:v>
                </c:pt>
                <c:pt idx="4">
                  <c:v>93</c:v>
                </c:pt>
                <c:pt idx="5">
                  <c:v>94</c:v>
                </c:pt>
                <c:pt idx="6">
                  <c:v>95</c:v>
                </c:pt>
                <c:pt idx="7">
                  <c:v>96</c:v>
                </c:pt>
                <c:pt idx="8">
                  <c:v>97</c:v>
                </c:pt>
                <c:pt idx="9">
                  <c:v>98</c:v>
                </c:pt>
                <c:pt idx="10">
                  <c:v>99</c:v>
                </c:pt>
                <c:pt idx="11">
                  <c:v>00</c:v>
                </c:pt>
                <c:pt idx="12">
                  <c:v>01</c:v>
                </c:pt>
                <c:pt idx="13">
                  <c:v>02</c:v>
                </c:pt>
                <c:pt idx="14">
                  <c:v>03</c:v>
                </c:pt>
                <c:pt idx="15">
                  <c:v>04</c:v>
                </c:pt>
                <c:pt idx="16">
                  <c:v>05</c:v>
                </c:pt>
                <c:pt idx="17">
                  <c:v>06</c:v>
                </c:pt>
                <c:pt idx="18">
                  <c:v>07</c:v>
                </c:pt>
                <c:pt idx="19">
                  <c:v>08</c:v>
                </c:pt>
                <c:pt idx="20">
                  <c:v>09</c:v>
                </c:pt>
                <c:pt idx="21">
                  <c:v>10</c:v>
                </c:pt>
                <c:pt idx="22">
                  <c:v>11</c:v>
                </c:pt>
                <c:pt idx="23">
                  <c:v>12</c:v>
                </c:pt>
                <c:pt idx="24">
                  <c:v>13</c:v>
                </c:pt>
                <c:pt idx="25">
                  <c:v>14</c:v>
                </c:pt>
                <c:pt idx="26">
                  <c:v>15</c:v>
                </c:pt>
                <c:pt idx="27">
                  <c:v>16*</c:v>
                </c:pt>
              </c:strCache>
            </c:strRef>
          </c:cat>
          <c:val>
            <c:numRef>
              <c:f>Sheet1!$B$2:$B$29</c:f>
              <c:numCache>
                <c:formatCode>"$"#,##0.0</c:formatCode>
                <c:ptCount val="28"/>
                <c:pt idx="0">
                  <c:v>14.7</c:v>
                </c:pt>
                <c:pt idx="1">
                  <c:v>5.0999999999999996</c:v>
                </c:pt>
                <c:pt idx="2">
                  <c:v>8.4</c:v>
                </c:pt>
                <c:pt idx="3">
                  <c:v>39.6</c:v>
                </c:pt>
                <c:pt idx="4">
                  <c:v>9.3000000000000007</c:v>
                </c:pt>
                <c:pt idx="5">
                  <c:v>27.7</c:v>
                </c:pt>
                <c:pt idx="6">
                  <c:v>13.2</c:v>
                </c:pt>
                <c:pt idx="7">
                  <c:v>11.5</c:v>
                </c:pt>
                <c:pt idx="8">
                  <c:v>4</c:v>
                </c:pt>
                <c:pt idx="9">
                  <c:v>15.1</c:v>
                </c:pt>
                <c:pt idx="10">
                  <c:v>12.1</c:v>
                </c:pt>
                <c:pt idx="11">
                  <c:v>6.4</c:v>
                </c:pt>
                <c:pt idx="12">
                  <c:v>36.4</c:v>
                </c:pt>
                <c:pt idx="13">
                  <c:v>7.9</c:v>
                </c:pt>
                <c:pt idx="14">
                  <c:v>17.100000000000001</c:v>
                </c:pt>
                <c:pt idx="15">
                  <c:v>35.299999999999997</c:v>
                </c:pt>
                <c:pt idx="16">
                  <c:v>77.099999999999994</c:v>
                </c:pt>
                <c:pt idx="17">
                  <c:v>11.1</c:v>
                </c:pt>
                <c:pt idx="18">
                  <c:v>7.8</c:v>
                </c:pt>
                <c:pt idx="19">
                  <c:v>30.7</c:v>
                </c:pt>
                <c:pt idx="20">
                  <c:v>12</c:v>
                </c:pt>
                <c:pt idx="21">
                  <c:v>15.2</c:v>
                </c:pt>
                <c:pt idx="22">
                  <c:v>35.200000000000003</c:v>
                </c:pt>
                <c:pt idx="23">
                  <c:v>36.799999999999997</c:v>
                </c:pt>
                <c:pt idx="24">
                  <c:v>13.3</c:v>
                </c:pt>
                <c:pt idx="25">
                  <c:v>15.8</c:v>
                </c:pt>
                <c:pt idx="26">
                  <c:v>15.3</c:v>
                </c:pt>
                <c:pt idx="27">
                  <c:v>18.8</c:v>
                </c:pt>
              </c:numCache>
            </c:numRef>
          </c:val>
          <c:extLst>
            <c:ext xmlns:c16="http://schemas.microsoft.com/office/drawing/2014/chart" uri="{C3380CC4-5D6E-409C-BE32-E72D297353CC}">
              <c16:uniqueId val="{00000004-AC74-493F-90D3-7BC3CBDAB987}"/>
            </c:ext>
          </c:extLst>
        </c:ser>
        <c:dLbls>
          <c:showLegendKey val="0"/>
          <c:showVal val="0"/>
          <c:showCatName val="0"/>
          <c:showSerName val="0"/>
          <c:showPercent val="0"/>
          <c:showBubbleSize val="0"/>
        </c:dLbls>
        <c:gapWidth val="50"/>
        <c:axId val="528513256"/>
        <c:axId val="528512080"/>
      </c:barChart>
      <c:catAx>
        <c:axId val="528513256"/>
        <c:scaling>
          <c:orientation val="minMax"/>
        </c:scaling>
        <c:delete val="0"/>
        <c:axPos val="b"/>
        <c:numFmt formatCode="General" sourceLinked="0"/>
        <c:majorTickMark val="out"/>
        <c:minorTickMark val="none"/>
        <c:tickLblPos val="low"/>
        <c:crossAx val="528512080"/>
        <c:crosses val="autoZero"/>
        <c:auto val="1"/>
        <c:lblAlgn val="ctr"/>
        <c:lblOffset val="100"/>
        <c:noMultiLvlLbl val="0"/>
      </c:catAx>
      <c:valAx>
        <c:axId val="528512080"/>
        <c:scaling>
          <c:orientation val="minMax"/>
          <c:max val="90"/>
          <c:min val="0"/>
        </c:scaling>
        <c:delete val="0"/>
        <c:axPos val="l"/>
        <c:title>
          <c:tx>
            <c:rich>
              <a:bodyPr/>
              <a:lstStyle/>
              <a:p>
                <a:pPr>
                  <a:defRPr/>
                </a:pPr>
                <a:r>
                  <a:rPr lang="en-US" dirty="0"/>
                  <a:t>Billions, 2016 $</a:t>
                </a:r>
              </a:p>
            </c:rich>
          </c:tx>
          <c:overlay val="0"/>
        </c:title>
        <c:numFmt formatCode="&quot;$&quot;#,##0" sourceLinked="0"/>
        <c:majorTickMark val="out"/>
        <c:minorTickMark val="none"/>
        <c:tickLblPos val="nextTo"/>
        <c:crossAx val="528513256"/>
        <c:crosses val="autoZero"/>
        <c:crossBetween val="between"/>
        <c:majorUnit val="10"/>
        <c:minorUnit val="0.01"/>
      </c:valAx>
    </c:plotArea>
    <c:plotVisOnly val="1"/>
    <c:dispBlanksAs val="gap"/>
    <c:showDLblsOverMax val="0"/>
  </c:chart>
  <c:txPr>
    <a:bodyPr/>
    <a:lstStyle/>
    <a:p>
      <a:pPr>
        <a:defRPr sz="12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drawings/drawing1.xml><?xml version="1.0" encoding="utf-8"?>
<c:userShapes xmlns:c="http://schemas.openxmlformats.org/drawingml/2006/chart">
  <cdr:relSizeAnchor xmlns:cdr="http://schemas.openxmlformats.org/drawingml/2006/chartDrawing">
    <cdr:from>
      <cdr:x>0.16736</cdr:x>
      <cdr:y>0.03176</cdr:y>
    </cdr:from>
    <cdr:to>
      <cdr:x>0.16736</cdr:x>
      <cdr:y>0.91974</cdr:y>
    </cdr:to>
    <cdr:cxnSp macro="">
      <cdr:nvCxnSpPr>
        <cdr:cNvPr id="3" name="Straight Connector 2"/>
        <cdr:cNvCxnSpPr/>
      </cdr:nvCxnSpPr>
      <cdr:spPr>
        <a:xfrm xmlns:a="http://schemas.openxmlformats.org/drawingml/2006/main">
          <a:off x="1397522" y="116857"/>
          <a:ext cx="0" cy="3266760"/>
        </a:xfrm>
        <a:prstGeom xmlns:a="http://schemas.openxmlformats.org/drawingml/2006/main" prst="line">
          <a:avLst/>
        </a:prstGeom>
        <a:ln xmlns:a="http://schemas.openxmlformats.org/drawingml/2006/main" w="9525">
          <a:solidFill>
            <a:srgbClr val="D0D0D3"/>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0.25708</cdr:x>
      <cdr:y>0.03176</cdr:y>
    </cdr:from>
    <cdr:to>
      <cdr:x>0.25708</cdr:x>
      <cdr:y>0.91974</cdr:y>
    </cdr:to>
    <cdr:cxnSp macro="">
      <cdr:nvCxnSpPr>
        <cdr:cNvPr id="6" name="Straight Connector 5"/>
        <cdr:cNvCxnSpPr/>
      </cdr:nvCxnSpPr>
      <cdr:spPr>
        <a:xfrm xmlns:a="http://schemas.openxmlformats.org/drawingml/2006/main">
          <a:off x="2146701" y="116857"/>
          <a:ext cx="0" cy="3266760"/>
        </a:xfrm>
        <a:prstGeom xmlns:a="http://schemas.openxmlformats.org/drawingml/2006/main" prst="line">
          <a:avLst/>
        </a:prstGeom>
        <a:ln xmlns:a="http://schemas.openxmlformats.org/drawingml/2006/main" w="9525">
          <a:solidFill>
            <a:srgbClr val="D0D0D3"/>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0.34649</cdr:x>
      <cdr:y>0.03176</cdr:y>
    </cdr:from>
    <cdr:to>
      <cdr:x>0.34649</cdr:x>
      <cdr:y>0.91974</cdr:y>
    </cdr:to>
    <cdr:cxnSp macro="">
      <cdr:nvCxnSpPr>
        <cdr:cNvPr id="7" name="Straight Connector 6"/>
        <cdr:cNvCxnSpPr/>
      </cdr:nvCxnSpPr>
      <cdr:spPr>
        <a:xfrm xmlns:a="http://schemas.openxmlformats.org/drawingml/2006/main">
          <a:off x="2893268" y="116857"/>
          <a:ext cx="0" cy="3266760"/>
        </a:xfrm>
        <a:prstGeom xmlns:a="http://schemas.openxmlformats.org/drawingml/2006/main" prst="line">
          <a:avLst/>
        </a:prstGeom>
        <a:ln xmlns:a="http://schemas.openxmlformats.org/drawingml/2006/main" w="9525">
          <a:solidFill>
            <a:srgbClr val="D0D0D3"/>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0.43552</cdr:x>
      <cdr:y>0.03176</cdr:y>
    </cdr:from>
    <cdr:to>
      <cdr:x>0.43552</cdr:x>
      <cdr:y>0.91974</cdr:y>
    </cdr:to>
    <cdr:cxnSp macro="">
      <cdr:nvCxnSpPr>
        <cdr:cNvPr id="8" name="Straight Connector 7"/>
        <cdr:cNvCxnSpPr/>
      </cdr:nvCxnSpPr>
      <cdr:spPr>
        <a:xfrm xmlns:a="http://schemas.openxmlformats.org/drawingml/2006/main">
          <a:off x="3636660" y="116857"/>
          <a:ext cx="0" cy="3266760"/>
        </a:xfrm>
        <a:prstGeom xmlns:a="http://schemas.openxmlformats.org/drawingml/2006/main" prst="line">
          <a:avLst/>
        </a:prstGeom>
        <a:ln xmlns:a="http://schemas.openxmlformats.org/drawingml/2006/main" w="9525">
          <a:solidFill>
            <a:srgbClr val="D0D0D3"/>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0.52492</cdr:x>
      <cdr:y>0.03176</cdr:y>
    </cdr:from>
    <cdr:to>
      <cdr:x>0.52492</cdr:x>
      <cdr:y>0.91974</cdr:y>
    </cdr:to>
    <cdr:cxnSp macro="">
      <cdr:nvCxnSpPr>
        <cdr:cNvPr id="9" name="Straight Connector 8"/>
        <cdr:cNvCxnSpPr/>
      </cdr:nvCxnSpPr>
      <cdr:spPr>
        <a:xfrm xmlns:a="http://schemas.openxmlformats.org/drawingml/2006/main">
          <a:off x="4383227" y="116857"/>
          <a:ext cx="0" cy="3266760"/>
        </a:xfrm>
        <a:prstGeom xmlns:a="http://schemas.openxmlformats.org/drawingml/2006/main" prst="line">
          <a:avLst/>
        </a:prstGeom>
        <a:ln xmlns:a="http://schemas.openxmlformats.org/drawingml/2006/main" w="9525">
          <a:solidFill>
            <a:srgbClr val="D0D0D3"/>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0.61466</cdr:x>
      <cdr:y>0.03176</cdr:y>
    </cdr:from>
    <cdr:to>
      <cdr:x>0.61466</cdr:x>
      <cdr:y>0.91974</cdr:y>
    </cdr:to>
    <cdr:cxnSp macro="">
      <cdr:nvCxnSpPr>
        <cdr:cNvPr id="10" name="Straight Connector 9"/>
        <cdr:cNvCxnSpPr/>
      </cdr:nvCxnSpPr>
      <cdr:spPr>
        <a:xfrm xmlns:a="http://schemas.openxmlformats.org/drawingml/2006/main">
          <a:off x="5132527" y="116857"/>
          <a:ext cx="0" cy="3266760"/>
        </a:xfrm>
        <a:prstGeom xmlns:a="http://schemas.openxmlformats.org/drawingml/2006/main" prst="line">
          <a:avLst/>
        </a:prstGeom>
        <a:ln xmlns:a="http://schemas.openxmlformats.org/drawingml/2006/main" w="9525">
          <a:solidFill>
            <a:srgbClr val="D0D0D3"/>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0.70401</cdr:x>
      <cdr:y>0.04039</cdr:y>
    </cdr:from>
    <cdr:to>
      <cdr:x>0.70401</cdr:x>
      <cdr:y>0.92837</cdr:y>
    </cdr:to>
    <cdr:cxnSp macro="">
      <cdr:nvCxnSpPr>
        <cdr:cNvPr id="11" name="Straight Connector 10"/>
        <cdr:cNvCxnSpPr/>
      </cdr:nvCxnSpPr>
      <cdr:spPr>
        <a:xfrm xmlns:a="http://schemas.openxmlformats.org/drawingml/2006/main">
          <a:off x="5878652" y="148607"/>
          <a:ext cx="0" cy="3266760"/>
        </a:xfrm>
        <a:prstGeom xmlns:a="http://schemas.openxmlformats.org/drawingml/2006/main" prst="line">
          <a:avLst/>
        </a:prstGeom>
        <a:ln xmlns:a="http://schemas.openxmlformats.org/drawingml/2006/main" w="9525">
          <a:solidFill>
            <a:srgbClr val="D0D0D3"/>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0.79298</cdr:x>
      <cdr:y>0.03176</cdr:y>
    </cdr:from>
    <cdr:to>
      <cdr:x>0.79298</cdr:x>
      <cdr:y>0.91974</cdr:y>
    </cdr:to>
    <cdr:cxnSp macro="">
      <cdr:nvCxnSpPr>
        <cdr:cNvPr id="12" name="Straight Connector 11"/>
        <cdr:cNvCxnSpPr/>
      </cdr:nvCxnSpPr>
      <cdr:spPr>
        <a:xfrm xmlns:a="http://schemas.openxmlformats.org/drawingml/2006/main">
          <a:off x="6621602" y="116857"/>
          <a:ext cx="0" cy="3266760"/>
        </a:xfrm>
        <a:prstGeom xmlns:a="http://schemas.openxmlformats.org/drawingml/2006/main" prst="line">
          <a:avLst/>
        </a:prstGeom>
        <a:ln xmlns:a="http://schemas.openxmlformats.org/drawingml/2006/main" w="9525">
          <a:solidFill>
            <a:srgbClr val="D0D0D3"/>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0.90222</cdr:x>
      <cdr:y>0.03228</cdr:y>
    </cdr:from>
    <cdr:to>
      <cdr:x>0.90749</cdr:x>
      <cdr:y>0.91891</cdr:y>
    </cdr:to>
    <cdr:cxnSp macro="">
      <cdr:nvCxnSpPr>
        <cdr:cNvPr id="13" name="Straight Connector 12"/>
        <cdr:cNvCxnSpPr/>
      </cdr:nvCxnSpPr>
      <cdr:spPr>
        <a:xfrm xmlns:a="http://schemas.openxmlformats.org/drawingml/2006/main">
          <a:off x="7533763" y="125707"/>
          <a:ext cx="43985" cy="3452763"/>
        </a:xfrm>
        <a:prstGeom xmlns:a="http://schemas.openxmlformats.org/drawingml/2006/main" prst="line">
          <a:avLst/>
        </a:prstGeom>
        <a:ln xmlns:a="http://schemas.openxmlformats.org/drawingml/2006/main" w="9525">
          <a:solidFill>
            <a:srgbClr val="D0D0D3"/>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0.43096</cdr:x>
      <cdr:y>0.55359</cdr:y>
    </cdr:from>
    <cdr:to>
      <cdr:x>0.81147</cdr:x>
      <cdr:y>0.81271</cdr:y>
    </cdr:to>
    <cdr:sp macro="" textlink="">
      <cdr:nvSpPr>
        <cdr:cNvPr id="2" name="AutoShape 26"/>
        <cdr:cNvSpPr>
          <a:spLocks xmlns:a="http://schemas.openxmlformats.org/drawingml/2006/main" noChangeArrowheads="1"/>
        </cdr:cNvSpPr>
      </cdr:nvSpPr>
      <cdr:spPr bwMode="blackWhite">
        <a:xfrm xmlns:a="http://schemas.openxmlformats.org/drawingml/2006/main">
          <a:off x="3513775" y="2270459"/>
          <a:ext cx="3102450" cy="1062729"/>
        </a:xfrm>
        <a:prstGeom xmlns:a="http://schemas.openxmlformats.org/drawingml/2006/main" prst="wedgeRectCallout">
          <a:avLst>
            <a:gd name="adj1" fmla="val 75171"/>
            <a:gd name="adj2" fmla="val -71725"/>
          </a:avLst>
        </a:prstGeom>
        <a:gradFill xmlns:a="http://schemas.openxmlformats.org/drawingml/2006/main" rotWithShape="1">
          <a:gsLst>
            <a:gs pos="0">
              <a:schemeClr val="accent1"/>
            </a:gs>
            <a:gs pos="100000">
              <a:schemeClr val="accent1">
                <a:gamma/>
                <a:shade val="66275"/>
                <a:invGamma/>
              </a:schemeClr>
            </a:gs>
          </a:gsLst>
          <a:lin ang="5400000" scaled="1"/>
        </a:gradFill>
        <a:ln xmlns:a="http://schemas.openxmlformats.org/drawingml/2006/main" w="28575" algn="ctr">
          <a:solidFill>
            <a:schemeClr val="bg1"/>
          </a:solidFill>
          <a:miter lim="800000"/>
          <a:headEnd/>
          <a:tailEnd/>
        </a:ln>
        <a:effectLst xmlns:a="http://schemas.openxmlformats.org/drawingml/2006/main"/>
      </cdr:spPr>
      <cdr:txBody>
        <a:bodyPr xmlns:a="http://schemas.openxmlformats.org/drawingml/2006/main" tIns="91440" bIns="91440" anchor="ctr"/>
        <a:lstStyle xmlns:a="http://schemas.openxmlformats.org/drawingml/2006/main">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xmlns:a="http://schemas.openxmlformats.org/drawingml/2006/main">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The increase in frequency and severity of claims is driving up insurer payouts relative to premiums</a:t>
          </a:r>
        </a:p>
      </cdr:txBody>
    </cdr:sp>
  </cdr:relSizeAnchor>
</c:userShapes>
</file>

<file path=ppt/drawings/drawing3.xml><?xml version="1.0" encoding="utf-8"?>
<c:userShapes xmlns:c="http://schemas.openxmlformats.org/drawingml/2006/chart">
  <cdr:relSizeAnchor xmlns:cdr="http://schemas.openxmlformats.org/drawingml/2006/chartDrawing">
    <cdr:from>
      <cdr:x>0.5455</cdr:x>
      <cdr:y>0.2671</cdr:y>
    </cdr:from>
    <cdr:to>
      <cdr:x>0.82184</cdr:x>
      <cdr:y>0.50943</cdr:y>
    </cdr:to>
    <cdr:sp macro="" textlink="">
      <cdr:nvSpPr>
        <cdr:cNvPr id="2" name="AutoShape 26"/>
        <cdr:cNvSpPr>
          <a:spLocks xmlns:a="http://schemas.openxmlformats.org/drawingml/2006/main" noChangeArrowheads="1"/>
        </cdr:cNvSpPr>
      </cdr:nvSpPr>
      <cdr:spPr bwMode="blackWhite">
        <a:xfrm xmlns:a="http://schemas.openxmlformats.org/drawingml/2006/main">
          <a:off x="4447680" y="1171349"/>
          <a:ext cx="2253117" cy="1062717"/>
        </a:xfrm>
        <a:prstGeom xmlns:a="http://schemas.openxmlformats.org/drawingml/2006/main" prst="wedgeRectCallout">
          <a:avLst>
            <a:gd name="adj1" fmla="val 72425"/>
            <a:gd name="adj2" fmla="val 83105"/>
          </a:avLst>
        </a:prstGeom>
        <a:gradFill xmlns:a="http://schemas.openxmlformats.org/drawingml/2006/main" rotWithShape="1">
          <a:gsLst>
            <a:gs pos="0">
              <a:schemeClr val="accent1"/>
            </a:gs>
            <a:gs pos="100000">
              <a:schemeClr val="accent1">
                <a:gamma/>
                <a:shade val="66275"/>
                <a:invGamma/>
              </a:schemeClr>
            </a:gs>
          </a:gsLst>
          <a:lin ang="5400000" scaled="1"/>
        </a:gradFill>
        <a:ln xmlns:a="http://schemas.openxmlformats.org/drawingml/2006/main" w="28575" algn="ctr">
          <a:solidFill>
            <a:schemeClr val="bg1"/>
          </a:solidFill>
          <a:miter lim="800000"/>
          <a:headEnd/>
          <a:tailEnd/>
        </a:ln>
        <a:effectLst xmlns:a="http://schemas.openxmlformats.org/drawingml/2006/main"/>
      </cdr:spPr>
      <cdr:txBody>
        <a:bodyPr xmlns:a="http://schemas.openxmlformats.org/drawingml/2006/main" tIns="91440" bIns="9144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
            </a:rPr>
            <a:t>Rising claim costs has  been a factor in keeping auto insurer ROEs quite low</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sz="1100"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90D53B4-B4FE-442B-BCF3-9023F49641CC}" type="datetimeFigureOut">
              <a:rPr lang="en-US" sz="1100"/>
              <a:t>3/17/2017</a:t>
            </a:fld>
            <a:endParaRPr lang="en-US" sz="1100"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sz="1100"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5E3EEC0-60C9-482C-B113-4433E60F7642}" type="slidenum">
              <a:rPr lang="en-US" sz="1100"/>
              <a:t>‹#›</a:t>
            </a:fld>
            <a:endParaRPr lang="en-US" sz="1100" dirty="0"/>
          </a:p>
        </p:txBody>
      </p:sp>
    </p:spTree>
    <p:extLst>
      <p:ext uri="{BB962C8B-B14F-4D97-AF65-F5344CB8AC3E}">
        <p14:creationId xmlns:p14="http://schemas.microsoft.com/office/powerpoint/2010/main" val="12625604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414463" y="325438"/>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8" name="Slide Number Placeholder 6"/>
          <p:cNvSpPr>
            <a:spLocks noGrp="1"/>
          </p:cNvSpPr>
          <p:nvPr>
            <p:ph type="sldNum" sz="quarter" idx="5"/>
          </p:nvPr>
        </p:nvSpPr>
        <p:spPr>
          <a:xfrm>
            <a:off x="0" y="9014374"/>
            <a:ext cx="7008778" cy="280412"/>
          </a:xfrm>
          <a:prstGeom prst="rect">
            <a:avLst/>
          </a:prstGeom>
        </p:spPr>
        <p:txBody>
          <a:bodyPr vert="horz" lIns="93177" tIns="46589" rIns="93177" bIns="46589" rtlCol="0" anchor="b"/>
          <a:lstStyle>
            <a:lvl1pPr algn="ctr">
              <a:defRPr sz="900">
                <a:solidFill>
                  <a:schemeClr val="tx1"/>
                </a:solidFill>
                <a:latin typeface="+mn-lt"/>
                <a:cs typeface="Arial" pitchFamily="34" charset="0"/>
              </a:defRPr>
            </a:lvl1pPr>
          </a:lstStyle>
          <a:p>
            <a:fld id="{D5F8523C-8729-40F0-9536-D6C4CA3AD238}" type="slidenum">
              <a:rPr lang="en-US" smtClean="0"/>
              <a:pPr/>
              <a:t>‹#›</a:t>
            </a:fld>
            <a:endParaRPr lang="en-US" dirty="0"/>
          </a:p>
        </p:txBody>
      </p:sp>
      <p:sp>
        <p:nvSpPr>
          <p:cNvPr id="9" name="Notes Placeholder 1"/>
          <p:cNvSpPr>
            <a:spLocks noGrp="1"/>
          </p:cNvSpPr>
          <p:nvPr>
            <p:ph type="body" sz="quarter" idx="3"/>
          </p:nvPr>
        </p:nvSpPr>
        <p:spPr>
          <a:xfrm>
            <a:off x="701040" y="3670141"/>
            <a:ext cx="5608320" cy="5229225"/>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34842946"/>
      </p:ext>
    </p:extLst>
  </p:cSld>
  <p:clrMap bg1="lt1" tx1="dk1" bg2="lt2" tx2="dk2" accent1="accent1" accent2="accent2" accent3="accent3" accent4="accent4" accent5="accent5" accent6="accent6" hlink="hlink" folHlink="folHlink"/>
  <p:hf hdr="0" ftr="0" dt="0"/>
  <p:notesStyle>
    <a:lvl1pPr marL="171450" indent="-171450" algn="l" defTabSz="914400" rtl="0" eaLnBrk="1" latinLnBrk="0" hangingPunct="1">
      <a:lnSpc>
        <a:spcPct val="90000"/>
      </a:lnSpc>
      <a:spcBef>
        <a:spcPts val="1200"/>
      </a:spcBef>
      <a:buClr>
        <a:srgbClr val="337DBE"/>
      </a:buClr>
      <a:buSzPct val="77000"/>
      <a:buFont typeface="Wingdings 3" panose="05040102010807070707" pitchFamily="18" charset="2"/>
      <a:buChar char="y"/>
      <a:defRPr lang="en-US" sz="1200" kern="1200" dirty="0" smtClean="0">
        <a:solidFill>
          <a:schemeClr val="tx1"/>
        </a:solidFill>
        <a:effectLst/>
        <a:latin typeface="+mn-lt"/>
        <a:ea typeface="+mn-ea"/>
        <a:cs typeface="+mn-cs"/>
      </a:defRPr>
    </a:lvl1pPr>
    <a:lvl2pPr marL="342900" indent="-142875" algn="l" defTabSz="914400" rtl="0" eaLnBrk="1" latinLnBrk="0" hangingPunct="1">
      <a:lnSpc>
        <a:spcPct val="90000"/>
      </a:lnSpc>
      <a:spcBef>
        <a:spcPts val="600"/>
      </a:spcBef>
      <a:buClr>
        <a:srgbClr val="337DBE"/>
      </a:buClr>
      <a:buFont typeface="Wingdings" panose="05000000000000000000" pitchFamily="2" charset="2"/>
      <a:buChar char="w"/>
      <a:defRPr lang="en-US" sz="1100" kern="1200" dirty="0" smtClean="0">
        <a:solidFill>
          <a:schemeClr val="tx1"/>
        </a:solidFill>
        <a:effectLst/>
        <a:latin typeface="+mn-lt"/>
        <a:ea typeface="+mn-ea"/>
        <a:cs typeface="+mn-cs"/>
      </a:defRPr>
    </a:lvl2pPr>
    <a:lvl3pPr marL="514350" indent="-119063" algn="l" defTabSz="914400" rtl="0" eaLnBrk="1" latinLnBrk="0" hangingPunct="1">
      <a:lnSpc>
        <a:spcPct val="90000"/>
      </a:lnSpc>
      <a:spcBef>
        <a:spcPts val="300"/>
      </a:spcBef>
      <a:buClr>
        <a:srgbClr val="337DBE"/>
      </a:buClr>
      <a:buFont typeface="Arial" pitchFamily="34" charset="0"/>
      <a:buChar char="–"/>
      <a:defRPr lang="en-US" sz="1000" kern="1200" dirty="0" smtClean="0">
        <a:solidFill>
          <a:schemeClr val="tx1"/>
        </a:solidFill>
        <a:effectLst/>
        <a:latin typeface="+mn-lt"/>
        <a:ea typeface="+mn-ea"/>
        <a:cs typeface="+mn-cs"/>
      </a:defRPr>
    </a:lvl3pPr>
    <a:lvl4pPr marL="685800" indent="-107950" algn="l" defTabSz="914400" rtl="0" eaLnBrk="1" latinLnBrk="0" hangingPunct="1">
      <a:lnSpc>
        <a:spcPct val="90000"/>
      </a:lnSpc>
      <a:spcBef>
        <a:spcPts val="200"/>
      </a:spcBef>
      <a:buClr>
        <a:srgbClr val="337DBE"/>
      </a:buClr>
      <a:buFont typeface="Wingdings" pitchFamily="2" charset="2"/>
      <a:buChar char="§"/>
      <a:defRPr lang="en-US" sz="900" kern="1200" dirty="0" smtClean="0">
        <a:solidFill>
          <a:schemeClr val="tx1"/>
        </a:solidFill>
        <a:effectLst/>
        <a:latin typeface="+mn-lt"/>
        <a:ea typeface="+mn-ea"/>
        <a:cs typeface="+mn-cs"/>
      </a:defRPr>
    </a:lvl4pPr>
    <a:lvl5pPr marL="800100" indent="-95250" algn="l" defTabSz="914400" rtl="0" eaLnBrk="1" latinLnBrk="0" hangingPunct="1">
      <a:lnSpc>
        <a:spcPct val="90000"/>
      </a:lnSpc>
      <a:spcBef>
        <a:spcPts val="100"/>
      </a:spcBef>
      <a:buClr>
        <a:srgbClr val="337DBE"/>
      </a:buClr>
      <a:buSzPct val="100000"/>
      <a:buFont typeface="Arial" panose="020B0604020202020204" pitchFamily="34" charset="0"/>
      <a:buChar char="»"/>
      <a:defRPr lang="en-US" sz="800" kern="1200" dirty="0">
        <a:solidFill>
          <a:schemeClr val="tx1"/>
        </a:solidFill>
        <a:effectLst/>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D788225C-6672-464D-A51D-0BCF5E1B6D7F}" type="slidenum">
              <a:rPr lang="en-US" smtClean="0"/>
              <a:pPr>
                <a:defRPr/>
              </a:pPr>
              <a:t>1</a:t>
            </a:fld>
            <a:endParaRPr lang="en-US" dirty="0"/>
          </a:p>
        </p:txBody>
      </p:sp>
      <p:sp>
        <p:nvSpPr>
          <p:cNvPr id="62467" name="Rectangle 2"/>
          <p:cNvSpPr>
            <a:spLocks noGrp="1" noRot="1" noChangeAspect="1" noChangeArrowheads="1" noTextEdit="1"/>
          </p:cNvSpPr>
          <p:nvPr>
            <p:ph type="sldImg"/>
          </p:nvPr>
        </p:nvSpPr>
        <p:spPr>
          <a:xfrm>
            <a:off x="1412875" y="325438"/>
            <a:ext cx="4184650" cy="3138487"/>
          </a:xfrm>
          <a:ln/>
        </p:spPr>
      </p:sp>
      <p:sp>
        <p:nvSpPr>
          <p:cNvPr id="62468"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886188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D5F8523C-8729-40F0-9536-D6C4CA3AD238}" type="slidenum">
              <a:rPr lang="en-US" smtClean="0"/>
              <a:pPr/>
              <a:t>10</a:t>
            </a:fld>
            <a:endParaRPr lang="en-US" dirty="0"/>
          </a:p>
        </p:txBody>
      </p:sp>
    </p:spTree>
    <p:extLst>
      <p:ext uri="{BB962C8B-B14F-4D97-AF65-F5344CB8AC3E}">
        <p14:creationId xmlns:p14="http://schemas.microsoft.com/office/powerpoint/2010/main" val="3453614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p:txBody>
          <a:bodyPr/>
          <a:lstStyle/>
          <a:p>
            <a:fld id="{5858BD08-603D-48F8-9A20-C039EB7A66EE}" type="slidenum">
              <a:rPr lang="en-US" smtClean="0"/>
              <a:pPr/>
              <a:t>11</a:t>
            </a:fld>
            <a:endParaRPr lang="en-US" dirty="0"/>
          </a:p>
        </p:txBody>
      </p:sp>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90838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D5F8523C-8729-40F0-9536-D6C4CA3AD238}" type="slidenum">
              <a:rPr lang="en-US" smtClean="0"/>
              <a:pPr/>
              <a:t>12</a:t>
            </a:fld>
            <a:endParaRPr lang="en-US" dirty="0"/>
          </a:p>
        </p:txBody>
      </p:sp>
    </p:spTree>
    <p:extLst>
      <p:ext uri="{BB962C8B-B14F-4D97-AF65-F5344CB8AC3E}">
        <p14:creationId xmlns:p14="http://schemas.microsoft.com/office/powerpoint/2010/main" val="5386542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fld id="{8268D18C-0784-4943-AE98-17D8DF7C11EF}" type="slidenum">
              <a:rPr lang="en-US" smtClean="0"/>
              <a:pPr/>
              <a:t>13</a:t>
            </a:fld>
            <a:endParaRPr lang="en-US" dirty="0"/>
          </a:p>
        </p:txBody>
      </p:sp>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95457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3"/>
          <p:cNvSpPr txBox="1">
            <a:spLocks noGrp="1" noChangeArrowheads="1"/>
          </p:cNvSpPr>
          <p:nvPr/>
        </p:nvSpPr>
        <p:spPr bwMode="auto">
          <a:xfrm>
            <a:off x="4214896" y="6575141"/>
            <a:ext cx="936884" cy="24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4986" tIns="45586" rIns="44986" bIns="45586" anchor="b">
            <a:spAutoFit/>
          </a:bodyPr>
          <a:lstStyle>
            <a:lvl1pPr defTabSz="909638">
              <a:defRPr>
                <a:solidFill>
                  <a:schemeClr val="tx1"/>
                </a:solidFill>
                <a:latin typeface="Arial" panose="020B0604020202020204" pitchFamily="34" charset="0"/>
                <a:cs typeface="Arial" panose="020B0604020202020204" pitchFamily="34" charset="0"/>
              </a:defRPr>
            </a:lvl1pPr>
            <a:lvl2pPr marL="742950" indent="-285750" defTabSz="909638">
              <a:defRPr>
                <a:solidFill>
                  <a:schemeClr val="tx1"/>
                </a:solidFill>
                <a:latin typeface="Arial" panose="020B0604020202020204" pitchFamily="34" charset="0"/>
                <a:cs typeface="Arial" panose="020B0604020202020204" pitchFamily="34" charset="0"/>
              </a:defRPr>
            </a:lvl2pPr>
            <a:lvl3pPr marL="1143000" indent="-228600" defTabSz="909638">
              <a:defRPr>
                <a:solidFill>
                  <a:schemeClr val="tx1"/>
                </a:solidFill>
                <a:latin typeface="Arial" panose="020B0604020202020204" pitchFamily="34" charset="0"/>
                <a:cs typeface="Arial" panose="020B0604020202020204" pitchFamily="34" charset="0"/>
              </a:defRPr>
            </a:lvl3pPr>
            <a:lvl4pPr marL="1600200" indent="-228600" defTabSz="909638">
              <a:defRPr>
                <a:solidFill>
                  <a:schemeClr val="tx1"/>
                </a:solidFill>
                <a:latin typeface="Arial" panose="020B0604020202020204" pitchFamily="34" charset="0"/>
                <a:cs typeface="Arial" panose="020B0604020202020204" pitchFamily="34" charset="0"/>
              </a:defRPr>
            </a:lvl4pPr>
            <a:lvl5pPr marL="2057400" indent="-228600" defTabSz="909638">
              <a:defRPr>
                <a:solidFill>
                  <a:schemeClr val="tx1"/>
                </a:solidFill>
                <a:latin typeface="Arial" panose="020B0604020202020204" pitchFamily="34" charset="0"/>
                <a:cs typeface="Arial" panose="020B0604020202020204" pitchFamily="34" charset="0"/>
              </a:defRPr>
            </a:lvl5pPr>
            <a:lvl6pPr marL="25146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fld id="{6AF3E4F9-5F1C-4D37-9822-DDDE1438DD35}" type="slidenum">
              <a:rPr lang="en-US" altLang="en-US" sz="1000">
                <a:solidFill>
                  <a:srgbClr val="000000"/>
                </a:solidFill>
              </a:rPr>
              <a:pPr algn="ctr" fontAlgn="base">
                <a:spcBef>
                  <a:spcPct val="0"/>
                </a:spcBef>
                <a:spcAft>
                  <a:spcPct val="0"/>
                </a:spcAft>
              </a:pPr>
              <a:t>14</a:t>
            </a:fld>
            <a:endParaRPr lang="en-US" altLang="en-US" sz="1000">
              <a:solidFill>
                <a:srgbClr val="000000"/>
              </a:solidFill>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161" tIns="45161" rIns="45161" bIns="45161"/>
          <a:lstStyle/>
          <a:p>
            <a:endParaRPr lang="en-US" altLang="en-US">
              <a:latin typeface="Arial" panose="020B0604020202020204" pitchFamily="34" charset="0"/>
            </a:endParaRPr>
          </a:p>
        </p:txBody>
      </p:sp>
    </p:spTree>
    <p:extLst>
      <p:ext uri="{BB962C8B-B14F-4D97-AF65-F5344CB8AC3E}">
        <p14:creationId xmlns:p14="http://schemas.microsoft.com/office/powerpoint/2010/main" val="4732745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p:txBody>
          <a:bodyPr/>
          <a:lstStyle/>
          <a:p>
            <a:fld id="{29163C5C-8774-45C9-882E-9C984C03A171}" type="slidenum">
              <a:rPr lang="en-US" smtClean="0"/>
              <a:pPr/>
              <a:t>15</a:t>
            </a:fld>
            <a:endParaRPr lang="en-US" dirty="0"/>
          </a:p>
        </p:txBody>
      </p:sp>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373728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325438"/>
            <a:ext cx="4184650" cy="3138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16</a:t>
            </a:fld>
            <a:endParaRPr lang="en-US" dirty="0"/>
          </a:p>
        </p:txBody>
      </p:sp>
    </p:spTree>
    <p:extLst>
      <p:ext uri="{BB962C8B-B14F-4D97-AF65-F5344CB8AC3E}">
        <p14:creationId xmlns:p14="http://schemas.microsoft.com/office/powerpoint/2010/main" val="34185146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325438"/>
            <a:ext cx="4184650" cy="3138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17</a:t>
            </a:fld>
            <a:endParaRPr lang="en-US" dirty="0"/>
          </a:p>
        </p:txBody>
      </p:sp>
    </p:spTree>
    <p:extLst>
      <p:ext uri="{BB962C8B-B14F-4D97-AF65-F5344CB8AC3E}">
        <p14:creationId xmlns:p14="http://schemas.microsoft.com/office/powerpoint/2010/main" val="27705140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153728" y="9046823"/>
            <a:ext cx="706130" cy="247989"/>
          </a:xfrm>
        </p:spPr>
        <p:txBody>
          <a:bodyPr/>
          <a:lstStyle/>
          <a:p>
            <a:pPr>
              <a:defRPr/>
            </a:pPr>
            <a:fld id="{938F789B-0BA8-4A49-AFC3-8C639E029E1C}" type="slidenum">
              <a:rPr lang="en-US" smtClean="0"/>
              <a:pPr>
                <a:defRPr/>
              </a:pPr>
              <a:t>19</a:t>
            </a:fld>
            <a:endParaRPr lang="en-US" dirty="0"/>
          </a:p>
        </p:txBody>
      </p:sp>
      <p:sp>
        <p:nvSpPr>
          <p:cNvPr id="266243" name="Rectangle 2"/>
          <p:cNvSpPr>
            <a:spLocks noGrp="1" noRot="1" noChangeAspect="1" noChangeArrowheads="1" noTextEdit="1"/>
          </p:cNvSpPr>
          <p:nvPr>
            <p:ph type="sldImg"/>
          </p:nvPr>
        </p:nvSpPr>
        <p:spPr>
          <a:xfrm>
            <a:off x="1412875" y="325438"/>
            <a:ext cx="4184650" cy="3138487"/>
          </a:xfrm>
          <a:ln/>
        </p:spPr>
      </p:sp>
      <p:sp>
        <p:nvSpPr>
          <p:cNvPr id="266244"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246645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325438"/>
            <a:ext cx="4184650" cy="3138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20</a:t>
            </a:fld>
            <a:endParaRPr lang="en-US" dirty="0"/>
          </a:p>
        </p:txBody>
      </p:sp>
    </p:spTree>
    <p:extLst>
      <p:ext uri="{BB962C8B-B14F-4D97-AF65-F5344CB8AC3E}">
        <p14:creationId xmlns:p14="http://schemas.microsoft.com/office/powerpoint/2010/main" val="2651048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325438"/>
            <a:ext cx="4184650" cy="3138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2</a:t>
            </a:fld>
            <a:endParaRPr lang="en-US" dirty="0"/>
          </a:p>
        </p:txBody>
      </p:sp>
    </p:spTree>
    <p:extLst>
      <p:ext uri="{BB962C8B-B14F-4D97-AF65-F5344CB8AC3E}">
        <p14:creationId xmlns:p14="http://schemas.microsoft.com/office/powerpoint/2010/main" val="25083580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325438"/>
            <a:ext cx="4184650" cy="3138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21</a:t>
            </a:fld>
            <a:endParaRPr lang="en-US" dirty="0"/>
          </a:p>
        </p:txBody>
      </p:sp>
    </p:spTree>
    <p:extLst>
      <p:ext uri="{BB962C8B-B14F-4D97-AF65-F5344CB8AC3E}">
        <p14:creationId xmlns:p14="http://schemas.microsoft.com/office/powerpoint/2010/main" val="23674478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
          <p:cNvSpPr>
            <a:spLocks noGrp="1" noChangeArrowheads="1"/>
          </p:cNvSpPr>
          <p:nvPr>
            <p:ph type="sldNum" sz="quarter" idx="5"/>
          </p:nvPr>
        </p:nvSpPr>
        <p:spPr/>
        <p:txBody>
          <a:bodyPr/>
          <a:lstStyle>
            <a:lvl1pPr defTabSz="944715">
              <a:defRPr>
                <a:solidFill>
                  <a:schemeClr val="tx1"/>
                </a:solidFill>
                <a:latin typeface="Arial" panose="020B0604020202020204" pitchFamily="34" charset="0"/>
                <a:cs typeface="Arial" panose="020B0604020202020204" pitchFamily="34" charset="0"/>
              </a:defRPr>
            </a:lvl1pPr>
            <a:lvl2pPr marL="757066" indent="-291179" defTabSz="944715">
              <a:defRPr>
                <a:solidFill>
                  <a:schemeClr val="tx1"/>
                </a:solidFill>
                <a:latin typeface="Arial" panose="020B0604020202020204" pitchFamily="34" charset="0"/>
                <a:cs typeface="Arial" panose="020B0604020202020204" pitchFamily="34" charset="0"/>
              </a:defRPr>
            </a:lvl2pPr>
            <a:lvl3pPr marL="1164717" indent="-232943" defTabSz="944715">
              <a:defRPr>
                <a:solidFill>
                  <a:schemeClr val="tx1"/>
                </a:solidFill>
                <a:latin typeface="Arial" panose="020B0604020202020204" pitchFamily="34" charset="0"/>
                <a:cs typeface="Arial" panose="020B0604020202020204" pitchFamily="34" charset="0"/>
              </a:defRPr>
            </a:lvl3pPr>
            <a:lvl4pPr marL="1630604" indent="-232943" defTabSz="944715">
              <a:defRPr>
                <a:solidFill>
                  <a:schemeClr val="tx1"/>
                </a:solidFill>
                <a:latin typeface="Arial" panose="020B0604020202020204" pitchFamily="34" charset="0"/>
                <a:cs typeface="Arial" panose="020B0604020202020204" pitchFamily="34" charset="0"/>
              </a:defRPr>
            </a:lvl4pPr>
            <a:lvl5pPr marL="2096491" indent="-232943" defTabSz="944715">
              <a:defRPr>
                <a:solidFill>
                  <a:schemeClr val="tx1"/>
                </a:solidFill>
                <a:latin typeface="Arial" panose="020B0604020202020204" pitchFamily="34" charset="0"/>
                <a:cs typeface="Arial" panose="020B0604020202020204" pitchFamily="34" charset="0"/>
              </a:defRPr>
            </a:lvl5pPr>
            <a:lvl6pPr marL="2562377"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B0E9B5-36A5-4C65-9FC0-7A7FC996B372}" type="slidenum">
              <a:rPr lang="en-US" altLang="en-US" smtClean="0"/>
              <a:pPr/>
              <a:t>22</a:t>
            </a:fld>
            <a:endParaRPr lang="en-US" altLang="en-US" dirty="0"/>
          </a:p>
        </p:txBody>
      </p:sp>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748315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
          <p:cNvSpPr>
            <a:spLocks noGrp="1" noChangeArrowheads="1"/>
          </p:cNvSpPr>
          <p:nvPr>
            <p:ph type="sldNum" sz="quarter" idx="5"/>
          </p:nvPr>
        </p:nvSpPr>
        <p:spPr/>
        <p:txBody>
          <a:bodyPr/>
          <a:lstStyle>
            <a:lvl1pPr defTabSz="944715">
              <a:defRPr>
                <a:solidFill>
                  <a:schemeClr val="tx1"/>
                </a:solidFill>
                <a:latin typeface="Arial" panose="020B0604020202020204" pitchFamily="34" charset="0"/>
                <a:cs typeface="Arial" panose="020B0604020202020204" pitchFamily="34" charset="0"/>
              </a:defRPr>
            </a:lvl1pPr>
            <a:lvl2pPr marL="757066" indent="-291179" defTabSz="944715">
              <a:defRPr>
                <a:solidFill>
                  <a:schemeClr val="tx1"/>
                </a:solidFill>
                <a:latin typeface="Arial" panose="020B0604020202020204" pitchFamily="34" charset="0"/>
                <a:cs typeface="Arial" panose="020B0604020202020204" pitchFamily="34" charset="0"/>
              </a:defRPr>
            </a:lvl2pPr>
            <a:lvl3pPr marL="1164717" indent="-232943" defTabSz="944715">
              <a:defRPr>
                <a:solidFill>
                  <a:schemeClr val="tx1"/>
                </a:solidFill>
                <a:latin typeface="Arial" panose="020B0604020202020204" pitchFamily="34" charset="0"/>
                <a:cs typeface="Arial" panose="020B0604020202020204" pitchFamily="34" charset="0"/>
              </a:defRPr>
            </a:lvl3pPr>
            <a:lvl4pPr marL="1630604" indent="-232943" defTabSz="944715">
              <a:defRPr>
                <a:solidFill>
                  <a:schemeClr val="tx1"/>
                </a:solidFill>
                <a:latin typeface="Arial" panose="020B0604020202020204" pitchFamily="34" charset="0"/>
                <a:cs typeface="Arial" panose="020B0604020202020204" pitchFamily="34" charset="0"/>
              </a:defRPr>
            </a:lvl4pPr>
            <a:lvl5pPr marL="2096491" indent="-232943" defTabSz="944715">
              <a:defRPr>
                <a:solidFill>
                  <a:schemeClr val="tx1"/>
                </a:solidFill>
                <a:latin typeface="Arial" panose="020B0604020202020204" pitchFamily="34" charset="0"/>
                <a:cs typeface="Arial" panose="020B0604020202020204" pitchFamily="34" charset="0"/>
              </a:defRPr>
            </a:lvl5pPr>
            <a:lvl6pPr marL="2562377"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B0E9B5-36A5-4C65-9FC0-7A7FC996B372}" type="slidenum">
              <a:rPr lang="en-US" altLang="en-US" smtClean="0"/>
              <a:pPr/>
              <a:t>23</a:t>
            </a:fld>
            <a:endParaRPr lang="en-US" altLang="en-US" dirty="0"/>
          </a:p>
        </p:txBody>
      </p:sp>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064020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0011136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xfrm>
            <a:off x="1412875" y="325438"/>
            <a:ext cx="4184650" cy="3138487"/>
          </a:xfrm>
          <a:ln/>
        </p:spPr>
      </p:sp>
      <p:sp>
        <p:nvSpPr>
          <p:cNvPr id="277507" name="Rectangle 3"/>
          <p:cNvSpPr>
            <a:spLocks noGrp="1" noChangeArrowheads="1"/>
          </p:cNvSpPr>
          <p:nvPr>
            <p:ph type="body" idx="1"/>
          </p:nvPr>
        </p:nvSpPr>
        <p:spPr>
          <a:noFill/>
          <a:ln/>
        </p:spPr>
        <p:txBody>
          <a:bodyPr/>
          <a:lstStyle/>
          <a:p>
            <a:endParaRPr lang="en-US" dirty="0"/>
          </a:p>
        </p:txBody>
      </p:sp>
      <p:sp>
        <p:nvSpPr>
          <p:cNvPr id="2" name="Slide Number Placeholder 1"/>
          <p:cNvSpPr>
            <a:spLocks noGrp="1"/>
          </p:cNvSpPr>
          <p:nvPr>
            <p:ph type="sldNum" sz="quarter" idx="10"/>
          </p:nvPr>
        </p:nvSpPr>
        <p:spPr/>
        <p:txBody>
          <a:bodyPr/>
          <a:lstStyle/>
          <a:p>
            <a:fld id="{D5F8523C-8729-40F0-9536-D6C4CA3AD238}" type="slidenum">
              <a:rPr lang="en-US" smtClean="0"/>
              <a:pPr/>
              <a:t>25</a:t>
            </a:fld>
            <a:endParaRPr lang="en-US" dirty="0"/>
          </a:p>
        </p:txBody>
      </p:sp>
    </p:spTree>
    <p:extLst>
      <p:ext uri="{BB962C8B-B14F-4D97-AF65-F5344CB8AC3E}">
        <p14:creationId xmlns:p14="http://schemas.microsoft.com/office/powerpoint/2010/main" val="35257040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xfrm>
            <a:off x="1412875" y="325438"/>
            <a:ext cx="4184650" cy="3138487"/>
          </a:xfrm>
          <a:ln/>
        </p:spPr>
      </p:sp>
      <p:sp>
        <p:nvSpPr>
          <p:cNvPr id="277507" name="Rectangle 3"/>
          <p:cNvSpPr>
            <a:spLocks noGrp="1" noChangeArrowheads="1"/>
          </p:cNvSpPr>
          <p:nvPr>
            <p:ph type="body" idx="1"/>
          </p:nvPr>
        </p:nvSpPr>
        <p:spPr>
          <a:noFill/>
          <a:ln/>
        </p:spPr>
        <p:txBody>
          <a:bodyPr/>
          <a:lstStyle/>
          <a:p>
            <a:endParaRPr lang="en-US" dirty="0"/>
          </a:p>
        </p:txBody>
      </p:sp>
      <p:sp>
        <p:nvSpPr>
          <p:cNvPr id="2" name="Slide Number Placeholder 1"/>
          <p:cNvSpPr>
            <a:spLocks noGrp="1"/>
          </p:cNvSpPr>
          <p:nvPr>
            <p:ph type="sldNum" sz="quarter" idx="10"/>
          </p:nvPr>
        </p:nvSpPr>
        <p:spPr/>
        <p:txBody>
          <a:bodyPr/>
          <a:lstStyle/>
          <a:p>
            <a:fld id="{D5F8523C-8729-40F0-9536-D6C4CA3AD238}" type="slidenum">
              <a:rPr lang="en-US" smtClean="0"/>
              <a:pPr/>
              <a:t>26</a:t>
            </a:fld>
            <a:endParaRPr lang="en-US" dirty="0"/>
          </a:p>
        </p:txBody>
      </p:sp>
    </p:spTree>
    <p:extLst>
      <p:ext uri="{BB962C8B-B14F-4D97-AF65-F5344CB8AC3E}">
        <p14:creationId xmlns:p14="http://schemas.microsoft.com/office/powerpoint/2010/main" val="41019623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txBox="1">
            <a:spLocks noGrp="1" noChangeArrowheads="1"/>
          </p:cNvSpPr>
          <p:nvPr/>
        </p:nvSpPr>
        <p:spPr bwMode="auto">
          <a:xfrm>
            <a:off x="3224460" y="9047163"/>
            <a:ext cx="720513" cy="247650"/>
          </a:xfrm>
          <a:prstGeom prst="rect">
            <a:avLst/>
          </a:prstGeom>
          <a:noFill/>
          <a:ln w="9525">
            <a:noFill/>
            <a:miter lim="800000"/>
            <a:headEnd/>
            <a:tailEnd/>
          </a:ln>
        </p:spPr>
        <p:txBody>
          <a:bodyPr lIns="45946" tIns="46559" rIns="45946" bIns="46559" anchor="b">
            <a:spAutoFit/>
          </a:bodyPr>
          <a:lstStyle/>
          <a:p>
            <a:pPr algn="ctr" defTabSz="928688" fontAlgn="base">
              <a:spcBef>
                <a:spcPct val="0"/>
              </a:spcBef>
              <a:spcAft>
                <a:spcPct val="0"/>
              </a:spcAft>
            </a:pPr>
            <a:fld id="{732837C3-E1F0-46B3-994A-60E0A783194F}" type="slidenum">
              <a:rPr lang="en-US" sz="1000">
                <a:solidFill>
                  <a:srgbClr val="000000"/>
                </a:solidFill>
                <a:latin typeface="Arial" charset="0"/>
                <a:cs typeface="Arial" charset="0"/>
              </a:rPr>
              <a:pPr algn="ctr" defTabSz="928688" fontAlgn="base">
                <a:spcBef>
                  <a:spcPct val="0"/>
                </a:spcBef>
                <a:spcAft>
                  <a:spcPct val="0"/>
                </a:spcAft>
              </a:pPr>
              <a:t>27</a:t>
            </a:fld>
            <a:endParaRPr lang="en-US" sz="1000">
              <a:solidFill>
                <a:srgbClr val="000000"/>
              </a:solidFill>
              <a:latin typeface="Arial" charset="0"/>
              <a:cs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a:buFont typeface="Wingdings" pitchFamily="2" charset="2"/>
              <a:buNone/>
            </a:pPr>
            <a:endParaRPr lang="en-US" sz="2400"/>
          </a:p>
        </p:txBody>
      </p:sp>
    </p:spTree>
    <p:extLst>
      <p:ext uri="{BB962C8B-B14F-4D97-AF65-F5344CB8AC3E}">
        <p14:creationId xmlns:p14="http://schemas.microsoft.com/office/powerpoint/2010/main" val="5188734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fld id="{8268D18C-0784-4943-AE98-17D8DF7C11EF}" type="slidenum">
              <a:rPr lang="en-US" smtClean="0"/>
              <a:pPr/>
              <a:t>28</a:t>
            </a:fld>
            <a:endParaRPr lang="en-US" dirty="0"/>
          </a:p>
        </p:txBody>
      </p:sp>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949581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7288582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txBox="1">
            <a:spLocks noGrp="1" noChangeArrowheads="1"/>
          </p:cNvSpPr>
          <p:nvPr/>
        </p:nvSpPr>
        <p:spPr bwMode="auto">
          <a:xfrm>
            <a:off x="3155950" y="9047163"/>
            <a:ext cx="7016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20" tIns="46634" rIns="46020" bIns="46634" anchor="b">
            <a:spAutoFit/>
          </a:bodyPr>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lgn="ctr" eaLnBrk="1" hangingPunct="1">
              <a:spcBef>
                <a:spcPct val="0"/>
              </a:spcBef>
            </a:pPr>
            <a:fld id="{66053084-6601-4212-9CC1-CE8511C81F8C}" type="slidenum">
              <a:rPr lang="en-US" altLang="en-US" sz="1000">
                <a:latin typeface="Arial" panose="020B0604020202020204" pitchFamily="34" charset="0"/>
              </a:rPr>
              <a:pPr algn="ctr" eaLnBrk="1" hangingPunct="1">
                <a:spcBef>
                  <a:spcPct val="0"/>
                </a:spcBef>
              </a:pPr>
              <a:t>32</a:t>
            </a:fld>
            <a:endParaRPr lang="en-US" altLang="en-US" sz="1000">
              <a:latin typeface="Arial" panose="020B0604020202020204" pitchFamily="34"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46199" tIns="46199" rIns="46199" bIns="46199" numCol="1" anchor="t" anchorCtr="0" compatLnSpc="1">
            <a:prstTxWarp prst="textNoShape">
              <a:avLst/>
            </a:prstTxWarp>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527616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325438"/>
            <a:ext cx="4184650" cy="3138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3</a:t>
            </a:fld>
            <a:endParaRPr lang="en-US" dirty="0"/>
          </a:p>
        </p:txBody>
      </p:sp>
    </p:spTree>
    <p:extLst>
      <p:ext uri="{BB962C8B-B14F-4D97-AF65-F5344CB8AC3E}">
        <p14:creationId xmlns:p14="http://schemas.microsoft.com/office/powerpoint/2010/main" val="24579516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txBox="1">
            <a:spLocks noGrp="1" noChangeArrowheads="1"/>
          </p:cNvSpPr>
          <p:nvPr/>
        </p:nvSpPr>
        <p:spPr bwMode="auto">
          <a:xfrm>
            <a:off x="3155950" y="9047163"/>
            <a:ext cx="7016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20" tIns="46634" rIns="46020" bIns="46634" anchor="b">
            <a:spAutoFit/>
          </a:bodyPr>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lgn="ctr" eaLnBrk="1" hangingPunct="1">
              <a:spcBef>
                <a:spcPct val="0"/>
              </a:spcBef>
            </a:pPr>
            <a:fld id="{66053084-6601-4212-9CC1-CE8511C81F8C}" type="slidenum">
              <a:rPr lang="en-US" altLang="en-US" sz="1000">
                <a:latin typeface="Arial" panose="020B0604020202020204" pitchFamily="34" charset="0"/>
              </a:rPr>
              <a:pPr algn="ctr" eaLnBrk="1" hangingPunct="1">
                <a:spcBef>
                  <a:spcPct val="0"/>
                </a:spcBef>
              </a:pPr>
              <a:t>33</a:t>
            </a:fld>
            <a:endParaRPr lang="en-US" altLang="en-US" sz="1000">
              <a:latin typeface="Arial" panose="020B0604020202020204" pitchFamily="34"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46199" tIns="46199" rIns="46199" bIns="46199" numCol="1" anchor="t" anchorCtr="0" compatLnSpc="1">
            <a:prstTxWarp prst="textNoShape">
              <a:avLst/>
            </a:prstTxWarp>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9541994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txBox="1">
            <a:spLocks noGrp="1" noChangeArrowheads="1"/>
          </p:cNvSpPr>
          <p:nvPr/>
        </p:nvSpPr>
        <p:spPr bwMode="auto">
          <a:xfrm>
            <a:off x="3155950" y="9047163"/>
            <a:ext cx="7016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20" tIns="46634" rIns="46020" bIns="46634" anchor="b">
            <a:spAutoFit/>
          </a:bodyPr>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lgn="ctr" eaLnBrk="1" hangingPunct="1">
              <a:spcBef>
                <a:spcPct val="0"/>
              </a:spcBef>
            </a:pPr>
            <a:fld id="{66053084-6601-4212-9CC1-CE8511C81F8C}" type="slidenum">
              <a:rPr lang="en-US" altLang="en-US" sz="1000">
                <a:latin typeface="Arial" panose="020B0604020202020204" pitchFamily="34" charset="0"/>
              </a:rPr>
              <a:pPr algn="ctr" eaLnBrk="1" hangingPunct="1">
                <a:spcBef>
                  <a:spcPct val="0"/>
                </a:spcBef>
              </a:pPr>
              <a:t>34</a:t>
            </a:fld>
            <a:endParaRPr lang="en-US" altLang="en-US" sz="1000">
              <a:latin typeface="Arial" panose="020B0604020202020204" pitchFamily="34"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46199" tIns="46199" rIns="46199" bIns="46199" numCol="1" anchor="t" anchorCtr="0" compatLnSpc="1">
            <a:prstTxWarp prst="textNoShape">
              <a:avLst/>
            </a:prstTxWarp>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2125391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txBox="1">
            <a:spLocks noGrp="1" noChangeArrowheads="1"/>
          </p:cNvSpPr>
          <p:nvPr/>
        </p:nvSpPr>
        <p:spPr bwMode="auto">
          <a:xfrm>
            <a:off x="3154363" y="9047163"/>
            <a:ext cx="704850" cy="247650"/>
          </a:xfrm>
          <a:prstGeom prst="rect">
            <a:avLst/>
          </a:prstGeom>
          <a:noFill/>
          <a:ln w="9525">
            <a:noFill/>
            <a:miter lim="800000"/>
            <a:headEnd/>
            <a:tailEnd/>
          </a:ln>
        </p:spPr>
        <p:txBody>
          <a:bodyPr lIns="45956" tIns="46569" rIns="45956" bIns="46569" anchor="b">
            <a:spAutoFit/>
          </a:bodyPr>
          <a:lstStyle/>
          <a:p>
            <a:pPr algn="ctr" defTabSz="930275"/>
            <a:fld id="{7B4316D7-5E5D-414D-8028-D6CC0CAC2BE5}" type="slidenum">
              <a:rPr lang="en-US" sz="1000"/>
              <a:pPr algn="ctr" defTabSz="930275"/>
              <a:t>35</a:t>
            </a:fld>
            <a:endParaRPr lang="en-US" sz="100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7078621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txBox="1">
            <a:spLocks noGrp="1" noChangeArrowheads="1"/>
          </p:cNvSpPr>
          <p:nvPr/>
        </p:nvSpPr>
        <p:spPr bwMode="auto">
          <a:xfrm>
            <a:off x="3155950" y="9047163"/>
            <a:ext cx="7016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20" tIns="46634" rIns="46020" bIns="46634" anchor="b">
            <a:spAutoFit/>
          </a:bodyPr>
          <a:lstStyle>
            <a:lvl1pPr defTabSz="931863">
              <a:defRPr>
                <a:solidFill>
                  <a:schemeClr val="tx1"/>
                </a:solidFill>
                <a:latin typeface="Arial" panose="020B0604020202020204" pitchFamily="34" charset="0"/>
                <a:cs typeface="Arial" panose="020B0604020202020204" pitchFamily="34" charset="0"/>
              </a:defRPr>
            </a:lvl1pPr>
            <a:lvl2pPr marL="742950" indent="-285750" defTabSz="931863">
              <a:defRPr>
                <a:solidFill>
                  <a:schemeClr val="tx1"/>
                </a:solidFill>
                <a:latin typeface="Arial" panose="020B0604020202020204" pitchFamily="34" charset="0"/>
                <a:cs typeface="Arial" panose="020B0604020202020204" pitchFamily="34" charset="0"/>
              </a:defRPr>
            </a:lvl2pPr>
            <a:lvl3pPr marL="1143000" indent="-228600" defTabSz="931863">
              <a:defRPr>
                <a:solidFill>
                  <a:schemeClr val="tx1"/>
                </a:solidFill>
                <a:latin typeface="Arial" panose="020B0604020202020204" pitchFamily="34" charset="0"/>
                <a:cs typeface="Arial" panose="020B0604020202020204" pitchFamily="34" charset="0"/>
              </a:defRPr>
            </a:lvl3pPr>
            <a:lvl4pPr marL="1600200" indent="-228600" defTabSz="931863">
              <a:defRPr>
                <a:solidFill>
                  <a:schemeClr val="tx1"/>
                </a:solidFill>
                <a:latin typeface="Arial" panose="020B0604020202020204" pitchFamily="34" charset="0"/>
                <a:cs typeface="Arial" panose="020B0604020202020204" pitchFamily="34" charset="0"/>
              </a:defRPr>
            </a:lvl4pPr>
            <a:lvl5pPr marL="2057400" indent="-228600" defTabSz="931863">
              <a:defRPr>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fld id="{76FD0470-9529-4972-8802-0F9973B713E2}" type="slidenum">
              <a:rPr lang="en-US" altLang="en-US" sz="1000"/>
              <a:pPr algn="ctr"/>
              <a:t>36</a:t>
            </a:fld>
            <a:endParaRPr lang="en-US" altLang="en-US" sz="10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99" tIns="46199" rIns="46199" bIns="46199"/>
          <a:lstStyle/>
          <a:p>
            <a:endParaRPr lang="en-US" altLang="en-US">
              <a:latin typeface="Arial" panose="020B0604020202020204" pitchFamily="34" charset="0"/>
            </a:endParaRPr>
          </a:p>
        </p:txBody>
      </p:sp>
    </p:spTree>
    <p:extLst>
      <p:ext uri="{BB962C8B-B14F-4D97-AF65-F5344CB8AC3E}">
        <p14:creationId xmlns:p14="http://schemas.microsoft.com/office/powerpoint/2010/main" val="41337397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901F372E-7302-40BB-9568-97DFD435EE37}" type="slidenum">
              <a:rPr lang="en-US" altLang="en-US" sz="1000" smtClean="0">
                <a:cs typeface="Arial" panose="020B0604020202020204" pitchFamily="34" charset="0"/>
              </a:rPr>
              <a:pPr>
                <a:lnSpc>
                  <a:spcPct val="100000"/>
                </a:lnSpc>
                <a:spcBef>
                  <a:spcPct val="0"/>
                </a:spcBef>
                <a:buClrTx/>
                <a:buSzTx/>
                <a:buFontTx/>
                <a:buNone/>
              </a:pPr>
              <a:t>37</a:t>
            </a:fld>
            <a:endParaRPr lang="en-US" altLang="en-US" sz="1000">
              <a:cs typeface="Arial" panose="020B0604020202020204" pitchFamily="34" charset="0"/>
            </a:endParaRPr>
          </a:p>
        </p:txBody>
      </p:sp>
      <p:sp>
        <p:nvSpPr>
          <p:cNvPr id="26627" name="Rectangle 4"/>
          <p:cNvSpPr>
            <a:spLocks noGrp="1" noRot="1" noChangeAspect="1" noChangeArrowheads="1" noTextEdit="1"/>
          </p:cNvSpPr>
          <p:nvPr>
            <p:ph type="sldImg"/>
          </p:nvPr>
        </p:nvSpPr>
        <p:spPr>
          <a:ln/>
        </p:spPr>
      </p:sp>
      <p:sp>
        <p:nvSpPr>
          <p:cNvPr id="26628"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7189803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fld id="{8268D18C-0784-4943-AE98-17D8DF7C11EF}" type="slidenum">
              <a:rPr lang="en-US" smtClean="0"/>
              <a:pPr/>
              <a:t>38</a:t>
            </a:fld>
            <a:endParaRPr lang="en-US" dirty="0"/>
          </a:p>
        </p:txBody>
      </p:sp>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256149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39</a:t>
            </a:fld>
            <a:endParaRPr lang="en-US" dirty="0"/>
          </a:p>
        </p:txBody>
      </p:sp>
      <p:sp>
        <p:nvSpPr>
          <p:cNvPr id="6" name="Slide Image Placeholder 5"/>
          <p:cNvSpPr>
            <a:spLocks noGrp="1" noRot="1" noChangeAspect="1"/>
          </p:cNvSpPr>
          <p:nvPr>
            <p:ph type="sldImg"/>
          </p:nvPr>
        </p:nvSpPr>
        <p:spPr>
          <a:xfrm>
            <a:off x="1412875" y="325438"/>
            <a:ext cx="4184650" cy="3138487"/>
          </a:xfrm>
        </p:spPr>
      </p:sp>
      <p:sp>
        <p:nvSpPr>
          <p:cNvPr id="7" name="Notes Placeholder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766035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6" tIns="46569" rIns="45956" bIns="46569" anchor="b">
            <a:spAutoFit/>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F4CE8453-8513-4D29-B28F-13C377093495}" type="slidenum">
              <a:rPr lang="en-US" altLang="en-US" sz="1000"/>
              <a:pPr algn="ctr" eaLnBrk="1" hangingPunct="1"/>
              <a:t>40</a:t>
            </a:fld>
            <a:endParaRPr lang="en-US" altLang="en-US" sz="100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9345069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325438"/>
            <a:ext cx="4184650" cy="3138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41</a:t>
            </a:fld>
            <a:endParaRPr lang="en-US" dirty="0"/>
          </a:p>
        </p:txBody>
      </p:sp>
    </p:spTree>
    <p:extLst>
      <p:ext uri="{BB962C8B-B14F-4D97-AF65-F5344CB8AC3E}">
        <p14:creationId xmlns:p14="http://schemas.microsoft.com/office/powerpoint/2010/main" val="39743499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6" tIns="46569" rIns="45956" bIns="46569" anchor="b">
            <a:spAutoFit/>
          </a:bodyPr>
          <a:lstStyle>
            <a:lvl1pPr defTabSz="930275">
              <a:spcBef>
                <a:spcPct val="30000"/>
              </a:spcBef>
              <a:defRPr sz="1200">
                <a:solidFill>
                  <a:schemeClr val="tx1"/>
                </a:solidFill>
                <a:latin typeface="Calibri" panose="020F0502020204030204" pitchFamily="34" charset="0"/>
              </a:defRPr>
            </a:lvl1pPr>
            <a:lvl2pPr marL="742950" indent="-285750" defTabSz="930275">
              <a:spcBef>
                <a:spcPct val="30000"/>
              </a:spcBef>
              <a:defRPr sz="1200">
                <a:solidFill>
                  <a:schemeClr val="tx1"/>
                </a:solidFill>
                <a:latin typeface="Calibri" panose="020F0502020204030204" pitchFamily="34" charset="0"/>
              </a:defRPr>
            </a:lvl2pPr>
            <a:lvl3pPr marL="1143000" indent="-228600" defTabSz="930275">
              <a:spcBef>
                <a:spcPct val="30000"/>
              </a:spcBef>
              <a:defRPr sz="1200">
                <a:solidFill>
                  <a:schemeClr val="tx1"/>
                </a:solidFill>
                <a:latin typeface="Calibri" panose="020F0502020204030204" pitchFamily="34" charset="0"/>
              </a:defRPr>
            </a:lvl3pPr>
            <a:lvl4pPr marL="1600200" indent="-228600" defTabSz="930275">
              <a:spcBef>
                <a:spcPct val="30000"/>
              </a:spcBef>
              <a:defRPr sz="1200">
                <a:solidFill>
                  <a:schemeClr val="tx1"/>
                </a:solidFill>
                <a:latin typeface="Calibri" panose="020F0502020204030204" pitchFamily="34" charset="0"/>
              </a:defRPr>
            </a:lvl4pPr>
            <a:lvl5pPr marL="2057400" indent="-228600" defTabSz="930275">
              <a:spcBef>
                <a:spcPct val="30000"/>
              </a:spcBef>
              <a:defRPr sz="1200">
                <a:solidFill>
                  <a:schemeClr val="tx1"/>
                </a:solidFill>
                <a:latin typeface="Calibri" panose="020F0502020204030204" pitchFamily="34" charset="0"/>
              </a:defRPr>
            </a:lvl5pPr>
            <a:lvl6pPr marL="2514600" indent="-228600" defTabSz="9302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02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02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0275" eaLnBrk="0" fontAlgn="base" hangingPunct="0">
              <a:spcBef>
                <a:spcPct val="30000"/>
              </a:spcBef>
              <a:spcAft>
                <a:spcPct val="0"/>
              </a:spcAft>
              <a:defRPr sz="1200">
                <a:solidFill>
                  <a:schemeClr val="tx1"/>
                </a:solidFill>
                <a:latin typeface="Calibri" panose="020F0502020204030204" pitchFamily="34" charset="0"/>
              </a:defRPr>
            </a:lvl9pPr>
          </a:lstStyle>
          <a:p>
            <a:pPr algn="ctr" eaLnBrk="1" hangingPunct="1">
              <a:spcBef>
                <a:spcPct val="0"/>
              </a:spcBef>
            </a:pPr>
            <a:fld id="{58052743-A64A-4F74-B715-6AF97E5A6C72}" type="slidenum">
              <a:rPr lang="en-US" altLang="en-US" sz="1000">
                <a:latin typeface="Arial" panose="020B0604020202020204" pitchFamily="34" charset="0"/>
              </a:rPr>
              <a:pPr algn="ctr" eaLnBrk="1" hangingPunct="1">
                <a:spcBef>
                  <a:spcPct val="0"/>
                </a:spcBef>
              </a:pPr>
              <a:t>42</a:t>
            </a:fld>
            <a:endParaRPr lang="en-US" altLang="en-US" sz="1000">
              <a:latin typeface="Arial" panose="020B0604020202020204" pitchFamily="34" charset="0"/>
            </a:endParaRPr>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2388861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1412875" y="325438"/>
            <a:ext cx="4184650" cy="3138487"/>
          </a:xfrm>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dirty="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129">
              <a:defRPr>
                <a:solidFill>
                  <a:schemeClr val="tx1"/>
                </a:solidFill>
                <a:latin typeface="Arial" panose="020B0604020202020204" pitchFamily="34" charset="0"/>
                <a:cs typeface="Arial" panose="020B0604020202020204" pitchFamily="34" charset="0"/>
              </a:defRPr>
            </a:lvl1pPr>
            <a:lvl2pPr marL="742834" indent="-285705" defTabSz="930129">
              <a:defRPr>
                <a:solidFill>
                  <a:schemeClr val="tx1"/>
                </a:solidFill>
                <a:latin typeface="Arial" panose="020B0604020202020204" pitchFamily="34" charset="0"/>
                <a:cs typeface="Arial" panose="020B0604020202020204" pitchFamily="34" charset="0"/>
              </a:defRPr>
            </a:lvl2pPr>
            <a:lvl3pPr marL="1142821" indent="-228564" defTabSz="930129">
              <a:defRPr>
                <a:solidFill>
                  <a:schemeClr val="tx1"/>
                </a:solidFill>
                <a:latin typeface="Arial" panose="020B0604020202020204" pitchFamily="34" charset="0"/>
                <a:cs typeface="Arial" panose="020B0604020202020204" pitchFamily="34" charset="0"/>
              </a:defRPr>
            </a:lvl3pPr>
            <a:lvl4pPr marL="1599948" indent="-228564" defTabSz="930129">
              <a:defRPr>
                <a:solidFill>
                  <a:schemeClr val="tx1"/>
                </a:solidFill>
                <a:latin typeface="Arial" panose="020B0604020202020204" pitchFamily="34" charset="0"/>
                <a:cs typeface="Arial" panose="020B0604020202020204" pitchFamily="34" charset="0"/>
              </a:defRPr>
            </a:lvl4pPr>
            <a:lvl5pPr marL="2057077" indent="-228564" defTabSz="930129">
              <a:defRPr>
                <a:solidFill>
                  <a:schemeClr val="tx1"/>
                </a:solidFill>
                <a:latin typeface="Arial" panose="020B0604020202020204" pitchFamily="34" charset="0"/>
                <a:cs typeface="Arial" panose="020B0604020202020204" pitchFamily="34" charset="0"/>
              </a:defRPr>
            </a:lvl5pPr>
            <a:lvl6pPr marL="2514205" indent="-228564" defTabSz="9301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333" indent="-228564" defTabSz="9301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461" indent="-228564" defTabSz="9301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5589" indent="-228564" defTabSz="9301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4</a:t>
            </a:fld>
            <a:endParaRPr lang="en-US" dirty="0"/>
          </a:p>
        </p:txBody>
      </p:sp>
    </p:spTree>
    <p:extLst>
      <p:ext uri="{BB962C8B-B14F-4D97-AF65-F5344CB8AC3E}">
        <p14:creationId xmlns:p14="http://schemas.microsoft.com/office/powerpoint/2010/main" val="36846026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DD7E564-D97F-4C5E-925C-5D7F94AEC8F6}" type="slidenum">
              <a:rPr lang="en-US" altLang="en-US" smtClean="0"/>
              <a:pPr/>
              <a:t>43</a:t>
            </a:fld>
            <a:endParaRPr lang="en-US" altLang="en-US"/>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759329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fld id="{8268D18C-0784-4943-AE98-17D8DF7C11EF}" type="slidenum">
              <a:rPr lang="en-US" smtClean="0"/>
              <a:pPr/>
              <a:t>44</a:t>
            </a:fld>
            <a:endParaRPr lang="en-US" dirty="0"/>
          </a:p>
        </p:txBody>
      </p:sp>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036784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Grp="1" noChangeArrowheads="1"/>
          </p:cNvSpPr>
          <p:nvPr/>
        </p:nvSpPr>
        <p:spPr bwMode="auto">
          <a:xfrm>
            <a:off x="3085790" y="8896272"/>
            <a:ext cx="689527" cy="246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092" tIns="45693" rIns="45092" bIns="45693"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a:lnSpc>
                <a:spcPct val="100000"/>
              </a:lnSpc>
              <a:spcBef>
                <a:spcPct val="0"/>
              </a:spcBef>
              <a:buClrTx/>
              <a:buSzTx/>
              <a:buFontTx/>
              <a:buNone/>
            </a:pPr>
            <a:fld id="{8EB6DB68-8936-42B3-800D-27C531B7ADDD}" type="slidenum">
              <a:rPr lang="en-US" altLang="en-US" sz="1000">
                <a:solidFill>
                  <a:srgbClr val="000000"/>
                </a:solidFill>
              </a:rPr>
              <a:pPr algn="ctr">
                <a:lnSpc>
                  <a:spcPct val="100000"/>
                </a:lnSpc>
                <a:spcBef>
                  <a:spcPct val="0"/>
                </a:spcBef>
                <a:buClrTx/>
                <a:buSzTx/>
                <a:buFontTx/>
                <a:buNone/>
              </a:pPr>
              <a:t>45</a:t>
            </a:fld>
            <a:endParaRPr lang="en-US" altLang="en-US" sz="1000">
              <a:solidFill>
                <a:srgbClr val="000000"/>
              </a:solidFill>
            </a:endParaRPr>
          </a:p>
        </p:txBody>
      </p:sp>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320449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Grp="1" noChangeArrowheads="1"/>
          </p:cNvSpPr>
          <p:nvPr/>
        </p:nvSpPr>
        <p:spPr bwMode="auto">
          <a:xfrm>
            <a:off x="3085790" y="8896272"/>
            <a:ext cx="689527" cy="246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092" tIns="45693" rIns="45092" bIns="45693"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a:lnSpc>
                <a:spcPct val="100000"/>
              </a:lnSpc>
              <a:spcBef>
                <a:spcPct val="0"/>
              </a:spcBef>
              <a:buClrTx/>
              <a:buSzTx/>
              <a:buFontTx/>
              <a:buNone/>
            </a:pPr>
            <a:fld id="{8EB6DB68-8936-42B3-800D-27C531B7ADDD}" type="slidenum">
              <a:rPr lang="en-US" altLang="en-US" sz="1000">
                <a:solidFill>
                  <a:srgbClr val="000000"/>
                </a:solidFill>
              </a:rPr>
              <a:pPr algn="ctr">
                <a:lnSpc>
                  <a:spcPct val="100000"/>
                </a:lnSpc>
                <a:spcBef>
                  <a:spcPct val="0"/>
                </a:spcBef>
                <a:buClrTx/>
                <a:buSzTx/>
                <a:buFontTx/>
                <a:buNone/>
              </a:pPr>
              <a:t>46</a:t>
            </a:fld>
            <a:endParaRPr lang="en-US" altLang="en-US" sz="1000">
              <a:solidFill>
                <a:srgbClr val="000000"/>
              </a:solidFill>
            </a:endParaRPr>
          </a:p>
        </p:txBody>
      </p:sp>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378374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Grp="1" noChangeArrowheads="1"/>
          </p:cNvSpPr>
          <p:nvPr/>
        </p:nvSpPr>
        <p:spPr bwMode="auto">
          <a:xfrm>
            <a:off x="3102125" y="9059539"/>
            <a:ext cx="693177" cy="247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1" tIns="46564" rIns="45951" bIns="46564"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a:lnSpc>
                <a:spcPct val="100000"/>
              </a:lnSpc>
              <a:spcBef>
                <a:spcPct val="0"/>
              </a:spcBef>
              <a:buClrTx/>
              <a:buSzTx/>
              <a:buFontTx/>
              <a:buNone/>
            </a:pPr>
            <a:fld id="{8EB6DB68-8936-42B3-800D-27C531B7ADDD}" type="slidenum">
              <a:rPr lang="en-US" altLang="en-US" sz="1000">
                <a:solidFill>
                  <a:srgbClr val="000000"/>
                </a:solidFill>
              </a:rPr>
              <a:pPr algn="ctr">
                <a:lnSpc>
                  <a:spcPct val="100000"/>
                </a:lnSpc>
                <a:spcBef>
                  <a:spcPct val="0"/>
                </a:spcBef>
                <a:buClrTx/>
                <a:buSzTx/>
                <a:buFontTx/>
                <a:buNone/>
              </a:pPr>
              <a:t>47</a:t>
            </a:fld>
            <a:endParaRPr lang="en-US" altLang="en-US" sz="1000">
              <a:solidFill>
                <a:srgbClr val="000000"/>
              </a:solidFill>
            </a:endParaRPr>
          </a:p>
        </p:txBody>
      </p:sp>
      <p:sp>
        <p:nvSpPr>
          <p:cNvPr id="6147" name="Rectangle 2"/>
          <p:cNvSpPr>
            <a:spLocks noGrp="1" noRot="1" noChangeAspect="1" noChangeArrowheads="1" noTextEdit="1"/>
          </p:cNvSpPr>
          <p:nvPr>
            <p:ph type="sldImg"/>
          </p:nvPr>
        </p:nvSpPr>
        <p:spPr>
          <a:xfrm>
            <a:off x="1398588" y="582613"/>
            <a:ext cx="4060825" cy="3044825"/>
          </a:xfrm>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30" tIns="46130" rIns="46130" bIns="46130"/>
          <a:lstStyle/>
          <a:p>
            <a:endParaRPr lang="en-US" altLang="en-US">
              <a:latin typeface="Arial" panose="020B0604020202020204" pitchFamily="34" charset="0"/>
            </a:endParaRPr>
          </a:p>
        </p:txBody>
      </p:sp>
    </p:spTree>
    <p:extLst>
      <p:ext uri="{BB962C8B-B14F-4D97-AF65-F5344CB8AC3E}">
        <p14:creationId xmlns:p14="http://schemas.microsoft.com/office/powerpoint/2010/main" val="20717348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fld id="{8268D18C-0784-4943-AE98-17D8DF7C11EF}" type="slidenum">
              <a:rPr lang="en-US" smtClean="0"/>
              <a:pPr/>
              <a:t>50</a:t>
            </a:fld>
            <a:endParaRPr lang="en-US" dirty="0"/>
          </a:p>
        </p:txBody>
      </p:sp>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62045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a:xfrm>
            <a:off x="3148013" y="9034319"/>
            <a:ext cx="704850" cy="247794"/>
          </a:xfrm>
        </p:spPr>
        <p:txBody>
          <a:bodyPr/>
          <a:lstStyle/>
          <a:p>
            <a:pPr defTabSz="928787">
              <a:defRPr/>
            </a:pPr>
            <a:fld id="{3711D1C8-0BB5-4546-B0DE-9FAB346B6C05}" type="slidenum">
              <a:rPr lang="en-US" smtClean="0"/>
              <a:pPr defTabSz="928787">
                <a:defRPr/>
              </a:pPr>
              <a:t>51</a:t>
            </a:fld>
            <a:endParaRPr lang="en-US" dirty="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1746591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a:xfrm>
            <a:off x="3148013" y="9034319"/>
            <a:ext cx="704850" cy="247794"/>
          </a:xfrm>
        </p:spPr>
        <p:txBody>
          <a:bodyPr/>
          <a:lstStyle/>
          <a:p>
            <a:pPr defTabSz="928787">
              <a:defRPr/>
            </a:pPr>
            <a:fld id="{3711D1C8-0BB5-4546-B0DE-9FAB346B6C05}" type="slidenum">
              <a:rPr lang="en-US" smtClean="0"/>
              <a:pPr defTabSz="928787">
                <a:defRPr/>
              </a:pPr>
              <a:t>52</a:t>
            </a:fld>
            <a:endParaRPr lang="en-US" dirty="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6595752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53</a:t>
            </a:fld>
            <a:endParaRPr lang="en-US" dirty="0"/>
          </a:p>
        </p:txBody>
      </p:sp>
      <p:sp>
        <p:nvSpPr>
          <p:cNvPr id="6" name="Slide Image Placeholder 5"/>
          <p:cNvSpPr>
            <a:spLocks noGrp="1" noRot="1" noChangeAspect="1"/>
          </p:cNvSpPr>
          <p:nvPr>
            <p:ph type="sldImg"/>
          </p:nvPr>
        </p:nvSpPr>
        <p:spPr>
          <a:xfrm>
            <a:off x="1455738" y="330200"/>
            <a:ext cx="4254500" cy="3190875"/>
          </a:xfrm>
        </p:spPr>
      </p:sp>
      <p:sp>
        <p:nvSpPr>
          <p:cNvPr id="7" name="Notes Placeholder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575614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54</a:t>
            </a:fld>
            <a:endParaRPr lang="en-US" dirty="0"/>
          </a:p>
        </p:txBody>
      </p:sp>
      <p:sp>
        <p:nvSpPr>
          <p:cNvPr id="6" name="Slide Image Placeholder 5"/>
          <p:cNvSpPr>
            <a:spLocks noGrp="1" noRot="1" noChangeAspect="1"/>
          </p:cNvSpPr>
          <p:nvPr>
            <p:ph type="sldImg"/>
          </p:nvPr>
        </p:nvSpPr>
        <p:spPr>
          <a:xfrm>
            <a:off x="1412875" y="325438"/>
            <a:ext cx="4184650" cy="3138487"/>
          </a:xfrm>
        </p:spPr>
      </p:sp>
      <p:sp>
        <p:nvSpPr>
          <p:cNvPr id="7" name="Notes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3393256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4204970" y="6723489"/>
            <a:ext cx="941507" cy="247621"/>
          </a:xfrm>
          <a:prstGeom prst="rect">
            <a:avLst/>
          </a:prstGeom>
          <a:noFill/>
          <a:ln w="9525">
            <a:noFill/>
            <a:miter lim="800000"/>
            <a:headEnd/>
            <a:tailEnd/>
          </a:ln>
        </p:spPr>
        <p:txBody>
          <a:bodyPr lIns="45801" tIns="46413" rIns="45801" bIns="46413" anchor="b">
            <a:spAutoFit/>
          </a:bodyPr>
          <a:lstStyle/>
          <a:p>
            <a:pPr algn="ctr" defTabSz="928629" fontAlgn="base">
              <a:spcBef>
                <a:spcPct val="0"/>
              </a:spcBef>
              <a:spcAft>
                <a:spcPct val="0"/>
              </a:spcAft>
            </a:pPr>
            <a:fld id="{10D51B6F-E5CE-42ED-829B-9910A1E4B827}" type="slidenum">
              <a:rPr lang="en-US" sz="1000">
                <a:solidFill>
                  <a:srgbClr val="000000"/>
                </a:solidFill>
                <a:latin typeface="Arial" charset="0"/>
                <a:cs typeface="Arial" charset="0"/>
              </a:rPr>
              <a:pPr algn="ctr" defTabSz="928629" fontAlgn="base">
                <a:spcBef>
                  <a:spcPct val="0"/>
                </a:spcBef>
                <a:spcAft>
                  <a:spcPct val="0"/>
                </a:spcAft>
              </a:pPr>
              <a:t>5</a:t>
            </a:fld>
            <a:endParaRPr lang="en-US" sz="1000" dirty="0">
              <a:solidFill>
                <a:srgbClr val="000000"/>
              </a:solidFill>
              <a:latin typeface="Arial" charset="0"/>
              <a:cs typeface="Arial" charset="0"/>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36401547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D788225C-6672-464D-A51D-0BCF5E1B6D7F}" type="slidenum">
              <a:rPr lang="en-US" smtClean="0"/>
              <a:pPr>
                <a:defRPr/>
              </a:pPr>
              <a:t>55</a:t>
            </a:fld>
            <a:endParaRPr lang="en-US" dirty="0"/>
          </a:p>
        </p:txBody>
      </p:sp>
      <p:sp>
        <p:nvSpPr>
          <p:cNvPr id="62467" name="Rectangle 2"/>
          <p:cNvSpPr>
            <a:spLocks noGrp="1" noRot="1" noChangeAspect="1" noChangeArrowheads="1" noTextEdit="1"/>
          </p:cNvSpPr>
          <p:nvPr>
            <p:ph type="sldImg"/>
          </p:nvPr>
        </p:nvSpPr>
        <p:spPr>
          <a:xfrm>
            <a:off x="1371600" y="320675"/>
            <a:ext cx="4114800" cy="3086100"/>
          </a:xfrm>
          <a:ln/>
        </p:spPr>
      </p:sp>
      <p:sp>
        <p:nvSpPr>
          <p:cNvPr id="62468"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39847330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D788225C-6672-464D-A51D-0BCF5E1B6D7F}" type="slidenum">
              <a:rPr lang="en-US" smtClean="0"/>
              <a:pPr>
                <a:defRPr/>
              </a:pPr>
              <a:t>56</a:t>
            </a:fld>
            <a:endParaRPr lang="en-US" dirty="0"/>
          </a:p>
        </p:txBody>
      </p:sp>
      <p:sp>
        <p:nvSpPr>
          <p:cNvPr id="62467" name="Rectangle 2"/>
          <p:cNvSpPr>
            <a:spLocks noGrp="1" noRot="1" noChangeAspect="1" noChangeArrowheads="1" noTextEdit="1"/>
          </p:cNvSpPr>
          <p:nvPr>
            <p:ph type="sldImg"/>
          </p:nvPr>
        </p:nvSpPr>
        <p:spPr>
          <a:xfrm>
            <a:off x="1371600" y="320675"/>
            <a:ext cx="4114800" cy="3086100"/>
          </a:xfrm>
          <a:ln/>
        </p:spPr>
      </p:sp>
      <p:sp>
        <p:nvSpPr>
          <p:cNvPr id="62468"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4162262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325438"/>
            <a:ext cx="4184650" cy="3138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6</a:t>
            </a:fld>
            <a:endParaRPr lang="en-US" dirty="0"/>
          </a:p>
        </p:txBody>
      </p:sp>
    </p:spTree>
    <p:extLst>
      <p:ext uri="{BB962C8B-B14F-4D97-AF65-F5344CB8AC3E}">
        <p14:creationId xmlns:p14="http://schemas.microsoft.com/office/powerpoint/2010/main" val="3260105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1412875" y="325438"/>
            <a:ext cx="4184650" cy="3138487"/>
          </a:xfrm>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dirty="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129">
              <a:defRPr>
                <a:solidFill>
                  <a:schemeClr val="tx1"/>
                </a:solidFill>
                <a:latin typeface="Arial" panose="020B0604020202020204" pitchFamily="34" charset="0"/>
                <a:cs typeface="Arial" panose="020B0604020202020204" pitchFamily="34" charset="0"/>
              </a:defRPr>
            </a:lvl1pPr>
            <a:lvl2pPr marL="742834" indent="-285705" defTabSz="930129">
              <a:defRPr>
                <a:solidFill>
                  <a:schemeClr val="tx1"/>
                </a:solidFill>
                <a:latin typeface="Arial" panose="020B0604020202020204" pitchFamily="34" charset="0"/>
                <a:cs typeface="Arial" panose="020B0604020202020204" pitchFamily="34" charset="0"/>
              </a:defRPr>
            </a:lvl2pPr>
            <a:lvl3pPr marL="1142821" indent="-228564" defTabSz="930129">
              <a:defRPr>
                <a:solidFill>
                  <a:schemeClr val="tx1"/>
                </a:solidFill>
                <a:latin typeface="Arial" panose="020B0604020202020204" pitchFamily="34" charset="0"/>
                <a:cs typeface="Arial" panose="020B0604020202020204" pitchFamily="34" charset="0"/>
              </a:defRPr>
            </a:lvl3pPr>
            <a:lvl4pPr marL="1599948" indent="-228564" defTabSz="930129">
              <a:defRPr>
                <a:solidFill>
                  <a:schemeClr val="tx1"/>
                </a:solidFill>
                <a:latin typeface="Arial" panose="020B0604020202020204" pitchFamily="34" charset="0"/>
                <a:cs typeface="Arial" panose="020B0604020202020204" pitchFamily="34" charset="0"/>
              </a:defRPr>
            </a:lvl4pPr>
            <a:lvl5pPr marL="2057077" indent="-228564" defTabSz="930129">
              <a:defRPr>
                <a:solidFill>
                  <a:schemeClr val="tx1"/>
                </a:solidFill>
                <a:latin typeface="Arial" panose="020B0604020202020204" pitchFamily="34" charset="0"/>
                <a:cs typeface="Arial" panose="020B0604020202020204" pitchFamily="34" charset="0"/>
              </a:defRPr>
            </a:lvl5pPr>
            <a:lvl6pPr marL="2514205" indent="-228564" defTabSz="9301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333" indent="-228564" defTabSz="9301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461" indent="-228564" defTabSz="9301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5589" indent="-228564" defTabSz="9301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7</a:t>
            </a:fld>
            <a:endParaRPr lang="en-US" dirty="0"/>
          </a:p>
        </p:txBody>
      </p:sp>
    </p:spTree>
    <p:extLst>
      <p:ext uri="{BB962C8B-B14F-4D97-AF65-F5344CB8AC3E}">
        <p14:creationId xmlns:p14="http://schemas.microsoft.com/office/powerpoint/2010/main" val="2425971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
          <p:cNvSpPr>
            <a:spLocks noGrp="1" noChangeArrowheads="1"/>
          </p:cNvSpPr>
          <p:nvPr>
            <p:ph type="sldNum" sz="quarter" idx="5"/>
          </p:nvPr>
        </p:nvSpPr>
        <p:spPr/>
        <p:txBody>
          <a:bodyPr/>
          <a:lstStyle>
            <a:lvl1pPr defTabSz="944715">
              <a:defRPr>
                <a:solidFill>
                  <a:schemeClr val="tx1"/>
                </a:solidFill>
                <a:latin typeface="Arial" panose="020B0604020202020204" pitchFamily="34" charset="0"/>
                <a:cs typeface="Arial" panose="020B0604020202020204" pitchFamily="34" charset="0"/>
              </a:defRPr>
            </a:lvl1pPr>
            <a:lvl2pPr marL="757066" indent="-291179" defTabSz="944715">
              <a:defRPr>
                <a:solidFill>
                  <a:schemeClr val="tx1"/>
                </a:solidFill>
                <a:latin typeface="Arial" panose="020B0604020202020204" pitchFamily="34" charset="0"/>
                <a:cs typeface="Arial" panose="020B0604020202020204" pitchFamily="34" charset="0"/>
              </a:defRPr>
            </a:lvl2pPr>
            <a:lvl3pPr marL="1164717" indent="-232943" defTabSz="944715">
              <a:defRPr>
                <a:solidFill>
                  <a:schemeClr val="tx1"/>
                </a:solidFill>
                <a:latin typeface="Arial" panose="020B0604020202020204" pitchFamily="34" charset="0"/>
                <a:cs typeface="Arial" panose="020B0604020202020204" pitchFamily="34" charset="0"/>
              </a:defRPr>
            </a:lvl3pPr>
            <a:lvl4pPr marL="1630604" indent="-232943" defTabSz="944715">
              <a:defRPr>
                <a:solidFill>
                  <a:schemeClr val="tx1"/>
                </a:solidFill>
                <a:latin typeface="Arial" panose="020B0604020202020204" pitchFamily="34" charset="0"/>
                <a:cs typeface="Arial" panose="020B0604020202020204" pitchFamily="34" charset="0"/>
              </a:defRPr>
            </a:lvl4pPr>
            <a:lvl5pPr marL="2096491" indent="-232943" defTabSz="944715">
              <a:defRPr>
                <a:solidFill>
                  <a:schemeClr val="tx1"/>
                </a:solidFill>
                <a:latin typeface="Arial" panose="020B0604020202020204" pitchFamily="34" charset="0"/>
                <a:cs typeface="Arial" panose="020B0604020202020204" pitchFamily="34" charset="0"/>
              </a:defRPr>
            </a:lvl5pPr>
            <a:lvl6pPr marL="2562377"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B0E9B5-36A5-4C65-9FC0-7A7FC996B372}" type="slidenum">
              <a:rPr lang="en-US" altLang="en-US" smtClean="0"/>
              <a:pPr/>
              <a:t>8</a:t>
            </a:fld>
            <a:endParaRPr lang="en-US" altLang="en-US" dirty="0"/>
          </a:p>
        </p:txBody>
      </p:sp>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13995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
          <p:cNvSpPr>
            <a:spLocks noGrp="1" noChangeArrowheads="1"/>
          </p:cNvSpPr>
          <p:nvPr>
            <p:ph type="sldNum" sz="quarter" idx="5"/>
          </p:nvPr>
        </p:nvSpPr>
        <p:spPr/>
        <p:txBody>
          <a:bodyPr/>
          <a:lstStyle>
            <a:lvl1pPr defTabSz="944715">
              <a:defRPr>
                <a:solidFill>
                  <a:schemeClr val="tx1"/>
                </a:solidFill>
                <a:latin typeface="Arial" panose="020B0604020202020204" pitchFamily="34" charset="0"/>
                <a:cs typeface="Arial" panose="020B0604020202020204" pitchFamily="34" charset="0"/>
              </a:defRPr>
            </a:lvl1pPr>
            <a:lvl2pPr marL="757066" indent="-291179" defTabSz="944715">
              <a:defRPr>
                <a:solidFill>
                  <a:schemeClr val="tx1"/>
                </a:solidFill>
                <a:latin typeface="Arial" panose="020B0604020202020204" pitchFamily="34" charset="0"/>
                <a:cs typeface="Arial" panose="020B0604020202020204" pitchFamily="34" charset="0"/>
              </a:defRPr>
            </a:lvl2pPr>
            <a:lvl3pPr marL="1164717" indent="-232943" defTabSz="944715">
              <a:defRPr>
                <a:solidFill>
                  <a:schemeClr val="tx1"/>
                </a:solidFill>
                <a:latin typeface="Arial" panose="020B0604020202020204" pitchFamily="34" charset="0"/>
                <a:cs typeface="Arial" panose="020B0604020202020204" pitchFamily="34" charset="0"/>
              </a:defRPr>
            </a:lvl3pPr>
            <a:lvl4pPr marL="1630604" indent="-232943" defTabSz="944715">
              <a:defRPr>
                <a:solidFill>
                  <a:schemeClr val="tx1"/>
                </a:solidFill>
                <a:latin typeface="Arial" panose="020B0604020202020204" pitchFamily="34" charset="0"/>
                <a:cs typeface="Arial" panose="020B0604020202020204" pitchFamily="34" charset="0"/>
              </a:defRPr>
            </a:lvl4pPr>
            <a:lvl5pPr marL="2096491" indent="-232943" defTabSz="944715">
              <a:defRPr>
                <a:solidFill>
                  <a:schemeClr val="tx1"/>
                </a:solidFill>
                <a:latin typeface="Arial" panose="020B0604020202020204" pitchFamily="34" charset="0"/>
                <a:cs typeface="Arial" panose="020B0604020202020204" pitchFamily="34" charset="0"/>
              </a:defRPr>
            </a:lvl5pPr>
            <a:lvl6pPr marL="2562377"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B0E9B5-36A5-4C65-9FC0-7A7FC996B372}" type="slidenum">
              <a:rPr lang="en-US" altLang="en-US" smtClean="0"/>
              <a:pPr/>
              <a:t>9</a:t>
            </a:fld>
            <a:endParaRPr lang="en-US" altLang="en-US" dirty="0"/>
          </a:p>
        </p:txBody>
      </p:sp>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098769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0"/>
            <a:ext cx="9143998" cy="6858000"/>
          </a:xfrm>
          <a:prstGeom prst="rect">
            <a:avLst/>
          </a:prstGeom>
        </p:spPr>
      </p:pic>
      <p:sp>
        <p:nvSpPr>
          <p:cNvPr id="2" name="Title 1"/>
          <p:cNvSpPr>
            <a:spLocks noGrp="1"/>
          </p:cNvSpPr>
          <p:nvPr>
            <p:ph type="ctrTitle"/>
          </p:nvPr>
        </p:nvSpPr>
        <p:spPr>
          <a:xfrm>
            <a:off x="704081" y="3351344"/>
            <a:ext cx="7772400" cy="1380744"/>
          </a:xfrm>
        </p:spPr>
        <p:txBody>
          <a:bodyPr lIns="0" tIns="0" rIns="0" bIns="0"/>
          <a:lstStyle>
            <a:lvl1pPr algn="l">
              <a:defRPr sz="3600" b="0"/>
            </a:lvl1pPr>
          </a:lstStyle>
          <a:p>
            <a:r>
              <a:rPr lang="en-US" dirty="0"/>
              <a:t>Click to edit Master title style</a:t>
            </a:r>
          </a:p>
        </p:txBody>
      </p:sp>
      <p:sp>
        <p:nvSpPr>
          <p:cNvPr id="3" name="Subtitle 2"/>
          <p:cNvSpPr>
            <a:spLocks noGrp="1"/>
          </p:cNvSpPr>
          <p:nvPr>
            <p:ph type="subTitle" idx="1"/>
          </p:nvPr>
        </p:nvSpPr>
        <p:spPr>
          <a:xfrm>
            <a:off x="704081" y="4933256"/>
            <a:ext cx="7772400" cy="813816"/>
          </a:xfrm>
        </p:spPr>
        <p:txBody>
          <a:bodyPr lIns="0" tIns="0" rIns="0" bIns="0"/>
          <a:lstStyle>
            <a:lvl1pPr marL="0" indent="0" algn="l">
              <a:spcBef>
                <a:spcPts val="400"/>
              </a:spcBef>
              <a:buNone/>
              <a:defRPr sz="2000">
                <a:solidFill>
                  <a:srgbClr val="072C4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4" name="Picture 13" descr="III_logo-4c.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04081" y="2243432"/>
            <a:ext cx="2539653" cy="752079"/>
          </a:xfrm>
          <a:prstGeom prst="rect">
            <a:avLst/>
          </a:prstGeom>
        </p:spPr>
      </p:pic>
    </p:spTree>
    <p:extLst>
      <p:ext uri="{BB962C8B-B14F-4D97-AF65-F5344CB8AC3E}">
        <p14:creationId xmlns:p14="http://schemas.microsoft.com/office/powerpoint/2010/main" val="325151434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Left One Right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16" y="228600"/>
            <a:ext cx="8458200" cy="950976"/>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1072"/>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
        <p:nvSpPr>
          <p:cNvPr id="6" name="Text Placeholder 9"/>
          <p:cNvSpPr>
            <a:spLocks noGrp="1"/>
          </p:cNvSpPr>
          <p:nvPr>
            <p:ph type="body" sz="quarter" idx="30"/>
          </p:nvPr>
        </p:nvSpPr>
        <p:spPr>
          <a:xfrm>
            <a:off x="352426"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2" name="Text Placeholder 9"/>
          <p:cNvSpPr>
            <a:spLocks noGrp="1"/>
          </p:cNvSpPr>
          <p:nvPr>
            <p:ph type="body" sz="quarter" idx="34"/>
          </p:nvPr>
        </p:nvSpPr>
        <p:spPr>
          <a:xfrm>
            <a:off x="352426" y="3986784"/>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6" name="Text Placeholder 9"/>
          <p:cNvSpPr>
            <a:spLocks noGrp="1"/>
          </p:cNvSpPr>
          <p:nvPr>
            <p:ph type="body" sz="quarter" idx="32"/>
          </p:nvPr>
        </p:nvSpPr>
        <p:spPr>
          <a:xfrm>
            <a:off x="4668090"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5"/>
          </p:nvPr>
        </p:nvSpPr>
        <p:spPr>
          <a:xfrm>
            <a:off x="357188" y="2377439"/>
            <a:ext cx="4148137" cy="141732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36"/>
          </p:nvPr>
        </p:nvSpPr>
        <p:spPr>
          <a:xfrm>
            <a:off x="357188" y="4709160"/>
            <a:ext cx="4148137" cy="141732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37"/>
          </p:nvPr>
        </p:nvSpPr>
        <p:spPr>
          <a:xfrm>
            <a:off x="4668837" y="2378075"/>
            <a:ext cx="4151376" cy="3748088"/>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98849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16" y="228600"/>
            <a:ext cx="8458200" cy="950976"/>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1072"/>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
        <p:nvSpPr>
          <p:cNvPr id="6" name="Text Placeholder 9"/>
          <p:cNvSpPr>
            <a:spLocks noGrp="1"/>
          </p:cNvSpPr>
          <p:nvPr>
            <p:ph type="body" sz="quarter" idx="30"/>
          </p:nvPr>
        </p:nvSpPr>
        <p:spPr>
          <a:xfrm>
            <a:off x="352426"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8" name="Text Placeholder 9"/>
          <p:cNvSpPr>
            <a:spLocks noGrp="1"/>
          </p:cNvSpPr>
          <p:nvPr>
            <p:ph type="body" sz="quarter" idx="32"/>
          </p:nvPr>
        </p:nvSpPr>
        <p:spPr>
          <a:xfrm>
            <a:off x="4668090"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2" name="Text Placeholder 9"/>
          <p:cNvSpPr>
            <a:spLocks noGrp="1"/>
          </p:cNvSpPr>
          <p:nvPr>
            <p:ph type="body" sz="quarter" idx="34"/>
          </p:nvPr>
        </p:nvSpPr>
        <p:spPr>
          <a:xfrm>
            <a:off x="352426" y="3986784"/>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4" name="Text Placeholder 9"/>
          <p:cNvSpPr>
            <a:spLocks noGrp="1"/>
          </p:cNvSpPr>
          <p:nvPr>
            <p:ph type="body" sz="quarter" idx="36"/>
          </p:nvPr>
        </p:nvSpPr>
        <p:spPr>
          <a:xfrm>
            <a:off x="4668090" y="3986784"/>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7"/>
          </p:nvPr>
        </p:nvSpPr>
        <p:spPr>
          <a:xfrm>
            <a:off x="357188" y="2377440"/>
            <a:ext cx="4148137" cy="141732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p:cNvSpPr>
            <a:spLocks noGrp="1"/>
          </p:cNvSpPr>
          <p:nvPr>
            <p:ph sz="quarter" idx="38"/>
          </p:nvPr>
        </p:nvSpPr>
        <p:spPr>
          <a:xfrm>
            <a:off x="4668837" y="2378075"/>
            <a:ext cx="4151376" cy="141605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7"/>
          <p:cNvSpPr>
            <a:spLocks noGrp="1"/>
          </p:cNvSpPr>
          <p:nvPr>
            <p:ph sz="quarter" idx="39"/>
          </p:nvPr>
        </p:nvSpPr>
        <p:spPr>
          <a:xfrm>
            <a:off x="357188" y="4709160"/>
            <a:ext cx="4148137" cy="141732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9"/>
          <p:cNvSpPr>
            <a:spLocks noGrp="1"/>
          </p:cNvSpPr>
          <p:nvPr>
            <p:ph sz="quarter" idx="40"/>
          </p:nvPr>
        </p:nvSpPr>
        <p:spPr>
          <a:xfrm>
            <a:off x="4668838" y="4708525"/>
            <a:ext cx="4152900" cy="1417638"/>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1593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xfrm>
            <a:off x="85725" y="6961188"/>
            <a:ext cx="1352550" cy="115887"/>
          </a:xfrm>
          <a:prstGeom prst="rect">
            <a:avLst/>
          </a:prstGeom>
          <a:ln/>
        </p:spPr>
        <p:txBody>
          <a:bodyPr/>
          <a:lstStyle>
            <a:lvl1pPr>
              <a:defRPr/>
            </a:lvl1pPr>
          </a:lstStyle>
          <a:p>
            <a:pPr>
              <a:defRPr/>
            </a:pPr>
            <a:r>
              <a:rPr lang="en-US"/>
              <a:t>12/01/09 - 9pm</a:t>
            </a:r>
          </a:p>
        </p:txBody>
      </p:sp>
      <p:sp>
        <p:nvSpPr>
          <p:cNvPr id="4" name="Rectangle 106"/>
          <p:cNvSpPr>
            <a:spLocks noGrp="1" noChangeArrowheads="1"/>
          </p:cNvSpPr>
          <p:nvPr>
            <p:ph type="ftr" sz="quarter" idx="11"/>
          </p:nvPr>
        </p:nvSpPr>
        <p:spPr>
          <a:xfrm>
            <a:off x="2695575" y="6961188"/>
            <a:ext cx="3752850" cy="117475"/>
          </a:xfrm>
          <a:prstGeom prst="rect">
            <a:avLst/>
          </a:prstGeom>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xfrm>
            <a:off x="8601075" y="6656388"/>
            <a:ext cx="447675" cy="115887"/>
          </a:xfrm>
          <a:prstGeom prst="rect">
            <a:avLst/>
          </a:prstGeom>
          <a:ln/>
        </p:spPr>
        <p:txBody>
          <a:bodyPr/>
          <a:lstStyle>
            <a:lvl1pPr>
              <a:defRPr/>
            </a:lvl1pPr>
          </a:lstStyle>
          <a:p>
            <a:pPr>
              <a:defRPr/>
            </a:pPr>
            <a:fld id="{CA8DDCFE-182B-49A8-B5CF-E8526483AE25}" type="slidenum">
              <a:rPr lang="en-US"/>
              <a:pPr>
                <a:defRPr/>
              </a:pPr>
              <a:t>‹#›</a:t>
            </a:fld>
            <a:endParaRPr lang="en-US"/>
          </a:p>
        </p:txBody>
      </p:sp>
    </p:spTree>
    <p:extLst>
      <p:ext uri="{BB962C8B-B14F-4D97-AF65-F5344CB8AC3E}">
        <p14:creationId xmlns:p14="http://schemas.microsoft.com/office/powerpoint/2010/main" val="4236345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p:txBody>
          <a:bodyPr/>
          <a:lstStyle>
            <a:lvl1pPr fontAlgn="auto">
              <a:spcAft>
                <a:spcPts val="0"/>
              </a:spcAft>
              <a:defRPr/>
            </a:lvl1pPr>
          </a:lstStyle>
          <a:p>
            <a:pPr>
              <a:defRPr/>
            </a:pPr>
            <a:r>
              <a:rPr lang="en-US"/>
              <a:t>12/01/09 - 9pm</a:t>
            </a:r>
          </a:p>
        </p:txBody>
      </p:sp>
      <p:sp>
        <p:nvSpPr>
          <p:cNvPr id="3" name="Rectangle 106"/>
          <p:cNvSpPr>
            <a:spLocks noGrp="1" noChangeArrowheads="1"/>
          </p:cNvSpPr>
          <p:nvPr>
            <p:ph type="ftr" sz="quarter" idx="11"/>
          </p:nvPr>
        </p:nvSpPr>
        <p:spPr/>
        <p:txBody>
          <a:bodyPr/>
          <a:lstStyle>
            <a:lvl1pPr fontAlgn="auto">
              <a:spcAft>
                <a:spcPts val="0"/>
              </a:spcAft>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p:txBody>
          <a:bodyPr/>
          <a:lstStyle>
            <a:lvl1pPr>
              <a:defRPr/>
            </a:lvl1pPr>
          </a:lstStyle>
          <a:p>
            <a:fld id="{F850F622-7FC0-4B6B-A61E-E34533860A46}" type="slidenum">
              <a:rPr lang="en-US"/>
              <a:pPr/>
              <a:t>‹#›</a:t>
            </a:fld>
            <a:endParaRPr lang="en-US"/>
          </a:p>
        </p:txBody>
      </p:sp>
    </p:spTree>
    <p:extLst>
      <p:ext uri="{BB962C8B-B14F-4D97-AF65-F5344CB8AC3E}">
        <p14:creationId xmlns:p14="http://schemas.microsoft.com/office/powerpoint/2010/main" val="1516772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a:t>Click to edit Master title style</a:t>
            </a:r>
          </a:p>
        </p:txBody>
      </p:sp>
      <p:sp>
        <p:nvSpPr>
          <p:cNvPr id="3" name="Chart Placeholder 2"/>
          <p:cNvSpPr>
            <a:spLocks noGrp="1"/>
          </p:cNvSpPr>
          <p:nvPr>
            <p:ph type="chart" idx="1"/>
          </p:nvPr>
        </p:nvSpPr>
        <p:spPr>
          <a:xfrm>
            <a:off x="495300" y="1647825"/>
            <a:ext cx="8153400" cy="4652963"/>
          </a:xfrm>
        </p:spPr>
        <p:txBody>
          <a:bodyPr/>
          <a:lstStyle/>
          <a:p>
            <a:pPr lvl="0"/>
            <a:endParaRPr lang="en-US" noProof="0" dirty="0"/>
          </a:p>
        </p:txBody>
      </p:sp>
      <p:sp>
        <p:nvSpPr>
          <p:cNvPr id="4" name="Rectangle 105"/>
          <p:cNvSpPr>
            <a:spLocks noGrp="1" noChangeArrowheads="1"/>
          </p:cNvSpPr>
          <p:nvPr>
            <p:ph type="dt" sz="half" idx="10"/>
          </p:nvPr>
        </p:nvSpPr>
        <p:spPr/>
        <p:txBody>
          <a:bodyPr/>
          <a:lstStyle>
            <a:lvl1pPr fontAlgn="auto">
              <a:spcAft>
                <a:spcPts val="0"/>
              </a:spcAft>
              <a:defRPr/>
            </a:lvl1pPr>
          </a:lstStyle>
          <a:p>
            <a:pPr>
              <a:defRPr/>
            </a:pPr>
            <a:r>
              <a:rPr lang="en-US"/>
              <a:t>12/01/09 - 9pm</a:t>
            </a:r>
          </a:p>
        </p:txBody>
      </p:sp>
      <p:sp>
        <p:nvSpPr>
          <p:cNvPr id="5" name="Rectangle 106"/>
          <p:cNvSpPr>
            <a:spLocks noGrp="1" noChangeArrowheads="1"/>
          </p:cNvSpPr>
          <p:nvPr>
            <p:ph type="ftr" sz="quarter" idx="11"/>
          </p:nvPr>
        </p:nvSpPr>
        <p:spPr/>
        <p:txBody>
          <a:bodyPr/>
          <a:lstStyle>
            <a:lvl1pPr fontAlgn="auto">
              <a:spcAft>
                <a:spcPts val="0"/>
              </a:spcAft>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p:txBody>
          <a:bodyPr/>
          <a:lstStyle>
            <a:lvl1pPr>
              <a:defRPr/>
            </a:lvl1pPr>
          </a:lstStyle>
          <a:p>
            <a:fld id="{3D084845-55E1-459B-8323-012B36395AE0}" type="slidenum">
              <a:rPr lang="en-US"/>
              <a:pPr/>
              <a:t>‹#›</a:t>
            </a:fld>
            <a:endParaRPr lang="en-US"/>
          </a:p>
        </p:txBody>
      </p:sp>
    </p:spTree>
    <p:extLst>
      <p:ext uri="{BB962C8B-B14F-4D97-AF65-F5344CB8AC3E}">
        <p14:creationId xmlns:p14="http://schemas.microsoft.com/office/powerpoint/2010/main" val="17111943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A46064EE-49BF-4188-B82F-F198AB19494B}" type="slidenum">
              <a:rPr lang="en-US" altLang="en-US"/>
              <a:pPr>
                <a:defRPr/>
              </a:pPr>
              <a:t>‹#›</a:t>
            </a:fld>
            <a:endParaRPr lang="en-US" altLang="en-US"/>
          </a:p>
        </p:txBody>
      </p:sp>
    </p:spTree>
    <p:extLst>
      <p:ext uri="{BB962C8B-B14F-4D97-AF65-F5344CB8AC3E}">
        <p14:creationId xmlns:p14="http://schemas.microsoft.com/office/powerpoint/2010/main" val="2706698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 Header">
    <p:spTree>
      <p:nvGrpSpPr>
        <p:cNvPr id="1" name=""/>
        <p:cNvGrpSpPr/>
        <p:nvPr/>
      </p:nvGrpSpPr>
      <p:grpSpPr>
        <a:xfrm>
          <a:off x="0" y="0"/>
          <a:ext cx="0" cy="0"/>
          <a:chOff x="0" y="0"/>
          <a:chExt cx="0" cy="0"/>
        </a:xfrm>
      </p:grpSpPr>
      <p:sp>
        <p:nvSpPr>
          <p:cNvPr id="6" name="Freeform 5"/>
          <p:cNvSpPr/>
          <p:nvPr userDrawn="1"/>
        </p:nvSpPr>
        <p:spPr>
          <a:xfrm>
            <a:off x="0" y="0"/>
            <a:ext cx="9144229" cy="6858000"/>
          </a:xfrm>
          <a:custGeom>
            <a:avLst/>
            <a:gdLst>
              <a:gd name="connsiteX0" fmla="*/ 4515439 w 9144000"/>
              <a:gd name="connsiteY0" fmla="*/ 6862713 h 6862713"/>
              <a:gd name="connsiteX1" fmla="*/ 0 w 9144000"/>
              <a:gd name="connsiteY1" fmla="*/ 6862713 h 6862713"/>
              <a:gd name="connsiteX2" fmla="*/ 0 w 9144000"/>
              <a:gd name="connsiteY2" fmla="*/ 0 h 6862713"/>
              <a:gd name="connsiteX3" fmla="*/ 9144000 w 9144000"/>
              <a:gd name="connsiteY3" fmla="*/ 0 h 6862713"/>
              <a:gd name="connsiteX4" fmla="*/ 9144000 w 9144000"/>
              <a:gd name="connsiteY4" fmla="*/ 2215299 h 6862713"/>
              <a:gd name="connsiteX5" fmla="*/ 4515439 w 9144000"/>
              <a:gd name="connsiteY5" fmla="*/ 6862713 h 6862713"/>
              <a:gd name="connsiteX0" fmla="*/ 4515439 w 9144000"/>
              <a:gd name="connsiteY0" fmla="*/ 6862713 h 6862713"/>
              <a:gd name="connsiteX1" fmla="*/ 0 w 9144000"/>
              <a:gd name="connsiteY1" fmla="*/ 6862713 h 6862713"/>
              <a:gd name="connsiteX2" fmla="*/ 0 w 9144000"/>
              <a:gd name="connsiteY2" fmla="*/ 0 h 6862713"/>
              <a:gd name="connsiteX3" fmla="*/ 9144000 w 9144000"/>
              <a:gd name="connsiteY3" fmla="*/ 0 h 6862713"/>
              <a:gd name="connsiteX4" fmla="*/ 9141619 w 9144000"/>
              <a:gd name="connsiteY4" fmla="*/ 2234362 h 6862713"/>
              <a:gd name="connsiteX5" fmla="*/ 4515439 w 9144000"/>
              <a:gd name="connsiteY5" fmla="*/ 6862713 h 6862713"/>
              <a:gd name="connsiteX0" fmla="*/ 4515439 w 9144229"/>
              <a:gd name="connsiteY0" fmla="*/ 6862713 h 6862713"/>
              <a:gd name="connsiteX1" fmla="*/ 0 w 9144229"/>
              <a:gd name="connsiteY1" fmla="*/ 6862713 h 6862713"/>
              <a:gd name="connsiteX2" fmla="*/ 0 w 9144229"/>
              <a:gd name="connsiteY2" fmla="*/ 0 h 6862713"/>
              <a:gd name="connsiteX3" fmla="*/ 9144000 w 9144229"/>
              <a:gd name="connsiteY3" fmla="*/ 0 h 6862713"/>
              <a:gd name="connsiteX4" fmla="*/ 9144000 w 9144229"/>
              <a:gd name="connsiteY4" fmla="*/ 2231980 h 6862713"/>
              <a:gd name="connsiteX5" fmla="*/ 4515439 w 9144229"/>
              <a:gd name="connsiteY5" fmla="*/ 6862713 h 686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229" h="6862713">
                <a:moveTo>
                  <a:pt x="4515439" y="6862713"/>
                </a:moveTo>
                <a:lnTo>
                  <a:pt x="0" y="6862713"/>
                </a:lnTo>
                <a:lnTo>
                  <a:pt x="0" y="0"/>
                </a:lnTo>
                <a:lnTo>
                  <a:pt x="9144000" y="0"/>
                </a:lnTo>
                <a:cubicBezTo>
                  <a:pt x="9143206" y="744787"/>
                  <a:pt x="9144794" y="1487193"/>
                  <a:pt x="9144000" y="2231980"/>
                </a:cubicBezTo>
                <a:lnTo>
                  <a:pt x="4515439" y="68627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chemeClr val="bg1"/>
              </a:solidFill>
            </a:endParaRPr>
          </a:p>
        </p:txBody>
      </p:sp>
      <p:sp>
        <p:nvSpPr>
          <p:cNvPr id="2" name="Title 1"/>
          <p:cNvSpPr>
            <a:spLocks noGrp="1"/>
          </p:cNvSpPr>
          <p:nvPr>
            <p:ph type="ctrTitle"/>
          </p:nvPr>
        </p:nvSpPr>
        <p:spPr bwMode="gray">
          <a:xfrm>
            <a:off x="704080" y="1960694"/>
            <a:ext cx="7772400" cy="1380744"/>
          </a:xfrm>
        </p:spPr>
        <p:txBody>
          <a:bodyPr lIns="0" tIns="0" rIns="0" bIns="0" anchor="b" anchorCtr="0"/>
          <a:lstStyle>
            <a:lvl1pPr algn="l">
              <a:defRPr sz="3600" b="0">
                <a:solidFill>
                  <a:schemeClr val="bg1"/>
                </a:solidFill>
              </a:defRPr>
            </a:lvl1pPr>
          </a:lstStyle>
          <a:p>
            <a:r>
              <a:rPr lang="en-US" dirty="0"/>
              <a:t>Click to edit Master title style</a:t>
            </a:r>
          </a:p>
        </p:txBody>
      </p:sp>
      <p:sp>
        <p:nvSpPr>
          <p:cNvPr id="3" name="Subtitle 2"/>
          <p:cNvSpPr>
            <a:spLocks noGrp="1"/>
          </p:cNvSpPr>
          <p:nvPr>
            <p:ph type="subTitle" idx="1"/>
          </p:nvPr>
        </p:nvSpPr>
        <p:spPr bwMode="gray">
          <a:xfrm>
            <a:off x="704080" y="3542606"/>
            <a:ext cx="6949440" cy="813816"/>
          </a:xfrm>
        </p:spPr>
        <p:txBody>
          <a:bodyPr lIns="0" tIns="0" rIns="0" bIns="0"/>
          <a:lstStyle>
            <a:lvl1pPr marL="0" indent="0" algn="l">
              <a:spcBef>
                <a:spcPts val="400"/>
              </a:spcBef>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25948277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6616" y="232326"/>
            <a:ext cx="8458200" cy="950976"/>
          </a:xfrm>
        </p:spPr>
        <p:txBody>
          <a:bodyPr/>
          <a:lstStyle/>
          <a:p>
            <a:r>
              <a:rPr lang="en-US" dirty="0"/>
              <a:t>Click to edit Master title style</a:t>
            </a:r>
          </a:p>
        </p:txBody>
      </p:sp>
      <p:sp>
        <p:nvSpPr>
          <p:cNvPr id="8"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12"/>
          <p:cNvSpPr>
            <a:spLocks noGrp="1"/>
          </p:cNvSpPr>
          <p:nvPr>
            <p:ph type="body" sz="quarter" idx="16" hasCustomPrompt="1"/>
          </p:nvPr>
        </p:nvSpPr>
        <p:spPr>
          <a:xfrm>
            <a:off x="1133856" y="6294780"/>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2828416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_Gray Triangle">
    <p:spTree>
      <p:nvGrpSpPr>
        <p:cNvPr id="1" name=""/>
        <p:cNvGrpSpPr/>
        <p:nvPr/>
      </p:nvGrpSpPr>
      <p:grpSpPr>
        <a:xfrm>
          <a:off x="0" y="0"/>
          <a:ext cx="0" cy="0"/>
          <a:chOff x="0" y="0"/>
          <a:chExt cx="0" cy="0"/>
        </a:xfrm>
      </p:grpSpPr>
      <p:sp>
        <p:nvSpPr>
          <p:cNvPr id="5" name="Right Triangle 4"/>
          <p:cNvSpPr>
            <a:spLocks noChangeAspect="1"/>
          </p:cNvSpPr>
          <p:nvPr userDrawn="1"/>
        </p:nvSpPr>
        <p:spPr>
          <a:xfrm rot="16200000">
            <a:off x="5120640" y="2834640"/>
            <a:ext cx="4023360" cy="4023360"/>
          </a:xfrm>
          <a:prstGeom prst="rtTriangle">
            <a:avLst/>
          </a:prstGeom>
          <a:solidFill>
            <a:srgbClr val="C6C6C9">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6C6C9"/>
              </a:solidFill>
            </a:endParaRPr>
          </a:p>
        </p:txBody>
      </p:sp>
      <p:sp>
        <p:nvSpPr>
          <p:cNvPr id="2" name="Title 1"/>
          <p:cNvSpPr>
            <a:spLocks noGrp="1"/>
          </p:cNvSpPr>
          <p:nvPr>
            <p:ph type="title"/>
          </p:nvPr>
        </p:nvSpPr>
        <p:spPr>
          <a:xfrm>
            <a:off x="356616" y="232326"/>
            <a:ext cx="8458200" cy="950976"/>
          </a:xfrm>
        </p:spPr>
        <p:txBody>
          <a:bodyPr/>
          <a:lstStyle/>
          <a:p>
            <a:r>
              <a:rPr lang="en-US" dirty="0"/>
              <a:t>Click to edit Master title style</a:t>
            </a:r>
          </a:p>
        </p:txBody>
      </p:sp>
      <p:sp>
        <p:nvSpPr>
          <p:cNvPr id="8"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12"/>
          <p:cNvSpPr>
            <a:spLocks noGrp="1"/>
          </p:cNvSpPr>
          <p:nvPr>
            <p:ph type="body" sz="quarter" idx="16" hasCustomPrompt="1"/>
          </p:nvPr>
        </p:nvSpPr>
        <p:spPr>
          <a:xfrm>
            <a:off x="1133856" y="6294780"/>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2801696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16" y="232326"/>
            <a:ext cx="8458200" cy="950976"/>
          </a:xfrm>
        </p:spPr>
        <p:txBody>
          <a:bodyPr/>
          <a:lstStyle/>
          <a:p>
            <a:r>
              <a:rPr lang="en-US" dirty="0"/>
              <a:t>Click to edit Master title style</a:t>
            </a:r>
          </a:p>
        </p:txBody>
      </p:sp>
      <p:sp>
        <p:nvSpPr>
          <p:cNvPr id="3" name="Content Placeholder 2"/>
          <p:cNvSpPr>
            <a:spLocks noGrp="1"/>
          </p:cNvSpPr>
          <p:nvPr>
            <p:ph idx="1"/>
          </p:nvPr>
        </p:nvSpPr>
        <p:spPr>
          <a:xfrm>
            <a:off x="356616" y="1883664"/>
            <a:ext cx="8458200" cy="40416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3757"/>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2888828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_Gray Triangle">
    <p:spTree>
      <p:nvGrpSpPr>
        <p:cNvPr id="1" name=""/>
        <p:cNvGrpSpPr/>
        <p:nvPr/>
      </p:nvGrpSpPr>
      <p:grpSpPr>
        <a:xfrm>
          <a:off x="0" y="0"/>
          <a:ext cx="0" cy="0"/>
          <a:chOff x="0" y="0"/>
          <a:chExt cx="0" cy="0"/>
        </a:xfrm>
      </p:grpSpPr>
      <p:sp>
        <p:nvSpPr>
          <p:cNvPr id="6" name="Right Triangle 5"/>
          <p:cNvSpPr>
            <a:spLocks noChangeAspect="1"/>
          </p:cNvSpPr>
          <p:nvPr userDrawn="1"/>
        </p:nvSpPr>
        <p:spPr>
          <a:xfrm rot="16200000">
            <a:off x="5120640" y="2834640"/>
            <a:ext cx="4023360" cy="4023360"/>
          </a:xfrm>
          <a:prstGeom prst="rtTriangle">
            <a:avLst/>
          </a:prstGeom>
          <a:solidFill>
            <a:srgbClr val="C6C6C9">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6C6C9"/>
              </a:solidFill>
            </a:endParaRPr>
          </a:p>
        </p:txBody>
      </p:sp>
      <p:sp>
        <p:nvSpPr>
          <p:cNvPr id="2" name="Title 1"/>
          <p:cNvSpPr>
            <a:spLocks noGrp="1"/>
          </p:cNvSpPr>
          <p:nvPr>
            <p:ph type="title"/>
          </p:nvPr>
        </p:nvSpPr>
        <p:spPr>
          <a:xfrm>
            <a:off x="356616" y="232326"/>
            <a:ext cx="8458200" cy="950976"/>
          </a:xfrm>
        </p:spPr>
        <p:txBody>
          <a:bodyPr/>
          <a:lstStyle/>
          <a:p>
            <a:r>
              <a:rPr lang="en-US" dirty="0"/>
              <a:t>Click to edit Master title style</a:t>
            </a:r>
          </a:p>
        </p:txBody>
      </p:sp>
      <p:sp>
        <p:nvSpPr>
          <p:cNvPr id="3" name="Content Placeholder 2"/>
          <p:cNvSpPr>
            <a:spLocks noGrp="1"/>
          </p:cNvSpPr>
          <p:nvPr>
            <p:ph idx="1"/>
          </p:nvPr>
        </p:nvSpPr>
        <p:spPr>
          <a:xfrm>
            <a:off x="356616" y="1883664"/>
            <a:ext cx="8458200" cy="40416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3757"/>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1538665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Box">
    <p:spTree>
      <p:nvGrpSpPr>
        <p:cNvPr id="1" name=""/>
        <p:cNvGrpSpPr/>
        <p:nvPr/>
      </p:nvGrpSpPr>
      <p:grpSpPr>
        <a:xfrm>
          <a:off x="0" y="0"/>
          <a:ext cx="0" cy="0"/>
          <a:chOff x="0" y="0"/>
          <a:chExt cx="0" cy="0"/>
        </a:xfrm>
      </p:grpSpPr>
      <p:sp>
        <p:nvSpPr>
          <p:cNvPr id="2" name="Title 1"/>
          <p:cNvSpPr>
            <a:spLocks noGrp="1"/>
          </p:cNvSpPr>
          <p:nvPr>
            <p:ph type="title"/>
          </p:nvPr>
        </p:nvSpPr>
        <p:spPr>
          <a:xfrm>
            <a:off x="356616" y="228600"/>
            <a:ext cx="8458200" cy="950976"/>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4780"/>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
        <p:nvSpPr>
          <p:cNvPr id="6" name="Text Placeholder 9"/>
          <p:cNvSpPr>
            <a:spLocks noGrp="1"/>
          </p:cNvSpPr>
          <p:nvPr>
            <p:ph type="body" sz="quarter" idx="30"/>
          </p:nvPr>
        </p:nvSpPr>
        <p:spPr>
          <a:xfrm>
            <a:off x="352426" y="1657349"/>
            <a:ext cx="8467724"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1"/>
          </p:nvPr>
        </p:nvSpPr>
        <p:spPr>
          <a:xfrm>
            <a:off x="352425" y="2377440"/>
            <a:ext cx="8467725" cy="374650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1936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
    <p:spTree>
      <p:nvGrpSpPr>
        <p:cNvPr id="1" name=""/>
        <p:cNvGrpSpPr/>
        <p:nvPr/>
      </p:nvGrpSpPr>
      <p:grpSpPr>
        <a:xfrm>
          <a:off x="0" y="0"/>
          <a:ext cx="0" cy="0"/>
          <a:chOff x="0" y="0"/>
          <a:chExt cx="0" cy="0"/>
        </a:xfrm>
      </p:grpSpPr>
      <p:sp>
        <p:nvSpPr>
          <p:cNvPr id="2" name="Title 1"/>
          <p:cNvSpPr>
            <a:spLocks noGrp="1"/>
          </p:cNvSpPr>
          <p:nvPr>
            <p:ph type="title"/>
          </p:nvPr>
        </p:nvSpPr>
        <p:spPr>
          <a:xfrm>
            <a:off x="356616" y="228600"/>
            <a:ext cx="8458200" cy="950976"/>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4779"/>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
        <p:nvSpPr>
          <p:cNvPr id="6" name="Text Placeholder 9"/>
          <p:cNvSpPr>
            <a:spLocks noGrp="1"/>
          </p:cNvSpPr>
          <p:nvPr>
            <p:ph type="body" sz="quarter" idx="30"/>
          </p:nvPr>
        </p:nvSpPr>
        <p:spPr>
          <a:xfrm>
            <a:off x="352426"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8" name="Text Placeholder 9"/>
          <p:cNvSpPr>
            <a:spLocks noGrp="1"/>
          </p:cNvSpPr>
          <p:nvPr>
            <p:ph type="body" sz="quarter" idx="32"/>
          </p:nvPr>
        </p:nvSpPr>
        <p:spPr>
          <a:xfrm>
            <a:off x="4668090"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3"/>
          </p:nvPr>
        </p:nvSpPr>
        <p:spPr>
          <a:xfrm>
            <a:off x="357188" y="2377440"/>
            <a:ext cx="4148137" cy="374904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p:cNvSpPr>
            <a:spLocks noGrp="1"/>
          </p:cNvSpPr>
          <p:nvPr>
            <p:ph sz="quarter" idx="34"/>
          </p:nvPr>
        </p:nvSpPr>
        <p:spPr>
          <a:xfrm>
            <a:off x="4668837" y="2378075"/>
            <a:ext cx="4151376" cy="3748088"/>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59376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Left Two Right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16" y="228600"/>
            <a:ext cx="8458200" cy="950976"/>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1072"/>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
        <p:nvSpPr>
          <p:cNvPr id="8" name="Text Placeholder 9"/>
          <p:cNvSpPr>
            <a:spLocks noGrp="1"/>
          </p:cNvSpPr>
          <p:nvPr>
            <p:ph type="body" sz="quarter" idx="32"/>
          </p:nvPr>
        </p:nvSpPr>
        <p:spPr>
          <a:xfrm>
            <a:off x="4668090"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4" name="Text Placeholder 9"/>
          <p:cNvSpPr>
            <a:spLocks noGrp="1"/>
          </p:cNvSpPr>
          <p:nvPr>
            <p:ph type="body" sz="quarter" idx="36"/>
          </p:nvPr>
        </p:nvSpPr>
        <p:spPr>
          <a:xfrm>
            <a:off x="4668090" y="3986784"/>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6" name="Text Placeholder 9"/>
          <p:cNvSpPr>
            <a:spLocks noGrp="1"/>
          </p:cNvSpPr>
          <p:nvPr>
            <p:ph type="body" sz="quarter" idx="30"/>
          </p:nvPr>
        </p:nvSpPr>
        <p:spPr>
          <a:xfrm>
            <a:off x="352426"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4" name="Content Placeholder 3"/>
          <p:cNvSpPr>
            <a:spLocks noGrp="1"/>
          </p:cNvSpPr>
          <p:nvPr>
            <p:ph sz="quarter" idx="37"/>
          </p:nvPr>
        </p:nvSpPr>
        <p:spPr>
          <a:xfrm>
            <a:off x="352425" y="2381250"/>
            <a:ext cx="4152900" cy="374904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38"/>
          </p:nvPr>
        </p:nvSpPr>
        <p:spPr>
          <a:xfrm>
            <a:off x="4668837" y="2381249"/>
            <a:ext cx="4151376" cy="141732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p:cNvSpPr>
            <a:spLocks noGrp="1"/>
          </p:cNvSpPr>
          <p:nvPr>
            <p:ph sz="quarter" idx="39"/>
          </p:nvPr>
        </p:nvSpPr>
        <p:spPr>
          <a:xfrm>
            <a:off x="4668837" y="4712970"/>
            <a:ext cx="4151376" cy="141732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17520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14" name="Right Triangle 13"/>
          <p:cNvSpPr>
            <a:spLocks noChangeAspect="1"/>
          </p:cNvSpPr>
          <p:nvPr/>
        </p:nvSpPr>
        <p:spPr>
          <a:xfrm rot="5400000">
            <a:off x="0" y="0"/>
            <a:ext cx="768096" cy="768096"/>
          </a:xfrm>
          <a:prstGeom prst="rtTriangle">
            <a:avLst/>
          </a:prstGeom>
          <a:solidFill>
            <a:srgbClr val="337D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Slide Number Placeholder 5"/>
          <p:cNvSpPr txBox="1">
            <a:spLocks/>
          </p:cNvSpPr>
          <p:nvPr/>
        </p:nvSpPr>
        <p:spPr bwMode="gray">
          <a:xfrm>
            <a:off x="8620125" y="6662377"/>
            <a:ext cx="438150" cy="120184"/>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mtClean="0">
                <a:solidFill>
                  <a:schemeClr val="tx1">
                    <a:lumMod val="75000"/>
                    <a:lumOff val="25000"/>
                  </a:schemeClr>
                </a:solidFill>
                <a:latin typeface="+mn-lt"/>
              </a:rPr>
              <a:pPr/>
              <a:t>‹#›</a:t>
            </a:fld>
            <a:endParaRPr lang="en-US" dirty="0">
              <a:solidFill>
                <a:schemeClr val="tx1">
                  <a:lumMod val="75000"/>
                  <a:lumOff val="25000"/>
                </a:schemeClr>
              </a:solidFill>
              <a:latin typeface="+mn-lt"/>
            </a:endParaRPr>
          </a:p>
        </p:txBody>
      </p:sp>
      <p:sp>
        <p:nvSpPr>
          <p:cNvPr id="2" name="Title Placeholder 1"/>
          <p:cNvSpPr>
            <a:spLocks noGrp="1"/>
          </p:cNvSpPr>
          <p:nvPr>
            <p:ph type="title"/>
          </p:nvPr>
        </p:nvSpPr>
        <p:spPr>
          <a:xfrm>
            <a:off x="356616" y="231310"/>
            <a:ext cx="8458200" cy="950976"/>
          </a:xfrm>
          <a:prstGeom prst="rect">
            <a:avLst/>
          </a:prstGeom>
        </p:spPr>
        <p:txBody>
          <a:bodyPr vert="horz" lIns="91440" tIns="45720" rIns="91440" bIns="45720" rtlCol="0" anchor="b" anchorCtr="0">
            <a:noAutofit/>
          </a:bodyPr>
          <a:lstStyle/>
          <a:p>
            <a:r>
              <a:rPr lang="en-US" dirty="0"/>
              <a:t>Click to edit Master title style</a:t>
            </a:r>
          </a:p>
        </p:txBody>
      </p:sp>
      <p:sp>
        <p:nvSpPr>
          <p:cNvPr id="3" name="Text Placeholder 2"/>
          <p:cNvSpPr>
            <a:spLocks noGrp="1"/>
          </p:cNvSpPr>
          <p:nvPr>
            <p:ph type="body" idx="1"/>
          </p:nvPr>
        </p:nvSpPr>
        <p:spPr bwMode="gray">
          <a:xfrm>
            <a:off x="356616" y="1883664"/>
            <a:ext cx="8458200" cy="404164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Picture 15"/>
          <p:cNvPicPr>
            <a:picLocks noChangeAspect="1"/>
          </p:cNvPicPr>
          <p:nvPr/>
        </p:nvPicPr>
        <p:blipFill>
          <a:blip r:embed="rId17"/>
          <a:stretch>
            <a:fillRect/>
          </a:stretch>
        </p:blipFill>
        <p:spPr>
          <a:xfrm>
            <a:off x="469900" y="6403975"/>
            <a:ext cx="330200" cy="304800"/>
          </a:xfrm>
          <a:prstGeom prst="rect">
            <a:avLst/>
          </a:prstGeom>
        </p:spPr>
      </p:pic>
    </p:spTree>
    <p:extLst>
      <p:ext uri="{BB962C8B-B14F-4D97-AF65-F5344CB8AC3E}">
        <p14:creationId xmlns:p14="http://schemas.microsoft.com/office/powerpoint/2010/main" val="1633675084"/>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4" r:id="rId3"/>
    <p:sldLayoutId id="2147483664" r:id="rId4"/>
    <p:sldLayoutId id="2147483650" r:id="rId5"/>
    <p:sldLayoutId id="2147483665" r:id="rId6"/>
    <p:sldLayoutId id="2147483655" r:id="rId7"/>
    <p:sldLayoutId id="2147483656" r:id="rId8"/>
    <p:sldLayoutId id="2147483658" r:id="rId9"/>
    <p:sldLayoutId id="2147483659" r:id="rId10"/>
    <p:sldLayoutId id="2147483657" r:id="rId11"/>
    <p:sldLayoutId id="2147483666" r:id="rId12"/>
    <p:sldLayoutId id="2147483668" r:id="rId13"/>
    <p:sldLayoutId id="2147483669" r:id="rId14"/>
    <p:sldLayoutId id="2147483671" r:id="rId15"/>
  </p:sldLayoutIdLst>
  <p:txStyles>
    <p:titleStyle>
      <a:lvl1pPr algn="l" defTabSz="914400" rtl="0" eaLnBrk="1" latinLnBrk="0" hangingPunct="1">
        <a:lnSpc>
          <a:spcPct val="90000"/>
        </a:lnSpc>
        <a:spcBef>
          <a:spcPts val="0"/>
        </a:spcBef>
        <a:buNone/>
        <a:defRPr sz="3000" b="0" kern="1200">
          <a:solidFill>
            <a:srgbClr val="337DBE"/>
          </a:solidFill>
          <a:latin typeface="+mj-lt"/>
          <a:ea typeface="+mj-ea"/>
          <a:cs typeface="+mj-cs"/>
        </a:defRPr>
      </a:lvl1pPr>
    </p:titleStyle>
    <p:body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9.xml"/><Relationship Id="rId4" Type="http://schemas.openxmlformats.org/officeDocument/2006/relationships/chart" Target="../charts/chart8.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hyperlink" Target="http://www.federalreserve.gov/releases/h15/data.htm"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chart" Target="../charts/char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10.xml"/><Relationship Id="rId5" Type="http://schemas.openxmlformats.org/officeDocument/2006/relationships/hyperlink" Target="https://www.frbatlanta.org/cqer/research/gdpnow.aspx?panel=1" TargetMode="External"/><Relationship Id="rId4" Type="http://schemas.openxmlformats.org/officeDocument/2006/relationships/chart" Target="../charts/chart1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11.xml"/><Relationship Id="rId4" Type="http://schemas.openxmlformats.org/officeDocument/2006/relationships/chart" Target="../charts/chart1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12.xml"/><Relationship Id="rId4" Type="http://schemas.openxmlformats.org/officeDocument/2006/relationships/chart" Target="../charts/chart1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13.xml"/><Relationship Id="rId4" Type="http://schemas.openxmlformats.org/officeDocument/2006/relationships/chart" Target="../charts/chart17.xml"/></Relationships>
</file>

<file path=ppt/slides/_rels/slide24.xml.rels><?xml version="1.0" encoding="UTF-8" standalone="yes"?>
<Relationships xmlns="http://schemas.openxmlformats.org/package/2006/relationships"><Relationship Id="rId3" Type="http://schemas.openxmlformats.org/officeDocument/2006/relationships/hyperlink" Target="http://www.philadelphiafed.org/index.cfm" TargetMode="External"/><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hyperlink" Target="http://www.ism.ws/ismreport/mfgrob.cfm"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chart" Target="../charts/chart18.xml"/></Relationships>
</file>

<file path=ppt/slides/_rels/slide26.xml.rels><?xml version="1.0" encoding="UTF-8" standalone="yes"?>
<Relationships xmlns="http://schemas.openxmlformats.org/package/2006/relationships"><Relationship Id="rId3" Type="http://schemas.openxmlformats.org/officeDocument/2006/relationships/hyperlink" Target="http://www.ism.ws/ismreport/mfgrob.cfm"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chart" Target="../charts/chart19.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hyperlink" Target="http://www.uscourts.gov/uscourts/Statistics/BankruptcyStatistics/BankruptcyFilings/2013/0913_f2q.pdf" TargetMode="External"/><Relationship Id="rId5" Type="http://schemas.openxmlformats.org/officeDocument/2006/relationships/image" Target="../media/image7.emf"/><Relationship Id="rId4" Type="http://schemas.openxmlformats.org/officeDocument/2006/relationships/oleObject" Target="../embeddings/oleObject3.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fred.stlouisfed.org/series/FRBLMCI#0"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4.xml"/><Relationship Id="rId1" Type="http://schemas.openxmlformats.org/officeDocument/2006/relationships/vmlDrawing" Target="../drawings/vmlDrawing4.vml"/><Relationship Id="rId4" Type="http://schemas.openxmlformats.org/officeDocument/2006/relationships/image" Target="../media/image9.emf"/></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10.emf"/><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hyperlink" Target="https://fred.stlouisfed.org/series/LNS12032200" TargetMode="External"/><Relationship Id="rId4" Type="http://schemas.openxmlformats.org/officeDocument/2006/relationships/hyperlink" Target="https://fred.stlouisfed.org/series/LNS12032197" TargetMode="Externa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11.emf"/><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hyperlink" Target="https://fred.stlouisfed.org/series/LNS12032200" TargetMode="External"/><Relationship Id="rId4" Type="http://schemas.openxmlformats.org/officeDocument/2006/relationships/hyperlink" Target="https://fred.stlouisfed.org/series/LNS12032197" TargetMode="Externa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3.xml"/><Relationship Id="rId1" Type="http://schemas.openxmlformats.org/officeDocument/2006/relationships/vmlDrawing" Target="../drawings/vmlDrawing7.vml"/><Relationship Id="rId5" Type="http://schemas.openxmlformats.org/officeDocument/2006/relationships/image" Target="../media/image12.emf"/><Relationship Id="rId4" Type="http://schemas.openxmlformats.org/officeDocument/2006/relationships/oleObject" Target="../embeddings/oleObject7.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3.xml"/><Relationship Id="rId1" Type="http://schemas.openxmlformats.org/officeDocument/2006/relationships/vmlDrawing" Target="../drawings/vmlDrawing8.vml"/><Relationship Id="rId5" Type="http://schemas.openxmlformats.org/officeDocument/2006/relationships/image" Target="../media/image13.emf"/><Relationship Id="rId4" Type="http://schemas.openxmlformats.org/officeDocument/2006/relationships/oleObject" Target="../embeddings/oleObject8.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3.xml"/><Relationship Id="rId1" Type="http://schemas.openxmlformats.org/officeDocument/2006/relationships/vmlDrawing" Target="../drawings/vmlDrawing9.vml"/><Relationship Id="rId6" Type="http://schemas.openxmlformats.org/officeDocument/2006/relationships/image" Target="../media/image14.emf"/><Relationship Id="rId5" Type="http://schemas.openxmlformats.org/officeDocument/2006/relationships/oleObject" Target="../embeddings/oleObject9.bin"/><Relationship Id="rId4" Type="http://schemas.openxmlformats.org/officeDocument/2006/relationships/hyperlink" Target="http://research.stlouisfed.org/fred2/series/WASCUR" TargetMode="External"/></Relationships>
</file>

<file path=ppt/slides/_rels/slide37.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hyperlink" Target="https://www.frbatlanta.org/chcs/wage-growth-tracker.aspx?panel=1"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xml"/><Relationship Id="rId1" Type="http://schemas.openxmlformats.org/officeDocument/2006/relationships/tags" Target="../tags/tag14.xml"/><Relationship Id="rId4" Type="http://schemas.openxmlformats.org/officeDocument/2006/relationships/chart" Target="../charts/chart2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chart" Target="../charts/chart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hyperlink" Target="http://www.census.gov/housing/hvs/data/histtabs.html%20Table%208" TargetMode="External"/><Relationship Id="rId2" Type="http://schemas.openxmlformats.org/officeDocument/2006/relationships/slideLayout" Target="../slideLayouts/slideLayout13.xml"/><Relationship Id="rId1" Type="http://schemas.openxmlformats.org/officeDocument/2006/relationships/vmlDrawing" Target="../drawings/vmlDrawing10.vml"/><Relationship Id="rId6" Type="http://schemas.openxmlformats.org/officeDocument/2006/relationships/hyperlink" Target="http://www.census.gov/housing/hvs/data/histtabs.html" TargetMode="External"/><Relationship Id="rId5" Type="http://schemas.openxmlformats.org/officeDocument/2006/relationships/image" Target="../media/image15.emf"/><Relationship Id="rId4" Type="http://schemas.openxmlformats.org/officeDocument/2006/relationships/oleObject" Target="../embeddings/oleObject10.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3.xml"/><Relationship Id="rId1" Type="http://schemas.openxmlformats.org/officeDocument/2006/relationships/tags" Target="../tags/tag15.xml"/><Relationship Id="rId4" Type="http://schemas.openxmlformats.org/officeDocument/2006/relationships/chart" Target="../charts/chart23.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3.xml"/><Relationship Id="rId1" Type="http://schemas.openxmlformats.org/officeDocument/2006/relationships/vmlDrawing" Target="../drawings/vmlDrawing11.vml"/><Relationship Id="rId6" Type="http://schemas.openxmlformats.org/officeDocument/2006/relationships/hyperlink" Target="http://www.census.gov/housing/hvs/data/histtabs.html" TargetMode="External"/><Relationship Id="rId5" Type="http://schemas.openxmlformats.org/officeDocument/2006/relationships/image" Target="../media/image16.emf"/><Relationship Id="rId4" Type="http://schemas.openxmlformats.org/officeDocument/2006/relationships/oleObject" Target="../embeddings/oleObject11.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2.xml"/><Relationship Id="rId1" Type="http://schemas.openxmlformats.org/officeDocument/2006/relationships/vmlDrawing" Target="../drawings/vmlDrawing12.vml"/><Relationship Id="rId5" Type="http://schemas.openxmlformats.org/officeDocument/2006/relationships/image" Target="../media/image17.emf"/><Relationship Id="rId4" Type="http://schemas.openxmlformats.org/officeDocument/2006/relationships/oleObject" Target="../embeddings/oleObject12.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fhwa.dot.gov/policyinformation/travel_monitoring/16maytvt/figure1.cfm"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chart" Target="../charts/chart24.xml"/></Relationships>
</file>

<file path=ppt/slides/_rels/slide46.xml.rels><?xml version="1.0" encoding="UTF-8" standalone="yes"?>
<Relationships xmlns="http://schemas.openxmlformats.org/package/2006/relationships"><Relationship Id="rId3" Type="http://schemas.openxmlformats.org/officeDocument/2006/relationships/hyperlink" Target="http://www.fhwa.dot.gov/policyinformation/travel_monitoring/tvt.cfm"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chart" Target="../charts/chart25.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3.xml"/><Relationship Id="rId1" Type="http://schemas.openxmlformats.org/officeDocument/2006/relationships/vmlDrawing" Target="../drawings/vmlDrawing13.vml"/><Relationship Id="rId5" Type="http://schemas.openxmlformats.org/officeDocument/2006/relationships/image" Target="../media/image18.emf"/><Relationship Id="rId4" Type="http://schemas.openxmlformats.org/officeDocument/2006/relationships/oleObject" Target="../embeddings/oleObject13.bin"/></Relationships>
</file>

<file path=ppt/slides/_rels/slide48.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5.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2.xml"/><Relationship Id="rId1" Type="http://schemas.openxmlformats.org/officeDocument/2006/relationships/vmlDrawing" Target="../drawings/vmlDrawing14.vml"/><Relationship Id="rId5" Type="http://schemas.openxmlformats.org/officeDocument/2006/relationships/image" Target="../media/image19.emf"/><Relationship Id="rId4" Type="http://schemas.openxmlformats.org/officeDocument/2006/relationships/oleObject" Target="../embeddings/oleObject14.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2.xml"/><Relationship Id="rId1" Type="http://schemas.openxmlformats.org/officeDocument/2006/relationships/vmlDrawing" Target="../drawings/vmlDrawing15.vml"/><Relationship Id="rId5" Type="http://schemas.openxmlformats.org/officeDocument/2006/relationships/image" Target="../media/image20.emf"/><Relationship Id="rId4" Type="http://schemas.openxmlformats.org/officeDocument/2006/relationships/oleObject" Target="../embeddings/oleObject15.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3.xml"/><Relationship Id="rId1" Type="http://schemas.openxmlformats.org/officeDocument/2006/relationships/tags" Target="../tags/tag16.xml"/><Relationship Id="rId5" Type="http://schemas.openxmlformats.org/officeDocument/2006/relationships/chart" Target="../charts/chart28.xml"/><Relationship Id="rId4" Type="http://schemas.openxmlformats.org/officeDocument/2006/relationships/hyperlink" Target="http://www.census.gov/construction/c30/c30index.html" TargetMode="External"/></Relationships>
</file>

<file path=ppt/slides/_rels/slide54.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7.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8.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P/C Insurance Industry:</a:t>
            </a:r>
            <a:br>
              <a:rPr lang="en-US" dirty="0"/>
            </a:br>
            <a:r>
              <a:rPr lang="en-US" dirty="0"/>
              <a:t>Financial Update &amp; Outlook</a:t>
            </a:r>
          </a:p>
        </p:txBody>
      </p:sp>
      <p:sp>
        <p:nvSpPr>
          <p:cNvPr id="3" name="Subtitle 2"/>
          <p:cNvSpPr>
            <a:spLocks noGrp="1"/>
          </p:cNvSpPr>
          <p:nvPr>
            <p:ph type="subTitle" idx="1"/>
          </p:nvPr>
        </p:nvSpPr>
        <p:spPr>
          <a:xfrm>
            <a:off x="704080" y="3542606"/>
            <a:ext cx="5512082" cy="1334194"/>
          </a:xfrm>
        </p:spPr>
        <p:txBody>
          <a:bodyPr/>
          <a:lstStyle/>
          <a:p>
            <a:r>
              <a:rPr lang="en-US" dirty="0"/>
              <a:t>2016: OK, But A Little Worse Than 2015</a:t>
            </a:r>
          </a:p>
          <a:p>
            <a:pPr>
              <a:spcBef>
                <a:spcPts val="1200"/>
              </a:spcBef>
            </a:pPr>
            <a:r>
              <a:rPr lang="en-US" dirty="0"/>
              <a:t>2017 Could Be Better</a:t>
            </a:r>
          </a:p>
        </p:txBody>
      </p:sp>
      <p:sp>
        <p:nvSpPr>
          <p:cNvPr id="5" name="Rectangle 4"/>
          <p:cNvSpPr/>
          <p:nvPr/>
        </p:nvSpPr>
        <p:spPr>
          <a:xfrm>
            <a:off x="488745" y="5331337"/>
            <a:ext cx="5363497" cy="590931"/>
          </a:xfrm>
          <a:prstGeom prst="rect">
            <a:avLst/>
          </a:prstGeom>
        </p:spPr>
        <p:txBody>
          <a:bodyPr wrap="square">
            <a:spAutoFit/>
          </a:bodyPr>
          <a:lstStyle/>
          <a:p>
            <a:pPr eaLnBrk="0" fontAlgn="base" hangingPunct="0">
              <a:lnSpc>
                <a:spcPct val="90000"/>
              </a:lnSpc>
              <a:spcBef>
                <a:spcPct val="25000"/>
              </a:spcBef>
              <a:spcAft>
                <a:spcPct val="0"/>
              </a:spcAft>
              <a:buClr>
                <a:srgbClr val="225A7A"/>
              </a:buClr>
              <a:buFont typeface="Wingdings" pitchFamily="2" charset="2"/>
              <a:buNone/>
            </a:pPr>
            <a:r>
              <a:rPr lang="en-US" b="1" dirty="0">
                <a:solidFill>
                  <a:srgbClr val="6FCAEF"/>
                </a:solidFill>
                <a:latin typeface="Arial" charset="0"/>
                <a:cs typeface="Arial" charset="0"/>
              </a:rPr>
              <a:t>Steven Weisbart, Ph.D., CLU</a:t>
            </a:r>
            <a:br>
              <a:rPr lang="en-US" b="1" dirty="0">
                <a:solidFill>
                  <a:srgbClr val="6FCAEF"/>
                </a:solidFill>
                <a:latin typeface="Arial" charset="0"/>
                <a:cs typeface="Arial" charset="0"/>
              </a:rPr>
            </a:br>
            <a:r>
              <a:rPr lang="en-US" b="1" dirty="0">
                <a:solidFill>
                  <a:srgbClr val="6FCAEF"/>
                </a:solidFill>
                <a:latin typeface="Arial" charset="0"/>
                <a:cs typeface="Arial" charset="0"/>
              </a:rPr>
              <a:t>I.I.I. Senior Vice President &amp; Chief Economist</a:t>
            </a:r>
          </a:p>
        </p:txBody>
      </p:sp>
    </p:spTree>
    <p:extLst>
      <p:ext uri="{BB962C8B-B14F-4D97-AF65-F5344CB8AC3E}">
        <p14:creationId xmlns:p14="http://schemas.microsoft.com/office/powerpoint/2010/main" val="426537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22" name="Rectangle 3"/>
          <p:cNvSpPr>
            <a:spLocks noGrp="1" noChangeArrowheads="1"/>
          </p:cNvSpPr>
          <p:nvPr>
            <p:ph type="title"/>
          </p:nvPr>
        </p:nvSpPr>
        <p:spPr>
          <a:xfrm>
            <a:off x="910532" y="431483"/>
            <a:ext cx="6343122" cy="638179"/>
          </a:xfrm>
        </p:spPr>
        <p:txBody>
          <a:bodyPr/>
          <a:lstStyle/>
          <a:p>
            <a:r>
              <a:rPr lang="en-US" dirty="0"/>
              <a:t>Net Underwriting Gains &amp; Losses, First Three Quarters, 2007-2016</a:t>
            </a:r>
          </a:p>
        </p:txBody>
      </p:sp>
      <p:sp>
        <p:nvSpPr>
          <p:cNvPr id="6" name="Text Placeholder 5"/>
          <p:cNvSpPr>
            <a:spLocks noGrp="1"/>
          </p:cNvSpPr>
          <p:nvPr>
            <p:ph type="body" sz="quarter" idx="16"/>
          </p:nvPr>
        </p:nvSpPr>
        <p:spPr/>
        <p:txBody>
          <a:bodyPr/>
          <a:lstStyle/>
          <a:p>
            <a:endParaRPr lang="en-US" sz="900" dirty="0"/>
          </a:p>
          <a:p>
            <a:endParaRPr lang="en-US" sz="900" dirty="0"/>
          </a:p>
          <a:p>
            <a:r>
              <a:rPr lang="en-US" sz="900" dirty="0"/>
              <a:t>*Estimates through 12/31/15 in 2015 dollars.</a:t>
            </a:r>
          </a:p>
          <a:p>
            <a:r>
              <a:rPr lang="en-US" sz="900" dirty="0"/>
              <a:t>Note: 2001 figure includes $20.3B for 9/11 losses reported through 12/31/01 ($25.9B 2011 dollars). Includes only business and personal property claims, business interruption and auto claims. Non-prop/BI losses = $12.2B ($15.6B in 2011 dollars).  </a:t>
            </a:r>
          </a:p>
          <a:p>
            <a:r>
              <a:rPr lang="en-US" sz="900" dirty="0"/>
              <a:t>Sources: Property Claims Service, a Verisk Analytics business;  Insurance Information Institute.</a:t>
            </a:r>
          </a:p>
        </p:txBody>
      </p:sp>
      <p:graphicFrame>
        <p:nvGraphicFramePr>
          <p:cNvPr id="22" name="Chart 21"/>
          <p:cNvGraphicFramePr/>
          <p:nvPr>
            <p:extLst/>
          </p:nvPr>
        </p:nvGraphicFramePr>
        <p:xfrm>
          <a:off x="292100" y="1183302"/>
          <a:ext cx="8559800" cy="4010998"/>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 Placeholder 4"/>
          <p:cNvSpPr txBox="1">
            <a:spLocks/>
          </p:cNvSpPr>
          <p:nvPr/>
        </p:nvSpPr>
        <p:spPr bwMode="gray">
          <a:xfrm>
            <a:off x="478971" y="5244541"/>
            <a:ext cx="8186058" cy="822960"/>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600" dirty="0"/>
              <a:t>2013/14/15 Were Welcome Respites from 2011/12, Which Were</a:t>
            </a:r>
            <a:br>
              <a:rPr lang="en-US" sz="1600" dirty="0"/>
            </a:br>
            <a:r>
              <a:rPr lang="en-US" sz="1600" dirty="0"/>
              <a:t>Among the Costliest Years  for Insured Disaster Losses in U.S. History.</a:t>
            </a:r>
            <a:br>
              <a:rPr lang="en-US" sz="1600" dirty="0"/>
            </a:br>
            <a:r>
              <a:rPr lang="en-US" sz="1600" dirty="0"/>
              <a:t>Longer-term Trend is for More – Not Fewer – Costly Events.</a:t>
            </a:r>
          </a:p>
        </p:txBody>
      </p:sp>
      <p:grpSp>
        <p:nvGrpSpPr>
          <p:cNvPr id="3" name="Group 2"/>
          <p:cNvGrpSpPr/>
          <p:nvPr/>
        </p:nvGrpSpPr>
        <p:grpSpPr>
          <a:xfrm>
            <a:off x="2417885" y="1681192"/>
            <a:ext cx="2444262" cy="977900"/>
            <a:chOff x="6146800" y="2095500"/>
            <a:chExt cx="2286000" cy="977900"/>
          </a:xfrm>
        </p:grpSpPr>
        <p:cxnSp>
          <p:nvCxnSpPr>
            <p:cNvPr id="27" name="Straight Arrow Connector 26"/>
            <p:cNvCxnSpPr/>
            <p:nvPr/>
          </p:nvCxnSpPr>
          <p:spPr>
            <a:xfrm>
              <a:off x="7746547" y="2400300"/>
              <a:ext cx="0" cy="673100"/>
            </a:xfrm>
            <a:prstGeom prst="straightConnector1">
              <a:avLst/>
            </a:prstGeom>
            <a:ln w="28575">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sp>
          <p:nvSpPr>
            <p:cNvPr id="29" name="AutoShape 7"/>
            <p:cNvSpPr>
              <a:spLocks noChangeArrowheads="1"/>
            </p:cNvSpPr>
            <p:nvPr/>
          </p:nvSpPr>
          <p:spPr bwMode="gray">
            <a:xfrm>
              <a:off x="6146800" y="2095500"/>
              <a:ext cx="2286000" cy="488950"/>
            </a:xfrm>
            <a:prstGeom prst="rect">
              <a:avLst/>
            </a:prstGeom>
            <a:solidFill>
              <a:schemeClr val="accent1"/>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pPr>
              <a:r>
                <a:rPr lang="en-US" sz="1300" b="1" dirty="0">
                  <a:solidFill>
                    <a:schemeClr val="bg1"/>
                  </a:solidFill>
                  <a:cs typeface="Arial" charset="0"/>
                </a:rPr>
                <a:t> </a:t>
              </a:r>
              <a:r>
                <a:rPr lang="en-US" sz="1400" b="1" dirty="0">
                  <a:solidFill>
                    <a:schemeClr val="bg1"/>
                  </a:solidFill>
                  <a:cs typeface="Arial" charset="0"/>
                </a:rPr>
                <a:t>Net Underwriting Losses Have Been “the Norm.”</a:t>
              </a:r>
            </a:p>
          </p:txBody>
        </p:sp>
      </p:grpSp>
      <p:sp>
        <p:nvSpPr>
          <p:cNvPr id="9" name="Rectangle 7"/>
          <p:cNvSpPr>
            <a:spLocks noChangeArrowheads="1"/>
          </p:cNvSpPr>
          <p:nvPr/>
        </p:nvSpPr>
        <p:spPr bwMode="grayWhite">
          <a:xfrm>
            <a:off x="5679830" y="1890346"/>
            <a:ext cx="2268415" cy="1051260"/>
          </a:xfrm>
          <a:prstGeom prst="rect">
            <a:avLst/>
          </a:prstGeom>
          <a:noFill/>
          <a:ln w="28575">
            <a:solidFill>
              <a:srgbClr val="337DBE"/>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11" name="AutoShape 7"/>
          <p:cNvSpPr>
            <a:spLocks noChangeArrowheads="1"/>
          </p:cNvSpPr>
          <p:nvPr/>
        </p:nvSpPr>
        <p:spPr bwMode="gray">
          <a:xfrm>
            <a:off x="5910080" y="1133060"/>
            <a:ext cx="1941451" cy="667706"/>
          </a:xfrm>
          <a:prstGeom prst="rect">
            <a:avLst/>
          </a:prstGeom>
          <a:solidFill>
            <a:schemeClr val="accent1"/>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pPr>
            <a:r>
              <a:rPr lang="en-US" sz="1400" b="1" dirty="0">
                <a:solidFill>
                  <a:schemeClr val="bg1"/>
                </a:solidFill>
                <a:cs typeface="Arial" charset="0"/>
              </a:rPr>
              <a:t>3 Consecutive Years of U/W Profits; 1</a:t>
            </a:r>
            <a:r>
              <a:rPr lang="en-US" sz="1400" b="1" baseline="30000" dirty="0">
                <a:solidFill>
                  <a:schemeClr val="bg1"/>
                </a:solidFill>
                <a:cs typeface="Arial" charset="0"/>
              </a:rPr>
              <a:t>st</a:t>
            </a:r>
            <a:r>
              <a:rPr lang="en-US" sz="1400" b="1" dirty="0">
                <a:solidFill>
                  <a:schemeClr val="bg1"/>
                </a:solidFill>
                <a:cs typeface="Arial" charset="0"/>
              </a:rPr>
              <a:t> time since 1971-73</a:t>
            </a:r>
          </a:p>
        </p:txBody>
      </p:sp>
    </p:spTree>
    <p:extLst>
      <p:ext uri="{BB962C8B-B14F-4D97-AF65-F5344CB8AC3E}">
        <p14:creationId xmlns:p14="http://schemas.microsoft.com/office/powerpoint/2010/main" val="2357292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1000"/>
                            </p:stCondLst>
                            <p:childTnLst>
                              <p:par>
                                <p:cTn id="9" presetID="53" presetClass="entr" presetSubtype="16" fill="hold" grpId="0" nodeType="afterEffect">
                                  <p:stCondLst>
                                    <p:cond delay="75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16" presetClass="entr" presetSubtype="26" fill="hold" grpId="0" nodeType="withEffect">
                                  <p:stCondLst>
                                    <p:cond delay="1000"/>
                                  </p:stCondLst>
                                  <p:childTnLst>
                                    <p:set>
                                      <p:cBhvr>
                                        <p:cTn id="15" dur="1" fill="hold">
                                          <p:stCondLst>
                                            <p:cond delay="0"/>
                                          </p:stCondLst>
                                        </p:cTn>
                                        <p:tgtEl>
                                          <p:spTgt spid="9"/>
                                        </p:tgtEl>
                                        <p:attrNameLst>
                                          <p:attrName>style.visibility</p:attrName>
                                        </p:attrNameLst>
                                      </p:cBhvr>
                                      <p:to>
                                        <p:strVal val="visible"/>
                                      </p:to>
                                    </p:set>
                                    <p:animEffect transition="in" filter="barn(inHorizont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7894" name="Rectangle 2"/>
          <p:cNvSpPr>
            <a:spLocks noGrp="1" noChangeArrowheads="1"/>
          </p:cNvSpPr>
          <p:nvPr>
            <p:ph type="title"/>
          </p:nvPr>
        </p:nvSpPr>
        <p:spPr/>
        <p:txBody>
          <a:bodyPr/>
          <a:lstStyle/>
          <a:p>
            <a:r>
              <a:rPr lang="en-US" dirty="0"/>
              <a:t>P/C Insurance Industry </a:t>
            </a:r>
            <a:br>
              <a:rPr lang="en-US" dirty="0"/>
            </a:br>
            <a:r>
              <a:rPr lang="en-US" dirty="0"/>
              <a:t>Combined Ratio, 2001-2016*</a:t>
            </a:r>
          </a:p>
        </p:txBody>
      </p:sp>
      <p:sp>
        <p:nvSpPr>
          <p:cNvPr id="8" name="Text Placeholder 7"/>
          <p:cNvSpPr>
            <a:spLocks noGrp="1"/>
          </p:cNvSpPr>
          <p:nvPr>
            <p:ph type="body" sz="quarter" idx="16"/>
          </p:nvPr>
        </p:nvSpPr>
        <p:spPr/>
        <p:txBody>
          <a:bodyPr/>
          <a:lstStyle/>
          <a:p>
            <a:r>
              <a:rPr lang="en-US" dirty="0"/>
              <a:t>*Excludes Mortgage &amp; Financial Guaranty insurers 2008-2014. 2016 is first nine months </a:t>
            </a:r>
            <a:br>
              <a:rPr lang="en-US" dirty="0"/>
            </a:br>
            <a:r>
              <a:rPr lang="en-US" dirty="0"/>
              <a:t>Including M&amp;FG, 2008=105.1, 2009=100.7, 2010=102.4, 2011=108.1; 2012:=103.2; 2013: = 96.1; 2014: = 97.0.                              </a:t>
            </a:r>
          </a:p>
          <a:p>
            <a:r>
              <a:rPr lang="en-US" dirty="0"/>
              <a:t>Sources: A.M. Best; ISO, a Verisk Analytics company; 2010-2015E is from A.M. Best P&amp;C Review and Preview, February 16, 2016.</a:t>
            </a:r>
          </a:p>
        </p:txBody>
      </p:sp>
      <p:graphicFrame>
        <p:nvGraphicFramePr>
          <p:cNvPr id="25" name="Object 4"/>
          <p:cNvGraphicFramePr>
            <a:graphicFrameLocks noChangeAspect="1"/>
          </p:cNvGraphicFramePr>
          <p:nvPr>
            <p:extLst/>
          </p:nvPr>
        </p:nvGraphicFramePr>
        <p:xfrm>
          <a:off x="202285" y="2467289"/>
          <a:ext cx="8475663" cy="3513138"/>
        </p:xfrm>
        <a:graphic>
          <a:graphicData uri="http://schemas.openxmlformats.org/drawingml/2006/chart">
            <c:chart xmlns:c="http://schemas.openxmlformats.org/drawingml/2006/chart" xmlns:r="http://schemas.openxmlformats.org/officeDocument/2006/relationships" r:id="rId4"/>
          </a:graphicData>
        </a:graphic>
      </p:graphicFrame>
      <p:grpSp>
        <p:nvGrpSpPr>
          <p:cNvPr id="26" name="Group 25"/>
          <p:cNvGrpSpPr/>
          <p:nvPr/>
        </p:nvGrpSpPr>
        <p:grpSpPr>
          <a:xfrm>
            <a:off x="7823462" y="2270775"/>
            <a:ext cx="1117517" cy="2280166"/>
            <a:chOff x="1577533" y="2046013"/>
            <a:chExt cx="775142" cy="1863030"/>
          </a:xfrm>
        </p:grpSpPr>
        <p:sp>
          <p:nvSpPr>
            <p:cNvPr id="27" name="AutoShape 7"/>
            <p:cNvSpPr>
              <a:spLocks noChangeArrowheads="1"/>
            </p:cNvSpPr>
            <p:nvPr/>
          </p:nvSpPr>
          <p:spPr bwMode="gray">
            <a:xfrm>
              <a:off x="1577533" y="2046013"/>
              <a:ext cx="775142" cy="589750"/>
            </a:xfrm>
            <a:prstGeom prst="rect">
              <a:avLst/>
            </a:prstGeom>
            <a:solidFill>
              <a:schemeClr val="accent1"/>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This is actually an underwriting loss.</a:t>
              </a:r>
            </a:p>
          </p:txBody>
        </p:sp>
        <p:cxnSp>
          <p:nvCxnSpPr>
            <p:cNvPr id="28" name="Straight Arrow Connector 27"/>
            <p:cNvCxnSpPr/>
            <p:nvPr/>
          </p:nvCxnSpPr>
          <p:spPr bwMode="gray">
            <a:xfrm>
              <a:off x="1965104" y="2643722"/>
              <a:ext cx="0" cy="1265321"/>
            </a:xfrm>
            <a:prstGeom prst="straightConnector1">
              <a:avLst/>
            </a:prstGeom>
            <a:ln w="28575">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1650192" y="1280717"/>
            <a:ext cx="1157788" cy="3053891"/>
            <a:chOff x="1724025" y="3276791"/>
            <a:chExt cx="1157788" cy="3053891"/>
          </a:xfrm>
        </p:grpSpPr>
        <p:sp>
          <p:nvSpPr>
            <p:cNvPr id="30" name="AutoShape 5"/>
            <p:cNvSpPr>
              <a:spLocks noChangeArrowheads="1"/>
            </p:cNvSpPr>
            <p:nvPr/>
          </p:nvSpPr>
          <p:spPr bwMode="gray">
            <a:xfrm>
              <a:off x="1724025" y="3276791"/>
              <a:ext cx="1157788" cy="795528"/>
            </a:xfrm>
            <a:prstGeom prst="rect">
              <a:avLst/>
            </a:prstGeom>
            <a:solidFill>
              <a:schemeClr val="accent6"/>
            </a:solidFill>
            <a:ln w="28575" algn="ctr">
              <a:noFill/>
              <a:miter lim="800000"/>
              <a:headEnd/>
              <a:tailEnd/>
            </a:ln>
          </p:spPr>
          <p:txBody>
            <a:bodyPr tIns="0" bIns="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Heavy Use of Reinsurance Lowered Net Losses.</a:t>
              </a:r>
            </a:p>
          </p:txBody>
        </p:sp>
        <p:cxnSp>
          <p:nvCxnSpPr>
            <p:cNvPr id="31" name="Straight Arrow Connector 30"/>
            <p:cNvCxnSpPr/>
            <p:nvPr/>
          </p:nvCxnSpPr>
          <p:spPr bwMode="gray">
            <a:xfrm>
              <a:off x="2860156" y="4064000"/>
              <a:ext cx="21657" cy="2266682"/>
            </a:xfrm>
            <a:prstGeom prst="straightConnector1">
              <a:avLst/>
            </a:prstGeom>
            <a:ln w="28575">
              <a:solidFill>
                <a:schemeClr val="accent6"/>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2877788" y="2270775"/>
            <a:ext cx="1030597" cy="2280166"/>
            <a:chOff x="2950852" y="3276791"/>
            <a:chExt cx="1030597" cy="1784307"/>
          </a:xfrm>
        </p:grpSpPr>
        <p:sp>
          <p:nvSpPr>
            <p:cNvPr id="33" name="AutoShape 6"/>
            <p:cNvSpPr>
              <a:spLocks noChangeArrowheads="1"/>
            </p:cNvSpPr>
            <p:nvPr/>
          </p:nvSpPr>
          <p:spPr bwMode="gray">
            <a:xfrm>
              <a:off x="2950852" y="3276791"/>
              <a:ext cx="1030597" cy="795528"/>
            </a:xfrm>
            <a:prstGeom prst="rect">
              <a:avLst/>
            </a:prstGeom>
            <a:solidFill>
              <a:schemeClr val="accent3"/>
            </a:solidFill>
            <a:ln w="28575" algn="ctr">
              <a:noFill/>
              <a:miter lim="800000"/>
              <a:headEnd/>
              <a:tailEnd/>
            </a:ln>
          </p:spPr>
          <p:txBody>
            <a:bodyPr tIns="0" bIns="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Best Combined Ratio Since 1949 (87.6)</a:t>
              </a:r>
            </a:p>
          </p:txBody>
        </p:sp>
        <p:cxnSp>
          <p:nvCxnSpPr>
            <p:cNvPr id="34" name="Straight Arrow Connector 33"/>
            <p:cNvCxnSpPr>
              <a:stCxn id="33" idx="2"/>
            </p:cNvCxnSpPr>
            <p:nvPr/>
          </p:nvCxnSpPr>
          <p:spPr bwMode="gray">
            <a:xfrm flipH="1">
              <a:off x="3466150" y="4072319"/>
              <a:ext cx="1" cy="988779"/>
            </a:xfrm>
            <a:prstGeom prst="straightConnector1">
              <a:avLst/>
            </a:prstGeom>
            <a:ln w="28575">
              <a:solidFill>
                <a:schemeClr val="accent3"/>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5823932" y="1439736"/>
            <a:ext cx="1636020" cy="2234819"/>
            <a:chOff x="6212580" y="1508506"/>
            <a:chExt cx="1636020" cy="2234819"/>
          </a:xfrm>
        </p:grpSpPr>
        <p:sp>
          <p:nvSpPr>
            <p:cNvPr id="39" name="PPTShape_1"/>
            <p:cNvSpPr>
              <a:spLocks noChangeArrowheads="1"/>
            </p:cNvSpPr>
            <p:nvPr/>
          </p:nvSpPr>
          <p:spPr bwMode="gray">
            <a:xfrm>
              <a:off x="6212580" y="1508506"/>
              <a:ext cx="1636020" cy="795528"/>
            </a:xfrm>
            <a:prstGeom prst="rect">
              <a:avLst/>
            </a:prstGeom>
            <a:solidFill>
              <a:schemeClr val="accent5">
                <a:lumMod val="50000"/>
              </a:schemeClr>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defRPr/>
              </a:pPr>
              <a:r>
                <a:rPr lang="en-US" sz="1200" b="1" dirty="0">
                  <a:solidFill>
                    <a:schemeClr val="bg1"/>
                  </a:solidFill>
                  <a:cs typeface="Arial" charset="0"/>
                </a:rPr>
                <a:t>Higher CAT Losses, Shrinking Reserve Releases, Toll of Soft Market</a:t>
              </a:r>
            </a:p>
          </p:txBody>
        </p:sp>
        <p:cxnSp>
          <p:nvCxnSpPr>
            <p:cNvPr id="40" name="Straight Arrow Connector 39"/>
            <p:cNvCxnSpPr/>
            <p:nvPr/>
          </p:nvCxnSpPr>
          <p:spPr bwMode="gray">
            <a:xfrm>
              <a:off x="6343650" y="2295525"/>
              <a:ext cx="0" cy="1447800"/>
            </a:xfrm>
            <a:prstGeom prst="straightConnector1">
              <a:avLst/>
            </a:prstGeom>
            <a:ln w="28575">
              <a:solidFill>
                <a:schemeClr val="accent5">
                  <a:lumMod val="50000"/>
                </a:schemeClr>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6223440" y="3261024"/>
            <a:ext cx="717052" cy="817928"/>
            <a:chOff x="6616143" y="3296872"/>
            <a:chExt cx="717052" cy="817928"/>
          </a:xfrm>
        </p:grpSpPr>
        <p:sp>
          <p:nvSpPr>
            <p:cNvPr id="42" name="PPTShape_3"/>
            <p:cNvSpPr>
              <a:spLocks noChangeArrowheads="1"/>
            </p:cNvSpPr>
            <p:nvPr/>
          </p:nvSpPr>
          <p:spPr bwMode="gray">
            <a:xfrm>
              <a:off x="6616143" y="3296872"/>
              <a:ext cx="717052" cy="370519"/>
            </a:xfrm>
            <a:prstGeom prst="rect">
              <a:avLst/>
            </a:prstGeom>
            <a:solidFill>
              <a:schemeClr val="tx2"/>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defRPr/>
              </a:pPr>
              <a:r>
                <a:rPr lang="en-US" sz="1200" b="1" dirty="0">
                  <a:solidFill>
                    <a:schemeClr val="bg1"/>
                  </a:solidFill>
                  <a:cs typeface="Arial" charset="0"/>
                </a:rPr>
                <a:t>Sandy</a:t>
              </a:r>
            </a:p>
          </p:txBody>
        </p:sp>
        <p:cxnSp>
          <p:nvCxnSpPr>
            <p:cNvPr id="43" name="Straight Arrow Connector 42"/>
            <p:cNvCxnSpPr/>
            <p:nvPr/>
          </p:nvCxnSpPr>
          <p:spPr bwMode="gray">
            <a:xfrm>
              <a:off x="6816964" y="3629891"/>
              <a:ext cx="0" cy="484909"/>
            </a:xfrm>
            <a:prstGeom prst="straightConnector1">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6426406" y="176859"/>
            <a:ext cx="1893887" cy="4283043"/>
            <a:chOff x="458788" y="1838324"/>
            <a:chExt cx="1893887" cy="4283043"/>
          </a:xfrm>
        </p:grpSpPr>
        <p:sp>
          <p:nvSpPr>
            <p:cNvPr id="56" name="AutoShape 7"/>
            <p:cNvSpPr>
              <a:spLocks noChangeArrowheads="1"/>
            </p:cNvSpPr>
            <p:nvPr/>
          </p:nvSpPr>
          <p:spPr bwMode="gray">
            <a:xfrm>
              <a:off x="458788" y="1838324"/>
              <a:ext cx="1893887" cy="797439"/>
            </a:xfrm>
            <a:prstGeom prst="rect">
              <a:avLst/>
            </a:prstGeom>
            <a:solidFill>
              <a:schemeClr val="accent1"/>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3 Consecutive Years of U/W Profits; 1</a:t>
              </a:r>
              <a:r>
                <a:rPr lang="en-US" sz="1200" b="1" baseline="30000" dirty="0">
                  <a:solidFill>
                    <a:schemeClr val="bg1"/>
                  </a:solidFill>
                  <a:cs typeface="Arial" charset="0"/>
                </a:rPr>
                <a:t>st</a:t>
              </a:r>
              <a:r>
                <a:rPr lang="en-US" sz="1200" b="1" dirty="0">
                  <a:solidFill>
                    <a:schemeClr val="bg1"/>
                  </a:solidFill>
                  <a:cs typeface="Arial" charset="0"/>
                </a:rPr>
                <a:t> time since 1971-73</a:t>
              </a:r>
            </a:p>
          </p:txBody>
        </p:sp>
        <p:cxnSp>
          <p:nvCxnSpPr>
            <p:cNvPr id="57" name="Straight Arrow Connector 56"/>
            <p:cNvCxnSpPr/>
            <p:nvPr/>
          </p:nvCxnSpPr>
          <p:spPr bwMode="gray">
            <a:xfrm>
              <a:off x="1578690" y="2608707"/>
              <a:ext cx="37207" cy="3512660"/>
            </a:xfrm>
            <a:prstGeom prst="straightConnector1">
              <a:avLst/>
            </a:prstGeom>
            <a:ln w="28575">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grpSp>
      <p:sp>
        <p:nvSpPr>
          <p:cNvPr id="23" name="Rectangle 7"/>
          <p:cNvSpPr>
            <a:spLocks noChangeArrowheads="1"/>
          </p:cNvSpPr>
          <p:nvPr/>
        </p:nvSpPr>
        <p:spPr bwMode="grayWhite">
          <a:xfrm>
            <a:off x="6625083" y="4425278"/>
            <a:ext cx="1560555" cy="955614"/>
          </a:xfrm>
          <a:prstGeom prst="rect">
            <a:avLst/>
          </a:prstGeom>
          <a:noFill/>
          <a:ln w="28575">
            <a:solidFill>
              <a:srgbClr val="337DBE"/>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Tree>
    <p:custDataLst>
      <p:tags r:id="rId1"/>
    </p:custDataLst>
    <p:extLst>
      <p:ext uri="{BB962C8B-B14F-4D97-AF65-F5344CB8AC3E}">
        <p14:creationId xmlns:p14="http://schemas.microsoft.com/office/powerpoint/2010/main" val="2429572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1000"/>
                                  </p:stCondLst>
                                  <p:childTnLst>
                                    <p:set>
                                      <p:cBhvr>
                                        <p:cTn id="6" dur="1" fill="hold">
                                          <p:stCondLst>
                                            <p:cond delay="0"/>
                                          </p:stCondLst>
                                        </p:cTn>
                                        <p:tgtEl>
                                          <p:spTgt spid="23"/>
                                        </p:tgtEl>
                                        <p:attrNameLst>
                                          <p:attrName>style.visibility</p:attrName>
                                        </p:attrNameLst>
                                      </p:cBhvr>
                                      <p:to>
                                        <p:strVal val="visible"/>
                                      </p:to>
                                    </p:set>
                                    <p:animEffect transition="in" filter="barn(inHorizont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22" name="Rectangle 3"/>
          <p:cNvSpPr>
            <a:spLocks noGrp="1" noChangeArrowheads="1"/>
          </p:cNvSpPr>
          <p:nvPr>
            <p:ph type="title"/>
          </p:nvPr>
        </p:nvSpPr>
        <p:spPr/>
        <p:txBody>
          <a:bodyPr/>
          <a:lstStyle/>
          <a:p>
            <a:r>
              <a:rPr lang="en-US" dirty="0"/>
              <a:t>U.S. Insured Catastrophe Losses</a:t>
            </a:r>
          </a:p>
        </p:txBody>
      </p:sp>
      <p:sp>
        <p:nvSpPr>
          <p:cNvPr id="6" name="Text Placeholder 5"/>
          <p:cNvSpPr>
            <a:spLocks noGrp="1"/>
          </p:cNvSpPr>
          <p:nvPr>
            <p:ph type="body" sz="quarter" idx="16"/>
          </p:nvPr>
        </p:nvSpPr>
        <p:spPr/>
        <p:txBody>
          <a:bodyPr/>
          <a:lstStyle/>
          <a:p>
            <a:endParaRPr lang="en-US" sz="900" dirty="0"/>
          </a:p>
          <a:p>
            <a:endParaRPr lang="en-US" sz="900" dirty="0"/>
          </a:p>
          <a:p>
            <a:r>
              <a:rPr lang="en-US" sz="900"/>
              <a:t>*2016 </a:t>
            </a:r>
            <a:r>
              <a:rPr lang="en-US" sz="900" dirty="0"/>
              <a:t>is first nine months</a:t>
            </a:r>
          </a:p>
          <a:p>
            <a:r>
              <a:rPr lang="en-US" sz="900" dirty="0"/>
              <a:t>Note: 2001 figure includes $20.3B for 9/11 losses reported through 12/31/01 ($25.9B 2011 dollars). Includes only business and personal property claims, business interruption and auto claims. Non-prop/BI losses = $12.2B ($15.6B in 2011 dollars).  </a:t>
            </a:r>
          </a:p>
          <a:p>
            <a:r>
              <a:rPr lang="en-US" sz="900" dirty="0"/>
              <a:t>Sources: Property Claims Service, a Verisk Analytics business;  Insurance Information Institute.</a:t>
            </a:r>
          </a:p>
        </p:txBody>
      </p:sp>
      <p:graphicFrame>
        <p:nvGraphicFramePr>
          <p:cNvPr id="22" name="Chart 21"/>
          <p:cNvGraphicFramePr/>
          <p:nvPr>
            <p:extLst>
              <p:ext uri="{D42A27DB-BD31-4B8C-83A1-F6EECF244321}">
                <p14:modId xmlns:p14="http://schemas.microsoft.com/office/powerpoint/2010/main" val="956659658"/>
              </p:ext>
            </p:extLst>
          </p:nvPr>
        </p:nvGraphicFramePr>
        <p:xfrm>
          <a:off x="292100" y="1183302"/>
          <a:ext cx="8559800" cy="4010998"/>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 Placeholder 4"/>
          <p:cNvSpPr txBox="1">
            <a:spLocks/>
          </p:cNvSpPr>
          <p:nvPr/>
        </p:nvSpPr>
        <p:spPr bwMode="gray">
          <a:xfrm>
            <a:off x="478971" y="5244541"/>
            <a:ext cx="8186058" cy="822960"/>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600" dirty="0"/>
              <a:t>2013/14/15 Were Welcome Respites from 2011/12, Which Were</a:t>
            </a:r>
            <a:br>
              <a:rPr lang="en-US" sz="1600" dirty="0"/>
            </a:br>
            <a:r>
              <a:rPr lang="en-US" sz="1600" dirty="0"/>
              <a:t>Among the Costliest Years  for Insured Disaster Losses in U.S. History.</a:t>
            </a:r>
            <a:br>
              <a:rPr lang="en-US" sz="1600" dirty="0"/>
            </a:br>
            <a:r>
              <a:rPr lang="en-US" sz="1600" dirty="0"/>
              <a:t>Longer-term Trend is for More – Not Fewer – Costly Events.</a:t>
            </a:r>
          </a:p>
        </p:txBody>
      </p:sp>
      <p:grpSp>
        <p:nvGrpSpPr>
          <p:cNvPr id="3" name="Group 2"/>
          <p:cNvGrpSpPr/>
          <p:nvPr/>
        </p:nvGrpSpPr>
        <p:grpSpPr>
          <a:xfrm>
            <a:off x="5935784" y="2134278"/>
            <a:ext cx="2286000" cy="977900"/>
            <a:chOff x="6146800" y="2095500"/>
            <a:chExt cx="2286000" cy="977900"/>
          </a:xfrm>
        </p:grpSpPr>
        <p:cxnSp>
          <p:nvCxnSpPr>
            <p:cNvPr id="27" name="Straight Arrow Connector 26"/>
            <p:cNvCxnSpPr/>
            <p:nvPr/>
          </p:nvCxnSpPr>
          <p:spPr>
            <a:xfrm>
              <a:off x="7746547" y="2400300"/>
              <a:ext cx="0" cy="673100"/>
            </a:xfrm>
            <a:prstGeom prst="straightConnector1">
              <a:avLst/>
            </a:prstGeom>
            <a:ln w="28575">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sp>
          <p:nvSpPr>
            <p:cNvPr id="29" name="AutoShape 7"/>
            <p:cNvSpPr>
              <a:spLocks noChangeArrowheads="1"/>
            </p:cNvSpPr>
            <p:nvPr/>
          </p:nvSpPr>
          <p:spPr bwMode="gray">
            <a:xfrm>
              <a:off x="6146800" y="2095500"/>
              <a:ext cx="2286000" cy="685800"/>
            </a:xfrm>
            <a:prstGeom prst="rect">
              <a:avLst/>
            </a:prstGeom>
            <a:solidFill>
              <a:schemeClr val="accent1"/>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pPr>
              <a:r>
                <a:rPr lang="en-US" sz="1300" b="1" dirty="0">
                  <a:solidFill>
                    <a:schemeClr val="bg1"/>
                  </a:solidFill>
                  <a:cs typeface="Arial" charset="0"/>
                </a:rPr>
                <a:t> 2012 was the 3</a:t>
              </a:r>
              <a:r>
                <a:rPr lang="en-US" sz="1300" b="1" baseline="30000" dirty="0">
                  <a:solidFill>
                    <a:schemeClr val="bg1"/>
                  </a:solidFill>
                  <a:cs typeface="Arial" charset="0"/>
                </a:rPr>
                <a:t>rd</a:t>
              </a:r>
              <a:r>
                <a:rPr lang="en-US" sz="1300" b="1" dirty="0">
                  <a:solidFill>
                    <a:schemeClr val="bg1"/>
                  </a:solidFill>
                  <a:cs typeface="Arial" charset="0"/>
                </a:rPr>
                <a:t> Most Expensive Year Ever for Insured Cat Losses.</a:t>
              </a:r>
            </a:p>
          </p:txBody>
        </p:sp>
      </p:grpSp>
    </p:spTree>
    <p:extLst>
      <p:ext uri="{BB962C8B-B14F-4D97-AF65-F5344CB8AC3E}">
        <p14:creationId xmlns:p14="http://schemas.microsoft.com/office/powerpoint/2010/main" val="26436139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1000"/>
                            </p:stCondLst>
                            <p:childTnLst>
                              <p:par>
                                <p:cTn id="9" presetID="53" presetClass="entr" presetSubtype="16" fill="hold" grpId="0" nodeType="afterEffect">
                                  <p:stCondLst>
                                    <p:cond delay="75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4498" name="Rectangle 2"/>
          <p:cNvSpPr>
            <a:spLocks noGrp="1" noChangeArrowheads="1"/>
          </p:cNvSpPr>
          <p:nvPr>
            <p:ph type="ctrTitle"/>
          </p:nvPr>
        </p:nvSpPr>
        <p:spPr>
          <a:xfrm>
            <a:off x="704080" y="1960694"/>
            <a:ext cx="7772400" cy="958352"/>
          </a:xfrm>
        </p:spPr>
        <p:txBody>
          <a:bodyPr/>
          <a:lstStyle/>
          <a:p>
            <a:r>
              <a:rPr lang="en-US" dirty="0"/>
              <a:t>Investments</a:t>
            </a:r>
          </a:p>
        </p:txBody>
      </p:sp>
      <p:sp>
        <p:nvSpPr>
          <p:cNvPr id="4" name="Subtitle 3"/>
          <p:cNvSpPr>
            <a:spLocks noGrp="1"/>
          </p:cNvSpPr>
          <p:nvPr>
            <p:ph type="subTitle" idx="1"/>
          </p:nvPr>
        </p:nvSpPr>
        <p:spPr>
          <a:xfrm>
            <a:off x="704080" y="3542605"/>
            <a:ext cx="5653177" cy="1580937"/>
          </a:xfrm>
        </p:spPr>
        <p:txBody>
          <a:bodyPr/>
          <a:lstStyle/>
          <a:p>
            <a:r>
              <a:rPr lang="en-US" dirty="0"/>
              <a:t>Investment Performance is a </a:t>
            </a:r>
            <a:br>
              <a:rPr lang="en-US" dirty="0"/>
            </a:br>
            <a:r>
              <a:rPr lang="en-US" dirty="0"/>
              <a:t>Key Driver of Profitability</a:t>
            </a:r>
          </a:p>
          <a:p>
            <a:pPr>
              <a:spcBef>
                <a:spcPts val="1200"/>
              </a:spcBef>
            </a:pPr>
            <a:r>
              <a:rPr lang="en-US" dirty="0"/>
              <a:t>Depressed Yields Will Necessarily Influence Underwriting &amp; Pricing</a:t>
            </a:r>
          </a:p>
        </p:txBody>
      </p:sp>
    </p:spTree>
    <p:extLst>
      <p:ext uri="{BB962C8B-B14F-4D97-AF65-F5344CB8AC3E}">
        <p14:creationId xmlns:p14="http://schemas.microsoft.com/office/powerpoint/2010/main" val="2199677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85000"/>
              </a:lnSpc>
              <a:spcBef>
                <a:spcPct val="20000"/>
              </a:spcBef>
              <a:spcAft>
                <a:spcPct val="0"/>
              </a:spcAft>
              <a:buClrTx/>
              <a:buFontTx/>
              <a:buNone/>
            </a:pPr>
            <a:r>
              <a:rPr lang="en-US" altLang="en-US" sz="900">
                <a:solidFill>
                  <a:srgbClr val="FFFFFF"/>
                </a:solidFill>
                <a:cs typeface="Arial" charset="0"/>
              </a:rPr>
              <a:t>12/01/09 - 9pm</a:t>
            </a:r>
          </a:p>
        </p:txBody>
      </p:sp>
      <p:sp>
        <p:nvSpPr>
          <p:cNvPr id="133123"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85000"/>
              </a:lnSpc>
              <a:spcBef>
                <a:spcPct val="20000"/>
              </a:spcBef>
              <a:spcAft>
                <a:spcPct val="0"/>
              </a:spcAft>
              <a:buClrTx/>
              <a:buFontTx/>
              <a:buNone/>
            </a:pPr>
            <a:r>
              <a:rPr lang="en-US" altLang="en-US" sz="900">
                <a:solidFill>
                  <a:srgbClr val="FFFFFF"/>
                </a:solidFill>
                <a:cs typeface="Arial" charset="0"/>
              </a:rPr>
              <a:t>eSlide – P6466 – The Financial Crisis and the Future of the P/C</a:t>
            </a:r>
          </a:p>
        </p:txBody>
      </p:sp>
      <p:sp>
        <p:nvSpPr>
          <p:cNvPr id="13312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fontAlgn="base">
              <a:lnSpc>
                <a:spcPct val="85000"/>
              </a:lnSpc>
              <a:spcBef>
                <a:spcPct val="20000"/>
              </a:spcBef>
              <a:spcAft>
                <a:spcPct val="0"/>
              </a:spcAft>
              <a:buClrTx/>
              <a:buFontTx/>
              <a:buNone/>
            </a:pPr>
            <a:fld id="{596A66CA-72D4-46B7-901D-7C640B315CE2}" type="slidenum">
              <a:rPr lang="en-US" altLang="en-US" sz="900">
                <a:solidFill>
                  <a:srgbClr val="000000"/>
                </a:solidFill>
                <a:cs typeface="Arial" charset="0"/>
              </a:rPr>
              <a:pPr algn="r" fontAlgn="base">
                <a:lnSpc>
                  <a:spcPct val="85000"/>
                </a:lnSpc>
                <a:spcBef>
                  <a:spcPct val="20000"/>
                </a:spcBef>
                <a:spcAft>
                  <a:spcPct val="0"/>
                </a:spcAft>
                <a:buClrTx/>
                <a:buFontTx/>
                <a:buNone/>
              </a:pPr>
              <a:t>14</a:t>
            </a:fld>
            <a:endParaRPr lang="en-US" altLang="en-US" sz="900">
              <a:solidFill>
                <a:srgbClr val="000000"/>
              </a:solidFill>
              <a:cs typeface="Arial" charset="0"/>
            </a:endParaRPr>
          </a:p>
        </p:txBody>
      </p:sp>
      <p:sp>
        <p:nvSpPr>
          <p:cNvPr id="133125" name="Rectangle 7"/>
          <p:cNvSpPr>
            <a:spLocks noGrp="1" noChangeArrowheads="1"/>
          </p:cNvSpPr>
          <p:nvPr>
            <p:ph type="title" idx="4294967295"/>
          </p:nvPr>
        </p:nvSpPr>
        <p:spPr>
          <a:xfrm>
            <a:off x="762000" y="219074"/>
            <a:ext cx="7102475" cy="860425"/>
          </a:xfrm>
        </p:spPr>
        <p:txBody>
          <a:bodyPr/>
          <a:lstStyle/>
          <a:p>
            <a:r>
              <a:rPr lang="en-US" altLang="en-US" dirty="0">
                <a:latin typeface="Arial" panose="020B0604020202020204" pitchFamily="34" charset="0"/>
              </a:rPr>
              <a:t>US Treasury Note 10-Year Yields:</a:t>
            </a:r>
            <a:br>
              <a:rPr lang="en-US" altLang="en-US" dirty="0">
                <a:latin typeface="Arial" panose="020B0604020202020204" pitchFamily="34" charset="0"/>
              </a:rPr>
            </a:br>
            <a:r>
              <a:rPr lang="en-US" altLang="en-US" dirty="0">
                <a:latin typeface="Arial" panose="020B0604020202020204" pitchFamily="34" charset="0"/>
              </a:rPr>
              <a:t>A Long Downward Trend, 2000–2017*</a:t>
            </a:r>
          </a:p>
        </p:txBody>
      </p:sp>
      <p:sp>
        <p:nvSpPr>
          <p:cNvPr id="133126" name="Text Box 5"/>
          <p:cNvSpPr txBox="1">
            <a:spLocks noChangeArrowheads="1"/>
          </p:cNvSpPr>
          <p:nvPr/>
        </p:nvSpPr>
        <p:spPr bwMode="auto">
          <a:xfrm>
            <a:off x="523142" y="6300788"/>
            <a:ext cx="809771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85000"/>
              </a:lnSpc>
              <a:spcBef>
                <a:spcPct val="25000"/>
              </a:spcBef>
              <a:spcAft>
                <a:spcPct val="0"/>
              </a:spcAft>
              <a:buClr>
                <a:srgbClr val="FF6801"/>
              </a:buClr>
              <a:buFont typeface="Wingdings" panose="05000000000000000000" pitchFamily="2" charset="2"/>
              <a:buNone/>
            </a:pPr>
            <a:r>
              <a:rPr lang="en-US" altLang="en-US" sz="1100" dirty="0">
                <a:solidFill>
                  <a:srgbClr val="000000"/>
                </a:solidFill>
                <a:cs typeface="Arial" charset="0"/>
              </a:rPr>
              <a:t>*Monthly, constant maturity, nominal rates, through February 2017.</a:t>
            </a:r>
          </a:p>
          <a:p>
            <a:pPr fontAlgn="base">
              <a:lnSpc>
                <a:spcPct val="85000"/>
              </a:lnSpc>
              <a:spcBef>
                <a:spcPct val="25000"/>
              </a:spcBef>
              <a:spcAft>
                <a:spcPct val="0"/>
              </a:spcAft>
              <a:buClr>
                <a:srgbClr val="FF6801"/>
              </a:buClr>
              <a:buFont typeface="Wingdings" panose="05000000000000000000" pitchFamily="2" charset="2"/>
              <a:buNone/>
            </a:pPr>
            <a:r>
              <a:rPr lang="en-US" altLang="en-US" sz="1100" dirty="0">
                <a:solidFill>
                  <a:srgbClr val="000000"/>
                </a:solidFill>
                <a:cs typeface="Arial" charset="0"/>
              </a:rPr>
              <a:t>Sources: Federal Reserve Bank at </a:t>
            </a:r>
            <a:r>
              <a:rPr lang="en-US" altLang="en-US" sz="1100" dirty="0">
                <a:solidFill>
                  <a:srgbClr val="000000"/>
                </a:solidFill>
                <a:cs typeface="Arial" charset="0"/>
                <a:hlinkClick r:id="rId4"/>
              </a:rPr>
              <a:t>http://www.federalreserve.gov/releases/h15/data.htm</a:t>
            </a:r>
            <a:r>
              <a:rPr lang="en-US" altLang="en-US" sz="1100" dirty="0">
                <a:solidFill>
                  <a:srgbClr val="000000"/>
                </a:solidFill>
                <a:cs typeface="Arial" charset="0"/>
              </a:rPr>
              <a:t>; National Bureau of Economic Research (recession dates); Insurance Information Institute.</a:t>
            </a:r>
          </a:p>
        </p:txBody>
      </p:sp>
      <p:graphicFrame>
        <p:nvGraphicFramePr>
          <p:cNvPr id="133127" name="Object 2"/>
          <p:cNvGraphicFramePr>
            <a:graphicFrameLocks noChangeAspect="1"/>
          </p:cNvGraphicFramePr>
          <p:nvPr>
            <p:extLst>
              <p:ext uri="{D42A27DB-BD31-4B8C-83A1-F6EECF244321}">
                <p14:modId xmlns:p14="http://schemas.microsoft.com/office/powerpoint/2010/main" val="3559159165"/>
              </p:ext>
            </p:extLst>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3359" name="Chart" r:id="rId5" imgW="8343852" imgH="4381571" progId="MSGraph.Chart.8">
                  <p:embed followColorScheme="full"/>
                </p:oleObj>
              </mc:Choice>
              <mc:Fallback>
                <p:oleObj name="Chart" r:id="rId5" imgW="8343852" imgH="4381571" progId="MSGraph.Chart.8">
                  <p:embed followColorScheme="full"/>
                  <p:pic>
                    <p:nvPicPr>
                      <p:cNvPr id="133127" name="Object 2"/>
                      <p:cNvPicPr>
                        <a:picLocks noChangeAspect="1" noChangeArrowheads="1"/>
                      </p:cNvPicPr>
                      <p:nvPr/>
                    </p:nvPicPr>
                    <p:blipFill>
                      <a:blip r:embed="rId6"/>
                      <a:srcRect/>
                      <a:stretch>
                        <a:fillRect/>
                      </a:stretch>
                    </p:blipFill>
                    <p:spPr bwMode="auto">
                      <a:xfrm>
                        <a:off x="463550" y="977900"/>
                        <a:ext cx="8404225"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AutoShape 38"/>
          <p:cNvSpPr>
            <a:spLocks noChangeArrowheads="1"/>
          </p:cNvSpPr>
          <p:nvPr/>
        </p:nvSpPr>
        <p:spPr bwMode="blackWhite">
          <a:xfrm>
            <a:off x="4184374" y="1181099"/>
            <a:ext cx="4645301" cy="1075084"/>
          </a:xfrm>
          <a:prstGeom prst="wedgeRectCallout">
            <a:avLst>
              <a:gd name="adj1" fmla="val 16140"/>
              <a:gd name="adj2" fmla="val 16045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spcBef>
                <a:spcPct val="50000"/>
              </a:spcBef>
              <a:spcAft>
                <a:spcPct val="0"/>
              </a:spcAft>
              <a:buClr>
                <a:srgbClr val="FFFFFF"/>
              </a:buClr>
              <a:buFont typeface="Wingdings" panose="05000000000000000000" pitchFamily="2" charset="2"/>
              <a:buNone/>
            </a:pPr>
            <a:r>
              <a:rPr lang="en-US" altLang="en-US" sz="1800" b="1" dirty="0">
                <a:solidFill>
                  <a:srgbClr val="FFFFFF"/>
                </a:solidFill>
                <a:cs typeface="Arial" charset="0"/>
              </a:rPr>
              <a:t>Yields on 10-Year US Treasury Notes have been below 3% for over 5 years: 10-year bonds bought in 2007 at 5% will be reinvested at 2.5% for 10 more years</a:t>
            </a:r>
          </a:p>
        </p:txBody>
      </p:sp>
      <p:sp>
        <p:nvSpPr>
          <p:cNvPr id="133129"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spcBef>
                <a:spcPct val="50000"/>
              </a:spcBef>
              <a:spcAft>
                <a:spcPct val="0"/>
              </a:spcAft>
              <a:buClr>
                <a:srgbClr val="FFFFFF"/>
              </a:buClr>
              <a:buFont typeface="Wingdings" panose="05000000000000000000" pitchFamily="2" charset="2"/>
              <a:buNone/>
            </a:pPr>
            <a:r>
              <a:rPr lang="en-US" altLang="en-US" sz="1600" b="1" dirty="0">
                <a:solidFill>
                  <a:srgbClr val="FFFFFF"/>
                </a:solidFill>
                <a:cs typeface="Arial" charset="0"/>
              </a:rPr>
              <a:t>Since nearly 50% of P/C bond/cash investments are in 5-year or longer maturities, most P/C insurer portfolios will have low-yielding bonds for years to come. </a:t>
            </a:r>
          </a:p>
        </p:txBody>
      </p:sp>
      <p:sp>
        <p:nvSpPr>
          <p:cNvPr id="11" name="AutoShape 38"/>
          <p:cNvSpPr>
            <a:spLocks noChangeArrowheads="1"/>
          </p:cNvSpPr>
          <p:nvPr/>
        </p:nvSpPr>
        <p:spPr bwMode="blackWhite">
          <a:xfrm>
            <a:off x="6448425" y="4552024"/>
            <a:ext cx="1434366" cy="551126"/>
          </a:xfrm>
          <a:prstGeom prst="wedgeRectCallout">
            <a:avLst>
              <a:gd name="adj1" fmla="val 91644"/>
              <a:gd name="adj2" fmla="val -7038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spcBef>
                <a:spcPct val="50000"/>
              </a:spcBef>
              <a:spcAft>
                <a:spcPct val="0"/>
              </a:spcAft>
              <a:buClr>
                <a:srgbClr val="FFFFFF"/>
              </a:buClr>
              <a:buFont typeface="Wingdings" panose="05000000000000000000" pitchFamily="2" charset="2"/>
              <a:buNone/>
            </a:pPr>
            <a:r>
              <a:rPr lang="en-US" altLang="en-US" sz="1400" b="1" dirty="0">
                <a:solidFill>
                  <a:srgbClr val="FFFFFF"/>
                </a:solidFill>
                <a:cs typeface="Arial" charset="0"/>
              </a:rPr>
              <a:t>The end of the downtrend?</a:t>
            </a:r>
          </a:p>
        </p:txBody>
      </p:sp>
      <p:sp>
        <p:nvSpPr>
          <p:cNvPr id="12" name="Date Placeholder 11"/>
          <p:cNvSpPr>
            <a:spLocks noGrp="1"/>
          </p:cNvSpPr>
          <p:nvPr>
            <p:ph type="dt" sz="quarter" idx="10"/>
          </p:nvPr>
        </p:nvSpPr>
        <p:spPr/>
        <p:txBody>
          <a:bodyPr/>
          <a:lstStyle/>
          <a:p>
            <a:pPr>
              <a:defRPr/>
            </a:pPr>
            <a:endParaRPr lang="en-US" dirty="0">
              <a:solidFill>
                <a:srgbClr val="FFFFFF"/>
              </a:solidFill>
            </a:endParaRPr>
          </a:p>
        </p:txBody>
      </p:sp>
      <p:sp>
        <p:nvSpPr>
          <p:cNvPr id="133132" name="Slide Number Placeholder 1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46B904B8-BB1A-4D80-AA36-25600A24DC73}" type="slidenum">
              <a:rPr lang="en-US" altLang="en-US" sz="900" smtClean="0">
                <a:solidFill>
                  <a:srgbClr val="000000"/>
                </a:solidFill>
              </a:rPr>
              <a:pPr>
                <a:lnSpc>
                  <a:spcPct val="85000"/>
                </a:lnSpc>
                <a:spcBef>
                  <a:spcPct val="20000"/>
                </a:spcBef>
                <a:buClrTx/>
                <a:buFontTx/>
                <a:buNone/>
              </a:pPr>
              <a:t>14</a:t>
            </a:fld>
            <a:endParaRPr lang="en-US" altLang="en-US" sz="900">
              <a:solidFill>
                <a:srgbClr val="000000"/>
              </a:solidFill>
            </a:endParaRPr>
          </a:p>
        </p:txBody>
      </p:sp>
      <p:cxnSp>
        <p:nvCxnSpPr>
          <p:cNvPr id="3" name="Straight Connector 2"/>
          <p:cNvCxnSpPr/>
          <p:nvPr/>
        </p:nvCxnSpPr>
        <p:spPr>
          <a:xfrm>
            <a:off x="6448425" y="3508512"/>
            <a:ext cx="2377440" cy="0"/>
          </a:xfrm>
          <a:prstGeom prst="line">
            <a:avLst/>
          </a:prstGeom>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5504677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nodeType="afterGroup">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3"/>
          <p:cNvGraphicFramePr>
            <a:graphicFrameLocks/>
          </p:cNvGraphicFramePr>
          <p:nvPr>
            <p:extLst>
              <p:ext uri="{D42A27DB-BD31-4B8C-83A1-F6EECF244321}">
                <p14:modId xmlns:p14="http://schemas.microsoft.com/office/powerpoint/2010/main" val="2488832337"/>
              </p:ext>
            </p:extLst>
          </p:nvPr>
        </p:nvGraphicFramePr>
        <p:xfrm>
          <a:off x="314779" y="1484813"/>
          <a:ext cx="8350250" cy="4064973"/>
        </p:xfrm>
        <a:graphic>
          <a:graphicData uri="http://schemas.openxmlformats.org/drawingml/2006/chart">
            <c:chart xmlns:c="http://schemas.openxmlformats.org/drawingml/2006/chart" xmlns:r="http://schemas.openxmlformats.org/officeDocument/2006/relationships" r:id="rId3"/>
          </a:graphicData>
        </a:graphic>
      </p:graphicFrame>
      <p:sp>
        <p:nvSpPr>
          <p:cNvPr id="11270" name="Rectangle 3"/>
          <p:cNvSpPr>
            <a:spLocks noGrp="1" noChangeArrowheads="1"/>
          </p:cNvSpPr>
          <p:nvPr>
            <p:ph type="title"/>
          </p:nvPr>
        </p:nvSpPr>
        <p:spPr/>
        <p:txBody>
          <a:bodyPr/>
          <a:lstStyle/>
          <a:p>
            <a:r>
              <a:rPr lang="en-US" dirty="0"/>
              <a:t>P/C Insurer Portfolio Yields,</a:t>
            </a:r>
            <a:br>
              <a:rPr lang="en-US" dirty="0"/>
            </a:br>
            <a:r>
              <a:rPr lang="en-US" dirty="0"/>
              <a:t>2002-2015</a:t>
            </a:r>
          </a:p>
        </p:txBody>
      </p:sp>
      <p:sp>
        <p:nvSpPr>
          <p:cNvPr id="3" name="Text Placeholder 2"/>
          <p:cNvSpPr>
            <a:spLocks noGrp="1"/>
          </p:cNvSpPr>
          <p:nvPr>
            <p:ph type="body" sz="quarter" idx="16"/>
          </p:nvPr>
        </p:nvSpPr>
        <p:spPr/>
        <p:txBody>
          <a:bodyPr/>
          <a:lstStyle/>
          <a:p>
            <a:r>
              <a:rPr lang="fr-FR" dirty="0"/>
              <a:t>Sources: NAIC data, </a:t>
            </a:r>
            <a:r>
              <a:rPr lang="fr-FR" dirty="0" err="1"/>
              <a:t>sourced</a:t>
            </a:r>
            <a:r>
              <a:rPr lang="fr-FR" dirty="0"/>
              <a:t> </a:t>
            </a:r>
            <a:r>
              <a:rPr lang="fr-FR" dirty="0" err="1"/>
              <a:t>from</a:t>
            </a:r>
            <a:r>
              <a:rPr lang="fr-FR" dirty="0"/>
              <a:t> S&amp;P Global </a:t>
            </a:r>
            <a:r>
              <a:rPr lang="fr-FR" dirty="0" err="1"/>
              <a:t>Market</a:t>
            </a:r>
            <a:r>
              <a:rPr lang="fr-FR" dirty="0"/>
              <a:t> Intelligence; Insurance Information Institute.</a:t>
            </a:r>
          </a:p>
        </p:txBody>
      </p:sp>
      <p:sp>
        <p:nvSpPr>
          <p:cNvPr id="10" name="Text Placeholder 4"/>
          <p:cNvSpPr txBox="1">
            <a:spLocks/>
          </p:cNvSpPr>
          <p:nvPr/>
        </p:nvSpPr>
        <p:spPr bwMode="gray">
          <a:xfrm>
            <a:off x="478971" y="5257800"/>
            <a:ext cx="8186058" cy="886968"/>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800" dirty="0"/>
              <a:t>Even as Prevailing Rates Rise in the Next Few Years, </a:t>
            </a:r>
            <a:br>
              <a:rPr lang="en-US" sz="1800" dirty="0"/>
            </a:br>
            <a:r>
              <a:rPr lang="en-US" sz="1800" dirty="0"/>
              <a:t>Portfolio Yields Are Unlikely to Rise </a:t>
            </a:r>
            <a:r>
              <a:rPr lang="en-US" sz="1800"/>
              <a:t>Quickly,</a:t>
            </a:r>
            <a:br>
              <a:rPr lang="en-US" sz="1800"/>
            </a:br>
            <a:r>
              <a:rPr lang="en-US" sz="1800"/>
              <a:t>Since </a:t>
            </a:r>
            <a:r>
              <a:rPr lang="en-US" sz="1800" dirty="0"/>
              <a:t>Low Yields of Recent Years Are “Baked In” to Future Returns.</a:t>
            </a:r>
          </a:p>
        </p:txBody>
      </p:sp>
      <p:sp>
        <p:nvSpPr>
          <p:cNvPr id="6" name="Text Placeholder 4"/>
          <p:cNvSpPr txBox="1">
            <a:spLocks/>
          </p:cNvSpPr>
          <p:nvPr/>
        </p:nvSpPr>
        <p:spPr bwMode="gray">
          <a:xfrm>
            <a:off x="2664069" y="889830"/>
            <a:ext cx="5899640" cy="886968"/>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dirty="0"/>
              <a:t>P/C Carrier Yields Have Been Falling for Over a Decade, Reflecting the Long Downtrend in Prevailing Interest Rates. </a:t>
            </a:r>
          </a:p>
        </p:txBody>
      </p:sp>
    </p:spTree>
    <p:extLst>
      <p:ext uri="{BB962C8B-B14F-4D97-AF65-F5344CB8AC3E}">
        <p14:creationId xmlns:p14="http://schemas.microsoft.com/office/powerpoint/2010/main" val="1954588127"/>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a:xfrm>
            <a:off x="734686" y="286130"/>
            <a:ext cx="6984961" cy="950976"/>
          </a:xfrm>
        </p:spPr>
        <p:txBody>
          <a:bodyPr/>
          <a:lstStyle/>
          <a:p>
            <a:r>
              <a:rPr lang="en-US" dirty="0"/>
              <a:t>Property/Casualty Insurance Industry Investment Gain: 1994-2016</a:t>
            </a:r>
            <a:r>
              <a:rPr lang="en-US" baseline="30000" dirty="0"/>
              <a:t>1</a:t>
            </a:r>
          </a:p>
        </p:txBody>
      </p:sp>
      <p:sp>
        <p:nvSpPr>
          <p:cNvPr id="3" name="Text Placeholder 2"/>
          <p:cNvSpPr>
            <a:spLocks noGrp="1"/>
          </p:cNvSpPr>
          <p:nvPr>
            <p:ph type="body" sz="quarter" idx="16"/>
          </p:nvPr>
        </p:nvSpPr>
        <p:spPr/>
        <p:txBody>
          <a:bodyPr/>
          <a:lstStyle/>
          <a:p>
            <a:r>
              <a:rPr lang="en-US" baseline="30000" dirty="0"/>
              <a:t>1</a:t>
            </a:r>
            <a:r>
              <a:rPr lang="en-US" dirty="0"/>
              <a:t>Investment gains consist primarily of interest, stock dividends and realized capital gains and losses.</a:t>
            </a:r>
          </a:p>
          <a:p>
            <a:r>
              <a:rPr lang="en-US" dirty="0"/>
              <a:t>*2005 figure includes special one-time dividend of $3.2B   **2016 is first nine months, annualized</a:t>
            </a:r>
          </a:p>
          <a:p>
            <a:r>
              <a:rPr lang="en-US" dirty="0"/>
              <a:t>Sources: ISO, a Verisk Analytics company; NAIC data, sourced from S&amp;P Global Market Intelligence; Insurance Information Institute.</a:t>
            </a:r>
          </a:p>
        </p:txBody>
      </p:sp>
      <p:graphicFrame>
        <p:nvGraphicFramePr>
          <p:cNvPr id="10" name="Object 4"/>
          <p:cNvGraphicFramePr>
            <a:graphicFrameLocks noChangeAspect="1"/>
          </p:cNvGraphicFramePr>
          <p:nvPr>
            <p:extLst>
              <p:ext uri="{D42A27DB-BD31-4B8C-83A1-F6EECF244321}">
                <p14:modId xmlns:p14="http://schemas.microsoft.com/office/powerpoint/2010/main" val="500680137"/>
              </p:ext>
            </p:extLst>
          </p:nvPr>
        </p:nvGraphicFramePr>
        <p:xfrm>
          <a:off x="334169" y="1333315"/>
          <a:ext cx="8475663" cy="423975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
          <p:cNvGrpSpPr/>
          <p:nvPr/>
        </p:nvGrpSpPr>
        <p:grpSpPr>
          <a:xfrm>
            <a:off x="5931914" y="1013606"/>
            <a:ext cx="2877918" cy="1061102"/>
            <a:chOff x="5931914" y="1090385"/>
            <a:chExt cx="2877918" cy="1061102"/>
          </a:xfrm>
        </p:grpSpPr>
        <p:cxnSp>
          <p:nvCxnSpPr>
            <p:cNvPr id="11" name="Straight Arrow Connector 10"/>
            <p:cNvCxnSpPr/>
            <p:nvPr/>
          </p:nvCxnSpPr>
          <p:spPr bwMode="gray">
            <a:xfrm>
              <a:off x="8547390" y="1540365"/>
              <a:ext cx="1806" cy="611122"/>
            </a:xfrm>
            <a:prstGeom prst="straightConnector1">
              <a:avLst/>
            </a:prstGeom>
            <a:ln w="28575">
              <a:solidFill>
                <a:schemeClr val="accent2"/>
              </a:solidFill>
              <a:tailEnd type="oval" w="med" len="med"/>
            </a:ln>
          </p:spPr>
          <p:style>
            <a:lnRef idx="1">
              <a:schemeClr val="accent1"/>
            </a:lnRef>
            <a:fillRef idx="0">
              <a:schemeClr val="accent1"/>
            </a:fillRef>
            <a:effectRef idx="0">
              <a:schemeClr val="accent1"/>
            </a:effectRef>
            <a:fontRef idx="minor">
              <a:schemeClr val="tx1"/>
            </a:fontRef>
          </p:style>
        </p:cxnSp>
        <p:sp>
          <p:nvSpPr>
            <p:cNvPr id="12" name="PPTShape_1"/>
            <p:cNvSpPr>
              <a:spLocks noChangeArrowheads="1"/>
            </p:cNvSpPr>
            <p:nvPr/>
          </p:nvSpPr>
          <p:spPr bwMode="gray">
            <a:xfrm>
              <a:off x="5931914" y="1090385"/>
              <a:ext cx="2877918" cy="664233"/>
            </a:xfrm>
            <a:prstGeom prst="rect">
              <a:avLst/>
            </a:prstGeom>
            <a:solidFill>
              <a:schemeClr val="accent2"/>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pPr>
              <a:r>
                <a:rPr lang="en-US" sz="1400" b="1" dirty="0">
                  <a:solidFill>
                    <a:schemeClr val="bg1"/>
                  </a:solidFill>
                  <a:cs typeface="Arial" charset="0"/>
                </a:rPr>
                <a:t>If the industry portfolio yield were 4%, the investment gains would be $15 billion higher</a:t>
              </a:r>
            </a:p>
          </p:txBody>
        </p:sp>
      </p:grpSp>
      <p:sp>
        <p:nvSpPr>
          <p:cNvPr id="13" name="Text Placeholder 4"/>
          <p:cNvSpPr txBox="1">
            <a:spLocks/>
          </p:cNvSpPr>
          <p:nvPr/>
        </p:nvSpPr>
        <p:spPr bwMode="gray">
          <a:xfrm>
            <a:off x="478971" y="5257800"/>
            <a:ext cx="8186058" cy="886968"/>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800" dirty="0"/>
              <a:t>Total Investment Gains through the first nine months of 2016 were down</a:t>
            </a:r>
            <a:br>
              <a:rPr lang="en-US" sz="1800" dirty="0"/>
            </a:br>
            <a:r>
              <a:rPr lang="en-US" sz="1800" dirty="0"/>
              <a:t>due to lower results in both investment income and realized capital gains.</a:t>
            </a:r>
          </a:p>
        </p:txBody>
      </p:sp>
    </p:spTree>
    <p:extLst>
      <p:ext uri="{BB962C8B-B14F-4D97-AF65-F5344CB8AC3E}">
        <p14:creationId xmlns:p14="http://schemas.microsoft.com/office/powerpoint/2010/main" val="3503182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1250"/>
                            </p:stCondLst>
                            <p:childTnLst>
                              <p:par>
                                <p:cTn id="11" presetID="22" presetClass="entr" presetSubtype="4" fill="hold" nodeType="afterEffect">
                                  <p:stCondLst>
                                    <p:cond delay="50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a:xfrm>
            <a:off x="591546" y="286130"/>
            <a:ext cx="7960907" cy="950976"/>
          </a:xfrm>
        </p:spPr>
        <p:txBody>
          <a:bodyPr/>
          <a:lstStyle/>
          <a:p>
            <a:r>
              <a:rPr lang="en-US" dirty="0"/>
              <a:t>P/C Insurance Industry Net Investment Gain</a:t>
            </a:r>
            <a:r>
              <a:rPr lang="en-US" baseline="30000" dirty="0"/>
              <a:t>1</a:t>
            </a:r>
            <a:r>
              <a:rPr lang="en-US" dirty="0"/>
              <a:t> First Three Quarters, 2007-2016</a:t>
            </a:r>
            <a:endParaRPr lang="en-US" baseline="30000" dirty="0"/>
          </a:p>
        </p:txBody>
      </p:sp>
      <p:sp>
        <p:nvSpPr>
          <p:cNvPr id="3" name="Text Placeholder 2"/>
          <p:cNvSpPr>
            <a:spLocks noGrp="1"/>
          </p:cNvSpPr>
          <p:nvPr>
            <p:ph type="body" sz="quarter" idx="16"/>
          </p:nvPr>
        </p:nvSpPr>
        <p:spPr/>
        <p:txBody>
          <a:bodyPr/>
          <a:lstStyle/>
          <a:p>
            <a:r>
              <a:rPr lang="en-US" baseline="30000" dirty="0"/>
              <a:t>1</a:t>
            </a:r>
            <a:r>
              <a:rPr lang="en-US" dirty="0"/>
              <a:t>Investment gains consist primarily of bond interest, stock dividends and realized capital gains and losses.</a:t>
            </a:r>
          </a:p>
          <a:p>
            <a:r>
              <a:rPr lang="en-US" dirty="0"/>
              <a:t>*Sources: ISO, a Verisk Analytics company; NAIC data, sourced from S&amp;P Global Market Intelligence; Insurance Information Institute.</a:t>
            </a:r>
          </a:p>
        </p:txBody>
      </p:sp>
      <p:graphicFrame>
        <p:nvGraphicFramePr>
          <p:cNvPr id="10" name="Object 4"/>
          <p:cNvGraphicFramePr>
            <a:graphicFrameLocks noChangeAspect="1"/>
          </p:cNvGraphicFramePr>
          <p:nvPr>
            <p:extLst/>
          </p:nvPr>
        </p:nvGraphicFramePr>
        <p:xfrm>
          <a:off x="334169" y="1333315"/>
          <a:ext cx="8475663" cy="4239756"/>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Placeholder 4"/>
          <p:cNvSpPr txBox="1">
            <a:spLocks/>
          </p:cNvSpPr>
          <p:nvPr/>
        </p:nvSpPr>
        <p:spPr bwMode="gray">
          <a:xfrm>
            <a:off x="478971" y="5257800"/>
            <a:ext cx="8186058" cy="886968"/>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800"/>
              <a:t>The ($5.1B) 11.6</a:t>
            </a:r>
            <a:r>
              <a:rPr lang="en-US" sz="1800" dirty="0"/>
              <a:t>% drop </a:t>
            </a:r>
            <a:r>
              <a:rPr lang="en-US" sz="1800"/>
              <a:t>in 2016 </a:t>
            </a:r>
            <a:r>
              <a:rPr lang="en-US" sz="1800" dirty="0"/>
              <a:t>vs. 2015 reversed a small upward trend from 2012-2015. The drop was due to lower results in both investment income and realized capital gains.</a:t>
            </a:r>
          </a:p>
        </p:txBody>
      </p:sp>
    </p:spTree>
    <p:extLst>
      <p:ext uri="{BB962C8B-B14F-4D97-AF65-F5344CB8AC3E}">
        <p14:creationId xmlns:p14="http://schemas.microsoft.com/office/powerpoint/2010/main" val="17146572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8362" y="140313"/>
            <a:ext cx="7511562" cy="860425"/>
          </a:xfrm>
        </p:spPr>
        <p:txBody>
          <a:bodyPr/>
          <a:lstStyle/>
          <a:p>
            <a:r>
              <a:rPr lang="en-US" dirty="0"/>
              <a:t>March 2017: Quarterly Yield Forecasts</a:t>
            </a:r>
            <a:br>
              <a:rPr lang="en-US" dirty="0"/>
            </a:br>
            <a:r>
              <a:rPr lang="en-US" dirty="0"/>
              <a:t>for 10-Year US Treasury Bonds in 2017-18</a:t>
            </a:r>
          </a:p>
        </p:txBody>
      </p:sp>
      <p:graphicFrame>
        <p:nvGraphicFramePr>
          <p:cNvPr id="10" name="Chart Placeholder 9"/>
          <p:cNvGraphicFramePr>
            <a:graphicFrameLocks noGrp="1"/>
          </p:cNvGraphicFramePr>
          <p:nvPr>
            <p:ph type="chart" idx="1"/>
            <p:extLst>
              <p:ext uri="{D42A27DB-BD31-4B8C-83A1-F6EECF244321}">
                <p14:modId xmlns:p14="http://schemas.microsoft.com/office/powerpoint/2010/main" val="2314032855"/>
              </p:ext>
            </p:extLst>
          </p:nvPr>
        </p:nvGraphicFramePr>
        <p:xfrm>
          <a:off x="495300" y="1145408"/>
          <a:ext cx="8153400" cy="4652963"/>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895C1BF-3A24-4476-A929-6D473A339484}" type="slidenum">
              <a:rPr lang="en-US" smtClean="0"/>
              <a:pPr>
                <a:defRPr/>
              </a:pPr>
              <a:t>18</a:t>
            </a:fld>
            <a:endParaRPr lang="en-US" dirty="0"/>
          </a:p>
        </p:txBody>
      </p:sp>
      <p:sp>
        <p:nvSpPr>
          <p:cNvPr id="11" name="Text Box 12"/>
          <p:cNvSpPr txBox="1">
            <a:spLocks noChangeArrowheads="1"/>
          </p:cNvSpPr>
          <p:nvPr/>
        </p:nvSpPr>
        <p:spPr bwMode="auto">
          <a:xfrm>
            <a:off x="120894" y="1215791"/>
            <a:ext cx="1519894" cy="307777"/>
          </a:xfrm>
          <a:prstGeom prst="rect">
            <a:avLst/>
          </a:prstGeom>
          <a:noFill/>
          <a:ln w="9525">
            <a:noFill/>
            <a:miter lim="800000"/>
            <a:headEnd/>
            <a:tailEnd/>
          </a:ln>
        </p:spPr>
        <p:txBody>
          <a:bodyPr wrap="square">
            <a:spAutoFit/>
          </a:bodyPr>
          <a:lstStyle/>
          <a:p>
            <a:pPr algn="ctr">
              <a:spcBef>
                <a:spcPct val="50000"/>
              </a:spcBef>
            </a:pPr>
            <a:r>
              <a:rPr lang="en-US" sz="1400" dirty="0"/>
              <a:t>Yield (%)</a:t>
            </a:r>
          </a:p>
        </p:txBody>
      </p:sp>
      <p:sp>
        <p:nvSpPr>
          <p:cNvPr id="12" name="Rectangle 5"/>
          <p:cNvSpPr>
            <a:spLocks noChangeArrowheads="1"/>
          </p:cNvSpPr>
          <p:nvPr/>
        </p:nvSpPr>
        <p:spPr bwMode="blackWhite">
          <a:xfrm>
            <a:off x="958362" y="5817996"/>
            <a:ext cx="7804638" cy="61294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pPr>
            <a:r>
              <a:rPr lang="en-US" b="1" dirty="0">
                <a:solidFill>
                  <a:schemeClr val="bg1"/>
                </a:solidFill>
              </a:rPr>
              <a:t>Virtually all of the 53 forecasts in the Blue Chip survey expect</a:t>
            </a:r>
            <a:br>
              <a:rPr lang="en-US" b="1" dirty="0">
                <a:solidFill>
                  <a:schemeClr val="bg1"/>
                </a:solidFill>
              </a:rPr>
            </a:br>
            <a:r>
              <a:rPr lang="en-US" b="1" dirty="0">
                <a:solidFill>
                  <a:schemeClr val="bg1"/>
                </a:solidFill>
              </a:rPr>
              <a:t>continual increases in the yield of 10-year T-bonds in 2017-18.</a:t>
            </a:r>
          </a:p>
        </p:txBody>
      </p:sp>
      <p:sp>
        <p:nvSpPr>
          <p:cNvPr id="13" name="Rectangle 5"/>
          <p:cNvSpPr>
            <a:spLocks noChangeArrowheads="1"/>
          </p:cNvSpPr>
          <p:nvPr/>
        </p:nvSpPr>
        <p:spPr bwMode="auto">
          <a:xfrm>
            <a:off x="685800" y="6575615"/>
            <a:ext cx="5794131"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Blue Chip Economic Indicators (3/17); Insurance Information Institute </a:t>
            </a:r>
          </a:p>
        </p:txBody>
      </p:sp>
      <p:sp>
        <p:nvSpPr>
          <p:cNvPr id="3" name="TextBox 2"/>
          <p:cNvSpPr txBox="1"/>
          <p:nvPr/>
        </p:nvSpPr>
        <p:spPr>
          <a:xfrm>
            <a:off x="1134208" y="2118022"/>
            <a:ext cx="2373923" cy="590931"/>
          </a:xfrm>
          <a:prstGeom prst="rect">
            <a:avLst/>
          </a:prstGeom>
          <a:solidFill>
            <a:srgbClr val="337DBE"/>
          </a:solidFill>
        </p:spPr>
        <p:txBody>
          <a:bodyPr wrap="square" rtlCol="0" anchor="ctr" anchorCtr="0">
            <a:spAutoFit/>
          </a:bodyPr>
          <a:lstStyle/>
          <a:p>
            <a:pPr algn="ctr">
              <a:lnSpc>
                <a:spcPct val="90000"/>
              </a:lnSpc>
              <a:spcBef>
                <a:spcPts val="1200"/>
              </a:spcBef>
              <a:buClr>
                <a:srgbClr val="337DBE"/>
              </a:buClr>
              <a:buSzPct val="77000"/>
            </a:pPr>
            <a:r>
              <a:rPr lang="en-US" b="1" dirty="0">
                <a:solidFill>
                  <a:schemeClr val="bg1"/>
                </a:solidFill>
              </a:rPr>
              <a:t>On March 14 the yield was 2.60%.</a:t>
            </a:r>
          </a:p>
        </p:txBody>
      </p:sp>
    </p:spTree>
    <p:extLst>
      <p:ext uri="{BB962C8B-B14F-4D97-AF65-F5344CB8AC3E}">
        <p14:creationId xmlns:p14="http://schemas.microsoft.com/office/powerpoint/2010/main" val="498073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9762" name="Rectangle 2"/>
          <p:cNvSpPr>
            <a:spLocks noGrp="1" noChangeArrowheads="1"/>
          </p:cNvSpPr>
          <p:nvPr>
            <p:ph type="ctrTitle"/>
          </p:nvPr>
        </p:nvSpPr>
        <p:spPr>
          <a:xfrm>
            <a:off x="704080" y="1960694"/>
            <a:ext cx="6971605" cy="1380744"/>
          </a:xfrm>
        </p:spPr>
        <p:txBody>
          <a:bodyPr/>
          <a:lstStyle/>
          <a:p>
            <a:r>
              <a:rPr lang="en-US" dirty="0"/>
              <a:t>The Economic Environment for the U.S. P/C Insurance Business</a:t>
            </a:r>
          </a:p>
        </p:txBody>
      </p:sp>
      <p:sp>
        <p:nvSpPr>
          <p:cNvPr id="4" name="Subtitle 3"/>
          <p:cNvSpPr>
            <a:spLocks noGrp="1"/>
          </p:cNvSpPr>
          <p:nvPr>
            <p:ph type="subTitle" idx="1"/>
          </p:nvPr>
        </p:nvSpPr>
        <p:spPr>
          <a:xfrm>
            <a:off x="704080" y="3832752"/>
            <a:ext cx="5452880" cy="1212274"/>
          </a:xfrm>
        </p:spPr>
        <p:txBody>
          <a:bodyPr/>
          <a:lstStyle/>
          <a:p>
            <a:r>
              <a:rPr lang="en-US" dirty="0"/>
              <a:t>The Strength of the Economy Will Affect the Exposure Base Across Most Lines</a:t>
            </a:r>
          </a:p>
        </p:txBody>
      </p:sp>
    </p:spTree>
    <p:extLst>
      <p:ext uri="{BB962C8B-B14F-4D97-AF65-F5344CB8AC3E}">
        <p14:creationId xmlns:p14="http://schemas.microsoft.com/office/powerpoint/2010/main" val="2764023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3" name="Object 3"/>
          <p:cNvGraphicFramePr>
            <a:graphicFrameLocks/>
          </p:cNvGraphicFramePr>
          <p:nvPr>
            <p:extLst/>
          </p:nvPr>
        </p:nvGraphicFramePr>
        <p:xfrm>
          <a:off x="396875" y="1310054"/>
          <a:ext cx="8263548" cy="4770141"/>
        </p:xfrm>
        <a:graphic>
          <a:graphicData uri="http://schemas.openxmlformats.org/drawingml/2006/chart">
            <c:chart xmlns:c="http://schemas.openxmlformats.org/drawingml/2006/chart" xmlns:r="http://schemas.openxmlformats.org/officeDocument/2006/relationships" r:id="rId4"/>
          </a:graphicData>
        </a:graphic>
      </p:graphicFrame>
      <p:sp>
        <p:nvSpPr>
          <p:cNvPr id="14338" name="Rectangle 2"/>
          <p:cNvSpPr>
            <a:spLocks noGrp="1" noChangeArrowheads="1"/>
          </p:cNvSpPr>
          <p:nvPr>
            <p:ph type="title"/>
          </p:nvPr>
        </p:nvSpPr>
        <p:spPr/>
        <p:txBody>
          <a:bodyPr/>
          <a:lstStyle/>
          <a:p>
            <a:r>
              <a:rPr lang="en-US" dirty="0"/>
              <a:t>P/C Industry Net Income After Taxes,</a:t>
            </a:r>
            <a:br>
              <a:rPr lang="en-US" dirty="0"/>
            </a:br>
            <a:r>
              <a:rPr lang="en-US" dirty="0"/>
              <a:t>First Three Quarters of Each Year, 2007-2016</a:t>
            </a:r>
          </a:p>
        </p:txBody>
      </p:sp>
      <p:sp>
        <p:nvSpPr>
          <p:cNvPr id="7" name="Text Placeholder 6"/>
          <p:cNvSpPr>
            <a:spLocks noGrp="1"/>
          </p:cNvSpPr>
          <p:nvPr>
            <p:ph type="body" sz="quarter" idx="16"/>
          </p:nvPr>
        </p:nvSpPr>
        <p:spPr/>
        <p:txBody>
          <a:bodyPr/>
          <a:lstStyle/>
          <a:p>
            <a:r>
              <a:rPr lang="en-US" dirty="0"/>
              <a:t>Sources: A.M. Best; ISO, a Verisk Analytics company; Insurance Information Institute.</a:t>
            </a:r>
          </a:p>
        </p:txBody>
      </p:sp>
      <p:sp>
        <p:nvSpPr>
          <p:cNvPr id="6" name="PPTShape_2"/>
          <p:cNvSpPr>
            <a:spLocks noChangeArrowheads="1"/>
          </p:cNvSpPr>
          <p:nvPr/>
        </p:nvSpPr>
        <p:spPr bwMode="blackWhite">
          <a:xfrm>
            <a:off x="6418385" y="1183302"/>
            <a:ext cx="2510731" cy="674038"/>
          </a:xfrm>
          <a:prstGeom prst="wedgeRectCallout">
            <a:avLst>
              <a:gd name="adj1" fmla="val 23234"/>
              <a:gd name="adj2" fmla="val 190994"/>
            </a:avLst>
          </a:prstGeom>
          <a:solidFill>
            <a:srgbClr val="FFC0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a:latin typeface="Arial" charset="0"/>
                <a:cs typeface="Arial" charset="0"/>
              </a:rPr>
              <a:t>The 2016 result is below the 2012-16 average of $36.8 billion</a:t>
            </a:r>
          </a:p>
        </p:txBody>
      </p:sp>
      <p:sp>
        <p:nvSpPr>
          <p:cNvPr id="8" name="PPTShape_2"/>
          <p:cNvSpPr>
            <a:spLocks noChangeArrowheads="1"/>
          </p:cNvSpPr>
          <p:nvPr/>
        </p:nvSpPr>
        <p:spPr bwMode="blackWhite">
          <a:xfrm>
            <a:off x="5669689" y="6047546"/>
            <a:ext cx="1865319" cy="459453"/>
          </a:xfrm>
          <a:prstGeom prst="wedgeRectCallout">
            <a:avLst>
              <a:gd name="adj1" fmla="val 36874"/>
              <a:gd name="adj2" fmla="val -101386"/>
            </a:avLst>
          </a:prstGeom>
          <a:solidFill>
            <a:srgbClr val="FFC0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a:latin typeface="Arial" charset="0"/>
                <a:cs typeface="Arial" charset="0"/>
              </a:rPr>
              <a:t>Highest 9-month total since 2007</a:t>
            </a:r>
          </a:p>
        </p:txBody>
      </p:sp>
    </p:spTree>
    <p:custDataLst>
      <p:tags r:id="rId1"/>
    </p:custDataLst>
    <p:extLst>
      <p:ext uri="{BB962C8B-B14F-4D97-AF65-F5344CB8AC3E}">
        <p14:creationId xmlns:p14="http://schemas.microsoft.com/office/powerpoint/2010/main" val="35862471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3"/>
          <p:cNvGraphicFramePr>
            <a:graphicFrameLocks/>
          </p:cNvGraphicFramePr>
          <p:nvPr>
            <p:extLst>
              <p:ext uri="{D42A27DB-BD31-4B8C-83A1-F6EECF244321}">
                <p14:modId xmlns:p14="http://schemas.microsoft.com/office/powerpoint/2010/main" val="971523131"/>
              </p:ext>
            </p:extLst>
          </p:nvPr>
        </p:nvGraphicFramePr>
        <p:xfrm>
          <a:off x="396875" y="1354015"/>
          <a:ext cx="8350250" cy="3894259"/>
        </p:xfrm>
        <a:graphic>
          <a:graphicData uri="http://schemas.openxmlformats.org/drawingml/2006/chart">
            <c:chart xmlns:c="http://schemas.openxmlformats.org/drawingml/2006/chart" xmlns:r="http://schemas.openxmlformats.org/officeDocument/2006/relationships" r:id="rId4"/>
          </a:graphicData>
        </a:graphic>
      </p:graphicFrame>
      <p:sp>
        <p:nvSpPr>
          <p:cNvPr id="58371" name="Rectangle 2"/>
          <p:cNvSpPr>
            <a:spLocks noGrp="1" noChangeArrowheads="1"/>
          </p:cNvSpPr>
          <p:nvPr>
            <p:ph type="title"/>
          </p:nvPr>
        </p:nvSpPr>
        <p:spPr>
          <a:xfrm>
            <a:off x="708308" y="246168"/>
            <a:ext cx="7600422" cy="950976"/>
          </a:xfrm>
        </p:spPr>
        <p:txBody>
          <a:bodyPr/>
          <a:lstStyle/>
          <a:p>
            <a:r>
              <a:rPr lang="en-US" dirty="0"/>
              <a:t>U.S. Post-Recession Real GDP Growth,* Quarterly </a:t>
            </a:r>
            <a:r>
              <a:rPr lang="en-US" sz="2400" dirty="0"/>
              <a:t>(Seasonally-Adjusted at an Annual Rate)</a:t>
            </a:r>
          </a:p>
        </p:txBody>
      </p:sp>
      <p:sp>
        <p:nvSpPr>
          <p:cNvPr id="6" name="Text Placeholder 5"/>
          <p:cNvSpPr>
            <a:spLocks noGrp="1"/>
          </p:cNvSpPr>
          <p:nvPr>
            <p:ph type="body" sz="quarter" idx="16"/>
          </p:nvPr>
        </p:nvSpPr>
        <p:spPr>
          <a:xfrm>
            <a:off x="905256" y="6312364"/>
            <a:ext cx="7680960" cy="415018"/>
          </a:xfrm>
        </p:spPr>
        <p:txBody>
          <a:bodyPr/>
          <a:lstStyle/>
          <a:p>
            <a:r>
              <a:rPr lang="en-US" dirty="0"/>
              <a:t>Sources: U.S. Department of Commerce; estimate for 2017:Q1 from Atlanta Federal Reserve Bank </a:t>
            </a:r>
            <a:r>
              <a:rPr lang="en-US" dirty="0" err="1"/>
              <a:t>GDPnow</a:t>
            </a:r>
            <a:r>
              <a:rPr lang="en-US" dirty="0"/>
              <a:t>, March 8, 2017, at </a:t>
            </a:r>
            <a:r>
              <a:rPr lang="en-US" dirty="0">
                <a:hlinkClick r:id="rId5"/>
              </a:rPr>
              <a:t>https://www.frbatlanta.org/cqer/research/gdpnow.aspx?panel=1</a:t>
            </a:r>
            <a:r>
              <a:rPr lang="en-US" dirty="0"/>
              <a:t> ; Insurance Information Institute.</a:t>
            </a:r>
          </a:p>
        </p:txBody>
      </p:sp>
      <p:sp>
        <p:nvSpPr>
          <p:cNvPr id="13" name="Text Placeholder 4"/>
          <p:cNvSpPr txBox="1">
            <a:spLocks/>
          </p:cNvSpPr>
          <p:nvPr/>
        </p:nvSpPr>
        <p:spPr bwMode="gray">
          <a:xfrm>
            <a:off x="478971" y="5405145"/>
            <a:ext cx="8186058" cy="822960"/>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800" dirty="0"/>
              <a:t>Since the Great Recession ended, the economy (as measured by real GDP) grew faster than 3% (at an annual rate) in a calendar quarter</a:t>
            </a:r>
            <a:br>
              <a:rPr lang="en-US" sz="1800" dirty="0"/>
            </a:br>
            <a:r>
              <a:rPr lang="en-US" sz="1800" dirty="0"/>
              <a:t>only 8 times in 31 quarters. Only once in the last 10.</a:t>
            </a:r>
          </a:p>
        </p:txBody>
      </p:sp>
    </p:spTree>
    <p:custDataLst>
      <p:tags r:id="rId1"/>
    </p:custDataLst>
    <p:extLst>
      <p:ext uri="{BB962C8B-B14F-4D97-AF65-F5344CB8AC3E}">
        <p14:creationId xmlns:p14="http://schemas.microsoft.com/office/powerpoint/2010/main" val="12725764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a:xfrm>
            <a:off x="356616" y="232326"/>
            <a:ext cx="7989098" cy="950976"/>
          </a:xfrm>
        </p:spPr>
        <p:txBody>
          <a:bodyPr/>
          <a:lstStyle/>
          <a:p>
            <a:r>
              <a:rPr lang="en-US" dirty="0"/>
              <a:t>Yearly U.S. Real GDP Growth: </a:t>
            </a:r>
            <a:br>
              <a:rPr lang="en-US" dirty="0"/>
            </a:br>
            <a:r>
              <a:rPr lang="en-US" dirty="0"/>
              <a:t>Range of Forecasts</a:t>
            </a:r>
            <a:r>
              <a:rPr lang="en-US"/>
              <a:t>, 2017-2021 </a:t>
            </a:r>
            <a:endParaRPr lang="en-US" baseline="30000" dirty="0"/>
          </a:p>
        </p:txBody>
      </p:sp>
      <p:sp>
        <p:nvSpPr>
          <p:cNvPr id="6" name="Text Placeholder 5"/>
          <p:cNvSpPr>
            <a:spLocks noGrp="1"/>
          </p:cNvSpPr>
          <p:nvPr>
            <p:ph type="body" sz="quarter" idx="16"/>
          </p:nvPr>
        </p:nvSpPr>
        <p:spPr/>
        <p:txBody>
          <a:bodyPr/>
          <a:lstStyle/>
          <a:p>
            <a:r>
              <a:rPr lang="en-US" dirty="0"/>
              <a:t>Sources: Blue Chip Economic Indicators, March 2017 issue; Insurance Information Institute.</a:t>
            </a:r>
          </a:p>
        </p:txBody>
      </p:sp>
      <p:graphicFrame>
        <p:nvGraphicFramePr>
          <p:cNvPr id="15" name="Object 3"/>
          <p:cNvGraphicFramePr>
            <a:graphicFrameLocks/>
          </p:cNvGraphicFramePr>
          <p:nvPr>
            <p:extLst>
              <p:ext uri="{D42A27DB-BD31-4B8C-83A1-F6EECF244321}">
                <p14:modId xmlns:p14="http://schemas.microsoft.com/office/powerpoint/2010/main" val="2230312436"/>
              </p:ext>
            </p:extLst>
          </p:nvPr>
        </p:nvGraphicFramePr>
        <p:xfrm>
          <a:off x="424470" y="1329301"/>
          <a:ext cx="8390345" cy="3928499"/>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 Placeholder 4"/>
          <p:cNvSpPr txBox="1">
            <a:spLocks/>
          </p:cNvSpPr>
          <p:nvPr/>
        </p:nvSpPr>
        <p:spPr bwMode="gray">
          <a:xfrm>
            <a:off x="478971" y="5325821"/>
            <a:ext cx="8186058" cy="822960"/>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800" dirty="0"/>
              <a:t>All Forecasts Expect U.S. Growth to be Fairly Steady in 2019-21;</a:t>
            </a:r>
            <a:br>
              <a:rPr lang="en-US" sz="1800" dirty="0"/>
            </a:br>
            <a:r>
              <a:rPr lang="en-US" sz="1800" dirty="0"/>
              <a:t>The Main Difference Among Them is the Level of Economic Activity.</a:t>
            </a:r>
          </a:p>
        </p:txBody>
      </p:sp>
    </p:spTree>
    <p:custDataLst>
      <p:tags r:id="rId1"/>
    </p:custDataLst>
    <p:extLst>
      <p:ext uri="{BB962C8B-B14F-4D97-AF65-F5344CB8AC3E}">
        <p14:creationId xmlns:p14="http://schemas.microsoft.com/office/powerpoint/2010/main" val="8962654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7" name="Rectangle 3"/>
          <p:cNvSpPr>
            <a:spLocks noGrp="1" noChangeArrowheads="1"/>
          </p:cNvSpPr>
          <p:nvPr>
            <p:ph type="title"/>
          </p:nvPr>
        </p:nvSpPr>
        <p:spPr>
          <a:xfrm>
            <a:off x="673139" y="107042"/>
            <a:ext cx="8048830" cy="950976"/>
          </a:xfrm>
        </p:spPr>
        <p:txBody>
          <a:bodyPr/>
          <a:lstStyle/>
          <a:p>
            <a:pPr algn="ctr"/>
            <a:r>
              <a:rPr lang="en-US" altLang="en-US" sz="2800" dirty="0"/>
              <a:t>The Economy Drives the P/C Insurance Industry:</a:t>
            </a:r>
            <a:br>
              <a:rPr lang="en-US" altLang="en-US" sz="2800" dirty="0"/>
            </a:br>
            <a:r>
              <a:rPr lang="en-US" altLang="en-US" sz="1600" dirty="0"/>
              <a:t>Net Premium Growth (All P/C Lines) vs. Nominal GDP: Annual Change, 1971-2015</a:t>
            </a:r>
          </a:p>
        </p:txBody>
      </p:sp>
      <p:sp>
        <p:nvSpPr>
          <p:cNvPr id="6" name="Text Placeholder 5"/>
          <p:cNvSpPr>
            <a:spLocks noGrp="1"/>
          </p:cNvSpPr>
          <p:nvPr>
            <p:ph type="body" sz="quarter" idx="16"/>
          </p:nvPr>
        </p:nvSpPr>
        <p:spPr/>
        <p:txBody>
          <a:bodyPr/>
          <a:lstStyle/>
          <a:p>
            <a:r>
              <a:rPr lang="en-US" dirty="0"/>
              <a:t> </a:t>
            </a:r>
          </a:p>
          <a:p>
            <a:r>
              <a:rPr lang="en-US" dirty="0"/>
              <a:t>Sources:  A.M. Best (1971-2013), ISO (2014-15); U.S. Commerce </a:t>
            </a:r>
            <a:r>
              <a:rPr lang="en-US" dirty="0" err="1"/>
              <a:t>Dept</a:t>
            </a:r>
            <a:r>
              <a:rPr lang="en-US" dirty="0"/>
              <a:t>, Bureau of Economic Analysis; I.I.I.</a:t>
            </a:r>
          </a:p>
        </p:txBody>
      </p:sp>
      <p:graphicFrame>
        <p:nvGraphicFramePr>
          <p:cNvPr id="23" name="Object 2"/>
          <p:cNvGraphicFramePr>
            <a:graphicFrameLocks noChangeAspect="1"/>
          </p:cNvGraphicFramePr>
          <p:nvPr>
            <p:extLst>
              <p:ext uri="{D42A27DB-BD31-4B8C-83A1-F6EECF244321}">
                <p14:modId xmlns:p14="http://schemas.microsoft.com/office/powerpoint/2010/main" val="3711260365"/>
              </p:ext>
            </p:extLst>
          </p:nvPr>
        </p:nvGraphicFramePr>
        <p:xfrm>
          <a:off x="356616" y="1400683"/>
          <a:ext cx="8468432" cy="4465676"/>
        </p:xfrm>
        <a:graphic>
          <a:graphicData uri="http://schemas.openxmlformats.org/drawingml/2006/chart">
            <c:chart xmlns:c="http://schemas.openxmlformats.org/drawingml/2006/chart" xmlns:r="http://schemas.openxmlformats.org/officeDocument/2006/relationships" r:id="rId4"/>
          </a:graphicData>
        </a:graphic>
      </p:graphicFrame>
      <p:sp>
        <p:nvSpPr>
          <p:cNvPr id="19" name="PPTShape_1"/>
          <p:cNvSpPr>
            <a:spLocks noChangeArrowheads="1"/>
          </p:cNvSpPr>
          <p:nvPr/>
        </p:nvSpPr>
        <p:spPr bwMode="gray">
          <a:xfrm>
            <a:off x="1195754" y="5733784"/>
            <a:ext cx="7526215" cy="633349"/>
          </a:xfrm>
          <a:prstGeom prst="rect">
            <a:avLst/>
          </a:prstGeom>
          <a:solidFill>
            <a:schemeClr val="accent2"/>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pPr>
            <a:r>
              <a:rPr lang="en-US" sz="1600" b="1" dirty="0">
                <a:cs typeface="Arial" charset="0"/>
              </a:rPr>
              <a:t>Except for the three “hard markets” in this 45-year period,</a:t>
            </a:r>
            <a:br>
              <a:rPr lang="en-US" sz="1600" b="1" dirty="0">
                <a:cs typeface="Arial" charset="0"/>
              </a:rPr>
            </a:br>
            <a:r>
              <a:rPr lang="en-US" sz="1600" b="1" dirty="0">
                <a:cs typeface="Arial" charset="0"/>
              </a:rPr>
              <a:t>Net Written Premiums track Nominal GDP—not year by year but fairly well.</a:t>
            </a:r>
          </a:p>
        </p:txBody>
      </p:sp>
    </p:spTree>
    <p:custDataLst>
      <p:tags r:id="rId1"/>
    </p:custDataLst>
    <p:extLst>
      <p:ext uri="{BB962C8B-B14F-4D97-AF65-F5344CB8AC3E}">
        <p14:creationId xmlns:p14="http://schemas.microsoft.com/office/powerpoint/2010/main" val="1062575385"/>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0297" name="Rectangle 3"/>
          <p:cNvSpPr>
            <a:spLocks noGrp="1" noChangeArrowheads="1"/>
          </p:cNvSpPr>
          <p:nvPr>
            <p:ph type="title"/>
          </p:nvPr>
        </p:nvSpPr>
        <p:spPr>
          <a:xfrm>
            <a:off x="611241" y="449707"/>
            <a:ext cx="8048830" cy="950976"/>
          </a:xfrm>
        </p:spPr>
        <p:txBody>
          <a:bodyPr/>
          <a:lstStyle/>
          <a:p>
            <a:r>
              <a:rPr lang="en-US" altLang="en-US" sz="2500" dirty="0"/>
              <a:t>Does the Economy Drive Business Property Insurance Premiums?</a:t>
            </a:r>
            <a:br>
              <a:rPr lang="en-US" altLang="en-US" sz="2500" dirty="0"/>
            </a:br>
            <a:r>
              <a:rPr lang="en-US" altLang="en-US" sz="1600" dirty="0"/>
              <a:t>Direct Written Premium Growth (CMP Non-Liability)</a:t>
            </a:r>
            <a:br>
              <a:rPr lang="en-US" altLang="en-US" sz="1600" dirty="0"/>
            </a:br>
            <a:r>
              <a:rPr lang="en-US" altLang="en-US" sz="1600" dirty="0"/>
              <a:t>vs. Year-Earlier Change in Nominal GDP</a:t>
            </a:r>
          </a:p>
        </p:txBody>
      </p:sp>
      <p:sp>
        <p:nvSpPr>
          <p:cNvPr id="6" name="Text Placeholder 5"/>
          <p:cNvSpPr>
            <a:spLocks noGrp="1"/>
          </p:cNvSpPr>
          <p:nvPr>
            <p:ph type="body" sz="quarter" idx="16"/>
          </p:nvPr>
        </p:nvSpPr>
        <p:spPr/>
        <p:txBody>
          <a:bodyPr/>
          <a:lstStyle/>
          <a:p>
            <a:r>
              <a:rPr lang="en-US" dirty="0"/>
              <a:t> </a:t>
            </a:r>
          </a:p>
          <a:p>
            <a:r>
              <a:rPr lang="en-US" dirty="0"/>
              <a:t>Sources:  A.M. Best </a:t>
            </a:r>
            <a:r>
              <a:rPr lang="en-US" i="1" dirty="0"/>
              <a:t>2016 Aggregates &amp; Averages</a:t>
            </a:r>
            <a:r>
              <a:rPr lang="en-US" dirty="0"/>
              <a:t>, p. 568; U.S. Commerce </a:t>
            </a:r>
            <a:r>
              <a:rPr lang="en-US" dirty="0" err="1"/>
              <a:t>Dept</a:t>
            </a:r>
            <a:r>
              <a:rPr lang="en-US" dirty="0"/>
              <a:t>, Bureau of Economic Analysis; I.I.I.</a:t>
            </a:r>
          </a:p>
        </p:txBody>
      </p:sp>
      <p:graphicFrame>
        <p:nvGraphicFramePr>
          <p:cNvPr id="23" name="Object 2"/>
          <p:cNvGraphicFramePr>
            <a:graphicFrameLocks noChangeAspect="1"/>
          </p:cNvGraphicFramePr>
          <p:nvPr>
            <p:extLst>
              <p:ext uri="{D42A27DB-BD31-4B8C-83A1-F6EECF244321}">
                <p14:modId xmlns:p14="http://schemas.microsoft.com/office/powerpoint/2010/main" val="1380583743"/>
              </p:ext>
            </p:extLst>
          </p:nvPr>
        </p:nvGraphicFramePr>
        <p:xfrm>
          <a:off x="70338" y="1400683"/>
          <a:ext cx="8754710" cy="4465676"/>
        </p:xfrm>
        <a:graphic>
          <a:graphicData uri="http://schemas.openxmlformats.org/drawingml/2006/chart">
            <c:chart xmlns:c="http://schemas.openxmlformats.org/drawingml/2006/chart" xmlns:r="http://schemas.openxmlformats.org/officeDocument/2006/relationships" r:id="rId4"/>
          </a:graphicData>
        </a:graphic>
      </p:graphicFrame>
      <p:sp>
        <p:nvSpPr>
          <p:cNvPr id="19" name="PPTShape_1"/>
          <p:cNvSpPr>
            <a:spLocks noChangeArrowheads="1"/>
          </p:cNvSpPr>
          <p:nvPr/>
        </p:nvSpPr>
        <p:spPr bwMode="gray">
          <a:xfrm>
            <a:off x="958362" y="5866359"/>
            <a:ext cx="7701709" cy="633349"/>
          </a:xfrm>
          <a:prstGeom prst="rect">
            <a:avLst/>
          </a:prstGeom>
          <a:solidFill>
            <a:schemeClr val="accent2"/>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pPr>
            <a:r>
              <a:rPr lang="en-US" sz="1500" b="1" dirty="0">
                <a:cs typeface="Arial" charset="0"/>
              </a:rPr>
              <a:t>Direct Written Premiums for the Non-Liability portion of Commercial Multiple Peril Insurance track one-year-earlier Nominal GDP—not year by year but fairly well.</a:t>
            </a:r>
          </a:p>
        </p:txBody>
      </p:sp>
    </p:spTree>
    <p:custDataLst>
      <p:tags r:id="rId1"/>
    </p:custDataLst>
    <p:extLst>
      <p:ext uri="{BB962C8B-B14F-4D97-AF65-F5344CB8AC3E}">
        <p14:creationId xmlns:p14="http://schemas.microsoft.com/office/powerpoint/2010/main" val="733137368"/>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931985" y="225426"/>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latin typeface="Arial" charset="0"/>
                <a:ea typeface="+mj-ea"/>
                <a:cs typeface="+mj-cs"/>
              </a:rPr>
              <a:t>State-by-State Leading Indicators</a:t>
            </a:r>
            <a:br>
              <a:rPr lang="en-US" sz="3000" b="1" kern="0" dirty="0">
                <a:solidFill>
                  <a:srgbClr val="225A7A"/>
                </a:solidFill>
                <a:latin typeface="Arial" charset="0"/>
                <a:ea typeface="+mj-ea"/>
                <a:cs typeface="+mj-cs"/>
              </a:rPr>
            </a:br>
            <a:r>
              <a:rPr lang="en-US" sz="3000" b="1" kern="0" dirty="0">
                <a:solidFill>
                  <a:srgbClr val="225A7A"/>
                </a:solidFill>
                <a:latin typeface="Arial" charset="0"/>
                <a:ea typeface="+mj-ea"/>
                <a:cs typeface="+mj-cs"/>
              </a:rPr>
              <a:t>through </a:t>
            </a:r>
            <a:r>
              <a:rPr lang="en-US" sz="3000" b="1" kern="0" dirty="0">
                <a:solidFill>
                  <a:srgbClr val="225A7A"/>
                </a:solidFill>
                <a:ea typeface="+mj-ea"/>
                <a:cs typeface="+mj-cs"/>
              </a:rPr>
              <a:t>June</a:t>
            </a:r>
            <a:r>
              <a:rPr lang="en-US" sz="3000" b="1" kern="0" dirty="0">
                <a:solidFill>
                  <a:srgbClr val="225A7A"/>
                </a:solidFill>
                <a:latin typeface="Arial" charset="0"/>
                <a:ea typeface="+mj-ea"/>
                <a:cs typeface="+mj-cs"/>
              </a:rPr>
              <a:t> 2017</a:t>
            </a:r>
          </a:p>
        </p:txBody>
      </p:sp>
      <p:sp>
        <p:nvSpPr>
          <p:cNvPr id="74758" name="Rectangle 6"/>
          <p:cNvSpPr>
            <a:spLocks noChangeArrowheads="1"/>
          </p:cNvSpPr>
          <p:nvPr/>
        </p:nvSpPr>
        <p:spPr bwMode="auto">
          <a:xfrm>
            <a:off x="685911" y="6290521"/>
            <a:ext cx="7418020" cy="550535"/>
          </a:xfrm>
          <a:prstGeom prst="rect">
            <a:avLst/>
          </a:prstGeom>
          <a:noFill/>
          <a:ln w="9525">
            <a:noFill/>
            <a:miter lim="800000"/>
            <a:headEnd/>
            <a:tailEnd/>
          </a:ln>
        </p:spPr>
        <p:txBody>
          <a:bodyPr wrap="square" lIns="365760" tIns="0" rIns="0" bIns="137160" anchor="b">
            <a:spAutoFit/>
          </a:bodyPr>
          <a:lstStyle/>
          <a:p>
            <a:pPr>
              <a:lnSpc>
                <a:spcPct val="85000"/>
              </a:lnSpc>
              <a:spcBef>
                <a:spcPct val="25000"/>
              </a:spcBef>
              <a:buClr>
                <a:schemeClr val="accent2"/>
              </a:buClr>
              <a:defRPr/>
            </a:pPr>
            <a:r>
              <a:rPr lang="en-US" sz="1050" dirty="0">
                <a:latin typeface="Arial" charset="0"/>
                <a:cs typeface="Arial" charset="0"/>
              </a:rPr>
              <a:t>Sources: Federal Reserve Bank of Philadelphia at </a:t>
            </a:r>
            <a:r>
              <a:rPr lang="en-US" sz="1050" dirty="0">
                <a:latin typeface="Arial" charset="0"/>
                <a:cs typeface="Arial" charset="0"/>
                <a:hlinkClick r:id="rId3"/>
              </a:rPr>
              <a:t>www.philadelphiafed.org/index.cfm</a:t>
            </a:r>
            <a:r>
              <a:rPr lang="en-US" sz="1050" dirty="0">
                <a:latin typeface="Arial" charset="0"/>
                <a:cs typeface="Arial" charset="0"/>
              </a:rPr>
              <a:t> , released February 1, 2017; </a:t>
            </a:r>
            <a:r>
              <a:rPr lang="en-US" sz="1050" dirty="0"/>
              <a:t>Next release is April 6, 2017; Insurance </a:t>
            </a:r>
            <a:r>
              <a:rPr lang="en-US" sz="1050" dirty="0">
                <a:latin typeface="Arial" charset="0"/>
                <a:cs typeface="Arial" charset="0"/>
              </a:rPr>
              <a:t>Information Institute.</a:t>
            </a:r>
            <a:br>
              <a:rPr lang="en-US" sz="1050" dirty="0">
                <a:latin typeface="Arial" charset="0"/>
                <a:cs typeface="Arial" charset="0"/>
              </a:rPr>
            </a:br>
            <a:endParaRPr lang="en-US" sz="1050" dirty="0">
              <a:latin typeface="Arial" charset="0"/>
              <a:cs typeface="Arial" charset="0"/>
            </a:endParaRPr>
          </a:p>
        </p:txBody>
      </p:sp>
      <p:sp>
        <p:nvSpPr>
          <p:cNvPr id="78854" name="AutoShape 2" descr="Chart 1, showing growth in real GDP by state"/>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78855" name="AutoShape 4" descr="Chart 1, showing growth in real GDP by state"/>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78856" name="AutoShape 6" descr="Chart 2, annual percent change in real GDP by region"/>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78857" name="TextBox 11"/>
          <p:cNvSpPr txBox="1">
            <a:spLocks noChangeArrowheads="1"/>
          </p:cNvSpPr>
          <p:nvPr/>
        </p:nvSpPr>
        <p:spPr bwMode="auto">
          <a:xfrm>
            <a:off x="6953250" y="1403971"/>
            <a:ext cx="2080137" cy="34163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b="1" dirty="0"/>
              <a:t>Near-term growth forecasts vary widely by state.</a:t>
            </a:r>
            <a:br>
              <a:rPr lang="en-US" b="1" dirty="0"/>
            </a:br>
            <a:r>
              <a:rPr lang="en-US" b="1" dirty="0"/>
              <a:t>Strongest</a:t>
            </a:r>
            <a:br>
              <a:rPr lang="en-US" b="1" dirty="0"/>
            </a:br>
            <a:r>
              <a:rPr lang="en-US" b="1" dirty="0"/>
              <a:t>growth = blue (over 4.5%);</a:t>
            </a:r>
            <a:br>
              <a:rPr lang="en-US" b="1" dirty="0"/>
            </a:br>
            <a:r>
              <a:rPr lang="en-US" b="1" dirty="0"/>
              <a:t>dark green</a:t>
            </a:r>
            <a:br>
              <a:rPr lang="en-US" b="1" dirty="0"/>
            </a:br>
            <a:r>
              <a:rPr lang="en-US" b="1" dirty="0"/>
              <a:t>(1.5%-4.5%);</a:t>
            </a:r>
            <a:br>
              <a:rPr lang="en-US" b="1" dirty="0"/>
            </a:br>
            <a:r>
              <a:rPr lang="en-US" b="1" dirty="0"/>
              <a:t>then light green;</a:t>
            </a:r>
            <a:br>
              <a:rPr lang="en-US" b="1" dirty="0"/>
            </a:br>
            <a:r>
              <a:rPr lang="en-US" b="1" dirty="0"/>
              <a:t>then gray;</a:t>
            </a:r>
            <a:br>
              <a:rPr lang="en-US" b="1" dirty="0"/>
            </a:br>
            <a:r>
              <a:rPr lang="en-US" b="1" dirty="0"/>
              <a:t>weakest = yellow</a:t>
            </a:r>
          </a:p>
        </p:txBody>
      </p:sp>
      <p:pic>
        <p:nvPicPr>
          <p:cNvPr id="3" name="Picture 2"/>
          <p:cNvPicPr>
            <a:picLocks noChangeAspect="1"/>
          </p:cNvPicPr>
          <p:nvPr/>
        </p:nvPicPr>
        <p:blipFill>
          <a:blip r:embed="rId4"/>
          <a:stretch>
            <a:fillRect/>
          </a:stretch>
        </p:blipFill>
        <p:spPr>
          <a:xfrm>
            <a:off x="0" y="1085851"/>
            <a:ext cx="6953250" cy="5153025"/>
          </a:xfrm>
          <a:prstGeom prst="rect">
            <a:avLst/>
          </a:prstGeom>
        </p:spPr>
      </p:pic>
    </p:spTree>
    <p:extLst>
      <p:ext uri="{BB962C8B-B14F-4D97-AF65-F5344CB8AC3E}">
        <p14:creationId xmlns:p14="http://schemas.microsoft.com/office/powerpoint/2010/main" val="3827287231"/>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endParaRPr lang="en-US" sz="3000" b="1" i="1" kern="0" dirty="0">
              <a:solidFill>
                <a:srgbClr val="225A7A"/>
              </a:solidFill>
              <a:ea typeface="+mj-ea"/>
              <a:cs typeface="+mj-cs"/>
            </a:endParaRPr>
          </a:p>
        </p:txBody>
      </p:sp>
      <p:sp>
        <p:nvSpPr>
          <p:cNvPr id="2" name="Title 1"/>
          <p:cNvSpPr>
            <a:spLocks noGrp="1"/>
          </p:cNvSpPr>
          <p:nvPr>
            <p:ph type="title"/>
          </p:nvPr>
        </p:nvSpPr>
        <p:spPr/>
        <p:txBody>
          <a:bodyPr/>
          <a:lstStyle/>
          <a:p>
            <a:r>
              <a:rPr lang="en-US" dirty="0"/>
              <a:t>ISM Manufacturing Index (Values &gt; 50 Indicate Expansion), January 2010-February 2017</a:t>
            </a:r>
          </a:p>
        </p:txBody>
      </p:sp>
      <p:sp>
        <p:nvSpPr>
          <p:cNvPr id="7" name="Text Placeholder 6"/>
          <p:cNvSpPr>
            <a:spLocks noGrp="1"/>
          </p:cNvSpPr>
          <p:nvPr>
            <p:ph type="body" sz="quarter" idx="16"/>
          </p:nvPr>
        </p:nvSpPr>
        <p:spPr/>
        <p:txBody>
          <a:bodyPr/>
          <a:lstStyle/>
          <a:p>
            <a:r>
              <a:rPr lang="en-US" dirty="0"/>
              <a:t>Sources: </a:t>
            </a:r>
            <a:r>
              <a:rPr lang="en-US" dirty="0">
                <a:hlinkClick r:id="rId3"/>
              </a:rPr>
              <a:t>Institute for Supply Management</a:t>
            </a:r>
            <a:r>
              <a:rPr lang="en-US" dirty="0"/>
              <a:t>; Insurance Information Institute.</a:t>
            </a:r>
          </a:p>
        </p:txBody>
      </p:sp>
      <p:sp>
        <p:nvSpPr>
          <p:cNvPr id="17" name="Text Placeholder 4"/>
          <p:cNvSpPr txBox="1">
            <a:spLocks/>
          </p:cNvSpPr>
          <p:nvPr/>
        </p:nvSpPr>
        <p:spPr bwMode="gray">
          <a:xfrm>
            <a:off x="341644" y="5325625"/>
            <a:ext cx="8460712" cy="873396"/>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600" dirty="0"/>
              <a:t>The manufacturing sector expanded in 67 of the 70 months from January 2010 through October 2015. It contracted in November 2015 through February 2016 and again in August but is expanding again.</a:t>
            </a:r>
          </a:p>
        </p:txBody>
      </p:sp>
      <p:graphicFrame>
        <p:nvGraphicFramePr>
          <p:cNvPr id="15" name="Object 13"/>
          <p:cNvGraphicFramePr>
            <a:graphicFrameLocks noGrp="1"/>
          </p:cNvGraphicFramePr>
          <p:nvPr>
            <p:extLst>
              <p:ext uri="{D42A27DB-BD31-4B8C-83A1-F6EECF244321}">
                <p14:modId xmlns:p14="http://schemas.microsoft.com/office/powerpoint/2010/main" val="2037230202"/>
              </p:ext>
            </p:extLst>
          </p:nvPr>
        </p:nvGraphicFramePr>
        <p:xfrm>
          <a:off x="252466" y="1290218"/>
          <a:ext cx="8460712" cy="3939648"/>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p:cNvSpPr>
            <a:spLocks noChangeArrowheads="1"/>
          </p:cNvSpPr>
          <p:nvPr/>
        </p:nvSpPr>
        <p:spPr bwMode="grayWhite">
          <a:xfrm>
            <a:off x="8036169" y="2237221"/>
            <a:ext cx="778647" cy="1895164"/>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sz="1800"/>
          </a:p>
        </p:txBody>
      </p:sp>
      <p:sp>
        <p:nvSpPr>
          <p:cNvPr id="3" name="TextBox 2"/>
          <p:cNvSpPr txBox="1"/>
          <p:nvPr/>
        </p:nvSpPr>
        <p:spPr>
          <a:xfrm>
            <a:off x="7625129" y="1759031"/>
            <a:ext cx="1518871" cy="424732"/>
          </a:xfrm>
          <a:prstGeom prst="rect">
            <a:avLst/>
          </a:prstGeom>
          <a:noFill/>
        </p:spPr>
        <p:txBody>
          <a:bodyPr wrap="square" rtlCol="0" anchor="ctr" anchorCtr="0">
            <a:spAutoFit/>
          </a:bodyPr>
          <a:lstStyle/>
          <a:p>
            <a:pPr algn="ctr">
              <a:lnSpc>
                <a:spcPct val="90000"/>
              </a:lnSpc>
              <a:spcBef>
                <a:spcPts val="1200"/>
              </a:spcBef>
              <a:buClr>
                <a:srgbClr val="337DBE"/>
              </a:buClr>
              <a:buSzPct val="77000"/>
            </a:pPr>
            <a:r>
              <a:rPr lang="en-US" sz="1200" b="1" dirty="0"/>
              <a:t>Latest 6 months: strengthening</a:t>
            </a:r>
          </a:p>
        </p:txBody>
      </p:sp>
    </p:spTree>
    <p:extLst>
      <p:ext uri="{BB962C8B-B14F-4D97-AF65-F5344CB8AC3E}">
        <p14:creationId xmlns:p14="http://schemas.microsoft.com/office/powerpoint/2010/main" val="34266957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16" presetClass="entr" presetSubtype="26" fill="hold" grpId="0" nodeType="withEffect">
                                  <p:stCondLst>
                                    <p:cond delay="1000"/>
                                  </p:stCondLst>
                                  <p:childTnLst>
                                    <p:set>
                                      <p:cBhvr>
                                        <p:cTn id="11" dur="1" fill="hold">
                                          <p:stCondLst>
                                            <p:cond delay="0"/>
                                          </p:stCondLst>
                                        </p:cTn>
                                        <p:tgtEl>
                                          <p:spTgt spid="11"/>
                                        </p:tgtEl>
                                        <p:attrNameLst>
                                          <p:attrName>style.visibility</p:attrName>
                                        </p:attrNameLst>
                                      </p:cBhvr>
                                      <p:to>
                                        <p:strVal val="visible"/>
                                      </p:to>
                                    </p:set>
                                    <p:animEffect transition="in" filter="barn(in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endParaRPr lang="en-US" sz="3000" b="1" i="1" kern="0" dirty="0">
              <a:solidFill>
                <a:srgbClr val="225A7A"/>
              </a:solidFill>
              <a:ea typeface="+mj-ea"/>
              <a:cs typeface="+mj-cs"/>
            </a:endParaRPr>
          </a:p>
        </p:txBody>
      </p:sp>
      <p:sp>
        <p:nvSpPr>
          <p:cNvPr id="2" name="Title 1"/>
          <p:cNvSpPr>
            <a:spLocks noGrp="1"/>
          </p:cNvSpPr>
          <p:nvPr>
            <p:ph type="title"/>
          </p:nvPr>
        </p:nvSpPr>
        <p:spPr/>
        <p:txBody>
          <a:bodyPr/>
          <a:lstStyle/>
          <a:p>
            <a:r>
              <a:rPr lang="en-US" sz="2800" dirty="0"/>
              <a:t>ISM Non-Manufacturing Index (Values &gt; 50</a:t>
            </a:r>
            <a:br>
              <a:rPr lang="en-US" sz="2800" dirty="0"/>
            </a:br>
            <a:r>
              <a:rPr lang="en-US" sz="2800" dirty="0"/>
              <a:t>Indicate Expansion), January 2010-February 2017</a:t>
            </a:r>
          </a:p>
        </p:txBody>
      </p:sp>
      <p:sp>
        <p:nvSpPr>
          <p:cNvPr id="7" name="Text Placeholder 6"/>
          <p:cNvSpPr>
            <a:spLocks noGrp="1"/>
          </p:cNvSpPr>
          <p:nvPr>
            <p:ph type="body" sz="quarter" idx="16"/>
          </p:nvPr>
        </p:nvSpPr>
        <p:spPr/>
        <p:txBody>
          <a:bodyPr/>
          <a:lstStyle/>
          <a:p>
            <a:r>
              <a:rPr lang="en-US" dirty="0"/>
              <a:t>Sources: </a:t>
            </a:r>
            <a:r>
              <a:rPr lang="en-US" dirty="0">
                <a:hlinkClick r:id="rId3"/>
              </a:rPr>
              <a:t>Institute for Supply Management</a:t>
            </a:r>
            <a:r>
              <a:rPr lang="en-US" dirty="0"/>
              <a:t> via https://research.stlouisfed.org/fred2/data/NMFCI.txt; Insurance Information Institute.</a:t>
            </a:r>
          </a:p>
        </p:txBody>
      </p:sp>
      <p:sp>
        <p:nvSpPr>
          <p:cNvPr id="17" name="Text Placeholder 4"/>
          <p:cNvSpPr txBox="1">
            <a:spLocks/>
          </p:cNvSpPr>
          <p:nvPr/>
        </p:nvSpPr>
        <p:spPr bwMode="gray">
          <a:xfrm>
            <a:off x="356616" y="5421384"/>
            <a:ext cx="8460712" cy="873396"/>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700" dirty="0"/>
              <a:t>The non-manufacturing sector expanded in every month After January 2010. The pace of expansion roared ahead in 2014-15, slowed a bit in 2016,</a:t>
            </a:r>
            <a:br>
              <a:rPr lang="en-US" sz="1700" dirty="0"/>
            </a:br>
            <a:r>
              <a:rPr lang="en-US" sz="1700" dirty="0"/>
              <a:t>but ended strong.</a:t>
            </a:r>
          </a:p>
        </p:txBody>
      </p:sp>
      <p:graphicFrame>
        <p:nvGraphicFramePr>
          <p:cNvPr id="15" name="Object 13"/>
          <p:cNvGraphicFramePr>
            <a:graphicFrameLocks noGrp="1"/>
          </p:cNvGraphicFramePr>
          <p:nvPr>
            <p:extLst>
              <p:ext uri="{D42A27DB-BD31-4B8C-83A1-F6EECF244321}">
                <p14:modId xmlns:p14="http://schemas.microsoft.com/office/powerpoint/2010/main" val="324620914"/>
              </p:ext>
            </p:extLst>
          </p:nvPr>
        </p:nvGraphicFramePr>
        <p:xfrm>
          <a:off x="341644" y="1183303"/>
          <a:ext cx="8460712" cy="41499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837763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1331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1331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A57496D5-6732-4AC0-A815-F56C8FAB4686}"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27</a:t>
            </a:fld>
            <a:endParaRPr lang="en-US" sz="900">
              <a:solidFill>
                <a:srgbClr val="000000"/>
              </a:solidFill>
              <a:latin typeface="Arial" charset="0"/>
              <a:cs typeface="Arial" charset="0"/>
            </a:endParaRPr>
          </a:p>
        </p:txBody>
      </p:sp>
      <p:sp>
        <p:nvSpPr>
          <p:cNvPr id="13318" name="Rectangle 2"/>
          <p:cNvSpPr>
            <a:spLocks noGrp="1" noChangeArrowheads="1"/>
          </p:cNvSpPr>
          <p:nvPr>
            <p:ph type="title" idx="4294967295"/>
          </p:nvPr>
        </p:nvSpPr>
        <p:spPr>
          <a:xfrm>
            <a:off x="762000" y="212732"/>
            <a:ext cx="7672388" cy="860425"/>
          </a:xfrm>
        </p:spPr>
        <p:txBody>
          <a:bodyPr/>
          <a:lstStyle/>
          <a:p>
            <a:r>
              <a:rPr lang="en-US" sz="2800" dirty="0"/>
              <a:t>Business Bankruptcy Filings: Three Years</a:t>
            </a:r>
            <a:br>
              <a:rPr lang="en-US" sz="2800" dirty="0"/>
            </a:br>
            <a:r>
              <a:rPr lang="en-US" sz="2800" dirty="0"/>
              <a:t>at Remarkably Low Levels </a:t>
            </a:r>
            <a:r>
              <a:rPr lang="en-US" sz="2000" dirty="0"/>
              <a:t>(1994:Q1 – 2016:Q4)</a:t>
            </a:r>
          </a:p>
        </p:txBody>
      </p:sp>
      <p:graphicFrame>
        <p:nvGraphicFramePr>
          <p:cNvPr id="13314" name="Object 3"/>
          <p:cNvGraphicFramePr>
            <a:graphicFrameLocks noGrp="1"/>
          </p:cNvGraphicFramePr>
          <p:nvPr>
            <p:ph idx="4294967295"/>
            <p:extLst>
              <p:ext uri="{D42A27DB-BD31-4B8C-83A1-F6EECF244321}">
                <p14:modId xmlns:p14="http://schemas.microsoft.com/office/powerpoint/2010/main" val="4053378540"/>
              </p:ext>
            </p:extLst>
          </p:nvPr>
        </p:nvGraphicFramePr>
        <p:xfrm>
          <a:off x="276225" y="1179513"/>
          <a:ext cx="8582025" cy="4267200"/>
        </p:xfrm>
        <a:graphic>
          <a:graphicData uri="http://schemas.openxmlformats.org/presentationml/2006/ole">
            <mc:AlternateContent xmlns:mc="http://schemas.openxmlformats.org/markup-compatibility/2006">
              <mc:Choice xmlns:v="urn:schemas-microsoft-com:vml" Requires="v">
                <p:oleObj spid="_x0000_s7340" name="Chart" r:id="rId4" imgW="8582173" imgH="4267367" progId="MSGraph.Chart.8">
                  <p:embed followColorScheme="full"/>
                </p:oleObj>
              </mc:Choice>
              <mc:Fallback>
                <p:oleObj name="Chart" r:id="rId4" imgW="8582173" imgH="4267367" progId="MSGraph.Chart.8">
                  <p:embed followColorScheme="full"/>
                  <p:pic>
                    <p:nvPicPr>
                      <p:cNvPr id="13314" name="Object 3"/>
                      <p:cNvPicPr preferRelativeResize="0">
                        <a:picLocks noChangeArrowheads="1"/>
                      </p:cNvPicPr>
                      <p:nvPr/>
                    </p:nvPicPr>
                    <p:blipFill>
                      <a:blip r:embed="rId5"/>
                      <a:srcRect/>
                      <a:stretch>
                        <a:fillRect/>
                      </a:stretch>
                    </p:blipFill>
                    <p:spPr bwMode="auto">
                      <a:xfrm>
                        <a:off x="276225" y="1179513"/>
                        <a:ext cx="8582025" cy="426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27876" name="Rectangle 4"/>
          <p:cNvSpPr>
            <a:spLocks noChangeArrowheads="1"/>
          </p:cNvSpPr>
          <p:nvPr/>
        </p:nvSpPr>
        <p:spPr bwMode="blackWhite">
          <a:xfrm>
            <a:off x="457200" y="5446713"/>
            <a:ext cx="8220075" cy="7620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1600" b="1" dirty="0">
                <a:solidFill>
                  <a:srgbClr val="FFFFFF"/>
                </a:solidFill>
                <a:latin typeface="Arial" charset="0"/>
                <a:cs typeface="Arial" charset="0"/>
              </a:rPr>
              <a:t>Business bankruptcies in 2014-16 were below both the Great Recession levels and the 2003:Q3-2005:Q1 period (the best five-quarter stretch in the last 20 years). Bankruptcies restrict exposure growth in all commercial lines.</a:t>
            </a:r>
          </a:p>
        </p:txBody>
      </p:sp>
      <p:sp>
        <p:nvSpPr>
          <p:cNvPr id="13320" name="Rectangle 5"/>
          <p:cNvSpPr>
            <a:spLocks noChangeArrowheads="1"/>
          </p:cNvSpPr>
          <p:nvPr/>
        </p:nvSpPr>
        <p:spPr bwMode="auto">
          <a:xfrm>
            <a:off x="586887" y="6345238"/>
            <a:ext cx="8271363" cy="427037"/>
          </a:xfrm>
          <a:prstGeom prst="rect">
            <a:avLst/>
          </a:prstGeom>
          <a:noFill/>
          <a:ln w="9525">
            <a:noFill/>
            <a:miter lim="800000"/>
            <a:headEnd/>
            <a:tailEnd/>
          </a:ln>
        </p:spPr>
        <p:txBody>
          <a:bodyPr wrap="square"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U.S. Courts at </a:t>
            </a:r>
            <a:r>
              <a:rPr lang="en-US" sz="1100" dirty="0">
                <a:solidFill>
                  <a:srgbClr val="000000"/>
                </a:solidFill>
                <a:latin typeface="Arial" charset="0"/>
                <a:cs typeface="Arial" charset="0"/>
                <a:hlinkClick r:id="rId6"/>
              </a:rPr>
              <a:t>http://www.uscourts.gov/uscourts/Statistics/BankruptcyStatistics/BankruptcyFilings/2013/1216_f2q.pdf</a:t>
            </a:r>
            <a:r>
              <a:rPr lang="en-US" sz="1100" dirty="0">
                <a:solidFill>
                  <a:srgbClr val="000000"/>
                </a:solidFill>
                <a:latin typeface="Arial" charset="0"/>
                <a:cs typeface="Arial" charset="0"/>
              </a:rPr>
              <a:t> ; Insurance Information Institute</a:t>
            </a:r>
          </a:p>
        </p:txBody>
      </p:sp>
      <p:sp>
        <p:nvSpPr>
          <p:cNvPr id="13321" name="Rectangle 6"/>
          <p:cNvSpPr>
            <a:spLocks noChangeArrowheads="1"/>
          </p:cNvSpPr>
          <p:nvPr/>
        </p:nvSpPr>
        <p:spPr bwMode="black">
          <a:xfrm>
            <a:off x="131763" y="1090613"/>
            <a:ext cx="8221662" cy="220662"/>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(Thousands of filings)</a:t>
            </a:r>
          </a:p>
        </p:txBody>
      </p:sp>
      <p:sp>
        <p:nvSpPr>
          <p:cNvPr id="11" name="AutoShape 5"/>
          <p:cNvSpPr>
            <a:spLocks noChangeArrowheads="1"/>
          </p:cNvSpPr>
          <p:nvPr/>
        </p:nvSpPr>
        <p:spPr bwMode="blackWhite">
          <a:xfrm>
            <a:off x="4645451" y="1042988"/>
            <a:ext cx="1266825" cy="811213"/>
          </a:xfrm>
          <a:prstGeom prst="wedgeRectCallout">
            <a:avLst>
              <a:gd name="adj1" fmla="val -22483"/>
              <a:gd name="adj2" fmla="val 25789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New Bankruptcy Law Takes Effect</a:t>
            </a:r>
          </a:p>
        </p:txBody>
      </p:sp>
      <p:sp>
        <p:nvSpPr>
          <p:cNvPr id="13323" name="TextBox 13"/>
          <p:cNvSpPr txBox="1">
            <a:spLocks noChangeArrowheads="1"/>
          </p:cNvSpPr>
          <p:nvPr/>
        </p:nvSpPr>
        <p:spPr bwMode="auto">
          <a:xfrm>
            <a:off x="2608263" y="1420813"/>
            <a:ext cx="1933575" cy="307975"/>
          </a:xfrm>
          <a:prstGeom prst="rect">
            <a:avLst/>
          </a:prstGeom>
          <a:solidFill>
            <a:schemeClr val="accent2"/>
          </a:solidFill>
          <a:ln w="9525">
            <a:noFill/>
            <a:miter lim="800000"/>
            <a:headEnd/>
            <a:tailEnd/>
          </a:ln>
        </p:spPr>
        <p:txBody>
          <a:bodyPr>
            <a:spAutoFit/>
          </a:bodyPr>
          <a:lstStyle/>
          <a:p>
            <a:pPr fontAlgn="base">
              <a:spcBef>
                <a:spcPct val="0"/>
              </a:spcBef>
              <a:spcAft>
                <a:spcPct val="0"/>
              </a:spcAft>
            </a:pPr>
            <a:r>
              <a:rPr lang="en-US" sz="1400">
                <a:solidFill>
                  <a:srgbClr val="000000"/>
                </a:solidFill>
                <a:latin typeface="Arial" charset="0"/>
                <a:cs typeface="Arial" charset="0"/>
              </a:rPr>
              <a:t>Recessions in orange</a:t>
            </a:r>
          </a:p>
        </p:txBody>
      </p:sp>
      <p:sp>
        <p:nvSpPr>
          <p:cNvPr id="13" name="AutoShape 5"/>
          <p:cNvSpPr>
            <a:spLocks noChangeArrowheads="1"/>
          </p:cNvSpPr>
          <p:nvPr/>
        </p:nvSpPr>
        <p:spPr bwMode="blackWhite">
          <a:xfrm>
            <a:off x="7616825" y="1369219"/>
            <a:ext cx="1241425" cy="588962"/>
          </a:xfrm>
          <a:prstGeom prst="wedgeRectCallout">
            <a:avLst>
              <a:gd name="adj1" fmla="val -622"/>
              <a:gd name="adj2" fmla="val 29018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Below pre-recession level</a:t>
            </a:r>
          </a:p>
        </p:txBody>
      </p:sp>
      <p:sp>
        <p:nvSpPr>
          <p:cNvPr id="14" name="Rectangle 7"/>
          <p:cNvSpPr>
            <a:spLocks noChangeArrowheads="1"/>
          </p:cNvSpPr>
          <p:nvPr/>
        </p:nvSpPr>
        <p:spPr bwMode="grayWhite">
          <a:xfrm>
            <a:off x="7552593" y="3315236"/>
            <a:ext cx="1186962" cy="2056864"/>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Tree>
    <p:extLst>
      <p:ext uri="{BB962C8B-B14F-4D97-AF65-F5344CB8AC3E}">
        <p14:creationId xmlns:p14="http://schemas.microsoft.com/office/powerpoint/2010/main" val="99035654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127876"/>
                                        </p:tgtEl>
                                        <p:attrNameLst>
                                          <p:attrName>style.visibility</p:attrName>
                                        </p:attrNameLst>
                                      </p:cBhvr>
                                      <p:to>
                                        <p:strVal val="visible"/>
                                      </p:to>
                                    </p:set>
                                    <p:anim calcmode="lin" valueType="num">
                                      <p:cBhvr>
                                        <p:cTn id="7" dur="500" fill="hold"/>
                                        <p:tgtEl>
                                          <p:spTgt spid="2127876"/>
                                        </p:tgtEl>
                                        <p:attrNameLst>
                                          <p:attrName>ppt_w</p:attrName>
                                        </p:attrNameLst>
                                      </p:cBhvr>
                                      <p:tavLst>
                                        <p:tav tm="0">
                                          <p:val>
                                            <p:fltVal val="0"/>
                                          </p:val>
                                        </p:tav>
                                        <p:tav tm="100000">
                                          <p:val>
                                            <p:strVal val="#ppt_w"/>
                                          </p:val>
                                        </p:tav>
                                      </p:tavLst>
                                    </p:anim>
                                    <p:anim calcmode="lin" valueType="num">
                                      <p:cBhvr>
                                        <p:cTn id="8" dur="500" fill="hold"/>
                                        <p:tgtEl>
                                          <p:spTgt spid="2127876"/>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childTnLst>
                          </p:cTn>
                        </p:par>
                        <p:par>
                          <p:cTn id="13" fill="hold">
                            <p:stCondLst>
                              <p:cond delay="1700"/>
                            </p:stCondLst>
                            <p:childTnLst>
                              <p:par>
                                <p:cTn id="14" presetID="22" presetClass="entr" presetSubtype="2"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right)">
                                      <p:cBhvr>
                                        <p:cTn id="16" dur="500"/>
                                        <p:tgtEl>
                                          <p:spTgt spid="13"/>
                                        </p:tgtEl>
                                      </p:cBhvr>
                                    </p:animEffect>
                                  </p:childTnLst>
                                </p:cTn>
                              </p:par>
                              <p:par>
                                <p:cTn id="17" presetID="16" presetClass="entr" presetSubtype="26" fill="hold" grpId="0" nodeType="withEffect">
                                  <p:stCondLst>
                                    <p:cond delay="1000"/>
                                  </p:stCondLst>
                                  <p:childTnLst>
                                    <p:set>
                                      <p:cBhvr>
                                        <p:cTn id="18" dur="1" fill="hold">
                                          <p:stCondLst>
                                            <p:cond delay="0"/>
                                          </p:stCondLst>
                                        </p:cTn>
                                        <p:tgtEl>
                                          <p:spTgt spid="14"/>
                                        </p:tgtEl>
                                        <p:attrNameLst>
                                          <p:attrName>style.visibility</p:attrName>
                                        </p:attrNameLst>
                                      </p:cBhvr>
                                      <p:to>
                                        <p:strVal val="visible"/>
                                      </p:to>
                                    </p:set>
                                    <p:animEffect transition="in" filter="barn(inHorizontal)">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7876" grpId="0" animBg="1"/>
      <p:bldP spid="11" grpId="0" animBg="1"/>
      <p:bldP spid="13" grpId="0" animBg="1"/>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4498" name="Rectangle 2"/>
          <p:cNvSpPr>
            <a:spLocks noGrp="1" noChangeArrowheads="1"/>
          </p:cNvSpPr>
          <p:nvPr>
            <p:ph type="ctrTitle"/>
          </p:nvPr>
        </p:nvSpPr>
        <p:spPr>
          <a:xfrm>
            <a:off x="704080" y="1960694"/>
            <a:ext cx="7772400" cy="958352"/>
          </a:xfrm>
        </p:spPr>
        <p:txBody>
          <a:bodyPr/>
          <a:lstStyle/>
          <a:p>
            <a:r>
              <a:rPr lang="en-US" dirty="0"/>
              <a:t>The Labor Market</a:t>
            </a:r>
          </a:p>
        </p:txBody>
      </p:sp>
      <p:sp>
        <p:nvSpPr>
          <p:cNvPr id="4" name="Subtitle 3"/>
          <p:cNvSpPr>
            <a:spLocks noGrp="1"/>
          </p:cNvSpPr>
          <p:nvPr>
            <p:ph type="subTitle" idx="1"/>
          </p:nvPr>
        </p:nvSpPr>
        <p:spPr>
          <a:xfrm>
            <a:off x="704080" y="3542606"/>
            <a:ext cx="5653177" cy="774418"/>
          </a:xfrm>
        </p:spPr>
        <p:txBody>
          <a:bodyPr/>
          <a:lstStyle/>
          <a:p>
            <a:br>
              <a:rPr lang="en-US" dirty="0"/>
            </a:br>
            <a:r>
              <a:rPr lang="en-US" dirty="0"/>
              <a:t>Key Driver of Profitability</a:t>
            </a:r>
          </a:p>
        </p:txBody>
      </p:sp>
    </p:spTree>
    <p:extLst>
      <p:ext uri="{BB962C8B-B14F-4D97-AF65-F5344CB8AC3E}">
        <p14:creationId xmlns:p14="http://schemas.microsoft.com/office/powerpoint/2010/main" val="1827007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949" y="98711"/>
            <a:ext cx="7552340" cy="950976"/>
          </a:xfrm>
        </p:spPr>
        <p:txBody>
          <a:bodyPr>
            <a:normAutofit/>
          </a:bodyPr>
          <a:lstStyle/>
          <a:p>
            <a:r>
              <a:rPr lang="en-US" sz="2800" dirty="0"/>
              <a:t>The Fed’s Labor Market Conditions Index</a:t>
            </a:r>
            <a:br>
              <a:rPr lang="en-US" sz="2800" dirty="0"/>
            </a:br>
            <a:r>
              <a:rPr lang="en-US" sz="2800" dirty="0"/>
              <a:t>Combines 19 Labor Market Indicators</a:t>
            </a:r>
          </a:p>
        </p:txBody>
      </p:sp>
      <p:sp>
        <p:nvSpPr>
          <p:cNvPr id="7" name="TextBox 6"/>
          <p:cNvSpPr txBox="1"/>
          <p:nvPr/>
        </p:nvSpPr>
        <p:spPr>
          <a:xfrm>
            <a:off x="810877" y="6474959"/>
            <a:ext cx="3785703" cy="261610"/>
          </a:xfrm>
          <a:prstGeom prst="rect">
            <a:avLst/>
          </a:prstGeom>
          <a:noFill/>
        </p:spPr>
        <p:txBody>
          <a:bodyPr wrap="square" rtlCol="0">
            <a:spAutoFit/>
          </a:bodyPr>
          <a:lstStyle/>
          <a:p>
            <a:r>
              <a:rPr lang="en-US" sz="1100" dirty="0"/>
              <a:t>Source: </a:t>
            </a:r>
            <a:r>
              <a:rPr lang="en-US" sz="1100" dirty="0">
                <a:hlinkClick r:id="rId2"/>
              </a:rPr>
              <a:t>https://fred.stlouisfed.org/series/FRBLMCI#0</a:t>
            </a:r>
            <a:r>
              <a:rPr lang="en-US" sz="1100" dirty="0"/>
              <a:t> </a:t>
            </a:r>
          </a:p>
        </p:txBody>
      </p:sp>
      <p:sp>
        <p:nvSpPr>
          <p:cNvPr id="8" name="Rectangle 6"/>
          <p:cNvSpPr>
            <a:spLocks noChangeArrowheads="1"/>
          </p:cNvSpPr>
          <p:nvPr/>
        </p:nvSpPr>
        <p:spPr bwMode="blackWhite">
          <a:xfrm>
            <a:off x="471949" y="5773301"/>
            <a:ext cx="8622891" cy="5683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1800" b="1" dirty="0">
                <a:solidFill>
                  <a:srgbClr val="FFFFFF"/>
                </a:solidFill>
              </a:rPr>
              <a:t>Since 1976, we’ve had a recession whenever the Index drops </a:t>
            </a:r>
            <a:r>
              <a:rPr lang="en-US" altLang="en-US" sz="1800" b="1">
                <a:solidFill>
                  <a:srgbClr val="FFFFFF"/>
                </a:solidFill>
              </a:rPr>
              <a:t>below -20.</a:t>
            </a:r>
            <a:endParaRPr lang="en-US" altLang="en-US" sz="1800" b="1" dirty="0">
              <a:solidFill>
                <a:srgbClr val="FFFFFF"/>
              </a:solidFill>
            </a:endParaRPr>
          </a:p>
        </p:txBody>
      </p:sp>
      <p:pic>
        <p:nvPicPr>
          <p:cNvPr id="3" name="Picture 2"/>
          <p:cNvPicPr>
            <a:picLocks noChangeAspect="1"/>
          </p:cNvPicPr>
          <p:nvPr/>
        </p:nvPicPr>
        <p:blipFill>
          <a:blip r:embed="rId3"/>
          <a:stretch>
            <a:fillRect/>
          </a:stretch>
        </p:blipFill>
        <p:spPr>
          <a:xfrm>
            <a:off x="-57150" y="1214437"/>
            <a:ext cx="9258300" cy="4429125"/>
          </a:xfrm>
          <a:prstGeom prst="rect">
            <a:avLst/>
          </a:prstGeom>
        </p:spPr>
      </p:pic>
      <p:sp>
        <p:nvSpPr>
          <p:cNvPr id="9" name="AutoShape 17"/>
          <p:cNvSpPr>
            <a:spLocks noChangeArrowheads="1"/>
          </p:cNvSpPr>
          <p:nvPr/>
        </p:nvSpPr>
        <p:spPr bwMode="blackWhite">
          <a:xfrm>
            <a:off x="7067502" y="1263241"/>
            <a:ext cx="1662537" cy="536341"/>
          </a:xfrm>
          <a:prstGeom prst="wedgeRectCallout">
            <a:avLst>
              <a:gd name="adj1" fmla="val 57516"/>
              <a:gd name="adj2" fmla="val 234088"/>
            </a:avLst>
          </a:prstGeom>
          <a:gradFill rotWithShape="1">
            <a:gsLst>
              <a:gs pos="0">
                <a:schemeClr val="accent1"/>
              </a:gs>
              <a:gs pos="100000">
                <a:srgbClr val="173C51"/>
              </a:gs>
            </a:gsLst>
            <a:lin ang="5400000" scaled="1"/>
          </a:gradFill>
          <a:ln>
            <a:noFill/>
          </a:ln>
          <a:extLst>
            <a:ext uri="{91240B29-F687-4F45-9708-019B960494DF}">
              <a14:hiddenLine xmlns:a14="http://schemas.microsoft.com/office/drawing/2010/main" w="28575" algn="ctr">
                <a:solidFill>
                  <a:srgbClr val="000000"/>
                </a:solidFill>
                <a:miter lim="800000"/>
                <a:headEnd/>
                <a:tailEnd/>
              </a14:hiddenLine>
            </a:ext>
          </a:extLst>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400" b="1" dirty="0">
                <a:solidFill>
                  <a:srgbClr val="FFFFFF"/>
                </a:solidFill>
              </a:rPr>
              <a:t>Latest value: 1.3 in Jan. 2017.</a:t>
            </a:r>
            <a:endParaRPr lang="en-US" altLang="en-US" sz="1400" b="1" dirty="0">
              <a:solidFill>
                <a:schemeClr val="bg1"/>
              </a:solidFill>
            </a:endParaRPr>
          </a:p>
        </p:txBody>
      </p:sp>
      <p:cxnSp>
        <p:nvCxnSpPr>
          <p:cNvPr id="10" name="Straight Connector 9"/>
          <p:cNvCxnSpPr/>
          <p:nvPr/>
        </p:nvCxnSpPr>
        <p:spPr>
          <a:xfrm flipV="1">
            <a:off x="700173" y="3640015"/>
            <a:ext cx="8294358" cy="1"/>
          </a:xfrm>
          <a:prstGeom prst="line">
            <a:avLst/>
          </a:prstGeom>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36610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1"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13" name="Object 3"/>
          <p:cNvGraphicFramePr>
            <a:graphicFrameLocks/>
          </p:cNvGraphicFramePr>
          <p:nvPr>
            <p:extLst>
              <p:ext uri="{D42A27DB-BD31-4B8C-83A1-F6EECF244321}">
                <p14:modId xmlns:p14="http://schemas.microsoft.com/office/powerpoint/2010/main" val="3140275834"/>
              </p:ext>
            </p:extLst>
          </p:nvPr>
        </p:nvGraphicFramePr>
        <p:xfrm>
          <a:off x="396874" y="1617227"/>
          <a:ext cx="8417941" cy="4172198"/>
        </p:xfrm>
        <a:graphic>
          <a:graphicData uri="http://schemas.openxmlformats.org/drawingml/2006/chart">
            <c:chart xmlns:c="http://schemas.openxmlformats.org/drawingml/2006/chart" xmlns:r="http://schemas.openxmlformats.org/officeDocument/2006/relationships" r:id="rId4"/>
          </a:graphicData>
        </a:graphic>
      </p:graphicFrame>
      <p:sp>
        <p:nvSpPr>
          <p:cNvPr id="14338" name="Rectangle 2"/>
          <p:cNvSpPr>
            <a:spLocks noGrp="1" noChangeArrowheads="1"/>
          </p:cNvSpPr>
          <p:nvPr>
            <p:ph type="title"/>
          </p:nvPr>
        </p:nvSpPr>
        <p:spPr/>
        <p:txBody>
          <a:bodyPr/>
          <a:lstStyle/>
          <a:p>
            <a:r>
              <a:rPr lang="en-US" dirty="0"/>
              <a:t>P/C Industry Net Income After Taxes</a:t>
            </a:r>
            <a:br>
              <a:rPr lang="en-US" dirty="0"/>
            </a:br>
            <a:r>
              <a:rPr lang="en-US" dirty="0"/>
              <a:t>1991-2016:Q3</a:t>
            </a:r>
          </a:p>
        </p:txBody>
      </p:sp>
      <p:sp>
        <p:nvSpPr>
          <p:cNvPr id="7" name="Text Placeholder 6"/>
          <p:cNvSpPr>
            <a:spLocks noGrp="1"/>
          </p:cNvSpPr>
          <p:nvPr>
            <p:ph type="body" sz="quarter" idx="16"/>
          </p:nvPr>
        </p:nvSpPr>
        <p:spPr/>
        <p:txBody>
          <a:bodyPr/>
          <a:lstStyle/>
          <a:p>
            <a:r>
              <a:rPr lang="en-US" dirty="0"/>
              <a:t>*ROE figures are GAAP; </a:t>
            </a:r>
            <a:r>
              <a:rPr lang="en-US" baseline="30000" dirty="0"/>
              <a:t>1</a:t>
            </a:r>
            <a:r>
              <a:rPr lang="en-US" dirty="0"/>
              <a:t>Return on avg. surplus.  Excluding Mortgage &amp; Financial Guaranty insurers yields a 8.2% ROAS in 2014, </a:t>
            </a:r>
            <a:br>
              <a:rPr lang="en-US" dirty="0"/>
            </a:br>
            <a:r>
              <a:rPr lang="en-US" dirty="0"/>
              <a:t>9.8% ROAS in 2013, 6.2% ROAS in 2012, 4.7% ROAS for 2011, 7.6% for 2010 and 7.4% </a:t>
            </a:r>
            <a:r>
              <a:rPr lang="en-US"/>
              <a:t>for 2009</a:t>
            </a:r>
            <a:endParaRPr lang="en-US" dirty="0"/>
          </a:p>
          <a:p>
            <a:r>
              <a:rPr lang="en-US" dirty="0"/>
              <a:t>Sources: A.M. Best; ISO, a Verisk Analytics company; Insurance Information Institute.</a:t>
            </a:r>
          </a:p>
        </p:txBody>
      </p:sp>
      <p:sp>
        <p:nvSpPr>
          <p:cNvPr id="6" name="PPTShape_2"/>
          <p:cNvSpPr>
            <a:spLocks noChangeArrowheads="1"/>
          </p:cNvSpPr>
          <p:nvPr/>
        </p:nvSpPr>
        <p:spPr bwMode="blackWhite">
          <a:xfrm>
            <a:off x="7447084" y="730833"/>
            <a:ext cx="1551707" cy="957824"/>
          </a:xfrm>
          <a:prstGeom prst="wedgeRectCallout">
            <a:avLst>
              <a:gd name="adj1" fmla="val 24001"/>
              <a:gd name="adj2" fmla="val 178095"/>
            </a:avLst>
          </a:prstGeom>
          <a:solidFill>
            <a:srgbClr val="FFC0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a:latin typeface="Arial" charset="0"/>
                <a:cs typeface="Arial" charset="0"/>
              </a:rPr>
              <a:t>2016 profits likely weaker than in recent years</a:t>
            </a:r>
          </a:p>
        </p:txBody>
      </p:sp>
    </p:spTree>
    <p:custDataLst>
      <p:tags r:id="rId1"/>
    </p:custDataLst>
    <p:extLst>
      <p:ext uri="{BB962C8B-B14F-4D97-AF65-F5344CB8AC3E}">
        <p14:creationId xmlns:p14="http://schemas.microsoft.com/office/powerpoint/2010/main" val="25268534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p:cNvGraphicFramePr>
            <a:graphicFrameLocks noGrp="1"/>
          </p:cNvGraphicFramePr>
          <p:nvPr>
            <p:ph idx="4294967295"/>
            <p:extLst>
              <p:ext uri="{D42A27DB-BD31-4B8C-83A1-F6EECF244321}">
                <p14:modId xmlns:p14="http://schemas.microsoft.com/office/powerpoint/2010/main" val="2231013482"/>
              </p:ext>
            </p:extLst>
          </p:nvPr>
        </p:nvGraphicFramePr>
        <p:xfrm>
          <a:off x="430213" y="1263033"/>
          <a:ext cx="8204199" cy="4614445"/>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2"/>
          <p:cNvSpPr txBox="1">
            <a:spLocks noChangeArrowheads="1"/>
          </p:cNvSpPr>
          <p:nvPr/>
        </p:nvSpPr>
        <p:spPr bwMode="black">
          <a:xfrm>
            <a:off x="933450" y="193757"/>
            <a:ext cx="7700962" cy="860425"/>
          </a:xfrm>
          <a:prstGeom prst="rect">
            <a:avLst/>
          </a:prstGeom>
          <a:noFill/>
          <a:ln w="9525">
            <a:noFill/>
            <a:miter lim="800000"/>
            <a:headEnd/>
            <a:tailEnd/>
          </a:ln>
        </p:spPr>
        <p:txBody>
          <a:bodyPr lIns="45720" rIns="45720" anchor="ctr"/>
          <a:lstStyle/>
          <a:p>
            <a:pPr defTabSz="114300">
              <a:lnSpc>
                <a:spcPct val="90000"/>
              </a:lnSpc>
              <a:defRPr/>
            </a:pPr>
            <a:r>
              <a:rPr lang="en-US" sz="2800" b="1" kern="0" dirty="0">
                <a:solidFill>
                  <a:srgbClr val="225A7A"/>
                </a:solidFill>
                <a:ea typeface="+mj-ea"/>
                <a:cs typeface="+mj-cs"/>
              </a:rPr>
              <a:t>Nonfarm Employment,</a:t>
            </a:r>
            <a:r>
              <a:rPr lang="en-US" sz="2800" b="1" kern="0" dirty="0">
                <a:solidFill>
                  <a:srgbClr val="225A7A"/>
                </a:solidFill>
              </a:rPr>
              <a:t> Quarterly Change, </a:t>
            </a:r>
            <a:r>
              <a:rPr lang="en-US" sz="2800" b="1" dirty="0">
                <a:solidFill>
                  <a:srgbClr val="225A7A"/>
                </a:solidFill>
              </a:rPr>
              <a:t>2011 – 2017* </a:t>
            </a:r>
            <a:endParaRPr lang="en-US" sz="2800" b="1" kern="0" dirty="0">
              <a:solidFill>
                <a:srgbClr val="225A7A"/>
              </a:solidFill>
              <a:ea typeface="+mj-ea"/>
              <a:cs typeface="+mj-cs"/>
            </a:endParaRPr>
          </a:p>
        </p:txBody>
      </p:sp>
      <p:sp>
        <p:nvSpPr>
          <p:cNvPr id="18436" name="Rectangle 8"/>
          <p:cNvSpPr>
            <a:spLocks noChangeArrowheads="1"/>
          </p:cNvSpPr>
          <p:nvPr/>
        </p:nvSpPr>
        <p:spPr bwMode="black">
          <a:xfrm>
            <a:off x="150743" y="1054182"/>
            <a:ext cx="1222513" cy="230325"/>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a:solidFill>
                  <a:srgbClr val="225A7A"/>
                </a:solidFill>
              </a:rPr>
              <a:t>Thousands</a:t>
            </a:r>
          </a:p>
        </p:txBody>
      </p:sp>
      <p:sp>
        <p:nvSpPr>
          <p:cNvPr id="10" name="Rectangle 7"/>
          <p:cNvSpPr>
            <a:spLocks noChangeArrowheads="1"/>
          </p:cNvSpPr>
          <p:nvPr/>
        </p:nvSpPr>
        <p:spPr bwMode="blackWhite">
          <a:xfrm>
            <a:off x="430213" y="5952081"/>
            <a:ext cx="8467725" cy="4200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900" b="1" dirty="0">
                <a:solidFill>
                  <a:srgbClr val="FFFFFF"/>
                </a:solidFill>
              </a:rPr>
              <a:t>After a strong 2014-15, the pace of job growth has slowed somewhat.</a:t>
            </a:r>
          </a:p>
        </p:txBody>
      </p:sp>
      <p:sp>
        <p:nvSpPr>
          <p:cNvPr id="18438" name="Rectangle 6"/>
          <p:cNvSpPr>
            <a:spLocks noChangeArrowheads="1"/>
          </p:cNvSpPr>
          <p:nvPr/>
        </p:nvSpPr>
        <p:spPr bwMode="auto">
          <a:xfrm>
            <a:off x="491991" y="6517373"/>
            <a:ext cx="6867171"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adjusted; 2017:Q1 is January + February x 3/2 and is preliminary</a:t>
            </a:r>
            <a:br>
              <a:rPr lang="en-US" sz="1100" dirty="0"/>
            </a:br>
            <a:r>
              <a:rPr lang="en-US" sz="1100" dirty="0"/>
              <a:t>Sources: US Bureau of Labor Statistics; Insurance Information Institute</a:t>
            </a:r>
          </a:p>
        </p:txBody>
      </p:sp>
      <p:sp>
        <p:nvSpPr>
          <p:cNvPr id="5128" name="Date Placeholder 8"/>
          <p:cNvSpPr>
            <a:spLocks noGrp="1"/>
          </p:cNvSpPr>
          <p:nvPr>
            <p:ph type="dt" sz="quarter" idx="10"/>
          </p:nvPr>
        </p:nvSpPr>
        <p:spPr/>
        <p:txBody>
          <a:bodyPr/>
          <a:lstStyle/>
          <a:p>
            <a:pPr>
              <a:defRPr/>
            </a:pPr>
            <a:r>
              <a:rPr lang="en-US"/>
              <a:t>12/01/09 - 9pm</a:t>
            </a:r>
          </a:p>
        </p:txBody>
      </p:sp>
      <p:sp>
        <p:nvSpPr>
          <p:cNvPr id="11" name="Rectangle 7"/>
          <p:cNvSpPr>
            <a:spLocks noChangeArrowheads="1"/>
          </p:cNvSpPr>
          <p:nvPr/>
        </p:nvSpPr>
        <p:spPr bwMode="grayWhite">
          <a:xfrm>
            <a:off x="4712677" y="1471069"/>
            <a:ext cx="2461846" cy="198430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sz="1800"/>
          </a:p>
        </p:txBody>
      </p:sp>
    </p:spTree>
    <p:extLst>
      <p:ext uri="{BB962C8B-B14F-4D97-AF65-F5344CB8AC3E}">
        <p14:creationId xmlns:p14="http://schemas.microsoft.com/office/powerpoint/2010/main" val="375176223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par>
                                <p:cTn id="9" presetID="16" presetClass="entr" presetSubtype="26" fill="hold" grpId="0" nodeType="with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barn(inHorizontal)">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0" y="128588"/>
            <a:ext cx="8166100" cy="815975"/>
          </a:xfrm>
        </p:spPr>
        <p:txBody>
          <a:bodyPr anchor="t" anchorCtr="1"/>
          <a:lstStyle/>
          <a:p>
            <a:pPr>
              <a:lnSpc>
                <a:spcPct val="85000"/>
              </a:lnSpc>
            </a:pPr>
            <a:r>
              <a:rPr lang="en-US" sz="2800" dirty="0">
                <a:latin typeface="Arial" panose="020B0604020202020204" pitchFamily="34" charset="0"/>
              </a:rPr>
              <a:t>Full-time vs. Part-time Employment,</a:t>
            </a:r>
            <a:br>
              <a:rPr lang="en-US" sz="2800" dirty="0">
                <a:latin typeface="Arial" panose="020B0604020202020204" pitchFamily="34" charset="0"/>
              </a:rPr>
            </a:br>
            <a:r>
              <a:rPr lang="en-US" sz="2800" dirty="0">
                <a:latin typeface="Arial" panose="020B0604020202020204" pitchFamily="34" charset="0"/>
              </a:rPr>
              <a:t>Quarterly, 2003-2016</a:t>
            </a:r>
          </a:p>
        </p:txBody>
      </p:sp>
      <p:graphicFrame>
        <p:nvGraphicFramePr>
          <p:cNvPr id="93187" name="Object 3"/>
          <p:cNvGraphicFramePr>
            <a:graphicFrameLocks noGrp="1" noChangeAspect="1"/>
          </p:cNvGraphicFramePr>
          <p:nvPr>
            <p:ph type="chart" idx="1"/>
            <p:extLst>
              <p:ext uri="{D42A27DB-BD31-4B8C-83A1-F6EECF244321}">
                <p14:modId xmlns:p14="http://schemas.microsoft.com/office/powerpoint/2010/main" val="2721179514"/>
              </p:ext>
            </p:extLst>
          </p:nvPr>
        </p:nvGraphicFramePr>
        <p:xfrm>
          <a:off x="136525" y="1063625"/>
          <a:ext cx="8902700" cy="4813300"/>
        </p:xfrm>
        <a:graphic>
          <a:graphicData uri="http://schemas.openxmlformats.org/presentationml/2006/ole">
            <mc:AlternateContent xmlns:mc="http://schemas.openxmlformats.org/markup-compatibility/2006">
              <mc:Choice xmlns:v="urn:schemas-microsoft-com:vml" Requires="v">
                <p:oleObj spid="_x0000_s11435" name="Chart" r:id="rId3" imgW="9020114" imgH="4876942" progId="MSGraph.Chart.8">
                  <p:embed followColorScheme="full"/>
                </p:oleObj>
              </mc:Choice>
              <mc:Fallback>
                <p:oleObj name="Chart" r:id="rId3" imgW="9020114" imgH="4876942" progId="MSGraph.Chart.8">
                  <p:embed followColorScheme="full"/>
                  <p:pic>
                    <p:nvPicPr>
                      <p:cNvPr id="93187" name="Object 3"/>
                      <p:cNvPicPr>
                        <a:picLocks noGrp="1" noChangeAspect="1" noChangeArrowheads="1"/>
                      </p:cNvPicPr>
                      <p:nvPr/>
                    </p:nvPicPr>
                    <p:blipFill>
                      <a:blip r:embed="rId4"/>
                      <a:srcRect/>
                      <a:stretch>
                        <a:fillRect/>
                      </a:stretch>
                    </p:blipFill>
                    <p:spPr bwMode="auto">
                      <a:xfrm>
                        <a:off x="136525" y="1063625"/>
                        <a:ext cx="8902700" cy="481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3188" name="Rectangle 4"/>
          <p:cNvSpPr>
            <a:spLocks noChangeArrowheads="1"/>
          </p:cNvSpPr>
          <p:nvPr/>
        </p:nvSpPr>
        <p:spPr bwMode="auto">
          <a:xfrm>
            <a:off x="826476" y="6533637"/>
            <a:ext cx="8143255" cy="262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sz="1100" dirty="0"/>
              <a:t>Data are seasonally-adjusted. Sources: US Bureau of Labor Statistics, US Department of Labor; Insurance Information Institute.</a:t>
            </a:r>
          </a:p>
        </p:txBody>
      </p:sp>
      <p:sp>
        <p:nvSpPr>
          <p:cNvPr id="471045" name="Text Box 5"/>
          <p:cNvSpPr txBox="1">
            <a:spLocks noChangeArrowheads="1"/>
          </p:cNvSpPr>
          <p:nvPr/>
        </p:nvSpPr>
        <p:spPr bwMode="auto">
          <a:xfrm>
            <a:off x="826476" y="5716976"/>
            <a:ext cx="7666893" cy="757130"/>
          </a:xfrm>
          <a:prstGeom prst="rect">
            <a:avLst/>
          </a:prstGeom>
          <a:solidFill>
            <a:schemeClr val="accent2"/>
          </a:solidFill>
          <a:ln w="12700">
            <a:noFill/>
            <a:miter lim="800000"/>
            <a:headEnd type="none" w="sm" len="sm"/>
            <a:tailEnd type="none" w="sm" len="sm"/>
          </a:ln>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0000"/>
              </a:lnSpc>
              <a:spcBef>
                <a:spcPct val="50000"/>
              </a:spcBef>
              <a:buClrTx/>
              <a:buFontTx/>
              <a:buNone/>
            </a:pPr>
            <a:r>
              <a:rPr lang="en-US" sz="1800" b="1" dirty="0">
                <a:solidFill>
                  <a:schemeClr val="bg1"/>
                </a:solidFill>
              </a:rPr>
              <a:t>The Great Recession shifted employment from full-time to part-time.</a:t>
            </a:r>
            <a:br>
              <a:rPr lang="en-US" sz="1800" b="1" dirty="0">
                <a:solidFill>
                  <a:schemeClr val="bg1"/>
                </a:solidFill>
              </a:rPr>
            </a:br>
            <a:r>
              <a:rPr lang="en-US" sz="1800" b="1" dirty="0">
                <a:solidFill>
                  <a:schemeClr val="bg1"/>
                </a:solidFill>
              </a:rPr>
              <a:t>Full-time employment is finally above its pre-recession peak,</a:t>
            </a:r>
            <a:br>
              <a:rPr lang="en-US" sz="1800" b="1" dirty="0">
                <a:solidFill>
                  <a:schemeClr val="bg1"/>
                </a:solidFill>
              </a:rPr>
            </a:br>
            <a:r>
              <a:rPr lang="en-US" sz="1800" b="1" dirty="0">
                <a:solidFill>
                  <a:schemeClr val="bg1"/>
                </a:solidFill>
              </a:rPr>
              <a:t>but part-time hasn’t receded.</a:t>
            </a:r>
          </a:p>
        </p:txBody>
      </p:sp>
      <p:sp>
        <p:nvSpPr>
          <p:cNvPr id="93190" name="Text Box 6"/>
          <p:cNvSpPr txBox="1">
            <a:spLocks noChangeArrowheads="1"/>
          </p:cNvSpPr>
          <p:nvPr/>
        </p:nvSpPr>
        <p:spPr bwMode="auto">
          <a:xfrm>
            <a:off x="68262" y="1081094"/>
            <a:ext cx="1128712"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50000"/>
              </a:spcBef>
              <a:buClr>
                <a:srgbClr val="FF3300"/>
              </a:buClr>
              <a:buFont typeface="Wingdings" panose="05000000000000000000" pitchFamily="2" charset="2"/>
              <a:buNone/>
            </a:pPr>
            <a:r>
              <a:rPr lang="en-US" sz="1400" b="1" dirty="0"/>
              <a:t>Full time, millions</a:t>
            </a:r>
          </a:p>
        </p:txBody>
      </p:sp>
      <p:sp>
        <p:nvSpPr>
          <p:cNvPr id="93191" name="Text Box 6"/>
          <p:cNvSpPr txBox="1">
            <a:spLocks noChangeArrowheads="1"/>
          </p:cNvSpPr>
          <p:nvPr/>
        </p:nvSpPr>
        <p:spPr bwMode="auto">
          <a:xfrm>
            <a:off x="8062452" y="1063625"/>
            <a:ext cx="1017941"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50000"/>
              </a:spcBef>
              <a:buClr>
                <a:srgbClr val="FF3300"/>
              </a:buClr>
              <a:buFont typeface="Wingdings" panose="05000000000000000000" pitchFamily="2" charset="2"/>
              <a:buNone/>
            </a:pPr>
            <a:r>
              <a:rPr lang="en-US" sz="1400" b="1" dirty="0"/>
              <a:t>Part-time, millions</a:t>
            </a:r>
          </a:p>
        </p:txBody>
      </p:sp>
      <p:sp>
        <p:nvSpPr>
          <p:cNvPr id="9" name="Rectangle 7"/>
          <p:cNvSpPr>
            <a:spLocks noChangeArrowheads="1"/>
          </p:cNvSpPr>
          <p:nvPr/>
        </p:nvSpPr>
        <p:spPr bwMode="grayWhite">
          <a:xfrm>
            <a:off x="3485739" y="1515658"/>
            <a:ext cx="816920" cy="414178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sz="1800"/>
          </a:p>
        </p:txBody>
      </p:sp>
      <p:sp>
        <p:nvSpPr>
          <p:cNvPr id="93193" name="TextBox 11"/>
          <p:cNvSpPr txBox="1">
            <a:spLocks noChangeArrowheads="1"/>
          </p:cNvSpPr>
          <p:nvPr/>
        </p:nvSpPr>
        <p:spPr bwMode="auto">
          <a:xfrm>
            <a:off x="3343131" y="1480543"/>
            <a:ext cx="11021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sz="1400" dirty="0"/>
              <a:t>Recession</a:t>
            </a:r>
          </a:p>
        </p:txBody>
      </p:sp>
      <p:sp>
        <p:nvSpPr>
          <p:cNvPr id="11" name="AutoShape 38"/>
          <p:cNvSpPr>
            <a:spLocks noChangeArrowheads="1"/>
          </p:cNvSpPr>
          <p:nvPr/>
        </p:nvSpPr>
        <p:spPr bwMode="blackWhite">
          <a:xfrm>
            <a:off x="4568830" y="2925455"/>
            <a:ext cx="1401408" cy="921150"/>
          </a:xfrm>
          <a:prstGeom prst="wedgeRectCallout">
            <a:avLst>
              <a:gd name="adj1" fmla="val -74451"/>
              <a:gd name="adj2" fmla="val -3975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sz="1200" b="1" dirty="0">
                <a:solidFill>
                  <a:schemeClr val="bg1"/>
                </a:solidFill>
              </a:rPr>
              <a:t>Recession shifted employment growth from full-time to part-time</a:t>
            </a:r>
          </a:p>
        </p:txBody>
      </p:sp>
      <p:sp>
        <p:nvSpPr>
          <p:cNvPr id="12" name="AutoShape 38"/>
          <p:cNvSpPr>
            <a:spLocks noChangeArrowheads="1"/>
          </p:cNvSpPr>
          <p:nvPr/>
        </p:nvSpPr>
        <p:spPr bwMode="blackWhite">
          <a:xfrm>
            <a:off x="904875" y="1827213"/>
            <a:ext cx="1624013" cy="839787"/>
          </a:xfrm>
          <a:prstGeom prst="wedgeRectCallout">
            <a:avLst>
              <a:gd name="adj1" fmla="val 74847"/>
              <a:gd name="adj2" fmla="val 3476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sz="1600" b="1" dirty="0">
                <a:solidFill>
                  <a:schemeClr val="bg1"/>
                </a:solidFill>
              </a:rPr>
              <a:t>Pre-recession, most new jobs were full-time</a:t>
            </a:r>
          </a:p>
        </p:txBody>
      </p:sp>
      <p:sp>
        <p:nvSpPr>
          <p:cNvPr id="13" name="AutoShape 38"/>
          <p:cNvSpPr>
            <a:spLocks noChangeArrowheads="1"/>
          </p:cNvSpPr>
          <p:nvPr/>
        </p:nvSpPr>
        <p:spPr bwMode="blackWhite">
          <a:xfrm>
            <a:off x="6213986" y="1515658"/>
            <a:ext cx="1173953" cy="460575"/>
          </a:xfrm>
          <a:prstGeom prst="wedgeRectCallout">
            <a:avLst>
              <a:gd name="adj1" fmla="val 114965"/>
              <a:gd name="adj2" fmla="val 1991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sz="1200" b="1" dirty="0">
                <a:solidFill>
                  <a:schemeClr val="bg1"/>
                </a:solidFill>
              </a:rPr>
              <a:t>New full-time peak</a:t>
            </a:r>
          </a:p>
        </p:txBody>
      </p:sp>
    </p:spTree>
    <p:extLst>
      <p:ext uri="{BB962C8B-B14F-4D97-AF65-F5344CB8AC3E}">
        <p14:creationId xmlns:p14="http://schemas.microsoft.com/office/powerpoint/2010/main" val="318539310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1" nodeType="afterEffect">
                                  <p:stCondLst>
                                    <p:cond delay="0"/>
                                  </p:stCondLst>
                                  <p:childTnLst>
                                    <p:set>
                                      <p:cBhvr>
                                        <p:cTn id="6" dur="1" fill="hold">
                                          <p:stCondLst>
                                            <p:cond delay="0"/>
                                          </p:stCondLst>
                                        </p:cTn>
                                        <p:tgtEl>
                                          <p:spTgt spid="471045"/>
                                        </p:tgtEl>
                                        <p:attrNameLst>
                                          <p:attrName>style.visibility</p:attrName>
                                        </p:attrNameLst>
                                      </p:cBhvr>
                                      <p:to>
                                        <p:strVal val="visible"/>
                                      </p:to>
                                    </p:set>
                                    <p:animEffect transition="in" filter="dissolve">
                                      <p:cBhvr>
                                        <p:cTn id="7" dur="500"/>
                                        <p:tgtEl>
                                          <p:spTgt spid="471045"/>
                                        </p:tgtEl>
                                      </p:cBhvr>
                                    </p:animEffect>
                                  </p:childTnLst>
                                </p:cTn>
                              </p:par>
                              <p:par>
                                <p:cTn id="8" presetID="16" presetClass="entr" presetSubtype="26" fill="hold" grpId="0" nodeType="withEffect">
                                  <p:stCondLst>
                                    <p:cond delay="1000"/>
                                  </p:stCondLst>
                                  <p:childTnLst>
                                    <p:set>
                                      <p:cBhvr>
                                        <p:cTn id="9" dur="1" fill="hold">
                                          <p:stCondLst>
                                            <p:cond delay="0"/>
                                          </p:stCondLst>
                                        </p:cTn>
                                        <p:tgtEl>
                                          <p:spTgt spid="9"/>
                                        </p:tgtEl>
                                        <p:attrNameLst>
                                          <p:attrName>style.visibility</p:attrName>
                                        </p:attrNameLst>
                                      </p:cBhvr>
                                      <p:to>
                                        <p:strVal val="visible"/>
                                      </p:to>
                                    </p:set>
                                    <p:animEffect transition="in" filter="barn(inHorizontal)">
                                      <p:cBhvr>
                                        <p:cTn id="10" dur="500"/>
                                        <p:tgtEl>
                                          <p:spTgt spid="9"/>
                                        </p:tgtEl>
                                      </p:cBhvr>
                                    </p:animEffect>
                                  </p:childTnLst>
                                </p:cTn>
                              </p:par>
                            </p:childTnLst>
                          </p:cTn>
                        </p:par>
                        <p:par>
                          <p:cTn id="11" fill="hold" nodeType="afterGroup">
                            <p:stCondLst>
                              <p:cond delay="1500"/>
                            </p:stCondLst>
                            <p:childTnLst>
                              <p:par>
                                <p:cTn id="12" presetID="22" presetClass="entr" presetSubtype="8" fill="hold" grpId="0" nodeType="afterEffect">
                                  <p:stCondLst>
                                    <p:cond delay="50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childTnLst>
                          </p:cTn>
                        </p:par>
                        <p:par>
                          <p:cTn id="15" fill="hold" nodeType="afterGroup">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par>
                          <p:cTn id="19" fill="hold">
                            <p:stCondLst>
                              <p:cond delay="3500"/>
                            </p:stCondLst>
                            <p:childTnLst>
                              <p:par>
                                <p:cTn id="20" presetID="22" presetClass="entr" presetSubtype="8" fill="hold" grpId="0" nodeType="afterEffect">
                                  <p:stCondLst>
                                    <p:cond delay="50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71045" grpId="0" bld="series" animBg="0"/>
      <p:bldP spid="471045" grpId="1" animBg="1"/>
      <p:bldP spid="9" grpId="0" animBg="1"/>
      <p:bldP spid="11" grpId="0" animBg="1"/>
      <p:bldP spid="12" grpId="0" animBg="1"/>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chemeClr val="bg1"/>
                </a:solidFill>
              </a:rPr>
              <a:t>12/01/09 - 9pm</a:t>
            </a:r>
          </a:p>
        </p:txBody>
      </p:sp>
      <p:sp>
        <p:nvSpPr>
          <p:cNvPr id="34819"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chemeClr val="bg1"/>
                </a:solidFill>
              </a:rPr>
              <a:t>eSlide – P6466 – The Financial Crisis and the Future of the P/C</a:t>
            </a:r>
          </a:p>
        </p:txBody>
      </p:sp>
      <p:sp>
        <p:nvSpPr>
          <p:cNvPr id="34820"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9C3AA22A-0202-4EBB-9F24-BEC6CCD09BAC}" type="slidenum">
              <a:rPr lang="en-US" altLang="en-US" sz="900"/>
              <a:pPr algn="r">
                <a:lnSpc>
                  <a:spcPct val="85000"/>
                </a:lnSpc>
                <a:spcBef>
                  <a:spcPct val="20000"/>
                </a:spcBef>
                <a:buClrTx/>
                <a:buFontTx/>
                <a:buNone/>
              </a:pPr>
              <a:t>32</a:t>
            </a:fld>
            <a:endParaRPr lang="en-US" altLang="en-US" sz="900"/>
          </a:p>
        </p:txBody>
      </p:sp>
      <p:sp>
        <p:nvSpPr>
          <p:cNvPr id="34821" name="Rectangle 7"/>
          <p:cNvSpPr>
            <a:spLocks noGrp="1" noChangeArrowheads="1"/>
          </p:cNvSpPr>
          <p:nvPr>
            <p:ph type="title" idx="4294967295"/>
          </p:nvPr>
        </p:nvSpPr>
        <p:spPr>
          <a:xfrm>
            <a:off x="813430" y="242096"/>
            <a:ext cx="7407378" cy="815563"/>
          </a:xfrm>
        </p:spPr>
        <p:txBody>
          <a:bodyPr>
            <a:noAutofit/>
          </a:bodyPr>
          <a:lstStyle/>
          <a:p>
            <a:r>
              <a:rPr lang="en-US" dirty="0">
                <a:latin typeface="Arial" panose="020B0604020202020204" pitchFamily="34" charset="0"/>
              </a:rPr>
              <a:t>Opposite Trends for Components</a:t>
            </a:r>
            <a:br>
              <a:rPr lang="en-US" dirty="0">
                <a:latin typeface="Arial" panose="020B0604020202020204" pitchFamily="34" charset="0"/>
              </a:rPr>
            </a:br>
            <a:r>
              <a:rPr lang="en-US" dirty="0">
                <a:latin typeface="Arial" panose="020B0604020202020204" pitchFamily="34" charset="0"/>
              </a:rPr>
              <a:t>of Part-time Employment, 1990-2017</a:t>
            </a:r>
            <a:endParaRPr lang="en-US" altLang="en-US" dirty="0">
              <a:latin typeface="Arial" panose="020B0604020202020204" pitchFamily="34" charset="0"/>
            </a:endParaRPr>
          </a:p>
        </p:txBody>
      </p:sp>
      <p:sp>
        <p:nvSpPr>
          <p:cNvPr id="34822" name="Text Box 5"/>
          <p:cNvSpPr txBox="1">
            <a:spLocks noChangeArrowheads="1"/>
          </p:cNvSpPr>
          <p:nvPr/>
        </p:nvSpPr>
        <p:spPr bwMode="auto">
          <a:xfrm>
            <a:off x="726557" y="6377531"/>
            <a:ext cx="7874518" cy="46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dirty="0"/>
              <a:t>Data are seasonally adjusted. Red-outlined box shows the Great Recession.</a:t>
            </a:r>
          </a:p>
          <a:p>
            <a:pPr>
              <a:lnSpc>
                <a:spcPct val="85000"/>
              </a:lnSpc>
              <a:spcBef>
                <a:spcPct val="25000"/>
              </a:spcBef>
              <a:buNone/>
            </a:pPr>
            <a:r>
              <a:rPr lang="en-US" altLang="en-US" sz="1100" dirty="0"/>
              <a:t>Sources: </a:t>
            </a:r>
            <a:r>
              <a:rPr lang="en-US" altLang="en-US" sz="1100" dirty="0">
                <a:hlinkClick r:id="rId4"/>
              </a:rPr>
              <a:t>https://fred.stlouisfed.org/series/LNS12032197</a:t>
            </a:r>
            <a:r>
              <a:rPr lang="en-US" altLang="en-US" sz="1100" dirty="0"/>
              <a:t> and </a:t>
            </a:r>
            <a:r>
              <a:rPr lang="en-US" altLang="en-US" sz="1100" dirty="0">
                <a:hlinkClick r:id="rId5"/>
              </a:rPr>
              <a:t>https://fred.stlouisfed.org/series/LNS12032200</a:t>
            </a:r>
            <a:r>
              <a:rPr lang="en-US" altLang="en-US" sz="1100" dirty="0"/>
              <a:t> </a:t>
            </a:r>
          </a:p>
        </p:txBody>
      </p:sp>
      <p:graphicFrame>
        <p:nvGraphicFramePr>
          <p:cNvPr id="34823" name="Object 8"/>
          <p:cNvGraphicFramePr>
            <a:graphicFrameLocks noChangeAspect="1"/>
          </p:cNvGraphicFramePr>
          <p:nvPr>
            <p:extLst>
              <p:ext uri="{D42A27DB-BD31-4B8C-83A1-F6EECF244321}">
                <p14:modId xmlns:p14="http://schemas.microsoft.com/office/powerpoint/2010/main" val="3124512892"/>
              </p:ext>
            </p:extLst>
          </p:nvPr>
        </p:nvGraphicFramePr>
        <p:xfrm>
          <a:off x="257175" y="1057659"/>
          <a:ext cx="8343900" cy="4418984"/>
        </p:xfrm>
        <a:graphic>
          <a:graphicData uri="http://schemas.openxmlformats.org/presentationml/2006/ole">
            <mc:AlternateContent xmlns:mc="http://schemas.openxmlformats.org/markup-compatibility/2006">
              <mc:Choice xmlns:v="urn:schemas-microsoft-com:vml" Requires="v">
                <p:oleObj spid="_x0000_s20537" name="Chart" r:id="rId6" imgW="8343770" imgH="4381358" progId="MSGraph.Chart.8">
                  <p:embed followColorScheme="full"/>
                </p:oleObj>
              </mc:Choice>
              <mc:Fallback>
                <p:oleObj name="Chart" r:id="rId6" imgW="8343770" imgH="4381358" progId="MSGraph.Chart.8">
                  <p:embed followColorScheme="full"/>
                  <p:pic>
                    <p:nvPicPr>
                      <p:cNvPr id="34823" name="Object 8"/>
                      <p:cNvPicPr>
                        <a:picLocks noChangeAspect="1" noChangeArrowheads="1"/>
                      </p:cNvPicPr>
                      <p:nvPr/>
                    </p:nvPicPr>
                    <p:blipFill>
                      <a:blip r:embed="rId7"/>
                      <a:srcRect/>
                      <a:stretch>
                        <a:fillRect/>
                      </a:stretch>
                    </p:blipFill>
                    <p:spPr bwMode="gray">
                      <a:xfrm>
                        <a:off x="257175" y="1057659"/>
                        <a:ext cx="8343900" cy="4418984"/>
                      </a:xfrm>
                      <a:prstGeom prst="rect">
                        <a:avLst/>
                      </a:prstGeom>
                      <a:noFill/>
                      <a:ln>
                        <a:noFill/>
                      </a:ln>
                      <a:extLst/>
                    </p:spPr>
                  </p:pic>
                </p:oleObj>
              </mc:Fallback>
            </mc:AlternateContent>
          </a:graphicData>
        </a:graphic>
      </p:graphicFrame>
      <p:sp>
        <p:nvSpPr>
          <p:cNvPr id="8" name="Rectangle 6"/>
          <p:cNvSpPr>
            <a:spLocks noChangeArrowheads="1"/>
          </p:cNvSpPr>
          <p:nvPr/>
        </p:nvSpPr>
        <p:spPr bwMode="blackWhite">
          <a:xfrm>
            <a:off x="403276" y="5476643"/>
            <a:ext cx="8448675" cy="82704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1800" b="1" dirty="0">
                <a:solidFill>
                  <a:srgbClr val="FFFFFF"/>
                </a:solidFill>
              </a:rPr>
              <a:t>Both lines are now moving in good directions. People who work part-time “for economic reasons” would prefer full-time work. People who work part-time “for non-economic reasons” want (or need) part-time work.</a:t>
            </a:r>
          </a:p>
        </p:txBody>
      </p:sp>
      <p:sp>
        <p:nvSpPr>
          <p:cNvPr id="34826" name="TextBox 9"/>
          <p:cNvSpPr txBox="1">
            <a:spLocks noChangeArrowheads="1"/>
          </p:cNvSpPr>
          <p:nvPr/>
        </p:nvSpPr>
        <p:spPr bwMode="auto">
          <a:xfrm>
            <a:off x="161925" y="1337969"/>
            <a:ext cx="1200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Thousands</a:t>
            </a:r>
          </a:p>
        </p:txBody>
      </p:sp>
      <p:sp>
        <p:nvSpPr>
          <p:cNvPr id="11" name="Rectangle 7"/>
          <p:cNvSpPr>
            <a:spLocks noChangeArrowheads="1"/>
          </p:cNvSpPr>
          <p:nvPr/>
        </p:nvSpPr>
        <p:spPr bwMode="grayWhite">
          <a:xfrm>
            <a:off x="3543254" y="1689146"/>
            <a:ext cx="870484" cy="367243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14" name="AutoShape 38"/>
          <p:cNvSpPr>
            <a:spLocks noChangeArrowheads="1"/>
          </p:cNvSpPr>
          <p:nvPr/>
        </p:nvSpPr>
        <p:spPr bwMode="blackWhite">
          <a:xfrm>
            <a:off x="7474747" y="2520655"/>
            <a:ext cx="1173953" cy="637237"/>
          </a:xfrm>
          <a:prstGeom prst="wedgeRectCallout">
            <a:avLst>
              <a:gd name="adj1" fmla="val 18351"/>
              <a:gd name="adj2" fmla="val -13089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sz="1200" b="1" dirty="0">
                <a:solidFill>
                  <a:schemeClr val="bg1"/>
                </a:solidFill>
              </a:rPr>
              <a:t>New peak at 21.2 million in Dec. 2016</a:t>
            </a:r>
          </a:p>
        </p:txBody>
      </p:sp>
      <p:sp>
        <p:nvSpPr>
          <p:cNvPr id="15" name="AutoShape 38"/>
          <p:cNvSpPr>
            <a:spLocks noChangeArrowheads="1"/>
          </p:cNvSpPr>
          <p:nvPr/>
        </p:nvSpPr>
        <p:spPr bwMode="blackWhite">
          <a:xfrm>
            <a:off x="6348046" y="3984934"/>
            <a:ext cx="1319760" cy="551897"/>
          </a:xfrm>
          <a:prstGeom prst="wedgeRectCallout">
            <a:avLst>
              <a:gd name="adj1" fmla="val 101149"/>
              <a:gd name="adj2" fmla="val -60989"/>
            </a:avLst>
          </a:prstGeom>
          <a:solidFill>
            <a:schemeClr val="accent2"/>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sz="1200" b="1" dirty="0">
                <a:solidFill>
                  <a:schemeClr val="bg1"/>
                </a:solidFill>
              </a:rPr>
              <a:t>Nearly back to pre-recession levels</a:t>
            </a:r>
          </a:p>
        </p:txBody>
      </p:sp>
      <p:sp>
        <p:nvSpPr>
          <p:cNvPr id="2" name="TextBox 1"/>
          <p:cNvSpPr txBox="1"/>
          <p:nvPr/>
        </p:nvSpPr>
        <p:spPr>
          <a:xfrm>
            <a:off x="3543254" y="1726422"/>
            <a:ext cx="965734" cy="2585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200" b="1" dirty="0"/>
              <a:t>Recession</a:t>
            </a:r>
          </a:p>
        </p:txBody>
      </p:sp>
    </p:spTree>
    <p:extLst>
      <p:ext uri="{BB962C8B-B14F-4D97-AF65-F5344CB8AC3E}">
        <p14:creationId xmlns:p14="http://schemas.microsoft.com/office/powerpoint/2010/main" val="40806930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16" presetClass="entr" presetSubtype="26" fill="hold" grpId="0" nodeType="with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barn(inHorizontal)">
                                      <p:cBhvr>
                                        <p:cTn id="11" dur="500"/>
                                        <p:tgtEl>
                                          <p:spTgt spid="11"/>
                                        </p:tgtEl>
                                      </p:cBhvr>
                                    </p:animEffect>
                                  </p:childTnLst>
                                </p:cTn>
                              </p:par>
                            </p:childTnLst>
                          </p:cTn>
                        </p:par>
                        <p:par>
                          <p:cTn id="12" fill="hold">
                            <p:stCondLst>
                              <p:cond delay="1500"/>
                            </p:stCondLst>
                            <p:childTnLst>
                              <p:par>
                                <p:cTn id="13" presetID="22" presetClass="entr" presetSubtype="8" fill="hold" grpId="0" nodeType="afterEffect">
                                  <p:stCondLst>
                                    <p:cond delay="50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par>
                          <p:cTn id="16" fill="hold">
                            <p:stCondLst>
                              <p:cond delay="2500"/>
                            </p:stCondLst>
                            <p:childTnLst>
                              <p:par>
                                <p:cTn id="17" presetID="22" presetClass="entr" presetSubtype="8" fill="hold" grpId="0" nodeType="afterEffect">
                                  <p:stCondLst>
                                    <p:cond delay="50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chemeClr val="bg1"/>
                </a:solidFill>
              </a:rPr>
              <a:t>12/01/09 - 9pm</a:t>
            </a:r>
          </a:p>
        </p:txBody>
      </p:sp>
      <p:sp>
        <p:nvSpPr>
          <p:cNvPr id="34819"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chemeClr val="bg1"/>
                </a:solidFill>
              </a:rPr>
              <a:t>eSlide – P6466 – The Financial Crisis and the Future of the P/C</a:t>
            </a:r>
          </a:p>
        </p:txBody>
      </p:sp>
      <p:sp>
        <p:nvSpPr>
          <p:cNvPr id="34820"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9C3AA22A-0202-4EBB-9F24-BEC6CCD09BAC}" type="slidenum">
              <a:rPr lang="en-US" altLang="en-US" sz="900"/>
              <a:pPr algn="r">
                <a:lnSpc>
                  <a:spcPct val="85000"/>
                </a:lnSpc>
                <a:spcBef>
                  <a:spcPct val="20000"/>
                </a:spcBef>
                <a:buClrTx/>
                <a:buFontTx/>
                <a:buNone/>
              </a:pPr>
              <a:t>33</a:t>
            </a:fld>
            <a:endParaRPr lang="en-US" altLang="en-US" sz="900"/>
          </a:p>
        </p:txBody>
      </p:sp>
      <p:sp>
        <p:nvSpPr>
          <p:cNvPr id="34821" name="Rectangle 7"/>
          <p:cNvSpPr>
            <a:spLocks noGrp="1" noChangeArrowheads="1"/>
          </p:cNvSpPr>
          <p:nvPr>
            <p:ph type="title" idx="4294967295"/>
          </p:nvPr>
        </p:nvSpPr>
        <p:spPr>
          <a:xfrm>
            <a:off x="813430" y="242096"/>
            <a:ext cx="7407378" cy="815563"/>
          </a:xfrm>
        </p:spPr>
        <p:txBody>
          <a:bodyPr>
            <a:noAutofit/>
          </a:bodyPr>
          <a:lstStyle/>
          <a:p>
            <a:r>
              <a:rPr lang="en-US" dirty="0">
                <a:latin typeface="Arial" panose="020B0604020202020204" pitchFamily="34" charset="0"/>
              </a:rPr>
              <a:t>Opposite Trends for Components</a:t>
            </a:r>
            <a:br>
              <a:rPr lang="en-US" dirty="0">
                <a:latin typeface="Arial" panose="020B0604020202020204" pitchFamily="34" charset="0"/>
              </a:rPr>
            </a:br>
            <a:r>
              <a:rPr lang="en-US" dirty="0">
                <a:latin typeface="Arial" panose="020B0604020202020204" pitchFamily="34" charset="0"/>
              </a:rPr>
              <a:t>of Part-time Employment, 1990-2017</a:t>
            </a:r>
            <a:endParaRPr lang="en-US" altLang="en-US" dirty="0">
              <a:latin typeface="Arial" panose="020B0604020202020204" pitchFamily="34" charset="0"/>
            </a:endParaRPr>
          </a:p>
        </p:txBody>
      </p:sp>
      <p:sp>
        <p:nvSpPr>
          <p:cNvPr id="34822" name="Text Box 5"/>
          <p:cNvSpPr txBox="1">
            <a:spLocks noChangeArrowheads="1"/>
          </p:cNvSpPr>
          <p:nvPr/>
        </p:nvSpPr>
        <p:spPr bwMode="auto">
          <a:xfrm>
            <a:off x="726557" y="6377531"/>
            <a:ext cx="7874518" cy="46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dirty="0"/>
              <a:t>Data are seasonally adjusted. Red-outlined boxes are recessions.</a:t>
            </a:r>
          </a:p>
          <a:p>
            <a:pPr>
              <a:lnSpc>
                <a:spcPct val="85000"/>
              </a:lnSpc>
              <a:spcBef>
                <a:spcPct val="25000"/>
              </a:spcBef>
              <a:buNone/>
            </a:pPr>
            <a:r>
              <a:rPr lang="en-US" altLang="en-US" sz="1100" dirty="0"/>
              <a:t>Sources: </a:t>
            </a:r>
            <a:r>
              <a:rPr lang="en-US" altLang="en-US" sz="1100" dirty="0">
                <a:hlinkClick r:id="rId4"/>
              </a:rPr>
              <a:t>https://fred.stlouisfed.org/series/LNS12032197</a:t>
            </a:r>
            <a:r>
              <a:rPr lang="en-US" altLang="en-US" sz="1100" dirty="0"/>
              <a:t> and </a:t>
            </a:r>
            <a:r>
              <a:rPr lang="en-US" altLang="en-US" sz="1100" dirty="0">
                <a:hlinkClick r:id="rId5"/>
              </a:rPr>
              <a:t>https://fred.stlouisfed.org/series/LNS12032200</a:t>
            </a:r>
            <a:r>
              <a:rPr lang="en-US" altLang="en-US" sz="1100" dirty="0"/>
              <a:t> </a:t>
            </a:r>
          </a:p>
        </p:txBody>
      </p:sp>
      <p:graphicFrame>
        <p:nvGraphicFramePr>
          <p:cNvPr id="34823" name="Object 8"/>
          <p:cNvGraphicFramePr>
            <a:graphicFrameLocks noChangeAspect="1"/>
          </p:cNvGraphicFramePr>
          <p:nvPr>
            <p:extLst>
              <p:ext uri="{D42A27DB-BD31-4B8C-83A1-F6EECF244321}">
                <p14:modId xmlns:p14="http://schemas.microsoft.com/office/powerpoint/2010/main" val="3714345472"/>
              </p:ext>
            </p:extLst>
          </p:nvPr>
        </p:nvGraphicFramePr>
        <p:xfrm>
          <a:off x="257175" y="1057659"/>
          <a:ext cx="8343900" cy="4418984"/>
        </p:xfrm>
        <a:graphic>
          <a:graphicData uri="http://schemas.openxmlformats.org/presentationml/2006/ole">
            <mc:AlternateContent xmlns:mc="http://schemas.openxmlformats.org/markup-compatibility/2006">
              <mc:Choice xmlns:v="urn:schemas-microsoft-com:vml" Requires="v">
                <p:oleObj spid="_x0000_s18549" name="Chart" r:id="rId6" imgW="8343770" imgH="4381358" progId="MSGraph.Chart.8">
                  <p:embed followColorScheme="full"/>
                </p:oleObj>
              </mc:Choice>
              <mc:Fallback>
                <p:oleObj name="Chart" r:id="rId6" imgW="8343770" imgH="4381358" progId="MSGraph.Chart.8">
                  <p:embed followColorScheme="full"/>
                  <p:pic>
                    <p:nvPicPr>
                      <p:cNvPr id="34823" name="Object 8"/>
                      <p:cNvPicPr>
                        <a:picLocks noChangeAspect="1" noChangeArrowheads="1"/>
                      </p:cNvPicPr>
                      <p:nvPr/>
                    </p:nvPicPr>
                    <p:blipFill>
                      <a:blip r:embed="rId7"/>
                      <a:srcRect/>
                      <a:stretch>
                        <a:fillRect/>
                      </a:stretch>
                    </p:blipFill>
                    <p:spPr bwMode="gray">
                      <a:xfrm>
                        <a:off x="257175" y="1057659"/>
                        <a:ext cx="8343900" cy="4418984"/>
                      </a:xfrm>
                      <a:prstGeom prst="rect">
                        <a:avLst/>
                      </a:prstGeom>
                      <a:noFill/>
                      <a:ln>
                        <a:noFill/>
                      </a:ln>
                      <a:extLst/>
                    </p:spPr>
                  </p:pic>
                </p:oleObj>
              </mc:Fallback>
            </mc:AlternateContent>
          </a:graphicData>
        </a:graphic>
      </p:graphicFrame>
      <p:sp>
        <p:nvSpPr>
          <p:cNvPr id="8" name="Rectangle 6"/>
          <p:cNvSpPr>
            <a:spLocks noChangeArrowheads="1"/>
          </p:cNvSpPr>
          <p:nvPr/>
        </p:nvSpPr>
        <p:spPr bwMode="blackWhite">
          <a:xfrm>
            <a:off x="403276" y="5476643"/>
            <a:ext cx="8448675" cy="82704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1800" b="1" dirty="0">
                <a:solidFill>
                  <a:srgbClr val="FFFFFF"/>
                </a:solidFill>
              </a:rPr>
              <a:t>Both lines are moving in good directions. People who work part-time “for economic reasons” would prefer full-time work. People who work part-time “for non-economic reasons” want (or need) </a:t>
            </a:r>
            <a:r>
              <a:rPr lang="en-US" altLang="en-US" sz="1800" b="1">
                <a:solidFill>
                  <a:srgbClr val="FFFFFF"/>
                </a:solidFill>
              </a:rPr>
              <a:t>part-time work.</a:t>
            </a:r>
            <a:endParaRPr lang="en-US" altLang="en-US" sz="1800" b="1" dirty="0">
              <a:solidFill>
                <a:srgbClr val="FFFFFF"/>
              </a:solidFill>
            </a:endParaRPr>
          </a:p>
        </p:txBody>
      </p:sp>
      <p:sp>
        <p:nvSpPr>
          <p:cNvPr id="34826" name="TextBox 9"/>
          <p:cNvSpPr txBox="1">
            <a:spLocks noChangeArrowheads="1"/>
          </p:cNvSpPr>
          <p:nvPr/>
        </p:nvSpPr>
        <p:spPr bwMode="auto">
          <a:xfrm>
            <a:off x="161925" y="1337969"/>
            <a:ext cx="1200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Thousands</a:t>
            </a:r>
          </a:p>
        </p:txBody>
      </p:sp>
      <p:sp>
        <p:nvSpPr>
          <p:cNvPr id="11" name="Rectangle 7"/>
          <p:cNvSpPr>
            <a:spLocks noChangeArrowheads="1"/>
          </p:cNvSpPr>
          <p:nvPr/>
        </p:nvSpPr>
        <p:spPr bwMode="grayWhite">
          <a:xfrm>
            <a:off x="5854944" y="1732085"/>
            <a:ext cx="510687" cy="367243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12" name="Rectangle 7"/>
          <p:cNvSpPr>
            <a:spLocks noChangeArrowheads="1"/>
          </p:cNvSpPr>
          <p:nvPr/>
        </p:nvSpPr>
        <p:spPr bwMode="grayWhite">
          <a:xfrm>
            <a:off x="4114800" y="1732085"/>
            <a:ext cx="114300" cy="367243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13" name="Rectangle 7"/>
          <p:cNvSpPr>
            <a:spLocks noChangeArrowheads="1"/>
          </p:cNvSpPr>
          <p:nvPr/>
        </p:nvSpPr>
        <p:spPr bwMode="grayWhite">
          <a:xfrm>
            <a:off x="1201982" y="1732084"/>
            <a:ext cx="236294" cy="3586289"/>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14" name="AutoShape 38"/>
          <p:cNvSpPr>
            <a:spLocks noChangeArrowheads="1"/>
          </p:cNvSpPr>
          <p:nvPr/>
        </p:nvSpPr>
        <p:spPr bwMode="blackWhite">
          <a:xfrm>
            <a:off x="7499748" y="2291009"/>
            <a:ext cx="1173953" cy="460575"/>
          </a:xfrm>
          <a:prstGeom prst="wedgeRectCallout">
            <a:avLst>
              <a:gd name="adj1" fmla="val 18351"/>
              <a:gd name="adj2" fmla="val -13089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sz="1200" b="1" dirty="0">
                <a:solidFill>
                  <a:schemeClr val="bg1"/>
                </a:solidFill>
              </a:rPr>
              <a:t>New peak at 21.2 million</a:t>
            </a:r>
          </a:p>
        </p:txBody>
      </p:sp>
      <p:sp>
        <p:nvSpPr>
          <p:cNvPr id="15" name="AutoShape 38"/>
          <p:cNvSpPr>
            <a:spLocks noChangeArrowheads="1"/>
          </p:cNvSpPr>
          <p:nvPr/>
        </p:nvSpPr>
        <p:spPr bwMode="blackWhite">
          <a:xfrm>
            <a:off x="6493852" y="3775554"/>
            <a:ext cx="1173953" cy="761277"/>
          </a:xfrm>
          <a:prstGeom prst="wedgeRectCallout">
            <a:avLst>
              <a:gd name="adj1" fmla="val 104480"/>
              <a:gd name="adj2" fmla="val -29127"/>
            </a:avLst>
          </a:prstGeom>
          <a:solidFill>
            <a:schemeClr val="accent2"/>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sz="1200" b="1" dirty="0">
                <a:solidFill>
                  <a:schemeClr val="bg1"/>
                </a:solidFill>
              </a:rPr>
              <a:t>Nearly back to pre-recession levels</a:t>
            </a:r>
          </a:p>
        </p:txBody>
      </p:sp>
    </p:spTree>
    <p:extLst>
      <p:ext uri="{BB962C8B-B14F-4D97-AF65-F5344CB8AC3E}">
        <p14:creationId xmlns:p14="http://schemas.microsoft.com/office/powerpoint/2010/main" val="197595068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16" presetClass="entr" presetSubtype="26" fill="hold" grpId="0" nodeType="with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barn(inHorizontal)">
                                      <p:cBhvr>
                                        <p:cTn id="11" dur="500"/>
                                        <p:tgtEl>
                                          <p:spTgt spid="11"/>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2"/>
                                        </p:tgtEl>
                                        <p:attrNameLst>
                                          <p:attrName>style.visibility</p:attrName>
                                        </p:attrNameLst>
                                      </p:cBhvr>
                                      <p:to>
                                        <p:strVal val="visible"/>
                                      </p:to>
                                    </p:set>
                                    <p:animEffect transition="in" filter="barn(inHorizontal)">
                                      <p:cBhvr>
                                        <p:cTn id="14" dur="500"/>
                                        <p:tgtEl>
                                          <p:spTgt spid="12"/>
                                        </p:tgtEl>
                                      </p:cBhvr>
                                    </p:animEffect>
                                  </p:childTnLst>
                                </p:cTn>
                              </p:par>
                              <p:par>
                                <p:cTn id="15" presetID="16" presetClass="entr" presetSubtype="26" fill="hold" grpId="0" nodeType="withEffect">
                                  <p:stCondLst>
                                    <p:cond delay="1000"/>
                                  </p:stCondLst>
                                  <p:childTnLst>
                                    <p:set>
                                      <p:cBhvr>
                                        <p:cTn id="16" dur="1" fill="hold">
                                          <p:stCondLst>
                                            <p:cond delay="0"/>
                                          </p:stCondLst>
                                        </p:cTn>
                                        <p:tgtEl>
                                          <p:spTgt spid="13"/>
                                        </p:tgtEl>
                                        <p:attrNameLst>
                                          <p:attrName>style.visibility</p:attrName>
                                        </p:attrNameLst>
                                      </p:cBhvr>
                                      <p:to>
                                        <p:strVal val="visible"/>
                                      </p:to>
                                    </p:set>
                                    <p:animEffect transition="in" filter="barn(inHorizontal)">
                                      <p:cBhvr>
                                        <p:cTn id="17" dur="500"/>
                                        <p:tgtEl>
                                          <p:spTgt spid="13"/>
                                        </p:tgtEl>
                                      </p:cBhvr>
                                    </p:animEffect>
                                  </p:childTnLst>
                                </p:cTn>
                              </p:par>
                            </p:childTnLst>
                          </p:cTn>
                        </p:par>
                        <p:par>
                          <p:cTn id="18" fill="hold">
                            <p:stCondLst>
                              <p:cond delay="1500"/>
                            </p:stCondLst>
                            <p:childTnLst>
                              <p:par>
                                <p:cTn id="19" presetID="22" presetClass="entr" presetSubtype="8" fill="hold" grpId="0" nodeType="afterEffect">
                                  <p:stCondLst>
                                    <p:cond delay="50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par>
                          <p:cTn id="22" fill="hold">
                            <p:stCondLst>
                              <p:cond delay="2500"/>
                            </p:stCondLst>
                            <p:childTnLst>
                              <p:par>
                                <p:cTn id="23" presetID="22" presetClass="entr" presetSubtype="8" fill="hold" grpId="0" nodeType="afterEffect">
                                  <p:stCondLst>
                                    <p:cond delay="50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P spid="14" grpId="0" animBg="1"/>
      <p:bldP spid="1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chemeClr val="bg1"/>
                </a:solidFill>
              </a:rPr>
              <a:t>12/01/09 - 9pm</a:t>
            </a:r>
          </a:p>
        </p:txBody>
      </p:sp>
      <p:sp>
        <p:nvSpPr>
          <p:cNvPr id="34819"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chemeClr val="bg1"/>
                </a:solidFill>
              </a:rPr>
              <a:t>eSlide – P6466 – The Financial Crisis and the Future of the P/C</a:t>
            </a:r>
          </a:p>
        </p:txBody>
      </p:sp>
      <p:sp>
        <p:nvSpPr>
          <p:cNvPr id="34820"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9C3AA22A-0202-4EBB-9F24-BEC6CCD09BAC}" type="slidenum">
              <a:rPr lang="en-US" altLang="en-US" sz="900"/>
              <a:pPr algn="r">
                <a:lnSpc>
                  <a:spcPct val="85000"/>
                </a:lnSpc>
                <a:spcBef>
                  <a:spcPct val="20000"/>
                </a:spcBef>
                <a:buClrTx/>
                <a:buFontTx/>
                <a:buNone/>
              </a:pPr>
              <a:t>34</a:t>
            </a:fld>
            <a:endParaRPr lang="en-US" altLang="en-US" sz="900"/>
          </a:p>
        </p:txBody>
      </p:sp>
      <p:sp>
        <p:nvSpPr>
          <p:cNvPr id="34821" name="Rectangle 7"/>
          <p:cNvSpPr>
            <a:spLocks noGrp="1" noChangeArrowheads="1"/>
          </p:cNvSpPr>
          <p:nvPr>
            <p:ph type="title" idx="4294967295"/>
          </p:nvPr>
        </p:nvSpPr>
        <p:spPr>
          <a:xfrm>
            <a:off x="762000" y="194469"/>
            <a:ext cx="7919427" cy="860425"/>
          </a:xfrm>
        </p:spPr>
        <p:txBody>
          <a:bodyPr/>
          <a:lstStyle/>
          <a:p>
            <a:r>
              <a:rPr lang="en-US" altLang="en-US" dirty="0">
                <a:latin typeface="Arial" panose="020B0604020202020204" pitchFamily="34" charset="0"/>
              </a:rPr>
              <a:t>Number of “Discouraged Workers”:</a:t>
            </a:r>
            <a:br>
              <a:rPr lang="en-US" altLang="en-US" dirty="0">
                <a:latin typeface="Arial" panose="020B0604020202020204" pitchFamily="34" charset="0"/>
              </a:rPr>
            </a:br>
            <a:r>
              <a:rPr lang="en-US" altLang="en-US" dirty="0">
                <a:latin typeface="Arial" panose="020B0604020202020204" pitchFamily="34" charset="0"/>
              </a:rPr>
              <a:t>Back Near a “Normal” Range </a:t>
            </a:r>
            <a:r>
              <a:rPr lang="en-US" altLang="en-US" sz="2000" dirty="0">
                <a:latin typeface="Arial" panose="020B0604020202020204" pitchFamily="34" charset="0"/>
              </a:rPr>
              <a:t>Jan. 1994 – Jan. 2017 </a:t>
            </a:r>
            <a:endParaRPr lang="en-US" altLang="en-US" dirty="0">
              <a:latin typeface="Arial" panose="020B0604020202020204" pitchFamily="34" charset="0"/>
            </a:endParaRPr>
          </a:p>
        </p:txBody>
      </p:sp>
      <p:sp>
        <p:nvSpPr>
          <p:cNvPr id="34822" name="Text Box 5"/>
          <p:cNvSpPr txBox="1">
            <a:spLocks noChangeArrowheads="1"/>
          </p:cNvSpPr>
          <p:nvPr/>
        </p:nvSpPr>
        <p:spPr bwMode="auto">
          <a:xfrm>
            <a:off x="565150" y="6361112"/>
            <a:ext cx="6822831"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dirty="0"/>
              <a:t>Notes: Recessions indicated by gray shaded columns. Data are seasonally adjusted.</a:t>
            </a:r>
          </a:p>
          <a:p>
            <a:pPr>
              <a:lnSpc>
                <a:spcPct val="85000"/>
              </a:lnSpc>
              <a:spcBef>
                <a:spcPct val="25000"/>
              </a:spcBef>
              <a:buFont typeface="Wingdings" panose="05000000000000000000" pitchFamily="2" charset="2"/>
              <a:buNone/>
            </a:pPr>
            <a:r>
              <a:rPr lang="en-US" altLang="en-US" sz="1100" dirty="0"/>
              <a:t>Sources: Bureau of Labor Statistics; National Bureau of Economic Research (recession dates).</a:t>
            </a:r>
          </a:p>
        </p:txBody>
      </p:sp>
      <p:graphicFrame>
        <p:nvGraphicFramePr>
          <p:cNvPr id="34823" name="Object 8"/>
          <p:cNvGraphicFramePr>
            <a:graphicFrameLocks noChangeAspect="1"/>
          </p:cNvGraphicFramePr>
          <p:nvPr>
            <p:extLst>
              <p:ext uri="{D42A27DB-BD31-4B8C-83A1-F6EECF244321}">
                <p14:modId xmlns:p14="http://schemas.microsoft.com/office/powerpoint/2010/main" val="2804006952"/>
              </p:ext>
            </p:extLst>
          </p:nvPr>
        </p:nvGraphicFramePr>
        <p:xfrm>
          <a:off x="406400" y="1143000"/>
          <a:ext cx="8343900" cy="4730750"/>
        </p:xfrm>
        <a:graphic>
          <a:graphicData uri="http://schemas.openxmlformats.org/presentationml/2006/ole">
            <mc:AlternateContent xmlns:mc="http://schemas.openxmlformats.org/markup-compatibility/2006">
              <mc:Choice xmlns:v="urn:schemas-microsoft-com:vml" Requires="v">
                <p:oleObj spid="_x0000_s9387" name="Chart" r:id="rId4" imgW="8343770" imgH="4381358" progId="MSGraph.Chart.8">
                  <p:embed followColorScheme="full"/>
                </p:oleObj>
              </mc:Choice>
              <mc:Fallback>
                <p:oleObj name="Chart" r:id="rId4" imgW="8343770" imgH="4381358" progId="MSGraph.Chart.8">
                  <p:embed followColorScheme="full"/>
                  <p:pic>
                    <p:nvPicPr>
                      <p:cNvPr id="34823" name="Object 8"/>
                      <p:cNvPicPr>
                        <a:picLocks noChangeAspect="1" noChangeArrowheads="1"/>
                      </p:cNvPicPr>
                      <p:nvPr/>
                    </p:nvPicPr>
                    <p:blipFill>
                      <a:blip r:embed="rId5"/>
                      <a:srcRect/>
                      <a:stretch>
                        <a:fillRect/>
                      </a:stretch>
                    </p:blipFill>
                    <p:spPr bwMode="gray">
                      <a:xfrm>
                        <a:off x="406400" y="1143000"/>
                        <a:ext cx="8343900"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6"/>
          <p:cNvSpPr>
            <a:spLocks noChangeArrowheads="1"/>
          </p:cNvSpPr>
          <p:nvPr/>
        </p:nvSpPr>
        <p:spPr bwMode="blackWhite">
          <a:xfrm>
            <a:off x="466725" y="5734050"/>
            <a:ext cx="8448675" cy="5683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1800" b="1">
                <a:solidFill>
                  <a:srgbClr val="FFFFFF"/>
                </a:solidFill>
              </a:rPr>
              <a:t>In recent good times, the number of discouraged workers ranged from 200,000-400,000 (1995-2000) or from 300,000-500,000 (2002-2007).</a:t>
            </a:r>
          </a:p>
        </p:txBody>
      </p:sp>
      <p:sp>
        <p:nvSpPr>
          <p:cNvPr id="9" name="AutoShape 17"/>
          <p:cNvSpPr>
            <a:spLocks noChangeArrowheads="1"/>
          </p:cNvSpPr>
          <p:nvPr/>
        </p:nvSpPr>
        <p:spPr bwMode="blackWhite">
          <a:xfrm>
            <a:off x="7464425" y="1193801"/>
            <a:ext cx="1466850" cy="660400"/>
          </a:xfrm>
          <a:prstGeom prst="wedgeRectCallout">
            <a:avLst>
              <a:gd name="adj1" fmla="val 22741"/>
              <a:gd name="adj2" fmla="val 300867"/>
            </a:avLst>
          </a:prstGeom>
          <a:gradFill rotWithShape="1">
            <a:gsLst>
              <a:gs pos="0">
                <a:schemeClr val="accent1"/>
              </a:gs>
              <a:gs pos="100000">
                <a:srgbClr val="173C51"/>
              </a:gs>
            </a:gsLst>
            <a:lin ang="5400000" scaled="1"/>
          </a:gradFill>
          <a:ln>
            <a:noFill/>
          </a:ln>
          <a:extLst>
            <a:ext uri="{91240B29-F687-4F45-9708-019B960494DF}">
              <a14:hiddenLine xmlns:a14="http://schemas.microsoft.com/office/drawing/2010/main" w="28575" algn="ctr">
                <a:solidFill>
                  <a:srgbClr val="000000"/>
                </a:solidFill>
                <a:miter lim="800000"/>
                <a:headEnd/>
                <a:tailEnd/>
              </a14:hiddenLine>
            </a:ext>
          </a:extLst>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400" b="1" dirty="0">
                <a:solidFill>
                  <a:srgbClr val="FFFFFF"/>
                </a:solidFill>
              </a:rPr>
              <a:t>Latest reading: 532,000</a:t>
            </a:r>
            <a:br>
              <a:rPr lang="en-US" altLang="en-US" sz="1400" b="1" dirty="0">
                <a:solidFill>
                  <a:srgbClr val="FFFFFF"/>
                </a:solidFill>
              </a:rPr>
            </a:br>
            <a:r>
              <a:rPr lang="en-US" altLang="en-US" sz="1400" b="1" dirty="0">
                <a:solidFill>
                  <a:srgbClr val="FFFFFF"/>
                </a:solidFill>
              </a:rPr>
              <a:t>in Jan. 2017.</a:t>
            </a:r>
            <a:endParaRPr lang="en-US" altLang="en-US" sz="1400" b="1" dirty="0">
              <a:solidFill>
                <a:schemeClr val="bg1"/>
              </a:solidFill>
            </a:endParaRPr>
          </a:p>
        </p:txBody>
      </p:sp>
      <p:sp>
        <p:nvSpPr>
          <p:cNvPr id="34826" name="TextBox 9"/>
          <p:cNvSpPr txBox="1">
            <a:spLocks noChangeArrowheads="1"/>
          </p:cNvSpPr>
          <p:nvPr/>
        </p:nvSpPr>
        <p:spPr bwMode="auto">
          <a:xfrm>
            <a:off x="152400" y="1000125"/>
            <a:ext cx="1200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a:t>Thousands</a:t>
            </a:r>
          </a:p>
        </p:txBody>
      </p:sp>
      <p:sp>
        <p:nvSpPr>
          <p:cNvPr id="34827" name="TextBox 10"/>
          <p:cNvSpPr txBox="1">
            <a:spLocks noChangeArrowheads="1"/>
          </p:cNvSpPr>
          <p:nvPr/>
        </p:nvSpPr>
        <p:spPr bwMode="auto">
          <a:xfrm>
            <a:off x="1533525" y="1133475"/>
            <a:ext cx="3829050" cy="18161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solidFill>
                  <a:schemeClr val="bg1"/>
                </a:solidFill>
              </a:rPr>
              <a:t>A “discouraged worker” in a month did not actively look for work in the prior month</a:t>
            </a:r>
            <a:br>
              <a:rPr lang="en-US" altLang="en-US" sz="1400" b="1">
                <a:solidFill>
                  <a:schemeClr val="bg1"/>
                </a:solidFill>
              </a:rPr>
            </a:br>
            <a:r>
              <a:rPr lang="en-US" altLang="en-US" sz="1400" b="1">
                <a:solidFill>
                  <a:schemeClr val="bg1"/>
                </a:solidFill>
              </a:rPr>
              <a:t>for reasons such as</a:t>
            </a:r>
            <a:br>
              <a:rPr lang="en-US" altLang="en-US" sz="1400" b="1">
                <a:solidFill>
                  <a:schemeClr val="bg1"/>
                </a:solidFill>
              </a:rPr>
            </a:br>
            <a:r>
              <a:rPr lang="en-US" altLang="en-US" sz="1400" b="1">
                <a:solidFill>
                  <a:schemeClr val="bg1"/>
                </a:solidFill>
              </a:rPr>
              <a:t>--thinks no work available,</a:t>
            </a:r>
            <a:br>
              <a:rPr lang="en-US" altLang="en-US" sz="1400" b="1">
                <a:solidFill>
                  <a:schemeClr val="bg1"/>
                </a:solidFill>
              </a:rPr>
            </a:br>
            <a:r>
              <a:rPr lang="en-US" altLang="en-US" sz="1400" b="1">
                <a:solidFill>
                  <a:schemeClr val="bg1"/>
                </a:solidFill>
              </a:rPr>
              <a:t>--could not find work,</a:t>
            </a:r>
            <a:br>
              <a:rPr lang="en-US" altLang="en-US" sz="1400" b="1">
                <a:solidFill>
                  <a:schemeClr val="bg1"/>
                </a:solidFill>
              </a:rPr>
            </a:br>
            <a:r>
              <a:rPr lang="en-US" altLang="en-US" sz="1400" b="1">
                <a:solidFill>
                  <a:schemeClr val="bg1"/>
                </a:solidFill>
              </a:rPr>
              <a:t>--lacks schooling or training,</a:t>
            </a:r>
            <a:br>
              <a:rPr lang="en-US" altLang="en-US" sz="1400" b="1">
                <a:solidFill>
                  <a:schemeClr val="bg1"/>
                </a:solidFill>
              </a:rPr>
            </a:br>
            <a:r>
              <a:rPr lang="en-US" altLang="en-US" sz="1400" b="1">
                <a:solidFill>
                  <a:schemeClr val="bg1"/>
                </a:solidFill>
              </a:rPr>
              <a:t>--thinks employer thinks too young or old, and other types of discrimination.</a:t>
            </a:r>
          </a:p>
        </p:txBody>
      </p:sp>
      <p:sp>
        <p:nvSpPr>
          <p:cNvPr id="12" name="Rectangle 7"/>
          <p:cNvSpPr>
            <a:spLocks noChangeArrowheads="1"/>
          </p:cNvSpPr>
          <p:nvPr/>
        </p:nvSpPr>
        <p:spPr bwMode="grayWhite">
          <a:xfrm>
            <a:off x="3701561" y="3942735"/>
            <a:ext cx="4899513" cy="509996"/>
          </a:xfrm>
          <a:prstGeom prst="rect">
            <a:avLst/>
          </a:prstGeom>
          <a:noFill/>
          <a:ln w="2857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13" name="AutoShape 17"/>
          <p:cNvSpPr>
            <a:spLocks noChangeArrowheads="1"/>
          </p:cNvSpPr>
          <p:nvPr/>
        </p:nvSpPr>
        <p:spPr bwMode="blackWhite">
          <a:xfrm>
            <a:off x="4343400" y="4692650"/>
            <a:ext cx="865188" cy="381000"/>
          </a:xfrm>
          <a:prstGeom prst="wedgeRectCallout">
            <a:avLst>
              <a:gd name="adj1" fmla="val 17685"/>
              <a:gd name="adj2" fmla="val -150639"/>
            </a:avLst>
          </a:prstGeom>
          <a:gradFill rotWithShape="1">
            <a:gsLst>
              <a:gs pos="0">
                <a:schemeClr val="accent1"/>
              </a:gs>
              <a:gs pos="100000">
                <a:srgbClr val="173C51"/>
              </a:gs>
            </a:gsLst>
            <a:lin ang="5400000" scaled="1"/>
          </a:gradFill>
          <a:ln>
            <a:noFill/>
          </a:ln>
          <a:extLst>
            <a:ext uri="{91240B29-F687-4F45-9708-019B960494DF}">
              <a14:hiddenLine xmlns:a14="http://schemas.microsoft.com/office/drawing/2010/main" w="28575" algn="ctr">
                <a:solidFill>
                  <a:srgbClr val="000000"/>
                </a:solidFill>
                <a:miter lim="800000"/>
                <a:headEnd/>
                <a:tailEnd/>
              </a14:hiddenLine>
            </a:ext>
          </a:extLst>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400" b="1">
                <a:solidFill>
                  <a:srgbClr val="FFFFFF"/>
                </a:solidFill>
              </a:rPr>
              <a:t>Normal</a:t>
            </a:r>
            <a:endParaRPr lang="en-US" altLang="en-US" sz="1400" b="1">
              <a:solidFill>
                <a:schemeClr val="bg1"/>
              </a:solidFill>
            </a:endParaRPr>
          </a:p>
        </p:txBody>
      </p:sp>
    </p:spTree>
    <p:extLst>
      <p:ext uri="{BB962C8B-B14F-4D97-AF65-F5344CB8AC3E}">
        <p14:creationId xmlns:p14="http://schemas.microsoft.com/office/powerpoint/2010/main" val="414903683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par>
                          <p:cTn id="9" fill="hold" nodeType="afterGroup">
                            <p:stCondLst>
                              <p:cond delay="1500"/>
                            </p:stCondLst>
                            <p:childTnLst>
                              <p:par>
                                <p:cTn id="10" presetID="22" presetClass="entr" presetSubtype="1"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par>
                                <p:cTn id="13" presetID="16" presetClass="entr" presetSubtype="26" fill="hold" grpId="0" nodeType="with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barn(inHorizontal)">
                                      <p:cBhvr>
                                        <p:cTn id="15" dur="500"/>
                                        <p:tgtEl>
                                          <p:spTgt spid="12"/>
                                        </p:tgtEl>
                                      </p:cBhvr>
                                    </p:animEffect>
                                  </p:childTnLst>
                                </p:cTn>
                              </p:par>
                            </p:childTnLst>
                          </p:cTn>
                        </p:par>
                        <p:par>
                          <p:cTn id="16" fill="hold" nodeType="afterGroup">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741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741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845D708-4164-431C-A278-AB5AB4E5DF68}" type="slidenum">
              <a:rPr lang="en-US" sz="900"/>
              <a:pPr algn="r" eaLnBrk="0" hangingPunct="0">
                <a:lnSpc>
                  <a:spcPct val="85000"/>
                </a:lnSpc>
                <a:spcBef>
                  <a:spcPct val="20000"/>
                </a:spcBef>
              </a:pPr>
              <a:t>35</a:t>
            </a:fld>
            <a:endParaRPr lang="en-US" sz="900"/>
          </a:p>
        </p:txBody>
      </p:sp>
      <p:sp>
        <p:nvSpPr>
          <p:cNvPr id="17414" name="Rectangle 2"/>
          <p:cNvSpPr>
            <a:spLocks noGrp="1" noChangeArrowheads="1"/>
          </p:cNvSpPr>
          <p:nvPr>
            <p:ph type="title" idx="4294967295"/>
          </p:nvPr>
        </p:nvSpPr>
        <p:spPr>
          <a:xfrm>
            <a:off x="979226" y="234275"/>
            <a:ext cx="6985628" cy="836613"/>
          </a:xfrm>
        </p:spPr>
        <p:txBody>
          <a:bodyPr/>
          <a:lstStyle/>
          <a:p>
            <a:r>
              <a:rPr lang="en-US" sz="2800" dirty="0"/>
              <a:t>Unemployment and</a:t>
            </a:r>
            <a:br>
              <a:rPr lang="en-US" sz="2800" dirty="0"/>
            </a:br>
            <a:r>
              <a:rPr lang="en-US" sz="2800" dirty="0"/>
              <a:t>Underemployment Rates: Back to Normal?</a:t>
            </a:r>
          </a:p>
        </p:txBody>
      </p:sp>
      <p:graphicFrame>
        <p:nvGraphicFramePr>
          <p:cNvPr id="17410" name="Object 2"/>
          <p:cNvGraphicFramePr>
            <a:graphicFrameLocks noGrp="1"/>
          </p:cNvGraphicFramePr>
          <p:nvPr>
            <p:ph idx="4294967295"/>
            <p:extLst>
              <p:ext uri="{D42A27DB-BD31-4B8C-83A1-F6EECF244321}">
                <p14:modId xmlns:p14="http://schemas.microsoft.com/office/powerpoint/2010/main" val="472112348"/>
              </p:ext>
            </p:extLst>
          </p:nvPr>
        </p:nvGraphicFramePr>
        <p:xfrm>
          <a:off x="7938" y="1350963"/>
          <a:ext cx="7357504" cy="4649787"/>
        </p:xfrm>
        <a:graphic>
          <a:graphicData uri="http://schemas.openxmlformats.org/presentationml/2006/ole">
            <mc:AlternateContent xmlns:mc="http://schemas.openxmlformats.org/markup-compatibility/2006">
              <mc:Choice xmlns:v="urn:schemas-microsoft-com:vml" Requires="v">
                <p:oleObj spid="_x0000_s8365" name="Chart" r:id="rId4" imgW="7096281" imgH="4876729" progId="MSGraph.Chart.8">
                  <p:embed followColorScheme="full"/>
                </p:oleObj>
              </mc:Choice>
              <mc:Fallback>
                <p:oleObj name="Chart" r:id="rId4" imgW="7096281" imgH="4876729" progId="MSGraph.Chart.8">
                  <p:embed followColorScheme="full"/>
                  <p:pic>
                    <p:nvPicPr>
                      <p:cNvPr id="17410" name="Object 2"/>
                      <p:cNvPicPr>
                        <a:picLocks noGrp="1" noChangeArrowheads="1"/>
                      </p:cNvPicPr>
                      <p:nvPr/>
                    </p:nvPicPr>
                    <p:blipFill>
                      <a:blip r:embed="rId5"/>
                      <a:srcRect/>
                      <a:stretch>
                        <a:fillRect/>
                      </a:stretch>
                    </p:blipFill>
                    <p:spPr bwMode="auto">
                      <a:xfrm>
                        <a:off x="7938" y="1350963"/>
                        <a:ext cx="7357504" cy="4649787"/>
                      </a:xfrm>
                      <a:prstGeom prst="rect">
                        <a:avLst/>
                      </a:prstGeom>
                      <a:noFill/>
                      <a:extLst/>
                    </p:spPr>
                  </p:pic>
                </p:oleObj>
              </mc:Fallback>
            </mc:AlternateContent>
          </a:graphicData>
        </a:graphic>
      </p:graphicFrame>
      <p:sp>
        <p:nvSpPr>
          <p:cNvPr id="7072775" name="AutoShape 7"/>
          <p:cNvSpPr>
            <a:spLocks noChangeArrowheads="1"/>
          </p:cNvSpPr>
          <p:nvPr/>
        </p:nvSpPr>
        <p:spPr bwMode="blackWhite">
          <a:xfrm>
            <a:off x="7451097" y="4123927"/>
            <a:ext cx="1583296" cy="1252537"/>
          </a:xfrm>
          <a:prstGeom prst="wedgeRectCallout">
            <a:avLst>
              <a:gd name="adj1" fmla="val -64784"/>
              <a:gd name="adj2" fmla="val 4616"/>
            </a:avLst>
          </a:prstGeom>
          <a:solidFill>
            <a:schemeClr val="accent2"/>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“Headline” unemployment was </a:t>
            </a:r>
            <a:r>
              <a:rPr lang="en-US" sz="1400" b="1" dirty="0">
                <a:solidFill>
                  <a:schemeClr val="bg1"/>
                </a:solidFill>
              </a:rPr>
              <a:t>4.7</a:t>
            </a:r>
            <a:r>
              <a:rPr lang="en-US" sz="1400" b="1" dirty="0">
                <a:solidFill>
                  <a:schemeClr val="bg1"/>
                </a:solidFill>
                <a:cs typeface="+mn-cs"/>
              </a:rPr>
              <a:t>% in Feb</a:t>
            </a:r>
            <a:r>
              <a:rPr lang="en-US" sz="1400" b="1" dirty="0">
                <a:solidFill>
                  <a:schemeClr val="bg1"/>
                </a:solidFill>
              </a:rPr>
              <a:t>. </a:t>
            </a:r>
            <a:r>
              <a:rPr lang="en-US" sz="1400" b="1" dirty="0">
                <a:solidFill>
                  <a:schemeClr val="bg1"/>
                </a:solidFill>
                <a:cs typeface="+mn-cs"/>
              </a:rPr>
              <a:t>2017.</a:t>
            </a:r>
            <a:r>
              <a:rPr lang="en-US" sz="1400" b="1" dirty="0">
                <a:solidFill>
                  <a:schemeClr val="bg1"/>
                </a:solidFill>
              </a:rPr>
              <a:t> 4.5% to 5.5% is “normal.”</a:t>
            </a:r>
            <a:endParaRPr lang="en-US" sz="1400" b="1" dirty="0">
              <a:solidFill>
                <a:schemeClr val="bg1"/>
              </a:solidFill>
              <a:cs typeface="+mn-cs"/>
            </a:endParaRPr>
          </a:p>
        </p:txBody>
      </p:sp>
      <p:sp>
        <p:nvSpPr>
          <p:cNvPr id="17416" name="Rectangle 8"/>
          <p:cNvSpPr>
            <a:spLocks noChangeArrowheads="1"/>
          </p:cNvSpPr>
          <p:nvPr/>
        </p:nvSpPr>
        <p:spPr bwMode="auto">
          <a:xfrm>
            <a:off x="724633" y="6631082"/>
            <a:ext cx="5345723"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US Bureau of Labor Statistics; Insurance Information Institute.</a:t>
            </a:r>
          </a:p>
        </p:txBody>
      </p:sp>
      <p:sp>
        <p:nvSpPr>
          <p:cNvPr id="2094089" name="AutoShape 38"/>
          <p:cNvSpPr>
            <a:spLocks noChangeArrowheads="1"/>
          </p:cNvSpPr>
          <p:nvPr/>
        </p:nvSpPr>
        <p:spPr bwMode="blackWhite">
          <a:xfrm>
            <a:off x="7437907" y="3199245"/>
            <a:ext cx="1583296" cy="509647"/>
          </a:xfrm>
          <a:prstGeom prst="wedgeRectCallout">
            <a:avLst>
              <a:gd name="adj1" fmla="val -66055"/>
              <a:gd name="adj2" fmla="val 463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U-6 was 9.2% in Feb</a:t>
            </a:r>
            <a:r>
              <a:rPr lang="en-US" sz="1400" b="1" dirty="0">
                <a:solidFill>
                  <a:schemeClr val="bg1"/>
                </a:solidFill>
              </a:rPr>
              <a:t>. </a:t>
            </a:r>
            <a:r>
              <a:rPr lang="en-US" sz="1400" b="1" dirty="0">
                <a:solidFill>
                  <a:schemeClr val="bg1"/>
                </a:solidFill>
                <a:cs typeface="+mn-cs"/>
              </a:rPr>
              <a:t>2017.</a:t>
            </a:r>
          </a:p>
        </p:txBody>
      </p:sp>
      <p:sp>
        <p:nvSpPr>
          <p:cNvPr id="17418" name="Rectangle 11"/>
          <p:cNvSpPr>
            <a:spLocks noChangeArrowheads="1"/>
          </p:cNvSpPr>
          <p:nvPr/>
        </p:nvSpPr>
        <p:spPr bwMode="black">
          <a:xfrm>
            <a:off x="223838" y="1028700"/>
            <a:ext cx="3911600" cy="387798"/>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400" b="1" dirty="0">
                <a:solidFill>
                  <a:srgbClr val="225A7A"/>
                </a:solidFill>
              </a:rPr>
              <a:t>January 2000 through February 2017, Seasonally Adjusted (%)</a:t>
            </a:r>
          </a:p>
        </p:txBody>
      </p:sp>
      <p:sp>
        <p:nvSpPr>
          <p:cNvPr id="14" name="Rectangle 6"/>
          <p:cNvSpPr>
            <a:spLocks noChangeArrowheads="1"/>
          </p:cNvSpPr>
          <p:nvPr/>
        </p:nvSpPr>
        <p:spPr bwMode="blackWhite">
          <a:xfrm>
            <a:off x="844062" y="6000750"/>
            <a:ext cx="7857026" cy="555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Based on the latest readings,</a:t>
            </a:r>
            <a:br>
              <a:rPr lang="en-US" b="1" dirty="0">
                <a:solidFill>
                  <a:srgbClr val="FFFFFF"/>
                </a:solidFill>
              </a:rPr>
            </a:br>
            <a:r>
              <a:rPr lang="en-US" b="1" dirty="0">
                <a:solidFill>
                  <a:srgbClr val="FFFFFF"/>
                </a:solidFill>
              </a:rPr>
              <a:t>it appears that the job market is now back to “normal”</a:t>
            </a:r>
          </a:p>
        </p:txBody>
      </p:sp>
      <p:sp>
        <p:nvSpPr>
          <p:cNvPr id="15" name="Date Placeholder 14"/>
          <p:cNvSpPr>
            <a:spLocks noGrp="1"/>
          </p:cNvSpPr>
          <p:nvPr>
            <p:ph type="dt" sz="quarter" idx="10"/>
          </p:nvPr>
        </p:nvSpPr>
        <p:spPr/>
        <p:txBody>
          <a:bodyPr/>
          <a:lstStyle/>
          <a:p>
            <a:pPr>
              <a:defRPr/>
            </a:pPr>
            <a:r>
              <a:rPr lang="en-US" dirty="0"/>
              <a:t>-</a:t>
            </a:r>
          </a:p>
        </p:txBody>
      </p:sp>
      <p:sp>
        <p:nvSpPr>
          <p:cNvPr id="16" name="Slide Number Placeholder 15"/>
          <p:cNvSpPr>
            <a:spLocks noGrp="1"/>
          </p:cNvSpPr>
          <p:nvPr>
            <p:ph type="sldNum" sz="quarter" idx="12"/>
          </p:nvPr>
        </p:nvSpPr>
        <p:spPr/>
        <p:txBody>
          <a:bodyPr/>
          <a:lstStyle/>
          <a:p>
            <a:pPr>
              <a:defRPr/>
            </a:pPr>
            <a:endParaRPr lang="en-US" dirty="0"/>
          </a:p>
        </p:txBody>
      </p:sp>
      <p:sp>
        <p:nvSpPr>
          <p:cNvPr id="18" name="AutoShape 38"/>
          <p:cNvSpPr>
            <a:spLocks noChangeArrowheads="1"/>
          </p:cNvSpPr>
          <p:nvPr/>
        </p:nvSpPr>
        <p:spPr bwMode="blackWhite">
          <a:xfrm>
            <a:off x="5670289" y="1128426"/>
            <a:ext cx="2166021" cy="661046"/>
          </a:xfrm>
          <a:prstGeom prst="wedgeRectCallout">
            <a:avLst>
              <a:gd name="adj1" fmla="val -101633"/>
              <a:gd name="adj2" fmla="val 3075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U-6 went from 8.0%</a:t>
            </a:r>
            <a:br>
              <a:rPr lang="en-US" sz="1400" b="1" dirty="0">
                <a:solidFill>
                  <a:schemeClr val="bg1"/>
                </a:solidFill>
                <a:cs typeface="+mn-cs"/>
              </a:rPr>
            </a:br>
            <a:r>
              <a:rPr lang="en-US" sz="1400" b="1" dirty="0">
                <a:solidFill>
                  <a:schemeClr val="bg1"/>
                </a:solidFill>
                <a:cs typeface="+mn-cs"/>
              </a:rPr>
              <a:t>in March 2007 to 17.5% in October 2009</a:t>
            </a:r>
          </a:p>
        </p:txBody>
      </p:sp>
      <p:sp>
        <p:nvSpPr>
          <p:cNvPr id="17" name="Rectangle 7"/>
          <p:cNvSpPr>
            <a:spLocks noChangeArrowheads="1"/>
          </p:cNvSpPr>
          <p:nvPr/>
        </p:nvSpPr>
        <p:spPr bwMode="grayWhite">
          <a:xfrm>
            <a:off x="1046285" y="3588208"/>
            <a:ext cx="6206603" cy="415035"/>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sz="1800"/>
          </a:p>
        </p:txBody>
      </p:sp>
      <p:sp>
        <p:nvSpPr>
          <p:cNvPr id="19" name="AutoShape 38"/>
          <p:cNvSpPr>
            <a:spLocks noChangeArrowheads="1"/>
          </p:cNvSpPr>
          <p:nvPr/>
        </p:nvSpPr>
        <p:spPr bwMode="blackWhite">
          <a:xfrm>
            <a:off x="1842327" y="2672239"/>
            <a:ext cx="1706495" cy="527006"/>
          </a:xfrm>
          <a:prstGeom prst="wedgeRectCallout">
            <a:avLst>
              <a:gd name="adj1" fmla="val 26799"/>
              <a:gd name="adj2" fmla="val 13979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For U-6, 8.0% to 9.5% is “normal.”</a:t>
            </a:r>
          </a:p>
        </p:txBody>
      </p:sp>
      <p:sp>
        <p:nvSpPr>
          <p:cNvPr id="20" name="Rectangle 7"/>
          <p:cNvSpPr>
            <a:spLocks noChangeArrowheads="1"/>
          </p:cNvSpPr>
          <p:nvPr/>
        </p:nvSpPr>
        <p:spPr bwMode="grayWhite">
          <a:xfrm>
            <a:off x="1133062" y="4633575"/>
            <a:ext cx="6023112" cy="473024"/>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sz="1800"/>
          </a:p>
        </p:txBody>
      </p:sp>
    </p:spTree>
    <p:extLst>
      <p:ext uri="{BB962C8B-B14F-4D97-AF65-F5344CB8AC3E}">
        <p14:creationId xmlns:p14="http://schemas.microsoft.com/office/powerpoint/2010/main" val="428120565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094089"/>
                                        </p:tgtEl>
                                        <p:attrNameLst>
                                          <p:attrName>style.visibility</p:attrName>
                                        </p:attrNameLst>
                                      </p:cBhvr>
                                      <p:to>
                                        <p:strVal val="visible"/>
                                      </p:to>
                                    </p:set>
                                    <p:animEffect transition="in" filter="wipe(left)">
                                      <p:cBhvr>
                                        <p:cTn id="7" dur="500"/>
                                        <p:tgtEl>
                                          <p:spTgt spid="2094089"/>
                                        </p:tgtEl>
                                      </p:cBhvr>
                                    </p:animEffect>
                                  </p:childTnLst>
                                </p:cTn>
                              </p:par>
                            </p:childTnLst>
                          </p:cTn>
                        </p:par>
                        <p:par>
                          <p:cTn id="8" fill="hold">
                            <p:stCondLst>
                              <p:cond delay="1000"/>
                            </p:stCondLst>
                            <p:childTnLst>
                              <p:par>
                                <p:cTn id="9" presetID="22" presetClass="entr" presetSubtype="2" fill="hold" grpId="0" nodeType="afterEffect">
                                  <p:stCondLst>
                                    <p:cond delay="500"/>
                                  </p:stCondLst>
                                  <p:childTnLst>
                                    <p:set>
                                      <p:cBhvr>
                                        <p:cTn id="10" dur="1" fill="hold">
                                          <p:stCondLst>
                                            <p:cond delay="0"/>
                                          </p:stCondLst>
                                        </p:cTn>
                                        <p:tgtEl>
                                          <p:spTgt spid="7072775"/>
                                        </p:tgtEl>
                                        <p:attrNameLst>
                                          <p:attrName>style.visibility</p:attrName>
                                        </p:attrNameLst>
                                      </p:cBhvr>
                                      <p:to>
                                        <p:strVal val="visible"/>
                                      </p:to>
                                    </p:set>
                                    <p:animEffect transition="in" filter="wipe(right)">
                                      <p:cBhvr>
                                        <p:cTn id="11" dur="500"/>
                                        <p:tgtEl>
                                          <p:spTgt spid="7072775"/>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8" fill="hold" grpId="0" nodeType="afterEffect">
                                  <p:stCondLst>
                                    <p:cond delay="50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par>
                                <p:cTn id="21" presetID="16" presetClass="entr" presetSubtype="26" fill="hold" grpId="0" nodeType="withEffect">
                                  <p:stCondLst>
                                    <p:cond delay="1000"/>
                                  </p:stCondLst>
                                  <p:childTnLst>
                                    <p:set>
                                      <p:cBhvr>
                                        <p:cTn id="22" dur="1" fill="hold">
                                          <p:stCondLst>
                                            <p:cond delay="0"/>
                                          </p:stCondLst>
                                        </p:cTn>
                                        <p:tgtEl>
                                          <p:spTgt spid="17"/>
                                        </p:tgtEl>
                                        <p:attrNameLst>
                                          <p:attrName>style.visibility</p:attrName>
                                        </p:attrNameLst>
                                      </p:cBhvr>
                                      <p:to>
                                        <p:strVal val="visible"/>
                                      </p:to>
                                    </p:set>
                                    <p:animEffect transition="in" filter="barn(inHorizontal)">
                                      <p:cBhvr>
                                        <p:cTn id="23" dur="500"/>
                                        <p:tgtEl>
                                          <p:spTgt spid="17"/>
                                        </p:tgtEl>
                                      </p:cBhvr>
                                    </p:animEffect>
                                  </p:childTnLst>
                                </p:cTn>
                              </p:par>
                            </p:childTnLst>
                          </p:cTn>
                        </p:par>
                        <p:par>
                          <p:cTn id="24" fill="hold">
                            <p:stCondLst>
                              <p:cond delay="5000"/>
                            </p:stCondLst>
                            <p:childTnLst>
                              <p:par>
                                <p:cTn id="25" presetID="22" presetClass="entr" presetSubtype="8" fill="hold" grpId="0" nodeType="afterEffect">
                                  <p:stCondLst>
                                    <p:cond delay="50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par>
                                <p:cTn id="28" presetID="16" presetClass="entr" presetSubtype="26" fill="hold" grpId="0" nodeType="withEffect">
                                  <p:stCondLst>
                                    <p:cond delay="1000"/>
                                  </p:stCondLst>
                                  <p:childTnLst>
                                    <p:set>
                                      <p:cBhvr>
                                        <p:cTn id="29" dur="1" fill="hold">
                                          <p:stCondLst>
                                            <p:cond delay="0"/>
                                          </p:stCondLst>
                                        </p:cTn>
                                        <p:tgtEl>
                                          <p:spTgt spid="20"/>
                                        </p:tgtEl>
                                        <p:attrNameLst>
                                          <p:attrName>style.visibility</p:attrName>
                                        </p:attrNameLst>
                                      </p:cBhvr>
                                      <p:to>
                                        <p:strVal val="visible"/>
                                      </p:to>
                                    </p:set>
                                    <p:animEffect transition="in" filter="barn(inHorizontal)">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2775" grpId="0" animBg="1"/>
      <p:bldP spid="2094089" grpId="0" animBg="1"/>
      <p:bldP spid="14" grpId="0" animBg="1"/>
      <p:bldP spid="18" grpId="0" animBg="1"/>
      <p:bldP spid="17" grpId="0" animBg="1"/>
      <p:bldP spid="19" grpId="0" animBg="1"/>
      <p:bldP spid="2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5000"/>
              </a:lnSpc>
              <a:spcBef>
                <a:spcPct val="20000"/>
              </a:spcBef>
            </a:pPr>
            <a:r>
              <a:rPr lang="en-US" alt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302CD66C-0127-41DD-861A-62E8A119ABAF}" type="slidenum">
              <a:rPr lang="en-US" altLang="en-US" sz="900"/>
              <a:pPr algn="r">
                <a:lnSpc>
                  <a:spcPct val="85000"/>
                </a:lnSpc>
                <a:spcBef>
                  <a:spcPct val="20000"/>
                </a:spcBef>
              </a:pPr>
              <a:t>36</a:t>
            </a:fld>
            <a:endParaRPr lang="en-US" altLang="en-US" sz="900"/>
          </a:p>
        </p:txBody>
      </p:sp>
      <p:sp>
        <p:nvSpPr>
          <p:cNvPr id="65541" name="Rectangle 7"/>
          <p:cNvSpPr>
            <a:spLocks noGrp="1" noChangeArrowheads="1"/>
          </p:cNvSpPr>
          <p:nvPr>
            <p:ph type="title" idx="4294967295"/>
          </p:nvPr>
        </p:nvSpPr>
        <p:spPr>
          <a:xfrm>
            <a:off x="1006475" y="232170"/>
            <a:ext cx="6711950" cy="860425"/>
          </a:xfrm>
        </p:spPr>
        <p:txBody>
          <a:bodyPr/>
          <a:lstStyle/>
          <a:p>
            <a:r>
              <a:rPr lang="en-US" altLang="en-US" sz="2800" dirty="0">
                <a:latin typeface="Arial" panose="020B0604020202020204" pitchFamily="34" charset="0"/>
              </a:rPr>
              <a:t>Nonfarm Payroll (Wages and Salaries):</a:t>
            </a:r>
            <a:br>
              <a:rPr lang="en-US" altLang="en-US" sz="2800" dirty="0">
                <a:latin typeface="Arial" panose="020B0604020202020204" pitchFamily="34" charset="0"/>
              </a:rPr>
            </a:br>
            <a:r>
              <a:rPr lang="en-US" altLang="en-US" sz="2800" dirty="0">
                <a:latin typeface="Arial" panose="020B0604020202020204" pitchFamily="34" charset="0"/>
              </a:rPr>
              <a:t>Quarterly, 2005–2016:Q4</a:t>
            </a:r>
          </a:p>
        </p:txBody>
      </p:sp>
      <p:sp>
        <p:nvSpPr>
          <p:cNvPr id="65542" name="Text Box 5"/>
          <p:cNvSpPr txBox="1">
            <a:spLocks noChangeArrowheads="1"/>
          </p:cNvSpPr>
          <p:nvPr/>
        </p:nvSpPr>
        <p:spPr bwMode="auto">
          <a:xfrm>
            <a:off x="593481" y="6121005"/>
            <a:ext cx="79570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Note: Recession indicated by gray shaded column. Data are seasonally adjusted annual rates.</a:t>
            </a:r>
          </a:p>
          <a:p>
            <a:pPr>
              <a:lnSpc>
                <a:spcPct val="85000"/>
              </a:lnSpc>
              <a:spcBef>
                <a:spcPct val="25000"/>
              </a:spcBef>
              <a:buClr>
                <a:schemeClr val="accent2"/>
              </a:buClr>
              <a:buFont typeface="Wingdings" panose="05000000000000000000" pitchFamily="2" charset="2"/>
              <a:buNone/>
            </a:pPr>
            <a:r>
              <a:rPr lang="en-US" altLang="en-US" sz="1100" dirty="0"/>
              <a:t>Sources: </a:t>
            </a:r>
            <a:r>
              <a:rPr lang="en-US" altLang="en-US" sz="1100" dirty="0">
                <a:hlinkClick r:id="rId4"/>
              </a:rPr>
              <a:t>http://research.stlouisfed.org/fred2/series/WASCUR</a:t>
            </a:r>
            <a:r>
              <a:rPr lang="en-US" altLang="en-US" sz="1100" dirty="0"/>
              <a:t>; National Bureau of Economic Research (recession dates); Insurance Information Institute.</a:t>
            </a:r>
          </a:p>
        </p:txBody>
      </p:sp>
      <p:sp>
        <p:nvSpPr>
          <p:cNvPr id="65543" name="Rectangle 6"/>
          <p:cNvSpPr>
            <a:spLocks noChangeArrowheads="1"/>
          </p:cNvSpPr>
          <p:nvPr/>
        </p:nvSpPr>
        <p:spPr bwMode="black">
          <a:xfrm>
            <a:off x="193675" y="1047750"/>
            <a:ext cx="2438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a:solidFill>
                  <a:srgbClr val="225A7A"/>
                </a:solidFill>
              </a:rPr>
              <a:t>Billions</a:t>
            </a:r>
          </a:p>
        </p:txBody>
      </p:sp>
      <p:graphicFrame>
        <p:nvGraphicFramePr>
          <p:cNvPr id="65544" name="Object 8"/>
          <p:cNvGraphicFramePr>
            <a:graphicFrameLocks noChangeAspect="1"/>
          </p:cNvGraphicFramePr>
          <p:nvPr>
            <p:extLst>
              <p:ext uri="{D42A27DB-BD31-4B8C-83A1-F6EECF244321}">
                <p14:modId xmlns:p14="http://schemas.microsoft.com/office/powerpoint/2010/main" val="3272489428"/>
              </p:ext>
            </p:extLst>
          </p:nvPr>
        </p:nvGraphicFramePr>
        <p:xfrm>
          <a:off x="352425" y="1187450"/>
          <a:ext cx="8535988" cy="4838700"/>
        </p:xfrm>
        <a:graphic>
          <a:graphicData uri="http://schemas.openxmlformats.org/presentationml/2006/ole">
            <mc:AlternateContent xmlns:mc="http://schemas.openxmlformats.org/markup-compatibility/2006">
              <mc:Choice xmlns:v="urn:schemas-microsoft-com:vml" Requires="v">
                <p:oleObj spid="_x0000_s12459" name="Chart" r:id="rId5" imgW="8343852" imgH="4381571" progId="MSGraph.Chart.8">
                  <p:embed followColorScheme="full"/>
                </p:oleObj>
              </mc:Choice>
              <mc:Fallback>
                <p:oleObj name="Chart" r:id="rId5" imgW="8343852" imgH="4381571" progId="MSGraph.Chart.8">
                  <p:embed followColorScheme="full"/>
                  <p:pic>
                    <p:nvPicPr>
                      <p:cNvPr id="65544" name="Object 8"/>
                      <p:cNvPicPr>
                        <a:picLocks noChangeAspect="1" noChangeArrowheads="1"/>
                      </p:cNvPicPr>
                      <p:nvPr/>
                    </p:nvPicPr>
                    <p:blipFill>
                      <a:blip r:embed="rId6"/>
                      <a:srcRect/>
                      <a:stretch>
                        <a:fillRect/>
                      </a:stretch>
                    </p:blipFill>
                    <p:spPr bwMode="auto">
                      <a:xfrm>
                        <a:off x="352425" y="1187450"/>
                        <a:ext cx="8535988"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AutoShape 14"/>
          <p:cNvSpPr>
            <a:spLocks noChangeArrowheads="1"/>
          </p:cNvSpPr>
          <p:nvPr/>
        </p:nvSpPr>
        <p:spPr bwMode="blackWhite">
          <a:xfrm>
            <a:off x="1563688" y="1852613"/>
            <a:ext cx="2182812" cy="611187"/>
          </a:xfrm>
          <a:prstGeom prst="wedgeRectCallout">
            <a:avLst>
              <a:gd name="adj1" fmla="val 43508"/>
              <a:gd name="adj2" fmla="val 24442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a:solidFill>
                  <a:schemeClr val="bg1"/>
                </a:solidFill>
              </a:rPr>
              <a:t>Prior Peak was 2008:Q3 at $6.54 trillion</a:t>
            </a:r>
          </a:p>
        </p:txBody>
      </p:sp>
      <p:sp>
        <p:nvSpPr>
          <p:cNvPr id="11" name="AutoShape 14"/>
          <p:cNvSpPr>
            <a:spLocks noChangeArrowheads="1"/>
          </p:cNvSpPr>
          <p:nvPr/>
        </p:nvSpPr>
        <p:spPr bwMode="blackWhite">
          <a:xfrm>
            <a:off x="5029200" y="1195388"/>
            <a:ext cx="2328863" cy="1090612"/>
          </a:xfrm>
          <a:prstGeom prst="wedgeRectCallout">
            <a:avLst>
              <a:gd name="adj1" fmla="val 104459"/>
              <a:gd name="adj2" fmla="val -16995"/>
            </a:avLst>
          </a:prstGeom>
          <a:solidFill>
            <a:srgbClr val="FFC000"/>
          </a:soli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b="1" dirty="0"/>
              <a:t>Latest (2016:Q4) was $8.34 trillion, a new peak--$2.11T above 2009 trough</a:t>
            </a:r>
          </a:p>
        </p:txBody>
      </p:sp>
      <p:sp>
        <p:nvSpPr>
          <p:cNvPr id="12" name="AutoShape 14"/>
          <p:cNvSpPr>
            <a:spLocks noChangeArrowheads="1"/>
          </p:cNvSpPr>
          <p:nvPr/>
        </p:nvSpPr>
        <p:spPr bwMode="blackWhite">
          <a:xfrm>
            <a:off x="2632075" y="4591877"/>
            <a:ext cx="2419350" cy="706645"/>
          </a:xfrm>
          <a:prstGeom prst="wedgeRectCallout">
            <a:avLst>
              <a:gd name="adj1" fmla="val 6101"/>
              <a:gd name="adj2" fmla="val -8414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a:solidFill>
                  <a:schemeClr val="bg1"/>
                </a:solidFill>
              </a:rPr>
              <a:t>Recent trough (2009:Q1) was $6.23 trillion, down 5.3% from prior peak</a:t>
            </a:r>
          </a:p>
        </p:txBody>
      </p:sp>
      <p:sp>
        <p:nvSpPr>
          <p:cNvPr id="14" name="AutoShape 14"/>
          <p:cNvSpPr>
            <a:spLocks noChangeArrowheads="1"/>
          </p:cNvSpPr>
          <p:nvPr/>
        </p:nvSpPr>
        <p:spPr bwMode="blackWhite">
          <a:xfrm>
            <a:off x="5903913" y="3836504"/>
            <a:ext cx="2932112" cy="1462018"/>
          </a:xfrm>
          <a:prstGeom prst="wedgeRectCallout">
            <a:avLst>
              <a:gd name="adj1" fmla="val -47954"/>
              <a:gd name="adj2" fmla="val 2903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u="sng" dirty="0">
                <a:solidFill>
                  <a:schemeClr val="bg1"/>
                </a:solidFill>
              </a:rPr>
              <a:t>Y-o-Y Growth rates</a:t>
            </a:r>
            <a:br>
              <a:rPr lang="en-US" altLang="en-US" sz="1400" b="1" u="sng" dirty="0">
                <a:solidFill>
                  <a:schemeClr val="bg1"/>
                </a:solidFill>
              </a:rPr>
            </a:br>
            <a:r>
              <a:rPr lang="en-US" altLang="en-US" sz="1400" b="1" dirty="0">
                <a:solidFill>
                  <a:schemeClr val="bg1"/>
                </a:solidFill>
              </a:rPr>
              <a:t>2011:Q3 over 2010:Q3: 4.1%</a:t>
            </a:r>
            <a:br>
              <a:rPr lang="en-US" altLang="en-US" sz="1400" b="1" dirty="0">
                <a:solidFill>
                  <a:schemeClr val="bg1"/>
                </a:solidFill>
              </a:rPr>
            </a:br>
            <a:r>
              <a:rPr lang="en-US" altLang="en-US" sz="1400" b="1" dirty="0">
                <a:solidFill>
                  <a:schemeClr val="bg1"/>
                </a:solidFill>
              </a:rPr>
              <a:t>2012:Q3 over 2011:Q3: 3.2%</a:t>
            </a:r>
            <a:br>
              <a:rPr lang="en-US" altLang="en-US" sz="1400" b="1" dirty="0">
                <a:solidFill>
                  <a:schemeClr val="bg1"/>
                </a:solidFill>
              </a:rPr>
            </a:br>
            <a:r>
              <a:rPr lang="en-US" altLang="en-US" sz="1400" b="1" dirty="0">
                <a:solidFill>
                  <a:schemeClr val="bg1"/>
                </a:solidFill>
              </a:rPr>
              <a:t>2013:Q3 over 2012:Q3: 3.5%</a:t>
            </a:r>
            <a:br>
              <a:rPr lang="en-US" altLang="en-US" sz="1400" b="1" dirty="0">
                <a:solidFill>
                  <a:schemeClr val="bg1"/>
                </a:solidFill>
              </a:rPr>
            </a:br>
            <a:r>
              <a:rPr lang="en-US" altLang="en-US" sz="1400" b="1" dirty="0">
                <a:solidFill>
                  <a:schemeClr val="bg1"/>
                </a:solidFill>
              </a:rPr>
              <a:t>2014:Q3 over 2013:Q3: 5.2%</a:t>
            </a:r>
            <a:br>
              <a:rPr lang="en-US" altLang="en-US" sz="1400" b="1" dirty="0">
                <a:solidFill>
                  <a:schemeClr val="bg1"/>
                </a:solidFill>
              </a:rPr>
            </a:br>
            <a:r>
              <a:rPr lang="en-US" altLang="en-US" sz="1400" b="1" dirty="0">
                <a:solidFill>
                  <a:schemeClr val="bg1"/>
                </a:solidFill>
              </a:rPr>
              <a:t>2015:Q3 over 2014:Q3: 5.0%</a:t>
            </a:r>
            <a:br>
              <a:rPr lang="en-US" altLang="en-US" sz="1400" b="1" dirty="0">
                <a:solidFill>
                  <a:schemeClr val="bg1"/>
                </a:solidFill>
              </a:rPr>
            </a:br>
            <a:r>
              <a:rPr lang="en-US" altLang="en-US" sz="1400" b="1" dirty="0">
                <a:solidFill>
                  <a:schemeClr val="bg1"/>
                </a:solidFill>
              </a:rPr>
              <a:t>2016:Q3 over 2015:Q3: 4.5%</a:t>
            </a:r>
          </a:p>
        </p:txBody>
      </p:sp>
      <p:sp>
        <p:nvSpPr>
          <p:cNvPr id="15" name="Date Placeholder 14"/>
          <p:cNvSpPr>
            <a:spLocks noGrp="1"/>
          </p:cNvSpPr>
          <p:nvPr>
            <p:ph type="dt" sz="quarter" idx="10"/>
          </p:nvPr>
        </p:nvSpPr>
        <p:spPr/>
        <p:txBody>
          <a:bodyPr/>
          <a:lstStyle/>
          <a:p>
            <a:pPr>
              <a:defRPr/>
            </a:pPr>
            <a:endParaRPr lang="en-US" dirty="0"/>
          </a:p>
        </p:txBody>
      </p:sp>
      <p:sp>
        <p:nvSpPr>
          <p:cNvPr id="65550" name="Slide Number Placeholder 1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87C8610-914A-4355-AF36-1B67D4861730}" type="slidenum">
              <a:rPr lang="en-US" altLang="en-US" smtClean="0"/>
              <a:pPr/>
              <a:t>36</a:t>
            </a:fld>
            <a:endParaRPr lang="en-US" altLang="en-US"/>
          </a:p>
        </p:txBody>
      </p:sp>
    </p:spTree>
    <p:extLst>
      <p:ext uri="{BB962C8B-B14F-4D97-AF65-F5344CB8AC3E}">
        <p14:creationId xmlns:p14="http://schemas.microsoft.com/office/powerpoint/2010/main" val="17431100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par>
                          <p:cTn id="16" fill="hold" nodeType="afterGroup">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4"/>
                                        </p:tgtEl>
                                        <p:attrNameLst>
                                          <p:attrName>style.visibility</p:attrName>
                                        </p:attrNameLst>
                                      </p:cBhvr>
                                      <p:to>
                                        <p:strVal val="visible"/>
                                      </p:to>
                                    </p:set>
                                    <p:animEffect transition="in" filter="wipe(right)">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Object 9"/>
          <p:cNvGraphicFramePr>
            <a:graphicFrameLocks noChangeAspect="1"/>
          </p:cNvGraphicFramePr>
          <p:nvPr>
            <p:extLst/>
          </p:nvPr>
        </p:nvGraphicFramePr>
        <p:xfrm>
          <a:off x="233363" y="1070260"/>
          <a:ext cx="8561387" cy="4538316"/>
        </p:xfrm>
        <a:graphic>
          <a:graphicData uri="http://schemas.openxmlformats.org/drawingml/2006/chart">
            <c:chart xmlns:c="http://schemas.openxmlformats.org/drawingml/2006/chart" xmlns:r="http://schemas.openxmlformats.org/officeDocument/2006/relationships" r:id="rId3"/>
          </a:graphicData>
        </a:graphic>
      </p:graphicFrame>
      <p:sp>
        <p:nvSpPr>
          <p:cNvPr id="25603"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chemeClr val="bg1"/>
                </a:solidFill>
              </a:rPr>
              <a:t>12/01/09 - 9pm</a:t>
            </a:r>
          </a:p>
        </p:txBody>
      </p:sp>
      <p:sp>
        <p:nvSpPr>
          <p:cNvPr id="25606" name="Rectangle 14"/>
          <p:cNvSpPr>
            <a:spLocks noGrp="1" noChangeArrowheads="1"/>
          </p:cNvSpPr>
          <p:nvPr>
            <p:ph type="title"/>
          </p:nvPr>
        </p:nvSpPr>
        <p:spPr>
          <a:xfrm>
            <a:off x="520501" y="146334"/>
            <a:ext cx="7061030" cy="923925"/>
          </a:xfrm>
        </p:spPr>
        <p:txBody>
          <a:bodyPr/>
          <a:lstStyle/>
          <a:p>
            <a:r>
              <a:rPr lang="en-US" altLang="en-US">
                <a:latin typeface="Arial" panose="020B0604020202020204" pitchFamily="34" charset="0"/>
              </a:rPr>
              <a:t>Since 2012-13, Wages </a:t>
            </a:r>
            <a:r>
              <a:rPr lang="en-US" altLang="en-US" dirty="0">
                <a:latin typeface="Arial" panose="020B0604020202020204" pitchFamily="34" charset="0"/>
              </a:rPr>
              <a:t>Have Grown Faster Than Inflation,* 2007-2016</a:t>
            </a:r>
          </a:p>
        </p:txBody>
      </p:sp>
      <p:sp>
        <p:nvSpPr>
          <p:cNvPr id="25607" name="Rectangle 3"/>
          <p:cNvSpPr>
            <a:spLocks noChangeArrowheads="1"/>
          </p:cNvSpPr>
          <p:nvPr/>
        </p:nvSpPr>
        <p:spPr bwMode="auto">
          <a:xfrm>
            <a:off x="520501" y="6403410"/>
            <a:ext cx="6726482"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dirty="0"/>
              <a:t>*Seasonally adjusted; year-over-year; Shaded area indicates recession.</a:t>
            </a:r>
          </a:p>
          <a:p>
            <a:pPr>
              <a:lnSpc>
                <a:spcPct val="85000"/>
              </a:lnSpc>
              <a:spcBef>
                <a:spcPct val="25000"/>
              </a:spcBef>
              <a:buNone/>
            </a:pPr>
            <a:r>
              <a:rPr lang="en-US" altLang="en-US" sz="1100" dirty="0"/>
              <a:t>Sources: NBER (recessions); </a:t>
            </a:r>
            <a:r>
              <a:rPr lang="en-US" altLang="en-US" sz="1100" dirty="0">
                <a:hlinkClick r:id="rId4"/>
              </a:rPr>
              <a:t>https://www.frbatlanta.org/chcs/wage-growth-tracker.aspx?panel=1</a:t>
            </a:r>
            <a:r>
              <a:rPr lang="en-US" altLang="en-US" sz="1100" dirty="0"/>
              <a:t> ; I.I.I.</a:t>
            </a:r>
          </a:p>
        </p:txBody>
      </p:sp>
      <p:sp>
        <p:nvSpPr>
          <p:cNvPr id="25613" name="Rectangle 18"/>
          <p:cNvSpPr>
            <a:spLocks noChangeArrowheads="1"/>
          </p:cNvSpPr>
          <p:nvPr/>
        </p:nvSpPr>
        <p:spPr bwMode="auto">
          <a:xfrm>
            <a:off x="1631093" y="1851371"/>
            <a:ext cx="1301578" cy="3158940"/>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cxnSp>
        <p:nvCxnSpPr>
          <p:cNvPr id="4" name="Straight Arrow Connector 3"/>
          <p:cNvCxnSpPr/>
          <p:nvPr/>
        </p:nvCxnSpPr>
        <p:spPr>
          <a:xfrm>
            <a:off x="8132323" y="2286000"/>
            <a:ext cx="0" cy="2655651"/>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
        <p:nvSpPr>
          <p:cNvPr id="13" name="AutoShape 7"/>
          <p:cNvSpPr>
            <a:spLocks noChangeArrowheads="1"/>
          </p:cNvSpPr>
          <p:nvPr/>
        </p:nvSpPr>
        <p:spPr bwMode="blackWhite">
          <a:xfrm>
            <a:off x="5729591" y="4572000"/>
            <a:ext cx="1953563" cy="438311"/>
          </a:xfrm>
          <a:prstGeom prst="wedgeRectCallout">
            <a:avLst>
              <a:gd name="adj1" fmla="val 67991"/>
              <a:gd name="adj2" fmla="val -19066"/>
            </a:avLst>
          </a:prstGeom>
          <a:solidFill>
            <a:schemeClr val="accent2"/>
          </a:solidFill>
          <a:ln w="28575" algn="ctr">
            <a:noFill/>
            <a:miter lim="800000"/>
            <a:headEnd/>
            <a:tailEnd/>
          </a:ln>
          <a:effectLst/>
        </p:spPr>
        <p:txBody>
          <a:bodyPr tIns="91440" bIns="91440" anchor="ctr"/>
          <a:lstStyle/>
          <a:p>
            <a:pPr algn="ctr">
              <a:lnSpc>
                <a:spcPct val="90000"/>
              </a:lnSpc>
              <a:spcBef>
                <a:spcPct val="50000"/>
              </a:spcBef>
              <a:buClr>
                <a:schemeClr val="bg1"/>
              </a:buClr>
              <a:defRPr/>
            </a:pPr>
            <a:r>
              <a:rPr lang="en-US" sz="1200" b="1" dirty="0">
                <a:solidFill>
                  <a:schemeClr val="bg1"/>
                </a:solidFill>
              </a:rPr>
              <a:t>The Fed raised rates for the first time in 7 years</a:t>
            </a:r>
            <a:endParaRPr lang="en-US" sz="1200" b="1" dirty="0">
              <a:solidFill>
                <a:schemeClr val="bg1"/>
              </a:solidFill>
              <a:latin typeface="Arial" pitchFamily="34" charset="0"/>
            </a:endParaRPr>
          </a:p>
        </p:txBody>
      </p:sp>
      <p:cxnSp>
        <p:nvCxnSpPr>
          <p:cNvPr id="9" name="Straight Arrow Connector 8"/>
          <p:cNvCxnSpPr/>
          <p:nvPr/>
        </p:nvCxnSpPr>
        <p:spPr>
          <a:xfrm flipV="1">
            <a:off x="3725694" y="1974716"/>
            <a:ext cx="4786008" cy="15758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AutoShape 7"/>
          <p:cNvSpPr>
            <a:spLocks noChangeArrowheads="1"/>
          </p:cNvSpPr>
          <p:nvPr/>
        </p:nvSpPr>
        <p:spPr bwMode="blackWhite">
          <a:xfrm>
            <a:off x="5963798" y="1263183"/>
            <a:ext cx="1617733" cy="632261"/>
          </a:xfrm>
          <a:prstGeom prst="wedgeRectCallout">
            <a:avLst>
              <a:gd name="adj1" fmla="val 47372"/>
              <a:gd name="adj2" fmla="val 838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defRPr/>
            </a:pPr>
            <a:r>
              <a:rPr lang="en-US" b="1" dirty="0">
                <a:solidFill>
                  <a:schemeClr val="bg1"/>
                </a:solidFill>
              </a:rPr>
              <a:t>Wage growth accelerating</a:t>
            </a:r>
            <a:endParaRPr lang="en-US" b="1" dirty="0">
              <a:solidFill>
                <a:schemeClr val="bg1"/>
              </a:solidFill>
              <a:latin typeface="Arial" pitchFamily="34" charset="0"/>
            </a:endParaRPr>
          </a:p>
        </p:txBody>
      </p:sp>
      <p:sp>
        <p:nvSpPr>
          <p:cNvPr id="11" name="TextBox 10"/>
          <p:cNvSpPr txBox="1"/>
          <p:nvPr/>
        </p:nvSpPr>
        <p:spPr>
          <a:xfrm>
            <a:off x="154021" y="1124683"/>
            <a:ext cx="1215958" cy="276999"/>
          </a:xfrm>
          <a:prstGeom prst="rect">
            <a:avLst/>
          </a:prstGeom>
          <a:noFill/>
        </p:spPr>
        <p:txBody>
          <a:bodyPr wrap="square" rtlCol="0">
            <a:spAutoFit/>
          </a:bodyPr>
          <a:lstStyle/>
          <a:p>
            <a:r>
              <a:rPr lang="en-US" sz="1200" b="1" dirty="0"/>
              <a:t>Y-o-Y Change</a:t>
            </a:r>
          </a:p>
        </p:txBody>
      </p:sp>
    </p:spTree>
    <p:extLst>
      <p:ext uri="{BB962C8B-B14F-4D97-AF65-F5344CB8AC3E}">
        <p14:creationId xmlns:p14="http://schemas.microsoft.com/office/powerpoint/2010/main" val="7369605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4498" name="Rectangle 2"/>
          <p:cNvSpPr>
            <a:spLocks noGrp="1" noChangeArrowheads="1"/>
          </p:cNvSpPr>
          <p:nvPr>
            <p:ph type="ctrTitle"/>
          </p:nvPr>
        </p:nvSpPr>
        <p:spPr>
          <a:xfrm>
            <a:off x="704080" y="1960694"/>
            <a:ext cx="7772400" cy="958352"/>
          </a:xfrm>
        </p:spPr>
        <p:txBody>
          <a:bodyPr/>
          <a:lstStyle/>
          <a:p>
            <a:r>
              <a:rPr lang="en-US" dirty="0"/>
              <a:t>The Housing Market</a:t>
            </a:r>
          </a:p>
        </p:txBody>
      </p:sp>
      <p:sp>
        <p:nvSpPr>
          <p:cNvPr id="4" name="Subtitle 3"/>
          <p:cNvSpPr>
            <a:spLocks noGrp="1"/>
          </p:cNvSpPr>
          <p:nvPr>
            <p:ph type="subTitle" idx="1"/>
          </p:nvPr>
        </p:nvSpPr>
        <p:spPr>
          <a:xfrm>
            <a:off x="704080" y="3542606"/>
            <a:ext cx="5653177" cy="774418"/>
          </a:xfrm>
        </p:spPr>
        <p:txBody>
          <a:bodyPr/>
          <a:lstStyle/>
          <a:p>
            <a:br>
              <a:rPr lang="en-US" dirty="0"/>
            </a:br>
            <a:r>
              <a:rPr lang="en-US" dirty="0"/>
              <a:t>Key Driver of Profitability</a:t>
            </a:r>
          </a:p>
        </p:txBody>
      </p:sp>
    </p:spTree>
    <p:extLst>
      <p:ext uri="{BB962C8B-B14F-4D97-AF65-F5344CB8AC3E}">
        <p14:creationId xmlns:p14="http://schemas.microsoft.com/office/powerpoint/2010/main" val="370207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a:xfrm>
            <a:off x="857777" y="393930"/>
            <a:ext cx="6404669" cy="660425"/>
          </a:xfrm>
        </p:spPr>
        <p:txBody>
          <a:bodyPr/>
          <a:lstStyle/>
          <a:p>
            <a:r>
              <a:rPr lang="en-US" dirty="0"/>
              <a:t>Private Housing Starts, 1990-2021F</a:t>
            </a:r>
            <a:endParaRPr lang="en-US" baseline="30000" dirty="0"/>
          </a:p>
        </p:txBody>
      </p:sp>
      <p:sp>
        <p:nvSpPr>
          <p:cNvPr id="6" name="Text Placeholder 5"/>
          <p:cNvSpPr>
            <a:spLocks noGrp="1"/>
          </p:cNvSpPr>
          <p:nvPr>
            <p:ph type="body" sz="quarter" idx="16"/>
          </p:nvPr>
        </p:nvSpPr>
        <p:spPr/>
        <p:txBody>
          <a:bodyPr/>
          <a:lstStyle/>
          <a:p>
            <a:r>
              <a:rPr lang="en-US" sz="1100" dirty="0"/>
              <a:t>Sources: U.S. Department of Commerce; Blue Chip Economic Indicators (3/17); Insurance Information Institute.</a:t>
            </a:r>
          </a:p>
        </p:txBody>
      </p:sp>
      <p:graphicFrame>
        <p:nvGraphicFramePr>
          <p:cNvPr id="15" name="Object 3"/>
          <p:cNvGraphicFramePr>
            <a:graphicFrameLocks/>
          </p:cNvGraphicFramePr>
          <p:nvPr>
            <p:extLst>
              <p:ext uri="{D42A27DB-BD31-4B8C-83A1-F6EECF244321}">
                <p14:modId xmlns:p14="http://schemas.microsoft.com/office/powerpoint/2010/main" val="683079903"/>
              </p:ext>
            </p:extLst>
          </p:nvPr>
        </p:nvGraphicFramePr>
        <p:xfrm>
          <a:off x="396875" y="1569383"/>
          <a:ext cx="8350250" cy="3678891"/>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 Placeholder 4"/>
          <p:cNvSpPr txBox="1">
            <a:spLocks/>
          </p:cNvSpPr>
          <p:nvPr/>
        </p:nvSpPr>
        <p:spPr bwMode="gray">
          <a:xfrm>
            <a:off x="478971" y="5325821"/>
            <a:ext cx="8186058" cy="822960"/>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600" dirty="0"/>
              <a:t>Insurers Continue to See Exposure Growth Associated with Home Construction: Construction Risk Exposure, Surety, Commercial Auto.</a:t>
            </a:r>
            <a:br>
              <a:rPr lang="en-US" sz="1600" dirty="0"/>
            </a:br>
            <a:r>
              <a:rPr lang="en-US" sz="1600" dirty="0"/>
              <a:t>It is Also a Potent Driver of Workers Comp Exposure.</a:t>
            </a:r>
          </a:p>
        </p:txBody>
      </p:sp>
      <p:grpSp>
        <p:nvGrpSpPr>
          <p:cNvPr id="38" name="Group 37"/>
          <p:cNvGrpSpPr/>
          <p:nvPr/>
        </p:nvGrpSpPr>
        <p:grpSpPr bwMode="gray">
          <a:xfrm>
            <a:off x="6302744" y="1280644"/>
            <a:ext cx="2362285" cy="1490000"/>
            <a:chOff x="4963944" y="1209500"/>
            <a:chExt cx="3637829" cy="1490000"/>
          </a:xfrm>
        </p:grpSpPr>
        <p:sp>
          <p:nvSpPr>
            <p:cNvPr id="39" name="PPTShape_1"/>
            <p:cNvSpPr>
              <a:spLocks noChangeArrowheads="1"/>
            </p:cNvSpPr>
            <p:nvPr/>
          </p:nvSpPr>
          <p:spPr bwMode="gray">
            <a:xfrm>
              <a:off x="4963944" y="1209500"/>
              <a:ext cx="3637829" cy="1227468"/>
            </a:xfrm>
            <a:prstGeom prst="rect">
              <a:avLst/>
            </a:prstGeom>
            <a:solidFill>
              <a:schemeClr val="accent2"/>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Job Growth, Low Inventories of Existing Homes, Still-low Mortgage Rates and Demographics, Should Continue to Stimulate Housing Unit Construction for Several More Years.</a:t>
              </a:r>
            </a:p>
          </p:txBody>
        </p:sp>
        <p:cxnSp>
          <p:nvCxnSpPr>
            <p:cNvPr id="40" name="Straight Arrow Connector 39"/>
            <p:cNvCxnSpPr/>
            <p:nvPr/>
          </p:nvCxnSpPr>
          <p:spPr bwMode="gray">
            <a:xfrm>
              <a:off x="8436461" y="1905843"/>
              <a:ext cx="0" cy="793657"/>
            </a:xfrm>
            <a:prstGeom prst="straightConnector1">
              <a:avLst/>
            </a:prstGeom>
            <a:ln w="28575">
              <a:solidFill>
                <a:schemeClr val="accent2"/>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bwMode="gray">
          <a:xfrm>
            <a:off x="2472397" y="1260849"/>
            <a:ext cx="4666869" cy="2571186"/>
            <a:chOff x="1133856" y="1329301"/>
            <a:chExt cx="4666869" cy="2571186"/>
          </a:xfrm>
        </p:grpSpPr>
        <p:sp>
          <p:nvSpPr>
            <p:cNvPr id="36" name="PPTShape_1"/>
            <p:cNvSpPr>
              <a:spLocks noChangeArrowheads="1"/>
            </p:cNvSpPr>
            <p:nvPr/>
          </p:nvSpPr>
          <p:spPr bwMode="gray">
            <a:xfrm>
              <a:off x="1133856" y="1329301"/>
              <a:ext cx="3446083" cy="764795"/>
            </a:xfrm>
            <a:prstGeom prst="rect">
              <a:avLst/>
            </a:prstGeom>
            <a:solidFill>
              <a:schemeClr val="accent1"/>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New Home Starts Plunged 72% from 2005</a:t>
              </a:r>
              <a:r>
                <a:rPr lang="en-US" sz="1200" b="1" dirty="0">
                  <a:solidFill>
                    <a:schemeClr val="bg1"/>
                  </a:solidFill>
                  <a:latin typeface="Arial"/>
                  <a:cs typeface="Arial"/>
                </a:rPr>
                <a:t>–</a:t>
              </a:r>
              <a:r>
                <a:rPr lang="en-US" sz="1200" b="1" dirty="0">
                  <a:solidFill>
                    <a:schemeClr val="bg1"/>
                  </a:solidFill>
                  <a:cs typeface="Arial" charset="0"/>
                </a:rPr>
                <a:t>2009; A Net Annual Decline of 1.49 Million Units, Lowest Since Records Began in 1959.</a:t>
              </a:r>
            </a:p>
          </p:txBody>
        </p:sp>
        <p:sp>
          <p:nvSpPr>
            <p:cNvPr id="16" name="Rectangle 15"/>
            <p:cNvSpPr/>
            <p:nvPr/>
          </p:nvSpPr>
          <p:spPr bwMode="gray">
            <a:xfrm>
              <a:off x="5581650" y="3681412"/>
              <a:ext cx="219075" cy="219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grpSp>
    </p:spTree>
    <p:custDataLst>
      <p:tags r:id="rId1"/>
    </p:custDataLst>
    <p:extLst>
      <p:ext uri="{BB962C8B-B14F-4D97-AF65-F5344CB8AC3E}">
        <p14:creationId xmlns:p14="http://schemas.microsoft.com/office/powerpoint/2010/main" val="24861694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50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500"/>
                                        <p:tgtEl>
                                          <p:spTgt spid="43"/>
                                        </p:tgtEl>
                                      </p:cBhvr>
                                    </p:animEffect>
                                  </p:childTnLst>
                                </p:cTn>
                              </p:par>
                            </p:childTnLst>
                          </p:cTn>
                        </p:par>
                        <p:par>
                          <p:cTn id="8" fill="hold">
                            <p:stCondLst>
                              <p:cond delay="1000"/>
                            </p:stCondLst>
                            <p:childTnLst>
                              <p:par>
                                <p:cTn id="9" presetID="22" presetClass="entr" presetSubtype="4" fill="hold" nodeType="afterEffect">
                                  <p:stCondLst>
                                    <p:cond delay="500"/>
                                  </p:stCondLst>
                                  <p:childTnLst>
                                    <p:set>
                                      <p:cBhvr>
                                        <p:cTn id="10" dur="1" fill="hold">
                                          <p:stCondLst>
                                            <p:cond delay="0"/>
                                          </p:stCondLst>
                                        </p:cTn>
                                        <p:tgtEl>
                                          <p:spTgt spid="38"/>
                                        </p:tgtEl>
                                        <p:attrNameLst>
                                          <p:attrName>style.visibility</p:attrName>
                                        </p:attrNameLst>
                                      </p:cBhvr>
                                      <p:to>
                                        <p:strVal val="visible"/>
                                      </p:to>
                                    </p:set>
                                    <p:animEffect transition="in" filter="wipe(down)">
                                      <p:cBhvr>
                                        <p:cTn id="11" dur="500"/>
                                        <p:tgtEl>
                                          <p:spTgt spid="38"/>
                                        </p:tgtEl>
                                      </p:cBhvr>
                                    </p:animEffect>
                                  </p:childTnLst>
                                </p:cTn>
                              </p:par>
                            </p:childTnLst>
                          </p:cTn>
                        </p:par>
                        <p:par>
                          <p:cTn id="12" fill="hold">
                            <p:stCondLst>
                              <p:cond delay="2000"/>
                            </p:stCondLst>
                            <p:childTnLst>
                              <p:par>
                                <p:cTn id="13" presetID="53" presetClass="entr" presetSubtype="16" fill="hold" grpId="0" nodeType="afterEffect">
                                  <p:stCondLst>
                                    <p:cond delay="50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p:txBody>
          <a:bodyPr/>
          <a:lstStyle/>
          <a:p>
            <a:r>
              <a:rPr lang="en-US" dirty="0"/>
              <a:t>*Profitability =  P/C insurer ROEs. 2011-16 figures are estimates based on ROAS data.  </a:t>
            </a:r>
            <a:br>
              <a:rPr lang="en-US" dirty="0"/>
            </a:br>
            <a:r>
              <a:rPr lang="en-US" dirty="0"/>
              <a:t>Note:  Data for 2008-2014 exclude mortgage and financial guaranty insurers.</a:t>
            </a:r>
          </a:p>
          <a:p>
            <a:r>
              <a:rPr lang="en-US" dirty="0"/>
              <a:t>Sources: Insurance Information Institute; Natl. Assoc. of Insurance Comm.; ISO, a Verisk Analytics company; A.M. Best, Conning.</a:t>
            </a:r>
          </a:p>
        </p:txBody>
      </p:sp>
      <p:graphicFrame>
        <p:nvGraphicFramePr>
          <p:cNvPr id="24" name="Object 2"/>
          <p:cNvGraphicFramePr>
            <a:graphicFrameLocks noChangeAspect="1"/>
          </p:cNvGraphicFramePr>
          <p:nvPr>
            <p:extLst>
              <p:ext uri="{D42A27DB-BD31-4B8C-83A1-F6EECF244321}">
                <p14:modId xmlns:p14="http://schemas.microsoft.com/office/powerpoint/2010/main" val="172491385"/>
              </p:ext>
            </p:extLst>
          </p:nvPr>
        </p:nvGraphicFramePr>
        <p:xfrm>
          <a:off x="388698" y="1183302"/>
          <a:ext cx="8366605" cy="4887890"/>
        </p:xfrm>
        <a:graphic>
          <a:graphicData uri="http://schemas.openxmlformats.org/drawingml/2006/chart">
            <c:chart xmlns:c="http://schemas.openxmlformats.org/drawingml/2006/chart" xmlns:r="http://schemas.openxmlformats.org/officeDocument/2006/relationships" r:id="rId4"/>
          </a:graphicData>
        </a:graphic>
      </p:graphicFrame>
      <p:sp>
        <p:nvSpPr>
          <p:cNvPr id="25" name="AutoShape 21"/>
          <p:cNvSpPr>
            <a:spLocks noChangeArrowheads="1"/>
          </p:cNvSpPr>
          <p:nvPr/>
        </p:nvSpPr>
        <p:spPr bwMode="auto">
          <a:xfrm rot="511939">
            <a:off x="1998018" y="2219116"/>
            <a:ext cx="1134425" cy="569865"/>
          </a:xfrm>
          <a:prstGeom prst="rightArrow">
            <a:avLst>
              <a:gd name="adj1" fmla="val 50000"/>
              <a:gd name="adj2" fmla="val 50034"/>
            </a:avLst>
          </a:prstGeom>
          <a:solidFill>
            <a:schemeClr val="accent1"/>
          </a:solidFill>
          <a:ln w="9525">
            <a:noFill/>
            <a:miter lim="800000"/>
            <a:headEnd/>
            <a:tailEnd/>
          </a:ln>
        </p:spPr>
        <p:txBody>
          <a:bodyPr lIns="92075" tIns="46038" rIns="92075" bIns="46038" anchor="ctr">
            <a:no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pPr>
            <a:r>
              <a:rPr lang="en-US" sz="1400" b="1" dirty="0">
                <a:solidFill>
                  <a:schemeClr val="bg1"/>
                </a:solidFill>
                <a:latin typeface="+mn-lt"/>
              </a:rPr>
              <a:t>10 Years</a:t>
            </a:r>
          </a:p>
        </p:txBody>
      </p:sp>
      <p:sp>
        <p:nvSpPr>
          <p:cNvPr id="27" name="AutoShape 21"/>
          <p:cNvSpPr>
            <a:spLocks noChangeArrowheads="1"/>
          </p:cNvSpPr>
          <p:nvPr/>
        </p:nvSpPr>
        <p:spPr bwMode="auto">
          <a:xfrm rot="1528403">
            <a:off x="3603906" y="2585051"/>
            <a:ext cx="1253596" cy="569865"/>
          </a:xfrm>
          <a:prstGeom prst="rightArrow">
            <a:avLst>
              <a:gd name="adj1" fmla="val 50000"/>
              <a:gd name="adj2" fmla="val 50034"/>
            </a:avLst>
          </a:prstGeom>
          <a:solidFill>
            <a:schemeClr val="accent1"/>
          </a:solidFill>
          <a:ln w="9525">
            <a:noFill/>
            <a:miter lim="800000"/>
            <a:headEnd/>
            <a:tailEnd/>
          </a:ln>
        </p:spPr>
        <p:txBody>
          <a:bodyPr lIns="92075" tIns="46038" rIns="92075" bIns="46038" anchor="ctr">
            <a:no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pPr>
            <a:r>
              <a:rPr lang="en-US" sz="1400" b="1" dirty="0">
                <a:solidFill>
                  <a:schemeClr val="bg1"/>
                </a:solidFill>
                <a:latin typeface="+mn-lt"/>
              </a:rPr>
              <a:t>10 Years</a:t>
            </a:r>
          </a:p>
        </p:txBody>
      </p:sp>
      <p:sp>
        <p:nvSpPr>
          <p:cNvPr id="28" name="AutoShape 21"/>
          <p:cNvSpPr>
            <a:spLocks noChangeArrowheads="1"/>
          </p:cNvSpPr>
          <p:nvPr/>
        </p:nvSpPr>
        <p:spPr bwMode="auto">
          <a:xfrm rot="21026327">
            <a:off x="5395493" y="3043074"/>
            <a:ext cx="1031785" cy="569865"/>
          </a:xfrm>
          <a:prstGeom prst="rightArrow">
            <a:avLst>
              <a:gd name="adj1" fmla="val 50000"/>
              <a:gd name="adj2" fmla="val 50034"/>
            </a:avLst>
          </a:prstGeom>
          <a:solidFill>
            <a:schemeClr val="accent1"/>
          </a:solidFill>
          <a:ln w="9525">
            <a:noFill/>
            <a:miter lim="800000"/>
            <a:headEnd/>
            <a:tailEnd/>
          </a:ln>
        </p:spPr>
        <p:txBody>
          <a:bodyPr lIns="92075" tIns="46038" rIns="92075" bIns="46038" anchor="ctr">
            <a:no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pPr>
            <a:r>
              <a:rPr lang="en-US" sz="1400" b="1" dirty="0">
                <a:solidFill>
                  <a:schemeClr val="bg1"/>
                </a:solidFill>
                <a:latin typeface="+mn-lt"/>
              </a:rPr>
              <a:t>9 Years</a:t>
            </a:r>
          </a:p>
        </p:txBody>
      </p:sp>
      <p:sp>
        <p:nvSpPr>
          <p:cNvPr id="5" name="Title 4"/>
          <p:cNvSpPr>
            <a:spLocks noGrp="1"/>
          </p:cNvSpPr>
          <p:nvPr>
            <p:ph type="title"/>
          </p:nvPr>
        </p:nvSpPr>
        <p:spPr/>
        <p:txBody>
          <a:bodyPr/>
          <a:lstStyle/>
          <a:p>
            <a:r>
              <a:rPr lang="en-US" dirty="0"/>
              <a:t>Profitability Peaks &amp; Troughs in the P/C Insurance Industry, 1975-2016</a:t>
            </a:r>
          </a:p>
        </p:txBody>
      </p:sp>
      <p:sp>
        <p:nvSpPr>
          <p:cNvPr id="11" name="Text Placeholder 4"/>
          <p:cNvSpPr txBox="1">
            <a:spLocks/>
          </p:cNvSpPr>
          <p:nvPr/>
        </p:nvSpPr>
        <p:spPr bwMode="gray">
          <a:xfrm>
            <a:off x="6210628" y="1254779"/>
            <a:ext cx="2514600" cy="1016913"/>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800" dirty="0"/>
              <a:t>If historical patterns hold, next ROE </a:t>
            </a:r>
            <a:r>
              <a:rPr lang="en-US" sz="1800"/>
              <a:t>peak could </a:t>
            </a:r>
            <a:r>
              <a:rPr lang="en-US" sz="1800" dirty="0"/>
              <a:t>be in 2017.</a:t>
            </a:r>
          </a:p>
        </p:txBody>
      </p:sp>
      <p:sp>
        <p:nvSpPr>
          <p:cNvPr id="10" name="AutoShape 21"/>
          <p:cNvSpPr>
            <a:spLocks noChangeArrowheads="1"/>
          </p:cNvSpPr>
          <p:nvPr/>
        </p:nvSpPr>
        <p:spPr bwMode="auto">
          <a:xfrm>
            <a:off x="7058016" y="2585050"/>
            <a:ext cx="1756800" cy="569865"/>
          </a:xfrm>
          <a:prstGeom prst="rightArrow">
            <a:avLst>
              <a:gd name="adj1" fmla="val 50000"/>
              <a:gd name="adj2" fmla="val 50034"/>
            </a:avLst>
          </a:prstGeom>
          <a:solidFill>
            <a:schemeClr val="accent1"/>
          </a:solidFill>
          <a:ln w="9525">
            <a:noFill/>
            <a:miter lim="800000"/>
            <a:headEnd/>
            <a:tailEnd/>
          </a:ln>
        </p:spPr>
        <p:txBody>
          <a:bodyPr lIns="92075" tIns="46038" rIns="92075" bIns="46038" anchor="ctr">
            <a:no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pPr>
            <a:r>
              <a:rPr lang="en-US" sz="1400" b="1" dirty="0">
                <a:solidFill>
                  <a:schemeClr val="bg1"/>
                </a:solidFill>
                <a:latin typeface="+mn-lt"/>
              </a:rPr>
              <a:t>11 Years?</a:t>
            </a:r>
          </a:p>
        </p:txBody>
      </p:sp>
    </p:spTree>
    <p:custDataLst>
      <p:tags r:id="rId1"/>
    </p:custDataLst>
    <p:extLst>
      <p:ext uri="{BB962C8B-B14F-4D97-AF65-F5344CB8AC3E}">
        <p14:creationId xmlns:p14="http://schemas.microsoft.com/office/powerpoint/2010/main" val="3602736989"/>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chemeClr val="bg1"/>
                </a:solidFill>
              </a:rPr>
              <a:t>12/01/09 - 9pm</a:t>
            </a:r>
          </a:p>
        </p:txBody>
      </p:sp>
      <p:sp>
        <p:nvSpPr>
          <p:cNvPr id="13315"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chemeClr val="bg1"/>
                </a:solidFill>
              </a:rPr>
              <a:t>eSlide – P6466 – The Financial Crisis and the Future of the P/C</a:t>
            </a:r>
          </a:p>
        </p:txBody>
      </p:sp>
      <p:sp>
        <p:nvSpPr>
          <p:cNvPr id="13316"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D0193DCE-8819-4B57-8403-79021E3107B4}" type="slidenum">
              <a:rPr lang="en-US" altLang="en-US" sz="900"/>
              <a:pPr algn="r">
                <a:lnSpc>
                  <a:spcPct val="85000"/>
                </a:lnSpc>
                <a:spcBef>
                  <a:spcPct val="20000"/>
                </a:spcBef>
                <a:buClrTx/>
                <a:buFontTx/>
                <a:buNone/>
              </a:pPr>
              <a:t>40</a:t>
            </a:fld>
            <a:endParaRPr lang="en-US" altLang="en-US" sz="900"/>
          </a:p>
        </p:txBody>
      </p:sp>
      <p:sp>
        <p:nvSpPr>
          <p:cNvPr id="13317" name="Rectangle 2"/>
          <p:cNvSpPr>
            <a:spLocks noGrp="1" noChangeArrowheads="1"/>
          </p:cNvSpPr>
          <p:nvPr>
            <p:ph type="title" idx="4294967295"/>
          </p:nvPr>
        </p:nvSpPr>
        <p:spPr>
          <a:xfrm>
            <a:off x="531813" y="128588"/>
            <a:ext cx="7153275" cy="990600"/>
          </a:xfrm>
        </p:spPr>
        <p:txBody>
          <a:bodyPr/>
          <a:lstStyle/>
          <a:p>
            <a:r>
              <a:rPr lang="en-US" altLang="en-US" sz="2400" dirty="0">
                <a:latin typeface="Arial" panose="020B0604020202020204" pitchFamily="34" charset="0"/>
              </a:rPr>
              <a:t>Number of Owner-Occupied &amp; Renter-Occupied Housing Units, US, Quarterly, 1990:Q1-2016:Q4</a:t>
            </a:r>
          </a:p>
        </p:txBody>
      </p:sp>
      <p:graphicFrame>
        <p:nvGraphicFramePr>
          <p:cNvPr id="13318" name="Object 2"/>
          <p:cNvGraphicFramePr>
            <a:graphicFrameLocks noGrp="1"/>
          </p:cNvGraphicFramePr>
          <p:nvPr>
            <p:ph idx="4294967295"/>
            <p:extLst>
              <p:ext uri="{D42A27DB-BD31-4B8C-83A1-F6EECF244321}">
                <p14:modId xmlns:p14="http://schemas.microsoft.com/office/powerpoint/2010/main" val="1814290069"/>
              </p:ext>
            </p:extLst>
          </p:nvPr>
        </p:nvGraphicFramePr>
        <p:xfrm>
          <a:off x="284982" y="1420381"/>
          <a:ext cx="8358187" cy="4587257"/>
        </p:xfrm>
        <a:graphic>
          <a:graphicData uri="http://schemas.openxmlformats.org/presentationml/2006/ole">
            <mc:AlternateContent xmlns:mc="http://schemas.openxmlformats.org/markup-compatibility/2006">
              <mc:Choice xmlns:v="urn:schemas-microsoft-com:vml" Requires="v">
                <p:oleObj spid="_x0000_s5341" name="Chart" r:id="rId4" imgW="7096230" imgH="4876942" progId="MSGraph.Chart.8">
                  <p:embed followColorScheme="full"/>
                </p:oleObj>
              </mc:Choice>
              <mc:Fallback>
                <p:oleObj name="Chart" r:id="rId4" imgW="7096230" imgH="4876942" progId="MSGraph.Chart.8">
                  <p:embed followColorScheme="full"/>
                  <p:pic>
                    <p:nvPicPr>
                      <p:cNvPr id="13318" name="Object 2"/>
                      <p:cNvPicPr>
                        <a:picLocks noGrp="1" noChangeArrowheads="1"/>
                      </p:cNvPicPr>
                      <p:nvPr/>
                    </p:nvPicPr>
                    <p:blipFill>
                      <a:blip r:embed="rId5"/>
                      <a:srcRect/>
                      <a:stretch>
                        <a:fillRect/>
                      </a:stretch>
                    </p:blipFill>
                    <p:spPr bwMode="auto">
                      <a:xfrm>
                        <a:off x="284982" y="1420381"/>
                        <a:ext cx="8358187" cy="4587257"/>
                      </a:xfrm>
                      <a:prstGeom prst="rect">
                        <a:avLst/>
                      </a:prstGeom>
                      <a:noFill/>
                      <a:ln>
                        <a:noFill/>
                      </a:ln>
                      <a:extLst/>
                    </p:spPr>
                  </p:pic>
                </p:oleObj>
              </mc:Fallback>
            </mc:AlternateContent>
          </a:graphicData>
        </a:graphic>
      </p:graphicFrame>
      <p:sp>
        <p:nvSpPr>
          <p:cNvPr id="13319" name="Rectangle 8"/>
          <p:cNvSpPr>
            <a:spLocks noChangeArrowheads="1"/>
          </p:cNvSpPr>
          <p:nvPr/>
        </p:nvSpPr>
        <p:spPr bwMode="auto">
          <a:xfrm>
            <a:off x="531812" y="6575425"/>
            <a:ext cx="8612187"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dirty="0"/>
              <a:t>Sources: US Census Bureau at </a:t>
            </a:r>
            <a:r>
              <a:rPr lang="en-US" altLang="en-US" sz="1100" dirty="0">
                <a:hlinkClick r:id="rId6"/>
              </a:rPr>
              <a:t> </a:t>
            </a:r>
            <a:r>
              <a:rPr lang="en-US" altLang="en-US" sz="1100" dirty="0">
                <a:hlinkClick r:id="rId7"/>
              </a:rPr>
              <a:t>http://www.census.gov/housing/hvs/data/histtabs.html </a:t>
            </a:r>
            <a:r>
              <a:rPr lang="en-US" altLang="en-US" sz="1100" dirty="0"/>
              <a:t>, Table 8; Insurance Information Institute.</a:t>
            </a:r>
          </a:p>
        </p:txBody>
      </p:sp>
      <p:sp>
        <p:nvSpPr>
          <p:cNvPr id="14" name="Rectangle 6"/>
          <p:cNvSpPr>
            <a:spLocks noChangeArrowheads="1"/>
          </p:cNvSpPr>
          <p:nvPr/>
        </p:nvSpPr>
        <p:spPr bwMode="blackWhite">
          <a:xfrm>
            <a:off x="835269" y="5886084"/>
            <a:ext cx="7846769" cy="67718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95000"/>
              </a:lnSpc>
              <a:spcBef>
                <a:spcPct val="25000"/>
              </a:spcBef>
              <a:buClrTx/>
              <a:buNone/>
            </a:pPr>
            <a:r>
              <a:rPr lang="en-US" altLang="en-US" sz="1400" b="1" dirty="0">
                <a:solidFill>
                  <a:srgbClr val="FFFFFF"/>
                </a:solidFill>
              </a:rPr>
              <a:t>Since 2004 the number of renter-occupied housing units has grown</a:t>
            </a:r>
            <a:br>
              <a:rPr lang="en-US" altLang="en-US" sz="1400" b="1" dirty="0">
                <a:solidFill>
                  <a:srgbClr val="FFFFFF"/>
                </a:solidFill>
              </a:rPr>
            </a:br>
            <a:r>
              <a:rPr lang="en-US" altLang="en-US" sz="1400" b="1">
                <a:solidFill>
                  <a:srgbClr val="FFFFFF"/>
                </a:solidFill>
              </a:rPr>
              <a:t>by about </a:t>
            </a:r>
            <a:r>
              <a:rPr lang="en-US" altLang="en-US" sz="1400" b="1" dirty="0">
                <a:solidFill>
                  <a:srgbClr val="FFFFFF"/>
                </a:solidFill>
              </a:rPr>
              <a:t>11 million units (+34.5%), but there has been no growth in the number of owner-occupied housing units in 12 years. When will this end?</a:t>
            </a:r>
          </a:p>
        </p:txBody>
      </p:sp>
      <p:sp>
        <p:nvSpPr>
          <p:cNvPr id="15" name="Date Placeholder 14"/>
          <p:cNvSpPr>
            <a:spLocks noGrp="1"/>
          </p:cNvSpPr>
          <p:nvPr>
            <p:ph type="dt" sz="quarter" idx="10"/>
          </p:nvPr>
        </p:nvSpPr>
        <p:spPr/>
        <p:txBody>
          <a:bodyPr/>
          <a:lstStyle/>
          <a:p>
            <a:pPr>
              <a:defRPr/>
            </a:pPr>
            <a:endParaRPr lang="en-US" dirty="0"/>
          </a:p>
        </p:txBody>
      </p:sp>
      <p:sp>
        <p:nvSpPr>
          <p:cNvPr id="13322" name="Slide Number Placeholder 1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D0555EF6-B2FD-43EC-943F-7EE0A50FE485}" type="slidenum">
              <a:rPr lang="en-US" altLang="en-US" sz="900" smtClean="0">
                <a:solidFill>
                  <a:srgbClr val="000000"/>
                </a:solidFill>
              </a:rPr>
              <a:pPr>
                <a:lnSpc>
                  <a:spcPct val="85000"/>
                </a:lnSpc>
                <a:spcBef>
                  <a:spcPct val="20000"/>
                </a:spcBef>
                <a:buClrTx/>
                <a:buFontTx/>
                <a:buNone/>
              </a:pPr>
              <a:t>40</a:t>
            </a:fld>
            <a:endParaRPr lang="en-US" altLang="en-US" sz="900">
              <a:solidFill>
                <a:srgbClr val="000000"/>
              </a:solidFill>
            </a:endParaRPr>
          </a:p>
        </p:txBody>
      </p:sp>
      <p:sp>
        <p:nvSpPr>
          <p:cNvPr id="13323" name="TextBox 1"/>
          <p:cNvSpPr txBox="1">
            <a:spLocks noChangeArrowheads="1"/>
          </p:cNvSpPr>
          <p:nvPr/>
        </p:nvSpPr>
        <p:spPr bwMode="auto">
          <a:xfrm>
            <a:off x="6930053" y="1058496"/>
            <a:ext cx="241059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altLang="en-US" sz="1600" b="1" dirty="0">
                <a:solidFill>
                  <a:schemeClr val="accent2"/>
                </a:solidFill>
              </a:rPr>
              <a:t>Millions of Owner-Occupied Housing Units</a:t>
            </a:r>
          </a:p>
        </p:txBody>
      </p:sp>
      <p:sp>
        <p:nvSpPr>
          <p:cNvPr id="16" name="AutoShape 38"/>
          <p:cNvSpPr>
            <a:spLocks noChangeArrowheads="1"/>
          </p:cNvSpPr>
          <p:nvPr/>
        </p:nvSpPr>
        <p:spPr bwMode="blackWhite">
          <a:xfrm>
            <a:off x="936523" y="1992679"/>
            <a:ext cx="2822575" cy="914400"/>
          </a:xfrm>
          <a:prstGeom prst="wedgeRectCallout">
            <a:avLst>
              <a:gd name="adj1" fmla="val 91081"/>
              <a:gd name="adj2" fmla="val 17847"/>
            </a:avLst>
          </a:prstGeom>
          <a:solidFill>
            <a:schemeClr val="accent6"/>
          </a:soli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a:solidFill>
                  <a:schemeClr val="bg1"/>
                </a:solidFill>
                <a:latin typeface="Arial" charset="0"/>
                <a:cs typeface="+mn-cs"/>
              </a:rPr>
              <a:t>Number of owner-occupied units has been stuck at</a:t>
            </a:r>
            <a:br>
              <a:rPr lang="en-US" sz="1600" b="1" dirty="0">
                <a:solidFill>
                  <a:schemeClr val="bg1"/>
                </a:solidFill>
                <a:latin typeface="Arial" charset="0"/>
                <a:cs typeface="+mn-cs"/>
              </a:rPr>
            </a:br>
            <a:r>
              <a:rPr lang="en-US" sz="1600" b="1" dirty="0">
                <a:solidFill>
                  <a:schemeClr val="bg1"/>
                </a:solidFill>
                <a:latin typeface="Arial" charset="0"/>
                <a:cs typeface="+mn-cs"/>
              </a:rPr>
              <a:t>roughly 75 million units since 2005:Q4 </a:t>
            </a:r>
          </a:p>
        </p:txBody>
      </p:sp>
      <p:sp>
        <p:nvSpPr>
          <p:cNvPr id="13" name="TextBox 1"/>
          <p:cNvSpPr txBox="1">
            <a:spLocks noChangeArrowheads="1"/>
          </p:cNvSpPr>
          <p:nvPr/>
        </p:nvSpPr>
        <p:spPr bwMode="auto">
          <a:xfrm>
            <a:off x="284982" y="1058495"/>
            <a:ext cx="241059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600" b="1" dirty="0"/>
              <a:t>Millions of Renter-Occupied Housing Units</a:t>
            </a:r>
          </a:p>
        </p:txBody>
      </p:sp>
      <p:sp>
        <p:nvSpPr>
          <p:cNvPr id="17" name="AutoShape 38"/>
          <p:cNvSpPr>
            <a:spLocks noChangeArrowheads="1"/>
          </p:cNvSpPr>
          <p:nvPr/>
        </p:nvSpPr>
        <p:spPr bwMode="blackWhite">
          <a:xfrm>
            <a:off x="3759098" y="3605665"/>
            <a:ext cx="1752600" cy="685800"/>
          </a:xfrm>
          <a:prstGeom prst="wedgeRectCallout">
            <a:avLst>
              <a:gd name="adj1" fmla="val 14455"/>
              <a:gd name="adj2" fmla="val 15072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400" b="1" dirty="0">
                <a:solidFill>
                  <a:schemeClr val="bg1"/>
                </a:solidFill>
                <a:latin typeface="Arial" charset="0"/>
                <a:cs typeface="+mn-cs"/>
              </a:rPr>
              <a:t>Trough in 2004:Q2 at 32.61 million units.</a:t>
            </a:r>
          </a:p>
        </p:txBody>
      </p:sp>
      <p:sp>
        <p:nvSpPr>
          <p:cNvPr id="18" name="AutoShape 38"/>
          <p:cNvSpPr>
            <a:spLocks noChangeArrowheads="1"/>
          </p:cNvSpPr>
          <p:nvPr/>
        </p:nvSpPr>
        <p:spPr bwMode="blackWhite">
          <a:xfrm>
            <a:off x="5841821" y="4591675"/>
            <a:ext cx="2176463" cy="648921"/>
          </a:xfrm>
          <a:prstGeom prst="wedgeRectCallout">
            <a:avLst>
              <a:gd name="adj1" fmla="val 49351"/>
              <a:gd name="adj2" fmla="val -3185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400" b="1" dirty="0">
                <a:solidFill>
                  <a:schemeClr val="bg1"/>
                </a:solidFill>
                <a:latin typeface="Arial" charset="0"/>
                <a:cs typeface="+mn-cs"/>
              </a:rPr>
              <a:t>Latest renter-occupied was 43.04 million units in 2016:Q4.</a:t>
            </a:r>
          </a:p>
        </p:txBody>
      </p:sp>
    </p:spTree>
    <p:extLst>
      <p:ext uri="{BB962C8B-B14F-4D97-AF65-F5344CB8AC3E}">
        <p14:creationId xmlns:p14="http://schemas.microsoft.com/office/powerpoint/2010/main" val="385736778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childTnLst>
                                </p:cTn>
                              </p:par>
                            </p:childTnLst>
                          </p:cTn>
                        </p:par>
                        <p:par>
                          <p:cTn id="9" fill="hold" nodeType="afterGroup">
                            <p:stCondLst>
                              <p:cond delay="1500"/>
                            </p:stCondLst>
                            <p:childTnLst>
                              <p:par>
                                <p:cTn id="10" presetID="22" presetClass="entr" presetSubtype="8" fill="hold" grpId="0" nodeType="afterEffect">
                                  <p:stCondLst>
                                    <p:cond delay="50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par>
                          <p:cTn id="13" fill="hold">
                            <p:stCondLst>
                              <p:cond delay="2500"/>
                            </p:stCondLst>
                            <p:childTnLst>
                              <p:par>
                                <p:cTn id="14" presetID="22" presetClass="entr" presetSubtype="8" fill="hold" grpId="0" nodeType="afterEffect">
                                  <p:stCondLst>
                                    <p:cond delay="50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3500"/>
                            </p:stCondLst>
                            <p:childTnLst>
                              <p:par>
                                <p:cTn id="18" presetID="22" presetClass="entr" presetSubtype="8" fill="hold" grpId="0" nodeType="afterEffect">
                                  <p:stCondLst>
                                    <p:cond delay="50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P spid="18"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a:xfrm>
            <a:off x="356616" y="232326"/>
            <a:ext cx="7989098" cy="950976"/>
          </a:xfrm>
        </p:spPr>
        <p:txBody>
          <a:bodyPr/>
          <a:lstStyle/>
          <a:p>
            <a:r>
              <a:rPr lang="en-US" dirty="0"/>
              <a:t>Rental-occupied Housing Units as % of Total Occupied Units, Quarterly, 1990:Q1-2016:Q4</a:t>
            </a:r>
          </a:p>
        </p:txBody>
      </p:sp>
      <p:sp>
        <p:nvSpPr>
          <p:cNvPr id="6" name="Text Placeholder 5"/>
          <p:cNvSpPr>
            <a:spLocks noGrp="1"/>
          </p:cNvSpPr>
          <p:nvPr>
            <p:ph type="body" sz="quarter" idx="16"/>
          </p:nvPr>
        </p:nvSpPr>
        <p:spPr/>
        <p:txBody>
          <a:bodyPr/>
          <a:lstStyle/>
          <a:p>
            <a:r>
              <a:rPr lang="en-US" dirty="0"/>
              <a:t>Sources: U.S. Census Bureau, </a:t>
            </a:r>
            <a:r>
              <a:rPr lang="en-US" i="1" dirty="0"/>
              <a:t>Residential Vacancies &amp; Home Ownership in the Fourth Quarter of 2016</a:t>
            </a:r>
            <a:r>
              <a:rPr lang="en-US" dirty="0"/>
              <a:t> (</a:t>
            </a:r>
            <a:r>
              <a:rPr lang="en-US"/>
              <a:t>released Jan 31, 2017) </a:t>
            </a:r>
            <a:br>
              <a:rPr lang="en-US" dirty="0"/>
            </a:br>
            <a:r>
              <a:rPr lang="en-US" dirty="0"/>
              <a:t>and earlier issues; Insurance Information Institute.</a:t>
            </a:r>
          </a:p>
        </p:txBody>
      </p:sp>
      <p:graphicFrame>
        <p:nvGraphicFramePr>
          <p:cNvPr id="15" name="Object 3"/>
          <p:cNvGraphicFramePr>
            <a:graphicFrameLocks/>
          </p:cNvGraphicFramePr>
          <p:nvPr>
            <p:extLst>
              <p:ext uri="{D42A27DB-BD31-4B8C-83A1-F6EECF244321}">
                <p14:modId xmlns:p14="http://schemas.microsoft.com/office/powerpoint/2010/main" val="3765416673"/>
              </p:ext>
            </p:extLst>
          </p:nvPr>
        </p:nvGraphicFramePr>
        <p:xfrm>
          <a:off x="396875" y="1569383"/>
          <a:ext cx="8350250" cy="3678891"/>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 Placeholder 4"/>
          <p:cNvSpPr txBox="1">
            <a:spLocks/>
          </p:cNvSpPr>
          <p:nvPr/>
        </p:nvSpPr>
        <p:spPr bwMode="gray">
          <a:xfrm>
            <a:off x="478971" y="5325821"/>
            <a:ext cx="8186058" cy="822960"/>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dirty="0"/>
              <a:t>Since the Great Recession Ended in June 2009,</a:t>
            </a:r>
            <a:br>
              <a:rPr lang="en-US" dirty="0"/>
            </a:br>
            <a:r>
              <a:rPr lang="en-US" dirty="0"/>
              <a:t>Renters Occupied 5.7 Million More Units (+15.6%).</a:t>
            </a:r>
          </a:p>
        </p:txBody>
      </p:sp>
      <p:grpSp>
        <p:nvGrpSpPr>
          <p:cNvPr id="10" name="Group 9"/>
          <p:cNvGrpSpPr/>
          <p:nvPr/>
        </p:nvGrpSpPr>
        <p:grpSpPr bwMode="gray">
          <a:xfrm>
            <a:off x="2542959" y="4427848"/>
            <a:ext cx="2562906" cy="512068"/>
            <a:chOff x="2851423" y="4384609"/>
            <a:chExt cx="2562906" cy="512068"/>
          </a:xfrm>
        </p:grpSpPr>
        <p:sp>
          <p:nvSpPr>
            <p:cNvPr id="17" name="PPTShape_1"/>
            <p:cNvSpPr>
              <a:spLocks noChangeArrowheads="1"/>
            </p:cNvSpPr>
            <p:nvPr/>
          </p:nvSpPr>
          <p:spPr bwMode="gray">
            <a:xfrm>
              <a:off x="2851423" y="4384609"/>
              <a:ext cx="1720577" cy="512068"/>
            </a:xfrm>
            <a:prstGeom prst="rect">
              <a:avLst/>
            </a:prstGeom>
            <a:solidFill>
              <a:schemeClr val="accent1"/>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Trough in 2004:Q2 and Q4 at 30.8%</a:t>
              </a:r>
            </a:p>
          </p:txBody>
        </p:sp>
        <p:cxnSp>
          <p:nvCxnSpPr>
            <p:cNvPr id="18" name="Elbow Connector 17"/>
            <p:cNvCxnSpPr>
              <a:stCxn id="17" idx="3"/>
              <a:endCxn id="19" idx="1"/>
            </p:cNvCxnSpPr>
            <p:nvPr/>
          </p:nvCxnSpPr>
          <p:spPr bwMode="gray">
            <a:xfrm>
              <a:off x="4572000" y="4640643"/>
              <a:ext cx="680404" cy="1"/>
            </a:xfrm>
            <a:prstGeom prst="bentConnector3">
              <a:avLst>
                <a:gd name="adj1" fmla="val 50000"/>
              </a:avLst>
            </a:prstGeom>
            <a:ln w="28575">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bwMode="gray">
            <a:xfrm>
              <a:off x="5252404" y="4559681"/>
              <a:ext cx="161925" cy="161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grpSp>
      <p:grpSp>
        <p:nvGrpSpPr>
          <p:cNvPr id="20" name="Group 19"/>
          <p:cNvGrpSpPr/>
          <p:nvPr/>
        </p:nvGrpSpPr>
        <p:grpSpPr bwMode="gray">
          <a:xfrm>
            <a:off x="7517423" y="2532187"/>
            <a:ext cx="2426678" cy="1929483"/>
            <a:chOff x="3178510" y="2967194"/>
            <a:chExt cx="2235819" cy="1929483"/>
          </a:xfrm>
        </p:grpSpPr>
        <p:sp>
          <p:nvSpPr>
            <p:cNvPr id="21" name="PPTShape_1"/>
            <p:cNvSpPr>
              <a:spLocks noChangeArrowheads="1"/>
            </p:cNvSpPr>
            <p:nvPr/>
          </p:nvSpPr>
          <p:spPr bwMode="gray">
            <a:xfrm>
              <a:off x="3178510" y="4384609"/>
              <a:ext cx="1393489" cy="512068"/>
            </a:xfrm>
            <a:prstGeom prst="rect">
              <a:avLst/>
            </a:prstGeom>
            <a:solidFill>
              <a:schemeClr val="accent1"/>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Latest was 36.3% in 2016:Q4.</a:t>
              </a:r>
            </a:p>
          </p:txBody>
        </p:sp>
        <p:cxnSp>
          <p:nvCxnSpPr>
            <p:cNvPr id="22" name="Elbow Connector 21"/>
            <p:cNvCxnSpPr/>
            <p:nvPr/>
          </p:nvCxnSpPr>
          <p:spPr bwMode="gray">
            <a:xfrm rot="5400000" flipH="1" flipV="1">
              <a:off x="3326015" y="3675901"/>
              <a:ext cx="1417416" cy="1"/>
            </a:xfrm>
            <a:prstGeom prst="bentConnector3">
              <a:avLst>
                <a:gd name="adj1" fmla="val 50000"/>
              </a:avLst>
            </a:prstGeom>
            <a:ln w="28575">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bwMode="gray">
            <a:xfrm>
              <a:off x="5252404" y="4559681"/>
              <a:ext cx="161925" cy="161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grpSp>
      <p:grpSp>
        <p:nvGrpSpPr>
          <p:cNvPr id="24" name="Group 23"/>
          <p:cNvGrpSpPr/>
          <p:nvPr/>
        </p:nvGrpSpPr>
        <p:grpSpPr bwMode="gray">
          <a:xfrm>
            <a:off x="4974336" y="2745040"/>
            <a:ext cx="2400947" cy="512068"/>
            <a:chOff x="3013382" y="4384609"/>
            <a:chExt cx="2400947" cy="512068"/>
          </a:xfrm>
        </p:grpSpPr>
        <p:sp>
          <p:nvSpPr>
            <p:cNvPr id="25" name="PPTShape_1"/>
            <p:cNvSpPr>
              <a:spLocks noChangeArrowheads="1"/>
            </p:cNvSpPr>
            <p:nvPr/>
          </p:nvSpPr>
          <p:spPr bwMode="gray">
            <a:xfrm>
              <a:off x="3013382" y="4384609"/>
              <a:ext cx="1558618" cy="512068"/>
            </a:xfrm>
            <a:prstGeom prst="rect">
              <a:avLst/>
            </a:prstGeom>
            <a:solidFill>
              <a:schemeClr val="accent1"/>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Increasing Percent of Renters</a:t>
              </a:r>
            </a:p>
          </p:txBody>
        </p:sp>
        <p:cxnSp>
          <p:nvCxnSpPr>
            <p:cNvPr id="26" name="Elbow Connector 25"/>
            <p:cNvCxnSpPr>
              <a:stCxn id="25" idx="3"/>
              <a:endCxn id="27" idx="1"/>
            </p:cNvCxnSpPr>
            <p:nvPr/>
          </p:nvCxnSpPr>
          <p:spPr bwMode="gray">
            <a:xfrm>
              <a:off x="4572000" y="4640643"/>
              <a:ext cx="680404" cy="1"/>
            </a:xfrm>
            <a:prstGeom prst="bentConnector3">
              <a:avLst>
                <a:gd name="adj1" fmla="val 50000"/>
              </a:avLst>
            </a:prstGeom>
            <a:ln w="28575">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bwMode="gray">
            <a:xfrm>
              <a:off x="5252404" y="4559681"/>
              <a:ext cx="161925" cy="161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grpSp>
      <p:grpSp>
        <p:nvGrpSpPr>
          <p:cNvPr id="16" name="Group 15"/>
          <p:cNvGrpSpPr/>
          <p:nvPr/>
        </p:nvGrpSpPr>
        <p:grpSpPr bwMode="gray">
          <a:xfrm>
            <a:off x="2465884" y="2086973"/>
            <a:ext cx="2137837" cy="658067"/>
            <a:chOff x="2502259" y="1769526"/>
            <a:chExt cx="2137837" cy="658067"/>
          </a:xfrm>
        </p:grpSpPr>
        <p:sp>
          <p:nvSpPr>
            <p:cNvPr id="29" name="PPTShape_1"/>
            <p:cNvSpPr>
              <a:spLocks noChangeArrowheads="1"/>
            </p:cNvSpPr>
            <p:nvPr/>
          </p:nvSpPr>
          <p:spPr bwMode="gray">
            <a:xfrm>
              <a:off x="3081478" y="1769526"/>
              <a:ext cx="1558618" cy="658067"/>
            </a:xfrm>
            <a:prstGeom prst="rect">
              <a:avLst/>
            </a:prstGeom>
            <a:solidFill>
              <a:schemeClr val="accent1"/>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Trend Down Began in 1994:Q3 from 36.2% in Q2.</a:t>
              </a:r>
            </a:p>
          </p:txBody>
        </p:sp>
        <p:cxnSp>
          <p:nvCxnSpPr>
            <p:cNvPr id="14" name="Straight Arrow Connector 13"/>
            <p:cNvCxnSpPr/>
            <p:nvPr/>
          </p:nvCxnSpPr>
          <p:spPr bwMode="gray">
            <a:xfrm flipH="1">
              <a:off x="2502259" y="2098559"/>
              <a:ext cx="579219" cy="0"/>
            </a:xfrm>
            <a:prstGeom prst="straightConnector1">
              <a:avLst/>
            </a:prstGeom>
            <a:ln w="28575">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bwMode="gray">
          <a:xfrm>
            <a:off x="1133856" y="3304079"/>
            <a:ext cx="2400947" cy="512068"/>
            <a:chOff x="3013382" y="4384609"/>
            <a:chExt cx="2400947" cy="512068"/>
          </a:xfrm>
        </p:grpSpPr>
        <p:sp>
          <p:nvSpPr>
            <p:cNvPr id="34" name="PPTShape_1"/>
            <p:cNvSpPr>
              <a:spLocks noChangeArrowheads="1"/>
            </p:cNvSpPr>
            <p:nvPr/>
          </p:nvSpPr>
          <p:spPr bwMode="gray">
            <a:xfrm>
              <a:off x="3013382" y="4384609"/>
              <a:ext cx="1558618" cy="512068"/>
            </a:xfrm>
            <a:prstGeom prst="rect">
              <a:avLst/>
            </a:prstGeom>
            <a:solidFill>
              <a:schemeClr val="accent1"/>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Increasing Percent of Owners</a:t>
              </a:r>
            </a:p>
          </p:txBody>
        </p:sp>
        <p:cxnSp>
          <p:nvCxnSpPr>
            <p:cNvPr id="35" name="Elbow Connector 34"/>
            <p:cNvCxnSpPr>
              <a:stCxn id="34" idx="3"/>
              <a:endCxn id="36" idx="1"/>
            </p:cNvCxnSpPr>
            <p:nvPr/>
          </p:nvCxnSpPr>
          <p:spPr bwMode="gray">
            <a:xfrm>
              <a:off x="4572000" y="4640643"/>
              <a:ext cx="680404" cy="1"/>
            </a:xfrm>
            <a:prstGeom prst="bentConnector3">
              <a:avLst>
                <a:gd name="adj1" fmla="val 50000"/>
              </a:avLst>
            </a:prstGeom>
            <a:ln w="28575">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bwMode="gray">
            <a:xfrm>
              <a:off x="5252404" y="4559681"/>
              <a:ext cx="161925" cy="161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grpSp>
    </p:spTree>
    <p:custDataLst>
      <p:tags r:id="rId1"/>
    </p:custDataLst>
    <p:extLst>
      <p:ext uri="{BB962C8B-B14F-4D97-AF65-F5344CB8AC3E}">
        <p14:creationId xmlns:p14="http://schemas.microsoft.com/office/powerpoint/2010/main" val="30560285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1250"/>
                            </p:stCondLst>
                            <p:childTnLst>
                              <p:par>
                                <p:cTn id="11" presetID="22" presetClass="entr" presetSubtype="2"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500"/>
                                        <p:tgtEl>
                                          <p:spTgt spid="10"/>
                                        </p:tgtEl>
                                      </p:cBhvr>
                                    </p:animEffect>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childTnLst>
                          </p:cTn>
                        </p:par>
                        <p:par>
                          <p:cTn id="22" fill="hold">
                            <p:stCondLst>
                              <p:cond delay="2750"/>
                            </p:stCondLst>
                            <p:childTnLst>
                              <p:par>
                                <p:cTn id="23" presetID="22" presetClass="entr" presetSubtype="2" fill="hold" nodeType="after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right)">
                                      <p:cBhvr>
                                        <p:cTn id="25" dur="500"/>
                                        <p:tgtEl>
                                          <p:spTgt spid="33"/>
                                        </p:tgtEl>
                                      </p:cBhvr>
                                    </p:animEffect>
                                  </p:childTnLst>
                                </p:cTn>
                              </p:par>
                            </p:childTnLst>
                          </p:cTn>
                        </p:par>
                        <p:par>
                          <p:cTn id="26" fill="hold">
                            <p:stCondLst>
                              <p:cond delay="3250"/>
                            </p:stCondLst>
                            <p:childTnLst>
                              <p:par>
                                <p:cTn id="27" presetID="22" presetClass="entr" presetSubtype="2" fill="hold" nodeType="afterEffect">
                                  <p:stCondLst>
                                    <p:cond delay="250"/>
                                  </p:stCondLst>
                                  <p:childTnLst>
                                    <p:set>
                                      <p:cBhvr>
                                        <p:cTn id="28" dur="1" fill="hold">
                                          <p:stCondLst>
                                            <p:cond delay="0"/>
                                          </p:stCondLst>
                                        </p:cTn>
                                        <p:tgtEl>
                                          <p:spTgt spid="24"/>
                                        </p:tgtEl>
                                        <p:attrNameLst>
                                          <p:attrName>style.visibility</p:attrName>
                                        </p:attrNameLst>
                                      </p:cBhvr>
                                      <p:to>
                                        <p:strVal val="visible"/>
                                      </p:to>
                                    </p:set>
                                    <p:animEffect transition="in" filter="wipe(right)">
                                      <p:cBhvr>
                                        <p:cTn id="2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chemeClr val="bg1"/>
                </a:solidFill>
              </a:rPr>
              <a:t>12/01/09 - 9pm</a:t>
            </a:r>
          </a:p>
        </p:txBody>
      </p:sp>
      <p:sp>
        <p:nvSpPr>
          <p:cNvPr id="89091"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chemeClr val="bg1"/>
                </a:solidFill>
              </a:rPr>
              <a:t>eSlide – P6466 – The Financial Crisis and the Future of the P/C</a:t>
            </a:r>
          </a:p>
        </p:txBody>
      </p:sp>
      <p:sp>
        <p:nvSpPr>
          <p:cNvPr id="89092"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6C87908D-83EF-40D2-9C01-093CD3B327F8}" type="slidenum">
              <a:rPr lang="en-US" altLang="en-US" sz="900"/>
              <a:pPr algn="r">
                <a:lnSpc>
                  <a:spcPct val="85000"/>
                </a:lnSpc>
                <a:spcBef>
                  <a:spcPct val="20000"/>
                </a:spcBef>
                <a:buClrTx/>
                <a:buFontTx/>
                <a:buNone/>
              </a:pPr>
              <a:t>42</a:t>
            </a:fld>
            <a:endParaRPr lang="en-US" altLang="en-US" sz="900"/>
          </a:p>
        </p:txBody>
      </p:sp>
      <p:sp>
        <p:nvSpPr>
          <p:cNvPr id="89093" name="Rectangle 2"/>
          <p:cNvSpPr>
            <a:spLocks noGrp="1" noChangeArrowheads="1"/>
          </p:cNvSpPr>
          <p:nvPr>
            <p:ph type="title" idx="4294967295"/>
          </p:nvPr>
        </p:nvSpPr>
        <p:spPr>
          <a:xfrm>
            <a:off x="654153" y="74177"/>
            <a:ext cx="4714260" cy="989013"/>
          </a:xfrm>
        </p:spPr>
        <p:txBody>
          <a:bodyPr/>
          <a:lstStyle/>
          <a:p>
            <a:r>
              <a:rPr lang="en-US" altLang="en-US" sz="2800" dirty="0">
                <a:latin typeface="Arial" panose="020B0604020202020204" pitchFamily="34" charset="0"/>
              </a:rPr>
              <a:t>Rental Vacancy Rates,</a:t>
            </a:r>
            <a:br>
              <a:rPr lang="en-US" altLang="en-US" sz="2800" dirty="0">
                <a:latin typeface="Arial" panose="020B0604020202020204" pitchFamily="34" charset="0"/>
              </a:rPr>
            </a:br>
            <a:r>
              <a:rPr lang="en-US" altLang="en-US" sz="2800" dirty="0">
                <a:latin typeface="Arial" panose="020B0604020202020204" pitchFamily="34" charset="0"/>
              </a:rPr>
              <a:t>Quarterly, 1990-2016:Q4</a:t>
            </a:r>
          </a:p>
        </p:txBody>
      </p:sp>
      <p:graphicFrame>
        <p:nvGraphicFramePr>
          <p:cNvPr id="89094" name="Object 2"/>
          <p:cNvGraphicFramePr>
            <a:graphicFrameLocks noGrp="1"/>
          </p:cNvGraphicFramePr>
          <p:nvPr>
            <p:ph idx="4294967295"/>
            <p:extLst>
              <p:ext uri="{D42A27DB-BD31-4B8C-83A1-F6EECF244321}">
                <p14:modId xmlns:p14="http://schemas.microsoft.com/office/powerpoint/2010/main" val="3058778350"/>
              </p:ext>
            </p:extLst>
          </p:nvPr>
        </p:nvGraphicFramePr>
        <p:xfrm>
          <a:off x="242888" y="1144588"/>
          <a:ext cx="8358187" cy="4699000"/>
        </p:xfrm>
        <a:graphic>
          <a:graphicData uri="http://schemas.openxmlformats.org/presentationml/2006/ole">
            <mc:AlternateContent xmlns:mc="http://schemas.openxmlformats.org/markup-compatibility/2006">
              <mc:Choice xmlns:v="urn:schemas-microsoft-com:vml" Requires="v">
                <p:oleObj spid="_x0000_s6365" name="Chart" r:id="rId4" imgW="7096230" imgH="4876942" progId="MSGraph.Chart.8">
                  <p:embed followColorScheme="full"/>
                </p:oleObj>
              </mc:Choice>
              <mc:Fallback>
                <p:oleObj name="Chart" r:id="rId4" imgW="7096230" imgH="4876942" progId="MSGraph.Chart.8">
                  <p:embed followColorScheme="full"/>
                  <p:pic>
                    <p:nvPicPr>
                      <p:cNvPr id="89094" name="Object 2"/>
                      <p:cNvPicPr>
                        <a:picLocks noGrp="1" noChangeArrowheads="1"/>
                      </p:cNvPicPr>
                      <p:nvPr/>
                    </p:nvPicPr>
                    <p:blipFill>
                      <a:blip r:embed="rId5"/>
                      <a:srcRect/>
                      <a:stretch>
                        <a:fillRect/>
                      </a:stretch>
                    </p:blipFill>
                    <p:spPr bwMode="gray">
                      <a:xfrm>
                        <a:off x="242888" y="1144588"/>
                        <a:ext cx="8358187"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9095" name="Rectangle 8"/>
          <p:cNvSpPr>
            <a:spLocks noChangeArrowheads="1"/>
          </p:cNvSpPr>
          <p:nvPr/>
        </p:nvSpPr>
        <p:spPr bwMode="auto">
          <a:xfrm>
            <a:off x="461963" y="6575615"/>
            <a:ext cx="8682038" cy="282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None/>
            </a:pPr>
            <a:r>
              <a:rPr lang="en-US" altLang="en-US" sz="1100" dirty="0"/>
              <a:t>Sources: US Census Bureau, </a:t>
            </a:r>
            <a:r>
              <a:rPr lang="en-US" altLang="en-US" sz="1100" dirty="0">
                <a:hlinkClick r:id="rId6"/>
              </a:rPr>
              <a:t>http://www.census.gov/housing/hvs/data/histtabs.html</a:t>
            </a:r>
            <a:r>
              <a:rPr lang="en-US" altLang="en-US" sz="1100" dirty="0"/>
              <a:t> </a:t>
            </a:r>
            <a:r>
              <a:rPr lang="en-US" altLang="en-US" sz="1100" i="1" dirty="0"/>
              <a:t>Table 1</a:t>
            </a:r>
            <a:r>
              <a:rPr lang="en-US" altLang="en-US" sz="1100" dirty="0"/>
              <a:t>; Insurance Information Institute.</a:t>
            </a:r>
          </a:p>
        </p:txBody>
      </p:sp>
      <p:sp>
        <p:nvSpPr>
          <p:cNvPr id="2094089" name="AutoShape 38"/>
          <p:cNvSpPr>
            <a:spLocks noChangeArrowheads="1"/>
          </p:cNvSpPr>
          <p:nvPr/>
        </p:nvSpPr>
        <p:spPr bwMode="blackWhite">
          <a:xfrm>
            <a:off x="4012211" y="1063190"/>
            <a:ext cx="1905000" cy="811212"/>
          </a:xfrm>
          <a:prstGeom prst="wedgeRectCallout">
            <a:avLst>
              <a:gd name="adj1" fmla="val 71382"/>
              <a:gd name="adj2" fmla="val 2123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charset="0"/>
                <a:cs typeface="+mn-cs"/>
              </a:rPr>
              <a:t>Peak vacancy rate 11.1% in 2009:Q3</a:t>
            </a:r>
          </a:p>
        </p:txBody>
      </p:sp>
      <p:sp>
        <p:nvSpPr>
          <p:cNvPr id="89097" name="Rectangle 6"/>
          <p:cNvSpPr>
            <a:spLocks noChangeArrowheads="1"/>
          </p:cNvSpPr>
          <p:nvPr/>
        </p:nvSpPr>
        <p:spPr bwMode="blackWhite">
          <a:xfrm>
            <a:off x="870438" y="5843588"/>
            <a:ext cx="7811600" cy="555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1800" b="1" dirty="0">
                <a:solidFill>
                  <a:srgbClr val="FFFFFF"/>
                </a:solidFill>
              </a:rPr>
              <a:t>Before the 2001 recession, rental vacancy rates were 7.0-7.5%.</a:t>
            </a:r>
            <a:br>
              <a:rPr lang="en-US" altLang="en-US" sz="1800" b="1" dirty="0">
                <a:solidFill>
                  <a:srgbClr val="FFFFFF"/>
                </a:solidFill>
              </a:rPr>
            </a:br>
            <a:r>
              <a:rPr lang="en-US" altLang="en-US" sz="1800" b="1" dirty="0">
                <a:solidFill>
                  <a:srgbClr val="FFFFFF"/>
                </a:solidFill>
              </a:rPr>
              <a:t>We’re below those levels now. =&gt; More multi-unit construction?</a:t>
            </a:r>
          </a:p>
        </p:txBody>
      </p:sp>
      <p:sp>
        <p:nvSpPr>
          <p:cNvPr id="15" name="Date Placeholder 14"/>
          <p:cNvSpPr>
            <a:spLocks noGrp="1"/>
          </p:cNvSpPr>
          <p:nvPr>
            <p:ph type="dt" sz="quarter" idx="10"/>
          </p:nvPr>
        </p:nvSpPr>
        <p:spPr/>
        <p:txBody>
          <a:bodyPr/>
          <a:lstStyle/>
          <a:p>
            <a:pPr>
              <a:defRPr/>
            </a:pPr>
            <a:endParaRPr lang="en-US" dirty="0"/>
          </a:p>
        </p:txBody>
      </p:sp>
      <p:sp>
        <p:nvSpPr>
          <p:cNvPr id="89099" name="Slide Number Placeholder 1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6D140328-22CB-490D-BDDD-98B0C9E2502A}" type="slidenum">
              <a:rPr lang="en-US" altLang="en-US" sz="900" smtClean="0">
                <a:solidFill>
                  <a:srgbClr val="000000"/>
                </a:solidFill>
              </a:rPr>
              <a:pPr>
                <a:lnSpc>
                  <a:spcPct val="85000"/>
                </a:lnSpc>
                <a:spcBef>
                  <a:spcPct val="20000"/>
                </a:spcBef>
                <a:buClrTx/>
                <a:buFontTx/>
                <a:buNone/>
              </a:pPr>
              <a:t>42</a:t>
            </a:fld>
            <a:endParaRPr lang="en-US" altLang="en-US" sz="900">
              <a:solidFill>
                <a:srgbClr val="000000"/>
              </a:solidFill>
            </a:endParaRPr>
          </a:p>
        </p:txBody>
      </p:sp>
      <p:sp>
        <p:nvSpPr>
          <p:cNvPr id="89100" name="TextBox 1"/>
          <p:cNvSpPr txBox="1">
            <a:spLocks noChangeArrowheads="1"/>
          </p:cNvSpPr>
          <p:nvPr/>
        </p:nvSpPr>
        <p:spPr bwMode="auto">
          <a:xfrm>
            <a:off x="85725" y="990600"/>
            <a:ext cx="2047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a:t>Percent vacant</a:t>
            </a:r>
          </a:p>
        </p:txBody>
      </p:sp>
      <p:sp>
        <p:nvSpPr>
          <p:cNvPr id="17" name="AutoShape 38"/>
          <p:cNvSpPr>
            <a:spLocks noChangeArrowheads="1"/>
          </p:cNvSpPr>
          <p:nvPr/>
        </p:nvSpPr>
        <p:spPr bwMode="blackWhite">
          <a:xfrm>
            <a:off x="7037131" y="1692376"/>
            <a:ext cx="1905000" cy="812800"/>
          </a:xfrm>
          <a:prstGeom prst="wedgeRectCallout">
            <a:avLst>
              <a:gd name="adj1" fmla="val 16740"/>
              <a:gd name="adj2" fmla="val 3258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charset="0"/>
                <a:cs typeface="+mn-cs"/>
              </a:rPr>
              <a:t>Latest vacancy rate was 6.</a:t>
            </a:r>
            <a:r>
              <a:rPr lang="en-US" b="1" dirty="0">
                <a:solidFill>
                  <a:schemeClr val="bg1"/>
                </a:solidFill>
              </a:rPr>
              <a:t>9</a:t>
            </a:r>
            <a:r>
              <a:rPr lang="en-US" b="1" dirty="0">
                <a:solidFill>
                  <a:schemeClr val="bg1"/>
                </a:solidFill>
                <a:latin typeface="Arial" charset="0"/>
                <a:cs typeface="+mn-cs"/>
              </a:rPr>
              <a:t>% in 2016:Q4</a:t>
            </a:r>
          </a:p>
        </p:txBody>
      </p:sp>
      <p:sp>
        <p:nvSpPr>
          <p:cNvPr id="16" name="AutoShape 38"/>
          <p:cNvSpPr>
            <a:spLocks noChangeArrowheads="1"/>
          </p:cNvSpPr>
          <p:nvPr/>
        </p:nvSpPr>
        <p:spPr bwMode="blackWhite">
          <a:xfrm>
            <a:off x="2456426" y="2296397"/>
            <a:ext cx="1562100" cy="811212"/>
          </a:xfrm>
          <a:prstGeom prst="wedgeRectCallout">
            <a:avLst>
              <a:gd name="adj1" fmla="val 98228"/>
              <a:gd name="adj2" fmla="val -641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charset="0"/>
                <a:cs typeface="+mn-cs"/>
              </a:rPr>
              <a:t>Vacancy rate 10.4% in 2004:Q1</a:t>
            </a:r>
          </a:p>
        </p:txBody>
      </p:sp>
    </p:spTree>
    <p:extLst>
      <p:ext uri="{BB962C8B-B14F-4D97-AF65-F5344CB8AC3E}">
        <p14:creationId xmlns:p14="http://schemas.microsoft.com/office/powerpoint/2010/main" val="3418549637"/>
      </p:ext>
    </p:extLst>
  </p:cSld>
  <p:clrMapOvr>
    <a:masterClrMapping/>
  </p:clrMapOvr>
  <p:transition>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Rectangle 2"/>
          <p:cNvSpPr>
            <a:spLocks noChangeArrowheads="1"/>
          </p:cNvSpPr>
          <p:nvPr/>
        </p:nvSpPr>
        <p:spPr bwMode="black">
          <a:xfrm>
            <a:off x="163513" y="1130300"/>
            <a:ext cx="294005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Units in Multiple-Unit Projects</a:t>
            </a:r>
            <a:br>
              <a:rPr lang="en-US" altLang="en-US" sz="1600" b="1">
                <a:solidFill>
                  <a:srgbClr val="225A7A"/>
                </a:solidFill>
              </a:rPr>
            </a:br>
            <a:r>
              <a:rPr lang="en-US" altLang="en-US" sz="1600" b="1">
                <a:solidFill>
                  <a:srgbClr val="225A7A"/>
                </a:solidFill>
              </a:rPr>
              <a:t>as Percent of Total</a:t>
            </a:r>
          </a:p>
        </p:txBody>
      </p:sp>
      <p:sp>
        <p:nvSpPr>
          <p:cNvPr id="95237" name="Rectangle 3"/>
          <p:cNvSpPr>
            <a:spLocks noGrp="1" noChangeArrowheads="1"/>
          </p:cNvSpPr>
          <p:nvPr>
            <p:ph type="title"/>
          </p:nvPr>
        </p:nvSpPr>
        <p:spPr/>
        <p:txBody>
          <a:bodyPr/>
          <a:lstStyle/>
          <a:p>
            <a:r>
              <a:rPr lang="en-US" altLang="en-US" dirty="0">
                <a:latin typeface="Arial" panose="020B0604020202020204" pitchFamily="34" charset="0"/>
              </a:rPr>
              <a:t>US: Pct. Of Private Housing Unit Starts</a:t>
            </a:r>
            <a:br>
              <a:rPr lang="en-US" altLang="en-US">
                <a:latin typeface="Arial" panose="020B0604020202020204" pitchFamily="34" charset="0"/>
              </a:rPr>
            </a:br>
            <a:r>
              <a:rPr lang="en-US" altLang="en-US">
                <a:latin typeface="Arial" panose="020B0604020202020204" pitchFamily="34" charset="0"/>
              </a:rPr>
              <a:t>In Projects of 5+ Units, </a:t>
            </a:r>
            <a:r>
              <a:rPr lang="en-US" altLang="en-US" dirty="0">
                <a:latin typeface="Arial" panose="020B0604020202020204" pitchFamily="34" charset="0"/>
              </a:rPr>
              <a:t>1990-2017*</a:t>
            </a:r>
          </a:p>
        </p:txBody>
      </p:sp>
      <p:graphicFrame>
        <p:nvGraphicFramePr>
          <p:cNvPr id="95238" name="Object 4"/>
          <p:cNvGraphicFramePr>
            <a:graphicFrameLocks noChangeAspect="1"/>
          </p:cNvGraphicFramePr>
          <p:nvPr>
            <p:extLst>
              <p:ext uri="{D42A27DB-BD31-4B8C-83A1-F6EECF244321}">
                <p14:modId xmlns:p14="http://schemas.microsoft.com/office/powerpoint/2010/main" val="1697573312"/>
              </p:ext>
            </p:extLst>
          </p:nvPr>
        </p:nvGraphicFramePr>
        <p:xfrm>
          <a:off x="163513" y="1228725"/>
          <a:ext cx="8656637" cy="4314825"/>
        </p:xfrm>
        <a:graphic>
          <a:graphicData uri="http://schemas.openxmlformats.org/presentationml/2006/ole">
            <mc:AlternateContent xmlns:mc="http://schemas.openxmlformats.org/markup-compatibility/2006">
              <mc:Choice xmlns:v="urn:schemas-microsoft-com:vml" Requires="v">
                <p:oleObj spid="_x0000_s1327" name="Chart" r:id="rId4" imgW="7829485" imgH="4105417" progId="MSGraph.Chart.8">
                  <p:embed followColorScheme="full"/>
                </p:oleObj>
              </mc:Choice>
              <mc:Fallback>
                <p:oleObj name="Chart" r:id="rId4" imgW="7829485" imgH="4105417" progId="MSGraph.Chart.8">
                  <p:embed followColorScheme="full"/>
                  <p:pic>
                    <p:nvPicPr>
                      <p:cNvPr id="0" name=""/>
                      <p:cNvPicPr>
                        <a:picLocks noChangeAspect="1" noChangeArrowheads="1"/>
                      </p:cNvPicPr>
                      <p:nvPr/>
                    </p:nvPicPr>
                    <p:blipFill>
                      <a:blip r:embed="rId5"/>
                      <a:srcRect/>
                      <a:stretch>
                        <a:fillRect/>
                      </a:stretch>
                    </p:blipFill>
                    <p:spPr bwMode="gray">
                      <a:xfrm>
                        <a:off x="163513" y="1228725"/>
                        <a:ext cx="8656637"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5239" name="Rectangle 5"/>
          <p:cNvSpPr>
            <a:spLocks noChangeArrowheads="1"/>
          </p:cNvSpPr>
          <p:nvPr/>
        </p:nvSpPr>
        <p:spPr bwMode="auto">
          <a:xfrm>
            <a:off x="629680" y="6420542"/>
            <a:ext cx="8185135" cy="42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dirty="0"/>
              <a:t>*2017 is January and February, annualized; preliminary.  Based on seasonally-adjusted data.</a:t>
            </a:r>
            <a:br>
              <a:rPr lang="en-US" altLang="en-US" sz="1100" dirty="0"/>
            </a:br>
            <a:r>
              <a:rPr lang="en-US" altLang="en-US" sz="1100" dirty="0"/>
              <a:t>Sources: U.S. Census Bureau; Insurance Information Institute calculations.</a:t>
            </a:r>
          </a:p>
        </p:txBody>
      </p:sp>
      <p:sp>
        <p:nvSpPr>
          <p:cNvPr id="1915910" name="Rectangle 6"/>
          <p:cNvSpPr>
            <a:spLocks noChangeArrowheads="1"/>
          </p:cNvSpPr>
          <p:nvPr/>
        </p:nvSpPr>
        <p:spPr bwMode="blackWhite">
          <a:xfrm>
            <a:off x="366426" y="5460515"/>
            <a:ext cx="8596313" cy="835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95000"/>
              </a:lnSpc>
              <a:spcBef>
                <a:spcPct val="25000"/>
              </a:spcBef>
              <a:buClrTx/>
              <a:buFontTx/>
              <a:buNone/>
            </a:pPr>
            <a:r>
              <a:rPr lang="en-US" altLang="en-US" sz="1800" b="1">
                <a:solidFill>
                  <a:srgbClr val="FFFFFF"/>
                </a:solidFill>
              </a:rPr>
              <a:t>For the U.S. as a whole, the trend toward multi-unit housing projects (vs. single-unit homes) is recent. Commercial insurers with Workers Comp, Construction risk exposure, and Surety benefit.</a:t>
            </a:r>
          </a:p>
        </p:txBody>
      </p:sp>
      <p:sp>
        <p:nvSpPr>
          <p:cNvPr id="1915917" name="AutoShape 13"/>
          <p:cNvSpPr>
            <a:spLocks noChangeArrowheads="1"/>
          </p:cNvSpPr>
          <p:nvPr/>
        </p:nvSpPr>
        <p:spPr bwMode="blackWhite">
          <a:xfrm>
            <a:off x="3389313" y="1228725"/>
            <a:ext cx="2476500" cy="1173163"/>
          </a:xfrm>
          <a:prstGeom prst="wedgeRectCallout">
            <a:avLst>
              <a:gd name="adj1" fmla="val 98852"/>
              <a:gd name="adj2" fmla="val 4021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dirty="0">
                <a:solidFill>
                  <a:schemeClr val="bg1"/>
                </a:solidFill>
              </a:rPr>
              <a:t>A NEW NORMAL?</a:t>
            </a:r>
            <a:br>
              <a:rPr lang="en-US" altLang="en-US" sz="1600" b="1" dirty="0">
                <a:solidFill>
                  <a:schemeClr val="bg1"/>
                </a:solidFill>
              </a:rPr>
            </a:br>
            <a:r>
              <a:rPr lang="en-US" altLang="en-US" sz="1600" b="1" dirty="0">
                <a:solidFill>
                  <a:schemeClr val="bg1"/>
                </a:solidFill>
              </a:rPr>
              <a:t>In 7 of the last 9 years, over 30% of housing unit starts were in 5+-unit projects</a:t>
            </a:r>
          </a:p>
        </p:txBody>
      </p:sp>
      <p:sp>
        <p:nvSpPr>
          <p:cNvPr id="11" name="Rectangle 7"/>
          <p:cNvSpPr>
            <a:spLocks noChangeArrowheads="1"/>
          </p:cNvSpPr>
          <p:nvPr/>
        </p:nvSpPr>
        <p:spPr bwMode="grayWhite">
          <a:xfrm>
            <a:off x="5873815" y="1800225"/>
            <a:ext cx="2949002" cy="1585912"/>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Tree>
    <p:extLst>
      <p:ext uri="{BB962C8B-B14F-4D97-AF65-F5344CB8AC3E}">
        <p14:creationId xmlns:p14="http://schemas.microsoft.com/office/powerpoint/2010/main" val="41306486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nodeType="afterGroup">
                            <p:stCondLst>
                              <p:cond delay="1500"/>
                            </p:stCondLst>
                            <p:childTnLst>
                              <p:par>
                                <p:cTn id="9" presetID="23" presetClass="entr" presetSubtype="16" fill="hold" grpId="0" nodeType="afterEffect">
                                  <p:stCondLst>
                                    <p:cond delay="1000"/>
                                  </p:stCondLst>
                                  <p:childTnLst>
                                    <p:set>
                                      <p:cBhvr>
                                        <p:cTn id="10" dur="1" fill="hold">
                                          <p:stCondLst>
                                            <p:cond delay="0"/>
                                          </p:stCondLst>
                                        </p:cTn>
                                        <p:tgtEl>
                                          <p:spTgt spid="1915910"/>
                                        </p:tgtEl>
                                        <p:attrNameLst>
                                          <p:attrName>style.visibility</p:attrName>
                                        </p:attrNameLst>
                                      </p:cBhvr>
                                      <p:to>
                                        <p:strVal val="visible"/>
                                      </p:to>
                                    </p:set>
                                    <p:anim calcmode="lin" valueType="num">
                                      <p:cBhvr>
                                        <p:cTn id="11" dur="500" fill="hold"/>
                                        <p:tgtEl>
                                          <p:spTgt spid="1915910"/>
                                        </p:tgtEl>
                                        <p:attrNameLst>
                                          <p:attrName>ppt_w</p:attrName>
                                        </p:attrNameLst>
                                      </p:cBhvr>
                                      <p:tavLst>
                                        <p:tav tm="0">
                                          <p:val>
                                            <p:fltVal val="0"/>
                                          </p:val>
                                        </p:tav>
                                        <p:tav tm="100000">
                                          <p:val>
                                            <p:strVal val="#ppt_w"/>
                                          </p:val>
                                        </p:tav>
                                      </p:tavLst>
                                    </p:anim>
                                    <p:anim calcmode="lin" valueType="num">
                                      <p:cBhvr>
                                        <p:cTn id="12" dur="500" fill="hold"/>
                                        <p:tgtEl>
                                          <p:spTgt spid="1915910"/>
                                        </p:tgtEl>
                                        <p:attrNameLst>
                                          <p:attrName>ppt_h</p:attrName>
                                        </p:attrNameLst>
                                      </p:cBhvr>
                                      <p:tavLst>
                                        <p:tav tm="0">
                                          <p:val>
                                            <p:fltVal val="0"/>
                                          </p:val>
                                        </p:tav>
                                        <p:tav tm="100000">
                                          <p:val>
                                            <p:strVal val="#ppt_h"/>
                                          </p:val>
                                        </p:tav>
                                      </p:tavLst>
                                    </p:anim>
                                  </p:childTnLst>
                                </p:cTn>
                              </p:par>
                              <p:par>
                                <p:cTn id="13" presetID="16" presetClass="entr" presetSubtype="26"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barn(in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4498" name="Rectangle 2"/>
          <p:cNvSpPr>
            <a:spLocks noGrp="1" noChangeArrowheads="1"/>
          </p:cNvSpPr>
          <p:nvPr>
            <p:ph type="ctrTitle"/>
          </p:nvPr>
        </p:nvSpPr>
        <p:spPr>
          <a:xfrm>
            <a:off x="704080" y="1960694"/>
            <a:ext cx="7772400" cy="958352"/>
          </a:xfrm>
        </p:spPr>
        <p:txBody>
          <a:bodyPr/>
          <a:lstStyle/>
          <a:p>
            <a:r>
              <a:rPr lang="en-US" dirty="0"/>
              <a:t>Auto Insurance</a:t>
            </a:r>
          </a:p>
        </p:txBody>
      </p:sp>
      <p:sp>
        <p:nvSpPr>
          <p:cNvPr id="4" name="Subtitle 3"/>
          <p:cNvSpPr>
            <a:spLocks noGrp="1"/>
          </p:cNvSpPr>
          <p:nvPr>
            <p:ph type="subTitle" idx="1"/>
          </p:nvPr>
        </p:nvSpPr>
        <p:spPr>
          <a:xfrm>
            <a:off x="704080" y="3542606"/>
            <a:ext cx="5653177" cy="774418"/>
          </a:xfrm>
        </p:spPr>
        <p:txBody>
          <a:bodyPr/>
          <a:lstStyle/>
          <a:p>
            <a:r>
              <a:rPr lang="en-US" dirty="0"/>
              <a:t>Lately: </a:t>
            </a:r>
            <a:r>
              <a:rPr lang="en-US" altLang="en-US" dirty="0"/>
              <a:t>Adverse Loss Trends</a:t>
            </a:r>
            <a:endParaRPr lang="en-US" dirty="0"/>
          </a:p>
        </p:txBody>
      </p:sp>
    </p:spTree>
    <p:extLst>
      <p:ext uri="{BB962C8B-B14F-4D97-AF65-F5344CB8AC3E}">
        <p14:creationId xmlns:p14="http://schemas.microsoft.com/office/powerpoint/2010/main" val="1005587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7"/>
          <p:cNvSpPr>
            <a:spLocks noGrp="1" noChangeArrowheads="1"/>
          </p:cNvSpPr>
          <p:nvPr>
            <p:ph type="title"/>
          </p:nvPr>
        </p:nvSpPr>
        <p:spPr>
          <a:xfrm>
            <a:off x="77211" y="211986"/>
            <a:ext cx="8458200" cy="950976"/>
          </a:xfrm>
        </p:spPr>
        <p:txBody>
          <a:bodyPr/>
          <a:lstStyle/>
          <a:p>
            <a:pPr algn="ctr"/>
            <a:r>
              <a:rPr lang="en-US" altLang="en-US" dirty="0"/>
              <a:t>America is Driving More Again: 2000-2016</a:t>
            </a:r>
          </a:p>
        </p:txBody>
      </p:sp>
      <p:sp>
        <p:nvSpPr>
          <p:cNvPr id="6" name="Text Placeholder 5"/>
          <p:cNvSpPr>
            <a:spLocks noGrp="1"/>
          </p:cNvSpPr>
          <p:nvPr>
            <p:ph type="body" sz="quarter" idx="15"/>
          </p:nvPr>
        </p:nvSpPr>
        <p:spPr>
          <a:xfrm>
            <a:off x="270640" y="1265423"/>
            <a:ext cx="8454009" cy="396947"/>
          </a:xfrm>
        </p:spPr>
        <p:txBody>
          <a:bodyPr/>
          <a:lstStyle/>
          <a:p>
            <a:r>
              <a:rPr lang="en-US" sz="1600" dirty="0">
                <a:solidFill>
                  <a:schemeClr val="tx1"/>
                </a:solidFill>
                <a:latin typeface="Arial "/>
              </a:rPr>
              <a:t>Percent Change, Miles Driven*</a:t>
            </a:r>
          </a:p>
        </p:txBody>
      </p:sp>
      <p:sp>
        <p:nvSpPr>
          <p:cNvPr id="7" name="Text Placeholder 6"/>
          <p:cNvSpPr>
            <a:spLocks noGrp="1"/>
          </p:cNvSpPr>
          <p:nvPr>
            <p:ph type="body" sz="quarter" idx="16"/>
          </p:nvPr>
        </p:nvSpPr>
        <p:spPr>
          <a:xfrm>
            <a:off x="854451" y="6250343"/>
            <a:ext cx="7680960" cy="415018"/>
          </a:xfrm>
        </p:spPr>
        <p:txBody>
          <a:bodyPr/>
          <a:lstStyle/>
          <a:p>
            <a:pPr>
              <a:spcBef>
                <a:spcPts val="0"/>
              </a:spcBef>
            </a:pPr>
            <a:r>
              <a:rPr lang="en-US" dirty="0">
                <a:latin typeface="Arial "/>
              </a:rPr>
              <a:t>*2000-2016: Moving 12-month total vs. prior year.</a:t>
            </a:r>
            <a:br>
              <a:rPr lang="en-US" dirty="0">
                <a:latin typeface="Arial "/>
              </a:rPr>
            </a:br>
            <a:r>
              <a:rPr lang="en-US" dirty="0">
                <a:latin typeface="Arial "/>
              </a:rPr>
              <a:t>Sources: </a:t>
            </a:r>
            <a:r>
              <a:rPr lang="en-US" dirty="0">
                <a:latin typeface="Arial "/>
                <a:hlinkClick r:id="rId3"/>
              </a:rPr>
              <a:t>Federal Highway Administration</a:t>
            </a:r>
            <a:r>
              <a:rPr lang="en-US" dirty="0">
                <a:latin typeface="Arial "/>
              </a:rPr>
              <a:t>; National Bureau of Economic Research (recession dates); Insurance Information Institute.</a:t>
            </a:r>
          </a:p>
        </p:txBody>
      </p:sp>
      <p:graphicFrame>
        <p:nvGraphicFramePr>
          <p:cNvPr id="16" name="Object 8"/>
          <p:cNvGraphicFramePr>
            <a:graphicFrameLocks noChangeAspect="1"/>
          </p:cNvGraphicFramePr>
          <p:nvPr>
            <p:extLst>
              <p:ext uri="{D42A27DB-BD31-4B8C-83A1-F6EECF244321}">
                <p14:modId xmlns:p14="http://schemas.microsoft.com/office/powerpoint/2010/main" val="947167579"/>
              </p:ext>
            </p:extLst>
          </p:nvPr>
        </p:nvGraphicFramePr>
        <p:xfrm>
          <a:off x="347450" y="1470346"/>
          <a:ext cx="8253277" cy="3917310"/>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p:cNvGrpSpPr/>
          <p:nvPr/>
        </p:nvGrpSpPr>
        <p:grpSpPr>
          <a:xfrm>
            <a:off x="7435732" y="3621949"/>
            <a:ext cx="1203750" cy="1090728"/>
            <a:chOff x="7470937" y="678333"/>
            <a:chExt cx="1203750" cy="1090728"/>
          </a:xfrm>
        </p:grpSpPr>
        <p:sp>
          <p:nvSpPr>
            <p:cNvPr id="24" name="AutoShape 5"/>
            <p:cNvSpPr>
              <a:spLocks noChangeArrowheads="1"/>
            </p:cNvSpPr>
            <p:nvPr/>
          </p:nvSpPr>
          <p:spPr bwMode="gray">
            <a:xfrm>
              <a:off x="7470937" y="1092053"/>
              <a:ext cx="1203750" cy="677008"/>
            </a:xfrm>
            <a:prstGeom prst="rect">
              <a:avLst/>
            </a:prstGeom>
            <a:solidFill>
              <a:schemeClr val="accent2"/>
            </a:solidFill>
            <a:ln w="28575" algn="ctr">
              <a:noFill/>
              <a:miter lim="800000"/>
              <a:headEnd/>
              <a:tailEnd/>
            </a:ln>
          </p:spPr>
          <p:txBody>
            <a:bodyPr lIns="45720" tIns="0" rIns="45720" bIns="0" anchor="ctr"/>
            <a:lstStyle/>
            <a:p>
              <a:pPr algn="ctr" eaLnBrk="0" fontAlgn="base" hangingPunct="0">
                <a:lnSpc>
                  <a:spcPct val="90000"/>
                </a:lnSpc>
                <a:spcAft>
                  <a:spcPct val="0"/>
                </a:spcAft>
                <a:buClr>
                  <a:srgbClr val="FFFFFF"/>
                </a:buClr>
                <a:buFont typeface="Wingdings" pitchFamily="2" charset="2"/>
                <a:buNone/>
              </a:pPr>
              <a:r>
                <a:rPr lang="en-US" sz="1400" b="1" dirty="0">
                  <a:solidFill>
                    <a:schemeClr val="bg1"/>
                  </a:solidFill>
                  <a:cs typeface="Arial" charset="0"/>
                </a:rPr>
                <a:t>Fastest Growth Since 2000</a:t>
              </a:r>
            </a:p>
          </p:txBody>
        </p:sp>
        <p:cxnSp>
          <p:nvCxnSpPr>
            <p:cNvPr id="25" name="Straight Arrow Connector 24"/>
            <p:cNvCxnSpPr/>
            <p:nvPr/>
          </p:nvCxnSpPr>
          <p:spPr bwMode="gray">
            <a:xfrm flipH="1" flipV="1">
              <a:off x="7951641" y="678333"/>
              <a:ext cx="1494" cy="438162"/>
            </a:xfrm>
            <a:prstGeom prst="straightConnector1">
              <a:avLst/>
            </a:prstGeom>
            <a:ln w="28575">
              <a:solidFill>
                <a:schemeClr val="accent2"/>
              </a:solidFill>
              <a:tailEnd type="oval" w="med" len="med"/>
            </a:ln>
          </p:spPr>
          <p:style>
            <a:lnRef idx="1">
              <a:schemeClr val="accent1"/>
            </a:lnRef>
            <a:fillRef idx="0">
              <a:schemeClr val="accent1"/>
            </a:fillRef>
            <a:effectRef idx="0">
              <a:schemeClr val="accent1"/>
            </a:effectRef>
            <a:fontRef idx="minor">
              <a:schemeClr val="tx1"/>
            </a:fontRef>
          </p:style>
        </p:cxnSp>
      </p:grpSp>
      <p:sp>
        <p:nvSpPr>
          <p:cNvPr id="26" name="Text Placeholder 4"/>
          <p:cNvSpPr txBox="1">
            <a:spLocks/>
          </p:cNvSpPr>
          <p:nvPr/>
        </p:nvSpPr>
        <p:spPr bwMode="gray">
          <a:xfrm>
            <a:off x="433975" y="5303690"/>
            <a:ext cx="8303481" cy="875980"/>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dirty="0">
                <a:solidFill>
                  <a:schemeClr val="bg1"/>
                </a:solidFill>
                <a:latin typeface="Arial "/>
              </a:rPr>
              <a:t>In the last few years, sharp growth in miles driven.</a:t>
            </a:r>
            <a:br>
              <a:rPr lang="en-US" dirty="0">
                <a:solidFill>
                  <a:schemeClr val="bg1"/>
                </a:solidFill>
                <a:latin typeface="Arial "/>
              </a:rPr>
            </a:br>
            <a:r>
              <a:rPr lang="en-US" dirty="0">
                <a:solidFill>
                  <a:schemeClr val="bg1"/>
                </a:solidFill>
                <a:latin typeface="Arial "/>
              </a:rPr>
              <a:t>The more people drive, the more often their cars crash.</a:t>
            </a:r>
          </a:p>
        </p:txBody>
      </p:sp>
      <p:grpSp>
        <p:nvGrpSpPr>
          <p:cNvPr id="11" name="Group 10"/>
          <p:cNvGrpSpPr/>
          <p:nvPr/>
        </p:nvGrpSpPr>
        <p:grpSpPr>
          <a:xfrm>
            <a:off x="4474088" y="2523869"/>
            <a:ext cx="1203750" cy="905132"/>
            <a:chOff x="7470937" y="1116495"/>
            <a:chExt cx="1203750" cy="905132"/>
          </a:xfrm>
        </p:grpSpPr>
        <p:sp>
          <p:nvSpPr>
            <p:cNvPr id="12" name="AutoShape 5"/>
            <p:cNvSpPr>
              <a:spLocks noChangeArrowheads="1"/>
            </p:cNvSpPr>
            <p:nvPr/>
          </p:nvSpPr>
          <p:spPr bwMode="gray">
            <a:xfrm>
              <a:off x="7470937" y="1116495"/>
              <a:ext cx="1203750" cy="537670"/>
            </a:xfrm>
            <a:prstGeom prst="rect">
              <a:avLst/>
            </a:prstGeom>
            <a:solidFill>
              <a:schemeClr val="accent2"/>
            </a:solidFill>
            <a:ln w="28575" algn="ctr">
              <a:noFill/>
              <a:miter lim="800000"/>
              <a:headEnd/>
              <a:tailEnd/>
            </a:ln>
          </p:spPr>
          <p:txBody>
            <a:bodyPr lIns="45720" tIns="0" rIns="45720" bIns="0" anchor="ctr"/>
            <a:lstStyle/>
            <a:p>
              <a:pPr algn="ctr" eaLnBrk="0" fontAlgn="base" hangingPunct="0">
                <a:lnSpc>
                  <a:spcPct val="90000"/>
                </a:lnSpc>
                <a:spcAft>
                  <a:spcPct val="0"/>
                </a:spcAft>
                <a:buClr>
                  <a:srgbClr val="FFFFFF"/>
                </a:buClr>
                <a:buFont typeface="Wingdings" pitchFamily="2" charset="2"/>
                <a:buNone/>
              </a:pPr>
              <a:r>
                <a:rPr lang="en-US" sz="1400" b="1" dirty="0">
                  <a:solidFill>
                    <a:schemeClr val="bg1"/>
                  </a:solidFill>
                  <a:cs typeface="Arial" charset="0"/>
                </a:rPr>
                <a:t>The “Great Recession”</a:t>
              </a:r>
            </a:p>
          </p:txBody>
        </p:sp>
        <p:cxnSp>
          <p:nvCxnSpPr>
            <p:cNvPr id="13" name="Straight Arrow Connector 12"/>
            <p:cNvCxnSpPr/>
            <p:nvPr/>
          </p:nvCxnSpPr>
          <p:spPr bwMode="gray">
            <a:xfrm>
              <a:off x="7953135" y="1116495"/>
              <a:ext cx="20160" cy="905132"/>
            </a:xfrm>
            <a:prstGeom prst="straightConnector1">
              <a:avLst/>
            </a:prstGeom>
            <a:ln w="28575">
              <a:solidFill>
                <a:schemeClr val="accent2"/>
              </a:solidFill>
              <a:tailEnd type="oval"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77481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5" name="Rectangle 7"/>
          <p:cNvSpPr>
            <a:spLocks noGrp="1" noChangeArrowheads="1"/>
          </p:cNvSpPr>
          <p:nvPr>
            <p:ph type="title"/>
          </p:nvPr>
        </p:nvSpPr>
        <p:spPr>
          <a:xfrm>
            <a:off x="657592" y="129266"/>
            <a:ext cx="6604854" cy="950976"/>
          </a:xfrm>
        </p:spPr>
        <p:txBody>
          <a:bodyPr/>
          <a:lstStyle/>
          <a:p>
            <a:r>
              <a:rPr lang="en-US" altLang="en-US" dirty="0"/>
              <a:t>Why Are People Driving More Miles?</a:t>
            </a:r>
            <a:br>
              <a:rPr lang="en-US" altLang="en-US" dirty="0"/>
            </a:br>
            <a:r>
              <a:rPr lang="en-US" altLang="en-US" dirty="0"/>
              <a:t>Is it Jobs?  2006:Q1-2016:Q4</a:t>
            </a:r>
          </a:p>
        </p:txBody>
      </p:sp>
      <p:sp>
        <p:nvSpPr>
          <p:cNvPr id="10" name="Text Placeholder 9"/>
          <p:cNvSpPr>
            <a:spLocks noGrp="1"/>
          </p:cNvSpPr>
          <p:nvPr>
            <p:ph type="body" sz="quarter" idx="15"/>
          </p:nvPr>
        </p:nvSpPr>
        <p:spPr>
          <a:xfrm>
            <a:off x="261938" y="1092799"/>
            <a:ext cx="2742519" cy="396947"/>
          </a:xfrm>
        </p:spPr>
        <p:txBody>
          <a:bodyPr/>
          <a:lstStyle/>
          <a:p>
            <a:r>
              <a:rPr lang="en-US" sz="1600" b="1" dirty="0">
                <a:solidFill>
                  <a:schemeClr val="accent2"/>
                </a:solidFill>
              </a:rPr>
              <a:t>Billions of Miles Driven in Prior Year</a:t>
            </a:r>
          </a:p>
        </p:txBody>
      </p:sp>
      <p:sp>
        <p:nvSpPr>
          <p:cNvPr id="12" name="Text Placeholder 11"/>
          <p:cNvSpPr>
            <a:spLocks noGrp="1"/>
          </p:cNvSpPr>
          <p:nvPr>
            <p:ph type="body" sz="quarter" idx="16"/>
          </p:nvPr>
        </p:nvSpPr>
        <p:spPr>
          <a:xfrm>
            <a:off x="884155" y="6247534"/>
            <a:ext cx="6967376" cy="415018"/>
          </a:xfrm>
        </p:spPr>
        <p:txBody>
          <a:bodyPr/>
          <a:lstStyle/>
          <a:p>
            <a:br>
              <a:rPr lang="en-US" sz="1050" dirty="0">
                <a:latin typeface="Arial "/>
              </a:rPr>
            </a:br>
            <a:br>
              <a:rPr lang="en-US" sz="1050" dirty="0">
                <a:latin typeface="Arial "/>
              </a:rPr>
            </a:br>
            <a:r>
              <a:rPr lang="en-US" sz="1050" dirty="0">
                <a:latin typeface="Arial "/>
              </a:rPr>
              <a:t>Note: miles driven for 2016 is through Q3 (latest available as of 1/12/2017)</a:t>
            </a:r>
            <a:br>
              <a:rPr lang="en-US" sz="1050" dirty="0">
                <a:latin typeface="Arial "/>
              </a:rPr>
            </a:br>
            <a:r>
              <a:rPr lang="en-US" sz="1050" dirty="0">
                <a:latin typeface="Arial "/>
              </a:rPr>
              <a:t>Sources: </a:t>
            </a:r>
            <a:r>
              <a:rPr lang="en-US" sz="1050" dirty="0">
                <a:latin typeface="Arial "/>
                <a:hlinkClick r:id="rId3" tooltip="http://www.fhwa.dot.gov/policyinformation/travel_monitoring/tvt.cfm"/>
              </a:rPr>
              <a:t>Federal Highway Administration</a:t>
            </a:r>
            <a:r>
              <a:rPr lang="en-US" sz="1050" dirty="0">
                <a:latin typeface="Arial "/>
              </a:rPr>
              <a:t>; Seasonally Adjusted Employed from Bureau of Labor Statistics (Series ID CES0000000025);  Insurance Information Institute.</a:t>
            </a:r>
          </a:p>
        </p:txBody>
      </p:sp>
      <p:sp>
        <p:nvSpPr>
          <p:cNvPr id="21" name="Text Placeholder 4"/>
          <p:cNvSpPr txBox="1">
            <a:spLocks/>
          </p:cNvSpPr>
          <p:nvPr/>
        </p:nvSpPr>
        <p:spPr bwMode="gray">
          <a:xfrm>
            <a:off x="418249" y="5552588"/>
            <a:ext cx="8303481" cy="645564"/>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dirty="0">
                <a:solidFill>
                  <a:schemeClr val="bg1"/>
                </a:solidFill>
                <a:latin typeface="Arial "/>
              </a:rPr>
              <a:t>People Drive to and from Work and Drive to Entertainment. </a:t>
            </a:r>
          </a:p>
          <a:p>
            <a:pPr eaLnBrk="1" hangingPunct="1">
              <a:spcBef>
                <a:spcPts val="0"/>
              </a:spcBef>
              <a:buClr>
                <a:schemeClr val="accent2"/>
              </a:buClr>
              <a:buSzPct val="90000"/>
            </a:pPr>
            <a:r>
              <a:rPr lang="en-US" dirty="0">
                <a:solidFill>
                  <a:schemeClr val="bg1"/>
                </a:solidFill>
                <a:latin typeface="Arial "/>
              </a:rPr>
              <a:t>Out of Work, They Curtail Their Movement.</a:t>
            </a:r>
          </a:p>
        </p:txBody>
      </p:sp>
      <p:graphicFrame>
        <p:nvGraphicFramePr>
          <p:cNvPr id="22" name="Object 8"/>
          <p:cNvGraphicFramePr>
            <a:graphicFrameLocks noChangeAspect="1"/>
          </p:cNvGraphicFramePr>
          <p:nvPr>
            <p:extLst>
              <p:ext uri="{D42A27DB-BD31-4B8C-83A1-F6EECF244321}">
                <p14:modId xmlns:p14="http://schemas.microsoft.com/office/powerpoint/2010/main" val="169560615"/>
              </p:ext>
            </p:extLst>
          </p:nvPr>
        </p:nvGraphicFramePr>
        <p:xfrm>
          <a:off x="418249" y="1546078"/>
          <a:ext cx="8301889" cy="4186238"/>
        </p:xfrm>
        <a:graphic>
          <a:graphicData uri="http://schemas.openxmlformats.org/drawingml/2006/chart">
            <c:chart xmlns:c="http://schemas.openxmlformats.org/drawingml/2006/chart" xmlns:r="http://schemas.openxmlformats.org/officeDocument/2006/relationships" r:id="rId4"/>
          </a:graphicData>
        </a:graphic>
      </p:graphicFrame>
      <p:sp>
        <p:nvSpPr>
          <p:cNvPr id="23" name="Text Placeholder 9"/>
          <p:cNvSpPr txBox="1">
            <a:spLocks/>
          </p:cNvSpPr>
          <p:nvPr/>
        </p:nvSpPr>
        <p:spPr bwMode="gray">
          <a:xfrm>
            <a:off x="7037614" y="1112894"/>
            <a:ext cx="1953290" cy="396947"/>
          </a:xfrm>
          <a:prstGeom prst="rect">
            <a:avLst/>
          </a:prstGeom>
          <a:noFill/>
        </p:spPr>
        <p:txBody>
          <a:bodyPr vert="horz" wrap="square" lIns="91440" tIns="45720" rIns="91440" bIns="45720" rtlCol="0">
            <a:noAutofit/>
          </a:bodyPr>
          <a:lstStyle>
            <a:lvl1pPr marL="0" indent="0" algn="l" defTabSz="914400" rtl="0" eaLnBrk="1" fontAlgn="base" latinLnBrk="0" hangingPunct="1">
              <a:lnSpc>
                <a:spcPct val="90000"/>
              </a:lnSpc>
              <a:spcBef>
                <a:spcPct val="0"/>
              </a:spcBef>
              <a:spcAft>
                <a:spcPct val="0"/>
              </a:spcAft>
              <a:buClr>
                <a:srgbClr val="337DBE"/>
              </a:buClr>
              <a:buSzPct val="77000"/>
              <a:buFont typeface="Wingdings 3" panose="05040102010807070707" pitchFamily="18" charset="2"/>
              <a:buNone/>
              <a:defRPr lang="en-US" sz="2200" b="0" kern="1200" smtClean="0">
                <a:solidFill>
                  <a:srgbClr val="072C44"/>
                </a:solidFill>
                <a:latin typeface="+mj-lt"/>
                <a:ea typeface="+mn-ea"/>
                <a:cs typeface="+mn-cs"/>
              </a:defRPr>
            </a:lvl1pPr>
            <a:lvl2pPr marL="566928" indent="-228600" algn="l" defTabSz="914400" rtl="0" eaLnBrk="1" fontAlgn="base" latinLnBrk="0" hangingPunct="1">
              <a:lnSpc>
                <a:spcPct val="90000"/>
              </a:lnSpc>
              <a:spcBef>
                <a:spcPct val="0"/>
              </a:spcBef>
              <a:spcAft>
                <a:spcPct val="0"/>
              </a:spcAft>
              <a:buClr>
                <a:srgbClr val="337DBE"/>
              </a:buClr>
              <a:buFont typeface="Wingdings" panose="05000000000000000000" pitchFamily="2" charset="2"/>
              <a:buChar char=""/>
              <a:defRPr lang="en-US" sz="2200" b="1" kern="1200" smtClean="0">
                <a:solidFill>
                  <a:schemeClr val="tx1"/>
                </a:solidFill>
                <a:latin typeface="Arial Narrow" pitchFamily="34" charset="0"/>
                <a:ea typeface="+mn-ea"/>
                <a:cs typeface="+mn-cs"/>
              </a:defRPr>
            </a:lvl2pPr>
            <a:lvl3pPr marL="914400" indent="-228600"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smtClean="0">
                <a:solidFill>
                  <a:schemeClr val="tx1"/>
                </a:solidFill>
                <a:latin typeface="Arial Narrow" pitchFamily="34" charset="0"/>
                <a:ea typeface="+mn-ea"/>
                <a:cs typeface="+mn-cs"/>
              </a:defRPr>
            </a:lvl3pPr>
            <a:lvl4pPr marL="1252728" indent="-219456" algn="l" defTabSz="914400" rtl="0" eaLnBrk="1" fontAlgn="base" latinLnBrk="0" hangingPunct="1">
              <a:lnSpc>
                <a:spcPct val="90000"/>
              </a:lnSpc>
              <a:spcBef>
                <a:spcPct val="0"/>
              </a:spcBef>
              <a:spcAft>
                <a:spcPct val="0"/>
              </a:spcAft>
              <a:buClr>
                <a:srgbClr val="337DBE"/>
              </a:buClr>
              <a:buFont typeface="Wingdings" pitchFamily="2" charset="2"/>
              <a:buChar char="§"/>
              <a:defRPr lang="en-US" sz="2200" b="1" kern="1200" smtClean="0">
                <a:solidFill>
                  <a:schemeClr val="tx1"/>
                </a:solidFill>
                <a:latin typeface="Arial Narrow" pitchFamily="34" charset="0"/>
                <a:ea typeface="+mn-ea"/>
                <a:cs typeface="+mn-cs"/>
              </a:defRPr>
            </a:lvl4pPr>
            <a:lvl5pPr marL="1481328" indent="-173736"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dirty="0" smtClean="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1600" b="1" dirty="0">
                <a:solidFill>
                  <a:srgbClr val="2F72AD"/>
                </a:solidFill>
              </a:rPr>
              <a:t>Millions Employed</a:t>
            </a:r>
          </a:p>
        </p:txBody>
      </p:sp>
      <p:sp>
        <p:nvSpPr>
          <p:cNvPr id="24" name="Rectangle 7"/>
          <p:cNvSpPr>
            <a:spLocks noChangeArrowheads="1"/>
          </p:cNvSpPr>
          <p:nvPr/>
        </p:nvSpPr>
        <p:spPr bwMode="grayWhite">
          <a:xfrm>
            <a:off x="2352360" y="1616315"/>
            <a:ext cx="944755" cy="3809703"/>
          </a:xfrm>
          <a:prstGeom prst="rect">
            <a:avLst/>
          </a:prstGeom>
          <a:noFill/>
          <a:ln w="28575">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wrap="none" anchor="t"/>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400" b="1" dirty="0"/>
              <a:t>Recession</a:t>
            </a:r>
          </a:p>
        </p:txBody>
      </p:sp>
      <p:sp>
        <p:nvSpPr>
          <p:cNvPr id="2" name="TextBox 1"/>
          <p:cNvSpPr txBox="1"/>
          <p:nvPr/>
        </p:nvSpPr>
        <p:spPr>
          <a:xfrm>
            <a:off x="1960474" y="7541971"/>
            <a:ext cx="914400" cy="914400"/>
          </a:xfrm>
          <a:prstGeom prst="rect">
            <a:avLst/>
          </a:prstGeom>
          <a:noFill/>
        </p:spPr>
        <p:txBody>
          <a:bodyPr wrap="none" rtlCol="0">
            <a:noAutofit/>
          </a:bodyPr>
          <a:lstStyle/>
          <a:p>
            <a:pPr marL="292608" indent="-292608">
              <a:lnSpc>
                <a:spcPct val="90000"/>
              </a:lnSpc>
              <a:spcBef>
                <a:spcPts val="1200"/>
              </a:spcBef>
              <a:buClr>
                <a:srgbClr val="337DBE"/>
              </a:buClr>
              <a:buSzPct val="77000"/>
              <a:buFont typeface="Wingdings 3" panose="05040102010807070707" pitchFamily="18" charset="2"/>
              <a:buChar char=""/>
            </a:pPr>
            <a:endParaRPr lang="en-US" sz="2000" dirty="0"/>
          </a:p>
        </p:txBody>
      </p:sp>
    </p:spTree>
    <p:extLst>
      <p:ext uri="{BB962C8B-B14F-4D97-AF65-F5344CB8AC3E}">
        <p14:creationId xmlns:p14="http://schemas.microsoft.com/office/powerpoint/2010/main" val="264260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edge">
                                      <p:cBhvr>
                                        <p:cTn id="7" dur="1000"/>
                                        <p:tgtEl>
                                          <p:spTgt spid="2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5"/>
          <p:cNvSpPr txBox="1">
            <a:spLocks noGrp="1" noChangeArrowheads="1"/>
          </p:cNvSpPr>
          <p:nvPr/>
        </p:nvSpPr>
        <p:spPr bwMode="auto">
          <a:xfrm>
            <a:off x="85725" y="6961188"/>
            <a:ext cx="1352550" cy="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rgbClr val="FFFFFF"/>
                </a:solidFill>
              </a:rPr>
              <a:t>12/01/09 - 9pm</a:t>
            </a:r>
          </a:p>
        </p:txBody>
      </p:sp>
      <p:sp>
        <p:nvSpPr>
          <p:cNvPr id="5123"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rgbClr val="FFFFFF"/>
                </a:solidFill>
              </a:rPr>
              <a:t>eSlide – P6466 – The Financial Crisis and the Future of the P/C</a:t>
            </a:r>
          </a:p>
        </p:txBody>
      </p:sp>
      <p:sp>
        <p:nvSpPr>
          <p:cNvPr id="5124" name="Rectangle 110"/>
          <p:cNvSpPr txBox="1">
            <a:spLocks noGrp="1" noChangeArrowheads="1"/>
          </p:cNvSpPr>
          <p:nvPr/>
        </p:nvSpPr>
        <p:spPr bwMode="auto">
          <a:xfrm>
            <a:off x="8601079" y="6656392"/>
            <a:ext cx="447675" cy="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723D50E8-5B03-4B39-9CE4-50203B8EF17A}" type="slidenum">
              <a:rPr lang="en-US" altLang="en-US" sz="900">
                <a:solidFill>
                  <a:srgbClr val="000000"/>
                </a:solidFill>
              </a:rPr>
              <a:pPr algn="r">
                <a:lnSpc>
                  <a:spcPct val="85000"/>
                </a:lnSpc>
                <a:spcBef>
                  <a:spcPct val="20000"/>
                </a:spcBef>
                <a:buClrTx/>
                <a:buFontTx/>
                <a:buNone/>
              </a:pPr>
              <a:t>47</a:t>
            </a:fld>
            <a:endParaRPr lang="en-US" altLang="en-US" sz="900">
              <a:solidFill>
                <a:srgbClr val="000000"/>
              </a:solidFill>
            </a:endParaRPr>
          </a:p>
        </p:txBody>
      </p:sp>
      <p:sp>
        <p:nvSpPr>
          <p:cNvPr id="5125" name="Rectangle 7"/>
          <p:cNvSpPr>
            <a:spLocks noGrp="1" noChangeArrowheads="1"/>
          </p:cNvSpPr>
          <p:nvPr>
            <p:ph type="title" idx="4294967295"/>
          </p:nvPr>
        </p:nvSpPr>
        <p:spPr>
          <a:xfrm>
            <a:off x="781798" y="276202"/>
            <a:ext cx="6711950" cy="769938"/>
          </a:xfrm>
        </p:spPr>
        <p:txBody>
          <a:bodyPr/>
          <a:lstStyle/>
          <a:p>
            <a:r>
              <a:rPr lang="en-US" altLang="en-US" dirty="0">
                <a:latin typeface="Arial" panose="020B0604020202020204" pitchFamily="34" charset="0"/>
              </a:rPr>
              <a:t>More People Working and Driving</a:t>
            </a:r>
            <a:br>
              <a:rPr lang="en-US" altLang="en-US" dirty="0">
                <a:latin typeface="Arial" panose="020B0604020202020204" pitchFamily="34" charset="0"/>
              </a:rPr>
            </a:br>
            <a:r>
              <a:rPr lang="en-US" altLang="en-US" dirty="0">
                <a:latin typeface="Arial" panose="020B0604020202020204" pitchFamily="34" charset="0"/>
              </a:rPr>
              <a:t>=&gt; More Collisions, 2006:Q1-2016:Q4</a:t>
            </a:r>
          </a:p>
        </p:txBody>
      </p:sp>
      <p:sp>
        <p:nvSpPr>
          <p:cNvPr id="5126" name="Text Box 5"/>
          <p:cNvSpPr txBox="1">
            <a:spLocks noChangeArrowheads="1"/>
          </p:cNvSpPr>
          <p:nvPr/>
        </p:nvSpPr>
        <p:spPr bwMode="auto">
          <a:xfrm>
            <a:off x="506468" y="6369869"/>
            <a:ext cx="8141673" cy="42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None/>
            </a:pPr>
            <a:r>
              <a:rPr lang="en-US" altLang="en-US" sz="1100" dirty="0">
                <a:cs typeface="Arial" panose="020B0604020202020204" pitchFamily="34" charset="0"/>
              </a:rPr>
              <a:t>Sources:  Seasonally Adjusted Employed from Bureau of Labor Statistics; Rolling Four-</a:t>
            </a:r>
            <a:r>
              <a:rPr lang="en-US" altLang="en-US" sz="1100" dirty="0" err="1">
                <a:cs typeface="Arial" panose="020B0604020202020204" pitchFamily="34" charset="0"/>
              </a:rPr>
              <a:t>Qtr</a:t>
            </a:r>
            <a:r>
              <a:rPr lang="en-US" altLang="en-US" sz="1100" dirty="0">
                <a:cs typeface="Arial" panose="020B0604020202020204" pitchFamily="34" charset="0"/>
              </a:rPr>
              <a:t> Avg. Frequency from Insurance Services Office; Insurance Information Institute.</a:t>
            </a:r>
          </a:p>
        </p:txBody>
      </p:sp>
      <p:sp>
        <p:nvSpPr>
          <p:cNvPr id="5127" name="Rectangle 6"/>
          <p:cNvSpPr>
            <a:spLocks noChangeArrowheads="1"/>
          </p:cNvSpPr>
          <p:nvPr/>
        </p:nvSpPr>
        <p:spPr bwMode="black">
          <a:xfrm>
            <a:off x="211039" y="1277297"/>
            <a:ext cx="1184479" cy="66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None/>
            </a:pPr>
            <a:r>
              <a:rPr lang="en-US" altLang="en-US" sz="1600" b="1" dirty="0">
                <a:solidFill>
                  <a:srgbClr val="225A7A"/>
                </a:solidFill>
              </a:rPr>
              <a:t>Number Employed,</a:t>
            </a:r>
            <a:br>
              <a:rPr lang="en-US" altLang="en-US" sz="1600" b="1" dirty="0">
                <a:solidFill>
                  <a:srgbClr val="225A7A"/>
                </a:solidFill>
              </a:rPr>
            </a:br>
            <a:r>
              <a:rPr lang="en-US" altLang="en-US" sz="1600" b="1" dirty="0">
                <a:solidFill>
                  <a:srgbClr val="225A7A"/>
                </a:solidFill>
              </a:rPr>
              <a:t>Millions</a:t>
            </a:r>
          </a:p>
        </p:txBody>
      </p:sp>
      <p:graphicFrame>
        <p:nvGraphicFramePr>
          <p:cNvPr id="5128" name="Object 8"/>
          <p:cNvGraphicFramePr>
            <a:graphicFrameLocks noChangeAspect="1"/>
          </p:cNvGraphicFramePr>
          <p:nvPr>
            <p:extLst>
              <p:ext uri="{D42A27DB-BD31-4B8C-83A1-F6EECF244321}">
                <p14:modId xmlns:p14="http://schemas.microsoft.com/office/powerpoint/2010/main" val="2977281992"/>
              </p:ext>
            </p:extLst>
          </p:nvPr>
        </p:nvGraphicFramePr>
        <p:xfrm>
          <a:off x="506468" y="1360611"/>
          <a:ext cx="7896225" cy="4428582"/>
        </p:xfrm>
        <a:graphic>
          <a:graphicData uri="http://schemas.openxmlformats.org/presentationml/2006/ole">
            <mc:AlternateContent xmlns:mc="http://schemas.openxmlformats.org/markup-compatibility/2006">
              <mc:Choice xmlns:v="urn:schemas-microsoft-com:vml" Requires="v">
                <p:oleObj spid="_x0000_s15520" name="Chart" r:id="rId4" imgW="8343770" imgH="4381358" progId="MSGraph.Chart.8">
                  <p:embed followColorScheme="full"/>
                </p:oleObj>
              </mc:Choice>
              <mc:Fallback>
                <p:oleObj name="Chart" r:id="rId4" imgW="8343770" imgH="4381358" progId="MSGraph.Chart.8">
                  <p:embed followColorScheme="full"/>
                  <p:pic>
                    <p:nvPicPr>
                      <p:cNvPr id="5128" name="Object 8"/>
                      <p:cNvPicPr>
                        <a:picLocks noChangeAspect="1" noChangeArrowheads="1"/>
                      </p:cNvPicPr>
                      <p:nvPr/>
                    </p:nvPicPr>
                    <p:blipFill>
                      <a:blip r:embed="rId5"/>
                      <a:srcRect/>
                      <a:stretch>
                        <a:fillRect/>
                      </a:stretch>
                    </p:blipFill>
                    <p:spPr bwMode="gray">
                      <a:xfrm>
                        <a:off x="506468" y="1360611"/>
                        <a:ext cx="7896225" cy="4428582"/>
                      </a:xfrm>
                      <a:prstGeom prst="rect">
                        <a:avLst/>
                      </a:prstGeom>
                      <a:noFill/>
                      <a:ln>
                        <a:noFill/>
                      </a:ln>
                      <a:extLst/>
                    </p:spPr>
                  </p:pic>
                </p:oleObj>
              </mc:Fallback>
            </mc:AlternateContent>
          </a:graphicData>
        </a:graphic>
      </p:graphicFrame>
      <p:sp>
        <p:nvSpPr>
          <p:cNvPr id="13" name="Rectangle 6"/>
          <p:cNvSpPr>
            <a:spLocks noChangeArrowheads="1"/>
          </p:cNvSpPr>
          <p:nvPr/>
        </p:nvSpPr>
        <p:spPr bwMode="black">
          <a:xfrm>
            <a:off x="7463708" y="1087797"/>
            <a:ext cx="1585042" cy="88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20000"/>
              </a:spcBef>
              <a:buClrTx/>
              <a:buNone/>
            </a:pPr>
            <a:r>
              <a:rPr lang="en-US" altLang="en-US" sz="1600" b="1" dirty="0">
                <a:solidFill>
                  <a:schemeClr val="accent2"/>
                </a:solidFill>
              </a:rPr>
              <a:t>Overall Collision Claims Per 100 Insured Vehicles</a:t>
            </a:r>
          </a:p>
        </p:txBody>
      </p:sp>
      <p:sp>
        <p:nvSpPr>
          <p:cNvPr id="16" name="Rectangle 4"/>
          <p:cNvSpPr>
            <a:spLocks noChangeArrowheads="1"/>
          </p:cNvSpPr>
          <p:nvPr/>
        </p:nvSpPr>
        <p:spPr bwMode="blackWhite">
          <a:xfrm>
            <a:off x="499602" y="5674963"/>
            <a:ext cx="8382000" cy="5913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800" b="1" dirty="0">
                <a:solidFill>
                  <a:schemeClr val="bg1"/>
                </a:solidFill>
                <a:cs typeface="Arial" panose="020B0604020202020204" pitchFamily="34" charset="0"/>
              </a:rPr>
              <a:t>When people are out of work, they drive less. When they get jobs,</a:t>
            </a:r>
            <a:br>
              <a:rPr lang="en-US" altLang="en-US" sz="1800" b="1" dirty="0">
                <a:solidFill>
                  <a:schemeClr val="bg1"/>
                </a:solidFill>
                <a:cs typeface="Arial" panose="020B0604020202020204" pitchFamily="34" charset="0"/>
              </a:rPr>
            </a:br>
            <a:r>
              <a:rPr lang="en-US" altLang="en-US" sz="1800" b="1" dirty="0">
                <a:solidFill>
                  <a:schemeClr val="bg1"/>
                </a:solidFill>
                <a:cs typeface="Arial" panose="020B0604020202020204" pitchFamily="34" charset="0"/>
              </a:rPr>
              <a:t>they drive to work, helping drive claim frequency higher.</a:t>
            </a:r>
          </a:p>
        </p:txBody>
      </p:sp>
      <p:sp>
        <p:nvSpPr>
          <p:cNvPr id="11" name="Rectangle 7"/>
          <p:cNvSpPr>
            <a:spLocks noChangeArrowheads="1"/>
          </p:cNvSpPr>
          <p:nvPr/>
        </p:nvSpPr>
        <p:spPr bwMode="grayWhite">
          <a:xfrm>
            <a:off x="2359747" y="2202425"/>
            <a:ext cx="896318" cy="3472534"/>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2" name="TextBox 1"/>
          <p:cNvSpPr txBox="1"/>
          <p:nvPr/>
        </p:nvSpPr>
        <p:spPr>
          <a:xfrm>
            <a:off x="2340077" y="2202429"/>
            <a:ext cx="1061884" cy="307777"/>
          </a:xfrm>
          <a:prstGeom prst="rect">
            <a:avLst/>
          </a:prstGeom>
          <a:noFill/>
        </p:spPr>
        <p:txBody>
          <a:bodyPr wrap="square" rtlCol="0">
            <a:spAutoFit/>
          </a:bodyPr>
          <a:lstStyle/>
          <a:p>
            <a:r>
              <a:rPr lang="en-US" sz="1400" dirty="0"/>
              <a:t>Recession</a:t>
            </a:r>
          </a:p>
        </p:txBody>
      </p:sp>
      <p:sp>
        <p:nvSpPr>
          <p:cNvPr id="14" name="AutoShape 26"/>
          <p:cNvSpPr>
            <a:spLocks noChangeArrowheads="1"/>
          </p:cNvSpPr>
          <p:nvPr/>
        </p:nvSpPr>
        <p:spPr bwMode="blackWhite">
          <a:xfrm>
            <a:off x="3652195" y="1775746"/>
            <a:ext cx="2177183" cy="1468919"/>
          </a:xfrm>
          <a:prstGeom prst="wedgeRectCallout">
            <a:avLst>
              <a:gd name="adj1" fmla="val 97319"/>
              <a:gd name="adj2" fmla="val -8968"/>
            </a:avLst>
          </a:prstGeom>
          <a:solidFill>
            <a:schemeClr val="accent2"/>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There are not only more accidents, but accidents per 100 insured vehicles is up too.  This is what matters to insurers.</a:t>
            </a:r>
          </a:p>
        </p:txBody>
      </p:sp>
    </p:spTree>
    <p:extLst>
      <p:ext uri="{BB962C8B-B14F-4D97-AF65-F5344CB8AC3E}">
        <p14:creationId xmlns:p14="http://schemas.microsoft.com/office/powerpoint/2010/main" val="14167476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barn(inHorizontal)">
                                      <p:cBhvr>
                                        <p:cTn id="7" dur="500"/>
                                        <p:tgtEl>
                                          <p:spTgt spid="11"/>
                                        </p:tgtEl>
                                      </p:cBhvr>
                                    </p:animEffect>
                                  </p:childTnLst>
                                </p:cTn>
                              </p:par>
                            </p:childTnLst>
                          </p:cTn>
                        </p:par>
                        <p:par>
                          <p:cTn id="8" fill="hold">
                            <p:stCondLst>
                              <p:cond delay="1500"/>
                            </p:stCondLst>
                            <p:childTnLst>
                              <p:par>
                                <p:cTn id="9" presetID="22" presetClass="entr" presetSubtype="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235" y="319233"/>
            <a:ext cx="8458200" cy="950976"/>
          </a:xfrm>
        </p:spPr>
        <p:txBody>
          <a:bodyPr/>
          <a:lstStyle/>
          <a:p>
            <a:r>
              <a:rPr lang="en-US" altLang="en-US" dirty="0">
                <a:latin typeface="Arial" panose="020B0604020202020204" pitchFamily="34" charset="0"/>
              </a:rPr>
              <a:t>US Pvt. Passenger Auto Net Combined Ratio, 2005-2015</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785547281"/>
              </p:ext>
            </p:extLst>
          </p:nvPr>
        </p:nvGraphicFramePr>
        <p:xfrm>
          <a:off x="549089" y="1190626"/>
          <a:ext cx="8153400" cy="4101302"/>
        </p:xfrm>
        <a:graphic>
          <a:graphicData uri="http://schemas.openxmlformats.org/drawingml/2006/chart">
            <c:chart xmlns:c="http://schemas.openxmlformats.org/drawingml/2006/chart" xmlns:r="http://schemas.openxmlformats.org/officeDocument/2006/relationships" r:id="rId2"/>
          </a:graphicData>
        </a:graphic>
      </p:graphicFrame>
      <p:sp>
        <p:nvSpPr>
          <p:cNvPr id="2" name="Date Placeholder 1"/>
          <p:cNvSpPr>
            <a:spLocks noGrp="1"/>
          </p:cNvSpPr>
          <p:nvPr>
            <p:ph type="dt" sz="half" idx="10"/>
          </p:nvPr>
        </p:nvSpPr>
        <p:spPr/>
        <p:txBody>
          <a:bodyPr/>
          <a:lstStyle/>
          <a:p>
            <a:pPr>
              <a:defRPr/>
            </a:pPr>
            <a:endParaRPr lang="en-US" dirty="0"/>
          </a:p>
        </p:txBody>
      </p:sp>
      <p:sp>
        <p:nvSpPr>
          <p:cNvPr id="3" name="Slide Number Placeholder 2"/>
          <p:cNvSpPr>
            <a:spLocks noGrp="1"/>
          </p:cNvSpPr>
          <p:nvPr>
            <p:ph type="sldNum" sz="quarter" idx="12"/>
          </p:nvPr>
        </p:nvSpPr>
        <p:spPr/>
        <p:txBody>
          <a:bodyPr/>
          <a:lstStyle/>
          <a:p>
            <a:pPr>
              <a:defRPr/>
            </a:pPr>
            <a:fld id="{BA00B8B1-FA28-4268-9EE2-838B647A34D4}" type="slidenum">
              <a:rPr lang="en-US" smtClean="0"/>
              <a:pPr>
                <a:defRPr/>
              </a:pPr>
              <a:t>48</a:t>
            </a:fld>
            <a:endParaRPr lang="en-US"/>
          </a:p>
        </p:txBody>
      </p:sp>
      <p:sp>
        <p:nvSpPr>
          <p:cNvPr id="10" name="Rectangle 4"/>
          <p:cNvSpPr>
            <a:spLocks noChangeArrowheads="1"/>
          </p:cNvSpPr>
          <p:nvPr/>
        </p:nvSpPr>
        <p:spPr bwMode="blackWhite">
          <a:xfrm>
            <a:off x="462069" y="5383042"/>
            <a:ext cx="8240420" cy="79622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latin typeface="Arial "/>
              </a:rPr>
              <a:t>Private Passenger Auto net combined ratios</a:t>
            </a:r>
            <a:br>
              <a:rPr lang="en-US" sz="2000" b="1" dirty="0">
                <a:solidFill>
                  <a:srgbClr val="FFFFFF"/>
                </a:solidFill>
                <a:latin typeface="Arial "/>
              </a:rPr>
            </a:br>
            <a:r>
              <a:rPr lang="en-US" sz="2000" b="1" dirty="0">
                <a:solidFill>
                  <a:srgbClr val="FFFFFF"/>
                </a:solidFill>
                <a:latin typeface="Arial "/>
              </a:rPr>
              <a:t>have been rising every year for a decade.</a:t>
            </a:r>
          </a:p>
        </p:txBody>
      </p:sp>
      <p:sp>
        <p:nvSpPr>
          <p:cNvPr id="11" name="TextBox 10"/>
          <p:cNvSpPr txBox="1"/>
          <p:nvPr/>
        </p:nvSpPr>
        <p:spPr>
          <a:xfrm>
            <a:off x="889746" y="6280629"/>
            <a:ext cx="7260723" cy="430887"/>
          </a:xfrm>
          <a:prstGeom prst="rect">
            <a:avLst/>
          </a:prstGeom>
          <a:noFill/>
        </p:spPr>
        <p:txBody>
          <a:bodyPr wrap="square" rtlCol="0">
            <a:spAutoFit/>
          </a:bodyPr>
          <a:lstStyle/>
          <a:p>
            <a:r>
              <a:rPr lang="en-US" sz="1100" dirty="0"/>
              <a:t>Sources: National Association of Insurance Commissioners data, sourced from S&amp;P Global Market Intelligence; Insurance Information Institute.</a:t>
            </a:r>
          </a:p>
        </p:txBody>
      </p:sp>
    </p:spTree>
    <p:extLst>
      <p:ext uri="{BB962C8B-B14F-4D97-AF65-F5344CB8AC3E}">
        <p14:creationId xmlns:p14="http://schemas.microsoft.com/office/powerpoint/2010/main" val="28278814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Return on Net Worth: Personal Auto, 2005-2015*</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463598672"/>
              </p:ext>
            </p:extLst>
          </p:nvPr>
        </p:nvGraphicFramePr>
        <p:xfrm>
          <a:off x="549089" y="1190626"/>
          <a:ext cx="8153400" cy="4385422"/>
        </p:xfrm>
        <a:graphic>
          <a:graphicData uri="http://schemas.openxmlformats.org/drawingml/2006/chart">
            <c:chart xmlns:c="http://schemas.openxmlformats.org/drawingml/2006/chart" xmlns:r="http://schemas.openxmlformats.org/officeDocument/2006/relationships" r:id="rId2"/>
          </a:graphicData>
        </a:graphic>
      </p:graphicFrame>
      <p:sp>
        <p:nvSpPr>
          <p:cNvPr id="2" name="Date Placeholder 1"/>
          <p:cNvSpPr>
            <a:spLocks noGrp="1"/>
          </p:cNvSpPr>
          <p:nvPr>
            <p:ph type="dt" sz="half" idx="10"/>
          </p:nvPr>
        </p:nvSpPr>
        <p:spPr/>
        <p:txBody>
          <a:bodyPr/>
          <a:lstStyle/>
          <a:p>
            <a:pPr>
              <a:defRPr/>
            </a:pPr>
            <a:r>
              <a:rPr lang="en-US"/>
              <a:t>12/01/09 - 9pm</a:t>
            </a:r>
          </a:p>
        </p:txBody>
      </p:sp>
      <p:sp>
        <p:nvSpPr>
          <p:cNvPr id="3" name="Slide Number Placeholder 2"/>
          <p:cNvSpPr>
            <a:spLocks noGrp="1"/>
          </p:cNvSpPr>
          <p:nvPr>
            <p:ph type="sldNum" sz="quarter" idx="12"/>
          </p:nvPr>
        </p:nvSpPr>
        <p:spPr/>
        <p:txBody>
          <a:bodyPr/>
          <a:lstStyle/>
          <a:p>
            <a:pPr>
              <a:defRPr/>
            </a:pPr>
            <a:fld id="{BA00B8B1-FA28-4268-9EE2-838B647A34D4}" type="slidenum">
              <a:rPr lang="en-US" smtClean="0"/>
              <a:pPr>
                <a:defRPr/>
              </a:pPr>
              <a:t>49</a:t>
            </a:fld>
            <a:endParaRPr lang="en-US"/>
          </a:p>
        </p:txBody>
      </p:sp>
      <p:sp>
        <p:nvSpPr>
          <p:cNvPr id="10" name="Rectangle 4"/>
          <p:cNvSpPr>
            <a:spLocks noChangeArrowheads="1"/>
          </p:cNvSpPr>
          <p:nvPr/>
        </p:nvSpPr>
        <p:spPr bwMode="blackWhite">
          <a:xfrm>
            <a:off x="462069" y="5557355"/>
            <a:ext cx="8240420" cy="79622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latin typeface="Arial "/>
              </a:rPr>
              <a:t>Auto Insurance Profitability Remains Well Below Pre-Crisis Levels (12% vs. ~4%)</a:t>
            </a:r>
          </a:p>
        </p:txBody>
      </p:sp>
      <p:sp>
        <p:nvSpPr>
          <p:cNvPr id="11" name="TextBox 10"/>
          <p:cNvSpPr txBox="1"/>
          <p:nvPr/>
        </p:nvSpPr>
        <p:spPr>
          <a:xfrm>
            <a:off x="835097" y="6353575"/>
            <a:ext cx="4733365" cy="430887"/>
          </a:xfrm>
          <a:prstGeom prst="rect">
            <a:avLst/>
          </a:prstGeom>
          <a:noFill/>
        </p:spPr>
        <p:txBody>
          <a:bodyPr wrap="square" rtlCol="0">
            <a:spAutoFit/>
          </a:bodyPr>
          <a:lstStyle/>
          <a:p>
            <a:r>
              <a:rPr lang="en-US" sz="1100" dirty="0"/>
              <a:t>*2015 Personal Auto figure is estimated.</a:t>
            </a:r>
          </a:p>
          <a:p>
            <a:r>
              <a:rPr lang="en-US" sz="1100" dirty="0"/>
              <a:t>SOURCE: National Association of Insurance Commissioners.</a:t>
            </a:r>
          </a:p>
        </p:txBody>
      </p:sp>
    </p:spTree>
    <p:extLst>
      <p:ext uri="{BB962C8B-B14F-4D97-AF65-F5344CB8AC3E}">
        <p14:creationId xmlns:p14="http://schemas.microsoft.com/office/powerpoint/2010/main" val="807854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471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471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61E0CFD-BE9A-4019-957A-DD05277E56E1}"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5</a:t>
            </a:fld>
            <a:endParaRPr lang="en-US" sz="900">
              <a:solidFill>
                <a:srgbClr val="000000"/>
              </a:solidFill>
              <a:latin typeface="Arial" charset="0"/>
              <a:cs typeface="Arial" charset="0"/>
            </a:endParaRPr>
          </a:p>
        </p:txBody>
      </p:sp>
      <p:sp>
        <p:nvSpPr>
          <p:cNvPr id="47110" name="Rectangle 2"/>
          <p:cNvSpPr>
            <a:spLocks noGrp="1" noChangeArrowheads="1"/>
          </p:cNvSpPr>
          <p:nvPr>
            <p:ph type="title" idx="4294967295"/>
          </p:nvPr>
        </p:nvSpPr>
        <p:spPr>
          <a:xfrm>
            <a:off x="762000" y="166300"/>
            <a:ext cx="6131169" cy="860425"/>
          </a:xfrm>
        </p:spPr>
        <p:txBody>
          <a:bodyPr/>
          <a:lstStyle/>
          <a:p>
            <a:r>
              <a:rPr lang="en-US" dirty="0"/>
              <a:t>Policyholder Surplus, Quarterly,</a:t>
            </a:r>
            <a:br>
              <a:rPr lang="en-US" dirty="0"/>
            </a:br>
            <a:r>
              <a:rPr lang="en-US" dirty="0"/>
              <a:t>2006:Q4–2016:Q3</a:t>
            </a:r>
          </a:p>
        </p:txBody>
      </p:sp>
      <p:sp>
        <p:nvSpPr>
          <p:cNvPr id="47111" name="Rectangle 4"/>
          <p:cNvSpPr>
            <a:spLocks noChangeArrowheads="1"/>
          </p:cNvSpPr>
          <p:nvPr/>
        </p:nvSpPr>
        <p:spPr bwMode="auto">
          <a:xfrm>
            <a:off x="638175" y="6544138"/>
            <a:ext cx="2057400" cy="2825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ISO, A.M .Best.</a:t>
            </a:r>
          </a:p>
        </p:txBody>
      </p:sp>
      <p:sp>
        <p:nvSpPr>
          <p:cNvPr id="47112" name="PPTShape_0"/>
          <p:cNvSpPr>
            <a:spLocks noChangeArrowheads="1"/>
          </p:cNvSpPr>
          <p:nvPr/>
        </p:nvSpPr>
        <p:spPr bwMode="black">
          <a:xfrm>
            <a:off x="169550" y="1123259"/>
            <a:ext cx="8221663"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 Billions)</a:t>
            </a:r>
          </a:p>
        </p:txBody>
      </p:sp>
      <p:graphicFrame>
        <p:nvGraphicFramePr>
          <p:cNvPr id="47106" name="Object 3"/>
          <p:cNvGraphicFramePr>
            <a:graphicFrameLocks/>
          </p:cNvGraphicFramePr>
          <p:nvPr>
            <p:extLst>
              <p:ext uri="{D42A27DB-BD31-4B8C-83A1-F6EECF244321}">
                <p14:modId xmlns:p14="http://schemas.microsoft.com/office/powerpoint/2010/main" val="182654028"/>
              </p:ext>
            </p:extLst>
          </p:nvPr>
        </p:nvGraphicFramePr>
        <p:xfrm>
          <a:off x="228600" y="1299781"/>
          <a:ext cx="8736496" cy="3362325"/>
        </p:xfrm>
        <a:graphic>
          <a:graphicData uri="http://schemas.openxmlformats.org/presentationml/2006/ole">
            <mc:AlternateContent xmlns:mc="http://schemas.openxmlformats.org/markup-compatibility/2006">
              <mc:Choice xmlns:v="urn:schemas-microsoft-com:vml" Requires="v">
                <p:oleObj spid="_x0000_s4341" name="Chart" r:id="rId5" imgW="8772688" imgH="3305046" progId="MSGraph.Chart.8">
                  <p:embed followColorScheme="full"/>
                </p:oleObj>
              </mc:Choice>
              <mc:Fallback>
                <p:oleObj name="Chart" r:id="rId5" imgW="8772688" imgH="3305046" progId="MSGraph.Chart.8">
                  <p:embed followColorScheme="full"/>
                  <p:pic>
                    <p:nvPicPr>
                      <p:cNvPr id="47106" name="Object 3"/>
                      <p:cNvPicPr>
                        <a:picLocks noChangeArrowheads="1"/>
                      </p:cNvPicPr>
                      <p:nvPr/>
                    </p:nvPicPr>
                    <p:blipFill>
                      <a:blip r:embed="rId6"/>
                      <a:srcRect/>
                      <a:stretch>
                        <a:fillRect/>
                      </a:stretch>
                    </p:blipFill>
                    <p:spPr bwMode="auto">
                      <a:xfrm>
                        <a:off x="228600" y="1299781"/>
                        <a:ext cx="8736496"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00776" name="AutoShape 8"/>
          <p:cNvSpPr>
            <a:spLocks noChangeArrowheads="1"/>
          </p:cNvSpPr>
          <p:nvPr/>
        </p:nvSpPr>
        <p:spPr bwMode="blackWhite">
          <a:xfrm>
            <a:off x="1235631" y="1317659"/>
            <a:ext cx="1696563" cy="568325"/>
          </a:xfrm>
          <a:prstGeom prst="wedgeRectCallout">
            <a:avLst>
              <a:gd name="adj1" fmla="val -28705"/>
              <a:gd name="adj2" fmla="val 27624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a:solidFill>
                  <a:srgbClr val="FFFFFF"/>
                </a:solidFill>
                <a:latin typeface="Arial" charset="0"/>
                <a:cs typeface="Arial" charset="0"/>
              </a:rPr>
              <a:t>2007:Q3</a:t>
            </a:r>
            <a:br>
              <a:rPr lang="en-US" sz="1600" b="1" dirty="0">
                <a:solidFill>
                  <a:srgbClr val="FFFFFF"/>
                </a:solidFill>
                <a:latin typeface="Arial" charset="0"/>
                <a:cs typeface="Arial" charset="0"/>
              </a:rPr>
            </a:br>
            <a:r>
              <a:rPr lang="en-US" sz="1600" b="1" dirty="0">
                <a:solidFill>
                  <a:srgbClr val="FFFFFF"/>
                </a:solidFill>
                <a:latin typeface="Arial" charset="0"/>
                <a:cs typeface="Arial" charset="0"/>
              </a:rPr>
              <a:t>Pre-Crisis Peak</a:t>
            </a:r>
          </a:p>
        </p:txBody>
      </p:sp>
      <p:sp>
        <p:nvSpPr>
          <p:cNvPr id="47122" name="Text Box 5"/>
          <p:cNvSpPr txBox="1">
            <a:spLocks noChangeArrowheads="1"/>
          </p:cNvSpPr>
          <p:nvPr/>
        </p:nvSpPr>
        <p:spPr bwMode="auto">
          <a:xfrm>
            <a:off x="5799089" y="5440557"/>
            <a:ext cx="2660648" cy="844043"/>
          </a:xfrm>
          <a:prstGeom prst="rect">
            <a:avLst/>
          </a:prstGeom>
          <a:noFill/>
          <a:ln w="12700" algn="ctr">
            <a:noFill/>
            <a:miter lim="800000"/>
            <a:headEnd type="none" w="sm" len="sm"/>
            <a:tailEnd type="none" w="sm" len="sm"/>
          </a:ln>
        </p:spPr>
        <p:txBody>
          <a:bodyPr>
            <a:spAutoFit/>
          </a:bodyPr>
          <a:lstStyle/>
          <a:p>
            <a:pPr eaLnBrk="0" fontAlgn="base" hangingPunct="0">
              <a:lnSpc>
                <a:spcPct val="85000"/>
              </a:lnSpc>
              <a:spcBef>
                <a:spcPct val="25000"/>
              </a:spcBef>
              <a:spcAft>
                <a:spcPct val="0"/>
              </a:spcAft>
            </a:pPr>
            <a:endParaRPr lang="en-US" sz="1600" b="1" i="1" dirty="0">
              <a:solidFill>
                <a:srgbClr val="FF0000"/>
              </a:solidFill>
              <a:latin typeface="Arial" charset="0"/>
              <a:cs typeface="Arial" charset="0"/>
            </a:endParaRPr>
          </a:p>
          <a:p>
            <a:pPr eaLnBrk="0" fontAlgn="base" hangingPunct="0">
              <a:lnSpc>
                <a:spcPct val="85000"/>
              </a:lnSpc>
              <a:spcBef>
                <a:spcPct val="25000"/>
              </a:spcBef>
              <a:spcAft>
                <a:spcPct val="0"/>
              </a:spcAft>
            </a:pPr>
            <a:endParaRPr lang="en-US" sz="1600" b="1" dirty="0">
              <a:solidFill>
                <a:srgbClr val="000000"/>
              </a:solidFill>
              <a:latin typeface="Arial" charset="0"/>
              <a:cs typeface="Arial" charset="0"/>
            </a:endParaRPr>
          </a:p>
          <a:p>
            <a:pPr eaLnBrk="0" fontAlgn="base" hangingPunct="0">
              <a:lnSpc>
                <a:spcPct val="85000"/>
              </a:lnSpc>
              <a:spcBef>
                <a:spcPct val="25000"/>
              </a:spcBef>
              <a:spcAft>
                <a:spcPct val="0"/>
              </a:spcAft>
            </a:pPr>
            <a:endParaRPr lang="en-US" sz="1600" b="1" i="1" dirty="0">
              <a:solidFill>
                <a:srgbClr val="339966"/>
              </a:solidFill>
              <a:latin typeface="Arial" charset="0"/>
              <a:cs typeface="Arial" charset="0"/>
            </a:endParaRPr>
          </a:p>
        </p:txBody>
      </p:sp>
      <p:sp>
        <p:nvSpPr>
          <p:cNvPr id="16" name="PPTShape_1"/>
          <p:cNvSpPr>
            <a:spLocks noChangeArrowheads="1"/>
          </p:cNvSpPr>
          <p:nvPr/>
        </p:nvSpPr>
        <p:spPr bwMode="blackWhite">
          <a:xfrm>
            <a:off x="7477780" y="722695"/>
            <a:ext cx="1429932" cy="674332"/>
          </a:xfrm>
          <a:prstGeom prst="wedgeRectCallout">
            <a:avLst>
              <a:gd name="adj1" fmla="val 42523"/>
              <a:gd name="adj2" fmla="val 116718"/>
            </a:avLst>
          </a:prstGeom>
          <a:solidFill>
            <a:srgbClr val="FFCC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latin typeface="Arial" charset="0"/>
                <a:cs typeface="Arial" charset="0"/>
              </a:rPr>
              <a:t>Surplus as of </a:t>
            </a:r>
            <a:r>
              <a:rPr lang="en-US" sz="1400" b="1" dirty="0"/>
              <a:t>9</a:t>
            </a:r>
            <a:r>
              <a:rPr lang="en-US" sz="1400" b="1" dirty="0">
                <a:latin typeface="Arial" charset="0"/>
                <a:cs typeface="Arial" charset="0"/>
              </a:rPr>
              <a:t>/30/16 stood at $688.3B</a:t>
            </a:r>
          </a:p>
        </p:txBody>
      </p:sp>
      <p:sp>
        <p:nvSpPr>
          <p:cNvPr id="47116" name="Text Box 18"/>
          <p:cNvSpPr txBox="1">
            <a:spLocks noChangeArrowheads="1"/>
          </p:cNvSpPr>
          <p:nvPr/>
        </p:nvSpPr>
        <p:spPr bwMode="auto">
          <a:xfrm>
            <a:off x="169550" y="5560886"/>
            <a:ext cx="3112729" cy="830997"/>
          </a:xfrm>
          <a:prstGeom prst="rect">
            <a:avLst/>
          </a:prstGeom>
          <a:noFill/>
          <a:ln w="9525">
            <a:noFill/>
            <a:miter lim="800000"/>
            <a:headEnd/>
            <a:tailEnd/>
          </a:ln>
        </p:spPr>
        <p:txBody>
          <a:bodyPr wrap="square">
            <a:spAutoFit/>
          </a:bodyPr>
          <a:lstStyle/>
          <a:p>
            <a:pPr fontAlgn="base">
              <a:spcBef>
                <a:spcPct val="50000"/>
              </a:spcBef>
              <a:spcAft>
                <a:spcPct val="0"/>
              </a:spcAft>
            </a:pPr>
            <a:r>
              <a:rPr lang="en-US" sz="1200" dirty="0">
                <a:solidFill>
                  <a:srgbClr val="000000"/>
                </a:solidFill>
                <a:latin typeface="Arial" charset="0"/>
                <a:cs typeface="Arial" charset="0"/>
              </a:rPr>
              <a:t>2010:Q1 data includes $22.5B of paid-in capital from a holding company parent for one insurer’s investment in a non-insurance business.</a:t>
            </a:r>
          </a:p>
        </p:txBody>
      </p:sp>
      <p:sp>
        <p:nvSpPr>
          <p:cNvPr id="18" name="AutoShape 7"/>
          <p:cNvSpPr>
            <a:spLocks noChangeArrowheads="1"/>
          </p:cNvSpPr>
          <p:nvPr/>
        </p:nvSpPr>
        <p:spPr bwMode="blackWhite">
          <a:xfrm>
            <a:off x="198782" y="4790660"/>
            <a:ext cx="8686800" cy="65598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a:solidFill>
                  <a:srgbClr val="FFFFFF"/>
                </a:solidFill>
                <a:latin typeface="Arial" charset="0"/>
                <a:cs typeface="Arial" charset="0"/>
              </a:rPr>
              <a:t>The industry now has $1 of surplus for every $0.77 of NPW,</a:t>
            </a:r>
            <a:br>
              <a:rPr lang="en-US" sz="2000" b="1" dirty="0">
                <a:solidFill>
                  <a:srgbClr val="FFFFFF"/>
                </a:solidFill>
                <a:latin typeface="Arial" charset="0"/>
                <a:cs typeface="Arial" charset="0"/>
              </a:rPr>
            </a:br>
            <a:r>
              <a:rPr lang="en-US" sz="2000" b="1" dirty="0">
                <a:solidFill>
                  <a:srgbClr val="FFFFFF"/>
                </a:solidFill>
                <a:latin typeface="Arial" charset="0"/>
                <a:cs typeface="Arial" charset="0"/>
              </a:rPr>
              <a:t>close to the strongest claims-paying status in its history.</a:t>
            </a:r>
          </a:p>
        </p:txBody>
      </p:sp>
      <p:sp>
        <p:nvSpPr>
          <p:cNvPr id="19" name="PPTShape_2"/>
          <p:cNvSpPr>
            <a:spLocks noChangeArrowheads="1"/>
          </p:cNvSpPr>
          <p:nvPr/>
        </p:nvSpPr>
        <p:spPr bwMode="blackWhite">
          <a:xfrm>
            <a:off x="3939225" y="1343923"/>
            <a:ext cx="2009420" cy="712978"/>
          </a:xfrm>
          <a:prstGeom prst="wedgeRectCallout">
            <a:avLst>
              <a:gd name="adj1" fmla="val -8531"/>
              <a:gd name="adj2" fmla="val 18977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a:solidFill>
                  <a:srgbClr val="FFFFFF"/>
                </a:solidFill>
                <a:latin typeface="Arial" charset="0"/>
                <a:cs typeface="Arial" charset="0"/>
              </a:rPr>
              <a:t>Drop due to near- record 2011 CAT losses</a:t>
            </a:r>
          </a:p>
        </p:txBody>
      </p:sp>
      <p:sp>
        <p:nvSpPr>
          <p:cNvPr id="15" name="Rectangle 5"/>
          <p:cNvSpPr>
            <a:spLocks noChangeArrowheads="1"/>
          </p:cNvSpPr>
          <p:nvPr/>
        </p:nvSpPr>
        <p:spPr bwMode="blackWhite">
          <a:xfrm>
            <a:off x="3382297" y="5595730"/>
            <a:ext cx="5449819" cy="93062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a:solidFill>
                  <a:srgbClr val="FFFFFF"/>
                </a:solidFill>
                <a:latin typeface="Arial" charset="0"/>
                <a:cs typeface="Arial" charset="0"/>
              </a:rPr>
              <a:t>The P/C insurance industry entered 2017</a:t>
            </a:r>
            <a:br>
              <a:rPr lang="en-US" sz="2000" b="1" dirty="0">
                <a:solidFill>
                  <a:srgbClr val="FFFFFF"/>
                </a:solidFill>
                <a:latin typeface="Arial" charset="0"/>
                <a:cs typeface="Arial" charset="0"/>
              </a:rPr>
            </a:br>
            <a:r>
              <a:rPr lang="en-US" sz="2000" b="1" dirty="0">
                <a:solidFill>
                  <a:srgbClr val="FFFFFF"/>
                </a:solidFill>
                <a:latin typeface="Arial" charset="0"/>
                <a:cs typeface="Arial" charset="0"/>
              </a:rPr>
              <a:t>in very strong financial condition.</a:t>
            </a:r>
          </a:p>
        </p:txBody>
      </p:sp>
      <p:sp>
        <p:nvSpPr>
          <p:cNvPr id="17" name="PPTShape_1"/>
          <p:cNvSpPr>
            <a:spLocks noChangeArrowheads="1"/>
          </p:cNvSpPr>
          <p:nvPr/>
        </p:nvSpPr>
        <p:spPr bwMode="blackWhite">
          <a:xfrm>
            <a:off x="6553975" y="3115238"/>
            <a:ext cx="1905762" cy="674332"/>
          </a:xfrm>
          <a:prstGeom prst="wedgeRectCallout">
            <a:avLst>
              <a:gd name="adj1" fmla="val 41908"/>
              <a:gd name="adj2" fmla="val -172737"/>
            </a:avLst>
          </a:prstGeom>
          <a:solidFill>
            <a:srgbClr val="FFCC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latin typeface="Arial" charset="0"/>
                <a:cs typeface="Arial" charset="0"/>
              </a:rPr>
              <a:t>Surplus has grown by only 2.5% over the last 9 quarters</a:t>
            </a:r>
          </a:p>
        </p:txBody>
      </p:sp>
      <p:sp>
        <p:nvSpPr>
          <p:cNvPr id="20" name="Rectangle 7"/>
          <p:cNvSpPr>
            <a:spLocks noChangeArrowheads="1"/>
          </p:cNvSpPr>
          <p:nvPr/>
        </p:nvSpPr>
        <p:spPr bwMode="grayWhite">
          <a:xfrm>
            <a:off x="7086599" y="1809181"/>
            <a:ext cx="1832203" cy="59112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sz="1800"/>
          </a:p>
        </p:txBody>
      </p:sp>
    </p:spTree>
    <p:custDataLst>
      <p:tags r:id="rId2"/>
    </p:custDataLst>
    <p:extLst>
      <p:ext uri="{BB962C8B-B14F-4D97-AF65-F5344CB8AC3E}">
        <p14:creationId xmlns:p14="http://schemas.microsoft.com/office/powerpoint/2010/main" val="29991753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500"/>
                                        <p:tgtEl>
                                          <p:spTgt spid="18"/>
                                        </p:tgtEl>
                                      </p:cBhvr>
                                    </p:animEffect>
                                  </p:childTnLst>
                                </p:cTn>
                              </p:par>
                            </p:childTnLst>
                          </p:cTn>
                        </p:par>
                        <p:par>
                          <p:cTn id="8" fill="hold">
                            <p:stCondLst>
                              <p:cond delay="1200"/>
                            </p:stCondLst>
                            <p:childTnLst>
                              <p:par>
                                <p:cTn id="9" presetID="23" presetClass="entr" presetSubtype="16" fill="hold" grpId="0" nodeType="afterEffect">
                                  <p:stCondLst>
                                    <p:cond delay="10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4498" name="Rectangle 2"/>
          <p:cNvSpPr>
            <a:spLocks noGrp="1" noChangeArrowheads="1"/>
          </p:cNvSpPr>
          <p:nvPr>
            <p:ph type="ctrTitle"/>
          </p:nvPr>
        </p:nvSpPr>
        <p:spPr>
          <a:xfrm>
            <a:off x="704080" y="1960694"/>
            <a:ext cx="7772400" cy="958352"/>
          </a:xfrm>
        </p:spPr>
        <p:txBody>
          <a:bodyPr/>
          <a:lstStyle/>
          <a:p>
            <a:r>
              <a:rPr lang="en-US" dirty="0"/>
              <a:t>Commercial Lines</a:t>
            </a:r>
          </a:p>
        </p:txBody>
      </p:sp>
      <p:sp>
        <p:nvSpPr>
          <p:cNvPr id="4" name="Subtitle 3"/>
          <p:cNvSpPr>
            <a:spLocks noGrp="1"/>
          </p:cNvSpPr>
          <p:nvPr>
            <p:ph type="subTitle" idx="1"/>
          </p:nvPr>
        </p:nvSpPr>
        <p:spPr>
          <a:xfrm>
            <a:off x="704080" y="3542606"/>
            <a:ext cx="5653177" cy="774418"/>
          </a:xfrm>
        </p:spPr>
        <p:txBody>
          <a:bodyPr/>
          <a:lstStyle/>
          <a:p>
            <a:br>
              <a:rPr lang="en-US" dirty="0"/>
            </a:br>
            <a:r>
              <a:rPr lang="en-US" dirty="0"/>
              <a:t>Key Driver of Growth &amp; Profitability</a:t>
            </a:r>
          </a:p>
        </p:txBody>
      </p:sp>
    </p:spTree>
    <p:extLst>
      <p:ext uri="{BB962C8B-B14F-4D97-AF65-F5344CB8AC3E}">
        <p14:creationId xmlns:p14="http://schemas.microsoft.com/office/powerpoint/2010/main" val="3825849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p:cNvGraphicFramePr>
          <p:nvPr>
            <p:extLst>
              <p:ext uri="{D42A27DB-BD31-4B8C-83A1-F6EECF244321}">
                <p14:modId xmlns:p14="http://schemas.microsoft.com/office/powerpoint/2010/main" val="3688498184"/>
              </p:ext>
            </p:extLst>
          </p:nvPr>
        </p:nvGraphicFramePr>
        <p:xfrm>
          <a:off x="122236" y="1014009"/>
          <a:ext cx="8926513" cy="4684755"/>
        </p:xfrm>
        <a:graphic>
          <a:graphicData uri="http://schemas.openxmlformats.org/presentationml/2006/ole">
            <mc:AlternateContent xmlns:mc="http://schemas.openxmlformats.org/markup-compatibility/2006">
              <mc:Choice xmlns:v="urn:schemas-microsoft-com:vml" Requires="v">
                <p:oleObj spid="_x0000_s21560" name="Chart" r:id="rId4" imgW="8686992" imgH="4581553" progId="MSGraph.Chart.8">
                  <p:embed followColorScheme="full"/>
                </p:oleObj>
              </mc:Choice>
              <mc:Fallback>
                <p:oleObj name="Chart" r:id="rId4" imgW="8686992" imgH="4581553" progId="MSGraph.Chart.8">
                  <p:embed followColorScheme="full"/>
                  <p:pic>
                    <p:nvPicPr>
                      <p:cNvPr id="5122" name="Object 2"/>
                      <p:cNvPicPr>
                        <a:picLocks noChangeArrowheads="1"/>
                      </p:cNvPicPr>
                      <p:nvPr/>
                    </p:nvPicPr>
                    <p:blipFill>
                      <a:blip r:embed="rId5"/>
                      <a:srcRect/>
                      <a:stretch>
                        <a:fillRect/>
                      </a:stretch>
                    </p:blipFill>
                    <p:spPr bwMode="auto">
                      <a:xfrm>
                        <a:off x="122236" y="1014009"/>
                        <a:ext cx="8926513" cy="4684755"/>
                      </a:xfrm>
                      <a:prstGeom prst="rect">
                        <a:avLst/>
                      </a:prstGeom>
                      <a:noFill/>
                      <a:extLst/>
                    </p:spPr>
                  </p:pic>
                </p:oleObj>
              </mc:Fallback>
            </mc:AlternateContent>
          </a:graphicData>
        </a:graphic>
      </p:graphicFrame>
      <p:sp>
        <p:nvSpPr>
          <p:cNvPr id="5124" name="Rectangle 3"/>
          <p:cNvSpPr>
            <a:spLocks noGrp="1" noChangeArrowheads="1"/>
          </p:cNvSpPr>
          <p:nvPr>
            <p:ph type="title"/>
          </p:nvPr>
        </p:nvSpPr>
        <p:spPr>
          <a:xfrm>
            <a:off x="1075952" y="153584"/>
            <a:ext cx="7603703" cy="860425"/>
          </a:xfrm>
        </p:spPr>
        <p:txBody>
          <a:bodyPr/>
          <a:lstStyle/>
          <a:p>
            <a:r>
              <a:rPr lang="en-US" sz="2600" dirty="0"/>
              <a:t>Continued Growth in Industrial Production Will Lead to a Modest Rise in Commercial Exposures</a:t>
            </a:r>
          </a:p>
        </p:txBody>
      </p:sp>
      <p:sp>
        <p:nvSpPr>
          <p:cNvPr id="1969158" name="AutoShape 6"/>
          <p:cNvSpPr>
            <a:spLocks noChangeArrowheads="1"/>
          </p:cNvSpPr>
          <p:nvPr/>
        </p:nvSpPr>
        <p:spPr bwMode="blackWhite">
          <a:xfrm>
            <a:off x="267493" y="5495855"/>
            <a:ext cx="8636000" cy="827455"/>
          </a:xfrm>
          <a:prstGeom prst="wedgeRectCallout">
            <a:avLst>
              <a:gd name="adj1" fmla="val -3301"/>
              <a:gd name="adj2" fmla="val -6311"/>
            </a:avLst>
          </a:prstGeom>
          <a:solidFill>
            <a:schemeClr val="accent6"/>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cs typeface="+mn-cs"/>
              </a:rPr>
              <a:t>Industrial production growth depends on aggregate demand, which can rise or fall depending on the value of the U.S. dollar (which affects the price of manufactures for export) and consumer purchasing </a:t>
            </a:r>
            <a:r>
              <a:rPr lang="en-US" b="1" dirty="0">
                <a:solidFill>
                  <a:schemeClr val="bg1"/>
                </a:solidFill>
              </a:rPr>
              <a:t>power.</a:t>
            </a:r>
            <a:endParaRPr lang="en-US" b="1" dirty="0">
              <a:solidFill>
                <a:schemeClr val="bg1"/>
              </a:solidFill>
              <a:cs typeface="+mn-cs"/>
            </a:endParaRPr>
          </a:p>
        </p:txBody>
      </p:sp>
      <p:sp>
        <p:nvSpPr>
          <p:cNvPr id="5126" name="TextBox 9"/>
          <p:cNvSpPr txBox="1">
            <a:spLocks noChangeArrowheads="1"/>
          </p:cNvSpPr>
          <p:nvPr/>
        </p:nvSpPr>
        <p:spPr bwMode="auto">
          <a:xfrm>
            <a:off x="803824" y="6341388"/>
            <a:ext cx="8412162" cy="261610"/>
          </a:xfrm>
          <a:prstGeom prst="rect">
            <a:avLst/>
          </a:prstGeom>
          <a:noFill/>
          <a:ln w="9525">
            <a:noFill/>
            <a:miter lim="800000"/>
            <a:headEnd/>
            <a:tailEnd/>
          </a:ln>
        </p:spPr>
        <p:txBody>
          <a:bodyPr>
            <a:spAutoFit/>
          </a:bodyPr>
          <a:lstStyle/>
          <a:p>
            <a:r>
              <a:rPr lang="en-US" sz="1100" dirty="0"/>
              <a:t>Sources: Blue Chip Economic Indicators, 3/2017; Insurance Information Institute.</a:t>
            </a:r>
          </a:p>
        </p:txBody>
      </p:sp>
      <p:sp>
        <p:nvSpPr>
          <p:cNvPr id="7" name="AutoShape 6"/>
          <p:cNvSpPr>
            <a:spLocks noChangeArrowheads="1"/>
          </p:cNvSpPr>
          <p:nvPr/>
        </p:nvSpPr>
        <p:spPr bwMode="blackWhite">
          <a:xfrm>
            <a:off x="4237891" y="1032086"/>
            <a:ext cx="4556063" cy="639440"/>
          </a:xfrm>
          <a:prstGeom prst="wedgeRectCallout">
            <a:avLst>
              <a:gd name="adj1" fmla="val 3497"/>
              <a:gd name="adj2" fmla="val 14502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cs typeface="+mn-cs"/>
              </a:rPr>
              <a:t>Cor</a:t>
            </a:r>
            <a:r>
              <a:rPr lang="en-US" b="1" dirty="0">
                <a:solidFill>
                  <a:schemeClr val="bg1"/>
                </a:solidFill>
              </a:rPr>
              <a:t>porate </a:t>
            </a:r>
            <a:r>
              <a:rPr lang="en-US" b="1" dirty="0">
                <a:solidFill>
                  <a:schemeClr val="bg1"/>
                </a:solidFill>
                <a:cs typeface="+mn-cs"/>
              </a:rPr>
              <a:t>tax reform could have a large impac</a:t>
            </a:r>
            <a:r>
              <a:rPr lang="en-US" b="1" dirty="0">
                <a:solidFill>
                  <a:schemeClr val="bg1"/>
                </a:solidFill>
              </a:rPr>
              <a:t>t on these forecasts.</a:t>
            </a:r>
            <a:endParaRPr lang="en-US" b="1" dirty="0">
              <a:solidFill>
                <a:schemeClr val="bg1"/>
              </a:solidFill>
              <a:cs typeface="+mn-cs"/>
            </a:endParaRPr>
          </a:p>
        </p:txBody>
      </p:sp>
    </p:spTree>
    <p:extLst>
      <p:ext uri="{BB962C8B-B14F-4D97-AF65-F5344CB8AC3E}">
        <p14:creationId xmlns:p14="http://schemas.microsoft.com/office/powerpoint/2010/main" val="32117236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69158"/>
                                        </p:tgtEl>
                                        <p:attrNameLst>
                                          <p:attrName>style.visibility</p:attrName>
                                        </p:attrNameLst>
                                      </p:cBhvr>
                                      <p:to>
                                        <p:strVal val="visible"/>
                                      </p:to>
                                    </p:set>
                                    <p:animEffect transition="in" filter="wipe(right)">
                                      <p:cBhvr>
                                        <p:cTn id="7" dur="500"/>
                                        <p:tgtEl>
                                          <p:spTgt spid="1969158"/>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animBg="1"/>
      <p:bldP spid="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p:cNvGraphicFramePr>
          <p:nvPr>
            <p:extLst>
              <p:ext uri="{D42A27DB-BD31-4B8C-83A1-F6EECF244321}">
                <p14:modId xmlns:p14="http://schemas.microsoft.com/office/powerpoint/2010/main" val="158978849"/>
              </p:ext>
            </p:extLst>
          </p:nvPr>
        </p:nvGraphicFramePr>
        <p:xfrm>
          <a:off x="89578" y="811101"/>
          <a:ext cx="8926513" cy="4684755"/>
        </p:xfrm>
        <a:graphic>
          <a:graphicData uri="http://schemas.openxmlformats.org/presentationml/2006/ole">
            <mc:AlternateContent xmlns:mc="http://schemas.openxmlformats.org/markup-compatibility/2006">
              <mc:Choice xmlns:v="urn:schemas-microsoft-com:vml" Requires="v">
                <p:oleObj spid="_x0000_s19564" name="Chart" r:id="rId4" imgW="8686992" imgH="4581553" progId="MSGraph.Chart.8">
                  <p:embed followColorScheme="full"/>
                </p:oleObj>
              </mc:Choice>
              <mc:Fallback>
                <p:oleObj name="Chart" r:id="rId4" imgW="8686992" imgH="4581553" progId="MSGraph.Chart.8">
                  <p:embed followColorScheme="full"/>
                  <p:pic>
                    <p:nvPicPr>
                      <p:cNvPr id="5122" name="Object 2"/>
                      <p:cNvPicPr>
                        <a:picLocks noChangeArrowheads="1"/>
                      </p:cNvPicPr>
                      <p:nvPr/>
                    </p:nvPicPr>
                    <p:blipFill>
                      <a:blip r:embed="rId5"/>
                      <a:srcRect/>
                      <a:stretch>
                        <a:fillRect/>
                      </a:stretch>
                    </p:blipFill>
                    <p:spPr bwMode="auto">
                      <a:xfrm>
                        <a:off x="89578" y="811101"/>
                        <a:ext cx="8926513" cy="4684755"/>
                      </a:xfrm>
                      <a:prstGeom prst="rect">
                        <a:avLst/>
                      </a:prstGeom>
                      <a:noFill/>
                      <a:extLst/>
                    </p:spPr>
                  </p:pic>
                </p:oleObj>
              </mc:Fallback>
            </mc:AlternateContent>
          </a:graphicData>
        </a:graphic>
      </p:graphicFrame>
      <p:sp>
        <p:nvSpPr>
          <p:cNvPr id="5124" name="Rectangle 3"/>
          <p:cNvSpPr>
            <a:spLocks noGrp="1" noChangeArrowheads="1"/>
          </p:cNvSpPr>
          <p:nvPr>
            <p:ph type="title"/>
          </p:nvPr>
        </p:nvSpPr>
        <p:spPr>
          <a:xfrm>
            <a:off x="1075952" y="153584"/>
            <a:ext cx="7603703" cy="860425"/>
          </a:xfrm>
        </p:spPr>
        <p:txBody>
          <a:bodyPr/>
          <a:lstStyle/>
          <a:p>
            <a:r>
              <a:rPr lang="en-US" sz="2800" dirty="0"/>
              <a:t>Continued Business Investment Will</a:t>
            </a:r>
            <a:br>
              <a:rPr lang="en-US" sz="2800" dirty="0"/>
            </a:br>
            <a:r>
              <a:rPr lang="en-US" sz="2800" dirty="0"/>
              <a:t>Spur Modest Commercial Exposure Growth</a:t>
            </a:r>
          </a:p>
        </p:txBody>
      </p:sp>
      <p:sp>
        <p:nvSpPr>
          <p:cNvPr id="1969158" name="AutoShape 6"/>
          <p:cNvSpPr>
            <a:spLocks noChangeArrowheads="1"/>
          </p:cNvSpPr>
          <p:nvPr/>
        </p:nvSpPr>
        <p:spPr bwMode="blackWhite">
          <a:xfrm>
            <a:off x="267493" y="5393203"/>
            <a:ext cx="8636000" cy="930108"/>
          </a:xfrm>
          <a:prstGeom prst="wedgeRectCallout">
            <a:avLst>
              <a:gd name="adj1" fmla="val -3301"/>
              <a:gd name="adj2" fmla="val -6311"/>
            </a:avLst>
          </a:prstGeom>
          <a:solidFill>
            <a:schemeClr val="accent6"/>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cs typeface="+mn-cs"/>
              </a:rPr>
              <a:t>Business investment was a major drag on the economy in 2016 and adversely affected commercial property and liability insurance exposures. Growth should begin a modest  recovery in 2017.</a:t>
            </a:r>
          </a:p>
        </p:txBody>
      </p:sp>
      <p:sp>
        <p:nvSpPr>
          <p:cNvPr id="5126" name="TextBox 9"/>
          <p:cNvSpPr txBox="1">
            <a:spLocks noChangeArrowheads="1"/>
          </p:cNvSpPr>
          <p:nvPr/>
        </p:nvSpPr>
        <p:spPr bwMode="auto">
          <a:xfrm>
            <a:off x="803824" y="6341388"/>
            <a:ext cx="8412162" cy="261610"/>
          </a:xfrm>
          <a:prstGeom prst="rect">
            <a:avLst/>
          </a:prstGeom>
          <a:noFill/>
          <a:ln w="9525">
            <a:noFill/>
            <a:miter lim="800000"/>
            <a:headEnd/>
            <a:tailEnd/>
          </a:ln>
        </p:spPr>
        <p:txBody>
          <a:bodyPr>
            <a:spAutoFit/>
          </a:bodyPr>
          <a:lstStyle/>
          <a:p>
            <a:r>
              <a:rPr lang="en-US" sz="1100" dirty="0"/>
              <a:t>Sources: Blue Chip Economic Indicators</a:t>
            </a:r>
            <a:r>
              <a:rPr lang="en-US" sz="1100"/>
              <a:t>, 3/2017; </a:t>
            </a:r>
            <a:r>
              <a:rPr lang="en-US" sz="1100" dirty="0"/>
              <a:t>Insurance Information Institute.</a:t>
            </a:r>
          </a:p>
        </p:txBody>
      </p:sp>
      <p:sp>
        <p:nvSpPr>
          <p:cNvPr id="7" name="AutoShape 6"/>
          <p:cNvSpPr>
            <a:spLocks noChangeArrowheads="1"/>
          </p:cNvSpPr>
          <p:nvPr/>
        </p:nvSpPr>
        <p:spPr bwMode="blackWhite">
          <a:xfrm>
            <a:off x="5181249" y="1180548"/>
            <a:ext cx="3222752" cy="981956"/>
          </a:xfrm>
          <a:prstGeom prst="wedgeRectCallout">
            <a:avLst>
              <a:gd name="adj1" fmla="val 5813"/>
              <a:gd name="adj2" fmla="val 12577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cs typeface="+mn-cs"/>
              </a:rPr>
              <a:t>The level and direction of interest rates and tax policy are likely to affect these growth rates.</a:t>
            </a:r>
          </a:p>
        </p:txBody>
      </p:sp>
    </p:spTree>
    <p:extLst>
      <p:ext uri="{BB962C8B-B14F-4D97-AF65-F5344CB8AC3E}">
        <p14:creationId xmlns:p14="http://schemas.microsoft.com/office/powerpoint/2010/main" val="32504813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69158"/>
                                        </p:tgtEl>
                                        <p:attrNameLst>
                                          <p:attrName>style.visibility</p:attrName>
                                        </p:attrNameLst>
                                      </p:cBhvr>
                                      <p:to>
                                        <p:strVal val="visible"/>
                                      </p:to>
                                    </p:set>
                                    <p:animEffect transition="in" filter="wipe(right)">
                                      <p:cBhvr>
                                        <p:cTn id="7" dur="500"/>
                                        <p:tgtEl>
                                          <p:spTgt spid="1969158"/>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animBg="1"/>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a:xfrm>
            <a:off x="478971" y="214802"/>
            <a:ext cx="8466725" cy="950976"/>
          </a:xfrm>
        </p:spPr>
        <p:txBody>
          <a:bodyPr/>
          <a:lstStyle/>
          <a:p>
            <a:r>
              <a:rPr lang="en-US" sz="2600" dirty="0"/>
              <a:t>Total (</a:t>
            </a:r>
            <a:r>
              <a:rPr lang="en-US" sz="2600" dirty="0" err="1"/>
              <a:t>Public+Private</a:t>
            </a:r>
            <a:r>
              <a:rPr lang="en-US" sz="2600" dirty="0"/>
              <a:t>) Infrastructure* Spending, Monthly, 2003-2017**: Is a Big Increase Coming in 2017?</a:t>
            </a:r>
            <a:endParaRPr lang="en-US" sz="2600" baseline="30000" dirty="0"/>
          </a:p>
        </p:txBody>
      </p:sp>
      <p:sp>
        <p:nvSpPr>
          <p:cNvPr id="6" name="Text Placeholder 5"/>
          <p:cNvSpPr>
            <a:spLocks noGrp="1"/>
          </p:cNvSpPr>
          <p:nvPr>
            <p:ph type="body" sz="quarter" idx="16"/>
          </p:nvPr>
        </p:nvSpPr>
        <p:spPr>
          <a:xfrm>
            <a:off x="1133856" y="6136917"/>
            <a:ext cx="7680960" cy="572881"/>
          </a:xfrm>
        </p:spPr>
        <p:txBody>
          <a:bodyPr/>
          <a:lstStyle/>
          <a:p>
            <a:r>
              <a:rPr lang="en-US" sz="1100" dirty="0"/>
              <a:t>*Infrastructure spending includes construction in these 7 categories: Public Safety, Transportation, Communication, Power, Highway and Street, Sewage and Waste Disposal, and Water Supply. **January data at seasonally-adjusted annual rates. Not inflation-adjusted.</a:t>
            </a:r>
            <a:br>
              <a:rPr lang="en-US" sz="1100" dirty="0"/>
            </a:br>
            <a:r>
              <a:rPr lang="en-US" sz="1100" dirty="0"/>
              <a:t>Sources: </a:t>
            </a:r>
            <a:r>
              <a:rPr lang="en-US" sz="1100" dirty="0">
                <a:hlinkClick r:id="rId4"/>
              </a:rPr>
              <a:t>U.S. Department of Commerce</a:t>
            </a:r>
            <a:r>
              <a:rPr lang="en-US" sz="1100" dirty="0"/>
              <a:t>, Census Bureau; Insurance Information Institute. </a:t>
            </a:r>
          </a:p>
        </p:txBody>
      </p:sp>
      <p:graphicFrame>
        <p:nvGraphicFramePr>
          <p:cNvPr id="15" name="Object 3"/>
          <p:cNvGraphicFramePr>
            <a:graphicFrameLocks/>
          </p:cNvGraphicFramePr>
          <p:nvPr>
            <p:extLst/>
          </p:nvPr>
        </p:nvGraphicFramePr>
        <p:xfrm>
          <a:off x="396875" y="1366092"/>
          <a:ext cx="8350250" cy="4124701"/>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 Placeholder 4"/>
          <p:cNvSpPr txBox="1">
            <a:spLocks/>
          </p:cNvSpPr>
          <p:nvPr/>
        </p:nvSpPr>
        <p:spPr bwMode="gray">
          <a:xfrm>
            <a:off x="561067" y="5235208"/>
            <a:ext cx="8186058" cy="639439"/>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800" dirty="0"/>
              <a:t>Spending on infrastructure construction can rise dramatically, as it did from 2003-2008, but it hasn’t risen much since the Great Recession.</a:t>
            </a:r>
          </a:p>
        </p:txBody>
      </p:sp>
      <p:grpSp>
        <p:nvGrpSpPr>
          <p:cNvPr id="11" name="Group 10"/>
          <p:cNvGrpSpPr/>
          <p:nvPr/>
        </p:nvGrpSpPr>
        <p:grpSpPr>
          <a:xfrm>
            <a:off x="1232067" y="1541909"/>
            <a:ext cx="2491634" cy="1002987"/>
            <a:chOff x="5530852" y="1585750"/>
            <a:chExt cx="2242590" cy="1002987"/>
          </a:xfrm>
        </p:grpSpPr>
        <p:sp>
          <p:nvSpPr>
            <p:cNvPr id="12" name="PPTShape_1"/>
            <p:cNvSpPr>
              <a:spLocks noChangeArrowheads="1"/>
            </p:cNvSpPr>
            <p:nvPr/>
          </p:nvSpPr>
          <p:spPr bwMode="gray">
            <a:xfrm>
              <a:off x="5530852" y="1585750"/>
              <a:ext cx="1974848" cy="1002987"/>
            </a:xfrm>
            <a:prstGeom prst="rect">
              <a:avLst/>
            </a:prstGeom>
            <a:solidFill>
              <a:schemeClr val="accent1"/>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pPr>
              <a:r>
                <a:rPr lang="en-US" sz="1600" b="1" dirty="0">
                  <a:solidFill>
                    <a:schemeClr val="bg1"/>
                  </a:solidFill>
                  <a:cs typeface="Arial" charset="0"/>
                </a:rPr>
                <a:t>Infrastructure spending went from $170B in 2003 to $275B in 2008.</a:t>
              </a:r>
            </a:p>
          </p:txBody>
        </p:sp>
        <p:cxnSp>
          <p:nvCxnSpPr>
            <p:cNvPr id="14" name="Straight Arrow Connector 13"/>
            <p:cNvCxnSpPr/>
            <p:nvPr/>
          </p:nvCxnSpPr>
          <p:spPr bwMode="gray">
            <a:xfrm>
              <a:off x="7376814" y="2179254"/>
              <a:ext cx="396628" cy="0"/>
            </a:xfrm>
            <a:prstGeom prst="straightConnector1">
              <a:avLst/>
            </a:prstGeom>
            <a:ln w="28575">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136395" y="2135413"/>
            <a:ext cx="2269475" cy="1359655"/>
            <a:chOff x="4895704" y="614640"/>
            <a:chExt cx="2995982" cy="1359655"/>
          </a:xfrm>
        </p:grpSpPr>
        <p:sp>
          <p:nvSpPr>
            <p:cNvPr id="20" name="PPTShape_1"/>
            <p:cNvSpPr>
              <a:spLocks noChangeArrowheads="1"/>
            </p:cNvSpPr>
            <p:nvPr/>
          </p:nvSpPr>
          <p:spPr bwMode="gray">
            <a:xfrm>
              <a:off x="4895704" y="1209500"/>
              <a:ext cx="2907579" cy="764795"/>
            </a:xfrm>
            <a:prstGeom prst="rect">
              <a:avLst/>
            </a:prstGeom>
            <a:solidFill>
              <a:schemeClr val="accent1"/>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pPr>
              <a:r>
                <a:rPr lang="en-US" sz="1600" b="1" dirty="0">
                  <a:solidFill>
                    <a:schemeClr val="bg1"/>
                  </a:solidFill>
                  <a:cs typeface="Arial" charset="0"/>
                </a:rPr>
                <a:t>Will infrastructure spending cross the $300B mark in 2017?</a:t>
              </a:r>
            </a:p>
          </p:txBody>
        </p:sp>
        <p:cxnSp>
          <p:nvCxnSpPr>
            <p:cNvPr id="21" name="Straight Arrow Connector 20"/>
            <p:cNvCxnSpPr/>
            <p:nvPr/>
          </p:nvCxnSpPr>
          <p:spPr bwMode="gray">
            <a:xfrm flipV="1">
              <a:off x="7688076" y="614640"/>
              <a:ext cx="203610" cy="673889"/>
            </a:xfrm>
            <a:prstGeom prst="straightConnector1">
              <a:avLst/>
            </a:prstGeom>
            <a:ln w="28575">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002808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1250"/>
                            </p:stCondLst>
                            <p:childTnLst>
                              <p:par>
                                <p:cTn id="11" presetID="22" presetClass="entr" presetSubtype="4"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Commercial Auto Net Combined Ratio, 2005-2015</a:t>
            </a:r>
            <a:endParaRPr lang="en-US" dirty="0"/>
          </a:p>
        </p:txBody>
      </p:sp>
      <p:sp>
        <p:nvSpPr>
          <p:cNvPr id="12" name="Text Placeholder 11"/>
          <p:cNvSpPr>
            <a:spLocks noGrp="1"/>
          </p:cNvSpPr>
          <p:nvPr>
            <p:ph type="body" sz="quarter" idx="16"/>
          </p:nvPr>
        </p:nvSpPr>
        <p:spPr/>
        <p:txBody>
          <a:bodyPr/>
          <a:lstStyle/>
          <a:p>
            <a:r>
              <a:rPr lang="en-US" dirty="0"/>
              <a:t>Source: National Association of Insurance Commissioners data, sourced from S&amp;P Global Market Intelligence;</a:t>
            </a:r>
            <a:br>
              <a:rPr lang="en-US" dirty="0"/>
            </a:br>
            <a:r>
              <a:rPr lang="en-US" dirty="0"/>
              <a:t>Insurance Information Institute.</a:t>
            </a:r>
          </a:p>
        </p:txBody>
      </p:sp>
      <p:sp>
        <p:nvSpPr>
          <p:cNvPr id="13" name="Text Placeholder 4"/>
          <p:cNvSpPr txBox="1">
            <a:spLocks/>
          </p:cNvSpPr>
          <p:nvPr/>
        </p:nvSpPr>
        <p:spPr bwMode="gray">
          <a:xfrm>
            <a:off x="416657" y="5579679"/>
            <a:ext cx="8303481" cy="722375"/>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1800" dirty="0">
                <a:solidFill>
                  <a:schemeClr val="bg1"/>
                </a:solidFill>
              </a:rPr>
              <a:t>Just like Private Passenger Auto, Net </a:t>
            </a:r>
            <a:r>
              <a:rPr lang="en-US" sz="1800">
                <a:solidFill>
                  <a:schemeClr val="bg1"/>
                </a:solidFill>
              </a:rPr>
              <a:t>Combined Ratios</a:t>
            </a:r>
            <a:br>
              <a:rPr lang="en-US" sz="1800">
                <a:solidFill>
                  <a:schemeClr val="bg1"/>
                </a:solidFill>
              </a:rPr>
            </a:br>
            <a:r>
              <a:rPr lang="en-US" sz="1800">
                <a:solidFill>
                  <a:schemeClr val="bg1"/>
                </a:solidFill>
              </a:rPr>
              <a:t>Have </a:t>
            </a:r>
            <a:r>
              <a:rPr lang="en-US" sz="1800" dirty="0">
                <a:solidFill>
                  <a:schemeClr val="bg1"/>
                </a:solidFill>
              </a:rPr>
              <a:t>Been Rising Virtually Every Year for a Decade. </a:t>
            </a:r>
          </a:p>
        </p:txBody>
      </p:sp>
      <p:graphicFrame>
        <p:nvGraphicFramePr>
          <p:cNvPr id="14" name="Content Placeholder 8"/>
          <p:cNvGraphicFramePr>
            <a:graphicFrameLocks/>
          </p:cNvGraphicFramePr>
          <p:nvPr>
            <p:extLst/>
          </p:nvPr>
        </p:nvGraphicFramePr>
        <p:xfrm>
          <a:off x="423862" y="1277938"/>
          <a:ext cx="8296275" cy="41481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85269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lvl="0"/>
            <a:r>
              <a:rPr lang="en-US" dirty="0"/>
              <a:t>Questions?</a:t>
            </a:r>
          </a:p>
        </p:txBody>
      </p:sp>
    </p:spTree>
    <p:extLst>
      <p:ext uri="{BB962C8B-B14F-4D97-AF65-F5344CB8AC3E}">
        <p14:creationId xmlns:p14="http://schemas.microsoft.com/office/powerpoint/2010/main" val="3976266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lvl="0"/>
            <a:r>
              <a:rPr lang="en-US" dirty="0"/>
              <a:t>Thank You!</a:t>
            </a:r>
          </a:p>
        </p:txBody>
      </p:sp>
    </p:spTree>
    <p:extLst>
      <p:ext uri="{BB962C8B-B14F-4D97-AF65-F5344CB8AC3E}">
        <p14:creationId xmlns:p14="http://schemas.microsoft.com/office/powerpoint/2010/main" val="1959489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Underwriting Performance</a:t>
            </a:r>
            <a:br>
              <a:rPr lang="en-US" dirty="0"/>
            </a:br>
            <a:endParaRPr lang="en-US" sz="2400" dirty="0"/>
          </a:p>
        </p:txBody>
      </p:sp>
    </p:spTree>
    <p:extLst>
      <p:ext uri="{BB962C8B-B14F-4D97-AF65-F5344CB8AC3E}">
        <p14:creationId xmlns:p14="http://schemas.microsoft.com/office/powerpoint/2010/main" val="2542801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Commercial &amp; Personal Lines NPW Growth:</a:t>
            </a:r>
            <a:br>
              <a:rPr lang="en-US" dirty="0"/>
            </a:br>
            <a:r>
              <a:rPr lang="en-US" dirty="0"/>
              <a:t>1996-2016E</a:t>
            </a:r>
          </a:p>
        </p:txBody>
      </p:sp>
      <p:sp>
        <p:nvSpPr>
          <p:cNvPr id="7" name="Text Placeholder 6"/>
          <p:cNvSpPr>
            <a:spLocks noGrp="1"/>
          </p:cNvSpPr>
          <p:nvPr>
            <p:ph type="body" sz="quarter" idx="16"/>
          </p:nvPr>
        </p:nvSpPr>
        <p:spPr/>
        <p:txBody>
          <a:bodyPr/>
          <a:lstStyle/>
          <a:p>
            <a:r>
              <a:rPr lang="en-US" dirty="0"/>
              <a:t>Note: Data include state funds beginning in 1998. 16E is first three quarters.</a:t>
            </a:r>
          </a:p>
          <a:p>
            <a:r>
              <a:rPr lang="en-US" dirty="0"/>
              <a:t>Sources: A.M. Best; Insurance Information Institute.</a:t>
            </a:r>
          </a:p>
        </p:txBody>
      </p:sp>
      <p:graphicFrame>
        <p:nvGraphicFramePr>
          <p:cNvPr id="23" name="Object 2"/>
          <p:cNvGraphicFramePr>
            <a:graphicFrameLocks noChangeAspect="1"/>
          </p:cNvGraphicFramePr>
          <p:nvPr>
            <p:extLst>
              <p:ext uri="{D42A27DB-BD31-4B8C-83A1-F6EECF244321}">
                <p14:modId xmlns:p14="http://schemas.microsoft.com/office/powerpoint/2010/main" val="2322206420"/>
              </p:ext>
            </p:extLst>
          </p:nvPr>
        </p:nvGraphicFramePr>
        <p:xfrm>
          <a:off x="388698" y="1250878"/>
          <a:ext cx="8366605" cy="4465676"/>
        </p:xfrm>
        <a:graphic>
          <a:graphicData uri="http://schemas.openxmlformats.org/drawingml/2006/chart">
            <c:chart xmlns:c="http://schemas.openxmlformats.org/drawingml/2006/chart" xmlns:r="http://schemas.openxmlformats.org/officeDocument/2006/relationships" r:id="rId4"/>
          </a:graphicData>
        </a:graphic>
      </p:graphicFrame>
      <p:sp>
        <p:nvSpPr>
          <p:cNvPr id="26" name="AutoShape 5"/>
          <p:cNvSpPr>
            <a:spLocks noChangeArrowheads="1"/>
          </p:cNvSpPr>
          <p:nvPr/>
        </p:nvSpPr>
        <p:spPr bwMode="gray">
          <a:xfrm>
            <a:off x="958362" y="5650877"/>
            <a:ext cx="7811820" cy="608252"/>
          </a:xfrm>
          <a:prstGeom prst="snip1Rect">
            <a:avLst/>
          </a:prstGeom>
          <a:solidFill>
            <a:schemeClr val="accent2"/>
          </a:solidFill>
          <a:ln w="28575" algn="ctr">
            <a:noFill/>
            <a:miter lim="800000"/>
            <a:headEnd/>
            <a:tailEnd/>
          </a:ln>
        </p:spPr>
        <p:txBody>
          <a:bodyPr tIns="0" bIns="4572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rPr>
              <a:t>Commercial Lines is Prone to</a:t>
            </a:r>
            <a:br>
              <a:rPr lang="en-US" sz="2000" b="1" dirty="0">
                <a:solidFill>
                  <a:schemeClr val="bg1"/>
                </a:solidFill>
              </a:rPr>
            </a:br>
            <a:r>
              <a:rPr lang="en-US" sz="2000" b="1" dirty="0">
                <a:solidFill>
                  <a:schemeClr val="bg1"/>
                </a:solidFill>
              </a:rPr>
              <a:t>Much More Cyclical Volatility Than Personal Lines. </a:t>
            </a:r>
          </a:p>
        </p:txBody>
      </p:sp>
      <p:sp>
        <p:nvSpPr>
          <p:cNvPr id="2" name="TextBox 1"/>
          <p:cNvSpPr txBox="1"/>
          <p:nvPr/>
        </p:nvSpPr>
        <p:spPr>
          <a:xfrm>
            <a:off x="8106508" y="4402507"/>
            <a:ext cx="663674"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t>-1.3%</a:t>
            </a:r>
          </a:p>
        </p:txBody>
      </p:sp>
      <p:sp>
        <p:nvSpPr>
          <p:cNvPr id="8" name="TextBox 7"/>
          <p:cNvSpPr txBox="1"/>
          <p:nvPr/>
        </p:nvSpPr>
        <p:spPr>
          <a:xfrm>
            <a:off x="8091629" y="3197484"/>
            <a:ext cx="663674"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t>5.7%</a:t>
            </a:r>
          </a:p>
        </p:txBody>
      </p:sp>
    </p:spTree>
    <p:custDataLst>
      <p:tags r:id="rId1"/>
    </p:custDataLst>
    <p:extLst>
      <p:ext uri="{BB962C8B-B14F-4D97-AF65-F5344CB8AC3E}">
        <p14:creationId xmlns:p14="http://schemas.microsoft.com/office/powerpoint/2010/main" val="20091552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7" name="Rectangle 3"/>
          <p:cNvSpPr>
            <a:spLocks noGrp="1" noChangeArrowheads="1"/>
          </p:cNvSpPr>
          <p:nvPr>
            <p:ph type="title"/>
          </p:nvPr>
        </p:nvSpPr>
        <p:spPr>
          <a:xfrm>
            <a:off x="766332" y="245590"/>
            <a:ext cx="7960907" cy="950976"/>
          </a:xfrm>
        </p:spPr>
        <p:txBody>
          <a:bodyPr/>
          <a:lstStyle/>
          <a:p>
            <a:r>
              <a:rPr lang="en-US" altLang="en-US" dirty="0"/>
              <a:t>Net Written Premium Growth (All P/C Lines): </a:t>
            </a:r>
            <a:br>
              <a:rPr lang="en-US" altLang="en-US" dirty="0"/>
            </a:br>
            <a:r>
              <a:rPr lang="en-US" altLang="en-US" dirty="0"/>
              <a:t>First Three Quarters, 2006-2016</a:t>
            </a:r>
          </a:p>
        </p:txBody>
      </p:sp>
      <p:sp>
        <p:nvSpPr>
          <p:cNvPr id="6" name="Text Placeholder 5"/>
          <p:cNvSpPr>
            <a:spLocks noGrp="1"/>
          </p:cNvSpPr>
          <p:nvPr>
            <p:ph type="body" sz="quarter" idx="16"/>
          </p:nvPr>
        </p:nvSpPr>
        <p:spPr/>
        <p:txBody>
          <a:bodyPr/>
          <a:lstStyle/>
          <a:p>
            <a:endParaRPr lang="en-US" dirty="0"/>
          </a:p>
          <a:p>
            <a:r>
              <a:rPr lang="en-US" dirty="0"/>
              <a:t>Sources:  A.M. Best (1971-2013), ISO (2014-16).</a:t>
            </a:r>
          </a:p>
        </p:txBody>
      </p:sp>
      <p:graphicFrame>
        <p:nvGraphicFramePr>
          <p:cNvPr id="23" name="Object 2"/>
          <p:cNvGraphicFramePr>
            <a:graphicFrameLocks noChangeAspect="1"/>
          </p:cNvGraphicFramePr>
          <p:nvPr>
            <p:extLst/>
          </p:nvPr>
        </p:nvGraphicFramePr>
        <p:xfrm>
          <a:off x="258807" y="1064687"/>
          <a:ext cx="8468432" cy="4465676"/>
        </p:xfrm>
        <a:graphic>
          <a:graphicData uri="http://schemas.openxmlformats.org/drawingml/2006/chart">
            <c:chart xmlns:c="http://schemas.openxmlformats.org/drawingml/2006/chart" xmlns:r="http://schemas.openxmlformats.org/officeDocument/2006/relationships" r:id="rId4"/>
          </a:graphicData>
        </a:graphic>
      </p:graphicFrame>
      <p:sp>
        <p:nvSpPr>
          <p:cNvPr id="19" name="PPTShape_1"/>
          <p:cNvSpPr>
            <a:spLocks noChangeArrowheads="1"/>
          </p:cNvSpPr>
          <p:nvPr/>
        </p:nvSpPr>
        <p:spPr bwMode="gray">
          <a:xfrm>
            <a:off x="518746" y="5530363"/>
            <a:ext cx="8357911" cy="650630"/>
          </a:xfrm>
          <a:prstGeom prst="rect">
            <a:avLst/>
          </a:prstGeom>
          <a:solidFill>
            <a:schemeClr val="accent2"/>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pPr>
            <a:r>
              <a:rPr lang="en-US" b="1" dirty="0">
                <a:cs typeface="Arial" charset="0"/>
              </a:rPr>
              <a:t>Total Net Written Premiums for the first nine months</a:t>
            </a:r>
            <a:br>
              <a:rPr lang="en-US" b="1" dirty="0">
                <a:cs typeface="Arial" charset="0"/>
              </a:rPr>
            </a:br>
            <a:r>
              <a:rPr lang="en-US" b="1" dirty="0">
                <a:cs typeface="Arial" charset="0"/>
              </a:rPr>
              <a:t>rose more slowly in 2016 than in any year since 2010.</a:t>
            </a:r>
          </a:p>
        </p:txBody>
      </p:sp>
    </p:spTree>
    <p:custDataLst>
      <p:tags r:id="rId1"/>
    </p:custDataLst>
    <p:extLst>
      <p:ext uri="{BB962C8B-B14F-4D97-AF65-F5344CB8AC3E}">
        <p14:creationId xmlns:p14="http://schemas.microsoft.com/office/powerpoint/2010/main" val="1242341456"/>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 name="Rectangle 34"/>
          <p:cNvSpPr/>
          <p:nvPr/>
        </p:nvSpPr>
        <p:spPr>
          <a:xfrm>
            <a:off x="6073254" y="1807535"/>
            <a:ext cx="675564" cy="315361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sp>
        <p:nvSpPr>
          <p:cNvPr id="33" name="Rectangle 32"/>
          <p:cNvSpPr/>
          <p:nvPr/>
        </p:nvSpPr>
        <p:spPr>
          <a:xfrm>
            <a:off x="3370997" y="1807535"/>
            <a:ext cx="679456" cy="315361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sp>
        <p:nvSpPr>
          <p:cNvPr id="32" name="Rectangle 31"/>
          <p:cNvSpPr/>
          <p:nvPr/>
        </p:nvSpPr>
        <p:spPr>
          <a:xfrm>
            <a:off x="1856096" y="1807535"/>
            <a:ext cx="682388" cy="315361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sp>
        <p:nvSpPr>
          <p:cNvPr id="140297" name="Rectangle 3"/>
          <p:cNvSpPr>
            <a:spLocks noGrp="1" noChangeArrowheads="1"/>
          </p:cNvSpPr>
          <p:nvPr>
            <p:ph type="title"/>
          </p:nvPr>
        </p:nvSpPr>
        <p:spPr/>
        <p:txBody>
          <a:bodyPr/>
          <a:lstStyle/>
          <a:p>
            <a:r>
              <a:rPr lang="en-US" altLang="en-US" dirty="0"/>
              <a:t>Net Premium Growth (All P/C Lines): </a:t>
            </a:r>
            <a:br>
              <a:rPr lang="en-US" altLang="en-US" dirty="0"/>
            </a:br>
            <a:r>
              <a:rPr lang="en-US" altLang="en-US" dirty="0"/>
              <a:t>Annual Change, 1971-2016:Q3</a:t>
            </a:r>
          </a:p>
        </p:txBody>
      </p:sp>
      <p:sp>
        <p:nvSpPr>
          <p:cNvPr id="6" name="Text Placeholder 5"/>
          <p:cNvSpPr>
            <a:spLocks noGrp="1"/>
          </p:cNvSpPr>
          <p:nvPr>
            <p:ph type="body" sz="quarter" idx="16"/>
          </p:nvPr>
        </p:nvSpPr>
        <p:spPr/>
        <p:txBody>
          <a:bodyPr/>
          <a:lstStyle/>
          <a:p>
            <a:r>
              <a:rPr lang="en-US" dirty="0"/>
              <a:t> </a:t>
            </a:r>
          </a:p>
          <a:p>
            <a:r>
              <a:rPr lang="en-US" dirty="0"/>
              <a:t>Shaded areas denote “hard market” periods      *2016 is first nine months</a:t>
            </a:r>
          </a:p>
          <a:p>
            <a:r>
              <a:rPr lang="en-US" dirty="0"/>
              <a:t>Sources:  A.M. Best (1971-2013), ISO (2014-15).</a:t>
            </a:r>
          </a:p>
        </p:txBody>
      </p:sp>
      <p:graphicFrame>
        <p:nvGraphicFramePr>
          <p:cNvPr id="23" name="Object 2"/>
          <p:cNvGraphicFramePr>
            <a:graphicFrameLocks noChangeAspect="1"/>
          </p:cNvGraphicFramePr>
          <p:nvPr>
            <p:extLst>
              <p:ext uri="{D42A27DB-BD31-4B8C-83A1-F6EECF244321}">
                <p14:modId xmlns:p14="http://schemas.microsoft.com/office/powerpoint/2010/main" val="1598733317"/>
              </p:ext>
            </p:extLst>
          </p:nvPr>
        </p:nvGraphicFramePr>
        <p:xfrm>
          <a:off x="346384" y="1315370"/>
          <a:ext cx="8468432" cy="446567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Group 1"/>
          <p:cNvGrpSpPr/>
          <p:nvPr/>
        </p:nvGrpSpPr>
        <p:grpSpPr>
          <a:xfrm>
            <a:off x="1369676" y="4911616"/>
            <a:ext cx="5967824" cy="435852"/>
            <a:chOff x="1630908" y="5129487"/>
            <a:chExt cx="5967824" cy="435852"/>
          </a:xfrm>
        </p:grpSpPr>
        <p:cxnSp>
          <p:nvCxnSpPr>
            <p:cNvPr id="24" name="Straight Arrow Connector 23"/>
            <p:cNvCxnSpPr/>
            <p:nvPr/>
          </p:nvCxnSpPr>
          <p:spPr bwMode="gray">
            <a:xfrm>
              <a:off x="7049068" y="5427364"/>
              <a:ext cx="549664" cy="0"/>
            </a:xfrm>
            <a:prstGeom prst="straightConnector1">
              <a:avLst/>
            </a:prstGeom>
            <a:ln w="28575">
              <a:solidFill>
                <a:schemeClr val="accent2"/>
              </a:solidFill>
              <a:tailEnd type="oval" w="med" len="med"/>
            </a:ln>
          </p:spPr>
          <p:style>
            <a:lnRef idx="1">
              <a:schemeClr val="accent1"/>
            </a:lnRef>
            <a:fillRef idx="0">
              <a:schemeClr val="accent1"/>
            </a:fillRef>
            <a:effectRef idx="0">
              <a:schemeClr val="accent1"/>
            </a:effectRef>
            <a:fontRef idx="minor">
              <a:schemeClr val="tx1"/>
            </a:fontRef>
          </p:style>
        </p:cxnSp>
        <p:sp>
          <p:nvSpPr>
            <p:cNvPr id="25" name="PPTShape_1"/>
            <p:cNvSpPr>
              <a:spLocks noChangeArrowheads="1"/>
            </p:cNvSpPr>
            <p:nvPr/>
          </p:nvSpPr>
          <p:spPr bwMode="gray">
            <a:xfrm>
              <a:off x="1630908" y="5129487"/>
              <a:ext cx="5545308" cy="435852"/>
            </a:xfrm>
            <a:prstGeom prst="rect">
              <a:avLst/>
            </a:prstGeom>
            <a:solidFill>
              <a:schemeClr val="accent2"/>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Net Written Premiums Fell 0.7% in 2007 (First Decline Since 1943) by </a:t>
              </a:r>
              <a:br>
                <a:rPr lang="en-US" sz="1200" b="1" dirty="0">
                  <a:solidFill>
                    <a:schemeClr val="bg1"/>
                  </a:solidFill>
                  <a:cs typeface="Arial" charset="0"/>
                </a:rPr>
              </a:br>
              <a:r>
                <a:rPr lang="en-US" sz="1200" b="1" dirty="0">
                  <a:solidFill>
                    <a:schemeClr val="bg1"/>
                  </a:solidFill>
                  <a:cs typeface="Arial" charset="0"/>
                </a:rPr>
                <a:t>2.0% in 2008, and 4.2% in 2009, the First 3-Year Decline Since 1930</a:t>
              </a:r>
              <a:r>
                <a:rPr lang="en-US" sz="1200" b="1" dirty="0">
                  <a:solidFill>
                    <a:schemeClr val="bg1"/>
                  </a:solidFill>
                  <a:latin typeface="Arial"/>
                  <a:cs typeface="Arial"/>
                </a:rPr>
                <a:t>–</a:t>
              </a:r>
              <a:r>
                <a:rPr lang="en-US" sz="1200" b="1" dirty="0">
                  <a:solidFill>
                    <a:schemeClr val="bg1"/>
                  </a:solidFill>
                  <a:cs typeface="Arial" charset="0"/>
                </a:rPr>
                <a:t>33.</a:t>
              </a:r>
            </a:p>
          </p:txBody>
        </p:sp>
      </p:grpSp>
      <p:grpSp>
        <p:nvGrpSpPr>
          <p:cNvPr id="3" name="Group 2"/>
          <p:cNvGrpSpPr/>
          <p:nvPr/>
        </p:nvGrpSpPr>
        <p:grpSpPr>
          <a:xfrm>
            <a:off x="7025054" y="2353895"/>
            <a:ext cx="1586183" cy="1818550"/>
            <a:chOff x="6999691" y="2608531"/>
            <a:chExt cx="1586183" cy="1818550"/>
          </a:xfrm>
        </p:grpSpPr>
        <p:cxnSp>
          <p:nvCxnSpPr>
            <p:cNvPr id="28" name="Straight Arrow Connector 27"/>
            <p:cNvCxnSpPr/>
            <p:nvPr/>
          </p:nvCxnSpPr>
          <p:spPr bwMode="gray">
            <a:xfrm rot="5400000">
              <a:off x="8213232" y="4152249"/>
              <a:ext cx="549664" cy="0"/>
            </a:xfrm>
            <a:prstGeom prst="straightConnector1">
              <a:avLst/>
            </a:prstGeom>
            <a:ln w="28575">
              <a:solidFill>
                <a:schemeClr val="accent2"/>
              </a:solidFill>
              <a:tailEnd type="oval" w="med" len="med"/>
            </a:ln>
          </p:spPr>
          <p:style>
            <a:lnRef idx="1">
              <a:schemeClr val="accent1"/>
            </a:lnRef>
            <a:fillRef idx="0">
              <a:schemeClr val="accent1"/>
            </a:fillRef>
            <a:effectRef idx="0">
              <a:schemeClr val="accent1"/>
            </a:effectRef>
            <a:fontRef idx="minor">
              <a:schemeClr val="tx1"/>
            </a:fontRef>
          </p:style>
        </p:cxnSp>
        <p:sp>
          <p:nvSpPr>
            <p:cNvPr id="29" name="PPTShape_1"/>
            <p:cNvSpPr>
              <a:spLocks noChangeArrowheads="1"/>
            </p:cNvSpPr>
            <p:nvPr/>
          </p:nvSpPr>
          <p:spPr bwMode="gray">
            <a:xfrm>
              <a:off x="6999691" y="2608531"/>
              <a:ext cx="1586183" cy="1510304"/>
            </a:xfrm>
            <a:prstGeom prst="rect">
              <a:avLst/>
            </a:prstGeom>
            <a:solidFill>
              <a:schemeClr val="accent2"/>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pPr>
              <a:r>
                <a:rPr lang="fr-FR" sz="1600" b="1" dirty="0">
                  <a:solidFill>
                    <a:schemeClr val="bg1"/>
                  </a:solidFill>
                  <a:cs typeface="Arial" charset="0"/>
                </a:rPr>
                <a:t>2016.Q3: 2.8%</a:t>
              </a:r>
              <a:br>
                <a:rPr lang="fr-FR" sz="1600" b="1" dirty="0">
                  <a:solidFill>
                    <a:schemeClr val="bg1"/>
                  </a:solidFill>
                  <a:cs typeface="Arial" charset="0"/>
                </a:rPr>
              </a:br>
              <a:r>
                <a:rPr lang="fr-FR" sz="1600" b="1" dirty="0">
                  <a:solidFill>
                    <a:schemeClr val="bg1"/>
                  </a:solidFill>
                  <a:cs typeface="Arial" charset="0"/>
                </a:rPr>
                <a:t>2015: 3.4%</a:t>
              </a:r>
            </a:p>
            <a:p>
              <a:pPr algn="ctr" eaLnBrk="0" fontAlgn="base" hangingPunct="0">
                <a:lnSpc>
                  <a:spcPct val="90000"/>
                </a:lnSpc>
                <a:spcAft>
                  <a:spcPct val="0"/>
                </a:spcAft>
                <a:buClr>
                  <a:srgbClr val="FFFFFF"/>
                </a:buClr>
                <a:buFont typeface="Wingdings" pitchFamily="2" charset="2"/>
                <a:buNone/>
              </a:pPr>
              <a:r>
                <a:rPr lang="fr-FR" sz="1600" b="1" dirty="0">
                  <a:solidFill>
                    <a:schemeClr val="bg1"/>
                  </a:solidFill>
                  <a:cs typeface="Arial" charset="0"/>
                </a:rPr>
                <a:t>2014: 4.1%</a:t>
              </a:r>
            </a:p>
            <a:p>
              <a:pPr algn="ctr" eaLnBrk="0" fontAlgn="base" hangingPunct="0">
                <a:lnSpc>
                  <a:spcPct val="90000"/>
                </a:lnSpc>
                <a:spcAft>
                  <a:spcPct val="0"/>
                </a:spcAft>
                <a:buClr>
                  <a:srgbClr val="FFFFFF"/>
                </a:buClr>
                <a:buFont typeface="Wingdings" pitchFamily="2" charset="2"/>
                <a:buNone/>
              </a:pPr>
              <a:r>
                <a:rPr lang="fr-FR" sz="1600" b="1" dirty="0">
                  <a:solidFill>
                    <a:schemeClr val="bg1"/>
                  </a:solidFill>
                  <a:cs typeface="Arial" charset="0"/>
                </a:rPr>
                <a:t>2013: 4.4%</a:t>
              </a:r>
            </a:p>
            <a:p>
              <a:pPr algn="ctr" eaLnBrk="0" fontAlgn="base" hangingPunct="0">
                <a:lnSpc>
                  <a:spcPct val="90000"/>
                </a:lnSpc>
                <a:spcAft>
                  <a:spcPct val="0"/>
                </a:spcAft>
                <a:buClr>
                  <a:srgbClr val="FFFFFF"/>
                </a:buClr>
                <a:buFont typeface="Wingdings" pitchFamily="2" charset="2"/>
                <a:buNone/>
              </a:pPr>
              <a:r>
                <a:rPr lang="fr-FR" sz="1600" b="1" dirty="0">
                  <a:solidFill>
                    <a:schemeClr val="bg1"/>
                  </a:solidFill>
                  <a:cs typeface="Arial" charset="0"/>
                </a:rPr>
                <a:t>2012: 4.2%</a:t>
              </a:r>
            </a:p>
          </p:txBody>
        </p:sp>
      </p:grpSp>
      <p:sp>
        <p:nvSpPr>
          <p:cNvPr id="31" name="TextBox 30"/>
          <p:cNvSpPr txBox="1"/>
          <p:nvPr/>
        </p:nvSpPr>
        <p:spPr>
          <a:xfrm>
            <a:off x="1663760" y="1332972"/>
            <a:ext cx="1067060" cy="235106"/>
          </a:xfrm>
          <a:prstGeom prst="rect">
            <a:avLst/>
          </a:prstGeom>
          <a:noFill/>
        </p:spPr>
        <p:txBody>
          <a:bodyPr wrap="square" rtlCol="0">
            <a:noAutofit/>
          </a:bodyPr>
          <a:lstStyle/>
          <a:p>
            <a:pPr algn="ctr">
              <a:lnSpc>
                <a:spcPct val="90000"/>
              </a:lnSpc>
              <a:spcBef>
                <a:spcPts val="1200"/>
              </a:spcBef>
              <a:buClr>
                <a:srgbClr val="337DBE"/>
              </a:buClr>
              <a:buSzPct val="77000"/>
            </a:pPr>
            <a:r>
              <a:rPr lang="en-US" sz="1400" b="1" dirty="0"/>
              <a:t>1975</a:t>
            </a:r>
            <a:r>
              <a:rPr lang="en-US" sz="1400" b="1" dirty="0">
                <a:latin typeface="Arial"/>
                <a:cs typeface="Arial"/>
              </a:rPr>
              <a:t>–</a:t>
            </a:r>
            <a:r>
              <a:rPr lang="en-US" sz="1400" b="1" dirty="0"/>
              <a:t>78</a:t>
            </a:r>
          </a:p>
        </p:txBody>
      </p:sp>
      <p:sp>
        <p:nvSpPr>
          <p:cNvPr id="34" name="TextBox 33"/>
          <p:cNvSpPr txBox="1"/>
          <p:nvPr/>
        </p:nvSpPr>
        <p:spPr>
          <a:xfrm>
            <a:off x="3177195" y="1315562"/>
            <a:ext cx="1067060" cy="235106"/>
          </a:xfrm>
          <a:prstGeom prst="rect">
            <a:avLst/>
          </a:prstGeom>
          <a:noFill/>
        </p:spPr>
        <p:txBody>
          <a:bodyPr wrap="square" rtlCol="0">
            <a:noAutofit/>
          </a:bodyPr>
          <a:lstStyle/>
          <a:p>
            <a:pPr algn="ctr">
              <a:lnSpc>
                <a:spcPct val="90000"/>
              </a:lnSpc>
              <a:spcBef>
                <a:spcPts val="1200"/>
              </a:spcBef>
              <a:buClr>
                <a:srgbClr val="337DBE"/>
              </a:buClr>
              <a:buSzPct val="77000"/>
            </a:pPr>
            <a:r>
              <a:rPr lang="en-US" sz="1400" b="1" dirty="0"/>
              <a:t>1984</a:t>
            </a:r>
            <a:r>
              <a:rPr lang="en-US" sz="1400" b="1" dirty="0">
                <a:latin typeface="Arial"/>
                <a:cs typeface="Arial"/>
              </a:rPr>
              <a:t>–</a:t>
            </a:r>
            <a:r>
              <a:rPr lang="en-US" sz="1400" b="1" dirty="0"/>
              <a:t>87</a:t>
            </a:r>
          </a:p>
        </p:txBody>
      </p:sp>
      <p:sp>
        <p:nvSpPr>
          <p:cNvPr id="36" name="TextBox 35"/>
          <p:cNvSpPr txBox="1"/>
          <p:nvPr/>
        </p:nvSpPr>
        <p:spPr>
          <a:xfrm>
            <a:off x="5869233" y="1325838"/>
            <a:ext cx="1026714" cy="235106"/>
          </a:xfrm>
          <a:prstGeom prst="rect">
            <a:avLst/>
          </a:prstGeom>
          <a:noFill/>
        </p:spPr>
        <p:txBody>
          <a:bodyPr wrap="square" rtlCol="0">
            <a:noAutofit/>
          </a:bodyPr>
          <a:lstStyle/>
          <a:p>
            <a:pPr algn="ctr">
              <a:lnSpc>
                <a:spcPct val="90000"/>
              </a:lnSpc>
              <a:spcBef>
                <a:spcPts val="1200"/>
              </a:spcBef>
              <a:buClr>
                <a:srgbClr val="337DBE"/>
              </a:buClr>
              <a:buSzPct val="77000"/>
            </a:pPr>
            <a:r>
              <a:rPr lang="en-US" sz="1400" b="1" dirty="0"/>
              <a:t>2000</a:t>
            </a:r>
            <a:r>
              <a:rPr lang="en-US" sz="1400" b="1" dirty="0">
                <a:latin typeface="Arial"/>
                <a:cs typeface="Arial"/>
              </a:rPr>
              <a:t>–</a:t>
            </a:r>
            <a:r>
              <a:rPr lang="en-US" sz="1400" b="1" dirty="0"/>
              <a:t>03</a:t>
            </a:r>
          </a:p>
        </p:txBody>
      </p:sp>
      <p:sp>
        <p:nvSpPr>
          <p:cNvPr id="19" name="PPTShape_1"/>
          <p:cNvSpPr>
            <a:spLocks noChangeArrowheads="1"/>
          </p:cNvSpPr>
          <p:nvPr/>
        </p:nvSpPr>
        <p:spPr bwMode="gray">
          <a:xfrm>
            <a:off x="1195754" y="5733784"/>
            <a:ext cx="7526215" cy="633349"/>
          </a:xfrm>
          <a:prstGeom prst="rect">
            <a:avLst/>
          </a:prstGeom>
          <a:solidFill>
            <a:schemeClr val="accent2"/>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pPr>
            <a:r>
              <a:rPr lang="en-US" sz="1600" b="1" dirty="0">
                <a:cs typeface="Arial" charset="0"/>
              </a:rPr>
              <a:t>Net Written Premiums rose more slowly in each of the last three years vs. the year before, despite strong increases in personal lines premiums</a:t>
            </a:r>
          </a:p>
        </p:txBody>
      </p:sp>
    </p:spTree>
    <p:custDataLst>
      <p:tags r:id="rId1"/>
    </p:custDataLst>
    <p:extLst>
      <p:ext uri="{BB962C8B-B14F-4D97-AF65-F5344CB8AC3E}">
        <p14:creationId xmlns:p14="http://schemas.microsoft.com/office/powerpoint/2010/main" val="14185135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par>
                          <p:cTn id="8" fill="hold">
                            <p:stCondLst>
                              <p:cond delay="1000"/>
                            </p:stCondLst>
                            <p:childTnLst>
                              <p:par>
                                <p:cTn id="9" presetID="22" presetClass="entr" presetSubtype="4" fill="hold" nodeType="after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1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TITLE_TAG" val="P/C Net Income After Taxes"/>
  <p:tag name="ARTICULATE_SLIDE_GUID" val="b36d2394-cab0-4993-8a78-0afe809536e5"/>
  <p:tag name="ARTICULATE_SLIDE_NAV" val="43"/>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3.xml><?xml version="1.0" encoding="utf-8"?>
<p:tagLst xmlns:a="http://schemas.openxmlformats.org/drawingml/2006/main" xmlns:r="http://schemas.openxmlformats.org/officeDocument/2006/relationships" xmlns:p="http://schemas.openxmlformats.org/presentationml/2006/main">
  <p:tag name="ARTICULATE_TITLE_TAG" val="P/C Net Income After Taxes"/>
  <p:tag name="ARTICULATE_SLIDE_GUID" val="b36d2394-cab0-4993-8a78-0afe809536e5"/>
  <p:tag name="ARTICULATE_SLIDE_NAV" val="43"/>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4.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5.xml><?xml version="1.0" encoding="utf-8"?>
<p:tagLst xmlns:a="http://schemas.openxmlformats.org/drawingml/2006/main" xmlns:r="http://schemas.openxmlformats.org/officeDocument/2006/relationships" xmlns:p="http://schemas.openxmlformats.org/presentationml/2006/main">
  <p:tag name="ARTICULATE_SLIDE_GUID" val="8d816a7d-974e-4f1a-9550-52aea7948b6c"/>
  <p:tag name="ARTICULATE_SLIDE_NAV" val="48"/>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6.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TITLE_TAG" val="P/C Insurance Industry Combined Ratio"/>
  <p:tag name="ARTICULATE_SLIDE_GUID" val="d597db85-55e1-4188-b89d-d656c2dd132a"/>
  <p:tag name="ARTICULATE_SLIDE_NAV" val="52"/>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heme/theme1.xml><?xml version="1.0" encoding="utf-8"?>
<a:theme xmlns:a="http://schemas.openxmlformats.org/drawingml/2006/main" name="Office Theme">
  <a:themeElements>
    <a:clrScheme name="Custom 119">
      <a:dk1>
        <a:srgbClr val="000000"/>
      </a:dk1>
      <a:lt1>
        <a:srgbClr val="FFFFFF"/>
      </a:lt1>
      <a:dk2>
        <a:srgbClr val="072C44"/>
      </a:dk2>
      <a:lt2>
        <a:srgbClr val="FFFFFF"/>
      </a:lt2>
      <a:accent1>
        <a:srgbClr val="337DBE"/>
      </a:accent1>
      <a:accent2>
        <a:srgbClr val="F69322"/>
      </a:accent2>
      <a:accent3>
        <a:srgbClr val="43B19E"/>
      </a:accent3>
      <a:accent4>
        <a:srgbClr val="E2B431"/>
      </a:accent4>
      <a:accent5>
        <a:srgbClr val="9A9A9A"/>
      </a:accent5>
      <a:accent6>
        <a:srgbClr val="D34D27"/>
      </a:accent6>
      <a:hlink>
        <a:srgbClr val="337DBE"/>
      </a:hlink>
      <a:folHlink>
        <a:srgbClr val="A6DCF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sz="2000" b="1"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nchor="ctr" anchorCtr="0">
        <a:spAutoFit/>
      </a:bodyPr>
      <a:lstStyle>
        <a:defPPr>
          <a:lnSpc>
            <a:spcPct val="90000"/>
          </a:lnSpc>
          <a:spcBef>
            <a:spcPts val="1200"/>
          </a:spcBef>
          <a:buClr>
            <a:srgbClr val="337DBE"/>
          </a:buClr>
          <a:buSzPct val="77000"/>
          <a:defRPr sz="1400" b="1" dirty="0" smtClean="0"/>
        </a:defPPr>
      </a:lstStyle>
    </a:txDef>
  </a:objectDefaults>
  <a:extraClrSchemeLst/>
</a:theme>
</file>

<file path=ppt/theme/theme2.xml><?xml version="1.0" encoding="utf-8"?>
<a:theme xmlns:a="http://schemas.openxmlformats.org/drawingml/2006/main" name="Office Theme">
  <a:themeElements>
    <a:clrScheme name="Custom 121">
      <a:dk1>
        <a:srgbClr val="000000"/>
      </a:dk1>
      <a:lt1>
        <a:srgbClr val="FFFFFF"/>
      </a:lt1>
      <a:dk2>
        <a:srgbClr val="072C44"/>
      </a:dk2>
      <a:lt2>
        <a:srgbClr val="FFFFFF"/>
      </a:lt2>
      <a:accent1>
        <a:srgbClr val="337DBE"/>
      </a:accent1>
      <a:accent2>
        <a:srgbClr val="F69322"/>
      </a:accent2>
      <a:accent3>
        <a:srgbClr val="43B19E"/>
      </a:accent3>
      <a:accent4>
        <a:srgbClr val="E2B431"/>
      </a:accent4>
      <a:accent5>
        <a:srgbClr val="9A9A9A"/>
      </a:accent5>
      <a:accent6>
        <a:srgbClr val="D34D27"/>
      </a:accent6>
      <a:hlink>
        <a:srgbClr val="337DBE"/>
      </a:hlink>
      <a:folHlink>
        <a:srgbClr val="A6DCF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120">
      <a:dk1>
        <a:sysClr val="windowText" lastClr="000000"/>
      </a:dk1>
      <a:lt1>
        <a:sysClr val="window" lastClr="FFFFFF"/>
      </a:lt1>
      <a:dk2>
        <a:srgbClr val="072C44"/>
      </a:dk2>
      <a:lt2>
        <a:srgbClr val="FFFFFF"/>
      </a:lt2>
      <a:accent1>
        <a:srgbClr val="337DBE"/>
      </a:accent1>
      <a:accent2>
        <a:srgbClr val="F69322"/>
      </a:accent2>
      <a:accent3>
        <a:srgbClr val="43B19E"/>
      </a:accent3>
      <a:accent4>
        <a:srgbClr val="E2B431"/>
      </a:accent4>
      <a:accent5>
        <a:srgbClr val="9A9A9A"/>
      </a:accent5>
      <a:accent6>
        <a:srgbClr val="D34D27"/>
      </a:accent6>
      <a:hlink>
        <a:srgbClr val="337DBE"/>
      </a:hlink>
      <a:folHlink>
        <a:srgbClr val="A6DCF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10371</TotalTime>
  <Words>3325</Words>
  <Application>Microsoft Office PowerPoint</Application>
  <PresentationFormat>On-screen Show (4:3)</PresentationFormat>
  <Paragraphs>396</Paragraphs>
  <Slides>56</Slides>
  <Notes>51</Notes>
  <HiddenSlides>11</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63" baseType="lpstr">
      <vt:lpstr>Arial</vt:lpstr>
      <vt:lpstr>Arial </vt:lpstr>
      <vt:lpstr>Arial Narrow</vt:lpstr>
      <vt:lpstr>Wingdings</vt:lpstr>
      <vt:lpstr>Wingdings 3</vt:lpstr>
      <vt:lpstr>Office Theme</vt:lpstr>
      <vt:lpstr>Chart</vt:lpstr>
      <vt:lpstr>The P/C Insurance Industry: Financial Update &amp; Outlook</vt:lpstr>
      <vt:lpstr>P/C Industry Net Income After Taxes, First Three Quarters of Each Year, 2007-2016</vt:lpstr>
      <vt:lpstr>P/C Industry Net Income After Taxes 1991-2016:Q3</vt:lpstr>
      <vt:lpstr>Profitability Peaks &amp; Troughs in the P/C Insurance Industry, 1975-2016</vt:lpstr>
      <vt:lpstr>Policyholder Surplus, Quarterly, 2006:Q4–2016:Q3</vt:lpstr>
      <vt:lpstr>Underwriting Performance </vt:lpstr>
      <vt:lpstr>Commercial &amp; Personal Lines NPW Growth: 1996-2016E</vt:lpstr>
      <vt:lpstr>Net Written Premium Growth (All P/C Lines):  First Three Quarters, 2006-2016</vt:lpstr>
      <vt:lpstr>Net Premium Growth (All P/C Lines):  Annual Change, 1971-2016:Q3</vt:lpstr>
      <vt:lpstr>Net Underwriting Gains &amp; Losses, First Three Quarters, 2007-2016</vt:lpstr>
      <vt:lpstr>P/C Insurance Industry  Combined Ratio, 2001-2016*</vt:lpstr>
      <vt:lpstr>U.S. Insured Catastrophe Losses</vt:lpstr>
      <vt:lpstr>Investments</vt:lpstr>
      <vt:lpstr>US Treasury Note 10-Year Yields: A Long Downward Trend, 2000–2017*</vt:lpstr>
      <vt:lpstr>P/C Insurer Portfolio Yields, 2002-2015</vt:lpstr>
      <vt:lpstr>Property/Casualty Insurance Industry Investment Gain: 1994-20161</vt:lpstr>
      <vt:lpstr>P/C Insurance Industry Net Investment Gain1 First Three Quarters, 2007-2016</vt:lpstr>
      <vt:lpstr>March 2017: Quarterly Yield Forecasts for 10-Year US Treasury Bonds in 2017-18</vt:lpstr>
      <vt:lpstr>The Economic Environment for the U.S. P/C Insurance Business</vt:lpstr>
      <vt:lpstr>U.S. Post-Recession Real GDP Growth,* Quarterly (Seasonally-Adjusted at an Annual Rate)</vt:lpstr>
      <vt:lpstr>Yearly U.S. Real GDP Growth:  Range of Forecasts, 2017-2021 </vt:lpstr>
      <vt:lpstr>The Economy Drives the P/C Insurance Industry: Net Premium Growth (All P/C Lines) vs. Nominal GDP: Annual Change, 1971-2015</vt:lpstr>
      <vt:lpstr>Does the Economy Drive Business Property Insurance Premiums? Direct Written Premium Growth (CMP Non-Liability) vs. Year-Earlier Change in Nominal GDP</vt:lpstr>
      <vt:lpstr>PowerPoint Presentation</vt:lpstr>
      <vt:lpstr>ISM Manufacturing Index (Values &gt; 50 Indicate Expansion), January 2010-February 2017</vt:lpstr>
      <vt:lpstr>ISM Non-Manufacturing Index (Values &gt; 50 Indicate Expansion), January 2010-February 2017</vt:lpstr>
      <vt:lpstr>Business Bankruptcy Filings: Three Years at Remarkably Low Levels (1994:Q1 – 2016:Q4)</vt:lpstr>
      <vt:lpstr>The Labor Market</vt:lpstr>
      <vt:lpstr>The Fed’s Labor Market Conditions Index Combines 19 Labor Market Indicators</vt:lpstr>
      <vt:lpstr>PowerPoint Presentation</vt:lpstr>
      <vt:lpstr>Full-time vs. Part-time Employment, Quarterly, 2003-2016</vt:lpstr>
      <vt:lpstr>Opposite Trends for Components of Part-time Employment, 1990-2017</vt:lpstr>
      <vt:lpstr>Opposite Trends for Components of Part-time Employment, 1990-2017</vt:lpstr>
      <vt:lpstr>Number of “Discouraged Workers”: Back Near a “Normal” Range Jan. 1994 – Jan. 2017 </vt:lpstr>
      <vt:lpstr>Unemployment and Underemployment Rates: Back to Normal?</vt:lpstr>
      <vt:lpstr>Nonfarm Payroll (Wages and Salaries): Quarterly, 2005–2016:Q4</vt:lpstr>
      <vt:lpstr>Since 2012-13, Wages Have Grown Faster Than Inflation,* 2007-2016</vt:lpstr>
      <vt:lpstr>The Housing Market</vt:lpstr>
      <vt:lpstr>Private Housing Starts, 1990-2021F</vt:lpstr>
      <vt:lpstr>Number of Owner-Occupied &amp; Renter-Occupied Housing Units, US, Quarterly, 1990:Q1-2016:Q4</vt:lpstr>
      <vt:lpstr>Rental-occupied Housing Units as % of Total Occupied Units, Quarterly, 1990:Q1-2016:Q4</vt:lpstr>
      <vt:lpstr>Rental Vacancy Rates, Quarterly, 1990-2016:Q4</vt:lpstr>
      <vt:lpstr>US: Pct. Of Private Housing Unit Starts In Projects of 5+ Units, 1990-2017*</vt:lpstr>
      <vt:lpstr>Auto Insurance</vt:lpstr>
      <vt:lpstr>America is Driving More Again: 2000-2016</vt:lpstr>
      <vt:lpstr>Why Are People Driving More Miles? Is it Jobs?  2006:Q1-2016:Q4</vt:lpstr>
      <vt:lpstr>More People Working and Driving =&gt; More Collisions, 2006:Q1-2016:Q4</vt:lpstr>
      <vt:lpstr>US Pvt. Passenger Auto Net Combined Ratio, 2005-2015</vt:lpstr>
      <vt:lpstr>Return on Net Worth: Personal Auto, 2005-2015*</vt:lpstr>
      <vt:lpstr>Commercial Lines</vt:lpstr>
      <vt:lpstr>Continued Growth in Industrial Production Will Lead to a Modest Rise in Commercial Exposures</vt:lpstr>
      <vt:lpstr>Continued Business Investment Will Spur Modest Commercial Exposure Growth</vt:lpstr>
      <vt:lpstr>Total (Public+Private) Infrastructure* Spending, Monthly, 2003-2017**: Is a Big Increase Coming in 2017?</vt:lpstr>
      <vt:lpstr>Commercial Auto Net Combined Ratio, 2005-2015</vt:lpstr>
      <vt:lpstr>Questions?</vt:lpstr>
      <vt:lpstr>Thank You!</vt:lpstr>
    </vt:vector>
  </TitlesOfParts>
  <Company>eSlide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P14228 - III PPT Template 4:3</dc:title>
  <dc:subject>v2007 and v2010</dc:subject>
  <dc:creator>Call @ 866-2-eSlide</dc:creator>
  <dc:description>eSlide, LLC - P14228 - Advisen Casualty</dc:description>
  <cp:lastModifiedBy>Rodriguez, Marielle</cp:lastModifiedBy>
  <cp:revision>981</cp:revision>
  <cp:lastPrinted>2017-02-16T22:15:52Z</cp:lastPrinted>
  <dcterms:created xsi:type="dcterms:W3CDTF">2011-11-02T14:24:24Z</dcterms:created>
  <dcterms:modified xsi:type="dcterms:W3CDTF">2017-03-17T17:45:43Z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B814607F-4702-4B19-9EAC-70656D1C4A16</vt:lpwstr>
  </property>
  <property fmtid="{D5CDD505-2E9C-101B-9397-08002B2CF9AE}" pid="3" name="ArticulatePath">
    <vt:lpwstr>WIP_P14228_Advisen Casualty_050416_245pm</vt:lpwstr>
  </property>
</Properties>
</file>