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8.xml" ContentType="application/vnd.openxmlformats-officedocument.presentationml.tags+xml"/>
  <Override PartName="/ppt/notesSlides/notesSlide84.xml" ContentType="application/vnd.openxmlformats-officedocument.presentationml.notesSlide+xml"/>
  <Override PartName="/ppt/tags/tag9.xml" ContentType="application/vnd.openxmlformats-officedocument.presentationml.tags+xml"/>
  <Override PartName="/ppt/notesSlides/notesSlide85.xml" ContentType="application/vnd.openxmlformats-officedocument.presentationml.notesSlide+xml"/>
  <Override PartName="/ppt/tags/tag10.xml" ContentType="application/vnd.openxmlformats-officedocument.presentationml.tags+xml"/>
  <Override PartName="/ppt/notesSlides/notesSlide86.xml" ContentType="application/vnd.openxmlformats-officedocument.presentationml.notesSlide+xml"/>
  <Override PartName="/ppt/tags/tag11.xml" ContentType="application/vnd.openxmlformats-officedocument.presentationml.tags+xml"/>
  <Override PartName="/ppt/notesSlides/notesSlide87.xml" ContentType="application/vnd.openxmlformats-officedocument.presentationml.notesSlide+xml"/>
  <Override PartName="/ppt/tags/tag12.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ink/ink1.xml" ContentType="application/inkml+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1.xml" ContentType="application/vnd.openxmlformats-officedocument.presentationml.notesSlide+xml"/>
  <Override PartName="/ppt/charts/chart5.xml" ContentType="application/vnd.openxmlformats-officedocument.drawingml.chart+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5"/>
  </p:notesMasterIdLst>
  <p:handoutMasterIdLst>
    <p:handoutMasterId r:id="rId126"/>
  </p:handoutMasterIdLst>
  <p:sldIdLst>
    <p:sldId id="4950" r:id="rId2"/>
    <p:sldId id="5083" r:id="rId3"/>
    <p:sldId id="5084" r:id="rId4"/>
    <p:sldId id="5085" r:id="rId5"/>
    <p:sldId id="5086" r:id="rId6"/>
    <p:sldId id="5028" r:id="rId7"/>
    <p:sldId id="5087" r:id="rId8"/>
    <p:sldId id="5094" r:id="rId9"/>
    <p:sldId id="5095" r:id="rId10"/>
    <p:sldId id="5097" r:id="rId11"/>
    <p:sldId id="5096" r:id="rId12"/>
    <p:sldId id="5098" r:id="rId13"/>
    <p:sldId id="5100" r:id="rId14"/>
    <p:sldId id="5101" r:id="rId15"/>
    <p:sldId id="5104" r:id="rId16"/>
    <p:sldId id="5105" r:id="rId17"/>
    <p:sldId id="5106" r:id="rId18"/>
    <p:sldId id="5107" r:id="rId19"/>
    <p:sldId id="5082" r:id="rId20"/>
    <p:sldId id="4852" r:id="rId21"/>
    <p:sldId id="5108" r:id="rId22"/>
    <p:sldId id="5109" r:id="rId23"/>
    <p:sldId id="5128" r:id="rId24"/>
    <p:sldId id="5129" r:id="rId25"/>
    <p:sldId id="4635" r:id="rId26"/>
    <p:sldId id="5034" r:id="rId27"/>
    <p:sldId id="4450" r:id="rId28"/>
    <p:sldId id="5001" r:id="rId29"/>
    <p:sldId id="5003" r:id="rId30"/>
    <p:sldId id="5090" r:id="rId31"/>
    <p:sldId id="5091" r:id="rId32"/>
    <p:sldId id="5092" r:id="rId33"/>
    <p:sldId id="5093" r:id="rId34"/>
    <p:sldId id="5037" r:id="rId35"/>
    <p:sldId id="4906" r:id="rId36"/>
    <p:sldId id="4907" r:id="rId37"/>
    <p:sldId id="5015" r:id="rId38"/>
    <p:sldId id="5014" r:id="rId39"/>
    <p:sldId id="4469" r:id="rId40"/>
    <p:sldId id="5110" r:id="rId41"/>
    <p:sldId id="5111" r:id="rId42"/>
    <p:sldId id="4623" r:id="rId43"/>
    <p:sldId id="4817" r:id="rId44"/>
    <p:sldId id="4948" r:id="rId45"/>
    <p:sldId id="4949" r:id="rId46"/>
    <p:sldId id="4941" r:id="rId47"/>
    <p:sldId id="5112" r:id="rId48"/>
    <p:sldId id="5113" r:id="rId49"/>
    <p:sldId id="5016" r:id="rId50"/>
    <p:sldId id="5116" r:id="rId51"/>
    <p:sldId id="5114" r:id="rId52"/>
    <p:sldId id="5115" r:id="rId53"/>
    <p:sldId id="5019" r:id="rId54"/>
    <p:sldId id="5018" r:id="rId55"/>
    <p:sldId id="5020" r:id="rId56"/>
    <p:sldId id="5021" r:id="rId57"/>
    <p:sldId id="5023" r:id="rId58"/>
    <p:sldId id="5119" r:id="rId59"/>
    <p:sldId id="5120" r:id="rId60"/>
    <p:sldId id="5027" r:id="rId61"/>
    <p:sldId id="5073" r:id="rId62"/>
    <p:sldId id="5123" r:id="rId63"/>
    <p:sldId id="4959" r:id="rId64"/>
    <p:sldId id="5117" r:id="rId65"/>
    <p:sldId id="4962" r:id="rId66"/>
    <p:sldId id="4967" r:id="rId67"/>
    <p:sldId id="4965" r:id="rId68"/>
    <p:sldId id="4966" r:id="rId69"/>
    <p:sldId id="4958" r:id="rId70"/>
    <p:sldId id="4990" r:id="rId71"/>
    <p:sldId id="5118" r:id="rId72"/>
    <p:sldId id="4993" r:id="rId73"/>
    <p:sldId id="4997" r:id="rId74"/>
    <p:sldId id="4804" r:id="rId75"/>
    <p:sldId id="5121" r:id="rId76"/>
    <p:sldId id="5044" r:id="rId77"/>
    <p:sldId id="5122" r:id="rId78"/>
    <p:sldId id="5042" r:id="rId79"/>
    <p:sldId id="5043" r:id="rId80"/>
    <p:sldId id="5047" r:id="rId81"/>
    <p:sldId id="5049" r:id="rId82"/>
    <p:sldId id="5131" r:id="rId83"/>
    <p:sldId id="5130" r:id="rId84"/>
    <p:sldId id="5145" r:id="rId85"/>
    <p:sldId id="5132" r:id="rId86"/>
    <p:sldId id="5133" r:id="rId87"/>
    <p:sldId id="5146" r:id="rId88"/>
    <p:sldId id="5147" r:id="rId89"/>
    <p:sldId id="5148" r:id="rId90"/>
    <p:sldId id="5149" r:id="rId91"/>
    <p:sldId id="5150" r:id="rId92"/>
    <p:sldId id="5151" r:id="rId93"/>
    <p:sldId id="4557" r:id="rId94"/>
    <p:sldId id="4752" r:id="rId95"/>
    <p:sldId id="4753" r:id="rId96"/>
    <p:sldId id="5066" r:id="rId97"/>
    <p:sldId id="5065" r:id="rId98"/>
    <p:sldId id="5067" r:id="rId99"/>
    <p:sldId id="5068" r:id="rId100"/>
    <p:sldId id="5069" r:id="rId101"/>
    <p:sldId id="4755" r:id="rId102"/>
    <p:sldId id="5152" r:id="rId103"/>
    <p:sldId id="5153" r:id="rId104"/>
    <p:sldId id="5154" r:id="rId105"/>
    <p:sldId id="5155" r:id="rId106"/>
    <p:sldId id="5156" r:id="rId107"/>
    <p:sldId id="5157" r:id="rId108"/>
    <p:sldId id="5158" r:id="rId109"/>
    <p:sldId id="4943" r:id="rId110"/>
    <p:sldId id="4944" r:id="rId111"/>
    <p:sldId id="4947" r:id="rId112"/>
    <p:sldId id="5134" r:id="rId113"/>
    <p:sldId id="5135" r:id="rId114"/>
    <p:sldId id="5136" r:id="rId115"/>
    <p:sldId id="5137" r:id="rId116"/>
    <p:sldId id="5138" r:id="rId117"/>
    <p:sldId id="5139" r:id="rId118"/>
    <p:sldId id="5140" r:id="rId119"/>
    <p:sldId id="5141" r:id="rId120"/>
    <p:sldId id="5142" r:id="rId121"/>
    <p:sldId id="5143" r:id="rId122"/>
    <p:sldId id="5144" r:id="rId123"/>
    <p:sldId id="1136" r:id="rId1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31664584"/>
        <c:axId val="231658312"/>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31664584"/>
        <c:axId val="231658312"/>
      </c:lineChart>
      <c:catAx>
        <c:axId val="231664584"/>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31658312"/>
        <c:crosses val="autoZero"/>
        <c:auto val="1"/>
        <c:lblAlgn val="ctr"/>
        <c:lblOffset val="100"/>
        <c:noMultiLvlLbl val="0"/>
      </c:catAx>
      <c:valAx>
        <c:axId val="231658312"/>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31664584"/>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c:ser>
        <c:dLbls>
          <c:showLegendKey val="0"/>
          <c:showVal val="0"/>
          <c:showCatName val="0"/>
          <c:showSerName val="0"/>
          <c:showPercent val="0"/>
          <c:showBubbleSize val="0"/>
        </c:dLbls>
        <c:gapWidth val="60"/>
        <c:axId val="231657528"/>
        <c:axId val="231659880"/>
      </c:barChart>
      <c:catAx>
        <c:axId val="23165752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231659880"/>
        <c:crossesAt val="0"/>
        <c:auto val="1"/>
        <c:lblAlgn val="ctr"/>
        <c:lblOffset val="0"/>
        <c:tickLblSkip val="1"/>
        <c:tickMarkSkip val="1"/>
        <c:noMultiLvlLbl val="0"/>
      </c:catAx>
      <c:valAx>
        <c:axId val="231659880"/>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23165752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smtClean="0">
                <a:latin typeface="Arial" panose="020B0604020202020204" pitchFamily="34" charset="0"/>
                <a:cs typeface="Arial" panose="020B0604020202020204" pitchFamily="34" charset="0"/>
              </a:rPr>
              <a:t>An Example</a:t>
            </a:r>
            <a:endParaRPr lang="en-US"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Today's Rate</c:v>
                </c:pt>
                <c:pt idx="6">
                  <c:v>Actuarial Indication</c:v>
                </c:pt>
              </c:strCache>
            </c:strRef>
          </c:cat>
          <c:val>
            <c:numRef>
              <c:f>Sheet1!$B$2:$B$8</c:f>
              <c:numCache>
                <c:formatCode>"$"#,##0</c:formatCode>
                <c:ptCount val="7"/>
                <c:pt idx="0">
                  <c:v>100</c:v>
                </c:pt>
                <c:pt idx="1">
                  <c:v>101</c:v>
                </c:pt>
                <c:pt idx="2">
                  <c:v>102</c:v>
                </c:pt>
                <c:pt idx="3">
                  <c:v>103</c:v>
                </c:pt>
                <c:pt idx="4">
                  <c:v>104</c:v>
                </c:pt>
                <c:pt idx="5">
                  <c:v>105</c:v>
                </c:pt>
                <c:pt idx="6">
                  <c:v>106</c:v>
                </c:pt>
              </c:numCache>
            </c:numRef>
          </c:val>
        </c:ser>
        <c:dLbls>
          <c:showLegendKey val="0"/>
          <c:showVal val="0"/>
          <c:showCatName val="0"/>
          <c:showSerName val="0"/>
          <c:showPercent val="0"/>
          <c:showBubbleSize val="0"/>
        </c:dLbls>
        <c:gapWidth val="100"/>
        <c:axId val="226848888"/>
        <c:axId val="226855160"/>
      </c:barChart>
      <c:catAx>
        <c:axId val="226848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855160"/>
        <c:crosses val="autoZero"/>
        <c:auto val="1"/>
        <c:lblAlgn val="ctr"/>
        <c:lblOffset val="100"/>
        <c:noMultiLvlLbl val="0"/>
      </c:catAx>
      <c:valAx>
        <c:axId val="226855160"/>
        <c:scaling>
          <c:orientation val="minMax"/>
          <c:max val="106"/>
          <c:min val="98"/>
        </c:scaling>
        <c:delete val="0"/>
        <c:axPos val="b"/>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848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Indication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Sheet1!$B$2:$B$6</c:f>
              <c:numCache>
                <c:formatCode>0%</c:formatCode>
                <c:ptCount val="5"/>
                <c:pt idx="0">
                  <c:v>0.06</c:v>
                </c:pt>
                <c:pt idx="1">
                  <c:v>0.09</c:v>
                </c:pt>
                <c:pt idx="2">
                  <c:v>0.05</c:v>
                </c:pt>
                <c:pt idx="3">
                  <c:v>0.08</c:v>
                </c:pt>
                <c:pt idx="4">
                  <c:v>0.02</c:v>
                </c:pt>
              </c:numCache>
            </c:numRef>
          </c:val>
        </c:ser>
        <c:ser>
          <c:idx val="1"/>
          <c:order val="1"/>
          <c:tx>
            <c:strRef>
              <c:f>Sheet1!$C$1</c:f>
              <c:strCache>
                <c:ptCount val="1"/>
                <c:pt idx="0">
                  <c:v>Judgment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Sheet1!$C$2:$C$6</c:f>
              <c:numCache>
                <c:formatCode>0%</c:formatCode>
                <c:ptCount val="5"/>
                <c:pt idx="0">
                  <c:v>0.03</c:v>
                </c:pt>
                <c:pt idx="1">
                  <c:v>0.06</c:v>
                </c:pt>
                <c:pt idx="2">
                  <c:v>0.02</c:v>
                </c:pt>
                <c:pt idx="3">
                  <c:v>0.04</c:v>
                </c:pt>
                <c:pt idx="4">
                  <c:v>0</c:v>
                </c:pt>
              </c:numCache>
            </c:numRef>
          </c:val>
        </c:ser>
        <c:ser>
          <c:idx val="2"/>
          <c:order val="2"/>
          <c:tx>
            <c:strRef>
              <c:f>Sheet1!$D$1</c:f>
              <c:strCache>
                <c:ptCount val="1"/>
                <c:pt idx="0">
                  <c:v>Optimized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Class 1</c:v>
                </c:pt>
                <c:pt idx="2">
                  <c:v>Class 2</c:v>
                </c:pt>
                <c:pt idx="3">
                  <c:v>Class 3</c:v>
                </c:pt>
                <c:pt idx="4">
                  <c:v>Class 4</c:v>
                </c:pt>
              </c:strCache>
            </c:strRef>
          </c:cat>
          <c:val>
            <c:numRef>
              <c:f>Sheet1!$D$2:$D$6</c:f>
              <c:numCache>
                <c:formatCode>0%</c:formatCode>
                <c:ptCount val="5"/>
                <c:pt idx="0">
                  <c:v>0.03</c:v>
                </c:pt>
                <c:pt idx="1">
                  <c:v>0.08</c:v>
                </c:pt>
                <c:pt idx="2">
                  <c:v>0</c:v>
                </c:pt>
                <c:pt idx="3">
                  <c:v>0.03</c:v>
                </c:pt>
                <c:pt idx="4">
                  <c:v>0.01</c:v>
                </c:pt>
              </c:numCache>
            </c:numRef>
          </c:val>
        </c:ser>
        <c:dLbls>
          <c:showLegendKey val="0"/>
          <c:showVal val="0"/>
          <c:showCatName val="0"/>
          <c:showSerName val="0"/>
          <c:showPercent val="0"/>
          <c:showBubbleSize val="0"/>
        </c:dLbls>
        <c:gapWidth val="50"/>
        <c:axId val="226851632"/>
        <c:axId val="226855944"/>
      </c:barChart>
      <c:catAx>
        <c:axId val="22685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855944"/>
        <c:crosses val="autoZero"/>
        <c:auto val="1"/>
        <c:lblAlgn val="ctr"/>
        <c:lblOffset val="100"/>
        <c:noMultiLvlLbl val="0"/>
      </c:catAx>
      <c:valAx>
        <c:axId val="226855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68516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4072810011396E-2"/>
          <c:y val="9.3596059113300503E-2"/>
          <c:w val="0.93401592718998905"/>
          <c:h val="0.66256157635468005"/>
        </c:manualLayout>
      </c:layout>
      <c:barChart>
        <c:barDir val="col"/>
        <c:grouping val="clustered"/>
        <c:varyColors val="0"/>
        <c:ser>
          <c:idx val="0"/>
          <c:order val="0"/>
          <c:tx>
            <c:strRef>
              <c:f>Sheet1!$A$2</c:f>
              <c:strCache>
                <c:ptCount val="1"/>
                <c:pt idx="0">
                  <c:v>2014</c:v>
                </c:pt>
              </c:strCache>
            </c:strRef>
          </c:tx>
          <c:spPr>
            <a:solidFill>
              <a:schemeClr val="accent1"/>
            </a:solidFill>
            <a:ln w="24079">
              <a:noFill/>
            </a:ln>
          </c:spPr>
          <c:invertIfNegative val="0"/>
          <c:dPt>
            <c:idx val="0"/>
            <c:invertIfNegative val="0"/>
            <c:bubble3D val="0"/>
          </c:dPt>
          <c:dPt>
            <c:idx val="1"/>
            <c:invertIfNegative val="0"/>
            <c:bubble3D val="0"/>
          </c:dPt>
          <c:dLbls>
            <c:dLbl>
              <c:idx val="0"/>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8"/>
              <c:spPr>
                <a:noFill/>
                <a:ln w="24079">
                  <a:noFill/>
                </a:ln>
              </c:spPr>
              <c:txPr>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4079">
                <a:noFill/>
              </a:ln>
            </c:spPr>
            <c:txPr>
              <a:bodyPr wrap="square" lIns="38100" tIns="19050" rIns="38100" bIns="19050" anchor="ctr">
                <a:spAutoFit/>
              </a:bodyPr>
              <a:lstStyle/>
              <a:p>
                <a:pPr>
                  <a:defRPr sz="132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&lt;$35K</c:v>
                </c:pt>
                <c:pt idx="1">
                  <c:v>$35K to &lt;$50K</c:v>
                </c:pt>
                <c:pt idx="2">
                  <c:v>$50K to &lt;$75K</c:v>
                </c:pt>
                <c:pt idx="3">
                  <c:v>$75K to &lt;$100K</c:v>
                </c:pt>
                <c:pt idx="4">
                  <c:v>$100K +</c:v>
                </c:pt>
              </c:strCache>
            </c:strRef>
          </c:cat>
          <c:val>
            <c:numRef>
              <c:f>Sheet1!$B$2:$F$2</c:f>
              <c:numCache>
                <c:formatCode>0%</c:formatCode>
                <c:ptCount val="5"/>
                <c:pt idx="0">
                  <c:v>0.68</c:v>
                </c:pt>
                <c:pt idx="1">
                  <c:v>0.63</c:v>
                </c:pt>
                <c:pt idx="2">
                  <c:v>0.63</c:v>
                </c:pt>
                <c:pt idx="3">
                  <c:v>0.63</c:v>
                </c:pt>
                <c:pt idx="4">
                  <c:v>0.61</c:v>
                </c:pt>
              </c:numCache>
            </c:numRef>
          </c:val>
        </c:ser>
        <c:ser>
          <c:idx val="2"/>
          <c:order val="1"/>
          <c:tx>
            <c:strRef>
              <c:f>Sheet1!$A$3</c:f>
              <c:strCache>
                <c:ptCount val="1"/>
                <c:pt idx="0">
                  <c:v>2015</c:v>
                </c:pt>
              </c:strCache>
            </c:strRef>
          </c:tx>
          <c:spPr>
            <a:solidFill>
              <a:srgbClr val="339966"/>
            </a:solidFill>
            <a:ln w="12040">
              <a:solidFill>
                <a:schemeClr val="tx1"/>
              </a:solidFill>
              <a:prstDash val="solid"/>
            </a:ln>
          </c:spPr>
          <c:invertIfNegative val="0"/>
          <c:dPt>
            <c:idx val="1"/>
            <c:invertIfNegative val="0"/>
            <c:bubble3D val="0"/>
          </c:dPt>
          <c:dLbls>
            <c:spPr>
              <a:noFill/>
              <a:ln>
                <a:noFill/>
              </a:ln>
              <a:effectLst/>
            </c:spPr>
            <c:txPr>
              <a:bodyPr wrap="square" lIns="38100" tIns="19050" rIns="38100" bIns="19050" anchor="ctr" anchorCtr="0">
                <a:spAutoFit/>
              </a:bodyPr>
              <a:lstStyle/>
              <a:p>
                <a:pPr algn="ctr">
                  <a:defRPr lang="en-US" sz="1328"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&lt;$35K</c:v>
                </c:pt>
                <c:pt idx="1">
                  <c:v>$35K to &lt;$50K</c:v>
                </c:pt>
                <c:pt idx="2">
                  <c:v>$50K to &lt;$75K</c:v>
                </c:pt>
                <c:pt idx="3">
                  <c:v>$75K to &lt;$100K</c:v>
                </c:pt>
                <c:pt idx="4">
                  <c:v>$100K +</c:v>
                </c:pt>
              </c:strCache>
            </c:strRef>
          </c:cat>
          <c:val>
            <c:numRef>
              <c:f>Sheet1!$B$3:$F$3</c:f>
              <c:numCache>
                <c:formatCode>0%</c:formatCode>
                <c:ptCount val="5"/>
                <c:pt idx="0">
                  <c:v>0.74</c:v>
                </c:pt>
                <c:pt idx="1">
                  <c:v>0.69</c:v>
                </c:pt>
                <c:pt idx="2">
                  <c:v>0.73</c:v>
                </c:pt>
                <c:pt idx="3">
                  <c:v>0.72</c:v>
                </c:pt>
                <c:pt idx="4">
                  <c:v>0.61</c:v>
                </c:pt>
              </c:numCache>
            </c:numRef>
          </c:val>
        </c:ser>
        <c:dLbls>
          <c:dLblPos val="outEnd"/>
          <c:showLegendKey val="0"/>
          <c:showVal val="1"/>
          <c:showCatName val="0"/>
          <c:showSerName val="0"/>
          <c:showPercent val="0"/>
          <c:showBubbleSize val="0"/>
        </c:dLbls>
        <c:gapWidth val="60"/>
        <c:axId val="226853200"/>
        <c:axId val="226853592"/>
      </c:barChart>
      <c:catAx>
        <c:axId val="226853200"/>
        <c:scaling>
          <c:orientation val="minMax"/>
        </c:scaling>
        <c:delete val="0"/>
        <c:axPos val="b"/>
        <c:numFmt formatCode="General" sourceLinked="1"/>
        <c:majorTickMark val="out"/>
        <c:minorTickMark val="none"/>
        <c:tickLblPos val="nextTo"/>
        <c:spPr>
          <a:ln w="1204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226853592"/>
        <c:crossesAt val="0"/>
        <c:auto val="1"/>
        <c:lblAlgn val="ctr"/>
        <c:lblOffset val="0"/>
        <c:tickLblSkip val="1"/>
        <c:tickMarkSkip val="1"/>
        <c:noMultiLvlLbl val="0"/>
      </c:catAx>
      <c:valAx>
        <c:axId val="226853592"/>
        <c:scaling>
          <c:orientation val="minMax"/>
        </c:scaling>
        <c:delete val="0"/>
        <c:axPos val="l"/>
        <c:numFmt formatCode="0%" sourceLinked="0"/>
        <c:majorTickMark val="out"/>
        <c:minorTickMark val="none"/>
        <c:tickLblPos val="nextTo"/>
        <c:spPr>
          <a:ln w="3010">
            <a:solidFill>
              <a:schemeClr val="tx1"/>
            </a:solidFill>
            <a:prstDash val="solid"/>
          </a:ln>
        </c:spPr>
        <c:txPr>
          <a:bodyPr rot="0" vert="horz"/>
          <a:lstStyle/>
          <a:p>
            <a:pPr algn="ctr" rtl="0">
              <a:defRPr lang="en-US" sz="1400" b="0" i="0" u="none" strike="noStrike" kern="1200" baseline="0">
                <a:solidFill>
                  <a:schemeClr val="tx1"/>
                </a:solidFill>
                <a:latin typeface="Arial"/>
                <a:ea typeface="Arial"/>
                <a:cs typeface="Arial"/>
              </a:defRPr>
            </a:pPr>
            <a:endParaRPr lang="en-US"/>
          </a:p>
        </c:txPr>
        <c:crossAx val="226853200"/>
        <c:crossesAt val="1"/>
        <c:crossBetween val="between"/>
        <c:majorUnit val="0.1"/>
        <c:minorUnit val="0.1"/>
      </c:valAx>
      <c:spPr>
        <a:noFill/>
        <a:ln w="25375">
          <a:noFill/>
        </a:ln>
      </c:spPr>
    </c:plotArea>
    <c:legend>
      <c:legendPos val="t"/>
      <c:layout>
        <c:manualLayout>
          <c:xMode val="edge"/>
          <c:yMode val="edge"/>
          <c:x val="0.4501825842696629"/>
          <c:y val="0.877329985402863"/>
          <c:w val="0.14457854109528442"/>
          <c:h val="7.1735126128984514E-2"/>
        </c:manualLayout>
      </c:layout>
      <c:overlay val="0"/>
    </c:legend>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2/5/2016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in="-123" max="1080" units="cm"/>
          <inkml:channel name="T" type="integer" max="2.14748E9" units="dev"/>
        </inkml:traceFormat>
        <inkml:channelProperties>
          <inkml:channelProperty channel="X" name="resolution" value="68.3112" units="1/cm"/>
          <inkml:channelProperty channel="Y" name="resolution" value="40.64189" units="1/cm"/>
          <inkml:channelProperty channel="T" name="resolution" value="1" units="1/dev"/>
        </inkml:channelProperties>
      </inkml:inkSource>
      <inkml:timestamp xml:id="ts0" timeString="2015-05-28T18:12:00.5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33 0,'49'0'140,"-24"0"-93,24 0 0,-24 0-16,-1 0 1,1 0-17,0 0 1,-1 0 31,1 0-47,0 0 47,-1 0-32,1 0 1,0 0 31,-1 0-32,1 0-15,0 0 16,-1 0 0,1 0 31,0 0-16,-1 0-16,1 0 1,-25-25 0,25 25-1,-1 0-15,1 0 32,0 0-1,-1 0 47,26 0-62,-26 0-16,1 0 31,-1 0 125,1 0-156,0 0 31,-1 0-31,1 0 16,0 0 78,24 0-79,-24 0 1,24 0-16,-24 0 16,49 0 296,-50 0-296,26 0-16,-26 25 15,1-25 1,0 0-16,-1 0 250,26 0-234,-1 0-1,-24 0-15,-1 24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974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979904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1844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965B55D1-87EF-4DF1-99DE-F2EC8C71F545}" type="slidenum">
              <a:rPr lang="en-US" smtClean="0">
                <a:solidFill>
                  <a:srgbClr val="000000"/>
                </a:solidFill>
              </a:rPr>
              <a:pPr defTabSz="930193">
                <a:defRPr/>
              </a:pPr>
              <a:t>120</a:t>
            </a:fld>
            <a:endParaRPr lang="en-US" dirty="0" smtClean="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209482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123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07553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95453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14</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453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2843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67421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17418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9010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19</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2340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662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15118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088578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23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938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24</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9029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26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021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27</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28</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271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29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1371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30</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18989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smtClean="0"/>
          </a:p>
        </p:txBody>
      </p:sp>
    </p:spTree>
    <p:extLst>
      <p:ext uri="{BB962C8B-B14F-4D97-AF65-F5344CB8AC3E}">
        <p14:creationId xmlns:p14="http://schemas.microsoft.com/office/powerpoint/2010/main" val="1884419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31</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800884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32</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11580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33</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78780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34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4810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37</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290158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38</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22077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24839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1402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41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9223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42</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43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44</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45</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46</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49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657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1372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554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52</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06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90060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53</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9468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54</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9127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55</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38743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56</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6328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57</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895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941094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30300" y="685800"/>
            <a:ext cx="4673600" cy="35052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419600"/>
            <a:ext cx="5105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99" tIns="45700" rIns="91399" bIns="45700"/>
          <a:lstStyle/>
          <a:p>
            <a:endParaRPr lang="en-US" altLang="en-US" smtClean="0"/>
          </a:p>
        </p:txBody>
      </p:sp>
    </p:spTree>
    <p:extLst>
      <p:ext uri="{BB962C8B-B14F-4D97-AF65-F5344CB8AC3E}">
        <p14:creationId xmlns:p14="http://schemas.microsoft.com/office/powerpoint/2010/main" val="22062371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2679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61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3733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62</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92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6</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11578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63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66148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64</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420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963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900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868641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54646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69</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929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70</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81477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2244392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853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6378296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52623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74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75</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3642145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76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02387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77</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729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78</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473851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79</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0842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80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35190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3910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83</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438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6178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87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6919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93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96</a:t>
            </a:fld>
            <a:endParaRPr lang="en-US" altLang="en-US" sz="1200">
              <a:solidFill>
                <a:srgbClr val="000000"/>
              </a:solidFill>
            </a:endParaRPr>
          </a:p>
        </p:txBody>
      </p:sp>
    </p:spTree>
    <p:extLst>
      <p:ext uri="{BB962C8B-B14F-4D97-AF65-F5344CB8AC3E}">
        <p14:creationId xmlns:p14="http://schemas.microsoft.com/office/powerpoint/2010/main" val="42268461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97</a:t>
            </a:fld>
            <a:endParaRPr lang="en-US" altLang="en-US" sz="1200">
              <a:solidFill>
                <a:srgbClr val="000000"/>
              </a:solidFill>
            </a:endParaRPr>
          </a:p>
        </p:txBody>
      </p:sp>
    </p:spTree>
    <p:extLst>
      <p:ext uri="{BB962C8B-B14F-4D97-AF65-F5344CB8AC3E}">
        <p14:creationId xmlns:p14="http://schemas.microsoft.com/office/powerpoint/2010/main" val="39818082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98</a:t>
            </a:fld>
            <a:endParaRPr lang="en-US" altLang="en-US" sz="1200">
              <a:solidFill>
                <a:srgbClr val="000000"/>
              </a:solidFill>
            </a:endParaRPr>
          </a:p>
        </p:txBody>
      </p:sp>
    </p:spTree>
    <p:extLst>
      <p:ext uri="{BB962C8B-B14F-4D97-AF65-F5344CB8AC3E}">
        <p14:creationId xmlns:p14="http://schemas.microsoft.com/office/powerpoint/2010/main" val="27706159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99</a:t>
            </a:fld>
            <a:endParaRPr lang="en-US" altLang="en-US" sz="1200">
              <a:solidFill>
                <a:srgbClr val="000000"/>
              </a:solidFill>
            </a:endParaRPr>
          </a:p>
        </p:txBody>
      </p:sp>
    </p:spTree>
    <p:extLst>
      <p:ext uri="{BB962C8B-B14F-4D97-AF65-F5344CB8AC3E}">
        <p14:creationId xmlns:p14="http://schemas.microsoft.com/office/powerpoint/2010/main" val="8029465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100</a:t>
            </a:fld>
            <a:endParaRPr lang="en-US" altLang="en-US" sz="1200">
              <a:solidFill>
                <a:srgbClr val="000000"/>
              </a:solidFill>
            </a:endParaRPr>
          </a:p>
        </p:txBody>
      </p:sp>
    </p:spTree>
    <p:extLst>
      <p:ext uri="{BB962C8B-B14F-4D97-AF65-F5344CB8AC3E}">
        <p14:creationId xmlns:p14="http://schemas.microsoft.com/office/powerpoint/2010/main" val="27585866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41463878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102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02347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90149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50428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105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71286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106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37400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82104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177244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109</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220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110</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479391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112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9002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2.emf"/></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94.png"/><Relationship Id="rId4" Type="http://schemas.openxmlformats.org/officeDocument/2006/relationships/hyperlink" Target="http://www.propertydrone.org/"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png"/></Relationships>
</file>

<file path=ppt/slides/_rels/slide10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00.png"/></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1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hyperlink" Target="http://www.federalreserve.gov/releases/h15/data.htm" TargetMode="External"/></Relationships>
</file>

<file path=ppt/slides/_rels/slide1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40.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4.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5.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6.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7.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8.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9.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0.emf"/><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6.emf"/><Relationship Id="rId4" Type="http://schemas.openxmlformats.org/officeDocument/2006/relationships/oleObject" Target="../embeddings/oleObject46.bin"/></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7.emf"/><Relationship Id="rId4" Type="http://schemas.openxmlformats.org/officeDocument/2006/relationships/oleObject" Target="../embeddings/oleObject47.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8.emf"/><Relationship Id="rId4" Type="http://schemas.openxmlformats.org/officeDocument/2006/relationships/oleObject" Target="../embeddings/oleObject4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9.emf"/><Relationship Id="rId4" Type="http://schemas.openxmlformats.org/officeDocument/2006/relationships/oleObject" Target="../embeddings/oleObject49.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60.emf"/><Relationship Id="rId4" Type="http://schemas.openxmlformats.org/officeDocument/2006/relationships/oleObject" Target="../embeddings/oleObject50.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1.emf"/><Relationship Id="rId4" Type="http://schemas.openxmlformats.org/officeDocument/2006/relationships/oleObject" Target="../embeddings/oleObject5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5.emf"/><Relationship Id="rId4" Type="http://schemas.openxmlformats.org/officeDocument/2006/relationships/oleObject" Target="../embeddings/oleObject54.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7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fhwa.dot.gov/policyinformation/statistics/2014/dv1c.cf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72.emf"/><Relationship Id="rId5" Type="http://schemas.openxmlformats.org/officeDocument/2006/relationships/oleObject" Target="../embeddings/oleObject59.bin"/><Relationship Id="rId4" Type="http://schemas.openxmlformats.org/officeDocument/2006/relationships/hyperlink" Target="http://www.fhwa.dot.gov/policyinformation/travel_monitoring/tvt.cfm" TargetMode="Externa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hyperlink" Target="http://www.fhwa.dot.gov/ohim/tvtw/tvtpage.cfm" TargetMode="External"/><Relationship Id="rId4" Type="http://schemas.openxmlformats.org/officeDocument/2006/relationships/image" Target="../media/image73.emf"/></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hyperlink" Target="http://www.federalreserve.gov/releases/z1/Current/z1r-5.pdf" TargetMode="External"/><Relationship Id="rId4" Type="http://schemas.openxmlformats.org/officeDocument/2006/relationships/image" Target="../media/image76.emf"/></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9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86.jpg"/><Relationship Id="rId5" Type="http://schemas.openxmlformats.org/officeDocument/2006/relationships/image" Target="../media/image85.png"/><Relationship Id="rId4" Type="http://schemas.openxmlformats.org/officeDocument/2006/relationships/image" Target="../media/image84.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7.e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89.emf"/><Relationship Id="rId4" Type="http://schemas.openxmlformats.org/officeDocument/2006/relationships/image" Target="../media/image88.emf"/></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0.e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9688" y="2302780"/>
            <a:ext cx="9104312" cy="2289858"/>
          </a:xfrm>
          <a:ln/>
        </p:spPr>
        <p:txBody>
          <a:bodyPr/>
          <a:lstStyle/>
          <a:p>
            <a:r>
              <a:rPr lang="en-US" sz="4200" dirty="0" smtClean="0"/>
              <a:t>Trends, Challenges and Opportunities in Personal Lines Insurance</a:t>
            </a:r>
            <a:r>
              <a:rPr lang="en-US" sz="4200" dirty="0"/>
              <a:t/>
            </a:r>
            <a:br>
              <a:rPr lang="en-US" sz="4200" dirty="0"/>
            </a:br>
            <a:r>
              <a:rPr lang="en-US" sz="4200" i="1" dirty="0" smtClean="0"/>
              <a:t>2016 and Beyond</a:t>
            </a: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73420" y="4676338"/>
            <a:ext cx="8952271" cy="83253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smtClean="0"/>
              <a:t>Insurance Information Institute</a:t>
            </a:r>
          </a:p>
          <a:p>
            <a:pPr>
              <a:lnSpc>
                <a:spcPct val="80000"/>
              </a:lnSpc>
            </a:pPr>
            <a:r>
              <a:rPr lang="en-US" kern="0" dirty="0" smtClean="0"/>
              <a:t>February 4, 2016</a:t>
            </a:r>
            <a:endParaRPr lang="en-US" sz="2400" i="1" kern="0" dirty="0">
              <a:solidFill>
                <a:srgbClr val="C00000"/>
              </a:solidFill>
            </a:endParaRPr>
          </a:p>
        </p:txBody>
      </p:sp>
    </p:spTree>
    <p:extLst>
      <p:ext uri="{BB962C8B-B14F-4D97-AF65-F5344CB8AC3E}">
        <p14:creationId xmlns:p14="http://schemas.microsoft.com/office/powerpoint/2010/main" val="3563707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35862"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6945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*As of Oct. 6,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100</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1748843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101</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102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954836"/>
      </p:ext>
    </p:extLst>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1133430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104</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3992692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105</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4193358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2042391721"/>
      </p:ext>
    </p:extLst>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107</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0749477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197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31688001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34838"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541438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110</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184249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111</a:t>
            </a:fld>
            <a:endParaRPr lang="en-US" dirty="0">
              <a:solidFill>
                <a:srgbClr val="000000"/>
              </a:solidFill>
            </a:endParaRPr>
          </a:p>
        </p:txBody>
      </p:sp>
    </p:spTree>
    <p:extLst>
      <p:ext uri="{BB962C8B-B14F-4D97-AF65-F5344CB8AC3E}">
        <p14:creationId xmlns:p14="http://schemas.microsoft.com/office/powerpoint/2010/main" val="104098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112</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PRICE OPTIMIZATION</a:t>
            </a:r>
          </a:p>
        </p:txBody>
      </p:sp>
      <p:sp>
        <p:nvSpPr>
          <p:cNvPr id="6" name="Rectangle 7"/>
          <p:cNvSpPr>
            <a:spLocks noChangeArrowheads="1"/>
          </p:cNvSpPr>
          <p:nvPr/>
        </p:nvSpPr>
        <p:spPr bwMode="auto">
          <a:xfrm>
            <a:off x="842777" y="4202105"/>
            <a:ext cx="78613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lgn="ctr" eaLnBrk="0" hangingPunct="0">
              <a:lnSpc>
                <a:spcPct val="85000"/>
              </a:lnSpc>
              <a:spcBef>
                <a:spcPct val="25000"/>
              </a:spcBef>
              <a:buClr>
                <a:schemeClr val="accent2"/>
              </a:buClr>
              <a:buFont typeface="Wingdings" panose="05000000000000000000" pitchFamily="2" charset="2"/>
              <a:defRPr sz="2600" b="1">
                <a:solidFill>
                  <a:srgbClr val="225A7A"/>
                </a:solidFill>
                <a:latin typeface="Arial" panose="020B0604020202020204" pitchFamily="34" charset="0"/>
              </a:defRPr>
            </a:lvl1pPr>
            <a:lvl2pPr marL="635000" indent="-228600" algn="ctr" eaLnBrk="0" hangingPunct="0">
              <a:lnSpc>
                <a:spcPct val="90000"/>
              </a:lnSpc>
              <a:spcBef>
                <a:spcPct val="50000"/>
              </a:spcBef>
              <a:buClr>
                <a:schemeClr val="accent2"/>
              </a:buClr>
              <a:buFont typeface="Wingdings" panose="05000000000000000000" pitchFamily="2" charset="2"/>
              <a:defRPr sz="2200">
                <a:solidFill>
                  <a:schemeClr val="tx1"/>
                </a:solidFill>
                <a:latin typeface="Arial" panose="020B0604020202020204" pitchFamily="34" charset="0"/>
              </a:defRPr>
            </a:lvl2pPr>
            <a:lvl3pPr marL="977900" indent="-228600" algn="ctr" eaLnBrk="0" hangingPunct="0">
              <a:lnSpc>
                <a:spcPct val="90000"/>
              </a:lnSpc>
              <a:spcBef>
                <a:spcPct val="25000"/>
              </a:spcBef>
              <a:buClr>
                <a:schemeClr val="accent2"/>
              </a:buClr>
              <a:buFont typeface="Arial" panose="020B0604020202020204" pitchFamily="34" charset="0"/>
              <a:defRPr sz="2000">
                <a:solidFill>
                  <a:schemeClr val="tx1"/>
                </a:solidFill>
                <a:latin typeface="Arial" panose="020B0604020202020204" pitchFamily="34" charset="0"/>
              </a:defRPr>
            </a:lvl3pPr>
            <a:lvl4pPr marL="1320800" indent="-228600" algn="ctr" eaLnBrk="0" hangingPunct="0">
              <a:lnSpc>
                <a:spcPct val="90000"/>
              </a:lnSpc>
              <a:spcBef>
                <a:spcPct val="15000"/>
              </a:spcBef>
              <a:buClr>
                <a:schemeClr val="accent2"/>
              </a:buClr>
              <a:buFont typeface="Wingdings" panose="05000000000000000000" pitchFamily="2" charset="2"/>
              <a:defRPr>
                <a:solidFill>
                  <a:schemeClr val="tx1"/>
                </a:solidFill>
                <a:latin typeface="Arial" panose="020B0604020202020204" pitchFamily="34" charset="0"/>
              </a:defRPr>
            </a:lvl4pPr>
            <a:lvl5pPr marL="1663700" indent="-228600" algn="ctr" eaLnBrk="0" hangingPunct="0">
              <a:lnSpc>
                <a:spcPct val="95000"/>
              </a:lnSpc>
              <a:spcBef>
                <a:spcPct val="15000"/>
              </a:spcBef>
              <a:buClr>
                <a:schemeClr val="accent2"/>
              </a:buClr>
              <a:defRPr sz="1600">
                <a:solidFill>
                  <a:schemeClr val="tx1"/>
                </a:solidFill>
                <a:latin typeface="Arial" panose="020B0604020202020204" pitchFamily="34" charset="0"/>
              </a:defRPr>
            </a:lvl5pPr>
            <a:lvl6pPr marL="21209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6pPr>
            <a:lvl7pPr marL="25781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7pPr>
            <a:lvl8pPr marL="30353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8pPr>
            <a:lvl9pPr marL="3492500" indent="-228600" algn="ctr" eaLnBrk="0" fontAlgn="base" hangingPunct="0">
              <a:lnSpc>
                <a:spcPct val="95000"/>
              </a:lnSpc>
              <a:spcBef>
                <a:spcPct val="15000"/>
              </a:spcBef>
              <a:spcAft>
                <a:spcPct val="0"/>
              </a:spcAft>
              <a:buClr>
                <a:schemeClr val="accent2"/>
              </a:buClr>
              <a:defRPr sz="1600">
                <a:solidFill>
                  <a:schemeClr val="tx1"/>
                </a:solidFill>
                <a:latin typeface="Arial" panose="020B0604020202020204" pitchFamily="34" charset="0"/>
              </a:defRPr>
            </a:lvl9pPr>
          </a:lstStyle>
          <a:p>
            <a:pPr>
              <a:lnSpc>
                <a:spcPct val="100000"/>
              </a:lnSpc>
              <a:buClr>
                <a:srgbClr val="FF6801"/>
              </a:buClr>
            </a:pPr>
            <a:r>
              <a:rPr lang="en-US" altLang="en-US" sz="2800" i="1" dirty="0" smtClean="0">
                <a:cs typeface="Arial" panose="020B0604020202020204" pitchFamily="34" charset="0"/>
              </a:rPr>
              <a:t>Price Optimization Was the Sharpest Area of Attack the Industry Faced in 2015</a:t>
            </a:r>
          </a:p>
        </p:txBody>
      </p:sp>
    </p:spTree>
    <p:extLst>
      <p:ext uri="{BB962C8B-B14F-4D97-AF65-F5344CB8AC3E}">
        <p14:creationId xmlns:p14="http://schemas.microsoft.com/office/powerpoint/2010/main" val="24781652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Price Optimization: What Is It?</a:t>
            </a:r>
            <a:endParaRPr lang="en-US" dirty="0"/>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3992788" y="1739029"/>
            <a:ext cx="4525963" cy="3394472"/>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34771" y="1739029"/>
            <a:ext cx="4525963" cy="3394472"/>
          </a:xfrm>
        </p:spPr>
      </p:pic>
      <p:sp>
        <p:nvSpPr>
          <p:cNvPr id="5" name="Slide Number Placeholder 4"/>
          <p:cNvSpPr>
            <a:spLocks noGrp="1"/>
          </p:cNvSpPr>
          <p:nvPr>
            <p:ph type="sldNum" sz="quarter" idx="12"/>
          </p:nvPr>
        </p:nvSpPr>
        <p:spPr/>
        <p:txBody>
          <a:bodyPr/>
          <a:lstStyle/>
          <a:p>
            <a:pPr>
              <a:defRPr/>
            </a:pPr>
            <a:fld id="{C71FF8B8-F0F3-400C-8102-4AEACDC8D339}" type="slidenum">
              <a:rPr lang="en-US" smtClean="0">
                <a:solidFill>
                  <a:srgbClr val="000000"/>
                </a:solidFill>
              </a:rPr>
              <a:pPr>
                <a:defRPr/>
              </a:pPr>
              <a:t>113</a:t>
            </a:fld>
            <a:endParaRPr lang="en-US">
              <a:solidFill>
                <a:srgbClr val="000000"/>
              </a:solidFill>
            </a:endParaRPr>
          </a:p>
        </p:txBody>
      </p:sp>
      <p:sp>
        <p:nvSpPr>
          <p:cNvPr id="11" name="AutoShape 7"/>
          <p:cNvSpPr>
            <a:spLocks noChangeArrowheads="1"/>
          </p:cNvSpPr>
          <p:nvPr/>
        </p:nvSpPr>
        <p:spPr bwMode="blackWhite">
          <a:xfrm>
            <a:off x="7546639" y="1173283"/>
            <a:ext cx="1278273" cy="916405"/>
          </a:xfrm>
          <a:prstGeom prst="wedgeRectCallout">
            <a:avLst>
              <a:gd name="adj1" fmla="val -69924"/>
              <a:gd name="adj2" fmla="val 171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5.9 Cents Per Ounce ($23.76 for 24 Bottles)</a:t>
            </a:r>
            <a:endParaRPr lang="en-US" sz="1600" b="1" dirty="0">
              <a:solidFill>
                <a:srgbClr val="FFFFFF"/>
              </a:solidFill>
              <a:latin typeface="Arial" charset="0"/>
              <a:cs typeface="Arial" charset="0"/>
            </a:endParaRPr>
          </a:p>
        </p:txBody>
      </p:sp>
      <p:sp>
        <p:nvSpPr>
          <p:cNvPr id="12" name="AutoShape 7"/>
          <p:cNvSpPr>
            <a:spLocks noChangeArrowheads="1"/>
          </p:cNvSpPr>
          <p:nvPr/>
        </p:nvSpPr>
        <p:spPr bwMode="blackWhite">
          <a:xfrm>
            <a:off x="298450" y="1173284"/>
            <a:ext cx="1278273" cy="921846"/>
          </a:xfrm>
          <a:prstGeom prst="wedgeRectCallout">
            <a:avLst>
              <a:gd name="adj1" fmla="val 105092"/>
              <a:gd name="adj2" fmla="val 283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1.4 Cents Per Ounce ($5.49 for 24 Bottles)</a:t>
            </a:r>
            <a:endParaRPr lang="en-US" sz="1600" b="1" dirty="0">
              <a:solidFill>
                <a:srgbClr val="FFFFFF"/>
              </a:solidFill>
              <a:latin typeface="Arial" charset="0"/>
              <a:cs typeface="Arial" charset="0"/>
            </a:endParaRPr>
          </a:p>
        </p:txBody>
      </p:sp>
      <p:sp>
        <p:nvSpPr>
          <p:cNvPr id="14"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FFFF"/>
                </a:solidFill>
                <a:cs typeface="Arial" charset="0"/>
              </a:rPr>
              <a:t>320% Price Difference! Does It Cost $18.25 to Unpack the Bottles and Keep Them Cold?</a:t>
            </a:r>
            <a:endParaRPr lang="en-US" altLang="en-US" sz="2000" b="1" dirty="0">
              <a:solidFill>
                <a:srgbClr val="FFFFFF"/>
              </a:solidFill>
              <a:cs typeface="Arial" charset="0"/>
            </a:endParaRPr>
          </a:p>
        </p:txBody>
      </p:sp>
      <p:sp>
        <p:nvSpPr>
          <p:cNvPr id="13" name="Rectangle 4"/>
          <p:cNvSpPr>
            <a:spLocks noChangeArrowheads="1"/>
          </p:cNvSpPr>
          <p:nvPr/>
        </p:nvSpPr>
        <p:spPr bwMode="blackWhite">
          <a:xfrm>
            <a:off x="2697752" y="2993021"/>
            <a:ext cx="3774069" cy="623892"/>
          </a:xfrm>
          <a:prstGeom prst="rect">
            <a:avLst/>
          </a:prstGeom>
          <a:solidFill>
            <a:schemeClr val="bg1"/>
          </a:solidFill>
          <a:ln w="12700" algn="ctr">
            <a:no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2000" b="1" dirty="0" smtClean="0">
                <a:solidFill>
                  <a:srgbClr val="FF0000"/>
                </a:solidFill>
                <a:cs typeface="Arial" charset="0"/>
              </a:rPr>
              <a:t>U.S. Insurers Don’t Do This!!!</a:t>
            </a:r>
            <a:endParaRPr lang="en-US" altLang="en-US" sz="2000" b="1" dirty="0">
              <a:solidFill>
                <a:srgbClr val="FF0000"/>
              </a:solidFill>
              <a:cs typeface="Arial" charset="0"/>
            </a:endParaRPr>
          </a:p>
        </p:txBody>
      </p:sp>
    </p:spTree>
    <p:extLst>
      <p:ext uri="{BB962C8B-B14F-4D97-AF65-F5344CB8AC3E}">
        <p14:creationId xmlns:p14="http://schemas.microsoft.com/office/powerpoint/2010/main" val="30059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35" presetClass="entr" presetSubtype="0"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style.rotation</p:attrName>
                                        </p:attrNameLst>
                                      </p:cBhvr>
                                      <p:tavLst>
                                        <p:tav tm="0">
                                          <p:val>
                                            <p:fltVal val="720"/>
                                          </p:val>
                                        </p:tav>
                                        <p:tav tm="100000">
                                          <p:val>
                                            <p:fltVal val="0"/>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smtClean="0"/>
              <a:t>Who Knows? </a:t>
            </a:r>
          </a:p>
          <a:p>
            <a:pPr lvl="1"/>
            <a:r>
              <a:rPr lang="en-US" dirty="0" smtClean="0"/>
              <a:t>No One Has Successfully Defined It</a:t>
            </a:r>
          </a:p>
          <a:p>
            <a:pPr lvl="1"/>
            <a:r>
              <a:rPr lang="en-US" dirty="0" smtClean="0"/>
              <a:t>At Least Seven Definitions From States, Vendors, NAIC, Others</a:t>
            </a:r>
          </a:p>
          <a:p>
            <a:pPr lvl="1"/>
            <a:r>
              <a:rPr lang="en-US" dirty="0" smtClean="0"/>
              <a:t>Some Have Talked About</a:t>
            </a:r>
          </a:p>
          <a:p>
            <a:pPr lvl="2"/>
            <a:r>
              <a:rPr lang="en-US" dirty="0"/>
              <a:t>Price Elasticity of Demand</a:t>
            </a:r>
          </a:p>
          <a:p>
            <a:pPr lvl="2"/>
            <a:r>
              <a:rPr lang="en-US" dirty="0"/>
              <a:t>‘Loyalty Penalty</a:t>
            </a:r>
            <a:r>
              <a:rPr lang="en-US" dirty="0" smtClean="0"/>
              <a:t>’</a:t>
            </a:r>
          </a:p>
          <a:p>
            <a:pPr lvl="1"/>
            <a:r>
              <a:rPr lang="en-US" dirty="0" smtClean="0"/>
              <a:t>Use of ‘Sophisticated </a:t>
            </a:r>
            <a:r>
              <a:rPr lang="en-US" dirty="0"/>
              <a:t>T</a:t>
            </a:r>
            <a:r>
              <a:rPr lang="en-US" dirty="0" smtClean="0"/>
              <a:t>ools and Models to Quantify </a:t>
            </a:r>
            <a:r>
              <a:rPr lang="en-US" dirty="0"/>
              <a:t>O</a:t>
            </a:r>
            <a:r>
              <a:rPr lang="en-US" dirty="0" smtClean="0"/>
              <a:t>ther </a:t>
            </a:r>
            <a:r>
              <a:rPr lang="en-US" dirty="0"/>
              <a:t>B</a:t>
            </a:r>
            <a:r>
              <a:rPr lang="en-US" dirty="0" smtClean="0"/>
              <a:t>usiness </a:t>
            </a:r>
            <a:r>
              <a:rPr lang="en-US" dirty="0"/>
              <a:t>C</a:t>
            </a:r>
            <a:r>
              <a:rPr lang="en-US" dirty="0" smtClean="0"/>
              <a:t>onsiderations’ (profitability/retention) (NAIC/I.I.I.)</a:t>
            </a:r>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What Is It?</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114</a:t>
            </a:fld>
            <a:endParaRPr lang="en-US">
              <a:solidFill>
                <a:srgbClr val="000000"/>
              </a:solidFill>
            </a:endParaRPr>
          </a:p>
        </p:txBody>
      </p:sp>
    </p:spTree>
    <p:extLst>
      <p:ext uri="{BB962C8B-B14F-4D97-AF65-F5344CB8AC3E}">
        <p14:creationId xmlns:p14="http://schemas.microsoft.com/office/powerpoint/2010/main" val="11480977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257681"/>
            <a:ext cx="8153400" cy="4972431"/>
          </a:xfrm>
        </p:spPr>
        <p:txBody>
          <a:bodyPr/>
          <a:lstStyle/>
          <a:p>
            <a:r>
              <a:rPr lang="en-US" dirty="0"/>
              <a:t>What Is the Objection</a:t>
            </a:r>
            <a:r>
              <a:rPr lang="en-US" dirty="0" smtClean="0"/>
              <a:t>? Detractors Say . . . .</a:t>
            </a:r>
            <a:endParaRPr lang="en-US" dirty="0"/>
          </a:p>
          <a:p>
            <a:pPr lvl="1"/>
            <a:r>
              <a:rPr lang="en-US" dirty="0"/>
              <a:t>‘Systematic Component to Rate Setting Unrelated to Expected Losses or Expenses’ (It’s a Rating Variable, and It’s </a:t>
            </a:r>
            <a:r>
              <a:rPr lang="en-US" dirty="0" smtClean="0"/>
              <a:t>Not Based on Likelihood of Loss, So It’s Illegal.)</a:t>
            </a:r>
            <a:endParaRPr lang="en-US" dirty="0"/>
          </a:p>
          <a:p>
            <a:pPr lvl="1"/>
            <a:r>
              <a:rPr lang="en-US" dirty="0"/>
              <a:t>‘Price Gouging</a:t>
            </a:r>
            <a:r>
              <a:rPr lang="en-US" dirty="0" smtClean="0"/>
              <a:t>’</a:t>
            </a:r>
          </a:p>
          <a:p>
            <a:pPr lvl="2"/>
            <a:r>
              <a:rPr lang="en-US" dirty="0" smtClean="0"/>
              <a:t>Poor Get Overcharged</a:t>
            </a:r>
          </a:p>
          <a:p>
            <a:pPr lvl="2"/>
            <a:r>
              <a:rPr lang="en-US" dirty="0" smtClean="0"/>
              <a:t>Most Loyal Customers Get Mistreated</a:t>
            </a:r>
            <a:endParaRPr lang="en-US" dirty="0"/>
          </a:p>
          <a:p>
            <a:pPr lvl="2"/>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Price Optimization: </a:t>
            </a:r>
            <a:br>
              <a:rPr lang="en-US" dirty="0" smtClean="0"/>
            </a:br>
            <a:r>
              <a:rPr lang="en-US" dirty="0" smtClean="0"/>
              <a:t>What Is The Objection?</a:t>
            </a:r>
            <a:endParaRPr lang="en-US" dirty="0"/>
          </a:p>
        </p:txBody>
      </p:sp>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115</a:t>
            </a:fld>
            <a:endParaRPr lang="en-US">
              <a:solidFill>
                <a:srgbClr val="000000"/>
              </a:solidFill>
            </a:endParaRPr>
          </a:p>
        </p:txBody>
      </p:sp>
    </p:spTree>
    <p:extLst>
      <p:ext uri="{BB962C8B-B14F-4D97-AF65-F5344CB8AC3E}">
        <p14:creationId xmlns:p14="http://schemas.microsoft.com/office/powerpoint/2010/main" val="33623214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116</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defTabSz="114300" fontAlgn="base">
              <a:lnSpc>
                <a:spcPct val="95000"/>
              </a:lnSpc>
              <a:spcBef>
                <a:spcPct val="100000"/>
              </a:spcBef>
              <a:spcAft>
                <a:spcPct val="0"/>
              </a:spcAft>
            </a:pPr>
            <a:r>
              <a:rPr lang="en-US" sz="3200" b="1" dirty="0" smtClean="0">
                <a:solidFill>
                  <a:srgbClr val="FFFFFF"/>
                </a:solidFill>
                <a:latin typeface="Arial" charset="0"/>
                <a:cs typeface="Arial" charset="0"/>
              </a:rPr>
              <a:t>FOUR FACTS ABOUT PRICE OPTIMIZATION</a:t>
            </a:r>
            <a:endParaRPr lang="en-US" sz="3200" b="1" dirty="0">
              <a:solidFill>
                <a:srgbClr val="FFFFFF"/>
              </a:solidFill>
              <a:latin typeface="Arial" charset="0"/>
              <a:cs typeface="Arial" charset="0"/>
            </a:endParaRPr>
          </a:p>
        </p:txBody>
      </p:sp>
    </p:spTree>
    <p:extLst>
      <p:ext uri="{BB962C8B-B14F-4D97-AF65-F5344CB8AC3E}">
        <p14:creationId xmlns:p14="http://schemas.microsoft.com/office/powerpoint/2010/main" val="2612842218"/>
      </p:ext>
    </p:extLst>
  </p:cSld>
  <p:clrMapOvr>
    <a:masterClrMapping/>
  </p:clrMapOvr>
  <p:transition>
    <p:zoom dir="in"/>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Insurers Have Always ‘Optimized’ – With Regulator Knowledge &amp; Approval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69705" y="1270930"/>
            <a:ext cx="6229670" cy="3702240"/>
          </a:xfrm>
          <a:ln>
            <a:solidFill>
              <a:schemeClr val="tx1"/>
            </a:solidFill>
          </a:ln>
        </p:spPr>
      </p:pic>
      <p:sp>
        <p:nvSpPr>
          <p:cNvPr id="4" name="Slide Number Placeholder 3"/>
          <p:cNvSpPr>
            <a:spLocks noGrp="1"/>
          </p:cNvSpPr>
          <p:nvPr>
            <p:ph type="sldNum" sz="quarter" idx="12"/>
          </p:nvPr>
        </p:nvSpPr>
        <p:spPr/>
        <p:txBody>
          <a:bodyPr/>
          <a:lstStyle/>
          <a:p>
            <a:pPr>
              <a:defRPr/>
            </a:pPr>
            <a:fld id="{8F1D8FF3-5AB6-4EC6-BDC2-E6058C96F901}" type="slidenum">
              <a:rPr lang="en-US" smtClean="0">
                <a:solidFill>
                  <a:srgbClr val="000000"/>
                </a:solidFill>
              </a:rPr>
              <a:pPr>
                <a:defRPr/>
              </a:pPr>
              <a:t>117</a:t>
            </a:fld>
            <a:endParaRPr lang="en-US">
              <a:solidFill>
                <a:srgbClr val="000000"/>
              </a:solidFill>
            </a:endParaRPr>
          </a:p>
        </p:txBody>
      </p:sp>
      <p:sp>
        <p:nvSpPr>
          <p:cNvPr id="6" name="Rectangle 5"/>
          <p:cNvSpPr/>
          <p:nvPr/>
        </p:nvSpPr>
        <p:spPr>
          <a:xfrm rot="19617704">
            <a:off x="1510958" y="3325359"/>
            <a:ext cx="1197258" cy="132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smtClean="0">
                <a:solidFill>
                  <a:srgbClr val="FFFFFF"/>
                </a:solidFill>
                <a:latin typeface="Arial" panose="020B0604020202020204" pitchFamily="34" charset="0"/>
                <a:cs typeface="Arial" panose="020B0604020202020204" pitchFamily="34" charset="0"/>
              </a:rPr>
              <a:t>REDACTED</a:t>
            </a:r>
            <a:endParaRPr lang="en-US" sz="1400" b="1" dirty="0">
              <a:solidFill>
                <a:srgbClr val="FFFFFF"/>
              </a:solidFill>
              <a:latin typeface="Arial" panose="020B0604020202020204" pitchFamily="34" charset="0"/>
              <a:cs typeface="Arial" panose="020B0604020202020204" pitchFamily="34" charset="0"/>
            </a:endParaRPr>
          </a:p>
        </p:txBody>
      </p:sp>
      <p:sp>
        <p:nvSpPr>
          <p:cNvPr id="8" name="Rectangle 4"/>
          <p:cNvSpPr>
            <a:spLocks noChangeArrowheads="1"/>
          </p:cNvSpPr>
          <p:nvPr/>
        </p:nvSpPr>
        <p:spPr bwMode="blackWhite">
          <a:xfrm>
            <a:off x="442912" y="5768030"/>
            <a:ext cx="8382000" cy="6238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Aft>
                <a:spcPct val="0"/>
              </a:spcAft>
              <a:buClr>
                <a:srgbClr val="FF6801"/>
              </a:buClr>
            </a:pPr>
            <a:r>
              <a:rPr lang="en-US" sz="2000" b="1" dirty="0" smtClean="0">
                <a:solidFill>
                  <a:srgbClr val="FFFFFF"/>
                </a:solidFill>
                <a:cs typeface="Arial" charset="0"/>
              </a:rPr>
              <a:t>Other Examples: Rate Capping, Teen Drivers</a:t>
            </a:r>
            <a:endParaRPr lang="en-US" sz="2000" b="1" dirty="0">
              <a:solidFill>
                <a:srgbClr val="FFFFFF"/>
              </a:solidFill>
              <a:cs typeface="Arial" charset="0"/>
            </a:endParaRPr>
          </a:p>
        </p:txBody>
      </p:sp>
      <p:sp>
        <p:nvSpPr>
          <p:cNvPr id="9" name="AutoShape 7"/>
          <p:cNvSpPr>
            <a:spLocks noChangeArrowheads="1"/>
          </p:cNvSpPr>
          <p:nvPr/>
        </p:nvSpPr>
        <p:spPr bwMode="blackWhite">
          <a:xfrm>
            <a:off x="7377345" y="1173283"/>
            <a:ext cx="1447568" cy="1306306"/>
          </a:xfrm>
          <a:prstGeom prst="wedgeRectCallout">
            <a:avLst>
              <a:gd name="adj1" fmla="val -76714"/>
              <a:gd name="adj2" fmla="val 177954"/>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Companies Temper Increases Based on ‘Market Judgment’</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100012" y="5423684"/>
            <a:ext cx="87249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System for Electronic Rate and Form Filing (SERFF) via SNL Financial; Insurance </a:t>
            </a:r>
            <a:r>
              <a:rPr lang="en-US" altLang="en-US" sz="1100" dirty="0">
                <a:solidFill>
                  <a:srgbClr val="000000"/>
                </a:solidFill>
                <a:cs typeface="Arial" charset="0"/>
              </a:rPr>
              <a:t>Information </a:t>
            </a:r>
            <a:r>
              <a:rPr lang="en-US" altLang="en-US" sz="1100" dirty="0" smtClean="0">
                <a:solidFill>
                  <a:srgbClr val="000000"/>
                </a:solidFill>
                <a:cs typeface="Arial" charset="0"/>
              </a:rPr>
              <a:t>Institute.</a:t>
            </a:r>
            <a:endParaRPr lang="en-US" altLang="en-US" sz="1100" dirty="0">
              <a:solidFill>
                <a:srgbClr val="000000"/>
              </a:solidFill>
              <a:cs typeface="Arial" charset="0"/>
            </a:endParaRP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1917682" y="2109995"/>
              <a:ext cx="532800" cy="20520"/>
            </p14:xfrm>
          </p:contentPart>
        </mc:Choice>
        <mc:Fallback xmlns="">
          <p:pic>
            <p:nvPicPr>
              <p:cNvPr id="11" name="Ink 10"/>
              <p:cNvPicPr/>
              <p:nvPr/>
            </p:nvPicPr>
            <p:blipFill>
              <a:blip r:embed="rId4"/>
              <a:stretch>
                <a:fillRect/>
              </a:stretch>
            </p:blipFill>
            <p:spPr>
              <a:xfrm>
                <a:off x="1903282" y="2081555"/>
                <a:ext cx="561600" cy="77760"/>
              </a:xfrm>
              <a:prstGeom prst="rect">
                <a:avLst/>
              </a:prstGeom>
            </p:spPr>
          </p:pic>
        </mc:Fallback>
      </mc:AlternateContent>
      <p:sp>
        <p:nvSpPr>
          <p:cNvPr id="12" name="AutoShape 7"/>
          <p:cNvSpPr>
            <a:spLocks noChangeArrowheads="1"/>
          </p:cNvSpPr>
          <p:nvPr/>
        </p:nvSpPr>
        <p:spPr bwMode="blackWhite">
          <a:xfrm>
            <a:off x="73155" y="2479590"/>
            <a:ext cx="1258496" cy="1684038"/>
          </a:xfrm>
          <a:prstGeom prst="wedgeRectCallout">
            <a:avLst>
              <a:gd name="adj1" fmla="val 94003"/>
              <a:gd name="adj2" fmla="val -62472"/>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Regulators Have Approved of the Practice for Decades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3186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Optimization Is Not Price Gouging</a:t>
            </a:r>
            <a:endParaRPr lang="en-US" dirty="0"/>
          </a:p>
        </p:txBody>
      </p:sp>
      <p:sp>
        <p:nvSpPr>
          <p:cNvPr id="3" name="Content Placeholder 2"/>
          <p:cNvSpPr>
            <a:spLocks noGrp="1"/>
          </p:cNvSpPr>
          <p:nvPr>
            <p:ph sz="half" idx="1"/>
          </p:nvPr>
        </p:nvSpPr>
        <p:spPr/>
        <p:txBody>
          <a:bodyPr/>
          <a:lstStyle/>
          <a:p>
            <a:r>
              <a:rPr lang="en-US" dirty="0" smtClean="0"/>
              <a:t>Traditional Practice</a:t>
            </a:r>
          </a:p>
          <a:p>
            <a:pPr lvl="1"/>
            <a:r>
              <a:rPr lang="en-US" dirty="0" smtClean="0"/>
              <a:t>Used ‘Seat-of-the-Pants’ Judgment to Discount Off Indication</a:t>
            </a:r>
          </a:p>
          <a:p>
            <a:r>
              <a:rPr lang="en-US" dirty="0" smtClean="0"/>
              <a:t>What’s New</a:t>
            </a:r>
          </a:p>
          <a:p>
            <a:pPr lvl="1"/>
            <a:r>
              <a:rPr lang="en-US" dirty="0" smtClean="0"/>
              <a:t>Software Informs the Judgment</a:t>
            </a:r>
          </a:p>
          <a:p>
            <a:r>
              <a:rPr lang="en-US" dirty="0"/>
              <a:t>Never Exceeds Actuarial Indication</a:t>
            </a:r>
          </a:p>
          <a:p>
            <a:endParaRPr lang="en-US" dirty="0"/>
          </a:p>
        </p:txBody>
      </p:sp>
      <p:graphicFrame>
        <p:nvGraphicFramePr>
          <p:cNvPr id="9" name="Content Placeholder 8"/>
          <p:cNvGraphicFramePr>
            <a:graphicFrameLocks noGrp="1"/>
          </p:cNvGraphicFramePr>
          <p:nvPr>
            <p:ph sz="half" idx="2"/>
            <p:extLst/>
          </p:nvPr>
        </p:nvGraphicFramePr>
        <p:xfrm>
          <a:off x="4562475" y="1524000"/>
          <a:ext cx="4038600" cy="4602163"/>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118</a:t>
            </a:fld>
            <a:endParaRPr lang="en-US">
              <a:solidFill>
                <a:srgbClr val="000000"/>
              </a:solidFill>
            </a:endParaRPr>
          </a:p>
        </p:txBody>
      </p:sp>
      <p:sp>
        <p:nvSpPr>
          <p:cNvPr id="11" name="AutoShape 7"/>
          <p:cNvSpPr>
            <a:spLocks noChangeArrowheads="1"/>
          </p:cNvSpPr>
          <p:nvPr/>
        </p:nvSpPr>
        <p:spPr bwMode="blackWhite">
          <a:xfrm>
            <a:off x="4495800" y="4399005"/>
            <a:ext cx="1093573" cy="403655"/>
          </a:xfrm>
          <a:prstGeom prst="wedgeRectCallout">
            <a:avLst>
              <a:gd name="adj1" fmla="val 79327"/>
              <a:gd name="adj2" fmla="val -162557"/>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Selected: +3%</a:t>
            </a:r>
            <a:endParaRPr lang="en-US" sz="1600" b="1" dirty="0">
              <a:solidFill>
                <a:srgbClr val="FFFFFF"/>
              </a:solidFill>
              <a:latin typeface="Arial" panose="020B0604020202020204" pitchFamily="34" charset="0"/>
              <a:cs typeface="Arial" panose="020B0604020202020204" pitchFamily="34" charset="0"/>
            </a:endParaRPr>
          </a:p>
        </p:txBody>
      </p:sp>
      <p:sp>
        <p:nvSpPr>
          <p:cNvPr id="12" name="AutoShape 7"/>
          <p:cNvSpPr>
            <a:spLocks noChangeArrowheads="1"/>
          </p:cNvSpPr>
          <p:nvPr/>
        </p:nvSpPr>
        <p:spPr bwMode="blackWhite">
          <a:xfrm>
            <a:off x="4460788" y="3307104"/>
            <a:ext cx="1163596" cy="480799"/>
          </a:xfrm>
          <a:prstGeom prst="wedgeRectCallout">
            <a:avLst>
              <a:gd name="adj1" fmla="val 84664"/>
              <a:gd name="adj2" fmla="val -223234"/>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Indicated: +6%</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8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750"/>
                                        <p:tgtEl>
                                          <p:spTgt spid="9">
                                            <p:graphicEl>
                                              <a:chart seriesIdx="-3" categoryIdx="-3" bldStep="gridLegend"/>
                                            </p:graphicEl>
                                          </p:spTgt>
                                        </p:tgtEl>
                                      </p:cBhvr>
                                    </p:animEffect>
                                    <p:anim calcmode="lin" valueType="num">
                                      <p:cBhvr>
                                        <p:cTn id="8" dur="75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75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fade">
                                      <p:cBhvr>
                                        <p:cTn id="13" dur="750"/>
                                        <p:tgtEl>
                                          <p:spTgt spid="9">
                                            <p:graphicEl>
                                              <a:chart seriesIdx="0" categoryIdx="0" bldStep="ptInSeries"/>
                                            </p:graphicEl>
                                          </p:spTgt>
                                        </p:tgtEl>
                                      </p:cBhvr>
                                    </p:animEffect>
                                    <p:anim calcmode="lin" valueType="num">
                                      <p:cBhvr>
                                        <p:cTn id="14" dur="750" fill="hold"/>
                                        <p:tgtEl>
                                          <p:spTgt spid="9">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5" dur="750" fill="hold"/>
                                        <p:tgtEl>
                                          <p:spTgt spid="9">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fade">
                                      <p:cBhvr>
                                        <p:cTn id="24" dur="750"/>
                                        <p:tgtEl>
                                          <p:spTgt spid="9">
                                            <p:graphicEl>
                                              <a:chart seriesIdx="0" categoryIdx="1" bldStep="ptInSeries"/>
                                            </p:graphicEl>
                                          </p:spTgt>
                                        </p:tgtEl>
                                      </p:cBhvr>
                                    </p:animEffect>
                                    <p:anim calcmode="lin" valueType="num">
                                      <p:cBhvr>
                                        <p:cTn id="25" dur="750" fill="hold"/>
                                        <p:tgtEl>
                                          <p:spTgt spid="9">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6" dur="750" fill="hold"/>
                                        <p:tgtEl>
                                          <p:spTgt spid="9">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9">
                                            <p:graphicEl>
                                              <a:chart seriesIdx="0" categoryIdx="2" bldStep="ptInSeries"/>
                                            </p:graphicEl>
                                          </p:spTgt>
                                        </p:tgtEl>
                                        <p:attrNameLst>
                                          <p:attrName>style.visibility</p:attrName>
                                        </p:attrNameLst>
                                      </p:cBhvr>
                                      <p:to>
                                        <p:strVal val="visible"/>
                                      </p:to>
                                    </p:set>
                                    <p:animEffect transition="in" filter="fade">
                                      <p:cBhvr>
                                        <p:cTn id="30" dur="750"/>
                                        <p:tgtEl>
                                          <p:spTgt spid="9">
                                            <p:graphicEl>
                                              <a:chart seriesIdx="0" categoryIdx="2" bldStep="ptInSeries"/>
                                            </p:graphicEl>
                                          </p:spTgt>
                                        </p:tgtEl>
                                      </p:cBhvr>
                                    </p:animEffect>
                                    <p:anim calcmode="lin" valueType="num">
                                      <p:cBhvr>
                                        <p:cTn id="31" dur="750" fill="hold"/>
                                        <p:tgtEl>
                                          <p:spTgt spid="9">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2" dur="750" fill="hold"/>
                                        <p:tgtEl>
                                          <p:spTgt spid="9">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9">
                                            <p:graphicEl>
                                              <a:chart seriesIdx="0" categoryIdx="3" bldStep="ptInSeries"/>
                                            </p:graphicEl>
                                          </p:spTgt>
                                        </p:tgtEl>
                                        <p:attrNameLst>
                                          <p:attrName>style.visibility</p:attrName>
                                        </p:attrNameLst>
                                      </p:cBhvr>
                                      <p:to>
                                        <p:strVal val="visible"/>
                                      </p:to>
                                    </p:set>
                                    <p:animEffect transition="in" filter="fade">
                                      <p:cBhvr>
                                        <p:cTn id="36" dur="750"/>
                                        <p:tgtEl>
                                          <p:spTgt spid="9">
                                            <p:graphicEl>
                                              <a:chart seriesIdx="0" categoryIdx="3" bldStep="ptInSeries"/>
                                            </p:graphicEl>
                                          </p:spTgt>
                                        </p:tgtEl>
                                      </p:cBhvr>
                                    </p:animEffect>
                                    <p:anim calcmode="lin" valueType="num">
                                      <p:cBhvr>
                                        <p:cTn id="37" dur="750" fill="hold"/>
                                        <p:tgtEl>
                                          <p:spTgt spid="9">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8" dur="750" fill="hold"/>
                                        <p:tgtEl>
                                          <p:spTgt spid="9">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9">
                                            <p:graphicEl>
                                              <a:chart seriesIdx="0" categoryIdx="4" bldStep="ptInSeries"/>
                                            </p:graphicEl>
                                          </p:spTgt>
                                        </p:tgtEl>
                                        <p:attrNameLst>
                                          <p:attrName>style.visibility</p:attrName>
                                        </p:attrNameLst>
                                      </p:cBhvr>
                                      <p:to>
                                        <p:strVal val="visible"/>
                                      </p:to>
                                    </p:set>
                                    <p:animEffect transition="in" filter="fade">
                                      <p:cBhvr>
                                        <p:cTn id="42" dur="750"/>
                                        <p:tgtEl>
                                          <p:spTgt spid="9">
                                            <p:graphicEl>
                                              <a:chart seriesIdx="0" categoryIdx="4" bldStep="ptInSeries"/>
                                            </p:graphicEl>
                                          </p:spTgt>
                                        </p:tgtEl>
                                      </p:cBhvr>
                                    </p:animEffect>
                                    <p:anim calcmode="lin" valueType="num">
                                      <p:cBhvr>
                                        <p:cTn id="43" dur="750" fill="hold"/>
                                        <p:tgtEl>
                                          <p:spTgt spid="9">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44" dur="750" fill="hold"/>
                                        <p:tgtEl>
                                          <p:spTgt spid="9">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9">
                                            <p:graphicEl>
                                              <a:chart seriesIdx="0" categoryIdx="5" bldStep="ptInSeries"/>
                                            </p:graphicEl>
                                          </p:spTgt>
                                        </p:tgtEl>
                                        <p:attrNameLst>
                                          <p:attrName>style.visibility</p:attrName>
                                        </p:attrNameLst>
                                      </p:cBhvr>
                                      <p:to>
                                        <p:strVal val="visible"/>
                                      </p:to>
                                    </p:set>
                                    <p:animEffect transition="in" filter="fade">
                                      <p:cBhvr>
                                        <p:cTn id="48" dur="750"/>
                                        <p:tgtEl>
                                          <p:spTgt spid="9">
                                            <p:graphicEl>
                                              <a:chart seriesIdx="0" categoryIdx="5" bldStep="ptInSeries"/>
                                            </p:graphicEl>
                                          </p:spTgt>
                                        </p:tgtEl>
                                      </p:cBhvr>
                                    </p:animEffect>
                                    <p:anim calcmode="lin" valueType="num">
                                      <p:cBhvr>
                                        <p:cTn id="49" dur="750" fill="hold"/>
                                        <p:tgtEl>
                                          <p:spTgt spid="9">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p:cTn id="50" dur="750" fill="hold"/>
                                        <p:tgtEl>
                                          <p:spTgt spid="9">
                                            <p:graphicEl>
                                              <a:chart seriesIdx="0" categoryIdx="5" bldStep="ptInSeries"/>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9">
                                            <p:graphicEl>
                                              <a:chart seriesIdx="0" categoryIdx="6" bldStep="ptInSeries"/>
                                            </p:graphicEl>
                                          </p:spTgt>
                                        </p:tgtEl>
                                        <p:attrNameLst>
                                          <p:attrName>style.visibility</p:attrName>
                                        </p:attrNameLst>
                                      </p:cBhvr>
                                      <p:to>
                                        <p:strVal val="visible"/>
                                      </p:to>
                                    </p:set>
                                    <p:animEffect transition="in" filter="fade">
                                      <p:cBhvr>
                                        <p:cTn id="54" dur="750"/>
                                        <p:tgtEl>
                                          <p:spTgt spid="9">
                                            <p:graphicEl>
                                              <a:chart seriesIdx="0" categoryIdx="6" bldStep="ptInSeries"/>
                                            </p:graphicEl>
                                          </p:spTgt>
                                        </p:tgtEl>
                                      </p:cBhvr>
                                    </p:animEffect>
                                    <p:anim calcmode="lin" valueType="num">
                                      <p:cBhvr>
                                        <p:cTn id="55" dur="750" fill="hold"/>
                                        <p:tgtEl>
                                          <p:spTgt spid="9">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p:cTn id="56" dur="750" fill="hold"/>
                                        <p:tgtEl>
                                          <p:spTgt spid="9">
                                            <p:graphicEl>
                                              <a:chart seriesIdx="0" categoryIdx="6"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Effect transition="in" filter="fade">
                                      <p:cBhvr>
                                        <p:cTn id="65" dur="1000"/>
                                        <p:tgtEl>
                                          <p:spTgt spid="3">
                                            <p:txEl>
                                              <p:pRg st="0" end="0"/>
                                            </p:txEl>
                                          </p:spTgt>
                                        </p:tgtEl>
                                      </p:cBhvr>
                                    </p:animEffect>
                                    <p:anim calcmode="lin" valueType="num">
                                      <p:cBhvr>
                                        <p:cTn id="6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fade">
                                      <p:cBhvr>
                                        <p:cTn id="70" dur="1000"/>
                                        <p:tgtEl>
                                          <p:spTgt spid="3">
                                            <p:txEl>
                                              <p:pRg st="1" end="1"/>
                                            </p:txEl>
                                          </p:spTgt>
                                        </p:tgtEl>
                                      </p:cBhvr>
                                    </p:animEffect>
                                    <p:anim calcmode="lin" valueType="num">
                                      <p:cBhvr>
                                        <p:cTn id="7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500"/>
                            </p:stCondLst>
                            <p:childTnLst>
                              <p:par>
                                <p:cTn id="74" presetID="42" presetClass="entr" presetSubtype="0" fill="hold" grpId="0" nodeType="after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fade">
                                      <p:cBhvr>
                                        <p:cTn id="76" dur="1000"/>
                                        <p:tgtEl>
                                          <p:spTgt spid="3">
                                            <p:txEl>
                                              <p:pRg st="2" end="2"/>
                                            </p:txEl>
                                          </p:spTgt>
                                        </p:tgtEl>
                                      </p:cBhvr>
                                    </p:animEffect>
                                    <p:anim calcmode="lin" valueType="num">
                                      <p:cBhvr>
                                        <p:cTn id="7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Effect transition="in" filter="fade">
                                      <p:cBhvr>
                                        <p:cTn id="81" dur="1000"/>
                                        <p:tgtEl>
                                          <p:spTgt spid="3">
                                            <p:txEl>
                                              <p:pRg st="3" end="3"/>
                                            </p:txEl>
                                          </p:spTgt>
                                        </p:tgtEl>
                                      </p:cBhvr>
                                    </p:animEffect>
                                    <p:anim calcmode="lin" valueType="num">
                                      <p:cBhvr>
                                        <p:cTn id="8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42"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1000"/>
                                        <p:tgtEl>
                                          <p:spTgt spid="3">
                                            <p:txEl>
                                              <p:pRg st="4" end="4"/>
                                            </p:txEl>
                                          </p:spTgt>
                                        </p:tgtEl>
                                      </p:cBhvr>
                                    </p:animEffect>
                                    <p:anim calcmode="lin" valueType="num">
                                      <p:cBhvr>
                                        <p:cTn id="8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El"/>
        </p:bldSub>
      </p:bldGraphic>
      <p:bldP spid="11"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Optimization Doesn’t Raise Rates; It Distributes the Rate Change</a:t>
            </a:r>
            <a:endParaRPr lang="en-US" dirty="0"/>
          </a:p>
        </p:txBody>
      </p:sp>
      <p:sp>
        <p:nvSpPr>
          <p:cNvPr id="3" name="Content Placeholder 2"/>
          <p:cNvSpPr>
            <a:spLocks noGrp="1"/>
          </p:cNvSpPr>
          <p:nvPr>
            <p:ph sz="half" idx="1"/>
          </p:nvPr>
        </p:nvSpPr>
        <p:spPr/>
        <p:txBody>
          <a:bodyPr/>
          <a:lstStyle/>
          <a:p>
            <a:r>
              <a:rPr lang="en-US" dirty="0" smtClean="0"/>
              <a:t>As Practiced in U.S.</a:t>
            </a:r>
          </a:p>
          <a:p>
            <a:pPr lvl="1"/>
            <a:r>
              <a:rPr lang="en-US" dirty="0" smtClean="0"/>
              <a:t>Remains True to Cost-Based Price</a:t>
            </a:r>
            <a:endParaRPr lang="en-US" dirty="0"/>
          </a:p>
          <a:p>
            <a:pPr lvl="1"/>
            <a:r>
              <a:rPr lang="en-US" dirty="0" smtClean="0"/>
              <a:t>Applied to Classes, </a:t>
            </a:r>
            <a:br>
              <a:rPr lang="en-US" dirty="0" smtClean="0"/>
            </a:br>
            <a:r>
              <a:rPr lang="en-US" dirty="0" smtClean="0"/>
              <a:t>Not Individuals</a:t>
            </a:r>
          </a:p>
          <a:p>
            <a:r>
              <a:rPr lang="en-US" dirty="0" smtClean="0"/>
              <a:t>Rates Don’t Exceed Actuarial Indication</a:t>
            </a:r>
            <a:endParaRPr lang="en-US" dirty="0"/>
          </a:p>
        </p:txBody>
      </p:sp>
      <p:graphicFrame>
        <p:nvGraphicFramePr>
          <p:cNvPr id="9" name="Content Placeholder 8"/>
          <p:cNvGraphicFramePr>
            <a:graphicFrameLocks noGrp="1"/>
          </p:cNvGraphicFramePr>
          <p:nvPr>
            <p:ph sz="half" idx="2"/>
            <p:extLst/>
          </p:nvPr>
        </p:nvGraphicFramePr>
        <p:xfrm>
          <a:off x="4562475" y="2405449"/>
          <a:ext cx="4038600" cy="3720714"/>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119</a:t>
            </a:fld>
            <a:endParaRPr lang="en-US">
              <a:solidFill>
                <a:srgbClr val="000000"/>
              </a:solidFill>
            </a:endParaRPr>
          </a:p>
        </p:txBody>
      </p:sp>
      <p:sp>
        <p:nvSpPr>
          <p:cNvPr id="10" name="AutoShape 7"/>
          <p:cNvSpPr>
            <a:spLocks noChangeArrowheads="1"/>
          </p:cNvSpPr>
          <p:nvPr/>
        </p:nvSpPr>
        <p:spPr bwMode="blackWhite">
          <a:xfrm>
            <a:off x="4495800" y="1598142"/>
            <a:ext cx="4013886" cy="807307"/>
          </a:xfrm>
          <a:prstGeom prst="wedgeRectCallout">
            <a:avLst>
              <a:gd name="adj1" fmla="val 37133"/>
              <a:gd name="adj2" fmla="val -18799"/>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Example (cont’d): There Are Many Reasonable Ways to Achieve Reasonable Rates.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2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2" dur="1000"/>
                                        <p:tgtEl>
                                          <p:spTgt spid="9">
                                            <p:graphicEl>
                                              <a:chart seriesIdx="-3" categoryIdx="-3" bldStep="gridLegend"/>
                                            </p:graphicEl>
                                          </p:spTgt>
                                        </p:tgtEl>
                                      </p:cBhvr>
                                    </p:animEffect>
                                    <p:anim calcmode="lin" valueType="num">
                                      <p:cBhvr>
                                        <p:cTn id="13"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8" dur="1000"/>
                                        <p:tgtEl>
                                          <p:spTgt spid="9">
                                            <p:graphicEl>
                                              <a:chart seriesIdx="0" categoryIdx="-4" bldStep="series"/>
                                            </p:graphicEl>
                                          </p:spTgt>
                                        </p:tgtEl>
                                      </p:cBhvr>
                                    </p:animEffect>
                                    <p:anim calcmode="lin" valueType="num">
                                      <p:cBhvr>
                                        <p:cTn id="19" dur="1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0" dur="1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25" dur="1000"/>
                                        <p:tgtEl>
                                          <p:spTgt spid="9">
                                            <p:graphicEl>
                                              <a:chart seriesIdx="1" categoryIdx="-4" bldStep="series"/>
                                            </p:graphicEl>
                                          </p:spTgt>
                                        </p:tgtEl>
                                      </p:cBhvr>
                                    </p:animEffect>
                                    <p:anim calcmode="lin" valueType="num">
                                      <p:cBhvr>
                                        <p:cTn id="26" dur="1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fade">
                                      <p:cBhvr>
                                        <p:cTn id="32" dur="1000"/>
                                        <p:tgtEl>
                                          <p:spTgt spid="9">
                                            <p:graphicEl>
                                              <a:chart seriesIdx="2" categoryIdx="-4" bldStep="series"/>
                                            </p:graphicEl>
                                          </p:spTgt>
                                        </p:tgtEl>
                                      </p:cBhvr>
                                    </p:animEffect>
                                    <p:anim calcmode="lin" valueType="num">
                                      <p:cBhvr>
                                        <p:cTn id="33" dur="1000" fill="hold"/>
                                        <p:tgtEl>
                                          <p:spTgt spid="9">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4" dur="1000" fill="hold"/>
                                        <p:tgtEl>
                                          <p:spTgt spid="9">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50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Chart bld="series"/>
        </p:bldSub>
      </p:bldGraphic>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December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36886"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12</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937318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8"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p:txBody>
          <a:bodyPr/>
          <a:lstStyle/>
          <a:p>
            <a:pPr>
              <a:defRPr/>
            </a:pPr>
            <a:fld id="{429F0A8D-73C6-4FDD-AE96-B87DB2F22963}" type="slidenum">
              <a:rPr lang="en-US" smtClean="0">
                <a:solidFill>
                  <a:srgbClr val="000000"/>
                </a:solidFill>
              </a:rPr>
              <a:pPr>
                <a:defRPr/>
              </a:pPr>
              <a:t>120</a:t>
            </a:fld>
            <a:endParaRPr lang="en-US" dirty="0" smtClean="0">
              <a:solidFill>
                <a:srgbClr val="000000"/>
              </a:solidFill>
            </a:endParaRPr>
          </a:p>
        </p:txBody>
      </p:sp>
      <p:sp>
        <p:nvSpPr>
          <p:cNvPr id="7173" name="Rectangle 2"/>
          <p:cNvSpPr>
            <a:spLocks noGrp="1" noChangeArrowheads="1"/>
          </p:cNvSpPr>
          <p:nvPr>
            <p:ph type="title"/>
          </p:nvPr>
        </p:nvSpPr>
        <p:spPr/>
        <p:txBody>
          <a:bodyPr/>
          <a:lstStyle/>
          <a:p>
            <a:r>
              <a:rPr lang="en-US" altLang="en-US" dirty="0">
                <a:latin typeface="Arial" panose="020B0604020202020204" pitchFamily="34" charset="0"/>
              </a:rPr>
              <a:t>4. Low Income Drivers Are Just as Likely to Shop As Anyone Else</a:t>
            </a:r>
            <a:endParaRPr lang="en-US" altLang="en-US" baseline="30000" dirty="0" smtClean="0">
              <a:latin typeface="Arial" panose="020B0604020202020204" pitchFamily="34" charset="0"/>
            </a:endParaRPr>
          </a:p>
        </p:txBody>
      </p:sp>
      <p:sp>
        <p:nvSpPr>
          <p:cNvPr id="7174" name="Rectangle 3"/>
          <p:cNvSpPr>
            <a:spLocks noChangeArrowheads="1"/>
          </p:cNvSpPr>
          <p:nvPr/>
        </p:nvSpPr>
        <p:spPr bwMode="auto">
          <a:xfrm>
            <a:off x="0" y="6578600"/>
            <a:ext cx="863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 Insurance Information Institute Annual </a:t>
            </a:r>
            <a:r>
              <a:rPr lang="en-US" altLang="en-US" sz="1100" i="1">
                <a:solidFill>
                  <a:srgbClr val="000000"/>
                </a:solidFill>
                <a:cs typeface="Arial" panose="020B0604020202020204" pitchFamily="34" charset="0"/>
              </a:rPr>
              <a:t>Pulse</a:t>
            </a:r>
            <a:r>
              <a:rPr lang="en-US" altLang="en-US" sz="1100">
                <a:solidFill>
                  <a:srgbClr val="000000"/>
                </a:solidFill>
                <a:cs typeface="Arial" panose="020B0604020202020204" pitchFamily="34" charset="0"/>
              </a:rPr>
              <a:t> Survey.</a:t>
            </a:r>
          </a:p>
        </p:txBody>
      </p:sp>
      <p:graphicFrame>
        <p:nvGraphicFramePr>
          <p:cNvPr id="2" name="Object 2"/>
          <p:cNvGraphicFramePr>
            <a:graphicFrameLocks noChangeAspect="1"/>
          </p:cNvGraphicFramePr>
          <p:nvPr>
            <p:extLst/>
          </p:nvPr>
        </p:nvGraphicFramePr>
        <p:xfrm>
          <a:off x="50800" y="2147888"/>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7176" name="Rectangle 7"/>
          <p:cNvSpPr>
            <a:spLocks noChangeArrowheads="1"/>
          </p:cNvSpPr>
          <p:nvPr/>
        </p:nvSpPr>
        <p:spPr bwMode="black">
          <a:xfrm>
            <a:off x="347663" y="1266825"/>
            <a:ext cx="82216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0" fontAlgn="base" hangingPunct="0">
              <a:spcBef>
                <a:spcPct val="20000"/>
              </a:spcBef>
              <a:spcAft>
                <a:spcPct val="0"/>
              </a:spcAft>
              <a:buClrTx/>
              <a:buFontTx/>
              <a:buNone/>
            </a:pPr>
            <a:r>
              <a:rPr lang="en-US" altLang="en-US" sz="2000" b="1" dirty="0">
                <a:solidFill>
                  <a:srgbClr val="225A7A"/>
                </a:solidFill>
                <a:cs typeface="Arial" panose="020B0604020202020204" pitchFamily="34" charset="0"/>
              </a:rPr>
              <a:t>Percent of </a:t>
            </a:r>
            <a:r>
              <a:rPr lang="en-US" altLang="en-US" sz="2000" b="1" dirty="0" smtClean="0">
                <a:solidFill>
                  <a:srgbClr val="225A7A"/>
                </a:solidFill>
                <a:cs typeface="Arial" panose="020B0604020202020204" pitchFamily="34" charset="0"/>
              </a:rPr>
              <a:t>Those With Auto Insurance Who Said </a:t>
            </a:r>
            <a:br>
              <a:rPr lang="en-US" altLang="en-US" sz="2000" b="1" dirty="0" smtClean="0">
                <a:solidFill>
                  <a:srgbClr val="225A7A"/>
                </a:solidFill>
                <a:cs typeface="Arial" panose="020B0604020202020204" pitchFamily="34" charset="0"/>
              </a:rPr>
            </a:br>
            <a:r>
              <a:rPr lang="en-US" altLang="en-US" sz="2000" b="1" dirty="0" smtClean="0">
                <a:solidFill>
                  <a:srgbClr val="225A7A"/>
                </a:solidFill>
                <a:cs typeface="Arial" panose="020B0604020202020204" pitchFamily="34" charset="0"/>
              </a:rPr>
              <a:t>They Compared Prices on Renewal, by Income, 2014-2015</a:t>
            </a:r>
            <a:endParaRPr lang="en-US" altLang="en-US" sz="2000" b="1" dirty="0">
              <a:solidFill>
                <a:srgbClr val="225A7A"/>
              </a:solidFill>
              <a:cs typeface="Arial" panose="020B0604020202020204" pitchFamily="34" charset="0"/>
            </a:endParaRPr>
          </a:p>
        </p:txBody>
      </p:sp>
      <p:sp>
        <p:nvSpPr>
          <p:cNvPr id="9" name="Rectangle 5"/>
          <p:cNvSpPr>
            <a:spLocks noChangeArrowheads="1"/>
          </p:cNvSpPr>
          <p:nvPr/>
        </p:nvSpPr>
        <p:spPr bwMode="blackWhite">
          <a:xfrm>
            <a:off x="681038" y="5810251"/>
            <a:ext cx="7824787" cy="5842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Low- to Moderate-Income Respondents Were More Likely to Say They Compare Prices.</a:t>
            </a:r>
            <a:endParaRPr lang="en-US" altLang="en-US" sz="1800" b="1" dirty="0">
              <a:solidFill>
                <a:srgbClr val="FFFFFF"/>
              </a:solidFill>
              <a:cs typeface="Arial" panose="020B0604020202020204" pitchFamily="34" charset="0"/>
            </a:endParaRPr>
          </a:p>
        </p:txBody>
      </p:sp>
    </p:spTree>
    <p:extLst>
      <p:ext uri="{BB962C8B-B14F-4D97-AF65-F5344CB8AC3E}">
        <p14:creationId xmlns:p14="http://schemas.microsoft.com/office/powerpoint/2010/main" val="937560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57200" y="1702197"/>
            <a:ext cx="7834372" cy="1853838"/>
          </a:xfrm>
        </p:spPr>
      </p:pic>
      <p:sp>
        <p:nvSpPr>
          <p:cNvPr id="2" name="Title 1"/>
          <p:cNvSpPr>
            <a:spLocks noGrp="1"/>
          </p:cNvSpPr>
          <p:nvPr>
            <p:ph type="title"/>
          </p:nvPr>
        </p:nvSpPr>
        <p:spPr/>
        <p:txBody>
          <a:bodyPr/>
          <a:lstStyle/>
          <a:p>
            <a:r>
              <a:rPr lang="en-US" dirty="0" smtClean="0"/>
              <a:t>The Latest</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121</a:t>
            </a:fld>
            <a:endParaRPr lang="en-US">
              <a:solidFill>
                <a:srgbClr val="000000"/>
              </a:solidFill>
            </a:endParaRPr>
          </a:p>
        </p:txBody>
      </p:sp>
      <p:sp>
        <p:nvSpPr>
          <p:cNvPr id="14" name="TextBox 13"/>
          <p:cNvSpPr txBox="1"/>
          <p:nvPr/>
        </p:nvSpPr>
        <p:spPr>
          <a:xfrm>
            <a:off x="457200" y="1240532"/>
            <a:ext cx="7845552" cy="461665"/>
          </a:xfrm>
          <a:prstGeom prst="rect">
            <a:avLst/>
          </a:prstGeom>
          <a:noFill/>
        </p:spPr>
        <p:txBody>
          <a:bodyPr wrap="square" rtlCol="0">
            <a:spAutoFit/>
          </a:bodyPr>
          <a:lstStyle/>
          <a:p>
            <a:pPr fontAlgn="base">
              <a:spcBef>
                <a:spcPct val="0"/>
              </a:spcBef>
              <a:spcAft>
                <a:spcPct val="0"/>
              </a:spcAft>
            </a:pPr>
            <a:r>
              <a:rPr lang="en-US" sz="2400" dirty="0" smtClean="0">
                <a:solidFill>
                  <a:srgbClr val="000000"/>
                </a:solidFill>
                <a:latin typeface="Arial" charset="0"/>
                <a:cs typeface="Arial" charset="0"/>
              </a:rPr>
              <a:t>NAIC Task Force Concluded (November)</a:t>
            </a:r>
            <a:endParaRPr lang="en-US" sz="2400" dirty="0">
              <a:solidFill>
                <a:srgbClr val="000000"/>
              </a:solidFill>
              <a:latin typeface="Arial" charset="0"/>
              <a:cs typeface="Arial" charset="0"/>
            </a:endParaRPr>
          </a:p>
        </p:txBody>
      </p:sp>
      <p:sp>
        <p:nvSpPr>
          <p:cNvPr id="15" name="Content Placeholder 2"/>
          <p:cNvSpPr txBox="1">
            <a:spLocks/>
          </p:cNvSpPr>
          <p:nvPr/>
        </p:nvSpPr>
        <p:spPr bwMode="auto">
          <a:xfrm>
            <a:off x="457200" y="3707062"/>
            <a:ext cx="7723632" cy="2949325"/>
          </a:xfrm>
          <a:prstGeom prst="rect">
            <a:avLst/>
          </a:prstGeom>
          <a:noFill/>
          <a:ln w="9525" algn="ctr">
            <a:noFill/>
            <a:miter lim="800000"/>
            <a:headEnd/>
            <a:tailEnd/>
          </a:ln>
        </p:spPr>
        <p:txBody>
          <a:bodyPr vert="horz" wrap="square" lIns="45720" tIns="45720" rIns="45720" bIns="45720" numCol="1" rtlCol="0"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8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4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sz="1800">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800">
                <a:solidFill>
                  <a:schemeClr val="tx1"/>
                </a:solidFill>
                <a:latin typeface="Arial" charset="0"/>
              </a:defRPr>
            </a:lvl5pPr>
            <a:lvl6pPr marL="2514600" indent="-228600" algn="l" fontAlgn="base">
              <a:spcBef>
                <a:spcPct val="20000"/>
              </a:spcBef>
              <a:spcAft>
                <a:spcPct val="0"/>
              </a:spcAft>
              <a:buChar char="»"/>
              <a:defRPr sz="1800">
                <a:solidFill>
                  <a:schemeClr val="bg1">
                    <a:alpha val="100000"/>
                  </a:schemeClr>
                </a:solidFill>
                <a:latin typeface="+mn-lt"/>
              </a:defRPr>
            </a:lvl6pPr>
            <a:lvl7pPr marL="2971800" indent="-228600" algn="l" fontAlgn="base">
              <a:spcBef>
                <a:spcPct val="20000"/>
              </a:spcBef>
              <a:spcAft>
                <a:spcPct val="0"/>
              </a:spcAft>
              <a:buChar char="»"/>
              <a:defRPr sz="1800">
                <a:solidFill>
                  <a:schemeClr val="bg1">
                    <a:alpha val="100000"/>
                  </a:schemeClr>
                </a:solidFill>
                <a:latin typeface="+mn-lt"/>
              </a:defRPr>
            </a:lvl7pPr>
            <a:lvl8pPr marL="3429000" indent="-228600" algn="l" fontAlgn="base">
              <a:spcBef>
                <a:spcPct val="20000"/>
              </a:spcBef>
              <a:spcAft>
                <a:spcPct val="0"/>
              </a:spcAft>
              <a:buChar char="»"/>
              <a:defRPr sz="1800">
                <a:solidFill>
                  <a:schemeClr val="bg1">
                    <a:alpha val="100000"/>
                  </a:schemeClr>
                </a:solidFill>
                <a:latin typeface="+mn-lt"/>
              </a:defRPr>
            </a:lvl8pPr>
            <a:lvl9pPr marL="3886200" indent="-228600" algn="l" fontAlgn="base">
              <a:spcBef>
                <a:spcPct val="20000"/>
              </a:spcBef>
              <a:spcAft>
                <a:spcPct val="0"/>
              </a:spcAft>
              <a:buChar char="»"/>
              <a:defRPr sz="1800">
                <a:solidFill>
                  <a:schemeClr val="bg1">
                    <a:alpha val="100000"/>
                  </a:schemeClr>
                </a:solidFill>
                <a:latin typeface="+mn-lt"/>
              </a:defRPr>
            </a:lvl9pPr>
          </a:lstStyle>
          <a:p>
            <a:pPr>
              <a:buClr>
                <a:srgbClr val="FF6801"/>
              </a:buClr>
            </a:pPr>
            <a:r>
              <a:rPr lang="en-US" kern="0" dirty="0" smtClean="0">
                <a:solidFill>
                  <a:srgbClr val="000000"/>
                </a:solidFill>
              </a:rPr>
              <a:t>Restrictions/bans in 16 States, D.C.</a:t>
            </a:r>
          </a:p>
          <a:p>
            <a:pPr>
              <a:buClr>
                <a:srgbClr val="FF6801"/>
              </a:buClr>
            </a:pPr>
            <a:r>
              <a:rPr lang="en-US" kern="0" dirty="0" smtClean="0">
                <a:solidFill>
                  <a:srgbClr val="000000"/>
                </a:solidFill>
              </a:rPr>
              <a:t>Illinois Declined to </a:t>
            </a:r>
            <a:r>
              <a:rPr lang="en-US" kern="0" dirty="0">
                <a:solidFill>
                  <a:srgbClr val="000000"/>
                </a:solidFill>
              </a:rPr>
              <a:t>Issue Regulation</a:t>
            </a:r>
            <a:br>
              <a:rPr lang="en-US" kern="0" dirty="0">
                <a:solidFill>
                  <a:srgbClr val="000000"/>
                </a:solidFill>
              </a:rPr>
            </a:br>
            <a:r>
              <a:rPr lang="en-US" sz="1600" kern="0" dirty="0" smtClean="0">
                <a:solidFill>
                  <a:srgbClr val="000000"/>
                </a:solidFill>
              </a:rPr>
              <a:t>‘Illinois </a:t>
            </a:r>
            <a:r>
              <a:rPr lang="en-US" sz="1600" kern="0" dirty="0">
                <a:solidFill>
                  <a:srgbClr val="000000"/>
                </a:solidFill>
              </a:rPr>
              <a:t>has a highly competitive auto and homeowners’ insurance market </a:t>
            </a:r>
            <a:r>
              <a:rPr lang="en-US" sz="1600" kern="0" dirty="0" smtClean="0">
                <a:solidFill>
                  <a:srgbClr val="000000"/>
                </a:solidFill>
              </a:rPr>
              <a:t>… I </a:t>
            </a:r>
            <a:r>
              <a:rPr lang="en-US" sz="1600" kern="0" dirty="0">
                <a:solidFill>
                  <a:srgbClr val="000000"/>
                </a:solidFill>
              </a:rPr>
              <a:t>would be delighted to host any members of </a:t>
            </a:r>
            <a:r>
              <a:rPr lang="en-US" sz="1600" kern="0" dirty="0" smtClean="0">
                <a:solidFill>
                  <a:srgbClr val="000000"/>
                </a:solidFill>
              </a:rPr>
              <a:t>… consumer </a:t>
            </a:r>
            <a:r>
              <a:rPr lang="en-US" sz="1600" kern="0" dirty="0">
                <a:solidFill>
                  <a:srgbClr val="000000"/>
                </a:solidFill>
              </a:rPr>
              <a:t>organizations to visit with me, in person, to share the data they cite as it is inconsistent with what I have reviewed</a:t>
            </a:r>
            <a:r>
              <a:rPr lang="en-US" sz="1600" kern="0" dirty="0" smtClean="0">
                <a:solidFill>
                  <a:srgbClr val="000000"/>
                </a:solidFill>
              </a:rPr>
              <a:t>.’</a:t>
            </a:r>
            <a:endParaRPr lang="en-US" sz="1600" kern="0" dirty="0">
              <a:solidFill>
                <a:srgbClr val="000000"/>
              </a:solidFill>
            </a:endParaRPr>
          </a:p>
          <a:p>
            <a:pPr marL="0" indent="0" algn="r">
              <a:buClr>
                <a:srgbClr val="FF6801"/>
              </a:buClr>
              <a:buFont typeface="Wingdings" pitchFamily="2" charset="2"/>
              <a:buNone/>
            </a:pPr>
            <a:r>
              <a:rPr lang="en-US" sz="1600" kern="0" dirty="0" smtClean="0">
                <a:solidFill>
                  <a:srgbClr val="000000"/>
                </a:solidFill>
              </a:rPr>
              <a:t>- Acting Insurance Director Anne Melissa Dowling</a:t>
            </a:r>
            <a:br>
              <a:rPr lang="en-US" sz="1600" kern="0" dirty="0" smtClean="0">
                <a:solidFill>
                  <a:srgbClr val="000000"/>
                </a:solidFill>
              </a:rPr>
            </a:br>
            <a:r>
              <a:rPr lang="en-US" sz="1600" i="1" kern="0" dirty="0" smtClean="0">
                <a:solidFill>
                  <a:srgbClr val="000000"/>
                </a:solidFill>
              </a:rPr>
              <a:t>January 2016</a:t>
            </a:r>
          </a:p>
        </p:txBody>
      </p:sp>
      <p:sp>
        <p:nvSpPr>
          <p:cNvPr id="8" name="AutoShape 7"/>
          <p:cNvSpPr>
            <a:spLocks noChangeArrowheads="1"/>
          </p:cNvSpPr>
          <p:nvPr/>
        </p:nvSpPr>
        <p:spPr bwMode="blackWhite">
          <a:xfrm>
            <a:off x="7017236" y="2803585"/>
            <a:ext cx="1798960" cy="1121434"/>
          </a:xfrm>
          <a:prstGeom prst="wedgeRectCallout">
            <a:avLst>
              <a:gd name="adj1" fmla="val -163015"/>
              <a:gd name="adj2" fmla="val -26390"/>
            </a:avLst>
          </a:prstGeom>
          <a:solidFill>
            <a:schemeClr val="accent2"/>
          </a:solidFill>
          <a:ln w="28575" algn="ctr">
            <a:solidFill>
              <a:schemeClr val="accent2"/>
            </a:solidFill>
            <a:miter lim="800000"/>
            <a:headEnd/>
            <a:tailEnd/>
          </a:ln>
          <a:effectLst/>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Focus Appears to Be On Potential Use of Tool on Individuals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0194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I.I.I. Done?</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B690DBB-527D-49DE-BE17-F2C090C1D32C}" type="slidenum">
              <a:rPr lang="en-US" smtClean="0">
                <a:solidFill>
                  <a:srgbClr val="000000"/>
                </a:solidFill>
              </a:rPr>
              <a:pPr>
                <a:defRPr/>
              </a:pPr>
              <a:t>122</a:t>
            </a:fld>
            <a:endParaRPr lang="en-US">
              <a:solidFill>
                <a:srgbClr val="000000"/>
              </a:solidFill>
            </a:endParaRPr>
          </a:p>
        </p:txBody>
      </p:sp>
      <p:sp>
        <p:nvSpPr>
          <p:cNvPr id="4" name="Content Placeholder 3"/>
          <p:cNvSpPr>
            <a:spLocks noGrp="1"/>
          </p:cNvSpPr>
          <p:nvPr>
            <p:ph sz="half" idx="2"/>
          </p:nvPr>
        </p:nvSpPr>
        <p:spPr>
          <a:xfrm>
            <a:off x="603850" y="1199072"/>
            <a:ext cx="3286664" cy="5357003"/>
          </a:xfrm>
        </p:spPr>
        <p:txBody>
          <a:bodyPr/>
          <a:lstStyle/>
          <a:p>
            <a:r>
              <a:rPr lang="en-US" dirty="0"/>
              <a:t>Media</a:t>
            </a:r>
          </a:p>
          <a:p>
            <a:r>
              <a:rPr lang="en-US" dirty="0"/>
              <a:t>Industry</a:t>
            </a:r>
          </a:p>
          <a:p>
            <a:r>
              <a:rPr lang="en-US" dirty="0"/>
              <a:t>Policymakers</a:t>
            </a:r>
          </a:p>
          <a:p>
            <a:r>
              <a:rPr lang="en-US" dirty="0" smtClean="0"/>
              <a:t>The</a:t>
            </a:r>
            <a:r>
              <a:rPr lang="en-US" sz="2400" dirty="0" smtClean="0"/>
              <a:t> </a:t>
            </a:r>
            <a:r>
              <a:rPr lang="en-US" dirty="0"/>
              <a:t>Message</a:t>
            </a:r>
            <a:r>
              <a:rPr lang="en-US" sz="2400" dirty="0" smtClean="0"/>
              <a:t>:</a:t>
            </a:r>
          </a:p>
          <a:p>
            <a:pPr lvl="1"/>
            <a:r>
              <a:rPr lang="en-US" sz="1600" dirty="0" smtClean="0"/>
              <a:t>‘the </a:t>
            </a:r>
            <a:r>
              <a:rPr lang="en-US" sz="1600" dirty="0"/>
              <a:t>optimal way </a:t>
            </a:r>
            <a:r>
              <a:rPr lang="en-US" sz="1600" dirty="0" smtClean="0"/>
              <a:t>… is </a:t>
            </a:r>
            <a:r>
              <a:rPr lang="en-US" sz="1600" dirty="0"/>
              <a:t>not through prohibitions but </a:t>
            </a:r>
            <a:r>
              <a:rPr lang="en-US" sz="1600" dirty="0" smtClean="0"/>
              <a:t>through observation</a:t>
            </a:r>
            <a:r>
              <a:rPr lang="en-US" sz="1600" dirty="0"/>
              <a:t>, learning and studying the impacts on insurance markets and consumers and </a:t>
            </a:r>
            <a:r>
              <a:rPr lang="en-US" sz="1600" dirty="0" smtClean="0"/>
              <a:t>only then </a:t>
            </a:r>
            <a:r>
              <a:rPr lang="en-US" sz="1600" dirty="0"/>
              <a:t>making recommendations as necessary</a:t>
            </a:r>
            <a:r>
              <a:rPr lang="en-US" sz="1600" dirty="0" smtClean="0"/>
              <a:t>.’</a:t>
            </a:r>
            <a:r>
              <a:rPr lang="en-US" sz="1600" dirty="0"/>
              <a:t/>
            </a:r>
            <a:br>
              <a:rPr lang="en-US" sz="1600" dirty="0"/>
            </a:br>
            <a:r>
              <a:rPr lang="en-US" sz="1600" dirty="0" smtClean="0"/>
              <a:t>- Robert Hartwig,</a:t>
            </a:r>
            <a:br>
              <a:rPr lang="en-US" sz="1600" dirty="0" smtClean="0"/>
            </a:br>
            <a:r>
              <a:rPr lang="en-US" sz="1600" dirty="0" smtClean="0"/>
              <a:t>NCOIL, July 17, 2015</a:t>
            </a:r>
          </a:p>
        </p:txBody>
      </p:sp>
      <p:pic>
        <p:nvPicPr>
          <p:cNvPr id="3" name="Picture 2"/>
          <p:cNvPicPr>
            <a:picLocks noChangeAspect="1"/>
          </p:cNvPicPr>
          <p:nvPr/>
        </p:nvPicPr>
        <p:blipFill>
          <a:blip r:embed="rId2"/>
          <a:stretch>
            <a:fillRect/>
          </a:stretch>
        </p:blipFill>
        <p:spPr>
          <a:xfrm>
            <a:off x="4750029" y="293816"/>
            <a:ext cx="4298721" cy="4750369"/>
          </a:xfrm>
          <a:prstGeom prst="rect">
            <a:avLst/>
          </a:prstGeom>
          <a:ln>
            <a:solidFill>
              <a:schemeClr val="accent1"/>
            </a:solidFill>
          </a:ln>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0271" y="950083"/>
            <a:ext cx="4298721" cy="3226065"/>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3872597" y="1675786"/>
            <a:ext cx="4298720" cy="5096489"/>
          </a:xfrm>
          <a:prstGeom prst="rect">
            <a:avLst/>
          </a:prstGeom>
          <a:ln>
            <a:solidFill>
              <a:schemeClr val="accent1"/>
            </a:solidFill>
          </a:ln>
        </p:spPr>
      </p:pic>
    </p:spTree>
    <p:extLst>
      <p:ext uri="{BB962C8B-B14F-4D97-AF65-F5344CB8AC3E}">
        <p14:creationId xmlns:p14="http://schemas.microsoft.com/office/powerpoint/2010/main" val="143341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200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38934"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2099859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14</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39958"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938302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43030"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(1/16 for 2016 and 2017; for 2018-2021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88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44054"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300516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45079"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976496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46102"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0815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19</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23583" name="Chart" r:id="rId4" imgW="5746884" imgH="2520835" progId="MSGraph.Chart.8">
                  <p:embed followColorScheme="full"/>
                </p:oleObj>
              </mc:Choice>
              <mc:Fallback>
                <p:oleObj name="Chart" r:id="rId4" imgW="5746884" imgH="2520835"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3138083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524600"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33537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65022682"/>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547125" name="Chart" r:id="rId4" imgW="5759368" imgH="3517946" progId="MSGraph.Chart.8">
                  <p:embed followColorScheme="full"/>
                </p:oleObj>
              </mc:Choice>
              <mc:Fallback>
                <p:oleObj name="Chart" r:id="rId4" imgW="5759368" imgH="3517946"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4060218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1600893415"/>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48150" name="Chart" r:id="rId4" imgW="5524682" imgH="3689188" progId="MSGraph.Chart.8">
                  <p:embed followColorScheme="full"/>
                </p:oleObj>
              </mc:Choice>
              <mc:Fallback>
                <p:oleObj name="Chart" r:id="rId4" imgW="5524682" imgH="368918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48566" y="1633218"/>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57043" y="6275336"/>
            <a:ext cx="8428652" cy="554640"/>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*2015 data is through Q3.  </a:t>
            </a:r>
          </a:p>
          <a:p>
            <a:pPr>
              <a:spcBef>
                <a:spcPct val="0"/>
              </a:spcBef>
              <a:buClrTx/>
              <a:buFontTx/>
              <a:buNone/>
            </a:pPr>
            <a:r>
              <a:rPr lang="en-US" sz="1000" dirty="0" smtClean="0">
                <a:latin typeface="Arial" charset="0"/>
              </a:rPr>
              <a:t>Source</a:t>
            </a:r>
            <a:r>
              <a:rPr lang="en-US" sz="1000" dirty="0">
                <a:latin typeface="Arial" charset="0"/>
              </a:rPr>
              <a:t>: Insurance Information Institute</a:t>
            </a:r>
          </a:p>
        </p:txBody>
      </p:sp>
    </p:spTree>
    <p:extLst>
      <p:ext uri="{BB962C8B-B14F-4D97-AF65-F5344CB8AC3E}">
        <p14:creationId xmlns:p14="http://schemas.microsoft.com/office/powerpoint/2010/main" val="1139170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047272"/>
            <a:ext cx="865991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Attacks on Pricing Methodologies &amp; Underwriting Criteria Increased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2842936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59387"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24</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6108640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Auto &amp; Home Insurance: </a:t>
            </a:r>
          </a:p>
          <a:p>
            <a:pPr algn="ctr" defTabSz="114300">
              <a:lnSpc>
                <a:spcPct val="95000"/>
              </a:lnSpc>
              <a:spcBef>
                <a:spcPct val="25000"/>
              </a:spcBef>
            </a:pPr>
            <a:r>
              <a:rPr lang="en-US" sz="4000" b="1" dirty="0" smtClean="0">
                <a:solidFill>
                  <a:srgbClr val="FFFFFF"/>
                </a:solidFill>
              </a:rPr>
              <a:t>State of the Personal Lines Market</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Results Have Been Fairly Strong and Stable in Recent Years</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Dearth of Major CATs, Pricing Discipline Has Helped</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25</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Profitability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26</a:t>
            </a:fld>
            <a:endParaRPr lang="en-US"/>
          </a:p>
        </p:txBody>
      </p:sp>
      <p:sp>
        <p:nvSpPr>
          <p:cNvPr id="10" name="Rectangle 8"/>
          <p:cNvSpPr>
            <a:spLocks noChangeArrowheads="1"/>
          </p:cNvSpPr>
          <p:nvPr/>
        </p:nvSpPr>
        <p:spPr bwMode="auto">
          <a:xfrm>
            <a:off x="354965" y="4296470"/>
            <a:ext cx="8246110"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a:solidFill>
                  <a:srgbClr val="FF0000"/>
                </a:solidFill>
              </a:rPr>
              <a:t>P</a:t>
            </a:r>
            <a:r>
              <a:rPr lang="en-US" sz="4000" b="1" i="1" dirty="0" smtClean="0">
                <a:solidFill>
                  <a:srgbClr val="FF0000"/>
                </a:solidFill>
              </a:rPr>
              <a:t>rofitability of Auto and Homeowners Lines Varies Tremendously Over Time and Across States</a:t>
            </a:r>
            <a:endParaRPr lang="en-US" sz="4000" b="1" i="1" dirty="0">
              <a:solidFill>
                <a:srgbClr val="FF0000"/>
              </a:solidFill>
            </a:endParaRPr>
          </a:p>
        </p:txBody>
      </p:sp>
    </p:spTree>
    <p:extLst>
      <p:ext uri="{BB962C8B-B14F-4D97-AF65-F5344CB8AC3E}">
        <p14:creationId xmlns:p14="http://schemas.microsoft.com/office/powerpoint/2010/main" val="221096582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27</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2005-2014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797837549"/>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607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064930" y="1177323"/>
            <a:ext cx="3975484" cy="1623794"/>
          </a:xfrm>
          <a:prstGeom prst="wedgeRectCallout">
            <a:avLst>
              <a:gd name="adj1" fmla="val -71358"/>
              <a:gd name="adj2" fmla="val 5068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but Homeowners is on the rise due to the dearth of major catastrophes in recent years</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28</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4.3%.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98887948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8606"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1990-2014*</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1.9%**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1229567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29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1990-2014*</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1.9%</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405125797"/>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28480653"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8.1%             </a:t>
            </a:r>
            <a:r>
              <a:rPr lang="en-US" b="1" dirty="0">
                <a:solidFill>
                  <a:schemeClr val="bg1"/>
                </a:solidFill>
                <a:latin typeface="Arial" pitchFamily="34" charset="0"/>
              </a:rPr>
              <a:t>Homeowners: </a:t>
            </a:r>
            <a:r>
              <a:rPr lang="en-US" b="1" dirty="0" smtClean="0">
                <a:solidFill>
                  <a:schemeClr val="bg1"/>
                </a:solidFill>
                <a:latin typeface="Arial" pitchFamily="34" charset="0"/>
              </a:rPr>
              <a:t>4.3%**</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17253291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25624"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2922072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30</a:t>
            </a:fld>
            <a:endParaRPr lang="en-US" smtClean="0"/>
          </a:p>
        </p:txBody>
      </p:sp>
      <p:graphicFrame>
        <p:nvGraphicFramePr>
          <p:cNvPr id="29698" name="Object 3"/>
          <p:cNvGraphicFramePr>
            <a:graphicFrameLocks noGrp="1" noChangeAspect="1"/>
          </p:cNvGraphicFramePr>
          <p:nvPr>
            <p:ph idx="4294967295"/>
            <p:extLst/>
          </p:nvPr>
        </p:nvGraphicFramePr>
        <p:xfrm>
          <a:off x="0" y="1554163"/>
          <a:ext cx="9126538" cy="4711700"/>
        </p:xfrm>
        <a:graphic>
          <a:graphicData uri="http://schemas.openxmlformats.org/presentationml/2006/ole">
            <mc:AlternateContent xmlns:mc="http://schemas.openxmlformats.org/markup-compatibility/2006">
              <mc:Choice xmlns:v="urn:schemas-microsoft-com:vml" Requires="v">
                <p:oleObj spid="_x0000_s28529719"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554163"/>
                        <a:ext cx="9126538" cy="471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1016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 Insurance Information Institute</a:t>
            </a:r>
            <a:endParaRPr lang="en-US" sz="1100" dirty="0"/>
          </a:p>
        </p:txBody>
      </p:sp>
      <p:sp>
        <p:nvSpPr>
          <p:cNvPr id="2173958" name="AutoShape 6"/>
          <p:cNvSpPr>
            <a:spLocks noChangeArrowheads="1"/>
          </p:cNvSpPr>
          <p:nvPr/>
        </p:nvSpPr>
        <p:spPr bwMode="blackWhite">
          <a:xfrm>
            <a:off x="3281362" y="1620838"/>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2005-2014</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Pvt. Passenger </a:t>
            </a:r>
            <a:r>
              <a:rPr lang="en-US" sz="2800" b="1" dirty="0" smtClean="0">
                <a:solidFill>
                  <a:schemeClr val="accent1"/>
                </a:solidFill>
              </a:rPr>
              <a:t>Auto, 2005-2014 Average: Highest 25 States </a:t>
            </a:r>
            <a:endParaRPr lang="en-US" sz="2800" b="1" dirty="0">
              <a:solidFill>
                <a:schemeClr val="accent1"/>
              </a:solidFill>
            </a:endParaRP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297465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31</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309147211"/>
              </p:ext>
            </p:extLst>
          </p:nvPr>
        </p:nvGraphicFramePr>
        <p:xfrm>
          <a:off x="3175" y="1795463"/>
          <a:ext cx="9115425" cy="4710112"/>
        </p:xfrm>
        <a:graphic>
          <a:graphicData uri="http://schemas.openxmlformats.org/presentationml/2006/ole">
            <mc:AlternateContent xmlns:mc="http://schemas.openxmlformats.org/markup-compatibility/2006">
              <mc:Choice xmlns:v="urn:schemas-microsoft-com:vml" Requires="v">
                <p:oleObj spid="_x0000_s2853074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3175" y="1795463"/>
                        <a:ext cx="9115425"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
            </a:r>
            <a:br>
              <a:rPr lang="en-US" sz="2800" b="1" dirty="0" smtClean="0">
                <a:solidFill>
                  <a:schemeClr val="accent1"/>
                </a:solidFill>
              </a:rPr>
            </a:br>
            <a:endParaRPr lang="en-US" sz="2800" b="1" dirty="0" smtClean="0">
              <a:solidFill>
                <a:schemeClr val="accent1"/>
              </a:solidFill>
            </a:endParaRPr>
          </a:p>
          <a:p>
            <a:pPr eaLnBrk="0" hangingPunct="0"/>
            <a:r>
              <a:rPr lang="en-US" sz="2800" b="1" dirty="0" smtClean="0">
                <a:solidFill>
                  <a:schemeClr val="accent1"/>
                </a:solidFill>
              </a:rPr>
              <a:t>RNW </a:t>
            </a:r>
            <a:r>
              <a:rPr lang="en-US" sz="2800" b="1" dirty="0">
                <a:solidFill>
                  <a:schemeClr val="accent1"/>
                </a:solidFill>
              </a:rPr>
              <a:t>Pvt. Passenger Auto,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States </a:t>
            </a:r>
          </a:p>
        </p:txBody>
      </p:sp>
      <p:sp>
        <p:nvSpPr>
          <p:cNvPr id="30725" name="Rectangle 7"/>
          <p:cNvSpPr>
            <a:spLocks noChangeArrowheads="1"/>
          </p:cNvSpPr>
          <p:nvPr/>
        </p:nvSpPr>
        <p:spPr bwMode="auto">
          <a:xfrm>
            <a:off x="0" y="6402388"/>
            <a:ext cx="8750300" cy="430887"/>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a:t>
            </a:r>
          </a:p>
          <a:p>
            <a:endParaRPr lang="en-US" sz="1100" dirty="0"/>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2005-2014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250141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32</a:t>
            </a:fld>
            <a:endParaRPr lang="en-US" smtClean="0"/>
          </a:p>
        </p:txBody>
      </p:sp>
      <p:graphicFrame>
        <p:nvGraphicFramePr>
          <p:cNvPr id="31746" name="Object 3"/>
          <p:cNvGraphicFramePr>
            <a:graphicFrameLocks noGrp="1" noChangeAspect="1"/>
          </p:cNvGraphicFramePr>
          <p:nvPr>
            <p:ph idx="4294967295"/>
            <p:extLst/>
          </p:nvPr>
        </p:nvGraphicFramePr>
        <p:xfrm>
          <a:off x="0" y="1797050"/>
          <a:ext cx="9144000" cy="4710113"/>
        </p:xfrm>
        <a:graphic>
          <a:graphicData uri="http://schemas.openxmlformats.org/presentationml/2006/ole">
            <mc:AlternateContent xmlns:mc="http://schemas.openxmlformats.org/markup-compatibility/2006">
              <mc:Choice xmlns:v="urn:schemas-microsoft-com:vml" Requires="v">
                <p:oleObj spid="_x0000_s28531767" name="Chart" r:id="rId4" imgW="8820267" imgH="4543321" progId="MSGraph.Chart.8">
                  <p:embed followColorScheme="full"/>
                </p:oleObj>
              </mc:Choice>
              <mc:Fallback>
                <p:oleObj name="Chart" r:id="rId4" imgW="8820267" imgH="4543321" progId="MSGraph.Chart.8">
                  <p:embed followColorScheme="full"/>
                  <p:pic>
                    <p:nvPicPr>
                      <p:cNvPr id="0" name=""/>
                      <p:cNvPicPr>
                        <a:picLocks noChangeAspect="1" noChangeArrowheads="1"/>
                      </p:cNvPicPr>
                      <p:nvPr/>
                    </p:nvPicPr>
                    <p:blipFill>
                      <a:blip r:embed="rId5"/>
                      <a:srcRect/>
                      <a:stretch>
                        <a:fillRect/>
                      </a:stretch>
                    </p:blipFill>
                    <p:spPr bwMode="auto">
                      <a:xfrm>
                        <a:off x="0" y="1797050"/>
                        <a:ext cx="91440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460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1100" dirty="0" smtClean="0"/>
              <a:t>Sources</a:t>
            </a:r>
            <a:r>
              <a:rPr lang="en-US" sz="1100" dirty="0"/>
              <a:t>: </a:t>
            </a:r>
            <a:r>
              <a:rPr lang="en-US" sz="1100" dirty="0" smtClean="0"/>
              <a:t>NAIC</a:t>
            </a:r>
            <a:r>
              <a:rPr lang="en-US" sz="1100" dirty="0"/>
              <a:t>; Insurance Information Institute</a:t>
            </a:r>
          </a:p>
          <a:p>
            <a:pPr eaLnBrk="0" hangingPunct="0">
              <a:lnSpc>
                <a:spcPct val="70000"/>
              </a:lnSpc>
              <a:spcBef>
                <a:spcPct val="50000"/>
              </a:spcBef>
              <a:buClr>
                <a:srgbClr val="FF3300"/>
              </a:buClr>
              <a:buFont typeface="Wingdings" pitchFamily="2" charset="2"/>
              <a:buNone/>
            </a:pPr>
            <a:r>
              <a:rPr lang="en-US" sz="1100" dirty="0"/>
              <a:t>		</a:t>
            </a:r>
          </a:p>
        </p:txBody>
      </p:sp>
      <p:sp>
        <p:nvSpPr>
          <p:cNvPr id="31749" name="Rectangle 2"/>
          <p:cNvSpPr txBox="1">
            <a:spLocks noChangeArrowheads="1"/>
          </p:cNvSpPr>
          <p:nvPr/>
        </p:nvSpPr>
        <p:spPr bwMode="auto">
          <a:xfrm>
            <a:off x="0" y="0"/>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2005-2014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2350435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33</a:t>
            </a:fld>
            <a:endParaRPr lang="en-US" smtClean="0"/>
          </a:p>
        </p:txBody>
      </p:sp>
      <p:graphicFrame>
        <p:nvGraphicFramePr>
          <p:cNvPr id="32770" name="Object 3"/>
          <p:cNvGraphicFramePr>
            <a:graphicFrameLocks noGrp="1" noChangeAspect="1"/>
          </p:cNvGraphicFramePr>
          <p:nvPr>
            <p:ph idx="4294967295"/>
            <p:extLst/>
          </p:nvPr>
        </p:nvGraphicFramePr>
        <p:xfrm>
          <a:off x="76200" y="1408113"/>
          <a:ext cx="9018588" cy="4675187"/>
        </p:xfrm>
        <a:graphic>
          <a:graphicData uri="http://schemas.openxmlformats.org/presentationml/2006/ole">
            <mc:AlternateContent xmlns:mc="http://schemas.openxmlformats.org/markup-compatibility/2006">
              <mc:Choice xmlns:v="urn:schemas-microsoft-com:vml" Requires="v">
                <p:oleObj spid="_x0000_s2853279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76200" y="1408113"/>
                        <a:ext cx="9018588" cy="467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 Insurance Information Institute</a:t>
            </a:r>
            <a:endParaRPr lang="en-US" sz="1100" dirty="0"/>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2005-2014</a:t>
            </a:r>
            <a:endParaRPr lang="en-US" sz="1600" b="1" dirty="0">
              <a:solidFill>
                <a:schemeClr val="bg1"/>
              </a:solidFill>
            </a:endParaRP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a:t>
            </a:r>
            <a:r>
              <a:rPr lang="en-US" sz="2800" b="1" dirty="0">
                <a:solidFill>
                  <a:schemeClr val="accent1"/>
                </a:solidFill>
              </a:rPr>
              <a:t>Homeowners Insurance, </a:t>
            </a:r>
          </a:p>
          <a:p>
            <a:pPr eaLnBrk="0" hangingPunct="0"/>
            <a:r>
              <a:rPr lang="en-US" sz="2800" b="1" dirty="0">
                <a:solidFill>
                  <a:schemeClr val="accent1"/>
                </a:solidFill>
              </a:rPr>
              <a:t>2005-2014 Average: Lowest 25 States </a:t>
            </a:r>
          </a:p>
        </p:txBody>
      </p:sp>
    </p:spTree>
    <p:extLst>
      <p:ext uri="{BB962C8B-B14F-4D97-AF65-F5344CB8AC3E}">
        <p14:creationId xmlns:p14="http://schemas.microsoft.com/office/powerpoint/2010/main" val="3384253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Underwriting Performance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Underwriting Performance Exhibit Periods of Both Stability and Volatility</a:t>
            </a:r>
            <a:endParaRPr lang="en-US" sz="4000" b="1" i="1" dirty="0">
              <a:solidFill>
                <a:srgbClr val="FF0000"/>
              </a:solidFill>
            </a:endParaRPr>
          </a:p>
        </p:txBody>
      </p:sp>
    </p:spTree>
    <p:extLst>
      <p:ext uri="{BB962C8B-B14F-4D97-AF65-F5344CB8AC3E}">
        <p14:creationId xmlns:p14="http://schemas.microsoft.com/office/powerpoint/2010/main" val="29168448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307"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245872020"/>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33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Has Improved Markedly Since the 2011/12’s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sp>
        <p:nvSpPr>
          <p:cNvPr id="8" name="AutoShape 13"/>
          <p:cNvSpPr>
            <a:spLocks noChangeArrowheads="1"/>
          </p:cNvSpPr>
          <p:nvPr/>
        </p:nvSpPr>
        <p:spPr bwMode="blackWhite">
          <a:xfrm>
            <a:off x="4446804" y="2442474"/>
            <a:ext cx="1165122" cy="636784"/>
          </a:xfrm>
          <a:prstGeom prst="wedgeRectCallout">
            <a:avLst>
              <a:gd name="adj1" fmla="val 83183"/>
              <a:gd name="adj2" fmla="val 614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7462" y="2340387"/>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11926" y="1432775"/>
            <a:ext cx="1366683" cy="846229"/>
          </a:xfrm>
          <a:prstGeom prst="wedgeRectCallout">
            <a:avLst>
              <a:gd name="adj1" fmla="val 43886"/>
              <a:gd name="adj2" fmla="val 1187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58548" y="143277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Insurance Information Institute (2015F – 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37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488843"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1601683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38</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511247223"/>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489868"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1322894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52664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20755053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742300416"/>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49173" name="Chart" r:id="rId4" imgW="5696119" imgH="2374946" progId="MSGraph.Chart.8">
                  <p:embed followColorScheme="full"/>
                </p:oleObj>
              </mc:Choice>
              <mc:Fallback>
                <p:oleObj name="Chart" r:id="rId4" imgW="5696119" imgH="237494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40</a:t>
            </a:fld>
            <a:endParaRPr lang="en-US"/>
          </a:p>
        </p:txBody>
      </p:sp>
    </p:spTree>
    <p:extLst>
      <p:ext uri="{BB962C8B-B14F-4D97-AF65-F5344CB8AC3E}">
        <p14:creationId xmlns:p14="http://schemas.microsoft.com/office/powerpoint/2010/main" val="3087377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41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2179452189"/>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50197"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88531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42</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05"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54"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44</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8" name="AutoShape 7"/>
          <p:cNvSpPr>
            <a:spLocks noChangeArrowheads="1"/>
          </p:cNvSpPr>
          <p:nvPr/>
        </p:nvSpPr>
        <p:spPr bwMode="blackWhite">
          <a:xfrm>
            <a:off x="5707117" y="1737780"/>
            <a:ext cx="3050441" cy="1190967"/>
          </a:xfrm>
          <a:prstGeom prst="wedgeRectCallout">
            <a:avLst>
              <a:gd name="adj1" fmla="val -15355"/>
              <a:gd name="adj2" fmla="val 110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Uninsured loss component is large and could get larger.  Vast majority of economic loss from SC floods is uninsured</a:t>
            </a:r>
            <a:endParaRPr lang="en-US" sz="1600"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45</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46</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93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47</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233128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48</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32876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857444105"/>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527672"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1272464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Auto Severity </a:t>
            </a:r>
            <a:r>
              <a:rPr lang="en-US" dirty="0"/>
              <a:t>&amp;</a:t>
            </a:r>
            <a:r>
              <a:rPr lang="en-US" dirty="0" smtClean="0"/>
              <a:t> Frequency by Coverage: Trending Up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266" name="Chart" r:id="rId4" imgW="5778509" imgH="2508365" progId="MSGraph.Chart.8">
                  <p:embed followColorScheme="full"/>
                </p:oleObj>
              </mc:Choice>
              <mc:Fallback>
                <p:oleObj name="Chart" r:id="rId4" imgW="57785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a:t>
            </a:r>
            <a:r>
              <a:rPr lang="en-US" sz="1600" b="1" dirty="0" smtClean="0">
                <a:solidFill>
                  <a:srgbClr val="225A7A"/>
                </a:solidFill>
                <a:latin typeface="Arial" panose="020B0604020202020204" pitchFamily="34" charset="0"/>
                <a:cs typeface="Arial" panose="020B0604020202020204" pitchFamily="34" charset="0"/>
              </a:rPr>
              <a:t>2015* Over 2014</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 (latest available).</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51</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9404327"/>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2244" name="Chart" r:id="rId4" imgW="5778509" imgH="2508365" progId="MSGraph.Chart.8">
                  <p:embed followColorScheme="full"/>
                </p:oleObj>
              </mc:Choice>
              <mc:Fallback>
                <p:oleObj name="Chart" r:id="rId4" imgW="5778509"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52</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Loss Ratio Trending Upward:</a:t>
            </a:r>
            <a:br>
              <a:rPr lang="en-US" dirty="0" smtClean="0"/>
            </a:br>
            <a:r>
              <a:rPr lang="en-US" dirty="0" smtClean="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719847892"/>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221"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Loss Ratio</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Collision Loss Ratios are Trending Steadily Upward</a:t>
            </a:r>
            <a:endParaRPr lang="en-US" sz="2000" b="1" dirty="0">
              <a:solidFill>
                <a:srgbClr val="FFFFFF"/>
              </a:solidFill>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 (latest available).</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53</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3779963062"/>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2939"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2015:Q3.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2015:Q3*</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54</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28491916"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5276"/>
              <a:gd name="adj2" fmla="val -113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
        <p:nvSpPr>
          <p:cNvPr id="2" name="Oval 1"/>
          <p:cNvSpPr/>
          <p:nvPr/>
        </p:nvSpPr>
        <p:spPr>
          <a:xfrm>
            <a:off x="7819697" y="2542216"/>
            <a:ext cx="1056946" cy="867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2712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55</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2380072780"/>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3964"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four quarters ending in 2015:Q3.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56</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3863316353"/>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4988"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in 2015:Q3.</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extLst>
      <p:ext uri="{BB962C8B-B14F-4D97-AF65-F5344CB8AC3E}">
        <p14:creationId xmlns:p14="http://schemas.microsoft.com/office/powerpoint/2010/main" val="3152572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57</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ext uri="{D42A27DB-BD31-4B8C-83A1-F6EECF244321}">
                <p14:modId xmlns:p14="http://schemas.microsoft.com/office/powerpoint/2010/main" val="279690418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97035"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198120" y="76200"/>
            <a:ext cx="7696200" cy="914400"/>
          </a:xfrm>
        </p:spPr>
        <p:txBody>
          <a:bodyPr/>
          <a:lstStyle/>
          <a:p>
            <a:pPr>
              <a:lnSpc>
                <a:spcPct val="80000"/>
              </a:lnSpc>
            </a:pPr>
            <a:r>
              <a:rPr lang="en-US" altLang="en-US" sz="3200" dirty="0" smtClean="0"/>
              <a:t>Auto Insurance: Claim Frequency Impacts of Energy Crisis of 1973/4</a:t>
            </a:r>
            <a:endParaRPr lang="en-US" altLang="en-US" sz="2000" dirty="0" smtClean="0"/>
          </a:p>
        </p:txBody>
      </p:sp>
      <p:sp>
        <p:nvSpPr>
          <p:cNvPr id="88067" name="Rectangle 4"/>
          <p:cNvSpPr>
            <a:spLocks noChangeArrowheads="1"/>
          </p:cNvSpPr>
          <p:nvPr/>
        </p:nvSpPr>
        <p:spPr bwMode="auto">
          <a:xfrm>
            <a:off x="76200" y="6629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 US DOT.</a:t>
            </a:r>
          </a:p>
        </p:txBody>
      </p:sp>
      <p:pic>
        <p:nvPicPr>
          <p:cNvPr id="88068" name="Picture 4" descr="Auto Freq Oil Crisis 1 F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5240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581400" y="2133600"/>
            <a:ext cx="0" cy="38100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598" name="AutoShape 6"/>
          <p:cNvSpPr>
            <a:spLocks noChangeArrowheads="1"/>
          </p:cNvSpPr>
          <p:nvPr/>
        </p:nvSpPr>
        <p:spPr bwMode="auto">
          <a:xfrm>
            <a:off x="152400" y="1600200"/>
            <a:ext cx="1600200" cy="1066800"/>
          </a:xfrm>
          <a:prstGeom prst="wedgeRectCallout">
            <a:avLst>
              <a:gd name="adj1" fmla="val 156847"/>
              <a:gd name="adj2" fmla="val -5505"/>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Oct. 17, 1973: Arab oil embargo begins</a:t>
            </a:r>
            <a:endParaRPr lang="en-US" altLang="en-US" sz="1400">
              <a:solidFill>
                <a:schemeClr val="bg1"/>
              </a:solidFill>
            </a:endParaRPr>
          </a:p>
        </p:txBody>
      </p:sp>
      <p:sp>
        <p:nvSpPr>
          <p:cNvPr id="6894599" name="AutoShape 7"/>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Frequency </a:t>
            </a:r>
            <a:r>
              <a:rPr lang="en-US" altLang="en-US" sz="2000" b="1" u="sng"/>
              <a:t>Impacts</a:t>
            </a:r>
          </a:p>
          <a:p>
            <a:pPr algn="ctr">
              <a:lnSpc>
                <a:spcPct val="80000"/>
              </a:lnSpc>
            </a:pPr>
            <a:r>
              <a:rPr lang="en-US" altLang="en-US" sz="2000" b="1"/>
              <a:t>Collision: -7.7%</a:t>
            </a:r>
          </a:p>
          <a:p>
            <a:pPr algn="ctr">
              <a:lnSpc>
                <a:spcPct val="80000"/>
              </a:lnSpc>
            </a:pPr>
            <a:r>
              <a:rPr lang="en-US" altLang="en-US" sz="2000" b="1"/>
              <a:t>PD: -9.5%</a:t>
            </a:r>
          </a:p>
          <a:p>
            <a:pPr algn="ctr">
              <a:lnSpc>
                <a:spcPct val="80000"/>
              </a:lnSpc>
            </a:pPr>
            <a:r>
              <a:rPr lang="en-US" altLang="en-US" sz="2000" b="1"/>
              <a:t>BI: -13.3%</a:t>
            </a:r>
          </a:p>
        </p:txBody>
      </p:sp>
      <p:sp>
        <p:nvSpPr>
          <p:cNvPr id="88072" name="Line 8"/>
          <p:cNvSpPr>
            <a:spLocks noChangeShapeType="1"/>
          </p:cNvSpPr>
          <p:nvPr/>
        </p:nvSpPr>
        <p:spPr bwMode="auto">
          <a:xfrm>
            <a:off x="4191000" y="2133600"/>
            <a:ext cx="0" cy="38100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4601" name="AutoShape 9"/>
          <p:cNvSpPr>
            <a:spLocks noChangeArrowheads="1"/>
          </p:cNvSpPr>
          <p:nvPr/>
        </p:nvSpPr>
        <p:spPr bwMode="auto">
          <a:xfrm>
            <a:off x="7315200" y="17526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t>March 17, 1974: Arab oil states announce end to embargo</a:t>
            </a:r>
            <a:endParaRPr lang="en-US" altLang="en-US" sz="1400"/>
          </a:p>
        </p:txBody>
      </p:sp>
      <p:sp>
        <p:nvSpPr>
          <p:cNvPr id="6894602" name="AutoShape 10"/>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t>Driving Stats</a:t>
            </a:r>
          </a:p>
          <a:p>
            <a:pPr algn="ctr">
              <a:lnSpc>
                <a:spcPct val="80000"/>
              </a:lnSpc>
              <a:buFont typeface="Wingdings" panose="05000000000000000000" pitchFamily="2" charset="2"/>
              <a:buChar char=""/>
            </a:pPr>
            <a:r>
              <a:rPr lang="en-US" altLang="en-US" sz="2000" b="1"/>
              <a:t>Gas prices rose 35-40%</a:t>
            </a:r>
          </a:p>
          <a:p>
            <a:pPr algn="ctr">
              <a:lnSpc>
                <a:spcPct val="80000"/>
              </a:lnSpc>
              <a:buFont typeface="Wingdings" panose="05000000000000000000" pitchFamily="2" charset="2"/>
              <a:buChar char=""/>
            </a:pPr>
            <a:r>
              <a:rPr lang="en-US" altLang="en-US" sz="2000" b="1"/>
              <a:t>Miles driven fell 6.7% in 1974</a:t>
            </a:r>
          </a:p>
        </p:txBody>
      </p:sp>
      <p:sp>
        <p:nvSpPr>
          <p:cNvPr id="6894603" name="AutoShape 11"/>
          <p:cNvSpPr>
            <a:spLocks noChangeArrowheads="1"/>
          </p:cNvSpPr>
          <p:nvPr/>
        </p:nvSpPr>
        <p:spPr bwMode="auto">
          <a:xfrm>
            <a:off x="7315200" y="3581400"/>
            <a:ext cx="1676400" cy="2133600"/>
          </a:xfrm>
          <a:prstGeom prst="wedgeRectCallout">
            <a:avLst>
              <a:gd name="adj1" fmla="val -213634"/>
              <a:gd name="adj2" fmla="val -80505"/>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rPr>
              <a:t>Frequency began to rebound almost immediately after the embargo ended</a:t>
            </a:r>
            <a:endParaRPr lang="en-US" altLang="en-US" sz="1400">
              <a:solidFill>
                <a:schemeClr val="bg1"/>
              </a:solidFill>
            </a:endParaRPr>
          </a:p>
        </p:txBody>
      </p:sp>
    </p:spTree>
    <p:extLst>
      <p:ext uri="{BB962C8B-B14F-4D97-AF65-F5344CB8AC3E}">
        <p14:creationId xmlns:p14="http://schemas.microsoft.com/office/powerpoint/2010/main" val="87102939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4598"/>
                                        </p:tgtEl>
                                        <p:attrNameLst>
                                          <p:attrName>style.visibility</p:attrName>
                                        </p:attrNameLst>
                                      </p:cBhvr>
                                      <p:to>
                                        <p:strVal val="visible"/>
                                      </p:to>
                                    </p:set>
                                    <p:animEffect transition="in" filter="fade">
                                      <p:cBhvr>
                                        <p:cTn id="10" dur="2000"/>
                                        <p:tgtEl>
                                          <p:spTgt spid="68945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4599"/>
                                        </p:tgtEl>
                                        <p:attrNameLst>
                                          <p:attrName>style.visibility</p:attrName>
                                        </p:attrNameLst>
                                      </p:cBhvr>
                                      <p:to>
                                        <p:strVal val="visible"/>
                                      </p:to>
                                    </p:set>
                                    <p:animEffect transition="in" filter="fade">
                                      <p:cBhvr>
                                        <p:cTn id="13" dur="2000"/>
                                        <p:tgtEl>
                                          <p:spTgt spid="68945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4601"/>
                                        </p:tgtEl>
                                        <p:attrNameLst>
                                          <p:attrName>style.visibility</p:attrName>
                                        </p:attrNameLst>
                                      </p:cBhvr>
                                      <p:to>
                                        <p:strVal val="visible"/>
                                      </p:to>
                                    </p:set>
                                    <p:animEffect transition="in" filter="fade">
                                      <p:cBhvr>
                                        <p:cTn id="16" dur="2000"/>
                                        <p:tgtEl>
                                          <p:spTgt spid="68946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4602"/>
                                        </p:tgtEl>
                                        <p:attrNameLst>
                                          <p:attrName>style.visibility</p:attrName>
                                        </p:attrNameLst>
                                      </p:cBhvr>
                                      <p:to>
                                        <p:strVal val="visible"/>
                                      </p:to>
                                    </p:set>
                                    <p:animEffect transition="in" filter="fade">
                                      <p:cBhvr>
                                        <p:cTn id="19" dur="2000"/>
                                        <p:tgtEl>
                                          <p:spTgt spid="68946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4603"/>
                                        </p:tgtEl>
                                        <p:attrNameLst>
                                          <p:attrName>style.visibility</p:attrName>
                                        </p:attrNameLst>
                                      </p:cBhvr>
                                      <p:to>
                                        <p:strVal val="visible"/>
                                      </p:to>
                                    </p:set>
                                    <p:animEffect transition="in" filter="fade">
                                      <p:cBhvr>
                                        <p:cTn id="22" dur="2000"/>
                                        <p:tgtEl>
                                          <p:spTgt spid="6894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4598" grpId="0" animBg="1"/>
      <p:bldP spid="6894599" grpId="0" animBg="1"/>
      <p:bldP spid="6894601" grpId="0" animBg="1"/>
      <p:bldP spid="6894602" grpId="0" animBg="1"/>
      <p:bldP spid="6894603"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0674" name="Rectangle 2"/>
          <p:cNvSpPr>
            <a:spLocks noGrp="1" noChangeArrowheads="1"/>
          </p:cNvSpPr>
          <p:nvPr>
            <p:ph type="title" idx="4294967295"/>
          </p:nvPr>
        </p:nvSpPr>
        <p:spPr>
          <a:xfrm>
            <a:off x="248920" y="76200"/>
            <a:ext cx="7696200" cy="914400"/>
          </a:xfrm>
        </p:spPr>
        <p:txBody>
          <a:bodyPr/>
          <a:lstStyle/>
          <a:p>
            <a:pPr>
              <a:lnSpc>
                <a:spcPct val="80000"/>
              </a:lnSpc>
            </a:pPr>
            <a:r>
              <a:rPr lang="en-US" altLang="en-US" sz="3200" dirty="0" smtClean="0"/>
              <a:t>Auto Insurance: Claim Severity Impacts of Energy Crisis of 1973/4</a:t>
            </a:r>
            <a:endParaRPr lang="en-US" altLang="en-US" sz="2000" dirty="0" smtClean="0"/>
          </a:p>
        </p:txBody>
      </p:sp>
      <p:sp>
        <p:nvSpPr>
          <p:cNvPr id="89091" name="Rectangle 4"/>
          <p:cNvSpPr>
            <a:spLocks noChangeArrowheads="1"/>
          </p:cNvSpPr>
          <p:nvPr/>
        </p:nvSpPr>
        <p:spPr bwMode="auto">
          <a:xfrm>
            <a:off x="76200" y="6502400"/>
            <a:ext cx="82296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nSpc>
                <a:spcPct val="85000"/>
              </a:lnSpc>
            </a:pPr>
            <a:r>
              <a:rPr lang="en-US" altLang="en-US" sz="1200" dirty="0">
                <a:latin typeface="Arial" panose="020B0604020202020204" pitchFamily="34" charset="0"/>
              </a:rPr>
              <a:t>Source: ISO.</a:t>
            </a:r>
          </a:p>
        </p:txBody>
      </p:sp>
      <p:sp>
        <p:nvSpPr>
          <p:cNvPr id="6896644" name="AutoShape 4"/>
          <p:cNvSpPr>
            <a:spLocks noChangeArrowheads="1"/>
          </p:cNvSpPr>
          <p:nvPr/>
        </p:nvSpPr>
        <p:spPr bwMode="auto">
          <a:xfrm>
            <a:off x="76200" y="2819400"/>
            <a:ext cx="1981200" cy="1752600"/>
          </a:xfrm>
          <a:prstGeom prst="wedgeRectCallout">
            <a:avLst>
              <a:gd name="adj1" fmla="val 33412"/>
              <a:gd name="adj2" fmla="val -26903"/>
            </a:avLst>
          </a:prstGeom>
          <a:solidFill>
            <a:srgbClr val="FF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Severity </a:t>
            </a:r>
            <a:r>
              <a:rPr lang="en-US" altLang="en-US" sz="2000" b="1" u="sng">
                <a:latin typeface="Arial" panose="020B0604020202020204" pitchFamily="34" charset="0"/>
                <a:cs typeface="Arial" panose="020B0604020202020204" pitchFamily="34" charset="0"/>
              </a:rPr>
              <a:t>Impacts</a:t>
            </a:r>
          </a:p>
          <a:p>
            <a:pPr algn="ctr">
              <a:lnSpc>
                <a:spcPct val="80000"/>
              </a:lnSpc>
            </a:pPr>
            <a:r>
              <a:rPr lang="en-US" altLang="en-US" sz="2000" b="1">
                <a:latin typeface="Arial" panose="020B0604020202020204" pitchFamily="34" charset="0"/>
                <a:cs typeface="Arial" panose="020B0604020202020204" pitchFamily="34" charset="0"/>
              </a:rPr>
              <a:t>Collision: -7.5%</a:t>
            </a:r>
          </a:p>
          <a:p>
            <a:pPr algn="ctr">
              <a:lnSpc>
                <a:spcPct val="80000"/>
              </a:lnSpc>
            </a:pPr>
            <a:r>
              <a:rPr lang="en-US" altLang="en-US" sz="2000" b="1">
                <a:latin typeface="Arial" panose="020B0604020202020204" pitchFamily="34" charset="0"/>
                <a:cs typeface="Arial" panose="020B0604020202020204" pitchFamily="34" charset="0"/>
              </a:rPr>
              <a:t>PD: +15.9%</a:t>
            </a:r>
          </a:p>
          <a:p>
            <a:pPr algn="ctr">
              <a:lnSpc>
                <a:spcPct val="80000"/>
              </a:lnSpc>
            </a:pPr>
            <a:r>
              <a:rPr lang="en-US" altLang="en-US" sz="2000" b="1">
                <a:latin typeface="Arial" panose="020B0604020202020204" pitchFamily="34" charset="0"/>
                <a:cs typeface="Arial" panose="020B0604020202020204" pitchFamily="34" charset="0"/>
              </a:rPr>
              <a:t>BI: N/A*</a:t>
            </a:r>
          </a:p>
        </p:txBody>
      </p:sp>
      <p:sp>
        <p:nvSpPr>
          <p:cNvPr id="6896645" name="AutoShape 5"/>
          <p:cNvSpPr>
            <a:spLocks noChangeArrowheads="1"/>
          </p:cNvSpPr>
          <p:nvPr/>
        </p:nvSpPr>
        <p:spPr bwMode="auto">
          <a:xfrm>
            <a:off x="76200" y="4724400"/>
            <a:ext cx="1981200" cy="1752600"/>
          </a:xfrm>
          <a:prstGeom prst="wedgeRectCallout">
            <a:avLst>
              <a:gd name="adj1" fmla="val 33412"/>
              <a:gd name="adj2" fmla="val -26903"/>
            </a:avLst>
          </a:prstGeom>
          <a:solidFill>
            <a:srgbClr val="CCFF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u="sng">
                <a:latin typeface="Arial" panose="020B0604020202020204" pitchFamily="34" charset="0"/>
                <a:cs typeface="Arial" panose="020B0604020202020204" pitchFamily="34" charset="0"/>
              </a:rPr>
              <a:t>Driving Stats</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Gas prices rose 35-40%</a:t>
            </a:r>
          </a:p>
          <a:p>
            <a:pPr algn="ctr">
              <a:lnSpc>
                <a:spcPct val="80000"/>
              </a:lnSpc>
              <a:buFont typeface="Wingdings" panose="05000000000000000000" pitchFamily="2" charset="2"/>
              <a:buChar char=""/>
            </a:pPr>
            <a:r>
              <a:rPr lang="en-US" altLang="en-US" sz="2000" b="1">
                <a:latin typeface="Arial" panose="020B0604020202020204" pitchFamily="34" charset="0"/>
                <a:cs typeface="Arial" panose="020B0604020202020204" pitchFamily="34" charset="0"/>
              </a:rPr>
              <a:t>Miles driven fell 6.7% in 1974</a:t>
            </a:r>
          </a:p>
        </p:txBody>
      </p:sp>
      <p:pic>
        <p:nvPicPr>
          <p:cNvPr id="89094" name="Picture 6" descr="Auto Sev Oil Crisis 1 F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524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6647" name="AutoShape 7"/>
          <p:cNvSpPr>
            <a:spLocks noChangeArrowheads="1"/>
          </p:cNvSpPr>
          <p:nvPr/>
        </p:nvSpPr>
        <p:spPr bwMode="auto">
          <a:xfrm>
            <a:off x="152400" y="1524000"/>
            <a:ext cx="1747520" cy="1066800"/>
          </a:xfrm>
          <a:prstGeom prst="wedgeRectCallout">
            <a:avLst>
              <a:gd name="adj1" fmla="val 146076"/>
              <a:gd name="adj2" fmla="val -743"/>
            </a:avLst>
          </a:prstGeom>
          <a:solidFill>
            <a:srgbClr val="FF33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dirty="0">
                <a:solidFill>
                  <a:schemeClr val="bg1"/>
                </a:solidFill>
                <a:latin typeface="Arial" panose="020B0604020202020204" pitchFamily="34" charset="0"/>
                <a:cs typeface="Arial" panose="020B0604020202020204" pitchFamily="34" charset="0"/>
              </a:rPr>
              <a:t>Oct. 17, 1973: Arab oil embargo begins</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89096" name="Line 8"/>
          <p:cNvSpPr>
            <a:spLocks noChangeShapeType="1"/>
          </p:cNvSpPr>
          <p:nvPr/>
        </p:nvSpPr>
        <p:spPr bwMode="auto">
          <a:xfrm>
            <a:off x="3733800" y="2057400"/>
            <a:ext cx="0" cy="4114800"/>
          </a:xfrm>
          <a:prstGeom prst="line">
            <a:avLst/>
          </a:prstGeom>
          <a:noFill/>
          <a:ln w="3810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89097" name="Line 9"/>
          <p:cNvSpPr>
            <a:spLocks noChangeShapeType="1"/>
          </p:cNvSpPr>
          <p:nvPr/>
        </p:nvSpPr>
        <p:spPr bwMode="auto">
          <a:xfrm>
            <a:off x="4267200" y="2057400"/>
            <a:ext cx="0" cy="4114800"/>
          </a:xfrm>
          <a:prstGeom prst="line">
            <a:avLst/>
          </a:prstGeom>
          <a:noFill/>
          <a:ln w="38100">
            <a:solidFill>
              <a:srgbClr val="00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lIns="92075" tIns="46038" rIns="92075" bIns="46038">
            <a:spAutoFit/>
          </a:bodyPr>
          <a:lstStyle/>
          <a:p>
            <a:endParaRPr lang="en-US"/>
          </a:p>
        </p:txBody>
      </p:sp>
      <p:sp>
        <p:nvSpPr>
          <p:cNvPr id="6896650" name="AutoShape 10"/>
          <p:cNvSpPr>
            <a:spLocks noChangeArrowheads="1"/>
          </p:cNvSpPr>
          <p:nvPr/>
        </p:nvSpPr>
        <p:spPr bwMode="auto">
          <a:xfrm>
            <a:off x="7315200" y="1676400"/>
            <a:ext cx="1676400" cy="1524000"/>
          </a:xfrm>
          <a:prstGeom prst="wedgeRectCallout">
            <a:avLst>
              <a:gd name="adj1" fmla="val -230116"/>
              <a:gd name="adj2" fmla="val -25833"/>
            </a:avLst>
          </a:prstGeom>
          <a:solidFill>
            <a:srgbClr val="00FF00"/>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latin typeface="Arial" panose="020B0604020202020204" pitchFamily="34" charset="0"/>
                <a:cs typeface="Arial" panose="020B0604020202020204" pitchFamily="34" charset="0"/>
              </a:rPr>
              <a:t>March 17, 1974: Arab oil states announce end to embargo</a:t>
            </a:r>
            <a:endParaRPr lang="en-US" altLang="en-US" sz="1400">
              <a:latin typeface="Arial" panose="020B0604020202020204" pitchFamily="34" charset="0"/>
              <a:cs typeface="Arial" panose="020B0604020202020204" pitchFamily="34" charset="0"/>
            </a:endParaRPr>
          </a:p>
        </p:txBody>
      </p:sp>
      <p:sp>
        <p:nvSpPr>
          <p:cNvPr id="6896651" name="AutoShape 11"/>
          <p:cNvSpPr>
            <a:spLocks noChangeArrowheads="1"/>
          </p:cNvSpPr>
          <p:nvPr/>
        </p:nvSpPr>
        <p:spPr bwMode="auto">
          <a:xfrm>
            <a:off x="7239000" y="3429000"/>
            <a:ext cx="1828800" cy="3200400"/>
          </a:xfrm>
          <a:prstGeom prst="wedgeRectCallout">
            <a:avLst>
              <a:gd name="adj1" fmla="val -25954"/>
              <a:gd name="adj2" fmla="val -42310"/>
            </a:avLst>
          </a:prstGeom>
          <a:solidFill>
            <a:srgbClr val="FF00FF"/>
          </a:solidFill>
          <a:ln w="9525">
            <a:solidFill>
              <a:schemeClr val="tx1"/>
            </a:solidFill>
            <a:miter lim="800000"/>
            <a:headEnd/>
            <a:tailEnd/>
          </a:ln>
        </p:spPr>
        <p:txBody>
          <a:bodyPr lIns="92075" tIns="46038" rIns="92075" bIns="46038"/>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pPr algn="ctr">
              <a:lnSpc>
                <a:spcPct val="80000"/>
              </a:lnSpc>
            </a:pPr>
            <a:r>
              <a:rPr lang="en-US" altLang="en-US" sz="2000" b="1">
                <a:solidFill>
                  <a:schemeClr val="bg1"/>
                </a:solidFill>
                <a:latin typeface="Arial" panose="020B0604020202020204" pitchFamily="34" charset="0"/>
                <a:cs typeface="Arial" panose="020B0604020202020204" pitchFamily="34" charset="0"/>
              </a:rPr>
              <a:t>Collision severity began to rebound almost immediately after the embargo ended; PD accelerated as inflation rose; No discernable trend change in BI.</a:t>
            </a:r>
            <a:endParaRPr lang="en-US" alt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9000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40674"/>
                                        </p:tgtEl>
                                        <p:attrNameLst>
                                          <p:attrName>style.visibility</p:attrName>
                                        </p:attrNameLst>
                                      </p:cBhvr>
                                      <p:to>
                                        <p:strVal val="visible"/>
                                      </p:to>
                                    </p:set>
                                    <p:animEffect transition="in" filter="blinds(vertical)">
                                      <p:cBhvr>
                                        <p:cTn id="7" dur="500"/>
                                        <p:tgtEl>
                                          <p:spTgt spid="69406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96644"/>
                                        </p:tgtEl>
                                        <p:attrNameLst>
                                          <p:attrName>style.visibility</p:attrName>
                                        </p:attrNameLst>
                                      </p:cBhvr>
                                      <p:to>
                                        <p:strVal val="visible"/>
                                      </p:to>
                                    </p:set>
                                    <p:animEffect transition="in" filter="fade">
                                      <p:cBhvr>
                                        <p:cTn id="10" dur="2000"/>
                                        <p:tgtEl>
                                          <p:spTgt spid="68966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96645"/>
                                        </p:tgtEl>
                                        <p:attrNameLst>
                                          <p:attrName>style.visibility</p:attrName>
                                        </p:attrNameLst>
                                      </p:cBhvr>
                                      <p:to>
                                        <p:strVal val="visible"/>
                                      </p:to>
                                    </p:set>
                                    <p:animEffect transition="in" filter="fade">
                                      <p:cBhvr>
                                        <p:cTn id="13" dur="2000"/>
                                        <p:tgtEl>
                                          <p:spTgt spid="6896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96647"/>
                                        </p:tgtEl>
                                        <p:attrNameLst>
                                          <p:attrName>style.visibility</p:attrName>
                                        </p:attrNameLst>
                                      </p:cBhvr>
                                      <p:to>
                                        <p:strVal val="visible"/>
                                      </p:to>
                                    </p:set>
                                    <p:animEffect transition="in" filter="fade">
                                      <p:cBhvr>
                                        <p:cTn id="16" dur="2000"/>
                                        <p:tgtEl>
                                          <p:spTgt spid="68966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96650"/>
                                        </p:tgtEl>
                                        <p:attrNameLst>
                                          <p:attrName>style.visibility</p:attrName>
                                        </p:attrNameLst>
                                      </p:cBhvr>
                                      <p:to>
                                        <p:strVal val="visible"/>
                                      </p:to>
                                    </p:set>
                                    <p:animEffect transition="in" filter="fade">
                                      <p:cBhvr>
                                        <p:cTn id="19" dur="2000"/>
                                        <p:tgtEl>
                                          <p:spTgt spid="68966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96651"/>
                                        </p:tgtEl>
                                        <p:attrNameLst>
                                          <p:attrName>style.visibility</p:attrName>
                                        </p:attrNameLst>
                                      </p:cBhvr>
                                      <p:to>
                                        <p:strVal val="visible"/>
                                      </p:to>
                                    </p:set>
                                    <p:animEffect transition="in" filter="fade">
                                      <p:cBhvr>
                                        <p:cTn id="22" dur="2000"/>
                                        <p:tgtEl>
                                          <p:spTgt spid="689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0674" grpId="0" autoUpdateAnimBg="0"/>
      <p:bldP spid="6896644" grpId="0" animBg="1"/>
      <p:bldP spid="6896645" grpId="0" animBg="1"/>
      <p:bldP spid="6896647" grpId="0" animBg="1"/>
      <p:bldP spid="6896650" grpId="0" animBg="1"/>
      <p:bldP spid="689665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6</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83373831"/>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502140"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914026" y="3389586"/>
            <a:ext cx="2554388"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654712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800" dirty="0" smtClean="0"/>
              <a:t>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145080088"/>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28501120" name="Chart" r:id="rId4" imgW="5645354" imgH="2882854" progId="MSGraph.Chart.8">
                  <p:embed followColorScheme="full"/>
                </p:oleObj>
              </mc:Choice>
              <mc:Fallback>
                <p:oleObj name="Chart" r:id="rId4" imgW="5645354" imgH="2882854"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60</a:t>
            </a:fld>
            <a:endParaRPr lang="en-US" sz="900"/>
          </a:p>
        </p:txBody>
      </p:sp>
      <p:sp>
        <p:nvSpPr>
          <p:cNvPr id="2" name="AutoShape 6"/>
          <p:cNvSpPr>
            <a:spLocks noChangeArrowheads="1"/>
          </p:cNvSpPr>
          <p:nvPr/>
        </p:nvSpPr>
        <p:spPr bwMode="blackWhite">
          <a:xfrm>
            <a:off x="1059552" y="2232167"/>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628248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December 2015 vs. December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36822657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61</a:t>
            </a:fld>
            <a:endParaRPr lang="en-US" smtClean="0"/>
          </a:p>
        </p:txBody>
      </p:sp>
      <p:sp>
        <p:nvSpPr>
          <p:cNvPr id="5124" name="Rectangle 3"/>
          <p:cNvSpPr>
            <a:spLocks noGrp="1" noChangeArrowheads="1"/>
          </p:cNvSpPr>
          <p:nvPr>
            <p:ph type="title"/>
          </p:nvPr>
        </p:nvSpPr>
        <p:spPr>
          <a:xfrm>
            <a:off x="29816" y="19878"/>
            <a:ext cx="8331863" cy="860425"/>
          </a:xfrm>
        </p:spPr>
        <p:txBody>
          <a:bodyPr/>
          <a:lstStyle/>
          <a:p>
            <a:r>
              <a:rPr lang="en-US" sz="2600" dirty="0" smtClean="0"/>
              <a:t>Defense Costs and Cost Containment Expenses    as a Percent of Incurred Losses, 2011 – 2013*</a:t>
            </a:r>
          </a:p>
        </p:txBody>
      </p:sp>
      <p:sp>
        <p:nvSpPr>
          <p:cNvPr id="7" name="Rectangle 6"/>
          <p:cNvSpPr>
            <a:spLocks noChangeArrowheads="1"/>
          </p:cNvSpPr>
          <p:nvPr/>
        </p:nvSpPr>
        <p:spPr bwMode="auto">
          <a:xfrm>
            <a:off x="76200" y="6327769"/>
            <a:ext cx="3902415"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dirty="0" smtClean="0"/>
              <a:t>SNL Financial; Insurance Information </a:t>
            </a:r>
            <a:r>
              <a:rPr lang="en-US" sz="1200" dirty="0"/>
              <a:t>Institute.</a:t>
            </a:r>
          </a:p>
        </p:txBody>
      </p:sp>
      <p:pic>
        <p:nvPicPr>
          <p:cNvPr id="2" name="Picture 1"/>
          <p:cNvPicPr>
            <a:picLocks noChangeAspect="1"/>
          </p:cNvPicPr>
          <p:nvPr/>
        </p:nvPicPr>
        <p:blipFill>
          <a:blip r:embed="rId3"/>
          <a:stretch>
            <a:fillRect/>
          </a:stretch>
        </p:blipFill>
        <p:spPr>
          <a:xfrm>
            <a:off x="223521" y="1813706"/>
            <a:ext cx="8676640" cy="3479247"/>
          </a:xfrm>
          <a:prstGeom prst="rect">
            <a:avLst/>
          </a:prstGeom>
        </p:spPr>
      </p:pic>
      <p:sp>
        <p:nvSpPr>
          <p:cNvPr id="8" name="AutoShape 6"/>
          <p:cNvSpPr>
            <a:spLocks noChangeArrowheads="1"/>
          </p:cNvSpPr>
          <p:nvPr/>
        </p:nvSpPr>
        <p:spPr bwMode="blackWhite">
          <a:xfrm>
            <a:off x="4840014" y="4934607"/>
            <a:ext cx="3137338" cy="1809561"/>
          </a:xfrm>
          <a:prstGeom prst="wedgeRectCallout">
            <a:avLst>
              <a:gd name="adj1" fmla="val 62543"/>
              <a:gd name="adj2" fmla="val -837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Defense and Cost Containment expenses in Pvt. Passenger Auto Liability have edged up slightly in recent years, from 6.2% of incurred losses to 6.8%</a:t>
            </a:r>
            <a:endParaRPr lang="en-US" b="1" dirty="0">
              <a:solidFill>
                <a:schemeClr val="bg1"/>
              </a:solidFill>
              <a:cs typeface="+mn-cs"/>
            </a:endParaRPr>
          </a:p>
        </p:txBody>
      </p:sp>
      <p:sp>
        <p:nvSpPr>
          <p:cNvPr id="4" name="Rectangle 3"/>
          <p:cNvSpPr/>
          <p:nvPr/>
        </p:nvSpPr>
        <p:spPr>
          <a:xfrm>
            <a:off x="223521" y="4193628"/>
            <a:ext cx="8601391" cy="1706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0349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62</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55837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26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63</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extLst>
      <p:ext uri="{BB962C8B-B14F-4D97-AF65-F5344CB8AC3E}">
        <p14:creationId xmlns:p14="http://schemas.microsoft.com/office/powerpoint/2010/main" val="16261965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64</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ext uri="{D42A27DB-BD31-4B8C-83A1-F6EECF244321}">
                <p14:modId xmlns:p14="http://schemas.microsoft.com/office/powerpoint/2010/main" val="3491899898"/>
              </p:ext>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54287" name="Chart" r:id="rId4" imgW="6991467" imgH="3746546" progId="MSGraph.Chart.8">
                  <p:embed followColorScheme="full"/>
                </p:oleObj>
              </mc:Choice>
              <mc:Fallback>
                <p:oleObj name="Chart" r:id="rId4" imgW="6991467" imgH="3746546"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2183769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65</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139463558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454042"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377372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66</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920071245"/>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28459163"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101181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006576069"/>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28457114"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7086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884859464"/>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2845813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33458"/>
              <a:gd name="adj2" fmla="val 190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Hawaii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1115174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69</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2000–2016F</a:t>
            </a:r>
          </a:p>
        </p:txBody>
      </p:sp>
      <p:graphicFrame>
        <p:nvGraphicFramePr>
          <p:cNvPr id="2050" name="Object 3"/>
          <p:cNvGraphicFramePr>
            <a:graphicFrameLocks noChangeAspect="1"/>
          </p:cNvGraphicFramePr>
          <p:nvPr>
            <p:extLst>
              <p:ext uri="{D42A27DB-BD31-4B8C-83A1-F6EECF244321}">
                <p14:modId xmlns:p14="http://schemas.microsoft.com/office/powerpoint/2010/main" val="637875180"/>
              </p:ext>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60186" name="Chart" r:id="rId4" imgW="5791408" imgH="2978035" progId="MSGraph.Chart.8">
                  <p:embed followColorScheme="full"/>
                </p:oleObj>
              </mc:Choice>
              <mc:Fallback>
                <p:oleObj name="Chart" r:id="rId4" imgW="5791408" imgH="2978035"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150% 2000-2015F)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t>
            </a:r>
            <a:r>
              <a:rPr lang="en-US" b="1" dirty="0" smtClean="0">
                <a:solidFill>
                  <a:schemeClr val="bg1"/>
                </a:solidFill>
              </a:rPr>
              <a:t>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62145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1991–2015:Q3 (Est.)</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43962298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528696"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1132095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Personal Lines                Growth Drivers</a:t>
            </a:r>
          </a:p>
        </p:txBody>
      </p:sp>
      <p:sp>
        <p:nvSpPr>
          <p:cNvPr id="2152456" name="Rectangle 8"/>
          <p:cNvSpPr>
            <a:spLocks noChangeArrowheads="1"/>
          </p:cNvSpPr>
          <p:nvPr/>
        </p:nvSpPr>
        <p:spPr bwMode="auto">
          <a:xfrm>
            <a:off x="802640" y="4183787"/>
            <a:ext cx="7020559"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a:t>
            </a:r>
            <a:r>
              <a:rPr lang="en-US" sz="4000" b="1" dirty="0">
                <a:solidFill>
                  <a:srgbClr val="225A7A"/>
                </a:solidFill>
              </a:rPr>
              <a:t>Presently </a:t>
            </a:r>
            <a:r>
              <a:rPr lang="en-US" sz="4000" b="1" dirty="0" smtClean="0">
                <a:solidFill>
                  <a:srgbClr val="225A7A"/>
                </a:solidFill>
              </a:rPr>
              <a:t>Important Growth Drivers</a:t>
            </a:r>
            <a:endParaRPr lang="en-US" sz="4000" b="1" dirty="0">
              <a:solidFill>
                <a:srgbClr val="225A7A"/>
              </a:solidFill>
            </a:endParaRPr>
          </a:p>
        </p:txBody>
      </p:sp>
    </p:spTree>
    <p:extLst>
      <p:ext uri="{BB962C8B-B14F-4D97-AF65-F5344CB8AC3E}">
        <p14:creationId xmlns:p14="http://schemas.microsoft.com/office/powerpoint/2010/main" val="371602545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30010175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555311"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711872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4772806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73</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1994-2015E</a:t>
            </a:r>
          </a:p>
        </p:txBody>
      </p:sp>
      <p:graphicFrame>
        <p:nvGraphicFramePr>
          <p:cNvPr id="12290" name="Object 3"/>
          <p:cNvGraphicFramePr>
            <a:graphicFrameLocks/>
          </p:cNvGraphicFramePr>
          <p:nvPr>
            <p:extLst>
              <p:ext uri="{D42A27DB-BD31-4B8C-83A1-F6EECF244321}">
                <p14:modId xmlns:p14="http://schemas.microsoft.com/office/powerpoint/2010/main" val="1964053331"/>
              </p:ext>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472466"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2.3% in 2012 and 3.3% in 2013; I.I.I. estimate is for +3.4% in 2014 and 2015.</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insured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1994-2013; </a:t>
            </a:r>
            <a:r>
              <a:rPr lang="en-US" sz="1100" dirty="0"/>
              <a:t>Insurance Information Institute </a:t>
            </a:r>
            <a:r>
              <a:rPr lang="en-US" sz="1100" dirty="0" smtClean="0"/>
              <a:t>estimates for 2014-2015 </a:t>
            </a:r>
            <a:r>
              <a:rPr lang="en-US" sz="1100" dirty="0"/>
              <a:t>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now finally exceeds the pre-crisis high of $842 recorded in 2004, taking a full decade to recover, but on an inflation-adjusted basis premiums are still below 2004 levels</a:t>
            </a:r>
            <a:endParaRPr lang="en-US" sz="1400" b="1" dirty="0">
              <a:solidFill>
                <a:schemeClr val="bg1"/>
              </a:solidFill>
            </a:endParaRP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smtClean="0">
                <a:solidFill>
                  <a:schemeClr val="bg1"/>
                </a:solidFill>
              </a:rPr>
              <a:t>Annual Pct Changes </a:t>
            </a:r>
            <a:r>
              <a:rPr lang="en-US" sz="1100" dirty="0">
                <a:solidFill>
                  <a:schemeClr val="bg1"/>
                </a:solidFill>
              </a:rPr>
              <a:t/>
            </a:r>
            <a:br>
              <a:rPr lang="en-US" sz="1100" dirty="0">
                <a:solidFill>
                  <a:schemeClr val="bg1"/>
                </a:solidFill>
              </a:rPr>
            </a:br>
            <a:r>
              <a:rPr lang="en-US" sz="1100" dirty="0" smtClean="0">
                <a:solidFill>
                  <a:schemeClr val="bg1"/>
                </a:solidFill>
              </a:rPr>
              <a:t>2001:  5.2%</a:t>
            </a:r>
            <a:r>
              <a:rPr lang="en-US" sz="1100" dirty="0">
                <a:solidFill>
                  <a:schemeClr val="bg1"/>
                </a:solidFill>
              </a:rPr>
              <a:t/>
            </a:r>
            <a:br>
              <a:rPr lang="en-US" sz="1100" dirty="0">
                <a:solidFill>
                  <a:schemeClr val="bg1"/>
                </a:solidFill>
              </a:rPr>
            </a:br>
            <a:r>
              <a:rPr lang="en-US" sz="1100" dirty="0" smtClean="0">
                <a:solidFill>
                  <a:schemeClr val="bg1"/>
                </a:solidFill>
              </a:rPr>
              <a:t>2002:  8.6%</a:t>
            </a:r>
            <a:r>
              <a:rPr lang="en-US" sz="1100" dirty="0">
                <a:solidFill>
                  <a:schemeClr val="bg1"/>
                </a:solidFill>
              </a:rPr>
              <a:t/>
            </a:r>
            <a:br>
              <a:rPr lang="en-US" sz="1100" dirty="0">
                <a:solidFill>
                  <a:schemeClr val="bg1"/>
                </a:solidFill>
              </a:rPr>
            </a:br>
            <a:r>
              <a:rPr lang="en-US" sz="1100" dirty="0" smtClean="0">
                <a:solidFill>
                  <a:schemeClr val="bg1"/>
                </a:solidFill>
              </a:rPr>
              <a:t>2003:  5.6%</a:t>
            </a:r>
            <a:endParaRPr lang="en-US" sz="1100" dirty="0">
              <a:solidFill>
                <a:schemeClr val="bg1"/>
              </a:solidFill>
            </a:endParaRPr>
          </a:p>
          <a:p>
            <a:r>
              <a:rPr lang="en-US" sz="1100" dirty="0" smtClean="0">
                <a:solidFill>
                  <a:schemeClr val="bg1"/>
                </a:solidFill>
              </a:rPr>
              <a:t>2004:  1.5%</a:t>
            </a:r>
            <a:br>
              <a:rPr lang="en-US" sz="1100" dirty="0" smtClean="0">
                <a:solidFill>
                  <a:schemeClr val="bg1"/>
                </a:solidFill>
              </a:rPr>
            </a:br>
            <a:r>
              <a:rPr lang="en-US" sz="1100" dirty="0" smtClean="0">
                <a:solidFill>
                  <a:schemeClr val="bg1"/>
                </a:solidFill>
              </a:rPr>
              <a:t>2005: -1.3%</a:t>
            </a:r>
            <a:br>
              <a:rPr lang="en-US" sz="1100" dirty="0" smtClean="0">
                <a:solidFill>
                  <a:schemeClr val="bg1"/>
                </a:solidFill>
              </a:rPr>
            </a:br>
            <a:r>
              <a:rPr lang="en-US" sz="1100" dirty="0" smtClean="0">
                <a:solidFill>
                  <a:schemeClr val="bg1"/>
                </a:solidFill>
              </a:rPr>
              <a:t>2006: -1.8%</a:t>
            </a:r>
            <a:br>
              <a:rPr lang="en-US" sz="1100" dirty="0" smtClean="0">
                <a:solidFill>
                  <a:schemeClr val="bg1"/>
                </a:solidFill>
              </a:rPr>
            </a:br>
            <a:r>
              <a:rPr lang="en-US" sz="1100" dirty="0" smtClean="0">
                <a:solidFill>
                  <a:schemeClr val="bg1"/>
                </a:solidFill>
              </a:rPr>
              <a:t>2007: -2.1%</a:t>
            </a:r>
            <a:br>
              <a:rPr lang="en-US" sz="1100" dirty="0" smtClean="0">
                <a:solidFill>
                  <a:schemeClr val="bg1"/>
                </a:solidFill>
              </a:rPr>
            </a:br>
            <a:r>
              <a:rPr lang="en-US" sz="1100" dirty="0" smtClean="0">
                <a:solidFill>
                  <a:schemeClr val="bg1"/>
                </a:solidFill>
              </a:rPr>
              <a:t>2008: -1.0%</a:t>
            </a:r>
            <a:br>
              <a:rPr lang="en-US" sz="1100" dirty="0" smtClean="0">
                <a:solidFill>
                  <a:schemeClr val="bg1"/>
                </a:solidFill>
              </a:rPr>
            </a:br>
            <a:r>
              <a:rPr lang="en-US" sz="1100" dirty="0" smtClean="0">
                <a:solidFill>
                  <a:schemeClr val="bg1"/>
                </a:solidFill>
              </a:rPr>
              <a:t>2009: -0.5%</a:t>
            </a:r>
            <a:br>
              <a:rPr lang="en-US" sz="1100" dirty="0" smtClean="0">
                <a:solidFill>
                  <a:schemeClr val="bg1"/>
                </a:solidFill>
              </a:rPr>
            </a:br>
            <a:r>
              <a:rPr lang="en-US" sz="1100" dirty="0" smtClean="0">
                <a:solidFill>
                  <a:schemeClr val="bg1"/>
                </a:solidFill>
              </a:rPr>
              <a:t>2010:  0.6%</a:t>
            </a:r>
            <a:br>
              <a:rPr lang="en-US" sz="1100" dirty="0" smtClean="0">
                <a:solidFill>
                  <a:schemeClr val="bg1"/>
                </a:solidFill>
              </a:rPr>
            </a:br>
            <a:r>
              <a:rPr lang="en-US" sz="1100" dirty="0" smtClean="0">
                <a:solidFill>
                  <a:schemeClr val="bg1"/>
                </a:solidFill>
              </a:rPr>
              <a:t>2011:  0.6%</a:t>
            </a:r>
          </a:p>
          <a:p>
            <a:r>
              <a:rPr lang="en-US" sz="1100" dirty="0" smtClean="0">
                <a:solidFill>
                  <a:schemeClr val="bg1"/>
                </a:solidFill>
              </a:rPr>
              <a:t>2012: 2.3%</a:t>
            </a:r>
          </a:p>
          <a:p>
            <a:r>
              <a:rPr lang="en-US" sz="1100" dirty="0" smtClean="0">
                <a:solidFill>
                  <a:schemeClr val="bg1"/>
                </a:solidFill>
              </a:rPr>
              <a:t>2013: 3.3%</a:t>
            </a:r>
            <a:endParaRPr lang="en-US" sz="1100" dirty="0">
              <a:solidFill>
                <a:schemeClr val="bg1"/>
              </a:solidFill>
            </a:endParaRPr>
          </a:p>
        </p:txBody>
      </p:sp>
    </p:spTree>
    <p:extLst>
      <p:ext uri="{BB962C8B-B14F-4D97-AF65-F5344CB8AC3E}">
        <p14:creationId xmlns:p14="http://schemas.microsoft.com/office/powerpoint/2010/main" val="396938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770669" y="3805180"/>
            <a:ext cx="7593136" cy="272382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Are Capital Accumulation, Drive for Growth and Scale Stimulating M&amp;A Activity?</a:t>
            </a: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Not Currently Focused on Personal Lines</a:t>
            </a:r>
            <a:endParaRPr lang="en-US" sz="3600" b="1" i="1" dirty="0">
              <a:solidFill>
                <a:srgbClr val="C0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75</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913958919"/>
              </p:ext>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556330"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latin typeface="Arial" panose="020B0604020202020204" pitchFamily="34" charset="0"/>
                <a:cs typeface="Arial" panose="020B0604020202020204" pitchFamily="34" charset="0"/>
              </a:rPr>
              <a:t>M&amp;A activity in 2015 will likely reach its highest level since 1998</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9690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76262" y="2213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Personal Lines: Economic and Demographic Considerations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
        <p:nvSpPr>
          <p:cNvPr id="10" name="Rectangle 8"/>
          <p:cNvSpPr>
            <a:spLocks noChangeArrowheads="1"/>
          </p:cNvSpPr>
          <p:nvPr/>
        </p:nvSpPr>
        <p:spPr bwMode="auto">
          <a:xfrm>
            <a:off x="222885" y="4428550"/>
            <a:ext cx="8246110"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Auto, Home Are Sensitive to Underlying Economic Conditions</a:t>
            </a:r>
            <a:endParaRPr lang="en-US" sz="4000" b="1" i="1" dirty="0">
              <a:solidFill>
                <a:srgbClr val="FF0000"/>
              </a:solidFill>
            </a:endParaRPr>
          </a:p>
        </p:txBody>
      </p:sp>
    </p:spTree>
    <p:extLst>
      <p:ext uri="{BB962C8B-B14F-4D97-AF65-F5344CB8AC3E}">
        <p14:creationId xmlns:p14="http://schemas.microsoft.com/office/powerpoint/2010/main" val="9795702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77</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401347516"/>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557353" name="Chart" r:id="rId4" imgW="5225916" imgH="2730315" progId="MSGraph.Chart.8">
                  <p:embed followColorScheme="full"/>
                </p:oleObj>
              </mc:Choice>
              <mc:Fallback>
                <p:oleObj name="Chart" r:id="rId4" imgW="5225916" imgH="273031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722056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78</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a:t>
            </a:r>
          </a:p>
        </p:txBody>
      </p:sp>
      <p:graphicFrame>
        <p:nvGraphicFramePr>
          <p:cNvPr id="97286" name="Object 2"/>
          <p:cNvGraphicFramePr>
            <a:graphicFrameLocks noGrp="1"/>
          </p:cNvGraphicFramePr>
          <p:nvPr>
            <p:ph idx="4294967295"/>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510302"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US Census Bureau, </a:t>
            </a:r>
            <a:r>
              <a:rPr lang="en-US" altLang="en-US" sz="1100" i="1" dirty="0"/>
              <a:t>Residential Vacancies &amp; Home Ownership in the First Quarter of 2015 </a:t>
            </a:r>
            <a:r>
              <a:rPr lang="en-US" altLang="en-US" sz="1100" dirty="0"/>
              <a:t>(released April 28, 2015) and earlier issues; Insurance Information Institute. Next Census Bureau report to be released on July 28, 2015</a:t>
            </a:r>
            <a:r>
              <a:rPr lang="en-US" altLang="en-US" sz="1100" dirty="0" smtClean="0"/>
              <a:t>. *As of Q1.</a:t>
            </a:r>
            <a:endParaRPr lang="en-US" altLang="en-US" sz="1100" dirty="0"/>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78</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a:t>
            </a:r>
            <a:r>
              <a:rPr lang="en-US" b="1" dirty="0" smtClean="0">
                <a:solidFill>
                  <a:schemeClr val="bg1"/>
                </a:solidFill>
                <a:latin typeface="Arial "/>
              </a:rPr>
              <a:t>2015</a:t>
            </a:r>
            <a:endParaRPr lang="en-US" b="1" dirty="0">
              <a:solidFill>
                <a:schemeClr val="bg1"/>
              </a:solidFill>
              <a:latin typeface="Arial "/>
            </a:endParaRP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6265279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79</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ext uri="{D42A27DB-BD31-4B8C-83A1-F6EECF244321}">
                <p14:modId xmlns:p14="http://schemas.microsoft.com/office/powerpoint/2010/main" val="1364617085"/>
              </p:ext>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2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extLst>
      <p:ext uri="{BB962C8B-B14F-4D97-AF65-F5344CB8AC3E}">
        <p14:creationId xmlns:p14="http://schemas.microsoft.com/office/powerpoint/2010/main" val="5060735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80</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088501372"/>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511325"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(1/16); </a:t>
            </a:r>
            <a:r>
              <a:rPr lang="en-US" sz="1100" dirty="0"/>
              <a:t>Insurance Information Institute.</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2015 </a:t>
            </a:r>
            <a:r>
              <a:rPr lang="en-US" sz="1600" b="1" dirty="0">
                <a:solidFill>
                  <a:schemeClr val="bg1"/>
                </a:solidFill>
              </a:rPr>
              <a:t>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a:t>
            </a:r>
            <a:r>
              <a:rPr lang="en-US" b="1" dirty="0" smtClean="0">
                <a:solidFill>
                  <a:srgbClr val="FFFFFF"/>
                </a:solidFill>
                <a:latin typeface="Arial" charset="0"/>
                <a:cs typeface="Arial" charset="0"/>
              </a:rPr>
              <a:t>.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3.5% - 5%.</a:t>
            </a:r>
            <a:endParaRPr lang="en-US" b="1" dirty="0">
              <a:solidFill>
                <a:srgbClr val="FFFFFF"/>
              </a:solidFill>
              <a:latin typeface="Arial" charset="0"/>
              <a:cs typeface="Arial" charset="0"/>
            </a:endParaRP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3110270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and now finally exceed pre-crisis peak</a:t>
            </a:r>
            <a:endParaRPr lang="en-US" b="1" dirty="0">
              <a:solidFill>
                <a:schemeClr val="bg1"/>
              </a:solidFill>
            </a:endParaRPr>
          </a:p>
        </p:txBody>
      </p:sp>
      <p:sp>
        <p:nvSpPr>
          <p:cNvPr id="12" name="AutoShape 8"/>
          <p:cNvSpPr>
            <a:spLocks noChangeArrowheads="1"/>
          </p:cNvSpPr>
          <p:nvPr/>
        </p:nvSpPr>
        <p:spPr bwMode="blackWhite">
          <a:xfrm>
            <a:off x="6474957" y="3784394"/>
            <a:ext cx="2491335" cy="1662689"/>
          </a:xfrm>
          <a:prstGeom prst="wedgeRectCallout">
            <a:avLst>
              <a:gd name="adj1" fmla="val -83476"/>
              <a:gd name="adj2" fmla="val -431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expected to increase at an annual rate of about 1.5% per year in 2015 and 2016</a:t>
            </a:r>
            <a:endParaRPr lang="en-US" b="1" dirty="0">
              <a:solidFill>
                <a:schemeClr val="bg1"/>
              </a:solidFill>
            </a:endParaRPr>
          </a:p>
        </p:txBody>
      </p:sp>
    </p:spTree>
    <p:extLst>
      <p:ext uri="{BB962C8B-B14F-4D97-AF65-F5344CB8AC3E}">
        <p14:creationId xmlns:p14="http://schemas.microsoft.com/office/powerpoint/2010/main" val="3978250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Licensed Drivers, Vehicle Registrations and Resident Population: </a:t>
            </a:r>
            <a:r>
              <a:rPr lang="en-US" altLang="en-US" i="1" dirty="0" smtClean="0">
                <a:latin typeface="Arial" panose="020B0604020202020204" pitchFamily="34" charset="0"/>
              </a:rPr>
              <a:t>All UP!</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82</a:t>
            </a:fld>
            <a:endParaRPr lang="en-US" dirty="0">
              <a:solidFill>
                <a:srgbClr val="000000"/>
              </a:solidFill>
            </a:endParaRPr>
          </a:p>
        </p:txBody>
      </p:sp>
      <p:sp>
        <p:nvSpPr>
          <p:cNvPr id="11272" name="Rectangle 4"/>
          <p:cNvSpPr>
            <a:spLocks noChangeArrowheads="1"/>
          </p:cNvSpPr>
          <p:nvPr/>
        </p:nvSpPr>
        <p:spPr bwMode="auto">
          <a:xfrm>
            <a:off x="-27918" y="6371404"/>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Federal </a:t>
            </a:r>
            <a:r>
              <a:rPr lang="en-US" altLang="en-US" sz="1100" dirty="0">
                <a:solidFill>
                  <a:srgbClr val="000000"/>
                </a:solidFill>
              </a:rPr>
              <a:t>Highway Administration: </a:t>
            </a:r>
            <a:r>
              <a:rPr lang="en-US" altLang="en-US" sz="1100" dirty="0">
                <a:solidFill>
                  <a:srgbClr val="000000"/>
                </a:solidFill>
                <a:hlinkClick r:id="rId2"/>
              </a:rPr>
              <a:t>http://</a:t>
            </a:r>
            <a:r>
              <a:rPr lang="en-US" altLang="en-US" sz="1100" dirty="0" smtClean="0">
                <a:solidFill>
                  <a:srgbClr val="000000"/>
                </a:solidFill>
                <a:hlinkClick r:id="rId2"/>
              </a:rPr>
              <a:t>www.fhwa.dot.gov/policyinformation/statistics/2014/dv1c.cfm</a:t>
            </a:r>
            <a:r>
              <a:rPr lang="en-US" altLang="en-US" sz="1100" dirty="0" smtClean="0">
                <a:solidFill>
                  <a:srgbClr val="000000"/>
                </a:solidFill>
              </a:rPr>
              <a:t> accessed 2/1/16; Insurance Information Institute.</a:t>
            </a:r>
          </a:p>
        </p:txBody>
      </p:sp>
      <p:pic>
        <p:nvPicPr>
          <p:cNvPr id="2" name="Picture 1"/>
          <p:cNvPicPr>
            <a:picLocks noChangeAspect="1"/>
          </p:cNvPicPr>
          <p:nvPr/>
        </p:nvPicPr>
        <p:blipFill>
          <a:blip r:embed="rId3"/>
          <a:stretch>
            <a:fillRect/>
          </a:stretch>
        </p:blipFill>
        <p:spPr>
          <a:xfrm>
            <a:off x="255642" y="1163720"/>
            <a:ext cx="7285640" cy="5125928"/>
          </a:xfrm>
          <a:prstGeom prst="rect">
            <a:avLst/>
          </a:prstGeom>
        </p:spPr>
      </p:pic>
      <p:sp>
        <p:nvSpPr>
          <p:cNvPr id="9" name="AutoShape 6"/>
          <p:cNvSpPr>
            <a:spLocks noChangeArrowheads="1"/>
          </p:cNvSpPr>
          <p:nvPr/>
        </p:nvSpPr>
        <p:spPr bwMode="blackWhite">
          <a:xfrm>
            <a:off x="6443694" y="4035971"/>
            <a:ext cx="2511361" cy="1418897"/>
          </a:xfrm>
          <a:prstGeom prst="wedgeRectCallout">
            <a:avLst>
              <a:gd name="adj1" fmla="val -13420"/>
              <a:gd name="adj2" fmla="val -108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temporarily interrupted growth, but the number of drivers and registered is rising!</a:t>
            </a:r>
            <a:endParaRPr lang="en-US" sz="1600" b="1" dirty="0">
              <a:solidFill>
                <a:schemeClr val="bg1"/>
              </a:solidFill>
            </a:endParaRPr>
          </a:p>
        </p:txBody>
      </p:sp>
    </p:spTree>
    <p:extLst>
      <p:ext uri="{BB962C8B-B14F-4D97-AF65-F5344CB8AC3E}">
        <p14:creationId xmlns:p14="http://schemas.microsoft.com/office/powerpoint/2010/main" val="209312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83</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160412"/>
            <a:ext cx="7512708" cy="769938"/>
          </a:xfrm>
        </p:spPr>
        <p:txBody>
          <a:bodyPr/>
          <a:lstStyle/>
          <a:p>
            <a:r>
              <a:rPr lang="en-US" dirty="0" smtClean="0">
                <a:latin typeface="Arial" panose="020B0604020202020204" pitchFamily="34" charset="0"/>
              </a:rPr>
              <a:t>America is Driving More Again (Finally!): 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a:t>
            </a:r>
            <a:r>
              <a:rPr lang="en-US" sz="1100" dirty="0" smtClean="0">
                <a:solidFill>
                  <a:srgbClr val="000000"/>
                </a:solidFill>
              </a:rPr>
              <a:t>November</a:t>
            </a:r>
            <a:r>
              <a:rPr lang="en-US" sz="1100" dirty="0" smtClean="0">
                <a:solidFill>
                  <a:srgbClr val="000000"/>
                </a:solidFill>
                <a:cs typeface="Arial" charset="0"/>
              </a:rPr>
              <a:t>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ext uri="{D42A27DB-BD31-4B8C-83A1-F6EECF244321}">
                <p14:modId xmlns:p14="http://schemas.microsoft.com/office/powerpoint/2010/main" val="2278292606"/>
              </p:ext>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28560412" name="Chart" r:id="rId5" imgW="8334251" imgH="4372079" progId="MSGraph.Chart.8">
                  <p:embed followColorScheme="full"/>
                </p:oleObj>
              </mc:Choice>
              <mc:Fallback>
                <p:oleObj name="Chart" r:id="rId5" imgW="8334251" imgH="437207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i="1" dirty="0">
                <a:solidFill>
                  <a:srgbClr val="FFFFFF"/>
                </a:solidFill>
                <a:cs typeface="Arial" charset="0"/>
              </a:rPr>
              <a:t>Previous record was in the early 1980s (39 months</a:t>
            </a:r>
            <a:r>
              <a:rPr lang="en-US" sz="1400" b="1" i="1" dirty="0" smtClean="0">
                <a:solidFill>
                  <a:srgbClr val="FFFFFF"/>
                </a:solidFill>
                <a:cs typeface="Arial" charset="0"/>
              </a:rPr>
              <a:t>).</a:t>
            </a:r>
            <a:endParaRPr lang="en-US" sz="1400" b="1" i="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295400"/>
            <a:ext cx="2295512" cy="926687"/>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7677808" y="2567248"/>
            <a:ext cx="1288660" cy="1642146"/>
          </a:xfrm>
          <a:prstGeom prst="wedgeRectCallout">
            <a:avLst>
              <a:gd name="adj1" fmla="val -13693"/>
              <a:gd name="adj2" fmla="val -1104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 = 3.14 billion miles; Up 6.7% from Feb. 2012 trough</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 until 2015 itself.</a:t>
            </a:r>
            <a:endParaRPr lang="en-US" sz="1200" b="1" dirty="0">
              <a:solidFill>
                <a:srgbClr val="FFFFFF"/>
              </a:solidFill>
              <a:cs typeface="Arial" charset="0"/>
            </a:endParaRPr>
          </a:p>
        </p:txBody>
      </p:sp>
    </p:spTree>
    <p:extLst>
      <p:ext uri="{BB962C8B-B14F-4D97-AF65-F5344CB8AC3E}">
        <p14:creationId xmlns:p14="http://schemas.microsoft.com/office/powerpoint/2010/main" val="8837377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 y="371475"/>
            <a:ext cx="8382000" cy="38100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7410" name="Object 3"/>
          <p:cNvGraphicFramePr>
            <a:graphicFrameLocks noGrp="1" noChangeAspect="1"/>
          </p:cNvGraphicFramePr>
          <p:nvPr>
            <p:ph idx="1"/>
            <p:extLst>
              <p:ext uri="{D42A27DB-BD31-4B8C-83A1-F6EECF244321}">
                <p14:modId xmlns:p14="http://schemas.microsoft.com/office/powerpoint/2010/main" val="2023790184"/>
              </p:ext>
            </p:extLst>
          </p:nvPr>
        </p:nvGraphicFramePr>
        <p:xfrm>
          <a:off x="0" y="1839913"/>
          <a:ext cx="9096375" cy="4479925"/>
        </p:xfrm>
        <a:graphic>
          <a:graphicData uri="http://schemas.openxmlformats.org/presentationml/2006/ole">
            <mc:AlternateContent xmlns:mc="http://schemas.openxmlformats.org/markup-compatibility/2006">
              <mc:Choice xmlns:v="urn:schemas-microsoft-com:vml" Requires="v">
                <p:oleObj spid="_x0000_s28561424" name="Chart" r:id="rId3" imgW="8820267" imgH="4343400" progId="MSGraph.Chart.8">
                  <p:embed followColorScheme="full"/>
                </p:oleObj>
              </mc:Choice>
              <mc:Fallback>
                <p:oleObj name="Chart" r:id="rId3" imgW="8820267" imgH="4343400" progId="MSGraph.Chart.8">
                  <p:embed followColorScheme="full"/>
                  <p:pic>
                    <p:nvPicPr>
                      <p:cNvPr id="0" name=""/>
                      <p:cNvPicPr>
                        <a:picLocks noChangeAspect="1" noChangeArrowheads="1"/>
                      </p:cNvPicPr>
                      <p:nvPr/>
                    </p:nvPicPr>
                    <p:blipFill>
                      <a:blip r:embed="rId4"/>
                      <a:srcRect/>
                      <a:stretch>
                        <a:fillRect/>
                      </a:stretch>
                    </p:blipFill>
                    <p:spPr bwMode="auto">
                      <a:xfrm>
                        <a:off x="0" y="1839913"/>
                        <a:ext cx="9096375" cy="447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57150" y="6196013"/>
            <a:ext cx="8458200" cy="590550"/>
          </a:xfrm>
          <a:prstGeom prst="rect">
            <a:avLst/>
          </a:prstGeom>
          <a:noFill/>
          <a:ln w="9525">
            <a:noFill/>
            <a:miter lim="800000"/>
            <a:headEnd/>
            <a:tailEnd/>
          </a:ln>
        </p:spPr>
        <p:txBody>
          <a:bodyPr lIns="92075" tIns="46038" rIns="92075" bIns="46038">
            <a:spAutoFit/>
          </a:bodyPr>
          <a:lstStyle/>
          <a:p>
            <a:pPr>
              <a:lnSpc>
                <a:spcPct val="85000"/>
              </a:lnSpc>
            </a:pPr>
            <a:r>
              <a:rPr lang="en-US" sz="1200" dirty="0"/>
              <a:t>Sources: Federal Highway Administration (</a:t>
            </a:r>
            <a:r>
              <a:rPr lang="en-US" sz="1400" dirty="0">
                <a:hlinkClick r:id="rId5"/>
              </a:rPr>
              <a:t>http://www.fhwa.dot.gov/ohim/tvtw/tvtpage.cfm</a:t>
            </a:r>
            <a:r>
              <a:rPr lang="en-US" sz="1400" dirty="0"/>
              <a:t>;  </a:t>
            </a:r>
            <a:r>
              <a:rPr lang="en-US" sz="1200" dirty="0"/>
              <a:t>ISO Fast Track Monitoring System, </a:t>
            </a:r>
            <a:r>
              <a:rPr lang="en-US" sz="1200" i="1" dirty="0"/>
              <a:t>Private Passenger Automobile Fast Track Data</a:t>
            </a:r>
            <a:r>
              <a:rPr lang="en-US" sz="1200" dirty="0"/>
              <a:t>: </a:t>
            </a:r>
            <a:r>
              <a:rPr lang="en-US" sz="1200" dirty="0" smtClean="0"/>
              <a:t>3rd Qtr</a:t>
            </a:r>
            <a:r>
              <a:rPr lang="en-US" sz="1200" dirty="0"/>
              <a:t>. </a:t>
            </a:r>
            <a:r>
              <a:rPr lang="en-US" sz="1200" dirty="0" smtClean="0"/>
              <a:t>2015 </a:t>
            </a:r>
            <a:r>
              <a:rPr lang="en-US" sz="1200" dirty="0"/>
              <a:t>and earlier reports.  *</a:t>
            </a:r>
            <a:r>
              <a:rPr lang="en-US" sz="1200" dirty="0" smtClean="0"/>
              <a:t>2015 </a:t>
            </a:r>
            <a:r>
              <a:rPr lang="en-US" sz="1200" dirty="0"/>
              <a:t>ISO figure is for 12 months ending </a:t>
            </a:r>
            <a:r>
              <a:rPr lang="en-US" sz="1200" dirty="0" smtClean="0"/>
              <a:t>2015 Q3. </a:t>
            </a:r>
            <a:r>
              <a:rPr lang="en-US" sz="1200" dirty="0"/>
              <a:t>FHA data </a:t>
            </a:r>
            <a:r>
              <a:rPr lang="en-US" sz="1200" dirty="0" smtClean="0"/>
              <a:t>for 2015 is 12-month moving average </a:t>
            </a:r>
            <a:r>
              <a:rPr lang="en-US" sz="1200" dirty="0"/>
              <a:t>ending </a:t>
            </a:r>
            <a:r>
              <a:rPr lang="en-US" sz="1200" dirty="0" smtClean="0"/>
              <a:t>May 2015.</a:t>
            </a:r>
            <a:endParaRPr lang="en-US" sz="1200" dirty="0"/>
          </a:p>
        </p:txBody>
      </p:sp>
      <p:sp>
        <p:nvSpPr>
          <p:cNvPr id="17413" name="Text Box 5"/>
          <p:cNvSpPr txBox="1">
            <a:spLocks noChangeArrowheads="1"/>
          </p:cNvSpPr>
          <p:nvPr/>
        </p:nvSpPr>
        <p:spPr bwMode="auto">
          <a:xfrm>
            <a:off x="152400" y="1489075"/>
            <a:ext cx="40100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(No. of paid claims)/(Earned Car Years) x 100</a:t>
            </a:r>
          </a:p>
        </p:txBody>
      </p:sp>
      <p:sp>
        <p:nvSpPr>
          <p:cNvPr id="7" name="AutoShape 6"/>
          <p:cNvSpPr>
            <a:spLocks noChangeArrowheads="1"/>
          </p:cNvSpPr>
          <p:nvPr/>
        </p:nvSpPr>
        <p:spPr bwMode="auto">
          <a:xfrm>
            <a:off x="4548187" y="3720017"/>
            <a:ext cx="2612065" cy="962342"/>
          </a:xfrm>
          <a:prstGeom prst="wedgeRectCallout">
            <a:avLst>
              <a:gd name="adj1" fmla="val 64683"/>
              <a:gd name="adj2" fmla="val -129662"/>
            </a:avLst>
          </a:prstGeom>
          <a:solidFill>
            <a:srgbClr val="C00000"/>
          </a:solidFill>
          <a:ln w="9525">
            <a:solidFill>
              <a:schemeClr val="tx1"/>
            </a:solidFill>
            <a:miter lim="800000"/>
            <a:headEnd/>
            <a:tailEnd/>
          </a:ln>
        </p:spPr>
        <p:txBody>
          <a:bodyPr lIns="92075" tIns="46038" rIns="92075" bIns="46038"/>
          <a:lstStyle/>
          <a:p>
            <a:pPr algn="ctr">
              <a:lnSpc>
                <a:spcPct val="80000"/>
              </a:lnSpc>
            </a:pPr>
            <a:r>
              <a:rPr lang="en-US" b="1" dirty="0">
                <a:solidFill>
                  <a:schemeClr val="bg1"/>
                </a:solidFill>
              </a:rPr>
              <a:t>People </a:t>
            </a:r>
            <a:r>
              <a:rPr lang="en-US" b="1" dirty="0" smtClean="0">
                <a:solidFill>
                  <a:schemeClr val="bg1"/>
                </a:solidFill>
              </a:rPr>
              <a:t>drove 4.4% more miles through Nov. 2015 than through Nov. 2014.</a:t>
            </a:r>
            <a:endParaRPr lang="en-US" sz="1200" dirty="0">
              <a:solidFill>
                <a:schemeClr val="bg1"/>
              </a:solidFill>
            </a:endParaRPr>
          </a:p>
        </p:txBody>
      </p:sp>
    </p:spTree>
    <p:extLst>
      <p:ext uri="{BB962C8B-B14F-4D97-AF65-F5344CB8AC3E}">
        <p14:creationId xmlns:p14="http://schemas.microsoft.com/office/powerpoint/2010/main" val="30012348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725" y="-36512"/>
            <a:ext cx="8217337" cy="860425"/>
          </a:xfrm>
        </p:spPr>
        <p:txBody>
          <a:bodyPr/>
          <a:lstStyle/>
          <a:p>
            <a:r>
              <a:rPr lang="en-US" altLang="en-US" sz="2800" dirty="0" smtClean="0">
                <a:latin typeface="Arial" panose="020B0604020202020204" pitchFamily="34" charset="0"/>
              </a:rPr>
              <a:t>Change in Proportion of Persons with Driver Licenses in the US, by Age, 1983-2014</a:t>
            </a:r>
            <a:endParaRPr lang="en-US" altLang="en-US" sz="2800"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85</a:t>
            </a:fld>
            <a:endParaRPr lang="en-US" dirty="0">
              <a:solidFill>
                <a:srgbClr val="000000"/>
              </a:solidFill>
            </a:endParaRPr>
          </a:p>
        </p:txBody>
      </p:sp>
      <p:sp>
        <p:nvSpPr>
          <p:cNvPr id="1127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“Recent Decreases in the Proportion of Persons with a Driver’s License Across All Age Groups,” M. </a:t>
            </a:r>
            <a:r>
              <a:rPr lang="en-US" altLang="en-US" sz="1100" dirty="0" err="1" smtClean="0">
                <a:solidFill>
                  <a:srgbClr val="000000"/>
                </a:solidFill>
              </a:rPr>
              <a:t>Sivak</a:t>
            </a:r>
            <a:r>
              <a:rPr lang="en-US" altLang="en-US" sz="1100" dirty="0" smtClean="0">
                <a:solidFill>
                  <a:srgbClr val="000000"/>
                </a:solidFill>
              </a:rPr>
              <a:t> and B. </a:t>
            </a:r>
            <a:r>
              <a:rPr lang="en-US" altLang="en-US" sz="1100" dirty="0" err="1" smtClean="0">
                <a:solidFill>
                  <a:srgbClr val="000000"/>
                </a:solidFill>
              </a:rPr>
              <a:t>Schoettle</a:t>
            </a:r>
            <a:r>
              <a:rPr lang="en-US" altLang="en-US" sz="1100" dirty="0" smtClean="0">
                <a:solidFill>
                  <a:srgbClr val="000000"/>
                </a:solidFill>
              </a:rPr>
              <a:t>., Jan. 2016; Insurance Information Institute.</a:t>
            </a:r>
          </a:p>
        </p:txBody>
      </p:sp>
      <p:sp>
        <p:nvSpPr>
          <p:cNvPr id="9" name="AutoShape 6"/>
          <p:cNvSpPr>
            <a:spLocks noChangeArrowheads="1"/>
          </p:cNvSpPr>
          <p:nvPr/>
        </p:nvSpPr>
        <p:spPr bwMode="blackWhite">
          <a:xfrm>
            <a:off x="4930205" y="1568737"/>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Smaller proportions of younger drivers have licenses but not because they’re all taking Uber.</a:t>
            </a:r>
            <a:endParaRPr lang="en-US" b="1" dirty="0">
              <a:solidFill>
                <a:schemeClr val="bg1"/>
              </a:solidFill>
            </a:endParaRPr>
          </a:p>
        </p:txBody>
      </p:sp>
      <p:pic>
        <p:nvPicPr>
          <p:cNvPr id="3" name="Picture 2"/>
          <p:cNvPicPr>
            <a:picLocks noChangeAspect="1"/>
          </p:cNvPicPr>
          <p:nvPr/>
        </p:nvPicPr>
        <p:blipFill>
          <a:blip r:embed="rId2"/>
          <a:stretch>
            <a:fillRect/>
          </a:stretch>
        </p:blipFill>
        <p:spPr>
          <a:xfrm>
            <a:off x="298450" y="1068209"/>
            <a:ext cx="3789144" cy="5185899"/>
          </a:xfrm>
          <a:prstGeom prst="rect">
            <a:avLst/>
          </a:prstGeom>
        </p:spPr>
      </p:pic>
      <p:sp>
        <p:nvSpPr>
          <p:cNvPr id="10" name="AutoShape 6"/>
          <p:cNvSpPr>
            <a:spLocks noChangeArrowheads="1"/>
          </p:cNvSpPr>
          <p:nvPr/>
        </p:nvSpPr>
        <p:spPr bwMode="blackWhite">
          <a:xfrm>
            <a:off x="4930205" y="4414440"/>
            <a:ext cx="2511361" cy="1418897"/>
          </a:xfrm>
          <a:prstGeom prst="wedgeRectCallout">
            <a:avLst>
              <a:gd name="adj1" fmla="val -82475"/>
              <a:gd name="adj2" fmla="val -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AARP crowd can’t be pried away from the cars</a:t>
            </a:r>
            <a:endParaRPr lang="en-US" b="1" dirty="0">
              <a:solidFill>
                <a:schemeClr val="bg1"/>
              </a:solidFill>
            </a:endParaRPr>
          </a:p>
        </p:txBody>
      </p:sp>
      <p:sp>
        <p:nvSpPr>
          <p:cNvPr id="7" name="Rectangle 6"/>
          <p:cNvSpPr/>
          <p:nvPr/>
        </p:nvSpPr>
        <p:spPr>
          <a:xfrm>
            <a:off x="425450" y="1828800"/>
            <a:ext cx="3572860" cy="20179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5450" y="5029200"/>
            <a:ext cx="3572860" cy="1128986"/>
          </a:xfrm>
          <a:prstGeom prst="rect">
            <a:avLst/>
          </a:prstGeom>
          <a:no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51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Girl Power: Females with a Driver’s License as a % of All Licensed Drivers</a:t>
            </a:r>
            <a:endParaRPr lang="en-US" altLang="en-US" i="1" dirty="0" smtClean="0">
              <a:latin typeface="Arial" panose="020B0604020202020204" pitchFamily="34" charset="0"/>
            </a:endParaRP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86</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1691" y="1403133"/>
            <a:ext cx="8863620" cy="4192534"/>
          </a:xfrm>
          <a:prstGeom prst="rect">
            <a:avLst/>
          </a:prstGeom>
        </p:spPr>
      </p:pic>
      <p:sp>
        <p:nvSpPr>
          <p:cNvPr id="10" name="AutoShape 6"/>
          <p:cNvSpPr>
            <a:spLocks noChangeArrowheads="1"/>
          </p:cNvSpPr>
          <p:nvPr/>
        </p:nvSpPr>
        <p:spPr bwMode="blackWhite">
          <a:xfrm>
            <a:off x="6256292" y="2916075"/>
            <a:ext cx="2511361" cy="1418897"/>
          </a:xfrm>
          <a:prstGeom prst="wedgeRectCallout">
            <a:avLst>
              <a:gd name="adj1" fmla="val 39940"/>
              <a:gd name="adj2" fmla="val -1155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smtClean="0">
                <a:solidFill>
                  <a:schemeClr val="bg1"/>
                </a:solidFill>
              </a:rPr>
              <a:t>Boys with </a:t>
            </a:r>
            <a:r>
              <a:rPr lang="en-US" sz="1600" b="1" u="sng" dirty="0">
                <a:solidFill>
                  <a:schemeClr val="bg1"/>
                </a:solidFill>
              </a:rPr>
              <a:t>N</a:t>
            </a:r>
            <a:r>
              <a:rPr lang="en-US" sz="1600" b="1" u="sng" dirty="0" smtClean="0">
                <a:solidFill>
                  <a:schemeClr val="bg1"/>
                </a:solidFill>
              </a:rPr>
              <a:t>o Toys</a:t>
            </a:r>
          </a:p>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Women now account for the majority of licensed drivers</a:t>
            </a:r>
            <a:endParaRPr lang="en-US" sz="1600" b="1" dirty="0">
              <a:solidFill>
                <a:schemeClr val="bg1"/>
              </a:solidFill>
            </a:endParaRPr>
          </a:p>
        </p:txBody>
      </p:sp>
      <p:sp>
        <p:nvSpPr>
          <p:cNvPr id="11" name="TextBox 12"/>
          <p:cNvSpPr txBox="1">
            <a:spLocks noChangeArrowheads="1"/>
          </p:cNvSpPr>
          <p:nvPr/>
        </p:nvSpPr>
        <p:spPr bwMode="auto">
          <a:xfrm>
            <a:off x="2957159" y="3136793"/>
            <a:ext cx="2952684" cy="15696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u="sng" dirty="0" smtClean="0">
                <a:solidFill>
                  <a:srgbClr val="FFFFFF"/>
                </a:solidFill>
              </a:rPr>
              <a:t>Frequency/Severity Impacts: </a:t>
            </a:r>
            <a:r>
              <a:rPr lang="en-US" sz="1600" b="1" dirty="0" smtClean="0">
                <a:solidFill>
                  <a:srgbClr val="FFFFFF"/>
                </a:solidFill>
              </a:rPr>
              <a:t>Woman are more likely to drive less, buy smaller cars, buy safer cars and less likely to be involved in accidents</a:t>
            </a:r>
            <a:endParaRPr lang="en-US" sz="1600" b="1" dirty="0">
              <a:solidFill>
                <a:srgbClr val="FFFFFF"/>
              </a:solidFill>
            </a:endParaRPr>
          </a:p>
        </p:txBody>
      </p:sp>
      <p:sp>
        <p:nvSpPr>
          <p:cNvPr id="12" name="Rectangle 4"/>
          <p:cNvSpPr>
            <a:spLocks noChangeArrowheads="1"/>
          </p:cNvSpPr>
          <p:nvPr/>
        </p:nvSpPr>
        <p:spPr bwMode="auto">
          <a:xfrm>
            <a:off x="-127876" y="6443252"/>
            <a:ext cx="8430939"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smtClean="0">
                <a:solidFill>
                  <a:srgbClr val="000000"/>
                </a:solidFill>
              </a:rPr>
              <a:t>Source: University of Michigan Transportation Research Institute, “Female Drivers in the United States: From Minority to Majority?” by M. </a:t>
            </a:r>
            <a:r>
              <a:rPr lang="en-US" altLang="en-US" sz="1100" dirty="0" err="1" smtClean="0">
                <a:solidFill>
                  <a:srgbClr val="000000"/>
                </a:solidFill>
              </a:rPr>
              <a:t>Sivak</a:t>
            </a:r>
            <a:r>
              <a:rPr lang="en-US" altLang="en-US" sz="1100" dirty="0" smtClean="0">
                <a:solidFill>
                  <a:srgbClr val="000000"/>
                </a:solidFill>
              </a:rPr>
              <a:t>,, UMTRI-2016-16, May 2015; Insurance Information Institute.</a:t>
            </a:r>
          </a:p>
        </p:txBody>
      </p:sp>
    </p:spTree>
    <p:extLst>
      <p:ext uri="{BB962C8B-B14F-4D97-AF65-F5344CB8AC3E}">
        <p14:creationId xmlns:p14="http://schemas.microsoft.com/office/powerpoint/2010/main" val="3322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Household Balance Sheets Are Relatively Strong</a:t>
            </a:r>
            <a:endParaRPr lang="en-US" sz="4200" b="1" dirty="0">
              <a:solidFill>
                <a:schemeClr val="bg1"/>
              </a:solidFill>
            </a:endParaRPr>
          </a:p>
        </p:txBody>
      </p:sp>
      <p:sp>
        <p:nvSpPr>
          <p:cNvPr id="2152456" name="Rectangle 8"/>
          <p:cNvSpPr>
            <a:spLocks noChangeArrowheads="1"/>
          </p:cNvSpPr>
          <p:nvPr/>
        </p:nvSpPr>
        <p:spPr bwMode="auto">
          <a:xfrm>
            <a:off x="1108074" y="4183787"/>
            <a:ext cx="69183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Wealth </a:t>
            </a:r>
            <a:r>
              <a:rPr lang="en-US" sz="4000" b="1" dirty="0">
                <a:solidFill>
                  <a:srgbClr val="225A7A"/>
                </a:solidFill>
              </a:rPr>
              <a:t>E</a:t>
            </a:r>
            <a:r>
              <a:rPr lang="en-US" sz="4000" b="1" dirty="0" smtClean="0">
                <a:solidFill>
                  <a:srgbClr val="225A7A"/>
                </a:solidFill>
              </a:rPr>
              <a:t>ffects: Indebtedness Influence Auto Purchase Decisions</a:t>
            </a:r>
            <a:endParaRPr lang="en-US" sz="4000" b="1" dirty="0">
              <a:solidFill>
                <a:srgbClr val="225A7A"/>
              </a:solidFill>
            </a:endParaRPr>
          </a:p>
        </p:txBody>
      </p:sp>
    </p:spTree>
    <p:extLst>
      <p:ext uri="{BB962C8B-B14F-4D97-AF65-F5344CB8AC3E}">
        <p14:creationId xmlns:p14="http://schemas.microsoft.com/office/powerpoint/2010/main" val="14554028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8562446" name="Chart" r:id="rId3" imgW="8134519" imgH="4314721" progId="MSGraph.Chart.8">
                  <p:embed followColorScheme="full"/>
                </p:oleObj>
              </mc:Choice>
              <mc:Fallback>
                <p:oleObj name="Chart" r:id="rId3" imgW="8134519" imgH="4314721" progId="MSGraph.Chart.8">
                  <p:embed followColorScheme="full"/>
                  <p:pic>
                    <p:nvPicPr>
                      <p:cNvPr id="0" name=""/>
                      <p:cNvPicPr>
                        <a:picLocks noChangeAspect="1" noChangeArrowheads="1"/>
                      </p:cNvPicPr>
                      <p:nvPr/>
                    </p:nvPicPr>
                    <p:blipFill>
                      <a:blip r:embed="rId4"/>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360293" y="111125"/>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a:t>*and nonprofit organizations.  Data are as of year-end, except in </a:t>
            </a:r>
            <a:r>
              <a:rPr lang="en-US" sz="1100" dirty="0" smtClean="0"/>
              <a:t>2015:Q1 </a:t>
            </a:r>
            <a:r>
              <a:rPr lang="en-US" sz="1100" dirty="0"/>
              <a:t>(data posted on </a:t>
            </a:r>
            <a:r>
              <a:rPr lang="en-US" sz="1100" dirty="0" smtClean="0"/>
              <a:t>June 11, 2015. </a:t>
            </a:r>
            <a:r>
              <a:rPr lang="en-US" sz="1100" dirty="0"/>
              <a:t>Data not seasonally adjusted or inflation-adjusted; http://</a:t>
            </a:r>
            <a:r>
              <a:rPr lang="en-US" sz="1100" dirty="0" smtClean="0"/>
              <a:t>www.federalreserve.gov/releases/z1/Current/z1r-5.pdf </a:t>
            </a:r>
            <a:r>
              <a:rPr lang="en-US" sz="1100" dirty="0"/>
              <a:t/>
            </a:r>
            <a:br>
              <a:rPr lang="en-US" sz="1100" dirty="0"/>
            </a:br>
            <a:r>
              <a:rPr lang="en-US" sz="1100" dirty="0"/>
              <a:t>Source: Federal Reserve Board at </a:t>
            </a:r>
            <a:r>
              <a:rPr lang="en-US" sz="1100" dirty="0">
                <a:hlinkClick r:id="rId5"/>
              </a:rPr>
              <a:t>http://</a:t>
            </a:r>
            <a:r>
              <a:rPr lang="en-US" sz="1100" dirty="0" smtClean="0">
                <a:hlinkClick r:id="rId5"/>
              </a:rPr>
              <a:t>www.federalreserve.gov/releases/z1/Current/z1r-5.pdf</a:t>
            </a:r>
            <a:r>
              <a:rPr lang="en-US" sz="1100" dirty="0" smtClean="0"/>
              <a:t> </a:t>
            </a:r>
            <a:endParaRPr lang="en-US" sz="1100" dirty="0"/>
          </a:p>
        </p:txBody>
      </p:sp>
      <p:sp>
        <p:nvSpPr>
          <p:cNvPr id="12" name="AutoShape 38"/>
          <p:cNvSpPr>
            <a:spLocks noChangeArrowheads="1"/>
          </p:cNvSpPr>
          <p:nvPr/>
        </p:nvSpPr>
        <p:spPr bwMode="blackWhite">
          <a:xfrm>
            <a:off x="6386513" y="1094581"/>
            <a:ext cx="1517967" cy="692308"/>
          </a:xfrm>
          <a:prstGeom prst="wedgeRectCallout">
            <a:avLst>
              <a:gd name="adj1" fmla="val 1558"/>
              <a:gd name="adj2" fmla="val 14609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2008-09 </a:t>
            </a:r>
            <a:r>
              <a:rPr lang="en-US" sz="1600" b="1" dirty="0" smtClean="0">
                <a:solidFill>
                  <a:schemeClr val="bg1"/>
                </a:solidFill>
              </a:rPr>
              <a:t>Recession:    </a:t>
            </a:r>
            <a:r>
              <a:rPr lang="en-US" sz="1600" b="1" dirty="0">
                <a:solidFill>
                  <a:schemeClr val="bg1"/>
                </a:solidFill>
              </a:rPr>
              <a:t>-15.7%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730750" y="199326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170238" y="302037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4910138" y="1084421"/>
            <a:ext cx="1143000" cy="530225"/>
          </a:xfrm>
          <a:prstGeom prst="wedgeRectCallout">
            <a:avLst>
              <a:gd name="adj1" fmla="val 89652"/>
              <a:gd name="adj2" fmla="val 174733"/>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606550" y="1320959"/>
            <a:ext cx="2332038" cy="1202531"/>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Adjusted for population growth, net worth </a:t>
            </a:r>
            <a:r>
              <a:rPr lang="en-US" sz="1600" b="1" dirty="0" smtClean="0">
                <a:solidFill>
                  <a:schemeClr val="bg1"/>
                </a:solidFill>
              </a:rPr>
              <a:t>is now comparable to its pre-crisis </a:t>
            </a:r>
            <a:r>
              <a:rPr lang="en-US" sz="1600" b="1" dirty="0">
                <a:solidFill>
                  <a:schemeClr val="bg1"/>
                </a:solidFill>
              </a:rPr>
              <a:t>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747819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Debt Balance,</a:t>
            </a:r>
            <a:br>
              <a:rPr lang="en-US" dirty="0" smtClean="0"/>
            </a:br>
            <a:r>
              <a:rPr lang="en-US" dirty="0" smtClean="0"/>
              <a:t>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89</a:t>
            </a:fld>
            <a:endParaRPr lang="en-US"/>
          </a:p>
        </p:txBody>
      </p:sp>
      <p:sp>
        <p:nvSpPr>
          <p:cNvPr id="7" name="Rectangle 4"/>
          <p:cNvSpPr>
            <a:spLocks noChangeArrowheads="1"/>
          </p:cNvSpPr>
          <p:nvPr/>
        </p:nvSpPr>
        <p:spPr bwMode="blackWhite">
          <a:xfrm>
            <a:off x="193675" y="5732334"/>
            <a:ext cx="7115175"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Household balance sheets remain much healthier than they were prior to the “Great Recession”</a:t>
            </a:r>
            <a:endParaRPr lang="en-US" b="1" dirty="0">
              <a:solidFill>
                <a:srgbClr val="FFFFFF"/>
              </a:solidFill>
            </a:endParaRPr>
          </a:p>
        </p:txBody>
      </p:sp>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50886"/>
            <a:ext cx="7010400" cy="4181475"/>
          </a:xfrm>
          <a:prstGeom prst="rect">
            <a:avLst/>
          </a:prstGeom>
        </p:spPr>
      </p:pic>
      <p:sp>
        <p:nvSpPr>
          <p:cNvPr id="11" name="AutoShape 7"/>
          <p:cNvSpPr>
            <a:spLocks noChangeArrowheads="1"/>
          </p:cNvSpPr>
          <p:nvPr/>
        </p:nvSpPr>
        <p:spPr bwMode="blackWhite">
          <a:xfrm>
            <a:off x="7308850" y="2197001"/>
            <a:ext cx="1927831" cy="2327702"/>
          </a:xfrm>
          <a:prstGeom prst="wedgeRectCallout">
            <a:avLst>
              <a:gd name="adj1" fmla="val -72020"/>
              <a:gd name="adj2" fmla="val -267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Overall household debt remains below pre-crisis peak but non-housing debt is actually larger due to student loans and auto loan debt</a:t>
            </a:r>
            <a:endParaRPr lang="en-US" altLang="en-US" sz="1600" b="1" dirty="0">
              <a:solidFill>
                <a:schemeClr val="bg1"/>
              </a:solidFill>
            </a:endParaRPr>
          </a:p>
        </p:txBody>
      </p:sp>
    </p:spTree>
    <p:extLst>
      <p:ext uri="{BB962C8B-B14F-4D97-AF65-F5344CB8AC3E}">
        <p14:creationId xmlns:p14="http://schemas.microsoft.com/office/powerpoint/2010/main" val="39149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75743949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3814"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Feb. 1,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8033332" y="4975709"/>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-5.1%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ever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492224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90</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16730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Lenders are Issuing a Rising Number of New Auto Loans, Even for People with Poor Credit Scores</a:t>
            </a:r>
            <a:endParaRPr lang="en-US" sz="2400" dirty="0"/>
          </a:p>
        </p:txBody>
      </p:sp>
      <p:pic>
        <p:nvPicPr>
          <p:cNvPr id="6" name="Chart Placeholder 5"/>
          <p:cNvPicPr>
            <a:picLocks noGrp="1" noChangeAspect="1"/>
          </p:cNvPicPr>
          <p:nvPr>
            <p:ph type="chart" idx="1"/>
          </p:nvPr>
        </p:nvPicPr>
        <p:blipFill>
          <a:blip r:embed="rId2"/>
          <a:stretch>
            <a:fillRect/>
          </a:stretch>
        </p:blipFill>
        <p:spPr>
          <a:xfrm>
            <a:off x="200965" y="1141799"/>
            <a:ext cx="7168707" cy="4548788"/>
          </a:xfrm>
          <a:prstGeom prst="rect">
            <a:avLst/>
          </a:prstGeom>
        </p:spPr>
      </p:pic>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91</a:t>
            </a:fld>
            <a:endParaRPr lang="en-US"/>
          </a:p>
        </p:txBody>
      </p:sp>
      <p:sp>
        <p:nvSpPr>
          <p:cNvPr id="7" name="Rectangle 4"/>
          <p:cNvSpPr>
            <a:spLocks noChangeArrowheads="1"/>
          </p:cNvSpPr>
          <p:nvPr/>
        </p:nvSpPr>
        <p:spPr bwMode="blackWhite">
          <a:xfrm>
            <a:off x="200965" y="5690587"/>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For the past several years, auto loans in nonaccrual status remained </a:t>
            </a:r>
            <a:r>
              <a:rPr lang="en-US" b="1" smtClean="0">
                <a:solidFill>
                  <a:srgbClr val="FFFFFF"/>
                </a:solidFill>
              </a:rPr>
              <a:t>at roughly 0.25% </a:t>
            </a:r>
            <a:r>
              <a:rPr lang="en-US" b="1" dirty="0" smtClean="0">
                <a:solidFill>
                  <a:srgbClr val="FFFFFF"/>
                </a:solidFill>
              </a:rPr>
              <a:t>of </a:t>
            </a:r>
            <a:r>
              <a:rPr lang="en-US" b="1" smtClean="0">
                <a:solidFill>
                  <a:srgbClr val="FFFFFF"/>
                </a:solidFill>
              </a:rPr>
              <a:t>outstanding loans.</a:t>
            </a:r>
            <a:endParaRPr lang="en-US" b="1" dirty="0">
              <a:solidFill>
                <a:srgbClr val="FFFFFF"/>
              </a:solidFill>
            </a:endParaRPr>
          </a:p>
        </p:txBody>
      </p:sp>
      <p:sp>
        <p:nvSpPr>
          <p:cNvPr id="3" name="TextBox 2"/>
          <p:cNvSpPr txBox="1"/>
          <p:nvPr/>
        </p:nvSpPr>
        <p:spPr>
          <a:xfrm>
            <a:off x="7431212" y="2525293"/>
            <a:ext cx="1464862" cy="1477328"/>
          </a:xfrm>
          <a:prstGeom prst="rect">
            <a:avLst/>
          </a:prstGeom>
          <a:noFill/>
          <a:ln>
            <a:solidFill>
              <a:schemeClr val="accent1"/>
            </a:solidFill>
          </a:ln>
        </p:spPr>
        <p:txBody>
          <a:bodyPr wrap="square" rtlCol="0">
            <a:spAutoFit/>
          </a:bodyPr>
          <a:lstStyle/>
          <a:p>
            <a:r>
              <a:rPr lang="en-US" dirty="0" smtClean="0"/>
              <a:t>Auto loan originations reached a 10-year high  in 2015:Q2</a:t>
            </a:r>
            <a:endParaRPr lang="en-US" dirty="0"/>
          </a:p>
        </p:txBody>
      </p:sp>
    </p:spTree>
    <p:extLst>
      <p:ext uri="{BB962C8B-B14F-4D97-AF65-F5344CB8AC3E}">
        <p14:creationId xmlns:p14="http://schemas.microsoft.com/office/powerpoint/2010/main" val="23896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 and Other Non-Housing </a:t>
            </a:r>
            <a:r>
              <a:rPr lang="en-US" dirty="0" err="1" smtClean="0"/>
              <a:t>Deliquencies</a:t>
            </a:r>
            <a:r>
              <a:rPr lang="en-US" dirty="0" smtClean="0"/>
              <a:t>, 2004 – 2015*</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92</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So far, increasingly aggressive marketing of auto loans has not resulting in a surge in loan delinquencies and defaults</a:t>
            </a:r>
            <a:endParaRPr lang="en-US" b="1" dirty="0">
              <a:solidFill>
                <a:srgbClr val="FFFFFF"/>
              </a:solidFill>
            </a:endParaRPr>
          </a:p>
        </p:txBody>
      </p:sp>
      <p:sp>
        <p:nvSpPr>
          <p:cNvPr id="10" name="Rectangle 5"/>
          <p:cNvSpPr>
            <a:spLocks noChangeArrowheads="1"/>
          </p:cNvSpPr>
          <p:nvPr/>
        </p:nvSpPr>
        <p:spPr bwMode="auto">
          <a:xfrm>
            <a:off x="-1" y="6403593"/>
            <a:ext cx="8025415"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*As of Q1.</a:t>
            </a:r>
          </a:p>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08023"/>
            <a:ext cx="7058025" cy="4267200"/>
          </a:xfrm>
          <a:prstGeom prst="rect">
            <a:avLst/>
          </a:prstGeom>
        </p:spPr>
      </p:pic>
      <p:sp>
        <p:nvSpPr>
          <p:cNvPr id="11" name="AutoShape 7"/>
          <p:cNvSpPr>
            <a:spLocks noChangeArrowheads="1"/>
          </p:cNvSpPr>
          <p:nvPr/>
        </p:nvSpPr>
        <p:spPr bwMode="blackWhite">
          <a:xfrm>
            <a:off x="7213898" y="1765738"/>
            <a:ext cx="1927831" cy="1996965"/>
          </a:xfrm>
          <a:prstGeom prst="wedgeRectCallout">
            <a:avLst>
              <a:gd name="adj1" fmla="val -50758"/>
              <a:gd name="adj2" fmla="val 811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delinquencies have improved dramatically since their crisis peak but remain above pre-crisis levels</a:t>
            </a:r>
            <a:endParaRPr lang="en-US" altLang="en-US" sz="1600" b="1" dirty="0">
              <a:solidFill>
                <a:schemeClr val="bg1"/>
              </a:solidFill>
            </a:endParaRPr>
          </a:p>
        </p:txBody>
      </p:sp>
    </p:spTree>
    <p:extLst>
      <p:ext uri="{BB962C8B-B14F-4D97-AF65-F5344CB8AC3E}">
        <p14:creationId xmlns:p14="http://schemas.microsoft.com/office/powerpoint/2010/main" val="15772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93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i="1" dirty="0" smtClean="0">
                <a:solidFill>
                  <a:srgbClr val="C00000"/>
                </a:solidFill>
              </a:rPr>
              <a:t>Auto (personal and commercial)</a:t>
            </a:r>
          </a:p>
          <a:p>
            <a:pPr lvl="1">
              <a:lnSpc>
                <a:spcPts val="2400"/>
              </a:lnSpc>
            </a:pPr>
            <a:r>
              <a:rPr lang="en-US" sz="1900" b="1" i="1" dirty="0" smtClean="0">
                <a:solidFill>
                  <a:srgbClr val="C00000"/>
                </a:solidFill>
              </a:rPr>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96</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60099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97</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236541697"/>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smtClean="0">
              <a:solidFill>
                <a:srgbClr val="000000">
                  <a:lumMod val="75000"/>
                </a:srgbClr>
              </a:solidFill>
            </a:endParaRP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Host </a:t>
            </a:r>
            <a:r>
              <a:rPr lang="en-US" altLang="en-US" sz="2800" dirty="0" smtClean="0">
                <a:latin typeface="Arial" panose="020B0604020202020204" pitchFamily="34" charset="0"/>
                <a:ea typeface="ＭＳ Ｐゴシック" panose="020B0600070205080204" pitchFamily="34" charset="-128"/>
              </a:rPr>
              <a:t>Exposure</a:t>
            </a:r>
            <a:r>
              <a:rPr lang="en-US" altLang="en-US" sz="2800" i="1" dirty="0" smtClean="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endParaRPr lang="en-US" altLang="en-US" sz="2400" dirty="0" smtClean="0">
              <a:latin typeface="Arial" panose="020B0604020202020204" pitchFamily="34" charset="0"/>
              <a:ea typeface="ＭＳ Ｐゴシック" panose="020B0600070205080204" pitchFamily="34" charset="-128"/>
            </a:endParaRP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98</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76535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Arrangements: Potential </a:t>
            </a:r>
            <a:r>
              <a:rPr lang="en-US" altLang="en-US" sz="2800" i="1" u="sng" dirty="0" smtClean="0">
                <a:latin typeface="Arial" panose="020B0604020202020204" pitchFamily="34" charset="0"/>
                <a:ea typeface="ＭＳ Ｐゴシック" panose="020B0600070205080204" pitchFamily="34" charset="-128"/>
              </a:rPr>
              <a:t>Traveler</a:t>
            </a:r>
            <a:r>
              <a:rPr lang="en-US" altLang="en-US" sz="2800" dirty="0" smtClean="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99</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75489708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219571</TotalTime>
  <Words>8018</Words>
  <Application>Microsoft Office PowerPoint</Application>
  <PresentationFormat>On-screen Show (4:3)</PresentationFormat>
  <Paragraphs>1094</Paragraphs>
  <Slides>123</Slides>
  <Notes>102</Notes>
  <HiddenSlides>27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32" baseType="lpstr">
      <vt:lpstr>ＭＳ Ｐゴシック</vt:lpstr>
      <vt:lpstr>Arial</vt:lpstr>
      <vt:lpstr>Arial </vt:lpstr>
      <vt:lpstr>Symbol</vt:lpstr>
      <vt:lpstr>Times New Roman</vt:lpstr>
      <vt:lpstr>Verdana</vt:lpstr>
      <vt:lpstr>Wingdings</vt:lpstr>
      <vt:lpstr>Default Design</vt:lpstr>
      <vt:lpstr>Chart</vt:lpstr>
      <vt:lpstr>Trends, Challenges and Opportunities in Personal Lines Insurance 2016 and Beyond</vt:lpstr>
      <vt:lpstr>Distribution of Direct Premiums Written by Segment/Line, 2014</vt:lpstr>
      <vt:lpstr>Profitability Peaks &amp; Troughs in the P/C Insurance Industry, 1975 – 2015E</vt:lpstr>
      <vt:lpstr>ROE: Property/Casualty Insurance by Major Event, 1987–2015E</vt:lpstr>
      <vt:lpstr>P/C Insurance Industry  Combined Ratio, 2001–2015:Q3*</vt:lpstr>
      <vt:lpstr>Return on Equity by Financial Services Sector vs. Fortune 500, 2004-2014*</vt:lpstr>
      <vt:lpstr>P/C Industry Net Income After Taxes 1991–2015:Q3 (Est.)</vt:lpstr>
      <vt:lpstr>INVESTMENTS:  THE NEW REALITY</vt:lpstr>
      <vt:lpstr>PowerPoint Presentation</vt:lpstr>
      <vt:lpstr>Distribution of Invested Assets: P/C Insurance Industry, 2013</vt:lpstr>
      <vt:lpstr>Property/Casualty Insurance Industry Investment Income: 2000–2015E1</vt:lpstr>
      <vt:lpstr>U.S. Treasury Security Yields: A Long Downward Trend, 1990–2015*</vt:lpstr>
      <vt:lpstr>Net Yield on Property/Casualty Insurance Invested Assets, 2007–2015*</vt:lpstr>
      <vt:lpstr>P/C Insurer Portfolio Yields, 2002-2015:Q3</vt:lpstr>
      <vt:lpstr>Interest Rate Forecasts: 2015 – 2021</vt:lpstr>
      <vt:lpstr>Annual Inflation Rates, (CPI-U, %), 1990–2016F</vt:lpstr>
      <vt:lpstr>P/C Insurer Net Realized  Capital Gains/Losses, 1990-2015:Q3*</vt:lpstr>
      <vt:lpstr>Property/Casualty Insurance Industry Investment Gain: 1994–2015:Q31</vt:lpstr>
      <vt:lpstr>PowerPoint Presentation</vt:lpstr>
      <vt:lpstr>Profitability &amp; Politics</vt:lpstr>
      <vt:lpstr>PowerPoint Presentation</vt:lpstr>
      <vt:lpstr>PowerPoint Presentation</vt:lpstr>
      <vt:lpstr>PowerPoint Presentation</vt:lpstr>
      <vt:lpstr>I.I.I. Media Index, P/C, 2014 vs 2015* Percent increase/decrease from previous year</vt:lpstr>
      <vt:lpstr>PowerPoint Presentation</vt:lpstr>
      <vt:lpstr>Personal Lines Profitability</vt:lpstr>
      <vt:lpstr>Return on Net Worth (RNW) All Lines: 2005-2014 Average</vt:lpstr>
      <vt:lpstr>Return on Net Worth: All P-C Lines vs. Homeowners &amp; Pvt. Pass. Auto, 1990-2014*</vt:lpstr>
      <vt:lpstr>Return on Net Worth: All P-C Lines vs. Homeowners &amp; Pvt. Pass. Auto, 1990-2014*</vt:lpstr>
      <vt:lpstr>PowerPoint Presentation</vt:lpstr>
      <vt:lpstr>PowerPoint Presentation</vt:lpstr>
      <vt:lpstr>PowerPoint Presentation</vt:lpstr>
      <vt:lpstr>PowerPoint Presentation</vt:lpstr>
      <vt:lpstr>Personal Lines      Underwriting Performance</vt:lpstr>
      <vt:lpstr>Private Passenger Auto Combined Ratio: 1993–2017F</vt:lpstr>
      <vt:lpstr>Homeowners Insurance Combined Ratio: 1990–2017F</vt:lpstr>
      <vt:lpstr>Homeowners Multi-Peril Loss &amp; ALAE Ratio, 2014: Highest 25 States</vt:lpstr>
      <vt:lpstr>Homeowners Multi-Peril Loss &amp; ALAE Ratio, 2014: Lowest 25 States and DC</vt:lpstr>
      <vt:lpstr>PowerPoint Presentation</vt:lpstr>
      <vt:lpstr>U.S. Insured Catastrophe Losses</vt:lpstr>
      <vt:lpstr>Combined Ratio Points Associated with Catastrophe Losses: 1960 – 2015F*</vt:lpstr>
      <vt:lpstr>Inflation Adjusted U.S. Catastrophe Losses by Cause of Loss, 1995–20141</vt:lpstr>
      <vt:lpstr>Top 16 Most Costly Disasters in U.S. History—Katrina Still Ranks #1</vt:lpstr>
      <vt:lpstr>Loss Events in the US, 1980 – 2014 Overall and Insured Losses </vt:lpstr>
      <vt:lpstr>Convective Loss Events in the US Overall and insured losses, 1980 – 2014</vt:lpstr>
      <vt:lpstr>PowerPoint Presentation</vt:lpstr>
      <vt:lpstr>Catastrophe Bond Issuance and Outstanding: 1997-2015</vt:lpstr>
      <vt:lpstr>US Property CAT Rate on Line Index &amp; Global Reinsurance ROE</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 Death Rates per 100,000,000 Vehicle miles, 1990-2015* </vt:lpstr>
      <vt:lpstr>Property Damage Liability: Severity and Frequency Are Up</vt:lpstr>
      <vt:lpstr>No-Fault (PIP) Liability: Severity is Up, Frequency Relatively Flat*</vt:lpstr>
      <vt:lpstr>Comprehensive Coverage: Severity  Trends Are Unfavorable</vt:lpstr>
      <vt:lpstr>Auto Insurance: Claim Frequency Impacts of Energy Crisis of 1973/4</vt:lpstr>
      <vt:lpstr>Auto Insurance: Claim Severity Impacts of Energy Crisis of 1973/4</vt:lpstr>
      <vt:lpstr>Auto Insurance Claim Cost Drivers Continue to Grow Faster than CPI</vt:lpstr>
      <vt:lpstr>Defense Costs and Cost Containment Expenses    as a Percent of Incurred Losses, 2011 – 2013*</vt:lpstr>
      <vt:lpstr>PowerPoint Presentation</vt:lpstr>
      <vt:lpstr>PowerPoint Presentation</vt:lpstr>
      <vt:lpstr>Auto &amp; Home vs. All Lines, Net Written Premium Growth, 2000–2018F</vt:lpstr>
      <vt:lpstr>Private Passenger Auto Insurance Net Written Premium, 2000–2017F</vt:lpstr>
      <vt:lpstr>Commercial Auto Insurance Net Written Premium, 2000–2015F</vt:lpstr>
      <vt:lpstr>Direct Premiums Written: PP Auto Percent Change by State, 2007-2014</vt:lpstr>
      <vt:lpstr>Direct Premiums Written: PP Auto Percent Change by State, 2007-2014</vt:lpstr>
      <vt:lpstr>Homeowners Insurance Net Written Premium, 2000–2016F</vt:lpstr>
      <vt:lpstr>PowerPoint Presentation</vt:lpstr>
      <vt:lpstr>Monthly Change in Auto Insurance Prices, 1991–2015*</vt:lpstr>
      <vt:lpstr>PowerPoint Presentation</vt:lpstr>
      <vt:lpstr>Average Expenditures* on Auto Insurance, 1994-2015E</vt:lpstr>
      <vt:lpstr>M&amp;A UPDATE:  A PATH TO GROWTH? </vt:lpstr>
      <vt:lpstr>U.S. INSURANCE MERGERS AND ACQUISITIONS, P/C SECTOR, 1994-2015E (1)</vt:lpstr>
      <vt:lpstr>Personal Lines: Economic and Demographic Considerations</vt:lpstr>
      <vt:lpstr>New Private Housing Starts, 1990-2021F</vt:lpstr>
      <vt:lpstr>Rental-Occupied Housing Units as % of Total Occupied Units, Quarterly, 1990:Q1-2015*</vt:lpstr>
      <vt:lpstr>I.I.I. Poll: Renter’s Insurance</vt:lpstr>
      <vt:lpstr>Auto/Light Truck Sales, 1999-2021F</vt:lpstr>
      <vt:lpstr>PowerPoint Presentation</vt:lpstr>
      <vt:lpstr>Licensed Drivers, Vehicle Registrations and Resident Population: All UP!</vt:lpstr>
      <vt:lpstr>America is Driving More Again (Finally!): Total Miles Driven*, 1990–2015*</vt:lpstr>
      <vt:lpstr>Do Changes in Miles Driven Affect Auto Collision Claim Frequency?</vt:lpstr>
      <vt:lpstr>Change in Proportion of Persons with Driver Licenses in the US, by Age, 1983-2014</vt:lpstr>
      <vt:lpstr>Girl Power: Females with a Driver’s License as a % of All Licensed Drivers</vt:lpstr>
      <vt:lpstr>PowerPoint Presentation</vt:lpstr>
      <vt:lpstr>Net Worth of Households* Recently Hit A Historic High</vt:lpstr>
      <vt:lpstr>Household Debt Balance, 2004 – 2015:Q1</vt:lpstr>
      <vt:lpstr>Auto Loans and Other Non-Housing Debt, 2004 – 2015:Q1</vt:lpstr>
      <vt:lpstr>Lenders are Issuing a Rising Number of New Auto Loans, Even for People with Poor Credit Scores</vt:lpstr>
      <vt:lpstr>Auto Loan and Other Non-Housing Deliquencies, 2004 – 2015*</vt:lpstr>
      <vt:lpstr>PowerPoint Presentation</vt:lpstr>
      <vt:lpstr>Media is Obsessed with Driverless Vehicles: Often Predicting the Demise of Auto Insurance</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PowerPoint Presentation</vt:lpstr>
      <vt:lpstr>What’s Driving Attacks on the  Insurance Industry?</vt:lpstr>
      <vt:lpstr>Handout for Government Affairs Staff Attending NAIC Meeting </vt:lpstr>
      <vt:lpstr>PowerPoint Presentation</vt:lpstr>
      <vt:lpstr>Price Optimization: What Is It?</vt:lpstr>
      <vt:lpstr>Price Optimization: What Is It?</vt:lpstr>
      <vt:lpstr>Price Optimization:  What Is The Objection?</vt:lpstr>
      <vt:lpstr>PowerPoint Presentation</vt:lpstr>
      <vt:lpstr>1. Insurers Have Always ‘Optimized’ – With Regulator Knowledge &amp; Approval</vt:lpstr>
      <vt:lpstr>2. Optimization Is Not Price Gouging</vt:lpstr>
      <vt:lpstr>3. Optimization Doesn’t Raise Rates; It Distributes the Rate Change</vt:lpstr>
      <vt:lpstr>4. Low Income Drivers Are Just as Likely to Shop As Anyone Else</vt:lpstr>
      <vt:lpstr>The Latest</vt:lpstr>
      <vt:lpstr>What Has I.I.I. Done?</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4605</cp:revision>
  <cp:lastPrinted>2016-02-01T19:04:22Z</cp:lastPrinted>
  <dcterms:modified xsi:type="dcterms:W3CDTF">2016-02-05T12:31:50Z</dcterms:modified>
</cp:coreProperties>
</file>