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42" r:id="rId2"/>
    <p:sldId id="640" r:id="rId3"/>
    <p:sldId id="659" r:id="rId4"/>
    <p:sldId id="643" r:id="rId5"/>
    <p:sldId id="644" r:id="rId6"/>
    <p:sldId id="660" r:id="rId7"/>
    <p:sldId id="645" r:id="rId8"/>
    <p:sldId id="658" r:id="rId9"/>
    <p:sldId id="646" r:id="rId10"/>
    <p:sldId id="647" r:id="rId11"/>
    <p:sldId id="648" r:id="rId12"/>
    <p:sldId id="649" r:id="rId13"/>
    <p:sldId id="656" r:id="rId14"/>
    <p:sldId id="657" r:id="rId15"/>
    <p:sldId id="662" r:id="rId16"/>
    <p:sldId id="634" r:id="rId17"/>
    <p:sldId id="635" r:id="rId18"/>
    <p:sldId id="638" r:id="rId19"/>
    <p:sldId id="666" r:id="rId20"/>
    <p:sldId id="679" r:id="rId21"/>
    <p:sldId id="678" r:id="rId22"/>
    <p:sldId id="680" r:id="rId23"/>
    <p:sldId id="681" r:id="rId24"/>
    <p:sldId id="671" r:id="rId25"/>
    <p:sldId id="682" r:id="rId26"/>
    <p:sldId id="683" r:id="rId27"/>
    <p:sldId id="677" r:id="rId28"/>
    <p:sldId id="675" r:id="rId29"/>
    <p:sldId id="663" r:id="rId30"/>
    <p:sldId id="668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840" userDrawn="1">
          <p15:clr>
            <a:srgbClr val="A4A3A4"/>
          </p15:clr>
        </p15:guide>
        <p15:guide id="4" orient="horz" pos="1128" userDrawn="1">
          <p15:clr>
            <a:srgbClr val="A4A3A4"/>
          </p15:clr>
        </p15:guide>
        <p15:guide id="5" orient="horz" pos="2880" userDrawn="1">
          <p15:clr>
            <a:srgbClr val="A4A3A4"/>
          </p15:clr>
        </p15:guide>
        <p15:guide id="6" orient="horz" pos="3600">
          <p15:clr>
            <a:srgbClr val="A4A3A4"/>
          </p15:clr>
        </p15:guide>
        <p15:guide id="7" orient="horz" pos="1142">
          <p15:clr>
            <a:srgbClr val="A4A3A4"/>
          </p15:clr>
        </p15:guide>
        <p15:guide id="8" pos="5208" userDrawn="1">
          <p15:clr>
            <a:srgbClr val="A4A3A4"/>
          </p15:clr>
        </p15:guide>
        <p15:guide id="9" pos="605">
          <p15:clr>
            <a:srgbClr val="A4A3A4"/>
          </p15:clr>
        </p15:guide>
        <p15:guide id="10" orient="horz" pos="3120" userDrawn="1">
          <p15:clr>
            <a:srgbClr val="A4A3A4"/>
          </p15:clr>
        </p15:guide>
        <p15:guide id="11" orient="horz" pos="1008" userDrawn="1">
          <p15:clr>
            <a:srgbClr val="A4A3A4"/>
          </p15:clr>
        </p15:guide>
        <p15:guide id="12" orient="horz">
          <p15:clr>
            <a:srgbClr val="A4A3A4"/>
          </p15:clr>
        </p15:guide>
        <p15:guide id="14" orient="horz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, Michael" initials="BM" lastIdx="3" clrIdx="0">
    <p:extLst>
      <p:ext uri="{19B8F6BF-5375-455C-9EA6-DF929625EA0E}">
        <p15:presenceInfo xmlns:p15="http://schemas.microsoft.com/office/powerpoint/2012/main" userId="S-1-12-1-2666451285-1219455617-3358538676-4069378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0D0D3"/>
    <a:srgbClr val="337DBE"/>
    <a:srgbClr val="F69322"/>
    <a:srgbClr val="FF6600"/>
    <a:srgbClr val="234568"/>
    <a:srgbClr val="2F8571"/>
    <a:srgbClr val="A6D8E7"/>
    <a:srgbClr val="D9AE3A"/>
    <a:srgbClr val="BD9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4" autoAdjust="0"/>
    <p:restoredTop sz="89495" autoAdjust="0"/>
  </p:normalViewPr>
  <p:slideViewPr>
    <p:cSldViewPr snapToGrid="0">
      <p:cViewPr varScale="1">
        <p:scale>
          <a:sx n="105" d="100"/>
          <a:sy n="105" d="100"/>
        </p:scale>
        <p:origin x="1404" y="102"/>
      </p:cViewPr>
      <p:guideLst>
        <p:guide orient="horz" pos="3312"/>
        <p:guide pos="2880"/>
        <p:guide pos="840"/>
        <p:guide orient="horz" pos="1128"/>
        <p:guide orient="horz" pos="2880"/>
        <p:guide orient="horz" pos="3600"/>
        <p:guide orient="horz" pos="1142"/>
        <p:guide pos="5208"/>
        <p:guide pos="605"/>
        <p:guide orient="horz" pos="3120"/>
        <p:guide orient="horz" pos="1008"/>
        <p:guide orient="horz"/>
        <p:guide orient="horz"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336"/>
    </p:cViewPr>
  </p:sorterViewPr>
  <p:notesViewPr>
    <p:cSldViewPr snapToGrid="0">
      <p:cViewPr varScale="1">
        <p:scale>
          <a:sx n="99" d="100"/>
          <a:sy n="99" d="100"/>
        </p:scale>
        <p:origin x="-3492" y="-96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10/31/2016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325438"/>
            <a:ext cx="4184650" cy="3138487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8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109FD2-8828-4F38-A508-A3B6475BB148}" type="slidenum">
              <a:rPr lang="en-US" altLang="en-US"/>
              <a:pPr eaLnBrk="1" hangingPunct="1"/>
              <a:t>4</a:t>
            </a:fld>
            <a:endParaRPr lang="en-US" alt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0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complement them on their good work. </a:t>
            </a:r>
            <a:r>
              <a:rPr lang="en-US" baseline="0" dirty="0"/>
              <a:t> We try to be smart and strategic in our approach.  We simply can’t be in all places at all times. That is why we need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2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0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first responders – important data points – jobs, taxes</a:t>
            </a:r>
            <a:r>
              <a:rPr lang="en-US" baseline="0" dirty="0"/>
              <a:t> paid, investments in mitigation and the infusion of capital after a disaster in the form of claims dollars.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7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AC8C8879-8580-4725-A9F8-BA2E5C65BE2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0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24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68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66" y="582489"/>
            <a:ext cx="7400925" cy="609979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57190"/>
            <a:ext cx="8153400" cy="4652963"/>
          </a:xfrm>
        </p:spPr>
        <p:txBody>
          <a:bodyPr rtlCol="0"/>
          <a:lstStyle>
            <a:lvl1pPr>
              <a:defRPr>
                <a:solidFill>
                  <a:srgbClr val="444648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8969-EBB3-4AB8-8CB7-0442A537E71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95572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A3947-A84A-4E64-B180-3879AFBA63F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9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89161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54" y="1888918"/>
            <a:ext cx="4022746" cy="4237245"/>
          </a:xfrm>
        </p:spPr>
        <p:txBody>
          <a:bodyPr rtlCol="0"/>
          <a:lstStyle>
            <a:lvl1pPr>
              <a:defRPr sz="2800">
                <a:solidFill>
                  <a:srgbClr val="44464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54" y="1888918"/>
            <a:ext cx="4022746" cy="4237245"/>
          </a:xfrm>
        </p:spPr>
        <p:txBody>
          <a:bodyPr rtlCol="0"/>
          <a:lstStyle>
            <a:lvl1pPr>
              <a:defRPr sz="2800">
                <a:solidFill>
                  <a:srgbClr val="44464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B0144-6CC9-436E-BB3E-054CBD8F94C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Rectangle 105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2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12899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1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ev.knowyourstuff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ok9ftn41M" TargetMode="External"/><Relationship Id="rId2" Type="http://schemas.openxmlformats.org/officeDocument/2006/relationships/hyperlink" Target="https://www.youtube.com/user/iiivideo/playlists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oZok9ftn41M&amp;list=PL8QsOg2Byw0nTF6DCUNF5McZgd4T_1WYV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hyperlink" Target="http://www.iii.org/presentations" TargetMode="External"/><Relationship Id="rId4" Type="http://schemas.openxmlformats.org/officeDocument/2006/relationships/hyperlink" Target="http://www.iii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a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1" y="2593298"/>
            <a:ext cx="8544850" cy="1723869"/>
          </a:xfrm>
        </p:spPr>
        <p:txBody>
          <a:bodyPr/>
          <a:lstStyle/>
          <a:p>
            <a:r>
              <a:rPr lang="en-US" sz="2800" dirty="0"/>
              <a:t>2016 ANNUAL SITA CONFERENCE</a:t>
            </a:r>
            <a:br>
              <a:rPr lang="en-US" sz="2800" dirty="0"/>
            </a:br>
            <a:r>
              <a:rPr lang="en-US" sz="2800" dirty="0"/>
              <a:t>The Hilton Promenade at Branson Landing</a:t>
            </a:r>
            <a:br>
              <a:rPr lang="en-US" sz="2800" dirty="0"/>
            </a:br>
            <a:r>
              <a:rPr lang="en-US" sz="2800" dirty="0"/>
              <a:t>Branson, Missouri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081" y="4572000"/>
            <a:ext cx="7772400" cy="959370"/>
          </a:xfrm>
        </p:spPr>
        <p:txBody>
          <a:bodyPr/>
          <a:lstStyle/>
          <a:p>
            <a:r>
              <a:rPr lang="en-US" dirty="0"/>
              <a:t>Key Issues Affecting the Insurance Industry</a:t>
            </a:r>
          </a:p>
          <a:p>
            <a:r>
              <a:rPr lang="en-US" dirty="0"/>
              <a:t>Monday, October 3, 2016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04081" y="5531370"/>
            <a:ext cx="7772400" cy="132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400" spc="50" dirty="0">
                <a:solidFill>
                  <a:srgbClr val="337DBE"/>
                </a:solidFill>
                <a:latin typeface="+mn-lt"/>
              </a:rPr>
              <a:t>Jeanne M. Salvatore, SVP, Public Affairs and Chief Communications Officer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4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4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4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4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4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4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endParaRPr lang="en-US" altLang="en-US" sz="1400" spc="50" dirty="0">
              <a:solidFill>
                <a:srgbClr val="337DBE"/>
              </a:solidFill>
              <a:latin typeface="+mn-lt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5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 txBox="1">
            <a:spLocks noGrp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0" name="Footer Placeholder 2"/>
          <p:cNvSpPr txBox="1">
            <a:spLocks noGrp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8601075" y="6656388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CD83287-2858-4B22-BAEE-E650CD97DB29}" type="slidenum">
              <a:rPr lang="en-US" sz="900">
                <a:solidFill>
                  <a:srgbClr val="3A73A9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 dirty="0">
              <a:solidFill>
                <a:srgbClr val="3A73A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Handbook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blackWhite">
          <a:xfrm>
            <a:off x="5174378" y="1127131"/>
            <a:ext cx="2574925" cy="304120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4B9FCD"/>
            </a:solidFill>
            <a:miter lim="800000"/>
            <a:headEnd/>
            <a:tailEnd/>
          </a:ln>
        </p:spPr>
        <p:txBody>
          <a:bodyPr tIns="64008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</a:pPr>
            <a:endParaRPr lang="en-US" altLang="en-US" dirty="0">
              <a:solidFill>
                <a:srgbClr val="444648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174378" y="1128947"/>
            <a:ext cx="2574925" cy="702842"/>
          </a:xfrm>
          <a:prstGeom prst="rect">
            <a:avLst/>
          </a:prstGeom>
          <a:noFill/>
          <a:ln w="12700">
            <a:solidFill>
              <a:srgbClr val="4B9FCD"/>
            </a:solidFill>
            <a:miter lim="800000"/>
            <a:headEnd/>
            <a:tailEnd/>
          </a:ln>
          <a:effectLst/>
        </p:spPr>
        <p:txBody>
          <a:bodyPr lIns="45720" rIns="45720" anchor="t"/>
          <a:lstStyle/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286EB7"/>
                </a:solidFill>
                <a:latin typeface="Arial"/>
                <a:cs typeface="Arial"/>
              </a:rPr>
              <a:t>The I.I.I. Insurance Handbook provides vital information for a wide variety of audiences:</a:t>
            </a:r>
          </a:p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sz="1400" b="1" dirty="0">
              <a:solidFill>
                <a:srgbClr val="286EB7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2709" y="1875350"/>
            <a:ext cx="2516337" cy="222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Public Policymakers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Reporters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Regulators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Students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Insurance Company Employees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 Academics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7" y="1127131"/>
            <a:ext cx="3619114" cy="54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92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 txBox="1">
            <a:spLocks noGrp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1202" name="Footer Placeholder 2"/>
          <p:cNvSpPr txBox="1">
            <a:spLocks noGrp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EDD55C-8522-47A8-A551-DB99015437F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</a:t>
            </a:fld>
            <a:endParaRPr lang="en-US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689951"/>
          </a:xfrm>
        </p:spPr>
        <p:txBody>
          <a:bodyPr/>
          <a:lstStyle/>
          <a:p>
            <a:r>
              <a:rPr lang="en-US" dirty="0"/>
              <a:t>A Firm Foundation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blackWhite">
          <a:xfrm>
            <a:off x="5594133" y="1662090"/>
            <a:ext cx="2574925" cy="290279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4B9FCD"/>
            </a:solidFill>
            <a:miter lim="800000"/>
            <a:headEnd/>
            <a:tailEnd/>
          </a:ln>
        </p:spPr>
        <p:txBody>
          <a:bodyPr tIns="64008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Employers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Income Providers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Taxpayers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Investors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Engines of Growth &amp; Recovery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Philanthropists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blackWhite">
          <a:xfrm>
            <a:off x="5594133" y="1663904"/>
            <a:ext cx="2574925" cy="519113"/>
          </a:xfrm>
          <a:prstGeom prst="rect">
            <a:avLst/>
          </a:prstGeom>
          <a:noFill/>
          <a:ln w="12700">
            <a:solidFill>
              <a:srgbClr val="4B9FCD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286EB7"/>
                </a:solidFill>
                <a:latin typeface="Arial"/>
                <a:cs typeface="Arial"/>
              </a:rPr>
              <a:t>Insurers Don’t Just Pay Claims; They Are: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972" y="914271"/>
            <a:ext cx="8148803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i="1" dirty="0">
                <a:solidFill>
                  <a:srgbClr val="1A4D79"/>
                </a:solidFill>
                <a:cs typeface="Arial" pitchFamily="34" charset="0"/>
              </a:rPr>
              <a:t>A Firm Foundation </a:t>
            </a:r>
            <a:r>
              <a:rPr lang="en-US" dirty="0">
                <a:solidFill>
                  <a:srgbClr val="1A4D79"/>
                </a:solidFill>
                <a:cs typeface="Arial" pitchFamily="34" charset="0"/>
              </a:rPr>
              <a:t>provides details on the impact and importance of the insurance industry on national and state economies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96" y="1662090"/>
            <a:ext cx="4371524" cy="4558269"/>
          </a:xfrm>
          <a:prstGeom prst="rect">
            <a:avLst/>
          </a:prstGeom>
          <a:ln w="3175">
            <a:solidFill>
              <a:schemeClr val="accent3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85710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704018" y="290282"/>
            <a:ext cx="7400925" cy="469966"/>
          </a:xfrm>
        </p:spPr>
        <p:txBody>
          <a:bodyPr/>
          <a:lstStyle/>
          <a:p>
            <a:r>
              <a:rPr lang="en-US" dirty="0"/>
              <a:t>I.I.I. White Papers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555999" y="6307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9" y="1331712"/>
            <a:ext cx="3032611" cy="392455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09" y="760248"/>
            <a:ext cx="3032611" cy="392455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14" y="3008257"/>
            <a:ext cx="3032613" cy="392455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4" y="1718335"/>
            <a:ext cx="3032612" cy="392455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0592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67222" y="-214076"/>
            <a:ext cx="8458200" cy="1182286"/>
          </a:xfrm>
        </p:spPr>
        <p:txBody>
          <a:bodyPr/>
          <a:lstStyle/>
          <a:p>
            <a:r>
              <a:rPr lang="en-US" dirty="0"/>
              <a:t>“The I’s on Insurance” Video Series</a:t>
            </a:r>
            <a:endParaRPr lang="en-US" sz="2400" dirty="0"/>
          </a:p>
        </p:txBody>
      </p:sp>
      <p:sp>
        <p:nvSpPr>
          <p:cNvPr id="1843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75655" y="5352190"/>
            <a:ext cx="7192689" cy="1169798"/>
            <a:chOff x="-3251265" y="1317545"/>
            <a:chExt cx="6134624" cy="882538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blackWhite">
            <a:xfrm>
              <a:off x="-3251265" y="1317545"/>
              <a:ext cx="6134624" cy="8825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2666405" y="1320214"/>
              <a:ext cx="216647" cy="216647"/>
            </a:xfrm>
            <a:prstGeom prst="rtTriangle">
              <a:avLst/>
            </a:prstGeom>
            <a:solidFill>
              <a:srgbClr val="FA660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5655" y="5352189"/>
            <a:ext cx="723322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sz="1600" dirty="0">
                <a:solidFill>
                  <a:srgbClr val="FA6602"/>
                </a:solidFill>
                <a:cs typeface="Arial" panose="020B0604020202020204" pitchFamily="34" charset="0"/>
              </a:rPr>
              <a:t>Animated video series covering Homeowners, Auto, Small Business and Life Insurance. </a:t>
            </a:r>
          </a:p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FA6602"/>
                </a:solidFill>
                <a:cs typeface="Arial" panose="020B0604020202020204" pitchFamily="34" charset="0"/>
              </a:rPr>
              <a:t>Goal: </a:t>
            </a:r>
            <a:r>
              <a:rPr lang="en-US" sz="1600" dirty="0">
                <a:solidFill>
                  <a:srgbClr val="FA6602"/>
                </a:solidFill>
                <a:cs typeface="Arial" panose="020B0604020202020204" pitchFamily="34" charset="0"/>
              </a:rPr>
              <a:t>To engage and encourage viewers to reach out to their agent, broker, or company representative to discuss insurance coverage.</a:t>
            </a:r>
          </a:p>
        </p:txBody>
      </p:sp>
      <p:pic>
        <p:nvPicPr>
          <p:cNvPr id="116738" name="Picture 2" descr="U:\Videos\Insurance 101 Video\drag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007" y="1030426"/>
            <a:ext cx="2070695" cy="200583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22" y="3132855"/>
            <a:ext cx="3736836" cy="1978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7" y="3131474"/>
            <a:ext cx="3740261" cy="1979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07" y="1030426"/>
            <a:ext cx="3789465" cy="2005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8"/>
          <a:stretch/>
        </p:blipFill>
        <p:spPr>
          <a:xfrm>
            <a:off x="6884377" y="1030426"/>
            <a:ext cx="1448781" cy="2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944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8601075" y="6656388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3D3657DE-9E78-4A41-AE41-FC48D745DFA7}" type="slidenum">
              <a:rPr lang="en-US" sz="900">
                <a:solidFill>
                  <a:srgbClr val="3A73A9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 dirty="0">
              <a:solidFill>
                <a:srgbClr val="3A73A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4020" y="239484"/>
            <a:ext cx="7400925" cy="897292"/>
          </a:xfrm>
        </p:spPr>
        <p:txBody>
          <a:bodyPr anchor="t"/>
          <a:lstStyle/>
          <a:p>
            <a:r>
              <a:rPr lang="en-US" dirty="0"/>
              <a:t>Know Your Stuff</a:t>
            </a:r>
            <a:r>
              <a:rPr lang="en-US" baseline="30000" dirty="0"/>
              <a:t>®</a:t>
            </a:r>
            <a:r>
              <a:rPr lang="en-US" dirty="0"/>
              <a:t> - Home Inventory Software &amp; App Demo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92275" y="1512874"/>
            <a:ext cx="3414695" cy="1505748"/>
            <a:chOff x="152484" y="1317545"/>
            <a:chExt cx="2730876" cy="1974637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blackWhite">
            <a:xfrm>
              <a:off x="152484" y="1317545"/>
              <a:ext cx="2730876" cy="19746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2" name="Right Triangle 11"/>
            <p:cNvSpPr/>
            <p:nvPr/>
          </p:nvSpPr>
          <p:spPr>
            <a:xfrm rot="10800000">
              <a:off x="2666405" y="1320214"/>
              <a:ext cx="216647" cy="216647"/>
            </a:xfrm>
            <a:prstGeom prst="rtTriangle">
              <a:avLst/>
            </a:prstGeom>
            <a:solidFill>
              <a:srgbClr val="FA660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98717" y="1589842"/>
            <a:ext cx="333848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FA6602"/>
                </a:solidFill>
                <a:cs typeface="Arial" panose="020B0604020202020204" pitchFamily="34" charset="0"/>
              </a:rPr>
              <a:t>Know Your Stuff </a:t>
            </a:r>
            <a:r>
              <a:rPr lang="en-US" sz="1600" dirty="0">
                <a:solidFill>
                  <a:srgbClr val="FA6602"/>
                </a:solidFill>
                <a:cs typeface="Arial" panose="020B0604020202020204" pitchFamily="34" charset="0"/>
              </a:rPr>
              <a:t>is a free home inventory desktop and mobile app</a:t>
            </a:r>
          </a:p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sz="1600" dirty="0">
                <a:solidFill>
                  <a:srgbClr val="FA6602"/>
                </a:solidFill>
                <a:cs typeface="Arial" panose="020B0604020202020204" pitchFamily="34" charset="0"/>
              </a:rPr>
              <a:t>Highly regarded by the public and media, and highly effective consumer outreach.  </a:t>
            </a:r>
          </a:p>
          <a:p>
            <a:pPr>
              <a:lnSpc>
                <a:spcPct val="95000"/>
              </a:lnSpc>
              <a:spcBef>
                <a:spcPct val="25000"/>
              </a:spcBef>
            </a:pPr>
            <a:endParaRPr lang="en-US" sz="1600" dirty="0">
              <a:solidFill>
                <a:srgbClr val="FA6602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1" y="1278491"/>
            <a:ext cx="4284247" cy="499069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21893"/>
            <a:ext cx="3865197" cy="2604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2371" y="6375136"/>
            <a:ext cx="7588704" cy="3416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1"/>
                </a:solidFill>
              </a:rPr>
              <a:t>Please post positive reviews in google play to drive up user rates</a:t>
            </a:r>
          </a:p>
        </p:txBody>
      </p:sp>
    </p:spTree>
    <p:extLst>
      <p:ext uri="{BB962C8B-B14F-4D97-AF65-F5344CB8AC3E}">
        <p14:creationId xmlns:p14="http://schemas.microsoft.com/office/powerpoint/2010/main" val="85257082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Issues Dominating the National Insurance Discussion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661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Insurance Trends – Costs are Rising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352426" y="1574157"/>
            <a:ext cx="4153168" cy="607671"/>
          </a:xfrm>
        </p:spPr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4668090" y="1574157"/>
            <a:ext cx="4153168" cy="671332"/>
          </a:xfrm>
        </p:spPr>
        <p:txBody>
          <a:bodyPr/>
          <a:lstStyle/>
          <a:p>
            <a:r>
              <a:rPr lang="en-US" dirty="0"/>
              <a:t>More  Congested 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3"/>
          </p:nvPr>
        </p:nvSpPr>
        <p:spPr>
          <a:xfrm>
            <a:off x="0" y="2527221"/>
            <a:ext cx="4505325" cy="4907900"/>
          </a:xfrm>
        </p:spPr>
        <p:txBody>
          <a:bodyPr/>
          <a:lstStyle/>
          <a:p>
            <a:r>
              <a:rPr lang="en-US" dirty="0"/>
              <a:t>Auto accidents are increasing in both frequency and severity.</a:t>
            </a:r>
          </a:p>
          <a:p>
            <a:pPr lvl="1"/>
            <a:r>
              <a:rPr lang="en-US" dirty="0"/>
              <a:t>More people are driving because more people are working which means there are more drivers commuting and taking vacations.</a:t>
            </a:r>
          </a:p>
          <a:p>
            <a:pPr lvl="1"/>
            <a:r>
              <a:rPr lang="en-US" dirty="0"/>
              <a:t>The number of fatal U.S. auto accidents increased 8 percent in 2015 compared to 2014.</a:t>
            </a:r>
          </a:p>
          <a:p>
            <a:pPr lvl="1"/>
            <a:r>
              <a:rPr lang="en-US" dirty="0"/>
              <a:t>People are driving faster due to higher speed limits.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3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838" y="2575367"/>
            <a:ext cx="4151312" cy="33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1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408482"/>
            <a:ext cx="8458200" cy="950976"/>
          </a:xfrm>
        </p:spPr>
        <p:txBody>
          <a:bodyPr/>
          <a:lstStyle/>
          <a:p>
            <a:r>
              <a:rPr lang="en-US" dirty="0"/>
              <a:t>Auto Insurance Trends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Costlier Claims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3"/>
          </p:nvPr>
        </p:nvSpPr>
        <p:spPr>
          <a:xfrm>
            <a:off x="357188" y="2595320"/>
            <a:ext cx="4148137" cy="4262680"/>
          </a:xfrm>
        </p:spPr>
        <p:txBody>
          <a:bodyPr/>
          <a:lstStyle/>
          <a:p>
            <a:r>
              <a:rPr lang="en-US" sz="2400" dirty="0"/>
              <a:t>Auto insurance payouts are increasing.</a:t>
            </a:r>
          </a:p>
          <a:p>
            <a:pPr lvl="1"/>
            <a:r>
              <a:rPr lang="en-US" sz="2400" dirty="0"/>
              <a:t>People are driving more expensive cars, which are costlier to repair.</a:t>
            </a:r>
          </a:p>
          <a:p>
            <a:pPr lvl="1"/>
            <a:r>
              <a:rPr lang="en-US" sz="2400" dirty="0"/>
              <a:t>Medical, litigation costs are also on the rise. </a:t>
            </a:r>
          </a:p>
          <a:p>
            <a:pPr lvl="1"/>
            <a:r>
              <a:rPr lang="en-US" sz="2400" dirty="0"/>
              <a:t>Careful to not use the word “rates.”  We use the word, “costs.”</a:t>
            </a:r>
          </a:p>
          <a:p>
            <a:pPr marL="338328" lvl="1" indent="0">
              <a:buNone/>
            </a:pPr>
            <a:endParaRPr lang="en-US" dirty="0"/>
          </a:p>
          <a:p>
            <a:pPr marL="33832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34"/>
          </p:nvPr>
        </p:nvPicPr>
        <p:blipFill>
          <a:blip r:embed="rId2"/>
          <a:stretch>
            <a:fillRect/>
          </a:stretch>
        </p:blipFill>
        <p:spPr>
          <a:xfrm>
            <a:off x="5415756" y="2818151"/>
            <a:ext cx="2657475" cy="29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408482"/>
            <a:ext cx="8458200" cy="950976"/>
          </a:xfrm>
        </p:spPr>
        <p:txBody>
          <a:bodyPr/>
          <a:lstStyle/>
          <a:p>
            <a:r>
              <a:rPr lang="en-US" dirty="0"/>
              <a:t>Auto Insurance Trends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Consumers have many choices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r>
              <a:rPr lang="en-US" dirty="0"/>
              <a:t>Auto insurance is a competitive business so drivers have many auto insurers to choose from.</a:t>
            </a:r>
          </a:p>
          <a:p>
            <a:r>
              <a:rPr lang="en-US" dirty="0"/>
              <a:t>There are many things that a consumer can do to save money such as taking a higher deductible, maintaining good credit and taking advantage of every available discount.</a:t>
            </a:r>
          </a:p>
          <a:p>
            <a:r>
              <a:rPr lang="en-US" dirty="0"/>
              <a:t>Drivers should think about the cost of insurance when selecting a car.</a:t>
            </a:r>
          </a:p>
          <a:p>
            <a:pPr lvl="1"/>
            <a:endParaRPr lang="en-US" dirty="0"/>
          </a:p>
          <a:p>
            <a:pPr marL="33832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34"/>
          </p:nvPr>
        </p:nvPicPr>
        <p:blipFill>
          <a:blip r:embed="rId2"/>
          <a:stretch>
            <a:fillRect/>
          </a:stretch>
        </p:blipFill>
        <p:spPr>
          <a:xfrm>
            <a:off x="5006715" y="2378075"/>
            <a:ext cx="3147934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70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Auto Rates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New White Paper to be Released soon!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New White Paper  Auto Costs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Release Schedule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962347" y="2378075"/>
            <a:ext cx="2937818" cy="3748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4" name="Content Placeholder 13"/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en-US" dirty="0"/>
              <a:t>Unless the CFA or other group attacks the industry, the I.I.I. will first release this to our members on Oct. 12</a:t>
            </a:r>
          </a:p>
          <a:p>
            <a:r>
              <a:rPr lang="en-US" dirty="0"/>
              <a:t>A media advisory and wider distribution will occur on Oct. 13.</a:t>
            </a:r>
          </a:p>
          <a:p>
            <a:r>
              <a:rPr lang="en-US" dirty="0"/>
              <a:t>PowerPoint slides are being developed for industry use based on the key facts in the paper.</a:t>
            </a:r>
          </a:p>
        </p:txBody>
      </p:sp>
    </p:spTree>
    <p:extLst>
      <p:ext uri="{BB962C8B-B14F-4D97-AF65-F5344CB8AC3E}">
        <p14:creationId xmlns:p14="http://schemas.microsoft.com/office/powerpoint/2010/main" val="261845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Role of the State Trades in the I.I.I.’s Overall Mission</a:t>
            </a:r>
          </a:p>
          <a:p>
            <a:r>
              <a:rPr lang="en-US" dirty="0"/>
              <a:t>How the I.I.I.  Supports the State Trades</a:t>
            </a:r>
          </a:p>
          <a:p>
            <a:r>
              <a:rPr lang="en-US" dirty="0"/>
              <a:t>State Issues Dominating the National Insurance Discussion</a:t>
            </a:r>
          </a:p>
          <a:p>
            <a:pPr lvl="1"/>
            <a:r>
              <a:rPr lang="en-US" dirty="0"/>
              <a:t>Rising cost of auto insurance</a:t>
            </a:r>
          </a:p>
          <a:p>
            <a:pPr lvl="1"/>
            <a:r>
              <a:rPr lang="en-US" dirty="0"/>
              <a:t>Attacks on Underwriting</a:t>
            </a:r>
          </a:p>
          <a:p>
            <a:pPr lvl="1"/>
            <a:r>
              <a:rPr lang="en-US" dirty="0"/>
              <a:t>Catastrophes</a:t>
            </a:r>
          </a:p>
          <a:p>
            <a:pPr lvl="1"/>
            <a:r>
              <a:rPr lang="en-US" dirty="0"/>
              <a:t>Sharing Economy</a:t>
            </a:r>
          </a:p>
          <a:p>
            <a:pPr lvl="1"/>
            <a:r>
              <a:rPr lang="en-US" dirty="0"/>
              <a:t>Unclaimed life insurance</a:t>
            </a:r>
          </a:p>
          <a:p>
            <a:r>
              <a:rPr lang="en-US" dirty="0"/>
              <a:t>Industry-wide Initiatives of Vital importance – Attracting New Talent and Improving the Industry’s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2016 SITA ANNUAL CONFERENCE </a:t>
            </a:r>
          </a:p>
        </p:txBody>
      </p:sp>
    </p:spTree>
    <p:extLst>
      <p:ext uri="{BB962C8B-B14F-4D97-AF65-F5344CB8AC3E}">
        <p14:creationId xmlns:p14="http://schemas.microsoft.com/office/powerpoint/2010/main" val="343512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Auto Underwriting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CFA Believes that only diving record should be used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Finds Fault with credit, marital status,  location of car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I.I.I. Key Message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357188" y="2656114"/>
            <a:ext cx="4148137" cy="272960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en-US" dirty="0"/>
              <a:t>A key part of our strategy is to communicate the more underwriting criteria that insurers are allowed to use, the more competitive the insurance marketplace is for consumers.  </a:t>
            </a:r>
          </a:p>
          <a:p>
            <a:r>
              <a:rPr lang="en-US" dirty="0"/>
              <a:t>This gives consumers the power to pick an insurance policy that is right for them at a competitive price.  </a:t>
            </a:r>
          </a:p>
          <a:p>
            <a:r>
              <a:rPr lang="en-US" dirty="0"/>
              <a:t>The I.I.I. has many consumer focused materials on how to shop for auto insurance.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Auto Insurance Underwriting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I.I.I. Tactic – Explain What Rating Factors Go Into An Auto Policy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968830" y="6313714"/>
            <a:ext cx="7990113" cy="37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/>
              <a:t>Explain all of the components that go into underwriting an auto policy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Created an Infographic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Consumer article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1567150" y="2378075"/>
            <a:ext cx="1728212" cy="3748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2" name="Content Placeholder 21"/>
          <p:cNvPicPr>
            <a:picLocks noGrp="1" noChangeAspect="1"/>
          </p:cNvPicPr>
          <p:nvPr>
            <p:ph sz="quarter" idx="34"/>
          </p:nvPr>
        </p:nvPicPr>
        <p:blipFill>
          <a:blip r:embed="rId3"/>
          <a:stretch>
            <a:fillRect/>
          </a:stretch>
        </p:blipFill>
        <p:spPr>
          <a:xfrm>
            <a:off x="5689450" y="2484979"/>
            <a:ext cx="2110448" cy="3560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6964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6616" y="-342901"/>
            <a:ext cx="8458200" cy="2000249"/>
          </a:xfrm>
        </p:spPr>
        <p:txBody>
          <a:bodyPr/>
          <a:lstStyle/>
          <a:p>
            <a:r>
              <a:rPr lang="en-US" dirty="0"/>
              <a:t>I.I.I. Provides a Full Library of Articles and Videos on How to Shop and Save Money on Auto Insurance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Articles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33"/>
          </p:nvPr>
        </p:nvPicPr>
        <p:blipFill>
          <a:blip r:embed="rId3"/>
          <a:stretch>
            <a:fillRect/>
          </a:stretch>
        </p:blipFill>
        <p:spPr>
          <a:xfrm>
            <a:off x="988044" y="2378075"/>
            <a:ext cx="2886425" cy="3748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2" name="Content Placeholder 21"/>
          <p:cNvPicPr>
            <a:picLocks noGrp="1" noChangeAspect="1"/>
          </p:cNvPicPr>
          <p:nvPr>
            <p:ph sz="quarter" idx="34"/>
          </p:nvPr>
        </p:nvPicPr>
        <p:blipFill>
          <a:blip r:embed="rId4"/>
          <a:stretch>
            <a:fillRect/>
          </a:stretch>
        </p:blipFill>
        <p:spPr>
          <a:xfrm>
            <a:off x="4877728" y="2369111"/>
            <a:ext cx="3123932" cy="3748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50664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ha been successful in pushing states to ban price optimization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Takes Regulators to Task for Not Protecting Consumers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18 States Have Banned Price Op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I.I.I. Developed Content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357188" y="3010647"/>
            <a:ext cx="4148137" cy="248294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en-US" dirty="0"/>
              <a:t>Insurers Have Always ‘Optimized’ – With Regulator Knowledge &amp; Approval</a:t>
            </a:r>
          </a:p>
          <a:p>
            <a:r>
              <a:rPr lang="en-US" dirty="0"/>
              <a:t>Optimization Doesn’t Raise Rates; It Distributes the Rate Change. Remains True to Cost-Based Price</a:t>
            </a:r>
          </a:p>
          <a:p>
            <a:r>
              <a:rPr lang="en-US" dirty="0"/>
              <a:t>Innovations Are Usually Encouraged, With Appropriate Restraint by regulators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41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24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129816"/>
            <a:ext cx="7945112" cy="973497"/>
          </a:xfrm>
        </p:spPr>
        <p:txBody>
          <a:bodyPr/>
          <a:lstStyle/>
          <a:p>
            <a:r>
              <a:rPr lang="en-US" dirty="0"/>
              <a:t>On-Demand/Sharing/Peer-to-Peer Economy Impacts Many Lines of Insurance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/>
              <a:t>The “On-Demand” Economy is or will impact many segments of the economy important to P/C insurers</a:t>
            </a:r>
          </a:p>
          <a:p>
            <a:pPr lvl="1">
              <a:lnSpc>
                <a:spcPts val="2400"/>
              </a:lnSpc>
            </a:pPr>
            <a:r>
              <a:rPr lang="en-US" sz="1900" b="1" dirty="0"/>
              <a:t>Auto (personal and commercial)</a:t>
            </a:r>
          </a:p>
          <a:p>
            <a:pPr lvl="1">
              <a:lnSpc>
                <a:spcPts val="2400"/>
              </a:lnSpc>
            </a:pPr>
            <a:r>
              <a:rPr lang="en-US" sz="1900" b="1" dirty="0"/>
              <a:t>Homeowners/Renters</a:t>
            </a:r>
          </a:p>
          <a:p>
            <a:pPr lvl="1">
              <a:lnSpc>
                <a:spcPts val="2400"/>
              </a:lnSpc>
            </a:pPr>
            <a:r>
              <a:rPr lang="en-US" sz="1900" b="1" dirty="0"/>
              <a:t>Many Liability Coverages</a:t>
            </a:r>
          </a:p>
          <a:p>
            <a:pPr lvl="1">
              <a:lnSpc>
                <a:spcPts val="2400"/>
              </a:lnSpc>
            </a:pPr>
            <a:r>
              <a:rPr lang="en-US" sz="1900" b="1" dirty="0"/>
              <a:t>Professional Liability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/>
              <a:t>Creating a number of questions and issues for the state insurance trades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/>
              <a:t>Insurance solutions are increasingly available to fill the many insurance gaps that arise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45" y="1202163"/>
            <a:ext cx="2962275" cy="1543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47" y="2745213"/>
            <a:ext cx="2593273" cy="1886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56" y="3905642"/>
            <a:ext cx="2825892" cy="2825892"/>
          </a:xfrm>
          <a:prstGeom prst="rect">
            <a:avLst/>
          </a:prstGeom>
        </p:spPr>
      </p:pic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62" y="5990431"/>
            <a:ext cx="3048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10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Article on Insurance Implications of Renting out Your Home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786" y="1884363"/>
            <a:ext cx="3417003" cy="404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4965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Catastrophes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971675"/>
            <a:ext cx="8458200" cy="3953638"/>
          </a:xfrm>
        </p:spPr>
        <p:txBody>
          <a:bodyPr/>
          <a:lstStyle/>
          <a:p>
            <a:r>
              <a:rPr lang="en-US" u="sng" dirty="0"/>
              <a:t>Hurricane deductibles </a:t>
            </a:r>
            <a:r>
              <a:rPr lang="en-US" dirty="0"/>
              <a:t>- Nineteen states and the District of Columbia have hurricane deductibles</a:t>
            </a:r>
            <a:r>
              <a:rPr lang="en-US" b="1" dirty="0"/>
              <a:t>: </a:t>
            </a:r>
            <a:r>
              <a:rPr lang="en-US" dirty="0"/>
              <a:t>Alabama, Connecticut, Delaware, Florida, Georgia, Hawaii, Louisiana, Maine, Maryland, Massachusetts, Mississippi, New Jersey, New York, North Carolina, Pennsylvania, Rhode Island, South Carolina, Texas, Virginia and Washington DC. </a:t>
            </a:r>
          </a:p>
          <a:p>
            <a:r>
              <a:rPr lang="en-US" u="sng" dirty="0"/>
              <a:t>Flood maps are being updated </a:t>
            </a:r>
            <a:r>
              <a:rPr lang="en-US" dirty="0"/>
              <a:t>– Starting  Sept 30 – new flood maps will be available. The NFIP working in coordination with state and local municipalities have invested in community-wide mitigation.  This has reduced the risk of flooding and reduced the cost of flood insurance. It has taken home and business owners out of the high-risk zone.  While this is a positive step, it has also increased the possibility that people will drop flood insurance.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State-specific issues</a:t>
            </a:r>
          </a:p>
        </p:txBody>
      </p:sp>
    </p:spTree>
    <p:extLst>
      <p:ext uri="{BB962C8B-B14F-4D97-AF65-F5344CB8AC3E}">
        <p14:creationId xmlns:p14="http://schemas.microsoft.com/office/powerpoint/2010/main" val="2390149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47699" y="-236339"/>
            <a:ext cx="8162925" cy="1117719"/>
          </a:xfrm>
        </p:spPr>
        <p:txBody>
          <a:bodyPr/>
          <a:lstStyle/>
          <a:p>
            <a:r>
              <a:rPr lang="en-US" sz="2800" dirty="0"/>
              <a:t>Lost or Unclaimed Life Insurance Covered by Leslie Stahl, Program Entitled, “ Not Paid!”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56616" y="881380"/>
            <a:ext cx="8454009" cy="633096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Accusation- Insurers will use the Death Master File to stop paying annuity claims. But, not to pay a life insurance claim.</a:t>
            </a:r>
          </a:p>
          <a:p>
            <a:endParaRPr lang="en-US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/>
              <a:t>Segment </a:t>
            </a:r>
            <a:r>
              <a:rPr lang="en-US" sz="2000" dirty="0"/>
              <a:t>Premiered in April and then Rebroadcast in August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Numerous States Entered into Settlements with Life Insurers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844364" y="2378075"/>
            <a:ext cx="3173784" cy="3748088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I.I.I.’s Key messages</a:t>
            </a:r>
          </a:p>
          <a:p>
            <a:pPr marL="457200" indent="-457200">
              <a:buAutoNum type="arabicPeriod"/>
            </a:pPr>
            <a:r>
              <a:rPr lang="en-US" dirty="0"/>
              <a:t>This is a preventable problem</a:t>
            </a:r>
          </a:p>
          <a:p>
            <a:pPr marL="457200" indent="-457200">
              <a:buAutoNum type="arabicPeriod"/>
            </a:pPr>
            <a:r>
              <a:rPr lang="en-US" dirty="0"/>
              <a:t>Insurers are using procedures where they are likely to find a pay claims.</a:t>
            </a:r>
          </a:p>
          <a:p>
            <a:pPr marL="457200" indent="-457200">
              <a:buAutoNum type="arabicPeriod"/>
            </a:pPr>
            <a:r>
              <a:rPr lang="en-US" dirty="0"/>
              <a:t>Insurance want to pay claims.</a:t>
            </a:r>
          </a:p>
          <a:p>
            <a:pPr marL="457200" indent="-457200">
              <a:buAutoNum type="arabicPeriod"/>
            </a:pPr>
            <a:r>
              <a:rPr lang="en-US" dirty="0"/>
              <a:t>But they appose retroactively changing the terms of the policy.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14" y="1567814"/>
            <a:ext cx="3095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83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Consumer Content on Lost Life Insurance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1938" y="1889125"/>
            <a:ext cx="2606999" cy="423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9745" y="1889125"/>
            <a:ext cx="2069385" cy="423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64503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236" y="5379839"/>
            <a:ext cx="6858000" cy="1241822"/>
          </a:xfrm>
        </p:spPr>
        <p:txBody>
          <a:bodyPr>
            <a:normAutofit/>
          </a:bodyPr>
          <a:lstStyle/>
          <a:p>
            <a:r>
              <a:rPr lang="en-US" sz="1350" dirty="0"/>
              <a:t>For more of these videos, visit </a:t>
            </a:r>
            <a:r>
              <a:rPr lang="en-US" sz="1350" dirty="0">
                <a:hlinkClick r:id="rId2"/>
              </a:rPr>
              <a:t>youtube.com/user/</a:t>
            </a:r>
            <a:r>
              <a:rPr lang="en-US" sz="1350" dirty="0" err="1">
                <a:hlinkClick r:id="rId2"/>
              </a:rPr>
              <a:t>iiivideo</a:t>
            </a:r>
            <a:r>
              <a:rPr lang="en-US" sz="1350" dirty="0">
                <a:hlinkClick r:id="rId2"/>
              </a:rPr>
              <a:t>/playlists</a:t>
            </a:r>
            <a:endParaRPr lang="en-US" sz="1350" dirty="0"/>
          </a:p>
          <a:p>
            <a:r>
              <a:rPr lang="en-US" sz="1350" dirty="0">
                <a:hlinkClick r:id="rId3"/>
              </a:rPr>
              <a:t>https://www.youtube.com/watch?v=oZok9ftn41M</a:t>
            </a:r>
            <a:endParaRPr lang="en-US" sz="1350" dirty="0"/>
          </a:p>
          <a:p>
            <a:endParaRPr lang="en-US" sz="135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25" y="1690726"/>
            <a:ext cx="6160958" cy="3421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05" y="1166654"/>
            <a:ext cx="807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Millennials describe their careers in insurance… My Career in Insurance is….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32286" y="1690725"/>
            <a:ext cx="2484298" cy="466281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I.I.I. is taking a leadership role in promoting insurance careers to students and young workers</a:t>
            </a:r>
            <a:r>
              <a:rPr lang="en-US" sz="1350" dirty="0"/>
              <a:t>. The video playlist is on our YouTube channel: </a:t>
            </a:r>
            <a:r>
              <a:rPr lang="en-US" sz="1350" u="sng" dirty="0">
                <a:hlinkClick r:id="rId5"/>
              </a:rPr>
              <a:t>https://www.youtube.com/watch?v=oZok9ftn41M&amp;list=PL8QsOg2Byw0nTF6DCUNF5McZgd4T_1WYV</a:t>
            </a:r>
            <a:r>
              <a:rPr lang="en-US" sz="1350" dirty="0"/>
              <a:t> </a:t>
            </a:r>
          </a:p>
          <a:p>
            <a:r>
              <a:rPr lang="en-US" sz="1350" dirty="0"/>
              <a:t> </a:t>
            </a:r>
          </a:p>
          <a:p>
            <a:r>
              <a:rPr lang="en-US" sz="1350" dirty="0"/>
              <a:t>We’re currently working with Gamma Iota Sigma, the college Actuarial fraternity, on promoting careers and content. We’re also developing a landing page and other resources to engage with “millennials,” students, and young professionals.</a:t>
            </a:r>
          </a:p>
          <a:p>
            <a:r>
              <a:rPr lang="en-US" sz="13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7508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 Role of the State Trades in the I.I.I.’s overall mission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2860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www.iii.org</a:t>
            </a:r>
            <a:endParaRPr lang="en-US" dirty="0"/>
          </a:p>
          <a:p>
            <a:r>
              <a:rPr lang="en-US" dirty="0"/>
              <a:t>Download at </a:t>
            </a:r>
            <a:r>
              <a:rPr lang="en-US" dirty="0">
                <a:hlinkClick r:id="rId5"/>
              </a:rPr>
              <a:t>www.iii.org/presentations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0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 and What We Do</a:t>
            </a:r>
            <a:endParaRPr lang="en-US" altLang="en-US" dirty="0"/>
          </a:p>
        </p:txBody>
      </p:sp>
      <p:sp>
        <p:nvSpPr>
          <p:cNvPr id="1024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mission of the Insurance Information Institute is to build public understanding of insurance—what it does and how it works.</a:t>
            </a:r>
          </a:p>
          <a:p>
            <a:r>
              <a:rPr lang="en-US" altLang="en-US" dirty="0"/>
              <a:t>We Are…</a:t>
            </a:r>
          </a:p>
          <a:p>
            <a:pPr lvl="1"/>
            <a:r>
              <a:rPr lang="en-US" altLang="en-US" dirty="0"/>
              <a:t>A voice for the property/casualty insurance industry.</a:t>
            </a:r>
          </a:p>
          <a:p>
            <a:pPr lvl="1"/>
            <a:r>
              <a:rPr lang="en-US" altLang="en-US" dirty="0"/>
              <a:t>The go-to source for credible and unbiased insurance information for the media, the industry and consumers. </a:t>
            </a:r>
          </a:p>
          <a:p>
            <a:pPr lvl="1"/>
            <a:r>
              <a:rPr lang="en-US" altLang="en-US" dirty="0"/>
              <a:t>Dedicated to ensuring the media covers our business fairly and accurately.</a:t>
            </a:r>
          </a:p>
          <a:p>
            <a:pPr lvl="1"/>
            <a:r>
              <a:rPr lang="en-US" altLang="en-US" dirty="0"/>
              <a:t>Ready to assist our member companies with their communications, research and planning needs. </a:t>
            </a:r>
          </a:p>
          <a:p>
            <a:pPr lvl="1"/>
            <a:r>
              <a:rPr lang="en-US" altLang="en-US" dirty="0"/>
              <a:t>Work closely with the network of state trade associations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We do not lobby.</a:t>
            </a:r>
          </a:p>
          <a:p>
            <a:pPr lvl="1"/>
            <a:endParaRPr lang="en-US" altLang="en-US" dirty="0"/>
          </a:p>
        </p:txBody>
      </p:sp>
      <p:sp>
        <p:nvSpPr>
          <p:cNvPr id="1024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5644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I.I.I.’s Relationship with the State Trades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dependent on the state trades to be our “eyes and ears” for emerging issues on the state and local levels.</a:t>
            </a:r>
          </a:p>
          <a:p>
            <a:r>
              <a:rPr lang="en-US" dirty="0"/>
              <a:t>Provide early warning regarding emerging:</a:t>
            </a:r>
          </a:p>
          <a:p>
            <a:pPr lvl="1"/>
            <a:r>
              <a:rPr lang="en-US" dirty="0"/>
              <a:t> consumer questions, </a:t>
            </a:r>
          </a:p>
          <a:p>
            <a:pPr lvl="1"/>
            <a:r>
              <a:rPr lang="en-US" dirty="0"/>
              <a:t>consumer dissatisfaction </a:t>
            </a:r>
          </a:p>
          <a:p>
            <a:pPr lvl="1"/>
            <a:r>
              <a:rPr lang="en-US" dirty="0"/>
              <a:t>emerging legislative or regulatory issues.</a:t>
            </a:r>
          </a:p>
          <a:p>
            <a:r>
              <a:rPr lang="en-US" dirty="0"/>
              <a:t> Alert us to media issues that potentially could result in national interest.</a:t>
            </a:r>
          </a:p>
          <a:p>
            <a:r>
              <a:rPr lang="en-US" dirty="0"/>
              <a:t>Support each other’s social engagement on Twitter, Facebook, etc.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Component in the I.I.I.’s Overall Communications Strategy</a:t>
            </a:r>
          </a:p>
        </p:txBody>
      </p:sp>
    </p:spTree>
    <p:extLst>
      <p:ext uri="{BB962C8B-B14F-4D97-AF65-F5344CB8AC3E}">
        <p14:creationId xmlns:p14="http://schemas.microsoft.com/office/powerpoint/2010/main" val="220676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the I.I.I. can Support the State Trades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264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I.I.I. Supports the State Trades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585667"/>
            <a:ext cx="8458200" cy="4339645"/>
          </a:xfrm>
        </p:spPr>
        <p:txBody>
          <a:bodyPr/>
          <a:lstStyle/>
          <a:p>
            <a:r>
              <a:rPr lang="en-US" dirty="0"/>
              <a:t>Deploy I.I.I. communicators post-catastrophe if needed.</a:t>
            </a:r>
          </a:p>
          <a:p>
            <a:r>
              <a:rPr lang="en-US" dirty="0"/>
              <a:t>Make I.I.I. consumer information and research available.</a:t>
            </a:r>
          </a:p>
          <a:p>
            <a:r>
              <a:rPr lang="en-US" dirty="0"/>
              <a:t>Assist in media strategy, messaging or even handle a media inquiry on your behalf (via Skype or local studio.)</a:t>
            </a:r>
          </a:p>
          <a:p>
            <a:r>
              <a:rPr lang="en-US" dirty="0"/>
              <a:t>Organize monthly call, hosts the SITA website and update the State Insurance Exchange List (STIX).</a:t>
            </a:r>
          </a:p>
          <a:p>
            <a:r>
              <a:rPr lang="en-US" dirty="0"/>
              <a:t>Invited to participate in the all-industry weekly media call</a:t>
            </a:r>
          </a:p>
          <a:p>
            <a:r>
              <a:rPr lang="en-US" dirty="0"/>
              <a:t>Provides speakers  to your important events and present at legislative or regulatory events and hearings:</a:t>
            </a:r>
          </a:p>
          <a:p>
            <a:pPr lvl="1"/>
            <a:r>
              <a:rPr lang="en-US" dirty="0"/>
              <a:t>I.I.I.’s President, Sean Kevelighan; Chief Economist, Dr. Steven Weisbart; Jim Lynch, Chief Actuary and others are all available as needed.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4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Hosts the SITA Website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16" y="1868034"/>
            <a:ext cx="5294729" cy="4040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2828" y="3100078"/>
            <a:ext cx="2367643" cy="2062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/>
              <a:t>I.I.I. Insurance Fact book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/>
              <a:t>State Directory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/>
              <a:t>And other resources can be found 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616" y="1287271"/>
            <a:ext cx="3284655" cy="47679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hlinkClick r:id="rId3"/>
              </a:rPr>
              <a:t>Go to www.sitaonline.org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1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 txBox="1">
            <a:spLocks noGrp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0" name="Footer Placeholder 2"/>
          <p:cNvSpPr txBox="1">
            <a:spLocks noGrp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8601075" y="6656388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CD83287-2858-4B22-BAEE-E650CD97DB29}" type="slidenum">
              <a:rPr lang="en-US" sz="900">
                <a:solidFill>
                  <a:srgbClr val="3A73A9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</a:t>
            </a:fld>
            <a:endParaRPr lang="en-US" sz="900" dirty="0">
              <a:solidFill>
                <a:srgbClr val="3A73A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801348"/>
          </a:xfrm>
        </p:spPr>
        <p:txBody>
          <a:bodyPr/>
          <a:lstStyle/>
          <a:p>
            <a:r>
              <a:rPr lang="en-US" dirty="0"/>
              <a:t>Insurance Fact Book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blackWhite">
          <a:xfrm>
            <a:off x="5174378" y="1127131"/>
            <a:ext cx="2574925" cy="3279616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4B9FCD"/>
            </a:solidFill>
            <a:miter lim="800000"/>
            <a:headEnd/>
            <a:tailEnd/>
          </a:ln>
        </p:spPr>
        <p:txBody>
          <a:bodyPr tIns="64008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</a:pPr>
            <a:endParaRPr lang="en-US" altLang="en-US" dirty="0">
              <a:solidFill>
                <a:srgbClr val="444648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174378" y="1128947"/>
            <a:ext cx="2574925" cy="887140"/>
          </a:xfrm>
          <a:prstGeom prst="rect">
            <a:avLst/>
          </a:prstGeom>
          <a:noFill/>
          <a:ln w="12700">
            <a:solidFill>
              <a:srgbClr val="4B9FCD"/>
            </a:solidFill>
            <a:miter lim="800000"/>
            <a:headEnd/>
            <a:tailEnd/>
          </a:ln>
          <a:effectLst/>
        </p:spPr>
        <p:txBody>
          <a:bodyPr lIns="45720" rIns="45720" anchor="t"/>
          <a:lstStyle/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286EB7"/>
                </a:solidFill>
                <a:latin typeface="Arial"/>
                <a:cs typeface="Arial"/>
              </a:rPr>
              <a:t>The Insurance Fact Book is the almanac of the insurance industry designed for quick and easy reference.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3671" y="2093205"/>
            <a:ext cx="2516337" cy="221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Thousands of facts, figures, tables and graphs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Factors affecting costs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Losses by category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Laws affecting motorists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Premiums by line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And much more…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1" y="1127131"/>
            <a:ext cx="3863966" cy="49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64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 anchorCtr="0">
        <a:spAutoFit/>
      </a:bodyPr>
      <a:lstStyle>
        <a:defPPr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defRPr sz="1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12755</TotalTime>
  <Words>1650</Words>
  <Application>Microsoft Office PowerPoint</Application>
  <PresentationFormat>On-screen Show (4:3)</PresentationFormat>
  <Paragraphs>197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Symbol</vt:lpstr>
      <vt:lpstr>Wingdings</vt:lpstr>
      <vt:lpstr>Wingdings 3</vt:lpstr>
      <vt:lpstr>Office Theme</vt:lpstr>
      <vt:lpstr>2016 ANNUAL SITA CONFERENCE The Hilton Promenade at Branson Landing Branson, Missouri</vt:lpstr>
      <vt:lpstr>Presentation Overview</vt:lpstr>
      <vt:lpstr>Import Role of the State Trades in the I.I.I.’s overall mission </vt:lpstr>
      <vt:lpstr>Who We Are and What We Do</vt:lpstr>
      <vt:lpstr>I.I.I.’s Relationship with the State Trades</vt:lpstr>
      <vt:lpstr>How the I.I.I. can Support the State Trades </vt:lpstr>
      <vt:lpstr>Ways I.I.I. Supports the State Trades</vt:lpstr>
      <vt:lpstr>I.I.I. Hosts the SITA Website</vt:lpstr>
      <vt:lpstr>Insurance Fact Book</vt:lpstr>
      <vt:lpstr>Insurance Handbook</vt:lpstr>
      <vt:lpstr>A Firm Foundation</vt:lpstr>
      <vt:lpstr>I.I.I. White Papers</vt:lpstr>
      <vt:lpstr>“The I’s on Insurance” Video Series</vt:lpstr>
      <vt:lpstr>Know Your Stuff® - Home Inventory Software &amp; App Demo </vt:lpstr>
      <vt:lpstr>State Issues Dominating the National Insurance Discussion </vt:lpstr>
      <vt:lpstr>Auto Insurance Trends – Costs are Rising</vt:lpstr>
      <vt:lpstr>Auto Insurance Trends </vt:lpstr>
      <vt:lpstr>Auto Insurance Trends </vt:lpstr>
      <vt:lpstr>Rising Auto Rates</vt:lpstr>
      <vt:lpstr>Attacks on Auto Underwriting</vt:lpstr>
      <vt:lpstr>Attacks on Auto Insurance Underwriting</vt:lpstr>
      <vt:lpstr>I.I.I. Provides a Full Library of Articles and Videos on How to Shop and Save Money on Auto Insurance</vt:lpstr>
      <vt:lpstr>CFA ha been successful in pushing states to ban price optimization</vt:lpstr>
      <vt:lpstr>On-Demand/Sharing/Peer-to-Peer Economy Impacts Many Lines of Insurance</vt:lpstr>
      <vt:lpstr>Consumer Article on Insurance Implications of Renting out Your Home</vt:lpstr>
      <vt:lpstr>Catastrophes</vt:lpstr>
      <vt:lpstr>Lost or Unclaimed Life Insurance Covered by Leslie Stahl, Program Entitled, “ Not Paid!”</vt:lpstr>
      <vt:lpstr>I.I.I. Consumer Content on Lost Life Insurance</vt:lpstr>
      <vt:lpstr>PowerPoint Presentation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P14228 - III PPT Template 4:3</dc:title>
  <dc:subject>v2007 and v2010</dc:subject>
  <dc:creator>Call @ 866-2-eSlide</dc:creator>
  <dc:description>eSlide, LLC - P14228 - Advisen Casualty</dc:description>
  <cp:lastModifiedBy>Rodriguez, Marielle</cp:lastModifiedBy>
  <cp:revision>714</cp:revision>
  <cp:lastPrinted>2016-06-02T16:25:29Z</cp:lastPrinted>
  <dcterms:created xsi:type="dcterms:W3CDTF">2011-11-02T14:24:24Z</dcterms:created>
  <dcterms:modified xsi:type="dcterms:W3CDTF">2016-10-31T15:11:40Z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B814607F-4702-4B19-9EAC-70656D1C4A16</vt:lpwstr>
  </property>
  <property fmtid="{D5CDD505-2E9C-101B-9397-08002B2CF9AE}" pid="3" name="ArticulatePath">
    <vt:lpwstr>WIP_P14228_Advisen Casualty_050416_245pm</vt:lpwstr>
  </property>
</Properties>
</file>