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heme/themeOverride1.xml" ContentType="application/vnd.openxmlformats-officedocument.themeOverride+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0.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notesSlides/notesSlide28.xml" ContentType="application/vnd.openxmlformats-officedocument.presentationml.notesSlide+xml"/>
  <Override PartName="/ppt/tags/tag11.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33.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drawings/drawing3.xml" ContentType="application/vnd.openxmlformats-officedocument.drawingml.chartshape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6.xml" ContentType="application/vnd.openxmlformats-officedocument.drawingml.chart+xml"/>
  <Override PartName="/ppt/drawings/drawing4.xml" ContentType="application/vnd.openxmlformats-officedocument.drawingml.chartshape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drawings/drawing5.xml" ContentType="application/vnd.openxmlformats-officedocument.drawingml.chartshape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8.xml" ContentType="application/vnd.openxmlformats-officedocument.drawingml.chart+xml"/>
  <Override PartName="/ppt/notesSlides/notesSlide60.xml" ContentType="application/vnd.openxmlformats-officedocument.presentationml.notesSlide+xml"/>
  <Override PartName="/ppt/charts/chart9.xml" ContentType="application/vnd.openxmlformats-officedocument.drawingml.chart+xml"/>
  <Override PartName="/ppt/tags/tag12.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charts/chart10.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drawings/drawing6.xml" ContentType="application/vnd.openxmlformats-officedocument.drawingml.chartshapes+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tags/tag13.xml" ContentType="application/vnd.openxmlformats-officedocument.presentationml.tags+xml"/>
  <Override PartName="/ppt/notesSlides/notesSlide80.xml" ContentType="application/vnd.openxmlformats-officedocument.presentationml.notesSlide+xml"/>
  <Override PartName="/ppt/tags/tag14.xml" ContentType="application/vnd.openxmlformats-officedocument.presentationml.tags+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tags/tag15.xml" ContentType="application/vnd.openxmlformats-officedocument.presentationml.tags+xml"/>
  <Override PartName="/ppt/notesSlides/notesSlide85.xml" ContentType="application/vnd.openxmlformats-officedocument.presentationml.notesSlide+xml"/>
  <Override PartName="/ppt/tags/tag16.xml" ContentType="application/vnd.openxmlformats-officedocument.presentationml.tags+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tags/tag17.xml" ContentType="application/vnd.openxmlformats-officedocument.presentationml.tags+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tags/tag18.xml" ContentType="application/vnd.openxmlformats-officedocument.presentationml.tags+xml"/>
  <Override PartName="/ppt/notesSlides/notesSlide94.xml" ContentType="application/vnd.openxmlformats-officedocument.presentationml.notesSlide+xml"/>
  <Override PartName="/ppt/tags/tag19.xml" ContentType="application/vnd.openxmlformats-officedocument.presentationml.tags+xml"/>
  <Override PartName="/ppt/notesSlides/notesSlide95.xml" ContentType="application/vnd.openxmlformats-officedocument.presentationml.notesSlide+xml"/>
  <Override PartName="/ppt/tags/tag20.xml" ContentType="application/vnd.openxmlformats-officedocument.presentationml.tags+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tags/tag21.xml" ContentType="application/vnd.openxmlformats-officedocument.presentationml.tags+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charts/chart11.xml" ContentType="application/vnd.openxmlformats-officedocument.drawingml.chart+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2.xml" ContentType="application/vnd.openxmlformats-officedocument.presentationml.tags+xml"/>
  <Override PartName="/ppt/notesSlides/notesSlide16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99"/>
  </p:notesMasterIdLst>
  <p:handoutMasterIdLst>
    <p:handoutMasterId r:id="rId200"/>
  </p:handoutMasterIdLst>
  <p:sldIdLst>
    <p:sldId id="4301" r:id="rId2"/>
    <p:sldId id="4635" r:id="rId3"/>
    <p:sldId id="4818" r:id="rId4"/>
    <p:sldId id="4828" r:id="rId5"/>
    <p:sldId id="4829" r:id="rId6"/>
    <p:sldId id="4519" r:id="rId7"/>
    <p:sldId id="4758" r:id="rId8"/>
    <p:sldId id="4830" r:id="rId9"/>
    <p:sldId id="4450" r:id="rId10"/>
    <p:sldId id="4390" r:id="rId11"/>
    <p:sldId id="4518" r:id="rId12"/>
    <p:sldId id="4908" r:id="rId13"/>
    <p:sldId id="4446" r:id="rId14"/>
    <p:sldId id="4447" r:id="rId15"/>
    <p:sldId id="4442" r:id="rId16"/>
    <p:sldId id="4396" r:id="rId17"/>
    <p:sldId id="4630" r:id="rId18"/>
    <p:sldId id="4510" r:id="rId19"/>
    <p:sldId id="4833" r:id="rId20"/>
    <p:sldId id="4682" r:id="rId21"/>
    <p:sldId id="4834" r:id="rId22"/>
    <p:sldId id="4835" r:id="rId23"/>
    <p:sldId id="4685" r:id="rId24"/>
    <p:sldId id="4402" r:id="rId25"/>
    <p:sldId id="4632" r:id="rId26"/>
    <p:sldId id="4404" r:id="rId27"/>
    <p:sldId id="4441" r:id="rId28"/>
    <p:sldId id="4383" r:id="rId29"/>
    <p:sldId id="4384" r:id="rId30"/>
    <p:sldId id="4836" r:id="rId31"/>
    <p:sldId id="4251" r:id="rId32"/>
    <p:sldId id="4444" r:id="rId33"/>
    <p:sldId id="4443" r:id="rId34"/>
    <p:sldId id="4445" r:id="rId35"/>
    <p:sldId id="4406" r:id="rId36"/>
    <p:sldId id="4407" r:id="rId37"/>
    <p:sldId id="4408" r:id="rId38"/>
    <p:sldId id="4409" r:id="rId39"/>
    <p:sldId id="4846" r:id="rId40"/>
    <p:sldId id="4411" r:id="rId41"/>
    <p:sldId id="4412" r:id="rId42"/>
    <p:sldId id="4413" r:id="rId43"/>
    <p:sldId id="4293" r:id="rId44"/>
    <p:sldId id="4511" r:id="rId45"/>
    <p:sldId id="4907" r:id="rId46"/>
    <p:sldId id="4906" r:id="rId47"/>
    <p:sldId id="4935" r:id="rId48"/>
    <p:sldId id="4686" r:id="rId49"/>
    <p:sldId id="4687" r:id="rId50"/>
    <p:sldId id="4688" r:id="rId51"/>
    <p:sldId id="4689" r:id="rId52"/>
    <p:sldId id="4690" r:id="rId53"/>
    <p:sldId id="4691" r:id="rId54"/>
    <p:sldId id="4692" r:id="rId55"/>
    <p:sldId id="4252" r:id="rId56"/>
    <p:sldId id="4808" r:id="rId57"/>
    <p:sldId id="4731" r:id="rId58"/>
    <p:sldId id="4734" r:id="rId59"/>
    <p:sldId id="4735" r:id="rId60"/>
    <p:sldId id="4736" r:id="rId61"/>
    <p:sldId id="4737" r:id="rId62"/>
    <p:sldId id="4738" r:id="rId63"/>
    <p:sldId id="4741" r:id="rId64"/>
    <p:sldId id="4739" r:id="rId65"/>
    <p:sldId id="4740" r:id="rId66"/>
    <p:sldId id="4742" r:id="rId67"/>
    <p:sldId id="4743" r:id="rId68"/>
    <p:sldId id="4744" r:id="rId69"/>
    <p:sldId id="4745" r:id="rId70"/>
    <p:sldId id="4746" r:id="rId71"/>
    <p:sldId id="4747" r:id="rId72"/>
    <p:sldId id="4748" r:id="rId73"/>
    <p:sldId id="4749" r:id="rId74"/>
    <p:sldId id="4750" r:id="rId75"/>
    <p:sldId id="4330" r:id="rId76"/>
    <p:sldId id="4331" r:id="rId77"/>
    <p:sldId id="4943" r:id="rId78"/>
    <p:sldId id="4944" r:id="rId79"/>
    <p:sldId id="4945" r:id="rId80"/>
    <p:sldId id="4946" r:id="rId81"/>
    <p:sldId id="4947" r:id="rId82"/>
    <p:sldId id="4258" r:id="rId83"/>
    <p:sldId id="4790" r:id="rId84"/>
    <p:sldId id="4791" r:id="rId85"/>
    <p:sldId id="4693" r:id="rId86"/>
    <p:sldId id="4796" r:id="rId87"/>
    <p:sldId id="4797" r:id="rId88"/>
    <p:sldId id="4798" r:id="rId89"/>
    <p:sldId id="4799" r:id="rId90"/>
    <p:sldId id="4496" r:id="rId91"/>
    <p:sldId id="4909" r:id="rId92"/>
    <p:sldId id="4621" r:id="rId93"/>
    <p:sldId id="4659" r:id="rId94"/>
    <p:sldId id="4938" r:id="rId95"/>
    <p:sldId id="4937" r:id="rId96"/>
    <p:sldId id="4804" r:id="rId97"/>
    <p:sldId id="4805" r:id="rId98"/>
    <p:sldId id="4806" r:id="rId99"/>
    <p:sldId id="4807" r:id="rId100"/>
    <p:sldId id="4877" r:id="rId101"/>
    <p:sldId id="4469" r:id="rId102"/>
    <p:sldId id="4694" r:id="rId103"/>
    <p:sldId id="4948" r:id="rId104"/>
    <p:sldId id="4940" r:id="rId105"/>
    <p:sldId id="4941" r:id="rId106"/>
    <p:sldId id="4942" r:id="rId107"/>
    <p:sldId id="4817" r:id="rId108"/>
    <p:sldId id="4839" r:id="rId109"/>
    <p:sldId id="4623" r:id="rId110"/>
    <p:sldId id="4949" r:id="rId111"/>
    <p:sldId id="4695" r:id="rId112"/>
    <p:sldId id="4696" r:id="rId113"/>
    <p:sldId id="4842" r:id="rId114"/>
    <p:sldId id="4550" r:id="rId115"/>
    <p:sldId id="4843" r:id="rId116"/>
    <p:sldId id="4698" r:id="rId117"/>
    <p:sldId id="4757" r:id="rId118"/>
    <p:sldId id="4840" r:id="rId119"/>
    <p:sldId id="4477" r:id="rId120"/>
    <p:sldId id="4939" r:id="rId121"/>
    <p:sldId id="4625" r:id="rId122"/>
    <p:sldId id="4626" r:id="rId123"/>
    <p:sldId id="4481" r:id="rId124"/>
    <p:sldId id="4482" r:id="rId125"/>
    <p:sldId id="3433" r:id="rId126"/>
    <p:sldId id="4618" r:id="rId127"/>
    <p:sldId id="4619" r:id="rId128"/>
    <p:sldId id="4699" r:id="rId129"/>
    <p:sldId id="4700" r:id="rId130"/>
    <p:sldId id="4095" r:id="rId131"/>
    <p:sldId id="2680" r:id="rId132"/>
    <p:sldId id="4725" r:id="rId133"/>
    <p:sldId id="4729" r:id="rId134"/>
    <p:sldId id="4726" r:id="rId135"/>
    <p:sldId id="4932" r:id="rId136"/>
    <p:sldId id="4933" r:id="rId137"/>
    <p:sldId id="4880" r:id="rId138"/>
    <p:sldId id="4876" r:id="rId139"/>
    <p:sldId id="4882" r:id="rId140"/>
    <p:sldId id="4883" r:id="rId141"/>
    <p:sldId id="4884" r:id="rId142"/>
    <p:sldId id="4885" r:id="rId143"/>
    <p:sldId id="4886" r:id="rId144"/>
    <p:sldId id="4887" r:id="rId145"/>
    <p:sldId id="4888" r:id="rId146"/>
    <p:sldId id="4889" r:id="rId147"/>
    <p:sldId id="4891" r:id="rId148"/>
    <p:sldId id="4892" r:id="rId149"/>
    <p:sldId id="4893" r:id="rId150"/>
    <p:sldId id="4894" r:id="rId151"/>
    <p:sldId id="4895" r:id="rId152"/>
    <p:sldId id="4896" r:id="rId153"/>
    <p:sldId id="4897" r:id="rId154"/>
    <p:sldId id="4898" r:id="rId155"/>
    <p:sldId id="4899" r:id="rId156"/>
    <p:sldId id="4900" r:id="rId157"/>
    <p:sldId id="4901" r:id="rId158"/>
    <p:sldId id="4902" r:id="rId159"/>
    <p:sldId id="4903" r:id="rId160"/>
    <p:sldId id="4904" r:id="rId161"/>
    <p:sldId id="4905" r:id="rId162"/>
    <p:sldId id="4852" r:id="rId163"/>
    <p:sldId id="4853" r:id="rId164"/>
    <p:sldId id="4854" r:id="rId165"/>
    <p:sldId id="4488" r:id="rId166"/>
    <p:sldId id="4858" r:id="rId167"/>
    <p:sldId id="4859" r:id="rId168"/>
    <p:sldId id="4860" r:id="rId169"/>
    <p:sldId id="4861" r:id="rId170"/>
    <p:sldId id="4862" r:id="rId171"/>
    <p:sldId id="4863" r:id="rId172"/>
    <p:sldId id="4864" r:id="rId173"/>
    <p:sldId id="4865" r:id="rId174"/>
    <p:sldId id="4866" r:id="rId175"/>
    <p:sldId id="4867" r:id="rId176"/>
    <p:sldId id="4868" r:id="rId177"/>
    <p:sldId id="4869" r:id="rId178"/>
    <p:sldId id="4870" r:id="rId179"/>
    <p:sldId id="4871" r:id="rId180"/>
    <p:sldId id="4872" r:id="rId181"/>
    <p:sldId id="4873" r:id="rId182"/>
    <p:sldId id="4874" r:id="rId183"/>
    <p:sldId id="4557" r:id="rId184"/>
    <p:sldId id="4580" r:id="rId185"/>
    <p:sldId id="4752" r:id="rId186"/>
    <p:sldId id="4753" r:id="rId187"/>
    <p:sldId id="4934" r:id="rId188"/>
    <p:sldId id="4754" r:id="rId189"/>
    <p:sldId id="4755" r:id="rId190"/>
    <p:sldId id="4570" r:id="rId191"/>
    <p:sldId id="1445" r:id="rId192"/>
    <p:sldId id="1450" r:id="rId193"/>
    <p:sldId id="2652" r:id="rId194"/>
    <p:sldId id="2655" r:id="rId195"/>
    <p:sldId id="3228" r:id="rId196"/>
    <p:sldId id="4756" r:id="rId197"/>
    <p:sldId id="1136" r:id="rId19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2">
          <p15:clr>
            <a:srgbClr val="A4A3A4"/>
          </p15:clr>
        </p15:guide>
        <p15:guide id="2" orient="horz" pos="3856">
          <p15:clr>
            <a:srgbClr val="A4A3A4"/>
          </p15:clr>
        </p15:guide>
        <p15:guide id="3" orient="horz" pos="3608">
          <p15:clr>
            <a:srgbClr val="A4A3A4"/>
          </p15:clr>
        </p15:guide>
        <p15:guide id="4" orient="horz" pos="1472">
          <p15:clr>
            <a:srgbClr val="A4A3A4"/>
          </p15:clr>
        </p15:guide>
        <p15:guide id="5" orient="horz" pos="798">
          <p15:clr>
            <a:srgbClr val="A4A3A4"/>
          </p15:clr>
        </p15:guide>
        <p15:guide id="6" pos="219">
          <p15:clr>
            <a:srgbClr val="A4A3A4"/>
          </p15:clr>
        </p15:guide>
        <p15:guide id="7" pos="5497">
          <p15:clr>
            <a:srgbClr val="A4A3A4"/>
          </p15:clr>
        </p15:guide>
        <p15:guide id="8" pos="4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225A7A"/>
    <a:srgbClr val="3691C4"/>
    <a:srgbClr val="2B7299"/>
    <a:srgbClr val="28688C"/>
    <a:srgbClr val="E5F1F7"/>
    <a:srgbClr val="4B9FCD"/>
    <a:srgbClr val="D0DCE2"/>
    <a:srgbClr val="C9D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104" d="100"/>
          <a:sy n="104" d="100"/>
        </p:scale>
        <p:origin x="1572" y="90"/>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4" d="100"/>
          <a:sy n="94" d="100"/>
        </p:scale>
        <p:origin x="-2898" y="-90"/>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slide" Target="slides/slide195.xml"/><Relationship Id="rId200"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1"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notesMaster" Target="notesMasters/notesMaster1.xml"/><Relationship Id="rId203"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6.xml"/><Relationship Id="rId4"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2.xml"/><Relationship Id="rId1" Type="http://schemas.microsoft.com/office/2011/relationships/chartStyle" Target="style2.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7.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482796892341849E-2"/>
          <c:y val="3.7037037037037035E-2"/>
          <c:w val="0.74250832408435075"/>
          <c:h val="0.79302832244008714"/>
        </c:manualLayout>
      </c:layout>
      <c:barChart>
        <c:barDir val="bar"/>
        <c:grouping val="percentStacked"/>
        <c:varyColors val="0"/>
        <c:ser>
          <c:idx val="0"/>
          <c:order val="0"/>
          <c:tx>
            <c:strRef>
              <c:f>Sheet1!$A$2</c:f>
              <c:strCache>
                <c:ptCount val="1"/>
                <c:pt idx="0">
                  <c:v>Under 1 year</c:v>
                </c:pt>
              </c:strCache>
            </c:strRef>
          </c:tx>
          <c:spPr>
            <a:solidFill>
              <a:schemeClr val="accent1"/>
            </a:solidFill>
            <a:ln w="37525">
              <a:solidFill>
                <a:schemeClr val="accent1"/>
              </a:solidFill>
              <a:prstDash val="solid"/>
            </a:ln>
          </c:spPr>
          <c:invertIfNegative val="0"/>
          <c:dLbls>
            <c:dLbl>
              <c:idx val="0"/>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1"/>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2"/>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8"/>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dLbl>
              <c:idx val="9"/>
              <c:numFmt formatCode="0.0%" sourceLinked="0"/>
              <c:spPr>
                <a:noFill/>
                <a:ln w="25017">
                  <a:noFill/>
                </a:ln>
              </c:spPr>
              <c:txPr>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dLbl>
            <c:numFmt formatCode="0.0%" sourceLinked="0"/>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Sheet1!$B$2:$L$2</c:f>
              <c:numCache>
                <c:formatCode>0.0%</c:formatCode>
                <c:ptCount val="11"/>
                <c:pt idx="0">
                  <c:v>0.14399999999999999</c:v>
                </c:pt>
                <c:pt idx="1">
                  <c:v>0.154</c:v>
                </c:pt>
                <c:pt idx="2">
                  <c:v>0.16</c:v>
                </c:pt>
                <c:pt idx="3">
                  <c:v>0.16</c:v>
                </c:pt>
                <c:pt idx="4">
                  <c:v>0.152</c:v>
                </c:pt>
                <c:pt idx="5">
                  <c:v>0.157</c:v>
                </c:pt>
                <c:pt idx="6">
                  <c:v>0.15620000000000001</c:v>
                </c:pt>
                <c:pt idx="7">
                  <c:v>0.15959999999999999</c:v>
                </c:pt>
                <c:pt idx="8">
                  <c:v>0.1489</c:v>
                </c:pt>
                <c:pt idx="9">
                  <c:v>0.16569999999999999</c:v>
                </c:pt>
                <c:pt idx="10">
                  <c:v>0.16520000000000001</c:v>
                </c:pt>
              </c:numCache>
            </c:numRef>
          </c:val>
        </c:ser>
        <c:ser>
          <c:idx val="1"/>
          <c:order val="1"/>
          <c:tx>
            <c:strRef>
              <c:f>Sheet1!$A$3</c:f>
              <c:strCache>
                <c:ptCount val="1"/>
                <c:pt idx="0">
                  <c:v>1-5 years</c:v>
                </c:pt>
              </c:strCache>
            </c:strRef>
          </c:tx>
          <c:spPr>
            <a:solidFill>
              <a:schemeClr val="accent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Sheet1!$B$3:$L$3</c:f>
              <c:numCache>
                <c:formatCode>0.0%</c:formatCode>
                <c:ptCount val="11"/>
                <c:pt idx="0">
                  <c:v>0.29799999999999999</c:v>
                </c:pt>
                <c:pt idx="1">
                  <c:v>0.29199999999999998</c:v>
                </c:pt>
                <c:pt idx="2">
                  <c:v>0.28799999999999998</c:v>
                </c:pt>
                <c:pt idx="3">
                  <c:v>0.29499999999999998</c:v>
                </c:pt>
                <c:pt idx="4">
                  <c:v>0.3</c:v>
                </c:pt>
                <c:pt idx="5">
                  <c:v>0.32400000000000001</c:v>
                </c:pt>
                <c:pt idx="6">
                  <c:v>0.36370000000000002</c:v>
                </c:pt>
                <c:pt idx="7">
                  <c:v>0.39500000000000002</c:v>
                </c:pt>
                <c:pt idx="8">
                  <c:v>0.41220000000000001</c:v>
                </c:pt>
                <c:pt idx="9">
                  <c:v>0.4042</c:v>
                </c:pt>
                <c:pt idx="10">
                  <c:v>0.3876</c:v>
                </c:pt>
              </c:numCache>
            </c:numRef>
          </c:val>
        </c:ser>
        <c:ser>
          <c:idx val="2"/>
          <c:order val="2"/>
          <c:tx>
            <c:strRef>
              <c:f>Sheet1!$A$4</c:f>
              <c:strCache>
                <c:ptCount val="1"/>
                <c:pt idx="0">
                  <c:v>5-10 years</c:v>
                </c:pt>
              </c:strCache>
            </c:strRef>
          </c:tx>
          <c:spPr>
            <a:solidFill>
              <a:schemeClr va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Sheet1!$B$4:$L$4</c:f>
              <c:numCache>
                <c:formatCode>0.0%</c:formatCode>
                <c:ptCount val="11"/>
                <c:pt idx="0">
                  <c:v>0.313</c:v>
                </c:pt>
                <c:pt idx="1">
                  <c:v>0.32500000000000001</c:v>
                </c:pt>
                <c:pt idx="2">
                  <c:v>0.34100000000000003</c:v>
                </c:pt>
                <c:pt idx="3">
                  <c:v>0.34100000000000003</c:v>
                </c:pt>
                <c:pt idx="4">
                  <c:v>0.33800000000000002</c:v>
                </c:pt>
                <c:pt idx="5">
                  <c:v>0.312</c:v>
                </c:pt>
                <c:pt idx="6">
                  <c:v>0.2903</c:v>
                </c:pt>
                <c:pt idx="7">
                  <c:v>0.27110000000000001</c:v>
                </c:pt>
                <c:pt idx="8">
                  <c:v>0.2732</c:v>
                </c:pt>
                <c:pt idx="9">
                  <c:v>0.27589999999999998</c:v>
                </c:pt>
                <c:pt idx="10">
                  <c:v>0.2928</c:v>
                </c:pt>
              </c:numCache>
            </c:numRef>
          </c:val>
        </c:ser>
        <c:ser>
          <c:idx val="3"/>
          <c:order val="3"/>
          <c:tx>
            <c:strRef>
              <c:f>Sheet1!$A$5</c:f>
              <c:strCache>
                <c:ptCount val="1"/>
                <c:pt idx="0">
                  <c:v>10-20 years</c:v>
                </c:pt>
              </c:strCache>
            </c:strRef>
          </c:tx>
          <c:spPr>
            <a:solidFill>
              <a:schemeClr val="folHlink"/>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93"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Sheet1!$B$5:$L$5</c:f>
              <c:numCache>
                <c:formatCode>0.0%</c:formatCode>
                <c:ptCount val="11"/>
                <c:pt idx="0">
                  <c:v>0.154</c:v>
                </c:pt>
                <c:pt idx="1">
                  <c:v>0.154</c:v>
                </c:pt>
                <c:pt idx="2">
                  <c:v>0.13600000000000001</c:v>
                </c:pt>
                <c:pt idx="3">
                  <c:v>0.13100000000000001</c:v>
                </c:pt>
                <c:pt idx="4">
                  <c:v>0.129</c:v>
                </c:pt>
                <c:pt idx="5">
                  <c:v>0.127</c:v>
                </c:pt>
                <c:pt idx="6">
                  <c:v>0.1186</c:v>
                </c:pt>
                <c:pt idx="7">
                  <c:v>0.1124</c:v>
                </c:pt>
                <c:pt idx="8">
                  <c:v>0.1037</c:v>
                </c:pt>
                <c:pt idx="9">
                  <c:v>9.7799999999999998E-2</c:v>
                </c:pt>
                <c:pt idx="10">
                  <c:v>9.7799999999999998E-2</c:v>
                </c:pt>
              </c:numCache>
            </c:numRef>
          </c:val>
        </c:ser>
        <c:ser>
          <c:idx val="4"/>
          <c:order val="4"/>
          <c:tx>
            <c:strRef>
              <c:f>Sheet1!$A$6</c:f>
              <c:strCache>
                <c:ptCount val="1"/>
                <c:pt idx="0">
                  <c:v>over 20 years</c:v>
                </c:pt>
              </c:strCache>
            </c:strRef>
          </c:tx>
          <c:spPr>
            <a:solidFill>
              <a:schemeClr val="bg2"/>
            </a:solidFill>
            <a:ln w="12508">
              <a:solidFill>
                <a:schemeClr val="tx1"/>
              </a:solidFill>
              <a:prstDash val="solid"/>
            </a:ln>
          </c:spPr>
          <c:invertIfNegative val="0"/>
          <c:dLbls>
            <c:spPr>
              <a:noFill/>
              <a:ln w="25017">
                <a:noFill/>
              </a:ln>
            </c:spPr>
            <c:txPr>
              <a:bodyPr wrap="square" lIns="38100" tIns="19050" rIns="38100" bIns="19050" anchor="ctr">
                <a:spAutoFit/>
              </a:bodyPr>
              <a:lstStyle/>
              <a:p>
                <a:pPr>
                  <a:defRPr sz="1377"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2003</c:v>
                </c:pt>
                <c:pt idx="1">
                  <c:v>2004</c:v>
                </c:pt>
                <c:pt idx="2">
                  <c:v>2005</c:v>
                </c:pt>
                <c:pt idx="3">
                  <c:v>2006</c:v>
                </c:pt>
                <c:pt idx="4">
                  <c:v>2007</c:v>
                </c:pt>
                <c:pt idx="5">
                  <c:v>2008</c:v>
                </c:pt>
                <c:pt idx="6">
                  <c:v>2009</c:v>
                </c:pt>
                <c:pt idx="7">
                  <c:v>2010</c:v>
                </c:pt>
                <c:pt idx="8">
                  <c:v>2011</c:v>
                </c:pt>
                <c:pt idx="9">
                  <c:v>2012</c:v>
                </c:pt>
                <c:pt idx="10">
                  <c:v>2013</c:v>
                </c:pt>
              </c:strCache>
            </c:strRef>
          </c:cat>
          <c:val>
            <c:numRef>
              <c:f>Sheet1!$B$6:$L$6</c:f>
              <c:numCache>
                <c:formatCode>0.0%</c:formatCode>
                <c:ptCount val="11"/>
                <c:pt idx="0">
                  <c:v>9.1999999999999998E-2</c:v>
                </c:pt>
                <c:pt idx="1">
                  <c:v>7.5999999999999998E-2</c:v>
                </c:pt>
                <c:pt idx="2">
                  <c:v>7.5999999999999998E-2</c:v>
                </c:pt>
                <c:pt idx="3">
                  <c:v>7.3999999999999996E-2</c:v>
                </c:pt>
                <c:pt idx="4">
                  <c:v>8.1000000000000003E-2</c:v>
                </c:pt>
                <c:pt idx="5">
                  <c:v>8.1000000000000003E-2</c:v>
                </c:pt>
                <c:pt idx="6">
                  <c:v>7.1199999999999999E-2</c:v>
                </c:pt>
                <c:pt idx="7">
                  <c:v>6.2199999999999998E-2</c:v>
                </c:pt>
                <c:pt idx="8">
                  <c:v>6.2E-2</c:v>
                </c:pt>
                <c:pt idx="9">
                  <c:v>5.6899999999999999E-2</c:v>
                </c:pt>
                <c:pt idx="10">
                  <c:v>5.6899999999999999E-2</c:v>
                </c:pt>
              </c:numCache>
            </c:numRef>
          </c:val>
        </c:ser>
        <c:dLbls>
          <c:showLegendKey val="0"/>
          <c:showVal val="0"/>
          <c:showCatName val="0"/>
          <c:showSerName val="0"/>
          <c:showPercent val="0"/>
          <c:showBubbleSize val="0"/>
        </c:dLbls>
        <c:gapWidth val="150"/>
        <c:overlap val="100"/>
        <c:axId val="277725672"/>
        <c:axId val="277726064"/>
      </c:barChart>
      <c:catAx>
        <c:axId val="277725672"/>
        <c:scaling>
          <c:orientation val="minMax"/>
        </c:scaling>
        <c:delete val="0"/>
        <c:axPos val="l"/>
        <c:numFmt formatCode="General" sourceLinked="1"/>
        <c:majorTickMark val="out"/>
        <c:minorTickMark val="none"/>
        <c:tickLblPos val="nextTo"/>
        <c:spPr>
          <a:ln w="1250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277726064"/>
        <c:crossesAt val="0"/>
        <c:auto val="1"/>
        <c:lblAlgn val="ctr"/>
        <c:lblOffset val="20"/>
        <c:tickLblSkip val="1"/>
        <c:tickMarkSkip val="1"/>
        <c:noMultiLvlLbl val="0"/>
      </c:catAx>
      <c:valAx>
        <c:axId val="277726064"/>
        <c:scaling>
          <c:orientation val="minMax"/>
          <c:max val="1"/>
          <c:min val="0"/>
        </c:scaling>
        <c:delete val="0"/>
        <c:axPos val="b"/>
        <c:majorGridlines>
          <c:spPr>
            <a:ln w="3128">
              <a:solidFill>
                <a:schemeClr val="tx1"/>
              </a:solidFill>
              <a:prstDash val="solid"/>
            </a:ln>
          </c:spPr>
        </c:majorGridlines>
        <c:numFmt formatCode="0%" sourceLinked="0"/>
        <c:majorTickMark val="out"/>
        <c:minorTickMark val="none"/>
        <c:tickLblPos val="nextTo"/>
        <c:spPr>
          <a:ln w="3128">
            <a:solidFill>
              <a:schemeClr val="tx1"/>
            </a:solidFill>
            <a:prstDash val="solid"/>
          </a:ln>
        </c:spPr>
        <c:txPr>
          <a:bodyPr rot="0" vert="horz"/>
          <a:lstStyle/>
          <a:p>
            <a:pPr>
              <a:defRPr sz="1377" b="0" i="0" u="none" strike="noStrike" baseline="0">
                <a:solidFill>
                  <a:schemeClr val="tx1"/>
                </a:solidFill>
                <a:latin typeface="Arial"/>
                <a:ea typeface="Arial"/>
                <a:cs typeface="Arial"/>
              </a:defRPr>
            </a:pPr>
            <a:endParaRPr lang="en-US"/>
          </a:p>
        </c:txPr>
        <c:crossAx val="277725672"/>
        <c:crossesAt val="1"/>
        <c:crossBetween val="between"/>
        <c:majorUnit val="0.2"/>
        <c:minorUnit val="2E-3"/>
      </c:valAx>
      <c:spPr>
        <a:noFill/>
        <a:ln w="25369">
          <a:noFill/>
        </a:ln>
      </c:spPr>
    </c:plotArea>
    <c:legend>
      <c:legendPos val="r"/>
      <c:layout>
        <c:manualLayout>
          <c:xMode val="edge"/>
          <c:yMode val="edge"/>
          <c:x val="0.8357377588075463"/>
          <c:y val="0.28322457093209968"/>
          <c:w val="0.15982207703489115"/>
          <c:h val="0.29629552805032816"/>
        </c:manualLayout>
      </c:layout>
      <c:overlay val="0"/>
      <c:spPr>
        <a:solidFill>
          <a:schemeClr val="bg1"/>
        </a:solidFill>
        <a:ln w="3128">
          <a:solidFill>
            <a:schemeClr val="tx1"/>
          </a:solidFill>
          <a:prstDash val="solid"/>
        </a:ln>
      </c:spPr>
      <c:txPr>
        <a:bodyPr/>
        <a:lstStyle/>
        <a:p>
          <a:pPr>
            <a:defRPr sz="1264"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77" b="0"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Pt>
            <c:idx val="9"/>
            <c:bubble3D val="0"/>
            <c:spPr>
              <a:solidFill>
                <a:schemeClr val="accent4">
                  <a:lumMod val="60000"/>
                </a:schemeClr>
              </a:solidFill>
              <a:ln w="19050">
                <a:solidFill>
                  <a:schemeClr val="lt1"/>
                </a:solidFill>
              </a:ln>
              <a:effectLst/>
            </c:spPr>
          </c:dPt>
          <c:dPt>
            <c:idx val="10"/>
            <c:bubble3D val="0"/>
            <c:spPr>
              <a:solidFill>
                <a:schemeClr val="accent5">
                  <a:lumMod val="60000"/>
                </a:schemeClr>
              </a:solidFill>
              <a:ln w="19050">
                <a:solidFill>
                  <a:schemeClr val="lt1"/>
                </a:solidFill>
              </a:ln>
              <a:effectLst/>
            </c:spPr>
          </c:dPt>
          <c:dPt>
            <c:idx val="11"/>
            <c:bubble3D val="0"/>
            <c:spPr>
              <a:solidFill>
                <a:schemeClr val="accent6">
                  <a:lumMod val="60000"/>
                </a:schemeClr>
              </a:solidFill>
              <a:ln w="19050">
                <a:solidFill>
                  <a:schemeClr val="lt1"/>
                </a:solidFill>
              </a:ln>
              <a:effectLst/>
            </c:spPr>
          </c:dPt>
          <c:dLbls>
            <c:dLbl>
              <c:idx val="3"/>
              <c:layout>
                <c:manualLayout>
                  <c:x val="6.0386473429951779E-2"/>
                  <c:y val="-3.8986362255829202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4"/>
              <c:layout>
                <c:manualLayout>
                  <c:x val="9.7826086956521646E-2"/>
                  <c:y val="-8.2606192269919412E-3"/>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7208328578492907"/>
                      <c:h val="0.10477661601061687"/>
                    </c:manualLayout>
                  </c15:layout>
                </c:ext>
              </c:extLst>
            </c:dLbl>
            <c:dLbl>
              <c:idx val="10"/>
              <c:layout>
                <c:manualLayout>
                  <c:x val="-4.8309178743961793E-3"/>
                  <c:y val="-3.4113066973850553E-2"/>
                </c:manualLayout>
              </c:layout>
              <c:dLblPos val="bestFit"/>
              <c:showLegendKey val="0"/>
              <c:showVal val="1"/>
              <c:showCatName val="1"/>
              <c:showSerName val="0"/>
              <c:showPercent val="0"/>
              <c:showBubbleSize val="0"/>
              <c:extLst>
                <c:ext xmlns:c15="http://schemas.microsoft.com/office/drawing/2012/chart" uri="{CE6537A1-D6FC-4f65-9D91-7224C49458BB}"/>
              </c:extLst>
            </c:dLbl>
            <c:dLbl>
              <c:idx val="11"/>
              <c:layout>
                <c:manualLayout>
                  <c:x val="0.10628019323671498"/>
                  <c:y val="9.7465905639573004E-3"/>
                </c:manualLayout>
              </c:layout>
              <c:dLblPos val="bestFit"/>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Sheet1!$A$2:$A$13</c:f>
              <c:strCache>
                <c:ptCount val="12"/>
                <c:pt idx="0">
                  <c:v>Total Property Premiums</c:v>
                </c:pt>
                <c:pt idx="1">
                  <c:v>Property Retained Losses</c:v>
                </c:pt>
                <c:pt idx="2">
                  <c:v>Total Liability Premium</c:v>
                </c:pt>
                <c:pt idx="3">
                  <c:v>Liability Retained Losses</c:v>
                </c:pt>
                <c:pt idx="4">
                  <c:v>Total Management Liability Costs</c:v>
                </c:pt>
                <c:pt idx="5">
                  <c:v>Total Workers Comp. Premiums</c:v>
                </c:pt>
                <c:pt idx="6">
                  <c:v>Workers Comp Retained Losses</c:v>
                </c:pt>
                <c:pt idx="7">
                  <c:v>Total Professional Liability Costs</c:v>
                </c:pt>
                <c:pt idx="8">
                  <c:v>Total Med. Mal. Costs</c:v>
                </c:pt>
                <c:pt idx="9">
                  <c:v>Total Marine and Aviation Costs</c:v>
                </c:pt>
                <c:pt idx="10">
                  <c:v>Total Administrative Costs</c:v>
                </c:pt>
                <c:pt idx="11">
                  <c:v>Total Fidelity, Surety &amp; Crime Costs</c:v>
                </c:pt>
              </c:strCache>
            </c:strRef>
          </c:cat>
          <c:val>
            <c:numRef>
              <c:f>Sheet1!$B$2:$B$13</c:f>
              <c:numCache>
                <c:formatCode>0%</c:formatCode>
                <c:ptCount val="12"/>
                <c:pt idx="0">
                  <c:v>0.21</c:v>
                </c:pt>
                <c:pt idx="1">
                  <c:v>0.01</c:v>
                </c:pt>
                <c:pt idx="2">
                  <c:v>0.19</c:v>
                </c:pt>
                <c:pt idx="3">
                  <c:v>0.04</c:v>
                </c:pt>
                <c:pt idx="4">
                  <c:v>0.06</c:v>
                </c:pt>
                <c:pt idx="5">
                  <c:v>0.1</c:v>
                </c:pt>
                <c:pt idx="6">
                  <c:v>0.09</c:v>
                </c:pt>
                <c:pt idx="7">
                  <c:v>0.09</c:v>
                </c:pt>
                <c:pt idx="8">
                  <c:v>0.1</c:v>
                </c:pt>
                <c:pt idx="9">
                  <c:v>0.04</c:v>
                </c:pt>
                <c:pt idx="10">
                  <c:v>0.06</c:v>
                </c:pt>
                <c:pt idx="11">
                  <c:v>0.01</c:v>
                </c:pt>
              </c:numCache>
            </c:numRef>
          </c:val>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819817573708167E-2"/>
          <c:y val="2.1353781849654852E-2"/>
          <c:w val="0.93418013856812931"/>
          <c:h val="0.73555555555555552"/>
        </c:manualLayout>
      </c:layout>
      <c:barChart>
        <c:barDir val="col"/>
        <c:grouping val="clustered"/>
        <c:varyColors val="0"/>
        <c:ser>
          <c:idx val="0"/>
          <c:order val="0"/>
          <c:tx>
            <c:strRef>
              <c:f>Sheet1!$B$1</c:f>
              <c:strCache>
                <c:ptCount val="1"/>
                <c:pt idx="0">
                  <c:v>% change from prior month</c:v>
                </c:pt>
              </c:strCache>
            </c:strRef>
          </c:tx>
          <c:spPr>
            <a:solidFill>
              <a:schemeClr val="accent1"/>
            </a:solidFill>
            <a:ln w="25879">
              <a:noFill/>
            </a:ln>
          </c:spPr>
          <c:invertIfNegative val="0"/>
          <c:dPt>
            <c:idx val="27"/>
            <c:invertIfNegative val="0"/>
            <c:bubble3D val="0"/>
          </c:dPt>
          <c:dPt>
            <c:idx val="28"/>
            <c:invertIfNegative val="0"/>
            <c:bubble3D val="0"/>
          </c:dPt>
          <c:dPt>
            <c:idx val="29"/>
            <c:invertIfNegative val="0"/>
            <c:bubble3D val="0"/>
          </c:dPt>
          <c:dPt>
            <c:idx val="31"/>
            <c:invertIfNegative val="0"/>
            <c:bubble3D val="0"/>
          </c:dPt>
          <c:dPt>
            <c:idx val="34"/>
            <c:invertIfNegative val="0"/>
            <c:bubble3D val="0"/>
          </c:dPt>
          <c:dPt>
            <c:idx val="35"/>
            <c:invertIfNegative val="0"/>
            <c:bubble3D val="0"/>
          </c:dPt>
          <c:dPt>
            <c:idx val="36"/>
            <c:invertIfNegative val="0"/>
            <c:bubble3D val="0"/>
          </c:dPt>
          <c:dPt>
            <c:idx val="37"/>
            <c:invertIfNegative val="0"/>
            <c:bubble3D val="0"/>
          </c:dPt>
          <c:dPt>
            <c:idx val="38"/>
            <c:invertIfNegative val="0"/>
            <c:bubble3D val="0"/>
          </c:dPt>
          <c:dPt>
            <c:idx val="39"/>
            <c:invertIfNegative val="0"/>
            <c:bubble3D val="0"/>
          </c:dPt>
          <c:dPt>
            <c:idx val="41"/>
            <c:invertIfNegative val="0"/>
            <c:bubble3D val="0"/>
          </c:dPt>
          <c:dPt>
            <c:idx val="42"/>
            <c:invertIfNegative val="0"/>
            <c:bubble3D val="0"/>
          </c:dPt>
          <c:dPt>
            <c:idx val="43"/>
            <c:invertIfNegative val="0"/>
            <c:bubble3D val="0"/>
          </c:dPt>
          <c:dPt>
            <c:idx val="44"/>
            <c:invertIfNegative val="0"/>
            <c:bubble3D val="0"/>
          </c:dPt>
          <c:dPt>
            <c:idx val="45"/>
            <c:invertIfNegative val="0"/>
            <c:bubble3D val="0"/>
          </c:dPt>
          <c:dPt>
            <c:idx val="47"/>
            <c:invertIfNegative val="0"/>
            <c:bubble3D val="0"/>
          </c:dPt>
          <c:dLbls>
            <c:numFmt formatCode="#,##0.0" sourceLinked="0"/>
            <c:spPr>
              <a:noFill/>
              <a:ln w="25879">
                <a:noFill/>
              </a:ln>
            </c:spPr>
            <c:txPr>
              <a:bodyPr rot="-5400000" vert="horz" wrap="square" lIns="38100" tIns="19050" rIns="38100" bIns="19050" anchor="ctr">
                <a:spAutoFit/>
              </a:bodyPr>
              <a:lstStyle/>
              <a:p>
                <a:pPr algn="ctr">
                  <a:defRPr sz="1000" b="0"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Sheet1!$A$4:$A$70</c:f>
              <c:numCache>
                <c:formatCode>[$-409]mmm\-yy;@</c:formatCode>
                <c:ptCount val="67"/>
                <c:pt idx="0">
                  <c:v>40268</c:v>
                </c:pt>
                <c:pt idx="1">
                  <c:v>40296</c:v>
                </c:pt>
                <c:pt idx="2">
                  <c:v>40329</c:v>
                </c:pt>
                <c:pt idx="3">
                  <c:v>40359</c:v>
                </c:pt>
                <c:pt idx="4">
                  <c:v>40390</c:v>
                </c:pt>
                <c:pt idx="5">
                  <c:v>40421</c:v>
                </c:pt>
                <c:pt idx="6">
                  <c:v>40451</c:v>
                </c:pt>
                <c:pt idx="7">
                  <c:v>40482</c:v>
                </c:pt>
                <c:pt idx="8">
                  <c:v>40512</c:v>
                </c:pt>
                <c:pt idx="9">
                  <c:v>40543</c:v>
                </c:pt>
                <c:pt idx="10">
                  <c:v>40574</c:v>
                </c:pt>
                <c:pt idx="11">
                  <c:v>40602</c:v>
                </c:pt>
                <c:pt idx="12">
                  <c:v>40633</c:v>
                </c:pt>
                <c:pt idx="13">
                  <c:v>40661</c:v>
                </c:pt>
                <c:pt idx="14">
                  <c:v>40694</c:v>
                </c:pt>
                <c:pt idx="15">
                  <c:v>40724</c:v>
                </c:pt>
                <c:pt idx="16">
                  <c:v>40755</c:v>
                </c:pt>
                <c:pt idx="17">
                  <c:v>40786</c:v>
                </c:pt>
                <c:pt idx="18">
                  <c:v>40816</c:v>
                </c:pt>
                <c:pt idx="19">
                  <c:v>40846</c:v>
                </c:pt>
                <c:pt idx="20">
                  <c:v>40877</c:v>
                </c:pt>
                <c:pt idx="21">
                  <c:v>40907</c:v>
                </c:pt>
                <c:pt idx="22">
                  <c:v>40938</c:v>
                </c:pt>
                <c:pt idx="23">
                  <c:v>40968</c:v>
                </c:pt>
                <c:pt idx="24">
                  <c:v>40998</c:v>
                </c:pt>
                <c:pt idx="25">
                  <c:v>41029</c:v>
                </c:pt>
                <c:pt idx="26">
                  <c:v>41059</c:v>
                </c:pt>
                <c:pt idx="27">
                  <c:v>41090</c:v>
                </c:pt>
                <c:pt idx="28">
                  <c:v>41120</c:v>
                </c:pt>
                <c:pt idx="29">
                  <c:v>41151</c:v>
                </c:pt>
                <c:pt idx="30">
                  <c:v>41182</c:v>
                </c:pt>
                <c:pt idx="31">
                  <c:v>41212</c:v>
                </c:pt>
                <c:pt idx="32">
                  <c:v>41243</c:v>
                </c:pt>
                <c:pt idx="33">
                  <c:v>41273</c:v>
                </c:pt>
                <c:pt idx="34">
                  <c:v>41304</c:v>
                </c:pt>
                <c:pt idx="35">
                  <c:v>41333</c:v>
                </c:pt>
                <c:pt idx="36">
                  <c:v>41361</c:v>
                </c:pt>
                <c:pt idx="37">
                  <c:v>41392</c:v>
                </c:pt>
                <c:pt idx="38">
                  <c:v>41422</c:v>
                </c:pt>
                <c:pt idx="39">
                  <c:v>41453</c:v>
                </c:pt>
                <c:pt idx="40">
                  <c:v>41483</c:v>
                </c:pt>
                <c:pt idx="41">
                  <c:v>41514</c:v>
                </c:pt>
                <c:pt idx="42">
                  <c:v>41545</c:v>
                </c:pt>
                <c:pt idx="43">
                  <c:v>41575</c:v>
                </c:pt>
                <c:pt idx="44">
                  <c:v>41606</c:v>
                </c:pt>
                <c:pt idx="45">
                  <c:v>41636</c:v>
                </c:pt>
                <c:pt idx="46">
                  <c:v>41669</c:v>
                </c:pt>
                <c:pt idx="47">
                  <c:v>41698</c:v>
                </c:pt>
                <c:pt idx="48">
                  <c:v>41729</c:v>
                </c:pt>
                <c:pt idx="49">
                  <c:v>41759</c:v>
                </c:pt>
                <c:pt idx="50">
                  <c:v>41790</c:v>
                </c:pt>
                <c:pt idx="51">
                  <c:v>41820</c:v>
                </c:pt>
                <c:pt idx="52">
                  <c:v>41851</c:v>
                </c:pt>
                <c:pt idx="53">
                  <c:v>41882</c:v>
                </c:pt>
                <c:pt idx="54">
                  <c:v>41912</c:v>
                </c:pt>
                <c:pt idx="55">
                  <c:v>41943</c:v>
                </c:pt>
                <c:pt idx="56">
                  <c:v>41973</c:v>
                </c:pt>
                <c:pt idx="57">
                  <c:v>42004</c:v>
                </c:pt>
                <c:pt idx="58">
                  <c:v>42035</c:v>
                </c:pt>
                <c:pt idx="59">
                  <c:v>42063</c:v>
                </c:pt>
                <c:pt idx="60">
                  <c:v>42094</c:v>
                </c:pt>
                <c:pt idx="61">
                  <c:v>42124</c:v>
                </c:pt>
                <c:pt idx="62">
                  <c:v>42155</c:v>
                </c:pt>
                <c:pt idx="63">
                  <c:v>42185</c:v>
                </c:pt>
                <c:pt idx="64">
                  <c:v>42215</c:v>
                </c:pt>
                <c:pt idx="65">
                  <c:v>42246</c:v>
                </c:pt>
                <c:pt idx="66">
                  <c:v>42277</c:v>
                </c:pt>
              </c:numCache>
            </c:numRef>
          </c:cat>
          <c:val>
            <c:numRef>
              <c:f>Sheet1!$B$4:$B$70</c:f>
              <c:numCache>
                <c:formatCode>#0.0</c:formatCode>
                <c:ptCount val="67"/>
                <c:pt idx="0">
                  <c:v>156.69999999999999</c:v>
                </c:pt>
                <c:pt idx="1">
                  <c:v>157.6</c:v>
                </c:pt>
                <c:pt idx="2">
                  <c:v>158.69999999999999</c:v>
                </c:pt>
                <c:pt idx="3">
                  <c:v>158.1</c:v>
                </c:pt>
                <c:pt idx="4">
                  <c:v>158.4</c:v>
                </c:pt>
                <c:pt idx="5">
                  <c:v>159.69999999999999</c:v>
                </c:pt>
                <c:pt idx="6">
                  <c:v>160.19999999999999</c:v>
                </c:pt>
                <c:pt idx="7">
                  <c:v>161.5</c:v>
                </c:pt>
                <c:pt idx="8">
                  <c:v>161.4</c:v>
                </c:pt>
                <c:pt idx="9">
                  <c:v>161</c:v>
                </c:pt>
                <c:pt idx="10">
                  <c:v>162.69999999999999</c:v>
                </c:pt>
                <c:pt idx="11">
                  <c:v>164.3</c:v>
                </c:pt>
                <c:pt idx="12">
                  <c:v>166.6</c:v>
                </c:pt>
                <c:pt idx="13">
                  <c:v>169.2</c:v>
                </c:pt>
                <c:pt idx="14">
                  <c:v>170.1</c:v>
                </c:pt>
                <c:pt idx="15">
                  <c:v>171.2</c:v>
                </c:pt>
                <c:pt idx="16">
                  <c:v>172.6</c:v>
                </c:pt>
                <c:pt idx="17">
                  <c:v>174</c:v>
                </c:pt>
                <c:pt idx="18">
                  <c:v>176.6</c:v>
                </c:pt>
                <c:pt idx="19">
                  <c:v>178.2</c:v>
                </c:pt>
                <c:pt idx="20">
                  <c:v>178.7</c:v>
                </c:pt>
                <c:pt idx="21">
                  <c:v>180.6</c:v>
                </c:pt>
                <c:pt idx="22">
                  <c:v>181.3</c:v>
                </c:pt>
                <c:pt idx="23">
                  <c:v>182.3</c:v>
                </c:pt>
                <c:pt idx="24">
                  <c:v>184.7</c:v>
                </c:pt>
                <c:pt idx="25">
                  <c:v>185.2</c:v>
                </c:pt>
                <c:pt idx="26">
                  <c:v>186.2</c:v>
                </c:pt>
                <c:pt idx="27">
                  <c:v>187.8</c:v>
                </c:pt>
                <c:pt idx="28">
                  <c:v>188.6</c:v>
                </c:pt>
                <c:pt idx="29">
                  <c:v>189.3</c:v>
                </c:pt>
                <c:pt idx="30">
                  <c:v>189.4</c:v>
                </c:pt>
                <c:pt idx="31">
                  <c:v>189.4</c:v>
                </c:pt>
                <c:pt idx="32">
                  <c:v>190.5</c:v>
                </c:pt>
                <c:pt idx="33">
                  <c:v>192.2</c:v>
                </c:pt>
                <c:pt idx="34">
                  <c:v>193.1</c:v>
                </c:pt>
                <c:pt idx="35">
                  <c:v>194.6</c:v>
                </c:pt>
                <c:pt idx="36">
                  <c:v>194</c:v>
                </c:pt>
                <c:pt idx="37">
                  <c:v>193.8</c:v>
                </c:pt>
                <c:pt idx="38">
                  <c:v>193.1</c:v>
                </c:pt>
                <c:pt idx="39">
                  <c:v>192.5</c:v>
                </c:pt>
                <c:pt idx="40">
                  <c:v>193</c:v>
                </c:pt>
                <c:pt idx="41">
                  <c:v>193.4</c:v>
                </c:pt>
                <c:pt idx="42">
                  <c:v>193.3</c:v>
                </c:pt>
                <c:pt idx="43">
                  <c:v>193.1</c:v>
                </c:pt>
                <c:pt idx="44">
                  <c:v>194</c:v>
                </c:pt>
                <c:pt idx="45">
                  <c:v>194</c:v>
                </c:pt>
                <c:pt idx="46">
                  <c:v>194</c:v>
                </c:pt>
                <c:pt idx="47">
                  <c:v>195.4</c:v>
                </c:pt>
                <c:pt idx="48">
                  <c:v>193.7</c:v>
                </c:pt>
                <c:pt idx="49">
                  <c:v>194.6</c:v>
                </c:pt>
                <c:pt idx="50">
                  <c:v>196.4</c:v>
                </c:pt>
                <c:pt idx="51">
                  <c:v>197.6</c:v>
                </c:pt>
                <c:pt idx="52">
                  <c:v>198.6</c:v>
                </c:pt>
                <c:pt idx="53">
                  <c:v>198.4</c:v>
                </c:pt>
                <c:pt idx="54">
                  <c:v>199.4</c:v>
                </c:pt>
                <c:pt idx="55">
                  <c:v>201.5</c:v>
                </c:pt>
                <c:pt idx="56">
                  <c:v>201</c:v>
                </c:pt>
                <c:pt idx="57">
                  <c:v>201.2</c:v>
                </c:pt>
                <c:pt idx="58">
                  <c:v>199.4</c:v>
                </c:pt>
                <c:pt idx="59">
                  <c:v>197.6</c:v>
                </c:pt>
                <c:pt idx="60">
                  <c:v>197.7</c:v>
                </c:pt>
                <c:pt idx="61">
                  <c:v>194.4</c:v>
                </c:pt>
                <c:pt idx="62">
                  <c:v>194.2</c:v>
                </c:pt>
                <c:pt idx="63">
                  <c:v>193.2</c:v>
                </c:pt>
                <c:pt idx="64">
                  <c:v>193.6</c:v>
                </c:pt>
                <c:pt idx="65">
                  <c:v>192.1</c:v>
                </c:pt>
                <c:pt idx="66">
                  <c:v>191</c:v>
                </c:pt>
              </c:numCache>
            </c:numRef>
          </c:val>
        </c:ser>
        <c:ser>
          <c:idx val="1"/>
          <c:order val="1"/>
          <c:tx>
            <c:strRef>
              <c:f>Sheet1!$C$1</c:f>
              <c:strCache>
                <c:ptCount val="1"/>
                <c:pt idx="0">
                  <c:v>Recession</c:v>
                </c:pt>
              </c:strCache>
            </c:strRef>
          </c:tx>
          <c:spPr>
            <a:solidFill>
              <a:srgbClr val="D0DCE2"/>
            </a:solidFill>
            <a:ln w="25879">
              <a:noFill/>
            </a:ln>
          </c:spPr>
          <c:invertIfNegative val="0"/>
          <c:cat>
            <c:numRef>
              <c:f>Sheet1!$A$4:$A$70</c:f>
              <c:numCache>
                <c:formatCode>[$-409]mmm\-yy;@</c:formatCode>
                <c:ptCount val="67"/>
                <c:pt idx="0">
                  <c:v>40268</c:v>
                </c:pt>
                <c:pt idx="1">
                  <c:v>40296</c:v>
                </c:pt>
                <c:pt idx="2">
                  <c:v>40329</c:v>
                </c:pt>
                <c:pt idx="3">
                  <c:v>40359</c:v>
                </c:pt>
                <c:pt idx="4">
                  <c:v>40390</c:v>
                </c:pt>
                <c:pt idx="5">
                  <c:v>40421</c:v>
                </c:pt>
                <c:pt idx="6">
                  <c:v>40451</c:v>
                </c:pt>
                <c:pt idx="7">
                  <c:v>40482</c:v>
                </c:pt>
                <c:pt idx="8">
                  <c:v>40512</c:v>
                </c:pt>
                <c:pt idx="9">
                  <c:v>40543</c:v>
                </c:pt>
                <c:pt idx="10">
                  <c:v>40574</c:v>
                </c:pt>
                <c:pt idx="11">
                  <c:v>40602</c:v>
                </c:pt>
                <c:pt idx="12">
                  <c:v>40633</c:v>
                </c:pt>
                <c:pt idx="13">
                  <c:v>40661</c:v>
                </c:pt>
                <c:pt idx="14">
                  <c:v>40694</c:v>
                </c:pt>
                <c:pt idx="15">
                  <c:v>40724</c:v>
                </c:pt>
                <c:pt idx="16">
                  <c:v>40755</c:v>
                </c:pt>
                <c:pt idx="17">
                  <c:v>40786</c:v>
                </c:pt>
                <c:pt idx="18">
                  <c:v>40816</c:v>
                </c:pt>
                <c:pt idx="19">
                  <c:v>40846</c:v>
                </c:pt>
                <c:pt idx="20">
                  <c:v>40877</c:v>
                </c:pt>
                <c:pt idx="21">
                  <c:v>40907</c:v>
                </c:pt>
                <c:pt idx="22">
                  <c:v>40938</c:v>
                </c:pt>
                <c:pt idx="23">
                  <c:v>40968</c:v>
                </c:pt>
                <c:pt idx="24">
                  <c:v>40998</c:v>
                </c:pt>
                <c:pt idx="25">
                  <c:v>41029</c:v>
                </c:pt>
                <c:pt idx="26">
                  <c:v>41059</c:v>
                </c:pt>
                <c:pt idx="27">
                  <c:v>41090</c:v>
                </c:pt>
                <c:pt idx="28">
                  <c:v>41120</c:v>
                </c:pt>
                <c:pt idx="29">
                  <c:v>41151</c:v>
                </c:pt>
                <c:pt idx="30">
                  <c:v>41182</c:v>
                </c:pt>
                <c:pt idx="31">
                  <c:v>41212</c:v>
                </c:pt>
                <c:pt idx="32">
                  <c:v>41243</c:v>
                </c:pt>
                <c:pt idx="33">
                  <c:v>41273</c:v>
                </c:pt>
                <c:pt idx="34">
                  <c:v>41304</c:v>
                </c:pt>
                <c:pt idx="35">
                  <c:v>41333</c:v>
                </c:pt>
                <c:pt idx="36">
                  <c:v>41361</c:v>
                </c:pt>
                <c:pt idx="37">
                  <c:v>41392</c:v>
                </c:pt>
                <c:pt idx="38">
                  <c:v>41422</c:v>
                </c:pt>
                <c:pt idx="39">
                  <c:v>41453</c:v>
                </c:pt>
                <c:pt idx="40">
                  <c:v>41483</c:v>
                </c:pt>
                <c:pt idx="41">
                  <c:v>41514</c:v>
                </c:pt>
                <c:pt idx="42">
                  <c:v>41545</c:v>
                </c:pt>
                <c:pt idx="43">
                  <c:v>41575</c:v>
                </c:pt>
                <c:pt idx="44">
                  <c:v>41606</c:v>
                </c:pt>
                <c:pt idx="45">
                  <c:v>41636</c:v>
                </c:pt>
                <c:pt idx="46">
                  <c:v>41669</c:v>
                </c:pt>
                <c:pt idx="47">
                  <c:v>41698</c:v>
                </c:pt>
                <c:pt idx="48">
                  <c:v>41729</c:v>
                </c:pt>
                <c:pt idx="49">
                  <c:v>41759</c:v>
                </c:pt>
                <c:pt idx="50">
                  <c:v>41790</c:v>
                </c:pt>
                <c:pt idx="51">
                  <c:v>41820</c:v>
                </c:pt>
                <c:pt idx="52">
                  <c:v>41851</c:v>
                </c:pt>
                <c:pt idx="53">
                  <c:v>41882</c:v>
                </c:pt>
                <c:pt idx="54">
                  <c:v>41912</c:v>
                </c:pt>
                <c:pt idx="55">
                  <c:v>41943</c:v>
                </c:pt>
                <c:pt idx="56">
                  <c:v>41973</c:v>
                </c:pt>
                <c:pt idx="57">
                  <c:v>42004</c:v>
                </c:pt>
                <c:pt idx="58">
                  <c:v>42035</c:v>
                </c:pt>
                <c:pt idx="59">
                  <c:v>42063</c:v>
                </c:pt>
                <c:pt idx="60">
                  <c:v>42094</c:v>
                </c:pt>
                <c:pt idx="61">
                  <c:v>42124</c:v>
                </c:pt>
                <c:pt idx="62">
                  <c:v>42155</c:v>
                </c:pt>
                <c:pt idx="63">
                  <c:v>42185</c:v>
                </c:pt>
                <c:pt idx="64">
                  <c:v>42215</c:v>
                </c:pt>
                <c:pt idx="65">
                  <c:v>42246</c:v>
                </c:pt>
                <c:pt idx="66">
                  <c:v>42277</c:v>
                </c:pt>
              </c:numCache>
            </c:numRef>
          </c:cat>
          <c:val>
            <c:numRef>
              <c:f>Sheet1!$C$4:$C$70</c:f>
              <c:numCache>
                <c:formatCode>General</c:formatCode>
                <c:ptCount val="6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numCache>
            </c:numRef>
          </c:val>
        </c:ser>
        <c:dLbls>
          <c:showLegendKey val="0"/>
          <c:showVal val="0"/>
          <c:showCatName val="0"/>
          <c:showSerName val="0"/>
          <c:showPercent val="0"/>
          <c:showBubbleSize val="0"/>
        </c:dLbls>
        <c:gapWidth val="0"/>
        <c:axId val="282531440"/>
        <c:axId val="282533008"/>
      </c:barChart>
      <c:dateAx>
        <c:axId val="282531440"/>
        <c:scaling>
          <c:orientation val="minMax"/>
        </c:scaling>
        <c:delete val="0"/>
        <c:axPos val="b"/>
        <c:numFmt formatCode="[$-409]mmm\-yy;@" sourceLinked="0"/>
        <c:majorTickMark val="out"/>
        <c:minorTickMark val="none"/>
        <c:tickLblPos val="nextTo"/>
        <c:spPr>
          <a:ln w="25879">
            <a:solidFill>
              <a:srgbClr val="000000"/>
            </a:solidFill>
            <a:prstDash val="solid"/>
          </a:ln>
        </c:spPr>
        <c:txPr>
          <a:bodyPr rot="-5400000" vert="horz"/>
          <a:lstStyle/>
          <a:p>
            <a:pPr>
              <a:defRPr sz="1223" b="0" i="0" u="none" strike="noStrike" baseline="0">
                <a:solidFill>
                  <a:srgbClr val="000000"/>
                </a:solidFill>
                <a:latin typeface="Arial"/>
                <a:ea typeface="Arial"/>
                <a:cs typeface="Arial"/>
              </a:defRPr>
            </a:pPr>
            <a:endParaRPr lang="en-US"/>
          </a:p>
        </c:txPr>
        <c:crossAx val="282533008"/>
        <c:crossesAt val="0"/>
        <c:auto val="1"/>
        <c:lblOffset val="100"/>
        <c:baseTimeUnit val="months"/>
        <c:majorUnit val="2"/>
        <c:minorUnit val="1"/>
      </c:dateAx>
      <c:valAx>
        <c:axId val="282533008"/>
        <c:scaling>
          <c:orientation val="minMax"/>
          <c:min val="150"/>
        </c:scaling>
        <c:delete val="0"/>
        <c:axPos val="l"/>
        <c:majorGridlines>
          <c:spPr>
            <a:ln w="3235">
              <a:solidFill>
                <a:schemeClr val="tx1"/>
              </a:solidFill>
              <a:prstDash val="solid"/>
            </a:ln>
          </c:spPr>
        </c:majorGridlines>
        <c:numFmt formatCode="#,##0_);[Red]\(#,##0\)" sourceLinked="0"/>
        <c:majorTickMark val="out"/>
        <c:minorTickMark val="none"/>
        <c:tickLblPos val="nextTo"/>
        <c:spPr>
          <a:ln w="25879">
            <a:solidFill>
              <a:srgbClr val="000000"/>
            </a:solidFill>
            <a:prstDash val="solid"/>
          </a:ln>
        </c:spPr>
        <c:txPr>
          <a:bodyPr rot="0" vert="horz"/>
          <a:lstStyle/>
          <a:p>
            <a:pPr>
              <a:defRPr sz="1426" b="0" i="0" u="none" strike="noStrike" baseline="0">
                <a:solidFill>
                  <a:srgbClr val="000000"/>
                </a:solidFill>
                <a:latin typeface="Arial"/>
                <a:ea typeface="Arial"/>
                <a:cs typeface="Arial"/>
              </a:defRPr>
            </a:pPr>
            <a:endParaRPr lang="en-US"/>
          </a:p>
        </c:txPr>
        <c:crossAx val="282531440"/>
        <c:crosses val="autoZero"/>
        <c:crossBetween val="between"/>
      </c:valAx>
      <c:spPr>
        <a:solidFill>
          <a:srgbClr val="FFFFFF"/>
        </a:solidFill>
        <a:ln w="25879">
          <a:noFill/>
        </a:ln>
      </c:spPr>
    </c:plotArea>
    <c:plotVisOnly val="1"/>
    <c:dispBlanksAs val="gap"/>
    <c:showDLblsOverMax val="0"/>
  </c:chart>
  <c:spPr>
    <a:noFill/>
    <a:ln>
      <a:noFill/>
    </a:ln>
  </c:spPr>
  <c:txPr>
    <a:bodyPr/>
    <a:lstStyle/>
    <a:p>
      <a:pPr>
        <a:defRPr sz="1834" b="0" i="0" u="none" strike="noStrike" baseline="0">
          <a:solidFill>
            <a:srgbClr val="000000"/>
          </a:solidFill>
          <a:latin typeface="Calibri"/>
          <a:ea typeface="Calibri"/>
          <a:cs typeface="Calibri"/>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540443808160344E-2"/>
          <c:y val="3.8359498031496062E-2"/>
          <c:w val="0.90784574087329994"/>
          <c:h val="0.78415575787401581"/>
        </c:manualLayout>
      </c:layout>
      <c:barChart>
        <c:barDir val="col"/>
        <c:grouping val="clustered"/>
        <c:varyColors val="0"/>
        <c:ser>
          <c:idx val="1"/>
          <c:order val="1"/>
          <c:tx>
            <c:strRef>
              <c:f>Sheet1!$C$1</c:f>
              <c:strCache>
                <c:ptCount val="1"/>
                <c:pt idx="0">
                  <c:v>Recession</c:v>
                </c:pt>
              </c:strCache>
            </c:strRef>
          </c:tx>
          <c:spPr>
            <a:solidFill>
              <a:schemeClr val="bg1">
                <a:lumMod val="85000"/>
              </a:schemeClr>
            </a:solidFill>
            <a:ln>
              <a:noFill/>
            </a:ln>
            <a:effectLst/>
          </c:spPr>
          <c:invertIfNegative val="0"/>
          <c:cat>
            <c:strRef>
              <c:f>Sheet1!$A$1:$A$301</c:f>
              <c:strCache>
                <c:ptCount val="301"/>
                <c:pt idx="0">
                  <c:v>Month</c:v>
                </c:pt>
                <c:pt idx="1">
                  <c:v>Jan-90</c:v>
                </c:pt>
                <c:pt idx="13">
                  <c:v>Jan-91</c:v>
                </c:pt>
                <c:pt idx="25">
                  <c:v>Jan-92</c:v>
                </c:pt>
                <c:pt idx="37">
                  <c:v>Jan-93</c:v>
                </c:pt>
                <c:pt idx="49">
                  <c:v>Jan-94</c:v>
                </c:pt>
                <c:pt idx="61">
                  <c:v>Jan-95</c:v>
                </c:pt>
                <c:pt idx="73">
                  <c:v>Jan-96</c:v>
                </c:pt>
                <c:pt idx="85">
                  <c:v>Jan-97</c:v>
                </c:pt>
                <c:pt idx="97">
                  <c:v>Jan-98</c:v>
                </c:pt>
                <c:pt idx="109">
                  <c:v>Jan-99</c:v>
                </c:pt>
                <c:pt idx="121">
                  <c:v>Jan-00</c:v>
                </c:pt>
                <c:pt idx="133">
                  <c:v>Jan-01</c:v>
                </c:pt>
                <c:pt idx="145">
                  <c:v>Jan-02</c:v>
                </c:pt>
                <c:pt idx="157">
                  <c:v>Jan-03</c:v>
                </c:pt>
                <c:pt idx="169">
                  <c:v>Jan-04</c:v>
                </c:pt>
                <c:pt idx="181">
                  <c:v>Jan-05</c:v>
                </c:pt>
                <c:pt idx="193">
                  <c:v>Jan-06</c:v>
                </c:pt>
                <c:pt idx="205">
                  <c:v>Jan-07</c:v>
                </c:pt>
                <c:pt idx="217">
                  <c:v>Jan-08</c:v>
                </c:pt>
                <c:pt idx="229">
                  <c:v>Jan-09</c:v>
                </c:pt>
                <c:pt idx="241">
                  <c:v>Jan-10</c:v>
                </c:pt>
                <c:pt idx="253">
                  <c:v>Jan-11</c:v>
                </c:pt>
                <c:pt idx="265">
                  <c:v>Jan-12</c:v>
                </c:pt>
                <c:pt idx="277">
                  <c:v>Jan-13</c:v>
                </c:pt>
                <c:pt idx="289">
                  <c:v>Jan-14</c:v>
                </c:pt>
                <c:pt idx="300">
                  <c:v>Dec-14</c:v>
                </c:pt>
              </c:strCache>
            </c:strRef>
          </c:cat>
          <c:val>
            <c:numRef>
              <c:f>Sheet1!$C$2:$C$301</c:f>
              <c:numCache>
                <c:formatCode>0</c:formatCode>
                <c:ptCount val="300"/>
                <c:pt idx="0" formatCode="General">
                  <c:v>0</c:v>
                </c:pt>
                <c:pt idx="1">
                  <c:v>0</c:v>
                </c:pt>
                <c:pt idx="2">
                  <c:v>0</c:v>
                </c:pt>
                <c:pt idx="3">
                  <c:v>0</c:v>
                </c:pt>
                <c:pt idx="4">
                  <c:v>0</c:v>
                </c:pt>
                <c:pt idx="5">
                  <c:v>0</c:v>
                </c:pt>
                <c:pt idx="6">
                  <c:v>1</c:v>
                </c:pt>
                <c:pt idx="7">
                  <c:v>1</c:v>
                </c:pt>
                <c:pt idx="8">
                  <c:v>1</c:v>
                </c:pt>
                <c:pt idx="9">
                  <c:v>1</c:v>
                </c:pt>
                <c:pt idx="10">
                  <c:v>1</c:v>
                </c:pt>
                <c:pt idx="11">
                  <c:v>1</c:v>
                </c:pt>
                <c:pt idx="12">
                  <c:v>1</c:v>
                </c:pt>
                <c:pt idx="13">
                  <c:v>1</c:v>
                </c:pt>
                <c:pt idx="14">
                  <c:v>1</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1</c:v>
                </c:pt>
                <c:pt idx="135">
                  <c:v>1</c:v>
                </c:pt>
                <c:pt idx="136">
                  <c:v>1</c:v>
                </c:pt>
                <c:pt idx="137">
                  <c:v>1</c:v>
                </c:pt>
                <c:pt idx="138">
                  <c:v>1</c:v>
                </c:pt>
                <c:pt idx="139">
                  <c:v>1</c:v>
                </c:pt>
                <c:pt idx="140">
                  <c:v>1</c:v>
                </c:pt>
                <c:pt idx="141">
                  <c:v>1</c:v>
                </c:pt>
                <c:pt idx="142">
                  <c:v>1</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11</c:v>
                </c:pt>
                <c:pt idx="233">
                  <c:v>1</c:v>
                </c:pt>
                <c:pt idx="234">
                  <c:v>0</c:v>
                </c:pt>
                <c:pt idx="235">
                  <c:v>0</c:v>
                </c:pt>
                <c:pt idx="236">
                  <c:v>0</c:v>
                </c:pt>
                <c:pt idx="237">
                  <c:v>0</c:v>
                </c:pt>
                <c:pt idx="238">
                  <c:v>0</c:v>
                </c:pt>
                <c:pt idx="239">
                  <c:v>0</c:v>
                </c:pt>
                <c:pt idx="240">
                  <c:v>0</c:v>
                </c:pt>
                <c:pt idx="241">
                  <c:v>0</c:v>
                </c:pt>
                <c:pt idx="242" formatCode="General">
                  <c:v>0</c:v>
                </c:pt>
                <c:pt idx="243" formatCode="General">
                  <c:v>0</c:v>
                </c:pt>
                <c:pt idx="244" formatCode="General">
                  <c:v>0</c:v>
                </c:pt>
                <c:pt idx="245" formatCode="General">
                  <c:v>0</c:v>
                </c:pt>
                <c:pt idx="246" formatCode="General">
                  <c:v>0</c:v>
                </c:pt>
                <c:pt idx="247" formatCode="General">
                  <c:v>0</c:v>
                </c:pt>
                <c:pt idx="248" formatCode="General">
                  <c:v>0</c:v>
                </c:pt>
                <c:pt idx="249" formatCode="General">
                  <c:v>0</c:v>
                </c:pt>
                <c:pt idx="250" formatCode="General">
                  <c:v>0</c:v>
                </c:pt>
                <c:pt idx="251" formatCode="General">
                  <c:v>0</c:v>
                </c:pt>
                <c:pt idx="252" formatCode="General">
                  <c:v>0</c:v>
                </c:pt>
                <c:pt idx="253" formatCode="General">
                  <c:v>0</c:v>
                </c:pt>
                <c:pt idx="254" formatCode="General">
                  <c:v>0</c:v>
                </c:pt>
                <c:pt idx="255" formatCode="General">
                  <c:v>0</c:v>
                </c:pt>
                <c:pt idx="256" formatCode="General">
                  <c:v>0</c:v>
                </c:pt>
                <c:pt idx="257" formatCode="General">
                  <c:v>0</c:v>
                </c:pt>
                <c:pt idx="258" formatCode="General">
                  <c:v>0</c:v>
                </c:pt>
                <c:pt idx="259" formatCode="General">
                  <c:v>0</c:v>
                </c:pt>
                <c:pt idx="260" formatCode="General">
                  <c:v>0</c:v>
                </c:pt>
                <c:pt idx="261" formatCode="General">
                  <c:v>0</c:v>
                </c:pt>
                <c:pt idx="262" formatCode="General">
                  <c:v>0</c:v>
                </c:pt>
                <c:pt idx="263" formatCode="General">
                  <c:v>0</c:v>
                </c:pt>
                <c:pt idx="264" formatCode="General">
                  <c:v>0</c:v>
                </c:pt>
                <c:pt idx="265" formatCode="General">
                  <c:v>0</c:v>
                </c:pt>
                <c:pt idx="266" formatCode="General">
                  <c:v>0</c:v>
                </c:pt>
                <c:pt idx="267" formatCode="General">
                  <c:v>0</c:v>
                </c:pt>
                <c:pt idx="268" formatCode="General">
                  <c:v>0</c:v>
                </c:pt>
                <c:pt idx="269" formatCode="General">
                  <c:v>0</c:v>
                </c:pt>
                <c:pt idx="270" formatCode="General">
                  <c:v>0</c:v>
                </c:pt>
                <c:pt idx="271" formatCode="General">
                  <c:v>0</c:v>
                </c:pt>
                <c:pt idx="272" formatCode="General">
                  <c:v>0</c:v>
                </c:pt>
                <c:pt idx="273" formatCode="General">
                  <c:v>0</c:v>
                </c:pt>
                <c:pt idx="274" formatCode="General">
                  <c:v>0</c:v>
                </c:pt>
                <c:pt idx="275" formatCode="General">
                  <c:v>0</c:v>
                </c:pt>
                <c:pt idx="276" formatCode="General">
                  <c:v>0</c:v>
                </c:pt>
                <c:pt idx="277" formatCode="General">
                  <c:v>0</c:v>
                </c:pt>
                <c:pt idx="278" formatCode="General">
                  <c:v>0</c:v>
                </c:pt>
                <c:pt idx="279" formatCode="General">
                  <c:v>0</c:v>
                </c:pt>
                <c:pt idx="280" formatCode="General">
                  <c:v>0</c:v>
                </c:pt>
                <c:pt idx="281" formatCode="General">
                  <c:v>0</c:v>
                </c:pt>
                <c:pt idx="282" formatCode="General">
                  <c:v>0</c:v>
                </c:pt>
                <c:pt idx="283" formatCode="General">
                  <c:v>0</c:v>
                </c:pt>
                <c:pt idx="284" formatCode="General">
                  <c:v>0</c:v>
                </c:pt>
                <c:pt idx="285" formatCode="General">
                  <c:v>0</c:v>
                </c:pt>
                <c:pt idx="286" formatCode="General">
                  <c:v>0</c:v>
                </c:pt>
                <c:pt idx="287" formatCode="General">
                  <c:v>0</c:v>
                </c:pt>
                <c:pt idx="288" formatCode="General">
                  <c:v>0</c:v>
                </c:pt>
                <c:pt idx="289" formatCode="General">
                  <c:v>0</c:v>
                </c:pt>
                <c:pt idx="290" formatCode="General">
                  <c:v>0</c:v>
                </c:pt>
                <c:pt idx="291" formatCode="General">
                  <c:v>0</c:v>
                </c:pt>
                <c:pt idx="292" formatCode="General">
                  <c:v>0</c:v>
                </c:pt>
                <c:pt idx="293" formatCode="General">
                  <c:v>0</c:v>
                </c:pt>
                <c:pt idx="294" formatCode="General">
                  <c:v>0</c:v>
                </c:pt>
                <c:pt idx="295" formatCode="General">
                  <c:v>0</c:v>
                </c:pt>
                <c:pt idx="296" formatCode="General">
                  <c:v>0</c:v>
                </c:pt>
                <c:pt idx="297" formatCode="General">
                  <c:v>0</c:v>
                </c:pt>
                <c:pt idx="298" formatCode="General">
                  <c:v>0</c:v>
                </c:pt>
                <c:pt idx="299" formatCode="General">
                  <c:v>0</c:v>
                </c:pt>
              </c:numCache>
            </c:numRef>
          </c:val>
        </c:ser>
        <c:dLbls>
          <c:showLegendKey val="0"/>
          <c:showVal val="0"/>
          <c:showCatName val="0"/>
          <c:showSerName val="0"/>
          <c:showPercent val="0"/>
          <c:showBubbleSize val="0"/>
        </c:dLbls>
        <c:gapWidth val="0"/>
        <c:overlap val="87"/>
        <c:axId val="282531832"/>
        <c:axId val="282534968"/>
      </c:barChart>
      <c:lineChart>
        <c:grouping val="standard"/>
        <c:varyColors val="0"/>
        <c:ser>
          <c:idx val="0"/>
          <c:order val="0"/>
          <c:tx>
            <c:strRef>
              <c:f>Sheet1!$B$1</c:f>
              <c:strCache>
                <c:ptCount val="1"/>
                <c:pt idx="0">
                  <c:v>Index</c:v>
                </c:pt>
              </c:strCache>
            </c:strRef>
          </c:tx>
          <c:spPr>
            <a:ln w="28575" cap="rnd">
              <a:solidFill>
                <a:schemeClr val="accent1"/>
              </a:solidFill>
              <a:round/>
            </a:ln>
            <a:effectLst/>
          </c:spPr>
          <c:marker>
            <c:symbol val="none"/>
          </c:marker>
          <c:cat>
            <c:numRef>
              <c:f>Sheet1!$A$2:$A$301</c:f>
              <c:numCache>
                <c:formatCode>General</c:formatCode>
                <c:ptCount val="300"/>
                <c:pt idx="0" formatCode="[$-409]mmm\-yy;@">
                  <c:v>32904</c:v>
                </c:pt>
                <c:pt idx="12" formatCode="[$-409]mmm\-yy;@">
                  <c:v>33269</c:v>
                </c:pt>
                <c:pt idx="24" formatCode="[$-409]mmm\-yy;@">
                  <c:v>33634</c:v>
                </c:pt>
                <c:pt idx="36" formatCode="[$-409]mmm\-yy;@">
                  <c:v>34000</c:v>
                </c:pt>
                <c:pt idx="48" formatCode="[$-409]mmm\-yy;@">
                  <c:v>34365</c:v>
                </c:pt>
                <c:pt idx="60" formatCode="[$-409]mmm\-yy;@">
                  <c:v>34730</c:v>
                </c:pt>
                <c:pt idx="72" formatCode="[$-409]mmm\-yy;@">
                  <c:v>35095</c:v>
                </c:pt>
                <c:pt idx="84" formatCode="[$-409]mmm\-yy;@">
                  <c:v>35461</c:v>
                </c:pt>
                <c:pt idx="96" formatCode="[$-409]mmm\-yy;@">
                  <c:v>35826</c:v>
                </c:pt>
                <c:pt idx="108" formatCode="[$-409]mmm\-yy;@">
                  <c:v>36191</c:v>
                </c:pt>
                <c:pt idx="120" formatCode="[$-409]mmm\-yy;@">
                  <c:v>36556</c:v>
                </c:pt>
                <c:pt idx="132" formatCode="[$-409]mmm\-yy;@">
                  <c:v>36922</c:v>
                </c:pt>
                <c:pt idx="144" formatCode="[$-409]mmm\-yy;@">
                  <c:v>37287</c:v>
                </c:pt>
                <c:pt idx="156" formatCode="[$-409]mmm\-yy;@">
                  <c:v>37652</c:v>
                </c:pt>
                <c:pt idx="168" formatCode="[$-409]mmm\-yy;@">
                  <c:v>38017</c:v>
                </c:pt>
                <c:pt idx="180" formatCode="[$-409]mmm\-yy;@">
                  <c:v>38383</c:v>
                </c:pt>
                <c:pt idx="192" formatCode="[$-409]mmm\-yy;@">
                  <c:v>38748</c:v>
                </c:pt>
                <c:pt idx="204" formatCode="[$-409]mmm\-yy;@">
                  <c:v>39113</c:v>
                </c:pt>
                <c:pt idx="216" formatCode="[$-409]mmm\-yy;@">
                  <c:v>39478</c:v>
                </c:pt>
                <c:pt idx="228" formatCode="[$-409]mmm\-yy;@">
                  <c:v>39844</c:v>
                </c:pt>
                <c:pt idx="240" formatCode="[$-409]mmm\-yy;@">
                  <c:v>40209</c:v>
                </c:pt>
                <c:pt idx="252" formatCode="[$-409]mmm\-yy;@">
                  <c:v>40574</c:v>
                </c:pt>
                <c:pt idx="264" formatCode="[$-409]mmm\-yy;@">
                  <c:v>40938</c:v>
                </c:pt>
                <c:pt idx="276" formatCode="[$-409]mmm\-yy;@">
                  <c:v>41305</c:v>
                </c:pt>
                <c:pt idx="288" formatCode="[$-409]mmm\-yy;@">
                  <c:v>41670</c:v>
                </c:pt>
                <c:pt idx="299" formatCode="[$-409]mmm\-yy;@">
                  <c:v>42004</c:v>
                </c:pt>
              </c:numCache>
            </c:numRef>
          </c:cat>
          <c:val>
            <c:numRef>
              <c:f>Sheet1!$B$2:$B$301</c:f>
              <c:numCache>
                <c:formatCode>0.00</c:formatCode>
                <c:ptCount val="300"/>
                <c:pt idx="0">
                  <c:v>61.5</c:v>
                </c:pt>
                <c:pt idx="1">
                  <c:v>62.07</c:v>
                </c:pt>
                <c:pt idx="2">
                  <c:v>62.4</c:v>
                </c:pt>
                <c:pt idx="3">
                  <c:v>62.32</c:v>
                </c:pt>
                <c:pt idx="4">
                  <c:v>62.44</c:v>
                </c:pt>
                <c:pt idx="5">
                  <c:v>62.64</c:v>
                </c:pt>
                <c:pt idx="6">
                  <c:v>62.55</c:v>
                </c:pt>
                <c:pt idx="7">
                  <c:v>62.73</c:v>
                </c:pt>
                <c:pt idx="8">
                  <c:v>62.85</c:v>
                </c:pt>
                <c:pt idx="9">
                  <c:v>62.38</c:v>
                </c:pt>
                <c:pt idx="10">
                  <c:v>61.62</c:v>
                </c:pt>
                <c:pt idx="11">
                  <c:v>61.19</c:v>
                </c:pt>
                <c:pt idx="12">
                  <c:v>60.92</c:v>
                </c:pt>
                <c:pt idx="13">
                  <c:v>60.53</c:v>
                </c:pt>
                <c:pt idx="14">
                  <c:v>60.22</c:v>
                </c:pt>
                <c:pt idx="15">
                  <c:v>60.32</c:v>
                </c:pt>
                <c:pt idx="16">
                  <c:v>60.92</c:v>
                </c:pt>
                <c:pt idx="17">
                  <c:v>61.52</c:v>
                </c:pt>
                <c:pt idx="18">
                  <c:v>61.51</c:v>
                </c:pt>
                <c:pt idx="19">
                  <c:v>61.6</c:v>
                </c:pt>
                <c:pt idx="20">
                  <c:v>62.13</c:v>
                </c:pt>
                <c:pt idx="21">
                  <c:v>62</c:v>
                </c:pt>
                <c:pt idx="22">
                  <c:v>61.93</c:v>
                </c:pt>
                <c:pt idx="23">
                  <c:v>61.71</c:v>
                </c:pt>
                <c:pt idx="24">
                  <c:v>61.32</c:v>
                </c:pt>
                <c:pt idx="25">
                  <c:v>61.8</c:v>
                </c:pt>
                <c:pt idx="26">
                  <c:v>62.29</c:v>
                </c:pt>
                <c:pt idx="27">
                  <c:v>62.73</c:v>
                </c:pt>
                <c:pt idx="28">
                  <c:v>62.96</c:v>
                </c:pt>
                <c:pt idx="29">
                  <c:v>62.95</c:v>
                </c:pt>
                <c:pt idx="30">
                  <c:v>63.5</c:v>
                </c:pt>
                <c:pt idx="31">
                  <c:v>63.18</c:v>
                </c:pt>
                <c:pt idx="32">
                  <c:v>63.31</c:v>
                </c:pt>
                <c:pt idx="33">
                  <c:v>63.81</c:v>
                </c:pt>
                <c:pt idx="34">
                  <c:v>64.08</c:v>
                </c:pt>
                <c:pt idx="35">
                  <c:v>64.09</c:v>
                </c:pt>
                <c:pt idx="36">
                  <c:v>64.41</c:v>
                </c:pt>
                <c:pt idx="37">
                  <c:v>64.650000000000006</c:v>
                </c:pt>
                <c:pt idx="38">
                  <c:v>64.62</c:v>
                </c:pt>
                <c:pt idx="39">
                  <c:v>64.819999999999993</c:v>
                </c:pt>
                <c:pt idx="40">
                  <c:v>64.59</c:v>
                </c:pt>
                <c:pt idx="41">
                  <c:v>64.72</c:v>
                </c:pt>
                <c:pt idx="42">
                  <c:v>64.92</c:v>
                </c:pt>
                <c:pt idx="43">
                  <c:v>64.900000000000006</c:v>
                </c:pt>
                <c:pt idx="44">
                  <c:v>65.2</c:v>
                </c:pt>
                <c:pt idx="45">
                  <c:v>65.680000000000007</c:v>
                </c:pt>
                <c:pt idx="46">
                  <c:v>65.95</c:v>
                </c:pt>
                <c:pt idx="47">
                  <c:v>66.28</c:v>
                </c:pt>
                <c:pt idx="48">
                  <c:v>66.55</c:v>
                </c:pt>
                <c:pt idx="49">
                  <c:v>66.58</c:v>
                </c:pt>
                <c:pt idx="50">
                  <c:v>67.27</c:v>
                </c:pt>
                <c:pt idx="51">
                  <c:v>67.62</c:v>
                </c:pt>
                <c:pt idx="52">
                  <c:v>67.989999999999995</c:v>
                </c:pt>
                <c:pt idx="53">
                  <c:v>68.45</c:v>
                </c:pt>
                <c:pt idx="54">
                  <c:v>68.55</c:v>
                </c:pt>
                <c:pt idx="55">
                  <c:v>68.94</c:v>
                </c:pt>
                <c:pt idx="56">
                  <c:v>69.16</c:v>
                </c:pt>
                <c:pt idx="57">
                  <c:v>69.77</c:v>
                </c:pt>
                <c:pt idx="58">
                  <c:v>70.209999999999994</c:v>
                </c:pt>
                <c:pt idx="59">
                  <c:v>70.95</c:v>
                </c:pt>
                <c:pt idx="60">
                  <c:v>71.08</c:v>
                </c:pt>
                <c:pt idx="61">
                  <c:v>71.040000000000006</c:v>
                </c:pt>
                <c:pt idx="62">
                  <c:v>71.150000000000006</c:v>
                </c:pt>
                <c:pt idx="63">
                  <c:v>71.12</c:v>
                </c:pt>
                <c:pt idx="64">
                  <c:v>71.3</c:v>
                </c:pt>
                <c:pt idx="65">
                  <c:v>71.569999999999993</c:v>
                </c:pt>
                <c:pt idx="66">
                  <c:v>71.290000000000006</c:v>
                </c:pt>
                <c:pt idx="67">
                  <c:v>72.23</c:v>
                </c:pt>
                <c:pt idx="68">
                  <c:v>72.5</c:v>
                </c:pt>
                <c:pt idx="69">
                  <c:v>72.37</c:v>
                </c:pt>
                <c:pt idx="70">
                  <c:v>72.56</c:v>
                </c:pt>
                <c:pt idx="71">
                  <c:v>72.84</c:v>
                </c:pt>
                <c:pt idx="72">
                  <c:v>72.36</c:v>
                </c:pt>
                <c:pt idx="73">
                  <c:v>73.510000000000005</c:v>
                </c:pt>
                <c:pt idx="74">
                  <c:v>73.400000000000006</c:v>
                </c:pt>
                <c:pt idx="75">
                  <c:v>74.010000000000005</c:v>
                </c:pt>
                <c:pt idx="76">
                  <c:v>74.53</c:v>
                </c:pt>
                <c:pt idx="77">
                  <c:v>75.19</c:v>
                </c:pt>
                <c:pt idx="78">
                  <c:v>75.09</c:v>
                </c:pt>
                <c:pt idx="79">
                  <c:v>75.58</c:v>
                </c:pt>
                <c:pt idx="80">
                  <c:v>75.98</c:v>
                </c:pt>
                <c:pt idx="81">
                  <c:v>75.989999999999995</c:v>
                </c:pt>
                <c:pt idx="82">
                  <c:v>76.61</c:v>
                </c:pt>
                <c:pt idx="83">
                  <c:v>77.099999999999994</c:v>
                </c:pt>
                <c:pt idx="84">
                  <c:v>77.19</c:v>
                </c:pt>
                <c:pt idx="85">
                  <c:v>78.13</c:v>
                </c:pt>
                <c:pt idx="86">
                  <c:v>78.73</c:v>
                </c:pt>
                <c:pt idx="87">
                  <c:v>78.760000000000005</c:v>
                </c:pt>
                <c:pt idx="88">
                  <c:v>79.3</c:v>
                </c:pt>
                <c:pt idx="89">
                  <c:v>79.66</c:v>
                </c:pt>
                <c:pt idx="90">
                  <c:v>80.150000000000006</c:v>
                </c:pt>
                <c:pt idx="91">
                  <c:v>81.209999999999994</c:v>
                </c:pt>
                <c:pt idx="92">
                  <c:v>81.92</c:v>
                </c:pt>
                <c:pt idx="93">
                  <c:v>82.48</c:v>
                </c:pt>
                <c:pt idx="94">
                  <c:v>83.21</c:v>
                </c:pt>
                <c:pt idx="95">
                  <c:v>83.51</c:v>
                </c:pt>
                <c:pt idx="96">
                  <c:v>83.92</c:v>
                </c:pt>
                <c:pt idx="97">
                  <c:v>84</c:v>
                </c:pt>
                <c:pt idx="98">
                  <c:v>84.05</c:v>
                </c:pt>
                <c:pt idx="99">
                  <c:v>84.37</c:v>
                </c:pt>
                <c:pt idx="100">
                  <c:v>84.94</c:v>
                </c:pt>
                <c:pt idx="101">
                  <c:v>84.44</c:v>
                </c:pt>
                <c:pt idx="102">
                  <c:v>84.08</c:v>
                </c:pt>
                <c:pt idx="103">
                  <c:v>85.87</c:v>
                </c:pt>
                <c:pt idx="104">
                  <c:v>85.59</c:v>
                </c:pt>
                <c:pt idx="105">
                  <c:v>86.27</c:v>
                </c:pt>
                <c:pt idx="106">
                  <c:v>86.19</c:v>
                </c:pt>
                <c:pt idx="107">
                  <c:v>86.5</c:v>
                </c:pt>
                <c:pt idx="108">
                  <c:v>86.89</c:v>
                </c:pt>
                <c:pt idx="109">
                  <c:v>87.26</c:v>
                </c:pt>
                <c:pt idx="110">
                  <c:v>87.45</c:v>
                </c:pt>
                <c:pt idx="111">
                  <c:v>87.65</c:v>
                </c:pt>
                <c:pt idx="112">
                  <c:v>88.3</c:v>
                </c:pt>
                <c:pt idx="113">
                  <c:v>88.13</c:v>
                </c:pt>
                <c:pt idx="114">
                  <c:v>88.73</c:v>
                </c:pt>
                <c:pt idx="115">
                  <c:v>89.1</c:v>
                </c:pt>
                <c:pt idx="116">
                  <c:v>88.86</c:v>
                </c:pt>
                <c:pt idx="117">
                  <c:v>89.99</c:v>
                </c:pt>
                <c:pt idx="118">
                  <c:v>90.44</c:v>
                </c:pt>
                <c:pt idx="119">
                  <c:v>91.16</c:v>
                </c:pt>
                <c:pt idx="120">
                  <c:v>91.23</c:v>
                </c:pt>
                <c:pt idx="121">
                  <c:v>91.58</c:v>
                </c:pt>
                <c:pt idx="122">
                  <c:v>91.94</c:v>
                </c:pt>
                <c:pt idx="123">
                  <c:v>92.52</c:v>
                </c:pt>
                <c:pt idx="124">
                  <c:v>92.66</c:v>
                </c:pt>
                <c:pt idx="125">
                  <c:v>92.71</c:v>
                </c:pt>
                <c:pt idx="126">
                  <c:v>92.5</c:v>
                </c:pt>
                <c:pt idx="127">
                  <c:v>92.25</c:v>
                </c:pt>
                <c:pt idx="128">
                  <c:v>92.7</c:v>
                </c:pt>
                <c:pt idx="129">
                  <c:v>92.28</c:v>
                </c:pt>
                <c:pt idx="130">
                  <c:v>92.27</c:v>
                </c:pt>
                <c:pt idx="131">
                  <c:v>91.98</c:v>
                </c:pt>
                <c:pt idx="132">
                  <c:v>91.32</c:v>
                </c:pt>
                <c:pt idx="133">
                  <c:v>90.77</c:v>
                </c:pt>
                <c:pt idx="134">
                  <c:v>90.52</c:v>
                </c:pt>
                <c:pt idx="135">
                  <c:v>90.27</c:v>
                </c:pt>
                <c:pt idx="136">
                  <c:v>89.61</c:v>
                </c:pt>
                <c:pt idx="137">
                  <c:v>89.01</c:v>
                </c:pt>
                <c:pt idx="138">
                  <c:v>88.62</c:v>
                </c:pt>
                <c:pt idx="139">
                  <c:v>88.39</c:v>
                </c:pt>
                <c:pt idx="140">
                  <c:v>88.11</c:v>
                </c:pt>
                <c:pt idx="141">
                  <c:v>87.67</c:v>
                </c:pt>
                <c:pt idx="142">
                  <c:v>87.2</c:v>
                </c:pt>
                <c:pt idx="143">
                  <c:v>87.22</c:v>
                </c:pt>
                <c:pt idx="144">
                  <c:v>87.76</c:v>
                </c:pt>
                <c:pt idx="145">
                  <c:v>87.72</c:v>
                </c:pt>
                <c:pt idx="146">
                  <c:v>88.37</c:v>
                </c:pt>
                <c:pt idx="147">
                  <c:v>88.74</c:v>
                </c:pt>
                <c:pt idx="148">
                  <c:v>89.2</c:v>
                </c:pt>
                <c:pt idx="149">
                  <c:v>90.07</c:v>
                </c:pt>
                <c:pt idx="150">
                  <c:v>89.77</c:v>
                </c:pt>
                <c:pt idx="151">
                  <c:v>89.9</c:v>
                </c:pt>
                <c:pt idx="152">
                  <c:v>89.94</c:v>
                </c:pt>
                <c:pt idx="153">
                  <c:v>89.64</c:v>
                </c:pt>
                <c:pt idx="154">
                  <c:v>90.14</c:v>
                </c:pt>
                <c:pt idx="155">
                  <c:v>89.73</c:v>
                </c:pt>
                <c:pt idx="156">
                  <c:v>90.36</c:v>
                </c:pt>
                <c:pt idx="157">
                  <c:v>90.69</c:v>
                </c:pt>
                <c:pt idx="158">
                  <c:v>90.51</c:v>
                </c:pt>
                <c:pt idx="159">
                  <c:v>89.77</c:v>
                </c:pt>
                <c:pt idx="160">
                  <c:v>89.76</c:v>
                </c:pt>
                <c:pt idx="161">
                  <c:v>89.77</c:v>
                </c:pt>
                <c:pt idx="162">
                  <c:v>90.08</c:v>
                </c:pt>
                <c:pt idx="163">
                  <c:v>89.97</c:v>
                </c:pt>
                <c:pt idx="164">
                  <c:v>90.52</c:v>
                </c:pt>
                <c:pt idx="165">
                  <c:v>90.49</c:v>
                </c:pt>
                <c:pt idx="166">
                  <c:v>91.17</c:v>
                </c:pt>
                <c:pt idx="167">
                  <c:v>91.1</c:v>
                </c:pt>
                <c:pt idx="168">
                  <c:v>91.36</c:v>
                </c:pt>
                <c:pt idx="169">
                  <c:v>91.88</c:v>
                </c:pt>
                <c:pt idx="170">
                  <c:v>91.39</c:v>
                </c:pt>
                <c:pt idx="171">
                  <c:v>91.76</c:v>
                </c:pt>
                <c:pt idx="172">
                  <c:v>92.43</c:v>
                </c:pt>
                <c:pt idx="173">
                  <c:v>91.7</c:v>
                </c:pt>
                <c:pt idx="174">
                  <c:v>92.41</c:v>
                </c:pt>
                <c:pt idx="175">
                  <c:v>92.58</c:v>
                </c:pt>
                <c:pt idx="176">
                  <c:v>92.62</c:v>
                </c:pt>
                <c:pt idx="177">
                  <c:v>93.5</c:v>
                </c:pt>
                <c:pt idx="178">
                  <c:v>93.69</c:v>
                </c:pt>
                <c:pt idx="179">
                  <c:v>94.32</c:v>
                </c:pt>
                <c:pt idx="180">
                  <c:v>94.71</c:v>
                </c:pt>
                <c:pt idx="181">
                  <c:v>95.3</c:v>
                </c:pt>
                <c:pt idx="182">
                  <c:v>95.24</c:v>
                </c:pt>
                <c:pt idx="183">
                  <c:v>95.33</c:v>
                </c:pt>
                <c:pt idx="184">
                  <c:v>95.5</c:v>
                </c:pt>
                <c:pt idx="185">
                  <c:v>95.9</c:v>
                </c:pt>
                <c:pt idx="186">
                  <c:v>95.77</c:v>
                </c:pt>
                <c:pt idx="187">
                  <c:v>95.89</c:v>
                </c:pt>
                <c:pt idx="188">
                  <c:v>94.02</c:v>
                </c:pt>
                <c:pt idx="189">
                  <c:v>95.18</c:v>
                </c:pt>
                <c:pt idx="190">
                  <c:v>96.11</c:v>
                </c:pt>
                <c:pt idx="191">
                  <c:v>96.66</c:v>
                </c:pt>
                <c:pt idx="192">
                  <c:v>96.75</c:v>
                </c:pt>
                <c:pt idx="193">
                  <c:v>96.83</c:v>
                </c:pt>
                <c:pt idx="194">
                  <c:v>97.07</c:v>
                </c:pt>
                <c:pt idx="195">
                  <c:v>97.45</c:v>
                </c:pt>
                <c:pt idx="196">
                  <c:v>97.34</c:v>
                </c:pt>
                <c:pt idx="197">
                  <c:v>97.72</c:v>
                </c:pt>
                <c:pt idx="198">
                  <c:v>97.76</c:v>
                </c:pt>
                <c:pt idx="199">
                  <c:v>97.97</c:v>
                </c:pt>
                <c:pt idx="200">
                  <c:v>97.84</c:v>
                </c:pt>
                <c:pt idx="201">
                  <c:v>97.75</c:v>
                </c:pt>
                <c:pt idx="202">
                  <c:v>97.63</c:v>
                </c:pt>
                <c:pt idx="203">
                  <c:v>98.63</c:v>
                </c:pt>
                <c:pt idx="204">
                  <c:v>98.16</c:v>
                </c:pt>
                <c:pt idx="205">
                  <c:v>99.26</c:v>
                </c:pt>
                <c:pt idx="206">
                  <c:v>99.33</c:v>
                </c:pt>
                <c:pt idx="207">
                  <c:v>100.05</c:v>
                </c:pt>
                <c:pt idx="208">
                  <c:v>100.11</c:v>
                </c:pt>
                <c:pt idx="209">
                  <c:v>100.12</c:v>
                </c:pt>
                <c:pt idx="210">
                  <c:v>100.14</c:v>
                </c:pt>
                <c:pt idx="211">
                  <c:v>100.27</c:v>
                </c:pt>
                <c:pt idx="212">
                  <c:v>100.71</c:v>
                </c:pt>
                <c:pt idx="213">
                  <c:v>100.22</c:v>
                </c:pt>
                <c:pt idx="214">
                  <c:v>100.81</c:v>
                </c:pt>
                <c:pt idx="215">
                  <c:v>100.82</c:v>
                </c:pt>
                <c:pt idx="216">
                  <c:v>100.5</c:v>
                </c:pt>
                <c:pt idx="217">
                  <c:v>100.3</c:v>
                </c:pt>
                <c:pt idx="218">
                  <c:v>100.01</c:v>
                </c:pt>
                <c:pt idx="219">
                  <c:v>99.23</c:v>
                </c:pt>
                <c:pt idx="220">
                  <c:v>98.77</c:v>
                </c:pt>
                <c:pt idx="221">
                  <c:v>98.56</c:v>
                </c:pt>
                <c:pt idx="222">
                  <c:v>98.12</c:v>
                </c:pt>
                <c:pt idx="223">
                  <c:v>96.55</c:v>
                </c:pt>
                <c:pt idx="224">
                  <c:v>92.48</c:v>
                </c:pt>
                <c:pt idx="225">
                  <c:v>93.25</c:v>
                </c:pt>
                <c:pt idx="226">
                  <c:v>92.16</c:v>
                </c:pt>
                <c:pt idx="227">
                  <c:v>89.56</c:v>
                </c:pt>
                <c:pt idx="228">
                  <c:v>87.59</c:v>
                </c:pt>
                <c:pt idx="229">
                  <c:v>86.99</c:v>
                </c:pt>
                <c:pt idx="230">
                  <c:v>85.65</c:v>
                </c:pt>
                <c:pt idx="231">
                  <c:v>84.93</c:v>
                </c:pt>
                <c:pt idx="232">
                  <c:v>84.07</c:v>
                </c:pt>
                <c:pt idx="233">
                  <c:v>83.76</c:v>
                </c:pt>
                <c:pt idx="234">
                  <c:v>84.48</c:v>
                </c:pt>
                <c:pt idx="235">
                  <c:v>85.37</c:v>
                </c:pt>
                <c:pt idx="236">
                  <c:v>85.95</c:v>
                </c:pt>
                <c:pt idx="237">
                  <c:v>86.22</c:v>
                </c:pt>
                <c:pt idx="238">
                  <c:v>86.64</c:v>
                </c:pt>
                <c:pt idx="239">
                  <c:v>87.04</c:v>
                </c:pt>
                <c:pt idx="240">
                  <c:v>87.96</c:v>
                </c:pt>
                <c:pt idx="241">
                  <c:v>88.3</c:v>
                </c:pt>
                <c:pt idx="242">
                  <c:v>88.97</c:v>
                </c:pt>
                <c:pt idx="243">
                  <c:v>89.27</c:v>
                </c:pt>
                <c:pt idx="244">
                  <c:v>90.68</c:v>
                </c:pt>
                <c:pt idx="245">
                  <c:v>90.87</c:v>
                </c:pt>
                <c:pt idx="246">
                  <c:v>91.41</c:v>
                </c:pt>
                <c:pt idx="247">
                  <c:v>91.65</c:v>
                </c:pt>
                <c:pt idx="248">
                  <c:v>91.88</c:v>
                </c:pt>
                <c:pt idx="249">
                  <c:v>91.57</c:v>
                </c:pt>
                <c:pt idx="250">
                  <c:v>91.82</c:v>
                </c:pt>
                <c:pt idx="251">
                  <c:v>92.72</c:v>
                </c:pt>
                <c:pt idx="252">
                  <c:v>92.61</c:v>
                </c:pt>
                <c:pt idx="253">
                  <c:v>92.17</c:v>
                </c:pt>
                <c:pt idx="254">
                  <c:v>93.11</c:v>
                </c:pt>
                <c:pt idx="255">
                  <c:v>92.58</c:v>
                </c:pt>
                <c:pt idx="256">
                  <c:v>92.91</c:v>
                </c:pt>
                <c:pt idx="257">
                  <c:v>93.08</c:v>
                </c:pt>
                <c:pt idx="258">
                  <c:v>93.61</c:v>
                </c:pt>
                <c:pt idx="259">
                  <c:v>94.12</c:v>
                </c:pt>
                <c:pt idx="260">
                  <c:v>94.22</c:v>
                </c:pt>
                <c:pt idx="261">
                  <c:v>94.75</c:v>
                </c:pt>
                <c:pt idx="262">
                  <c:v>94.96</c:v>
                </c:pt>
                <c:pt idx="263">
                  <c:v>95.52</c:v>
                </c:pt>
                <c:pt idx="264">
                  <c:v>96.2</c:v>
                </c:pt>
                <c:pt idx="265">
                  <c:v>96.67</c:v>
                </c:pt>
                <c:pt idx="266">
                  <c:v>96.14</c:v>
                </c:pt>
                <c:pt idx="267">
                  <c:v>96.86</c:v>
                </c:pt>
                <c:pt idx="268">
                  <c:v>97.1</c:v>
                </c:pt>
                <c:pt idx="269">
                  <c:v>97.13</c:v>
                </c:pt>
                <c:pt idx="270">
                  <c:v>97.56</c:v>
                </c:pt>
                <c:pt idx="271">
                  <c:v>96.79</c:v>
                </c:pt>
                <c:pt idx="272">
                  <c:v>96.95</c:v>
                </c:pt>
                <c:pt idx="273">
                  <c:v>96.84</c:v>
                </c:pt>
                <c:pt idx="274">
                  <c:v>98.11</c:v>
                </c:pt>
                <c:pt idx="275">
                  <c:v>98.15</c:v>
                </c:pt>
                <c:pt idx="276">
                  <c:v>98.17</c:v>
                </c:pt>
                <c:pt idx="277">
                  <c:v>98.83</c:v>
                </c:pt>
                <c:pt idx="278">
                  <c:v>99.08</c:v>
                </c:pt>
                <c:pt idx="279">
                  <c:v>98.8</c:v>
                </c:pt>
                <c:pt idx="280">
                  <c:v>98.96</c:v>
                </c:pt>
                <c:pt idx="281">
                  <c:v>99.16</c:v>
                </c:pt>
                <c:pt idx="282">
                  <c:v>99.01</c:v>
                </c:pt>
                <c:pt idx="283">
                  <c:v>99.47</c:v>
                </c:pt>
                <c:pt idx="284">
                  <c:v>100.12</c:v>
                </c:pt>
                <c:pt idx="285">
                  <c:v>100.4</c:v>
                </c:pt>
                <c:pt idx="286">
                  <c:v>101.5</c:v>
                </c:pt>
                <c:pt idx="287">
                  <c:v>101.8</c:v>
                </c:pt>
                <c:pt idx="288">
                  <c:v>101.31</c:v>
                </c:pt>
                <c:pt idx="289">
                  <c:v>102.26</c:v>
                </c:pt>
                <c:pt idx="290">
                  <c:v>103.11</c:v>
                </c:pt>
                <c:pt idx="291">
                  <c:v>103.19</c:v>
                </c:pt>
                <c:pt idx="292">
                  <c:v>103.68</c:v>
                </c:pt>
                <c:pt idx="293">
                  <c:v>104.11</c:v>
                </c:pt>
                <c:pt idx="294">
                  <c:v>104.45</c:v>
                </c:pt>
                <c:pt idx="295">
                  <c:v>104.34</c:v>
                </c:pt>
                <c:pt idx="296">
                  <c:v>105.26</c:v>
                </c:pt>
                <c:pt idx="297">
                  <c:v>105.33</c:v>
                </c:pt>
                <c:pt idx="298">
                  <c:v>106.66</c:v>
                </c:pt>
                <c:pt idx="299">
                  <c:v>106.51</c:v>
                </c:pt>
              </c:numCache>
            </c:numRef>
          </c:val>
          <c:smooth val="0"/>
        </c:ser>
        <c:dLbls>
          <c:showLegendKey val="0"/>
          <c:showVal val="0"/>
          <c:showCatName val="0"/>
          <c:showSerName val="0"/>
          <c:showPercent val="0"/>
          <c:showBubbleSize val="0"/>
        </c:dLbls>
        <c:marker val="1"/>
        <c:smooth val="0"/>
        <c:axId val="282532616"/>
        <c:axId val="282535752"/>
      </c:lineChart>
      <c:catAx>
        <c:axId val="282532616"/>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2535752"/>
        <c:crosses val="autoZero"/>
        <c:auto val="0"/>
        <c:lblAlgn val="ctr"/>
        <c:lblOffset val="100"/>
        <c:noMultiLvlLbl val="0"/>
      </c:catAx>
      <c:valAx>
        <c:axId val="2825357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2532616"/>
        <c:crosses val="autoZero"/>
        <c:crossBetween val="between"/>
      </c:valAx>
      <c:valAx>
        <c:axId val="282534968"/>
        <c:scaling>
          <c:orientation val="minMax"/>
          <c:max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2531832"/>
        <c:crosses val="max"/>
        <c:crossBetween val="between"/>
      </c:valAx>
      <c:catAx>
        <c:axId val="282531832"/>
        <c:scaling>
          <c:orientation val="minMax"/>
        </c:scaling>
        <c:delete val="1"/>
        <c:axPos val="b"/>
        <c:numFmt formatCode="General" sourceLinked="1"/>
        <c:majorTickMark val="out"/>
        <c:minorTickMark val="none"/>
        <c:tickLblPos val="nextTo"/>
        <c:crossAx val="282534968"/>
        <c:crosses val="autoZero"/>
        <c:auto val="1"/>
        <c:lblAlgn val="ctr"/>
        <c:lblOffset val="100"/>
        <c:noMultiLvlLbl val="0"/>
      </c:catAx>
      <c:spPr>
        <a:noFill/>
        <a:ln>
          <a:noFill/>
        </a:ln>
        <a:effectLst/>
      </c:spPr>
    </c:plotArea>
    <c:legend>
      <c:legendPos val="b"/>
      <c:legendEntry>
        <c:idx val="1"/>
        <c:delete val="1"/>
      </c:legendEntry>
      <c:layout>
        <c:manualLayout>
          <c:xMode val="edge"/>
          <c:yMode val="edge"/>
          <c:x val="0.20377845382963497"/>
          <c:y val="0.55186097440944881"/>
          <c:w val="0.13183691243140061"/>
          <c:h val="6.376402559055117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85880770134262E-2"/>
          <c:y val="8.964486338373738E-2"/>
          <c:w val="0.92807424593967514"/>
          <c:h val="0.79952338027496361"/>
        </c:manualLayout>
      </c:layout>
      <c:barChart>
        <c:barDir val="col"/>
        <c:grouping val="clustered"/>
        <c:varyColors val="0"/>
        <c:ser>
          <c:idx val="1"/>
          <c:order val="0"/>
          <c:tx>
            <c:strRef>
              <c:f>Sheet1!$A$2</c:f>
              <c:strCache>
                <c:ptCount val="1"/>
                <c:pt idx="0">
                  <c:v>Loss Reserve to Surplus Ratio</c:v>
                </c:pt>
              </c:strCache>
            </c:strRef>
          </c:tx>
          <c:spPr>
            <a:solidFill>
              <a:srgbClr val="225A7A"/>
            </a:solidFill>
          </c:spPr>
          <c:invertIfNegative val="0"/>
          <c:dLbls>
            <c:numFmt formatCode="#,##0.0" sourceLinked="0"/>
            <c:spPr>
              <a:noFill/>
              <a:ln>
                <a:noFill/>
              </a:ln>
              <a:effectLst/>
            </c:spPr>
            <c:txPr>
              <a:bodyPr rot="-5400000" wrap="square" lIns="38100" tIns="19050" rIns="38100" bIns="19050" anchor="ctr">
                <a:spAutoFit/>
              </a:bodyPr>
              <a:lstStyle/>
              <a:p>
                <a:pPr>
                  <a:defRPr sz="1200" b="1" i="0" baseline="0">
                    <a:solidFill>
                      <a:schemeClr val="tx1"/>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numRef>
              <c:f>Sheet1!$C$1:$AT$1</c:f>
              <c:numCache>
                <c:formatCode>General</c:formatCode>
                <c:ptCount val="44"/>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2014</c:v>
                </c:pt>
              </c:numCache>
            </c:numRef>
          </c:cat>
          <c:val>
            <c:numRef>
              <c:f>Sheet1!$C$2:$AT$2</c:f>
              <c:numCache>
                <c:formatCode>General</c:formatCode>
                <c:ptCount val="44"/>
                <c:pt idx="0">
                  <c:v>1.2</c:v>
                </c:pt>
                <c:pt idx="1">
                  <c:v>1.1000000000000001</c:v>
                </c:pt>
                <c:pt idx="2">
                  <c:v>1.4</c:v>
                </c:pt>
                <c:pt idx="3">
                  <c:v>2.1</c:v>
                </c:pt>
                <c:pt idx="4">
                  <c:v>2</c:v>
                </c:pt>
                <c:pt idx="5">
                  <c:v>1.9</c:v>
                </c:pt>
                <c:pt idx="6">
                  <c:v>1.9</c:v>
                </c:pt>
                <c:pt idx="7">
                  <c:v>1.9</c:v>
                </c:pt>
                <c:pt idx="8">
                  <c:v>1.9</c:v>
                </c:pt>
                <c:pt idx="9">
                  <c:v>1.8</c:v>
                </c:pt>
                <c:pt idx="10">
                  <c:v>1.9</c:v>
                </c:pt>
                <c:pt idx="11">
                  <c:v>1.9</c:v>
                </c:pt>
                <c:pt idx="12">
                  <c:v>1.9</c:v>
                </c:pt>
                <c:pt idx="13">
                  <c:v>2.1</c:v>
                </c:pt>
                <c:pt idx="14">
                  <c:v>2</c:v>
                </c:pt>
                <c:pt idx="15">
                  <c:v>2</c:v>
                </c:pt>
                <c:pt idx="16">
                  <c:v>2.1</c:v>
                </c:pt>
                <c:pt idx="17">
                  <c:v>2</c:v>
                </c:pt>
                <c:pt idx="18">
                  <c:v>2</c:v>
                </c:pt>
                <c:pt idx="19">
                  <c:v>2.1</c:v>
                </c:pt>
                <c:pt idx="20">
                  <c:v>1.9</c:v>
                </c:pt>
                <c:pt idx="21">
                  <c:v>2</c:v>
                </c:pt>
                <c:pt idx="22">
                  <c:v>1.8</c:v>
                </c:pt>
                <c:pt idx="23">
                  <c:v>1.8</c:v>
                </c:pt>
                <c:pt idx="24">
                  <c:v>1.6</c:v>
                </c:pt>
                <c:pt idx="25">
                  <c:v>1.4</c:v>
                </c:pt>
                <c:pt idx="26">
                  <c:v>1.2</c:v>
                </c:pt>
                <c:pt idx="27">
                  <c:v>1.1000000000000001</c:v>
                </c:pt>
                <c:pt idx="28">
                  <c:v>1.1000000000000001</c:v>
                </c:pt>
                <c:pt idx="29">
                  <c:v>1.1000000000000001</c:v>
                </c:pt>
                <c:pt idx="30">
                  <c:v>1.2</c:v>
                </c:pt>
                <c:pt idx="31">
                  <c:v>1.4</c:v>
                </c:pt>
                <c:pt idx="32">
                  <c:v>1.2</c:v>
                </c:pt>
                <c:pt idx="33">
                  <c:v>1.2</c:v>
                </c:pt>
                <c:pt idx="34">
                  <c:v>1.2</c:v>
                </c:pt>
                <c:pt idx="35">
                  <c:v>1.1000000000000001</c:v>
                </c:pt>
                <c:pt idx="36">
                  <c:v>1.1000000000000001</c:v>
                </c:pt>
                <c:pt idx="37">
                  <c:v>1.3</c:v>
                </c:pt>
                <c:pt idx="38">
                  <c:v>1.1000000000000001</c:v>
                </c:pt>
                <c:pt idx="39">
                  <c:v>1</c:v>
                </c:pt>
                <c:pt idx="40">
                  <c:v>1.1000000000000001</c:v>
                </c:pt>
                <c:pt idx="41">
                  <c:v>1</c:v>
                </c:pt>
                <c:pt idx="42">
                  <c:v>0.85311257807011565</c:v>
                </c:pt>
                <c:pt idx="43">
                  <c:v>0.87759955921515809</c:v>
                </c:pt>
              </c:numCache>
            </c:numRef>
          </c:val>
        </c:ser>
        <c:dLbls>
          <c:showLegendKey val="0"/>
          <c:showVal val="0"/>
          <c:showCatName val="0"/>
          <c:showSerName val="0"/>
          <c:showPercent val="0"/>
          <c:showBubbleSize val="0"/>
        </c:dLbls>
        <c:gapWidth val="100"/>
        <c:axId val="277731160"/>
        <c:axId val="277730376"/>
      </c:barChart>
      <c:catAx>
        <c:axId val="277731160"/>
        <c:scaling>
          <c:orientation val="minMax"/>
        </c:scaling>
        <c:delete val="0"/>
        <c:axPos val="b"/>
        <c:numFmt formatCode="General" sourceLinked="1"/>
        <c:majorTickMark val="out"/>
        <c:minorTickMark val="none"/>
        <c:tickLblPos val="nextTo"/>
        <c:spPr>
          <a:ln w="12668">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277730376"/>
        <c:crosses val="autoZero"/>
        <c:auto val="1"/>
        <c:lblAlgn val="ctr"/>
        <c:lblOffset val="20"/>
        <c:noMultiLvlLbl val="0"/>
      </c:catAx>
      <c:valAx>
        <c:axId val="277730376"/>
        <c:scaling>
          <c:orientation val="minMax"/>
        </c:scaling>
        <c:delete val="0"/>
        <c:axPos val="l"/>
        <c:numFmt formatCode="0%" sourceLinked="0"/>
        <c:majorTickMark val="out"/>
        <c:minorTickMark val="none"/>
        <c:tickLblPos val="nextTo"/>
        <c:spPr>
          <a:ln w="3167">
            <a:solidFill>
              <a:schemeClr val="tx1"/>
            </a:solidFill>
            <a:prstDash val="solid"/>
          </a:ln>
        </c:spPr>
        <c:txPr>
          <a:bodyPr rot="0" vert="horz"/>
          <a:lstStyle/>
          <a:p>
            <a:pPr>
              <a:defRPr sz="1396" b="0" i="0" u="none" strike="noStrike" baseline="0">
                <a:solidFill>
                  <a:schemeClr val="tx1"/>
                </a:solidFill>
                <a:latin typeface="Arial"/>
                <a:ea typeface="Arial"/>
                <a:cs typeface="Arial"/>
              </a:defRPr>
            </a:pPr>
            <a:endParaRPr lang="en-US"/>
          </a:p>
        </c:txPr>
        <c:crossAx val="277731160"/>
        <c:crosses val="autoZero"/>
        <c:crossBetween val="between"/>
      </c:valAx>
      <c:spPr>
        <a:noFill/>
        <a:ln w="25336">
          <a:noFill/>
        </a:ln>
      </c:spPr>
    </c:plotArea>
    <c:plotVisOnly val="1"/>
    <c:dispBlanksAs val="gap"/>
    <c:showDLblsOverMax val="0"/>
  </c:chart>
  <c:spPr>
    <a:noFill/>
    <a:ln>
      <a:noFill/>
    </a:ln>
  </c:spPr>
  <c:txPr>
    <a:bodyPr/>
    <a:lstStyle/>
    <a:p>
      <a:pPr>
        <a:defRPr sz="1396"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8.66122629288473E-2"/>
          <c:w val="0.92807424593967514"/>
          <c:h val="0.79952338027496361"/>
        </c:manualLayout>
      </c:layout>
      <c:barChart>
        <c:barDir val="col"/>
        <c:grouping val="clustered"/>
        <c:varyColors val="0"/>
        <c:ser>
          <c:idx val="1"/>
          <c:order val="0"/>
          <c:tx>
            <c:strRef>
              <c:f>Sheet1!$A$2</c:f>
              <c:strCache>
                <c:ptCount val="1"/>
                <c:pt idx="0">
                  <c:v>Alt Capital as % of Total</c:v>
                </c:pt>
              </c:strCache>
            </c:strRef>
          </c:tx>
          <c:invertIfNegative val="0"/>
          <c:dLbls>
            <c:spPr>
              <a:noFill/>
              <a:ln w="25349">
                <a:noFill/>
              </a:ln>
            </c:spPr>
            <c:txPr>
              <a:bodyPr wrap="square" lIns="38100" tIns="19050" rIns="38100" bIns="19050" anchor="ctr">
                <a:spAutoFit/>
              </a:bodyPr>
              <a:lstStyle/>
              <a:p>
                <a:pPr>
                  <a:defRPr sz="1593" b="1" i="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Sheet1!$B$1:$J$1</c:f>
              <c:numCache>
                <c:formatCode>General</c:formatCode>
                <c:ptCount val="9"/>
                <c:pt idx="0">
                  <c:v>2006</c:v>
                </c:pt>
                <c:pt idx="1">
                  <c:v>2007</c:v>
                </c:pt>
                <c:pt idx="2">
                  <c:v>2008</c:v>
                </c:pt>
                <c:pt idx="3">
                  <c:v>2009</c:v>
                </c:pt>
                <c:pt idx="4">
                  <c:v>2010</c:v>
                </c:pt>
                <c:pt idx="5">
                  <c:v>2011</c:v>
                </c:pt>
                <c:pt idx="6">
                  <c:v>2012</c:v>
                </c:pt>
                <c:pt idx="7">
                  <c:v>2013</c:v>
                </c:pt>
                <c:pt idx="8">
                  <c:v>2014</c:v>
                </c:pt>
              </c:numCache>
            </c:numRef>
          </c:cat>
          <c:val>
            <c:numRef>
              <c:f>Sheet1!$B$2:$J$2</c:f>
              <c:numCache>
                <c:formatCode>0.0%</c:formatCode>
                <c:ptCount val="9"/>
                <c:pt idx="0">
                  <c:v>4.5999999999999999E-2</c:v>
                </c:pt>
                <c:pt idx="1">
                  <c:v>5.7000000000000002E-2</c:v>
                </c:pt>
                <c:pt idx="2">
                  <c:v>5.8999999999999997E-2</c:v>
                </c:pt>
                <c:pt idx="3">
                  <c:v>5.8000000000000003E-2</c:v>
                </c:pt>
                <c:pt idx="4">
                  <c:v>5.3999999999999999E-2</c:v>
                </c:pt>
                <c:pt idx="5">
                  <c:v>6.5000000000000002E-2</c:v>
                </c:pt>
                <c:pt idx="6">
                  <c:v>8.4000000000000005E-2</c:v>
                </c:pt>
                <c:pt idx="7">
                  <c:v>0.10199999999999999</c:v>
                </c:pt>
                <c:pt idx="8">
                  <c:v>0.115</c:v>
                </c:pt>
              </c:numCache>
            </c:numRef>
          </c:val>
        </c:ser>
        <c:dLbls>
          <c:showLegendKey val="0"/>
          <c:showVal val="0"/>
          <c:showCatName val="0"/>
          <c:showSerName val="0"/>
          <c:showPercent val="0"/>
          <c:showBubbleSize val="0"/>
        </c:dLbls>
        <c:gapWidth val="100"/>
        <c:axId val="277728024"/>
        <c:axId val="277728416"/>
      </c:barChart>
      <c:catAx>
        <c:axId val="277728024"/>
        <c:scaling>
          <c:orientation val="minMax"/>
        </c:scaling>
        <c:delete val="0"/>
        <c:axPos val="b"/>
        <c:numFmt formatCode="General" sourceLinked="1"/>
        <c:majorTickMark val="out"/>
        <c:minorTickMark val="none"/>
        <c:tickLblPos val="nextTo"/>
        <c:spPr>
          <a:ln w="12643">
            <a:solidFill>
              <a:schemeClr val="tx1"/>
            </a:solidFill>
            <a:prstDash val="solid"/>
          </a:ln>
        </c:spPr>
        <c:txPr>
          <a:bodyPr rot="0" vert="horz"/>
          <a:lstStyle/>
          <a:p>
            <a:pPr>
              <a:defRPr sz="1393" b="0" i="0" u="none" strike="noStrike" baseline="0">
                <a:solidFill>
                  <a:schemeClr val="tx1"/>
                </a:solidFill>
                <a:latin typeface="Arial"/>
                <a:ea typeface="Arial"/>
                <a:cs typeface="Arial"/>
              </a:defRPr>
            </a:pPr>
            <a:endParaRPr lang="en-US"/>
          </a:p>
        </c:txPr>
        <c:crossAx val="277728416"/>
        <c:crosses val="autoZero"/>
        <c:auto val="1"/>
        <c:lblAlgn val="ctr"/>
        <c:lblOffset val="20"/>
        <c:noMultiLvlLbl val="0"/>
      </c:catAx>
      <c:valAx>
        <c:axId val="277728416"/>
        <c:scaling>
          <c:orientation val="minMax"/>
          <c:max val="0.12000000000000001"/>
        </c:scaling>
        <c:delete val="0"/>
        <c:axPos val="l"/>
        <c:numFmt formatCode="0%" sourceLinked="0"/>
        <c:majorTickMark val="out"/>
        <c:minorTickMark val="none"/>
        <c:tickLblPos val="nextTo"/>
        <c:spPr>
          <a:ln w="3161">
            <a:solidFill>
              <a:schemeClr val="tx1"/>
            </a:solidFill>
            <a:prstDash val="solid"/>
          </a:ln>
        </c:spPr>
        <c:txPr>
          <a:bodyPr rot="0" vert="horz"/>
          <a:lstStyle/>
          <a:p>
            <a:pPr>
              <a:defRPr sz="1393" b="0" i="0" u="none" strike="noStrike" baseline="0">
                <a:solidFill>
                  <a:schemeClr val="tx1"/>
                </a:solidFill>
                <a:latin typeface="Arial"/>
                <a:ea typeface="Arial"/>
                <a:cs typeface="Arial"/>
              </a:defRPr>
            </a:pPr>
            <a:endParaRPr lang="en-US"/>
          </a:p>
        </c:txPr>
        <c:crossAx val="277728024"/>
        <c:crosses val="autoZero"/>
        <c:crossBetween val="between"/>
      </c:valAx>
      <c:spPr>
        <a:noFill/>
        <a:ln w="25349">
          <a:noFill/>
        </a:ln>
      </c:spPr>
    </c:plotArea>
    <c:plotVisOnly val="1"/>
    <c:dispBlanksAs val="gap"/>
    <c:showDLblsOverMax val="0"/>
  </c:chart>
  <c:spPr>
    <a:noFill/>
    <a:ln>
      <a:noFill/>
    </a:ln>
  </c:spPr>
  <c:txPr>
    <a:bodyPr/>
    <a:lstStyle/>
    <a:p>
      <a:pPr>
        <a:defRPr sz="1393"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709569014153607E-2"/>
          <c:y val="4.9372015785950109E-2"/>
          <c:w val="0.88938700419456918"/>
          <c:h val="0.76578008466969927"/>
        </c:manualLayout>
      </c:layout>
      <c:barChart>
        <c:barDir val="col"/>
        <c:grouping val="clustered"/>
        <c:varyColors val="0"/>
        <c:ser>
          <c:idx val="0"/>
          <c:order val="0"/>
          <c:tx>
            <c:strRef>
              <c:f>Sheet1!$B$1</c:f>
              <c:strCache>
                <c:ptCount val="1"/>
                <c:pt idx="0">
                  <c:v>New Issuance</c:v>
                </c:pt>
              </c:strCache>
            </c:strRef>
          </c:tx>
          <c:spPr>
            <a:solidFill>
              <a:srgbClr val="225A7A"/>
            </a:solidFill>
            <a:ln w="25355">
              <a:noFill/>
            </a:ln>
          </c:spPr>
          <c:invertIfNegative val="0"/>
          <c:dPt>
            <c:idx val="17"/>
            <c:invertIfNegative val="0"/>
            <c:bubble3D val="0"/>
            <c:spPr>
              <a:solidFill>
                <a:srgbClr val="225A7A"/>
              </a:solidFill>
              <a:ln>
                <a:solidFill>
                  <a:schemeClr val="tx2"/>
                </a:solidFill>
              </a:ln>
              <a:effectLst/>
            </c:spPr>
          </c:dPt>
          <c:dLbls>
            <c:dLbl>
              <c:idx val="7"/>
              <c:layout>
                <c:manualLayout>
                  <c:x val="-1.557632398753894E-3"/>
                  <c:y val="-1.7323514310859624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strCache>
            </c:strRef>
          </c:cat>
          <c:val>
            <c:numRef>
              <c:f>Sheet1!$B$2:$B$20</c:f>
              <c:numCache>
                <c:formatCode>#,##0.0</c:formatCode>
                <c:ptCount val="19"/>
                <c:pt idx="0">
                  <c:v>948.2</c:v>
                </c:pt>
                <c:pt idx="1">
                  <c:v>874.2</c:v>
                </c:pt>
                <c:pt idx="2">
                  <c:v>1062.5</c:v>
                </c:pt>
                <c:pt idx="3">
                  <c:v>1142</c:v>
                </c:pt>
                <c:pt idx="4">
                  <c:v>966.9</c:v>
                </c:pt>
                <c:pt idx="5">
                  <c:v>989.5</c:v>
                </c:pt>
                <c:pt idx="6">
                  <c:v>1988.2</c:v>
                </c:pt>
                <c:pt idx="7">
                  <c:v>1142.8</c:v>
                </c:pt>
                <c:pt idx="8">
                  <c:v>1499</c:v>
                </c:pt>
                <c:pt idx="9">
                  <c:v>4614.7</c:v>
                </c:pt>
                <c:pt idx="10">
                  <c:v>7187</c:v>
                </c:pt>
                <c:pt idx="11">
                  <c:v>3009.9</c:v>
                </c:pt>
                <c:pt idx="12">
                  <c:v>3396</c:v>
                </c:pt>
                <c:pt idx="13">
                  <c:v>4599.8999999999996</c:v>
                </c:pt>
                <c:pt idx="14">
                  <c:v>4107.1000000000004</c:v>
                </c:pt>
                <c:pt idx="15">
                  <c:v>5855.3</c:v>
                </c:pt>
                <c:pt idx="16">
                  <c:v>7083</c:v>
                </c:pt>
                <c:pt idx="17">
                  <c:v>8026.7</c:v>
                </c:pt>
                <c:pt idx="18">
                  <c:v>1490</c:v>
                </c:pt>
              </c:numCache>
            </c:numRef>
          </c:val>
        </c:ser>
        <c:dLbls>
          <c:showLegendKey val="0"/>
          <c:showVal val="0"/>
          <c:showCatName val="0"/>
          <c:showSerName val="0"/>
          <c:showPercent val="0"/>
          <c:showBubbleSize val="0"/>
        </c:dLbls>
        <c:gapWidth val="75"/>
        <c:overlap val="-27"/>
        <c:axId val="277725280"/>
        <c:axId val="277731944"/>
      </c:barChart>
      <c:lineChart>
        <c:grouping val="stacked"/>
        <c:varyColors val="0"/>
        <c:ser>
          <c:idx val="1"/>
          <c:order val="1"/>
          <c:tx>
            <c:strRef>
              <c:f>Sheet1!$C$1</c:f>
              <c:strCache>
                <c:ptCount val="1"/>
                <c:pt idx="0">
                  <c:v>Outstanding</c:v>
                </c:pt>
              </c:strCache>
            </c:strRef>
          </c:tx>
          <c:spPr>
            <a:ln w="28429" cap="rnd">
              <a:solidFill>
                <a:schemeClr val="accent2"/>
              </a:solidFill>
              <a:round/>
            </a:ln>
            <a:effectLst/>
          </c:spPr>
          <c:marker>
            <c:symbol val="circle"/>
            <c:size val="6"/>
            <c:spPr>
              <a:solidFill>
                <a:schemeClr val="accent2"/>
              </a:solidFill>
              <a:ln w="9476">
                <a:solidFill>
                  <a:schemeClr val="accent2"/>
                </a:solidFill>
              </a:ln>
              <a:effectLst/>
            </c:spPr>
          </c:marker>
          <c:dPt>
            <c:idx val="0"/>
            <c:bubble3D val="0"/>
            <c:spPr>
              <a:ln w="19017">
                <a:noFill/>
              </a:ln>
            </c:spPr>
          </c:dPt>
          <c:dPt>
            <c:idx val="1"/>
            <c:bubble3D val="0"/>
            <c:spPr>
              <a:ln w="19017">
                <a:noFill/>
              </a:ln>
            </c:spPr>
          </c:dPt>
          <c:dPt>
            <c:idx val="2"/>
            <c:bubble3D val="0"/>
            <c:spPr>
              <a:ln w="19017">
                <a:noFill/>
              </a:ln>
            </c:spPr>
          </c:dPt>
          <c:dPt>
            <c:idx val="3"/>
            <c:bubble3D val="0"/>
            <c:spPr>
              <a:ln w="19017">
                <a:noFill/>
              </a:ln>
            </c:spPr>
          </c:dPt>
          <c:dPt>
            <c:idx val="4"/>
            <c:bubble3D val="0"/>
            <c:spPr>
              <a:ln w="19017">
                <a:noFill/>
              </a:ln>
            </c:spPr>
          </c:dPt>
          <c:dPt>
            <c:idx val="5"/>
            <c:bubble3D val="0"/>
            <c:spPr>
              <a:ln w="19017">
                <a:noFill/>
              </a:ln>
            </c:spPr>
          </c:dPt>
          <c:dPt>
            <c:idx val="6"/>
            <c:bubble3D val="0"/>
            <c:spPr>
              <a:ln w="19017">
                <a:noFill/>
              </a:ln>
            </c:spPr>
          </c:dPt>
          <c:dPt>
            <c:idx val="7"/>
            <c:bubble3D val="0"/>
            <c:spPr>
              <a:ln w="19017">
                <a:noFill/>
              </a:ln>
            </c:spPr>
          </c:dPt>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layout>
                <c:manualLayout>
                  <c:x val="-2.2235263816322026E-2"/>
                  <c:y val="-0.2880168443058270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2.535052861382987E-2"/>
                  <c:y val="-0.25652324057035841"/>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2.6908161012583708E-2"/>
                  <c:y val="-0.27391145664838901"/>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w="25355">
                <a:noFill/>
              </a:ln>
            </c:spPr>
            <c:txPr>
              <a:bodyPr rot="5400000" spcFirstLastPara="1" vertOverflow="ellipsis" vert="horz" wrap="square" lIns="38100" tIns="19050" rIns="38100" bIns="19050" anchor="ctr" anchorCtr="1">
                <a:spAutoFit/>
              </a:bodyPr>
              <a:lstStyle/>
              <a:p>
                <a:pPr>
                  <a:defRPr sz="1191" b="1"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Sheet1!$A$2:$A$20</c:f>
              <c:strCache>
                <c:ptCount val="19"/>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strCache>
            </c:strRef>
          </c:cat>
          <c:val>
            <c:numRef>
              <c:f>Sheet1!$C$2:$C$20</c:f>
              <c:numCache>
                <c:formatCode>General</c:formatCode>
                <c:ptCount val="19"/>
                <c:pt idx="7" formatCode="#,##0.0">
                  <c:v>4289</c:v>
                </c:pt>
                <c:pt idx="8" formatCode="#,##0.0">
                  <c:v>5085</c:v>
                </c:pt>
                <c:pt idx="9" formatCode="#,##0.0">
                  <c:v>7677</c:v>
                </c:pt>
                <c:pt idx="10" formatCode="#,##0.0">
                  <c:v>13416.4</c:v>
                </c:pt>
                <c:pt idx="11" formatCode="#,##0.0">
                  <c:v>12538.6</c:v>
                </c:pt>
                <c:pt idx="12" formatCode="#,##0.0">
                  <c:v>12508.2</c:v>
                </c:pt>
                <c:pt idx="13" formatCode="#,##0.0">
                  <c:v>12195.7</c:v>
                </c:pt>
                <c:pt idx="14" formatCode="#,##0.0">
                  <c:v>12342.8</c:v>
                </c:pt>
                <c:pt idx="15" formatCode="#,##0.0">
                  <c:v>14839.3</c:v>
                </c:pt>
                <c:pt idx="16" formatCode="#,##0.0">
                  <c:v>18576.900000000001</c:v>
                </c:pt>
                <c:pt idx="17" formatCode="#,##0.0">
                  <c:v>22867.8</c:v>
                </c:pt>
                <c:pt idx="18" formatCode="#,##0.0">
                  <c:v>20813.400000000001</c:v>
                </c:pt>
              </c:numCache>
            </c:numRef>
          </c:val>
          <c:smooth val="0"/>
        </c:ser>
        <c:dLbls>
          <c:showLegendKey val="0"/>
          <c:showVal val="0"/>
          <c:showCatName val="0"/>
          <c:showSerName val="0"/>
          <c:showPercent val="0"/>
          <c:showBubbleSize val="0"/>
        </c:dLbls>
        <c:marker val="1"/>
        <c:smooth val="0"/>
        <c:axId val="277725280"/>
        <c:axId val="277731944"/>
      </c:lineChart>
      <c:catAx>
        <c:axId val="277725280"/>
        <c:scaling>
          <c:orientation val="minMax"/>
        </c:scaling>
        <c:delete val="0"/>
        <c:axPos val="b"/>
        <c:numFmt formatCode="General" sourceLinked="1"/>
        <c:majorTickMark val="none"/>
        <c:minorTickMark val="none"/>
        <c:tickLblPos val="nextTo"/>
        <c:spPr>
          <a:noFill/>
          <a:ln w="9476" cap="flat" cmpd="sng" algn="ctr">
            <a:solidFill>
              <a:schemeClr val="tx1">
                <a:lumMod val="15000"/>
                <a:lumOff val="85000"/>
              </a:schemeClr>
            </a:solidFill>
            <a:round/>
          </a:ln>
          <a:effectLst/>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277731944"/>
        <c:crosses val="autoZero"/>
        <c:auto val="1"/>
        <c:lblAlgn val="ctr"/>
        <c:lblOffset val="100"/>
        <c:noMultiLvlLbl val="0"/>
      </c:catAx>
      <c:valAx>
        <c:axId val="277731944"/>
        <c:scaling>
          <c:orientation val="minMax"/>
        </c:scaling>
        <c:delete val="0"/>
        <c:axPos val="l"/>
        <c:majorGridlines>
          <c:spPr>
            <a:ln w="9476" cap="flat" cmpd="sng" algn="ctr">
              <a:solidFill>
                <a:schemeClr val="tx1">
                  <a:lumMod val="15000"/>
                  <a:lumOff val="85000"/>
                </a:schemeClr>
              </a:solidFill>
              <a:round/>
            </a:ln>
            <a:effectLst/>
          </c:spPr>
        </c:majorGridlines>
        <c:numFmt formatCode="#,##0" sourceLinked="0"/>
        <c:majorTickMark val="none"/>
        <c:minorTickMark val="none"/>
        <c:tickLblPos val="nextTo"/>
        <c:spPr>
          <a:ln w="6339">
            <a:noFill/>
          </a:ln>
        </c:spPr>
        <c:txPr>
          <a:bodyPr rot="-6000000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crossAx val="277725280"/>
        <c:crosses val="autoZero"/>
        <c:crossBetween val="between"/>
      </c:valAx>
      <c:spPr>
        <a:noFill/>
        <a:ln w="25355">
          <a:noFill/>
        </a:ln>
      </c:spPr>
    </c:plotArea>
    <c:legend>
      <c:legendPos val="b"/>
      <c:overlay val="0"/>
      <c:spPr>
        <a:noFill/>
        <a:ln w="25355">
          <a:noFill/>
        </a:ln>
      </c:spPr>
      <c:txPr>
        <a:bodyPr rot="0" spcFirstLastPara="1" vertOverflow="ellipsis" vert="horz" wrap="square" anchor="ctr" anchorCtr="1"/>
        <a:lstStyle/>
        <a:p>
          <a:pPr>
            <a:defRPr sz="1191"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5846867749424E-2"/>
          <c:y val="0.12906866929730826"/>
          <c:w val="0.92807424593967514"/>
          <c:h val="0.71461056753804186"/>
        </c:manualLayout>
      </c:layout>
      <c:barChart>
        <c:barDir val="col"/>
        <c:grouping val="clustered"/>
        <c:varyColors val="0"/>
        <c:ser>
          <c:idx val="1"/>
          <c:order val="0"/>
          <c:tx>
            <c:strRef>
              <c:f>Sheet1!$A$2</c:f>
              <c:strCache>
                <c:ptCount val="1"/>
                <c:pt idx="0">
                  <c:v>Change</c:v>
                </c:pt>
              </c:strCache>
            </c:strRef>
          </c:tx>
          <c:invertIfNegative val="0"/>
          <c:dPt>
            <c:idx val="13"/>
            <c:invertIfNegative val="0"/>
            <c:bubble3D val="0"/>
            <c:spPr>
              <a:solidFill>
                <a:schemeClr val="accent1"/>
              </a:solidFill>
            </c:spPr>
          </c:dPt>
          <c:dLbls>
            <c:spPr>
              <a:noFill/>
              <a:ln w="25298">
                <a:noFill/>
              </a:ln>
            </c:spPr>
            <c:txPr>
              <a:bodyPr wrap="square" lIns="38100" tIns="19050" rIns="38100" bIns="19050" anchor="ctr">
                <a:spAutoFit/>
              </a:bodyPr>
              <a:lstStyle/>
              <a:p>
                <a:pPr>
                  <a:defRPr sz="1394" b="1" i="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Sheet1!$B$1:$O$1</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Sheet1!$B$2:$O$2</c:f>
              <c:numCache>
                <c:formatCode>0%</c:formatCode>
                <c:ptCount val="14"/>
                <c:pt idx="0">
                  <c:v>0.14000000000000001</c:v>
                </c:pt>
                <c:pt idx="1">
                  <c:v>0.14000000000000001</c:v>
                </c:pt>
                <c:pt idx="2">
                  <c:v>-0.11</c:v>
                </c:pt>
                <c:pt idx="3">
                  <c:v>-0.06</c:v>
                </c:pt>
                <c:pt idx="4">
                  <c:v>0.76</c:v>
                </c:pt>
                <c:pt idx="5">
                  <c:v>-0.09</c:v>
                </c:pt>
                <c:pt idx="6">
                  <c:v>-0.16</c:v>
                </c:pt>
                <c:pt idx="7">
                  <c:v>0.1</c:v>
                </c:pt>
                <c:pt idx="8">
                  <c:v>-0.12</c:v>
                </c:pt>
                <c:pt idx="9">
                  <c:v>-0.03</c:v>
                </c:pt>
                <c:pt idx="10">
                  <c:v>7.0000000000000007E-2</c:v>
                </c:pt>
                <c:pt idx="11">
                  <c:v>-7.0000000000000007E-2</c:v>
                </c:pt>
                <c:pt idx="12">
                  <c:v>-0.17</c:v>
                </c:pt>
                <c:pt idx="13">
                  <c:v>-0.11</c:v>
                </c:pt>
              </c:numCache>
            </c:numRef>
          </c:val>
        </c:ser>
        <c:dLbls>
          <c:showLegendKey val="0"/>
          <c:showVal val="0"/>
          <c:showCatName val="0"/>
          <c:showSerName val="0"/>
          <c:showPercent val="0"/>
          <c:showBubbleSize val="0"/>
        </c:dLbls>
        <c:gapWidth val="100"/>
        <c:axId val="277732336"/>
        <c:axId val="277729200"/>
      </c:barChart>
      <c:catAx>
        <c:axId val="277732336"/>
        <c:scaling>
          <c:orientation val="minMax"/>
        </c:scaling>
        <c:delete val="0"/>
        <c:axPos val="b"/>
        <c:numFmt formatCode="General" sourceLinked="1"/>
        <c:majorTickMark val="out"/>
        <c:minorTickMark val="none"/>
        <c:tickLblPos val="low"/>
        <c:spPr>
          <a:ln w="12618">
            <a:solidFill>
              <a:schemeClr val="tx1"/>
            </a:solidFill>
            <a:prstDash val="solid"/>
          </a:ln>
        </c:spPr>
        <c:txPr>
          <a:bodyPr rot="0" vert="horz"/>
          <a:lstStyle/>
          <a:p>
            <a:pPr>
              <a:defRPr sz="1390" b="0" i="0" u="none" strike="noStrike" baseline="0">
                <a:solidFill>
                  <a:schemeClr val="tx1"/>
                </a:solidFill>
                <a:latin typeface="Arial"/>
                <a:ea typeface="Arial"/>
                <a:cs typeface="Arial"/>
              </a:defRPr>
            </a:pPr>
            <a:endParaRPr lang="en-US"/>
          </a:p>
        </c:txPr>
        <c:crossAx val="277729200"/>
        <c:crosses val="autoZero"/>
        <c:auto val="1"/>
        <c:lblAlgn val="ctr"/>
        <c:lblOffset val="20"/>
        <c:noMultiLvlLbl val="0"/>
      </c:catAx>
      <c:valAx>
        <c:axId val="277729200"/>
        <c:scaling>
          <c:orientation val="minMax"/>
          <c:max val="0.4"/>
          <c:min val="-0.2"/>
        </c:scaling>
        <c:delete val="0"/>
        <c:axPos val="l"/>
        <c:numFmt formatCode="0%" sourceLinked="1"/>
        <c:majorTickMark val="out"/>
        <c:minorTickMark val="none"/>
        <c:tickLblPos val="nextTo"/>
        <c:spPr>
          <a:ln w="3155">
            <a:solidFill>
              <a:schemeClr val="tx1"/>
            </a:solidFill>
            <a:prstDash val="solid"/>
          </a:ln>
        </c:spPr>
        <c:txPr>
          <a:bodyPr rot="0" vert="horz"/>
          <a:lstStyle/>
          <a:p>
            <a:pPr>
              <a:defRPr sz="1390" b="0" i="0" u="none" strike="noStrike" baseline="0">
                <a:solidFill>
                  <a:schemeClr val="tx1"/>
                </a:solidFill>
                <a:latin typeface="Arial"/>
                <a:ea typeface="Arial"/>
                <a:cs typeface="Arial"/>
              </a:defRPr>
            </a:pPr>
            <a:endParaRPr lang="en-US"/>
          </a:p>
        </c:txPr>
        <c:crossAx val="277732336"/>
        <c:crosses val="autoZero"/>
        <c:crossBetween val="between"/>
      </c:valAx>
      <c:spPr>
        <a:noFill/>
        <a:ln w="25349">
          <a:solidFill>
            <a:schemeClr val="bg1"/>
          </a:solidFill>
        </a:ln>
      </c:spPr>
    </c:plotArea>
    <c:plotVisOnly val="1"/>
    <c:dispBlanksAs val="gap"/>
    <c:showDLblsOverMax val="0"/>
  </c:chart>
  <c:spPr>
    <a:noFill/>
    <a:ln>
      <a:noFill/>
    </a:ln>
  </c:spPr>
  <c:txPr>
    <a:bodyPr/>
    <a:lstStyle/>
    <a:p>
      <a:pPr>
        <a:defRPr sz="1390"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Private Carriers ($ B)</c:v>
                </c:pt>
              </c:strCache>
            </c:strRef>
          </c:tx>
          <c:spPr>
            <a:solidFill>
              <a:srgbClr val="225A7A"/>
            </a:solidFill>
          </c:spPr>
          <c:invertIfNegative val="0"/>
          <c:dPt>
            <c:idx val="19"/>
            <c:invertIfNegative val="0"/>
            <c:bubble3D val="0"/>
            <c:spPr>
              <a:solidFill>
                <a:srgbClr val="225A7A"/>
              </a:solidFill>
              <a:ln>
                <a:solidFill>
                  <a:srgbClr val="3E7BB8"/>
                </a:solidFill>
              </a:ln>
            </c:spPr>
          </c:dPt>
          <c:dPt>
            <c:idx val="21"/>
            <c:invertIfNegative val="0"/>
            <c:bubble3D val="0"/>
          </c:dPt>
          <c:dPt>
            <c:idx val="22"/>
            <c:invertIfNegative val="0"/>
            <c:bubble3D val="0"/>
          </c:dPt>
          <c:dPt>
            <c:idx val="23"/>
            <c:invertIfNegative val="0"/>
            <c:bubble3D val="0"/>
          </c:dPt>
          <c:dPt>
            <c:idx val="24"/>
            <c:invertIfNegative val="0"/>
            <c:bubble3D val="0"/>
            <c:spPr>
              <a:solidFill>
                <a:srgbClr val="00B0F0"/>
              </a:solidFill>
            </c:spPr>
          </c:dPt>
          <c:dLbls>
            <c:numFmt formatCode="#,##0.0" sourceLinked="0"/>
            <c:spPr>
              <a:noFill/>
              <a:ln>
                <a:noFill/>
              </a:ln>
              <a:effectLst/>
            </c:spPr>
            <c:txPr>
              <a:bodyPr rot="0" vert="horz"/>
              <a:lstStyle/>
              <a:p>
                <a:pPr>
                  <a:defRPr sz="1094" b="1" i="0" baseline="0">
                    <a:solidFill>
                      <a:schemeClr val="bg1"/>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Sheet1!$B$2:$B$26</c:f>
              <c:numCache>
                <c:formatCode>0.000</c:formatCode>
                <c:ptCount val="25"/>
                <c:pt idx="0">
                  <c:v>30.996355121000001</c:v>
                </c:pt>
                <c:pt idx="1">
                  <c:v>31.316294560999999</c:v>
                </c:pt>
                <c:pt idx="2">
                  <c:v>29.753761604000001</c:v>
                </c:pt>
                <c:pt idx="3">
                  <c:v>30.505050416</c:v>
                </c:pt>
                <c:pt idx="4">
                  <c:v>29.077386128000001</c:v>
                </c:pt>
                <c:pt idx="5">
                  <c:v>26.321967000000001</c:v>
                </c:pt>
                <c:pt idx="6">
                  <c:v>25.202254229000001</c:v>
                </c:pt>
                <c:pt idx="7">
                  <c:v>24.183790124000001</c:v>
                </c:pt>
                <c:pt idx="8">
                  <c:v>23.294640043000001</c:v>
                </c:pt>
                <c:pt idx="9">
                  <c:v>22.304646870999999</c:v>
                </c:pt>
                <c:pt idx="10">
                  <c:v>24.956931406999999</c:v>
                </c:pt>
                <c:pt idx="11">
                  <c:v>26.133928442000002</c:v>
                </c:pt>
                <c:pt idx="12">
                  <c:v>29.249614615000002</c:v>
                </c:pt>
                <c:pt idx="13">
                  <c:v>31.117596655999996</c:v>
                </c:pt>
                <c:pt idx="14">
                  <c:v>34.662006891000004</c:v>
                </c:pt>
                <c:pt idx="15">
                  <c:v>37.784561175999997</c:v>
                </c:pt>
                <c:pt idx="16">
                  <c:v>38.611554639999994</c:v>
                </c:pt>
                <c:pt idx="17">
                  <c:v>37.587669666999993</c:v>
                </c:pt>
                <c:pt idx="18">
                  <c:v>33.755330207999997</c:v>
                </c:pt>
                <c:pt idx="19">
                  <c:v>30.3</c:v>
                </c:pt>
                <c:pt idx="20">
                  <c:v>29.9</c:v>
                </c:pt>
                <c:pt idx="21">
                  <c:v>32.299999999999997</c:v>
                </c:pt>
                <c:pt idx="22">
                  <c:v>35.1</c:v>
                </c:pt>
                <c:pt idx="23">
                  <c:v>36.9</c:v>
                </c:pt>
                <c:pt idx="24">
                  <c:v>38.5</c:v>
                </c:pt>
              </c:numCache>
            </c:numRef>
          </c:val>
        </c:ser>
        <c:ser>
          <c:idx val="2"/>
          <c:order val="1"/>
          <c:tx>
            <c:strRef>
              <c:f>Sheet1!$C$1</c:f>
              <c:strCache>
                <c:ptCount val="1"/>
                <c:pt idx="0">
                  <c:v>State Funds ($ B)</c:v>
                </c:pt>
              </c:strCache>
            </c:strRef>
          </c:tx>
          <c:spPr>
            <a:solidFill>
              <a:schemeClr val="accent6"/>
            </a:solidFill>
          </c:spPr>
          <c:invertIfNegative val="0"/>
          <c:dPt>
            <c:idx val="19"/>
            <c:invertIfNegative val="0"/>
            <c:bubble3D val="0"/>
            <c:spPr>
              <a:solidFill>
                <a:schemeClr val="accent6"/>
              </a:solidFill>
              <a:ln>
                <a:solidFill>
                  <a:schemeClr val="accent2"/>
                </a:solidFill>
              </a:ln>
            </c:spPr>
          </c:dPt>
          <c:dPt>
            <c:idx val="22"/>
            <c:invertIfNegative val="0"/>
            <c:bubble3D val="0"/>
          </c:dPt>
          <c:dPt>
            <c:idx val="23"/>
            <c:invertIfNegative val="0"/>
            <c:bubble3D val="0"/>
          </c:dPt>
          <c:dPt>
            <c:idx val="24"/>
            <c:invertIfNegative val="0"/>
            <c:bubble3D val="0"/>
            <c:spPr>
              <a:solidFill>
                <a:schemeClr val="accent6">
                  <a:lumMod val="60000"/>
                  <a:lumOff val="40000"/>
                </a:schemeClr>
              </a:solidFill>
            </c:spPr>
          </c:dPt>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Sheet1!$C$2:$C$26</c:f>
              <c:numCache>
                <c:formatCode>0.000</c:formatCode>
                <c:ptCount val="25"/>
                <c:pt idx="0">
                  <c:v>4.3</c:v>
                </c:pt>
                <c:pt idx="1">
                  <c:v>4.4000000000000004</c:v>
                </c:pt>
                <c:pt idx="2">
                  <c:v>4.5</c:v>
                </c:pt>
                <c:pt idx="3">
                  <c:v>4.9000000000000004</c:v>
                </c:pt>
                <c:pt idx="4">
                  <c:v>4.5</c:v>
                </c:pt>
                <c:pt idx="5">
                  <c:v>3.8</c:v>
                </c:pt>
                <c:pt idx="6">
                  <c:v>3.3</c:v>
                </c:pt>
                <c:pt idx="7">
                  <c:v>2.6816056490000002</c:v>
                </c:pt>
                <c:pt idx="8">
                  <c:v>2.644896573</c:v>
                </c:pt>
                <c:pt idx="9">
                  <c:v>2.702384602</c:v>
                </c:pt>
                <c:pt idx="10">
                  <c:v>3.6824865689999999</c:v>
                </c:pt>
                <c:pt idx="11">
                  <c:v>6.0117218489999997</c:v>
                </c:pt>
                <c:pt idx="12">
                  <c:v>8.4210921709999997</c:v>
                </c:pt>
                <c:pt idx="13">
                  <c:v>11.156217815</c:v>
                </c:pt>
                <c:pt idx="14">
                  <c:v>11.819045130999999</c:v>
                </c:pt>
                <c:pt idx="15">
                  <c:v>10.065</c:v>
                </c:pt>
                <c:pt idx="16">
                  <c:v>7.8433660380000001</c:v>
                </c:pt>
                <c:pt idx="17">
                  <c:v>6.7283254809999997</c:v>
                </c:pt>
                <c:pt idx="18">
                  <c:v>5.5453181000000002</c:v>
                </c:pt>
                <c:pt idx="19">
                  <c:v>4.3</c:v>
                </c:pt>
                <c:pt idx="20">
                  <c:v>3.9</c:v>
                </c:pt>
                <c:pt idx="21">
                  <c:v>4.0999999999999996</c:v>
                </c:pt>
                <c:pt idx="22">
                  <c:v>4.4000000000000004</c:v>
                </c:pt>
                <c:pt idx="23">
                  <c:v>4.9000000000000004</c:v>
                </c:pt>
                <c:pt idx="24">
                  <c:v>5.7</c:v>
                </c:pt>
              </c:numCache>
            </c:numRef>
          </c:val>
        </c:ser>
        <c:dLbls>
          <c:showLegendKey val="0"/>
          <c:showVal val="0"/>
          <c:showCatName val="0"/>
          <c:showSerName val="0"/>
          <c:showPercent val="0"/>
          <c:showBubbleSize val="0"/>
        </c:dLbls>
        <c:gapWidth val="20"/>
        <c:overlap val="100"/>
        <c:axId val="277729984"/>
        <c:axId val="277726848"/>
      </c:barChart>
      <c:lineChart>
        <c:grouping val="standard"/>
        <c:varyColors val="0"/>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Pos val="t"/>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Sheet1!$D$2:$D$26</c:f>
              <c:numCache>
                <c:formatCode>0.000</c:formatCode>
                <c:ptCount val="25"/>
                <c:pt idx="0">
                  <c:v>35.299999999999997</c:v>
                </c:pt>
                <c:pt idx="1">
                  <c:v>35.700000000000003</c:v>
                </c:pt>
                <c:pt idx="2">
                  <c:v>34.299999999999997</c:v>
                </c:pt>
                <c:pt idx="3">
                  <c:v>35.4</c:v>
                </c:pt>
                <c:pt idx="4">
                  <c:v>33.6</c:v>
                </c:pt>
                <c:pt idx="5">
                  <c:v>30.1</c:v>
                </c:pt>
                <c:pt idx="6">
                  <c:v>28.5</c:v>
                </c:pt>
                <c:pt idx="7">
                  <c:v>26.865395773000003</c:v>
                </c:pt>
                <c:pt idx="8">
                  <c:v>25.939536616000002</c:v>
                </c:pt>
                <c:pt idx="9">
                  <c:v>25.007031472999998</c:v>
                </c:pt>
                <c:pt idx="10">
                  <c:v>28.639417975999997</c:v>
                </c:pt>
                <c:pt idx="11">
                  <c:v>32.145650291000003</c:v>
                </c:pt>
                <c:pt idx="12">
                  <c:v>37.670706786000004</c:v>
                </c:pt>
                <c:pt idx="13">
                  <c:v>42.273814470999994</c:v>
                </c:pt>
                <c:pt idx="14">
                  <c:v>46.481052022</c:v>
                </c:pt>
                <c:pt idx="15">
                  <c:v>47.849561175999995</c:v>
                </c:pt>
                <c:pt idx="16">
                  <c:v>46.454920677999993</c:v>
                </c:pt>
                <c:pt idx="17">
                  <c:v>44.315995147999992</c:v>
                </c:pt>
                <c:pt idx="18">
                  <c:v>39.300648308</c:v>
                </c:pt>
                <c:pt idx="19">
                  <c:v>34.6</c:v>
                </c:pt>
                <c:pt idx="20">
                  <c:v>33.799999999999997</c:v>
                </c:pt>
                <c:pt idx="21">
                  <c:v>36.4</c:v>
                </c:pt>
                <c:pt idx="22">
                  <c:v>39.5</c:v>
                </c:pt>
                <c:pt idx="23">
                  <c:v>41.8</c:v>
                </c:pt>
                <c:pt idx="24">
                  <c:v>44.2</c:v>
                </c:pt>
              </c:numCache>
            </c:numRef>
          </c:val>
          <c:smooth val="0"/>
        </c:ser>
        <c:ser>
          <c:idx val="1"/>
          <c:order val="3"/>
          <c:tx>
            <c:strRef>
              <c:f>Sheet1!$E$1</c:f>
              <c:strCache>
                <c:ptCount val="1"/>
                <c:pt idx="0">
                  <c:v>AVG</c:v>
                </c:pt>
              </c:strCache>
            </c:strRef>
          </c:tx>
          <c:spPr>
            <a:ln w="28024">
              <a:noFill/>
            </a:ln>
          </c:spPr>
          <c:marker>
            <c:symbol val="none"/>
          </c:marker>
          <c:cat>
            <c:strRef>
              <c:f>Sheet1!$A$2:$A$26</c:f>
              <c:strCache>
                <c:ptCount val="25"/>
                <c:pt idx="0">
                  <c:v>90</c:v>
                </c:pt>
                <c:pt idx="1">
                  <c:v>91</c:v>
                </c:pt>
                <c:pt idx="2">
                  <c:v>92</c:v>
                </c:pt>
                <c:pt idx="3">
                  <c:v>93</c:v>
                </c:pt>
                <c:pt idx="4">
                  <c:v>94</c:v>
                </c:pt>
                <c:pt idx="5">
                  <c:v>95</c:v>
                </c:pt>
                <c:pt idx="6">
                  <c:v>96</c:v>
                </c:pt>
                <c:pt idx="7">
                  <c:v>97</c:v>
                </c:pt>
                <c:pt idx="8">
                  <c:v>98</c:v>
                </c:pt>
                <c:pt idx="9">
                  <c:v>99</c:v>
                </c:pt>
                <c:pt idx="10">
                  <c:v>00</c:v>
                </c:pt>
                <c:pt idx="11">
                  <c:v>01</c:v>
                </c:pt>
                <c:pt idx="12">
                  <c:v>02</c:v>
                </c:pt>
                <c:pt idx="13">
                  <c:v>03</c:v>
                </c:pt>
                <c:pt idx="14">
                  <c:v>04</c:v>
                </c:pt>
                <c:pt idx="15">
                  <c:v>05</c:v>
                </c:pt>
                <c:pt idx="16">
                  <c:v>06</c:v>
                </c:pt>
                <c:pt idx="17">
                  <c:v>07</c:v>
                </c:pt>
                <c:pt idx="18">
                  <c:v>08</c:v>
                </c:pt>
                <c:pt idx="19">
                  <c:v>09</c:v>
                </c:pt>
                <c:pt idx="20">
                  <c:v>10</c:v>
                </c:pt>
                <c:pt idx="21">
                  <c:v>11</c:v>
                </c:pt>
                <c:pt idx="22">
                  <c:v>12</c:v>
                </c:pt>
                <c:pt idx="23">
                  <c:v>13</c:v>
                </c:pt>
                <c:pt idx="24">
                  <c:v>14P</c:v>
                </c:pt>
              </c:strCache>
            </c:strRef>
          </c:cat>
          <c:val>
            <c:numRef>
              <c:f>Sheet1!$E$2:$E$26</c:f>
              <c:numCache>
                <c:formatCode>0.000</c:formatCode>
                <c:ptCount val="25"/>
                <c:pt idx="0">
                  <c:v>29.621833333333331</c:v>
                </c:pt>
                <c:pt idx="1">
                  <c:v>29.621833333333331</c:v>
                </c:pt>
                <c:pt idx="2">
                  <c:v>29.621833333333331</c:v>
                </c:pt>
                <c:pt idx="3">
                  <c:v>29.621833333333331</c:v>
                </c:pt>
                <c:pt idx="4">
                  <c:v>29.621833333333331</c:v>
                </c:pt>
                <c:pt idx="5">
                  <c:v>29.621833333333331</c:v>
                </c:pt>
                <c:pt idx="6">
                  <c:v>29.621833333333331</c:v>
                </c:pt>
                <c:pt idx="7">
                  <c:v>29.621833333333331</c:v>
                </c:pt>
                <c:pt idx="8">
                  <c:v>29.621833333333331</c:v>
                </c:pt>
                <c:pt idx="9">
                  <c:v>29.621833333333331</c:v>
                </c:pt>
                <c:pt idx="10">
                  <c:v>29.621833333333331</c:v>
                </c:pt>
                <c:pt idx="11">
                  <c:v>29.621833333333331</c:v>
                </c:pt>
                <c:pt idx="12">
                  <c:v>29.621833333333331</c:v>
                </c:pt>
                <c:pt idx="13">
                  <c:v>29.621833333333331</c:v>
                </c:pt>
                <c:pt idx="14">
                  <c:v>29.621833333333331</c:v>
                </c:pt>
                <c:pt idx="15">
                  <c:v>29.621833333333331</c:v>
                </c:pt>
                <c:pt idx="16">
                  <c:v>29.621833333333331</c:v>
                </c:pt>
                <c:pt idx="17">
                  <c:v>29.621833333333331</c:v>
                </c:pt>
                <c:pt idx="18">
                  <c:v>29.621833333333331</c:v>
                </c:pt>
                <c:pt idx="19">
                  <c:v>29.622</c:v>
                </c:pt>
                <c:pt idx="20">
                  <c:v>29.622</c:v>
                </c:pt>
                <c:pt idx="21">
                  <c:v>29.622</c:v>
                </c:pt>
                <c:pt idx="22">
                  <c:v>29.622</c:v>
                </c:pt>
                <c:pt idx="23">
                  <c:v>29.622</c:v>
                </c:pt>
                <c:pt idx="24">
                  <c:v>29.622</c:v>
                </c:pt>
              </c:numCache>
            </c:numRef>
          </c:val>
          <c:smooth val="0"/>
        </c:ser>
        <c:dLbls>
          <c:showLegendKey val="0"/>
          <c:showVal val="0"/>
          <c:showCatName val="0"/>
          <c:showSerName val="0"/>
          <c:showPercent val="0"/>
          <c:showBubbleSize val="0"/>
        </c:dLbls>
        <c:marker val="1"/>
        <c:smooth val="0"/>
        <c:axId val="277729984"/>
        <c:axId val="277726848"/>
      </c:lineChart>
      <c:catAx>
        <c:axId val="277729984"/>
        <c:scaling>
          <c:orientation val="minMax"/>
        </c:scaling>
        <c:delete val="0"/>
        <c:axPos val="b"/>
        <c:numFmt formatCode="General" sourceLinked="1"/>
        <c:majorTickMark val="none"/>
        <c:min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277726848"/>
        <c:crosses val="autoZero"/>
        <c:auto val="0"/>
        <c:lblAlgn val="ctr"/>
        <c:lblOffset val="100"/>
        <c:tickLblSkip val="1"/>
        <c:noMultiLvlLbl val="0"/>
      </c:catAx>
      <c:valAx>
        <c:axId val="277726848"/>
        <c:scaling>
          <c:orientation val="minMax"/>
          <c:max val="50"/>
          <c:min val="0"/>
        </c:scaling>
        <c:delete val="0"/>
        <c:axPos val="l"/>
        <c:numFmt formatCode="0" sourceLinked="0"/>
        <c:majorTickMark val="none"/>
        <c:min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277729984"/>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18E-2"/>
          <c:w val="0.29913829315438417"/>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showDLblsOverMax val="0"/>
  </c:chart>
  <c:txPr>
    <a:bodyPr/>
    <a:lstStyle/>
    <a:p>
      <a:pPr>
        <a:defRPr sz="176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1105217140832474E-2"/>
          <c:y val="3.4098667589344503E-2"/>
          <c:w val="0.93040188886645558"/>
          <c:h val="0.86296741032373536"/>
        </c:manualLayout>
      </c:layout>
      <c:barChart>
        <c:barDir val="col"/>
        <c:grouping val="clustered"/>
        <c:varyColors val="0"/>
        <c:ser>
          <c:idx val="0"/>
          <c:order val="0"/>
          <c:tx>
            <c:strRef>
              <c:f>Chart!$B$1</c:f>
              <c:strCache>
                <c:ptCount val="1"/>
                <c:pt idx="0">
                  <c:v>Indicated</c:v>
                </c:pt>
              </c:strCache>
            </c:strRef>
          </c:tx>
          <c:spPr>
            <a:ln w="6350">
              <a:solidFill>
                <a:srgbClr val="0F5173"/>
              </a:solidFill>
            </a:ln>
          </c:spPr>
          <c:invertIfNegative val="0"/>
          <c:dPt>
            <c:idx val="19"/>
            <c:invertIfNegative val="0"/>
            <c:bubble3D val="0"/>
            <c:spPr>
              <a:solidFill>
                <a:srgbClr val="0F5173"/>
              </a:solidFill>
              <a:ln w="6350">
                <a:solidFill>
                  <a:srgbClr val="0F5173"/>
                </a:solidFill>
              </a:ln>
            </c:spPr>
          </c:dPt>
          <c:dLbls>
            <c:dLbl>
              <c:idx val="19"/>
              <c:numFmt formatCode="#,##0.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dLbl>
              <c:idx val="20"/>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Chart!$B$3:$B$25</c:f>
              <c:numCache>
                <c:formatCode>General</c:formatCode>
                <c:ptCount val="23"/>
                <c:pt idx="0">
                  <c:v>-4.3999999999999995</c:v>
                </c:pt>
                <c:pt idx="1">
                  <c:v>-9.1999999999999993</c:v>
                </c:pt>
                <c:pt idx="2">
                  <c:v>0.3</c:v>
                </c:pt>
                <c:pt idx="3">
                  <c:v>-6.5</c:v>
                </c:pt>
                <c:pt idx="4">
                  <c:v>-4.5</c:v>
                </c:pt>
                <c:pt idx="5">
                  <c:v>0.5</c:v>
                </c:pt>
                <c:pt idx="6">
                  <c:v>-3.9</c:v>
                </c:pt>
                <c:pt idx="7">
                  <c:v>-2.2999999999999998</c:v>
                </c:pt>
                <c:pt idx="8">
                  <c:v>-4.5</c:v>
                </c:pt>
                <c:pt idx="9">
                  <c:v>-6.899999999999995</c:v>
                </c:pt>
                <c:pt idx="10">
                  <c:v>-4.5</c:v>
                </c:pt>
                <c:pt idx="11">
                  <c:v>-4.1000000000000005</c:v>
                </c:pt>
                <c:pt idx="12">
                  <c:v>-3.6999999999999997</c:v>
                </c:pt>
                <c:pt idx="13">
                  <c:v>-6.6000000000000005</c:v>
                </c:pt>
                <c:pt idx="14">
                  <c:v>-4.5</c:v>
                </c:pt>
                <c:pt idx="15">
                  <c:v>-2.1999999999999997</c:v>
                </c:pt>
                <c:pt idx="16">
                  <c:v>-4.3</c:v>
                </c:pt>
                <c:pt idx="17">
                  <c:v>-4.9000000000000004</c:v>
                </c:pt>
                <c:pt idx="18">
                  <c:v>10.6</c:v>
                </c:pt>
                <c:pt idx="19" formatCode="0.0">
                  <c:v>-3.8</c:v>
                </c:pt>
                <c:pt idx="20">
                  <c:v>-5.7</c:v>
                </c:pt>
                <c:pt idx="21">
                  <c:v>-2.9</c:v>
                </c:pt>
                <c:pt idx="22">
                  <c:v>-2</c:v>
                </c:pt>
              </c:numCache>
            </c:numRef>
          </c:val>
        </c:ser>
        <c:dLbls>
          <c:showLegendKey val="0"/>
          <c:showVal val="0"/>
          <c:showCatName val="0"/>
          <c:showSerName val="0"/>
          <c:showPercent val="0"/>
          <c:showBubbleSize val="0"/>
        </c:dLbls>
        <c:gapWidth val="80"/>
        <c:axId val="280625352"/>
        <c:axId val="280623784"/>
      </c:barChart>
      <c:barChart>
        <c:barDir val="col"/>
        <c:grouping val="stacked"/>
        <c:varyColors val="0"/>
        <c:ser>
          <c:idx val="1"/>
          <c:order val="1"/>
          <c:tx>
            <c:strRef>
              <c:f>Chart!$C$1</c:f>
              <c:strCache>
                <c:ptCount val="1"/>
                <c:pt idx="0">
                  <c:v>Adjusted*</c:v>
                </c:pt>
              </c:strCache>
            </c:strRef>
          </c:tx>
          <c:spPr>
            <a:solidFill>
              <a:srgbClr val="0F5173">
                <a:lumMod val="20000"/>
                <a:lumOff val="80000"/>
              </a:srgbClr>
            </a:solidFill>
            <a:ln w="6350">
              <a:solidFill>
                <a:srgbClr val="0F5173"/>
              </a:solidFill>
            </a:ln>
          </c:spPr>
          <c:invertIfNegative val="0"/>
          <c:dLbls>
            <c:dLbl>
              <c:idx val="20"/>
              <c:layout>
                <c:manualLayout>
                  <c:x val="0"/>
                  <c:y val="-2.6729031600871201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Chart!$C$3:$C$25</c:f>
              <c:numCache>
                <c:formatCode>General</c:formatCode>
                <c:ptCount val="23"/>
                <c:pt idx="18">
                  <c:v>3.6</c:v>
                </c:pt>
                <c:pt idx="19" formatCode="0.0">
                  <c:v>-0.8</c:v>
                </c:pt>
              </c:numCache>
            </c:numRef>
          </c:val>
        </c:ser>
        <c:dLbls>
          <c:showLegendKey val="0"/>
          <c:showVal val="0"/>
          <c:showCatName val="0"/>
          <c:showSerName val="0"/>
          <c:showPercent val="0"/>
          <c:showBubbleSize val="0"/>
        </c:dLbls>
        <c:gapWidth val="80"/>
        <c:axId val="280625744"/>
        <c:axId val="280622608"/>
      </c:barChart>
      <c:lineChart>
        <c:grouping val="standard"/>
        <c:varyColors val="0"/>
        <c:ser>
          <c:idx val="2"/>
          <c:order val="2"/>
          <c:tx>
            <c:strRef>
              <c:f>Chart!$D$1</c:f>
              <c:strCache>
                <c:ptCount val="1"/>
                <c:pt idx="0">
                  <c:v>Label Indicated</c:v>
                </c:pt>
              </c:strCache>
            </c:strRef>
          </c:tx>
          <c:spPr>
            <a:ln>
              <a:noFill/>
              <a:prstDash val="lgDash"/>
            </a:ln>
          </c:spPr>
          <c:marker>
            <c:symbol val="none"/>
          </c:marker>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Chart!$D$3:$D$25</c:f>
              <c:numCache>
                <c:formatCode>General</c:formatCode>
                <c:ptCount val="23"/>
                <c:pt idx="0">
                  <c:v>-4.3999999999999995</c:v>
                </c:pt>
                <c:pt idx="1">
                  <c:v>-9.1999999999999993</c:v>
                </c:pt>
                <c:pt idx="2">
                  <c:v>0.3</c:v>
                </c:pt>
                <c:pt idx="3">
                  <c:v>-6.5</c:v>
                </c:pt>
                <c:pt idx="4">
                  <c:v>-4.5</c:v>
                </c:pt>
                <c:pt idx="5">
                  <c:v>0.5</c:v>
                </c:pt>
                <c:pt idx="6">
                  <c:v>-3.9</c:v>
                </c:pt>
                <c:pt idx="7">
                  <c:v>-2.2999999999999998</c:v>
                </c:pt>
                <c:pt idx="8">
                  <c:v>-4.5</c:v>
                </c:pt>
                <c:pt idx="9">
                  <c:v>-6.899999999999995</c:v>
                </c:pt>
                <c:pt idx="10">
                  <c:v>-4.5</c:v>
                </c:pt>
                <c:pt idx="11">
                  <c:v>-4.1000000000000005</c:v>
                </c:pt>
                <c:pt idx="12">
                  <c:v>-3.6999999999999997</c:v>
                </c:pt>
                <c:pt idx="13">
                  <c:v>-6.6000000000000005</c:v>
                </c:pt>
                <c:pt idx="14">
                  <c:v>-4.5</c:v>
                </c:pt>
                <c:pt idx="15">
                  <c:v>-2.1</c:v>
                </c:pt>
                <c:pt idx="16">
                  <c:v>-4.1000000000000005</c:v>
                </c:pt>
                <c:pt idx="17">
                  <c:v>-5.5</c:v>
                </c:pt>
                <c:pt idx="18">
                  <c:v>10.6</c:v>
                </c:pt>
              </c:numCache>
            </c:numRef>
          </c:val>
          <c:smooth val="0"/>
        </c:ser>
        <c:ser>
          <c:idx val="3"/>
          <c:order val="3"/>
          <c:tx>
            <c:strRef>
              <c:f>Chart!$E$1</c:f>
              <c:strCache>
                <c:ptCount val="1"/>
                <c:pt idx="0">
                  <c:v>Label Adjusted</c:v>
                </c:pt>
              </c:strCache>
            </c:strRef>
          </c:tx>
          <c:spPr>
            <a:ln w="28575">
              <a:noFill/>
            </a:ln>
          </c:spPr>
          <c:marker>
            <c:symbol val="none"/>
          </c:marker>
          <c:cat>
            <c:strRef>
              <c:f>Chart!$A$3:$A$25</c:f>
              <c:strCache>
                <c:ptCount val="23"/>
                <c:pt idx="0">
                  <c:v>92</c:v>
                </c:pt>
                <c:pt idx="1">
                  <c:v>93</c:v>
                </c:pt>
                <c:pt idx="2">
                  <c:v>94</c:v>
                </c:pt>
                <c:pt idx="3">
                  <c:v>95</c:v>
                </c:pt>
                <c:pt idx="4">
                  <c:v>96</c:v>
                </c:pt>
                <c:pt idx="5">
                  <c:v>97</c:v>
                </c:pt>
                <c:pt idx="6">
                  <c:v>98</c:v>
                </c:pt>
                <c:pt idx="7">
                  <c:v>99</c:v>
                </c:pt>
                <c:pt idx="8">
                  <c:v>00</c:v>
                </c:pt>
                <c:pt idx="9">
                  <c:v>01</c:v>
                </c:pt>
                <c:pt idx="10">
                  <c:v>02</c:v>
                </c:pt>
                <c:pt idx="11">
                  <c:v>03</c:v>
                </c:pt>
                <c:pt idx="12">
                  <c:v>04</c:v>
                </c:pt>
                <c:pt idx="13">
                  <c:v>05</c:v>
                </c:pt>
                <c:pt idx="14">
                  <c:v>06</c:v>
                </c:pt>
                <c:pt idx="15">
                  <c:v>07</c:v>
                </c:pt>
                <c:pt idx="16">
                  <c:v>08</c:v>
                </c:pt>
                <c:pt idx="17">
                  <c:v>09</c:v>
                </c:pt>
                <c:pt idx="18">
                  <c:v>10</c:v>
                </c:pt>
                <c:pt idx="19">
                  <c:v>11</c:v>
                </c:pt>
                <c:pt idx="20">
                  <c:v>12</c:v>
                </c:pt>
                <c:pt idx="21">
                  <c:v>13</c:v>
                </c:pt>
                <c:pt idx="22">
                  <c:v>14p</c:v>
                </c:pt>
              </c:strCache>
            </c:strRef>
          </c:cat>
          <c:val>
            <c:numRef>
              <c:f>Chart!$E$3:$E$25</c:f>
              <c:numCache>
                <c:formatCode>General</c:formatCode>
                <c:ptCount val="23"/>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numCache>
            </c:numRef>
          </c:val>
          <c:smooth val="0"/>
        </c:ser>
        <c:dLbls>
          <c:showLegendKey val="0"/>
          <c:showVal val="0"/>
          <c:showCatName val="0"/>
          <c:showSerName val="0"/>
          <c:showPercent val="0"/>
          <c:showBubbleSize val="0"/>
        </c:dLbls>
        <c:marker val="1"/>
        <c:smooth val="0"/>
        <c:axId val="280625352"/>
        <c:axId val="280623784"/>
      </c:lineChart>
      <c:catAx>
        <c:axId val="280625352"/>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280623784"/>
        <c:crosses val="autoZero"/>
        <c:auto val="0"/>
        <c:lblAlgn val="ctr"/>
        <c:lblOffset val="100"/>
        <c:tickLblSkip val="1"/>
        <c:noMultiLvlLbl val="0"/>
      </c:catAx>
      <c:valAx>
        <c:axId val="280623784"/>
        <c:scaling>
          <c:orientation val="minMax"/>
          <c:max val="12"/>
          <c:min val="-1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280625352"/>
        <c:crosses val="autoZero"/>
        <c:crossBetween val="between"/>
        <c:majorUnit val="2"/>
      </c:valAx>
      <c:valAx>
        <c:axId val="280622608"/>
        <c:scaling>
          <c:orientation val="minMax"/>
          <c:max val="12"/>
          <c:min val="-10"/>
        </c:scaling>
        <c:delete val="0"/>
        <c:axPos val="r"/>
        <c:numFmt formatCode="General" sourceLinked="1"/>
        <c:majorTickMark val="none"/>
        <c:minorTickMark val="none"/>
        <c:tickLblPos val="none"/>
        <c:spPr>
          <a:ln>
            <a:noFill/>
          </a:ln>
        </c:spPr>
        <c:crossAx val="280625744"/>
        <c:crosses val="max"/>
        <c:crossBetween val="between"/>
        <c:majorUnit val="2"/>
      </c:valAx>
      <c:catAx>
        <c:axId val="280625744"/>
        <c:scaling>
          <c:orientation val="minMax"/>
        </c:scaling>
        <c:delete val="0"/>
        <c:axPos val="t"/>
        <c:numFmt formatCode="General" sourceLinked="1"/>
        <c:majorTickMark val="none"/>
        <c:minorTickMark val="none"/>
        <c:tickLblPos val="none"/>
        <c:spPr>
          <a:ln>
            <a:noFill/>
          </a:ln>
        </c:spPr>
        <c:crossAx val="280622608"/>
        <c:crosses val="max"/>
        <c:auto val="1"/>
        <c:lblAlgn val="ctr"/>
        <c:lblOffset val="100"/>
        <c:noMultiLvlLbl val="0"/>
      </c:catAx>
    </c:plotArea>
    <c:legend>
      <c:legendPos val="r"/>
      <c:layout>
        <c:manualLayout>
          <c:xMode val="edge"/>
          <c:yMode val="edge"/>
          <c:x val="0.64775526002366313"/>
          <c:y val="0.22189170358465235"/>
          <c:w val="0.18040336741124283"/>
          <c:h val="0.11766840335731193"/>
        </c:manualLayout>
      </c:layout>
      <c:overlay val="0"/>
      <c:txPr>
        <a:bodyPr/>
        <a:lstStyle/>
        <a:p>
          <a:pPr>
            <a:defRPr sz="1600">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355087838382721E-2"/>
          <c:y val="2.5555555555555581E-2"/>
          <c:w val="0.90569614524577624"/>
          <c:h val="0.84163836198353248"/>
        </c:manualLayout>
      </c:layout>
      <c:barChart>
        <c:barDir val="col"/>
        <c:grouping val="clustered"/>
        <c:varyColors val="0"/>
        <c:ser>
          <c:idx val="0"/>
          <c:order val="0"/>
          <c:tx>
            <c:strRef>
              <c:f>Chart!$B$1</c:f>
              <c:strCache>
                <c:ptCount val="1"/>
                <c:pt idx="0">
                  <c:v>Change in Lost-Time Medical Claim Severity</c:v>
                </c:pt>
              </c:strCache>
            </c:strRef>
          </c:tx>
          <c:spPr>
            <a:ln w="6350">
              <a:solidFill>
                <a:srgbClr val="225A7A"/>
              </a:solidFill>
            </a:ln>
          </c:spPr>
          <c:invertIfNegative val="0"/>
          <c:dPt>
            <c:idx val="15"/>
            <c:invertIfNegative val="0"/>
            <c:bubble3D val="0"/>
          </c:dPt>
          <c:dPt>
            <c:idx val="16"/>
            <c:invertIfNegative val="0"/>
            <c:bubble3D val="0"/>
          </c:dPt>
          <c:dPt>
            <c:idx val="17"/>
            <c:invertIfNegative val="0"/>
            <c:bubble3D val="0"/>
          </c:dPt>
          <c:dPt>
            <c:idx val="18"/>
            <c:invertIfNegative val="0"/>
            <c:bubble3D val="0"/>
            <c:spPr>
              <a:solidFill>
                <a:srgbClr val="225A7A"/>
              </a:solidFill>
              <a:ln w="6350">
                <a:solidFill>
                  <a:srgbClr val="225A7A"/>
                </a:solidFill>
              </a:ln>
            </c:spPr>
          </c:dPt>
          <c:dPt>
            <c:idx val="19"/>
            <c:invertIfNegative val="0"/>
            <c:bubble3D val="0"/>
            <c:spPr>
              <a:solidFill>
                <a:srgbClr val="00B0F0"/>
              </a:solidFill>
              <a:ln w="6350">
                <a:solidFill>
                  <a:srgbClr val="225A7A"/>
                </a:solidFill>
              </a:ln>
            </c:spPr>
          </c:dPt>
          <c:dLbls>
            <c:dLbl>
              <c:idx val="6"/>
              <c:layout>
                <c:manualLayout>
                  <c:x val="-1.4245014245014601E-3"/>
                  <c:y val="5.5555555555555558E-3"/>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2.8490028490028491E-3"/>
                  <c:y val="5.5555555555555558E-3"/>
                </c:manualLayout>
              </c:layout>
              <c:showLegendKey val="0"/>
              <c:showVal val="1"/>
              <c:showCatName val="0"/>
              <c:showSerName val="0"/>
              <c:showPercent val="0"/>
              <c:showBubbleSize val="0"/>
              <c:extLst>
                <c:ext xmlns:c15="http://schemas.microsoft.com/office/drawing/2012/chart" uri="{CE6537A1-D6FC-4f65-9D91-7224C49458BB}"/>
              </c:extLst>
            </c:dLbl>
            <c:dLbl>
              <c:idx val="13"/>
              <c:numFmt formatCode="#,##0.0" sourceLinked="0"/>
              <c:spPr/>
              <c:txPr>
                <a:bodyPr/>
                <a:lstStyle/>
                <a:p>
                  <a:pPr>
                    <a:defRPr sz="1000" b="1" baseline="0">
                      <a:latin typeface="Arial" pitchFamily="34" charset="0"/>
                      <a:cs typeface="Arial" pitchFamily="34" charset="0"/>
                    </a:defRPr>
                  </a:pPr>
                  <a:endParaRPr lang="en-US"/>
                </a:p>
              </c:txPr>
              <c:showLegendKey val="0"/>
              <c:showVal val="1"/>
              <c:showCatName val="0"/>
              <c:showSerName val="0"/>
              <c:showPercent val="0"/>
              <c:showBubbleSize val="0"/>
            </c:dLbl>
            <c:dLbl>
              <c:idx val="15"/>
              <c:layout>
                <c:manualLayout>
                  <c:x val="-2.8488184749691481E-3"/>
                  <c:y val="0"/>
                </c:manualLayout>
              </c:layout>
              <c:showLegendKey val="0"/>
              <c:showVal val="1"/>
              <c:showCatName val="0"/>
              <c:showSerName val="0"/>
              <c:showPercent val="0"/>
              <c:showBubbleSize val="0"/>
              <c:extLst>
                <c:ext xmlns:c15="http://schemas.microsoft.com/office/drawing/2012/chart" uri="{CE6537A1-D6FC-4f65-9D91-7224C49458BB}"/>
              </c:extLst>
            </c:dLbl>
            <c:dLbl>
              <c:idx val="16"/>
              <c:layout>
                <c:manualLayout>
                  <c:x val="-2.8488184749691481E-3"/>
                  <c:y val="0"/>
                </c:manualLayout>
              </c:layout>
              <c:showLegendKey val="0"/>
              <c:showVal val="1"/>
              <c:showCatName val="0"/>
              <c:showSerName val="0"/>
              <c:showPercent val="0"/>
              <c:showBubbleSize val="0"/>
              <c:extLst>
                <c:ext xmlns:c15="http://schemas.microsoft.com/office/drawing/2012/chart" uri="{CE6537A1-D6FC-4f65-9D91-7224C49458BB}"/>
              </c:extLst>
            </c:dLbl>
            <c:dLbl>
              <c:idx val="17"/>
              <c:layout>
                <c:manualLayout>
                  <c:x val="-4.273227712453722E-3"/>
                  <c:y val="0"/>
                </c:manualLayout>
              </c:layout>
              <c:showLegendKey val="0"/>
              <c:showVal val="1"/>
              <c:showCatName val="0"/>
              <c:showSerName val="0"/>
              <c:showPercent val="0"/>
              <c:showBubbleSize val="0"/>
              <c:extLst>
                <c:ext xmlns:c15="http://schemas.microsoft.com/office/drawing/2012/chart" uri="{CE6537A1-D6FC-4f65-9D91-7224C49458BB}"/>
              </c:extLst>
            </c:dLbl>
            <c:dLbl>
              <c:idx val="18"/>
              <c:numFmt formatCode="#,##0" sourceLinked="0"/>
              <c:spPr/>
              <c:txPr>
                <a:bodyPr/>
                <a:lstStyle/>
                <a:p>
                  <a:pPr>
                    <a:defRPr sz="1200" b="1">
                      <a:latin typeface="Arial" pitchFamily="34" charset="0"/>
                      <a:cs typeface="Arial" pitchFamily="34" charset="0"/>
                    </a:defRPr>
                  </a:pPr>
                  <a:endParaRPr lang="en-US"/>
                </a:p>
              </c:txPr>
              <c:showLegendKey val="0"/>
              <c:showVal val="1"/>
              <c:showCatName val="0"/>
              <c:showSerName val="0"/>
              <c:showPercent val="0"/>
              <c:showBubbleSize val="0"/>
            </c:dLbl>
            <c:numFmt formatCode="#,##0.0" sourceLinked="0"/>
            <c:spPr>
              <a:noFill/>
              <a:ln>
                <a:noFill/>
              </a:ln>
              <a:effectLst/>
            </c:spPr>
            <c:txPr>
              <a:bodyPr/>
              <a:lstStyle/>
              <a:p>
                <a:pPr>
                  <a:defRPr sz="10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Chart!$A$2:$A$21</c:f>
              <c:strCache>
                <c:ptCount val="20"/>
                <c:pt idx="0">
                  <c:v>95</c:v>
                </c:pt>
                <c:pt idx="1">
                  <c:v>96</c:v>
                </c:pt>
                <c:pt idx="2">
                  <c:v>97</c:v>
                </c:pt>
                <c:pt idx="3">
                  <c:v>98</c:v>
                </c:pt>
                <c:pt idx="4">
                  <c:v>99</c:v>
                </c:pt>
                <c:pt idx="5">
                  <c:v>00</c:v>
                </c:pt>
                <c:pt idx="6">
                  <c:v>01</c:v>
                </c:pt>
                <c:pt idx="7">
                  <c:v>02</c:v>
                </c:pt>
                <c:pt idx="8">
                  <c:v>03</c:v>
                </c:pt>
                <c:pt idx="9">
                  <c:v>04</c:v>
                </c:pt>
                <c:pt idx="10">
                  <c:v>05</c:v>
                </c:pt>
                <c:pt idx="11">
                  <c:v>06</c:v>
                </c:pt>
                <c:pt idx="12">
                  <c:v>07</c:v>
                </c:pt>
                <c:pt idx="13">
                  <c:v>08</c:v>
                </c:pt>
                <c:pt idx="14">
                  <c:v>09</c:v>
                </c:pt>
                <c:pt idx="15">
                  <c:v>10</c:v>
                </c:pt>
                <c:pt idx="16">
                  <c:v>11</c:v>
                </c:pt>
                <c:pt idx="17">
                  <c:v>12</c:v>
                </c:pt>
                <c:pt idx="18">
                  <c:v>13</c:v>
                </c:pt>
                <c:pt idx="19">
                  <c:v>14p</c:v>
                </c:pt>
              </c:strCache>
            </c:strRef>
          </c:cat>
          <c:val>
            <c:numRef>
              <c:f>Chart!$B$2:$B$21</c:f>
              <c:numCache>
                <c:formatCode>General</c:formatCode>
                <c:ptCount val="20"/>
                <c:pt idx="0">
                  <c:v>5.0999999999999996</c:v>
                </c:pt>
                <c:pt idx="1">
                  <c:v>7.3999999999999995</c:v>
                </c:pt>
                <c:pt idx="2">
                  <c:v>10.100000000000001</c:v>
                </c:pt>
                <c:pt idx="3">
                  <c:v>8.3000000000000007</c:v>
                </c:pt>
                <c:pt idx="4">
                  <c:v>10.6</c:v>
                </c:pt>
                <c:pt idx="5">
                  <c:v>7.3</c:v>
                </c:pt>
                <c:pt idx="6">
                  <c:v>13.5</c:v>
                </c:pt>
                <c:pt idx="7">
                  <c:v>8.7999999999999989</c:v>
                </c:pt>
                <c:pt idx="8">
                  <c:v>7.7</c:v>
                </c:pt>
                <c:pt idx="9">
                  <c:v>5.4</c:v>
                </c:pt>
                <c:pt idx="10">
                  <c:v>7.8</c:v>
                </c:pt>
                <c:pt idx="11">
                  <c:v>5.8000000000000007</c:v>
                </c:pt>
                <c:pt idx="12">
                  <c:v>5.9</c:v>
                </c:pt>
                <c:pt idx="13">
                  <c:v>6.9</c:v>
                </c:pt>
                <c:pt idx="14">
                  <c:v>4</c:v>
                </c:pt>
                <c:pt idx="15">
                  <c:v>0.5</c:v>
                </c:pt>
                <c:pt idx="16">
                  <c:v>2.4</c:v>
                </c:pt>
                <c:pt idx="17">
                  <c:v>2.4</c:v>
                </c:pt>
                <c:pt idx="18">
                  <c:v>3.2</c:v>
                </c:pt>
                <c:pt idx="19">
                  <c:v>4</c:v>
                </c:pt>
              </c:numCache>
            </c:numRef>
          </c:val>
        </c:ser>
        <c:ser>
          <c:idx val="1"/>
          <c:order val="1"/>
          <c:tx>
            <c:strRef>
              <c:f>Chart!$C$1</c:f>
              <c:strCache>
                <c:ptCount val="1"/>
                <c:pt idx="0">
                  <c:v>Change in US Medical CPI</c:v>
                </c:pt>
              </c:strCache>
            </c:strRef>
          </c:tx>
          <c:spPr>
            <a:solidFill>
              <a:schemeClr val="accent6"/>
            </a:solidFill>
            <a:ln w="6350">
              <a:solidFill>
                <a:srgbClr val="0F5173"/>
              </a:solidFill>
            </a:ln>
          </c:spPr>
          <c:invertIfNegative val="0"/>
          <c:dPt>
            <c:idx val="15"/>
            <c:invertIfNegative val="0"/>
            <c:bubble3D val="0"/>
          </c:dPt>
          <c:dPt>
            <c:idx val="16"/>
            <c:invertIfNegative val="0"/>
            <c:bubble3D val="0"/>
          </c:dPt>
          <c:dPt>
            <c:idx val="17"/>
            <c:invertIfNegative val="0"/>
            <c:bubble3D val="0"/>
          </c:dPt>
          <c:dPt>
            <c:idx val="18"/>
            <c:invertIfNegative val="0"/>
            <c:bubble3D val="0"/>
          </c:dPt>
          <c:dPt>
            <c:idx val="19"/>
            <c:invertIfNegative val="0"/>
            <c:bubble3D val="0"/>
            <c:spPr>
              <a:solidFill>
                <a:schemeClr val="accent6">
                  <a:lumMod val="40000"/>
                  <a:lumOff val="60000"/>
                </a:schemeClr>
              </a:solidFill>
              <a:ln w="6350">
                <a:solidFill>
                  <a:srgbClr val="0F5173"/>
                </a:solidFill>
              </a:ln>
            </c:spPr>
          </c:dPt>
          <c:dLbls>
            <c:dLbl>
              <c:idx val="0"/>
              <c:layout>
                <c:manualLayout>
                  <c:x val="7.1220461874228706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4244092374845741E-3"/>
                  <c:y val="2.964900480897519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5.6976369499382963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4.273227712453774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7"/>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8"/>
              <c:layout>
                <c:manualLayout>
                  <c:x val="4.273227712453722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9"/>
              <c:layout>
                <c:manualLayout>
                  <c:x val="7.1220461874228706E-3"/>
                  <c:y val="2.9649004808975196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0"/>
              <c:layout>
                <c:manualLayout>
                  <c:x val="5.6976369499382963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1"/>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2"/>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3"/>
              <c:layout>
                <c:manualLayout>
                  <c:x val="2.8488184749691481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4"/>
              <c:layout>
                <c:manualLayout>
                  <c:x val="4.2732277124538269E-3"/>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8"/>
              <c:numFmt formatCode="#,##0" sourceLinked="0"/>
              <c:spPr/>
              <c:txPr>
                <a:bodyPr/>
                <a:lstStyle/>
                <a:p>
                  <a:pPr algn="ctr">
                    <a:defRPr lang="en-US" sz="1200" b="1" i="0" u="none" strike="noStrike" kern="1200" baseline="0">
                      <a:solidFill>
                        <a:prstClr val="black"/>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dLbl>
            <c:numFmt formatCode="#,##0.0" sourceLinked="0"/>
            <c:spPr>
              <a:noFill/>
              <a:ln>
                <a:noFill/>
              </a:ln>
              <a:effectLst/>
            </c:spPr>
            <c:txPr>
              <a:bodyPr/>
              <a:lstStyle/>
              <a:p>
                <a:pPr algn="ctr">
                  <a:defRPr lang="en-US" sz="1000" b="1" i="0" u="none" strike="noStrike" kern="1200" baseline="0">
                    <a:solidFill>
                      <a:prstClr val="black"/>
                    </a:solidFill>
                    <a:latin typeface="Arial" pitchFamily="34" charset="0"/>
                    <a:ea typeface="+mn-ea"/>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Chart!$A$2:$A$21</c:f>
              <c:strCache>
                <c:ptCount val="20"/>
                <c:pt idx="0">
                  <c:v>95</c:v>
                </c:pt>
                <c:pt idx="1">
                  <c:v>96</c:v>
                </c:pt>
                <c:pt idx="2">
                  <c:v>97</c:v>
                </c:pt>
                <c:pt idx="3">
                  <c:v>98</c:v>
                </c:pt>
                <c:pt idx="4">
                  <c:v>99</c:v>
                </c:pt>
                <c:pt idx="5">
                  <c:v>00</c:v>
                </c:pt>
                <c:pt idx="6">
                  <c:v>01</c:v>
                </c:pt>
                <c:pt idx="7">
                  <c:v>02</c:v>
                </c:pt>
                <c:pt idx="8">
                  <c:v>03</c:v>
                </c:pt>
                <c:pt idx="9">
                  <c:v>04</c:v>
                </c:pt>
                <c:pt idx="10">
                  <c:v>05</c:v>
                </c:pt>
                <c:pt idx="11">
                  <c:v>06</c:v>
                </c:pt>
                <c:pt idx="12">
                  <c:v>07</c:v>
                </c:pt>
                <c:pt idx="13">
                  <c:v>08</c:v>
                </c:pt>
                <c:pt idx="14">
                  <c:v>09</c:v>
                </c:pt>
                <c:pt idx="15">
                  <c:v>10</c:v>
                </c:pt>
                <c:pt idx="16">
                  <c:v>11</c:v>
                </c:pt>
                <c:pt idx="17">
                  <c:v>12</c:v>
                </c:pt>
                <c:pt idx="18">
                  <c:v>13</c:v>
                </c:pt>
                <c:pt idx="19">
                  <c:v>14p</c:v>
                </c:pt>
              </c:strCache>
            </c:strRef>
          </c:cat>
          <c:val>
            <c:numRef>
              <c:f>Chart!$C$2:$C$21</c:f>
              <c:numCache>
                <c:formatCode>0.0</c:formatCode>
                <c:ptCount val="20"/>
                <c:pt idx="0">
                  <c:v>4.4783196783691803</c:v>
                </c:pt>
                <c:pt idx="1">
                  <c:v>3.5190512682153674</c:v>
                </c:pt>
                <c:pt idx="2">
                  <c:v>2.7859918837916053</c:v>
                </c:pt>
                <c:pt idx="3">
                  <c:v>3.2184732136959937</c:v>
                </c:pt>
                <c:pt idx="4">
                  <c:v>3.4898138198300455</c:v>
                </c:pt>
                <c:pt idx="5">
                  <c:v>4.057199507434639</c:v>
                </c:pt>
                <c:pt idx="6">
                  <c:v>4.6053039162502252</c:v>
                </c:pt>
                <c:pt idx="7">
                  <c:v>4.7080774010089366</c:v>
                </c:pt>
                <c:pt idx="8">
                  <c:v>4.0178565006731892</c:v>
                </c:pt>
                <c:pt idx="9">
                  <c:v>4.3956340621422729</c:v>
                </c:pt>
                <c:pt idx="10">
                  <c:v>4.2213032142661921</c:v>
                </c:pt>
                <c:pt idx="11">
                  <c:v>4.0090757109106923</c:v>
                </c:pt>
                <c:pt idx="12">
                  <c:v>4.4232568705820929</c:v>
                </c:pt>
                <c:pt idx="13">
                  <c:v>3.7063420227205102</c:v>
                </c:pt>
                <c:pt idx="14">
                  <c:v>3.1720760213859833</c:v>
                </c:pt>
                <c:pt idx="15">
                  <c:v>3.4137294296448184</c:v>
                </c:pt>
                <c:pt idx="16">
                  <c:v>3.0434460487946735</c:v>
                </c:pt>
                <c:pt idx="17">
                  <c:v>3.6642459486049272</c:v>
                </c:pt>
                <c:pt idx="18">
                  <c:v>2.5</c:v>
                </c:pt>
                <c:pt idx="19">
                  <c:v>2.4</c:v>
                </c:pt>
              </c:numCache>
            </c:numRef>
          </c:val>
        </c:ser>
        <c:dLbls>
          <c:showLegendKey val="0"/>
          <c:showVal val="0"/>
          <c:showCatName val="0"/>
          <c:showSerName val="0"/>
          <c:showPercent val="0"/>
          <c:showBubbleSize val="0"/>
        </c:dLbls>
        <c:gapWidth val="70"/>
        <c:axId val="280628488"/>
        <c:axId val="280626528"/>
      </c:barChart>
      <c:catAx>
        <c:axId val="280628488"/>
        <c:scaling>
          <c:orientation val="minMax"/>
        </c:scaling>
        <c:delete val="0"/>
        <c:axPos val="b"/>
        <c:numFmt formatCode="General" sourceLinked="1"/>
        <c:majorTickMark val="none"/>
        <c:min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280626528"/>
        <c:crosses val="autoZero"/>
        <c:auto val="0"/>
        <c:lblAlgn val="ctr"/>
        <c:lblOffset val="100"/>
        <c:tickLblSkip val="1"/>
        <c:noMultiLvlLbl val="0"/>
      </c:catAx>
      <c:valAx>
        <c:axId val="280626528"/>
        <c:scaling>
          <c:orientation val="minMax"/>
          <c:max val="16"/>
          <c:min val="0"/>
        </c:scaling>
        <c:delete val="0"/>
        <c:axPos val="l"/>
        <c:numFmt formatCode="General" sourceLinked="1"/>
        <c:majorTickMark val="none"/>
        <c:min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280628488"/>
        <c:crosses val="autoZero"/>
        <c:crossBetween val="between"/>
        <c:majorUnit val="2"/>
      </c:valAx>
    </c:plotArea>
    <c:legend>
      <c:legendPos val="b"/>
      <c:layout>
        <c:manualLayout>
          <c:xMode val="edge"/>
          <c:yMode val="edge"/>
          <c:x val="0.52353197837449805"/>
          <c:y val="2.7754971464866919E-2"/>
          <c:w val="0.47572806604302681"/>
          <c:h val="0.13369224087203424"/>
        </c:manualLayout>
      </c:layout>
      <c:overlay val="0"/>
      <c:txPr>
        <a:bodyPr/>
        <a:lstStyle/>
        <a:p>
          <a:pPr>
            <a:defRPr sz="1400" b="1">
              <a:latin typeface="Arial" pitchFamily="34" charset="0"/>
              <a:cs typeface="Arial"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49719416386086E-2"/>
          <c:y val="4.0476190476190478E-2"/>
          <c:w val="0.94388327721661058"/>
          <c:h val="0.8928571428571429"/>
        </c:manualLayout>
      </c:layout>
      <c:barChart>
        <c:barDir val="col"/>
        <c:grouping val="clustered"/>
        <c:varyColors val="0"/>
        <c:ser>
          <c:idx val="1"/>
          <c:order val="0"/>
          <c:tx>
            <c:strRef>
              <c:f>Sheet1!$A$2</c:f>
              <c:strCache>
                <c:ptCount val="1"/>
                <c:pt idx="0">
                  <c:v>HC Expenditures</c:v>
                </c:pt>
              </c:strCache>
            </c:strRef>
          </c:tx>
          <c:spPr>
            <a:solidFill>
              <a:srgbClr val="225A7A"/>
            </a:solidFill>
            <a:ln w="25351">
              <a:noFill/>
            </a:ln>
          </c:spPr>
          <c:invertIfNegative val="0"/>
          <c:dPt>
            <c:idx val="38"/>
            <c:invertIfNegative val="0"/>
            <c:bubble3D val="0"/>
          </c:dPt>
          <c:dPt>
            <c:idx val="48"/>
            <c:invertIfNegative val="0"/>
            <c:bubble3D val="0"/>
            <c:spPr>
              <a:solidFill>
                <a:srgbClr val="FFC000"/>
              </a:solidFill>
              <a:ln w="25351">
                <a:noFill/>
              </a:ln>
            </c:spPr>
          </c:dPt>
          <c:dLbls>
            <c:dLbl>
              <c:idx val="38"/>
              <c:spPr>
                <a:noFill/>
                <a:ln w="25351">
                  <a:noFill/>
                </a:ln>
              </c:spPr>
              <c:txPr>
                <a:bodyPr rot="-5400000" vert="horz"/>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dLbl>
            <c:spPr>
              <a:noFill/>
              <a:ln w="25351">
                <a:noFill/>
              </a:ln>
            </c:spPr>
            <c:txPr>
              <a:bodyPr rot="-5400000" vert="horz" wrap="square" lIns="38100" tIns="19050" rIns="38100" bIns="19050" anchor="ctr">
                <a:spAutoFit/>
              </a:bodyPr>
              <a:lstStyle/>
              <a:p>
                <a:pPr algn="ctr">
                  <a:defRPr sz="1100" b="1" i="0" u="none" strike="noStrike" baseline="0">
                    <a:solidFill>
                      <a:schemeClr val="tx1"/>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Sheet1!$B$1:$BG$1</c:f>
              <c:strCache>
                <c:ptCount val="58"/>
                <c:pt idx="0">
                  <c:v>65</c:v>
                </c:pt>
                <c:pt idx="1">
                  <c:v>66</c:v>
                </c:pt>
                <c:pt idx="2">
                  <c:v>67</c:v>
                </c:pt>
                <c:pt idx="3">
                  <c:v>68</c:v>
                </c:pt>
                <c:pt idx="4">
                  <c:v>69</c:v>
                </c:pt>
                <c:pt idx="5">
                  <c:v>70</c:v>
                </c:pt>
                <c:pt idx="6">
                  <c:v>71</c:v>
                </c:pt>
                <c:pt idx="7">
                  <c:v>72</c:v>
                </c:pt>
                <c:pt idx="8">
                  <c:v>73</c:v>
                </c:pt>
                <c:pt idx="9">
                  <c:v>74</c:v>
                </c:pt>
                <c:pt idx="10">
                  <c:v>75</c:v>
                </c:pt>
                <c:pt idx="11">
                  <c:v>76</c:v>
                </c:pt>
                <c:pt idx="12">
                  <c:v>77</c:v>
                </c:pt>
                <c:pt idx="13">
                  <c:v>78</c:v>
                </c:pt>
                <c:pt idx="14">
                  <c:v>79</c:v>
                </c:pt>
                <c:pt idx="15">
                  <c:v>80</c:v>
                </c:pt>
                <c:pt idx="16">
                  <c:v>81</c:v>
                </c:pt>
                <c:pt idx="17">
                  <c:v>82</c:v>
                </c:pt>
                <c:pt idx="18">
                  <c:v>83</c:v>
                </c:pt>
                <c:pt idx="19">
                  <c:v>84</c:v>
                </c:pt>
                <c:pt idx="20">
                  <c:v>85</c:v>
                </c:pt>
                <c:pt idx="21">
                  <c:v>86</c:v>
                </c:pt>
                <c:pt idx="22">
                  <c:v>87</c:v>
                </c:pt>
                <c:pt idx="23">
                  <c:v>88</c:v>
                </c:pt>
                <c:pt idx="24">
                  <c:v>89</c:v>
                </c:pt>
                <c:pt idx="25">
                  <c:v>90</c:v>
                </c:pt>
                <c:pt idx="26">
                  <c:v>91</c:v>
                </c:pt>
                <c:pt idx="27">
                  <c:v>92</c:v>
                </c:pt>
                <c:pt idx="28">
                  <c:v>93</c:v>
                </c:pt>
                <c:pt idx="29">
                  <c:v>94</c:v>
                </c:pt>
                <c:pt idx="30">
                  <c:v>95</c:v>
                </c:pt>
                <c:pt idx="31">
                  <c:v>96</c:v>
                </c:pt>
                <c:pt idx="32">
                  <c:v>97</c:v>
                </c:pt>
                <c:pt idx="33">
                  <c:v>98</c:v>
                </c:pt>
                <c:pt idx="34">
                  <c:v>99</c:v>
                </c:pt>
                <c:pt idx="35">
                  <c:v>00</c:v>
                </c:pt>
                <c:pt idx="36">
                  <c:v>01</c:v>
                </c:pt>
                <c:pt idx="37">
                  <c:v>02</c:v>
                </c:pt>
                <c:pt idx="38">
                  <c:v>03</c:v>
                </c:pt>
                <c:pt idx="39">
                  <c:v>04</c:v>
                </c:pt>
                <c:pt idx="40">
                  <c:v>05</c:v>
                </c:pt>
                <c:pt idx="41">
                  <c:v>06</c:v>
                </c:pt>
                <c:pt idx="42">
                  <c:v>07</c:v>
                </c:pt>
                <c:pt idx="43">
                  <c:v>08</c:v>
                </c:pt>
                <c:pt idx="44">
                  <c:v>09</c:v>
                </c:pt>
                <c:pt idx="45">
                  <c:v>10</c:v>
                </c:pt>
                <c:pt idx="46">
                  <c:v>11</c:v>
                </c:pt>
                <c:pt idx="47">
                  <c:v>12</c:v>
                </c:pt>
                <c:pt idx="48">
                  <c:v>13</c:v>
                </c:pt>
                <c:pt idx="49">
                  <c:v>14</c:v>
                </c:pt>
                <c:pt idx="50">
                  <c:v>15</c:v>
                </c:pt>
                <c:pt idx="51">
                  <c:v>16</c:v>
                </c:pt>
                <c:pt idx="52">
                  <c:v>17</c:v>
                </c:pt>
                <c:pt idx="53">
                  <c:v>18</c:v>
                </c:pt>
                <c:pt idx="54">
                  <c:v>19</c:v>
                </c:pt>
                <c:pt idx="55">
                  <c:v>20</c:v>
                </c:pt>
                <c:pt idx="56">
                  <c:v>21</c:v>
                </c:pt>
                <c:pt idx="57">
                  <c:v>22</c:v>
                </c:pt>
              </c:strCache>
            </c:strRef>
          </c:cat>
          <c:val>
            <c:numRef>
              <c:f>Sheet1!$B$2:$BG$2</c:f>
              <c:numCache>
                <c:formatCode>"$"#,##0.0</c:formatCode>
                <c:ptCount val="58"/>
                <c:pt idx="0">
                  <c:v>41.957000000000001</c:v>
                </c:pt>
                <c:pt idx="1">
                  <c:v>46.253999999999998</c:v>
                </c:pt>
                <c:pt idx="2">
                  <c:v>51.78</c:v>
                </c:pt>
                <c:pt idx="3">
                  <c:v>58.755000000000003</c:v>
                </c:pt>
                <c:pt idx="4">
                  <c:v>66.215000000000003</c:v>
                </c:pt>
                <c:pt idx="5">
                  <c:v>74.852999999999994</c:v>
                </c:pt>
                <c:pt idx="6">
                  <c:v>83.24</c:v>
                </c:pt>
                <c:pt idx="7">
                  <c:v>93.141000000000005</c:v>
                </c:pt>
                <c:pt idx="8">
                  <c:v>103.36499999999999</c:v>
                </c:pt>
                <c:pt idx="9">
                  <c:v>117.157</c:v>
                </c:pt>
                <c:pt idx="10">
                  <c:v>133.58500000000001</c:v>
                </c:pt>
                <c:pt idx="11">
                  <c:v>153.011</c:v>
                </c:pt>
                <c:pt idx="12">
                  <c:v>173.97900000000001</c:v>
                </c:pt>
                <c:pt idx="13">
                  <c:v>195.52799999999999</c:v>
                </c:pt>
                <c:pt idx="14">
                  <c:v>221.65799999999999</c:v>
                </c:pt>
                <c:pt idx="15">
                  <c:v>255.78399999999999</c:v>
                </c:pt>
                <c:pt idx="16">
                  <c:v>296.73899999999998</c:v>
                </c:pt>
                <c:pt idx="17">
                  <c:v>334.69900000000001</c:v>
                </c:pt>
                <c:pt idx="18">
                  <c:v>368.98700000000002</c:v>
                </c:pt>
                <c:pt idx="19">
                  <c:v>406.512</c:v>
                </c:pt>
                <c:pt idx="20">
                  <c:v>444.608</c:v>
                </c:pt>
                <c:pt idx="21">
                  <c:v>476.892</c:v>
                </c:pt>
                <c:pt idx="22">
                  <c:v>519.11699999999996</c:v>
                </c:pt>
                <c:pt idx="23">
                  <c:v>581.69799999999998</c:v>
                </c:pt>
                <c:pt idx="24">
                  <c:v>647.46500000000003</c:v>
                </c:pt>
                <c:pt idx="25">
                  <c:v>724.27800000000002</c:v>
                </c:pt>
                <c:pt idx="26">
                  <c:v>791.52499999999998</c:v>
                </c:pt>
                <c:pt idx="27">
                  <c:v>857.91</c:v>
                </c:pt>
                <c:pt idx="28">
                  <c:v>921.49199999999996</c:v>
                </c:pt>
                <c:pt idx="29">
                  <c:v>972.68700000000001</c:v>
                </c:pt>
                <c:pt idx="30">
                  <c:v>1027.432</c:v>
                </c:pt>
                <c:pt idx="31">
                  <c:v>1081.8489999999999</c:v>
                </c:pt>
                <c:pt idx="32">
                  <c:v>1142.6210000000001</c:v>
                </c:pt>
                <c:pt idx="33">
                  <c:v>1208.933</c:v>
                </c:pt>
                <c:pt idx="34">
                  <c:v>1286.4559999999999</c:v>
                </c:pt>
                <c:pt idx="35">
                  <c:v>1377.1780000000001</c:v>
                </c:pt>
                <c:pt idx="36">
                  <c:v>1493.347</c:v>
                </c:pt>
                <c:pt idx="37">
                  <c:v>1637.9559999999999</c:v>
                </c:pt>
                <c:pt idx="38">
                  <c:v>1775.4390000000001</c:v>
                </c:pt>
                <c:pt idx="39">
                  <c:v>1901.5989999999999</c:v>
                </c:pt>
                <c:pt idx="40">
                  <c:v>2030.4970000000001</c:v>
                </c:pt>
                <c:pt idx="41">
                  <c:v>2163.2930000000001</c:v>
                </c:pt>
                <c:pt idx="42">
                  <c:v>2298.2689999999998</c:v>
                </c:pt>
                <c:pt idx="43">
                  <c:v>2406.6439999999998</c:v>
                </c:pt>
                <c:pt idx="44">
                  <c:v>2501.1709999999998</c:v>
                </c:pt>
                <c:pt idx="45">
                  <c:v>2599.951</c:v>
                </c:pt>
                <c:pt idx="46">
                  <c:v>2700.739</c:v>
                </c:pt>
                <c:pt idx="47">
                  <c:v>2806.6350000000002</c:v>
                </c:pt>
                <c:pt idx="48">
                  <c:v>2914.6770000000001</c:v>
                </c:pt>
                <c:pt idx="49">
                  <c:v>3093.1869999999999</c:v>
                </c:pt>
                <c:pt idx="50">
                  <c:v>3273.424</c:v>
                </c:pt>
                <c:pt idx="51">
                  <c:v>3458.2559999999999</c:v>
                </c:pt>
                <c:pt idx="52">
                  <c:v>3660.433</c:v>
                </c:pt>
                <c:pt idx="53">
                  <c:v>3889.1080000000002</c:v>
                </c:pt>
                <c:pt idx="54">
                  <c:v>4142.3860000000004</c:v>
                </c:pt>
                <c:pt idx="55">
                  <c:v>4416.2290000000003</c:v>
                </c:pt>
                <c:pt idx="56">
                  <c:v>4702.0469999999996</c:v>
                </c:pt>
                <c:pt idx="57">
                  <c:v>5008.7939999999999</c:v>
                </c:pt>
              </c:numCache>
            </c:numRef>
          </c:val>
        </c:ser>
        <c:dLbls>
          <c:showLegendKey val="0"/>
          <c:showVal val="0"/>
          <c:showCatName val="0"/>
          <c:showSerName val="0"/>
          <c:showPercent val="0"/>
          <c:showBubbleSize val="0"/>
        </c:dLbls>
        <c:gapWidth val="60"/>
        <c:axId val="280627312"/>
        <c:axId val="280626136"/>
      </c:barChart>
      <c:catAx>
        <c:axId val="280627312"/>
        <c:scaling>
          <c:orientation val="minMax"/>
        </c:scaling>
        <c:delete val="0"/>
        <c:axPos val="b"/>
        <c:numFmt formatCode="General" sourceLinked="1"/>
        <c:majorTickMark val="out"/>
        <c:minorTickMark val="none"/>
        <c:tickLblPos val="nextTo"/>
        <c:spPr>
          <a:ln w="3169">
            <a:solidFill>
              <a:schemeClr val="tx1"/>
            </a:solidFill>
            <a:prstDash val="solid"/>
          </a:ln>
        </c:spPr>
        <c:txPr>
          <a:bodyPr rot="-5400000" vert="horz"/>
          <a:lstStyle/>
          <a:p>
            <a:pPr>
              <a:defRPr sz="1198" b="0" i="0" u="none" strike="noStrike" baseline="0">
                <a:solidFill>
                  <a:schemeClr val="tx1"/>
                </a:solidFill>
                <a:latin typeface="Arial"/>
                <a:ea typeface="Arial"/>
                <a:cs typeface="Arial"/>
              </a:defRPr>
            </a:pPr>
            <a:endParaRPr lang="en-US"/>
          </a:p>
        </c:txPr>
        <c:crossAx val="280626136"/>
        <c:crosses val="autoZero"/>
        <c:auto val="0"/>
        <c:lblAlgn val="ctr"/>
        <c:lblOffset val="0"/>
        <c:tickLblSkip val="1"/>
        <c:tickMarkSkip val="1"/>
        <c:noMultiLvlLbl val="0"/>
      </c:catAx>
      <c:valAx>
        <c:axId val="280626136"/>
        <c:scaling>
          <c:orientation val="minMax"/>
        </c:scaling>
        <c:delete val="0"/>
        <c:axPos val="l"/>
        <c:numFmt formatCode="&quot;$&quot;#,##0" sourceLinked="0"/>
        <c:majorTickMark val="out"/>
        <c:minorTickMark val="none"/>
        <c:tickLblPos val="nextTo"/>
        <c:spPr>
          <a:ln w="3169">
            <a:solidFill>
              <a:schemeClr val="tx1"/>
            </a:solidFill>
            <a:prstDash val="solid"/>
          </a:ln>
        </c:spPr>
        <c:txPr>
          <a:bodyPr rot="0" vert="horz"/>
          <a:lstStyle/>
          <a:p>
            <a:pPr>
              <a:defRPr sz="1397" b="0" i="0" u="none" strike="noStrike" baseline="0">
                <a:solidFill>
                  <a:schemeClr val="tx1"/>
                </a:solidFill>
                <a:effectLst/>
                <a:latin typeface="Arial"/>
                <a:ea typeface="Arial"/>
                <a:cs typeface="Arial"/>
              </a:defRPr>
            </a:pPr>
            <a:endParaRPr lang="en-US"/>
          </a:p>
        </c:txPr>
        <c:crossAx val="280627312"/>
        <c:crosses val="autoZero"/>
        <c:crossBetween val="between"/>
      </c:valAx>
      <c:spPr>
        <a:noFill/>
        <a:ln w="25351">
          <a:noFill/>
        </a:ln>
      </c:spPr>
    </c:plotArea>
    <c:plotVisOnly val="1"/>
    <c:dispBlanksAs val="gap"/>
    <c:showDLblsOverMax val="0"/>
  </c:chart>
  <c:spPr>
    <a:noFill/>
    <a:ln>
      <a:noFill/>
    </a:ln>
  </c:spPr>
  <c:txPr>
    <a:bodyPr/>
    <a:lstStyle/>
    <a:p>
      <a:pPr>
        <a:defRPr sz="1397" b="0" i="0" u="none" strike="noStrike" baseline="0">
          <a:solidFill>
            <a:schemeClr val="tx1"/>
          </a:solidFill>
          <a:latin typeface="Arial"/>
          <a:ea typeface="Arial"/>
          <a:cs typeface="Aria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65152E-BCCC-4541-9434-6294DE38F56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1AEE7BA0-629C-4B85-B4AD-7E22DED1A99C}">
      <dgm:prSet phldrT="[Text]"/>
      <dgm:spPr>
        <a:solidFill>
          <a:srgbClr val="C00000"/>
        </a:solidFill>
      </dgm:spPr>
      <dgm:t>
        <a:bodyPr/>
        <a:lstStyle/>
        <a:p>
          <a:r>
            <a:rPr lang="en-US" dirty="0" smtClean="0">
              <a:solidFill>
                <a:schemeClr val="bg1"/>
              </a:solidFill>
            </a:rPr>
            <a:t>Data Breach Event</a:t>
          </a:r>
          <a:endParaRPr lang="en-US" dirty="0">
            <a:solidFill>
              <a:schemeClr val="bg1"/>
            </a:solidFill>
          </a:endParaRPr>
        </a:p>
      </dgm:t>
    </dgm:pt>
    <dgm:pt modelId="{1567C19D-C1BB-49DD-8291-657F4EEF2DF7}" type="parTrans" cxnId="{6CEEA439-2F00-4982-9871-503A5365E2DF}">
      <dgm:prSet/>
      <dgm:spPr/>
      <dgm:t>
        <a:bodyPr/>
        <a:lstStyle/>
        <a:p>
          <a:endParaRPr lang="en-US"/>
        </a:p>
      </dgm:t>
    </dgm:pt>
    <dgm:pt modelId="{089A64FA-F977-4B37-B89F-2EF8C1433DDF}" type="sibTrans" cxnId="{6CEEA439-2F00-4982-9871-503A5365E2DF}">
      <dgm:prSet/>
      <dgm:spPr/>
      <dgm:t>
        <a:bodyPr/>
        <a:lstStyle/>
        <a:p>
          <a:endParaRPr lang="en-US"/>
        </a:p>
      </dgm:t>
    </dgm:pt>
    <dgm:pt modelId="{5F82ADDF-1E91-467C-A264-860ED8DCA426}">
      <dgm:prSet phldrT="[Text]" custT="1"/>
      <dgm:spPr/>
      <dgm:t>
        <a:bodyPr/>
        <a:lstStyle/>
        <a:p>
          <a:r>
            <a:rPr lang="en-US" sz="1600" dirty="0" smtClean="0"/>
            <a:t>Costs of notifying affecting individuals </a:t>
          </a:r>
          <a:endParaRPr lang="en-US" sz="1600" dirty="0"/>
        </a:p>
      </dgm:t>
    </dgm:pt>
    <dgm:pt modelId="{B29318E9-7C07-4CD5-9C1C-11978CFFCA78}" type="parTrans" cxnId="{7B70DE45-1D9C-4F31-894D-914B84C1AD81}">
      <dgm:prSet/>
      <dgm:spPr/>
      <dgm:t>
        <a:bodyPr/>
        <a:lstStyle/>
        <a:p>
          <a:endParaRPr lang="en-US"/>
        </a:p>
      </dgm:t>
    </dgm:pt>
    <dgm:pt modelId="{0CE931A9-4842-44F8-A23A-CE7B9271682A}" type="sibTrans" cxnId="{7B70DE45-1D9C-4F31-894D-914B84C1AD81}">
      <dgm:prSet/>
      <dgm:spPr/>
      <dgm:t>
        <a:bodyPr/>
        <a:lstStyle/>
        <a:p>
          <a:endParaRPr lang="en-US"/>
        </a:p>
      </dgm:t>
    </dgm:pt>
    <dgm:pt modelId="{6BBC841D-9638-41ED-BDD4-2259171F964B}">
      <dgm:prSet phldrT="[Text]"/>
      <dgm:spPr/>
      <dgm:t>
        <a:bodyPr/>
        <a:lstStyle/>
        <a:p>
          <a:r>
            <a:rPr lang="en-US" dirty="0" smtClean="0"/>
            <a:t>Defense and settlement costs</a:t>
          </a:r>
          <a:endParaRPr lang="en-US" dirty="0"/>
        </a:p>
      </dgm:t>
    </dgm:pt>
    <dgm:pt modelId="{E9612BF7-8DF6-43D8-9F23-D6B69FB5EE55}" type="parTrans" cxnId="{51978744-9307-4E70-9402-D828F43DA9D1}">
      <dgm:prSet/>
      <dgm:spPr/>
      <dgm:t>
        <a:bodyPr/>
        <a:lstStyle/>
        <a:p>
          <a:endParaRPr lang="en-US"/>
        </a:p>
      </dgm:t>
    </dgm:pt>
    <dgm:pt modelId="{3B0261EE-CFB6-48AB-8E0B-0449F35B4D72}" type="sibTrans" cxnId="{51978744-9307-4E70-9402-D828F43DA9D1}">
      <dgm:prSet/>
      <dgm:spPr/>
      <dgm:t>
        <a:bodyPr/>
        <a:lstStyle/>
        <a:p>
          <a:endParaRPr lang="en-US"/>
        </a:p>
      </dgm:t>
    </dgm:pt>
    <dgm:pt modelId="{DDE525F0-70D8-45F0-9682-5D1D4141DDC1}">
      <dgm:prSet phldrT="[Text]" custT="1"/>
      <dgm:spPr/>
      <dgm:t>
        <a:bodyPr/>
        <a:lstStyle/>
        <a:p>
          <a:r>
            <a:rPr lang="en-US" sz="1600" dirty="0" smtClean="0"/>
            <a:t>Lost customers and damaged reputation</a:t>
          </a:r>
          <a:endParaRPr lang="en-US" sz="1600" dirty="0"/>
        </a:p>
      </dgm:t>
    </dgm:pt>
    <dgm:pt modelId="{8EACBA72-0736-4829-BF79-2B5DEFF075E3}" type="parTrans" cxnId="{56860E61-6CFD-4773-8191-2F5031C8B89E}">
      <dgm:prSet/>
      <dgm:spPr/>
      <dgm:t>
        <a:bodyPr/>
        <a:lstStyle/>
        <a:p>
          <a:endParaRPr lang="en-US"/>
        </a:p>
      </dgm:t>
    </dgm:pt>
    <dgm:pt modelId="{FE6DE75F-9137-46B6-9AE9-0545233FF6B3}" type="sibTrans" cxnId="{56860E61-6CFD-4773-8191-2F5031C8B89E}">
      <dgm:prSet/>
      <dgm:spPr/>
      <dgm:t>
        <a:bodyPr/>
        <a:lstStyle/>
        <a:p>
          <a:endParaRPr lang="en-US"/>
        </a:p>
      </dgm:t>
    </dgm:pt>
    <dgm:pt modelId="{9321480D-3849-499F-9149-3F1E97383D0E}">
      <dgm:prSet phldrT="[Text]"/>
      <dgm:spPr/>
      <dgm:t>
        <a:bodyPr/>
        <a:lstStyle/>
        <a:p>
          <a:endParaRPr lang="en-US" dirty="0"/>
        </a:p>
      </dgm:t>
    </dgm:pt>
    <dgm:pt modelId="{3BAF80CF-93F2-486D-9D21-FD2B5778DFD2}" type="parTrans" cxnId="{8BEF2BAD-EC03-4781-A20C-BC1E0B655708}">
      <dgm:prSet/>
      <dgm:spPr/>
      <dgm:t>
        <a:bodyPr/>
        <a:lstStyle/>
        <a:p>
          <a:endParaRPr lang="en-US"/>
        </a:p>
      </dgm:t>
    </dgm:pt>
    <dgm:pt modelId="{558F8CCC-40FC-40E0-B992-4EB1CD746BC2}" type="sibTrans" cxnId="{8BEF2BAD-EC03-4781-A20C-BC1E0B655708}">
      <dgm:prSet/>
      <dgm:spPr/>
      <dgm:t>
        <a:bodyPr/>
        <a:lstStyle/>
        <a:p>
          <a:endParaRPr lang="en-US"/>
        </a:p>
      </dgm:t>
    </dgm:pt>
    <dgm:pt modelId="{B0602C1E-C48C-4D54-B662-B174A3E82681}">
      <dgm:prSet phldrT="[Text]" custT="1"/>
      <dgm:spPr/>
      <dgm:t>
        <a:bodyPr/>
        <a:lstStyle/>
        <a:p>
          <a:r>
            <a:rPr lang="en-US" sz="1600" dirty="0" smtClean="0"/>
            <a:t>Cyber extortion payments</a:t>
          </a:r>
          <a:endParaRPr lang="en-US" sz="1600" dirty="0"/>
        </a:p>
      </dgm:t>
    </dgm:pt>
    <dgm:pt modelId="{5AAF6B1F-FFD4-4287-9E40-00DD33C9EB39}" type="parTrans" cxnId="{0A89056E-30BD-4E92-A91D-BC7E7AB6775A}">
      <dgm:prSet/>
      <dgm:spPr/>
      <dgm:t>
        <a:bodyPr/>
        <a:lstStyle/>
        <a:p>
          <a:endParaRPr lang="en-US"/>
        </a:p>
      </dgm:t>
    </dgm:pt>
    <dgm:pt modelId="{CDEFA36E-4644-4641-9516-600D197FFF57}" type="sibTrans" cxnId="{0A89056E-30BD-4E92-A91D-BC7E7AB6775A}">
      <dgm:prSet/>
      <dgm:spPr/>
      <dgm:t>
        <a:bodyPr/>
        <a:lstStyle/>
        <a:p>
          <a:endParaRPr lang="en-US"/>
        </a:p>
      </dgm:t>
    </dgm:pt>
    <dgm:pt modelId="{847C7364-11AA-4DC2-925F-B3CBC54ECB48}">
      <dgm:prSet phldrT="[Text]" custT="1"/>
      <dgm:spPr/>
      <dgm:t>
        <a:bodyPr/>
        <a:lstStyle/>
        <a:p>
          <a:r>
            <a:rPr lang="en-US" sz="1600" dirty="0" smtClean="0"/>
            <a:t>Costs of notifying regulatory authorities</a:t>
          </a:r>
          <a:endParaRPr lang="en-US" sz="1600" dirty="0"/>
        </a:p>
      </dgm:t>
    </dgm:pt>
    <dgm:pt modelId="{B786CD19-95D2-4F8F-820A-CD58EEB81FF8}" type="parTrans" cxnId="{667D5494-5CE0-4FF2-9EFE-BB06FF1E7442}">
      <dgm:prSet/>
      <dgm:spPr/>
      <dgm:t>
        <a:bodyPr/>
        <a:lstStyle/>
        <a:p>
          <a:endParaRPr lang="en-US"/>
        </a:p>
      </dgm:t>
    </dgm:pt>
    <dgm:pt modelId="{6E00D103-71AA-4332-BF43-7EFE48F32CAE}" type="sibTrans" cxnId="{667D5494-5CE0-4FF2-9EFE-BB06FF1E7442}">
      <dgm:prSet/>
      <dgm:spPr/>
      <dgm:t>
        <a:bodyPr/>
        <a:lstStyle/>
        <a:p>
          <a:endParaRPr lang="en-US"/>
        </a:p>
      </dgm:t>
    </dgm:pt>
    <dgm:pt modelId="{D45ADFEC-7227-45ED-80AA-E792832CF994}">
      <dgm:prSet phldrT="[Text]"/>
      <dgm:spPr/>
      <dgm:t>
        <a:bodyPr/>
        <a:lstStyle/>
        <a:p>
          <a:endParaRPr lang="en-US" dirty="0"/>
        </a:p>
      </dgm:t>
    </dgm:pt>
    <dgm:pt modelId="{5DBF9A8A-DA02-424B-8E1F-E988E5B6820B}" type="parTrans" cxnId="{0E8F3568-C0A8-400B-800B-B90C07804FBA}">
      <dgm:prSet/>
      <dgm:spPr/>
      <dgm:t>
        <a:bodyPr/>
        <a:lstStyle/>
        <a:p>
          <a:endParaRPr lang="en-US"/>
        </a:p>
      </dgm:t>
    </dgm:pt>
    <dgm:pt modelId="{4902897B-FE49-4618-BC95-92338A266511}" type="sibTrans" cxnId="{0E8F3568-C0A8-400B-800B-B90C07804FBA}">
      <dgm:prSet/>
      <dgm:spPr/>
      <dgm:t>
        <a:bodyPr/>
        <a:lstStyle/>
        <a:p>
          <a:endParaRPr lang="en-US"/>
        </a:p>
      </dgm:t>
    </dgm:pt>
    <dgm:pt modelId="{4B42B842-6B2E-4003-A569-8DB2D07605DE}">
      <dgm:prSet phldrT="[Text]"/>
      <dgm:spPr/>
      <dgm:t>
        <a:bodyPr/>
        <a:lstStyle/>
        <a:p>
          <a:endParaRPr lang="en-US" dirty="0"/>
        </a:p>
      </dgm:t>
    </dgm:pt>
    <dgm:pt modelId="{95E955F2-DC47-4E59-8C4C-A157DBA07121}" type="parTrans" cxnId="{91E38686-48A5-4514-A469-7C3FFADC0D37}">
      <dgm:prSet/>
      <dgm:spPr/>
      <dgm:t>
        <a:bodyPr/>
        <a:lstStyle/>
        <a:p>
          <a:endParaRPr lang="en-US"/>
        </a:p>
      </dgm:t>
    </dgm:pt>
    <dgm:pt modelId="{39887C53-1830-4F8D-801B-AAFF4BEE6A73}" type="sibTrans" cxnId="{91E38686-48A5-4514-A469-7C3FFADC0D37}">
      <dgm:prSet/>
      <dgm:spPr/>
      <dgm:t>
        <a:bodyPr/>
        <a:lstStyle/>
        <a:p>
          <a:endParaRPr lang="en-US"/>
        </a:p>
      </dgm:t>
    </dgm:pt>
    <dgm:pt modelId="{F238AA70-11E4-4313-A751-C3893A93367B}">
      <dgm:prSet phldrT="[Text]" custT="1"/>
      <dgm:spPr/>
      <dgm:t>
        <a:bodyPr/>
        <a:lstStyle/>
        <a:p>
          <a:endParaRPr lang="en-US"/>
        </a:p>
      </dgm:t>
    </dgm:pt>
    <dgm:pt modelId="{E3912C89-D80E-468E-BD43-AD61106A2D9F}" type="parTrans" cxnId="{1D7F9148-6C95-4356-9711-FE690AD5DDDC}">
      <dgm:prSet/>
      <dgm:spPr/>
      <dgm:t>
        <a:bodyPr/>
        <a:lstStyle/>
        <a:p>
          <a:endParaRPr lang="en-US"/>
        </a:p>
      </dgm:t>
    </dgm:pt>
    <dgm:pt modelId="{479F126A-6D40-4053-B9AC-BFFB06DFC8FD}" type="sibTrans" cxnId="{1D7F9148-6C95-4356-9711-FE690AD5DDDC}">
      <dgm:prSet/>
      <dgm:spPr/>
      <dgm:t>
        <a:bodyPr/>
        <a:lstStyle/>
        <a:p>
          <a:endParaRPr lang="en-US"/>
        </a:p>
      </dgm:t>
    </dgm:pt>
    <dgm:pt modelId="{BB9CDE7A-964C-41EA-9FA4-73AAEF6C8C87}">
      <dgm:prSet phldrT="[Text]" custT="1"/>
      <dgm:spPr/>
      <dgm:t>
        <a:bodyPr/>
        <a:lstStyle/>
        <a:p>
          <a:r>
            <a:rPr lang="en-US" sz="1600" dirty="0" smtClean="0"/>
            <a:t>Regulatory fines at home &amp; abroad</a:t>
          </a:r>
          <a:endParaRPr lang="en-US" sz="1600" dirty="0"/>
        </a:p>
      </dgm:t>
    </dgm:pt>
    <dgm:pt modelId="{0DB401ED-9501-47A0-9722-FFB671C5363B}" type="parTrans" cxnId="{B0D646C6-1166-4397-A81A-56DA55EB74D4}">
      <dgm:prSet/>
      <dgm:spPr/>
      <dgm:t>
        <a:bodyPr/>
        <a:lstStyle/>
        <a:p>
          <a:endParaRPr lang="en-US"/>
        </a:p>
      </dgm:t>
    </dgm:pt>
    <dgm:pt modelId="{675EE0BE-E249-4D58-9275-65AB4D4FF5B0}" type="sibTrans" cxnId="{B0D646C6-1166-4397-A81A-56DA55EB74D4}">
      <dgm:prSet/>
      <dgm:spPr/>
      <dgm:t>
        <a:bodyPr/>
        <a:lstStyle/>
        <a:p>
          <a:endParaRPr lang="en-US"/>
        </a:p>
      </dgm:t>
    </dgm:pt>
    <dgm:pt modelId="{5E3C44D8-D7C4-4741-BFE7-B40E83E0810E}">
      <dgm:prSet phldrT="[Text]" custT="1"/>
      <dgm:spPr/>
      <dgm:t>
        <a:bodyPr/>
        <a:lstStyle/>
        <a:p>
          <a:r>
            <a:rPr lang="en-US" sz="1600" dirty="0" smtClean="0"/>
            <a:t>Business Income Loss</a:t>
          </a:r>
          <a:endParaRPr lang="en-US" sz="1600" dirty="0"/>
        </a:p>
      </dgm:t>
    </dgm:pt>
    <dgm:pt modelId="{419C214F-5B37-41C8-8489-BA7258B8F6B9}" type="parTrans" cxnId="{D40570A0-350A-4577-AEBF-FFECE0FBD67E}">
      <dgm:prSet/>
      <dgm:spPr/>
      <dgm:t>
        <a:bodyPr/>
        <a:lstStyle/>
        <a:p>
          <a:endParaRPr lang="en-US"/>
        </a:p>
      </dgm:t>
    </dgm:pt>
    <dgm:pt modelId="{23022F15-57E7-4484-A5E9-2EC47C0A06E3}" type="sibTrans" cxnId="{D40570A0-350A-4577-AEBF-FFECE0FBD67E}">
      <dgm:prSet/>
      <dgm:spPr/>
      <dgm:t>
        <a:bodyPr/>
        <a:lstStyle/>
        <a:p>
          <a:endParaRPr lang="en-US"/>
        </a:p>
      </dgm:t>
    </dgm:pt>
    <dgm:pt modelId="{84B2A22D-953A-4877-BEBA-FF0CC0260630}" type="pres">
      <dgm:prSet presAssocID="{BB65152E-BCCC-4541-9434-6294DE38F568}" presName="Name0" presStyleCnt="0">
        <dgm:presLayoutVars>
          <dgm:chMax val="1"/>
          <dgm:chPref val="1"/>
          <dgm:dir/>
          <dgm:animOne val="branch"/>
          <dgm:animLvl val="lvl"/>
        </dgm:presLayoutVars>
      </dgm:prSet>
      <dgm:spPr/>
      <dgm:t>
        <a:bodyPr/>
        <a:lstStyle/>
        <a:p>
          <a:endParaRPr lang="en-US"/>
        </a:p>
      </dgm:t>
    </dgm:pt>
    <dgm:pt modelId="{3C1CC195-821B-4304-9293-2FDD928A06EE}" type="pres">
      <dgm:prSet presAssocID="{1AEE7BA0-629C-4B85-B4AD-7E22DED1A99C}" presName="singleCycle" presStyleCnt="0"/>
      <dgm:spPr/>
    </dgm:pt>
    <dgm:pt modelId="{F2D50769-82FD-4084-8E03-110D6579274B}" type="pres">
      <dgm:prSet presAssocID="{1AEE7BA0-629C-4B85-B4AD-7E22DED1A99C}" presName="singleCenter" presStyleLbl="node1" presStyleIdx="0" presStyleCnt="8">
        <dgm:presLayoutVars>
          <dgm:chMax val="7"/>
          <dgm:chPref val="7"/>
        </dgm:presLayoutVars>
      </dgm:prSet>
      <dgm:spPr/>
      <dgm:t>
        <a:bodyPr/>
        <a:lstStyle/>
        <a:p>
          <a:endParaRPr lang="en-US"/>
        </a:p>
      </dgm:t>
    </dgm:pt>
    <dgm:pt modelId="{652BDA42-9255-444F-BF4F-48E006951B2F}" type="pres">
      <dgm:prSet presAssocID="{B29318E9-7C07-4CD5-9C1C-11978CFFCA78}" presName="Name56" presStyleLbl="parChTrans1D2" presStyleIdx="0" presStyleCnt="7"/>
      <dgm:spPr/>
      <dgm:t>
        <a:bodyPr/>
        <a:lstStyle/>
        <a:p>
          <a:endParaRPr lang="en-US"/>
        </a:p>
      </dgm:t>
    </dgm:pt>
    <dgm:pt modelId="{6CD08984-0F29-4332-9FF8-AC58E7CEEB64}" type="pres">
      <dgm:prSet presAssocID="{5F82ADDF-1E91-467C-A264-860ED8DCA426}" presName="text0" presStyleLbl="node1" presStyleIdx="1" presStyleCnt="8" custScaleX="156983" custRadScaleRad="99038" custRadScaleInc="-5187">
        <dgm:presLayoutVars>
          <dgm:bulletEnabled val="1"/>
        </dgm:presLayoutVars>
      </dgm:prSet>
      <dgm:spPr/>
      <dgm:t>
        <a:bodyPr/>
        <a:lstStyle/>
        <a:p>
          <a:endParaRPr lang="en-US"/>
        </a:p>
      </dgm:t>
    </dgm:pt>
    <dgm:pt modelId="{BA9E4B6F-5BC6-4833-8340-6DC678159372}" type="pres">
      <dgm:prSet presAssocID="{E9612BF7-8DF6-43D8-9F23-D6B69FB5EE55}" presName="Name56" presStyleLbl="parChTrans1D2" presStyleIdx="1" presStyleCnt="7"/>
      <dgm:spPr/>
      <dgm:t>
        <a:bodyPr/>
        <a:lstStyle/>
        <a:p>
          <a:endParaRPr lang="en-US"/>
        </a:p>
      </dgm:t>
    </dgm:pt>
    <dgm:pt modelId="{9085E4C5-3192-416F-86F0-ABBA20B2171B}" type="pres">
      <dgm:prSet presAssocID="{6BBC841D-9638-41ED-BDD4-2259171F964B}" presName="text0" presStyleLbl="node1" presStyleIdx="2" presStyleCnt="8" custScaleX="169376" custScaleY="106338" custRadScaleRad="122303" custRadScaleInc="29320">
        <dgm:presLayoutVars>
          <dgm:bulletEnabled val="1"/>
        </dgm:presLayoutVars>
      </dgm:prSet>
      <dgm:spPr/>
      <dgm:t>
        <a:bodyPr/>
        <a:lstStyle/>
        <a:p>
          <a:endParaRPr lang="en-US"/>
        </a:p>
      </dgm:t>
    </dgm:pt>
    <dgm:pt modelId="{4B013E86-89D2-4212-AEED-7FBC7097AEBA}" type="pres">
      <dgm:prSet presAssocID="{8EACBA72-0736-4829-BF79-2B5DEFF075E3}" presName="Name56" presStyleLbl="parChTrans1D2" presStyleIdx="2" presStyleCnt="7"/>
      <dgm:spPr/>
      <dgm:t>
        <a:bodyPr/>
        <a:lstStyle/>
        <a:p>
          <a:endParaRPr lang="en-US"/>
        </a:p>
      </dgm:t>
    </dgm:pt>
    <dgm:pt modelId="{5FE1A525-6534-451B-8D78-FB9676DF26AD}" type="pres">
      <dgm:prSet presAssocID="{DDE525F0-70D8-45F0-9682-5D1D4141DDC1}" presName="text0" presStyleLbl="node1" presStyleIdx="3" presStyleCnt="8" custScaleX="181840" custScaleY="82543" custRadScaleRad="111481" custRadScaleInc="-54507">
        <dgm:presLayoutVars>
          <dgm:bulletEnabled val="1"/>
        </dgm:presLayoutVars>
      </dgm:prSet>
      <dgm:spPr/>
      <dgm:t>
        <a:bodyPr/>
        <a:lstStyle/>
        <a:p>
          <a:endParaRPr lang="en-US"/>
        </a:p>
      </dgm:t>
    </dgm:pt>
    <dgm:pt modelId="{EAF10663-8C4C-4B90-9C61-0833B6F849A5}" type="pres">
      <dgm:prSet presAssocID="{5AAF6B1F-FFD4-4287-9E40-00DD33C9EB39}" presName="Name56" presStyleLbl="parChTrans1D2" presStyleIdx="3" presStyleCnt="7"/>
      <dgm:spPr/>
      <dgm:t>
        <a:bodyPr/>
        <a:lstStyle/>
        <a:p>
          <a:endParaRPr lang="en-US"/>
        </a:p>
      </dgm:t>
    </dgm:pt>
    <dgm:pt modelId="{9F2A84AB-C033-4C2A-AEC3-50C6B90266E5}" type="pres">
      <dgm:prSet presAssocID="{B0602C1E-C48C-4D54-B662-B174A3E82681}" presName="text0" presStyleLbl="node1" presStyleIdx="4" presStyleCnt="8" custScaleX="183622" custScaleY="77456" custRadScaleRad="134561" custRadScaleInc="-131587">
        <dgm:presLayoutVars>
          <dgm:bulletEnabled val="1"/>
        </dgm:presLayoutVars>
      </dgm:prSet>
      <dgm:spPr/>
      <dgm:t>
        <a:bodyPr/>
        <a:lstStyle/>
        <a:p>
          <a:endParaRPr lang="en-US"/>
        </a:p>
      </dgm:t>
    </dgm:pt>
    <dgm:pt modelId="{50357D84-431E-47DE-B7A5-2230E9C33475}" type="pres">
      <dgm:prSet presAssocID="{419C214F-5B37-41C8-8489-BA7258B8F6B9}" presName="Name56" presStyleLbl="parChTrans1D2" presStyleIdx="4" presStyleCnt="7"/>
      <dgm:spPr/>
      <dgm:t>
        <a:bodyPr/>
        <a:lstStyle/>
        <a:p>
          <a:endParaRPr lang="en-US"/>
        </a:p>
      </dgm:t>
    </dgm:pt>
    <dgm:pt modelId="{D52CB5E7-AF9C-4FD2-9476-BEB2B98D0511}" type="pres">
      <dgm:prSet presAssocID="{5E3C44D8-D7C4-4741-BFE7-B40E83E0810E}" presName="text0" presStyleLbl="node1" presStyleIdx="5" presStyleCnt="8" custScaleX="171241" custScaleY="65724" custRadScaleRad="97661" custRadScaleInc="-100233">
        <dgm:presLayoutVars>
          <dgm:bulletEnabled val="1"/>
        </dgm:presLayoutVars>
      </dgm:prSet>
      <dgm:spPr/>
      <dgm:t>
        <a:bodyPr/>
        <a:lstStyle/>
        <a:p>
          <a:endParaRPr lang="en-US"/>
        </a:p>
      </dgm:t>
    </dgm:pt>
    <dgm:pt modelId="{80D04EC1-DC11-4F75-8AF3-AA81E7A85C4C}" type="pres">
      <dgm:prSet presAssocID="{0DB401ED-9501-47A0-9722-FFB671C5363B}" presName="Name56" presStyleLbl="parChTrans1D2" presStyleIdx="5" presStyleCnt="7"/>
      <dgm:spPr/>
      <dgm:t>
        <a:bodyPr/>
        <a:lstStyle/>
        <a:p>
          <a:endParaRPr lang="en-US"/>
        </a:p>
      </dgm:t>
    </dgm:pt>
    <dgm:pt modelId="{034AE756-2580-4AA7-99D3-C950C00E90B8}" type="pres">
      <dgm:prSet presAssocID="{BB9CDE7A-964C-41EA-9FA4-73AAEF6C8C87}" presName="text0" presStyleLbl="node1" presStyleIdx="6" presStyleCnt="8" custScaleX="151172" custRadScaleRad="109930" custRadScaleInc="49786">
        <dgm:presLayoutVars>
          <dgm:bulletEnabled val="1"/>
        </dgm:presLayoutVars>
      </dgm:prSet>
      <dgm:spPr/>
      <dgm:t>
        <a:bodyPr/>
        <a:lstStyle/>
        <a:p>
          <a:endParaRPr lang="en-US"/>
        </a:p>
      </dgm:t>
    </dgm:pt>
    <dgm:pt modelId="{91D700EE-352D-47CD-BDBB-368BAD1A15C3}" type="pres">
      <dgm:prSet presAssocID="{B786CD19-95D2-4F8F-820A-CD58EEB81FF8}" presName="Name56" presStyleLbl="parChTrans1D2" presStyleIdx="6" presStyleCnt="7"/>
      <dgm:spPr/>
      <dgm:t>
        <a:bodyPr/>
        <a:lstStyle/>
        <a:p>
          <a:endParaRPr lang="en-US"/>
        </a:p>
      </dgm:t>
    </dgm:pt>
    <dgm:pt modelId="{3B13E823-8352-42F1-9CF9-3137D4F8DADE}" type="pres">
      <dgm:prSet presAssocID="{847C7364-11AA-4DC2-925F-B3CBC54ECB48}" presName="text0" presStyleLbl="node1" presStyleIdx="7" presStyleCnt="8" custScaleX="174123" custRadScaleRad="122254" custRadScaleInc="-20216">
        <dgm:presLayoutVars>
          <dgm:bulletEnabled val="1"/>
        </dgm:presLayoutVars>
      </dgm:prSet>
      <dgm:spPr/>
      <dgm:t>
        <a:bodyPr/>
        <a:lstStyle/>
        <a:p>
          <a:endParaRPr lang="en-US"/>
        </a:p>
      </dgm:t>
    </dgm:pt>
  </dgm:ptLst>
  <dgm:cxnLst>
    <dgm:cxn modelId="{B0D646C6-1166-4397-A81A-56DA55EB74D4}" srcId="{1AEE7BA0-629C-4B85-B4AD-7E22DED1A99C}" destId="{BB9CDE7A-964C-41EA-9FA4-73AAEF6C8C87}" srcOrd="5" destOrd="0" parTransId="{0DB401ED-9501-47A0-9722-FFB671C5363B}" sibTransId="{675EE0BE-E249-4D58-9275-65AB4D4FF5B0}"/>
    <dgm:cxn modelId="{0E8F3568-C0A8-400B-800B-B90C07804FBA}" srcId="{1AEE7BA0-629C-4B85-B4AD-7E22DED1A99C}" destId="{D45ADFEC-7227-45ED-80AA-E792832CF994}" srcOrd="7" destOrd="0" parTransId="{5DBF9A8A-DA02-424B-8E1F-E988E5B6820B}" sibTransId="{4902897B-FE49-4618-BC95-92338A266511}"/>
    <dgm:cxn modelId="{955C126F-D870-48F2-B726-688A0EFFF1A9}" type="presOf" srcId="{5AAF6B1F-FFD4-4287-9E40-00DD33C9EB39}" destId="{EAF10663-8C4C-4B90-9C61-0833B6F849A5}" srcOrd="0" destOrd="0" presId="urn:microsoft.com/office/officeart/2008/layout/RadialCluster"/>
    <dgm:cxn modelId="{91E38686-48A5-4514-A469-7C3FFADC0D37}" srcId="{BB65152E-BCCC-4541-9434-6294DE38F568}" destId="{4B42B842-6B2E-4003-A569-8DB2D07605DE}" srcOrd="1" destOrd="0" parTransId="{95E955F2-DC47-4E59-8C4C-A157DBA07121}" sibTransId="{39887C53-1830-4F8D-801B-AAFF4BEE6A73}"/>
    <dgm:cxn modelId="{8BEF2BAD-EC03-4781-A20C-BC1E0B655708}" srcId="{4B42B842-6B2E-4003-A569-8DB2D07605DE}" destId="{9321480D-3849-499F-9149-3F1E97383D0E}" srcOrd="0" destOrd="0" parTransId="{3BAF80CF-93F2-486D-9D21-FD2B5778DFD2}" sibTransId="{558F8CCC-40FC-40E0-B992-4EB1CD746BC2}"/>
    <dgm:cxn modelId="{BAB56754-70C2-4C3D-A9F7-38808AE02ED4}" type="presOf" srcId="{8EACBA72-0736-4829-BF79-2B5DEFF075E3}" destId="{4B013E86-89D2-4212-AEED-7FBC7097AEBA}" srcOrd="0" destOrd="0" presId="urn:microsoft.com/office/officeart/2008/layout/RadialCluster"/>
    <dgm:cxn modelId="{D8E99BD9-3C94-4D80-836E-4CC85BB5768A}" type="presOf" srcId="{E9612BF7-8DF6-43D8-9F23-D6B69FB5EE55}" destId="{BA9E4B6F-5BC6-4833-8340-6DC678159372}" srcOrd="0" destOrd="0" presId="urn:microsoft.com/office/officeart/2008/layout/RadialCluster"/>
    <dgm:cxn modelId="{E1CE31DB-7767-4A36-9225-73FED45C43A9}" type="presOf" srcId="{847C7364-11AA-4DC2-925F-B3CBC54ECB48}" destId="{3B13E823-8352-42F1-9CF9-3137D4F8DADE}" srcOrd="0" destOrd="0" presId="urn:microsoft.com/office/officeart/2008/layout/RadialCluster"/>
    <dgm:cxn modelId="{96FB01B3-CFAE-4F3B-B210-ADCE98C945E4}" type="presOf" srcId="{BB9CDE7A-964C-41EA-9FA4-73AAEF6C8C87}" destId="{034AE756-2580-4AA7-99D3-C950C00E90B8}" srcOrd="0" destOrd="0" presId="urn:microsoft.com/office/officeart/2008/layout/RadialCluster"/>
    <dgm:cxn modelId="{51978744-9307-4E70-9402-D828F43DA9D1}" srcId="{1AEE7BA0-629C-4B85-B4AD-7E22DED1A99C}" destId="{6BBC841D-9638-41ED-BDD4-2259171F964B}" srcOrd="1" destOrd="0" parTransId="{E9612BF7-8DF6-43D8-9F23-D6B69FB5EE55}" sibTransId="{3B0261EE-CFB6-48AB-8E0B-0449F35B4D72}"/>
    <dgm:cxn modelId="{9D4634BA-98B6-4163-86C4-7F6732253B7D}" type="presOf" srcId="{5E3C44D8-D7C4-4741-BFE7-B40E83E0810E}" destId="{D52CB5E7-AF9C-4FD2-9476-BEB2B98D0511}" srcOrd="0" destOrd="0" presId="urn:microsoft.com/office/officeart/2008/layout/RadialCluster"/>
    <dgm:cxn modelId="{6CEEA439-2F00-4982-9871-503A5365E2DF}" srcId="{BB65152E-BCCC-4541-9434-6294DE38F568}" destId="{1AEE7BA0-629C-4B85-B4AD-7E22DED1A99C}" srcOrd="0" destOrd="0" parTransId="{1567C19D-C1BB-49DD-8291-657F4EEF2DF7}" sibTransId="{089A64FA-F977-4B37-B89F-2EF8C1433DDF}"/>
    <dgm:cxn modelId="{D40570A0-350A-4577-AEBF-FFECE0FBD67E}" srcId="{1AEE7BA0-629C-4B85-B4AD-7E22DED1A99C}" destId="{5E3C44D8-D7C4-4741-BFE7-B40E83E0810E}" srcOrd="4" destOrd="0" parTransId="{419C214F-5B37-41C8-8489-BA7258B8F6B9}" sibTransId="{23022F15-57E7-4484-A5E9-2EC47C0A06E3}"/>
    <dgm:cxn modelId="{B67E41DE-9EBC-4848-ADE8-19888EE185B2}" type="presOf" srcId="{5F82ADDF-1E91-467C-A264-860ED8DCA426}" destId="{6CD08984-0F29-4332-9FF8-AC58E7CEEB64}" srcOrd="0" destOrd="0" presId="urn:microsoft.com/office/officeart/2008/layout/RadialCluster"/>
    <dgm:cxn modelId="{0A89056E-30BD-4E92-A91D-BC7E7AB6775A}" srcId="{1AEE7BA0-629C-4B85-B4AD-7E22DED1A99C}" destId="{B0602C1E-C48C-4D54-B662-B174A3E82681}" srcOrd="3" destOrd="0" parTransId="{5AAF6B1F-FFD4-4287-9E40-00DD33C9EB39}" sibTransId="{CDEFA36E-4644-4641-9516-600D197FFF57}"/>
    <dgm:cxn modelId="{D429134F-F594-42DD-B275-3412DA12C1D9}" type="presOf" srcId="{B29318E9-7C07-4CD5-9C1C-11978CFFCA78}" destId="{652BDA42-9255-444F-BF4F-48E006951B2F}" srcOrd="0" destOrd="0" presId="urn:microsoft.com/office/officeart/2008/layout/RadialCluster"/>
    <dgm:cxn modelId="{3347206B-255D-4BD5-9F1A-92D872987CE0}" type="presOf" srcId="{B786CD19-95D2-4F8F-820A-CD58EEB81FF8}" destId="{91D700EE-352D-47CD-BDBB-368BAD1A15C3}" srcOrd="0" destOrd="0" presId="urn:microsoft.com/office/officeart/2008/layout/RadialCluster"/>
    <dgm:cxn modelId="{667D5494-5CE0-4FF2-9EFE-BB06FF1E7442}" srcId="{1AEE7BA0-629C-4B85-B4AD-7E22DED1A99C}" destId="{847C7364-11AA-4DC2-925F-B3CBC54ECB48}" srcOrd="6" destOrd="0" parTransId="{B786CD19-95D2-4F8F-820A-CD58EEB81FF8}" sibTransId="{6E00D103-71AA-4332-BF43-7EFE48F32CAE}"/>
    <dgm:cxn modelId="{4541EFC2-DCDF-4D6D-9A46-52BC1B857CFE}" type="presOf" srcId="{1AEE7BA0-629C-4B85-B4AD-7E22DED1A99C}" destId="{F2D50769-82FD-4084-8E03-110D6579274B}" srcOrd="0" destOrd="0" presId="urn:microsoft.com/office/officeart/2008/layout/RadialCluster"/>
    <dgm:cxn modelId="{7B70DE45-1D9C-4F31-894D-914B84C1AD81}" srcId="{1AEE7BA0-629C-4B85-B4AD-7E22DED1A99C}" destId="{5F82ADDF-1E91-467C-A264-860ED8DCA426}" srcOrd="0" destOrd="0" parTransId="{B29318E9-7C07-4CD5-9C1C-11978CFFCA78}" sibTransId="{0CE931A9-4842-44F8-A23A-CE7B9271682A}"/>
    <dgm:cxn modelId="{EFE1FEDF-7E0D-42DC-9835-96EEEABDF3BD}" type="presOf" srcId="{419C214F-5B37-41C8-8489-BA7258B8F6B9}" destId="{50357D84-431E-47DE-B7A5-2230E9C33475}" srcOrd="0" destOrd="0" presId="urn:microsoft.com/office/officeart/2008/layout/RadialCluster"/>
    <dgm:cxn modelId="{56860E61-6CFD-4773-8191-2F5031C8B89E}" srcId="{1AEE7BA0-629C-4B85-B4AD-7E22DED1A99C}" destId="{DDE525F0-70D8-45F0-9682-5D1D4141DDC1}" srcOrd="2" destOrd="0" parTransId="{8EACBA72-0736-4829-BF79-2B5DEFF075E3}" sibTransId="{FE6DE75F-9137-46B6-9AE9-0545233FF6B3}"/>
    <dgm:cxn modelId="{FAE3D8A0-77A6-442A-A5B9-3E5D682A58A7}" type="presOf" srcId="{0DB401ED-9501-47A0-9722-FFB671C5363B}" destId="{80D04EC1-DC11-4F75-8AF3-AA81E7A85C4C}" srcOrd="0" destOrd="0" presId="urn:microsoft.com/office/officeart/2008/layout/RadialCluster"/>
    <dgm:cxn modelId="{1D7F9148-6C95-4356-9711-FE690AD5DDDC}" srcId="{1AEE7BA0-629C-4B85-B4AD-7E22DED1A99C}" destId="{F238AA70-11E4-4313-A751-C3893A93367B}" srcOrd="8" destOrd="0" parTransId="{E3912C89-D80E-468E-BD43-AD61106A2D9F}" sibTransId="{479F126A-6D40-4053-B9AC-BFFB06DFC8FD}"/>
    <dgm:cxn modelId="{30BE7B0D-DA04-4600-8972-4BF254BB8545}" type="presOf" srcId="{BB65152E-BCCC-4541-9434-6294DE38F568}" destId="{84B2A22D-953A-4877-BEBA-FF0CC0260630}" srcOrd="0" destOrd="0" presId="urn:microsoft.com/office/officeart/2008/layout/RadialCluster"/>
    <dgm:cxn modelId="{376E2BA5-DFDC-4A9F-A623-1D1D844AF1C0}" type="presOf" srcId="{DDE525F0-70D8-45F0-9682-5D1D4141DDC1}" destId="{5FE1A525-6534-451B-8D78-FB9676DF26AD}" srcOrd="0" destOrd="0" presId="urn:microsoft.com/office/officeart/2008/layout/RadialCluster"/>
    <dgm:cxn modelId="{244F6C81-7F69-4504-9445-D6D0B5DA174A}" type="presOf" srcId="{B0602C1E-C48C-4D54-B662-B174A3E82681}" destId="{9F2A84AB-C033-4C2A-AEC3-50C6B90266E5}" srcOrd="0" destOrd="0" presId="urn:microsoft.com/office/officeart/2008/layout/RadialCluster"/>
    <dgm:cxn modelId="{414C8C3E-6BF4-4A3E-8FAC-813BAA53D28B}" type="presOf" srcId="{6BBC841D-9638-41ED-BDD4-2259171F964B}" destId="{9085E4C5-3192-416F-86F0-ABBA20B2171B}" srcOrd="0" destOrd="0" presId="urn:microsoft.com/office/officeart/2008/layout/RadialCluster"/>
    <dgm:cxn modelId="{B5F789DD-B8FE-48FA-ABC5-2FC5E24B76BA}" type="presParOf" srcId="{84B2A22D-953A-4877-BEBA-FF0CC0260630}" destId="{3C1CC195-821B-4304-9293-2FDD928A06EE}" srcOrd="0" destOrd="0" presId="urn:microsoft.com/office/officeart/2008/layout/RadialCluster"/>
    <dgm:cxn modelId="{DF0A1903-3694-4395-AB88-93CE45952287}" type="presParOf" srcId="{3C1CC195-821B-4304-9293-2FDD928A06EE}" destId="{F2D50769-82FD-4084-8E03-110D6579274B}" srcOrd="0" destOrd="0" presId="urn:microsoft.com/office/officeart/2008/layout/RadialCluster"/>
    <dgm:cxn modelId="{520C6351-0F48-4724-A808-383E24B2347E}" type="presParOf" srcId="{3C1CC195-821B-4304-9293-2FDD928A06EE}" destId="{652BDA42-9255-444F-BF4F-48E006951B2F}" srcOrd="1" destOrd="0" presId="urn:microsoft.com/office/officeart/2008/layout/RadialCluster"/>
    <dgm:cxn modelId="{A69C7E81-9124-4A2E-BA99-13AF43D55E26}" type="presParOf" srcId="{3C1CC195-821B-4304-9293-2FDD928A06EE}" destId="{6CD08984-0F29-4332-9FF8-AC58E7CEEB64}" srcOrd="2" destOrd="0" presId="urn:microsoft.com/office/officeart/2008/layout/RadialCluster"/>
    <dgm:cxn modelId="{6729C1B4-A7EE-4FAA-9A8C-7BC5025860DE}" type="presParOf" srcId="{3C1CC195-821B-4304-9293-2FDD928A06EE}" destId="{BA9E4B6F-5BC6-4833-8340-6DC678159372}" srcOrd="3" destOrd="0" presId="urn:microsoft.com/office/officeart/2008/layout/RadialCluster"/>
    <dgm:cxn modelId="{EA5BBB93-488A-4749-A214-D8EECE88C07B}" type="presParOf" srcId="{3C1CC195-821B-4304-9293-2FDD928A06EE}" destId="{9085E4C5-3192-416F-86F0-ABBA20B2171B}" srcOrd="4" destOrd="0" presId="urn:microsoft.com/office/officeart/2008/layout/RadialCluster"/>
    <dgm:cxn modelId="{7962A008-FA66-4FCA-9724-7DBD363000A2}" type="presParOf" srcId="{3C1CC195-821B-4304-9293-2FDD928A06EE}" destId="{4B013E86-89D2-4212-AEED-7FBC7097AEBA}" srcOrd="5" destOrd="0" presId="urn:microsoft.com/office/officeart/2008/layout/RadialCluster"/>
    <dgm:cxn modelId="{E06A9749-FC8F-49FB-9EE2-3DA6FAE8D09C}" type="presParOf" srcId="{3C1CC195-821B-4304-9293-2FDD928A06EE}" destId="{5FE1A525-6534-451B-8D78-FB9676DF26AD}" srcOrd="6" destOrd="0" presId="urn:microsoft.com/office/officeart/2008/layout/RadialCluster"/>
    <dgm:cxn modelId="{8FA57062-8BE0-4146-A823-C50B86049F6D}" type="presParOf" srcId="{3C1CC195-821B-4304-9293-2FDD928A06EE}" destId="{EAF10663-8C4C-4B90-9C61-0833B6F849A5}" srcOrd="7" destOrd="0" presId="urn:microsoft.com/office/officeart/2008/layout/RadialCluster"/>
    <dgm:cxn modelId="{A4BBAAEB-9E58-45C7-94E8-F6253535525B}" type="presParOf" srcId="{3C1CC195-821B-4304-9293-2FDD928A06EE}" destId="{9F2A84AB-C033-4C2A-AEC3-50C6B90266E5}" srcOrd="8" destOrd="0" presId="urn:microsoft.com/office/officeart/2008/layout/RadialCluster"/>
    <dgm:cxn modelId="{6AC15290-30B9-4E97-8A36-E39FDCC298ED}" type="presParOf" srcId="{3C1CC195-821B-4304-9293-2FDD928A06EE}" destId="{50357D84-431E-47DE-B7A5-2230E9C33475}" srcOrd="9" destOrd="0" presId="urn:microsoft.com/office/officeart/2008/layout/RadialCluster"/>
    <dgm:cxn modelId="{CCE2666E-D229-4AE4-8AFC-F51192693143}" type="presParOf" srcId="{3C1CC195-821B-4304-9293-2FDD928A06EE}" destId="{D52CB5E7-AF9C-4FD2-9476-BEB2B98D0511}" srcOrd="10" destOrd="0" presId="urn:microsoft.com/office/officeart/2008/layout/RadialCluster"/>
    <dgm:cxn modelId="{B6CA4CCE-88AF-4C19-9FD8-8F1D948092F9}" type="presParOf" srcId="{3C1CC195-821B-4304-9293-2FDD928A06EE}" destId="{80D04EC1-DC11-4F75-8AF3-AA81E7A85C4C}" srcOrd="11" destOrd="0" presId="urn:microsoft.com/office/officeart/2008/layout/RadialCluster"/>
    <dgm:cxn modelId="{8F06769E-3138-41CF-A915-76A18FC3635C}" type="presParOf" srcId="{3C1CC195-821B-4304-9293-2FDD928A06EE}" destId="{034AE756-2580-4AA7-99D3-C950C00E90B8}" srcOrd="12" destOrd="0" presId="urn:microsoft.com/office/officeart/2008/layout/RadialCluster"/>
    <dgm:cxn modelId="{BBA0A670-E6FB-4600-BFE0-D0D9B4F4146A}" type="presParOf" srcId="{3C1CC195-821B-4304-9293-2FDD928A06EE}" destId="{91D700EE-352D-47CD-BDBB-368BAD1A15C3}" srcOrd="13" destOrd="0" presId="urn:microsoft.com/office/officeart/2008/layout/RadialCluster"/>
    <dgm:cxn modelId="{4B3AE554-8633-4DC9-B96B-A94FA323078A}" type="presParOf" srcId="{3C1CC195-821B-4304-9293-2FDD928A06EE}" destId="{3B13E823-8352-42F1-9CF9-3137D4F8DADE}"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2BD684-3FF6-4952-B43F-4567C9363BF9}"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F7F1F61F-999A-45FC-BFCF-ED72631DB0F1}">
      <dgm:prSet phldrT="[Text]" custT="1"/>
      <dgm:spPr>
        <a:solidFill>
          <a:srgbClr val="C00000">
            <a:alpha val="50000"/>
          </a:srgbClr>
        </a:solidFill>
      </dgm:spPr>
      <dgm:t>
        <a:bodyPr/>
        <a:lstStyle/>
        <a:p>
          <a:r>
            <a:rPr lang="en-US" sz="2000" dirty="0" smtClean="0"/>
            <a:t>Loss Prevention</a:t>
          </a:r>
          <a:endParaRPr lang="en-US" sz="2000" dirty="0"/>
        </a:p>
      </dgm:t>
    </dgm:pt>
    <dgm:pt modelId="{E9ED9BB9-00CF-441D-8117-BAE04DDB9B3F}" type="parTrans" cxnId="{34E7A899-BA24-4F12-AD8F-47A0BB54E7CE}">
      <dgm:prSet/>
      <dgm:spPr/>
      <dgm:t>
        <a:bodyPr/>
        <a:lstStyle/>
        <a:p>
          <a:endParaRPr lang="en-US"/>
        </a:p>
      </dgm:t>
    </dgm:pt>
    <dgm:pt modelId="{8B724AC2-D0F8-4560-869E-91A9006E5899}" type="sibTrans" cxnId="{34E7A899-BA24-4F12-AD8F-47A0BB54E7CE}">
      <dgm:prSet/>
      <dgm:spPr/>
      <dgm:t>
        <a:bodyPr/>
        <a:lstStyle/>
        <a:p>
          <a:endParaRPr lang="en-US"/>
        </a:p>
      </dgm:t>
    </dgm:pt>
    <dgm:pt modelId="{A70948A3-6457-4E59-B7FC-DC1CB9FB8993}">
      <dgm:prSet phldrT="[Text]"/>
      <dgm:spPr/>
      <dgm:t>
        <a:bodyPr/>
        <a:lstStyle/>
        <a:p>
          <a:r>
            <a:rPr lang="en-US" dirty="0" smtClean="0"/>
            <a:t>Post-Breach Response</a:t>
          </a:r>
        </a:p>
        <a:p>
          <a:r>
            <a:rPr lang="en-US" dirty="0" smtClean="0"/>
            <a:t>(Insurable)</a:t>
          </a:r>
          <a:endParaRPr lang="en-US" dirty="0"/>
        </a:p>
      </dgm:t>
    </dgm:pt>
    <dgm:pt modelId="{23C00615-0441-4230-82D7-7F1C4CB4644C}" type="parTrans" cxnId="{B660E1D0-681E-4621-81AE-3EB6DDD555A0}">
      <dgm:prSet/>
      <dgm:spPr/>
      <dgm:t>
        <a:bodyPr/>
        <a:lstStyle/>
        <a:p>
          <a:endParaRPr lang="en-US"/>
        </a:p>
      </dgm:t>
    </dgm:pt>
    <dgm:pt modelId="{91B8AEA2-61F8-43CA-8225-2BFB1071DA0E}" type="sibTrans" cxnId="{B660E1D0-681E-4621-81AE-3EB6DDD555A0}">
      <dgm:prSet/>
      <dgm:spPr/>
      <dgm:t>
        <a:bodyPr/>
        <a:lstStyle/>
        <a:p>
          <a:endParaRPr lang="en-US"/>
        </a:p>
      </dgm:t>
    </dgm:pt>
    <dgm:pt modelId="{36D326C4-2898-4CDE-AFCA-D06038A80A78}">
      <dgm:prSet phldrT="[Text]"/>
      <dgm:spPr>
        <a:solidFill>
          <a:srgbClr val="00B050">
            <a:alpha val="50000"/>
          </a:srgbClr>
        </a:solidFill>
      </dgm:spPr>
      <dgm:t>
        <a:bodyPr/>
        <a:lstStyle/>
        <a:p>
          <a:r>
            <a:rPr lang="en-US" dirty="0" smtClean="0"/>
            <a:t>Loss Transfer (Insurance)</a:t>
          </a:r>
          <a:endParaRPr lang="en-US" dirty="0"/>
        </a:p>
      </dgm:t>
    </dgm:pt>
    <dgm:pt modelId="{4B30A3E9-D21A-401B-B61C-0BE827AD6AB9}" type="parTrans" cxnId="{92AEDC36-59DF-45D0-98F0-4E133736FC1A}">
      <dgm:prSet/>
      <dgm:spPr/>
      <dgm:t>
        <a:bodyPr/>
        <a:lstStyle/>
        <a:p>
          <a:endParaRPr lang="en-US"/>
        </a:p>
      </dgm:t>
    </dgm:pt>
    <dgm:pt modelId="{E410D388-235A-4B71-8C1E-50BC7678B678}" type="sibTrans" cxnId="{92AEDC36-59DF-45D0-98F0-4E133736FC1A}">
      <dgm:prSet/>
      <dgm:spPr/>
      <dgm:t>
        <a:bodyPr/>
        <a:lstStyle/>
        <a:p>
          <a:endParaRPr lang="en-US"/>
        </a:p>
      </dgm:t>
    </dgm:pt>
    <dgm:pt modelId="{04D5299D-706B-442B-B5AD-C000BC0C3B9F}" type="pres">
      <dgm:prSet presAssocID="{582BD684-3FF6-4952-B43F-4567C9363BF9}" presName="Name0" presStyleCnt="0">
        <dgm:presLayoutVars>
          <dgm:chMax val="7"/>
          <dgm:dir/>
          <dgm:resizeHandles val="exact"/>
        </dgm:presLayoutVars>
      </dgm:prSet>
      <dgm:spPr/>
    </dgm:pt>
    <dgm:pt modelId="{08A2713C-6BFD-40DB-8FF9-6ECED0F0C1BB}" type="pres">
      <dgm:prSet presAssocID="{582BD684-3FF6-4952-B43F-4567C9363BF9}" presName="ellipse1" presStyleLbl="vennNode1" presStyleIdx="0" presStyleCnt="3" custLinFactNeighborX="-40436" custLinFactNeighborY="21683">
        <dgm:presLayoutVars>
          <dgm:bulletEnabled val="1"/>
        </dgm:presLayoutVars>
      </dgm:prSet>
      <dgm:spPr/>
      <dgm:t>
        <a:bodyPr/>
        <a:lstStyle/>
        <a:p>
          <a:endParaRPr lang="en-US"/>
        </a:p>
      </dgm:t>
    </dgm:pt>
    <dgm:pt modelId="{7912B318-D591-42FF-BD79-F5B8746BB743}" type="pres">
      <dgm:prSet presAssocID="{582BD684-3FF6-4952-B43F-4567C9363BF9}" presName="ellipse2" presStyleLbl="vennNode1" presStyleIdx="1" presStyleCnt="3" custLinFactNeighborX="90835" custLinFactNeighborY="-45711">
        <dgm:presLayoutVars>
          <dgm:bulletEnabled val="1"/>
        </dgm:presLayoutVars>
      </dgm:prSet>
      <dgm:spPr/>
      <dgm:t>
        <a:bodyPr/>
        <a:lstStyle/>
        <a:p>
          <a:endParaRPr lang="en-US"/>
        </a:p>
      </dgm:t>
    </dgm:pt>
    <dgm:pt modelId="{FC044967-5DBC-4030-9159-44AE909A195C}" type="pres">
      <dgm:prSet presAssocID="{582BD684-3FF6-4952-B43F-4567C9363BF9}" presName="ellipse3" presStyleLbl="vennNode1" presStyleIdx="2" presStyleCnt="3" custLinFactNeighborX="-52742" custLinFactNeighborY="24027">
        <dgm:presLayoutVars>
          <dgm:bulletEnabled val="1"/>
        </dgm:presLayoutVars>
      </dgm:prSet>
      <dgm:spPr/>
      <dgm:t>
        <a:bodyPr/>
        <a:lstStyle/>
        <a:p>
          <a:endParaRPr lang="en-US"/>
        </a:p>
      </dgm:t>
    </dgm:pt>
  </dgm:ptLst>
  <dgm:cxnLst>
    <dgm:cxn modelId="{92AEDC36-59DF-45D0-98F0-4E133736FC1A}" srcId="{582BD684-3FF6-4952-B43F-4567C9363BF9}" destId="{36D326C4-2898-4CDE-AFCA-D06038A80A78}" srcOrd="2" destOrd="0" parTransId="{4B30A3E9-D21A-401B-B61C-0BE827AD6AB9}" sibTransId="{E410D388-235A-4B71-8C1E-50BC7678B678}"/>
    <dgm:cxn modelId="{33A4173D-630B-4270-9053-7CEE0BE72B18}" type="presOf" srcId="{582BD684-3FF6-4952-B43F-4567C9363BF9}" destId="{04D5299D-706B-442B-B5AD-C000BC0C3B9F}" srcOrd="0" destOrd="0" presId="urn:microsoft.com/office/officeart/2005/8/layout/rings+Icon"/>
    <dgm:cxn modelId="{34E7A899-BA24-4F12-AD8F-47A0BB54E7CE}" srcId="{582BD684-3FF6-4952-B43F-4567C9363BF9}" destId="{F7F1F61F-999A-45FC-BFCF-ED72631DB0F1}" srcOrd="0" destOrd="0" parTransId="{E9ED9BB9-00CF-441D-8117-BAE04DDB9B3F}" sibTransId="{8B724AC2-D0F8-4560-869E-91A9006E5899}"/>
    <dgm:cxn modelId="{5B69EFD8-E1F5-4227-95EE-75EEDA05A07C}" type="presOf" srcId="{F7F1F61F-999A-45FC-BFCF-ED72631DB0F1}" destId="{08A2713C-6BFD-40DB-8FF9-6ECED0F0C1BB}" srcOrd="0" destOrd="0" presId="urn:microsoft.com/office/officeart/2005/8/layout/rings+Icon"/>
    <dgm:cxn modelId="{5036D45E-09A6-46B1-89D0-6A36ECE16C7E}" type="presOf" srcId="{A70948A3-6457-4E59-B7FC-DC1CB9FB8993}" destId="{7912B318-D591-42FF-BD79-F5B8746BB743}" srcOrd="0" destOrd="0" presId="urn:microsoft.com/office/officeart/2005/8/layout/rings+Icon"/>
    <dgm:cxn modelId="{2B41A2E2-0013-49AE-B5D4-846F165BCF31}" type="presOf" srcId="{36D326C4-2898-4CDE-AFCA-D06038A80A78}" destId="{FC044967-5DBC-4030-9159-44AE909A195C}" srcOrd="0" destOrd="0" presId="urn:microsoft.com/office/officeart/2005/8/layout/rings+Icon"/>
    <dgm:cxn modelId="{B660E1D0-681E-4621-81AE-3EB6DDD555A0}" srcId="{582BD684-3FF6-4952-B43F-4567C9363BF9}" destId="{A70948A3-6457-4E59-B7FC-DC1CB9FB8993}" srcOrd="1" destOrd="0" parTransId="{23C00615-0441-4230-82D7-7F1C4CB4644C}" sibTransId="{91B8AEA2-61F8-43CA-8225-2BFB1071DA0E}"/>
    <dgm:cxn modelId="{275B200E-3F0F-4D54-9C5A-D0D734E1D257}" type="presParOf" srcId="{04D5299D-706B-442B-B5AD-C000BC0C3B9F}" destId="{08A2713C-6BFD-40DB-8FF9-6ECED0F0C1BB}" srcOrd="0" destOrd="0" presId="urn:microsoft.com/office/officeart/2005/8/layout/rings+Icon"/>
    <dgm:cxn modelId="{7808B7C0-6EAB-4028-8904-A9BAA3A0E87E}" type="presParOf" srcId="{04D5299D-706B-442B-B5AD-C000BC0C3B9F}" destId="{7912B318-D591-42FF-BD79-F5B8746BB743}" srcOrd="1" destOrd="0" presId="urn:microsoft.com/office/officeart/2005/8/layout/rings+Icon"/>
    <dgm:cxn modelId="{FB933CB9-C02E-4F33-9238-0FD9FB5F8EA7}" type="presParOf" srcId="{04D5299D-706B-442B-B5AD-C000BC0C3B9F}" destId="{FC044967-5DBC-4030-9159-44AE909A195C}" srcOrd="2"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27.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28.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29.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30.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31.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41.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42.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43.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4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45.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46.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47.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48.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49.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50.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51.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66.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67.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6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image" Target="../media/image35.png"/></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19.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20.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22.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23.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25.emf"/></Relationships>
</file>

<file path=ppt/drawings/drawing1.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0.66901</cdr:x>
      <cdr:y>0</cdr:y>
    </cdr:from>
    <cdr:to>
      <cdr:x>0.93742</cdr:x>
      <cdr:y>0.1744</cdr:y>
    </cdr:to>
    <cdr:sp macro="" textlink="">
      <cdr:nvSpPr>
        <cdr:cNvPr id="3" name="Investors supply capital"/>
        <cdr:cNvSpPr>
          <a:spLocks xmlns:a="http://schemas.openxmlformats.org/drawingml/2006/main" noChangeArrowheads="1"/>
        </cdr:cNvSpPr>
      </cdr:nvSpPr>
      <cdr:spPr bwMode="blackWhite">
        <a:xfrm xmlns:a="http://schemas.openxmlformats.org/drawingml/2006/main">
          <a:off x="5482322" y="-1476581"/>
          <a:ext cx="2199533" cy="730357"/>
        </a:xfrm>
        <a:prstGeom xmlns:a="http://schemas.openxmlformats.org/drawingml/2006/main" prst="wedgeRectCallout">
          <a:avLst>
            <a:gd name="adj1" fmla="val -80682"/>
            <a:gd name="adj2" fmla="val 51727"/>
          </a:avLst>
        </a:prstGeom>
        <a:gradFill xmlns:a="http://schemas.openxmlformats.org/drawingml/2006/main" rotWithShape="1">
          <a:gsLst>
            <a:gs pos="2000">
              <a:srgbClr val="225A7A"/>
            </a:gs>
            <a:gs pos="100000">
              <a:srgbClr val="225A7A"/>
            </a:gs>
          </a:gsLst>
          <a:lin ang="5400000" scaled="1"/>
        </a:gradFill>
        <a:ln xmlns:a="http://schemas.openxmlformats.org/drawingml/2006/main" w="28575" algn="ctr">
          <a:solidFill>
            <a:srgbClr val="225A7A"/>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RBC requirements took effect with 1994 Annual Statement.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0.71421</cdr:x>
      <cdr:y>0.19259</cdr:y>
    </cdr:from>
    <cdr:to>
      <cdr:x>1</cdr:x>
      <cdr:y>0.36516</cdr:y>
    </cdr:to>
    <cdr:sp macro="" textlink="">
      <cdr:nvSpPr>
        <cdr:cNvPr id="4" name="AutoShape 7"/>
        <cdr:cNvSpPr>
          <a:spLocks xmlns:a="http://schemas.openxmlformats.org/drawingml/2006/main" noChangeArrowheads="1"/>
        </cdr:cNvSpPr>
      </cdr:nvSpPr>
      <cdr:spPr bwMode="blackWhite">
        <a:xfrm xmlns:a="http://schemas.openxmlformats.org/drawingml/2006/main">
          <a:off x="5852688" y="806538"/>
          <a:ext cx="2341987" cy="722672"/>
        </a:xfrm>
        <a:prstGeom xmlns:a="http://schemas.openxmlformats.org/drawingml/2006/main" prst="wedgeRectCallout">
          <a:avLst>
            <a:gd name="adj1" fmla="val 32998"/>
            <a:gd name="adj2" fmla="val 109478"/>
          </a:avLst>
        </a:prstGeom>
        <a:gradFill xmlns:a="http://schemas.openxmlformats.org/drawingml/2006/main" rotWithShape="1">
          <a:gsLst>
            <a:gs pos="0">
              <a:schemeClr val="tx2"/>
            </a:gs>
            <a:gs pos="100000">
              <a:schemeClr val="tx2">
                <a:gamma/>
                <a:shade val="66275"/>
                <a:invGamma/>
              </a:schemeClr>
            </a:gs>
          </a:gsLst>
          <a:lin ang="5400000" scaled="1"/>
        </a:gradFill>
        <a:ln xmlns:a="http://schemas.openxmlformats.org/drawingml/2006/main" w="28575" algn="ctr">
          <a:solidFill>
            <a:schemeClr val="bg1"/>
          </a:solidFill>
          <a:miter lim="800000"/>
          <a:headEnd/>
          <a:tailEnd/>
        </a:ln>
        <a:effectLst xmlns:a="http://schemas.openxmlformats.org/drawingml/2006/mai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The industry has become less leveraged since 1994</a:t>
          </a:r>
          <a:endParaRPr lang="en-US" sz="1600" b="1" dirty="0">
            <a:solidFill>
              <a:srgbClr val="FFFFFF"/>
            </a:solidFill>
            <a:latin typeface="Arial" charset="0"/>
            <a:cs typeface="Arial"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0.07168</cdr:x>
      <cdr:y>0.05686</cdr:y>
    </cdr:from>
    <cdr:to>
      <cdr:x>0.27625</cdr:x>
      <cdr:y>0.12509</cdr:y>
    </cdr:to>
    <cdr:sp macro="" textlink="">
      <cdr:nvSpPr>
        <cdr:cNvPr id="2" name="TextBox 1"/>
        <cdr:cNvSpPr txBox="1"/>
      </cdr:nvSpPr>
      <cdr:spPr>
        <a:xfrm xmlns:a="http://schemas.openxmlformats.org/drawingml/2006/main">
          <a:off x="587375" y="238125"/>
          <a:ext cx="167640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0.03448</cdr:x>
      <cdr:y>0.01895</cdr:y>
    </cdr:from>
    <cdr:to>
      <cdr:x>0.36343</cdr:x>
      <cdr:y>0.12399</cdr:y>
    </cdr:to>
    <cdr:sp macro="" textlink="">
      <cdr:nvSpPr>
        <cdr:cNvPr id="3" name="TextBox 2"/>
        <cdr:cNvSpPr txBox="1"/>
      </cdr:nvSpPr>
      <cdr:spPr>
        <a:xfrm xmlns:a="http://schemas.openxmlformats.org/drawingml/2006/main">
          <a:off x="282593" y="79375"/>
          <a:ext cx="2695557" cy="4398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rtl="0">
            <a:defRPr sz="1000"/>
          </a:pPr>
          <a:r>
            <a:rPr lang="en-US" sz="1400" b="1" i="0" u="none" strike="noStrike" baseline="0" dirty="0">
              <a:solidFill>
                <a:srgbClr val="225A7A"/>
              </a:solidFill>
              <a:latin typeface="Arial"/>
              <a:cs typeface="Arial"/>
            </a:rPr>
            <a:t>(Change from Previous Year)</a:t>
          </a:r>
        </a:p>
      </cdr:txBody>
    </cdr:sp>
  </cdr:relSizeAnchor>
  <cdr:relSizeAnchor xmlns:cdr="http://schemas.openxmlformats.org/drawingml/2006/chartDrawing">
    <cdr:from>
      <cdr:x>0.57341</cdr:x>
      <cdr:y>0.2031</cdr:y>
    </cdr:from>
    <cdr:to>
      <cdr:x>0.83139</cdr:x>
      <cdr:y>0.34006</cdr:y>
    </cdr:to>
    <cdr:sp macro="" textlink="">
      <cdr:nvSpPr>
        <cdr:cNvPr id="4" name="AutoShape 14"/>
        <cdr:cNvSpPr>
          <a:spLocks xmlns:a="http://schemas.openxmlformats.org/drawingml/2006/main" noChangeArrowheads="1"/>
        </cdr:cNvSpPr>
      </cdr:nvSpPr>
      <cdr:spPr bwMode="blackWhite">
        <a:xfrm xmlns:a="http://schemas.openxmlformats.org/drawingml/2006/main">
          <a:off x="4698914" y="850556"/>
          <a:ext cx="2114063" cy="573540"/>
        </a:xfrm>
        <a:prstGeom xmlns:a="http://schemas.openxmlformats.org/drawingml/2006/main" prst="wedgeRectCallout">
          <a:avLst>
            <a:gd name="adj1" fmla="val 37135"/>
            <a:gd name="adj2" fmla="val 161851"/>
          </a:avLst>
        </a:prstGeom>
        <a:gradFill xmlns:a="http://schemas.openxmlformats.org/drawingml/2006/main" rotWithShape="1">
          <a:gsLst>
            <a:gs pos="100000">
              <a:schemeClr val="accent6"/>
            </a:gs>
            <a:gs pos="100000">
              <a:srgbClr val="173C51"/>
            </a:gs>
          </a:gsLst>
          <a:lin ang="5400000" scaled="1"/>
        </a:gradFill>
        <a:ln xmlns:a="http://schemas.openxmlformats.org/drawingml/2006/main" w="28575" algn="ctr">
          <a:solidFill>
            <a:schemeClr val="accent6"/>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Japan, NZ Quakes, US Tornadoes.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0.06391</cdr:x>
      <cdr:y>0.0863</cdr:y>
    </cdr:from>
    <cdr:to>
      <cdr:x>0.32685</cdr:x>
      <cdr:y>0.34006</cdr:y>
    </cdr:to>
    <cdr:sp macro="" textlink="">
      <cdr:nvSpPr>
        <cdr:cNvPr id="5" name="AutoShape 14"/>
        <cdr:cNvSpPr>
          <a:spLocks xmlns:a="http://schemas.openxmlformats.org/drawingml/2006/main" noChangeArrowheads="1"/>
        </cdr:cNvSpPr>
      </cdr:nvSpPr>
      <cdr:spPr bwMode="blackWhite">
        <a:xfrm xmlns:a="http://schemas.openxmlformats.org/drawingml/2006/main">
          <a:off x="523747" y="361414"/>
          <a:ext cx="2154664" cy="1062680"/>
        </a:xfrm>
        <a:prstGeom xmlns:a="http://schemas.openxmlformats.org/drawingml/2006/main" prst="wedgeRectCallout">
          <a:avLst>
            <a:gd name="adj1" fmla="val -18735"/>
            <a:gd name="adj2" fmla="val 68698"/>
          </a:avLst>
        </a:prstGeom>
        <a:gradFill xmlns:a="http://schemas.openxmlformats.org/drawingml/2006/main" rotWithShape="1">
          <a:gsLst>
            <a:gs pos="0">
              <a:schemeClr val="accent1"/>
            </a:gs>
            <a:gs pos="100000">
              <a:srgbClr val="173C51"/>
            </a:gs>
          </a:gsLst>
          <a:lin ang="5400000" scaled="1"/>
        </a:gradFill>
        <a:ln xmlns:a="http://schemas.openxmlformats.org/drawingml/2006/main" w="28575" algn="ctr">
          <a:solidFill>
            <a:schemeClr val="bg1"/>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xmlns:a="http://schemas.openxmlformats.org/drawingml/2006/main">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2001-02: WTC Losses, Falling Stock, Bond </a:t>
          </a:r>
          <a:r>
            <a:rPr lang="en-US" sz="1600" b="1" dirty="0">
              <a:solidFill>
                <a:srgbClr val="FFFFFF"/>
              </a:solidFill>
            </a:rPr>
            <a:t>P</a:t>
          </a:r>
          <a:r>
            <a:rPr lang="en-US" sz="1600" b="1" dirty="0" smtClean="0">
              <a:solidFill>
                <a:srgbClr val="FFFFFF"/>
              </a:solidFill>
            </a:rPr>
            <a:t>rices </a:t>
          </a:r>
          <a:r>
            <a:rPr lang="en-US" sz="1600" b="1" dirty="0">
              <a:solidFill>
                <a:srgbClr val="FFFFFF"/>
              </a:solidFill>
            </a:rPr>
            <a:t>D</a:t>
          </a:r>
          <a:r>
            <a:rPr lang="en-US" sz="1600" b="1" dirty="0" smtClean="0">
              <a:solidFill>
                <a:srgbClr val="FFFFFF"/>
              </a:solidFill>
            </a:rPr>
            <a:t>ry </a:t>
          </a:r>
          <a:r>
            <a:rPr lang="en-US" sz="1600" b="1" dirty="0">
              <a:solidFill>
                <a:srgbClr val="FFFFFF"/>
              </a:solidFill>
            </a:rPr>
            <a:t>U</a:t>
          </a:r>
          <a:r>
            <a:rPr lang="en-US" sz="1600" b="1" dirty="0" smtClean="0">
              <a:solidFill>
                <a:srgbClr val="FFFFFF"/>
              </a:solidFill>
            </a:rPr>
            <a:t>p </a:t>
          </a:r>
          <a:r>
            <a:rPr lang="en-US" sz="1600" b="1" dirty="0">
              <a:solidFill>
                <a:srgbClr val="FFFFFF"/>
              </a:solidFill>
            </a:rPr>
            <a:t>C</a:t>
          </a:r>
          <a:r>
            <a:rPr lang="en-US" sz="1600" b="1" dirty="0" smtClean="0">
              <a:solidFill>
                <a:srgbClr val="FFFFFF"/>
              </a:solidFill>
            </a:rPr>
            <a:t>apital. </a:t>
          </a:r>
          <a:endParaRPr lang="en-US" sz="1600" b="1" dirty="0">
            <a:solidFill>
              <a:srgbClr val="FFFFFF"/>
            </a:solidFill>
            <a:latin typeface="Arial" charset="0"/>
            <a:cs typeface="Arial" charset="0"/>
          </a:endParaRPr>
        </a:p>
      </cdr:txBody>
    </cdr:sp>
  </cdr:relSizeAnchor>
  <cdr:relSizeAnchor xmlns:cdr="http://schemas.openxmlformats.org/drawingml/2006/chartDrawing">
    <cdr:from>
      <cdr:x>0.49981</cdr:x>
      <cdr:y>0.02096</cdr:y>
    </cdr:from>
    <cdr:to>
      <cdr:x>0.75779</cdr:x>
      <cdr:y>0.19252</cdr:y>
    </cdr:to>
    <cdr:sp macro="" textlink="">
      <cdr:nvSpPr>
        <cdr:cNvPr id="6" name="AutoShape 14"/>
        <cdr:cNvSpPr>
          <a:spLocks xmlns:a="http://schemas.openxmlformats.org/drawingml/2006/main" noChangeArrowheads="1"/>
        </cdr:cNvSpPr>
      </cdr:nvSpPr>
      <cdr:spPr bwMode="blackWhite">
        <a:xfrm xmlns:a="http://schemas.openxmlformats.org/drawingml/2006/main">
          <a:off x="4095750" y="87794"/>
          <a:ext cx="2114062" cy="718463"/>
        </a:xfrm>
        <a:prstGeom xmlns:a="http://schemas.openxmlformats.org/drawingml/2006/main" prst="wedgeRectCallout">
          <a:avLst>
            <a:gd name="adj1" fmla="val -80742"/>
            <a:gd name="adj2" fmla="val -49035"/>
          </a:avLst>
        </a:prstGeom>
        <a:gradFill xmlns:a="http://schemas.openxmlformats.org/drawingml/2006/main" rotWithShape="1">
          <a:gsLst>
            <a:gs pos="100000">
              <a:schemeClr val="accent6"/>
            </a:gs>
            <a:gs pos="100000">
              <a:srgbClr val="173C51"/>
            </a:gs>
          </a:gsLst>
          <a:lin ang="5400000" scaled="1"/>
        </a:gradFill>
        <a:ln xmlns:a="http://schemas.openxmlformats.org/drawingml/2006/main" w="28575" algn="ctr">
          <a:solidFill>
            <a:schemeClr val="accent6"/>
          </a:solidFill>
          <a:miter lim="800000"/>
          <a:headEnd/>
          <a:tailEnd/>
        </a:ln>
      </cdr:spPr>
      <cdr:txBody>
        <a:bodyPr xmlns:a="http://schemas.openxmlformats.org/drawingml/2006/main" tIns="91440" bIns="9144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fontAlgn="base" hangingPunct="0">
            <a:lnSpc>
              <a:spcPts val="1400"/>
            </a:lnSpc>
            <a:spcBef>
              <a:spcPct val="50000"/>
            </a:spcBef>
            <a:spcAft>
              <a:spcPct val="0"/>
            </a:spcAft>
            <a:buClr>
              <a:srgbClr val="FFFFFF"/>
            </a:buClr>
            <a:buFont typeface="Wingdings" pitchFamily="2" charset="2"/>
            <a:buNone/>
          </a:pPr>
          <a:r>
            <a:rPr lang="en-US" sz="1600" b="1" dirty="0" smtClean="0">
              <a:solidFill>
                <a:srgbClr val="FFFFFF"/>
              </a:solidFill>
              <a:latin typeface="Arial" panose="020B0604020202020204" pitchFamily="34" charset="0"/>
              <a:cs typeface="Arial" panose="020B0604020202020204" pitchFamily="34" charset="0"/>
            </a:rPr>
            <a:t>2006: Higher Rates After Record </a:t>
          </a:r>
          <a:r>
            <a:rPr lang="en-US" sz="1600" b="1" dirty="0">
              <a:solidFill>
                <a:srgbClr val="FFFFFF"/>
              </a:solidFill>
              <a:latin typeface="Arial" panose="020B0604020202020204" pitchFamily="34" charset="0"/>
              <a:cs typeface="Arial" panose="020B0604020202020204" pitchFamily="34" charset="0"/>
            </a:rPr>
            <a:t>H</a:t>
          </a:r>
          <a:r>
            <a:rPr lang="en-US" sz="1600" b="1" dirty="0" smtClean="0">
              <a:solidFill>
                <a:srgbClr val="FFFFFF"/>
              </a:solidFill>
              <a:latin typeface="Arial" panose="020B0604020202020204" pitchFamily="34" charset="0"/>
              <a:cs typeface="Arial" panose="020B0604020202020204" pitchFamily="34" charset="0"/>
            </a:rPr>
            <a:t>urricanes. </a:t>
          </a:r>
          <a:endParaRPr lang="en-US" sz="1600" b="1" dirty="0">
            <a:solidFill>
              <a:srgbClr val="FFFFFF"/>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0.32741</cdr:x>
      <cdr:y>0.23299</cdr:y>
    </cdr:from>
    <cdr:to>
      <cdr:x>0.4405</cdr:x>
      <cdr:y>0.27725</cdr:y>
    </cdr:to>
    <cdr:sp macro="" textlink="">
      <cdr:nvSpPr>
        <cdr:cNvPr id="7" name="Lightning Bolt 6"/>
        <cdr:cNvSpPr/>
      </cdr:nvSpPr>
      <cdr:spPr>
        <a:xfrm xmlns:a="http://schemas.openxmlformats.org/drawingml/2006/main">
          <a:off x="2683057" y="975722"/>
          <a:ext cx="926736" cy="185353"/>
        </a:xfrm>
        <a:prstGeom xmlns:a="http://schemas.openxmlformats.org/drawingml/2006/main" prst="lightningBolt">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0.37454</cdr:x>
      <cdr:y>0.07155</cdr:y>
    </cdr:from>
    <cdr:to>
      <cdr:x>0.41525</cdr:x>
      <cdr:y>0.10696</cdr:y>
    </cdr:to>
    <cdr:sp macro="" textlink="">
      <cdr:nvSpPr>
        <cdr:cNvPr id="8" name="TextBox 7"/>
        <cdr:cNvSpPr txBox="1"/>
      </cdr:nvSpPr>
      <cdr:spPr>
        <a:xfrm xmlns:a="http://schemas.openxmlformats.org/drawingml/2006/main">
          <a:off x="3069239" y="299630"/>
          <a:ext cx="333633" cy="1482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0.6061</cdr:x>
      <cdr:y>0.7065</cdr:y>
    </cdr:from>
    <cdr:to>
      <cdr:x>0.87455</cdr:x>
      <cdr:y>0.89563</cdr:y>
    </cdr:to>
    <cdr:sp macro="" textlink="">
      <cdr:nvSpPr>
        <cdr:cNvPr id="2" name="AutoShape 38"/>
        <cdr:cNvSpPr>
          <a:spLocks xmlns:a="http://schemas.openxmlformats.org/drawingml/2006/main" noChangeArrowheads="1"/>
        </cdr:cNvSpPr>
      </cdr:nvSpPr>
      <cdr:spPr bwMode="blackWhite">
        <a:xfrm xmlns:a="http://schemas.openxmlformats.org/drawingml/2006/main">
          <a:off x="5427662" y="3045060"/>
          <a:ext cx="2403993" cy="815162"/>
        </a:xfrm>
        <a:prstGeom xmlns:a="http://schemas.openxmlformats.org/drawingml/2006/main" prst="wedgeRectCallout">
          <a:avLst>
            <a:gd name="adj1" fmla="val 81245"/>
            <a:gd name="adj2" fmla="val -59929"/>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+4.3% in 2014, +5.1% in 2013 and 8.7% in 2012</a:t>
          </a:r>
          <a:endParaRPr lang="en-US" sz="1400" b="1" dirty="0">
            <a:solidFill>
              <a:srgbClr val="FFFFFF"/>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0.54348</cdr:x>
      <cdr:y>0.89763</cdr:y>
    </cdr:from>
    <cdr:to>
      <cdr:x>0.57549</cdr:x>
      <cdr:y>0.92515</cdr:y>
    </cdr:to>
    <cdr:cxnSp macro="">
      <cdr:nvCxnSpPr>
        <cdr:cNvPr id="4" name="Straight Connector 3"/>
        <cdr:cNvCxnSpPr/>
      </cdr:nvCxnSpPr>
      <cdr:spPr>
        <a:xfrm xmlns:a="http://schemas.openxmlformats.org/drawingml/2006/main">
          <a:off x="5715000" y="4678501"/>
          <a:ext cx="336605" cy="143435"/>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0.59889</cdr:x>
      <cdr:y>0.86323</cdr:y>
    </cdr:from>
    <cdr:to>
      <cdr:x>0.6598</cdr:x>
      <cdr:y>0.88043</cdr:y>
    </cdr:to>
    <cdr:cxnSp macro="">
      <cdr:nvCxnSpPr>
        <cdr:cNvPr id="6" name="Straight Connector 5"/>
        <cdr:cNvCxnSpPr/>
      </cdr:nvCxnSpPr>
      <cdr:spPr>
        <a:xfrm xmlns:a="http://schemas.openxmlformats.org/drawingml/2006/main">
          <a:off x="6297706" y="4499207"/>
          <a:ext cx="640470" cy="89647"/>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0.42754</cdr:x>
      <cdr:y>0.05069</cdr:y>
    </cdr:from>
    <cdr:to>
      <cdr:x>0.44544</cdr:x>
      <cdr:y>0.08751</cdr:y>
    </cdr:to>
    <cdr:cxnSp macro="">
      <cdr:nvCxnSpPr>
        <cdr:cNvPr id="8" name="Straight Connector 7"/>
        <cdr:cNvCxnSpPr/>
      </cdr:nvCxnSpPr>
      <cdr:spPr>
        <a:xfrm xmlns:a="http://schemas.openxmlformats.org/drawingml/2006/main">
          <a:off x="4495800" y="264224"/>
          <a:ext cx="188259" cy="1919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0.49147</cdr:x>
      <cdr:y>0.05069</cdr:y>
    </cdr:from>
    <cdr:to>
      <cdr:x>0.54177</cdr:x>
      <cdr:y>0.09783</cdr:y>
    </cdr:to>
    <cdr:cxnSp macro="">
      <cdr:nvCxnSpPr>
        <cdr:cNvPr id="10" name="Straight Connector 9"/>
        <cdr:cNvCxnSpPr/>
      </cdr:nvCxnSpPr>
      <cdr:spPr>
        <a:xfrm xmlns:a="http://schemas.openxmlformats.org/drawingml/2006/main" flipH="1">
          <a:off x="5168153" y="264224"/>
          <a:ext cx="528918" cy="24568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0.68824</cdr:x>
      <cdr:y>0.15805</cdr:y>
    </cdr:from>
    <cdr:to>
      <cdr:x>0.72549</cdr:x>
      <cdr:y>0.19933</cdr:y>
    </cdr:to>
    <cdr:cxnSp macro="">
      <cdr:nvCxnSpPr>
        <cdr:cNvPr id="3" name="Straight Connector 2"/>
        <cdr:cNvCxnSpPr/>
      </cdr:nvCxnSpPr>
      <cdr:spPr>
        <a:xfrm xmlns:a="http://schemas.openxmlformats.org/drawingml/2006/main" flipH="1">
          <a:off x="6293225" y="823762"/>
          <a:ext cx="340658" cy="2151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0.35098</cdr:x>
      <cdr:y>0.86324</cdr:y>
    </cdr:from>
    <cdr:to>
      <cdr:x>0.39706</cdr:x>
      <cdr:y>0.90452</cdr:y>
    </cdr:to>
    <cdr:cxnSp macro="">
      <cdr:nvCxnSpPr>
        <cdr:cNvPr id="7" name="Straight Connector 6"/>
        <cdr:cNvCxnSpPr/>
      </cdr:nvCxnSpPr>
      <cdr:spPr>
        <a:xfrm xmlns:a="http://schemas.openxmlformats.org/drawingml/2006/main" flipV="1">
          <a:off x="3209366" y="4499291"/>
          <a:ext cx="421341" cy="2151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0.32647</cdr:x>
      <cdr:y>0.11505</cdr:y>
    </cdr:from>
    <cdr:to>
      <cdr:x>0.37745</cdr:x>
      <cdr:y>0.15633</cdr:y>
    </cdr:to>
    <cdr:cxnSp macro="">
      <cdr:nvCxnSpPr>
        <cdr:cNvPr id="11" name="Straight Connector 10"/>
        <cdr:cNvCxnSpPr/>
      </cdr:nvCxnSpPr>
      <cdr:spPr>
        <a:xfrm xmlns:a="http://schemas.openxmlformats.org/drawingml/2006/main">
          <a:off x="2985248" y="599644"/>
          <a:ext cx="466165" cy="21515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883296" y="0"/>
            <a:ext cx="2973149" cy="464184"/>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10/6/2015</a:t>
            </a:fld>
            <a:endParaRPr lang="en-US"/>
          </a:p>
        </p:txBody>
      </p:sp>
      <p:sp>
        <p:nvSpPr>
          <p:cNvPr id="229380" name="Rectangle 1028"/>
          <p:cNvSpPr>
            <a:spLocks noGrp="1" noChangeArrowheads="1"/>
          </p:cNvSpPr>
          <p:nvPr>
            <p:ph type="ftr" sz="quarter" idx="2"/>
          </p:nvPr>
        </p:nvSpPr>
        <p:spPr bwMode="auto">
          <a:xfrm>
            <a:off x="0"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883296" y="8830627"/>
            <a:ext cx="2973149" cy="464184"/>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extLst>
      <p:ext uri="{BB962C8B-B14F-4D97-AF65-F5344CB8AC3E}">
        <p14:creationId xmlns:p14="http://schemas.microsoft.com/office/powerpoint/2010/main" val="424461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00175" y="582613"/>
            <a:ext cx="4057650" cy="3044825"/>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60091" y="3824750"/>
            <a:ext cx="5739375" cy="5155306"/>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085167" y="9047017"/>
            <a:ext cx="690779" cy="247794"/>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extLst>
      <p:ext uri="{BB962C8B-B14F-4D97-AF65-F5344CB8AC3E}">
        <p14:creationId xmlns:p14="http://schemas.microsoft.com/office/powerpoint/2010/main" val="1789215900"/>
      </p:ext>
    </p:extLst>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25111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10</a:t>
            </a:fld>
            <a:endParaRPr lang="en-US" smtClean="0"/>
          </a:p>
        </p:txBody>
      </p:sp>
    </p:spTree>
    <p:extLst>
      <p:ext uri="{BB962C8B-B14F-4D97-AF65-F5344CB8AC3E}">
        <p14:creationId xmlns:p14="http://schemas.microsoft.com/office/powerpoint/2010/main" val="228028247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a:xfrm>
            <a:off x="3085167" y="9046678"/>
            <a:ext cx="690779" cy="248133"/>
          </a:xfrm>
        </p:spPr>
        <p:txBody>
          <a:bodyPr/>
          <a:lstStyle/>
          <a:p>
            <a:pPr>
              <a:defRPr/>
            </a:pPr>
            <a:fld id="{D16B205B-5CAC-4CDE-BC3B-EC6CDB61437F}" type="slidenum">
              <a:rPr lang="en-US" smtClean="0"/>
              <a:pPr>
                <a:defRPr/>
              </a:pPr>
              <a:t>119</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2238224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8923226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85168" y="9046680"/>
            <a:ext cx="690779" cy="248133"/>
          </a:xfrm>
        </p:spPr>
        <p:txBody>
          <a:bodyPr/>
          <a:lstStyle/>
          <a:p>
            <a:pPr>
              <a:defRPr/>
            </a:pPr>
            <a:fld id="{13477895-592F-4D1B-9D08-B8F915A07ED7}" type="slidenum">
              <a:rPr lang="en-US" smtClean="0">
                <a:solidFill>
                  <a:srgbClr val="000000"/>
                </a:solidFill>
              </a:rPr>
              <a:pPr>
                <a:defRPr/>
              </a:pPr>
              <a:t>121</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106488" y="698500"/>
            <a:ext cx="4646612" cy="3486150"/>
          </a:xfrm>
          <a:ln w="12700"/>
        </p:spPr>
      </p:sp>
      <p:sp>
        <p:nvSpPr>
          <p:cNvPr id="217092" name="Notes Placeholder 2"/>
          <p:cNvSpPr>
            <a:spLocks noGrp="1"/>
          </p:cNvSpPr>
          <p:nvPr>
            <p:ph type="body" idx="1"/>
          </p:nvPr>
        </p:nvSpPr>
        <p:spPr>
          <a:xfrm>
            <a:off x="686114" y="4416109"/>
            <a:ext cx="5485778" cy="4182426"/>
          </a:xfrm>
          <a:noFill/>
          <a:ln/>
        </p:spPr>
        <p:txBody>
          <a:bodyPr lIns="90703" tIns="45351" rIns="90703" bIns="45351"/>
          <a:lstStyle/>
          <a:p>
            <a:endParaRPr lang="en-US" dirty="0" smtClean="0"/>
          </a:p>
        </p:txBody>
      </p:sp>
    </p:spTree>
    <p:extLst>
      <p:ext uri="{BB962C8B-B14F-4D97-AF65-F5344CB8AC3E}">
        <p14:creationId xmlns:p14="http://schemas.microsoft.com/office/powerpoint/2010/main" val="247525880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85168" y="9046680"/>
            <a:ext cx="690779" cy="248133"/>
          </a:xfrm>
        </p:spPr>
        <p:txBody>
          <a:bodyPr/>
          <a:lstStyle/>
          <a:p>
            <a:pPr>
              <a:defRPr/>
            </a:pPr>
            <a:fld id="{CA22429F-497C-4787-B0C5-F4E8A801F656}" type="slidenum">
              <a:rPr lang="en-US" smtClean="0">
                <a:solidFill>
                  <a:srgbClr val="000000"/>
                </a:solidFill>
              </a:rPr>
              <a:pPr>
                <a:defRPr/>
              </a:pPr>
              <a:t>122</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106488" y="698500"/>
            <a:ext cx="4646612" cy="3486150"/>
          </a:xfrm>
          <a:ln w="12700"/>
        </p:spPr>
      </p:sp>
      <p:sp>
        <p:nvSpPr>
          <p:cNvPr id="218116" name="Notes Placeholder 2"/>
          <p:cNvSpPr>
            <a:spLocks noGrp="1"/>
          </p:cNvSpPr>
          <p:nvPr>
            <p:ph type="body" idx="1"/>
          </p:nvPr>
        </p:nvSpPr>
        <p:spPr>
          <a:xfrm>
            <a:off x="686114" y="4416109"/>
            <a:ext cx="5485778" cy="4182426"/>
          </a:xfrm>
          <a:noFill/>
          <a:ln/>
        </p:spPr>
        <p:txBody>
          <a:bodyPr lIns="90703" tIns="45351" rIns="90703" bIns="45351"/>
          <a:lstStyle/>
          <a:p>
            <a:endParaRPr lang="en-US" dirty="0" smtClean="0"/>
          </a:p>
        </p:txBody>
      </p:sp>
    </p:spTree>
    <p:extLst>
      <p:ext uri="{BB962C8B-B14F-4D97-AF65-F5344CB8AC3E}">
        <p14:creationId xmlns:p14="http://schemas.microsoft.com/office/powerpoint/2010/main" val="144594295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E4A8FA2-B2A5-4D4F-8F6B-9244FB3E0104}" type="slidenum">
              <a:rPr lang="en-US" altLang="en-US" sz="1000" smtClean="0"/>
              <a:pPr>
                <a:lnSpc>
                  <a:spcPct val="100000"/>
                </a:lnSpc>
                <a:spcBef>
                  <a:spcPct val="0"/>
                </a:spcBef>
                <a:buClrTx/>
                <a:buSzTx/>
                <a:buFontTx/>
                <a:buNone/>
              </a:pPr>
              <a:t>123</a:t>
            </a:fld>
            <a:endParaRPr lang="en-US" altLang="en-US" sz="100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smtClean="0">
              <a:latin typeface="Arial" panose="020B0604020202020204" pitchFamily="34" charset="0"/>
            </a:endParaRPr>
          </a:p>
        </p:txBody>
      </p:sp>
    </p:spTree>
    <p:extLst>
      <p:ext uri="{BB962C8B-B14F-4D97-AF65-F5344CB8AC3E}">
        <p14:creationId xmlns:p14="http://schemas.microsoft.com/office/powerpoint/2010/main" val="350423970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2E4A8FA2-B2A5-4D4F-8F6B-9244FB3E0104}" type="slidenum">
              <a:rPr lang="en-US" altLang="en-US" sz="1000" smtClean="0"/>
              <a:pPr>
                <a:lnSpc>
                  <a:spcPct val="100000"/>
                </a:lnSpc>
                <a:spcBef>
                  <a:spcPct val="0"/>
                </a:spcBef>
                <a:buClrTx/>
                <a:buSzTx/>
                <a:buFontTx/>
                <a:buNone/>
              </a:pPr>
              <a:t>124</a:t>
            </a:fld>
            <a:endParaRPr lang="en-US" altLang="en-US" sz="100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smtClean="0">
              <a:latin typeface="Arial" panose="020B0604020202020204" pitchFamily="34" charset="0"/>
            </a:endParaRPr>
          </a:p>
        </p:txBody>
      </p:sp>
    </p:spTree>
    <p:extLst>
      <p:ext uri="{BB962C8B-B14F-4D97-AF65-F5344CB8AC3E}">
        <p14:creationId xmlns:p14="http://schemas.microsoft.com/office/powerpoint/2010/main" val="395318437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9" cy="247989"/>
          </a:xfrm>
        </p:spPr>
        <p:txBody>
          <a:bodyPr/>
          <a:lstStyle/>
          <a:p>
            <a:pPr>
              <a:defRPr/>
            </a:pPr>
            <a:fld id="{938F789B-0BA8-4A49-AFC3-8C639E029E1C}" type="slidenum">
              <a:rPr lang="en-US" smtClean="0"/>
              <a:pPr>
                <a:defRPr/>
              </a:pPr>
              <a:t>125</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4664522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9012726"/>
            <a:ext cx="681271" cy="247055"/>
          </a:xfrm>
        </p:spPr>
        <p:txBody>
          <a:bodyPr/>
          <a:lstStyle/>
          <a:p>
            <a:pPr defTabSz="928688">
              <a:defRPr/>
            </a:pPr>
            <a:fld id="{30B1B221-73F5-4062-9EC5-65201ECCFD86}" type="slidenum">
              <a:rPr lang="en-US" smtClean="0"/>
              <a:pPr defTabSz="928688">
                <a:defRPr/>
              </a:pPr>
              <a:t>126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330434017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6161597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90766" y="9000269"/>
            <a:ext cx="692032" cy="246860"/>
          </a:xfrm>
          <a:noFill/>
        </p:spPr>
        <p:txBody>
          <a:bodyPr/>
          <a:lstStyle/>
          <a:p>
            <a:pPr defTabSz="928787"/>
            <a:fld id="{30532359-0848-4907-AD08-97107569C8AF}" type="slidenum">
              <a:rPr lang="en-US" smtClean="0"/>
              <a:pPr defTabSz="928787"/>
              <a:t>128</a:t>
            </a:fld>
            <a:endParaRPr lang="en-US" dirty="0" smtClean="0"/>
          </a:p>
        </p:txBody>
      </p:sp>
      <p:sp>
        <p:nvSpPr>
          <p:cNvPr id="6147" name="Slide Image Placeholder 1"/>
          <p:cNvSpPr>
            <a:spLocks noGrp="1" noRot="1" noChangeAspect="1" noTextEdit="1"/>
          </p:cNvSpPr>
          <p:nvPr>
            <p:ph type="sldImg"/>
          </p:nvPr>
        </p:nvSpPr>
        <p:spPr>
          <a:xfrm>
            <a:off x="1123950" y="695325"/>
            <a:ext cx="4622800" cy="3467100"/>
          </a:xfrm>
          <a:ln w="12700"/>
        </p:spPr>
      </p:sp>
      <p:sp>
        <p:nvSpPr>
          <p:cNvPr id="6148"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2759166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11</a:t>
            </a:fld>
            <a:endParaRPr lang="en-US" smtClean="0"/>
          </a:p>
        </p:txBody>
      </p:sp>
    </p:spTree>
    <p:extLst>
      <p:ext uri="{BB962C8B-B14F-4D97-AF65-F5344CB8AC3E}">
        <p14:creationId xmlns:p14="http://schemas.microsoft.com/office/powerpoint/2010/main" val="50153317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90766" y="9000269"/>
            <a:ext cx="692032" cy="246860"/>
          </a:xfrm>
          <a:noFill/>
        </p:spPr>
        <p:txBody>
          <a:bodyPr/>
          <a:lstStyle/>
          <a:p>
            <a:pPr defTabSz="928787"/>
            <a:fld id="{5363ED84-0AC9-4C9B-ACEC-9A440EC97352}" type="slidenum">
              <a:rPr lang="en-US" smtClean="0"/>
              <a:pPr defTabSz="928787"/>
              <a:t>129</a:t>
            </a:fld>
            <a:endParaRPr lang="en-US" dirty="0" smtClean="0"/>
          </a:p>
        </p:txBody>
      </p:sp>
      <p:sp>
        <p:nvSpPr>
          <p:cNvPr id="7171" name="Slide Image Placeholder 1"/>
          <p:cNvSpPr>
            <a:spLocks noGrp="1" noRot="1" noChangeAspect="1" noTextEdit="1"/>
          </p:cNvSpPr>
          <p:nvPr>
            <p:ph type="sldImg"/>
          </p:nvPr>
        </p:nvSpPr>
        <p:spPr>
          <a:xfrm>
            <a:off x="1123950" y="695325"/>
            <a:ext cx="4622800" cy="3467100"/>
          </a:xfrm>
          <a:ln w="12700"/>
        </p:spPr>
      </p:sp>
      <p:sp>
        <p:nvSpPr>
          <p:cNvPr id="7172" name="Notes Placeholder 2"/>
          <p:cNvSpPr>
            <a:spLocks noGrp="1"/>
          </p:cNvSpPr>
          <p:nvPr>
            <p:ph type="body" idx="1"/>
          </p:nvPr>
        </p:nvSpPr>
        <p:spPr>
          <a:xfrm>
            <a:off x="687667" y="4393769"/>
            <a:ext cx="5495113" cy="416002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71449332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926E3E4-F212-49E4-9AB9-DC573DC8C484}" type="slidenum">
              <a:rPr lang="en-US" smtClean="0"/>
              <a:pPr>
                <a:defRPr/>
              </a:pPr>
              <a:t>130</a:t>
            </a:fld>
            <a:endParaRPr lang="en-US"/>
          </a:p>
        </p:txBody>
      </p:sp>
    </p:spTree>
    <p:extLst>
      <p:ext uri="{BB962C8B-B14F-4D97-AF65-F5344CB8AC3E}">
        <p14:creationId xmlns:p14="http://schemas.microsoft.com/office/powerpoint/2010/main" val="293350446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131</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4234344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txBox="1">
            <a:spLocks noGrp="1" noChangeArrowheads="1"/>
          </p:cNvSpPr>
          <p:nvPr/>
        </p:nvSpPr>
        <p:spPr bwMode="auto">
          <a:xfrm>
            <a:off x="3024188" y="8848392"/>
            <a:ext cx="675761" cy="246157"/>
          </a:xfrm>
          <a:prstGeom prst="rect">
            <a:avLst/>
          </a:prstGeom>
          <a:noFill/>
          <a:ln w="9525">
            <a:noFill/>
            <a:miter lim="800000"/>
            <a:headEnd/>
            <a:tailEnd/>
          </a:ln>
        </p:spPr>
        <p:txBody>
          <a:bodyPr lIns="44923" tIns="45522" rIns="44923" bIns="45522" anchor="b">
            <a:spAutoFit/>
          </a:bodyPr>
          <a:lstStyle/>
          <a:p>
            <a:pPr algn="ctr" defTabSz="909375"/>
            <a:fld id="{7B4316D7-5E5D-414D-8028-D6CC0CAC2BE5}" type="slidenum">
              <a:rPr lang="en-US" sz="1000"/>
              <a:pPr algn="ctr" defTabSz="909375"/>
              <a:t>132</a:t>
            </a:fld>
            <a:endParaRPr lang="en-US" sz="10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0091335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6260105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134</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6083645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6C0EA38F-54E0-4F1C-BF33-2226961B7F39}" type="slidenum">
              <a:rPr lang="en-US" altLang="en-US" sz="1000" smtClean="0"/>
              <a:pPr>
                <a:lnSpc>
                  <a:spcPct val="100000"/>
                </a:lnSpc>
                <a:spcBef>
                  <a:spcPct val="0"/>
                </a:spcBef>
                <a:buClrTx/>
                <a:buSzTx/>
                <a:buFontTx/>
                <a:buNone/>
              </a:pPr>
              <a:t>135</a:t>
            </a:fld>
            <a:endParaRPr lang="en-US" altLang="en-US" sz="1000" dirty="0" smtClean="0"/>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buFont typeface="Wingdings" pitchFamily="2" charset="2"/>
              <a:buNone/>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02308992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BC63387B-B74B-44F2-8449-FD80636A9E65}" type="slidenum">
              <a:rPr lang="en-US" altLang="en-US" sz="1000" smtClean="0"/>
              <a:pPr>
                <a:lnSpc>
                  <a:spcPct val="100000"/>
                </a:lnSpc>
                <a:spcBef>
                  <a:spcPct val="0"/>
                </a:spcBef>
                <a:buClrTx/>
                <a:buSzTx/>
                <a:buFontTx/>
                <a:buNone/>
              </a:pPr>
              <a:t>136</a:t>
            </a:fld>
            <a:endParaRPr lang="en-US" altLang="en-US" sz="1000" dirty="0" smtClean="0"/>
          </a:p>
        </p:txBody>
      </p:sp>
      <p:sp>
        <p:nvSpPr>
          <p:cNvPr id="8195" name="Slide Image Placeholder 1"/>
          <p:cNvSpPr>
            <a:spLocks noGrp="1" noRot="1" noChangeAspect="1" noTextEdit="1"/>
          </p:cNvSpPr>
          <p:nvPr>
            <p:ph type="sldImg"/>
          </p:nvPr>
        </p:nvSpPr>
        <p:spPr>
          <a:xfrm>
            <a:off x="1181100" y="698500"/>
            <a:ext cx="4648200" cy="3486150"/>
          </a:xfrm>
          <a:ln w="12700"/>
        </p:spPr>
      </p:sp>
      <p:sp>
        <p:nvSpPr>
          <p:cNvPr id="8196"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15331732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137</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6805867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29065" y="8802998"/>
            <a:ext cx="678217" cy="244895"/>
          </a:xfrm>
          <a:prstGeom prst="rect">
            <a:avLst/>
          </a:prstGeom>
          <a:noFill/>
          <a:ln w="9525">
            <a:noFill/>
            <a:miter lim="800000"/>
            <a:headEnd/>
            <a:tailEnd/>
          </a:ln>
        </p:spPr>
        <p:txBody>
          <a:bodyPr lIns="44923" tIns="45522" rIns="44923" bIns="45522" anchor="b">
            <a:spAutoFit/>
          </a:bodyPr>
          <a:lstStyle/>
          <a:p>
            <a:pPr algn="ctr" defTabSz="910832"/>
            <a:fld id="{2B7B4AF2-885E-4590-9F62-EC63C2F56F96}" type="slidenum">
              <a:rPr lang="en-US" sz="1000"/>
              <a:pPr algn="ctr" defTabSz="910832"/>
              <a:t>138</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4012617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12</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3162674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52136" y="8988116"/>
            <a:ext cx="709310" cy="246380"/>
          </a:xfrm>
        </p:spPr>
        <p:txBody>
          <a:bodyPr/>
          <a:lstStyle/>
          <a:p>
            <a:pPr defTabSz="928688">
              <a:defRPr/>
            </a:pPr>
            <a:fld id="{30B1B221-73F5-4062-9EC5-65201ECCFD86}" type="slidenum">
              <a:rPr lang="en-US" smtClean="0"/>
              <a:pPr defTabSz="928688">
                <a:defRPr/>
              </a:pPr>
              <a:t>139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06015971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140</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55970075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9207" y="9000412"/>
            <a:ext cx="695150" cy="246717"/>
          </a:xfrm>
        </p:spPr>
        <p:txBody>
          <a:bodyPr/>
          <a:lstStyle/>
          <a:p>
            <a:pPr defTabSz="928688">
              <a:defRPr/>
            </a:pPr>
            <a:fld id="{30B1B221-73F5-4062-9EC5-65201ECCFD86}" type="slidenum">
              <a:rPr lang="en-US" smtClean="0"/>
              <a:pPr defTabSz="928688">
                <a:defRPr/>
              </a:pPr>
              <a:t>141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22608711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142</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6726536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090766" y="9000412"/>
            <a:ext cx="692032" cy="246717"/>
          </a:xfrm>
        </p:spPr>
        <p:txBody>
          <a:bodyPr/>
          <a:lstStyle/>
          <a:p>
            <a:pPr>
              <a:defRPr/>
            </a:pPr>
            <a:fld id="{B70BCC09-4ABA-4E3E-8ED2-5282800C71F0}" type="slidenum">
              <a:rPr lang="en-US" smtClean="0"/>
              <a:pPr>
                <a:defRPr/>
              </a:pPr>
              <a:t>143</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4896631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B883BD4-5489-4C3D-9B47-9DFB43E02C4A}" type="slidenum">
              <a:rPr lang="en-US" altLang="en-US" smtClean="0"/>
              <a:pPr/>
              <a:t>144</a:t>
            </a:fld>
            <a:endParaRPr lang="en-US" altLang="en-US" smtClean="0"/>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60825388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defRPr>
                <a:solidFill>
                  <a:schemeClr val="tx1"/>
                </a:solidFill>
                <a:latin typeface="Arial" panose="020B0604020202020204" pitchFamily="34" charset="0"/>
                <a:cs typeface="Arial" panose="020B0604020202020204" pitchFamily="34" charset="0"/>
              </a:defRPr>
            </a:lvl1pPr>
            <a:lvl2pPr marL="742950" indent="-285750" defTabSz="930275">
              <a:defRPr>
                <a:solidFill>
                  <a:schemeClr val="tx1"/>
                </a:solidFill>
                <a:latin typeface="Arial" panose="020B0604020202020204" pitchFamily="34" charset="0"/>
                <a:cs typeface="Arial" panose="020B0604020202020204" pitchFamily="34" charset="0"/>
              </a:defRPr>
            </a:lvl2pPr>
            <a:lvl3pPr marL="1143000" indent="-228600" defTabSz="930275">
              <a:defRPr>
                <a:solidFill>
                  <a:schemeClr val="tx1"/>
                </a:solidFill>
                <a:latin typeface="Arial" panose="020B0604020202020204" pitchFamily="34" charset="0"/>
                <a:cs typeface="Arial" panose="020B0604020202020204" pitchFamily="34" charset="0"/>
              </a:defRPr>
            </a:lvl3pPr>
            <a:lvl4pPr marL="1600200" indent="-228600" defTabSz="930275">
              <a:defRPr>
                <a:solidFill>
                  <a:schemeClr val="tx1"/>
                </a:solidFill>
                <a:latin typeface="Arial" panose="020B0604020202020204" pitchFamily="34" charset="0"/>
                <a:cs typeface="Arial" panose="020B0604020202020204" pitchFamily="34" charset="0"/>
              </a:defRPr>
            </a:lvl4pPr>
            <a:lvl5pPr marL="2057400" indent="-228600" defTabSz="930275">
              <a:defRPr>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403AC042-86DD-405C-8C62-AFB3A76239F0}" type="slidenum">
              <a:rPr lang="en-US" altLang="en-US" sz="1000"/>
              <a:pPr algn="ctr"/>
              <a:t>145</a:t>
            </a:fld>
            <a:endParaRPr lang="en-US" altLang="en-US" sz="1000"/>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42759545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txBox="1">
            <a:spLocks noGrp="1" noChangeArrowheads="1"/>
          </p:cNvSpPr>
          <p:nvPr/>
        </p:nvSpPr>
        <p:spPr bwMode="auto">
          <a:xfrm>
            <a:off x="3154363" y="9047163"/>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956" tIns="46569" rIns="45956" bIns="46569" anchor="b">
            <a:spAutoFit/>
          </a:bodyPr>
          <a:lstStyle>
            <a:lvl1pPr defTabSz="930275">
              <a:spcBef>
                <a:spcPct val="30000"/>
              </a:spcBef>
              <a:defRPr sz="1200">
                <a:solidFill>
                  <a:schemeClr val="tx1"/>
                </a:solidFill>
                <a:latin typeface="Calibri" panose="020F0502020204030204" pitchFamily="34" charset="0"/>
              </a:defRPr>
            </a:lvl1pPr>
            <a:lvl2pPr marL="742950" indent="-285750" defTabSz="930275">
              <a:spcBef>
                <a:spcPct val="30000"/>
              </a:spcBef>
              <a:defRPr sz="1200">
                <a:solidFill>
                  <a:schemeClr val="tx1"/>
                </a:solidFill>
                <a:latin typeface="Calibri" panose="020F0502020204030204" pitchFamily="34" charset="0"/>
              </a:defRPr>
            </a:lvl2pPr>
            <a:lvl3pPr marL="1143000" indent="-228600" defTabSz="930275">
              <a:spcBef>
                <a:spcPct val="30000"/>
              </a:spcBef>
              <a:defRPr sz="1200">
                <a:solidFill>
                  <a:schemeClr val="tx1"/>
                </a:solidFill>
                <a:latin typeface="Calibri" panose="020F0502020204030204" pitchFamily="34" charset="0"/>
              </a:defRPr>
            </a:lvl3pPr>
            <a:lvl4pPr marL="1600200" indent="-228600" defTabSz="930275">
              <a:spcBef>
                <a:spcPct val="30000"/>
              </a:spcBef>
              <a:defRPr sz="1200">
                <a:solidFill>
                  <a:schemeClr val="tx1"/>
                </a:solidFill>
                <a:latin typeface="Calibri" panose="020F0502020204030204" pitchFamily="34" charset="0"/>
              </a:defRPr>
            </a:lvl4pPr>
            <a:lvl5pPr marL="2057400" indent="-228600" defTabSz="930275">
              <a:spcBef>
                <a:spcPct val="30000"/>
              </a:spcBef>
              <a:defRPr sz="1200">
                <a:solidFill>
                  <a:schemeClr val="tx1"/>
                </a:solidFill>
                <a:latin typeface="Calibri" panose="020F0502020204030204" pitchFamily="34" charset="0"/>
              </a:defRPr>
            </a:lvl5pPr>
            <a:lvl6pPr marL="2514600" indent="-228600" defTabSz="9302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302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302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30275" eaLnBrk="0" fontAlgn="base" hangingPunct="0">
              <a:spcBef>
                <a:spcPct val="30000"/>
              </a:spcBef>
              <a:spcAft>
                <a:spcPct val="0"/>
              </a:spcAft>
              <a:defRPr sz="1200">
                <a:solidFill>
                  <a:schemeClr val="tx1"/>
                </a:solidFill>
                <a:latin typeface="Calibri" panose="020F0502020204030204" pitchFamily="34" charset="0"/>
              </a:defRPr>
            </a:lvl9pPr>
          </a:lstStyle>
          <a:p>
            <a:pPr algn="ctr" eaLnBrk="1" hangingPunct="1">
              <a:spcBef>
                <a:spcPct val="0"/>
              </a:spcBef>
            </a:pPr>
            <a:fld id="{91D0600E-F83F-4247-A8E5-4562B523541F}" type="slidenum">
              <a:rPr lang="en-US" altLang="en-US" sz="1000">
                <a:latin typeface="Arial" panose="020B0604020202020204" pitchFamily="34" charset="0"/>
              </a:rPr>
              <a:pPr algn="ctr" eaLnBrk="1" hangingPunct="1">
                <a:spcBef>
                  <a:spcPct val="0"/>
                </a:spcBef>
              </a:pPr>
              <a:t>146</a:t>
            </a:fld>
            <a:endParaRPr lang="en-US" altLang="en-US" sz="1000">
              <a:latin typeface="Arial" panose="020B0604020202020204" pitchFamily="34" charset="0"/>
            </a:endParaRPr>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133203072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txBox="1">
            <a:spLocks noGrp="1" noChangeArrowheads="1"/>
          </p:cNvSpPr>
          <p:nvPr/>
        </p:nvSpPr>
        <p:spPr bwMode="auto">
          <a:xfrm>
            <a:off x="3029676" y="8803018"/>
            <a:ext cx="676988" cy="244877"/>
          </a:xfrm>
          <a:prstGeom prst="rect">
            <a:avLst/>
          </a:prstGeom>
          <a:noFill/>
          <a:ln w="9525">
            <a:noFill/>
            <a:miter lim="800000"/>
            <a:headEnd/>
            <a:tailEnd/>
          </a:ln>
        </p:spPr>
        <p:txBody>
          <a:bodyPr lIns="44913" tIns="45513" rIns="44913" bIns="45513" anchor="b">
            <a:spAutoFit/>
          </a:bodyPr>
          <a:lstStyle/>
          <a:p>
            <a:pPr algn="ctr" defTabSz="909375"/>
            <a:fld id="{E7F16FBB-7AEE-4DA5-B0F2-DB9341F37734}" type="slidenum">
              <a:rPr lang="en-US" sz="1000"/>
              <a:pPr algn="ctr" defTabSz="909375"/>
              <a:t>147</a:t>
            </a:fld>
            <a:endParaRPr lang="en-US" sz="10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180212072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029980" y="8802860"/>
            <a:ext cx="676446" cy="245034"/>
          </a:xfrm>
          <a:prstGeom prst="rect">
            <a:avLst/>
          </a:prstGeom>
          <a:noFill/>
          <a:ln w="9525">
            <a:noFill/>
            <a:miter lim="800000"/>
            <a:headEnd/>
            <a:tailEnd/>
          </a:ln>
        </p:spPr>
        <p:txBody>
          <a:bodyPr lIns="44991" tIns="45591" rIns="44991" bIns="45591" anchor="b">
            <a:spAutoFit/>
          </a:bodyPr>
          <a:lstStyle/>
          <a:p>
            <a:pPr algn="ctr" defTabSz="912387"/>
            <a:fld id="{47C89156-2F8B-41D7-B79C-F708654623FD}" type="slidenum">
              <a:rPr lang="en-US" sz="1000"/>
              <a:pPr algn="ctr" defTabSz="912387"/>
              <a:t>148</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5166" tIns="45166" rIns="45166" bIns="45166"/>
          <a:lstStyle/>
          <a:p>
            <a:endParaRPr lang="en-US" smtClean="0"/>
          </a:p>
        </p:txBody>
      </p:sp>
    </p:spTree>
    <p:extLst>
      <p:ext uri="{BB962C8B-B14F-4D97-AF65-F5344CB8AC3E}">
        <p14:creationId xmlns:p14="http://schemas.microsoft.com/office/powerpoint/2010/main" val="810788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13</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51933891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149</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6721489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53726" y="9046822"/>
            <a:ext cx="706129" cy="247989"/>
          </a:xfrm>
          <a:prstGeom prst="rect">
            <a:avLst/>
          </a:prstGeom>
          <a:noFill/>
          <a:ln w="9525">
            <a:noFill/>
            <a:miter lim="800000"/>
            <a:headEnd/>
            <a:tailEnd/>
          </a:ln>
        </p:spPr>
        <p:txBody>
          <a:bodyPr lIns="45946" tIns="46559" rIns="45946" bIns="46559" anchor="b">
            <a:spAutoFit/>
          </a:bodyPr>
          <a:lstStyle/>
          <a:p>
            <a:pPr algn="ctr" defTabSz="931670" fontAlgn="base">
              <a:spcBef>
                <a:spcPct val="0"/>
              </a:spcBef>
              <a:spcAft>
                <a:spcPct val="0"/>
              </a:spcAft>
            </a:pPr>
            <a:fld id="{E9565180-8486-4D0E-8C23-611864437D81}" type="slidenum">
              <a:rPr lang="en-US" sz="1000">
                <a:solidFill>
                  <a:srgbClr val="000000"/>
                </a:solidFill>
                <a:latin typeface="Arial" charset="0"/>
                <a:cs typeface="Arial" charset="0"/>
              </a:rPr>
              <a:pPr algn="ctr" defTabSz="931670" fontAlgn="base">
                <a:spcBef>
                  <a:spcPct val="0"/>
                </a:spcBef>
                <a:spcAft>
                  <a:spcPct val="0"/>
                </a:spcAft>
              </a:pPr>
              <a:t>152</a:t>
            </a:fld>
            <a:endParaRPr lang="en-US" sz="1000">
              <a:solidFill>
                <a:srgbClr val="000000"/>
              </a:solidFill>
              <a:latin typeface="Arial" charset="0"/>
              <a:cs typeface="Arial"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125" tIns="46125" rIns="46125" bIns="46125"/>
          <a:lstStyle/>
          <a:p>
            <a:endParaRPr lang="en-US" smtClean="0"/>
          </a:p>
        </p:txBody>
      </p:sp>
    </p:spTree>
    <p:extLst>
      <p:ext uri="{BB962C8B-B14F-4D97-AF65-F5344CB8AC3E}">
        <p14:creationId xmlns:p14="http://schemas.microsoft.com/office/powerpoint/2010/main" val="314976729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153</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82497842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7685925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27537" y="8799760"/>
            <a:ext cx="681271" cy="248133"/>
          </a:xfrm>
        </p:spPr>
        <p:txBody>
          <a:bodyPr/>
          <a:lstStyle/>
          <a:p>
            <a:pPr defTabSz="909278">
              <a:defRPr/>
            </a:pPr>
            <a:fld id="{30B1B221-73F5-4062-9EC5-65201ECCFD86}" type="slidenum">
              <a:rPr lang="en-US" smtClean="0"/>
              <a:pPr defTabSz="909278">
                <a:defRPr/>
              </a:pPr>
              <a:t>155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300" dirty="0"/>
          </a:p>
        </p:txBody>
      </p:sp>
    </p:spTree>
    <p:extLst>
      <p:ext uri="{BB962C8B-B14F-4D97-AF65-F5344CB8AC3E}">
        <p14:creationId xmlns:p14="http://schemas.microsoft.com/office/powerpoint/2010/main" val="145791206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090766" y="9000412"/>
            <a:ext cx="692032" cy="246717"/>
          </a:xfrm>
        </p:spPr>
        <p:txBody>
          <a:bodyPr/>
          <a:lstStyle/>
          <a:p>
            <a:pPr>
              <a:defRPr/>
            </a:pPr>
            <a:fld id="{922E83D1-EE4F-414B-BA5F-15D01CA178D1}" type="slidenum">
              <a:rPr lang="en-US" smtClean="0"/>
              <a:pPr>
                <a:defRPr/>
              </a:pPr>
              <a:t>156</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310482592"/>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024188" y="8848410"/>
            <a:ext cx="675761" cy="246139"/>
          </a:xfrm>
          <a:prstGeom prst="rect">
            <a:avLst/>
          </a:prstGeom>
          <a:noFill/>
          <a:ln w="9525">
            <a:noFill/>
            <a:miter lim="800000"/>
            <a:headEnd/>
            <a:tailEnd/>
          </a:ln>
        </p:spPr>
        <p:txBody>
          <a:bodyPr lIns="44913" tIns="45513" rIns="44913" bIns="45513" anchor="b">
            <a:spAutoFit/>
          </a:bodyPr>
          <a:lstStyle/>
          <a:p>
            <a:pPr algn="ctr" defTabSz="909375"/>
            <a:fld id="{2F97931E-18E9-494E-8641-F6F22D608404}" type="slidenum">
              <a:rPr lang="en-US" sz="1000"/>
              <a:pPr algn="ctr" defTabSz="909375"/>
              <a:t>157</a:t>
            </a:fld>
            <a:endParaRPr lang="en-US" sz="10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lIns="45089" tIns="45089" rIns="45089" bIns="45089"/>
          <a:lstStyle/>
          <a:p>
            <a:endParaRPr lang="en-US" smtClean="0"/>
          </a:p>
        </p:txBody>
      </p:sp>
    </p:spTree>
    <p:extLst>
      <p:ext uri="{BB962C8B-B14F-4D97-AF65-F5344CB8AC3E}">
        <p14:creationId xmlns:p14="http://schemas.microsoft.com/office/powerpoint/2010/main" val="295202401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txBox="1">
            <a:spLocks noGrp="1" noChangeArrowheads="1"/>
          </p:cNvSpPr>
          <p:nvPr/>
        </p:nvSpPr>
        <p:spPr bwMode="auto">
          <a:xfrm>
            <a:off x="3029676" y="8803010"/>
            <a:ext cx="676988" cy="244885"/>
          </a:xfrm>
          <a:prstGeom prst="rect">
            <a:avLst/>
          </a:prstGeom>
          <a:noFill/>
          <a:ln w="9525">
            <a:noFill/>
            <a:miter lim="800000"/>
            <a:headEnd/>
            <a:tailEnd/>
          </a:ln>
        </p:spPr>
        <p:txBody>
          <a:bodyPr lIns="44918" tIns="45517" rIns="44918" bIns="45517" anchor="b">
            <a:spAutoFit/>
          </a:bodyPr>
          <a:lstStyle/>
          <a:p>
            <a:pPr algn="ctr" defTabSz="909375"/>
            <a:fld id="{E50E95F2-1135-4372-9204-625316A33F45}" type="slidenum">
              <a:rPr lang="en-US" sz="1000"/>
              <a:pPr algn="ctr" defTabSz="909375"/>
              <a:t>158</a:t>
            </a:fld>
            <a:endParaRPr lang="en-US" sz="10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2830685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txBox="1">
            <a:spLocks noGrp="1" noChangeArrowheads="1"/>
          </p:cNvSpPr>
          <p:nvPr/>
        </p:nvSpPr>
        <p:spPr bwMode="auto">
          <a:xfrm>
            <a:off x="3155950" y="9047163"/>
            <a:ext cx="701675" cy="247650"/>
          </a:xfrm>
          <a:prstGeom prst="rect">
            <a:avLst/>
          </a:prstGeom>
          <a:noFill/>
          <a:ln w="9525">
            <a:noFill/>
            <a:miter lim="800000"/>
            <a:headEnd/>
            <a:tailEnd/>
          </a:ln>
        </p:spPr>
        <p:txBody>
          <a:bodyPr lIns="46020" tIns="46634" rIns="46020" bIns="46634" anchor="b">
            <a:spAutoFit/>
          </a:bodyPr>
          <a:lstStyle/>
          <a:p>
            <a:pPr algn="ctr" defTabSz="931863" fontAlgn="base">
              <a:spcBef>
                <a:spcPct val="0"/>
              </a:spcBef>
              <a:spcAft>
                <a:spcPct val="0"/>
              </a:spcAft>
            </a:pPr>
            <a:fld id="{0EAA8C4A-BC29-40DC-9F9E-31DE45237C83}" type="slidenum">
              <a:rPr lang="en-US" sz="1000">
                <a:solidFill>
                  <a:srgbClr val="000000"/>
                </a:solidFill>
                <a:latin typeface="Arial" charset="0"/>
                <a:cs typeface="Arial" charset="0"/>
              </a:rPr>
              <a:pPr algn="ctr" defTabSz="931863" fontAlgn="base">
                <a:spcBef>
                  <a:spcPct val="0"/>
                </a:spcBef>
                <a:spcAft>
                  <a:spcPct val="0"/>
                </a:spcAft>
              </a:pPr>
              <a:t>159</a:t>
            </a:fld>
            <a:endParaRPr lang="en-US" sz="1000">
              <a:solidFill>
                <a:srgbClr val="000000"/>
              </a:solidFill>
              <a:latin typeface="Arial" charset="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lIns="46199" tIns="46199" rIns="46199" bIns="46199"/>
          <a:lstStyle/>
          <a:p>
            <a:endParaRPr lang="en-US" smtClean="0"/>
          </a:p>
        </p:txBody>
      </p:sp>
    </p:spTree>
    <p:extLst>
      <p:ext uri="{BB962C8B-B14F-4D97-AF65-F5344CB8AC3E}">
        <p14:creationId xmlns:p14="http://schemas.microsoft.com/office/powerpoint/2010/main" val="28531985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092325" y="9000412"/>
            <a:ext cx="688915" cy="246717"/>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160</a:t>
            </a:fld>
            <a:endParaRPr lang="en-US" sz="1000"/>
          </a:p>
        </p:txBody>
      </p:sp>
    </p:spTree>
    <p:extLst>
      <p:ext uri="{BB962C8B-B14F-4D97-AF65-F5344CB8AC3E}">
        <p14:creationId xmlns:p14="http://schemas.microsoft.com/office/powerpoint/2010/main" val="758990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023576" y="9059054"/>
            <a:ext cx="676988" cy="248472"/>
          </a:xfrm>
          <a:noFill/>
        </p:spPr>
        <p:txBody>
          <a:bodyPr/>
          <a:lstStyle/>
          <a:p>
            <a:pPr defTabSz="928787"/>
            <a:fld id="{CD578EAB-D2FC-49DD-9D39-674CBBC01DF6}" type="slidenum">
              <a:rPr lang="en-US" smtClean="0"/>
              <a:pPr defTabSz="928787"/>
              <a:t>14</a:t>
            </a:fld>
            <a:endParaRPr lang="en-US" dirty="0" smtClean="0"/>
          </a:p>
        </p:txBody>
      </p:sp>
      <p:sp>
        <p:nvSpPr>
          <p:cNvPr id="7171" name="Slide Image Placeholder 1"/>
          <p:cNvSpPr>
            <a:spLocks noGrp="1" noRot="1" noChangeAspect="1" noTextEdit="1"/>
          </p:cNvSpPr>
          <p:nvPr>
            <p:ph type="sldImg"/>
          </p:nvPr>
        </p:nvSpPr>
        <p:spPr>
          <a:xfrm>
            <a:off x="1033463" y="700088"/>
            <a:ext cx="4654550" cy="3490912"/>
          </a:xfrm>
          <a:ln w="12700"/>
        </p:spPr>
      </p:sp>
      <p:sp>
        <p:nvSpPr>
          <p:cNvPr id="7172"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01495245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txBox="1">
            <a:spLocks noGrp="1" noChangeArrowheads="1"/>
          </p:cNvSpPr>
          <p:nvPr/>
        </p:nvSpPr>
        <p:spPr bwMode="auto">
          <a:xfrm>
            <a:off x="3297238" y="9047163"/>
            <a:ext cx="7334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2A2BE46A-DEFA-4888-8C84-6A4EA9F80C74}" type="slidenum">
              <a:rPr lang="en-US" altLang="en-US" sz="1000">
                <a:solidFill>
                  <a:srgbClr val="000000"/>
                </a:solidFill>
              </a:rPr>
              <a:pPr algn="ctr"/>
              <a:t>161</a:t>
            </a:fld>
            <a:endParaRPr lang="en-US" altLang="en-US" sz="1000">
              <a:solidFill>
                <a:srgbClr val="000000"/>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62130410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085167" y="9046822"/>
            <a:ext cx="690778" cy="247989"/>
          </a:xfrm>
        </p:spPr>
        <p:txBody>
          <a:bodyPr/>
          <a:lstStyle/>
          <a:p>
            <a:pPr>
              <a:defRPr/>
            </a:pPr>
            <a:fld id="{938F789B-0BA8-4A49-AFC3-8C639E029E1C}" type="slidenum">
              <a:rPr lang="en-US" smtClean="0"/>
              <a:pPr>
                <a:defRPr/>
              </a:pPr>
              <a:t>162</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7500677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bwMode="auto">
          <a:xfrm>
            <a:off x="1089025" y="701675"/>
            <a:ext cx="4668838" cy="3503613"/>
          </a:xfrm>
          <a:prstGeom prst="rect">
            <a:avLst/>
          </a:prstGeom>
          <a:noFill/>
          <a:ln w="12700">
            <a:solidFill>
              <a:srgbClr val="000000"/>
            </a:solidFill>
            <a:miter lim="800000"/>
            <a:headEnd/>
            <a:tailEnd/>
          </a:ln>
        </p:spPr>
      </p:sp>
      <p:sp>
        <p:nvSpPr>
          <p:cNvPr id="272387" name="Notes Placeholder 2"/>
          <p:cNvSpPr>
            <a:spLocks noGrp="1"/>
          </p:cNvSpPr>
          <p:nvPr>
            <p:ph type="body" idx="1"/>
          </p:nvPr>
        </p:nvSpPr>
        <p:spPr bwMode="auto">
          <a:xfrm>
            <a:off x="684715" y="4438882"/>
            <a:ext cx="5476150" cy="4203993"/>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3677039812"/>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bwMode="auto">
          <a:xfrm>
            <a:off x="1089025" y="700088"/>
            <a:ext cx="4668838" cy="3503612"/>
          </a:xfrm>
          <a:prstGeom prst="rect">
            <a:avLst/>
          </a:prstGeom>
          <a:noFill/>
          <a:ln w="12700">
            <a:solidFill>
              <a:srgbClr val="000000"/>
            </a:solidFill>
            <a:miter lim="800000"/>
            <a:headEnd/>
            <a:tailEnd/>
          </a:ln>
        </p:spPr>
      </p:sp>
      <p:sp>
        <p:nvSpPr>
          <p:cNvPr id="273411" name="Notes Placeholder 2"/>
          <p:cNvSpPr>
            <a:spLocks noGrp="1"/>
          </p:cNvSpPr>
          <p:nvPr>
            <p:ph type="body" idx="1"/>
          </p:nvPr>
        </p:nvSpPr>
        <p:spPr bwMode="auto">
          <a:xfrm>
            <a:off x="684713" y="4438879"/>
            <a:ext cx="5477705" cy="4205590"/>
          </a:xfrm>
          <a:prstGeom prst="rect">
            <a:avLst/>
          </a:prstGeom>
          <a:noFill/>
          <a:ln>
            <a:miter lim="800000"/>
            <a:headEnd/>
            <a:tailEnd/>
          </a:ln>
        </p:spPr>
        <p:txBody>
          <a:bodyPr lIns="91202" tIns="45601" rIns="91202" bIns="45601"/>
          <a:lstStyle/>
          <a:p>
            <a:endParaRPr lang="en-US" smtClean="0"/>
          </a:p>
        </p:txBody>
      </p:sp>
    </p:spTree>
    <p:extLst>
      <p:ext uri="{BB962C8B-B14F-4D97-AF65-F5344CB8AC3E}">
        <p14:creationId xmlns:p14="http://schemas.microsoft.com/office/powerpoint/2010/main" val="165781693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165</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5217985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87107962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77925" y="696913"/>
            <a:ext cx="4641850" cy="3481387"/>
          </a:xfrm>
          <a:ln w="12700"/>
        </p:spPr>
      </p:sp>
      <p:sp>
        <p:nvSpPr>
          <p:cNvPr id="22531" name="Notes Placeholder 2"/>
          <p:cNvSpPr>
            <a:spLocks noGrp="1"/>
          </p:cNvSpPr>
          <p:nvPr>
            <p:ph type="body" idx="1"/>
          </p:nvPr>
        </p:nvSpPr>
        <p:spPr>
          <a:xfrm>
            <a:off x="700088" y="4410075"/>
            <a:ext cx="5597525" cy="4176713"/>
          </a:xfrm>
          <a:noFill/>
          <a:ln/>
        </p:spPr>
        <p:txBody>
          <a:bodyPr/>
          <a:lstStyle/>
          <a:p>
            <a:pPr marL="0" indent="0"/>
            <a:endParaRPr lang="en-US" smtClean="0"/>
          </a:p>
        </p:txBody>
      </p:sp>
    </p:spTree>
    <p:extLst>
      <p:ext uri="{BB962C8B-B14F-4D97-AF65-F5344CB8AC3E}">
        <p14:creationId xmlns:p14="http://schemas.microsoft.com/office/powerpoint/2010/main" val="26622394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5585575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696EFBEA-BE4A-43C4-9CFB-794915EB0AD3}" type="slidenum">
              <a:rPr lang="en-US" sz="1000"/>
              <a:pPr algn="ctr" defTabSz="930275"/>
              <a:t>169</a:t>
            </a:fld>
            <a:endParaRPr lang="en-US" sz="10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34856518"/>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sldNum" sz="quarter" idx="5"/>
          </p:nvPr>
        </p:nvSpPr>
        <p:spPr>
          <a:noFill/>
        </p:spPr>
        <p:txBody>
          <a:bodyPr/>
          <a:lstStyle/>
          <a:p>
            <a:fld id="{FB0B1E2D-9E3B-489B-B028-5CDAC6EDB195}" type="slidenum">
              <a:rPr lang="en-US" smtClean="0">
                <a:latin typeface="Arial" pitchFamily="34" charset="0"/>
              </a:rPr>
              <a:pPr/>
              <a:t>170</a:t>
            </a:fld>
            <a:endParaRPr lang="en-US"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1406816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15</a:t>
            </a:fld>
            <a:endParaRPr lang="en-US" smtClean="0"/>
          </a:p>
        </p:txBody>
      </p:sp>
    </p:spTree>
    <p:extLst>
      <p:ext uri="{BB962C8B-B14F-4D97-AF65-F5344CB8AC3E}">
        <p14:creationId xmlns:p14="http://schemas.microsoft.com/office/powerpoint/2010/main" val="101912686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3"/>
          <p:cNvSpPr>
            <a:spLocks noGrp="1" noChangeArrowheads="1"/>
          </p:cNvSpPr>
          <p:nvPr>
            <p:ph type="sldNum" sz="quarter" idx="5"/>
          </p:nvPr>
        </p:nvSpPr>
        <p:spPr>
          <a:xfrm>
            <a:off x="3148013" y="9034319"/>
            <a:ext cx="704850" cy="247794"/>
          </a:xfrm>
        </p:spPr>
        <p:txBody>
          <a:bodyPr/>
          <a:lstStyle/>
          <a:p>
            <a:pPr>
              <a:defRPr/>
            </a:pPr>
            <a:fld id="{78F3FD33-A462-41AB-B8A6-0F318841DC05}" type="slidenum">
              <a:rPr lang="en-US" smtClean="0"/>
              <a:pPr>
                <a:defRPr/>
              </a:pPr>
              <a:t>171</a:t>
            </a:fld>
            <a:endParaRPr lang="en-US" smtClean="0"/>
          </a:p>
        </p:txBody>
      </p:sp>
      <p:sp>
        <p:nvSpPr>
          <p:cNvPr id="199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96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091248647"/>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sldNum" sz="quarter" idx="5"/>
          </p:nvPr>
        </p:nvSpPr>
        <p:spPr>
          <a:noFill/>
        </p:spPr>
        <p:txBody>
          <a:bodyPr/>
          <a:lstStyle/>
          <a:p>
            <a:fld id="{1E8907AF-ECD4-40B9-9116-15FC795F128B}" type="slidenum">
              <a:rPr lang="en-US" smtClean="0"/>
              <a:pPr/>
              <a:t>172</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88673760"/>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sldNum" sz="quarter" idx="5"/>
          </p:nvPr>
        </p:nvSpPr>
        <p:spPr>
          <a:noFill/>
        </p:spPr>
        <p:txBody>
          <a:bodyPr/>
          <a:lstStyle/>
          <a:p>
            <a:fld id="{7D52782D-D8FB-4276-8BCA-4B6DFFFC466F}" type="slidenum">
              <a:rPr lang="en-US" smtClean="0"/>
              <a:pPr/>
              <a:t>173</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13831601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ldNum" sz="quarter" idx="5"/>
          </p:nvPr>
        </p:nvSpPr>
        <p:spPr>
          <a:noFill/>
        </p:spPr>
        <p:txBody>
          <a:bodyPr/>
          <a:lstStyle/>
          <a:p>
            <a:fld id="{41F90D1E-6612-49D3-8E45-35B4EC7F5382}" type="slidenum">
              <a:rPr lang="en-US" smtClean="0"/>
              <a:pPr/>
              <a:t>174</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59498909"/>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696EFBEA-BE4A-43C4-9CFB-794915EB0AD3}" type="slidenum">
              <a:rPr lang="en-US" sz="1000"/>
              <a:pPr algn="ctr" defTabSz="930275"/>
              <a:t>175</a:t>
            </a:fld>
            <a:endParaRPr lang="en-US" sz="10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6155807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E2388F25-A923-4A4E-AB16-B302A7DF49FF}" type="slidenum">
              <a:rPr lang="en-US" sz="1000"/>
              <a:pPr algn="ctr" defTabSz="930275"/>
              <a:t>176</a:t>
            </a:fld>
            <a:endParaRPr lang="en-US" sz="10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35394463"/>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1928FACB-ED7E-46B8-A268-D2561AFE61F3}" type="slidenum">
              <a:rPr lang="en-US" sz="1000"/>
              <a:pPr algn="ctr" defTabSz="930275"/>
              <a:t>177</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867970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37B28BE-F9DF-414B-BB2D-1B0C676A3EA5}" type="slidenum">
              <a:rPr lang="en-US" sz="1000"/>
              <a:pPr algn="ctr" defTabSz="930275"/>
              <a:t>178</a:t>
            </a:fld>
            <a:endParaRPr 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19565350"/>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noFill/>
        </p:spPr>
        <p:txBody>
          <a:bodyPr/>
          <a:lstStyle/>
          <a:p>
            <a:fld id="{7C73AA56-5CFC-42E2-9A3E-F0742FD87C1D}" type="slidenum">
              <a:rPr lang="en-US" smtClean="0"/>
              <a:pPr/>
              <a:t>179</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2408417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4F8608A-FC54-41DF-94FA-4880815BCA81}" type="slidenum">
              <a:rPr lang="en-US" altLang="en-US" sz="1200">
                <a:solidFill>
                  <a:srgbClr val="000000"/>
                </a:solidFill>
              </a:rPr>
              <a:pPr/>
              <a:t>180</a:t>
            </a:fld>
            <a:endParaRPr lang="en-US" altLang="en-US" sz="1200">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813501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16</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95457674"/>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63492" name="Slide Number Placeholder 3"/>
          <p:cNvSpPr>
            <a:spLocks noGrp="1"/>
          </p:cNvSpPr>
          <p:nvPr>
            <p:ph type="sldNum" sz="quarter" idx="5"/>
          </p:nvPr>
        </p:nvSpPr>
        <p:spPr>
          <a:xfrm>
            <a:off x="3084513" y="8897938"/>
            <a:ext cx="692150" cy="2444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6B82E3-76B4-48FE-93E9-6704F7EE8B30}" type="slidenum">
              <a:rPr lang="en-US" altLang="en-US" sz="1200">
                <a:solidFill>
                  <a:srgbClr val="000000"/>
                </a:solidFill>
              </a:rPr>
              <a:pPr/>
              <a:t>181</a:t>
            </a:fld>
            <a:endParaRPr lang="en-US" altLang="en-US" sz="1200">
              <a:solidFill>
                <a:srgbClr val="000000"/>
              </a:solidFill>
            </a:endParaRPr>
          </a:p>
        </p:txBody>
      </p:sp>
    </p:spTree>
    <p:extLst>
      <p:ext uri="{BB962C8B-B14F-4D97-AF65-F5344CB8AC3E}">
        <p14:creationId xmlns:p14="http://schemas.microsoft.com/office/powerpoint/2010/main" val="307107356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Grp="1" noChangeArrowheads="1"/>
          </p:cNvSpPr>
          <p:nvPr>
            <p:ph type="sldNum" sz="quarter" idx="5"/>
          </p:nvPr>
        </p:nvSpPr>
        <p:spPr>
          <a:noFill/>
        </p:spPr>
        <p:txBody>
          <a:bodyPr/>
          <a:lstStyle/>
          <a:p>
            <a:fld id="{7A8646BB-B319-4F75-911D-7DF8CB868F04}" type="slidenum">
              <a:rPr lang="en-US" smtClean="0"/>
              <a:pPr/>
              <a:t>182</a:t>
            </a:fld>
            <a:endParaRPr lang="en-US" smtClean="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40729314"/>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183</a:t>
            </a:fld>
            <a:endParaRPr lang="en-US" smtClean="0"/>
          </a:p>
        </p:txBody>
      </p:sp>
      <p:sp>
        <p:nvSpPr>
          <p:cNvPr id="241667" name="Rectangle 2"/>
          <p:cNvSpPr>
            <a:spLocks noGrp="1" noRot="1" noChangeAspect="1" noChangeArrowheads="1" noTextEdit="1"/>
          </p:cNvSpPr>
          <p:nvPr>
            <p:ph type="sldImg"/>
          </p:nvPr>
        </p:nvSpPr>
        <p:spPr>
          <a:xfrm>
            <a:off x="1398588" y="582613"/>
            <a:ext cx="4060825" cy="3044825"/>
          </a:xfrm>
          <a:ln/>
        </p:spPr>
      </p:sp>
      <p:sp>
        <p:nvSpPr>
          <p:cNvPr id="2416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2875672"/>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184</a:t>
            </a:fld>
            <a:endParaRPr lang="en-US" smtClean="0"/>
          </a:p>
        </p:txBody>
      </p:sp>
      <p:sp>
        <p:nvSpPr>
          <p:cNvPr id="159747" name="Rectangle 2"/>
          <p:cNvSpPr>
            <a:spLocks noGrp="1" noRot="1" noChangeAspect="1" noChangeArrowheads="1" noTextEdit="1"/>
          </p:cNvSpPr>
          <p:nvPr>
            <p:ph type="sldImg"/>
          </p:nvPr>
        </p:nvSpPr>
        <p:spPr>
          <a:xfrm>
            <a:off x="1398588" y="582613"/>
            <a:ext cx="4060825" cy="3044825"/>
          </a:xfrm>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78135364"/>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185</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705609238"/>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txBox="1">
            <a:spLocks noGrp="1" noChangeArrowheads="1"/>
          </p:cNvSpPr>
          <p:nvPr/>
        </p:nvSpPr>
        <p:spPr bwMode="auto">
          <a:xfrm>
            <a:off x="3154364" y="9047163"/>
            <a:ext cx="704850" cy="247650"/>
          </a:xfrm>
          <a:prstGeom prst="rect">
            <a:avLst/>
          </a:prstGeom>
          <a:noFill/>
          <a:ln w="9525">
            <a:noFill/>
            <a:miter lim="800000"/>
            <a:headEnd/>
            <a:tailEnd/>
          </a:ln>
        </p:spPr>
        <p:txBody>
          <a:bodyPr lIns="45956" tIns="46569" rIns="45956" bIns="46569" anchor="b">
            <a:spAutoFit/>
          </a:bodyPr>
          <a:lstStyle/>
          <a:p>
            <a:pPr algn="ctr" defTabSz="930275"/>
            <a:fld id="{5C1989CA-1A92-4DB6-A85A-D489C0504DE6}" type="slidenum">
              <a:rPr lang="en-US" sz="1000"/>
              <a:pPr algn="ctr" defTabSz="930275"/>
              <a:t>186</a:t>
            </a:fld>
            <a:endParaRPr lang="en-US" sz="100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26736940"/>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sldNum" sz="quarter" idx="5"/>
          </p:nvPr>
        </p:nvSpPr>
        <p:spPr>
          <a:noFill/>
        </p:spPr>
        <p:txBody>
          <a:bodyPr/>
          <a:lstStyle/>
          <a:p>
            <a:fld id="{CFBCBB4E-90D8-4308-B280-0B812A4EE1DB}" type="slidenum">
              <a:rPr lang="en-US" smtClean="0"/>
              <a:pPr/>
              <a:t>187</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07250228"/>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188</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5442942"/>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sldNum" sz="quarter" idx="5"/>
          </p:nvPr>
        </p:nvSpPr>
        <p:spPr/>
        <p:txBody>
          <a:bodyPr/>
          <a:lstStyle/>
          <a:p>
            <a:pPr defTabSz="930275">
              <a:defRPr/>
            </a:pPr>
            <a:fld id="{3711D1C8-0BB5-4546-B0DE-9FAB346B6C05}" type="slidenum">
              <a:rPr lang="en-US" smtClean="0">
                <a:solidFill>
                  <a:srgbClr val="000000"/>
                </a:solidFill>
              </a:rPr>
              <a:pPr defTabSz="930275">
                <a:defRPr/>
              </a:pPr>
              <a:t>189</a:t>
            </a:fld>
            <a:endParaRPr lang="en-US" smtClean="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7832787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8ED666-4372-485F-9851-ED435EF4ACCF}" type="slidenum">
              <a:rPr lang="en-GB" smtClean="0"/>
              <a:pPr/>
              <a:t>190</a:t>
            </a:fld>
            <a:endParaRPr lang="en-GB" dirty="0"/>
          </a:p>
        </p:txBody>
      </p:sp>
    </p:spTree>
    <p:extLst>
      <p:ext uri="{BB962C8B-B14F-4D97-AF65-F5344CB8AC3E}">
        <p14:creationId xmlns:p14="http://schemas.microsoft.com/office/powerpoint/2010/main" val="2941339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209729654"/>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191</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59167923"/>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192</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94372581"/>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193</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207420121"/>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194</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4187610443"/>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196</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01235867"/>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197</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38916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025709" y="8848262"/>
            <a:ext cx="672717" cy="246287"/>
          </a:xfrm>
          <a:prstGeom prst="rect">
            <a:avLst/>
          </a:prstGeom>
          <a:noFill/>
          <a:ln w="9525">
            <a:noFill/>
            <a:miter lim="800000"/>
            <a:headEnd/>
            <a:tailEnd/>
          </a:ln>
        </p:spPr>
        <p:txBody>
          <a:bodyPr lIns="44986" tIns="45586" rIns="44986" bIns="45586" anchor="b">
            <a:spAutoFit/>
          </a:bodyPr>
          <a:lstStyle/>
          <a:p>
            <a:pPr algn="ctr" defTabSz="910927"/>
            <a:fld id="{68D79A82-C6A8-435D-975A-0BA087ED921A}" type="slidenum">
              <a:rPr lang="en-US" sz="1000"/>
              <a:pPr algn="ctr" defTabSz="910927"/>
              <a:t>19</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5161" tIns="45161" rIns="45161" bIns="45161"/>
          <a:lstStyle/>
          <a:p>
            <a:endParaRPr lang="en-US" smtClean="0">
              <a:latin typeface="Arial" pitchFamily="34" charset="0"/>
            </a:endParaRPr>
          </a:p>
        </p:txBody>
      </p:sp>
    </p:spTree>
    <p:extLst>
      <p:ext uri="{BB962C8B-B14F-4D97-AF65-F5344CB8AC3E}">
        <p14:creationId xmlns:p14="http://schemas.microsoft.com/office/powerpoint/2010/main" val="1273488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20</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804132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D788225C-6672-464D-A51D-0BCF5E1B6D7F}" type="slidenum">
              <a:rPr lang="en-US" smtClean="0"/>
              <a:pPr>
                <a:defRPr/>
              </a:pPr>
              <a:t>2</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4111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398588" y="582613"/>
            <a:ext cx="4060825" cy="3044825"/>
          </a:xfrm>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745140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083611" y="9046822"/>
            <a:ext cx="693890" cy="247989"/>
          </a:xfrm>
        </p:spPr>
        <p:txBody>
          <a:bodyPr/>
          <a:lstStyle/>
          <a:p>
            <a:pPr defTabSz="928688">
              <a:defRPr/>
            </a:pPr>
            <a:fld id="{30B1B221-73F5-4062-9EC5-65201ECCFD86}" type="slidenum">
              <a:rPr lang="en-US" smtClean="0"/>
              <a:pPr defTabSz="928688">
                <a:defRPr/>
              </a:pPr>
              <a:t>22</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1138479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23</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04140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083611" y="9046822"/>
            <a:ext cx="693890" cy="247989"/>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24</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extLst>
      <p:ext uri="{BB962C8B-B14F-4D97-AF65-F5344CB8AC3E}">
        <p14:creationId xmlns:p14="http://schemas.microsoft.com/office/powerpoint/2010/main" val="3701864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084514" y="9047163"/>
            <a:ext cx="692150" cy="247650"/>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25</a:t>
            </a:fld>
            <a:endParaRPr lang="en-US" sz="1000"/>
          </a:p>
        </p:txBody>
      </p:sp>
      <p:sp>
        <p:nvSpPr>
          <p:cNvPr id="94211" name="Rectangle 2"/>
          <p:cNvSpPr>
            <a:spLocks noGrp="1" noRot="1" noChangeAspect="1" noChangeArrowheads="1" noTextEdit="1"/>
          </p:cNvSpPr>
          <p:nvPr>
            <p:ph type="sldImg"/>
          </p:nvPr>
        </p:nvSpPr>
        <p:spPr>
          <a:xfrm>
            <a:off x="1400175" y="582613"/>
            <a:ext cx="4057650" cy="3044825"/>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extLst>
      <p:ext uri="{BB962C8B-B14F-4D97-AF65-F5344CB8AC3E}">
        <p14:creationId xmlns:p14="http://schemas.microsoft.com/office/powerpoint/2010/main" val="2303019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0563592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27</a:t>
            </a:fld>
            <a:endParaRPr lang="en-US" smtClean="0"/>
          </a:p>
        </p:txBody>
      </p:sp>
    </p:spTree>
    <p:extLst>
      <p:ext uri="{BB962C8B-B14F-4D97-AF65-F5344CB8AC3E}">
        <p14:creationId xmlns:p14="http://schemas.microsoft.com/office/powerpoint/2010/main" val="33953363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832">
              <a:defRPr>
                <a:solidFill>
                  <a:schemeClr val="tx1"/>
                </a:solidFill>
                <a:latin typeface="Arial" panose="020B0604020202020204" pitchFamily="34" charset="0"/>
                <a:cs typeface="Arial" panose="020B0604020202020204" pitchFamily="34" charset="0"/>
              </a:defRPr>
            </a:lvl1pPr>
            <a:lvl2pPr marL="727422" indent="-279778" defTabSz="910832">
              <a:defRPr>
                <a:solidFill>
                  <a:schemeClr val="tx1"/>
                </a:solidFill>
                <a:latin typeface="Arial" panose="020B0604020202020204" pitchFamily="34" charset="0"/>
                <a:cs typeface="Arial" panose="020B0604020202020204" pitchFamily="34" charset="0"/>
              </a:defRPr>
            </a:lvl2pPr>
            <a:lvl3pPr marL="1119111" indent="-223822" defTabSz="910832">
              <a:defRPr>
                <a:solidFill>
                  <a:schemeClr val="tx1"/>
                </a:solidFill>
                <a:latin typeface="Arial" panose="020B0604020202020204" pitchFamily="34" charset="0"/>
                <a:cs typeface="Arial" panose="020B0604020202020204" pitchFamily="34" charset="0"/>
              </a:defRPr>
            </a:lvl3pPr>
            <a:lvl4pPr marL="1566756" indent="-223822" defTabSz="910832">
              <a:defRPr>
                <a:solidFill>
                  <a:schemeClr val="tx1"/>
                </a:solidFill>
                <a:latin typeface="Arial" panose="020B0604020202020204" pitchFamily="34" charset="0"/>
                <a:cs typeface="Arial" panose="020B0604020202020204" pitchFamily="34" charset="0"/>
              </a:defRPr>
            </a:lvl4pPr>
            <a:lvl5pPr marL="2014400" indent="-223822" defTabSz="910832">
              <a:defRPr>
                <a:solidFill>
                  <a:schemeClr val="tx1"/>
                </a:solidFill>
                <a:latin typeface="Arial" panose="020B0604020202020204" pitchFamily="34" charset="0"/>
                <a:cs typeface="Arial" panose="020B0604020202020204" pitchFamily="34" charset="0"/>
              </a:defRPr>
            </a:lvl5pPr>
            <a:lvl6pPr marL="2462045"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09689"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7334"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04978" indent="-223822" defTabSz="91083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E19F311-31B5-4DFA-A883-1DAC86264FD0}" type="slidenum">
              <a:rPr lang="en-US" smtClean="0"/>
              <a:pPr/>
              <a:t>28</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Tree>
    <p:extLst>
      <p:ext uri="{BB962C8B-B14F-4D97-AF65-F5344CB8AC3E}">
        <p14:creationId xmlns:p14="http://schemas.microsoft.com/office/powerpoint/2010/main" val="32436808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29</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987173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085167" y="9047042"/>
            <a:ext cx="690779" cy="247770"/>
          </a:xfrm>
          <a:prstGeom prst="rect">
            <a:avLst/>
          </a:prstGeom>
          <a:noFill/>
          <a:ln w="9525">
            <a:noFill/>
            <a:miter lim="800000"/>
            <a:headEnd/>
            <a:tailEnd/>
          </a:ln>
        </p:spPr>
        <p:txBody>
          <a:bodyPr lIns="45801" tIns="46413" rIns="45801" bIns="46413" anchor="b">
            <a:spAutoFit/>
          </a:bodyPr>
          <a:lstStyle/>
          <a:p>
            <a:pPr algn="ctr" defTabSz="928629"/>
            <a:fld id="{10D51B6F-E5CE-42ED-829B-9910A1E4B827}" type="slidenum">
              <a:rPr lang="en-US" sz="1000">
                <a:solidFill>
                  <a:srgbClr val="000000"/>
                </a:solidFill>
              </a:rPr>
              <a:pPr algn="ctr" defTabSz="928629"/>
              <a:t>30</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extLst>
      <p:ext uri="{BB962C8B-B14F-4D97-AF65-F5344CB8AC3E}">
        <p14:creationId xmlns:p14="http://schemas.microsoft.com/office/powerpoint/2010/main" val="2406539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z="2400">
              <a:latin typeface="Arial" panose="020B0604020202020204" pitchFamily="34" charset="0"/>
            </a:endParaRPr>
          </a:p>
        </p:txBody>
      </p:sp>
    </p:spTree>
    <p:extLst>
      <p:ext uri="{BB962C8B-B14F-4D97-AF65-F5344CB8AC3E}">
        <p14:creationId xmlns:p14="http://schemas.microsoft.com/office/powerpoint/2010/main" val="24579516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0871883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851842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953278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6C16CFD7-27EF-44EF-A68B-2C1547EF33F3}" type="slidenum">
              <a:rPr lang="en-US" smtClean="0">
                <a:solidFill>
                  <a:srgbClr val="000000"/>
                </a:solidFill>
              </a:rPr>
              <a:pPr>
                <a:defRPr/>
              </a:pPr>
              <a:t>35</a:t>
            </a:fld>
            <a:endParaRPr lang="en-US" dirty="0" smtClean="0">
              <a:solidFill>
                <a:srgbClr val="000000"/>
              </a:solidFill>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485347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43</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5469845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44</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601056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104835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extLst>
      <p:ext uri="{BB962C8B-B14F-4D97-AF65-F5344CB8AC3E}">
        <p14:creationId xmlns:p14="http://schemas.microsoft.com/office/powerpoint/2010/main" val="22890206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noFill/>
        </p:spPr>
        <p:txBody>
          <a:bodyPr/>
          <a:lstStyle/>
          <a:p>
            <a:fld id="{5519FAB8-142E-403B-B3AE-978E23B827AF}" type="slidenum">
              <a:rPr lang="en-US" smtClean="0"/>
              <a:pPr/>
              <a:t>47</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841887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59274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4</a:t>
            </a:fld>
            <a:endParaRPr lang="en-US" smtClean="0"/>
          </a:p>
        </p:txBody>
      </p:sp>
    </p:spTree>
    <p:extLst>
      <p:ext uri="{BB962C8B-B14F-4D97-AF65-F5344CB8AC3E}">
        <p14:creationId xmlns:p14="http://schemas.microsoft.com/office/powerpoint/2010/main" val="26603307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6355238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076737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418177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559090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800824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55</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594463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txBox="1">
            <a:spLocks noGrp="1" noChangeArrowheads="1"/>
          </p:cNvSpPr>
          <p:nvPr/>
        </p:nvSpPr>
        <p:spPr bwMode="auto">
          <a:xfrm>
            <a:off x="3155950" y="9047163"/>
            <a:ext cx="70167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20" tIns="46634" rIns="46020" bIns="46634" anchor="b">
            <a:spAutoFit/>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fld id="{76FD0470-9529-4972-8802-0F9973B713E2}" type="slidenum">
              <a:rPr lang="en-US" altLang="en-US" sz="1000"/>
              <a:pPr algn="ctr"/>
              <a:t>56</a:t>
            </a:fld>
            <a:endParaRPr lang="en-US" altLang="en-US" sz="10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6199" tIns="46199" rIns="46199" bIns="46199"/>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8584822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023576" y="8848380"/>
            <a:ext cx="676988" cy="246167"/>
          </a:xfrm>
          <a:noFill/>
        </p:spPr>
        <p:txBody>
          <a:bodyPr/>
          <a:lstStyle/>
          <a:p>
            <a:fld id="{E188F4B9-AFA1-4FA4-B0F5-782B95A74519}" type="slidenum">
              <a:rPr lang="en-US" smtClean="0">
                <a:cs typeface="Arial" charset="0"/>
              </a:rPr>
              <a:pPr/>
              <a:t>57</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867114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597601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60</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89156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2957847" y="8906154"/>
            <a:ext cx="662271" cy="247794"/>
          </a:xfrm>
          <a:noFill/>
        </p:spPr>
        <p:txBody>
          <a:bodyPr/>
          <a:lstStyle/>
          <a:p>
            <a:pPr defTabSz="911229"/>
            <a:fld id="{BC4CED26-30FC-40B3-942B-401B2AAF5079}" type="slidenum">
              <a:rPr lang="en-US" smtClean="0"/>
              <a:pPr defTabSz="911229"/>
              <a:t>5</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405734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61</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4295717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62</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723775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64</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881903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65</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9095689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46074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185" name="Rectangle 7"/>
          <p:cNvSpPr txBox="1">
            <a:spLocks noGrp="1" noChangeArrowheads="1"/>
          </p:cNvSpPr>
          <p:nvPr/>
        </p:nvSpPr>
        <p:spPr bwMode="auto">
          <a:xfrm>
            <a:off x="3955222" y="8827125"/>
            <a:ext cx="3042478" cy="456575"/>
          </a:xfrm>
          <a:prstGeom prst="rect">
            <a:avLst/>
          </a:prstGeom>
          <a:noFill/>
          <a:ln w="9525">
            <a:noFill/>
            <a:miter lim="800000"/>
            <a:headEnd/>
            <a:tailEnd/>
          </a:ln>
        </p:spPr>
        <p:txBody>
          <a:bodyPr lIns="91202" tIns="45600" rIns="91202" bIns="45600" anchor="b"/>
          <a:lstStyle/>
          <a:p>
            <a:pPr algn="r" defTabSz="909767"/>
            <a:fld id="{A0D70C00-AB20-4F73-A1A0-D35999B0DF09}" type="slidenum">
              <a:rPr lang="en-US"/>
              <a:pPr algn="r" defTabSz="909767"/>
              <a:t>67</a:t>
            </a:fld>
            <a:endParaRPr lang="en-US" dirty="0"/>
          </a:p>
        </p:txBody>
      </p:sp>
      <p:sp>
        <p:nvSpPr>
          <p:cNvPr id="2141186" name="Rectangle 2"/>
          <p:cNvSpPr>
            <a:spLocks noGrp="1" noRot="1" noChangeAspect="1" noChangeArrowheads="1" noTextEdit="1"/>
          </p:cNvSpPr>
          <p:nvPr>
            <p:ph type="sldImg"/>
          </p:nvPr>
        </p:nvSpPr>
        <p:spPr>
          <a:xfrm>
            <a:off x="1130300" y="692150"/>
            <a:ext cx="4718050" cy="3538538"/>
          </a:xfrm>
          <a:solidFill>
            <a:srgbClr val="FFFFFF"/>
          </a:solidFill>
          <a:ln/>
        </p:spPr>
      </p:sp>
      <p:sp>
        <p:nvSpPr>
          <p:cNvPr id="2141187" name="Rectangle 5"/>
          <p:cNvSpPr>
            <a:spLocks noGrp="1" noChangeArrowheads="1"/>
          </p:cNvSpPr>
          <p:nvPr>
            <p:ph type="body" idx="1"/>
          </p:nvPr>
        </p:nvSpPr>
        <p:spPr>
          <a:xfrm>
            <a:off x="535603" y="4413562"/>
            <a:ext cx="5932833" cy="4185275"/>
          </a:xfrm>
          <a:noFill/>
          <a:ln>
            <a:solidFill>
              <a:srgbClr val="000000"/>
            </a:solidFill>
          </a:ln>
        </p:spPr>
        <p:txBody>
          <a:bodyPr lIns="91202" tIns="45600" rIns="91202" bIns="45600"/>
          <a:lstStyle/>
          <a:p>
            <a:pPr eaLnBrk="1" hangingPunct="1"/>
            <a:r>
              <a:rPr lang="en-US" smtClean="0"/>
              <a:t>Exhibit 11 of Article</a:t>
            </a:r>
          </a:p>
          <a:p>
            <a:pPr eaLnBrk="1" hangingPunct="1"/>
            <a:endParaRPr lang="en-US" smtClean="0"/>
          </a:p>
        </p:txBody>
      </p:sp>
    </p:spTree>
    <p:extLst>
      <p:ext uri="{BB962C8B-B14F-4D97-AF65-F5344CB8AC3E}">
        <p14:creationId xmlns:p14="http://schemas.microsoft.com/office/powerpoint/2010/main" val="20491964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extLst>
      <p:ext uri="{BB962C8B-B14F-4D97-AF65-F5344CB8AC3E}">
        <p14:creationId xmlns:p14="http://schemas.microsoft.com/office/powerpoint/2010/main" val="40056392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70</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3962675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090766" y="9000412"/>
            <a:ext cx="692032" cy="246717"/>
          </a:xfrm>
        </p:spPr>
        <p:txBody>
          <a:bodyPr/>
          <a:lstStyle/>
          <a:p>
            <a:pPr>
              <a:defRPr/>
            </a:pPr>
            <a:fld id="{7FF981F9-8331-43C1-8622-D2EDB409ECCC}" type="slidenum">
              <a:rPr lang="en-US" smtClean="0"/>
              <a:pPr>
                <a:defRPr/>
              </a:pPr>
              <a:t>71</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0884666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6" name="Slide Number Placeholder 3"/>
          <p:cNvSpPr>
            <a:spLocks noGrp="1"/>
          </p:cNvSpPr>
          <p:nvPr>
            <p:ph type="sldNum" sz="quarter" idx="5"/>
          </p:nvPr>
        </p:nvSpPr>
        <p:spPr>
          <a:xfrm>
            <a:off x="4143589" y="9119474"/>
            <a:ext cx="3169920" cy="480060"/>
          </a:xfrm>
        </p:spPr>
        <p:txBody>
          <a:bodyPr/>
          <a:lstStyle/>
          <a:p>
            <a:fld id="{63D381CC-5A3B-495D-8CAC-D68CE31FDB5B}" type="slidenum">
              <a:rPr lang="en-US" smtClean="0"/>
              <a:pPr/>
              <a:t>72</a:t>
            </a:fld>
            <a:endParaRPr lang="en-US" dirty="0"/>
          </a:p>
        </p:txBody>
      </p:sp>
    </p:spTree>
    <p:extLst>
      <p:ext uri="{BB962C8B-B14F-4D97-AF65-F5344CB8AC3E}">
        <p14:creationId xmlns:p14="http://schemas.microsoft.com/office/powerpoint/2010/main" val="1975398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6</a:t>
            </a:fld>
            <a:endParaRPr lang="en-US" smtClean="0"/>
          </a:p>
        </p:txBody>
      </p:sp>
    </p:spTree>
    <p:extLst>
      <p:ext uri="{BB962C8B-B14F-4D97-AF65-F5344CB8AC3E}">
        <p14:creationId xmlns:p14="http://schemas.microsoft.com/office/powerpoint/2010/main" val="9592349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3673542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085167" y="9046678"/>
            <a:ext cx="690779" cy="248133"/>
          </a:xfrm>
        </p:spPr>
        <p:txBody>
          <a:bodyPr/>
          <a:lstStyle/>
          <a:p>
            <a:fld id="{E5721651-C618-4989-BD9A-C51CDEA22A0A}" type="slidenum">
              <a:rPr lang="en-US" noProof="0" smtClean="0"/>
              <a:pPr/>
              <a:t>76</a:t>
            </a:fld>
            <a:endParaRPr lang="en-US" noProof="0" dirty="0"/>
          </a:p>
        </p:txBody>
      </p:sp>
    </p:spTree>
    <p:extLst>
      <p:ext uri="{BB962C8B-B14F-4D97-AF65-F5344CB8AC3E}">
        <p14:creationId xmlns:p14="http://schemas.microsoft.com/office/powerpoint/2010/main" val="10702336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sldNum" sz="quarter" idx="5"/>
          </p:nvPr>
        </p:nvSpPr>
        <p:spPr>
          <a:noFill/>
        </p:spPr>
        <p:txBody>
          <a:bodyPr/>
          <a:lstStyle/>
          <a:p>
            <a:fld id="{396C9B30-D107-403C-A42F-D2CD126A183D}" type="slidenum">
              <a:rPr lang="en-US" smtClean="0"/>
              <a:pPr/>
              <a:t>77</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402208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sldNum" sz="quarter" idx="5"/>
          </p:nvPr>
        </p:nvSpPr>
        <p:spPr>
          <a:noFill/>
        </p:spPr>
        <p:txBody>
          <a:bodyPr/>
          <a:lstStyle/>
          <a:p>
            <a:fld id="{CFBCBB4E-90D8-4308-B280-0B812A4EE1DB}" type="slidenum">
              <a:rPr lang="en-US" smtClean="0"/>
              <a:pPr/>
              <a:t>78</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147939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82</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160606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83</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8076273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84</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3437069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bwMode="auto">
          <a:xfrm>
            <a:off x="3084513" y="9047163"/>
            <a:ext cx="692150" cy="247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cs typeface="Arial" panose="020B0604020202020204" pitchFamily="34" charset="0"/>
              </a:defRPr>
            </a:lvl1pPr>
            <a:lvl2pPr marL="742950" indent="-285750" defTabSz="927100">
              <a:defRPr>
                <a:solidFill>
                  <a:schemeClr val="tx1"/>
                </a:solidFill>
                <a:latin typeface="Arial" panose="020B0604020202020204" pitchFamily="34" charset="0"/>
                <a:cs typeface="Arial" panose="020B0604020202020204" pitchFamily="34" charset="0"/>
              </a:defRPr>
            </a:lvl2pPr>
            <a:lvl3pPr marL="1143000" indent="-228600" defTabSz="927100">
              <a:defRPr>
                <a:solidFill>
                  <a:schemeClr val="tx1"/>
                </a:solidFill>
                <a:latin typeface="Arial" panose="020B0604020202020204" pitchFamily="34" charset="0"/>
                <a:cs typeface="Arial" panose="020B0604020202020204" pitchFamily="34" charset="0"/>
              </a:defRPr>
            </a:lvl3pPr>
            <a:lvl4pPr marL="1600200" indent="-228600" defTabSz="927100">
              <a:defRPr>
                <a:solidFill>
                  <a:schemeClr val="tx1"/>
                </a:solidFill>
                <a:latin typeface="Arial" panose="020B0604020202020204" pitchFamily="34" charset="0"/>
                <a:cs typeface="Arial" panose="020B0604020202020204" pitchFamily="34" charset="0"/>
              </a:defRPr>
            </a:lvl4pPr>
            <a:lvl5pPr marL="2057400" indent="-228600" defTabSz="927100">
              <a:defRPr>
                <a:solidFill>
                  <a:schemeClr val="tx1"/>
                </a:solidFill>
                <a:latin typeface="Arial" panose="020B0604020202020204" pitchFamily="34" charset="0"/>
                <a:cs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solidFill>
                  <a:srgbClr val="000000"/>
                </a:solidFill>
                <a:latin typeface="Calibri" panose="020F0502020204030204" pitchFamily="34" charset="0"/>
              </a:rPr>
              <a:pPr/>
              <a:t>85</a:t>
            </a:fld>
            <a:endParaRPr lang="en-US" altLang="en-US" smtClean="0">
              <a:solidFill>
                <a:srgbClr val="000000"/>
              </a:solidFill>
              <a:latin typeface="Calibri" panose="020F0502020204030204" pitchFamily="34" charset="0"/>
            </a:endParaRPr>
          </a:p>
        </p:txBody>
      </p:sp>
      <p:sp>
        <p:nvSpPr>
          <p:cNvPr id="141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2400" smtClean="0"/>
          </a:p>
        </p:txBody>
      </p:sp>
    </p:spTree>
    <p:extLst>
      <p:ext uri="{BB962C8B-B14F-4D97-AF65-F5344CB8AC3E}">
        <p14:creationId xmlns:p14="http://schemas.microsoft.com/office/powerpoint/2010/main" val="29098769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86</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758551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87</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2462087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018099" y="8895078"/>
            <a:ext cx="675761" cy="246366"/>
          </a:xfrm>
        </p:spPr>
        <p:txBody>
          <a:bodyPr/>
          <a:lstStyle/>
          <a:p>
            <a:pPr defTabSz="909710">
              <a:defRPr/>
            </a:pPr>
            <a:fld id="{5858BD08-603D-48F8-9A20-C039EB7A66EE}" type="slidenum">
              <a:rPr lang="en-US" smtClean="0">
                <a:solidFill>
                  <a:srgbClr val="000000"/>
                </a:solidFill>
              </a:rPr>
              <a:pPr defTabSz="909710">
                <a:defRPr/>
              </a:pPr>
              <a:t>7</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a:p>
        </p:txBody>
      </p:sp>
    </p:spTree>
    <p:extLst>
      <p:ext uri="{BB962C8B-B14F-4D97-AF65-F5344CB8AC3E}">
        <p14:creationId xmlns:p14="http://schemas.microsoft.com/office/powerpoint/2010/main" val="6131982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085167" y="9046822"/>
            <a:ext cx="690779" cy="247989"/>
          </a:xfrm>
        </p:spPr>
        <p:txBody>
          <a:bodyPr/>
          <a:lstStyle/>
          <a:p>
            <a:pPr>
              <a:defRPr/>
            </a:pPr>
            <a:fld id="{C3FDAECC-01E3-46D0-B980-A45E82B7AFA3}" type="slidenum">
              <a:rPr lang="en-US" smtClean="0">
                <a:solidFill>
                  <a:srgbClr val="000000"/>
                </a:solidFill>
              </a:rPr>
              <a:pPr>
                <a:defRPr/>
              </a:pPr>
              <a:t>88</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04900" y="698500"/>
            <a:ext cx="4648200" cy="3486150"/>
          </a:xfrm>
          <a:ln w="12700"/>
        </p:spPr>
      </p:sp>
      <p:sp>
        <p:nvSpPr>
          <p:cNvPr id="286724" name="Notes Placeholder 2"/>
          <p:cNvSpPr>
            <a:spLocks noGrp="1"/>
          </p:cNvSpPr>
          <p:nvPr>
            <p:ph type="body" idx="1"/>
          </p:nvPr>
        </p:nvSpPr>
        <p:spPr>
          <a:xfrm>
            <a:off x="686112" y="4416108"/>
            <a:ext cx="5485778" cy="4182427"/>
          </a:xfrm>
          <a:noFill/>
          <a:ln/>
        </p:spPr>
        <p:txBody>
          <a:bodyPr lIns="91421" tIns="45711" rIns="91421" bIns="45711"/>
          <a:lstStyle/>
          <a:p>
            <a:endParaRPr lang="en-US" smtClean="0"/>
          </a:p>
        </p:txBody>
      </p:sp>
    </p:spTree>
    <p:extLst>
      <p:ext uri="{BB962C8B-B14F-4D97-AF65-F5344CB8AC3E}">
        <p14:creationId xmlns:p14="http://schemas.microsoft.com/office/powerpoint/2010/main" val="35386590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085167" y="9046822"/>
            <a:ext cx="690779" cy="247989"/>
          </a:xfrm>
        </p:spPr>
        <p:txBody>
          <a:bodyPr/>
          <a:lstStyle/>
          <a:p>
            <a:pPr>
              <a:defRPr/>
            </a:pPr>
            <a:fld id="{6A210E9D-8931-4C98-8795-0266F6BA0585}" type="slidenum">
              <a:rPr lang="en-US" smtClean="0">
                <a:solidFill>
                  <a:srgbClr val="000000"/>
                </a:solidFill>
              </a:rPr>
              <a:pPr>
                <a:defRPr/>
              </a:pPr>
              <a:t>89</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04900" y="698500"/>
            <a:ext cx="4648200" cy="3486150"/>
          </a:xfrm>
          <a:ln w="12700"/>
        </p:spPr>
      </p:sp>
      <p:sp>
        <p:nvSpPr>
          <p:cNvPr id="287748" name="Notes Placeholder 2"/>
          <p:cNvSpPr>
            <a:spLocks noGrp="1"/>
          </p:cNvSpPr>
          <p:nvPr>
            <p:ph type="body" idx="1"/>
          </p:nvPr>
        </p:nvSpPr>
        <p:spPr>
          <a:xfrm>
            <a:off x="686112" y="4416108"/>
            <a:ext cx="5485778" cy="4182427"/>
          </a:xfrm>
          <a:noFill/>
          <a:ln/>
        </p:spPr>
        <p:txBody>
          <a:bodyPr lIns="91421" tIns="45711" rIns="91421" bIns="45711"/>
          <a:lstStyle/>
          <a:p>
            <a:endParaRPr lang="en-US" dirty="0" smtClean="0"/>
          </a:p>
        </p:txBody>
      </p:sp>
    </p:spTree>
    <p:extLst>
      <p:ext uri="{BB962C8B-B14F-4D97-AF65-F5344CB8AC3E}">
        <p14:creationId xmlns:p14="http://schemas.microsoft.com/office/powerpoint/2010/main" val="30945894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085167" y="9046678"/>
            <a:ext cx="690779" cy="248133"/>
          </a:xfrm>
        </p:spPr>
        <p:txBody>
          <a:bodyPr/>
          <a:lstStyle/>
          <a:p>
            <a:pPr>
              <a:defRPr/>
            </a:pPr>
            <a:fld id="{3A6B90E8-B186-4EE7-9831-1401031F6C6C}" type="slidenum">
              <a:rPr lang="en-US" smtClean="0">
                <a:solidFill>
                  <a:srgbClr val="000000"/>
                </a:solidFill>
              </a:rPr>
              <a:pPr>
                <a:defRPr/>
              </a:pPr>
              <a:t>90</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9873062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085167" y="9046822"/>
            <a:ext cx="690779" cy="247989"/>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91</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extLst>
      <p:ext uri="{BB962C8B-B14F-4D97-AF65-F5344CB8AC3E}">
        <p14:creationId xmlns:p14="http://schemas.microsoft.com/office/powerpoint/2010/main" val="9021032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92</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28120856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93</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65905145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94</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6313963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Grp="1" noChangeArrowheads="1"/>
          </p:cNvSpPr>
          <p:nvPr/>
        </p:nvSpPr>
        <p:spPr bwMode="auto">
          <a:xfrm>
            <a:off x="3148013" y="9037638"/>
            <a:ext cx="7048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887" tIns="46499" rIns="45887" bIns="46499" anchor="b">
            <a:spAutoFit/>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gn="ctr" eaLnBrk="1" hangingPunct="1">
              <a:lnSpc>
                <a:spcPct val="100000"/>
              </a:lnSpc>
              <a:spcBef>
                <a:spcPct val="0"/>
              </a:spcBef>
              <a:buClrTx/>
              <a:buSzTx/>
              <a:buFontTx/>
              <a:buNone/>
            </a:pPr>
            <a:fld id="{0F4C6D52-29A0-4B92-B6E7-F733FA4B349D}" type="slidenum">
              <a:rPr lang="en-US" altLang="en-US" sz="1000"/>
              <a:pPr algn="ctr" eaLnBrk="1" hangingPunct="1">
                <a:lnSpc>
                  <a:spcPct val="100000"/>
                </a:lnSpc>
                <a:spcBef>
                  <a:spcPct val="0"/>
                </a:spcBef>
                <a:buClrTx/>
                <a:buSzTx/>
                <a:buFontTx/>
                <a:buNone/>
              </a:pPr>
              <a:t>95</a:t>
            </a:fld>
            <a:endParaRPr lang="en-US" altLang="en-US" sz="10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94374546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96</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4029648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Arial" panose="020B0604020202020204" pitchFamily="34" charset="0"/>
              </a:defRPr>
            </a:lvl1pPr>
            <a:lvl2pPr marL="742950" indent="-285750" defTabSz="930275">
              <a:defRPr>
                <a:solidFill>
                  <a:schemeClr val="tx1"/>
                </a:solidFill>
                <a:latin typeface="Arial" panose="020B0604020202020204" pitchFamily="34" charset="0"/>
              </a:defRPr>
            </a:lvl2pPr>
            <a:lvl3pPr marL="1143000" indent="-228600" defTabSz="930275">
              <a:defRPr>
                <a:solidFill>
                  <a:schemeClr val="tx1"/>
                </a:solidFill>
                <a:latin typeface="Arial" panose="020B0604020202020204" pitchFamily="34" charset="0"/>
              </a:defRPr>
            </a:lvl3pPr>
            <a:lvl4pPr marL="1600200" indent="-228600" defTabSz="930275">
              <a:defRPr>
                <a:solidFill>
                  <a:schemeClr val="tx1"/>
                </a:solidFill>
                <a:latin typeface="Arial" panose="020B0604020202020204" pitchFamily="34" charset="0"/>
              </a:defRPr>
            </a:lvl4pPr>
            <a:lvl5pPr marL="2057400" indent="-228600" defTabSz="930275">
              <a:defRPr>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a:solidFill>
                  <a:schemeClr val="tx1"/>
                </a:solidFill>
                <a:latin typeface="Arial" panose="020B0604020202020204" pitchFamily="34" charset="0"/>
              </a:defRPr>
            </a:lvl9pPr>
          </a:lstStyle>
          <a:p>
            <a:fld id="{320440F3-0FDA-4A6D-9AE4-0E63FCD1D244}" type="slidenum">
              <a:rPr lang="en-US" altLang="en-US" smtClean="0"/>
              <a:pPr/>
              <a:t>97</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232214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56995614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98</a:t>
            </a:fld>
            <a:endParaRPr lang="en-US" smtClean="0"/>
          </a:p>
        </p:txBody>
      </p:sp>
    </p:spTree>
    <p:extLst>
      <p:ext uri="{BB962C8B-B14F-4D97-AF65-F5344CB8AC3E}">
        <p14:creationId xmlns:p14="http://schemas.microsoft.com/office/powerpoint/2010/main" val="363667290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99</a:t>
            </a:fld>
            <a:endParaRPr lang="en-US" smtClean="0"/>
          </a:p>
        </p:txBody>
      </p:sp>
    </p:spTree>
    <p:extLst>
      <p:ext uri="{BB962C8B-B14F-4D97-AF65-F5344CB8AC3E}">
        <p14:creationId xmlns:p14="http://schemas.microsoft.com/office/powerpoint/2010/main" val="196808048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096507" y="9047163"/>
            <a:ext cx="691921" cy="247650"/>
          </a:xfrm>
        </p:spPr>
        <p:txBody>
          <a:bodyPr/>
          <a:lstStyle/>
          <a:p>
            <a:pPr defTabSz="928787">
              <a:defRPr/>
            </a:pPr>
            <a:fld id="{15A7F7DB-3A93-4CAB-8AF3-CD35918FB945}" type="slidenum">
              <a:rPr lang="en-US" smtClean="0"/>
              <a:pPr defTabSz="928787">
                <a:defRPr/>
              </a:pPr>
              <a:t>100</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09788849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101</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3590705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085794" y="9047163"/>
            <a:ext cx="689527" cy="247650"/>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102</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extLst>
      <p:ext uri="{BB962C8B-B14F-4D97-AF65-F5344CB8AC3E}">
        <p14:creationId xmlns:p14="http://schemas.microsoft.com/office/powerpoint/2010/main" val="95383738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103</a:t>
            </a:fld>
            <a:endParaRPr lang="en-US" noProof="0" dirty="0"/>
          </a:p>
        </p:txBody>
      </p:sp>
    </p:spTree>
    <p:extLst>
      <p:ext uri="{BB962C8B-B14F-4D97-AF65-F5344CB8AC3E}">
        <p14:creationId xmlns:p14="http://schemas.microsoft.com/office/powerpoint/2010/main" val="63185096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86">
              <a:defRPr>
                <a:solidFill>
                  <a:schemeClr val="tx1"/>
                </a:solidFill>
                <a:latin typeface="Arial" panose="020B0604020202020204" pitchFamily="34" charset="0"/>
                <a:cs typeface="Arial" panose="020B0604020202020204" pitchFamily="34" charset="0"/>
              </a:defRPr>
            </a:lvl1pPr>
            <a:lvl2pPr marL="728983" indent="-280378" defTabSz="912786">
              <a:defRPr>
                <a:solidFill>
                  <a:schemeClr val="tx1"/>
                </a:solidFill>
                <a:latin typeface="Arial" panose="020B0604020202020204" pitchFamily="34" charset="0"/>
                <a:cs typeface="Arial" panose="020B0604020202020204" pitchFamily="34" charset="0"/>
              </a:defRPr>
            </a:lvl2pPr>
            <a:lvl3pPr marL="1121512" indent="-224302" defTabSz="912786">
              <a:defRPr>
                <a:solidFill>
                  <a:schemeClr val="tx1"/>
                </a:solidFill>
                <a:latin typeface="Arial" panose="020B0604020202020204" pitchFamily="34" charset="0"/>
                <a:cs typeface="Arial" panose="020B0604020202020204" pitchFamily="34" charset="0"/>
              </a:defRPr>
            </a:lvl3pPr>
            <a:lvl4pPr marL="1570116" indent="-224302" defTabSz="912786">
              <a:defRPr>
                <a:solidFill>
                  <a:schemeClr val="tx1"/>
                </a:solidFill>
                <a:latin typeface="Arial" panose="020B0604020202020204" pitchFamily="34" charset="0"/>
                <a:cs typeface="Arial" panose="020B0604020202020204" pitchFamily="34" charset="0"/>
              </a:defRPr>
            </a:lvl4pPr>
            <a:lvl5pPr marL="2018721" indent="-224302" defTabSz="912786">
              <a:defRPr>
                <a:solidFill>
                  <a:schemeClr val="tx1"/>
                </a:solidFill>
                <a:latin typeface="Arial" panose="020B0604020202020204" pitchFamily="34" charset="0"/>
                <a:cs typeface="Arial" panose="020B0604020202020204" pitchFamily="34" charset="0"/>
              </a:defRPr>
            </a:lvl5pPr>
            <a:lvl6pPr marL="2467326"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5930"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535"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39" indent="-224302" defTabSz="91278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E7FC54-9E5C-4662-9649-B3108D5371A3}" type="slidenum">
              <a:rPr lang="en-US" smtClean="0"/>
              <a:pPr/>
              <a:t>104</a:t>
            </a:fld>
            <a:endParaRPr lang="en-US" smtClean="0"/>
          </a:p>
        </p:txBody>
      </p:sp>
    </p:spTree>
    <p:extLst>
      <p:ext uri="{BB962C8B-B14F-4D97-AF65-F5344CB8AC3E}">
        <p14:creationId xmlns:p14="http://schemas.microsoft.com/office/powerpoint/2010/main" val="393698134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lnSpc>
                <a:spcPct val="90000"/>
              </a:lnSpc>
              <a:spcBef>
                <a:spcPct val="100000"/>
              </a:spcBef>
              <a:buClr>
                <a:srgbClr val="008080"/>
              </a:buClr>
              <a:buSzPct val="85000"/>
              <a:buFont typeface="Wingdings" panose="05000000000000000000" pitchFamily="2" charset="2"/>
              <a:buChar char="n"/>
              <a:defRPr sz="1400">
                <a:solidFill>
                  <a:schemeClr val="tx1"/>
                </a:solidFill>
                <a:latin typeface="Arial" panose="020B0604020202020204" pitchFamily="34" charset="0"/>
              </a:defRPr>
            </a:lvl1pPr>
            <a:lvl2pPr marL="742950" indent="-285750" defTabSz="930275">
              <a:lnSpc>
                <a:spcPct val="90000"/>
              </a:lnSpc>
              <a:spcBef>
                <a:spcPct val="50000"/>
              </a:spcBef>
              <a:buClr>
                <a:srgbClr val="008080"/>
              </a:buClr>
              <a:buFont typeface="Wingdings" panose="05000000000000000000" pitchFamily="2" charset="2"/>
              <a:buChar char="w"/>
              <a:defRPr sz="1200">
                <a:solidFill>
                  <a:schemeClr val="tx1"/>
                </a:solidFill>
                <a:latin typeface="Arial" panose="020B0604020202020204" pitchFamily="34" charset="0"/>
              </a:defRPr>
            </a:lvl2pPr>
            <a:lvl3pPr marL="1143000" indent="-228600" defTabSz="930275">
              <a:lnSpc>
                <a:spcPct val="90000"/>
              </a:lnSpc>
              <a:spcBef>
                <a:spcPct val="25000"/>
              </a:spcBef>
              <a:buClr>
                <a:srgbClr val="008080"/>
              </a:buClr>
              <a:buFont typeface="Arial" panose="020B0604020202020204" pitchFamily="34" charset="0"/>
              <a:buChar char="–"/>
              <a:defRPr sz="1200">
                <a:solidFill>
                  <a:schemeClr val="tx1"/>
                </a:solidFill>
                <a:latin typeface="Arial" panose="020B0604020202020204" pitchFamily="34" charset="0"/>
              </a:defRPr>
            </a:lvl3pPr>
            <a:lvl4pPr marL="1600200" indent="-228600" defTabSz="930275">
              <a:lnSpc>
                <a:spcPct val="90000"/>
              </a:lnSpc>
              <a:spcBef>
                <a:spcPct val="15000"/>
              </a:spcBef>
              <a:buClr>
                <a:srgbClr val="008080"/>
              </a:buClr>
              <a:buFont typeface="Wingdings" panose="05000000000000000000" pitchFamily="2" charset="2"/>
              <a:buChar char="§"/>
              <a:defRPr sz="1200">
                <a:solidFill>
                  <a:schemeClr val="tx1"/>
                </a:solidFill>
                <a:latin typeface="Arial" panose="020B0604020202020204" pitchFamily="34" charset="0"/>
              </a:defRPr>
            </a:lvl4pPr>
            <a:lvl5pPr marL="2057400" indent="-228600" defTabSz="930275">
              <a:lnSpc>
                <a:spcPct val="90000"/>
              </a:lnSpc>
              <a:spcBef>
                <a:spcPct val="15000"/>
              </a:spcBef>
              <a:buClr>
                <a:srgbClr val="008080"/>
              </a:buClr>
              <a:buChar char="–"/>
              <a:defRPr sz="1200">
                <a:solidFill>
                  <a:schemeClr val="tx1"/>
                </a:solidFill>
                <a:latin typeface="Arial" panose="020B0604020202020204" pitchFamily="34" charset="0"/>
              </a:defRPr>
            </a:lvl5pPr>
            <a:lvl6pPr marL="25146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6pPr>
            <a:lvl7pPr marL="29718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7pPr>
            <a:lvl8pPr marL="34290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8pPr>
            <a:lvl9pPr marL="3886200" indent="-228600" defTabSz="930275" eaLnBrk="0" fontAlgn="base" hangingPunct="0">
              <a:lnSpc>
                <a:spcPct val="90000"/>
              </a:lnSpc>
              <a:spcBef>
                <a:spcPct val="15000"/>
              </a:spcBef>
              <a:spcAft>
                <a:spcPct val="0"/>
              </a:spcAft>
              <a:buClr>
                <a:srgbClr val="008080"/>
              </a:buClr>
              <a:buChar char="–"/>
              <a:defRPr sz="1200">
                <a:solidFill>
                  <a:schemeClr val="tx1"/>
                </a:solidFill>
                <a:latin typeface="Arial" panose="020B0604020202020204" pitchFamily="34" charset="0"/>
              </a:defRPr>
            </a:lvl9pPr>
          </a:lstStyle>
          <a:p>
            <a:pPr>
              <a:lnSpc>
                <a:spcPct val="100000"/>
              </a:lnSpc>
              <a:spcBef>
                <a:spcPct val="0"/>
              </a:spcBef>
              <a:buClrTx/>
              <a:buSzTx/>
              <a:buFontTx/>
              <a:buNone/>
            </a:pPr>
            <a:fld id="{924BD246-1F0A-41A1-BDED-0E195F629639}" type="slidenum">
              <a:rPr lang="en-US" altLang="en-US" sz="1000" smtClean="0">
                <a:solidFill>
                  <a:srgbClr val="000000"/>
                </a:solidFill>
              </a:rPr>
              <a:pPr>
                <a:lnSpc>
                  <a:spcPct val="100000"/>
                </a:lnSpc>
                <a:spcBef>
                  <a:spcPct val="0"/>
                </a:spcBef>
                <a:buClrTx/>
                <a:buSzTx/>
                <a:buFontTx/>
                <a:buNone/>
              </a:pPr>
              <a:t>105</a:t>
            </a:fld>
            <a:endParaRPr lang="en-US" altLang="en-US" sz="1000" smtClean="0">
              <a:solidFill>
                <a:srgbClr val="000000"/>
              </a:solidFill>
            </a:endParaRPr>
          </a:p>
        </p:txBody>
      </p:sp>
      <p:sp>
        <p:nvSpPr>
          <p:cNvPr id="6147" name="Slide Image Placeholder 1"/>
          <p:cNvSpPr>
            <a:spLocks noGrp="1" noRot="1" noChangeAspect="1" noTextEdit="1"/>
          </p:cNvSpPr>
          <p:nvPr>
            <p:ph type="sldImg"/>
          </p:nvPr>
        </p:nvSpPr>
        <p:spPr>
          <a:xfrm>
            <a:off x="1181100" y="698500"/>
            <a:ext cx="4648200" cy="3486150"/>
          </a:xfrm>
          <a:ln w="12700"/>
        </p:spPr>
      </p:sp>
      <p:sp>
        <p:nvSpPr>
          <p:cNvPr id="6148" name="Notes Placeholder 2"/>
          <p:cNvSpPr>
            <a:spLocks noGrp="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567" tIns="45784" rIns="91567" bIns="45784"/>
          <a:lstStyle/>
          <a:p>
            <a:pPr marL="0" indent="0"/>
            <a:endParaRPr lang="en-US" altLang="en-US" smtClean="0">
              <a:latin typeface="Arial" panose="020B0604020202020204" pitchFamily="34" charset="0"/>
            </a:endParaRPr>
          </a:p>
        </p:txBody>
      </p:sp>
    </p:spTree>
    <p:extLst>
      <p:ext uri="{BB962C8B-B14F-4D97-AF65-F5344CB8AC3E}">
        <p14:creationId xmlns:p14="http://schemas.microsoft.com/office/powerpoint/2010/main" val="24397574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solidFill>
                  <a:srgbClr val="000000"/>
                </a:solidFill>
              </a:rPr>
              <a:pPr>
                <a:defRPr/>
              </a:pPr>
              <a:t>106</a:t>
            </a:fld>
            <a:endParaRPr lang="en-US" smtClean="0">
              <a:solidFill>
                <a:srgbClr val="000000"/>
              </a:solidFill>
            </a:endParaRPr>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66356990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085168" y="9046825"/>
            <a:ext cx="690778" cy="247989"/>
          </a:xfrm>
        </p:spPr>
        <p:txBody>
          <a:bodyPr/>
          <a:lstStyle/>
          <a:p>
            <a:pPr>
              <a:defRPr/>
            </a:pPr>
            <a:fld id="{205DA8A8-5777-4FA2-8084-FB24BA0FA918}" type="slidenum">
              <a:rPr lang="en-US" smtClean="0">
                <a:solidFill>
                  <a:srgbClr val="000000"/>
                </a:solidFill>
              </a:rPr>
              <a:pPr>
                <a:defRPr/>
              </a:pPr>
              <a:t>107</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413186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023576" y="9059054"/>
            <a:ext cx="676988" cy="248472"/>
          </a:xfrm>
          <a:noFill/>
        </p:spPr>
        <p:txBody>
          <a:bodyPr/>
          <a:lstStyle/>
          <a:p>
            <a:pPr defTabSz="928787"/>
            <a:fld id="{5D11E945-B2AB-401C-B79F-AAE9AF6B9630}" type="slidenum">
              <a:rPr lang="en-US" smtClean="0"/>
              <a:pPr defTabSz="928787"/>
              <a:t>9</a:t>
            </a:fld>
            <a:endParaRPr lang="en-US" dirty="0" smtClean="0"/>
          </a:p>
        </p:txBody>
      </p:sp>
      <p:sp>
        <p:nvSpPr>
          <p:cNvPr id="6147" name="Slide Image Placeholder 1"/>
          <p:cNvSpPr>
            <a:spLocks noGrp="1" noRot="1" noChangeAspect="1" noTextEdit="1"/>
          </p:cNvSpPr>
          <p:nvPr>
            <p:ph type="sldImg"/>
          </p:nvPr>
        </p:nvSpPr>
        <p:spPr>
          <a:xfrm>
            <a:off x="1033463" y="700088"/>
            <a:ext cx="4654550" cy="3490912"/>
          </a:xfrm>
          <a:ln w="12700"/>
        </p:spPr>
      </p:sp>
      <p:sp>
        <p:nvSpPr>
          <p:cNvPr id="6148" name="Notes Placeholder 2"/>
          <p:cNvSpPr>
            <a:spLocks noGrp="1"/>
          </p:cNvSpPr>
          <p:nvPr>
            <p:ph type="body" idx="1"/>
          </p:nvPr>
        </p:nvSpPr>
        <p:spPr>
          <a:xfrm>
            <a:off x="672719" y="4422468"/>
            <a:ext cx="5375653" cy="4187195"/>
          </a:xfrm>
          <a:noFill/>
          <a:ln/>
        </p:spPr>
        <p:txBody>
          <a:bodyPr lIns="91420" tIns="45711" rIns="91420" bIns="45711"/>
          <a:lstStyle/>
          <a:p>
            <a:pPr marL="0" indent="0"/>
            <a:endParaRPr lang="en-US" dirty="0" smtClean="0"/>
          </a:p>
        </p:txBody>
      </p:sp>
    </p:spTree>
    <p:extLst>
      <p:ext uri="{BB962C8B-B14F-4D97-AF65-F5344CB8AC3E}">
        <p14:creationId xmlns:p14="http://schemas.microsoft.com/office/powerpoint/2010/main" val="169810690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085167" y="9046822"/>
            <a:ext cx="690779" cy="247989"/>
          </a:xfrm>
        </p:spPr>
        <p:txBody>
          <a:bodyPr/>
          <a:lstStyle/>
          <a:p>
            <a:pPr>
              <a:defRPr/>
            </a:pPr>
            <a:fld id="{ECA2118D-97E9-47A6-8843-4A77375CEADF}" type="slidenum">
              <a:rPr lang="en-US" smtClean="0">
                <a:solidFill>
                  <a:srgbClr val="000000"/>
                </a:solidFill>
              </a:rPr>
              <a:pPr>
                <a:defRPr/>
              </a:pPr>
              <a:t>108</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72690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085168" y="9046823"/>
            <a:ext cx="690779" cy="247989"/>
          </a:xfrm>
        </p:spPr>
        <p:txBody>
          <a:bodyPr/>
          <a:lstStyle/>
          <a:p>
            <a:pPr>
              <a:defRPr/>
            </a:pPr>
            <a:fld id="{CD8EFDAD-DD28-475D-8809-5E3173A79418}" type="slidenum">
              <a:rPr lang="en-US" smtClean="0"/>
              <a:pPr>
                <a:defRPr/>
              </a:pPr>
              <a:t>109</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71223611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110</a:t>
            </a:fld>
            <a:endParaRPr lang="en-US" noProof="0" dirty="0"/>
          </a:p>
        </p:txBody>
      </p:sp>
    </p:spTree>
    <p:extLst>
      <p:ext uri="{BB962C8B-B14F-4D97-AF65-F5344CB8AC3E}">
        <p14:creationId xmlns:p14="http://schemas.microsoft.com/office/powerpoint/2010/main" val="402256578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pPr>
                <a:defRPr/>
              </a:pPr>
              <a:t>111</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9002669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112</a:t>
            </a:fld>
            <a:endParaRPr lang="en-US" noProof="0" dirty="0"/>
          </a:p>
        </p:txBody>
      </p:sp>
    </p:spTree>
    <p:extLst>
      <p:ext uri="{BB962C8B-B14F-4D97-AF65-F5344CB8AC3E}">
        <p14:creationId xmlns:p14="http://schemas.microsoft.com/office/powerpoint/2010/main" val="171363527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74688" y="806450"/>
            <a:ext cx="5391150" cy="4043363"/>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5721651-C618-4989-BD9A-C51CDEA22A0A}" type="slidenum">
              <a:rPr lang="en-US" noProof="0" smtClean="0"/>
              <a:pPr/>
              <a:t>113</a:t>
            </a:fld>
            <a:endParaRPr lang="en-US" noProof="0" dirty="0"/>
          </a:p>
        </p:txBody>
      </p:sp>
    </p:spTree>
    <p:extLst>
      <p:ext uri="{BB962C8B-B14F-4D97-AF65-F5344CB8AC3E}">
        <p14:creationId xmlns:p14="http://schemas.microsoft.com/office/powerpoint/2010/main" val="408446768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79513" y="695325"/>
            <a:ext cx="4651375" cy="3487738"/>
          </a:xfrm>
        </p:spPr>
      </p:sp>
      <p:sp>
        <p:nvSpPr>
          <p:cNvPr id="3" name="Notizenplatzhalter 2"/>
          <p:cNvSpPr>
            <a:spLocks noGrp="1"/>
          </p:cNvSpPr>
          <p:nvPr>
            <p:ph type="body" idx="1"/>
          </p:nvPr>
        </p:nvSpPr>
        <p:spPr/>
        <p:txBody>
          <a:bodyPr>
            <a:normAutofit/>
          </a:bodyPr>
          <a:lstStyle/>
          <a:p>
            <a:endParaRPr lang="en-US"/>
          </a:p>
        </p:txBody>
      </p:sp>
      <p:sp>
        <p:nvSpPr>
          <p:cNvPr id="4" name="Foliennummernplatzhalter 3"/>
          <p:cNvSpPr>
            <a:spLocks noGrp="1"/>
          </p:cNvSpPr>
          <p:nvPr>
            <p:ph type="sldNum" sz="quarter" idx="10"/>
          </p:nvPr>
        </p:nvSpPr>
        <p:spPr/>
        <p:txBody>
          <a:bodyPr/>
          <a:lstStyle/>
          <a:p>
            <a:fld id="{E5721651-C618-4989-BD9A-C51CDEA22A0A}" type="slidenum">
              <a:rPr lang="en-US" noProof="0" smtClean="0"/>
              <a:pPr/>
              <a:t>114</a:t>
            </a:fld>
            <a:endParaRPr lang="en-US" noProof="0" dirty="0"/>
          </a:p>
        </p:txBody>
      </p:sp>
    </p:spTree>
    <p:extLst>
      <p:ext uri="{BB962C8B-B14F-4D97-AF65-F5344CB8AC3E}">
        <p14:creationId xmlns:p14="http://schemas.microsoft.com/office/powerpoint/2010/main" val="387670737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54365" y="9047163"/>
            <a:ext cx="704850" cy="247650"/>
          </a:xfrm>
        </p:spPr>
        <p:txBody>
          <a:bodyPr/>
          <a:lstStyle/>
          <a:p>
            <a:pPr defTabSz="930180">
              <a:defRPr/>
            </a:pPr>
            <a:fld id="{15A7F7DB-3A93-4CAB-8AF3-CD35918FB945}" type="slidenum">
              <a:rPr lang="en-US" smtClean="0"/>
              <a:pPr defTabSz="930180">
                <a:defRPr/>
              </a:pPr>
              <a:t>116</a:t>
            </a:fld>
            <a:endParaRPr lang="en-US" dirty="0" smtClean="0"/>
          </a:p>
        </p:txBody>
      </p:sp>
      <p:sp>
        <p:nvSpPr>
          <p:cNvPr id="163843" name="Rectangle 2"/>
          <p:cNvSpPr>
            <a:spLocks noGrp="1" noRot="1" noChangeAspect="1" noChangeArrowheads="1" noTextEdit="1"/>
          </p:cNvSpPr>
          <p:nvPr>
            <p:ph type="sldImg"/>
          </p:nvPr>
        </p:nvSpPr>
        <p:spPr>
          <a:xfrm>
            <a:off x="1398588" y="582613"/>
            <a:ext cx="4060825" cy="3044825"/>
          </a:xfrm>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1355507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54365" y="9047163"/>
            <a:ext cx="704850" cy="247650"/>
          </a:xfrm>
        </p:spPr>
        <p:txBody>
          <a:bodyPr/>
          <a:lstStyle/>
          <a:p>
            <a:pPr defTabSz="930180">
              <a:defRPr/>
            </a:pPr>
            <a:fld id="{15A7F7DB-3A93-4CAB-8AF3-CD35918FB945}" type="slidenum">
              <a:rPr lang="en-US" smtClean="0"/>
              <a:pPr defTabSz="930180">
                <a:defRPr/>
              </a:pPr>
              <a:t>117</a:t>
            </a:fld>
            <a:endParaRPr lang="en-US" dirty="0" smtClean="0"/>
          </a:p>
        </p:txBody>
      </p:sp>
      <p:sp>
        <p:nvSpPr>
          <p:cNvPr id="163843" name="Rectangle 2"/>
          <p:cNvSpPr>
            <a:spLocks noGrp="1" noRot="1" noChangeAspect="1" noChangeArrowheads="1" noTextEdit="1"/>
          </p:cNvSpPr>
          <p:nvPr>
            <p:ph type="sldImg"/>
          </p:nvPr>
        </p:nvSpPr>
        <p:spPr>
          <a:xfrm>
            <a:off x="1398588" y="582613"/>
            <a:ext cx="4060825" cy="3044825"/>
          </a:xfrm>
          <a:ln/>
        </p:spPr>
      </p:sp>
      <p:sp>
        <p:nvSpPr>
          <p:cNvPr id="1638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77108727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5325"/>
            <a:ext cx="4651375" cy="3487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5721651-C618-4989-BD9A-C51CDEA22A0A}" type="slidenum">
              <a:rPr lang="en-US" noProof="0" smtClean="0"/>
              <a:pPr/>
              <a:t>118</a:t>
            </a:fld>
            <a:endParaRPr lang="en-US" noProof="0" dirty="0"/>
          </a:p>
        </p:txBody>
      </p:sp>
    </p:spTree>
    <p:extLst>
      <p:ext uri="{BB962C8B-B14F-4D97-AF65-F5344CB8AC3E}">
        <p14:creationId xmlns:p14="http://schemas.microsoft.com/office/powerpoint/2010/main" val="38737042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print"/>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agramm_Mas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6" name="Rechteck 5"/>
          <p:cNvSpPr/>
          <p:nvPr userDrawn="1"/>
        </p:nvSpPr>
        <p:spPr>
          <a:xfrm>
            <a:off x="7077430" y="1489148"/>
            <a:ext cx="1800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7" name="Rechteck 6"/>
          <p:cNvSpPr/>
          <p:nvPr userDrawn="1"/>
        </p:nvSpPr>
        <p:spPr>
          <a:xfrm>
            <a:off x="230400" y="1488000"/>
            <a:ext cx="6696000" cy="48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Tree>
    <p:custDataLst>
      <p:tags r:id="rId1"/>
    </p:custDataLst>
    <p:extLst>
      <p:ext uri="{BB962C8B-B14F-4D97-AF65-F5344CB8AC3E}">
        <p14:creationId xmlns:p14="http://schemas.microsoft.com/office/powerpoint/2010/main" val="146231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black">
          <a:xfrm>
            <a:off x="684213" y="1628775"/>
            <a:ext cx="7991475" cy="4392513"/>
          </a:xfrm>
        </p:spPr>
        <p:txBody>
          <a:bodyPr/>
          <a:lstStyle>
            <a:lvl1pPr>
              <a:defRPr>
                <a:latin typeface="SwissReSans" pitchFamily="34" charset="0"/>
              </a:defRPr>
            </a:lvl1pPr>
            <a:lvl2pPr>
              <a:defRPr>
                <a:latin typeface="SwissReSans" pitchFamily="34" charset="0"/>
              </a:defRPr>
            </a:lvl2pPr>
            <a:lvl3pPr>
              <a:defRPr>
                <a:latin typeface="SwissReSans" pitchFamily="34" charset="0"/>
              </a:defRPr>
            </a:lvl3pPr>
            <a:lvl4pPr>
              <a:defRPr>
                <a:latin typeface="SwissReSans" pitchFamily="34" charset="0"/>
              </a:defRPr>
            </a:lvl4pPr>
            <a:lvl5pPr>
              <a:defRPr>
                <a:latin typeface="SwissReSans" pitchFamily="34" charset="0"/>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5" name="Title 4"/>
          <p:cNvSpPr>
            <a:spLocks noGrp="1"/>
          </p:cNvSpPr>
          <p:nvPr>
            <p:ph type="title"/>
          </p:nvPr>
        </p:nvSpPr>
        <p:spPr/>
        <p:txBody>
          <a:bodyPr/>
          <a:lstStyle/>
          <a:p>
            <a:r>
              <a:rPr lang="en-GB" dirty="0" smtClean="0"/>
              <a:t>Click to edit Master title style</a:t>
            </a:r>
            <a:endParaRPr lang="en-GB"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Tree>
    <p:extLst>
      <p:ext uri="{BB962C8B-B14F-4D97-AF65-F5344CB8AC3E}">
        <p14:creationId xmlns:p14="http://schemas.microsoft.com/office/powerpoint/2010/main" val="1705204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44" r:id="rId13"/>
    <p:sldLayoutId id="2147485445" r:id="rId14"/>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xml"/><Relationship Id="rId1" Type="http://schemas.openxmlformats.org/officeDocument/2006/relationships/vmlDrawing" Target="../drawings/vmlDrawing8.vml"/><Relationship Id="rId6" Type="http://schemas.openxmlformats.org/officeDocument/2006/relationships/image" Target="../media/image11.emf"/><Relationship Id="rId5" Type="http://schemas.openxmlformats.org/officeDocument/2006/relationships/oleObject" Target="../embeddings/oleObject8.bin"/><Relationship Id="rId4"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7.xml"/><Relationship Id="rId1" Type="http://schemas.openxmlformats.org/officeDocument/2006/relationships/vmlDrawing" Target="../drawings/vmlDrawing63.vml"/><Relationship Id="rId5" Type="http://schemas.openxmlformats.org/officeDocument/2006/relationships/image" Target="../media/image81.emf"/><Relationship Id="rId4" Type="http://schemas.openxmlformats.org/officeDocument/2006/relationships/oleObject" Target="../embeddings/oleObject64.bin"/></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13.xml"/><Relationship Id="rId1" Type="http://schemas.openxmlformats.org/officeDocument/2006/relationships/tags" Target="../tags/tag15.xml"/><Relationship Id="rId4" Type="http://schemas.openxmlformats.org/officeDocument/2006/relationships/image" Target="../media/image82.emf"/></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6.xml"/><Relationship Id="rId1" Type="http://schemas.openxmlformats.org/officeDocument/2006/relationships/tags" Target="../tags/tag16.xml"/><Relationship Id="rId5" Type="http://schemas.openxmlformats.org/officeDocument/2006/relationships/image" Target="../media/image83.png"/><Relationship Id="rId4" Type="http://schemas.openxmlformats.org/officeDocument/2006/relationships/hyperlink" Target="http://www.iii.org/issue-update/flood-insurance" TargetMode="Externa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7.xml"/><Relationship Id="rId1" Type="http://schemas.openxmlformats.org/officeDocument/2006/relationships/vmlDrawing" Target="../drawings/vmlDrawing64.vml"/><Relationship Id="rId5" Type="http://schemas.openxmlformats.org/officeDocument/2006/relationships/image" Target="../media/image84.emf"/><Relationship Id="rId4" Type="http://schemas.openxmlformats.org/officeDocument/2006/relationships/oleObject" Target="../embeddings/oleObject65.bin"/></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6.xml"/><Relationship Id="rId1" Type="http://schemas.openxmlformats.org/officeDocument/2006/relationships/vmlDrawing" Target="../drawings/vmlDrawing65.vml"/><Relationship Id="rId6" Type="http://schemas.openxmlformats.org/officeDocument/2006/relationships/hyperlink" Target="http://www.wsj.com/articles/california-pushes-homeowners-to-insure-against-earthquakes-1440980138" TargetMode="External"/><Relationship Id="rId5" Type="http://schemas.openxmlformats.org/officeDocument/2006/relationships/image" Target="../media/image85.emf"/><Relationship Id="rId4" Type="http://schemas.openxmlformats.org/officeDocument/2006/relationships/oleObject" Target="../embeddings/oleObject66.bin"/></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6.xml"/><Relationship Id="rId1" Type="http://schemas.openxmlformats.org/officeDocument/2006/relationships/vmlDrawing" Target="../drawings/vmlDrawing66.vml"/><Relationship Id="rId5" Type="http://schemas.openxmlformats.org/officeDocument/2006/relationships/image" Target="../media/image86.emf"/><Relationship Id="rId4" Type="http://schemas.openxmlformats.org/officeDocument/2006/relationships/oleObject" Target="../embeddings/oleObject67.bin"/></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6.xml"/><Relationship Id="rId1" Type="http://schemas.openxmlformats.org/officeDocument/2006/relationships/vmlDrawing" Target="../drawings/vmlDrawing67.vml"/><Relationship Id="rId5" Type="http://schemas.openxmlformats.org/officeDocument/2006/relationships/image" Target="../media/image87.emf"/><Relationship Id="rId4" Type="http://schemas.openxmlformats.org/officeDocument/2006/relationships/oleObject" Target="../embeddings/oleObject68.bin"/></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6.xml"/><Relationship Id="rId1" Type="http://schemas.openxmlformats.org/officeDocument/2006/relationships/vmlDrawing" Target="../drawings/vmlDrawing68.vml"/><Relationship Id="rId5" Type="http://schemas.openxmlformats.org/officeDocument/2006/relationships/image" Target="../media/image88.emf"/><Relationship Id="rId4" Type="http://schemas.openxmlformats.org/officeDocument/2006/relationships/oleObject" Target="../embeddings/oleObject69.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xml"/><Relationship Id="rId1" Type="http://schemas.openxmlformats.org/officeDocument/2006/relationships/vmlDrawing" Target="../drawings/vmlDrawing9.vml"/><Relationship Id="rId6" Type="http://schemas.openxmlformats.org/officeDocument/2006/relationships/image" Target="../media/image12.emf"/><Relationship Id="rId5" Type="http://schemas.openxmlformats.org/officeDocument/2006/relationships/oleObject" Target="../embeddings/oleObject9.bin"/><Relationship Id="rId4"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13.xml"/><Relationship Id="rId1" Type="http://schemas.openxmlformats.org/officeDocument/2006/relationships/tags" Target="../tags/tag17.xml"/><Relationship Id="rId4" Type="http://schemas.openxmlformats.org/officeDocument/2006/relationships/image" Target="../media/image89.emf"/></Relationships>
</file>

<file path=ppt/slides/_rels/slide111.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6.xml"/><Relationship Id="rId1" Type="http://schemas.openxmlformats.org/officeDocument/2006/relationships/vmlDrawing" Target="../drawings/vmlDrawing69.vml"/><Relationship Id="rId5" Type="http://schemas.openxmlformats.org/officeDocument/2006/relationships/image" Target="../media/image90.emf"/><Relationship Id="rId4" Type="http://schemas.openxmlformats.org/officeDocument/2006/relationships/oleObject" Target="../embeddings/oleObject70.bin"/></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13.xml"/><Relationship Id="rId1" Type="http://schemas.openxmlformats.org/officeDocument/2006/relationships/tags" Target="../tags/tag18.xml"/><Relationship Id="rId4" Type="http://schemas.openxmlformats.org/officeDocument/2006/relationships/image" Target="../media/image91.emf"/></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15.xml.rels><?xml version="1.0" encoding="UTF-8" standalone="yes"?>
<Relationships xmlns="http://schemas.openxmlformats.org/package/2006/relationships"><Relationship Id="rId2" Type="http://schemas.openxmlformats.org/officeDocument/2006/relationships/image" Target="../media/image92.gif"/><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http://www.iii.org/" TargetMode="External"/><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13.xml"/><Relationship Id="rId1" Type="http://schemas.openxmlformats.org/officeDocument/2006/relationships/tags" Target="../tags/tag21.xml"/><Relationship Id="rId4" Type="http://schemas.openxmlformats.org/officeDocument/2006/relationships/image" Target="../media/image93.emf"/></Relationships>
</file>

<file path=ppt/slides/_rels/slide1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oleObject10.bin"/></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6.xml"/><Relationship Id="rId1" Type="http://schemas.openxmlformats.org/officeDocument/2006/relationships/vmlDrawing" Target="../drawings/vmlDrawing70.vml"/><Relationship Id="rId6" Type="http://schemas.openxmlformats.org/officeDocument/2006/relationships/hyperlink" Target="http://www.fema.gov/disasters" TargetMode="External"/><Relationship Id="rId5" Type="http://schemas.openxmlformats.org/officeDocument/2006/relationships/image" Target="../media/image94.emf"/><Relationship Id="rId4" Type="http://schemas.openxmlformats.org/officeDocument/2006/relationships/oleObject" Target="../embeddings/oleObject71.bin"/></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7.xml"/><Relationship Id="rId1" Type="http://schemas.openxmlformats.org/officeDocument/2006/relationships/vmlDrawing" Target="../drawings/vmlDrawing71.vml"/><Relationship Id="rId6" Type="http://schemas.openxmlformats.org/officeDocument/2006/relationships/hyperlink" Target="http://www.fema.gov/news/disaster_totals_annual.fema" TargetMode="External"/><Relationship Id="rId5" Type="http://schemas.openxmlformats.org/officeDocument/2006/relationships/image" Target="../media/image95.emf"/><Relationship Id="rId4" Type="http://schemas.openxmlformats.org/officeDocument/2006/relationships/oleObject" Target="../embeddings/oleObject72.bin"/></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7.xml"/><Relationship Id="rId1" Type="http://schemas.openxmlformats.org/officeDocument/2006/relationships/vmlDrawing" Target="../drawings/vmlDrawing72.vml"/><Relationship Id="rId6" Type="http://schemas.openxmlformats.org/officeDocument/2006/relationships/hyperlink" Target="http://www.fema.gov/news/disaster_totals_annual.fema" TargetMode="External"/><Relationship Id="rId5" Type="http://schemas.openxmlformats.org/officeDocument/2006/relationships/image" Target="../media/image96.emf"/><Relationship Id="rId4" Type="http://schemas.openxmlformats.org/officeDocument/2006/relationships/oleObject" Target="../embeddings/oleObject73.bin"/></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7.xml"/><Relationship Id="rId1" Type="http://schemas.openxmlformats.org/officeDocument/2006/relationships/vmlDrawing" Target="../drawings/vmlDrawing73.vml"/><Relationship Id="rId5" Type="http://schemas.openxmlformats.org/officeDocument/2006/relationships/image" Target="../media/image97.emf"/><Relationship Id="rId4" Type="http://schemas.openxmlformats.org/officeDocument/2006/relationships/oleObject" Target="../embeddings/oleObject74.bin"/></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7.xml"/><Relationship Id="rId1" Type="http://schemas.openxmlformats.org/officeDocument/2006/relationships/vmlDrawing" Target="../drawings/vmlDrawing74.vml"/><Relationship Id="rId5" Type="http://schemas.openxmlformats.org/officeDocument/2006/relationships/image" Target="../media/image98.emf"/><Relationship Id="rId4" Type="http://schemas.openxmlformats.org/officeDocument/2006/relationships/oleObject" Target="../embeddings/oleObject75.bin"/></Relationships>
</file>

<file path=ppt/slides/_rels/slide1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6.xml"/><Relationship Id="rId1" Type="http://schemas.openxmlformats.org/officeDocument/2006/relationships/vmlDrawing" Target="../drawings/vmlDrawing75.vml"/><Relationship Id="rId5" Type="http://schemas.openxmlformats.org/officeDocument/2006/relationships/image" Target="../media/image99.emf"/><Relationship Id="rId4" Type="http://schemas.openxmlformats.org/officeDocument/2006/relationships/oleObject" Target="../embeddings/oleObject76.bin"/></Relationships>
</file>

<file path=ppt/slides/_rels/slide127.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108.xml"/><Relationship Id="rId1" Type="http://schemas.openxmlformats.org/officeDocument/2006/relationships/slideLayout" Target="../slideLayouts/slideLayout6.xml"/><Relationship Id="rId4" Type="http://schemas.openxmlformats.org/officeDocument/2006/relationships/image" Target="../media/image100.emf"/></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7.xml"/><Relationship Id="rId1" Type="http://schemas.openxmlformats.org/officeDocument/2006/relationships/vmlDrawing" Target="../drawings/vmlDrawing76.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101.emf"/><Relationship Id="rId4" Type="http://schemas.openxmlformats.org/officeDocument/2006/relationships/oleObject" Target="../embeddings/oleObject77.bin"/></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7.xml"/><Relationship Id="rId1" Type="http://schemas.openxmlformats.org/officeDocument/2006/relationships/vmlDrawing" Target="../drawings/vmlDrawing77.vml"/><Relationship Id="rId6" Type="http://schemas.openxmlformats.org/officeDocument/2006/relationships/hyperlink" Target="http://www.bea.gov/newsreleases/regional/gdp_state/gsp_newsrelease.htm" TargetMode="External"/><Relationship Id="rId5" Type="http://schemas.openxmlformats.org/officeDocument/2006/relationships/image" Target="../media/image102.emf"/><Relationship Id="rId4" Type="http://schemas.openxmlformats.org/officeDocument/2006/relationships/oleObject" Target="../embeddings/oleObject78.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oleObject11.bin"/></Relationships>
</file>

<file path=ppt/slides/_rels/slide130.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11.xml"/><Relationship Id="rId1" Type="http://schemas.openxmlformats.org/officeDocument/2006/relationships/slideLayout" Target="../slideLayouts/slideLayout7.xml"/><Relationship Id="rId4" Type="http://schemas.openxmlformats.org/officeDocument/2006/relationships/hyperlink" Target="http://www.bea.gov/newsreleases/regional/gdp_state/gsp_newsrelease.htm" TargetMode="External"/></Relationships>
</file>

<file path=ppt/slides/_rels/slide1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7.xml"/><Relationship Id="rId1" Type="http://schemas.openxmlformats.org/officeDocument/2006/relationships/vmlDrawing" Target="../drawings/vmlDrawing78.vml"/><Relationship Id="rId5" Type="http://schemas.openxmlformats.org/officeDocument/2006/relationships/image" Target="../media/image104.emf"/><Relationship Id="rId4" Type="http://schemas.openxmlformats.org/officeDocument/2006/relationships/oleObject" Target="../embeddings/oleObject79.bin"/></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6.xml"/><Relationship Id="rId1" Type="http://schemas.openxmlformats.org/officeDocument/2006/relationships/vmlDrawing" Target="../drawings/vmlDrawing79.vml"/><Relationship Id="rId6" Type="http://schemas.openxmlformats.org/officeDocument/2006/relationships/hyperlink" Target="http://www.bls.gov/ces/home.htm" TargetMode="External"/><Relationship Id="rId5" Type="http://schemas.openxmlformats.org/officeDocument/2006/relationships/image" Target="../media/image105.emf"/><Relationship Id="rId4" Type="http://schemas.openxmlformats.org/officeDocument/2006/relationships/oleObject" Target="../embeddings/oleObject80.bin"/></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6.xml"/><Relationship Id="rId1" Type="http://schemas.openxmlformats.org/officeDocument/2006/relationships/vmlDrawing" Target="../drawings/vmlDrawing80.vml"/><Relationship Id="rId5" Type="http://schemas.openxmlformats.org/officeDocument/2006/relationships/image" Target="../media/image106.emf"/><Relationship Id="rId4" Type="http://schemas.openxmlformats.org/officeDocument/2006/relationships/oleObject" Target="../embeddings/oleObject81.bin"/></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7.xml"/><Relationship Id="rId1" Type="http://schemas.openxmlformats.org/officeDocument/2006/relationships/vmlDrawing" Target="../drawings/vmlDrawing81.vml"/><Relationship Id="rId5" Type="http://schemas.openxmlformats.org/officeDocument/2006/relationships/image" Target="../media/image107.emf"/><Relationship Id="rId4" Type="http://schemas.openxmlformats.org/officeDocument/2006/relationships/oleObject" Target="../embeddings/oleObject82.bin"/></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7.xml"/><Relationship Id="rId1" Type="http://schemas.openxmlformats.org/officeDocument/2006/relationships/vmlDrawing" Target="../drawings/vmlDrawing82.vml"/><Relationship Id="rId5" Type="http://schemas.openxmlformats.org/officeDocument/2006/relationships/image" Target="../media/image108.emf"/><Relationship Id="rId4" Type="http://schemas.openxmlformats.org/officeDocument/2006/relationships/oleObject" Target="../embeddings/oleObject83.bin"/></Relationships>
</file>

<file path=ppt/slides/_rels/slide1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7.xml"/><Relationship Id="rId1" Type="http://schemas.openxmlformats.org/officeDocument/2006/relationships/vmlDrawing" Target="../drawings/vmlDrawing83.vml"/><Relationship Id="rId6" Type="http://schemas.openxmlformats.org/officeDocument/2006/relationships/hyperlink" Target="http://www.census.gov/construction/c30/c30index.html" TargetMode="External"/><Relationship Id="rId5" Type="http://schemas.openxmlformats.org/officeDocument/2006/relationships/image" Target="../media/image109.emf"/><Relationship Id="rId4" Type="http://schemas.openxmlformats.org/officeDocument/2006/relationships/oleObject" Target="../embeddings/oleObject84.bin"/></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6.xml"/><Relationship Id="rId1" Type="http://schemas.openxmlformats.org/officeDocument/2006/relationships/vmlDrawing" Target="../drawings/vmlDrawing84.vml"/><Relationship Id="rId6" Type="http://schemas.openxmlformats.org/officeDocument/2006/relationships/hyperlink" Target="http://www.census.gov/construction/c30/c30index.html" TargetMode="External"/><Relationship Id="rId5" Type="http://schemas.openxmlformats.org/officeDocument/2006/relationships/image" Target="../media/image110.emf"/><Relationship Id="rId4" Type="http://schemas.openxmlformats.org/officeDocument/2006/relationships/oleObject" Target="../embeddings/oleObject85.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5.emf"/><Relationship Id="rId4" Type="http://schemas.openxmlformats.org/officeDocument/2006/relationships/oleObject" Target="../embeddings/oleObject12.bin"/></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6.xml"/><Relationship Id="rId1" Type="http://schemas.openxmlformats.org/officeDocument/2006/relationships/vmlDrawing" Target="../drawings/vmlDrawing85.vml"/><Relationship Id="rId6" Type="http://schemas.openxmlformats.org/officeDocument/2006/relationships/hyperlink" Target="http://www.census.gov/construction/c30/c30index.html" TargetMode="External"/><Relationship Id="rId5" Type="http://schemas.openxmlformats.org/officeDocument/2006/relationships/image" Target="../media/image111.emf"/><Relationship Id="rId4" Type="http://schemas.openxmlformats.org/officeDocument/2006/relationships/oleObject" Target="../embeddings/oleObject86.bin"/></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6.xml"/><Relationship Id="rId1" Type="http://schemas.openxmlformats.org/officeDocument/2006/relationships/vmlDrawing" Target="../drawings/vmlDrawing86.vml"/><Relationship Id="rId6" Type="http://schemas.openxmlformats.org/officeDocument/2006/relationships/hyperlink" Target="http://www.census.gov/construction/c30/c30index.html" TargetMode="External"/><Relationship Id="rId5" Type="http://schemas.openxmlformats.org/officeDocument/2006/relationships/image" Target="../media/image112.emf"/><Relationship Id="rId4" Type="http://schemas.openxmlformats.org/officeDocument/2006/relationships/oleObject" Target="../embeddings/oleObject87.bin"/></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6.xml"/><Relationship Id="rId1" Type="http://schemas.openxmlformats.org/officeDocument/2006/relationships/vmlDrawing" Target="../drawings/vmlDrawing87.vml"/><Relationship Id="rId6" Type="http://schemas.openxmlformats.org/officeDocument/2006/relationships/hyperlink" Target="http://www.census.gov/construction/c30/historical_data.html" TargetMode="External"/><Relationship Id="rId5" Type="http://schemas.openxmlformats.org/officeDocument/2006/relationships/image" Target="../media/image113.emf"/><Relationship Id="rId4" Type="http://schemas.openxmlformats.org/officeDocument/2006/relationships/oleObject" Target="../embeddings/oleObject88.bin"/></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6.xml"/><Relationship Id="rId1" Type="http://schemas.openxmlformats.org/officeDocument/2006/relationships/vmlDrawing" Target="../drawings/vmlDrawing88.vml"/><Relationship Id="rId5" Type="http://schemas.openxmlformats.org/officeDocument/2006/relationships/image" Target="../media/image114.emf"/><Relationship Id="rId4" Type="http://schemas.openxmlformats.org/officeDocument/2006/relationships/oleObject" Target="../embeddings/oleObject89.bin"/></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6.xml"/><Relationship Id="rId1" Type="http://schemas.openxmlformats.org/officeDocument/2006/relationships/vmlDrawing" Target="../drawings/vmlDrawing89.vml"/><Relationship Id="rId5" Type="http://schemas.openxmlformats.org/officeDocument/2006/relationships/image" Target="../media/image115.emf"/><Relationship Id="rId4" Type="http://schemas.openxmlformats.org/officeDocument/2006/relationships/oleObject" Target="../embeddings/oleObject90.bin"/></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7.xml"/><Relationship Id="rId1" Type="http://schemas.openxmlformats.org/officeDocument/2006/relationships/vmlDrawing" Target="../drawings/vmlDrawing90.vml"/><Relationship Id="rId5" Type="http://schemas.openxmlformats.org/officeDocument/2006/relationships/image" Target="../media/image116.emf"/><Relationship Id="rId4" Type="http://schemas.openxmlformats.org/officeDocument/2006/relationships/oleObject" Target="../embeddings/oleObject91.bin"/></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7.xml"/><Relationship Id="rId1" Type="http://schemas.openxmlformats.org/officeDocument/2006/relationships/vmlDrawing" Target="../drawings/vmlDrawing91.vml"/><Relationship Id="rId5" Type="http://schemas.openxmlformats.org/officeDocument/2006/relationships/image" Target="../media/image117.emf"/><Relationship Id="rId4" Type="http://schemas.openxmlformats.org/officeDocument/2006/relationships/oleObject" Target="../embeddings/oleObject92.bin"/></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7.xml"/><Relationship Id="rId1" Type="http://schemas.openxmlformats.org/officeDocument/2006/relationships/vmlDrawing" Target="../drawings/vmlDrawing92.vml"/><Relationship Id="rId6" Type="http://schemas.openxmlformats.org/officeDocument/2006/relationships/image" Target="../media/image118.emf"/><Relationship Id="rId5" Type="http://schemas.openxmlformats.org/officeDocument/2006/relationships/oleObject" Target="../embeddings/oleObject93.bin"/><Relationship Id="rId4" Type="http://schemas.openxmlformats.org/officeDocument/2006/relationships/hyperlink" Target="http://data.bls.gov/" TargetMode="External"/></Relationships>
</file>

<file path=ppt/slides/_rels/slide148.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7.xml"/><Relationship Id="rId1" Type="http://schemas.openxmlformats.org/officeDocument/2006/relationships/vmlDrawing" Target="../drawings/vmlDrawing93.vml"/><Relationship Id="rId5" Type="http://schemas.openxmlformats.org/officeDocument/2006/relationships/image" Target="../media/image119.emf"/><Relationship Id="rId4" Type="http://schemas.openxmlformats.org/officeDocument/2006/relationships/oleObject" Target="../embeddings/oleObject94.bin"/></Relationships>
</file>

<file path=ppt/slides/_rels/slide1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16.png"/></Relationships>
</file>

<file path=ppt/slides/_rels/slide150.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Layout" Target="../slideLayouts/slideLayout6.xml"/><Relationship Id="rId1" Type="http://schemas.openxmlformats.org/officeDocument/2006/relationships/vmlDrawing" Target="../drawings/vmlDrawing94.vml"/><Relationship Id="rId4" Type="http://schemas.openxmlformats.org/officeDocument/2006/relationships/image" Target="../media/image120.emf"/></Relationships>
</file>

<file path=ppt/slides/_rels/slide151.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6.xml"/><Relationship Id="rId1" Type="http://schemas.openxmlformats.org/officeDocument/2006/relationships/vmlDrawing" Target="../drawings/vmlDrawing95.vml"/><Relationship Id="rId4" Type="http://schemas.openxmlformats.org/officeDocument/2006/relationships/image" Target="../media/image121.emf"/></Relationships>
</file>

<file path=ppt/slides/_rels/slide152.xml.rels><?xml version="1.0" encoding="UTF-8" standalone="yes"?>
<Relationships xmlns="http://schemas.openxmlformats.org/package/2006/relationships"><Relationship Id="rId3" Type="http://schemas.openxmlformats.org/officeDocument/2006/relationships/hyperlink" Target="http://data.bls.gov/" TargetMode="External"/><Relationship Id="rId2" Type="http://schemas.openxmlformats.org/officeDocument/2006/relationships/notesSlide" Target="../notesSlides/notesSlide131.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15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6.xml"/><Relationship Id="rId1" Type="http://schemas.openxmlformats.org/officeDocument/2006/relationships/vmlDrawing" Target="../drawings/vmlDrawing96.vml"/><Relationship Id="rId6" Type="http://schemas.openxmlformats.org/officeDocument/2006/relationships/hyperlink" Target="http://www.ism.ws/ismreport/mfgrob.cfm" TargetMode="External"/><Relationship Id="rId5" Type="http://schemas.openxmlformats.org/officeDocument/2006/relationships/image" Target="../media/image122.emf"/><Relationship Id="rId4" Type="http://schemas.openxmlformats.org/officeDocument/2006/relationships/oleObject" Target="../embeddings/oleObject97.bin"/></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6.xml"/><Relationship Id="rId1" Type="http://schemas.openxmlformats.org/officeDocument/2006/relationships/vmlDrawing" Target="../drawings/vmlDrawing97.vml"/><Relationship Id="rId6" Type="http://schemas.openxmlformats.org/officeDocument/2006/relationships/hyperlink" Target="http://www.census.gov/manufacturing/m3/" TargetMode="External"/><Relationship Id="rId5" Type="http://schemas.openxmlformats.org/officeDocument/2006/relationships/image" Target="../media/image123.emf"/><Relationship Id="rId4" Type="http://schemas.openxmlformats.org/officeDocument/2006/relationships/oleObject" Target="../embeddings/oleObject98.bin"/></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6.xml"/><Relationship Id="rId1" Type="http://schemas.openxmlformats.org/officeDocument/2006/relationships/vmlDrawing" Target="../drawings/vmlDrawing98.vml"/><Relationship Id="rId5" Type="http://schemas.openxmlformats.org/officeDocument/2006/relationships/image" Target="../media/image124.emf"/><Relationship Id="rId4" Type="http://schemas.openxmlformats.org/officeDocument/2006/relationships/oleObject" Target="../embeddings/oleObject99.bin"/></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7.xml"/><Relationship Id="rId1" Type="http://schemas.openxmlformats.org/officeDocument/2006/relationships/vmlDrawing" Target="../drawings/vmlDrawing99.vml"/><Relationship Id="rId6" Type="http://schemas.openxmlformats.org/officeDocument/2006/relationships/hyperlink" Target="http://data.bls.gov/" TargetMode="External"/><Relationship Id="rId5" Type="http://schemas.openxmlformats.org/officeDocument/2006/relationships/image" Target="../media/image125.emf"/><Relationship Id="rId4" Type="http://schemas.openxmlformats.org/officeDocument/2006/relationships/oleObject" Target="../embeddings/oleObject100.bin"/></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7.xml"/><Relationship Id="rId1" Type="http://schemas.openxmlformats.org/officeDocument/2006/relationships/vmlDrawing" Target="../drawings/vmlDrawing100.vml"/><Relationship Id="rId6" Type="http://schemas.openxmlformats.org/officeDocument/2006/relationships/hyperlink" Target="http://www.census.gov/manufacturing/m3/" TargetMode="External"/><Relationship Id="rId5" Type="http://schemas.openxmlformats.org/officeDocument/2006/relationships/image" Target="../media/image126.emf"/><Relationship Id="rId4" Type="http://schemas.openxmlformats.org/officeDocument/2006/relationships/oleObject" Target="../embeddings/oleObject101.bin"/></Relationships>
</file>

<file path=ppt/slides/_rels/slide15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8.xml"/><Relationship Id="rId1" Type="http://schemas.openxmlformats.org/officeDocument/2006/relationships/slideLayout" Target="../slideLayouts/slideLayout7.xml"/><Relationship Id="rId4" Type="http://schemas.openxmlformats.org/officeDocument/2006/relationships/hyperlink" Target="http://www.federalreserve.gov/releases/g17/ipdisk/ip_sa.tx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39.xml"/><Relationship Id="rId7" Type="http://schemas.openxmlformats.org/officeDocument/2006/relationships/hyperlink" Target="http://www.federalreserve.gov/releases/g17/Current/default.htm" TargetMode="External"/><Relationship Id="rId2" Type="http://schemas.openxmlformats.org/officeDocument/2006/relationships/slideLayout" Target="../slideLayouts/slideLayout7.xml"/><Relationship Id="rId1" Type="http://schemas.openxmlformats.org/officeDocument/2006/relationships/vmlDrawing" Target="../drawings/vmlDrawing101.vml"/><Relationship Id="rId6" Type="http://schemas.openxmlformats.org/officeDocument/2006/relationships/image" Target="../media/image127.emf"/><Relationship Id="rId5" Type="http://schemas.openxmlformats.org/officeDocument/2006/relationships/oleObject" Target="../embeddings/oleObject102.bin"/><Relationship Id="rId4" Type="http://schemas.openxmlformats.org/officeDocument/2006/relationships/audio" Target="../media/audio1.wav"/></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40.xml"/><Relationship Id="rId7" Type="http://schemas.openxmlformats.org/officeDocument/2006/relationships/hyperlink" Target="http://www.federalreserve.gov/releases/g17/ipdisk/ip_sa.txt" TargetMode="External"/><Relationship Id="rId2" Type="http://schemas.openxmlformats.org/officeDocument/2006/relationships/slideLayout" Target="../slideLayouts/slideLayout7.xml"/><Relationship Id="rId1" Type="http://schemas.openxmlformats.org/officeDocument/2006/relationships/vmlDrawing" Target="../drawings/vmlDrawing102.vml"/><Relationship Id="rId6" Type="http://schemas.openxmlformats.org/officeDocument/2006/relationships/image" Target="../media/image128.emf"/><Relationship Id="rId5" Type="http://schemas.openxmlformats.org/officeDocument/2006/relationships/oleObject" Target="../embeddings/Microsoft_Excel_97-2003_Worksheet8.xls"/><Relationship Id="rId4" Type="http://schemas.openxmlformats.org/officeDocument/2006/relationships/oleObject" Target="../embeddings/oleObject103.bin"/></Relationships>
</file>

<file path=ppt/slides/_rels/slide16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7.xml"/><Relationship Id="rId1" Type="http://schemas.openxmlformats.org/officeDocument/2006/relationships/vmlDrawing" Target="../drawings/vmlDrawing103.vml"/><Relationship Id="rId5" Type="http://schemas.openxmlformats.org/officeDocument/2006/relationships/image" Target="../media/image129.emf"/><Relationship Id="rId4" Type="http://schemas.openxmlformats.org/officeDocument/2006/relationships/oleObject" Target="../embeddings/oleObject104.bin"/></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7.xml"/><Relationship Id="rId1" Type="http://schemas.openxmlformats.org/officeDocument/2006/relationships/vmlDrawing" Target="../drawings/vmlDrawing104.vml"/><Relationship Id="rId5" Type="http://schemas.openxmlformats.org/officeDocument/2006/relationships/image" Target="../media/image130.emf"/><Relationship Id="rId4" Type="http://schemas.openxmlformats.org/officeDocument/2006/relationships/oleObject" Target="../embeddings/oleObject105.bin"/></Relationships>
</file>

<file path=ppt/slides/_rels/slide16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8" Type="http://schemas.openxmlformats.org/officeDocument/2006/relationships/image" Target="../media/image134.jpeg"/><Relationship Id="rId13" Type="http://schemas.openxmlformats.org/officeDocument/2006/relationships/image" Target="../media/image139.png"/><Relationship Id="rId3" Type="http://schemas.openxmlformats.org/officeDocument/2006/relationships/notesSlide" Target="../notesSlides/notesSlide145.xml"/><Relationship Id="rId7" Type="http://schemas.openxmlformats.org/officeDocument/2006/relationships/image" Target="../media/image133.png"/><Relationship Id="rId12" Type="http://schemas.openxmlformats.org/officeDocument/2006/relationships/image" Target="../media/image138.jpeg"/><Relationship Id="rId2" Type="http://schemas.openxmlformats.org/officeDocument/2006/relationships/slideLayout" Target="../slideLayouts/slideLayout6.xml"/><Relationship Id="rId1" Type="http://schemas.openxmlformats.org/officeDocument/2006/relationships/vmlDrawing" Target="../drawings/vmlDrawing105.vml"/><Relationship Id="rId6" Type="http://schemas.openxmlformats.org/officeDocument/2006/relationships/image" Target="../media/image132.jpeg"/><Relationship Id="rId11" Type="http://schemas.openxmlformats.org/officeDocument/2006/relationships/image" Target="../media/image137.png"/><Relationship Id="rId5" Type="http://schemas.openxmlformats.org/officeDocument/2006/relationships/image" Target="../media/image131.emf"/><Relationship Id="rId10" Type="http://schemas.openxmlformats.org/officeDocument/2006/relationships/image" Target="../media/image136.jpeg"/><Relationship Id="rId4" Type="http://schemas.openxmlformats.org/officeDocument/2006/relationships/oleObject" Target="../embeddings/oleObject106.bin"/><Relationship Id="rId9" Type="http://schemas.openxmlformats.org/officeDocument/2006/relationships/image" Target="../media/image135.png"/><Relationship Id="rId14" Type="http://schemas.openxmlformats.org/officeDocument/2006/relationships/image" Target="../media/image140.jpeg"/></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6.xml"/><Relationship Id="rId1" Type="http://schemas.openxmlformats.org/officeDocument/2006/relationships/vmlDrawing" Target="../drawings/vmlDrawing106.vml"/><Relationship Id="rId5" Type="http://schemas.openxmlformats.org/officeDocument/2006/relationships/image" Target="../media/image141.emf"/><Relationship Id="rId4" Type="http://schemas.openxmlformats.org/officeDocument/2006/relationships/oleObject" Target="../embeddings/oleObject107.bin"/></Relationships>
</file>

<file path=ppt/slides/_rels/slide169.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7.xml"/><Relationship Id="rId1" Type="http://schemas.openxmlformats.org/officeDocument/2006/relationships/vmlDrawing" Target="../drawings/vmlDrawing107.vml"/><Relationship Id="rId5" Type="http://schemas.openxmlformats.org/officeDocument/2006/relationships/image" Target="../media/image142.emf"/><Relationship Id="rId4" Type="http://schemas.openxmlformats.org/officeDocument/2006/relationships/oleObject" Target="../embeddings/oleObject108.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7.emf"/><Relationship Id="rId4" Type="http://schemas.openxmlformats.org/officeDocument/2006/relationships/oleObject" Target="../embeddings/oleObject13.bin"/></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6.xml"/><Relationship Id="rId1" Type="http://schemas.openxmlformats.org/officeDocument/2006/relationships/vmlDrawing" Target="../drawings/vmlDrawing108.vml"/><Relationship Id="rId5" Type="http://schemas.openxmlformats.org/officeDocument/2006/relationships/image" Target="../media/image143.emf"/><Relationship Id="rId4" Type="http://schemas.openxmlformats.org/officeDocument/2006/relationships/oleObject" Target="../embeddings/oleObject109.bin"/></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51.xml"/><Relationship Id="rId2" Type="http://schemas.openxmlformats.org/officeDocument/2006/relationships/slideLayout" Target="../slideLayouts/slideLayout6.xml"/><Relationship Id="rId1" Type="http://schemas.openxmlformats.org/officeDocument/2006/relationships/vmlDrawing" Target="../drawings/vmlDrawing109.vml"/><Relationship Id="rId5" Type="http://schemas.openxmlformats.org/officeDocument/2006/relationships/image" Target="../media/image144.emf"/><Relationship Id="rId4" Type="http://schemas.openxmlformats.org/officeDocument/2006/relationships/oleObject" Target="../embeddings/oleObject110.bin"/></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6.xml"/><Relationship Id="rId1" Type="http://schemas.openxmlformats.org/officeDocument/2006/relationships/vmlDrawing" Target="../drawings/vmlDrawing110.vml"/><Relationship Id="rId5" Type="http://schemas.openxmlformats.org/officeDocument/2006/relationships/image" Target="../media/image145.emf"/><Relationship Id="rId4" Type="http://schemas.openxmlformats.org/officeDocument/2006/relationships/oleObject" Target="../embeddings/oleObject111.bin"/></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6.xml"/><Relationship Id="rId1" Type="http://schemas.openxmlformats.org/officeDocument/2006/relationships/vmlDrawing" Target="../drawings/vmlDrawing111.vml"/><Relationship Id="rId5" Type="http://schemas.openxmlformats.org/officeDocument/2006/relationships/image" Target="../media/image146.emf"/><Relationship Id="rId4" Type="http://schemas.openxmlformats.org/officeDocument/2006/relationships/oleObject" Target="../embeddings/oleObject112.bin"/></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7.xml"/><Relationship Id="rId1" Type="http://schemas.openxmlformats.org/officeDocument/2006/relationships/vmlDrawing" Target="../drawings/vmlDrawing112.vml"/><Relationship Id="rId5" Type="http://schemas.openxmlformats.org/officeDocument/2006/relationships/image" Target="../media/image147.emf"/><Relationship Id="rId4" Type="http://schemas.openxmlformats.org/officeDocument/2006/relationships/oleObject" Target="../embeddings/oleObject113.bin"/></Relationships>
</file>

<file path=ppt/slides/_rels/slide176.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7.xml"/><Relationship Id="rId1" Type="http://schemas.openxmlformats.org/officeDocument/2006/relationships/vmlDrawing" Target="../drawings/vmlDrawing113.vml"/><Relationship Id="rId5" Type="http://schemas.openxmlformats.org/officeDocument/2006/relationships/image" Target="../media/image148.emf"/><Relationship Id="rId4" Type="http://schemas.openxmlformats.org/officeDocument/2006/relationships/oleObject" Target="../embeddings/oleObject114.bin"/></Relationships>
</file>

<file path=ppt/slides/_rels/slide177.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7.xml"/><Relationship Id="rId1" Type="http://schemas.openxmlformats.org/officeDocument/2006/relationships/vmlDrawing" Target="../drawings/vmlDrawing114.vml"/><Relationship Id="rId5" Type="http://schemas.openxmlformats.org/officeDocument/2006/relationships/image" Target="../media/image149.emf"/><Relationship Id="rId4" Type="http://schemas.openxmlformats.org/officeDocument/2006/relationships/oleObject" Target="../embeddings/oleObject115.bin"/></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57.xml"/><Relationship Id="rId2" Type="http://schemas.openxmlformats.org/officeDocument/2006/relationships/slideLayout" Target="../slideLayouts/slideLayout7.xml"/><Relationship Id="rId1" Type="http://schemas.openxmlformats.org/officeDocument/2006/relationships/vmlDrawing" Target="../drawings/vmlDrawing115.vml"/><Relationship Id="rId5" Type="http://schemas.openxmlformats.org/officeDocument/2006/relationships/image" Target="../media/image150.emf"/><Relationship Id="rId4" Type="http://schemas.openxmlformats.org/officeDocument/2006/relationships/oleObject" Target="../embeddings/oleObject116.bin"/></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6.xml"/><Relationship Id="rId1" Type="http://schemas.openxmlformats.org/officeDocument/2006/relationships/vmlDrawing" Target="../drawings/vmlDrawing116.vml"/><Relationship Id="rId5" Type="http://schemas.openxmlformats.org/officeDocument/2006/relationships/image" Target="../media/image151.emf"/><Relationship Id="rId4" Type="http://schemas.openxmlformats.org/officeDocument/2006/relationships/oleObject" Target="../embeddings/oleObject117.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18.emf"/></Relationships>
</file>

<file path=ppt/slides/_rels/slide18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60.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2.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161.xml"/><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3.xml"/><Relationship Id="rId1" Type="http://schemas.openxmlformats.org/officeDocument/2006/relationships/slideLayout" Target="../slideLayouts/slideLayout7.xml"/><Relationship Id="rId4" Type="http://schemas.openxmlformats.org/officeDocument/2006/relationships/image" Target="../media/image153.jpg"/></Relationships>
</file>

<file path=ppt/slides/_rels/slide185.xml.rels><?xml version="1.0" encoding="UTF-8" standalone="yes"?>
<Relationships xmlns="http://schemas.openxmlformats.org/package/2006/relationships"><Relationship Id="rId3" Type="http://schemas.openxmlformats.org/officeDocument/2006/relationships/image" Target="../media/image154.jpg"/><Relationship Id="rId2" Type="http://schemas.openxmlformats.org/officeDocument/2006/relationships/notesSlide" Target="../notesSlides/notesSlide164.xml"/><Relationship Id="rId1" Type="http://schemas.openxmlformats.org/officeDocument/2006/relationships/slideLayout" Target="../slideLayouts/slideLayout2.xml"/><Relationship Id="rId4" Type="http://schemas.openxmlformats.org/officeDocument/2006/relationships/image" Target="../media/image155.png"/></Relationships>
</file>

<file path=ppt/slides/_rels/slide186.xml.rels><?xml version="1.0" encoding="UTF-8" standalone="yes"?>
<Relationships xmlns="http://schemas.openxmlformats.org/package/2006/relationships"><Relationship Id="rId3" Type="http://schemas.openxmlformats.org/officeDocument/2006/relationships/image" Target="../media/image156.jpg"/><Relationship Id="rId2" Type="http://schemas.openxmlformats.org/officeDocument/2006/relationships/notesSlide" Target="../notesSlides/notesSlide165.xml"/><Relationship Id="rId1" Type="http://schemas.openxmlformats.org/officeDocument/2006/relationships/slideLayout" Target="../slideLayouts/slideLayout7.xml"/><Relationship Id="rId6" Type="http://schemas.openxmlformats.org/officeDocument/2006/relationships/image" Target="../media/image159.jpg"/><Relationship Id="rId5" Type="http://schemas.openxmlformats.org/officeDocument/2006/relationships/image" Target="../media/image158.png"/><Relationship Id="rId4" Type="http://schemas.openxmlformats.org/officeDocument/2006/relationships/image" Target="../media/image157.png"/></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160.jpg"/><Relationship Id="rId2" Type="http://schemas.openxmlformats.org/officeDocument/2006/relationships/notesSlide" Target="../notesSlides/notesSlide167.xml"/><Relationship Id="rId1" Type="http://schemas.openxmlformats.org/officeDocument/2006/relationships/slideLayout" Target="../slideLayouts/slideLayout6.xml"/><Relationship Id="rId5" Type="http://schemas.openxmlformats.org/officeDocument/2006/relationships/image" Target="../media/image162.png"/><Relationship Id="rId4" Type="http://schemas.openxmlformats.org/officeDocument/2006/relationships/image" Target="../media/image161.jpeg"/></Relationships>
</file>

<file path=ppt/slides/_rels/slide189.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notesSlide" Target="../notesSlides/notesSlide168.xml"/><Relationship Id="rId1" Type="http://schemas.openxmlformats.org/officeDocument/2006/relationships/slideLayout" Target="../slideLayouts/slideLayout6.xml"/><Relationship Id="rId5" Type="http://schemas.openxmlformats.org/officeDocument/2006/relationships/image" Target="../media/image164.png"/><Relationship Id="rId4" Type="http://schemas.openxmlformats.org/officeDocument/2006/relationships/hyperlink" Target="http://www.propertydrone.org/"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19.emf"/><Relationship Id="rId5" Type="http://schemas.openxmlformats.org/officeDocument/2006/relationships/oleObject" Target="../embeddings/oleObject15.bin"/><Relationship Id="rId4" Type="http://schemas.openxmlformats.org/officeDocument/2006/relationships/hyperlink" Target="http://www.federalreserve.gov/releases/h15/data.htm" TargetMode="External"/></Relationships>
</file>

<file path=ppt/slides/_rels/slide190.xml.rels><?xml version="1.0" encoding="UTF-8" standalone="yes"?>
<Relationships xmlns="http://schemas.openxmlformats.org/package/2006/relationships"><Relationship Id="rId3" Type="http://schemas.openxmlformats.org/officeDocument/2006/relationships/image" Target="../media/image165.jpeg"/><Relationship Id="rId2" Type="http://schemas.openxmlformats.org/officeDocument/2006/relationships/notesSlide" Target="../notesSlides/notesSlide169.xml"/><Relationship Id="rId1" Type="http://schemas.openxmlformats.org/officeDocument/2006/relationships/slideLayout" Target="../slideLayouts/slideLayout14.xml"/></Relationships>
</file>

<file path=ppt/slides/_rels/slide19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3" Type="http://schemas.openxmlformats.org/officeDocument/2006/relationships/notesSlide" Target="../notesSlides/notesSlide171.xml"/><Relationship Id="rId2" Type="http://schemas.openxmlformats.org/officeDocument/2006/relationships/slideLayout" Target="../slideLayouts/slideLayout6.xml"/><Relationship Id="rId1" Type="http://schemas.openxmlformats.org/officeDocument/2006/relationships/vmlDrawing" Target="../drawings/vmlDrawing117.vml"/><Relationship Id="rId5" Type="http://schemas.openxmlformats.org/officeDocument/2006/relationships/image" Target="../media/image166.emf"/><Relationship Id="rId4" Type="http://schemas.openxmlformats.org/officeDocument/2006/relationships/oleObject" Target="../embeddings/oleObject118.bin"/></Relationships>
</file>

<file path=ppt/slides/_rels/slide193.xml.rels><?xml version="1.0" encoding="UTF-8" standalone="yes"?>
<Relationships xmlns="http://schemas.openxmlformats.org/package/2006/relationships"><Relationship Id="rId3" Type="http://schemas.openxmlformats.org/officeDocument/2006/relationships/notesSlide" Target="../notesSlides/notesSlide172.xml"/><Relationship Id="rId2" Type="http://schemas.openxmlformats.org/officeDocument/2006/relationships/slideLayout" Target="../slideLayouts/slideLayout7.xml"/><Relationship Id="rId1" Type="http://schemas.openxmlformats.org/officeDocument/2006/relationships/vmlDrawing" Target="../drawings/vmlDrawing118.vml"/><Relationship Id="rId5" Type="http://schemas.openxmlformats.org/officeDocument/2006/relationships/image" Target="../media/image167.emf"/><Relationship Id="rId4" Type="http://schemas.openxmlformats.org/officeDocument/2006/relationships/oleObject" Target="../embeddings/oleObject119.bin"/></Relationships>
</file>

<file path=ppt/slides/_rels/slide194.xml.rels><?xml version="1.0" encoding="UTF-8" standalone="yes"?>
<Relationships xmlns="http://schemas.openxmlformats.org/package/2006/relationships"><Relationship Id="rId3" Type="http://schemas.openxmlformats.org/officeDocument/2006/relationships/notesSlide" Target="../notesSlides/notesSlide173.xml"/><Relationship Id="rId2" Type="http://schemas.openxmlformats.org/officeDocument/2006/relationships/slideLayout" Target="../slideLayouts/slideLayout7.xml"/><Relationship Id="rId1" Type="http://schemas.openxmlformats.org/officeDocument/2006/relationships/vmlDrawing" Target="../drawings/vmlDrawing119.vml"/><Relationship Id="rId5" Type="http://schemas.openxmlformats.org/officeDocument/2006/relationships/image" Target="../media/image168.emf"/><Relationship Id="rId4" Type="http://schemas.openxmlformats.org/officeDocument/2006/relationships/oleObject" Target="../embeddings/oleObject120.bin"/></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6.xml"/></Relationships>
</file>

<file path=ppt/slides/_rels/slide197.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7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16.vml"/><Relationship Id="rId5" Type="http://schemas.openxmlformats.org/officeDocument/2006/relationships/image" Target="../media/image20.emf"/><Relationship Id="rId4" Type="http://schemas.openxmlformats.org/officeDocument/2006/relationships/oleObject" Target="../embeddings/oleObject16.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1.emf"/><Relationship Id="rId4" Type="http://schemas.openxmlformats.org/officeDocument/2006/relationships/oleObject" Target="../embeddings/oleObject17.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image" Target="../media/image22.emf"/><Relationship Id="rId4" Type="http://schemas.openxmlformats.org/officeDocument/2006/relationships/oleObject" Target="../embeddings/oleObject18.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19.vml"/><Relationship Id="rId5" Type="http://schemas.openxmlformats.org/officeDocument/2006/relationships/image" Target="../media/image23.emf"/><Relationship Id="rId4" Type="http://schemas.openxmlformats.org/officeDocument/2006/relationships/oleObject" Target="../embeddings/oleObject19.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24.emf"/><Relationship Id="rId4" Type="http://schemas.openxmlformats.org/officeDocument/2006/relationships/oleObject" Target="../embeddings/oleObject20.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25.emf"/><Relationship Id="rId4" Type="http://schemas.openxmlformats.org/officeDocument/2006/relationships/oleObject" Target="../embeddings/oleObject21.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26.emf"/><Relationship Id="rId4" Type="http://schemas.openxmlformats.org/officeDocument/2006/relationships/oleObject" Target="../embeddings/oleObject22.bin"/></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pages.stern.nyu.edu/~adamodar/New_Home_Page/datafile/histretSP.html" TargetMode="External"/><Relationship Id="rId2" Type="http://schemas.openxmlformats.org/officeDocument/2006/relationships/tags" Target="../tags/tag10.xml"/><Relationship Id="rId1" Type="http://schemas.openxmlformats.org/officeDocument/2006/relationships/vmlDrawing" Target="../drawings/vmlDrawing23.vml"/><Relationship Id="rId6" Type="http://schemas.openxmlformats.org/officeDocument/2006/relationships/image" Target="../media/image27.emf"/><Relationship Id="rId5" Type="http://schemas.openxmlformats.org/officeDocument/2006/relationships/oleObject" Target="../embeddings/oleObject23.bin"/><Relationship Id="rId4"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vmlDrawing" Target="../drawings/vmlDrawing24.vml"/><Relationship Id="rId6" Type="http://schemas.openxmlformats.org/officeDocument/2006/relationships/image" Target="../media/image28.emf"/><Relationship Id="rId5" Type="http://schemas.openxmlformats.org/officeDocument/2006/relationships/oleObject" Target="../embeddings/oleObject24.bin"/><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29.emf"/><Relationship Id="rId4" Type="http://schemas.openxmlformats.org/officeDocument/2006/relationships/oleObject" Target="../embeddings/oleObject25.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30.emf"/><Relationship Id="rId4" Type="http://schemas.openxmlformats.org/officeDocument/2006/relationships/oleObject" Target="../embeddings/oleObject26.bin"/></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6.xml"/><Relationship Id="rId1" Type="http://schemas.openxmlformats.org/officeDocument/2006/relationships/vmlDrawing" Target="../drawings/vmlDrawing27.vml"/><Relationship Id="rId5" Type="http://schemas.openxmlformats.org/officeDocument/2006/relationships/image" Target="../media/image32.png"/><Relationship Id="rId4" Type="http://schemas.openxmlformats.org/officeDocument/2006/relationships/oleObject" Target="../embeddings/Microsoft_Excel_97-2003_Worksheet1.xls"/></Relationships>
</file>

<file path=ppt/slides/_rels/slide3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6.xml"/><Relationship Id="rId1" Type="http://schemas.openxmlformats.org/officeDocument/2006/relationships/vmlDrawing" Target="../drawings/vmlDrawing28.vml"/><Relationship Id="rId5" Type="http://schemas.openxmlformats.org/officeDocument/2006/relationships/image" Target="../media/image33.png"/><Relationship Id="rId4" Type="http://schemas.openxmlformats.org/officeDocument/2006/relationships/oleObject" Target="../embeddings/Microsoft_Excel_97-2003_Worksheet2.xls"/></Relationships>
</file>

<file path=ppt/slides/_rels/slide3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image" Target="../media/image34.png"/><Relationship Id="rId4" Type="http://schemas.openxmlformats.org/officeDocument/2006/relationships/oleObject" Target="../embeddings/Microsoft_Excel_97-2003_Worksheet3.xls"/></Relationships>
</file>

<file path=ppt/slides/_rels/slide4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oleObject" Target="../embeddings/oleObject30.bin"/><Relationship Id="rId7" Type="http://schemas.openxmlformats.org/officeDocument/2006/relationships/oleObject" Target="../embeddings/Microsoft_Excel_97-2003_Worksheet5.xls"/><Relationship Id="rId2" Type="http://schemas.openxmlformats.org/officeDocument/2006/relationships/slideLayout" Target="../slideLayouts/slideLayout6.xml"/><Relationship Id="rId1" Type="http://schemas.openxmlformats.org/officeDocument/2006/relationships/vmlDrawing" Target="../drawings/vmlDrawing30.vml"/><Relationship Id="rId6" Type="http://schemas.openxmlformats.org/officeDocument/2006/relationships/oleObject" Target="../embeddings/oleObject31.bin"/><Relationship Id="rId5" Type="http://schemas.openxmlformats.org/officeDocument/2006/relationships/image" Target="../media/image35.png"/><Relationship Id="rId4" Type="http://schemas.openxmlformats.org/officeDocument/2006/relationships/oleObject" Target="../embeddings/Microsoft_Excel_97-2003_Worksheet4.xls"/></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31.vml"/><Relationship Id="rId5" Type="http://schemas.openxmlformats.org/officeDocument/2006/relationships/image" Target="../media/image37.emf"/><Relationship Id="rId4" Type="http://schemas.openxmlformats.org/officeDocument/2006/relationships/oleObject" Target="../embeddings/oleObject32.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32.vml"/><Relationship Id="rId5" Type="http://schemas.openxmlformats.org/officeDocument/2006/relationships/image" Target="../media/image38.emf"/><Relationship Id="rId4" Type="http://schemas.openxmlformats.org/officeDocument/2006/relationships/oleObject" Target="../embeddings/oleObject33.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33.vml"/><Relationship Id="rId5" Type="http://schemas.openxmlformats.org/officeDocument/2006/relationships/image" Target="../media/image39.emf"/><Relationship Id="rId4" Type="http://schemas.openxmlformats.org/officeDocument/2006/relationships/oleObject" Target="../embeddings/oleObject34.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2.xml"/><Relationship Id="rId1" Type="http://schemas.openxmlformats.org/officeDocument/2006/relationships/vmlDrawing" Target="../drawings/vmlDrawing34.vml"/><Relationship Id="rId4" Type="http://schemas.openxmlformats.org/officeDocument/2006/relationships/image" Target="../media/image40.emf"/></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35.vml"/><Relationship Id="rId5" Type="http://schemas.openxmlformats.org/officeDocument/2006/relationships/image" Target="../media/image41.emf"/><Relationship Id="rId4" Type="http://schemas.openxmlformats.org/officeDocument/2006/relationships/oleObject" Target="../embeddings/oleObject36.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36.vml"/><Relationship Id="rId5" Type="http://schemas.openxmlformats.org/officeDocument/2006/relationships/image" Target="../media/image42.emf"/><Relationship Id="rId4" Type="http://schemas.openxmlformats.org/officeDocument/2006/relationships/oleObject" Target="../embeddings/oleObject37.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37.vml"/><Relationship Id="rId5" Type="http://schemas.openxmlformats.org/officeDocument/2006/relationships/image" Target="../media/image43.emf"/><Relationship Id="rId4" Type="http://schemas.openxmlformats.org/officeDocument/2006/relationships/oleObject" Target="../embeddings/oleObject38.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38.vml"/><Relationship Id="rId5" Type="http://schemas.openxmlformats.org/officeDocument/2006/relationships/image" Target="../media/image44.emf"/><Relationship Id="rId4" Type="http://schemas.openxmlformats.org/officeDocument/2006/relationships/oleObject" Target="../embeddings/oleObject39.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39.vml"/><Relationship Id="rId5" Type="http://schemas.openxmlformats.org/officeDocument/2006/relationships/image" Target="../media/image45.emf"/><Relationship Id="rId4" Type="http://schemas.openxmlformats.org/officeDocument/2006/relationships/oleObject" Target="../embeddings/oleObject40.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vmlDrawing" Target="../drawings/vmlDrawing40.vml"/><Relationship Id="rId5" Type="http://schemas.openxmlformats.org/officeDocument/2006/relationships/image" Target="../media/image46.emf"/><Relationship Id="rId4" Type="http://schemas.openxmlformats.org/officeDocument/2006/relationships/oleObject" Target="../embeddings/oleObject41.bin"/></Relationships>
</file>

<file path=ppt/slides/_rels/slide5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41.vml"/><Relationship Id="rId6" Type="http://schemas.openxmlformats.org/officeDocument/2006/relationships/image" Target="../media/image47.emf"/><Relationship Id="rId5" Type="http://schemas.openxmlformats.org/officeDocument/2006/relationships/oleObject" Target="../embeddings/oleObject42.bin"/><Relationship Id="rId4" Type="http://schemas.openxmlformats.org/officeDocument/2006/relationships/hyperlink" Target="http://research.stlouisfed.org/fred2/series/WASCUR" TargetMode="Externa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vmlDrawing" Target="../drawings/vmlDrawing42.vml"/><Relationship Id="rId6" Type="http://schemas.openxmlformats.org/officeDocument/2006/relationships/hyperlink" Target="http://research.stlouisfed.org/fred2/series/WASCUR" TargetMode="External"/><Relationship Id="rId5" Type="http://schemas.openxmlformats.org/officeDocument/2006/relationships/image" Target="../media/image48.emf"/><Relationship Id="rId4" Type="http://schemas.openxmlformats.org/officeDocument/2006/relationships/oleObject" Target="../embeddings/oleObject43.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vmlDrawing" Target="../drawings/vmlDrawing43.vml"/><Relationship Id="rId5" Type="http://schemas.openxmlformats.org/officeDocument/2006/relationships/image" Target="../media/image49.emf"/><Relationship Id="rId4" Type="http://schemas.openxmlformats.org/officeDocument/2006/relationships/oleObject" Target="../embeddings/oleObject44.bin"/></Relationships>
</file>

<file path=ppt/slides/_rels/slide5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7.emf"/><Relationship Id="rId5" Type="http://schemas.openxmlformats.org/officeDocument/2006/relationships/oleObject" Target="../embeddings/oleObject4.bin"/><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44.vml"/><Relationship Id="rId5" Type="http://schemas.openxmlformats.org/officeDocument/2006/relationships/image" Target="../media/image52.emf"/><Relationship Id="rId4" Type="http://schemas.openxmlformats.org/officeDocument/2006/relationships/oleObject" Target="../embeddings/Microsoft_Excel_97-2003_Worksheet6.xls"/></Relationships>
</file>

<file path=ppt/slides/_rels/slide6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vmlDrawing" Target="../drawings/vmlDrawing45.vml"/><Relationship Id="rId5" Type="http://schemas.openxmlformats.org/officeDocument/2006/relationships/image" Target="../media/image55.emf"/><Relationship Id="rId4" Type="http://schemas.openxmlformats.org/officeDocument/2006/relationships/oleObject" Target="../embeddings/oleObject46.bin"/></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6.xml"/><Relationship Id="rId1" Type="http://schemas.openxmlformats.org/officeDocument/2006/relationships/vmlDrawing" Target="../drawings/vmlDrawing46.vml"/><Relationship Id="rId4" Type="http://schemas.openxmlformats.org/officeDocument/2006/relationships/image" Target="../media/image56.emf"/></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vmlDrawing" Target="../drawings/vmlDrawing47.vml"/><Relationship Id="rId6" Type="http://schemas.openxmlformats.org/officeDocument/2006/relationships/image" Target="../media/image57.emf"/><Relationship Id="rId5" Type="http://schemas.openxmlformats.org/officeDocument/2006/relationships/oleObject" Target="../embeddings/Microsoft_Excel_97-2003_Worksheet7.xls"/><Relationship Id="rId4" Type="http://schemas.openxmlformats.org/officeDocument/2006/relationships/oleObject" Target="../embeddings/oleObject48.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48.vml"/><Relationship Id="rId5" Type="http://schemas.openxmlformats.org/officeDocument/2006/relationships/image" Target="../media/image59.emf"/><Relationship Id="rId4" Type="http://schemas.openxmlformats.org/officeDocument/2006/relationships/oleObject" Target="../embeddings/oleObject49.bin"/></Relationships>
</file>

<file path=ppt/slides/_rels/slide7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7.xml"/><Relationship Id="rId1" Type="http://schemas.openxmlformats.org/officeDocument/2006/relationships/vmlDrawing" Target="../drawings/vmlDrawing49.vml"/><Relationship Id="rId4" Type="http://schemas.openxmlformats.org/officeDocument/2006/relationships/image" Target="../media/image60.e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7.xml"/><Relationship Id="rId1" Type="http://schemas.openxmlformats.org/officeDocument/2006/relationships/vmlDrawing" Target="../drawings/vmlDrawing50.vml"/><Relationship Id="rId4" Type="http://schemas.openxmlformats.org/officeDocument/2006/relationships/image" Target="../media/image61.emf"/></Relationships>
</file>

<file path=ppt/slides/_rels/slide7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0.xml"/><Relationship Id="rId1" Type="http://schemas.openxmlformats.org/officeDocument/2006/relationships/slideLayout" Target="../slideLayouts/slideLayout6.xml"/><Relationship Id="rId4" Type="http://schemas.openxmlformats.org/officeDocument/2006/relationships/hyperlink" Target="http://www.cms.gov/Research-Statistics-Data-and-Systems/Statistics-Trends-and-Reports/NationalHealthExpendData/NationalHealthAccountsProjected.html" TargetMode="Externa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www.cms.gov/Research-Statistics-Data-and-Systems/Statistics-Trends-and-Reports/NationalHealthExpendData/NationalHealthAccountsProjected.html" TargetMode="External"/><Relationship Id="rId2" Type="http://schemas.openxmlformats.org/officeDocument/2006/relationships/tags" Target="../tags/tag12.xml"/><Relationship Id="rId1" Type="http://schemas.openxmlformats.org/officeDocument/2006/relationships/vmlDrawing" Target="../drawings/vmlDrawing51.vml"/><Relationship Id="rId6" Type="http://schemas.openxmlformats.org/officeDocument/2006/relationships/image" Target="../media/image62.emf"/><Relationship Id="rId5" Type="http://schemas.openxmlformats.org/officeDocument/2006/relationships/oleObject" Target="../embeddings/oleObject52.bin"/><Relationship Id="rId4" Type="http://schemas.openxmlformats.org/officeDocument/2006/relationships/notesSlide" Target="../notesSlides/notesSlide61.xml"/></Relationships>
</file>

<file path=ppt/slides/_rels/slide7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8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7.xml"/><Relationship Id="rId1" Type="http://schemas.openxmlformats.org/officeDocument/2006/relationships/vmlDrawing" Target="../drawings/vmlDrawing52.vml"/><Relationship Id="rId5" Type="http://schemas.openxmlformats.org/officeDocument/2006/relationships/image" Target="../media/image68.emf"/><Relationship Id="rId4" Type="http://schemas.openxmlformats.org/officeDocument/2006/relationships/oleObject" Target="../embeddings/oleObject53.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vmlDrawing" Target="../drawings/vmlDrawing53.vml"/><Relationship Id="rId5" Type="http://schemas.openxmlformats.org/officeDocument/2006/relationships/image" Target="../media/image69.emf"/><Relationship Id="rId4" Type="http://schemas.openxmlformats.org/officeDocument/2006/relationships/oleObject" Target="../embeddings/oleObject54.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vmlDrawing" Target="../drawings/vmlDrawing54.vml"/><Relationship Id="rId5" Type="http://schemas.openxmlformats.org/officeDocument/2006/relationships/image" Target="../media/image70.emf"/><Relationship Id="rId4" Type="http://schemas.openxmlformats.org/officeDocument/2006/relationships/oleObject" Target="../embeddings/oleObject55.bin"/></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7.xml"/><Relationship Id="rId1" Type="http://schemas.openxmlformats.org/officeDocument/2006/relationships/vmlDrawing" Target="../drawings/vmlDrawing55.vml"/><Relationship Id="rId5" Type="http://schemas.openxmlformats.org/officeDocument/2006/relationships/image" Target="../media/image71.emf"/><Relationship Id="rId4" Type="http://schemas.openxmlformats.org/officeDocument/2006/relationships/oleObject" Target="../embeddings/oleObject56.bin"/></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7.xml"/><Relationship Id="rId1" Type="http://schemas.openxmlformats.org/officeDocument/2006/relationships/vmlDrawing" Target="../drawings/vmlDrawing56.vml"/><Relationship Id="rId5" Type="http://schemas.openxmlformats.org/officeDocument/2006/relationships/image" Target="../media/image72.emf"/><Relationship Id="rId4" Type="http://schemas.openxmlformats.org/officeDocument/2006/relationships/oleObject" Target="../embeddings/oleObject57.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7.xml"/><Relationship Id="rId1" Type="http://schemas.openxmlformats.org/officeDocument/2006/relationships/vmlDrawing" Target="../drawings/vmlDrawing57.vml"/><Relationship Id="rId5" Type="http://schemas.openxmlformats.org/officeDocument/2006/relationships/image" Target="../media/image73.emf"/><Relationship Id="rId4" Type="http://schemas.openxmlformats.org/officeDocument/2006/relationships/oleObject" Target="../embeddings/oleObject58.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7.xml"/><Relationship Id="rId1" Type="http://schemas.openxmlformats.org/officeDocument/2006/relationships/vmlDrawing" Target="../drawings/vmlDrawing58.vml"/><Relationship Id="rId5" Type="http://schemas.openxmlformats.org/officeDocument/2006/relationships/image" Target="../media/image74.emf"/><Relationship Id="rId4" Type="http://schemas.openxmlformats.org/officeDocument/2006/relationships/oleObject" Target="../embeddings/oleObject59.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7.bin"/></Relationships>
</file>

<file path=ppt/slides/_rels/slide9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vmlDrawing" Target="../drawings/vmlDrawing59.vml"/><Relationship Id="rId5" Type="http://schemas.openxmlformats.org/officeDocument/2006/relationships/image" Target="../media/image75.emf"/><Relationship Id="rId4" Type="http://schemas.openxmlformats.org/officeDocument/2006/relationships/oleObject" Target="../embeddings/oleObject60.bin"/></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6.xml"/><Relationship Id="rId1" Type="http://schemas.openxmlformats.org/officeDocument/2006/relationships/vmlDrawing" Target="../drawings/vmlDrawing60.vml"/><Relationship Id="rId5" Type="http://schemas.openxmlformats.org/officeDocument/2006/relationships/image" Target="../media/image76.emf"/><Relationship Id="rId4" Type="http://schemas.openxmlformats.org/officeDocument/2006/relationships/oleObject" Target="../embeddings/oleObject61.bin"/></Relationships>
</file>

<file path=ppt/slides/_rels/slide9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5.xml"/><Relationship Id="rId1" Type="http://schemas.openxmlformats.org/officeDocument/2006/relationships/slideLayout" Target="../slideLayouts/slideLayout6.xml"/><Relationship Id="rId4" Type="http://schemas.openxmlformats.org/officeDocument/2006/relationships/image" Target="../media/image78.pn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6.xml"/><Relationship Id="rId1" Type="http://schemas.openxmlformats.org/officeDocument/2006/relationships/vmlDrawing" Target="../drawings/vmlDrawing61.vml"/><Relationship Id="rId5" Type="http://schemas.openxmlformats.org/officeDocument/2006/relationships/image" Target="../media/image79.emf"/><Relationship Id="rId4" Type="http://schemas.openxmlformats.org/officeDocument/2006/relationships/oleObject" Target="../embeddings/oleObject62.bin"/></Relationships>
</file>

<file path=ppt/slides/_rels/slide9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vmlDrawing" Target="../drawings/vmlDrawing62.vml"/><Relationship Id="rId5" Type="http://schemas.openxmlformats.org/officeDocument/2006/relationships/image" Target="../media/image80.emf"/><Relationship Id="rId4" Type="http://schemas.openxmlformats.org/officeDocument/2006/relationships/oleObject" Target="../embeddings/oleObject63.bin"/></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6.xml"/><Relationship Id="rId1" Type="http://schemas.openxmlformats.org/officeDocument/2006/relationships/tags" Target="../tags/tag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277650"/>
            <a:ext cx="9104313" cy="1714315"/>
          </a:xfrm>
          <a:ln/>
        </p:spPr>
        <p:txBody>
          <a:bodyPr/>
          <a:lstStyle/>
          <a:p>
            <a:r>
              <a:rPr lang="en-US" sz="4400" dirty="0" smtClean="0"/>
              <a:t>What’s Keeping Insurance CEOs Awake at Night?</a:t>
            </a:r>
            <a:br>
              <a:rPr lang="en-US" sz="4400" dirty="0" smtClean="0"/>
            </a:br>
            <a:r>
              <a:rPr lang="en-US" sz="3600" i="1" dirty="0" smtClean="0"/>
              <a:t>Trends, Challenges &amp; Opportunities</a:t>
            </a:r>
            <a:endParaRPr lang="en-US" sz="3400" i="1" dirty="0">
              <a:solidFill>
                <a:srgbClr val="00B0F0"/>
              </a:solidFill>
            </a:endParaRPr>
          </a:p>
        </p:txBody>
      </p:sp>
      <p:sp>
        <p:nvSpPr>
          <p:cNvPr id="94211" name="Rectangle 3"/>
          <p:cNvSpPr>
            <a:spLocks noGrp="1" noChangeArrowheads="1"/>
          </p:cNvSpPr>
          <p:nvPr>
            <p:ph type="subTitle" idx="1"/>
          </p:nvPr>
        </p:nvSpPr>
        <p:spPr>
          <a:xfrm>
            <a:off x="0" y="4118983"/>
            <a:ext cx="8952271" cy="1640449"/>
          </a:xfrm>
        </p:spPr>
        <p:txBody>
          <a:bodyPr/>
          <a:lstStyle/>
          <a:p>
            <a:pPr>
              <a:lnSpc>
                <a:spcPct val="80000"/>
              </a:lnSpc>
            </a:pPr>
            <a:r>
              <a:rPr lang="en-US" dirty="0" smtClean="0"/>
              <a:t>State Insurance Trade Association Conference</a:t>
            </a:r>
          </a:p>
          <a:p>
            <a:pPr>
              <a:lnSpc>
                <a:spcPct val="80000"/>
              </a:lnSpc>
            </a:pPr>
            <a:r>
              <a:rPr lang="en-US" dirty="0" smtClean="0"/>
              <a:t>Louisville, KY</a:t>
            </a:r>
          </a:p>
          <a:p>
            <a:pPr>
              <a:lnSpc>
                <a:spcPct val="80000"/>
              </a:lnSpc>
            </a:pPr>
            <a:r>
              <a:rPr lang="en-US" dirty="0" smtClean="0"/>
              <a:t>October 6, 2015</a:t>
            </a:r>
          </a:p>
          <a:p>
            <a:pPr>
              <a:lnSpc>
                <a:spcPct val="80000"/>
              </a:lnSpc>
            </a:pPr>
            <a:r>
              <a:rPr lang="en-US" sz="2400" i="1" dirty="0" smtClean="0">
                <a:solidFill>
                  <a:srgbClr val="C00000"/>
                </a:solidFill>
              </a:rPr>
              <a:t>Download at www.iii.org/presentations</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extLst>
      <p:ext uri="{BB962C8B-B14F-4D97-AF65-F5344CB8AC3E}">
        <p14:creationId xmlns:p14="http://schemas.microsoft.com/office/powerpoint/2010/main" val="28300934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1063103403"/>
              </p:ext>
            </p:extLst>
          </p:nvPr>
        </p:nvGraphicFramePr>
        <p:xfrm>
          <a:off x="-88902" y="1200150"/>
          <a:ext cx="8915401" cy="5889625"/>
        </p:xfrm>
        <a:graphic>
          <a:graphicData uri="http://schemas.openxmlformats.org/presentationml/2006/ole">
            <mc:AlternateContent xmlns:mc="http://schemas.openxmlformats.org/markup-compatibility/2006">
              <mc:Choice xmlns:v="urn:schemas-microsoft-com:vml" Requires="v">
                <p:oleObj spid="_x0000_s28044746" name="Chart" r:id="rId5" imgW="8267674" imgH="5495960" progId="MSGraph.Chart.8">
                  <p:embed followColorScheme="full"/>
                </p:oleObj>
              </mc:Choice>
              <mc:Fallback>
                <p:oleObj name="Chart" r:id="rId5" imgW="8267674" imgH="5495960" progId="MSGraph.Chart.8">
                  <p:embed followColorScheme="full"/>
                  <p:pic>
                    <p:nvPicPr>
                      <p:cNvPr id="0" name=""/>
                      <p:cNvPicPr>
                        <a:picLocks noChangeAspect="1" noChangeArrowheads="1"/>
                      </p:cNvPicPr>
                      <p:nvPr/>
                    </p:nvPicPr>
                    <p:blipFill>
                      <a:blip r:embed="rId6"/>
                      <a:srcRect/>
                      <a:stretch>
                        <a:fillRect/>
                      </a:stretch>
                    </p:blipFill>
                    <p:spPr bwMode="auto">
                      <a:xfrm>
                        <a:off x="-88902" y="120015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r>
              <a:rPr lang="en-US" sz="1100" dirty="0" smtClean="0">
                <a:solidFill>
                  <a:srgbClr val="000000"/>
                </a:solidFill>
              </a:rPr>
              <a:t>.</a:t>
            </a:r>
            <a:endParaRPr lang="en-US" sz="1100" dirty="0">
              <a:solidFill>
                <a:srgbClr val="000000"/>
              </a:solidFill>
            </a:endParaRPr>
          </a:p>
          <a:p>
            <a:r>
              <a:rPr lang="en-US" sz="1100" dirty="0">
                <a:solidFill>
                  <a:srgbClr val="000000"/>
                </a:solidFill>
              </a:rPr>
              <a:t>Source:  Insurance Information Institute; NAIC, ISO, A.M. Best.</a:t>
            </a:r>
          </a:p>
        </p:txBody>
      </p:sp>
      <p:sp>
        <p:nvSpPr>
          <p:cNvPr id="16390" name="AutoShape 7"/>
          <p:cNvSpPr>
            <a:spLocks noChangeArrowheads="1"/>
          </p:cNvSpPr>
          <p:nvPr/>
        </p:nvSpPr>
        <p:spPr bwMode="auto">
          <a:xfrm>
            <a:off x="3731063" y="1955636"/>
            <a:ext cx="1073789" cy="223294"/>
          </a:xfrm>
          <a:prstGeom prst="wedgeRectCallout">
            <a:avLst>
              <a:gd name="adj1" fmla="val -22651"/>
              <a:gd name="adj2" fmla="val 12463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a:solidFill>
                  <a:srgbClr val="000000"/>
                </a:solidFill>
              </a:rPr>
              <a:t>1977:19.0%</a:t>
            </a:r>
            <a:endParaRPr lang="en-US" sz="1000" dirty="0">
              <a:solidFill>
                <a:srgbClr val="000000"/>
              </a:solidFill>
            </a:endParaRPr>
          </a:p>
        </p:txBody>
      </p:sp>
      <p:sp>
        <p:nvSpPr>
          <p:cNvPr id="16394" name="AutoShape 11"/>
          <p:cNvSpPr>
            <a:spLocks noChangeArrowheads="1"/>
          </p:cNvSpPr>
          <p:nvPr/>
        </p:nvSpPr>
        <p:spPr bwMode="auto">
          <a:xfrm>
            <a:off x="4885210" y="2137670"/>
            <a:ext cx="1060450" cy="261143"/>
          </a:xfrm>
          <a:prstGeom prst="wedgeRectCallout">
            <a:avLst>
              <a:gd name="adj1" fmla="val -18833"/>
              <a:gd name="adj2" fmla="val 1105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1987:17.3%</a:t>
            </a:r>
            <a:endParaRPr lang="en-US" sz="1000">
              <a:solidFill>
                <a:srgbClr val="000000"/>
              </a:solidFill>
            </a:endParaRPr>
          </a:p>
        </p:txBody>
      </p:sp>
      <p:sp>
        <p:nvSpPr>
          <p:cNvPr id="16395" name="AutoShape 12"/>
          <p:cNvSpPr>
            <a:spLocks noChangeArrowheads="1"/>
          </p:cNvSpPr>
          <p:nvPr/>
        </p:nvSpPr>
        <p:spPr bwMode="auto">
          <a:xfrm>
            <a:off x="5827818" y="2784573"/>
            <a:ext cx="1007859" cy="220810"/>
          </a:xfrm>
          <a:prstGeom prst="wedgeRectCallout">
            <a:avLst>
              <a:gd name="adj1" fmla="val 7770"/>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1997:11.6%</a:t>
            </a:r>
            <a:endParaRPr lang="en-US" sz="1000">
              <a:solidFill>
                <a:srgbClr val="000000"/>
              </a:solidFill>
            </a:endParaRPr>
          </a:p>
        </p:txBody>
      </p:sp>
      <p:sp>
        <p:nvSpPr>
          <p:cNvPr id="16396" name="AutoShape 13"/>
          <p:cNvSpPr>
            <a:spLocks noChangeArrowheads="1"/>
          </p:cNvSpPr>
          <p:nvPr/>
        </p:nvSpPr>
        <p:spPr bwMode="auto">
          <a:xfrm>
            <a:off x="7007711" y="2524442"/>
            <a:ext cx="1010561" cy="269887"/>
          </a:xfrm>
          <a:prstGeom prst="wedgeRectCallout">
            <a:avLst>
              <a:gd name="adj1" fmla="val -5991"/>
              <a:gd name="adj2" fmla="val 20919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2006:12.7%</a:t>
            </a:r>
            <a:endParaRPr lang="en-US" sz="1000">
              <a:solidFill>
                <a:srgbClr val="000000"/>
              </a:solidFill>
            </a:endParaRPr>
          </a:p>
        </p:txBody>
      </p:sp>
      <p:sp>
        <p:nvSpPr>
          <p:cNvPr id="16401" name="AutoShape 18"/>
          <p:cNvSpPr>
            <a:spLocks noChangeArrowheads="1"/>
          </p:cNvSpPr>
          <p:nvPr/>
        </p:nvSpPr>
        <p:spPr bwMode="auto">
          <a:xfrm>
            <a:off x="4813121" y="5221486"/>
            <a:ext cx="965524" cy="258040"/>
          </a:xfrm>
          <a:prstGeom prst="wedgeRectCallout">
            <a:avLst>
              <a:gd name="adj1" fmla="val -35452"/>
              <a:gd name="adj2" fmla="val -11471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1984: 1.8%</a:t>
            </a:r>
            <a:endParaRPr lang="en-US" sz="1000">
              <a:solidFill>
                <a:srgbClr val="000000"/>
              </a:solidFill>
            </a:endParaRPr>
          </a:p>
        </p:txBody>
      </p:sp>
      <p:sp>
        <p:nvSpPr>
          <p:cNvPr id="16402" name="AutoShape 19"/>
          <p:cNvSpPr>
            <a:spLocks noChangeArrowheads="1"/>
          </p:cNvSpPr>
          <p:nvPr/>
        </p:nvSpPr>
        <p:spPr bwMode="auto">
          <a:xfrm>
            <a:off x="5765734" y="4926866"/>
            <a:ext cx="1026093" cy="234892"/>
          </a:xfrm>
          <a:prstGeom prst="wedgeRectCallout">
            <a:avLst>
              <a:gd name="adj1" fmla="val -40979"/>
              <a:gd name="adj2" fmla="val -184014"/>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1992: 4.5%</a:t>
            </a:r>
            <a:endParaRPr lang="en-US" sz="1000">
              <a:solidFill>
                <a:srgbClr val="000000"/>
              </a:solidFill>
            </a:endParaRPr>
          </a:p>
        </p:txBody>
      </p:sp>
      <p:sp>
        <p:nvSpPr>
          <p:cNvPr id="16403" name="AutoShape 20"/>
          <p:cNvSpPr>
            <a:spLocks noChangeArrowheads="1"/>
          </p:cNvSpPr>
          <p:nvPr/>
        </p:nvSpPr>
        <p:spPr bwMode="auto">
          <a:xfrm>
            <a:off x="7172505" y="5423132"/>
            <a:ext cx="1078171" cy="242310"/>
          </a:xfrm>
          <a:prstGeom prst="wedgeRectCallout">
            <a:avLst>
              <a:gd name="adj1" fmla="val -63835"/>
              <a:gd name="adj2" fmla="val -3125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2001: -1.2%</a:t>
            </a:r>
            <a:endParaRPr lang="en-US" sz="100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3699242" y="5233356"/>
            <a:ext cx="1058679" cy="234300"/>
          </a:xfrm>
          <a:prstGeom prst="wedgeRectCallout">
            <a:avLst>
              <a:gd name="adj1" fmla="val -37484"/>
              <a:gd name="adj2" fmla="val -171265"/>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a:solidFill>
                  <a:srgbClr val="000000"/>
                </a:solidFill>
              </a:rPr>
              <a:t>1975: 2.4%</a:t>
            </a:r>
            <a:endParaRPr lang="en-US" sz="1000">
              <a:solidFill>
                <a:srgbClr val="000000"/>
              </a:solidFill>
            </a:endParaRPr>
          </a:p>
        </p:txBody>
      </p:sp>
      <p:sp>
        <p:nvSpPr>
          <p:cNvPr id="29" name="AutoShape 8"/>
          <p:cNvSpPr>
            <a:spLocks noChangeArrowheads="1"/>
          </p:cNvSpPr>
          <p:nvPr/>
        </p:nvSpPr>
        <p:spPr bwMode="blackWhite">
          <a:xfrm>
            <a:off x="8097436" y="3072875"/>
            <a:ext cx="727671" cy="430787"/>
          </a:xfrm>
          <a:prstGeom prst="wedgeRectCallout">
            <a:avLst>
              <a:gd name="adj1" fmla="val -22093"/>
              <a:gd name="adj2" fmla="val 834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2013 9.8%</a:t>
            </a:r>
            <a:endParaRPr lang="en-US" sz="1200" b="1" dirty="0">
              <a:solidFill>
                <a:srgbClr val="FFFFFF"/>
              </a:solidFill>
            </a:endParaRPr>
          </a:p>
        </p:txBody>
      </p:sp>
      <p:sp>
        <p:nvSpPr>
          <p:cNvPr id="19" name="AutoShape 8"/>
          <p:cNvSpPr>
            <a:spLocks noChangeArrowheads="1"/>
          </p:cNvSpPr>
          <p:nvPr/>
        </p:nvSpPr>
        <p:spPr bwMode="blackWhite">
          <a:xfrm>
            <a:off x="8187347" y="4483414"/>
            <a:ext cx="772370" cy="542954"/>
          </a:xfrm>
          <a:prstGeom prst="wedgeRectCallout">
            <a:avLst>
              <a:gd name="adj1" fmla="val 4304"/>
              <a:gd name="adj2" fmla="val -13124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2015E 8.8%</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Back to the Future: Profitability Peaks &amp; Troughs in the P/C Insurance Industry, 1950 – 2015E*</a:t>
            </a:r>
          </a:p>
        </p:txBody>
      </p:sp>
      <p:sp>
        <p:nvSpPr>
          <p:cNvPr id="22" name="AutoShape 6"/>
          <p:cNvSpPr>
            <a:spLocks noChangeArrowheads="1"/>
          </p:cNvSpPr>
          <p:nvPr/>
        </p:nvSpPr>
        <p:spPr bwMode="auto">
          <a:xfrm>
            <a:off x="2674679" y="4942578"/>
            <a:ext cx="1056384" cy="234300"/>
          </a:xfrm>
          <a:prstGeom prst="wedgeRectCallout">
            <a:avLst>
              <a:gd name="adj1" fmla="val -17714"/>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1969: 3.9%</a:t>
            </a:r>
            <a:endParaRPr lang="en-US" sz="1000" dirty="0">
              <a:solidFill>
                <a:srgbClr val="000000"/>
              </a:solidFill>
            </a:endParaRPr>
          </a:p>
        </p:txBody>
      </p:sp>
      <p:sp>
        <p:nvSpPr>
          <p:cNvPr id="23" name="AutoShape 6"/>
          <p:cNvSpPr>
            <a:spLocks noChangeArrowheads="1"/>
          </p:cNvSpPr>
          <p:nvPr/>
        </p:nvSpPr>
        <p:spPr bwMode="auto">
          <a:xfrm>
            <a:off x="2104896" y="5275194"/>
            <a:ext cx="1056384" cy="234300"/>
          </a:xfrm>
          <a:prstGeom prst="wedgeRectCallout">
            <a:avLst>
              <a:gd name="adj1" fmla="val -9998"/>
              <a:gd name="adj2" fmla="val -17226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1965: 2.2%</a:t>
            </a:r>
            <a:endParaRPr lang="en-US" sz="1000" dirty="0">
              <a:solidFill>
                <a:srgbClr val="000000"/>
              </a:solidFill>
            </a:endParaRPr>
          </a:p>
        </p:txBody>
      </p:sp>
      <p:sp>
        <p:nvSpPr>
          <p:cNvPr id="24" name="AutoShape 6"/>
          <p:cNvSpPr>
            <a:spLocks noChangeArrowheads="1"/>
          </p:cNvSpPr>
          <p:nvPr/>
        </p:nvSpPr>
        <p:spPr bwMode="auto">
          <a:xfrm>
            <a:off x="933323" y="5265912"/>
            <a:ext cx="1056384" cy="234300"/>
          </a:xfrm>
          <a:prstGeom prst="wedgeRectCallout">
            <a:avLst>
              <a:gd name="adj1" fmla="val 9911"/>
              <a:gd name="adj2" fmla="val -147930"/>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1957: 1.8%</a:t>
            </a:r>
            <a:endParaRPr lang="en-US" sz="1000" dirty="0">
              <a:solidFill>
                <a:srgbClr val="000000"/>
              </a:solidFill>
            </a:endParaRPr>
          </a:p>
        </p:txBody>
      </p:sp>
      <p:sp>
        <p:nvSpPr>
          <p:cNvPr id="25" name="AutoShape 7"/>
          <p:cNvSpPr>
            <a:spLocks noChangeArrowheads="1"/>
          </p:cNvSpPr>
          <p:nvPr/>
        </p:nvSpPr>
        <p:spPr bwMode="auto">
          <a:xfrm>
            <a:off x="2850047" y="2697255"/>
            <a:ext cx="1073789" cy="223294"/>
          </a:xfrm>
          <a:prstGeom prst="wedgeRectCallout">
            <a:avLst>
              <a:gd name="adj1" fmla="val -3"/>
              <a:gd name="adj2" fmla="val 1333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1972:13.7%</a:t>
            </a:r>
            <a:endParaRPr lang="en-US" sz="1000" dirty="0">
              <a:solidFill>
                <a:srgbClr val="000000"/>
              </a:solidFill>
            </a:endParaRPr>
          </a:p>
        </p:txBody>
      </p:sp>
      <p:sp>
        <p:nvSpPr>
          <p:cNvPr id="27" name="AutoShape 7"/>
          <p:cNvSpPr>
            <a:spLocks noChangeArrowheads="1"/>
          </p:cNvSpPr>
          <p:nvPr/>
        </p:nvSpPr>
        <p:spPr bwMode="auto">
          <a:xfrm>
            <a:off x="2384895" y="3466709"/>
            <a:ext cx="797668" cy="421671"/>
          </a:xfrm>
          <a:prstGeom prst="wedgeRectCallout">
            <a:avLst>
              <a:gd name="adj1" fmla="val -5864"/>
              <a:gd name="adj2" fmla="val 13468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1966-67: 5.5%</a:t>
            </a:r>
            <a:endParaRPr lang="en-US" sz="1000" dirty="0">
              <a:solidFill>
                <a:srgbClr val="000000"/>
              </a:solidFill>
            </a:endParaRPr>
          </a:p>
        </p:txBody>
      </p:sp>
      <p:sp>
        <p:nvSpPr>
          <p:cNvPr id="28" name="AutoShape 7"/>
          <p:cNvSpPr>
            <a:spLocks noChangeArrowheads="1"/>
          </p:cNvSpPr>
          <p:nvPr/>
        </p:nvSpPr>
        <p:spPr bwMode="auto">
          <a:xfrm>
            <a:off x="1262474" y="3670604"/>
            <a:ext cx="1073789" cy="223294"/>
          </a:xfrm>
          <a:prstGeom prst="wedgeRectCallout">
            <a:avLst>
              <a:gd name="adj1" fmla="val -3"/>
              <a:gd name="adj2" fmla="val 1333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1959:6.8%</a:t>
            </a:r>
            <a:endParaRPr lang="en-US" sz="1000" dirty="0">
              <a:solidFill>
                <a:srgbClr val="000000"/>
              </a:solidFill>
            </a:endParaRPr>
          </a:p>
        </p:txBody>
      </p:sp>
      <p:sp>
        <p:nvSpPr>
          <p:cNvPr id="30" name="AutoShape 7"/>
          <p:cNvSpPr>
            <a:spLocks noChangeArrowheads="1"/>
          </p:cNvSpPr>
          <p:nvPr/>
        </p:nvSpPr>
        <p:spPr bwMode="auto">
          <a:xfrm>
            <a:off x="788643" y="3231324"/>
            <a:ext cx="1073789" cy="223294"/>
          </a:xfrm>
          <a:prstGeom prst="wedgeRectCallout">
            <a:avLst>
              <a:gd name="adj1" fmla="val -44393"/>
              <a:gd name="adj2" fmla="val 22482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1950:8.0%</a:t>
            </a:r>
            <a:endParaRPr lang="en-US" sz="1000" dirty="0">
              <a:solidFill>
                <a:srgbClr val="000000"/>
              </a:solidFill>
            </a:endParaRPr>
          </a:p>
        </p:txBody>
      </p:sp>
      <p:sp>
        <p:nvSpPr>
          <p:cNvPr id="31" name="AutoShape 6"/>
          <p:cNvSpPr>
            <a:spLocks noChangeArrowheads="1"/>
          </p:cNvSpPr>
          <p:nvPr/>
        </p:nvSpPr>
        <p:spPr bwMode="blackWhite">
          <a:xfrm>
            <a:off x="859006" y="1307295"/>
            <a:ext cx="2854763" cy="981014"/>
          </a:xfrm>
          <a:prstGeom prst="wedgeRectCallout">
            <a:avLst>
              <a:gd name="adj1" fmla="val -20052"/>
              <a:gd name="adj2" fmla="val 1275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ROEs were lower in this period.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4387037" y="1026522"/>
            <a:ext cx="2854763" cy="869168"/>
          </a:xfrm>
          <a:prstGeom prst="wedgeRectCallout">
            <a:avLst>
              <a:gd name="adj1" fmla="val -19925"/>
              <a:gd name="adj2" fmla="val 739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ROEs were much higher in this period while troughs were comparable.  High interest rates, rapid inflation, economic volatility all played roles</a:t>
            </a:r>
            <a:endParaRPr lang="en-US" sz="1200" b="1" dirty="0">
              <a:solidFill>
                <a:schemeClr val="bg1"/>
              </a:solidFill>
              <a:cs typeface="+mn-cs"/>
            </a:endParaRPr>
          </a:p>
        </p:txBody>
      </p:sp>
      <p:sp>
        <p:nvSpPr>
          <p:cNvPr id="33" name="AutoShape 6"/>
          <p:cNvSpPr>
            <a:spLocks noChangeArrowheads="1"/>
          </p:cNvSpPr>
          <p:nvPr/>
        </p:nvSpPr>
        <p:spPr bwMode="blackWhite">
          <a:xfrm>
            <a:off x="7377804" y="1307294"/>
            <a:ext cx="1715131" cy="942359"/>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1990-2010s: Déjà vu. Excluding mega-CATs, this period is very similar to the 1950-1970 period</a:t>
            </a:r>
            <a:endParaRPr lang="en-US" sz="1200" b="1" dirty="0">
              <a:solidFill>
                <a:schemeClr val="bg1"/>
              </a:solidFill>
              <a:cs typeface="+mn-cs"/>
            </a:endParaRPr>
          </a:p>
        </p:txBody>
      </p:sp>
    </p:spTree>
    <p:custDataLst>
      <p:tags r:id="rId2"/>
    </p:custDataLst>
    <p:extLst>
      <p:ext uri="{BB962C8B-B14F-4D97-AF65-F5344CB8AC3E}">
        <p14:creationId xmlns:p14="http://schemas.microsoft.com/office/powerpoint/2010/main" val="3914560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3"/>
                                        </p:tgtEl>
                                        <p:attrNameLst>
                                          <p:attrName>style.visibility</p:attrName>
                                        </p:attrNameLst>
                                      </p:cBhvr>
                                      <p:to>
                                        <p:strVal val="visible"/>
                                      </p:to>
                                    </p:set>
                                    <p:animEffect transition="in" filter="wipe(right)">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100</a:t>
            </a:fld>
            <a:endParaRPr lang="en-US" dirty="0" smtClean="0"/>
          </a:p>
        </p:txBody>
      </p:sp>
      <p:sp>
        <p:nvSpPr>
          <p:cNvPr id="82949" name="Rectangle 2"/>
          <p:cNvSpPr>
            <a:spLocks noGrp="1" noChangeArrowheads="1"/>
          </p:cNvSpPr>
          <p:nvPr>
            <p:ph type="title"/>
          </p:nvPr>
        </p:nvSpPr>
        <p:spPr/>
        <p:txBody>
          <a:bodyPr/>
          <a:lstStyle/>
          <a:p>
            <a:r>
              <a:rPr lang="en-US" dirty="0" smtClean="0"/>
              <a:t>What’s Driving Global Insurance M&amp;A Activity and Will It Continue?</a:t>
            </a:r>
          </a:p>
        </p:txBody>
      </p:sp>
      <p:sp>
        <p:nvSpPr>
          <p:cNvPr id="1922051" name="Rectangle 3"/>
          <p:cNvSpPr>
            <a:spLocks noGrp="1" noChangeArrowheads="1"/>
          </p:cNvSpPr>
          <p:nvPr>
            <p:ph type="body" idx="1"/>
          </p:nvPr>
        </p:nvSpPr>
        <p:spPr>
          <a:xfrm>
            <a:off x="268543" y="1073939"/>
            <a:ext cx="8780207" cy="5448301"/>
          </a:xfrm>
        </p:spPr>
        <p:txBody>
          <a:bodyPr/>
          <a:lstStyle/>
          <a:p>
            <a:pPr>
              <a:lnSpc>
                <a:spcPts val="2000"/>
              </a:lnSpc>
            </a:pPr>
            <a:r>
              <a:rPr lang="en-US" sz="2000" b="1" dirty="0" smtClean="0"/>
              <a:t>Excess Capital in Global Reinsurance and Primary </a:t>
            </a:r>
            <a:r>
              <a:rPr lang="en-US" sz="2000" b="1" dirty="0"/>
              <a:t>C</a:t>
            </a:r>
            <a:r>
              <a:rPr lang="en-US" sz="2000" b="1" dirty="0" smtClean="0"/>
              <a:t>ommercial Insurance in US</a:t>
            </a:r>
          </a:p>
          <a:p>
            <a:pPr lvl="1">
              <a:lnSpc>
                <a:spcPts val="2000"/>
              </a:lnSpc>
            </a:pPr>
            <a:r>
              <a:rPr lang="en-US" sz="1800" b="1" dirty="0" smtClean="0"/>
              <a:t>(Re)Insurers, like corporations in many industry, are sitting are large amounts of cash accumulated since the Global Financial Crisis that earns very little</a:t>
            </a:r>
          </a:p>
          <a:p>
            <a:pPr>
              <a:lnSpc>
                <a:spcPts val="2000"/>
              </a:lnSpc>
            </a:pPr>
            <a:r>
              <a:rPr lang="en-US" sz="2000" b="1" dirty="0" smtClean="0"/>
              <a:t>Alternative Capital</a:t>
            </a:r>
          </a:p>
          <a:p>
            <a:pPr>
              <a:lnSpc>
                <a:spcPts val="2000"/>
              </a:lnSpc>
            </a:pPr>
            <a:r>
              <a:rPr lang="en-US" sz="2000" b="1" dirty="0" smtClean="0"/>
              <a:t>Slow Top Line (Premium) Growth</a:t>
            </a:r>
          </a:p>
          <a:p>
            <a:pPr>
              <a:lnSpc>
                <a:spcPts val="2000"/>
              </a:lnSpc>
            </a:pPr>
            <a:r>
              <a:rPr lang="en-US" sz="2000" b="1" dirty="0" smtClean="0"/>
              <a:t>Slowdown in Pace of Earnings Growth/ROE</a:t>
            </a:r>
          </a:p>
          <a:p>
            <a:pPr>
              <a:lnSpc>
                <a:spcPts val="2000"/>
              </a:lnSpc>
            </a:pPr>
            <a:r>
              <a:rPr lang="en-US" sz="2000" b="1" dirty="0" smtClean="0"/>
              <a:t>Low Interest Rates Make Debt Financing for Acquisitions Attractive</a:t>
            </a:r>
          </a:p>
          <a:p>
            <a:pPr lvl="1">
              <a:lnSpc>
                <a:spcPts val="2000"/>
              </a:lnSpc>
            </a:pPr>
            <a:r>
              <a:rPr lang="en-US" sz="2000" b="1" dirty="0" smtClean="0"/>
              <a:t>Concern that interest rates in US may soon rise so best to act now</a:t>
            </a:r>
          </a:p>
          <a:p>
            <a:pPr>
              <a:lnSpc>
                <a:spcPts val="2000"/>
              </a:lnSpc>
            </a:pPr>
            <a:r>
              <a:rPr lang="en-US" sz="2000" b="1" dirty="0" smtClean="0"/>
              <a:t>Desire to Achieve Economies of Scale</a:t>
            </a:r>
          </a:p>
          <a:p>
            <a:pPr>
              <a:lnSpc>
                <a:spcPts val="2000"/>
              </a:lnSpc>
            </a:pPr>
            <a:r>
              <a:rPr lang="en-US" sz="2000" b="1" dirty="0" smtClean="0"/>
              <a:t>Peer Pressure/Momentum</a:t>
            </a:r>
          </a:p>
          <a:p>
            <a:pPr lvl="1">
              <a:lnSpc>
                <a:spcPts val="2000"/>
              </a:lnSpc>
            </a:pPr>
            <a:r>
              <a:rPr lang="en-US" sz="1800" b="1" dirty="0" smtClean="0"/>
              <a:t>Management concerns about being “left out”</a:t>
            </a:r>
          </a:p>
        </p:txBody>
      </p:sp>
    </p:spTree>
    <p:extLst>
      <p:ext uri="{BB962C8B-B14F-4D97-AF65-F5344CB8AC3E}">
        <p14:creationId xmlns:p14="http://schemas.microsoft.com/office/powerpoint/2010/main" val="371057528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22051">
                                            <p:txEl>
                                              <p:pRg st="5" end="5"/>
                                            </p:txEl>
                                          </p:spTgt>
                                        </p:tgtEl>
                                        <p:attrNameLst>
                                          <p:attrName>style.visibility</p:attrName>
                                        </p:attrNameLst>
                                      </p:cBhvr>
                                      <p:to>
                                        <p:strVal val="visible"/>
                                      </p:to>
                                    </p:set>
                                    <p:animEffect transition="in" filter="wipe(left)">
                                      <p:cBhvr>
                                        <p:cTn id="30" dur="500"/>
                                        <p:tgtEl>
                                          <p:spTgt spid="1922051">
                                            <p:txEl>
                                              <p:pRg st="5" end="5"/>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6" end="6"/>
                                            </p:txEl>
                                          </p:spTgt>
                                        </p:tgtEl>
                                        <p:attrNameLst>
                                          <p:attrName>style.visibility</p:attrName>
                                        </p:attrNameLst>
                                      </p:cBhvr>
                                      <p:to>
                                        <p:strVal val="visible"/>
                                      </p:to>
                                    </p:set>
                                    <p:animEffect transition="in" filter="wipe(left)">
                                      <p:cBhvr>
                                        <p:cTn id="33" dur="500"/>
                                        <p:tgtEl>
                                          <p:spTgt spid="1922051">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922051">
                                            <p:txEl>
                                              <p:pRg st="7" end="7"/>
                                            </p:txEl>
                                          </p:spTgt>
                                        </p:tgtEl>
                                        <p:attrNameLst>
                                          <p:attrName>style.visibility</p:attrName>
                                        </p:attrNameLst>
                                      </p:cBhvr>
                                      <p:to>
                                        <p:strVal val="visible"/>
                                      </p:to>
                                    </p:set>
                                    <p:animEffect transition="in" filter="wipe(left)">
                                      <p:cBhvr>
                                        <p:cTn id="38" dur="500"/>
                                        <p:tgtEl>
                                          <p:spTgt spid="1922051">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22051">
                                            <p:txEl>
                                              <p:pRg st="8" end="8"/>
                                            </p:txEl>
                                          </p:spTgt>
                                        </p:tgtEl>
                                        <p:attrNameLst>
                                          <p:attrName>style.visibility</p:attrName>
                                        </p:attrNameLst>
                                      </p:cBhvr>
                                      <p:to>
                                        <p:strVal val="visible"/>
                                      </p:to>
                                    </p:set>
                                    <p:animEffect transition="in" filter="wipe(left)">
                                      <p:cBhvr>
                                        <p:cTn id="43" dur="500"/>
                                        <p:tgtEl>
                                          <p:spTgt spid="1922051">
                                            <p:txEl>
                                              <p:pRg st="8" end="8"/>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922051">
                                            <p:txEl>
                                              <p:pRg st="9" end="9"/>
                                            </p:txEl>
                                          </p:spTgt>
                                        </p:tgtEl>
                                        <p:attrNameLst>
                                          <p:attrName>style.visibility</p:attrName>
                                        </p:attrNameLst>
                                      </p:cBhvr>
                                      <p:to>
                                        <p:strVal val="visible"/>
                                      </p:to>
                                    </p:set>
                                    <p:animEffect transition="in" filter="wipe(left)">
                                      <p:cBhvr>
                                        <p:cTn id="46"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101</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585787" y="1823781"/>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400" b="1" dirty="0" smtClean="0">
                <a:solidFill>
                  <a:srgbClr val="FFFFFF"/>
                </a:solidFill>
              </a:rPr>
              <a:t>Insured Catastrophe Losses</a:t>
            </a:r>
          </a:p>
        </p:txBody>
      </p:sp>
      <p:sp>
        <p:nvSpPr>
          <p:cNvPr id="7" name="TextBox 5"/>
          <p:cNvSpPr txBox="1">
            <a:spLocks noChangeArrowheads="1"/>
          </p:cNvSpPr>
          <p:nvPr/>
        </p:nvSpPr>
        <p:spPr bwMode="auto">
          <a:xfrm>
            <a:off x="245297" y="4000244"/>
            <a:ext cx="8643879" cy="2554545"/>
          </a:xfrm>
          <a:prstGeom prst="rect">
            <a:avLst/>
          </a:prstGeom>
          <a:noFill/>
          <a:ln w="9525">
            <a:noFill/>
            <a:miter lim="800000"/>
            <a:headEnd/>
            <a:tailEnd/>
          </a:ln>
        </p:spPr>
        <p:txBody>
          <a:bodyPr wrap="square">
            <a:spAutoFit/>
          </a:bodyPr>
          <a:lstStyle/>
          <a:p>
            <a:pPr algn="ctr"/>
            <a:r>
              <a:rPr lang="en-US" sz="3200" b="1" dirty="0" smtClean="0">
                <a:solidFill>
                  <a:srgbClr val="225A7A"/>
                </a:solidFill>
              </a:rPr>
              <a:t>2013/14 and YTD 2015 Experienced Below Average CAT Activity After Very High CAT Losses in 2011/12</a:t>
            </a:r>
          </a:p>
          <a:p>
            <a:pPr algn="ctr"/>
            <a:r>
              <a:rPr lang="en-US" sz="3200" b="1" i="1" dirty="0" smtClean="0">
                <a:solidFill>
                  <a:srgbClr val="FF0000"/>
                </a:solidFill>
              </a:rPr>
              <a:t>Winter Storm Losses Far Above Average in 2014 and 2015</a:t>
            </a:r>
            <a:endParaRPr lang="en-US" sz="3200" b="1" i="1" dirty="0">
              <a:solidFill>
                <a:srgbClr val="FF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101</a:t>
            </a:fld>
            <a:endParaRPr lang="en-US"/>
          </a:p>
        </p:txBody>
      </p:sp>
    </p:spTree>
    <p:extLst>
      <p:ext uri="{BB962C8B-B14F-4D97-AF65-F5344CB8AC3E}">
        <p14:creationId xmlns:p14="http://schemas.microsoft.com/office/powerpoint/2010/main" val="83842329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102</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extLst>
              <p:ext uri="{D42A27DB-BD31-4B8C-83A1-F6EECF244321}">
                <p14:modId xmlns:p14="http://schemas.microsoft.com/office/powerpoint/2010/main" val="3376049681"/>
              </p:ext>
            </p:extLst>
          </p:nvPr>
        </p:nvGraphicFramePr>
        <p:xfrm>
          <a:off x="215900" y="1371600"/>
          <a:ext cx="8661400" cy="3594100"/>
        </p:xfrm>
        <a:graphic>
          <a:graphicData uri="http://schemas.openxmlformats.org/presentationml/2006/ole">
            <mc:AlternateContent xmlns:mc="http://schemas.openxmlformats.org/markup-compatibility/2006">
              <mc:Choice xmlns:v="urn:schemas-microsoft-com:vml" Requires="v">
                <p:oleObj spid="_x0000_s28262621" name="Chart" r:id="rId4" imgW="8534400" imgH="3543300" progId="MSGraph.Chart.8">
                  <p:embed followColorScheme="full"/>
                </p:oleObj>
              </mc:Choice>
              <mc:Fallback>
                <p:oleObj name="Chart" r:id="rId4" imgW="8534400" imgH="3543300" progId="MSGraph.Chart.8">
                  <p:embed followColorScheme="full"/>
                  <p:pic>
                    <p:nvPicPr>
                      <p:cNvPr id="0" name=""/>
                      <p:cNvPicPr>
                        <a:picLocks noChangeAspect="1" noChangeArrowheads="1"/>
                      </p:cNvPicPr>
                      <p:nvPr/>
                    </p:nvPicPr>
                    <p:blipFill>
                      <a:blip r:embed="rId5"/>
                      <a:srcRect/>
                      <a:stretch>
                        <a:fillRect/>
                      </a:stretch>
                    </p:blipFill>
                    <p:spPr bwMode="gray">
                      <a:xfrm>
                        <a:off x="215900" y="1371600"/>
                        <a:ext cx="86614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6/30/15 in 2015 dollars.</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a:t>
            </a:r>
            <a:r>
              <a:rPr lang="en-US" sz="1050" dirty="0" smtClean="0">
                <a:solidFill>
                  <a:srgbClr val="000000"/>
                </a:solidFill>
              </a:rPr>
              <a:t>;  </a:t>
            </a:r>
            <a:r>
              <a:rPr lang="en-US" sz="1050" dirty="0">
                <a:solidFill>
                  <a:srgbClr val="000000"/>
                </a:solidFill>
              </a:rPr>
              <a:t>Insurance Information Institute.</a:t>
            </a:r>
          </a:p>
        </p:txBody>
      </p:sp>
      <p:sp>
        <p:nvSpPr>
          <p:cNvPr id="2120710" name="Rectangle 6"/>
          <p:cNvSpPr>
            <a:spLocks noChangeArrowheads="1"/>
          </p:cNvSpPr>
          <p:nvPr/>
        </p:nvSpPr>
        <p:spPr bwMode="blackWhite">
          <a:xfrm>
            <a:off x="206476" y="4872039"/>
            <a:ext cx="6465787" cy="117974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2013/14 Were Welcome Respites from 2011/12, among the Costliest Years for Insured </a:t>
            </a:r>
            <a:r>
              <a:rPr lang="en-US" sz="2000" b="1" dirty="0">
                <a:solidFill>
                  <a:srgbClr val="FFFFFF"/>
                </a:solidFill>
              </a:rPr>
              <a:t>D</a:t>
            </a:r>
            <a:r>
              <a:rPr lang="en-US" sz="2000" b="1" dirty="0" smtClean="0">
                <a:solidFill>
                  <a:srgbClr val="FFFFFF"/>
                </a:solidFill>
              </a:rPr>
              <a:t>isaster </a:t>
            </a:r>
            <a:r>
              <a:rPr lang="en-US" sz="2000" b="1" dirty="0">
                <a:solidFill>
                  <a:srgbClr val="FFFFFF"/>
                </a:solidFill>
              </a:rPr>
              <a:t>L</a:t>
            </a:r>
            <a:r>
              <a:rPr lang="en-US" sz="2000" b="1" dirty="0" smtClean="0">
                <a:solidFill>
                  <a:srgbClr val="FFFFFF"/>
                </a:solidFill>
              </a:rPr>
              <a:t>osses in US History.  Longer-term Trend is for more—not fewer—Costly Events</a:t>
            </a:r>
            <a:endParaRPr lang="en-US" sz="2000" b="1" i="1" dirty="0">
              <a:solidFill>
                <a:srgbClr val="FFFFFF"/>
              </a:solidFill>
            </a:endParaRPr>
          </a:p>
        </p:txBody>
      </p:sp>
      <p:sp>
        <p:nvSpPr>
          <p:cNvPr id="2120711" name="AutoShape 7"/>
          <p:cNvSpPr>
            <a:spLocks noChangeArrowheads="1"/>
          </p:cNvSpPr>
          <p:nvPr/>
        </p:nvSpPr>
        <p:spPr bwMode="blackWhite">
          <a:xfrm>
            <a:off x="6191097" y="1371600"/>
            <a:ext cx="2271251" cy="965657"/>
          </a:xfrm>
          <a:prstGeom prst="wedgeRectCallout">
            <a:avLst>
              <a:gd name="adj1" fmla="val 19280"/>
              <a:gd name="adj2" fmla="val 802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3</a:t>
            </a:r>
            <a:r>
              <a:rPr lang="en-US" sz="1400" b="1" baseline="30000" dirty="0" smtClean="0">
                <a:solidFill>
                  <a:srgbClr val="FFFFFF"/>
                </a:solidFill>
                <a:latin typeface="Arial" pitchFamily="34" charset="0"/>
                <a:cs typeface="Arial" pitchFamily="34" charset="0"/>
              </a:rPr>
              <a:t>rd</a:t>
            </a:r>
            <a:r>
              <a:rPr lang="en-US" sz="1400" b="1" dirty="0" smtClean="0">
                <a:solidFill>
                  <a:srgbClr val="FFFFFF"/>
                </a:solidFill>
                <a:latin typeface="Arial" pitchFamily="34" charset="0"/>
                <a:cs typeface="Arial" pitchFamily="34" charset="0"/>
              </a:rPr>
              <a:t>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062952" y="5061187"/>
            <a:ext cx="1844377" cy="1004887"/>
          </a:xfrm>
          <a:prstGeom prst="wedgeRectCallout">
            <a:avLst>
              <a:gd name="adj1" fmla="val 33248"/>
              <a:gd name="adj2" fmla="val -684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$10.3B in insured CAT losses though 6/30/15, up slightly from $7.3B in 2014</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$ 2014)</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102</a:t>
            </a:fld>
            <a:endParaRPr lang="en-US"/>
          </a:p>
        </p:txBody>
      </p:sp>
    </p:spTree>
    <p:extLst>
      <p:ext uri="{BB962C8B-B14F-4D97-AF65-F5344CB8AC3E}">
        <p14:creationId xmlns:p14="http://schemas.microsoft.com/office/powerpoint/2010/main" val="33037643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9339"/>
            <a:ext cx="8609510" cy="795370"/>
          </a:xfrm>
        </p:spPr>
        <p:txBody>
          <a:bodyPr/>
          <a:lstStyle/>
          <a:p>
            <a:pPr lvl="0"/>
            <a:r>
              <a:rPr lang="de-DE" dirty="0">
                <a:solidFill>
                  <a:srgbClr val="2B7299"/>
                </a:solidFill>
              </a:rPr>
              <a:t>Loss </a:t>
            </a:r>
            <a:r>
              <a:rPr lang="de-DE" dirty="0" smtClean="0">
                <a:solidFill>
                  <a:srgbClr val="2B7299"/>
                </a:solidFill>
              </a:rPr>
              <a:t>Events </a:t>
            </a:r>
            <a:r>
              <a:rPr lang="de-DE" dirty="0">
                <a:solidFill>
                  <a:srgbClr val="2B7299"/>
                </a:solidFill>
              </a:rPr>
              <a:t>in the </a:t>
            </a:r>
            <a:r>
              <a:rPr lang="de-DE" dirty="0" smtClean="0">
                <a:solidFill>
                  <a:srgbClr val="2B7299"/>
                </a:solidFill>
              </a:rPr>
              <a:t>US, </a:t>
            </a:r>
            <a:r>
              <a:rPr lang="de-DE" dirty="0">
                <a:solidFill>
                  <a:srgbClr val="2B7299"/>
                </a:solidFill>
              </a:rPr>
              <a:t>1980 – 2014</a:t>
            </a:r>
            <a:br>
              <a:rPr lang="de-DE" dirty="0">
                <a:solidFill>
                  <a:srgbClr val="2B7299"/>
                </a:solidFill>
              </a:rPr>
            </a:br>
            <a:r>
              <a:rPr lang="de-DE" sz="2000" dirty="0"/>
              <a:t>Overall and </a:t>
            </a:r>
            <a:r>
              <a:rPr lang="de-DE" sz="2000" dirty="0" smtClean="0"/>
              <a:t>Insured </a:t>
            </a:r>
            <a:r>
              <a:rPr lang="de-DE" sz="2000" dirty="0"/>
              <a:t>L</a:t>
            </a:r>
            <a:r>
              <a:rPr lang="de-DE" sz="2000" dirty="0" smtClean="0"/>
              <a:t>osses </a:t>
            </a:r>
            <a:endParaRPr lang="de-DE" sz="2000" dirty="0">
              <a:solidFill>
                <a:srgbClr val="4D4E53"/>
              </a:solidFill>
            </a:endParaRPr>
          </a:p>
        </p:txBody>
      </p:sp>
      <p:sp>
        <p:nvSpPr>
          <p:cNvPr id="17" name="TextBox 16"/>
          <p:cNvSpPr txBox="1"/>
          <p:nvPr/>
        </p:nvSpPr>
        <p:spPr>
          <a:xfrm>
            <a:off x="8368823" y="634031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103</a:t>
            </a:fld>
            <a:endParaRPr lang="en-US" sz="1000" dirty="0">
              <a:solidFill>
                <a:schemeClr val="accent4">
                  <a:lumMod val="75000"/>
                </a:schemeClr>
              </a:solidFill>
            </a:endParaRPr>
          </a:p>
        </p:txBody>
      </p:sp>
      <p:grpSp>
        <p:nvGrpSpPr>
          <p:cNvPr id="2" name="Gruppieren 18"/>
          <p:cNvGrpSpPr>
            <a:grpSpLocks/>
          </p:cNvGrpSpPr>
          <p:nvPr/>
        </p:nvGrpSpPr>
        <p:grpSpPr bwMode="auto">
          <a:xfrm>
            <a:off x="7660357" y="4469250"/>
            <a:ext cx="1440101" cy="966050"/>
            <a:chOff x="1766029" y="5007184"/>
            <a:chExt cx="1044622" cy="969285"/>
          </a:xfrm>
        </p:grpSpPr>
        <p:sp>
          <p:nvSpPr>
            <p:cNvPr id="42" name="Textfeld 25"/>
            <p:cNvSpPr txBox="1">
              <a:spLocks noChangeArrowheads="1"/>
            </p:cNvSpPr>
            <p:nvPr/>
          </p:nvSpPr>
          <p:spPr bwMode="auto">
            <a:xfrm>
              <a:off x="1901118" y="5007184"/>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2013 </a:t>
              </a:r>
              <a:r>
                <a:rPr lang="de-DE" sz="1000" b="1" dirty="0" err="1"/>
                <a:t>values</a:t>
              </a:r>
              <a:r>
                <a:rPr lang="de-DE" sz="1000" b="1" dirty="0"/>
                <a:t>)*  </a:t>
              </a:r>
            </a:p>
          </p:txBody>
        </p:sp>
        <p:sp>
          <p:nvSpPr>
            <p:cNvPr id="43"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2013 </a:t>
              </a:r>
              <a:r>
                <a:rPr lang="de-DE" sz="1000" b="1" dirty="0" err="1"/>
                <a:t>values</a:t>
              </a:r>
              <a:r>
                <a:rPr lang="de-DE" sz="1000" b="1" dirty="0"/>
                <a:t>)*  </a:t>
              </a:r>
            </a:p>
          </p:txBody>
        </p:sp>
        <p:sp>
          <p:nvSpPr>
            <p:cNvPr id="44" name="Rechteck 30"/>
            <p:cNvSpPr>
              <a:spLocks noChangeArrowheads="1"/>
            </p:cNvSpPr>
            <p:nvPr/>
          </p:nvSpPr>
          <p:spPr bwMode="auto">
            <a:xfrm>
              <a:off x="1766235" y="5121258"/>
              <a:ext cx="101635" cy="370569"/>
            </a:xfrm>
            <a:prstGeom prst="rect">
              <a:avLst/>
            </a:prstGeom>
            <a:solidFill>
              <a:srgbClr val="92D050"/>
            </a:solidFill>
            <a:ln w="9525" algn="ctr">
              <a:solidFill>
                <a:srgbClr val="4D4E53"/>
              </a:solidFill>
              <a:round/>
              <a:headEnd/>
              <a:tailEnd/>
            </a:ln>
          </p:spPr>
          <p:txBody>
            <a:bodyPr wrap="square">
              <a:spAutoFit/>
            </a:bodyPr>
            <a:lstStyle/>
            <a:p>
              <a:pPr marL="266687" indent="-265100"/>
              <a:endParaRPr lang="de-DE" dirty="0"/>
            </a:p>
          </p:txBody>
        </p:sp>
        <p:sp>
          <p:nvSpPr>
            <p:cNvPr id="45" name="Rechteck 31"/>
            <p:cNvSpPr>
              <a:spLocks noChangeArrowheads="1"/>
            </p:cNvSpPr>
            <p:nvPr/>
          </p:nvSpPr>
          <p:spPr bwMode="auto">
            <a:xfrm>
              <a:off x="1766029" y="5605900"/>
              <a:ext cx="92860" cy="370569"/>
            </a:xfrm>
            <a:prstGeom prst="rect">
              <a:avLst/>
            </a:prstGeom>
            <a:solidFill>
              <a:srgbClr val="002060"/>
            </a:solidFill>
            <a:ln w="9525" algn="ctr">
              <a:solidFill>
                <a:schemeClr val="tx1"/>
              </a:solidFill>
              <a:round/>
              <a:headEnd/>
              <a:tailEnd/>
            </a:ln>
          </p:spPr>
          <p:txBody>
            <a:bodyPr>
              <a:spAutoFit/>
            </a:bodyPr>
            <a:lstStyle/>
            <a:p>
              <a:pPr marL="266687" indent="-265100"/>
              <a:endParaRPr lang="de-DE" dirty="0"/>
            </a:p>
          </p:txBody>
        </p:sp>
      </p:grpSp>
      <p:sp>
        <p:nvSpPr>
          <p:cNvPr id="47" name="Textfeld 11"/>
          <p:cNvSpPr txBox="1"/>
          <p:nvPr/>
        </p:nvSpPr>
        <p:spPr>
          <a:xfrm>
            <a:off x="6775009" y="6186430"/>
            <a:ext cx="1084579" cy="507827"/>
          </a:xfrm>
          <a:prstGeom prst="rect">
            <a:avLst/>
          </a:prstGeom>
          <a:noFill/>
          <a:effectLst/>
        </p:spPr>
        <p:txBody>
          <a:bodyPr wrap="square" lIns="91436" tIns="45718" rIns="91436" bIns="45718" rtlCol="0">
            <a:spAutoFit/>
          </a:bodyPr>
          <a:lstStyle/>
          <a:p>
            <a:r>
              <a:rPr lang="de-DE" sz="900" dirty="0"/>
              <a:t>*Losses adjusted to inflation based </a:t>
            </a:r>
            <a:r>
              <a:rPr lang="de-DE" sz="900" dirty="0" smtClean="0"/>
              <a:t>on CPI.</a:t>
            </a:r>
            <a:endParaRPr lang="en-US" sz="900" dirty="0" err="1"/>
          </a:p>
        </p:txBody>
      </p:sp>
      <p:sp>
        <p:nvSpPr>
          <p:cNvPr id="48" name="Text Box 17"/>
          <p:cNvSpPr txBox="1">
            <a:spLocks noChangeArrowheads="1"/>
          </p:cNvSpPr>
          <p:nvPr/>
        </p:nvSpPr>
        <p:spPr bwMode="auto">
          <a:xfrm>
            <a:off x="406691" y="1285708"/>
            <a:ext cx="6701819" cy="338550"/>
          </a:xfrm>
          <a:prstGeom prst="rect">
            <a:avLst/>
          </a:prstGeom>
          <a:solidFill>
            <a:srgbClr val="2B7299"/>
          </a:solidFill>
          <a:ln w="9525" algn="ctr">
            <a:noFill/>
            <a:miter lim="800000"/>
            <a:headEnd/>
            <a:tailEnd/>
          </a:ln>
          <a:effectLst/>
        </p:spPr>
        <p:txBody>
          <a:bodyPr wrap="square" lIns="91436" tIns="45718" rIns="91436" bIns="45718">
            <a:spAutoFit/>
          </a:bodyPr>
          <a:lstStyle/>
          <a:p>
            <a:pPr>
              <a:defRPr/>
            </a:pPr>
            <a:r>
              <a:rPr lang="en-US" sz="1600" b="1" dirty="0">
                <a:solidFill>
                  <a:schemeClr val="bg1"/>
                </a:solidFill>
              </a:rPr>
              <a:t>Overall losses </a:t>
            </a:r>
            <a:r>
              <a:rPr lang="en-US" sz="1600" b="1" dirty="0" smtClean="0">
                <a:solidFill>
                  <a:schemeClr val="bg1"/>
                </a:solidFill>
              </a:rPr>
              <a:t>totaled $25bn</a:t>
            </a:r>
            <a:r>
              <a:rPr lang="en-US" sz="1600" b="1" dirty="0">
                <a:solidFill>
                  <a:schemeClr val="bg1"/>
                </a:solidFill>
              </a:rPr>
              <a:t>; Insured losses totaled </a:t>
            </a:r>
            <a:r>
              <a:rPr lang="en-US" sz="1600" b="1" dirty="0" smtClean="0">
                <a:solidFill>
                  <a:schemeClr val="bg1"/>
                </a:solidFill>
              </a:rPr>
              <a:t>$15.3bn</a:t>
            </a:r>
            <a:endParaRPr lang="en-US" sz="1600" b="1" dirty="0">
              <a:solidFill>
                <a:schemeClr val="bg1"/>
              </a:solidFill>
            </a:endParaRPr>
          </a:p>
        </p:txBody>
      </p:sp>
      <p:pic>
        <p:nvPicPr>
          <p:cNvPr id="15361" name="Picture 1"/>
          <p:cNvPicPr>
            <a:picLocks noChangeAspect="1" noChangeArrowheads="1"/>
          </p:cNvPicPr>
          <p:nvPr/>
        </p:nvPicPr>
        <p:blipFill>
          <a:blip r:embed="rId4" cstate="screen"/>
          <a:srcRect/>
          <a:stretch>
            <a:fillRect/>
          </a:stretch>
        </p:blipFill>
        <p:spPr bwMode="auto">
          <a:xfrm>
            <a:off x="135013" y="2345857"/>
            <a:ext cx="7245176" cy="3634543"/>
          </a:xfrm>
          <a:prstGeom prst="rect">
            <a:avLst/>
          </a:prstGeom>
          <a:noFill/>
          <a:ln w="9525">
            <a:noFill/>
            <a:miter lim="800000"/>
            <a:headEnd/>
            <a:tailEnd/>
          </a:ln>
          <a:effectLst/>
        </p:spPr>
      </p:pic>
      <p:sp>
        <p:nvSpPr>
          <p:cNvPr id="16" name="Text Box 49"/>
          <p:cNvSpPr txBox="1">
            <a:spLocks noChangeArrowheads="1"/>
          </p:cNvSpPr>
          <p:nvPr/>
        </p:nvSpPr>
        <p:spPr bwMode="auto">
          <a:xfrm>
            <a:off x="148048" y="6463425"/>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a:solidFill>
                  <a:schemeClr val="accent4">
                    <a:lumMod val="75000"/>
                  </a:schemeClr>
                </a:solidFill>
              </a:rPr>
              <a:t>Source: Property Claim Services, MR </a:t>
            </a:r>
            <a:r>
              <a:rPr lang="en-US" sz="900" dirty="0" err="1">
                <a:solidFill>
                  <a:schemeClr val="accent4">
                    <a:lumMod val="75000"/>
                  </a:schemeClr>
                </a:solidFill>
              </a:rPr>
              <a:t>NatCatSERVICE</a:t>
            </a:r>
            <a:r>
              <a:rPr lang="en-US" sz="900" dirty="0">
                <a:solidFill>
                  <a:schemeClr val="accent4">
                    <a:lumMod val="75000"/>
                  </a:schemeClr>
                </a:solidFill>
              </a:rPr>
              <a:t>.</a:t>
            </a:r>
          </a:p>
        </p:txBody>
      </p:sp>
      <p:sp>
        <p:nvSpPr>
          <p:cNvPr id="15" name="Textfeld 9"/>
          <p:cNvSpPr txBox="1"/>
          <p:nvPr/>
        </p:nvSpPr>
        <p:spPr bwMode="auto">
          <a:xfrm>
            <a:off x="148048" y="1891408"/>
            <a:ext cx="985547" cy="307773"/>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400" b="1" dirty="0" smtClean="0">
                <a:solidFill>
                  <a:srgbClr val="2B7299"/>
                </a:solidFill>
              </a:rPr>
              <a:t>$ Billions</a:t>
            </a:r>
            <a:endParaRPr lang="de-DE" sz="1400" b="1" dirty="0">
              <a:solidFill>
                <a:srgbClr val="2B7299"/>
              </a:solidFill>
            </a:endParaRPr>
          </a:p>
        </p:txBody>
      </p:sp>
      <p:sp>
        <p:nvSpPr>
          <p:cNvPr id="14" name="Text Box 15"/>
          <p:cNvSpPr txBox="1">
            <a:spLocks noChangeArrowheads="1"/>
          </p:cNvSpPr>
          <p:nvPr/>
        </p:nvSpPr>
        <p:spPr bwMode="auto">
          <a:xfrm>
            <a:off x="5959366" y="1934573"/>
            <a:ext cx="3095257" cy="923326"/>
          </a:xfrm>
          <a:prstGeom prst="rect">
            <a:avLst/>
          </a:prstGeom>
          <a:solidFill>
            <a:srgbClr val="C00000"/>
          </a:solidFill>
          <a:ln w="9525" algn="ctr">
            <a:noFill/>
            <a:miter lim="800000"/>
            <a:headEnd/>
            <a:tailEnd/>
          </a:ln>
        </p:spPr>
        <p:txBody>
          <a:bodyPr wrap="square" lIns="91436" tIns="45718" rIns="91436" bIns="45718">
            <a:spAutoFit/>
          </a:bodyPr>
          <a:lstStyle/>
          <a:p>
            <a:pPr algn="ctr"/>
            <a:r>
              <a:rPr lang="en-US" b="1" u="sng" dirty="0" smtClean="0">
                <a:solidFill>
                  <a:schemeClr val="bg1"/>
                </a:solidFill>
              </a:rPr>
              <a:t>2015 First Half</a:t>
            </a:r>
            <a:r>
              <a:rPr lang="en-US" b="1" dirty="0" smtClean="0">
                <a:solidFill>
                  <a:schemeClr val="bg1"/>
                </a:solidFill>
              </a:rPr>
              <a:t>:</a:t>
            </a:r>
            <a:endParaRPr lang="en-US" b="1" dirty="0">
              <a:solidFill>
                <a:schemeClr val="bg1"/>
              </a:solidFill>
            </a:endParaRPr>
          </a:p>
          <a:p>
            <a:pPr algn="ctr"/>
            <a:r>
              <a:rPr lang="en-US" dirty="0" smtClean="0">
                <a:solidFill>
                  <a:schemeClr val="bg1"/>
                </a:solidFill>
              </a:rPr>
              <a:t>$8.2 Billion Insured Losses</a:t>
            </a:r>
          </a:p>
          <a:p>
            <a:pPr algn="ctr"/>
            <a:r>
              <a:rPr lang="en-US" dirty="0" smtClean="0">
                <a:solidFill>
                  <a:schemeClr val="bg1"/>
                </a:solidFill>
              </a:rPr>
              <a:t>$12.0 Overall Losses</a:t>
            </a:r>
            <a:endParaRPr lang="en-US" dirty="0">
              <a:solidFill>
                <a:schemeClr val="bg1"/>
              </a:solidFill>
            </a:endParaRPr>
          </a:p>
        </p:txBody>
      </p:sp>
    </p:spTree>
    <p:custDataLst>
      <p:tags r:id="rId1"/>
    </p:custDataLst>
    <p:extLst>
      <p:ext uri="{BB962C8B-B14F-4D97-AF65-F5344CB8AC3E}">
        <p14:creationId xmlns:p14="http://schemas.microsoft.com/office/powerpoint/2010/main" val="343744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Top 10 Largest NFIP Flood Claim            Payout Events</a:t>
            </a:r>
          </a:p>
        </p:txBody>
      </p:sp>
      <p:sp>
        <p:nvSpPr>
          <p:cNvPr id="5" name="Rectangle 4"/>
          <p:cNvSpPr>
            <a:spLocks noChangeArrowheads="1"/>
          </p:cNvSpPr>
          <p:nvPr/>
        </p:nvSpPr>
        <p:spPr bwMode="auto">
          <a:xfrm>
            <a:off x="183312" y="6080127"/>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endParaRPr lang="en-US" sz="1100" dirty="0">
              <a:solidFill>
                <a:srgbClr val="000000"/>
              </a:solidFill>
            </a:endParaRP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NFIP; Insurance information </a:t>
            </a:r>
            <a:r>
              <a:rPr lang="en-US" sz="1100" dirty="0">
                <a:solidFill>
                  <a:srgbClr val="000000"/>
                </a:solidFill>
              </a:rPr>
              <a:t>Institute </a:t>
            </a:r>
            <a:r>
              <a:rPr lang="en-US" sz="1100" dirty="0">
                <a:solidFill>
                  <a:srgbClr val="000000"/>
                </a:solidFill>
                <a:hlinkClick r:id="rId4"/>
              </a:rPr>
              <a:t>http://</a:t>
            </a:r>
            <a:r>
              <a:rPr lang="en-US" sz="1100" dirty="0" smtClean="0">
                <a:solidFill>
                  <a:srgbClr val="000000"/>
                </a:solidFill>
                <a:hlinkClick r:id="rId4"/>
              </a:rPr>
              <a:t>www.iii.org/issue-update/flood-insurance</a:t>
            </a:r>
            <a:r>
              <a:rPr lang="en-US" sz="1100" dirty="0" smtClean="0">
                <a:solidFill>
                  <a:srgbClr val="000000"/>
                </a:solidFill>
              </a:rPr>
              <a:t> </a:t>
            </a:r>
            <a:endParaRPr lang="en-US" sz="1100" dirty="0">
              <a:solidFill>
                <a:srgbClr val="000000"/>
              </a:solidFill>
            </a:endParaRPr>
          </a:p>
        </p:txBody>
      </p:sp>
      <p:pic>
        <p:nvPicPr>
          <p:cNvPr id="3" name="Picture 2"/>
          <p:cNvPicPr>
            <a:picLocks noChangeAspect="1"/>
          </p:cNvPicPr>
          <p:nvPr/>
        </p:nvPicPr>
        <p:blipFill>
          <a:blip r:embed="rId5"/>
          <a:stretch>
            <a:fillRect/>
          </a:stretch>
        </p:blipFill>
        <p:spPr>
          <a:xfrm>
            <a:off x="149841" y="1481959"/>
            <a:ext cx="8934523" cy="4371975"/>
          </a:xfrm>
          <a:prstGeom prst="rect">
            <a:avLst/>
          </a:prstGeom>
        </p:spPr>
      </p:pic>
    </p:spTree>
    <p:custDataLst>
      <p:tags r:id="rId1"/>
    </p:custDataLst>
    <p:extLst>
      <p:ext uri="{BB962C8B-B14F-4D97-AF65-F5344CB8AC3E}">
        <p14:creationId xmlns:p14="http://schemas.microsoft.com/office/powerpoint/2010/main" val="2137223550"/>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4AB3629B-0EBC-4EDE-81DD-4B9169E65B3A}" type="slidenum">
              <a:rPr lang="en-US" altLang="en-US" sz="900" smtClean="0">
                <a:solidFill>
                  <a:srgbClr val="000000"/>
                </a:solidFill>
              </a:rPr>
              <a:pPr>
                <a:lnSpc>
                  <a:spcPct val="85000"/>
                </a:lnSpc>
                <a:spcBef>
                  <a:spcPct val="20000"/>
                </a:spcBef>
                <a:buClrTx/>
                <a:buFontTx/>
                <a:buNone/>
              </a:pPr>
              <a:t>105</a:t>
            </a:fld>
            <a:endParaRPr lang="en-US" altLang="en-US" sz="900" smtClean="0">
              <a:solidFill>
                <a:srgbClr val="000000"/>
              </a:solidFill>
            </a:endParaRPr>
          </a:p>
        </p:txBody>
      </p:sp>
      <p:sp>
        <p:nvSpPr>
          <p:cNvPr id="5123"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2600" b="1" dirty="0">
                <a:solidFill>
                  <a:srgbClr val="225A7A"/>
                </a:solidFill>
                <a:cs typeface="Arial" charset="0"/>
              </a:rPr>
              <a:t>Number of National Flood Insurance Program Policies in Force at Year-End, 1980-2015*</a:t>
            </a:r>
          </a:p>
        </p:txBody>
      </p:sp>
      <p:sp>
        <p:nvSpPr>
          <p:cNvPr id="5124" name="Rectangle 7"/>
          <p:cNvSpPr>
            <a:spLocks noChangeArrowheads="1"/>
          </p:cNvSpPr>
          <p:nvPr/>
        </p:nvSpPr>
        <p:spPr bwMode="auto">
          <a:xfrm>
            <a:off x="9525" y="6226175"/>
            <a:ext cx="87503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1100">
                <a:solidFill>
                  <a:srgbClr val="000000"/>
                </a:solidFill>
                <a:cs typeface="Arial" charset="0"/>
              </a:rPr>
              <a:t>Source: National Flood Insurance Program. </a:t>
            </a:r>
            <a:br>
              <a:rPr lang="en-US" altLang="en-US" sz="1100">
                <a:solidFill>
                  <a:srgbClr val="000000"/>
                </a:solidFill>
                <a:cs typeface="Arial" charset="0"/>
              </a:rPr>
            </a:br>
            <a:r>
              <a:rPr lang="en-US" altLang="en-US" sz="1100">
                <a:solidFill>
                  <a:srgbClr val="000000"/>
                </a:solidFill>
                <a:cs typeface="Arial" charset="0"/>
              </a:rPr>
              <a:t>* As of July, 2015</a:t>
            </a:r>
          </a:p>
        </p:txBody>
      </p:sp>
      <p:graphicFrame>
        <p:nvGraphicFramePr>
          <p:cNvPr id="5125" name="Object 3"/>
          <p:cNvGraphicFramePr>
            <a:graphicFrameLocks noChangeAspect="1"/>
          </p:cNvGraphicFramePr>
          <p:nvPr>
            <p:extLst/>
          </p:nvPr>
        </p:nvGraphicFramePr>
        <p:xfrm>
          <a:off x="9525" y="1201738"/>
          <a:ext cx="9134475" cy="5227637"/>
        </p:xfrm>
        <a:graphic>
          <a:graphicData uri="http://schemas.openxmlformats.org/presentationml/2006/ole">
            <mc:AlternateContent xmlns:mc="http://schemas.openxmlformats.org/markup-compatibility/2006">
              <mc:Choice xmlns:v="urn:schemas-microsoft-com:vml" Requires="v">
                <p:oleObj spid="_x0000_s28448778"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9525" y="1201738"/>
                        <a:ext cx="9134475" cy="522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Box 1"/>
          <p:cNvSpPr txBox="1"/>
          <p:nvPr/>
        </p:nvSpPr>
        <p:spPr>
          <a:xfrm>
            <a:off x="0" y="2459038"/>
            <a:ext cx="738664" cy="2308324"/>
          </a:xfrm>
          <a:prstGeom prst="rect">
            <a:avLst/>
          </a:prstGeom>
          <a:noFill/>
        </p:spPr>
        <p:txBody>
          <a:bodyPr vert="vert270">
            <a:spAutoFit/>
          </a:bodyPr>
          <a:lstStyle/>
          <a:p>
            <a:pPr fontAlgn="base">
              <a:spcBef>
                <a:spcPct val="0"/>
              </a:spcBef>
              <a:spcAft>
                <a:spcPct val="0"/>
              </a:spcAft>
              <a:defRPr/>
            </a:pPr>
            <a:r>
              <a:rPr lang="en-US" dirty="0">
                <a:solidFill>
                  <a:srgbClr val="000000"/>
                </a:solidFill>
                <a:latin typeface="Arial" charset="0"/>
                <a:cs typeface="Arial" charset="0"/>
              </a:rPr>
              <a:t>(</a:t>
            </a:r>
            <a:r>
              <a:rPr lang="en-US" b="1" dirty="0">
                <a:solidFill>
                  <a:srgbClr val="000000"/>
                </a:solidFill>
                <a:latin typeface="Arial" charset="0"/>
                <a:cs typeface="Arial" charset="0"/>
              </a:rPr>
              <a:t>millions</a:t>
            </a:r>
            <a:r>
              <a:rPr lang="en-US" dirty="0">
                <a:solidFill>
                  <a:srgbClr val="000000"/>
                </a:solidFill>
                <a:latin typeface="Arial" charset="0"/>
                <a:cs typeface="Arial" charset="0"/>
              </a:rPr>
              <a:t>)</a:t>
            </a:r>
          </a:p>
          <a:p>
            <a:pPr fontAlgn="base">
              <a:spcBef>
                <a:spcPct val="0"/>
              </a:spcBef>
              <a:spcAft>
                <a:spcPct val="0"/>
              </a:spcAft>
              <a:defRPr/>
            </a:pPr>
            <a:endParaRPr lang="en-US" dirty="0">
              <a:solidFill>
                <a:srgbClr val="000000"/>
              </a:solidFill>
              <a:latin typeface="Arial" charset="0"/>
              <a:cs typeface="Arial" charset="0"/>
            </a:endParaRPr>
          </a:p>
        </p:txBody>
      </p:sp>
      <p:sp>
        <p:nvSpPr>
          <p:cNvPr id="7" name="AutoShape 7"/>
          <p:cNvSpPr>
            <a:spLocks noChangeArrowheads="1"/>
          </p:cNvSpPr>
          <p:nvPr/>
        </p:nvSpPr>
        <p:spPr bwMode="blackWhite">
          <a:xfrm>
            <a:off x="4922532" y="3018445"/>
            <a:ext cx="2897165" cy="2105806"/>
          </a:xfrm>
          <a:prstGeom prst="wedgeRectCallout">
            <a:avLst>
              <a:gd name="adj1" fmla="val 64649"/>
              <a:gd name="adj2" fmla="val -713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latin typeface="Arial" charset="0"/>
                <a:cs typeface="Arial" charset="0"/>
              </a:rPr>
              <a:t> The number of NFIP policies in force has plunged by 549,000 or 9.6% since 2009, even as coastal development surges and sea levels rise</a:t>
            </a:r>
            <a:endParaRPr lang="en-US" sz="2000" b="1" dirty="0">
              <a:solidFill>
                <a:srgbClr val="FFFFFF"/>
              </a:solidFill>
              <a:latin typeface="Arial" charset="0"/>
              <a:cs typeface="Arial" charset="0"/>
            </a:endParaRPr>
          </a:p>
        </p:txBody>
      </p:sp>
    </p:spTree>
    <p:extLst>
      <p:ext uri="{BB962C8B-B14F-4D97-AF65-F5344CB8AC3E}">
        <p14:creationId xmlns:p14="http://schemas.microsoft.com/office/powerpoint/2010/main" val="1175174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5530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solidFill>
                  <a:srgbClr val="000000"/>
                </a:solidFill>
              </a:rPr>
              <a:pPr>
                <a:defRPr/>
              </a:pPr>
              <a:t>106</a:t>
            </a:fld>
            <a:endParaRPr lang="en-US" smtClean="0">
              <a:solidFill>
                <a:srgbClr val="000000"/>
              </a:solidFill>
            </a:endParaRPr>
          </a:p>
        </p:txBody>
      </p:sp>
      <p:graphicFrame>
        <p:nvGraphicFramePr>
          <p:cNvPr id="51202" name="Object 2"/>
          <p:cNvGraphicFramePr>
            <a:graphicFrameLocks/>
          </p:cNvGraphicFramePr>
          <p:nvPr>
            <p:extLst/>
          </p:nvPr>
        </p:nvGraphicFramePr>
        <p:xfrm>
          <a:off x="85725" y="1773806"/>
          <a:ext cx="8493125" cy="4343400"/>
        </p:xfrm>
        <a:graphic>
          <a:graphicData uri="http://schemas.openxmlformats.org/presentationml/2006/ole">
            <mc:AlternateContent xmlns:mc="http://schemas.openxmlformats.org/markup-compatibility/2006">
              <mc:Choice xmlns:v="urn:schemas-microsoft-com:vml" Requires="v">
                <p:oleObj spid="_x0000_s28449802" name="Chart" r:id="rId4" imgW="8429540" imgH="4343400" progId="MSGraph.Chart.8">
                  <p:embed followColorScheme="full"/>
                </p:oleObj>
              </mc:Choice>
              <mc:Fallback>
                <p:oleObj name="Chart" r:id="rId4" imgW="8429540" imgH="4343400" progId="MSGraph.Chart.8">
                  <p:embed followColorScheme="full"/>
                  <p:pic>
                    <p:nvPicPr>
                      <p:cNvPr id="0" name=""/>
                      <p:cNvPicPr>
                        <a:picLocks noChangeArrowheads="1"/>
                      </p:cNvPicPr>
                      <p:nvPr/>
                    </p:nvPicPr>
                    <p:blipFill>
                      <a:blip r:embed="rId5"/>
                      <a:srcRect/>
                      <a:stretch>
                        <a:fillRect/>
                      </a:stretch>
                    </p:blipFill>
                    <p:spPr bwMode="auto">
                      <a:xfrm>
                        <a:off x="85725" y="1773806"/>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a:spLocks noChangeArrowheads="1"/>
          </p:cNvSpPr>
          <p:nvPr/>
        </p:nvSpPr>
        <p:spPr bwMode="auto">
          <a:xfrm>
            <a:off x="-216966" y="6117206"/>
            <a:ext cx="9191625" cy="661720"/>
          </a:xfrm>
          <a:prstGeom prst="rect">
            <a:avLst/>
          </a:prstGeom>
          <a:noFill/>
          <a:ln w="9525" algn="ctr">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smtClean="0">
                <a:solidFill>
                  <a:srgbClr val="000000"/>
                </a:solidFill>
                <a:latin typeface="Arial "/>
                <a:cs typeface="Arial" charset="0"/>
              </a:rPr>
              <a:t>Sources: CA Earthquake (</a:t>
            </a:r>
            <a:r>
              <a:rPr lang="en-US" sz="1000" dirty="0">
                <a:solidFill>
                  <a:srgbClr val="000000"/>
                </a:solidFill>
                <a:latin typeface="Arial "/>
                <a:cs typeface="Arial" charset="0"/>
              </a:rPr>
              <a:t>WSJ, </a:t>
            </a:r>
            <a:r>
              <a:rPr lang="en-US" sz="1000" dirty="0">
                <a:solidFill>
                  <a:srgbClr val="000000"/>
                </a:solidFill>
                <a:latin typeface="Arial "/>
                <a:cs typeface="Arial" charset="0"/>
                <a:hlinkClick r:id="rId6"/>
              </a:rPr>
              <a:t>http://</a:t>
            </a:r>
            <a:r>
              <a:rPr lang="en-US" sz="1000" dirty="0" smtClean="0">
                <a:solidFill>
                  <a:srgbClr val="000000"/>
                </a:solidFill>
                <a:latin typeface="Arial "/>
                <a:cs typeface="Arial" charset="0"/>
                <a:hlinkClick r:id="rId6"/>
              </a:rPr>
              <a:t>www.wsj.com/articles/california-pushes-homeowners-to-insure-against-earthquakes-1440980138</a:t>
            </a:r>
            <a:r>
              <a:rPr lang="en-US" sz="1000" dirty="0" smtClean="0">
                <a:solidFill>
                  <a:srgbClr val="000000"/>
                </a:solidFill>
                <a:latin typeface="Arial "/>
                <a:cs typeface="Arial" charset="0"/>
              </a:rPr>
              <a:t> ); Flood and Renters (I.I.I. June 2015 Pulse Survey); Cyber (</a:t>
            </a:r>
            <a:r>
              <a:rPr lang="en-US" sz="1000" dirty="0" err="1" smtClean="0">
                <a:solidFill>
                  <a:srgbClr val="000000"/>
                </a:solidFill>
                <a:latin typeface="Arial "/>
                <a:cs typeface="Arial" charset="0"/>
              </a:rPr>
              <a:t>Advisen</a:t>
            </a:r>
            <a:r>
              <a:rPr lang="en-US" sz="1000" dirty="0" smtClean="0">
                <a:solidFill>
                  <a:srgbClr val="000000"/>
                </a:solidFill>
                <a:latin typeface="Arial "/>
                <a:cs typeface="Arial" charset="0"/>
              </a:rPr>
              <a:t>, 2015); Terrorism (</a:t>
            </a:r>
            <a:r>
              <a:rPr lang="en-US" sz="1000" dirty="0">
                <a:solidFill>
                  <a:srgbClr val="000000"/>
                </a:solidFill>
                <a:latin typeface="Arial" charset="0"/>
                <a:cs typeface="Arial" charset="0"/>
              </a:rPr>
              <a:t>Marsh Global Analytics, </a:t>
            </a:r>
            <a:r>
              <a:rPr lang="en-US" sz="1000" i="1" dirty="0">
                <a:solidFill>
                  <a:srgbClr val="000000"/>
                </a:solidFill>
                <a:latin typeface="Arial" charset="0"/>
                <a:cs typeface="Arial" charset="0"/>
              </a:rPr>
              <a:t>2014 Terrorism Risk Insurance Report,</a:t>
            </a:r>
            <a:r>
              <a:rPr lang="en-US" sz="1000" dirty="0">
                <a:solidFill>
                  <a:srgbClr val="000000"/>
                </a:solidFill>
                <a:latin typeface="Arial" charset="0"/>
                <a:cs typeface="Arial" charset="0"/>
              </a:rPr>
              <a:t> April </a:t>
            </a:r>
            <a:r>
              <a:rPr lang="en-US" sz="1000" dirty="0" smtClean="0">
                <a:solidFill>
                  <a:srgbClr val="000000"/>
                </a:solidFill>
                <a:latin typeface="Arial" charset="0"/>
                <a:cs typeface="Arial" charset="0"/>
              </a:rPr>
              <a:t>2014; data for 2013); Pvt. Passenger Auto (Insurance Research Council, </a:t>
            </a:r>
            <a:r>
              <a:rPr lang="en-US" sz="1000" i="1" dirty="0" smtClean="0">
                <a:solidFill>
                  <a:srgbClr val="000000"/>
                </a:solidFill>
                <a:latin typeface="Arial" charset="0"/>
                <a:cs typeface="Arial" charset="0"/>
              </a:rPr>
              <a:t>Uninsured Motorists, </a:t>
            </a:r>
            <a:r>
              <a:rPr lang="en-US" sz="1000" dirty="0" smtClean="0">
                <a:solidFill>
                  <a:srgbClr val="000000"/>
                </a:solidFill>
                <a:latin typeface="Arial" charset="0"/>
                <a:cs typeface="Arial" charset="0"/>
              </a:rPr>
              <a:t>2014 Edition, data for 2012); Home and Workers Comp (I.I.I. estimates);  Insurance Information Institute research.</a:t>
            </a:r>
            <a:endParaRPr lang="en-US" sz="1000" dirty="0">
              <a:solidFill>
                <a:srgbClr val="000000"/>
              </a:solidFill>
              <a:latin typeface="Arial "/>
              <a:cs typeface="Arial" charset="0"/>
            </a:endParaRPr>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defTabSz="114300" eaLnBrk="0" fontAlgn="base" hangingPunct="0">
              <a:lnSpc>
                <a:spcPct val="90000"/>
              </a:lnSpc>
              <a:spcBef>
                <a:spcPct val="0"/>
              </a:spcBef>
              <a:spcAft>
                <a:spcPct val="0"/>
              </a:spcAft>
              <a:defRPr/>
            </a:pPr>
            <a:r>
              <a:rPr lang="en-US" sz="3000" b="1" kern="0" dirty="0" smtClean="0">
                <a:solidFill>
                  <a:srgbClr val="225A7A"/>
                </a:solidFill>
                <a:latin typeface="Arial" panose="020B0604020202020204" pitchFamily="34" charset="0"/>
                <a:cs typeface="Arial" panose="020B0604020202020204" pitchFamily="34" charset="0"/>
              </a:rPr>
              <a:t>Take-Up Rates for Various Types of Insurance in the U.S.</a:t>
            </a:r>
          </a:p>
        </p:txBody>
      </p:sp>
      <p:sp>
        <p:nvSpPr>
          <p:cNvPr id="13" name="Rectangle 3"/>
          <p:cNvSpPr>
            <a:spLocks noChangeArrowheads="1"/>
          </p:cNvSpPr>
          <p:nvPr/>
        </p:nvSpPr>
        <p:spPr bwMode="black">
          <a:xfrm>
            <a:off x="111647" y="1321017"/>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
                <a:cs typeface="Arial" charset="0"/>
              </a:rPr>
              <a:t>Take-Up Rate</a:t>
            </a:r>
            <a:endParaRPr lang="en-US" sz="1600" b="1" dirty="0">
              <a:solidFill>
                <a:srgbClr val="225A7A"/>
              </a:solidFill>
              <a:latin typeface="Arial "/>
              <a:cs typeface="Arial" charset="0"/>
            </a:endParaRPr>
          </a:p>
        </p:txBody>
      </p:sp>
      <p:sp>
        <p:nvSpPr>
          <p:cNvPr id="10" name="Text Box 17"/>
          <p:cNvSpPr txBox="1">
            <a:spLocks noChangeArrowheads="1"/>
          </p:cNvSpPr>
          <p:nvPr/>
        </p:nvSpPr>
        <p:spPr bwMode="auto">
          <a:xfrm>
            <a:off x="1010471" y="2207874"/>
            <a:ext cx="3370208" cy="707886"/>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altLang="en-US" sz="2000" b="1" dirty="0" smtClean="0">
                <a:solidFill>
                  <a:srgbClr val="FFFFFF"/>
                </a:solidFill>
                <a:cs typeface="Arial" panose="020B0604020202020204" pitchFamily="34" charset="0"/>
              </a:rPr>
              <a:t>Take-up rates vary widely by type of coverage</a:t>
            </a:r>
            <a:endParaRPr lang="en-US" altLang="en-US" sz="2000" b="1" dirty="0">
              <a:solidFill>
                <a:srgbClr val="FFFFFF"/>
              </a:solidFill>
              <a:cs typeface="Arial" panose="020B0604020202020204" pitchFamily="34" charset="0"/>
            </a:endParaRPr>
          </a:p>
        </p:txBody>
      </p:sp>
    </p:spTree>
    <p:extLst>
      <p:ext uri="{BB962C8B-B14F-4D97-AF65-F5344CB8AC3E}">
        <p14:creationId xmlns:p14="http://schemas.microsoft.com/office/powerpoint/2010/main" val="2478203967"/>
      </p:ext>
    </p:extLst>
  </p:cSld>
  <p:clrMapOvr>
    <a:masterClrMapping/>
  </p:clrMapOvr>
  <p:transition>
    <p:wipe dir="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107</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History—Katrina Still Ranks #1</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2014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extLst>
              <p:ext uri="{D42A27DB-BD31-4B8C-83A1-F6EECF244321}">
                <p14:modId xmlns:p14="http://schemas.microsoft.com/office/powerpoint/2010/main" val="3223511409"/>
              </p:ext>
            </p:extLst>
          </p:nvPr>
        </p:nvGraphicFramePr>
        <p:xfrm>
          <a:off x="40341" y="2176463"/>
          <a:ext cx="8964613" cy="3348037"/>
        </p:xfrm>
        <a:graphic>
          <a:graphicData uri="http://schemas.openxmlformats.org/presentationml/2006/ole">
            <mc:AlternateContent xmlns:mc="http://schemas.openxmlformats.org/markup-compatibility/2006">
              <mc:Choice xmlns:v="urn:schemas-microsoft-com:vml" Requires="v">
                <p:oleObj spid="_x0000_s28353695" name="Chart" r:id="rId4" imgW="5613313" imgH="2247761" progId="MSGraph.Chart.8">
                  <p:embed followColorScheme="full"/>
                </p:oleObj>
              </mc:Choice>
              <mc:Fallback>
                <p:oleObj name="Chart" r:id="rId4" imgW="5613313" imgH="2247761" progId="MSGraph.Chart.8">
                  <p:embed followColorScheme="full"/>
                  <p:pic>
                    <p:nvPicPr>
                      <p:cNvPr id="0" name=""/>
                      <p:cNvPicPr>
                        <a:picLocks noChangeAspect="1" noChangeArrowheads="1"/>
                      </p:cNvPicPr>
                      <p:nvPr/>
                    </p:nvPicPr>
                    <p:blipFill>
                      <a:blip r:embed="rId5"/>
                      <a:srcRect/>
                      <a:stretch>
                        <a:fillRect/>
                      </a:stretch>
                    </p:blipFill>
                    <p:spPr bwMode="gray">
                      <a:xfrm>
                        <a:off x="40341" y="2176463"/>
                        <a:ext cx="8964613" cy="3348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5165"/>
              <a:gd name="adj2" fmla="val 8104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a:solidFill>
                  <a:srgbClr val="FFFFFF"/>
                </a:solidFill>
              </a:rPr>
              <a:t>S</a:t>
            </a:r>
            <a:r>
              <a:rPr lang="en-US" sz="2400" b="1" dirty="0" smtClean="0">
                <a:solidFill>
                  <a:srgbClr val="FFFFFF"/>
                </a:solidFill>
              </a:rPr>
              <a:t>torm Sandy in 2012 was the last mega-CAT to hit the US</a:t>
            </a:r>
            <a:endParaRPr lang="en-US" sz="24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1249776" y="5380445"/>
            <a:ext cx="6730174"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Since 2004</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434380"/>
            <a:ext cx="9144001" cy="46859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smtClean="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2014 dollars using the CPI.</a:t>
            </a:r>
            <a:endParaRPr lang="en-US" sz="1100" dirty="0">
              <a:solidFill>
                <a:srgbClr val="000000"/>
              </a:solidFill>
              <a:latin typeface="Arial" charset="0"/>
              <a:cs typeface="Arial" charset="0"/>
            </a:endParaRPr>
          </a:p>
        </p:txBody>
      </p:sp>
    </p:spTree>
    <p:extLst>
      <p:ext uri="{BB962C8B-B14F-4D97-AF65-F5344CB8AC3E}">
        <p14:creationId xmlns:p14="http://schemas.microsoft.com/office/powerpoint/2010/main" val="3007914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7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par>
                          <p:cTn id="16" fill="hold">
                            <p:stCondLst>
                              <p:cond delay="2200"/>
                            </p:stCondLst>
                            <p:childTnLst>
                              <p:par>
                                <p:cTn id="17" presetID="23" presetClass="entr" presetSubtype="16" fill="hold" grpId="0" nodeType="afterEffect">
                                  <p:stCondLst>
                                    <p:cond delay="70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1" grpId="0" animBg="1"/>
      <p:bldP spid="12" grpId="0" animBg="1"/>
      <p:bldP spid="14" grpId="0" animBg="1"/>
    </p:bld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108</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2015F*</a:t>
            </a:r>
          </a:p>
        </p:txBody>
      </p:sp>
      <p:sp>
        <p:nvSpPr>
          <p:cNvPr id="32775" name="Rectangle 3"/>
          <p:cNvSpPr>
            <a:spLocks noChangeArrowheads="1"/>
          </p:cNvSpPr>
          <p:nvPr/>
        </p:nvSpPr>
        <p:spPr bwMode="auto">
          <a:xfrm>
            <a:off x="0" y="6093938"/>
            <a:ext cx="8888413" cy="79868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*2010s represent 2010-2014.</a:t>
            </a:r>
          </a:p>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(1960-2010); A.M. Best (2011-15E)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extLst>
              <p:ext uri="{D42A27DB-BD31-4B8C-83A1-F6EECF244321}">
                <p14:modId xmlns:p14="http://schemas.microsoft.com/office/powerpoint/2010/main" val="1803588570"/>
              </p:ext>
            </p:extLst>
          </p:nvPr>
        </p:nvGraphicFramePr>
        <p:xfrm>
          <a:off x="271463" y="1301750"/>
          <a:ext cx="8670925" cy="4243388"/>
        </p:xfrm>
        <a:graphic>
          <a:graphicData uri="http://schemas.openxmlformats.org/presentationml/2006/ole">
            <mc:AlternateContent xmlns:mc="http://schemas.openxmlformats.org/markup-compatibility/2006">
              <mc:Choice xmlns:v="urn:schemas-microsoft-com:vml" Requires="v">
                <p:oleObj spid="_x0000_s28374160" name="Chart" r:id="rId4" imgW="5714844" imgH="2495481" progId="MSGraph.Chart.8">
                  <p:embed followColorScheme="full"/>
                </p:oleObj>
              </mc:Choice>
              <mc:Fallback>
                <p:oleObj name="Chart" r:id="rId4" imgW="5714844" imgH="2495481" progId="MSGraph.Chart.8">
                  <p:embed followColorScheme="full"/>
                  <p:pic>
                    <p:nvPicPr>
                      <p:cNvPr id="0" name=""/>
                      <p:cNvPicPr>
                        <a:picLocks noChangeAspect="1" noChangeArrowheads="1"/>
                      </p:cNvPicPr>
                      <p:nvPr/>
                    </p:nvPicPr>
                    <p:blipFill>
                      <a:blip r:embed="rId5"/>
                      <a:srcRect/>
                      <a:stretch>
                        <a:fillRect/>
                      </a:stretch>
                    </p:blipFill>
                    <p:spPr bwMode="gray">
                      <a:xfrm>
                        <a:off x="271463" y="1301750"/>
                        <a:ext cx="8670925" cy="424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5.82*</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335330" cy="910840"/>
          </a:xfrm>
          <a:prstGeom prst="wedgeRectCallout">
            <a:avLst>
              <a:gd name="adj1" fmla="val 60455"/>
              <a:gd name="adj2" fmla="val 373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2011</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31837407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109</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1995–2014</a:t>
            </a:r>
            <a:r>
              <a:rPr lang="en-US" baseline="30000" dirty="0" smtClean="0"/>
              <a:t>1</a:t>
            </a:r>
          </a:p>
        </p:txBody>
      </p:sp>
      <p:graphicFrame>
        <p:nvGraphicFramePr>
          <p:cNvPr id="6151176" name="Object 8"/>
          <p:cNvGraphicFramePr>
            <a:graphicFrameLocks noGrp="1"/>
          </p:cNvGraphicFramePr>
          <p:nvPr>
            <p:ph idx="4294967295"/>
            <p:extLst>
              <p:ext uri="{D42A27DB-BD31-4B8C-83A1-F6EECF244321}">
                <p14:modId xmlns:p14="http://schemas.microsoft.com/office/powerpoint/2010/main" val="1617969453"/>
              </p:ext>
            </p:extLst>
          </p:nvPr>
        </p:nvGraphicFramePr>
        <p:xfrm>
          <a:off x="2159000" y="1584325"/>
          <a:ext cx="4486275" cy="3695700"/>
        </p:xfrm>
        <a:graphic>
          <a:graphicData uri="http://schemas.openxmlformats.org/presentationml/2006/ole">
            <mc:AlternateContent xmlns:mc="http://schemas.openxmlformats.org/markup-compatibility/2006">
              <mc:Choice xmlns:v="urn:schemas-microsoft-com:vml" Requires="v">
                <p:oleObj spid="_x0000_s28202246" name="Chart" r:id="rId4" imgW="4486073" imgH="3695839" progId="MSGraph.Chart.8">
                  <p:embed followColorScheme="full"/>
                </p:oleObj>
              </mc:Choice>
              <mc:Fallback>
                <p:oleObj name="Chart" r:id="rId4" imgW="4486073" imgH="3695839" progId="MSGraph.Chart.8">
                  <p:embed followColorScheme="full"/>
                  <p:pic>
                    <p:nvPicPr>
                      <p:cNvPr id="0" name=""/>
                      <p:cNvPicPr preferRelativeResize="0">
                        <a:picLocks noGrp="1" noChangeArrowheads="1"/>
                      </p:cNvPicPr>
                      <p:nvPr/>
                    </p:nvPicPr>
                    <p:blipFill>
                      <a:blip r:embed="rId5"/>
                      <a:srcRect/>
                      <a:stretch>
                        <a:fillRect/>
                      </a:stretch>
                    </p:blipFill>
                    <p:spPr bwMode="gray">
                      <a:xfrm>
                        <a:off x="2159000" y="1584325"/>
                        <a:ext cx="4486275" cy="369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a:t>
            </a:r>
            <a:r>
              <a:rPr lang="en-US" sz="1100" dirty="0" smtClean="0"/>
              <a:t>2014 </a:t>
            </a:r>
            <a:r>
              <a:rPr lang="en-US" sz="1100" dirty="0"/>
              <a:t>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161.2</a:t>
            </a:r>
            <a:endParaRPr lang="en-US" sz="1400" dirty="0"/>
          </a:p>
        </p:txBody>
      </p:sp>
      <p:sp>
        <p:nvSpPr>
          <p:cNvPr id="33802" name="Rectangle 8"/>
          <p:cNvSpPr>
            <a:spLocks noChangeArrowheads="1"/>
          </p:cNvSpPr>
          <p:nvPr/>
        </p:nvSpPr>
        <p:spPr bwMode="gray">
          <a:xfrm>
            <a:off x="4957606" y="1213976"/>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$6.0</a:t>
            </a:r>
            <a:endParaRPr lang="en-US" sz="1400" dirty="0"/>
          </a:p>
        </p:txBody>
      </p:sp>
      <p:sp>
        <p:nvSpPr>
          <p:cNvPr id="33803" name="Rectangle 11"/>
          <p:cNvSpPr>
            <a:spLocks noChangeArrowheads="1"/>
          </p:cNvSpPr>
          <p:nvPr/>
        </p:nvSpPr>
        <p:spPr bwMode="gray">
          <a:xfrm>
            <a:off x="1547813" y="476034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Events Involving Tornadoes </a:t>
            </a:r>
            <a:r>
              <a:rPr lang="en-US" sz="1400" dirty="0"/>
              <a:t>(2), $</a:t>
            </a:r>
            <a:r>
              <a:rPr lang="en-US" sz="1400" dirty="0" smtClean="0"/>
              <a:t>154.9</a:t>
            </a:r>
            <a:endParaRPr lang="en-US" sz="1400" dirty="0"/>
          </a:p>
        </p:txBody>
      </p:sp>
      <p:sp>
        <p:nvSpPr>
          <p:cNvPr id="33804" name="Rectangle 13"/>
          <p:cNvSpPr>
            <a:spLocks noChangeArrowheads="1"/>
          </p:cNvSpPr>
          <p:nvPr/>
        </p:nvSpPr>
        <p:spPr bwMode="gray">
          <a:xfrm>
            <a:off x="737266" y="285647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$26.9</a:t>
            </a:r>
            <a:endParaRPr lang="en-US" sz="1400" i="1" dirty="0"/>
          </a:p>
        </p:txBody>
      </p:sp>
      <p:sp>
        <p:nvSpPr>
          <p:cNvPr id="33805" name="Rectangle 14"/>
          <p:cNvSpPr>
            <a:spLocks noChangeArrowheads="1"/>
          </p:cNvSpPr>
          <p:nvPr/>
        </p:nvSpPr>
        <p:spPr bwMode="gray">
          <a:xfrm>
            <a:off x="1831309" y="2119439"/>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24.5</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$0.5</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$21.4</a:t>
            </a:r>
            <a:endParaRPr lang="en-US" sz="1400" dirty="0"/>
          </a:p>
        </p:txBody>
      </p:sp>
      <p:sp>
        <p:nvSpPr>
          <p:cNvPr id="33808" name="Freeform 2"/>
          <p:cNvSpPr>
            <a:spLocks/>
          </p:cNvSpPr>
          <p:nvPr/>
        </p:nvSpPr>
        <p:spPr bwMode="gray">
          <a:xfrm>
            <a:off x="4608767" y="1489742"/>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107036"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$0.2</a:t>
            </a:r>
            <a:endParaRPr lang="en-US" sz="1400" dirty="0"/>
          </a:p>
        </p:txBody>
      </p:sp>
      <p:sp>
        <p:nvSpPr>
          <p:cNvPr id="33810" name="Freeform 2"/>
          <p:cNvSpPr>
            <a:spLocks/>
          </p:cNvSpPr>
          <p:nvPr/>
        </p:nvSpPr>
        <p:spPr bwMode="gray">
          <a:xfrm rot="5400000">
            <a:off x="3577432" y="1141746"/>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488166"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1995-2014 totaled $395.6B, an average of $19.8B per year or $1.65B per month</a:t>
            </a:r>
            <a:endParaRPr lang="en-US" sz="2000" b="1" dirty="0">
              <a:solidFill>
                <a:srgbClr val="FFFFFF"/>
              </a:solidFill>
            </a:endParaRPr>
          </a:p>
        </p:txBody>
      </p:sp>
      <p:sp>
        <p:nvSpPr>
          <p:cNvPr id="23" name="AutoShape 17"/>
          <p:cNvSpPr>
            <a:spLocks noChangeArrowheads="1"/>
          </p:cNvSpPr>
          <p:nvPr/>
        </p:nvSpPr>
        <p:spPr bwMode="blackWhite">
          <a:xfrm>
            <a:off x="114365" y="1338263"/>
            <a:ext cx="1446524" cy="1398127"/>
          </a:xfrm>
          <a:prstGeom prst="wedgeRectCallout">
            <a:avLst>
              <a:gd name="adj1" fmla="val 138957"/>
              <a:gd name="adj2" fmla="val 43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Winter storm losses were much above average in 2014/15 are will push this share up</a:t>
            </a:r>
            <a:endParaRPr lang="en-US" sz="1400" b="1" dirty="0">
              <a:solidFill>
                <a:schemeClr val="bg1"/>
              </a:solidFill>
            </a:endParaRPr>
          </a:p>
        </p:txBody>
      </p:sp>
    </p:spTree>
    <p:extLst>
      <p:ext uri="{BB962C8B-B14F-4D97-AF65-F5344CB8AC3E}">
        <p14:creationId xmlns:p14="http://schemas.microsoft.com/office/powerpoint/2010/main" val="10348614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12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1485203726"/>
              </p:ext>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137856" name="Chart" r:id="rId5" imgW="8267674" imgH="5495960" progId="MSGraph.Chart.8">
                  <p:embed followColorScheme="full"/>
                </p:oleObj>
              </mc:Choice>
              <mc:Fallback>
                <p:oleObj name="Chart" r:id="rId5" imgW="8267674" imgH="5495960"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78807" y="6249802"/>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through 1934 are based on stock companies only.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16390" name="AutoShape 7"/>
          <p:cNvSpPr>
            <a:spLocks noChangeArrowheads="1"/>
          </p:cNvSpPr>
          <p:nvPr/>
        </p:nvSpPr>
        <p:spPr bwMode="auto">
          <a:xfrm>
            <a:off x="2833721" y="1946355"/>
            <a:ext cx="1810339" cy="692666"/>
          </a:xfrm>
          <a:prstGeom prst="wedgeRectCallout">
            <a:avLst>
              <a:gd name="adj1" fmla="val 71757"/>
              <a:gd name="adj2" fmla="val -317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22.0</a:t>
            </a:r>
            <a:r>
              <a:rPr lang="en-US" sz="1200" b="1" dirty="0">
                <a:solidFill>
                  <a:srgbClr val="000000"/>
                </a:solidFill>
              </a:rPr>
              <a:t>%</a:t>
            </a:r>
            <a:endParaRPr lang="en-US" sz="1000" dirty="0">
              <a:solidFill>
                <a:srgbClr val="000000"/>
              </a:solidFill>
            </a:endParaRPr>
          </a:p>
        </p:txBody>
      </p:sp>
      <p:sp>
        <p:nvSpPr>
          <p:cNvPr id="16395" name="AutoShape 12"/>
          <p:cNvSpPr>
            <a:spLocks noChangeArrowheads="1"/>
          </p:cNvSpPr>
          <p:nvPr/>
        </p:nvSpPr>
        <p:spPr bwMode="auto">
          <a:xfrm>
            <a:off x="6188297" y="2045801"/>
            <a:ext cx="1299912" cy="432267"/>
          </a:xfrm>
          <a:prstGeom prst="wedgeRectCallout">
            <a:avLst>
              <a:gd name="adj1" fmla="val -54742"/>
              <a:gd name="adj2" fmla="val -25539"/>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1985/86: 22.2%</a:t>
            </a:r>
            <a:endParaRPr lang="en-US" sz="1000" dirty="0">
              <a:solidFill>
                <a:srgbClr val="000000"/>
              </a:solidFill>
            </a:endParaRPr>
          </a:p>
        </p:txBody>
      </p:sp>
      <p:sp>
        <p:nvSpPr>
          <p:cNvPr id="16396" name="AutoShape 13"/>
          <p:cNvSpPr>
            <a:spLocks noChangeArrowheads="1"/>
          </p:cNvSpPr>
          <p:nvPr/>
        </p:nvSpPr>
        <p:spPr bwMode="auto">
          <a:xfrm>
            <a:off x="7734617" y="2438994"/>
            <a:ext cx="1010561" cy="460880"/>
          </a:xfrm>
          <a:prstGeom prst="wedgeRectCallout">
            <a:avLst>
              <a:gd name="adj1" fmla="val -68899"/>
              <a:gd name="adj2" fmla="val 30453"/>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2002:15.3%</a:t>
            </a:r>
            <a:endParaRPr lang="en-US" sz="1000" dirty="0">
              <a:solidFill>
                <a:srgbClr val="000000"/>
              </a:solidFill>
            </a:endParaRPr>
          </a:p>
        </p:txBody>
      </p:sp>
      <p:sp>
        <p:nvSpPr>
          <p:cNvPr id="16402" name="AutoShape 19"/>
          <p:cNvSpPr>
            <a:spLocks noChangeArrowheads="1"/>
          </p:cNvSpPr>
          <p:nvPr/>
        </p:nvSpPr>
        <p:spPr bwMode="auto">
          <a:xfrm>
            <a:off x="5937549" y="4454339"/>
            <a:ext cx="1151052" cy="1040770"/>
          </a:xfrm>
          <a:prstGeom prst="wedgeRectCallout">
            <a:avLst>
              <a:gd name="adj1" fmla="val -64732"/>
              <a:gd name="adj2" fmla="val -10098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Twin Recessions; Interest Rate Hikes</a:t>
            </a:r>
          </a:p>
          <a:p>
            <a:pPr algn="ctr"/>
            <a:r>
              <a:rPr lang="en-US" sz="1200" b="1" dirty="0" smtClean="0">
                <a:solidFill>
                  <a:srgbClr val="000000"/>
                </a:solidFill>
              </a:rPr>
              <a:t>1987: 3.7%</a:t>
            </a:r>
            <a:endParaRPr lang="en-US" sz="1000" dirty="0">
              <a:solidFill>
                <a:srgbClr val="000000"/>
              </a:solidFill>
            </a:endParaRPr>
          </a:p>
        </p:txBody>
      </p:sp>
      <p:sp>
        <p:nvSpPr>
          <p:cNvPr id="16403" name="AutoShape 20"/>
          <p:cNvSpPr>
            <a:spLocks noChangeArrowheads="1"/>
          </p:cNvSpPr>
          <p:nvPr/>
        </p:nvSpPr>
        <p:spPr bwMode="auto">
          <a:xfrm>
            <a:off x="7174191" y="5124913"/>
            <a:ext cx="1037547" cy="638895"/>
          </a:xfrm>
          <a:prstGeom prst="wedgeRectCallout">
            <a:avLst>
              <a:gd name="adj1" fmla="val 25014"/>
              <a:gd name="adj2" fmla="val -12258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Recession:2010: -4.9%</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211738" y="3046883"/>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2015E 4.1%</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NPW Premium Growth: Peaks &amp; Troughs in the P/C Insurance Industry, 1926 – 2015E</a:t>
            </a:r>
          </a:p>
        </p:txBody>
      </p:sp>
      <p:sp>
        <p:nvSpPr>
          <p:cNvPr id="24" name="AutoShape 6"/>
          <p:cNvSpPr>
            <a:spLocks noChangeArrowheads="1"/>
          </p:cNvSpPr>
          <p:nvPr/>
        </p:nvSpPr>
        <p:spPr bwMode="auto">
          <a:xfrm>
            <a:off x="1624324" y="5345880"/>
            <a:ext cx="1893939" cy="440407"/>
          </a:xfrm>
          <a:prstGeom prst="wedgeRectCallout">
            <a:avLst>
              <a:gd name="adj1" fmla="val -61774"/>
              <a:gd name="adj2" fmla="val -1346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Depression</a:t>
            </a:r>
          </a:p>
          <a:p>
            <a:pPr algn="ctr"/>
            <a:r>
              <a:rPr lang="en-US" sz="1200" b="1" dirty="0" smtClean="0">
                <a:solidFill>
                  <a:srgbClr val="000000"/>
                </a:solidFill>
              </a:rPr>
              <a:t>1932: -15.9% max drop</a:t>
            </a:r>
            <a:endParaRPr lang="en-US" sz="1000" dirty="0">
              <a:solidFill>
                <a:srgbClr val="000000"/>
              </a:solidFill>
            </a:endParaRPr>
          </a:p>
        </p:txBody>
      </p:sp>
      <p:sp>
        <p:nvSpPr>
          <p:cNvPr id="28" name="AutoShape 7"/>
          <p:cNvSpPr>
            <a:spLocks noChangeArrowheads="1"/>
          </p:cNvSpPr>
          <p:nvPr/>
        </p:nvSpPr>
        <p:spPr bwMode="auto">
          <a:xfrm>
            <a:off x="2102082" y="1155700"/>
            <a:ext cx="1560046" cy="398828"/>
          </a:xfrm>
          <a:prstGeom prst="wedgeRectCallout">
            <a:avLst>
              <a:gd name="adj1" fmla="val -19425"/>
              <a:gd name="adj2" fmla="val 890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WW II Peak:</a:t>
            </a:r>
          </a:p>
          <a:p>
            <a:pPr algn="ctr"/>
            <a:r>
              <a:rPr lang="en-US" sz="1200" b="1" dirty="0" smtClean="0">
                <a:solidFill>
                  <a:srgbClr val="000000"/>
                </a:solidFill>
              </a:rPr>
              <a:t>1947: 26.2%</a:t>
            </a:r>
            <a:endParaRPr lang="en-US" sz="1000" dirty="0">
              <a:solidFill>
                <a:srgbClr val="000000"/>
              </a:solidFill>
            </a:endParaRPr>
          </a:p>
        </p:txBody>
      </p:sp>
      <p:sp>
        <p:nvSpPr>
          <p:cNvPr id="30" name="AutoShape 7"/>
          <p:cNvSpPr>
            <a:spLocks noChangeArrowheads="1"/>
          </p:cNvSpPr>
          <p:nvPr/>
        </p:nvSpPr>
        <p:spPr bwMode="auto">
          <a:xfrm>
            <a:off x="971945" y="1924104"/>
            <a:ext cx="1196332" cy="489440"/>
          </a:xfrm>
          <a:prstGeom prst="wedgeRectCallout">
            <a:avLst>
              <a:gd name="adj1" fmla="val 36234"/>
              <a:gd name="adj2" fmla="val 10254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Start of WW II</a:t>
            </a:r>
          </a:p>
          <a:p>
            <a:pPr algn="ctr"/>
            <a:r>
              <a:rPr lang="en-US" sz="1200" b="1" dirty="0" smtClean="0">
                <a:solidFill>
                  <a:srgbClr val="000000"/>
                </a:solidFill>
              </a:rPr>
              <a:t>1941: 15.8%</a:t>
            </a:r>
            <a:endParaRPr lang="en-US" sz="1000" dirty="0">
              <a:solidFill>
                <a:srgbClr val="000000"/>
              </a:solidFill>
            </a:endParaRPr>
          </a:p>
        </p:txBody>
      </p:sp>
      <p:sp>
        <p:nvSpPr>
          <p:cNvPr id="31" name="AutoShape 6"/>
          <p:cNvSpPr>
            <a:spLocks noChangeArrowheads="1"/>
          </p:cNvSpPr>
          <p:nvPr/>
        </p:nvSpPr>
        <p:spPr bwMode="blackWhite">
          <a:xfrm>
            <a:off x="2959655" y="4125731"/>
            <a:ext cx="2854763" cy="1145800"/>
          </a:xfrm>
          <a:prstGeom prst="wedgeRectCallout">
            <a:avLst>
              <a:gd name="adj1" fmla="val -7240"/>
              <a:gd name="adj2" fmla="val -81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1950-70: Extended period of stability in growth and profitability.  Low interest rates, low inflation, “Bureau” rate regulation all played a role</a:t>
            </a:r>
            <a:endParaRPr lang="en-US" sz="1400" b="1" dirty="0">
              <a:solidFill>
                <a:schemeClr val="bg1"/>
              </a:solidFill>
              <a:cs typeface="+mn-cs"/>
            </a:endParaRPr>
          </a:p>
        </p:txBody>
      </p:sp>
      <p:sp>
        <p:nvSpPr>
          <p:cNvPr id="32" name="AutoShape 6"/>
          <p:cNvSpPr>
            <a:spLocks noChangeArrowheads="1"/>
          </p:cNvSpPr>
          <p:nvPr/>
        </p:nvSpPr>
        <p:spPr bwMode="blackWhite">
          <a:xfrm>
            <a:off x="3940215" y="1026522"/>
            <a:ext cx="3231916" cy="869168"/>
          </a:xfrm>
          <a:prstGeom prst="wedgeRectCallout">
            <a:avLst>
              <a:gd name="adj1" fmla="val 14"/>
              <a:gd name="adj2" fmla="val 839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1970-90: Peak premium growth was much higher in this period while troughs were comparable.  Rapid inflation, economic volatility, high interest rates, tort environment all played roles</a:t>
            </a:r>
            <a:endParaRPr lang="en-US" sz="1200" b="1" dirty="0">
              <a:solidFill>
                <a:schemeClr val="bg1"/>
              </a:solidFill>
              <a:cs typeface="+mn-cs"/>
            </a:endParaRPr>
          </a:p>
        </p:txBody>
      </p:sp>
      <p:sp>
        <p:nvSpPr>
          <p:cNvPr id="26" name="AutoShape 6"/>
          <p:cNvSpPr>
            <a:spLocks noChangeArrowheads="1"/>
          </p:cNvSpPr>
          <p:nvPr/>
        </p:nvSpPr>
        <p:spPr bwMode="blackWhite">
          <a:xfrm>
            <a:off x="6270172" y="2639118"/>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8170632" y="4005943"/>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Tree>
    <p:custDataLst>
      <p:tags r:id="rId2"/>
    </p:custDataLst>
    <p:extLst>
      <p:ext uri="{BB962C8B-B14F-4D97-AF65-F5344CB8AC3E}">
        <p14:creationId xmlns:p14="http://schemas.microsoft.com/office/powerpoint/2010/main" val="3588271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right)">
                                      <p:cBhvr>
                                        <p:cTn id="11" dur="500"/>
                                        <p:tgtEl>
                                          <p:spTgt spid="32"/>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34"/>
                                        </p:tgtEl>
                                        <p:attrNameLst>
                                          <p:attrName>style.visibility</p:attrName>
                                        </p:attrNameLst>
                                      </p:cBhvr>
                                      <p:to>
                                        <p:strVal val="visible"/>
                                      </p:to>
                                    </p:set>
                                    <p:animEffect transition="in" filter="wipe(right)">
                                      <p:cBhvr>
                                        <p:cTn id="1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26" grpId="0" animBg="1"/>
      <p:bldP spid="34"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26"/>
          <p:cNvSpPr>
            <a:spLocks noGrp="1"/>
          </p:cNvSpPr>
          <p:nvPr>
            <p:ph type="title"/>
          </p:nvPr>
        </p:nvSpPr>
        <p:spPr>
          <a:xfrm>
            <a:off x="148048" y="157352"/>
            <a:ext cx="8609510" cy="795370"/>
          </a:xfrm>
        </p:spPr>
        <p:txBody>
          <a:bodyPr/>
          <a:lstStyle/>
          <a:p>
            <a:pPr lvl="0"/>
            <a:r>
              <a:rPr lang="en-US" dirty="0">
                <a:ea typeface="Arial"/>
                <a:cs typeface="Times New Roman"/>
              </a:rPr>
              <a:t>Convective </a:t>
            </a:r>
            <a:r>
              <a:rPr lang="en-US" dirty="0" smtClean="0">
                <a:ea typeface="Arial"/>
                <a:cs typeface="Times New Roman"/>
              </a:rPr>
              <a:t>Loss Events </a:t>
            </a:r>
            <a:r>
              <a:rPr lang="en-US" dirty="0"/>
              <a:t>in the US</a:t>
            </a:r>
            <a:r>
              <a:rPr lang="de-DE" dirty="0">
                <a:solidFill>
                  <a:srgbClr val="FF00FF"/>
                </a:solidFill>
              </a:rPr>
              <a:t/>
            </a:r>
            <a:br>
              <a:rPr lang="de-DE" dirty="0">
                <a:solidFill>
                  <a:srgbClr val="FF00FF"/>
                </a:solidFill>
              </a:rPr>
            </a:br>
            <a:r>
              <a:rPr lang="de-DE" dirty="0"/>
              <a:t>O</a:t>
            </a:r>
            <a:r>
              <a:rPr lang="en-US" dirty="0" err="1"/>
              <a:t>verall</a:t>
            </a:r>
            <a:r>
              <a:rPr lang="en-US" dirty="0"/>
              <a:t> and insured </a:t>
            </a:r>
            <a:r>
              <a:rPr lang="en-US" dirty="0" smtClean="0"/>
              <a:t>losses, </a:t>
            </a:r>
            <a:r>
              <a:rPr lang="en-US" dirty="0"/>
              <a:t>1980 – 2014</a:t>
            </a:r>
            <a:endParaRPr lang="de-DE" dirty="0">
              <a:solidFill>
                <a:srgbClr val="4D4E53"/>
              </a:solidFill>
            </a:endParaRPr>
          </a:p>
        </p:txBody>
      </p:sp>
      <p:sp>
        <p:nvSpPr>
          <p:cNvPr id="14" name="TextBox 13"/>
          <p:cNvSpPr txBox="1"/>
          <p:nvPr/>
        </p:nvSpPr>
        <p:spPr>
          <a:xfrm>
            <a:off x="8364786" y="6354656"/>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110</a:t>
            </a:fld>
            <a:endParaRPr lang="en-US" sz="1000" dirty="0">
              <a:solidFill>
                <a:schemeClr val="accent4">
                  <a:lumMod val="75000"/>
                </a:schemeClr>
              </a:solidFill>
            </a:endParaRPr>
          </a:p>
        </p:txBody>
      </p:sp>
      <p:sp>
        <p:nvSpPr>
          <p:cNvPr id="44" name="Textfeld 9"/>
          <p:cNvSpPr txBox="1"/>
          <p:nvPr/>
        </p:nvSpPr>
        <p:spPr bwMode="auto">
          <a:xfrm>
            <a:off x="205030" y="1541657"/>
            <a:ext cx="1243011" cy="338550"/>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600" b="1" dirty="0" smtClean="0">
                <a:solidFill>
                  <a:srgbClr val="2B7299"/>
                </a:solidFill>
              </a:rPr>
              <a:t>$ Billions</a:t>
            </a:r>
            <a:endParaRPr lang="de-DE" sz="1600" b="1" dirty="0">
              <a:solidFill>
                <a:srgbClr val="2B7299"/>
              </a:solidFill>
            </a:endParaRPr>
          </a:p>
        </p:txBody>
      </p:sp>
      <p:sp>
        <p:nvSpPr>
          <p:cNvPr id="46" name="Text Box 34"/>
          <p:cNvSpPr txBox="1">
            <a:spLocks noChangeArrowheads="1"/>
          </p:cNvSpPr>
          <p:nvPr/>
        </p:nvSpPr>
        <p:spPr bwMode="auto">
          <a:xfrm>
            <a:off x="6474050" y="6167768"/>
            <a:ext cx="2102541" cy="553994"/>
          </a:xfrm>
          <a:prstGeom prst="rect">
            <a:avLst/>
          </a:prstGeom>
          <a:noFill/>
          <a:ln w="9525">
            <a:noFill/>
            <a:miter lim="800000"/>
            <a:headEnd/>
            <a:tailEnd/>
          </a:ln>
        </p:spPr>
        <p:txBody>
          <a:bodyPr wrap="square" lIns="91436" tIns="45718" rIns="91436" bIns="45718">
            <a:spAutoFit/>
          </a:bodyPr>
          <a:lstStyle/>
          <a:p>
            <a:pPr>
              <a:lnSpc>
                <a:spcPct val="100000"/>
              </a:lnSpc>
            </a:pPr>
            <a:r>
              <a:rPr lang="en-GB" sz="1000" b="1" dirty="0"/>
              <a:t>Analysis contains: </a:t>
            </a:r>
          </a:p>
          <a:p>
            <a:pPr>
              <a:lnSpc>
                <a:spcPct val="100000"/>
              </a:lnSpc>
            </a:pPr>
            <a:r>
              <a:rPr lang="en-GB" sz="1000" dirty="0"/>
              <a:t>severe storm, tornado, hail, flash flood and lightning</a:t>
            </a:r>
          </a:p>
        </p:txBody>
      </p:sp>
      <p:pic>
        <p:nvPicPr>
          <p:cNvPr id="19457" name="Picture 1"/>
          <p:cNvPicPr>
            <a:picLocks noChangeAspect="1" noChangeArrowheads="1"/>
          </p:cNvPicPr>
          <p:nvPr/>
        </p:nvPicPr>
        <p:blipFill>
          <a:blip r:embed="rId4" cstate="screen"/>
          <a:srcRect/>
          <a:stretch>
            <a:fillRect/>
          </a:stretch>
        </p:blipFill>
        <p:spPr bwMode="auto">
          <a:xfrm>
            <a:off x="82537" y="2075940"/>
            <a:ext cx="8249583" cy="4138405"/>
          </a:xfrm>
          <a:prstGeom prst="rect">
            <a:avLst/>
          </a:prstGeom>
          <a:noFill/>
          <a:ln w="9525">
            <a:noFill/>
            <a:miter lim="800000"/>
            <a:headEnd/>
            <a:tailEnd/>
          </a:ln>
          <a:effectLst/>
        </p:spPr>
      </p:pic>
      <p:sp>
        <p:nvSpPr>
          <p:cNvPr id="15" name="Textfeld 11"/>
          <p:cNvSpPr txBox="1"/>
          <p:nvPr/>
        </p:nvSpPr>
        <p:spPr>
          <a:xfrm>
            <a:off x="148048" y="6255573"/>
            <a:ext cx="2657329" cy="230828"/>
          </a:xfrm>
          <a:prstGeom prst="rect">
            <a:avLst/>
          </a:prstGeom>
          <a:noFill/>
          <a:effectLst/>
        </p:spPr>
        <p:txBody>
          <a:bodyPr wrap="square" lIns="91436" tIns="45718" rIns="91436" bIns="45718" rtlCol="0">
            <a:spAutoFit/>
          </a:bodyPr>
          <a:lstStyle/>
          <a:p>
            <a:r>
              <a:rPr lang="de-DE" sz="900" dirty="0"/>
              <a:t>*Losses adjusted to inflation based on </a:t>
            </a:r>
            <a:r>
              <a:rPr lang="de-DE" sz="900" dirty="0" smtClean="0"/>
              <a:t>CPI</a:t>
            </a:r>
            <a:endParaRPr lang="en-US" sz="900" dirty="0" err="1"/>
          </a:p>
        </p:txBody>
      </p:sp>
      <p:sp>
        <p:nvSpPr>
          <p:cNvPr id="22" name="Text Box 49"/>
          <p:cNvSpPr txBox="1">
            <a:spLocks noChangeArrowheads="1"/>
          </p:cNvSpPr>
          <p:nvPr/>
        </p:nvSpPr>
        <p:spPr bwMode="auto">
          <a:xfrm>
            <a:off x="205030" y="6539318"/>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a:solidFill>
                  <a:schemeClr val="accent4">
                    <a:lumMod val="75000"/>
                  </a:schemeClr>
                </a:solidFill>
              </a:rPr>
              <a:t>Source: Geo Risks Research, NatCatSERVICE</a:t>
            </a:r>
            <a:endParaRPr lang="en-US" sz="800" dirty="0">
              <a:solidFill>
                <a:schemeClr val="accent4">
                  <a:lumMod val="75000"/>
                </a:schemeClr>
              </a:solidFill>
            </a:endParaRPr>
          </a:p>
        </p:txBody>
      </p:sp>
      <p:grpSp>
        <p:nvGrpSpPr>
          <p:cNvPr id="23" name="Gruppieren 18"/>
          <p:cNvGrpSpPr>
            <a:grpSpLocks/>
          </p:cNvGrpSpPr>
          <p:nvPr/>
        </p:nvGrpSpPr>
        <p:grpSpPr bwMode="auto">
          <a:xfrm>
            <a:off x="6757995" y="1180123"/>
            <a:ext cx="1394267" cy="920325"/>
            <a:chOff x="1766028" y="5053062"/>
            <a:chExt cx="1011375" cy="923407"/>
          </a:xfrm>
        </p:grpSpPr>
        <p:sp>
          <p:nvSpPr>
            <p:cNvPr id="24" name="Textfeld 25"/>
            <p:cNvSpPr txBox="1">
              <a:spLocks noChangeArrowheads="1"/>
            </p:cNvSpPr>
            <p:nvPr/>
          </p:nvSpPr>
          <p:spPr bwMode="auto">
            <a:xfrm>
              <a:off x="1867866" y="5053062"/>
              <a:ext cx="909533" cy="401450"/>
            </a:xfrm>
            <a:prstGeom prst="rect">
              <a:avLst/>
            </a:prstGeom>
            <a:noFill/>
            <a:ln w="9525">
              <a:noFill/>
              <a:miter lim="800000"/>
              <a:headEnd/>
              <a:tailEnd/>
            </a:ln>
          </p:spPr>
          <p:txBody>
            <a:bodyPr wrap="none">
              <a:spAutoFit/>
            </a:bodyPr>
            <a:lstStyle/>
            <a:p>
              <a:r>
                <a:rPr lang="de-DE" sz="1000" b="1" dirty="0"/>
                <a:t>Overall </a:t>
              </a:r>
              <a:r>
                <a:rPr lang="de-DE" sz="1000" b="1" dirty="0" err="1"/>
                <a:t>losses</a:t>
              </a:r>
              <a:r>
                <a:rPr lang="de-DE" sz="1000" b="1" dirty="0"/>
                <a:t> </a:t>
              </a:r>
            </a:p>
            <a:p>
              <a:r>
                <a:rPr lang="de-DE" sz="1000" b="1" dirty="0"/>
                <a:t>(in 2014 values)*  </a:t>
              </a:r>
            </a:p>
          </p:txBody>
        </p:sp>
        <p:sp>
          <p:nvSpPr>
            <p:cNvPr id="25" name="Textfeld 26"/>
            <p:cNvSpPr txBox="1">
              <a:spLocks noChangeArrowheads="1"/>
            </p:cNvSpPr>
            <p:nvPr/>
          </p:nvSpPr>
          <p:spPr bwMode="auto">
            <a:xfrm>
              <a:off x="1867870" y="5531361"/>
              <a:ext cx="909533" cy="401450"/>
            </a:xfrm>
            <a:prstGeom prst="rect">
              <a:avLst/>
            </a:prstGeom>
            <a:noFill/>
            <a:ln w="9525">
              <a:noFill/>
              <a:miter lim="800000"/>
              <a:headEnd/>
              <a:tailEnd/>
            </a:ln>
          </p:spPr>
          <p:txBody>
            <a:bodyPr wrap="none">
              <a:spAutoFit/>
            </a:bodyPr>
            <a:lstStyle/>
            <a:p>
              <a:r>
                <a:rPr lang="de-DE" sz="1000" b="1" dirty="0" err="1"/>
                <a:t>Insured</a:t>
              </a:r>
              <a:r>
                <a:rPr lang="de-DE" sz="1000" b="1" dirty="0"/>
                <a:t> </a:t>
              </a:r>
              <a:r>
                <a:rPr lang="de-DE" sz="1000" b="1" dirty="0" err="1"/>
                <a:t>losses</a:t>
              </a:r>
              <a:r>
                <a:rPr lang="de-DE" sz="1000" b="1" dirty="0"/>
                <a:t> </a:t>
              </a:r>
            </a:p>
            <a:p>
              <a:r>
                <a:rPr lang="de-DE" sz="1000" b="1" dirty="0"/>
                <a:t>(in 2014 values)*  </a:t>
              </a:r>
            </a:p>
          </p:txBody>
        </p:sp>
        <p:sp>
          <p:nvSpPr>
            <p:cNvPr id="26" name="Rechteck 30"/>
            <p:cNvSpPr>
              <a:spLocks noChangeArrowheads="1"/>
            </p:cNvSpPr>
            <p:nvPr/>
          </p:nvSpPr>
          <p:spPr bwMode="auto">
            <a:xfrm>
              <a:off x="1766234" y="5121258"/>
              <a:ext cx="134883" cy="370569"/>
            </a:xfrm>
            <a:prstGeom prst="rect">
              <a:avLst/>
            </a:prstGeom>
            <a:solidFill>
              <a:srgbClr val="92D050"/>
            </a:solidFill>
            <a:ln w="9525" algn="ctr">
              <a:solidFill>
                <a:srgbClr val="4D4E53"/>
              </a:solidFill>
              <a:round/>
              <a:headEnd/>
              <a:tailEnd/>
            </a:ln>
          </p:spPr>
          <p:txBody>
            <a:bodyPr wrap="none">
              <a:spAutoFit/>
            </a:bodyPr>
            <a:lstStyle/>
            <a:p>
              <a:pPr marL="266687" indent="-265100"/>
              <a:endParaRPr lang="de-DE" dirty="0"/>
            </a:p>
          </p:txBody>
        </p:sp>
        <p:sp>
          <p:nvSpPr>
            <p:cNvPr id="27" name="Rechteck 31"/>
            <p:cNvSpPr>
              <a:spLocks noChangeArrowheads="1"/>
            </p:cNvSpPr>
            <p:nvPr/>
          </p:nvSpPr>
          <p:spPr bwMode="auto">
            <a:xfrm>
              <a:off x="1766028" y="5605900"/>
              <a:ext cx="92860" cy="370569"/>
            </a:xfrm>
            <a:prstGeom prst="rect">
              <a:avLst/>
            </a:prstGeom>
            <a:solidFill>
              <a:srgbClr val="002060"/>
            </a:solidFill>
            <a:ln w="9525" algn="ctr">
              <a:solidFill>
                <a:srgbClr val="4D4E53"/>
              </a:solidFill>
              <a:round/>
              <a:headEnd/>
              <a:tailEnd/>
            </a:ln>
          </p:spPr>
          <p:txBody>
            <a:bodyPr>
              <a:spAutoFit/>
            </a:bodyPr>
            <a:lstStyle/>
            <a:p>
              <a:pPr marL="266687" indent="-265100"/>
              <a:endParaRPr lang="de-DE" dirty="0"/>
            </a:p>
          </p:txBody>
        </p:sp>
      </p:grpSp>
      <p:sp>
        <p:nvSpPr>
          <p:cNvPr id="16" name="AutoShape 13"/>
          <p:cNvSpPr>
            <a:spLocks noChangeArrowheads="1"/>
          </p:cNvSpPr>
          <p:nvPr/>
        </p:nvSpPr>
        <p:spPr bwMode="blackWhite">
          <a:xfrm>
            <a:off x="2014539" y="1656826"/>
            <a:ext cx="3691878" cy="1712175"/>
          </a:xfrm>
          <a:prstGeom prst="wedgeRectCallout">
            <a:avLst>
              <a:gd name="adj1" fmla="val 90615"/>
              <a:gd name="adj2" fmla="val 876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period from 2008-2014 has been the most expensive on record for insured losses from “Convective Events” (severe thunderstorms, tornado, hail, lightning and flash flood)</a:t>
            </a:r>
            <a:endParaRPr lang="en-US" b="1" dirty="0">
              <a:solidFill>
                <a:schemeClr val="bg1"/>
              </a:solidFill>
            </a:endParaRPr>
          </a:p>
        </p:txBody>
      </p:sp>
      <p:sp>
        <p:nvSpPr>
          <p:cNvPr id="17" name="Text Box 15"/>
          <p:cNvSpPr txBox="1">
            <a:spLocks noChangeArrowheads="1"/>
          </p:cNvSpPr>
          <p:nvPr/>
        </p:nvSpPr>
        <p:spPr bwMode="auto">
          <a:xfrm>
            <a:off x="1059197" y="3568893"/>
            <a:ext cx="3095257" cy="923326"/>
          </a:xfrm>
          <a:prstGeom prst="rect">
            <a:avLst/>
          </a:prstGeom>
          <a:solidFill>
            <a:srgbClr val="C00000"/>
          </a:solidFill>
          <a:ln w="9525" algn="ctr">
            <a:noFill/>
            <a:miter lim="800000"/>
            <a:headEnd/>
            <a:tailEnd/>
          </a:ln>
        </p:spPr>
        <p:txBody>
          <a:bodyPr wrap="square" lIns="91436" tIns="45718" rIns="91436" bIns="45718">
            <a:spAutoFit/>
          </a:bodyPr>
          <a:lstStyle/>
          <a:p>
            <a:pPr algn="ctr"/>
            <a:r>
              <a:rPr lang="en-US" b="1" u="sng" dirty="0" smtClean="0">
                <a:solidFill>
                  <a:schemeClr val="bg1"/>
                </a:solidFill>
              </a:rPr>
              <a:t>2015 First Half</a:t>
            </a:r>
            <a:r>
              <a:rPr lang="en-US" b="1" dirty="0" smtClean="0">
                <a:solidFill>
                  <a:schemeClr val="bg1"/>
                </a:solidFill>
              </a:rPr>
              <a:t>:</a:t>
            </a:r>
            <a:endParaRPr lang="en-US" b="1" dirty="0">
              <a:solidFill>
                <a:schemeClr val="bg1"/>
              </a:solidFill>
            </a:endParaRPr>
          </a:p>
          <a:p>
            <a:pPr algn="ctr"/>
            <a:r>
              <a:rPr lang="en-US" dirty="0" smtClean="0">
                <a:solidFill>
                  <a:schemeClr val="bg1"/>
                </a:solidFill>
              </a:rPr>
              <a:t>$5.1 Billion Insured Losses</a:t>
            </a:r>
          </a:p>
          <a:p>
            <a:pPr algn="ctr"/>
            <a:r>
              <a:rPr lang="en-US" dirty="0" smtClean="0">
                <a:solidFill>
                  <a:schemeClr val="bg1"/>
                </a:solidFill>
              </a:rPr>
              <a:t>$7.0 Overall Losses</a:t>
            </a:r>
            <a:endParaRPr lang="en-US" dirty="0">
              <a:solidFill>
                <a:schemeClr val="bg1"/>
              </a:solidFill>
            </a:endParaRPr>
          </a:p>
        </p:txBody>
      </p:sp>
    </p:spTree>
    <p:custDataLst>
      <p:tags r:id="rId1"/>
    </p:custDataLst>
    <p:extLst>
      <p:ext uri="{BB962C8B-B14F-4D97-AF65-F5344CB8AC3E}">
        <p14:creationId xmlns:p14="http://schemas.microsoft.com/office/powerpoint/2010/main" val="1141715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111</a:t>
            </a:fld>
            <a:endParaRPr lang="en-US" smtClean="0"/>
          </a:p>
        </p:txBody>
      </p:sp>
      <p:graphicFrame>
        <p:nvGraphicFramePr>
          <p:cNvPr id="51202" name="Object 2"/>
          <p:cNvGraphicFramePr>
            <a:graphicFrameLocks/>
          </p:cNvGraphicFramePr>
          <p:nvPr>
            <p:extLst/>
          </p:nvPr>
        </p:nvGraphicFramePr>
        <p:xfrm>
          <a:off x="111647" y="2220348"/>
          <a:ext cx="8493125" cy="4343400"/>
        </p:xfrm>
        <a:graphic>
          <a:graphicData uri="http://schemas.openxmlformats.org/presentationml/2006/ole">
            <mc:AlternateContent xmlns:mc="http://schemas.openxmlformats.org/markup-compatibility/2006">
              <mc:Choice xmlns:v="urn:schemas-microsoft-com:vml" Requires="v">
                <p:oleObj spid="_x0000_s28263642" name="Chart" r:id="rId4" imgW="8439111" imgH="4333840" progId="MSGraph.Chart.8">
                  <p:embed followColorScheme="full"/>
                </p:oleObj>
              </mc:Choice>
              <mc:Fallback>
                <p:oleObj name="Chart" r:id="rId4" imgW="8439111" imgH="4333840" progId="MSGraph.Chart.8">
                  <p:embed followColorScheme="full"/>
                  <p:pic>
                    <p:nvPicPr>
                      <p:cNvPr id="0" name=""/>
                      <p:cNvPicPr>
                        <a:picLocks noChangeArrowheads="1"/>
                      </p:cNvPicPr>
                      <p:nvPr/>
                    </p:nvPicPr>
                    <p:blipFill>
                      <a:blip r:embed="rId5"/>
                      <a:srcRect/>
                      <a:stretch>
                        <a:fillRect/>
                      </a:stretch>
                    </p:blipFill>
                    <p:spPr bwMode="auto">
                      <a:xfrm>
                        <a:off x="111647" y="2220348"/>
                        <a:ext cx="8493125" cy="434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latin typeface="Arial "/>
              </a:rPr>
              <a:t>*</a:t>
            </a:r>
            <a:r>
              <a:rPr lang="en-US" sz="1000" dirty="0">
                <a:latin typeface="Arial "/>
              </a:rPr>
              <a:t>T</a:t>
            </a:r>
            <a:r>
              <a:rPr lang="en-US" sz="1000" dirty="0" smtClean="0">
                <a:latin typeface="Arial "/>
              </a:rPr>
              <a:t>hrough June 10, 2015.</a:t>
            </a:r>
          </a:p>
          <a:p>
            <a:pPr eaLnBrk="0" hangingPunct="0">
              <a:lnSpc>
                <a:spcPct val="85000"/>
              </a:lnSpc>
              <a:spcBef>
                <a:spcPct val="25000"/>
              </a:spcBef>
              <a:buClr>
                <a:schemeClr val="accent2"/>
              </a:buClr>
              <a:buFont typeface="Wingdings" pitchFamily="2" charset="2"/>
              <a:buNone/>
            </a:pPr>
            <a:r>
              <a:rPr lang="en-US" sz="1000" dirty="0" smtClean="0">
                <a:latin typeface="Arial "/>
              </a:rPr>
              <a:t>Sources: PCS unit of </a:t>
            </a:r>
            <a:r>
              <a:rPr lang="en-US" sz="1000" dirty="0" err="1" smtClean="0">
                <a:latin typeface="Arial "/>
              </a:rPr>
              <a:t>Verisk</a:t>
            </a:r>
            <a:r>
              <a:rPr lang="en-US" sz="1000" dirty="0" smtClean="0">
                <a:latin typeface="Arial "/>
              </a:rPr>
              <a:t> Analytics; Insurance Information Institute. </a:t>
            </a:r>
            <a:endParaRPr lang="en-US" sz="1000" dirty="0">
              <a:latin typeface="Arial "/>
            </a:endParaRPr>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000" b="1" kern="0" dirty="0" smtClean="0">
                <a:solidFill>
                  <a:srgbClr val="225A7A"/>
                </a:solidFill>
                <a:latin typeface="Arial" panose="020B0604020202020204" pitchFamily="34" charset="0"/>
                <a:ea typeface="+mj-ea"/>
                <a:cs typeface="Arial" panose="020B0604020202020204" pitchFamily="34" charset="0"/>
              </a:rPr>
              <a:t>Top 5 Insured Catastrophe Losses in 2015*</a:t>
            </a:r>
            <a:endParaRPr kumimoji="0" lang="en-US" sz="3000" b="1" i="0" u="none" strike="noStrike" kern="0" cap="none" spc="0" normalizeH="0" baseline="0" noProof="0" dirty="0" smtClean="0">
              <a:ln>
                <a:noFill/>
              </a:ln>
              <a:solidFill>
                <a:srgbClr val="225A7A"/>
              </a:solidFill>
              <a:effectLst/>
              <a:uLnTx/>
              <a:uFillTx/>
              <a:latin typeface="Arial" panose="020B0604020202020204" pitchFamily="34" charset="0"/>
              <a:ea typeface="+mj-ea"/>
              <a:cs typeface="Arial" panose="020B0604020202020204" pitchFamily="34" charset="0"/>
            </a:endParaRPr>
          </a:p>
        </p:txBody>
      </p:sp>
      <p:sp>
        <p:nvSpPr>
          <p:cNvPr id="15" name="AutoShape 8"/>
          <p:cNvSpPr>
            <a:spLocks noChangeArrowheads="1"/>
          </p:cNvSpPr>
          <p:nvPr/>
        </p:nvSpPr>
        <p:spPr bwMode="blackWhite">
          <a:xfrm>
            <a:off x="3284113" y="1037589"/>
            <a:ext cx="5426009" cy="1252293"/>
          </a:xfrm>
          <a:prstGeom prst="wedgeRectCallout">
            <a:avLst>
              <a:gd name="adj1" fmla="val -68471"/>
              <a:gd name="adj2" fmla="val 569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smtClean="0">
                <a:solidFill>
                  <a:srgbClr val="FFFFFF"/>
                </a:solidFill>
                <a:latin typeface="Arial" pitchFamily="34" charset="0"/>
                <a:cs typeface="Arial" pitchFamily="34" charset="0"/>
              </a:rPr>
              <a:t>As in 2014, a “Polar Vortex” event was the most costly cat through the first half of 2015 with $1.84 billion in insured losses</a:t>
            </a:r>
            <a:endParaRPr lang="en-US" sz="2000" b="1" dirty="0">
              <a:solidFill>
                <a:srgbClr val="FFFFFF"/>
              </a:solidFill>
              <a:latin typeface="Arial" pitchFamily="34" charset="0"/>
              <a:cs typeface="Arial" pitchFamily="34" charset="0"/>
            </a:endParaRPr>
          </a:p>
        </p:txBody>
      </p:sp>
      <p:sp>
        <p:nvSpPr>
          <p:cNvPr id="13" name="Rectangle 3"/>
          <p:cNvSpPr>
            <a:spLocks noChangeArrowheads="1"/>
          </p:cNvSpPr>
          <p:nvPr/>
        </p:nvSpPr>
        <p:spPr bwMode="black">
          <a:xfrm>
            <a:off x="280987" y="166373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latin typeface="Arial "/>
              </a:rPr>
              <a:t>($ Millions</a:t>
            </a:r>
            <a:r>
              <a:rPr lang="en-US" sz="1600" b="1" dirty="0">
                <a:solidFill>
                  <a:srgbClr val="225A7A"/>
                </a:solidFill>
                <a:latin typeface="Arial "/>
              </a:rPr>
              <a:t>)</a:t>
            </a:r>
          </a:p>
        </p:txBody>
      </p:sp>
      <p:sp>
        <p:nvSpPr>
          <p:cNvPr id="10" name="Text Box 17"/>
          <p:cNvSpPr txBox="1">
            <a:spLocks noChangeArrowheads="1"/>
          </p:cNvSpPr>
          <p:nvPr/>
        </p:nvSpPr>
        <p:spPr bwMode="auto">
          <a:xfrm>
            <a:off x="4253555" y="2302691"/>
            <a:ext cx="4510489" cy="1477328"/>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1800" b="1" dirty="0" smtClean="0">
                <a:solidFill>
                  <a:schemeClr val="bg1"/>
                </a:solidFill>
                <a:cs typeface="Arial" panose="020B0604020202020204" pitchFamily="34" charset="0"/>
              </a:rPr>
              <a:t>In 2015, Winter Storm cat events resulting in $2.3 billion in insured losses, little changed from $2.4 billion in 2013.  These figures are about double the long-term average.</a:t>
            </a:r>
            <a:endParaRPr lang="en-US" altLang="en-US" sz="1800" b="1" dirty="0">
              <a:solidFill>
                <a:schemeClr val="bg1"/>
              </a:solidFill>
              <a:cs typeface="Arial" panose="020B0604020202020204" pitchFamily="34" charset="0"/>
            </a:endParaRPr>
          </a:p>
        </p:txBody>
      </p:sp>
    </p:spTree>
    <p:extLst>
      <p:ext uri="{BB962C8B-B14F-4D97-AF65-F5344CB8AC3E}">
        <p14:creationId xmlns:p14="http://schemas.microsoft.com/office/powerpoint/2010/main" val="11635733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7228812" y="6095540"/>
            <a:ext cx="1455720" cy="507827"/>
          </a:xfrm>
          <a:prstGeom prst="rect">
            <a:avLst/>
          </a:prstGeom>
          <a:noFill/>
          <a:effectLst/>
        </p:spPr>
        <p:txBody>
          <a:bodyPr wrap="square" lIns="91436" tIns="45718" rIns="91436" bIns="45718" rtlCol="0">
            <a:spAutoFit/>
          </a:bodyPr>
          <a:lstStyle/>
          <a:p>
            <a:r>
              <a:rPr lang="de-DE" sz="900" b="1" dirty="0">
                <a:latin typeface="Arial" panose="020B0604020202020204" pitchFamily="34" charset="0"/>
                <a:cs typeface="Arial" panose="020B0604020202020204" pitchFamily="34" charset="0"/>
              </a:rPr>
              <a:t>**</a:t>
            </a:r>
            <a:r>
              <a:rPr lang="de-DE" sz="900" b="1" dirty="0" err="1">
                <a:latin typeface="Arial" panose="020B0604020202020204" pitchFamily="34" charset="0"/>
                <a:cs typeface="Arial" panose="020B0604020202020204" pitchFamily="34" charset="0"/>
              </a:rPr>
              <a:t>Losses</a:t>
            </a:r>
            <a:r>
              <a:rPr lang="de-DE" sz="900" b="1" dirty="0">
                <a:latin typeface="Arial" panose="020B0604020202020204" pitchFamily="34" charset="0"/>
                <a:cs typeface="Arial" panose="020B0604020202020204" pitchFamily="34" charset="0"/>
              </a:rPr>
              <a:t> </a:t>
            </a:r>
            <a:r>
              <a:rPr lang="de-DE" sz="900" b="1" dirty="0" err="1">
                <a:latin typeface="Arial" panose="020B0604020202020204" pitchFamily="34" charset="0"/>
                <a:cs typeface="Arial" panose="020B0604020202020204" pitchFamily="34" charset="0"/>
              </a:rPr>
              <a:t>adjusted</a:t>
            </a:r>
            <a:r>
              <a:rPr lang="de-DE" sz="900" b="1" dirty="0">
                <a:latin typeface="Arial" panose="020B0604020202020204" pitchFamily="34" charset="0"/>
                <a:cs typeface="Arial" panose="020B0604020202020204" pitchFamily="34" charset="0"/>
              </a:rPr>
              <a:t> </a:t>
            </a:r>
            <a:r>
              <a:rPr lang="de-DE" sz="900" b="1" dirty="0" err="1">
                <a:latin typeface="Arial" panose="020B0604020202020204" pitchFamily="34" charset="0"/>
                <a:cs typeface="Arial" panose="020B0604020202020204" pitchFamily="34" charset="0"/>
              </a:rPr>
              <a:t>to</a:t>
            </a:r>
            <a:r>
              <a:rPr lang="de-DE" sz="900" b="1" dirty="0">
                <a:latin typeface="Arial" panose="020B0604020202020204" pitchFamily="34" charset="0"/>
                <a:cs typeface="Arial" panose="020B0604020202020204" pitchFamily="34" charset="0"/>
              </a:rPr>
              <a:t> </a:t>
            </a:r>
            <a:r>
              <a:rPr lang="de-DE" sz="900" b="1" dirty="0" err="1">
                <a:latin typeface="Arial" panose="020B0604020202020204" pitchFamily="34" charset="0"/>
                <a:cs typeface="Arial" panose="020B0604020202020204" pitchFamily="34" charset="0"/>
              </a:rPr>
              <a:t>inflation</a:t>
            </a:r>
            <a:r>
              <a:rPr lang="de-DE" sz="900" b="1" dirty="0">
                <a:latin typeface="Arial" panose="020B0604020202020204" pitchFamily="34" charset="0"/>
                <a:cs typeface="Arial" panose="020B0604020202020204" pitchFamily="34" charset="0"/>
              </a:rPr>
              <a:t> </a:t>
            </a:r>
            <a:r>
              <a:rPr lang="de-DE" sz="900" b="1" dirty="0" err="1">
                <a:latin typeface="Arial" panose="020B0604020202020204" pitchFamily="34" charset="0"/>
                <a:cs typeface="Arial" panose="020B0604020202020204" pitchFamily="34" charset="0"/>
              </a:rPr>
              <a:t>based</a:t>
            </a:r>
            <a:r>
              <a:rPr lang="de-DE" sz="900" b="1" dirty="0">
                <a:latin typeface="Arial" panose="020B0604020202020204" pitchFamily="34" charset="0"/>
                <a:cs typeface="Arial" panose="020B0604020202020204" pitchFamily="34" charset="0"/>
              </a:rPr>
              <a:t> on </a:t>
            </a:r>
            <a:r>
              <a:rPr lang="de-DE" sz="900" b="1" dirty="0" err="1">
                <a:latin typeface="Arial" panose="020B0604020202020204" pitchFamily="34" charset="0"/>
                <a:cs typeface="Arial" panose="020B0604020202020204" pitchFamily="34" charset="0"/>
              </a:rPr>
              <a:t>country</a:t>
            </a:r>
            <a:r>
              <a:rPr lang="de-DE" sz="900" b="1" dirty="0">
                <a:latin typeface="Arial" panose="020B0604020202020204" pitchFamily="34" charset="0"/>
                <a:cs typeface="Arial" panose="020B0604020202020204" pitchFamily="34" charset="0"/>
              </a:rPr>
              <a:t> CPI</a:t>
            </a:r>
            <a:endParaRPr lang="en-US" sz="900" b="1" dirty="0" err="1">
              <a:latin typeface="Arial" panose="020B0604020202020204" pitchFamily="34" charset="0"/>
              <a:cs typeface="Arial" panose="020B0604020202020204" pitchFamily="34" charset="0"/>
            </a:endParaRPr>
          </a:p>
        </p:txBody>
      </p:sp>
      <p:sp>
        <p:nvSpPr>
          <p:cNvPr id="14" name="Textfeld 13"/>
          <p:cNvSpPr txBox="1">
            <a:spLocks noChangeArrowheads="1"/>
          </p:cNvSpPr>
          <p:nvPr/>
        </p:nvSpPr>
        <p:spPr bwMode="auto">
          <a:xfrm>
            <a:off x="5389458" y="6003207"/>
            <a:ext cx="1777594" cy="707882"/>
          </a:xfrm>
          <a:prstGeom prst="rect">
            <a:avLst/>
          </a:prstGeom>
          <a:noFill/>
          <a:ln w="9525">
            <a:noFill/>
            <a:miter lim="800000"/>
            <a:headEnd/>
            <a:tailEnd/>
          </a:ln>
        </p:spPr>
        <p:txBody>
          <a:bodyPr wrap="square" lIns="91436" tIns="45718" rIns="91436" bIns="45718">
            <a:spAutoFit/>
          </a:bodyPr>
          <a:lstStyle/>
          <a:p>
            <a:r>
              <a:rPr lang="de-DE" sz="1000" b="1" dirty="0">
                <a:latin typeface="Arial" panose="020B0604020202020204" pitchFamily="34" charset="0"/>
                <a:cs typeface="Arial" panose="020B0604020202020204" pitchFamily="34" charset="0"/>
              </a:rPr>
              <a:t>*Winter </a:t>
            </a:r>
            <a:r>
              <a:rPr lang="de-DE" sz="1000" b="1" dirty="0" err="1">
                <a:latin typeface="Arial" panose="020B0604020202020204" pitchFamily="34" charset="0"/>
                <a:cs typeface="Arial" panose="020B0604020202020204" pitchFamily="34" charset="0"/>
              </a:rPr>
              <a:t>storms</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include</a:t>
            </a:r>
            <a:r>
              <a:rPr lang="de-DE" sz="1000" b="1" dirty="0">
                <a:latin typeface="Arial" panose="020B0604020202020204" pitchFamily="34" charset="0"/>
                <a:cs typeface="Arial" panose="020B0604020202020204" pitchFamily="34" charset="0"/>
              </a:rPr>
              <a:t> winter </a:t>
            </a:r>
            <a:r>
              <a:rPr lang="de-DE" sz="1000" b="1" dirty="0" err="1">
                <a:latin typeface="Arial" panose="020B0604020202020204" pitchFamily="34" charset="0"/>
                <a:cs typeface="Arial" panose="020B0604020202020204" pitchFamily="34" charset="0"/>
              </a:rPr>
              <a:t>damage</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blizzard</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snow</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storm</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and</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cold</a:t>
            </a:r>
            <a:r>
              <a:rPr lang="de-DE" sz="1000" b="1" dirty="0">
                <a:latin typeface="Arial" panose="020B0604020202020204" pitchFamily="34" charset="0"/>
                <a:cs typeface="Arial" panose="020B0604020202020204" pitchFamily="34" charset="0"/>
              </a:rPr>
              <a:t> </a:t>
            </a:r>
            <a:r>
              <a:rPr lang="de-DE" sz="1000" b="1" dirty="0" err="1">
                <a:latin typeface="Arial" panose="020B0604020202020204" pitchFamily="34" charset="0"/>
                <a:cs typeface="Arial" panose="020B0604020202020204" pitchFamily="34" charset="0"/>
              </a:rPr>
              <a:t>wave</a:t>
            </a:r>
            <a:endParaRPr lang="de-DE" sz="1000" b="1" dirty="0">
              <a:latin typeface="Arial" panose="020B0604020202020204" pitchFamily="34" charset="0"/>
              <a:cs typeface="Arial" panose="020B0604020202020204" pitchFamily="34" charset="0"/>
            </a:endParaRPr>
          </a:p>
        </p:txBody>
      </p:sp>
      <p:sp>
        <p:nvSpPr>
          <p:cNvPr id="15" name="TextBox 14"/>
          <p:cNvSpPr txBox="1"/>
          <p:nvPr/>
        </p:nvSpPr>
        <p:spPr>
          <a:xfrm>
            <a:off x="8433033" y="6464868"/>
            <a:ext cx="685800" cy="246221"/>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112</a:t>
            </a:fld>
            <a:endParaRPr lang="en-US" sz="1000" dirty="0">
              <a:solidFill>
                <a:schemeClr val="accent4">
                  <a:lumMod val="75000"/>
                </a:schemeClr>
              </a:solidFill>
            </a:endParaRPr>
          </a:p>
        </p:txBody>
      </p:sp>
      <p:pic>
        <p:nvPicPr>
          <p:cNvPr id="3" name="Picture 2"/>
          <p:cNvPicPr>
            <a:picLocks noChangeAspect="1" noChangeArrowheads="1"/>
          </p:cNvPicPr>
          <p:nvPr/>
        </p:nvPicPr>
        <p:blipFill>
          <a:blip r:embed="rId4" cstate="screen"/>
          <a:srcRect/>
          <a:stretch>
            <a:fillRect/>
          </a:stretch>
        </p:blipFill>
        <p:spPr bwMode="auto">
          <a:xfrm>
            <a:off x="10008" y="2227991"/>
            <a:ext cx="8674523" cy="3764045"/>
          </a:xfrm>
          <a:prstGeom prst="rect">
            <a:avLst/>
          </a:prstGeom>
          <a:noFill/>
          <a:ln w="9525">
            <a:noFill/>
            <a:miter lim="800000"/>
            <a:headEnd/>
            <a:tailEnd/>
          </a:ln>
          <a:effectLst/>
        </p:spPr>
      </p:pic>
      <p:sp>
        <p:nvSpPr>
          <p:cNvPr id="22" name="Text Box 49"/>
          <p:cNvSpPr txBox="1">
            <a:spLocks noChangeArrowheads="1"/>
          </p:cNvSpPr>
          <p:nvPr/>
        </p:nvSpPr>
        <p:spPr bwMode="auto">
          <a:xfrm>
            <a:off x="336243" y="6464868"/>
            <a:ext cx="5942012" cy="138499"/>
          </a:xfrm>
          <a:prstGeom prst="rect">
            <a:avLst/>
          </a:prstGeom>
          <a:noFill/>
          <a:ln w="9525">
            <a:noFill/>
            <a:miter lim="800000"/>
            <a:headEnd/>
            <a:tailEnd/>
          </a:ln>
        </p:spPr>
        <p:txBody>
          <a:bodyPr wrap="square" lIns="0" tIns="0" rIns="0" bIns="0">
            <a:spAutoFit/>
          </a:bodyPr>
          <a:lstStyle/>
          <a:p>
            <a:pPr>
              <a:spcBef>
                <a:spcPct val="10000"/>
              </a:spcBef>
            </a:pPr>
            <a:r>
              <a:rPr lang="en-US" sz="900" dirty="0">
                <a:solidFill>
                  <a:schemeClr val="accent4">
                    <a:lumMod val="75000"/>
                  </a:schemeClr>
                </a:solidFill>
                <a:latin typeface="Arial" panose="020B0604020202020204" pitchFamily="34" charset="0"/>
                <a:cs typeface="Arial" panose="020B0604020202020204" pitchFamily="34" charset="0"/>
              </a:rPr>
              <a:t>Source: Property Claim Services, MR </a:t>
            </a:r>
            <a:r>
              <a:rPr lang="en-US" sz="900" dirty="0" err="1">
                <a:solidFill>
                  <a:schemeClr val="accent4">
                    <a:lumMod val="75000"/>
                  </a:schemeClr>
                </a:solidFill>
                <a:latin typeface="Arial" panose="020B0604020202020204" pitchFamily="34" charset="0"/>
                <a:cs typeface="Arial" panose="020B0604020202020204" pitchFamily="34" charset="0"/>
              </a:rPr>
              <a:t>NatCatSERVICE</a:t>
            </a:r>
            <a:r>
              <a:rPr lang="en-US" sz="900" dirty="0">
                <a:solidFill>
                  <a:schemeClr val="accent4">
                    <a:lumMod val="75000"/>
                  </a:schemeClr>
                </a:solidFill>
                <a:latin typeface="Arial" panose="020B0604020202020204" pitchFamily="34" charset="0"/>
                <a:cs typeface="Arial" panose="020B0604020202020204" pitchFamily="34" charset="0"/>
              </a:rPr>
              <a:t>.</a:t>
            </a:r>
          </a:p>
        </p:txBody>
      </p:sp>
      <p:sp>
        <p:nvSpPr>
          <p:cNvPr id="24" name="Textfeld 9"/>
          <p:cNvSpPr txBox="1"/>
          <p:nvPr/>
        </p:nvSpPr>
        <p:spPr bwMode="auto">
          <a:xfrm>
            <a:off x="10008" y="1815565"/>
            <a:ext cx="2459865" cy="307773"/>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400" b="1" dirty="0" smtClean="0">
                <a:solidFill>
                  <a:srgbClr val="2B7299"/>
                </a:solidFill>
              </a:rPr>
              <a:t>$ </a:t>
            </a:r>
            <a:r>
              <a:rPr lang="de-DE" sz="1400" b="1" dirty="0" smtClean="0">
                <a:solidFill>
                  <a:srgbClr val="2B7299"/>
                </a:solidFill>
                <a:latin typeface="Arial" panose="020B0604020202020204" pitchFamily="34" charset="0"/>
                <a:cs typeface="Arial" panose="020B0604020202020204" pitchFamily="34" charset="0"/>
              </a:rPr>
              <a:t>Billions, in 2014 Dollars</a:t>
            </a:r>
            <a:endParaRPr lang="de-DE" sz="1400" b="1" dirty="0">
              <a:solidFill>
                <a:srgbClr val="2B7299"/>
              </a:solidFill>
              <a:latin typeface="Arial" panose="020B0604020202020204" pitchFamily="34" charset="0"/>
              <a:cs typeface="Arial" panose="020B0604020202020204" pitchFamily="34" charset="0"/>
            </a:endParaRPr>
          </a:p>
        </p:txBody>
      </p:sp>
      <p:sp>
        <p:nvSpPr>
          <p:cNvPr id="4" name="Rectangle 3"/>
          <p:cNvSpPr/>
          <p:nvPr/>
        </p:nvSpPr>
        <p:spPr>
          <a:xfrm>
            <a:off x="8574417" y="3797569"/>
            <a:ext cx="110114" cy="18486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utoShape 7"/>
          <p:cNvSpPr>
            <a:spLocks noChangeArrowheads="1"/>
          </p:cNvSpPr>
          <p:nvPr/>
        </p:nvSpPr>
        <p:spPr bwMode="blackWhite">
          <a:xfrm>
            <a:off x="6539858" y="1359372"/>
            <a:ext cx="2554188" cy="1382865"/>
          </a:xfrm>
          <a:prstGeom prst="wedgeRectCallout">
            <a:avLst>
              <a:gd name="adj1" fmla="val 31113"/>
              <a:gd name="adj2" fmla="val 1206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anose="020B0604020202020204" pitchFamily="34" charset="0"/>
                <a:cs typeface="Arial" panose="020B0604020202020204" pitchFamily="34" charset="0"/>
              </a:rPr>
              <a:t>2015 insured winter storm losses totaled $2.3B, similar to 2014 and about double the long-run average</a:t>
            </a:r>
            <a:endParaRPr lang="en-US" sz="1600" b="1" dirty="0">
              <a:solidFill>
                <a:srgbClr val="FFFFFF"/>
              </a:solidFill>
              <a:latin typeface="Arial" panose="020B0604020202020204" pitchFamily="34" charset="0"/>
              <a:cs typeface="Arial" panose="020B0604020202020204" pitchFamily="34" charset="0"/>
            </a:endParaRPr>
          </a:p>
        </p:txBody>
      </p:sp>
      <p:sp>
        <p:nvSpPr>
          <p:cNvPr id="21" name="AutoShape 7"/>
          <p:cNvSpPr>
            <a:spLocks noChangeArrowheads="1"/>
          </p:cNvSpPr>
          <p:nvPr/>
        </p:nvSpPr>
        <p:spPr bwMode="blackWhite">
          <a:xfrm>
            <a:off x="3958300" y="1104050"/>
            <a:ext cx="2563424" cy="1765802"/>
          </a:xfrm>
          <a:prstGeom prst="wedgeRectCallout">
            <a:avLst>
              <a:gd name="adj1" fmla="val -55474"/>
              <a:gd name="adj2" fmla="val 3726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Three of the four most costly years ever for insured losses from winter storms and damage occurred in the 1990s, led by the “Storm of the Century” in 1993.</a:t>
            </a:r>
            <a:endParaRPr lang="en-US" sz="1600" b="1" dirty="0">
              <a:solidFill>
                <a:srgbClr val="FFFFFF"/>
              </a:solidFill>
              <a:latin typeface="Arial" pitchFamily="34" charset="0"/>
              <a:cs typeface="Arial" pitchFamily="34" charset="0"/>
            </a:endParaRPr>
          </a:p>
        </p:txBody>
      </p:sp>
      <p:sp>
        <p:nvSpPr>
          <p:cNvPr id="26" name="AutoShape 7"/>
          <p:cNvSpPr>
            <a:spLocks noChangeArrowheads="1"/>
          </p:cNvSpPr>
          <p:nvPr/>
        </p:nvSpPr>
        <p:spPr bwMode="blackWhite">
          <a:xfrm>
            <a:off x="1420913" y="2663841"/>
            <a:ext cx="1693862" cy="854597"/>
          </a:xfrm>
          <a:prstGeom prst="wedgeRectCallout">
            <a:avLst>
              <a:gd name="adj1" fmla="val 53292"/>
              <a:gd name="adj2" fmla="val 103804"/>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5-year running average</a:t>
            </a:r>
            <a:endParaRPr lang="en-US" b="1" dirty="0">
              <a:solidFill>
                <a:srgbClr val="FFFFFF"/>
              </a:solidFill>
              <a:latin typeface="Arial" pitchFamily="34" charset="0"/>
              <a:cs typeface="Arial" pitchFamily="34" charset="0"/>
            </a:endParaRPr>
          </a:p>
        </p:txBody>
      </p:sp>
      <p:sp>
        <p:nvSpPr>
          <p:cNvPr id="27" name="Title 7"/>
          <p:cNvSpPr txBox="1">
            <a:spLocks/>
          </p:cNvSpPr>
          <p:nvPr/>
        </p:nvSpPr>
        <p:spPr bwMode="black">
          <a:xfrm>
            <a:off x="153929" y="73740"/>
            <a:ext cx="7608742" cy="8128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225A7A"/>
                </a:solidFill>
                <a:effectLst/>
                <a:uLnTx/>
                <a:uFillTx/>
                <a:latin typeface="Arial"/>
                <a:cs typeface="Arial"/>
              </a:rPr>
              <a:t>Winter Storm and Winter Damage Events in the US, 1980-2015 (2014 US$)</a:t>
            </a:r>
            <a:endParaRPr kumimoji="0" lang="en-US" sz="2800" b="1" i="0" u="none" strike="noStrike" kern="0" cap="none" spc="0" normalizeH="0" baseline="0" noProof="0" dirty="0">
              <a:ln>
                <a:noFill/>
              </a:ln>
              <a:solidFill>
                <a:srgbClr val="225A7A"/>
              </a:solidFill>
              <a:effectLst/>
              <a:uLnTx/>
              <a:uFillTx/>
              <a:ea typeface="+mj-ea"/>
              <a:cs typeface="+mj-cs"/>
            </a:endParaRPr>
          </a:p>
        </p:txBody>
      </p:sp>
    </p:spTree>
    <p:custDataLst>
      <p:tags r:id="rId1"/>
    </p:custDataLst>
    <p:extLst>
      <p:ext uri="{BB962C8B-B14F-4D97-AF65-F5344CB8AC3E}">
        <p14:creationId xmlns:p14="http://schemas.microsoft.com/office/powerpoint/2010/main" val="273418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childTnLst>
                          </p:cTn>
                        </p:par>
                        <p:par>
                          <p:cTn id="12" fill="hold">
                            <p:stCondLst>
                              <p:cond delay="2400"/>
                            </p:stCondLst>
                            <p:childTnLst>
                              <p:par>
                                <p:cTn id="13" presetID="22" presetClass="entr" presetSubtype="2" fill="hold" grpId="0" nodeType="afterEffect">
                                  <p:stCondLst>
                                    <p:cond delay="70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6" grpId="0" animBg="1"/>
    </p:bld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215681"/>
            <a:ext cx="7183119" cy="540000"/>
          </a:xfrm>
        </p:spPr>
        <p:txBody>
          <a:bodyPr/>
          <a:lstStyle/>
          <a:p>
            <a:pPr rtl="0" eaLnBrk="1" latinLnBrk="0" hangingPunct="1"/>
            <a:r>
              <a:rPr lang="en-US" sz="2800" dirty="0" smtClean="0">
                <a:latin typeface="Arial"/>
                <a:ea typeface="Arial Unicode MS"/>
                <a:cs typeface="Arial"/>
              </a:rPr>
              <a:t>Natural </a:t>
            </a:r>
            <a:r>
              <a:rPr lang="en-US" sz="2800" dirty="0">
                <a:latin typeface="Arial"/>
                <a:ea typeface="Arial Unicode MS"/>
                <a:cs typeface="Arial"/>
              </a:rPr>
              <a:t>D</a:t>
            </a:r>
            <a:r>
              <a:rPr lang="en-US" sz="2800" dirty="0" smtClean="0">
                <a:latin typeface="Arial"/>
                <a:ea typeface="Arial Unicode MS"/>
                <a:cs typeface="Arial"/>
              </a:rPr>
              <a:t>isaster Losses </a:t>
            </a:r>
            <a:r>
              <a:rPr lang="en-US" sz="2800" dirty="0">
                <a:latin typeface="Arial"/>
                <a:ea typeface="Arial Unicode MS"/>
                <a:cs typeface="Arial"/>
              </a:rPr>
              <a:t>in the U.S</a:t>
            </a:r>
            <a:r>
              <a:rPr lang="en-US" sz="2800" dirty="0" smtClean="0">
                <a:latin typeface="Arial"/>
                <a:ea typeface="Arial Unicode MS"/>
                <a:cs typeface="Arial"/>
              </a:rPr>
              <a:t>.,</a:t>
            </a:r>
            <a:br>
              <a:rPr lang="en-US" sz="2800" dirty="0" smtClean="0">
                <a:latin typeface="Arial"/>
                <a:ea typeface="Arial Unicode MS"/>
                <a:cs typeface="Arial"/>
              </a:rPr>
            </a:br>
            <a:r>
              <a:rPr lang="en-US" sz="2800" dirty="0" smtClean="0">
                <a:latin typeface="Arial"/>
                <a:ea typeface="Arial Unicode MS"/>
                <a:cs typeface="Arial"/>
              </a:rPr>
              <a:t>First Half 2015</a:t>
            </a:r>
            <a:endParaRPr lang="de-DE" sz="2000" dirty="0">
              <a:latin typeface="Arial"/>
              <a:ea typeface="Arial Unicode MS"/>
              <a:cs typeface="Arial"/>
            </a:endParaRPr>
          </a:p>
        </p:txBody>
      </p:sp>
      <p:graphicFrame>
        <p:nvGraphicFramePr>
          <p:cNvPr id="6" name="Group 5"/>
          <p:cNvGraphicFramePr>
            <a:graphicFrameLocks/>
          </p:cNvGraphicFramePr>
          <p:nvPr>
            <p:extLst>
              <p:ext uri="{D42A27DB-BD31-4B8C-83A1-F6EECF244321}">
                <p14:modId xmlns:p14="http://schemas.microsoft.com/office/powerpoint/2010/main" val="2727533420"/>
              </p:ext>
            </p:extLst>
          </p:nvPr>
        </p:nvGraphicFramePr>
        <p:xfrm>
          <a:off x="230189" y="1835792"/>
          <a:ext cx="8651874" cy="3966044"/>
        </p:xfrm>
        <a:graphic>
          <a:graphicData uri="http://schemas.openxmlformats.org/drawingml/2006/table">
            <a:tbl>
              <a:tblPr>
                <a:effectLst/>
              </a:tblPr>
              <a:tblGrid>
                <a:gridCol w="2645091"/>
                <a:gridCol w="944880"/>
                <a:gridCol w="1125225"/>
                <a:gridCol w="1895036"/>
                <a:gridCol w="2041642"/>
              </a:tblGrid>
              <a:tr h="76377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400" b="0" dirty="0" smtClean="0">
                          <a:solidFill>
                            <a:srgbClr val="FFFFFF"/>
                          </a:solidFill>
                          <a:latin typeface="Arial" charset="0"/>
                        </a:rPr>
                        <a:t>As of July 1, 2015</a:t>
                      </a:r>
                      <a:endParaRPr lang="en-US" sz="1400" b="0"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407249">
                <a:tc>
                  <a:txBody>
                    <a:bodyPr/>
                    <a:lstStyle/>
                    <a:p>
                      <a:pPr marL="0" marR="0" indent="0" algn="l" rtl="0" eaLnBrk="1" fontAlgn="base" latinLnBrk="0" hangingPunct="1">
                        <a:lnSpc>
                          <a:spcPct val="110000"/>
                        </a:lnSpc>
                        <a:spcBef>
                          <a:spcPts val="660"/>
                        </a:spcBef>
                        <a:spcAft>
                          <a:spcPts val="0"/>
                        </a:spcAft>
                      </a:pPr>
                      <a:r>
                        <a:rPr lang="en-US" sz="1400" b="0" i="0" u="none" strike="noStrike" kern="1200" baseline="0" dirty="0" smtClean="0">
                          <a:solidFill>
                            <a:schemeClr val="tx1"/>
                          </a:solidFill>
                          <a:latin typeface="Arial"/>
                          <a:ea typeface="Arial Unicode MS"/>
                          <a:cs typeface="Arial"/>
                        </a:rPr>
                        <a:t>Severe Thunderstorm</a:t>
                      </a:r>
                      <a:endParaRPr lang="en-US" sz="2400" b="0"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38</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66</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7,000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solidFill>
                            <a:schemeClr val="tx1"/>
                          </a:solidFill>
                          <a:latin typeface="Arial"/>
                        </a:rPr>
                        <a:t>5,100</a:t>
                      </a:r>
                      <a:endParaRPr lang="en-US" sz="1400" b="0" i="0" u="none" strike="noStrike" dirty="0">
                        <a:solidFill>
                          <a:schemeClr val="tx1"/>
                        </a:solidFill>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47525">
                <a:tc>
                  <a:txBody>
                    <a:bodyPr/>
                    <a:lstStyle/>
                    <a:p>
                      <a:pPr marL="0" marR="0" indent="0" algn="l" rtl="0" eaLnBrk="1" fontAlgn="base" latinLnBrk="0" hangingPunct="1">
                        <a:lnSpc>
                          <a:spcPct val="110000"/>
                        </a:lnSpc>
                        <a:spcBef>
                          <a:spcPts val="660"/>
                        </a:spcBef>
                        <a:spcAft>
                          <a:spcPts val="0"/>
                        </a:spcAft>
                      </a:pPr>
                      <a:r>
                        <a:rPr lang="en-US" sz="1400" b="1" i="1" u="none" strike="noStrike" kern="1200" baseline="0" dirty="0">
                          <a:solidFill>
                            <a:srgbClr val="0070C0"/>
                          </a:solidFill>
                          <a:latin typeface="Arial"/>
                          <a:ea typeface="Arial Unicode MS"/>
                          <a:cs typeface="Arial"/>
                        </a:rPr>
                        <a:t>Winter Storms &amp; Cold Waves</a:t>
                      </a:r>
                      <a:endParaRPr lang="en-US" sz="2400" b="1" i="1" u="none" strike="noStrike" dirty="0">
                        <a:solidFill>
                          <a:srgbClr val="0070C0"/>
                        </a:solidFill>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1" i="1" u="none" strike="noStrike" dirty="0" smtClean="0">
                          <a:solidFill>
                            <a:srgbClr val="0070C0"/>
                          </a:solidFill>
                          <a:latin typeface="Arial"/>
                        </a:rPr>
                        <a:t>11</a:t>
                      </a:r>
                      <a:endParaRPr lang="en-US" sz="1400" b="1" i="1" u="none" strike="noStrike" dirty="0">
                        <a:solidFill>
                          <a:srgbClr val="0070C0"/>
                        </a:solidFill>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1" i="1" u="none" strike="noStrike" dirty="0" smtClean="0">
                          <a:solidFill>
                            <a:srgbClr val="0070C0"/>
                          </a:solidFill>
                          <a:latin typeface="Arial"/>
                        </a:rPr>
                        <a:t>80</a:t>
                      </a:r>
                      <a:endParaRPr lang="en-US" sz="1400" b="1" i="1" u="none" strike="noStrike" dirty="0">
                        <a:solidFill>
                          <a:srgbClr val="0070C0"/>
                        </a:solidFill>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1" i="1" u="none" strike="noStrike" dirty="0" smtClean="0">
                          <a:solidFill>
                            <a:srgbClr val="0070C0"/>
                          </a:solidFill>
                          <a:latin typeface="Arial"/>
                        </a:rPr>
                        <a:t>3,800</a:t>
                      </a:r>
                      <a:endParaRPr lang="en-US" sz="1400" b="1" i="1" u="none" strike="noStrike" dirty="0">
                        <a:solidFill>
                          <a:srgbClr val="0070C0"/>
                        </a:solidFill>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1" i="1" u="none" strike="noStrike" dirty="0" smtClean="0">
                          <a:solidFill>
                            <a:srgbClr val="0070C0"/>
                          </a:solidFill>
                          <a:latin typeface="Arial"/>
                        </a:rPr>
                        <a:t>2,900</a:t>
                      </a:r>
                      <a:endParaRPr lang="en-US" sz="1400" b="1" i="1" u="none" strike="noStrike" dirty="0">
                        <a:solidFill>
                          <a:srgbClr val="0070C0"/>
                        </a:solidFill>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07249">
                <a:tc>
                  <a:txBody>
                    <a:bodyPr/>
                    <a:lstStyle/>
                    <a:p>
                      <a:pPr marL="0" marR="0" indent="0" algn="l" rtl="0" eaLnBrk="1" fontAlgn="base" latinLnBrk="0" hangingPunct="1">
                        <a:lnSpc>
                          <a:spcPct val="110000"/>
                        </a:lnSpc>
                        <a:spcBef>
                          <a:spcPts val="660"/>
                        </a:spcBef>
                        <a:spcAft>
                          <a:spcPts val="0"/>
                        </a:spcAft>
                      </a:pPr>
                      <a:r>
                        <a:rPr lang="en-US" sz="1400" b="0" i="0" u="none" strike="noStrike" kern="1200" baseline="0" dirty="0">
                          <a:solidFill>
                            <a:schemeClr val="tx1"/>
                          </a:solidFill>
                          <a:latin typeface="Arial"/>
                          <a:ea typeface="Arial Unicode MS"/>
                          <a:cs typeface="Arial"/>
                        </a:rPr>
                        <a:t>Flood, </a:t>
                      </a:r>
                      <a:r>
                        <a:rPr lang="en-US" sz="1400" b="0" i="0" u="none" strike="noStrike" kern="1200" baseline="0" dirty="0" smtClean="0">
                          <a:solidFill>
                            <a:schemeClr val="tx1"/>
                          </a:solidFill>
                          <a:latin typeface="Arial"/>
                          <a:ea typeface="Arial Unicode MS"/>
                          <a:cs typeface="Arial"/>
                        </a:rPr>
                        <a:t>Flash </a:t>
                      </a:r>
                      <a:r>
                        <a:rPr lang="en-US" sz="1400" b="0" i="0" u="none" strike="noStrike" kern="1200" baseline="0" dirty="0">
                          <a:solidFill>
                            <a:schemeClr val="tx1"/>
                          </a:solidFill>
                          <a:latin typeface="Arial"/>
                          <a:ea typeface="Arial Unicode MS"/>
                          <a:cs typeface="Arial"/>
                        </a:rPr>
                        <a:t>F</a:t>
                      </a:r>
                      <a:r>
                        <a:rPr lang="en-US" sz="1400" b="0" i="0" u="none" strike="noStrike" kern="1200" baseline="0" dirty="0" smtClean="0">
                          <a:solidFill>
                            <a:schemeClr val="tx1"/>
                          </a:solidFill>
                          <a:latin typeface="Arial"/>
                          <a:ea typeface="Arial Unicode MS"/>
                          <a:cs typeface="Arial"/>
                        </a:rPr>
                        <a:t>lood</a:t>
                      </a:r>
                      <a:endParaRPr lang="en-US" sz="2400" b="0"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10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4</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500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150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33163">
                <a:tc>
                  <a:txBody>
                    <a:bodyPr/>
                    <a:lstStyle/>
                    <a:p>
                      <a:pPr marL="0" marR="0" indent="0" algn="l" rtl="0" eaLnBrk="1" fontAlgn="base" latinLnBrk="0" hangingPunct="1">
                        <a:lnSpc>
                          <a:spcPct val="110000"/>
                        </a:lnSpc>
                        <a:spcBef>
                          <a:spcPts val="660"/>
                        </a:spcBef>
                        <a:spcAft>
                          <a:spcPts val="0"/>
                        </a:spcAft>
                      </a:pPr>
                      <a:r>
                        <a:rPr lang="en-US" sz="1400" b="0" i="0" u="none" strike="noStrike" kern="1200" baseline="0" dirty="0">
                          <a:solidFill>
                            <a:schemeClr val="tx1"/>
                          </a:solidFill>
                          <a:latin typeface="Arial"/>
                          <a:ea typeface="Arial Unicode MS"/>
                          <a:cs typeface="Arial"/>
                        </a:rPr>
                        <a:t>Earthquake &amp; </a:t>
                      </a:r>
                      <a:r>
                        <a:rPr lang="en-US" sz="1400" b="0" i="0" u="none" strike="noStrike" kern="1200" baseline="0" dirty="0" smtClean="0">
                          <a:solidFill>
                            <a:schemeClr val="tx1"/>
                          </a:solidFill>
                          <a:latin typeface="Arial"/>
                          <a:ea typeface="Arial Unicode MS"/>
                          <a:cs typeface="Arial"/>
                        </a:rPr>
                        <a:t>Geophysical</a:t>
                      </a:r>
                      <a:endParaRPr lang="en-US" sz="2400" b="0"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1</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defTabSz="914355" rtl="0" eaLnBrk="1" fontAlgn="base" latinLnBrk="0" hangingPunct="1">
                        <a:lnSpc>
                          <a:spcPct val="110000"/>
                        </a:lnSpc>
                        <a:spcBef>
                          <a:spcPts val="660"/>
                        </a:spcBef>
                        <a:spcAft>
                          <a:spcPts val="0"/>
                        </a:spcAft>
                        <a:buClrTx/>
                        <a:buSzTx/>
                        <a:buFontTx/>
                        <a:buNone/>
                        <a:tabLst/>
                        <a:defRPr/>
                      </a:pPr>
                      <a:r>
                        <a:rPr lang="de-DE" sz="1400" b="0" i="0" u="none" strike="noStrike" dirty="0" smtClean="0">
                          <a:latin typeface="+mn-lt"/>
                        </a:rPr>
                        <a:t>-</a:t>
                      </a:r>
                      <a:endParaRPr lang="en-US" sz="1400" b="0" i="0" u="none" strike="noStrike" dirty="0" smtClean="0">
                        <a:latin typeface="+mn-lt"/>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07249">
                <a:tc>
                  <a:txBody>
                    <a:bodyPr/>
                    <a:lstStyle/>
                    <a:p>
                      <a:pPr marL="0" marR="0" indent="0" algn="l" rtl="0" eaLnBrk="1" fontAlgn="base" latinLnBrk="0" hangingPunct="1">
                        <a:lnSpc>
                          <a:spcPct val="110000"/>
                        </a:lnSpc>
                        <a:spcBef>
                          <a:spcPts val="660"/>
                        </a:spcBef>
                        <a:spcAft>
                          <a:spcPts val="0"/>
                        </a:spcAft>
                      </a:pPr>
                      <a:r>
                        <a:rPr lang="en-US" sz="1400" b="0" i="0" u="none" strike="noStrike" kern="1200" baseline="0" dirty="0">
                          <a:solidFill>
                            <a:schemeClr val="tx1"/>
                          </a:solidFill>
                          <a:latin typeface="Arial"/>
                          <a:ea typeface="Arial Unicode MS"/>
                          <a:cs typeface="Arial"/>
                        </a:rPr>
                        <a:t>Tropical Cyclone</a:t>
                      </a:r>
                      <a:endParaRPr lang="en-US" sz="2400" b="0"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2</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4</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Loss </a:t>
                      </a:r>
                      <a:r>
                        <a:rPr lang="de-DE" sz="1400" b="0" i="0" u="none" strike="noStrike" dirty="0" err="1" smtClean="0">
                          <a:latin typeface="Arial"/>
                        </a:rPr>
                        <a:t>est.</a:t>
                      </a:r>
                      <a:r>
                        <a:rPr lang="de-DE" sz="1400" b="0" i="0" u="none" strike="noStrike" dirty="0" smtClean="0">
                          <a:latin typeface="Arial"/>
                        </a:rPr>
                        <a:t> in </a:t>
                      </a:r>
                      <a:r>
                        <a:rPr lang="de-DE" sz="1400" b="0" i="0" u="none" strike="noStrike" dirty="0" err="1" smtClean="0">
                          <a:latin typeface="Arial"/>
                        </a:rPr>
                        <a:t>progress</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mn-lt"/>
                        </a:rPr>
                        <a:t>Loss </a:t>
                      </a:r>
                      <a:r>
                        <a:rPr lang="de-DE" sz="1400" b="0" i="0" u="none" strike="noStrike" dirty="0" err="1" smtClean="0">
                          <a:latin typeface="+mn-lt"/>
                        </a:rPr>
                        <a:t>est.</a:t>
                      </a:r>
                      <a:r>
                        <a:rPr lang="de-DE" sz="1400" b="0" i="0" u="none" strike="noStrike" dirty="0" smtClean="0">
                          <a:latin typeface="+mn-lt"/>
                        </a:rPr>
                        <a:t> in </a:t>
                      </a:r>
                      <a:r>
                        <a:rPr lang="de-DE" sz="1400" b="0" i="0" u="none" strike="noStrike" dirty="0" err="1" smtClean="0">
                          <a:latin typeface="+mn-lt"/>
                        </a:rPr>
                        <a:t>progress</a:t>
                      </a:r>
                      <a:endParaRPr lang="en-US" sz="1400" b="0" i="0" u="none" strike="noStrike" dirty="0">
                        <a:latin typeface="+mn-lt"/>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33163">
                <a:tc>
                  <a:txBody>
                    <a:bodyPr/>
                    <a:lstStyle/>
                    <a:p>
                      <a:pPr marL="0" marR="0" indent="0" algn="l" rtl="0" eaLnBrk="1" fontAlgn="base" latinLnBrk="0" hangingPunct="1">
                        <a:lnSpc>
                          <a:spcPct val="110000"/>
                        </a:lnSpc>
                        <a:spcBef>
                          <a:spcPts val="660"/>
                        </a:spcBef>
                        <a:spcAft>
                          <a:spcPts val="0"/>
                        </a:spcAft>
                      </a:pPr>
                      <a:r>
                        <a:rPr lang="en-US" sz="1400" b="0" i="0" u="none" strike="noStrike" kern="1200" baseline="0">
                          <a:solidFill>
                            <a:schemeClr val="tx1"/>
                          </a:solidFill>
                          <a:latin typeface="Arial"/>
                          <a:ea typeface="Arial Unicode MS"/>
                          <a:cs typeface="Arial"/>
                        </a:rPr>
                        <a:t>Wildfire, Heat Waves, &amp; Drought</a:t>
                      </a:r>
                      <a:endParaRPr lang="en-US" sz="2400" b="0" i="0" u="none" strike="noStrike">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18</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rtl="0" eaLnBrk="1" fontAlgn="base" latinLnBrk="0" hangingPunct="1">
                        <a:lnSpc>
                          <a:spcPct val="110000"/>
                        </a:lnSpc>
                        <a:spcBef>
                          <a:spcPts val="660"/>
                        </a:spcBef>
                        <a:spcAft>
                          <a:spcPts val="0"/>
                        </a:spcAft>
                      </a:pPr>
                      <a:r>
                        <a:rPr lang="de-DE" sz="1400" b="0" i="0" u="none" strike="noStrike" dirty="0" smtClean="0">
                          <a:latin typeface="Arial"/>
                        </a:rPr>
                        <a:t>1,300</a:t>
                      </a:r>
                      <a:endParaRPr lang="en-US" sz="1400" b="0"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indent="0" algn="ctr" defTabSz="914355" rtl="0" eaLnBrk="1" fontAlgn="base" latinLnBrk="0" hangingPunct="1">
                        <a:lnSpc>
                          <a:spcPct val="110000"/>
                        </a:lnSpc>
                        <a:spcBef>
                          <a:spcPts val="660"/>
                        </a:spcBef>
                        <a:spcAft>
                          <a:spcPts val="0"/>
                        </a:spcAft>
                        <a:buClrTx/>
                        <a:buSzTx/>
                        <a:buFontTx/>
                        <a:buNone/>
                        <a:tabLst/>
                        <a:defRPr/>
                      </a:pPr>
                      <a:r>
                        <a:rPr lang="de-DE" sz="1400" b="0" i="0" u="none" strike="noStrike" dirty="0" smtClean="0">
                          <a:latin typeface="+mn-lt"/>
                        </a:rPr>
                        <a:t>Minor </a:t>
                      </a:r>
                      <a:r>
                        <a:rPr lang="de-DE" sz="1400" b="0" i="0" u="none" strike="noStrike" dirty="0" err="1" smtClean="0">
                          <a:latin typeface="+mn-lt"/>
                        </a:rPr>
                        <a:t>market</a:t>
                      </a:r>
                      <a:r>
                        <a:rPr lang="de-DE" sz="1400" b="0" i="0" u="none" strike="noStrike" dirty="0" smtClean="0">
                          <a:latin typeface="+mn-lt"/>
                        </a:rPr>
                        <a:t> </a:t>
                      </a:r>
                      <a:r>
                        <a:rPr lang="de-DE" sz="1400" b="0" i="0" u="none" strike="noStrike" dirty="0" err="1" smtClean="0">
                          <a:latin typeface="+mn-lt"/>
                        </a:rPr>
                        <a:t>loss</a:t>
                      </a:r>
                      <a:endParaRPr lang="en-US" sz="1400" b="0" i="0" u="none" strike="noStrike" dirty="0" smtClean="0">
                        <a:latin typeface="+mn-lt"/>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07249">
                <a:tc>
                  <a:txBody>
                    <a:bodyPr/>
                    <a:lstStyle/>
                    <a:p>
                      <a:pPr marL="0" marR="0" indent="0" algn="l" rtl="0" eaLnBrk="1" fontAlgn="base" latinLnBrk="0" hangingPunct="1">
                        <a:lnSpc>
                          <a:spcPct val="110000"/>
                        </a:lnSpc>
                        <a:spcBef>
                          <a:spcPts val="660"/>
                        </a:spcBef>
                        <a:spcAft>
                          <a:spcPts val="0"/>
                        </a:spcAft>
                      </a:pPr>
                      <a:r>
                        <a:rPr lang="en-US" sz="1400" b="1" i="0" u="none" strike="noStrike" kern="1200" baseline="0" dirty="0">
                          <a:solidFill>
                            <a:schemeClr val="tx1"/>
                          </a:solidFill>
                          <a:latin typeface="Arial"/>
                          <a:ea typeface="Arial Unicode MS"/>
                          <a:cs typeface="Arial"/>
                        </a:rPr>
                        <a:t>Totals</a:t>
                      </a:r>
                      <a:endParaRPr lang="en-US" sz="2400" b="1" i="0" u="none" strike="noStrike" dirty="0">
                        <a:latin typeface="Arial"/>
                      </a:endParaRPr>
                    </a:p>
                  </a:txBody>
                  <a:tcPr anchor="ctr">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de-DE" sz="1400" b="1" i="0" u="none" strike="noStrike" dirty="0" smtClean="0">
                          <a:latin typeface="Arial"/>
                        </a:rPr>
                        <a:t>80</a:t>
                      </a:r>
                      <a:endParaRPr lang="en-US" sz="14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de-DE" sz="1400" b="1" i="0" u="none" strike="noStrike" dirty="0" smtClean="0">
                          <a:latin typeface="Arial"/>
                        </a:rPr>
                        <a:t>154</a:t>
                      </a:r>
                      <a:endParaRPr lang="en-US" sz="14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de-DE" sz="1400" b="1" i="0" u="none" strike="noStrike" dirty="0" smtClean="0">
                          <a:latin typeface="Arial"/>
                        </a:rPr>
                        <a:t>12,600</a:t>
                      </a:r>
                      <a:endParaRPr lang="en-US" sz="14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indent="0" algn="ctr" rtl="0" eaLnBrk="1" fontAlgn="base" latinLnBrk="0" hangingPunct="1">
                        <a:lnSpc>
                          <a:spcPct val="110000"/>
                        </a:lnSpc>
                        <a:spcBef>
                          <a:spcPts val="660"/>
                        </a:spcBef>
                        <a:spcAft>
                          <a:spcPts val="0"/>
                        </a:spcAft>
                      </a:pPr>
                      <a:r>
                        <a:rPr lang="de-DE" sz="1400" b="1" i="0" u="none" strike="noStrike" dirty="0" smtClean="0">
                          <a:latin typeface="Arial"/>
                        </a:rPr>
                        <a:t>8,200</a:t>
                      </a:r>
                      <a:endParaRPr lang="en-US" sz="1400" b="1" i="0" u="none" strike="noStrike" dirty="0">
                        <a:latin typeface="Arial"/>
                      </a:endParaRPr>
                    </a:p>
                  </a:txBody>
                  <a:tcPr anchor="ctr">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7" name="TextBox 6"/>
          <p:cNvSpPr txBox="1"/>
          <p:nvPr/>
        </p:nvSpPr>
        <p:spPr>
          <a:xfrm>
            <a:off x="8414658" y="5742412"/>
            <a:ext cx="685800" cy="246221"/>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113</a:t>
            </a:fld>
            <a:endParaRPr lang="en-US" sz="1000" dirty="0">
              <a:solidFill>
                <a:schemeClr val="accent4">
                  <a:lumMod val="75000"/>
                </a:schemeClr>
              </a:solidFill>
            </a:endParaRPr>
          </a:p>
        </p:txBody>
      </p:sp>
      <p:sp>
        <p:nvSpPr>
          <p:cNvPr id="2" name="Textfeld 1"/>
          <p:cNvSpPr txBox="1"/>
          <p:nvPr/>
        </p:nvSpPr>
        <p:spPr>
          <a:xfrm>
            <a:off x="152401" y="6309230"/>
            <a:ext cx="3685624" cy="230832"/>
          </a:xfrm>
          <a:prstGeom prst="rect">
            <a:avLst/>
          </a:prstGeom>
          <a:noFill/>
          <a:effectLst/>
        </p:spPr>
        <p:txBody>
          <a:bodyPr wrap="none" rtlCol="0">
            <a:spAutoFit/>
          </a:bodyPr>
          <a:lstStyle/>
          <a:p>
            <a:r>
              <a:rPr lang="de-DE" sz="900" dirty="0"/>
              <a:t>*Source: Property Claim Services (PCS) as of </a:t>
            </a:r>
            <a:r>
              <a:rPr lang="de-DE" sz="900" dirty="0" smtClean="0"/>
              <a:t>7/7/2015; Munich Re.</a:t>
            </a:r>
            <a:endParaRPr lang="en-US" sz="900" dirty="0" err="1"/>
          </a:p>
        </p:txBody>
      </p:sp>
    </p:spTree>
    <p:custDataLst>
      <p:tags r:id="rId1"/>
    </p:custDataLst>
    <p:extLst>
      <p:ext uri="{BB962C8B-B14F-4D97-AF65-F5344CB8AC3E}">
        <p14:creationId xmlns:p14="http://schemas.microsoft.com/office/powerpoint/2010/main" val="2572775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Group 5"/>
          <p:cNvGraphicFramePr>
            <a:graphicFrameLocks/>
          </p:cNvGraphicFramePr>
          <p:nvPr>
            <p:extLst>
              <p:ext uri="{D42A27DB-BD31-4B8C-83A1-F6EECF244321}">
                <p14:modId xmlns:p14="http://schemas.microsoft.com/office/powerpoint/2010/main" val="183870843"/>
              </p:ext>
            </p:extLst>
          </p:nvPr>
        </p:nvGraphicFramePr>
        <p:xfrm>
          <a:off x="230186" y="1962151"/>
          <a:ext cx="8651876" cy="3781502"/>
        </p:xfrm>
        <a:graphic>
          <a:graphicData uri="http://schemas.openxmlformats.org/drawingml/2006/table">
            <a:tbl>
              <a:tblPr>
                <a:effectLst/>
              </a:tblPr>
              <a:tblGrid>
                <a:gridCol w="1970863"/>
                <a:gridCol w="1334125"/>
                <a:gridCol w="1334125"/>
                <a:gridCol w="1971120"/>
                <a:gridCol w="2041643"/>
              </a:tblGrid>
              <a:tr h="50439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0" dirty="0" smtClean="0">
                          <a:solidFill>
                            <a:srgbClr val="FFFFFF"/>
                          </a:solidFill>
                          <a:latin typeface="Arial" charset="0"/>
                        </a:rPr>
                        <a:t>As of January, 2015</a:t>
                      </a:r>
                      <a:endParaRPr lang="en-US" sz="1200" b="0"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B7299"/>
                    </a:solidFill>
                  </a:tcPr>
                </a:tc>
              </a:tr>
              <a:tr h="48850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Severe</a:t>
                      </a:r>
                      <a:br>
                        <a:rPr kumimoji="0" lang="en-US" sz="1200" b="0" i="0" u="none" strike="noStrike" cap="none" normalizeH="0" baseline="0" dirty="0" smtClean="0">
                          <a:ln>
                            <a:noFill/>
                          </a:ln>
                          <a:solidFill>
                            <a:schemeClr val="tx1"/>
                          </a:solidFill>
                          <a:effectLst/>
                          <a:latin typeface="Arial" charset="0"/>
                        </a:rPr>
                      </a:br>
                      <a:r>
                        <a:rPr kumimoji="0" lang="en-US" sz="1200" b="0" i="0" u="none" strike="noStrike" cap="none" normalizeH="0" baseline="0" dirty="0" smtClean="0">
                          <a:ln>
                            <a:noFill/>
                          </a:ln>
                          <a:solidFill>
                            <a:schemeClr val="tx1"/>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62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98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17,000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kern="1200" cap="none" normalizeH="0" baseline="0" dirty="0" smtClean="0">
                          <a:ln>
                            <a:noFill/>
                          </a:ln>
                          <a:solidFill>
                            <a:schemeClr val="tx1"/>
                          </a:solidFill>
                          <a:effectLst/>
                          <a:latin typeface="Arial" charset="0"/>
                          <a:ea typeface="+mn-ea"/>
                          <a:cs typeface="+mn-cs"/>
                        </a:rPr>
                        <a:t>12,300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8049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1" i="1" u="none" strike="noStrike" cap="none" normalizeH="0" baseline="0" dirty="0" smtClean="0">
                          <a:ln>
                            <a:noFill/>
                          </a:ln>
                          <a:solidFill>
                            <a:srgbClr val="0070C0"/>
                          </a:solidFill>
                          <a:effectLst/>
                          <a:latin typeface="Arial" charset="0"/>
                        </a:rPr>
                        <a:t>Winter Storm, winter damage, cold wave, snow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1" i="1" u="none" strike="noStrike" cap="none" normalizeH="0" baseline="0" dirty="0" smtClean="0">
                          <a:ln>
                            <a:noFill/>
                          </a:ln>
                          <a:solidFill>
                            <a:srgbClr val="0070C0"/>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1" i="1" u="none" strike="noStrike" cap="none" normalizeH="0" baseline="0" dirty="0" smtClean="0">
                          <a:ln>
                            <a:noFill/>
                          </a:ln>
                          <a:solidFill>
                            <a:srgbClr val="0070C0"/>
                          </a:solidFill>
                          <a:effectLst/>
                          <a:latin typeface="Arial" charset="0"/>
                        </a:rPr>
                        <a:t>115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1" i="1" u="none" strike="noStrike" cap="none" normalizeH="0" baseline="0" dirty="0" smtClean="0">
                          <a:ln>
                            <a:noFill/>
                          </a:ln>
                          <a:solidFill>
                            <a:srgbClr val="0070C0"/>
                          </a:solidFill>
                          <a:effectLst/>
                          <a:latin typeface="Arial" charset="0"/>
                        </a:rPr>
                        <a:t>3,700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1" i="1" u="none" strike="noStrike" cap="none" normalizeH="0" baseline="0" dirty="0" smtClean="0">
                          <a:ln>
                            <a:noFill/>
                          </a:ln>
                          <a:solidFill>
                            <a:srgbClr val="0070C0"/>
                          </a:solidFill>
                          <a:effectLst/>
                          <a:latin typeface="Arial" charset="0"/>
                        </a:rPr>
                        <a:t>2,300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00"/>
                    </a:solidFill>
                  </a:tcPr>
                </a:tc>
              </a:tr>
              <a:tr h="48850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Flood, flash flood, storm surge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20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1,800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500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8850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Earthquake &amp; Geophysical, landslides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45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750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150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283011">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95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Minor market losses</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43006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Wildfire, Heat, &amp; 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1,700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Minor market losses</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283011">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119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266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25,000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15,300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5" name="TextBox 4"/>
          <p:cNvSpPr txBox="1"/>
          <p:nvPr/>
        </p:nvSpPr>
        <p:spPr>
          <a:xfrm>
            <a:off x="8357508" y="6305545"/>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114</a:t>
            </a:fld>
            <a:endParaRPr lang="en-US" sz="1000" dirty="0">
              <a:solidFill>
                <a:schemeClr val="accent4">
                  <a:lumMod val="75000"/>
                </a:schemeClr>
              </a:solidFill>
            </a:endParaRPr>
          </a:p>
        </p:txBody>
      </p:sp>
      <p:sp>
        <p:nvSpPr>
          <p:cNvPr id="9" name="Title 8"/>
          <p:cNvSpPr>
            <a:spLocks noGrp="1"/>
          </p:cNvSpPr>
          <p:nvPr>
            <p:ph type="title"/>
          </p:nvPr>
        </p:nvSpPr>
        <p:spPr>
          <a:xfrm>
            <a:off x="156297" y="221095"/>
            <a:ext cx="6840000" cy="540000"/>
          </a:xfrm>
        </p:spPr>
        <p:txBody>
          <a:bodyPr/>
          <a:lstStyle/>
          <a:p>
            <a:pPr lvl="0"/>
            <a:r>
              <a:rPr lang="en-US" sz="2800" kern="1200" dirty="0">
                <a:latin typeface="Arial"/>
                <a:ea typeface="Arial Unicode MS"/>
                <a:cs typeface="Arial"/>
              </a:rPr>
              <a:t>Natural </a:t>
            </a:r>
            <a:r>
              <a:rPr lang="en-US" sz="2800" kern="1200" dirty="0" smtClean="0">
                <a:latin typeface="Arial"/>
                <a:ea typeface="Arial Unicode MS"/>
                <a:cs typeface="Arial"/>
              </a:rPr>
              <a:t>Disaster Losses </a:t>
            </a:r>
            <a:r>
              <a:rPr lang="en-US" sz="2800" kern="1200" dirty="0">
                <a:latin typeface="Arial"/>
                <a:ea typeface="Arial Unicode MS"/>
                <a:cs typeface="Arial"/>
              </a:rPr>
              <a:t>in the </a:t>
            </a:r>
            <a:r>
              <a:rPr lang="en-US" sz="2800" kern="1200" dirty="0" smtClean="0">
                <a:latin typeface="Arial"/>
                <a:ea typeface="Arial Unicode MS"/>
                <a:cs typeface="Arial"/>
              </a:rPr>
              <a:t>US, </a:t>
            </a:r>
            <a:r>
              <a:rPr lang="en-US" sz="2800" kern="1200" dirty="0">
                <a:latin typeface="Arial"/>
                <a:ea typeface="Arial Unicode MS"/>
                <a:cs typeface="Arial"/>
              </a:rPr>
              <a:t>2014</a:t>
            </a:r>
            <a:r>
              <a:rPr lang="en-US" sz="2800" kern="1200" dirty="0">
                <a:solidFill>
                  <a:srgbClr val="FF00FF"/>
                </a:solidFill>
                <a:latin typeface="Arial"/>
                <a:ea typeface="Arial Unicode MS"/>
                <a:cs typeface="Arial"/>
              </a:rPr>
              <a:t/>
            </a:r>
            <a:br>
              <a:rPr lang="en-US" sz="2800" kern="1200" dirty="0">
                <a:solidFill>
                  <a:srgbClr val="FF00FF"/>
                </a:solidFill>
                <a:latin typeface="Arial"/>
                <a:ea typeface="Arial Unicode MS"/>
                <a:cs typeface="Arial"/>
              </a:rPr>
            </a:br>
            <a:r>
              <a:rPr lang="en-US" sz="2000" dirty="0"/>
              <a:t>Based on perils </a:t>
            </a:r>
            <a:endParaRPr lang="en-US" sz="3600" dirty="0" smtClean="0"/>
          </a:p>
        </p:txBody>
      </p:sp>
      <p:sp>
        <p:nvSpPr>
          <p:cNvPr id="8" name="TextBox 7"/>
          <p:cNvSpPr txBox="1"/>
          <p:nvPr/>
        </p:nvSpPr>
        <p:spPr bwMode="auto">
          <a:xfrm>
            <a:off x="4682067" y="857251"/>
            <a:ext cx="2802466" cy="207749"/>
          </a:xfrm>
          <a:prstGeom prst="rect">
            <a:avLst/>
          </a:prstGeom>
          <a:noFill/>
          <a:ln w="9525">
            <a:noFill/>
            <a:miter lim="800000"/>
            <a:headEnd/>
            <a:tailEnd/>
          </a:ln>
        </p:spPr>
        <p:txBody>
          <a:bodyPr wrap="square" rtlCol="0">
            <a:spAutoFit/>
          </a:bodyPr>
          <a:lstStyle/>
          <a:p>
            <a:pPr algn="just" eaLnBrk="0" hangingPunct="0">
              <a:buClr>
                <a:srgbClr val="FF3300"/>
              </a:buClr>
            </a:pPr>
            <a:endParaRPr lang="en-US" sz="750" dirty="0">
              <a:solidFill>
                <a:schemeClr val="tx2"/>
              </a:solidFill>
            </a:endParaRPr>
          </a:p>
        </p:txBody>
      </p:sp>
      <p:sp>
        <p:nvSpPr>
          <p:cNvPr id="10" name="Rectangle 4"/>
          <p:cNvSpPr>
            <a:spLocks noChangeArrowheads="1"/>
          </p:cNvSpPr>
          <p:nvPr/>
        </p:nvSpPr>
        <p:spPr bwMode="auto">
          <a:xfrm>
            <a:off x="-230909" y="6245525"/>
            <a:ext cx="8214852" cy="61247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Munich Re.</a:t>
            </a:r>
            <a:endParaRPr lang="en-US" sz="1100" dirty="0">
              <a:solidFill>
                <a:srgbClr val="000000"/>
              </a:solidFill>
              <a:latin typeface="Arial" charset="0"/>
              <a:cs typeface="Arial" charset="0"/>
            </a:endParaRPr>
          </a:p>
        </p:txBody>
      </p:sp>
    </p:spTree>
    <p:custDataLst>
      <p:tags r:id="rId1"/>
    </p:custDataLst>
    <p:extLst>
      <p:ext uri="{BB962C8B-B14F-4D97-AF65-F5344CB8AC3E}">
        <p14:creationId xmlns:p14="http://schemas.microsoft.com/office/powerpoint/2010/main" val="2694540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a:xfrm>
            <a:off x="8601075" y="6656388"/>
            <a:ext cx="447675" cy="117725"/>
          </a:xfrm>
        </p:spPr>
        <p:txBody>
          <a:bodyPr/>
          <a:lstStyle/>
          <a:p>
            <a:fld id="{D94909C6-CC71-4962-A18E-AF0515723D95}" type="slidenum">
              <a:rPr lang="en-GB" noProof="0" smtClean="0"/>
              <a:pPr/>
              <a:t>115</a:t>
            </a:fld>
            <a:endParaRPr lang="en-GB" noProof="0"/>
          </a:p>
        </p:txBody>
      </p:sp>
      <p:sp>
        <p:nvSpPr>
          <p:cNvPr id="7" name="Textplatzhalter 2"/>
          <p:cNvSpPr txBox="1">
            <a:spLocks/>
          </p:cNvSpPr>
          <p:nvPr/>
        </p:nvSpPr>
        <p:spPr>
          <a:xfrm>
            <a:off x="314337" y="1940738"/>
            <a:ext cx="8569325" cy="4464397"/>
          </a:xfrm>
          <a:prstGeom prst="rect">
            <a:avLst/>
          </a:prstGeom>
        </p:spPr>
        <p:txBody>
          <a:bodyPr vert="horz" lIns="0" tIns="0" rIns="0" bIns="0" rtlCol="0">
            <a:noAutofit/>
          </a:bodyPr>
          <a:lstStyle/>
          <a:p>
            <a:pPr fontAlgn="auto">
              <a:lnSpc>
                <a:spcPct val="120000"/>
              </a:lnSpc>
              <a:spcBef>
                <a:spcPts val="1200"/>
              </a:spcBef>
              <a:spcAft>
                <a:spcPts val="0"/>
              </a:spcAft>
              <a:defRPr/>
            </a:pPr>
            <a:endParaRPr lang="de-DE" sz="1600" dirty="0">
              <a:solidFill>
                <a:schemeClr val="tx1">
                  <a:lumMod val="85000"/>
                  <a:lumOff val="15000"/>
                </a:schemeClr>
              </a:solidFill>
              <a:latin typeface="+mn-lt"/>
              <a:cs typeface="+mn-cs"/>
            </a:endParaRPr>
          </a:p>
        </p:txBody>
      </p:sp>
      <p:sp>
        <p:nvSpPr>
          <p:cNvPr id="9" name="Titel 8"/>
          <p:cNvSpPr>
            <a:spLocks noGrp="1"/>
          </p:cNvSpPr>
          <p:nvPr>
            <p:ph type="title"/>
          </p:nvPr>
        </p:nvSpPr>
        <p:spPr>
          <a:xfrm>
            <a:off x="206849" y="223593"/>
            <a:ext cx="6840000" cy="540000"/>
          </a:xfrm>
        </p:spPr>
        <p:txBody>
          <a:bodyPr/>
          <a:lstStyle/>
          <a:p>
            <a:r>
              <a:rPr lang="de-DE" sz="2800" dirty="0" smtClean="0"/>
              <a:t>The World is Warmer...With One Big Exception!</a:t>
            </a:r>
            <a:endParaRPr lang="de-DE" sz="2800" dirty="0"/>
          </a:p>
        </p:txBody>
      </p:sp>
      <p:sp>
        <p:nvSpPr>
          <p:cNvPr id="11" name="Textfeld 10"/>
          <p:cNvSpPr txBox="1"/>
          <p:nvPr/>
        </p:nvSpPr>
        <p:spPr>
          <a:xfrm>
            <a:off x="206849" y="1419426"/>
            <a:ext cx="3605130" cy="4801314"/>
          </a:xfrm>
          <a:prstGeom prst="rect">
            <a:avLst/>
          </a:prstGeom>
          <a:noFill/>
          <a:effectLst/>
        </p:spPr>
        <p:txBody>
          <a:bodyPr wrap="square" rtlCol="0">
            <a:spAutoFit/>
          </a:bodyPr>
          <a:lstStyle/>
          <a:p>
            <a:pPr algn="ctr"/>
            <a:r>
              <a:rPr lang="en-US" b="1" u="sng" dirty="0" smtClean="0">
                <a:solidFill>
                  <a:schemeClr val="tx1">
                    <a:lumMod val="75000"/>
                    <a:lumOff val="25000"/>
                  </a:schemeClr>
                </a:solidFill>
              </a:rPr>
              <a:t>HIGHLIGHTS</a:t>
            </a:r>
          </a:p>
          <a:p>
            <a:pPr algn="ctr"/>
            <a:endParaRPr lang="en-US" b="1" u="sng" dirty="0" smtClean="0">
              <a:solidFill>
                <a:schemeClr val="tx1">
                  <a:lumMod val="75000"/>
                  <a:lumOff val="25000"/>
                </a:schemeClr>
              </a:solidFill>
            </a:endParaRPr>
          </a:p>
          <a:p>
            <a:pPr marL="285750" indent="-285750">
              <a:buFont typeface="Arial" panose="020B0604020202020204" pitchFamily="34" charset="0"/>
              <a:buChar char="•"/>
            </a:pPr>
            <a:r>
              <a:rPr lang="en-US" b="1" dirty="0" smtClean="0">
                <a:solidFill>
                  <a:schemeClr val="tx1">
                    <a:lumMod val="75000"/>
                    <a:lumOff val="25000"/>
                  </a:schemeClr>
                </a:solidFill>
              </a:rPr>
              <a:t>2014 was the warmest year across global land and ocean surfaces since records began in 1880.</a:t>
            </a:r>
          </a:p>
          <a:p>
            <a:pPr marL="285750" indent="-285750">
              <a:buFont typeface="Arial" panose="020B0604020202020204" pitchFamily="34" charset="0"/>
              <a:buChar char="•"/>
            </a:pPr>
            <a:endParaRPr lang="en-US" b="1" dirty="0" smtClean="0">
              <a:solidFill>
                <a:schemeClr val="tx1">
                  <a:lumMod val="75000"/>
                  <a:lumOff val="25000"/>
                </a:schemeClr>
              </a:solidFill>
            </a:endParaRPr>
          </a:p>
          <a:p>
            <a:pPr marL="285750" indent="-285750">
              <a:buFont typeface="Arial" panose="020B0604020202020204" pitchFamily="34" charset="0"/>
              <a:buChar char="•"/>
            </a:pPr>
            <a:r>
              <a:rPr lang="en-US" b="1" dirty="0" smtClean="0">
                <a:solidFill>
                  <a:schemeClr val="tx1">
                    <a:lumMod val="75000"/>
                    <a:lumOff val="25000"/>
                  </a:schemeClr>
                </a:solidFill>
              </a:rPr>
              <a:t>9 of the 10 warmest years in the 135-year period of record have occurred in the 21</a:t>
            </a:r>
            <a:r>
              <a:rPr lang="en-US" b="1" baseline="30000" dirty="0" smtClean="0">
                <a:solidFill>
                  <a:schemeClr val="tx1">
                    <a:lumMod val="75000"/>
                    <a:lumOff val="25000"/>
                  </a:schemeClr>
                </a:solidFill>
              </a:rPr>
              <a:t>st</a:t>
            </a:r>
            <a:r>
              <a:rPr lang="en-US" b="1" dirty="0" smtClean="0">
                <a:solidFill>
                  <a:schemeClr val="tx1">
                    <a:lumMod val="75000"/>
                    <a:lumOff val="25000"/>
                  </a:schemeClr>
                </a:solidFill>
              </a:rPr>
              <a:t> century. 1998 currently ranks as the fourth warmest year on record.</a:t>
            </a:r>
          </a:p>
          <a:p>
            <a:pPr marL="285750" indent="-285750">
              <a:buFont typeface="Arial" panose="020B0604020202020204" pitchFamily="34" charset="0"/>
              <a:buChar char="•"/>
            </a:pPr>
            <a:endParaRPr lang="en-US" dirty="0" smtClean="0">
              <a:solidFill>
                <a:schemeClr val="tx1">
                  <a:lumMod val="75000"/>
                  <a:lumOff val="25000"/>
                </a:schemeClr>
              </a:solidFill>
            </a:endParaRPr>
          </a:p>
          <a:p>
            <a:pPr marL="285750" indent="-285750">
              <a:buFont typeface="Arial" panose="020B0604020202020204" pitchFamily="34" charset="0"/>
              <a:buChar char="•"/>
            </a:pPr>
            <a:r>
              <a:rPr lang="en-US" b="1" i="1" dirty="0" smtClean="0">
                <a:solidFill>
                  <a:srgbClr val="C00000"/>
                </a:solidFill>
              </a:rPr>
              <a:t>January to May 2015 warmest first five months on record!</a:t>
            </a:r>
          </a:p>
        </p:txBody>
      </p:sp>
      <p:pic>
        <p:nvPicPr>
          <p:cNvPr id="3" name="Grafik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19467" y="1784879"/>
            <a:ext cx="4964195" cy="3835969"/>
          </a:xfrm>
          <a:prstGeom prst="rect">
            <a:avLst/>
          </a:prstGeom>
        </p:spPr>
      </p:pic>
      <p:sp>
        <p:nvSpPr>
          <p:cNvPr id="8" name="Text Box 49"/>
          <p:cNvSpPr txBox="1">
            <a:spLocks noChangeArrowheads="1"/>
          </p:cNvSpPr>
          <p:nvPr/>
        </p:nvSpPr>
        <p:spPr bwMode="auto">
          <a:xfrm>
            <a:off x="205030" y="6539318"/>
            <a:ext cx="5942012" cy="153888"/>
          </a:xfrm>
          <a:prstGeom prst="rect">
            <a:avLst/>
          </a:prstGeom>
          <a:noFill/>
          <a:ln w="9525">
            <a:noFill/>
            <a:miter lim="800000"/>
            <a:headEnd/>
            <a:tailEnd/>
          </a:ln>
        </p:spPr>
        <p:txBody>
          <a:bodyPr wrap="square" lIns="0" tIns="0" rIns="0" bIns="0">
            <a:spAutoFit/>
          </a:bodyPr>
          <a:lstStyle/>
          <a:p>
            <a:pPr>
              <a:spcBef>
                <a:spcPct val="10000"/>
              </a:spcBef>
            </a:pPr>
            <a:r>
              <a:rPr lang="de-DE" sz="1000" dirty="0">
                <a:solidFill>
                  <a:schemeClr val="accent4">
                    <a:lumMod val="75000"/>
                  </a:schemeClr>
                </a:solidFill>
              </a:rPr>
              <a:t>Source: </a:t>
            </a:r>
            <a:r>
              <a:rPr lang="de-DE" sz="1000" dirty="0" smtClean="0">
                <a:solidFill>
                  <a:schemeClr val="accent4">
                    <a:lumMod val="75000"/>
                  </a:schemeClr>
                </a:solidFill>
              </a:rPr>
              <a:t>NOAA; Munich Re.</a:t>
            </a:r>
            <a:endParaRPr lang="en-US" sz="1000" dirty="0">
              <a:solidFill>
                <a:schemeClr val="accent4">
                  <a:lumMod val="75000"/>
                </a:schemeClr>
              </a:solidFill>
            </a:endParaRPr>
          </a:p>
        </p:txBody>
      </p:sp>
      <p:sp>
        <p:nvSpPr>
          <p:cNvPr id="2" name="Oval 1"/>
          <p:cNvSpPr/>
          <p:nvPr/>
        </p:nvSpPr>
        <p:spPr>
          <a:xfrm rot="2564747">
            <a:off x="5185258" y="2518438"/>
            <a:ext cx="447040" cy="10999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7575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116</a:t>
            </a:fld>
            <a:endParaRPr lang="en-US" smtClean="0"/>
          </a:p>
        </p:txBody>
      </p:sp>
      <p:sp>
        <p:nvSpPr>
          <p:cNvPr id="82949" name="Rectangle 2"/>
          <p:cNvSpPr>
            <a:spLocks noGrp="1" noChangeArrowheads="1"/>
          </p:cNvSpPr>
          <p:nvPr>
            <p:ph type="title"/>
          </p:nvPr>
        </p:nvSpPr>
        <p:spPr>
          <a:xfrm>
            <a:off x="106730" y="90491"/>
            <a:ext cx="7665679" cy="860425"/>
          </a:xfrm>
        </p:spPr>
        <p:txBody>
          <a:bodyPr/>
          <a:lstStyle/>
          <a:p>
            <a:r>
              <a:rPr lang="en-US" dirty="0" smtClean="0"/>
              <a:t>Top 11 Insured Loss Events from Riots and Civil Commotion</a:t>
            </a:r>
            <a:endParaRPr lang="en-US" i="1" dirty="0" smtClean="0"/>
          </a:p>
        </p:txBody>
      </p:sp>
      <p:sp>
        <p:nvSpPr>
          <p:cNvPr id="7" name="Rectangle 3"/>
          <p:cNvSpPr>
            <a:spLocks noChangeArrowheads="1"/>
          </p:cNvSpPr>
          <p:nvPr/>
        </p:nvSpPr>
        <p:spPr bwMode="auto">
          <a:xfrm>
            <a:off x="-181746" y="6293005"/>
            <a:ext cx="8863781" cy="60785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000" dirty="0">
              <a:latin typeface="Arial "/>
            </a:endParaRPr>
          </a:p>
          <a:p>
            <a:pPr eaLnBrk="0" hangingPunct="0">
              <a:lnSpc>
                <a:spcPct val="85000"/>
              </a:lnSpc>
              <a:spcBef>
                <a:spcPct val="25000"/>
              </a:spcBef>
              <a:buClr>
                <a:schemeClr val="accent2"/>
              </a:buClr>
              <a:buFont typeface="Wingdings" pitchFamily="2" charset="2"/>
              <a:buNone/>
            </a:pPr>
            <a:r>
              <a:rPr lang="en-US" sz="1000" dirty="0" smtClean="0">
                <a:latin typeface="Arial "/>
              </a:rPr>
              <a:t>*As of 6/10/15.  </a:t>
            </a:r>
          </a:p>
          <a:p>
            <a:pPr eaLnBrk="0" hangingPunct="0">
              <a:lnSpc>
                <a:spcPct val="85000"/>
              </a:lnSpc>
              <a:spcBef>
                <a:spcPct val="25000"/>
              </a:spcBef>
              <a:buClr>
                <a:schemeClr val="accent2"/>
              </a:buClr>
              <a:buFont typeface="Wingdings" pitchFamily="2" charset="2"/>
              <a:buNone/>
            </a:pPr>
            <a:r>
              <a:rPr lang="en-US" sz="1000" dirty="0" smtClean="0">
                <a:latin typeface="Arial "/>
              </a:rPr>
              <a:t>Source: PCS unit of Verisk Analytics;  Insurance Information Institute</a:t>
            </a:r>
            <a:endParaRPr lang="en-US" sz="1000" dirty="0">
              <a:latin typeface="Arial "/>
            </a:endParaRPr>
          </a:p>
        </p:txBody>
      </p:sp>
      <p:graphicFrame>
        <p:nvGraphicFramePr>
          <p:cNvPr id="3" name="Content Placeholder 2"/>
          <p:cNvGraphicFramePr>
            <a:graphicFrameLocks noGrp="1"/>
          </p:cNvGraphicFramePr>
          <p:nvPr>
            <p:ph idx="1"/>
            <p:extLst/>
          </p:nvPr>
        </p:nvGraphicFramePr>
        <p:xfrm>
          <a:off x="473440" y="1103623"/>
          <a:ext cx="8208595" cy="4754880"/>
        </p:xfrm>
        <a:graphic>
          <a:graphicData uri="http://schemas.openxmlformats.org/drawingml/2006/table">
            <a:tbl>
              <a:tblPr firstRow="1" firstCol="1" bandRow="1">
                <a:tableStyleId>{5C22544A-7EE6-4342-B048-85BDC9FD1C3A}</a:tableStyleId>
              </a:tblPr>
              <a:tblGrid>
                <a:gridCol w="1034900"/>
                <a:gridCol w="876769"/>
                <a:gridCol w="2110688"/>
                <a:gridCol w="1000125"/>
                <a:gridCol w="1871664"/>
                <a:gridCol w="1314449"/>
              </a:tblGrid>
              <a:tr h="669039">
                <a:tc>
                  <a:txBody>
                    <a:bodyPr/>
                    <a:lstStyle/>
                    <a:p>
                      <a:pPr marL="0" marR="0" algn="ctr">
                        <a:lnSpc>
                          <a:spcPct val="15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Year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Deaths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Date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State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Insured Loss When Occurred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Insured Losses    (2014 $MM)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1992</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14</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Apr 29 - May 4</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CA</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775,000,000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1,307.7</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1980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62</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May 17 - 19</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FL</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65,250,000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187.5</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1967</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48</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Jul 23 - 31</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MI</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41,500,000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294.2</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1965</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87</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11-Aug</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CA</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38,000,000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285.6</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1977</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99</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Jul 13 - 14</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NY</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28,000,000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109.4</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1967</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47</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Jul 12 - 21</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NJ</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11,000,000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78.0</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1966</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20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12-Jul</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IL</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4,000,000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29.2</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b="1" i="1" dirty="0" smtClean="0">
                          <a:solidFill>
                            <a:srgbClr val="FF0000"/>
                          </a:solidFill>
                          <a:effectLst/>
                          <a:latin typeface="Arial "/>
                          <a:ea typeface="Calibri" panose="020F0502020204030204" pitchFamily="34" charset="0"/>
                          <a:cs typeface="Times New Roman" panose="02020603050405020304" pitchFamily="18" charset="0"/>
                        </a:rPr>
                        <a:t>2015</a:t>
                      </a:r>
                      <a:endParaRPr lang="en-US" sz="1600" b="1" i="1" dirty="0">
                        <a:solidFill>
                          <a:srgbClr val="FF0000"/>
                        </a:solidFill>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i="1" dirty="0" smtClean="0">
                          <a:solidFill>
                            <a:srgbClr val="FF0000"/>
                          </a:solidFill>
                          <a:effectLst/>
                          <a:latin typeface="Arial "/>
                          <a:ea typeface="Calibri" panose="020F0502020204030204" pitchFamily="34" charset="0"/>
                          <a:cs typeface="Times New Roman" panose="02020603050405020304" pitchFamily="18" charset="0"/>
                        </a:rPr>
                        <a:t>0</a:t>
                      </a:r>
                      <a:endParaRPr lang="en-US" sz="1600" b="1" i="1" dirty="0">
                        <a:solidFill>
                          <a:srgbClr val="FF0000"/>
                        </a:solidFill>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i="1" dirty="0" smtClean="0">
                          <a:solidFill>
                            <a:srgbClr val="FF0000"/>
                          </a:solidFill>
                          <a:effectLst/>
                          <a:latin typeface="Arial "/>
                          <a:ea typeface="Calibri" panose="020F0502020204030204" pitchFamily="34" charset="0"/>
                          <a:cs typeface="Times New Roman" panose="02020603050405020304" pitchFamily="18" charset="0"/>
                        </a:rPr>
                        <a:t>Apr 18 – May 1</a:t>
                      </a:r>
                      <a:endParaRPr lang="en-US" sz="1600" b="1" i="1" dirty="0">
                        <a:solidFill>
                          <a:srgbClr val="FF0000"/>
                        </a:solidFill>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i="1" dirty="0" smtClean="0">
                          <a:solidFill>
                            <a:srgbClr val="FF0000"/>
                          </a:solidFill>
                          <a:effectLst/>
                          <a:latin typeface="Arial "/>
                          <a:ea typeface="Calibri" panose="020F0502020204030204" pitchFamily="34" charset="0"/>
                          <a:cs typeface="Times New Roman" panose="02020603050405020304" pitchFamily="18" charset="0"/>
                        </a:rPr>
                        <a:t>MD</a:t>
                      </a:r>
                      <a:endParaRPr lang="en-US" sz="1600" b="1" i="1" dirty="0">
                        <a:solidFill>
                          <a:srgbClr val="FF0000"/>
                        </a:solidFill>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i="1" dirty="0" smtClean="0">
                          <a:solidFill>
                            <a:srgbClr val="FF0000"/>
                          </a:solidFill>
                          <a:effectLst/>
                          <a:latin typeface="Arial "/>
                          <a:ea typeface="Calibri" panose="020F0502020204030204" pitchFamily="34" charset="0"/>
                          <a:cs typeface="Times New Roman" panose="02020603050405020304" pitchFamily="18" charset="0"/>
                        </a:rPr>
                        <a:t>23,900,000</a:t>
                      </a:r>
                      <a:endParaRPr lang="en-US" sz="1600" b="1" i="1" dirty="0">
                        <a:solidFill>
                          <a:srgbClr val="FF0000"/>
                        </a:solidFill>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b="1" i="1" dirty="0" smtClean="0">
                          <a:solidFill>
                            <a:srgbClr val="FF0000"/>
                          </a:solidFill>
                          <a:effectLst/>
                          <a:latin typeface="Arial "/>
                          <a:ea typeface="Verdana" panose="020B0604030504040204" pitchFamily="34" charset="0"/>
                          <a:cs typeface="Verdana" panose="020B0604030504040204" pitchFamily="34" charset="0"/>
                        </a:rPr>
                        <a:t>23.9*</a:t>
                      </a:r>
                      <a:endParaRPr lang="en-US" sz="1600" b="1" i="1" dirty="0">
                        <a:solidFill>
                          <a:srgbClr val="FF0000"/>
                        </a:solidFill>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1971</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63</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Jun 13 - 15</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NM</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3,000,000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17.5</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1977</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11</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Jul 13 - 14</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NY</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2,000,000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Verdana" panose="020B0604030504040204" pitchFamily="34" charset="0"/>
                          <a:cs typeface="Verdana" panose="020B0604030504040204" pitchFamily="34" charset="0"/>
                        </a:rPr>
                        <a:t>7.8</a:t>
                      </a:r>
                      <a:endParaRPr lang="en-US" sz="1600" dirty="0">
                        <a:effectLst/>
                        <a:latin typeface="Arial "/>
                        <a:ea typeface="Verdana" panose="020B0604030504040204" pitchFamily="34" charset="0"/>
                        <a:cs typeface="Verdana" panose="020B0604030504040204" pitchFamily="34" charset="0"/>
                      </a:endParaRPr>
                    </a:p>
                  </a:txBody>
                  <a:tcPr marL="68580" marR="68580" marT="0" marB="0" anchor="ctr"/>
                </a:tc>
              </a:tr>
              <a:tr h="334520">
                <a:tc>
                  <a:txBody>
                    <a:bodyPr/>
                    <a:lstStyle/>
                    <a:p>
                      <a:pPr marL="0" marR="0" algn="ctr">
                        <a:lnSpc>
                          <a:spcPct val="150000"/>
                        </a:lnSpc>
                        <a:spcBef>
                          <a:spcPts val="0"/>
                        </a:spcBef>
                        <a:spcAft>
                          <a:spcPts val="0"/>
                        </a:spcAft>
                      </a:pPr>
                      <a:r>
                        <a:rPr lang="en-US" sz="1600" dirty="0">
                          <a:effectLst/>
                          <a:latin typeface="Arial "/>
                        </a:rPr>
                        <a:t>1968</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77</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Jul 23 - 24</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a:effectLst/>
                          <a:latin typeface="Arial "/>
                        </a:rPr>
                        <a:t>OH</a:t>
                      </a:r>
                      <a:endParaRPr lang="en-US" sz="160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a:effectLst/>
                          <a:latin typeface="Arial "/>
                        </a:rPr>
                        <a:t>1,500,000</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0"/>
                        </a:spcBef>
                        <a:spcAft>
                          <a:spcPts val="0"/>
                        </a:spcAft>
                      </a:pPr>
                      <a:r>
                        <a:rPr lang="en-US" sz="1600" dirty="0" smtClean="0">
                          <a:effectLst/>
                          <a:latin typeface="Arial "/>
                          <a:ea typeface="Calibri" panose="020F0502020204030204" pitchFamily="34" charset="0"/>
                          <a:cs typeface="Times New Roman" panose="02020603050405020304" pitchFamily="18" charset="0"/>
                        </a:rPr>
                        <a:t>10.2</a:t>
                      </a:r>
                      <a:endParaRPr lang="en-US" sz="1600" dirty="0">
                        <a:effectLst/>
                        <a:latin typeface="Arial "/>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4" name="Rectangle 1"/>
          <p:cNvSpPr>
            <a:spLocks noChangeArrowheads="1"/>
          </p:cNvSpPr>
          <p:nvPr/>
        </p:nvSpPr>
        <p:spPr bwMode="auto">
          <a:xfrm>
            <a:off x="976630" y="140413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ja-JP" sz="1800" b="0" i="0" u="none" strike="noStrike" cap="none" normalizeH="0" baseline="0" smtClean="0">
              <a:ln>
                <a:noFill/>
              </a:ln>
              <a:solidFill>
                <a:schemeClr val="tx1"/>
              </a:solidFill>
              <a:effectLst/>
              <a:latin typeface="Arial" panose="020B0604020202020204" pitchFamily="34" charset="0"/>
            </a:endParaRPr>
          </a:p>
        </p:txBody>
      </p:sp>
      <p:sp>
        <p:nvSpPr>
          <p:cNvPr id="11" name="Rectangle 5"/>
          <p:cNvSpPr>
            <a:spLocks noChangeArrowheads="1"/>
          </p:cNvSpPr>
          <p:nvPr/>
        </p:nvSpPr>
        <p:spPr bwMode="blackWhite">
          <a:xfrm>
            <a:off x="299915" y="5603380"/>
            <a:ext cx="8480100" cy="83421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latin typeface="Arial "/>
              </a:rPr>
              <a:t>April 2015 Baltimore riots were designated a PCS CAT event on April 29 (first PCS designation for a riot in 23 years) as of 6/10/15 insured losses totaled $23.9 million (2014 Ferguson riots did not receive PCS designation)</a:t>
            </a:r>
            <a:endParaRPr lang="en-US" b="1" dirty="0">
              <a:solidFill>
                <a:srgbClr val="FFFFFF"/>
              </a:solidFill>
              <a:latin typeface="Arial "/>
            </a:endParaRPr>
          </a:p>
        </p:txBody>
      </p:sp>
    </p:spTree>
    <p:extLst>
      <p:ext uri="{BB962C8B-B14F-4D97-AF65-F5344CB8AC3E}">
        <p14:creationId xmlns:p14="http://schemas.microsoft.com/office/powerpoint/2010/main" val="34825192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117</a:t>
            </a:fld>
            <a:endParaRPr lang="en-US" smtClean="0"/>
          </a:p>
        </p:txBody>
      </p:sp>
      <p:sp>
        <p:nvSpPr>
          <p:cNvPr id="82949" name="Rectangle 2"/>
          <p:cNvSpPr>
            <a:spLocks noGrp="1" noChangeArrowheads="1"/>
          </p:cNvSpPr>
          <p:nvPr>
            <p:ph type="title"/>
          </p:nvPr>
        </p:nvSpPr>
        <p:spPr>
          <a:xfrm>
            <a:off x="106730" y="90491"/>
            <a:ext cx="7665679" cy="860425"/>
          </a:xfrm>
        </p:spPr>
        <p:txBody>
          <a:bodyPr/>
          <a:lstStyle/>
          <a:p>
            <a:r>
              <a:rPr lang="en-US" dirty="0" smtClean="0"/>
              <a:t>Insurance Coverage for Riots and Civil Commotions: Home, Auto </a:t>
            </a:r>
            <a:r>
              <a:rPr lang="en-US" smtClean="0"/>
              <a:t>and Business</a:t>
            </a:r>
            <a:endParaRPr lang="en-US" i="1" dirty="0" smtClean="0"/>
          </a:p>
        </p:txBody>
      </p:sp>
      <p:sp>
        <p:nvSpPr>
          <p:cNvPr id="1922051" name="Rectangle 3"/>
          <p:cNvSpPr>
            <a:spLocks noGrp="1" noChangeArrowheads="1"/>
          </p:cNvSpPr>
          <p:nvPr>
            <p:ph type="body" idx="1"/>
          </p:nvPr>
        </p:nvSpPr>
        <p:spPr>
          <a:xfrm>
            <a:off x="194875" y="982036"/>
            <a:ext cx="8853875" cy="5448301"/>
          </a:xfrm>
        </p:spPr>
        <p:txBody>
          <a:bodyPr/>
          <a:lstStyle/>
          <a:p>
            <a:pPr>
              <a:lnSpc>
                <a:spcPts val="2100"/>
              </a:lnSpc>
            </a:pPr>
            <a:r>
              <a:rPr lang="en-US" sz="2000" dirty="0"/>
              <a:t>Auto, homeowners, and business insurance policies generally include coverage for property losses caused by riots and civil </a:t>
            </a:r>
            <a:r>
              <a:rPr lang="en-US" sz="2000" dirty="0" smtClean="0"/>
              <a:t>commotions</a:t>
            </a:r>
            <a:endParaRPr lang="en-US" sz="2000" dirty="0"/>
          </a:p>
          <a:p>
            <a:pPr>
              <a:lnSpc>
                <a:spcPts val="2100"/>
              </a:lnSpc>
            </a:pPr>
            <a:r>
              <a:rPr lang="en-US" sz="2000" dirty="0"/>
              <a:t>Homeowners policies pay to repair, or rebuild, an insured home if its structure is damaged or destroyed as the result of a riot or civil commotion, as well as to replace the homeowner’s personal belongings if they are damaged or stolen during the event</a:t>
            </a:r>
            <a:r>
              <a:rPr lang="en-US" sz="2000" dirty="0" smtClean="0"/>
              <a:t>.</a:t>
            </a:r>
            <a:endParaRPr lang="en-US" sz="2000" dirty="0"/>
          </a:p>
          <a:p>
            <a:pPr lvl="1">
              <a:lnSpc>
                <a:spcPts val="2100"/>
              </a:lnSpc>
            </a:pPr>
            <a:r>
              <a:rPr lang="en-US" sz="1800" dirty="0"/>
              <a:t>If the home is rendered uninhabitable by the damage caused by a riot or civil commotion, policyholders can file an additional living expenses (ALE) claim to finance their </a:t>
            </a:r>
            <a:r>
              <a:rPr lang="en-US" sz="1800" dirty="0" smtClean="0"/>
              <a:t>temp. </a:t>
            </a:r>
            <a:r>
              <a:rPr lang="en-US" sz="1800" dirty="0"/>
              <a:t>housing expenses until </a:t>
            </a:r>
            <a:r>
              <a:rPr lang="en-US" sz="1800" dirty="0" smtClean="0"/>
              <a:t>the </a:t>
            </a:r>
            <a:r>
              <a:rPr lang="en-US" sz="1800" dirty="0"/>
              <a:t>residence has been repaired.</a:t>
            </a:r>
            <a:endParaRPr lang="en-US" sz="1800" dirty="0" smtClean="0"/>
          </a:p>
          <a:p>
            <a:pPr>
              <a:lnSpc>
                <a:spcPts val="2100"/>
              </a:lnSpc>
            </a:pPr>
            <a:r>
              <a:rPr lang="en-US" sz="2000" dirty="0" smtClean="0"/>
              <a:t>The </a:t>
            </a:r>
            <a:r>
              <a:rPr lang="en-US" sz="2000" dirty="0"/>
              <a:t>optional comprehensive coverage on an auto insurance policy reimburses losses to a vehicle due to damage caused by falling objects, fire, riots and vandalism, among other things</a:t>
            </a:r>
            <a:r>
              <a:rPr lang="en-US" sz="2000" dirty="0" smtClean="0"/>
              <a:t>.</a:t>
            </a:r>
            <a:r>
              <a:rPr lang="en-US" sz="2000" dirty="0"/>
              <a:t> </a:t>
            </a:r>
          </a:p>
          <a:p>
            <a:pPr>
              <a:lnSpc>
                <a:spcPts val="2100"/>
              </a:lnSpc>
            </a:pPr>
            <a:r>
              <a:rPr lang="en-US" sz="2000" dirty="0"/>
              <a:t>Standard business property insurance policies provide coverage for the structure of the building as well as the contents inside, and cover losses arising from riots or civil commotion. Business interruption (BI) coverage, whereby the policyholder can file a claim for lost income, is usually only triggered when the insured business incurs direct physical damage. </a:t>
            </a:r>
            <a:endParaRPr lang="en-US" sz="1800" b="1" dirty="0"/>
          </a:p>
        </p:txBody>
      </p:sp>
      <p:sp>
        <p:nvSpPr>
          <p:cNvPr id="7" name="Rectangle 3"/>
          <p:cNvSpPr>
            <a:spLocks noChangeArrowheads="1"/>
          </p:cNvSpPr>
          <p:nvPr/>
        </p:nvSpPr>
        <p:spPr bwMode="auto">
          <a:xfrm>
            <a:off x="-205092" y="6462985"/>
            <a:ext cx="8863781"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000" dirty="0"/>
          </a:p>
          <a:p>
            <a:pPr eaLnBrk="0" hangingPunct="0">
              <a:lnSpc>
                <a:spcPct val="85000"/>
              </a:lnSpc>
              <a:spcBef>
                <a:spcPct val="25000"/>
              </a:spcBef>
              <a:buClr>
                <a:schemeClr val="accent2"/>
              </a:buClr>
              <a:buFont typeface="Wingdings" pitchFamily="2" charset="2"/>
              <a:buNone/>
            </a:pPr>
            <a:r>
              <a:rPr lang="en-US" sz="1000" dirty="0" smtClean="0"/>
              <a:t>Source: Insurance Information Institute, </a:t>
            </a:r>
            <a:r>
              <a:rPr lang="en-US" sz="1000" dirty="0" smtClean="0">
                <a:hlinkClick r:id="rId3"/>
              </a:rPr>
              <a:t>www.iii.org</a:t>
            </a:r>
            <a:r>
              <a:rPr lang="en-US" sz="1000" dirty="0" smtClean="0"/>
              <a:t> . </a:t>
            </a:r>
            <a:endParaRPr lang="en-US" sz="1000" dirty="0"/>
          </a:p>
        </p:txBody>
      </p:sp>
    </p:spTree>
    <p:extLst>
      <p:ext uri="{BB962C8B-B14F-4D97-AF65-F5344CB8AC3E}">
        <p14:creationId xmlns:p14="http://schemas.microsoft.com/office/powerpoint/2010/main" val="36254294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22051">
                                            <p:txEl>
                                              <p:pRg st="4" end="4"/>
                                            </p:txEl>
                                          </p:spTgt>
                                        </p:tgtEl>
                                        <p:attrNameLst>
                                          <p:attrName>style.visibility</p:attrName>
                                        </p:attrNameLst>
                                      </p:cBhvr>
                                      <p:to>
                                        <p:strVal val="visible"/>
                                      </p:to>
                                    </p:set>
                                    <p:animEffect transition="in" filter="wipe(left)">
                                      <p:cBhvr>
                                        <p:cTn id="25"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4" cstate="screen"/>
          <a:srcRect/>
          <a:stretch>
            <a:fillRect/>
          </a:stretch>
        </p:blipFill>
        <p:spPr bwMode="auto">
          <a:xfrm>
            <a:off x="140530" y="2260431"/>
            <a:ext cx="6396749" cy="3208930"/>
          </a:xfrm>
          <a:prstGeom prst="rect">
            <a:avLst/>
          </a:prstGeom>
          <a:noFill/>
          <a:ln w="9525">
            <a:noFill/>
            <a:miter lim="800000"/>
            <a:headEnd/>
            <a:tailEnd/>
          </a:ln>
          <a:effectLst/>
        </p:spPr>
      </p:pic>
      <p:sp>
        <p:nvSpPr>
          <p:cNvPr id="20" name="Titel 26"/>
          <p:cNvSpPr>
            <a:spLocks noGrp="1"/>
          </p:cNvSpPr>
          <p:nvPr>
            <p:ph type="title"/>
          </p:nvPr>
        </p:nvSpPr>
        <p:spPr>
          <a:xfrm>
            <a:off x="219274" y="178794"/>
            <a:ext cx="8609510" cy="795370"/>
          </a:xfrm>
        </p:spPr>
        <p:txBody>
          <a:bodyPr/>
          <a:lstStyle/>
          <a:p>
            <a:pPr lvl="0"/>
            <a:r>
              <a:rPr lang="de-DE" dirty="0"/>
              <a:t>Loss events in the </a:t>
            </a:r>
            <a:r>
              <a:rPr lang="de-DE" dirty="0" smtClean="0"/>
              <a:t>US, </a:t>
            </a:r>
            <a:r>
              <a:rPr lang="de-DE" dirty="0"/>
              <a:t>1980 – </a:t>
            </a:r>
            <a:r>
              <a:rPr lang="de-DE" dirty="0" smtClean="0"/>
              <a:t>2014</a:t>
            </a:r>
            <a:r>
              <a:rPr lang="de-DE" dirty="0"/>
              <a:t/>
            </a:r>
            <a:br>
              <a:rPr lang="de-DE" dirty="0"/>
            </a:br>
            <a:r>
              <a:rPr lang="en-US" sz="2000" dirty="0"/>
              <a:t>Number of events </a:t>
            </a:r>
            <a:endParaRPr lang="de-DE" sz="2000" dirty="0">
              <a:solidFill>
                <a:srgbClr val="4D4E53"/>
              </a:solidFill>
            </a:endParaRPr>
          </a:p>
        </p:txBody>
      </p:sp>
      <p:sp>
        <p:nvSpPr>
          <p:cNvPr id="28" name="TextBox 27"/>
          <p:cNvSpPr txBox="1"/>
          <p:nvPr/>
        </p:nvSpPr>
        <p:spPr>
          <a:xfrm>
            <a:off x="8350713" y="6312543"/>
            <a:ext cx="685800" cy="246217"/>
          </a:xfrm>
          <a:prstGeom prst="rect">
            <a:avLst/>
          </a:prstGeom>
          <a:noFill/>
        </p:spPr>
        <p:txBody>
          <a:bodyPr wrap="square" lIns="91436" tIns="45718" rIns="91436" bIns="45718" rtlCol="0" anchor="ctr">
            <a:spAutoFit/>
          </a:bodyPr>
          <a:lstStyle/>
          <a:p>
            <a:pPr algn="r"/>
            <a:fld id="{09D5B349-258F-4228-B765-8A08036DA0B9}" type="slidenum">
              <a:rPr lang="en-US" sz="1000">
                <a:solidFill>
                  <a:schemeClr val="accent4">
                    <a:lumMod val="75000"/>
                  </a:schemeClr>
                </a:solidFill>
              </a:rPr>
              <a:pPr algn="r"/>
              <a:t>118</a:t>
            </a:fld>
            <a:endParaRPr lang="en-US" sz="1000" dirty="0">
              <a:solidFill>
                <a:schemeClr val="accent4">
                  <a:lumMod val="75000"/>
                </a:schemeClr>
              </a:solidFill>
            </a:endParaRPr>
          </a:p>
        </p:txBody>
      </p:sp>
      <p:grpSp>
        <p:nvGrpSpPr>
          <p:cNvPr id="2" name="Gruppieren 5"/>
          <p:cNvGrpSpPr/>
          <p:nvPr/>
        </p:nvGrpSpPr>
        <p:grpSpPr>
          <a:xfrm>
            <a:off x="7173624" y="2045281"/>
            <a:ext cx="1782382" cy="2626018"/>
            <a:chOff x="759170" y="5824703"/>
            <a:chExt cx="1782382" cy="2626017"/>
          </a:xfrm>
        </p:grpSpPr>
        <p:grpSp>
          <p:nvGrpSpPr>
            <p:cNvPr id="3" name="Gruppieren 37"/>
            <p:cNvGrpSpPr/>
            <p:nvPr/>
          </p:nvGrpSpPr>
          <p:grpSpPr>
            <a:xfrm>
              <a:off x="759170" y="6408869"/>
              <a:ext cx="1782382" cy="861774"/>
              <a:chOff x="5310930" y="3565430"/>
              <a:chExt cx="1782382" cy="861774"/>
            </a:xfrm>
          </p:grpSpPr>
          <p:sp>
            <p:nvSpPr>
              <p:cNvPr id="65" name="Text Box 34"/>
              <p:cNvSpPr txBox="1">
                <a:spLocks noChangeArrowheads="1"/>
              </p:cNvSpPr>
              <p:nvPr/>
            </p:nvSpPr>
            <p:spPr bwMode="auto">
              <a:xfrm>
                <a:off x="5398507" y="3565430"/>
                <a:ext cx="1694805" cy="861774"/>
              </a:xfrm>
              <a:prstGeom prst="rect">
                <a:avLst/>
              </a:prstGeom>
              <a:noFill/>
              <a:ln w="9525">
                <a:noFill/>
                <a:miter lim="800000"/>
                <a:headEnd/>
                <a:tailEnd/>
              </a:ln>
            </p:spPr>
            <p:txBody>
              <a:bodyPr wrap="square">
                <a:spAutoFit/>
              </a:bodyPr>
              <a:lstStyle/>
              <a:p>
                <a:pPr>
                  <a:lnSpc>
                    <a:spcPct val="100000"/>
                  </a:lnSpc>
                </a:pPr>
                <a:r>
                  <a:rPr lang="en-GB" sz="1000" b="1" dirty="0"/>
                  <a:t>Meteorological</a:t>
                </a:r>
                <a:r>
                  <a:rPr lang="en-GB" sz="1000" dirty="0"/>
                  <a:t> </a:t>
                </a:r>
                <a:r>
                  <a:rPr lang="en-GB" sz="1000" b="1" dirty="0"/>
                  <a:t>events</a:t>
                </a:r>
              </a:p>
              <a:p>
                <a:pPr>
                  <a:lnSpc>
                    <a:spcPct val="100000"/>
                  </a:lnSpc>
                </a:pPr>
                <a:r>
                  <a:rPr lang="en-GB" sz="1000" dirty="0"/>
                  <a:t>(Tropical storm, </a:t>
                </a:r>
                <a:r>
                  <a:rPr lang="en-GB" sz="1000" dirty="0" err="1"/>
                  <a:t>extratropical</a:t>
                </a:r>
                <a:r>
                  <a:rPr lang="en-GB" sz="1000" dirty="0"/>
                  <a:t> storm, convective storm, </a:t>
                </a:r>
              </a:p>
              <a:p>
                <a:pPr>
                  <a:lnSpc>
                    <a:spcPct val="100000"/>
                  </a:lnSpc>
                </a:pPr>
                <a:r>
                  <a:rPr lang="en-GB" sz="1000" dirty="0"/>
                  <a:t>local storm)</a:t>
                </a:r>
              </a:p>
            </p:txBody>
          </p:sp>
          <p:sp>
            <p:nvSpPr>
              <p:cNvPr id="66" name="Rectangle 29"/>
              <p:cNvSpPr>
                <a:spLocks noChangeArrowheads="1"/>
              </p:cNvSpPr>
              <p:nvPr/>
            </p:nvSpPr>
            <p:spPr bwMode="auto">
              <a:xfrm>
                <a:off x="5310930" y="3668052"/>
                <a:ext cx="108000" cy="119708"/>
              </a:xfrm>
              <a:prstGeom prst="rect">
                <a:avLst/>
              </a:prstGeom>
              <a:solidFill>
                <a:srgbClr val="00B050"/>
              </a:solidFill>
              <a:ln w="9525">
                <a:solidFill>
                  <a:srgbClr val="4D4E53"/>
                </a:solidFill>
                <a:miter lim="800000"/>
                <a:headEnd/>
                <a:tailEnd/>
              </a:ln>
            </p:spPr>
            <p:txBody>
              <a:bodyPr wrap="none" anchor="ctr"/>
              <a:lstStyle/>
              <a:p>
                <a:endParaRPr lang="de-DE" sz="1000" dirty="0"/>
              </a:p>
            </p:txBody>
          </p:sp>
        </p:grpSp>
        <p:grpSp>
          <p:nvGrpSpPr>
            <p:cNvPr id="4" name="Gruppieren 40"/>
            <p:cNvGrpSpPr/>
            <p:nvPr/>
          </p:nvGrpSpPr>
          <p:grpSpPr>
            <a:xfrm>
              <a:off x="759170" y="7279642"/>
              <a:ext cx="1519989" cy="553998"/>
              <a:chOff x="3219729" y="5160323"/>
              <a:chExt cx="1519989" cy="553998"/>
            </a:xfrm>
          </p:grpSpPr>
          <p:sp>
            <p:nvSpPr>
              <p:cNvPr id="63" name="Text Box 35"/>
              <p:cNvSpPr txBox="1">
                <a:spLocks noChangeArrowheads="1"/>
              </p:cNvSpPr>
              <p:nvPr/>
            </p:nvSpPr>
            <p:spPr bwMode="auto">
              <a:xfrm>
                <a:off x="3307306" y="5160323"/>
                <a:ext cx="1432412" cy="553998"/>
              </a:xfrm>
              <a:prstGeom prst="rect">
                <a:avLst/>
              </a:prstGeom>
              <a:noFill/>
              <a:ln w="9525">
                <a:noFill/>
                <a:miter lim="800000"/>
                <a:headEnd/>
                <a:tailEnd/>
              </a:ln>
            </p:spPr>
            <p:txBody>
              <a:bodyPr wrap="square">
                <a:spAutoFit/>
              </a:bodyPr>
              <a:lstStyle/>
              <a:p>
                <a:pPr>
                  <a:lnSpc>
                    <a:spcPct val="100000"/>
                  </a:lnSpc>
                </a:pPr>
                <a:r>
                  <a:rPr lang="de-DE" sz="1000" b="1" dirty="0"/>
                  <a:t>Hydrological</a:t>
                </a:r>
                <a:r>
                  <a:rPr lang="de-DE" sz="1000" dirty="0"/>
                  <a:t> </a:t>
                </a:r>
                <a:r>
                  <a:rPr lang="de-DE" sz="1000" b="1" dirty="0" err="1"/>
                  <a:t>events</a:t>
                </a:r>
                <a:endParaRPr lang="de-DE" sz="1000" b="1" dirty="0"/>
              </a:p>
              <a:p>
                <a:pPr>
                  <a:lnSpc>
                    <a:spcPct val="100000"/>
                  </a:lnSpc>
                </a:pPr>
                <a:r>
                  <a:rPr lang="de-DE" sz="1000" dirty="0"/>
                  <a:t>(</a:t>
                </a:r>
                <a:r>
                  <a:rPr lang="de-DE" sz="1000" dirty="0" err="1"/>
                  <a:t>Flood</a:t>
                </a:r>
                <a:r>
                  <a:rPr lang="de-DE" sz="1000" dirty="0"/>
                  <a:t>, </a:t>
                </a:r>
              </a:p>
              <a:p>
                <a:pPr>
                  <a:lnSpc>
                    <a:spcPct val="100000"/>
                  </a:lnSpc>
                </a:pPr>
                <a:r>
                  <a:rPr lang="de-DE" sz="1000" dirty="0" err="1"/>
                  <a:t>mass</a:t>
                </a:r>
                <a:r>
                  <a:rPr lang="de-DE" sz="1000" dirty="0"/>
                  <a:t> </a:t>
                </a:r>
                <a:r>
                  <a:rPr lang="de-DE" sz="1000" dirty="0" err="1"/>
                  <a:t>movement</a:t>
                </a:r>
                <a:r>
                  <a:rPr lang="de-DE" sz="1000" dirty="0"/>
                  <a:t>)</a:t>
                </a:r>
              </a:p>
            </p:txBody>
          </p:sp>
          <p:sp>
            <p:nvSpPr>
              <p:cNvPr id="64" name="Rectangle 30"/>
              <p:cNvSpPr>
                <a:spLocks noChangeArrowheads="1"/>
              </p:cNvSpPr>
              <p:nvPr/>
            </p:nvSpPr>
            <p:spPr bwMode="auto">
              <a:xfrm>
                <a:off x="3219729" y="5229332"/>
                <a:ext cx="108000" cy="108000"/>
              </a:xfrm>
              <a:prstGeom prst="rect">
                <a:avLst/>
              </a:prstGeom>
              <a:solidFill>
                <a:srgbClr val="3333CC"/>
              </a:solidFill>
              <a:ln w="9525">
                <a:solidFill>
                  <a:srgbClr val="4D4E53"/>
                </a:solidFill>
                <a:miter lim="800000"/>
                <a:headEnd/>
                <a:tailEnd/>
              </a:ln>
            </p:spPr>
            <p:txBody>
              <a:bodyPr wrap="none" anchor="ctr"/>
              <a:lstStyle/>
              <a:p>
                <a:endParaRPr lang="de-DE" sz="1000" dirty="0"/>
              </a:p>
            </p:txBody>
          </p:sp>
        </p:grpSp>
        <p:grpSp>
          <p:nvGrpSpPr>
            <p:cNvPr id="5" name="Gruppieren 43"/>
            <p:cNvGrpSpPr/>
            <p:nvPr/>
          </p:nvGrpSpPr>
          <p:grpSpPr>
            <a:xfrm>
              <a:off x="759170" y="7896722"/>
              <a:ext cx="1655160" cy="553998"/>
              <a:chOff x="2677079" y="6567977"/>
              <a:chExt cx="1261870" cy="553998"/>
            </a:xfrm>
          </p:grpSpPr>
          <p:sp>
            <p:nvSpPr>
              <p:cNvPr id="61" name="Text Box 33"/>
              <p:cNvSpPr txBox="1">
                <a:spLocks noChangeArrowheads="1"/>
              </p:cNvSpPr>
              <p:nvPr/>
            </p:nvSpPr>
            <p:spPr bwMode="auto">
              <a:xfrm>
                <a:off x="2743845" y="6567977"/>
                <a:ext cx="1195104" cy="553998"/>
              </a:xfrm>
              <a:prstGeom prst="rect">
                <a:avLst/>
              </a:prstGeom>
              <a:noFill/>
              <a:ln w="9525">
                <a:noFill/>
                <a:miter lim="800000"/>
                <a:headEnd/>
                <a:tailEnd/>
              </a:ln>
            </p:spPr>
            <p:txBody>
              <a:bodyPr wrap="square">
                <a:spAutoFit/>
              </a:bodyPr>
              <a:lstStyle/>
              <a:p>
                <a:pPr>
                  <a:lnSpc>
                    <a:spcPct val="100000"/>
                  </a:lnSpc>
                </a:pPr>
                <a:r>
                  <a:rPr lang="de-DE" sz="1000" b="1" dirty="0" err="1"/>
                  <a:t>Climatological</a:t>
                </a:r>
                <a:r>
                  <a:rPr lang="de-DE" sz="1000" dirty="0"/>
                  <a:t> </a:t>
                </a:r>
                <a:r>
                  <a:rPr lang="de-DE" sz="1000" b="1" dirty="0" err="1"/>
                  <a:t>events</a:t>
                </a:r>
                <a:r>
                  <a:rPr lang="de-DE" sz="1000" dirty="0"/>
                  <a:t/>
                </a:r>
                <a:br>
                  <a:rPr lang="de-DE" sz="1000" dirty="0"/>
                </a:br>
                <a:r>
                  <a:rPr lang="de-DE" sz="1000" dirty="0"/>
                  <a:t>(Extreme </a:t>
                </a:r>
                <a:r>
                  <a:rPr lang="de-DE" sz="1000" dirty="0" err="1"/>
                  <a:t>temperature</a:t>
                </a:r>
                <a:r>
                  <a:rPr lang="de-DE" sz="1000" dirty="0"/>
                  <a:t>, </a:t>
                </a:r>
              </a:p>
              <a:p>
                <a:pPr>
                  <a:lnSpc>
                    <a:spcPct val="100000"/>
                  </a:lnSpc>
                </a:pPr>
                <a:r>
                  <a:rPr lang="de-DE" sz="1000" dirty="0" err="1"/>
                  <a:t>drought</a:t>
                </a:r>
                <a:r>
                  <a:rPr lang="de-DE" sz="1000" dirty="0"/>
                  <a:t>, </a:t>
                </a:r>
                <a:r>
                  <a:rPr lang="de-DE" sz="1000" dirty="0" err="1"/>
                  <a:t>forest</a:t>
                </a:r>
                <a:r>
                  <a:rPr lang="de-DE" sz="1000" dirty="0"/>
                  <a:t> </a:t>
                </a:r>
                <a:r>
                  <a:rPr lang="de-DE" sz="1000" dirty="0" err="1"/>
                  <a:t>fire</a:t>
                </a:r>
                <a:r>
                  <a:rPr lang="de-DE" sz="1000" dirty="0"/>
                  <a:t>)</a:t>
                </a:r>
              </a:p>
            </p:txBody>
          </p:sp>
          <p:sp>
            <p:nvSpPr>
              <p:cNvPr id="62" name="Rectangle 31"/>
              <p:cNvSpPr>
                <a:spLocks noChangeArrowheads="1"/>
              </p:cNvSpPr>
              <p:nvPr/>
            </p:nvSpPr>
            <p:spPr bwMode="auto">
              <a:xfrm>
                <a:off x="2677079" y="6640122"/>
                <a:ext cx="82338" cy="108000"/>
              </a:xfrm>
              <a:prstGeom prst="rect">
                <a:avLst/>
              </a:prstGeom>
              <a:solidFill>
                <a:schemeClr val="accent2"/>
              </a:solidFill>
              <a:ln w="9525">
                <a:solidFill>
                  <a:srgbClr val="4D4E53"/>
                </a:solidFill>
                <a:miter lim="800000"/>
                <a:headEnd/>
                <a:tailEnd/>
              </a:ln>
            </p:spPr>
            <p:txBody>
              <a:bodyPr wrap="none" anchor="ctr"/>
              <a:lstStyle/>
              <a:p>
                <a:endParaRPr lang="de-DE" sz="1000" dirty="0">
                  <a:solidFill>
                    <a:srgbClr val="C00000"/>
                  </a:solidFill>
                </a:endParaRPr>
              </a:p>
            </p:txBody>
          </p:sp>
        </p:grpSp>
        <p:grpSp>
          <p:nvGrpSpPr>
            <p:cNvPr id="6" name="Gruppieren 46"/>
            <p:cNvGrpSpPr/>
            <p:nvPr/>
          </p:nvGrpSpPr>
          <p:grpSpPr>
            <a:xfrm>
              <a:off x="760347" y="5824703"/>
              <a:ext cx="1525653" cy="553998"/>
              <a:chOff x="7299756" y="2133759"/>
              <a:chExt cx="1525653" cy="553998"/>
            </a:xfrm>
          </p:grpSpPr>
          <p:sp>
            <p:nvSpPr>
              <p:cNvPr id="59" name="Text Box 32"/>
              <p:cNvSpPr txBox="1">
                <a:spLocks noChangeArrowheads="1"/>
              </p:cNvSpPr>
              <p:nvPr/>
            </p:nvSpPr>
            <p:spPr bwMode="auto">
              <a:xfrm>
                <a:off x="7384525" y="2133759"/>
                <a:ext cx="1440884" cy="553998"/>
              </a:xfrm>
              <a:prstGeom prst="rect">
                <a:avLst/>
              </a:prstGeom>
              <a:noFill/>
              <a:ln w="9525">
                <a:noFill/>
                <a:miter lim="800000"/>
                <a:headEnd/>
                <a:tailEnd/>
              </a:ln>
            </p:spPr>
            <p:txBody>
              <a:bodyPr wrap="square">
                <a:spAutoFit/>
              </a:bodyPr>
              <a:lstStyle/>
              <a:p>
                <a:pPr>
                  <a:lnSpc>
                    <a:spcPct val="100000"/>
                  </a:lnSpc>
                </a:pPr>
                <a:r>
                  <a:rPr lang="en-GB" sz="1000" b="1" dirty="0"/>
                  <a:t>Geophysical</a:t>
                </a:r>
                <a:r>
                  <a:rPr lang="en-GB" sz="1000" dirty="0"/>
                  <a:t> </a:t>
                </a:r>
                <a:r>
                  <a:rPr lang="en-GB" sz="1000" b="1" dirty="0"/>
                  <a:t>events</a:t>
                </a:r>
                <a:r>
                  <a:rPr lang="en-GB" sz="1000" dirty="0"/>
                  <a:t/>
                </a:r>
                <a:br>
                  <a:rPr lang="en-GB" sz="1000" dirty="0"/>
                </a:br>
                <a:r>
                  <a:rPr lang="en-GB" sz="1000" dirty="0"/>
                  <a:t>(Earthquake, tsunami, </a:t>
                </a:r>
                <a:br>
                  <a:rPr lang="en-GB" sz="1000" dirty="0"/>
                </a:br>
                <a:r>
                  <a:rPr lang="en-GB" sz="1000" dirty="0"/>
                  <a:t>volcanic activity)</a:t>
                </a:r>
              </a:p>
            </p:txBody>
          </p:sp>
          <p:sp>
            <p:nvSpPr>
              <p:cNvPr id="60" name="Rectangle 28"/>
              <p:cNvSpPr>
                <a:spLocks noChangeArrowheads="1"/>
              </p:cNvSpPr>
              <p:nvPr/>
            </p:nvSpPr>
            <p:spPr bwMode="auto">
              <a:xfrm>
                <a:off x="7299756" y="2206175"/>
                <a:ext cx="108000" cy="108000"/>
              </a:xfrm>
              <a:prstGeom prst="rect">
                <a:avLst/>
              </a:prstGeom>
              <a:solidFill>
                <a:srgbClr val="FF0000"/>
              </a:solidFill>
              <a:ln w="9525">
                <a:solidFill>
                  <a:srgbClr val="4D4E53"/>
                </a:solidFill>
                <a:miter lim="800000"/>
                <a:headEnd/>
                <a:tailEnd/>
              </a:ln>
            </p:spPr>
            <p:txBody>
              <a:bodyPr wrap="none" anchor="ctr"/>
              <a:lstStyle/>
              <a:p>
                <a:endParaRPr lang="de-DE" sz="1000" dirty="0"/>
              </a:p>
            </p:txBody>
          </p:sp>
        </p:grpSp>
      </p:grpSp>
      <p:sp>
        <p:nvSpPr>
          <p:cNvPr id="67" name="Textfeld 18"/>
          <p:cNvSpPr txBox="1"/>
          <p:nvPr/>
        </p:nvSpPr>
        <p:spPr bwMode="auto">
          <a:xfrm>
            <a:off x="140529" y="1417241"/>
            <a:ext cx="2086538" cy="338550"/>
          </a:xfrm>
          <a:prstGeom prst="rect">
            <a:avLst/>
          </a:prstGeom>
          <a:noFill/>
          <a:ln w="9525">
            <a:noFill/>
            <a:miter lim="800000"/>
            <a:headEnd/>
            <a:tailEnd/>
          </a:ln>
        </p:spPr>
        <p:txBody>
          <a:bodyPr wrap="square" lIns="91436" tIns="45718" rIns="91436" bIns="45718" rtlCol="0">
            <a:spAutoFit/>
          </a:bodyPr>
          <a:lstStyle/>
          <a:p>
            <a:pPr algn="just" eaLnBrk="0" hangingPunct="0">
              <a:buClr>
                <a:srgbClr val="FF3300"/>
              </a:buClr>
            </a:pPr>
            <a:r>
              <a:rPr lang="de-DE" sz="1600" b="1" dirty="0" smtClean="0">
                <a:solidFill>
                  <a:srgbClr val="225A7A"/>
                </a:solidFill>
              </a:rPr>
              <a:t>Number of Events</a:t>
            </a:r>
            <a:endParaRPr lang="de-DE" sz="1600" b="1" dirty="0">
              <a:solidFill>
                <a:srgbClr val="225A7A"/>
              </a:solidFill>
            </a:endParaRPr>
          </a:p>
        </p:txBody>
      </p:sp>
      <p:sp>
        <p:nvSpPr>
          <p:cNvPr id="68" name="Textfeld 24"/>
          <p:cNvSpPr txBox="1"/>
          <p:nvPr/>
        </p:nvSpPr>
        <p:spPr>
          <a:xfrm>
            <a:off x="6497381" y="4961123"/>
            <a:ext cx="360000" cy="246217"/>
          </a:xfrm>
          <a:prstGeom prst="rect">
            <a:avLst/>
          </a:prstGeom>
          <a:solidFill>
            <a:srgbClr val="C00000"/>
          </a:solidFill>
          <a:effectLst/>
        </p:spPr>
        <p:txBody>
          <a:bodyPr wrap="square" lIns="91436" tIns="45718" rIns="91436" bIns="45718" rtlCol="0">
            <a:spAutoFit/>
          </a:bodyPr>
          <a:lstStyle/>
          <a:p>
            <a:pPr algn="ctr"/>
            <a:r>
              <a:rPr lang="de-DE" sz="1000" b="1" dirty="0">
                <a:solidFill>
                  <a:schemeClr val="bg1"/>
                </a:solidFill>
              </a:rPr>
              <a:t>7</a:t>
            </a:r>
          </a:p>
        </p:txBody>
      </p:sp>
      <p:sp>
        <p:nvSpPr>
          <p:cNvPr id="69" name="Textfeld 39"/>
          <p:cNvSpPr txBox="1"/>
          <p:nvPr/>
        </p:nvSpPr>
        <p:spPr>
          <a:xfrm>
            <a:off x="6497381" y="4641676"/>
            <a:ext cx="360000" cy="246217"/>
          </a:xfrm>
          <a:prstGeom prst="rect">
            <a:avLst/>
          </a:prstGeom>
          <a:solidFill>
            <a:srgbClr val="00B050"/>
          </a:solidFill>
          <a:effectLst/>
        </p:spPr>
        <p:txBody>
          <a:bodyPr wrap="square" lIns="91436" tIns="45718" rIns="91436" bIns="45718" rtlCol="0">
            <a:spAutoFit/>
          </a:bodyPr>
          <a:lstStyle/>
          <a:p>
            <a:pPr algn="ctr"/>
            <a:r>
              <a:rPr lang="de-DE" sz="1000" b="1" dirty="0">
                <a:solidFill>
                  <a:schemeClr val="bg1"/>
                </a:solidFill>
              </a:rPr>
              <a:t>72</a:t>
            </a:r>
          </a:p>
        </p:txBody>
      </p:sp>
      <p:sp>
        <p:nvSpPr>
          <p:cNvPr id="70" name="Textfeld 40"/>
          <p:cNvSpPr txBox="1"/>
          <p:nvPr/>
        </p:nvSpPr>
        <p:spPr>
          <a:xfrm>
            <a:off x="6497381" y="4322228"/>
            <a:ext cx="360000" cy="246217"/>
          </a:xfrm>
          <a:prstGeom prst="rect">
            <a:avLst/>
          </a:prstGeom>
          <a:solidFill>
            <a:schemeClr val="accent1">
              <a:lumMod val="75000"/>
            </a:schemeClr>
          </a:solidFill>
          <a:effectLst/>
        </p:spPr>
        <p:txBody>
          <a:bodyPr wrap="square" lIns="91436" tIns="45718" rIns="91436" bIns="45718" rtlCol="0">
            <a:spAutoFit/>
          </a:bodyPr>
          <a:lstStyle/>
          <a:p>
            <a:pPr algn="ctr"/>
            <a:r>
              <a:rPr lang="de-DE" sz="1000" b="1" dirty="0">
                <a:solidFill>
                  <a:schemeClr val="bg1"/>
                </a:solidFill>
              </a:rPr>
              <a:t>24</a:t>
            </a:r>
          </a:p>
        </p:txBody>
      </p:sp>
      <p:sp>
        <p:nvSpPr>
          <p:cNvPr id="71" name="Textfeld 41"/>
          <p:cNvSpPr txBox="1"/>
          <p:nvPr/>
        </p:nvSpPr>
        <p:spPr>
          <a:xfrm>
            <a:off x="6497381" y="4002780"/>
            <a:ext cx="360000" cy="246217"/>
          </a:xfrm>
          <a:prstGeom prst="rect">
            <a:avLst/>
          </a:prstGeom>
          <a:solidFill>
            <a:schemeClr val="accent2"/>
          </a:solidFill>
          <a:effectLst/>
        </p:spPr>
        <p:txBody>
          <a:bodyPr wrap="square" lIns="91436" tIns="45718" rIns="91436" bIns="45718" rtlCol="0">
            <a:spAutoFit/>
          </a:bodyPr>
          <a:lstStyle/>
          <a:p>
            <a:pPr algn="ctr"/>
            <a:r>
              <a:rPr lang="de-DE" sz="1000" b="1" dirty="0">
                <a:solidFill>
                  <a:schemeClr val="bg1"/>
                </a:solidFill>
              </a:rPr>
              <a:t>16</a:t>
            </a:r>
          </a:p>
        </p:txBody>
      </p:sp>
      <p:sp>
        <p:nvSpPr>
          <p:cNvPr id="73" name="Text Box 15"/>
          <p:cNvSpPr txBox="1">
            <a:spLocks noChangeArrowheads="1"/>
          </p:cNvSpPr>
          <p:nvPr/>
        </p:nvSpPr>
        <p:spPr bwMode="auto">
          <a:xfrm>
            <a:off x="2798567" y="1294130"/>
            <a:ext cx="1902021" cy="646327"/>
          </a:xfrm>
          <a:prstGeom prst="rect">
            <a:avLst/>
          </a:prstGeom>
          <a:solidFill>
            <a:srgbClr val="2B7299"/>
          </a:solidFill>
          <a:ln w="9525" algn="ctr">
            <a:noFill/>
            <a:miter lim="800000"/>
            <a:headEnd/>
            <a:tailEnd/>
          </a:ln>
        </p:spPr>
        <p:txBody>
          <a:bodyPr wrap="square" lIns="91436" tIns="45718" rIns="91436" bIns="45718">
            <a:spAutoFit/>
          </a:bodyPr>
          <a:lstStyle/>
          <a:p>
            <a:pPr algn="ctr"/>
            <a:r>
              <a:rPr lang="en-US" b="1" dirty="0">
                <a:solidFill>
                  <a:schemeClr val="bg1"/>
                </a:solidFill>
              </a:rPr>
              <a:t>2014 Total:</a:t>
            </a:r>
          </a:p>
          <a:p>
            <a:pPr algn="ctr"/>
            <a:r>
              <a:rPr lang="en-US" dirty="0" smtClean="0">
                <a:solidFill>
                  <a:schemeClr val="bg1"/>
                </a:solidFill>
              </a:rPr>
              <a:t>119 </a:t>
            </a:r>
            <a:r>
              <a:rPr lang="en-US" dirty="0">
                <a:solidFill>
                  <a:schemeClr val="bg1"/>
                </a:solidFill>
              </a:rPr>
              <a:t>Events </a:t>
            </a:r>
          </a:p>
        </p:txBody>
      </p:sp>
      <p:sp>
        <p:nvSpPr>
          <p:cNvPr id="26" name="Text Box 49"/>
          <p:cNvSpPr txBox="1">
            <a:spLocks noChangeArrowheads="1"/>
          </p:cNvSpPr>
          <p:nvPr/>
        </p:nvSpPr>
        <p:spPr bwMode="auto">
          <a:xfrm>
            <a:off x="140530" y="6250988"/>
            <a:ext cx="5942012" cy="123111"/>
          </a:xfrm>
          <a:prstGeom prst="rect">
            <a:avLst/>
          </a:prstGeom>
          <a:noFill/>
          <a:ln w="9525">
            <a:noFill/>
            <a:miter lim="800000"/>
            <a:headEnd/>
            <a:tailEnd/>
          </a:ln>
        </p:spPr>
        <p:txBody>
          <a:bodyPr wrap="square" lIns="0" tIns="0" rIns="0" bIns="0">
            <a:spAutoFit/>
          </a:bodyPr>
          <a:lstStyle/>
          <a:p>
            <a:pPr>
              <a:spcBef>
                <a:spcPct val="10000"/>
              </a:spcBef>
            </a:pPr>
            <a:r>
              <a:rPr lang="de-DE" sz="800" dirty="0">
                <a:solidFill>
                  <a:schemeClr val="accent4">
                    <a:lumMod val="75000"/>
                  </a:schemeClr>
                </a:solidFill>
              </a:rPr>
              <a:t>Source: Geo Risks Research, NatCatSERVICE</a:t>
            </a:r>
            <a:endParaRPr lang="en-US" sz="800" dirty="0">
              <a:solidFill>
                <a:schemeClr val="accent4">
                  <a:lumMod val="75000"/>
                </a:schemeClr>
              </a:solidFill>
            </a:endParaRPr>
          </a:p>
        </p:txBody>
      </p:sp>
      <p:sp>
        <p:nvSpPr>
          <p:cNvPr id="25" name="AutoShape 13"/>
          <p:cNvSpPr>
            <a:spLocks noChangeArrowheads="1"/>
          </p:cNvSpPr>
          <p:nvPr/>
        </p:nvSpPr>
        <p:spPr bwMode="blackWhite">
          <a:xfrm>
            <a:off x="832151" y="2225698"/>
            <a:ext cx="3691878" cy="1151620"/>
          </a:xfrm>
          <a:prstGeom prst="wedgeRectCallout">
            <a:avLst>
              <a:gd name="adj1" fmla="val 77457"/>
              <a:gd name="adj2" fmla="val 3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number of loss events surged from 2006 – 2010, though insured losses remained elevated through 2012</a:t>
            </a:r>
            <a:endParaRPr lang="en-US" b="1" dirty="0">
              <a:solidFill>
                <a:schemeClr val="bg1"/>
              </a:solidFill>
            </a:endParaRPr>
          </a:p>
        </p:txBody>
      </p:sp>
      <p:sp>
        <p:nvSpPr>
          <p:cNvPr id="27" name="Text Box 15"/>
          <p:cNvSpPr txBox="1">
            <a:spLocks noChangeArrowheads="1"/>
          </p:cNvSpPr>
          <p:nvPr/>
        </p:nvSpPr>
        <p:spPr bwMode="auto">
          <a:xfrm>
            <a:off x="4953193" y="1273104"/>
            <a:ext cx="1902021" cy="646327"/>
          </a:xfrm>
          <a:prstGeom prst="rect">
            <a:avLst/>
          </a:prstGeom>
          <a:solidFill>
            <a:srgbClr val="C00000"/>
          </a:solidFill>
          <a:ln w="9525" algn="ctr">
            <a:noFill/>
            <a:miter lim="800000"/>
            <a:headEnd/>
            <a:tailEnd/>
          </a:ln>
        </p:spPr>
        <p:txBody>
          <a:bodyPr wrap="square" lIns="91436" tIns="45718" rIns="91436" bIns="45718">
            <a:spAutoFit/>
          </a:bodyPr>
          <a:lstStyle/>
          <a:p>
            <a:pPr algn="ctr"/>
            <a:r>
              <a:rPr lang="en-US" b="1" dirty="0" smtClean="0">
                <a:solidFill>
                  <a:schemeClr val="bg1"/>
                </a:solidFill>
              </a:rPr>
              <a:t>2015 First Half:</a:t>
            </a:r>
            <a:endParaRPr lang="en-US" b="1" dirty="0">
              <a:solidFill>
                <a:schemeClr val="bg1"/>
              </a:solidFill>
            </a:endParaRPr>
          </a:p>
          <a:p>
            <a:pPr algn="ctr"/>
            <a:r>
              <a:rPr lang="en-US" dirty="0" smtClean="0">
                <a:solidFill>
                  <a:schemeClr val="bg1"/>
                </a:solidFill>
              </a:rPr>
              <a:t>80 </a:t>
            </a:r>
            <a:r>
              <a:rPr lang="en-US" dirty="0">
                <a:solidFill>
                  <a:schemeClr val="bg1"/>
                </a:solidFill>
              </a:rPr>
              <a:t>Events </a:t>
            </a:r>
          </a:p>
        </p:txBody>
      </p:sp>
    </p:spTree>
    <p:custDataLst>
      <p:tags r:id="rId1"/>
    </p:custDataLst>
    <p:extLst>
      <p:ext uri="{BB962C8B-B14F-4D97-AF65-F5344CB8AC3E}">
        <p14:creationId xmlns:p14="http://schemas.microsoft.com/office/powerpoint/2010/main" val="1930828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1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119</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1953-2015</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119</a:t>
            </a:fld>
            <a:endParaRPr lang="en-US"/>
          </a:p>
        </p:txBody>
      </p:sp>
      <p:sp>
        <p:nvSpPr>
          <p:cNvPr id="10" name="Rectangle 8"/>
          <p:cNvSpPr>
            <a:spLocks noChangeArrowheads="1"/>
          </p:cNvSpPr>
          <p:nvPr/>
        </p:nvSpPr>
        <p:spPr bwMode="auto">
          <a:xfrm>
            <a:off x="576158" y="4499145"/>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Disaster Declarations Set New Records in Recent Years</a:t>
            </a:r>
            <a:endParaRPr lang="en-US" sz="3600" b="1" dirty="0">
              <a:solidFill>
                <a:srgbClr val="225A7A"/>
              </a:solidFill>
              <a:latin typeface="Arial" charset="0"/>
              <a:cs typeface="Arial" charset="0"/>
            </a:endParaRPr>
          </a:p>
        </p:txBody>
      </p:sp>
    </p:spTree>
    <p:extLst>
      <p:ext uri="{BB962C8B-B14F-4D97-AF65-F5344CB8AC3E}">
        <p14:creationId xmlns:p14="http://schemas.microsoft.com/office/powerpoint/2010/main" val="347183207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12</a:t>
            </a:fld>
            <a:endParaRPr lang="en-US" smtClean="0"/>
          </a:p>
        </p:txBody>
      </p:sp>
      <p:sp>
        <p:nvSpPr>
          <p:cNvPr id="1030" name="Rectangle 2"/>
          <p:cNvSpPr>
            <a:spLocks noGrp="1" noChangeArrowheads="1"/>
          </p:cNvSpPr>
          <p:nvPr>
            <p:ph type="title"/>
          </p:nvPr>
        </p:nvSpPr>
        <p:spPr/>
        <p:txBody>
          <a:bodyPr/>
          <a:lstStyle/>
          <a:p>
            <a:r>
              <a:rPr lang="en-US" dirty="0" smtClean="0"/>
              <a:t>Distribution of Direct Premiums Written by Segment/Line, 2013</a:t>
            </a:r>
          </a:p>
        </p:txBody>
      </p:sp>
      <p:sp>
        <p:nvSpPr>
          <p:cNvPr id="1031"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research.</a:t>
            </a:r>
          </a:p>
        </p:txBody>
      </p:sp>
      <p:sp>
        <p:nvSpPr>
          <p:cNvPr id="2102276" name="Rectangle 4"/>
          <p:cNvSpPr>
            <a:spLocks noChangeArrowheads="1"/>
          </p:cNvSpPr>
          <p:nvPr/>
        </p:nvSpPr>
        <p:spPr bwMode="blackWhite">
          <a:xfrm>
            <a:off x="449263" y="1587500"/>
            <a:ext cx="3641725" cy="4597400"/>
          </a:xfrm>
          <a:prstGeom prst="rect">
            <a:avLst/>
          </a:prstGeom>
          <a:solidFill>
            <a:srgbClr val="ECF6F8"/>
          </a:solidFill>
          <a:ln w="12700" algn="ctr">
            <a:solidFill>
              <a:schemeClr val="accent1"/>
            </a:solidFill>
            <a:miter lim="800000"/>
            <a:headEnd/>
            <a:tailEnd/>
          </a:ln>
        </p:spPr>
        <p:txBody>
          <a:bodyPr tIns="640080" bIns="91440"/>
          <a:lstStyle/>
          <a:p>
            <a:pPr marL="227013" indent="-227013" eaLnBrk="0" hangingPunct="0">
              <a:lnSpc>
                <a:spcPct val="90000"/>
              </a:lnSpc>
              <a:spcBef>
                <a:spcPct val="75000"/>
              </a:spcBef>
              <a:buClr>
                <a:schemeClr val="accent2"/>
              </a:buClr>
              <a:buFont typeface="Wingdings" pitchFamily="2" charset="2"/>
              <a:buChar char="n"/>
            </a:pPr>
            <a:r>
              <a:rPr lang="en-US" dirty="0"/>
              <a:t>Personal/Commercial lines split has been about 50/50 for many </a:t>
            </a:r>
            <a:r>
              <a:rPr lang="en-US" dirty="0" smtClean="0"/>
              <a:t>years</a:t>
            </a:r>
            <a:endParaRPr lang="en-US" dirty="0"/>
          </a:p>
          <a:p>
            <a:pPr marL="227013" indent="-227013" eaLnBrk="0" hangingPunct="0">
              <a:lnSpc>
                <a:spcPct val="90000"/>
              </a:lnSpc>
              <a:spcBef>
                <a:spcPct val="75000"/>
              </a:spcBef>
              <a:buClr>
                <a:schemeClr val="accent2"/>
              </a:buClr>
              <a:buFont typeface="Wingdings" pitchFamily="2" charset="2"/>
              <a:buChar char="n"/>
            </a:pPr>
            <a:r>
              <a:rPr lang="en-US" dirty="0"/>
              <a:t>Pvt. Passenger Auto is by far the largest line of insurance and is currently the most important source of industry profits</a:t>
            </a:r>
          </a:p>
          <a:p>
            <a:pPr marL="227013" indent="-227013" eaLnBrk="0" hangingPunct="0">
              <a:lnSpc>
                <a:spcPct val="90000"/>
              </a:lnSpc>
              <a:spcBef>
                <a:spcPct val="75000"/>
              </a:spcBef>
              <a:buClr>
                <a:schemeClr val="accent2"/>
              </a:buClr>
              <a:buFont typeface="Wingdings" pitchFamily="2" charset="2"/>
              <a:buChar char="n"/>
            </a:pPr>
            <a:r>
              <a:rPr lang="en-US" dirty="0"/>
              <a:t>Billions of additional dollars in homeowners insurance premiums are written by state-run residual market plans</a:t>
            </a:r>
          </a:p>
        </p:txBody>
      </p:sp>
      <p:sp>
        <p:nvSpPr>
          <p:cNvPr id="2102277" name="Rectangle 5"/>
          <p:cNvSpPr>
            <a:spLocks noChangeArrowheads="1"/>
          </p:cNvSpPr>
          <p:nvPr/>
        </p:nvSpPr>
        <p:spPr bwMode="blackWhite">
          <a:xfrm>
            <a:off x="449263" y="1587500"/>
            <a:ext cx="3641725" cy="495300"/>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lIns="45720" rIns="45720" anchor="ctr"/>
          <a:lstStyle/>
          <a:p>
            <a:pPr algn="ctr">
              <a:lnSpc>
                <a:spcPct val="95000"/>
              </a:lnSpc>
              <a:spcBef>
                <a:spcPct val="25000"/>
              </a:spcBef>
              <a:defRPr/>
            </a:pPr>
            <a:r>
              <a:rPr lang="en-US" sz="2000" b="1" dirty="0">
                <a:solidFill>
                  <a:schemeClr val="bg1"/>
                </a:solidFill>
              </a:rPr>
              <a:t>Distribution Facts</a:t>
            </a:r>
          </a:p>
        </p:txBody>
      </p:sp>
      <p:graphicFrame>
        <p:nvGraphicFramePr>
          <p:cNvPr id="1026" name="Object 6"/>
          <p:cNvGraphicFramePr>
            <a:graphicFrameLocks/>
          </p:cNvGraphicFramePr>
          <p:nvPr>
            <p:extLst/>
          </p:nvPr>
        </p:nvGraphicFramePr>
        <p:xfrm>
          <a:off x="5241925" y="2185988"/>
          <a:ext cx="3308350" cy="3265487"/>
        </p:xfrm>
        <a:graphic>
          <a:graphicData uri="http://schemas.openxmlformats.org/presentationml/2006/ole">
            <mc:AlternateContent xmlns:mc="http://schemas.openxmlformats.org/markup-compatibility/2006">
              <mc:Choice xmlns:v="urn:schemas-microsoft-com:vml" Requires="v">
                <p:oleObj spid="_x0000_s28421192" name="Chart" r:id="rId4" imgW="3286014" imgH="3248198" progId="MSGraph.Chart.8">
                  <p:embed followColorScheme="full"/>
                </p:oleObj>
              </mc:Choice>
              <mc:Fallback>
                <p:oleObj name="Chart" r:id="rId4" imgW="3286014" imgH="3248198" progId="MSGraph.Chart.8">
                  <p:embed followColorScheme="full"/>
                  <p:pic>
                    <p:nvPicPr>
                      <p:cNvPr id="0" name=""/>
                      <p:cNvPicPr preferRelativeResize="0">
                        <a:picLocks noChangeArrowheads="1"/>
                      </p:cNvPicPr>
                      <p:nvPr/>
                    </p:nvPicPr>
                    <p:blipFill>
                      <a:blip r:embed="rId5"/>
                      <a:srcRect/>
                      <a:stretch>
                        <a:fillRect/>
                      </a:stretch>
                    </p:blipFill>
                    <p:spPr bwMode="gray">
                      <a:xfrm>
                        <a:off x="5241925" y="2185988"/>
                        <a:ext cx="3308350" cy="3265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269.2B/51%</a:t>
            </a:r>
            <a:endParaRPr lang="en-US" sz="1400" b="1" dirty="0">
              <a:solidFill>
                <a:schemeClr val="bg1"/>
              </a:solidFill>
            </a:endParaRPr>
          </a:p>
        </p:txBody>
      </p:sp>
      <p:sp>
        <p:nvSpPr>
          <p:cNvPr id="1035" name="Rectangle 10"/>
          <p:cNvSpPr>
            <a:spLocks noChangeArrowheads="1"/>
          </p:cNvSpPr>
          <p:nvPr/>
        </p:nvSpPr>
        <p:spPr bwMode="black">
          <a:xfrm>
            <a:off x="5362575" y="1701800"/>
            <a:ext cx="3187700" cy="247650"/>
          </a:xfrm>
          <a:prstGeom prst="rect">
            <a:avLst/>
          </a:prstGeom>
          <a:noFill/>
          <a:ln w="9525" algn="ctr">
            <a:noFill/>
            <a:miter lim="800000"/>
            <a:headEnd/>
            <a:tailEnd/>
          </a:ln>
        </p:spPr>
        <p:txBody>
          <a:bodyPr lIns="45720" tIns="0" rIns="45720" bIns="0">
            <a:spAutoFit/>
          </a:bodyPr>
          <a:lstStyle/>
          <a:p>
            <a:pPr algn="ctr" defTabSz="114300" eaLnBrk="0" hangingPunct="0">
              <a:lnSpc>
                <a:spcPct val="90000"/>
              </a:lnSpc>
              <a:spcBef>
                <a:spcPct val="20000"/>
              </a:spcBef>
            </a:pPr>
            <a:r>
              <a:rPr lang="en-US" b="1" dirty="0" smtClean="0">
                <a:solidFill>
                  <a:srgbClr val="225A7A"/>
                </a:solidFill>
              </a:rPr>
              <a:t>2013</a:t>
            </a:r>
            <a:endParaRPr lang="en-US" b="1" dirty="0">
              <a:solidFill>
                <a:srgbClr val="225A7A"/>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180.8B/34%</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smtClean="0">
                <a:solidFill>
                  <a:schemeClr val="bg1"/>
                </a:solidFill>
              </a:rPr>
              <a:t>$80.7B/15%</a:t>
            </a:r>
            <a:endParaRPr lang="en-US" sz="1400" b="1" dirty="0">
              <a:solidFill>
                <a:schemeClr val="bg1"/>
              </a:solidFill>
            </a:endParaRPr>
          </a:p>
        </p:txBody>
      </p:sp>
    </p:spTree>
    <p:extLst>
      <p:ext uri="{BB962C8B-B14F-4D97-AF65-F5344CB8AC3E}">
        <p14:creationId xmlns:p14="http://schemas.microsoft.com/office/powerpoint/2010/main" val="11430268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102277"/>
                                        </p:tgtEl>
                                        <p:attrNameLst>
                                          <p:attrName>style.visibility</p:attrName>
                                        </p:attrNameLst>
                                      </p:cBhvr>
                                      <p:to>
                                        <p:strVal val="visible"/>
                                      </p:to>
                                    </p:set>
                                    <p:animEffect transition="in" filter="wipe(left)">
                                      <p:cBhvr>
                                        <p:cTn id="7" dur="500"/>
                                        <p:tgtEl>
                                          <p:spTgt spid="210227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102276"/>
                                        </p:tgtEl>
                                        <p:attrNameLst>
                                          <p:attrName>style.visibility</p:attrName>
                                        </p:attrNameLst>
                                      </p:cBhvr>
                                      <p:to>
                                        <p:strVal val="visible"/>
                                      </p:to>
                                    </p:set>
                                    <p:animEffect transition="in" filter="wipe(left)">
                                      <p:cBhvr>
                                        <p:cTn id="10" dur="500"/>
                                        <p:tgtEl>
                                          <p:spTgt spid="2102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2276" grpId="0" animBg="1"/>
      <p:bldP spid="2102277"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Major Disaster Declarations, 1953-2015*</a:t>
            </a:r>
          </a:p>
        </p:txBody>
      </p:sp>
      <p:graphicFrame>
        <p:nvGraphicFramePr>
          <p:cNvPr id="34818" name="Object 3"/>
          <p:cNvGraphicFramePr>
            <a:graphicFrameLocks noGrp="1"/>
          </p:cNvGraphicFramePr>
          <p:nvPr>
            <p:ph idx="4294967295"/>
            <p:extLst/>
          </p:nvPr>
        </p:nvGraphicFramePr>
        <p:xfrm>
          <a:off x="207963" y="1300163"/>
          <a:ext cx="8559800" cy="4067175"/>
        </p:xfrm>
        <a:graphic>
          <a:graphicData uri="http://schemas.openxmlformats.org/presentationml/2006/ole">
            <mc:AlternateContent xmlns:mc="http://schemas.openxmlformats.org/markup-compatibility/2006">
              <mc:Choice xmlns:v="urn:schemas-microsoft-com:vml" Requires="v">
                <p:oleObj spid="_x0000_s28447777" name="Chart" r:id="rId4" imgW="8600977" imgH="4086121" progId="MSGraph.Chart.8">
                  <p:embed followColorScheme="full"/>
                </p:oleObj>
              </mc:Choice>
              <mc:Fallback>
                <p:oleObj name="Chart" r:id="rId4" imgW="8600977" imgH="4086121" progId="MSGraph.Chart.8">
                  <p:embed followColorScheme="full"/>
                  <p:pic>
                    <p:nvPicPr>
                      <p:cNvPr id="0" name=""/>
                      <p:cNvPicPr preferRelativeResize="0">
                        <a:picLocks noChangeArrowheads="1"/>
                      </p:cNvPicPr>
                      <p:nvPr/>
                    </p:nvPicPr>
                    <p:blipFill>
                      <a:blip r:embed="rId5"/>
                      <a:srcRect/>
                      <a:stretch>
                        <a:fillRect/>
                      </a:stretch>
                    </p:blipFill>
                    <p:spPr bwMode="gray">
                      <a:xfrm>
                        <a:off x="207963" y="1300163"/>
                        <a:ext cx="8559800" cy="406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October 3</a:t>
            </a:r>
            <a:r>
              <a:rPr lang="en-US" sz="1100" dirty="0" smtClean="0">
                <a:solidFill>
                  <a:srgbClr val="000000"/>
                </a:solidFill>
                <a:latin typeface="Arial" charset="0"/>
                <a:cs typeface="Arial" charset="0"/>
              </a:rPr>
              <a:t>, 2015.</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6"/>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Generally 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a:t>
            </a:r>
            <a:r>
              <a:rPr lang="en-US" b="1" dirty="0" smtClean="0">
                <a:solidFill>
                  <a:srgbClr val="FFFFFF"/>
                </a:solidFill>
              </a:rPr>
              <a:t> Before Dropping in 2012-2014</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529269" y="1191582"/>
            <a:ext cx="3667944" cy="1256651"/>
          </a:xfrm>
          <a:prstGeom prst="wedgeRectCallout">
            <a:avLst>
              <a:gd name="adj1" fmla="val 72007"/>
              <a:gd name="adj2" fmla="val 23721"/>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80190" y="1209675"/>
            <a:ext cx="221861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2,239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36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1953-2014,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haven’t been that few </a:t>
            </a:r>
            <a:r>
              <a:rPr lang="en-US" sz="1400" b="1" dirty="0">
                <a:solidFill>
                  <a:srgbClr val="FFFFFF"/>
                </a:solidFill>
                <a:latin typeface="Arial" charset="0"/>
                <a:cs typeface="Arial" charset="0"/>
              </a:rPr>
              <a:t>recorded since 1995.</a:t>
            </a:r>
          </a:p>
        </p:txBody>
      </p:sp>
      <p:sp>
        <p:nvSpPr>
          <p:cNvPr id="10" name="AutoShape 7"/>
          <p:cNvSpPr>
            <a:spLocks noChangeArrowheads="1"/>
          </p:cNvSpPr>
          <p:nvPr/>
        </p:nvSpPr>
        <p:spPr bwMode="blackWhite">
          <a:xfrm>
            <a:off x="5561349" y="4245590"/>
            <a:ext cx="2685175" cy="687938"/>
          </a:xfrm>
          <a:prstGeom prst="wedgeRectCallout">
            <a:avLst>
              <a:gd name="adj1" fmla="val 62082"/>
              <a:gd name="adj2" fmla="val 21548"/>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36 </a:t>
            </a:r>
            <a:r>
              <a:rPr lang="en-US" sz="1600" b="1" dirty="0" smtClean="0">
                <a:solidFill>
                  <a:srgbClr val="FFFFFF"/>
                </a:solidFill>
                <a:latin typeface="Arial" charset="0"/>
                <a:cs typeface="Arial" charset="0"/>
              </a:rPr>
              <a:t>federal disasters </a:t>
            </a:r>
            <a:r>
              <a:rPr lang="en-US" sz="1600" b="1" dirty="0" smtClean="0">
                <a:solidFill>
                  <a:srgbClr val="FFFFFF"/>
                </a:solidFill>
              </a:rPr>
              <a:t>have</a:t>
            </a:r>
            <a:r>
              <a:rPr lang="en-US" sz="1600" b="1" dirty="0" smtClean="0">
                <a:solidFill>
                  <a:srgbClr val="FFFFFF"/>
                </a:solidFill>
                <a:latin typeface="Arial" charset="0"/>
                <a:cs typeface="Arial" charset="0"/>
              </a:rPr>
              <a:t> declared so far </a:t>
            </a:r>
            <a:r>
              <a:rPr lang="en-US" sz="1600" b="1" dirty="0" smtClean="0">
                <a:solidFill>
                  <a:srgbClr val="FFFFFF"/>
                </a:solidFill>
              </a:rPr>
              <a:t>i</a:t>
            </a:r>
            <a:r>
              <a:rPr lang="en-US" sz="1600" b="1" dirty="0" smtClean="0">
                <a:solidFill>
                  <a:srgbClr val="FFFFFF"/>
                </a:solidFill>
                <a:latin typeface="Arial" charset="0"/>
                <a:cs typeface="Arial" charset="0"/>
              </a:rPr>
              <a:t>n 2015*</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120</a:t>
            </a:fld>
            <a:endParaRPr lang="en-US"/>
          </a:p>
        </p:txBody>
      </p:sp>
    </p:spTree>
    <p:extLst>
      <p:ext uri="{BB962C8B-B14F-4D97-AF65-F5344CB8AC3E}">
        <p14:creationId xmlns:p14="http://schemas.microsoft.com/office/powerpoint/2010/main" val="29326527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121</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2015: Highest 25 States*</a:t>
            </a:r>
          </a:p>
        </p:txBody>
      </p:sp>
      <p:graphicFrame>
        <p:nvGraphicFramePr>
          <p:cNvPr id="35842" name="Object 3"/>
          <p:cNvGraphicFramePr>
            <a:graphicFrameLocks noGrp="1" noChangeAspect="1"/>
          </p:cNvGraphicFramePr>
          <p:nvPr>
            <p:ph idx="4294967295"/>
            <p:extLst>
              <p:ext uri="{D42A27DB-BD31-4B8C-83A1-F6EECF244321}">
                <p14:modId xmlns:p14="http://schemas.microsoft.com/office/powerpoint/2010/main" val="1910191686"/>
              </p:ext>
            </p:extLst>
          </p:nvPr>
        </p:nvGraphicFramePr>
        <p:xfrm>
          <a:off x="0" y="1701556"/>
          <a:ext cx="9055100" cy="4699000"/>
        </p:xfrm>
        <a:graphic>
          <a:graphicData uri="http://schemas.openxmlformats.org/presentationml/2006/ole">
            <mc:AlternateContent xmlns:mc="http://schemas.openxmlformats.org/markup-compatibility/2006">
              <mc:Choice xmlns:v="urn:schemas-microsoft-com:vml" Requires="v">
                <p:oleObj spid="_x0000_s28204298" name="Chart" r:id="rId4" imgW="8829838" imgH="4581560" progId="MSGraph.Chart.8">
                  <p:embed followColorScheme="full"/>
                </p:oleObj>
              </mc:Choice>
              <mc:Fallback>
                <p:oleObj name="Chart" r:id="rId4" imgW="8829838" imgH="4581560" progId="MSGraph.Chart.8">
                  <p:embed followColorScheme="full"/>
                  <p:pic>
                    <p:nvPicPr>
                      <p:cNvPr id="0" name=""/>
                      <p:cNvPicPr>
                        <a:picLocks noChangeAspect="1" noChangeArrowheads="1"/>
                      </p:cNvPicPr>
                      <p:nvPr/>
                    </p:nvPicPr>
                    <p:blipFill>
                      <a:blip r:embed="rId5"/>
                      <a:srcRect/>
                      <a:stretch>
                        <a:fillRect/>
                      </a:stretch>
                    </p:blipFill>
                    <p:spPr bwMode="auto">
                      <a:xfrm>
                        <a:off x="0" y="1701556"/>
                        <a:ext cx="9055100" cy="469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7"/>
          <p:cNvSpPr>
            <a:spLocks noChangeArrowheads="1"/>
          </p:cNvSpPr>
          <p:nvPr/>
        </p:nvSpPr>
        <p:spPr bwMode="blackWhite">
          <a:xfrm>
            <a:off x="3348318" y="1284453"/>
            <a:ext cx="3366807" cy="1608697"/>
          </a:xfrm>
          <a:prstGeom prst="wedgeRectCallout">
            <a:avLst>
              <a:gd name="adj1" fmla="val -97447"/>
              <a:gd name="adj2" fmla="val 1935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a:t>
            </a:r>
            <a:r>
              <a:rPr lang="en-US" b="1" dirty="0" smtClean="0">
                <a:solidFill>
                  <a:srgbClr val="FFFFFF"/>
                </a:solidFill>
              </a:rPr>
              <a:t>Texas</a:t>
            </a:r>
            <a:r>
              <a:rPr lang="en-US" b="1" dirty="0" smtClean="0">
                <a:solidFill>
                  <a:srgbClr val="FFFFFF"/>
                </a:solidFill>
                <a:latin typeface="Arial" charset="0"/>
                <a:cs typeface="Arial" charset="0"/>
              </a:rPr>
              <a:t> has had the highest </a:t>
            </a:r>
            <a:r>
              <a:rPr lang="en-US" b="1" dirty="0">
                <a:solidFill>
                  <a:srgbClr val="FFFFFF"/>
                </a:solidFill>
                <a:latin typeface="Arial" charset="0"/>
                <a:cs typeface="Arial" charset="0"/>
              </a:rPr>
              <a:t>number of Federal Disaster </a:t>
            </a:r>
            <a:r>
              <a:rPr lang="en-US" b="1" dirty="0" smtClean="0">
                <a:solidFill>
                  <a:srgbClr val="FFFFFF"/>
                </a:solidFill>
                <a:latin typeface="Arial" charset="0"/>
                <a:cs typeface="Arial" charset="0"/>
              </a:rPr>
              <a:t>Declarations</a:t>
            </a:r>
            <a:endParaRPr lang="en-US" b="1" dirty="0">
              <a:solidFill>
                <a:srgbClr val="FFFFFF"/>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Oct. 3, 2015</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35331946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122</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2015: Lowest 25 States*</a:t>
            </a:r>
          </a:p>
        </p:txBody>
      </p:sp>
      <p:graphicFrame>
        <p:nvGraphicFramePr>
          <p:cNvPr id="36866" name="Object 3"/>
          <p:cNvGraphicFramePr>
            <a:graphicFrameLocks noGrp="1" noChangeAspect="1"/>
          </p:cNvGraphicFramePr>
          <p:nvPr>
            <p:ph idx="4294967295"/>
            <p:extLst>
              <p:ext uri="{D42A27DB-BD31-4B8C-83A1-F6EECF244321}">
                <p14:modId xmlns:p14="http://schemas.microsoft.com/office/powerpoint/2010/main" val="3851846979"/>
              </p:ext>
            </p:extLst>
          </p:nvPr>
        </p:nvGraphicFramePr>
        <p:xfrm>
          <a:off x="26988" y="1797050"/>
          <a:ext cx="9051925" cy="4697413"/>
        </p:xfrm>
        <a:graphic>
          <a:graphicData uri="http://schemas.openxmlformats.org/presentationml/2006/ole">
            <mc:AlternateContent xmlns:mc="http://schemas.openxmlformats.org/markup-compatibility/2006">
              <mc:Choice xmlns:v="urn:schemas-microsoft-com:vml" Requires="v">
                <p:oleObj spid="_x0000_s28205322" name="Chart" r:id="rId4" imgW="8829838" imgH="4581560" progId="MSGraph.Chart.8">
                  <p:embed followColorScheme="full"/>
                </p:oleObj>
              </mc:Choice>
              <mc:Fallback>
                <p:oleObj name="Chart" r:id="rId4" imgW="8829838" imgH="4581560" progId="MSGraph.Chart.8">
                  <p:embed followColorScheme="full"/>
                  <p:pic>
                    <p:nvPicPr>
                      <p:cNvPr id="0" name=""/>
                      <p:cNvPicPr>
                        <a:picLocks noChangeAspect="1" noChangeArrowheads="1"/>
                      </p:cNvPicPr>
                      <p:nvPr/>
                    </p:nvPicPr>
                    <p:blipFill>
                      <a:blip r:embed="rId5"/>
                      <a:srcRect/>
                      <a:stretch>
                        <a:fillRect/>
                      </a:stretch>
                    </p:blipFill>
                    <p:spPr bwMode="auto">
                      <a:xfrm>
                        <a:off x="26988" y="1797050"/>
                        <a:ext cx="9051925" cy="4697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5462543" y="1527019"/>
            <a:ext cx="2784475" cy="1626534"/>
          </a:xfrm>
          <a:prstGeom prst="wedgeRectCallout">
            <a:avLst>
              <a:gd name="adj1" fmla="val 56630"/>
              <a:gd name="adj2" fmla="val 1481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Utah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10"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Oct. 3</a:t>
            </a:r>
            <a:r>
              <a:rPr lang="en-US" sz="1100" dirty="0" smtClean="0">
                <a:solidFill>
                  <a:srgbClr val="000000"/>
                </a:solidFill>
              </a:rPr>
              <a:t>, 2015</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6"/>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extLst>
      <p:ext uri="{BB962C8B-B14F-4D97-AF65-F5344CB8AC3E}">
        <p14:creationId xmlns:p14="http://schemas.microsoft.com/office/powerpoint/2010/main" val="23554644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56FDE7A-220C-4524-92A0-0389C83E5601}" type="slidenum">
              <a:rPr lang="en-US" altLang="en-US" sz="900" smtClean="0"/>
              <a:pPr>
                <a:lnSpc>
                  <a:spcPct val="85000"/>
                </a:lnSpc>
                <a:spcBef>
                  <a:spcPct val="20000"/>
                </a:spcBef>
                <a:buClrTx/>
                <a:buFontTx/>
                <a:buNone/>
              </a:pPr>
              <a:t>123</a:t>
            </a:fld>
            <a:endParaRPr lang="en-US" altLang="en-US" sz="90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dirty="0" smtClean="0">
                <a:latin typeface="Arial" panose="020B0604020202020204" pitchFamily="34" charset="0"/>
              </a:rPr>
              <a:t>Natural Hazard Risk Scores, 2014</a:t>
            </a:r>
            <a:br>
              <a:rPr lang="en-US" altLang="en-US" dirty="0" smtClean="0">
                <a:latin typeface="Arial" panose="020B0604020202020204" pitchFamily="34" charset="0"/>
              </a:rPr>
            </a:br>
            <a:r>
              <a:rPr lang="en-US" altLang="en-US" dirty="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nvPr>
        </p:nvGraphicFramePr>
        <p:xfrm>
          <a:off x="25400" y="1397000"/>
          <a:ext cx="9140825" cy="4730750"/>
        </p:xfrm>
        <a:graphic>
          <a:graphicData uri="http://schemas.openxmlformats.org/presentationml/2006/ole">
            <mc:AlternateContent xmlns:mc="http://schemas.openxmlformats.org/markup-compatibility/2006">
              <mc:Choice xmlns:v="urn:schemas-microsoft-com:vml" Requires="v">
                <p:oleObj spid="_x0000_s28117399"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25400" y="1397000"/>
                        <a:ext cx="914082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28576" y="5895963"/>
            <a:ext cx="9017000" cy="93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0000"/>
              </a:lnSpc>
              <a:spcBef>
                <a:spcPct val="50000"/>
              </a:spcBef>
              <a:buClr>
                <a:srgbClr val="FF3300"/>
              </a:buClr>
              <a:buFont typeface="Wingdings" panose="05000000000000000000" pitchFamily="2" charset="2"/>
              <a:buNone/>
            </a:pPr>
            <a:r>
              <a:rPr lang="en-US" altLang="en-US" sz="1100" dirty="0" smtClean="0"/>
              <a:t>Note: Score is based on data on 9 natural hazards: flood, wildfire, tornado, storm surge, earthquake, straight-line wind, hurricane, wind, hail and sinkhole.</a:t>
            </a:r>
          </a:p>
          <a:p>
            <a:pPr>
              <a:lnSpc>
                <a:spcPct val="80000"/>
              </a:lnSpc>
              <a:spcBef>
                <a:spcPct val="50000"/>
              </a:spcBef>
              <a:buClr>
                <a:srgbClr val="FF3300"/>
              </a:buClr>
              <a:buFont typeface="Wingdings" panose="05000000000000000000" pitchFamily="2" charset="2"/>
              <a:buNone/>
            </a:pPr>
            <a:r>
              <a:rPr lang="en-US" altLang="en-US" sz="1100" dirty="0" smtClean="0"/>
              <a:t>*Analysis Includes DC.  Excludes Alaska and Hawaii due to limited natural hazard risk data.</a:t>
            </a:r>
            <a:endParaRPr lang="en-US" altLang="en-US" sz="1100" dirty="0"/>
          </a:p>
          <a:p>
            <a:pPr>
              <a:lnSpc>
                <a:spcPct val="80000"/>
              </a:lnSpc>
              <a:spcBef>
                <a:spcPct val="50000"/>
              </a:spcBef>
              <a:buClr>
                <a:srgbClr val="FF3300"/>
              </a:buClr>
              <a:buFont typeface="Wingdings" panose="05000000000000000000" pitchFamily="2" charset="2"/>
              <a:buNone/>
            </a:pPr>
            <a:r>
              <a:rPr lang="en-US" altLang="en-US" sz="1100" dirty="0"/>
              <a:t>Sources: </a:t>
            </a:r>
            <a:r>
              <a:rPr lang="en-US" altLang="en-US" sz="1100" dirty="0" err="1" smtClean="0"/>
              <a:t>CoreLogic</a:t>
            </a:r>
            <a:r>
              <a:rPr lang="en-US" altLang="en-US" sz="1100" dirty="0" smtClean="0"/>
              <a:t> release </a:t>
            </a:r>
            <a:r>
              <a:rPr lang="en-US" altLang="en-US" sz="1100" i="1" dirty="0" smtClean="0"/>
              <a:t>“</a:t>
            </a:r>
            <a:r>
              <a:rPr lang="en-US" altLang="en-US" sz="1100" i="1" dirty="0" err="1" smtClean="0"/>
              <a:t>CoreLogic</a:t>
            </a:r>
            <a:r>
              <a:rPr lang="en-US" altLang="en-US" sz="1100" i="1" dirty="0" smtClean="0"/>
              <a:t> Identifies US States at Highest Risk of Property Damage Loss from Natural Hazards,”</a:t>
            </a:r>
            <a:r>
              <a:rPr lang="en-US" altLang="en-US" sz="1100" dirty="0" smtClean="0"/>
              <a:t> Sept. 10, 2014; </a:t>
            </a:r>
            <a:r>
              <a:rPr lang="en-US" altLang="en-US" sz="1100" dirty="0"/>
              <a:t>Insurance Information Institute.		</a:t>
            </a:r>
          </a:p>
        </p:txBody>
      </p:sp>
      <p:sp>
        <p:nvSpPr>
          <p:cNvPr id="7" name="AutoShape 6"/>
          <p:cNvSpPr>
            <a:spLocks noChangeArrowheads="1"/>
          </p:cNvSpPr>
          <p:nvPr/>
        </p:nvSpPr>
        <p:spPr bwMode="blackWhite">
          <a:xfrm>
            <a:off x="3687764" y="1268407"/>
            <a:ext cx="3098800" cy="1090618"/>
          </a:xfrm>
          <a:prstGeom prst="wedgeRectCallout">
            <a:avLst>
              <a:gd name="adj1" fmla="val -119128"/>
              <a:gd name="adj2" fmla="val 5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b="1" dirty="0" smtClean="0">
                <a:solidFill>
                  <a:schemeClr val="bg1"/>
                </a:solidFill>
              </a:rPr>
              <a:t>Florida received the  highest Natural Hazard Risk Score</a:t>
            </a:r>
            <a:endParaRPr lang="en-US" b="1" dirty="0">
              <a:solidFill>
                <a:schemeClr val="bg1"/>
              </a:solidFill>
            </a:endParaRPr>
          </a:p>
        </p:txBody>
      </p:sp>
    </p:spTree>
    <p:extLst>
      <p:ext uri="{BB962C8B-B14F-4D97-AF65-F5344CB8AC3E}">
        <p14:creationId xmlns:p14="http://schemas.microsoft.com/office/powerpoint/2010/main" val="39525909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56FDE7A-220C-4524-92A0-0389C83E5601}" type="slidenum">
              <a:rPr lang="en-US" altLang="en-US" sz="900" smtClean="0"/>
              <a:pPr>
                <a:lnSpc>
                  <a:spcPct val="85000"/>
                </a:lnSpc>
                <a:spcBef>
                  <a:spcPct val="20000"/>
                </a:spcBef>
                <a:buClrTx/>
                <a:buFontTx/>
                <a:buNone/>
              </a:pPr>
              <a:t>124</a:t>
            </a:fld>
            <a:endParaRPr lang="en-US" altLang="en-US" sz="90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dirty="0" smtClean="0">
                <a:latin typeface="Arial" panose="020B0604020202020204" pitchFamily="34" charset="0"/>
              </a:rPr>
              <a:t>Natural Hazard Risk Scores, 2014</a:t>
            </a:r>
            <a:br>
              <a:rPr lang="en-US" altLang="en-US" dirty="0" smtClean="0">
                <a:latin typeface="Arial" panose="020B0604020202020204" pitchFamily="34" charset="0"/>
              </a:rPr>
            </a:br>
            <a:r>
              <a:rPr lang="en-US" altLang="en-US" dirty="0" smtClean="0">
                <a:latin typeface="Arial" panose="020B0604020202020204" pitchFamily="34" charset="0"/>
              </a:rPr>
              <a:t>Bottom 24 States*</a:t>
            </a:r>
          </a:p>
        </p:txBody>
      </p:sp>
      <p:graphicFrame>
        <p:nvGraphicFramePr>
          <p:cNvPr id="5124" name="Object 3"/>
          <p:cNvGraphicFramePr>
            <a:graphicFrameLocks noGrp="1" noChangeAspect="1"/>
          </p:cNvGraphicFramePr>
          <p:nvPr>
            <p:ph idx="4294967295"/>
            <p:extLst/>
          </p:nvPr>
        </p:nvGraphicFramePr>
        <p:xfrm>
          <a:off x="11113" y="1439863"/>
          <a:ext cx="9140825" cy="4730750"/>
        </p:xfrm>
        <a:graphic>
          <a:graphicData uri="http://schemas.openxmlformats.org/presentationml/2006/ole">
            <mc:AlternateContent xmlns:mc="http://schemas.openxmlformats.org/markup-compatibility/2006">
              <mc:Choice xmlns:v="urn:schemas-microsoft-com:vml" Requires="v">
                <p:oleObj spid="_x0000_s28118423" name="Chart" r:id="rId4" imgW="8820230" imgH="4562424" progId="MSGraph.Chart.8">
                  <p:embed followColorScheme="full"/>
                </p:oleObj>
              </mc:Choice>
              <mc:Fallback>
                <p:oleObj name="Chart" r:id="rId4" imgW="8820230" imgH="4562424" progId="MSGraph.Chart.8">
                  <p:embed followColorScheme="full"/>
                  <p:pic>
                    <p:nvPicPr>
                      <p:cNvPr id="0" name=""/>
                      <p:cNvPicPr>
                        <a:picLocks noChangeAspect="1" noChangeArrowheads="1"/>
                      </p:cNvPicPr>
                      <p:nvPr/>
                    </p:nvPicPr>
                    <p:blipFill>
                      <a:blip r:embed="rId5"/>
                      <a:srcRect/>
                      <a:stretch>
                        <a:fillRect/>
                      </a:stretch>
                    </p:blipFill>
                    <p:spPr bwMode="auto">
                      <a:xfrm>
                        <a:off x="11113" y="1439863"/>
                        <a:ext cx="914082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Box 4"/>
          <p:cNvSpPr txBox="1">
            <a:spLocks noChangeArrowheads="1"/>
          </p:cNvSpPr>
          <p:nvPr/>
        </p:nvSpPr>
        <p:spPr bwMode="auto">
          <a:xfrm>
            <a:off x="28576" y="5895963"/>
            <a:ext cx="9017000" cy="93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0000"/>
              </a:lnSpc>
              <a:spcBef>
                <a:spcPct val="50000"/>
              </a:spcBef>
              <a:buClr>
                <a:srgbClr val="FF3300"/>
              </a:buClr>
              <a:buFont typeface="Wingdings" panose="05000000000000000000" pitchFamily="2" charset="2"/>
              <a:buNone/>
            </a:pPr>
            <a:r>
              <a:rPr lang="en-US" altLang="en-US" sz="1100" dirty="0" smtClean="0"/>
              <a:t>Note: Score is based on data on 9 natural hazards: flood, wildfire, tornado, storm surge, earthquake, straight-line wind, hurricane, wind, hail and sinkhole.</a:t>
            </a:r>
          </a:p>
          <a:p>
            <a:pPr>
              <a:lnSpc>
                <a:spcPct val="80000"/>
              </a:lnSpc>
              <a:spcBef>
                <a:spcPct val="50000"/>
              </a:spcBef>
              <a:buClr>
                <a:srgbClr val="FF3300"/>
              </a:buClr>
              <a:buFont typeface="Wingdings" panose="05000000000000000000" pitchFamily="2" charset="2"/>
              <a:buNone/>
            </a:pPr>
            <a:r>
              <a:rPr lang="en-US" altLang="en-US" sz="1100" dirty="0" smtClean="0"/>
              <a:t>*Analysis Includes DC.  Excludes Alaska and Hawaii due to limited natural hazard risk data.</a:t>
            </a:r>
            <a:endParaRPr lang="en-US" altLang="en-US" sz="1100" dirty="0"/>
          </a:p>
          <a:p>
            <a:pPr>
              <a:lnSpc>
                <a:spcPct val="80000"/>
              </a:lnSpc>
              <a:spcBef>
                <a:spcPct val="50000"/>
              </a:spcBef>
              <a:buClr>
                <a:srgbClr val="FF3300"/>
              </a:buClr>
              <a:buFont typeface="Wingdings" panose="05000000000000000000" pitchFamily="2" charset="2"/>
              <a:buNone/>
            </a:pPr>
            <a:r>
              <a:rPr lang="en-US" altLang="en-US" sz="1100" dirty="0"/>
              <a:t>Sources: </a:t>
            </a:r>
            <a:r>
              <a:rPr lang="en-US" altLang="en-US" sz="1100" dirty="0" err="1" smtClean="0"/>
              <a:t>CoreLogic</a:t>
            </a:r>
            <a:r>
              <a:rPr lang="en-US" altLang="en-US" sz="1100" dirty="0" smtClean="0"/>
              <a:t> release </a:t>
            </a:r>
            <a:r>
              <a:rPr lang="en-US" altLang="en-US" sz="1100" i="1" dirty="0" smtClean="0"/>
              <a:t>“</a:t>
            </a:r>
            <a:r>
              <a:rPr lang="en-US" altLang="en-US" sz="1100" i="1" dirty="0" err="1" smtClean="0"/>
              <a:t>CoreLogic</a:t>
            </a:r>
            <a:r>
              <a:rPr lang="en-US" altLang="en-US" sz="1100" i="1" dirty="0" smtClean="0"/>
              <a:t> Identifies US States at Highest Risk of Property Damage Loss from Natural Hazards,”</a:t>
            </a:r>
            <a:r>
              <a:rPr lang="en-US" altLang="en-US" sz="1100" dirty="0" smtClean="0"/>
              <a:t> Sept. 10, 2014; </a:t>
            </a:r>
            <a:r>
              <a:rPr lang="en-US" altLang="en-US" sz="1100" dirty="0"/>
              <a:t>Insurance Information Institute.		</a:t>
            </a:r>
          </a:p>
        </p:txBody>
      </p:sp>
      <p:sp>
        <p:nvSpPr>
          <p:cNvPr id="10" name="AutoShape 6"/>
          <p:cNvSpPr>
            <a:spLocks noChangeArrowheads="1"/>
          </p:cNvSpPr>
          <p:nvPr/>
        </p:nvSpPr>
        <p:spPr bwMode="blackWhite">
          <a:xfrm>
            <a:off x="4887913" y="1396995"/>
            <a:ext cx="3495675" cy="1090618"/>
          </a:xfrm>
          <a:prstGeom prst="wedgeRectCallout">
            <a:avLst>
              <a:gd name="adj1" fmla="val 49704"/>
              <a:gd name="adj2" fmla="val 1528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defRPr/>
            </a:pPr>
            <a:r>
              <a:rPr lang="en-US" b="1" dirty="0" smtClean="0">
                <a:solidFill>
                  <a:schemeClr val="bg1"/>
                </a:solidFill>
              </a:rPr>
              <a:t>Michigan and West Virginia received the lowest Natural Hazard Risk Score</a:t>
            </a:r>
            <a:endParaRPr lang="en-US" b="1" dirty="0">
              <a:solidFill>
                <a:schemeClr val="bg1"/>
              </a:solidFill>
            </a:endParaRPr>
          </a:p>
        </p:txBody>
      </p:sp>
    </p:spTree>
    <p:extLst>
      <p:ext uri="{BB962C8B-B14F-4D97-AF65-F5344CB8AC3E}">
        <p14:creationId xmlns:p14="http://schemas.microsoft.com/office/powerpoint/2010/main" val="32458264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The Strength of the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125</a:t>
            </a:fld>
            <a:endParaRPr lang="en-US" sz="900">
              <a:solidFill>
                <a:schemeClr val="bg1"/>
              </a:solidFill>
            </a:endParaRPr>
          </a:p>
        </p:txBody>
      </p:sp>
      <p:pic>
        <p:nvPicPr>
          <p:cNvPr id="15155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472607" y="4735266"/>
            <a:ext cx="8189259" cy="1077218"/>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Exposure Base Across Most Lines</a:t>
            </a:r>
            <a:endParaRPr lang="en-US" sz="32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126</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9/15; </a:t>
            </a:r>
            <a:r>
              <a:rPr lang="en-US" sz="1100" dirty="0"/>
              <a:t>Insurance Information Institute.</a:t>
            </a:r>
          </a:p>
        </p:txBody>
      </p:sp>
      <p:graphicFrame>
        <p:nvGraphicFramePr>
          <p:cNvPr id="66562" name="Object 4"/>
          <p:cNvGraphicFramePr>
            <a:graphicFrameLocks noChangeAspect="1"/>
          </p:cNvGraphicFramePr>
          <p:nvPr>
            <p:extLst>
              <p:ext uri="{D42A27DB-BD31-4B8C-83A1-F6EECF244321}">
                <p14:modId xmlns:p14="http://schemas.microsoft.com/office/powerpoint/2010/main" val="450378263"/>
              </p:ext>
            </p:extLst>
          </p:nvPr>
        </p:nvGraphicFramePr>
        <p:xfrm>
          <a:off x="38100" y="1639888"/>
          <a:ext cx="8955088" cy="3922712"/>
        </p:xfrm>
        <a:graphic>
          <a:graphicData uri="http://schemas.openxmlformats.org/presentationml/2006/ole">
            <mc:AlternateContent xmlns:mc="http://schemas.openxmlformats.org/markup-compatibility/2006">
              <mc:Choice xmlns:v="urn:schemas-microsoft-com:vml" Requires="v">
                <p:oleObj spid="_x0000_s28199179" name="Chart" r:id="rId4" imgW="8600977" imgH="3781460" progId="MSGraph.Chart.8">
                  <p:embed followColorScheme="full"/>
                </p:oleObj>
              </mc:Choice>
              <mc:Fallback>
                <p:oleObj name="Chart" r:id="rId4" imgW="8600977" imgH="3781460" progId="MSGraph.Chart.8">
                  <p:embed followColorScheme="full"/>
                  <p:pic>
                    <p:nvPicPr>
                      <p:cNvPr id="0" name=""/>
                      <p:cNvPicPr>
                        <a:picLocks noChangeAspect="1" noChangeArrowheads="1"/>
                      </p:cNvPicPr>
                      <p:nvPr/>
                    </p:nvPicPr>
                    <p:blipFill>
                      <a:blip r:embed="rId5"/>
                      <a:srcRect/>
                      <a:stretch>
                        <a:fillRect/>
                      </a:stretch>
                    </p:blipFill>
                    <p:spPr bwMode="gray">
                      <a:xfrm>
                        <a:off x="38100" y="1639888"/>
                        <a:ext cx="8955088" cy="3922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Demand for Insurance </a:t>
            </a:r>
            <a:r>
              <a:rPr lang="en-US" b="1" dirty="0" smtClean="0">
                <a:solidFill>
                  <a:srgbClr val="FFFFFF"/>
                </a:solidFill>
              </a:rPr>
              <a:t>Should Increase in 2015 as GDP Growth Accelerates Modestly </a:t>
            </a:r>
            <a:r>
              <a:rPr lang="en-US" b="1" dirty="0">
                <a:solidFill>
                  <a:srgbClr val="FFFFFF"/>
                </a:solidFill>
              </a:rPr>
              <a:t>and Gradually </a:t>
            </a:r>
            <a:r>
              <a:rPr lang="en-US" b="1" dirty="0" smtClean="0">
                <a:solidFill>
                  <a:srgbClr val="FFFFFF"/>
                </a:solidFill>
              </a:rPr>
              <a:t>Benefits </a:t>
            </a:r>
            <a:r>
              <a:rPr lang="en-US" b="1" dirty="0">
                <a:solidFill>
                  <a:srgbClr val="FFFFFF"/>
                </a:solidFill>
              </a:rPr>
              <a:t>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773724" y="3316795"/>
            <a:ext cx="1084384" cy="1053592"/>
          </a:xfrm>
          <a:prstGeom prst="wedgeRectCallout">
            <a:avLst>
              <a:gd name="adj1" fmla="val 57194"/>
              <a:gd name="adj2" fmla="val -656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a:t>
            </a:r>
            <a:r>
              <a:rPr lang="en-US" sz="1400" b="1" dirty="0" smtClean="0">
                <a:solidFill>
                  <a:schemeClr val="bg1"/>
                </a:solidFill>
              </a:rPr>
              <a:t>in June 2009</a:t>
            </a:r>
            <a:endParaRPr lang="en-US" sz="1400" b="1" dirty="0">
              <a:solidFill>
                <a:schemeClr val="bg1"/>
              </a:solidFill>
            </a:endParaRPr>
          </a:p>
        </p:txBody>
      </p:sp>
      <p:sp>
        <p:nvSpPr>
          <p:cNvPr id="1926154" name="AutoShape 10"/>
          <p:cNvSpPr>
            <a:spLocks noChangeArrowheads="1"/>
          </p:cNvSpPr>
          <p:nvPr/>
        </p:nvSpPr>
        <p:spPr bwMode="blackWhite">
          <a:xfrm>
            <a:off x="2292110" y="1140542"/>
            <a:ext cx="2407708" cy="688258"/>
          </a:xfrm>
          <a:prstGeom prst="wedgeRectCallout">
            <a:avLst>
              <a:gd name="adj1" fmla="val -20340"/>
              <a:gd name="adj2" fmla="val 2008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4308746" y="3545011"/>
            <a:ext cx="1961532" cy="973399"/>
          </a:xfrm>
          <a:prstGeom prst="wedgeRectCallout">
            <a:avLst>
              <a:gd name="adj1" fmla="val 67353"/>
              <a:gd name="adj2" fmla="val -682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Q1 2014/15 GDP data were hit hard by this year’s “Polar Vortex” and harsh winter</a:t>
            </a:r>
            <a:endParaRPr lang="en-US" sz="1400" b="1" dirty="0">
              <a:solidFill>
                <a:schemeClr val="bg1"/>
              </a:solidFill>
            </a:endParaRPr>
          </a:p>
        </p:txBody>
      </p:sp>
      <p:sp>
        <p:nvSpPr>
          <p:cNvPr id="15" name="Rectangle 7"/>
          <p:cNvSpPr>
            <a:spLocks noChangeArrowheads="1"/>
          </p:cNvSpPr>
          <p:nvPr/>
        </p:nvSpPr>
        <p:spPr bwMode="grayWhite">
          <a:xfrm>
            <a:off x="2092569" y="3049101"/>
            <a:ext cx="1169466" cy="1804987"/>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29076458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State Leading Economic Indicators through November 2015</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127</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4" name="Picture 3"/>
          <p:cNvPicPr>
            <a:picLocks noChangeAspect="1"/>
          </p:cNvPicPr>
          <p:nvPr/>
        </p:nvPicPr>
        <p:blipFill>
          <a:blip r:embed="rId4"/>
          <a:stretch>
            <a:fillRect/>
          </a:stretch>
        </p:blipFill>
        <p:spPr>
          <a:xfrm>
            <a:off x="1117601" y="1076827"/>
            <a:ext cx="6727084" cy="4988693"/>
          </a:xfrm>
          <a:prstGeom prst="rect">
            <a:avLst/>
          </a:prstGeom>
        </p:spPr>
      </p:pic>
      <p:sp>
        <p:nvSpPr>
          <p:cNvPr id="17" name="AutoShape 7"/>
          <p:cNvSpPr>
            <a:spLocks noChangeArrowheads="1"/>
          </p:cNvSpPr>
          <p:nvPr/>
        </p:nvSpPr>
        <p:spPr bwMode="blackWhite">
          <a:xfrm>
            <a:off x="155575" y="3390729"/>
            <a:ext cx="1277938" cy="1317174"/>
          </a:xfrm>
          <a:prstGeom prst="wedgeRectCallout">
            <a:avLst>
              <a:gd name="adj1" fmla="val 72153"/>
              <a:gd name="adj2" fmla="val -4713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Growth in the West is finally beginning to pick up</a:t>
            </a:r>
            <a:endParaRPr lang="en-US" sz="1600" b="1" dirty="0">
              <a:solidFill>
                <a:srgbClr val="FFFFFF"/>
              </a:solidFill>
            </a:endParaRPr>
          </a:p>
        </p:txBody>
      </p:sp>
      <p:sp>
        <p:nvSpPr>
          <p:cNvPr id="18" name="AutoShape 8"/>
          <p:cNvSpPr>
            <a:spLocks noChangeArrowheads="1"/>
          </p:cNvSpPr>
          <p:nvPr/>
        </p:nvSpPr>
        <p:spPr bwMode="blackWhite">
          <a:xfrm>
            <a:off x="6908166" y="4049316"/>
            <a:ext cx="2044382" cy="1901031"/>
          </a:xfrm>
          <a:prstGeom prst="wedgeRectCallout">
            <a:avLst>
              <a:gd name="adj1" fmla="val -67472"/>
              <a:gd name="adj2" fmla="val -439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generally positive, though flat-to-negative for 10 states, several of them energy dependent</a:t>
            </a:r>
            <a:endParaRPr lang="en-US" sz="1600" b="1" dirty="0">
              <a:solidFill>
                <a:schemeClr val="bg1"/>
              </a:solidFill>
            </a:endParaRPr>
          </a:p>
        </p:txBody>
      </p:sp>
    </p:spTree>
    <p:extLst>
      <p:ext uri="{BB962C8B-B14F-4D97-AF65-F5344CB8AC3E}">
        <p14:creationId xmlns:p14="http://schemas.microsoft.com/office/powerpoint/2010/main" val="8011829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128</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2014*:</a:t>
            </a:r>
            <a:br>
              <a:rPr lang="en-US" dirty="0" smtClean="0"/>
            </a:br>
            <a:r>
              <a:rPr lang="en-US"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1305505351"/>
              </p:ext>
            </p:extLst>
          </p:nvPr>
        </p:nvGraphicFramePr>
        <p:xfrm>
          <a:off x="-50800" y="1814513"/>
          <a:ext cx="9082088" cy="4722812"/>
        </p:xfrm>
        <a:graphic>
          <a:graphicData uri="http://schemas.openxmlformats.org/presentationml/2006/ole">
            <mc:AlternateContent xmlns:mc="http://schemas.openxmlformats.org/markup-compatibility/2006">
              <mc:Choice xmlns:v="urn:schemas-microsoft-com:vml" Requires="v">
                <p:oleObj spid="_x0000_s28264664" name="Chart" r:id="rId4" imgW="5873798" imgH="3054512" progId="MSGraph.Chart.8">
                  <p:embed followColorScheme="full"/>
                </p:oleObj>
              </mc:Choice>
              <mc:Fallback>
                <p:oleObj name="Chart" r:id="rId4" imgW="5873798" imgH="3054512" progId="MSGraph.Chart.8">
                  <p:embed followColorScheme="full"/>
                  <p:pic>
                    <p:nvPicPr>
                      <p:cNvPr id="0" name=""/>
                      <p:cNvPicPr>
                        <a:picLocks noChangeAspect="1" noChangeArrowheads="1"/>
                      </p:cNvPicPr>
                      <p:nvPr/>
                    </p:nvPicPr>
                    <p:blipFill>
                      <a:blip r:embed="rId5"/>
                      <a:srcRect/>
                      <a:stretch>
                        <a:fillRect/>
                      </a:stretch>
                    </p:blipFill>
                    <p:spPr bwMode="auto">
                      <a:xfrm>
                        <a:off x="-50800" y="1814513"/>
                        <a:ext cx="9082088"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t>*Advance statistics</a:t>
            </a:r>
          </a:p>
          <a:p>
            <a:pPr eaLnBrk="0" hangingPunct="0">
              <a:lnSpc>
                <a:spcPct val="70000"/>
              </a:lnSpc>
              <a:spcBef>
                <a:spcPct val="50000"/>
              </a:spcBef>
              <a:buClr>
                <a:srgbClr val="FF3300"/>
              </a:buClr>
              <a:buFont typeface="Wingdings" pitchFamily="2" charset="2"/>
              <a:buNone/>
            </a:pPr>
            <a:r>
              <a:rPr lang="en-US" sz="1100" dirty="0"/>
              <a:t>Sources: </a:t>
            </a:r>
            <a:r>
              <a:rPr lang="en-US" sz="1100" dirty="0" smtClean="0">
                <a:hlinkClick r:id="rId6"/>
              </a:rPr>
              <a:t>U.S</a:t>
            </a:r>
            <a:r>
              <a:rPr lang="en-US" sz="1100" dirty="0">
                <a:hlinkClick r:id="rId6"/>
              </a:rPr>
              <a:t>. Bureau of Economic Analysis</a:t>
            </a:r>
            <a:r>
              <a:rPr lang="en-US" sz="1100" dirty="0"/>
              <a:t>;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2014—by far</a:t>
            </a:r>
            <a:endParaRPr lang="en-US" sz="1400" b="1" dirty="0">
              <a:solidFill>
                <a:schemeClr val="bg1"/>
              </a:solidFill>
            </a:endParaRPr>
          </a:p>
        </p:txBody>
      </p:sp>
      <p:sp>
        <p:nvSpPr>
          <p:cNvPr id="7" name="AutoShape 7"/>
          <p:cNvSpPr>
            <a:spLocks noChangeArrowheads="1"/>
          </p:cNvSpPr>
          <p:nvPr/>
        </p:nvSpPr>
        <p:spPr bwMode="blackWhite">
          <a:xfrm>
            <a:off x="4343399" y="1761619"/>
            <a:ext cx="4343401" cy="1108541"/>
          </a:xfrm>
          <a:prstGeom prst="wedgeRectCallout">
            <a:avLst>
              <a:gd name="adj1" fmla="val -98892"/>
              <a:gd name="adj2" fmla="val 7002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7 states experienced growth in excess of 3% in 2014, which is a growth rate we would see nationally in a more typical recovery</a:t>
            </a:r>
            <a:endParaRPr lang="en-US" b="1" dirty="0">
              <a:solidFill>
                <a:srgbClr val="FFFFFF"/>
              </a:solidFill>
              <a:latin typeface="Arial" charset="0"/>
              <a:cs typeface="Arial" charset="0"/>
            </a:endParaRPr>
          </a:p>
        </p:txBody>
      </p:sp>
      <p:sp>
        <p:nvSpPr>
          <p:cNvPr id="10" name="Text Box 6"/>
          <p:cNvSpPr txBox="1">
            <a:spLocks noChangeArrowheads="1"/>
          </p:cNvSpPr>
          <p:nvPr/>
        </p:nvSpPr>
        <p:spPr bwMode="blackWhite">
          <a:xfrm>
            <a:off x="4772025" y="3241813"/>
            <a:ext cx="3914775" cy="91799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Real GDP</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2.2%</a:t>
            </a:r>
            <a:endParaRPr lang="en-US" sz="1600" b="1" dirty="0">
              <a:solidFill>
                <a:schemeClr val="bg1"/>
              </a:solidFill>
              <a:cs typeface="+mn-cs"/>
            </a:endParaRPr>
          </a:p>
        </p:txBody>
      </p:sp>
    </p:spTree>
    <p:extLst>
      <p:ext uri="{BB962C8B-B14F-4D97-AF65-F5344CB8AC3E}">
        <p14:creationId xmlns:p14="http://schemas.microsoft.com/office/powerpoint/2010/main" val="40927524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2700"/>
                            </p:stCondLst>
                            <p:childTnLst>
                              <p:par>
                                <p:cTn id="13" presetID="10" presetClass="entr" presetSubtype="0" fill="hold" grpId="0" nodeType="afterEffect">
                                  <p:stCondLst>
                                    <p:cond delay="7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129</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3379683093"/>
              </p:ext>
            </p:extLst>
          </p:nvPr>
        </p:nvGraphicFramePr>
        <p:xfrm>
          <a:off x="4763" y="1709738"/>
          <a:ext cx="9139237" cy="4722812"/>
        </p:xfrm>
        <a:graphic>
          <a:graphicData uri="http://schemas.openxmlformats.org/presentationml/2006/ole">
            <mc:AlternateContent xmlns:mc="http://schemas.openxmlformats.org/markup-compatibility/2006">
              <mc:Choice xmlns:v="urn:schemas-microsoft-com:vml" Requires="v">
                <p:oleObj spid="_x0000_s28265686"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4763" y="1709738"/>
                        <a:ext cx="9139237"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3000" b="1" dirty="0">
                <a:solidFill>
                  <a:schemeClr val="accent1"/>
                </a:solidFill>
              </a:rPr>
              <a:t>Real GDP by State Percent Change, </a:t>
            </a:r>
            <a:r>
              <a:rPr lang="en-US" sz="3000" b="1" dirty="0" smtClean="0">
                <a:solidFill>
                  <a:schemeClr val="accent1"/>
                </a:solidFill>
              </a:rPr>
              <a:t>2014*: </a:t>
            </a:r>
            <a:endParaRPr lang="en-US" sz="3000" b="1" dirty="0">
              <a:solidFill>
                <a:schemeClr val="accent1"/>
              </a:solidFill>
            </a:endParaRPr>
          </a:p>
          <a:p>
            <a:pPr eaLnBrk="0" hangingPunct="0"/>
            <a:r>
              <a:rPr lang="en-US" sz="3000" b="1" dirty="0">
                <a:solidFill>
                  <a:schemeClr val="accent1"/>
                </a:solidFill>
              </a:rPr>
              <a:t>Lowest 25 States</a:t>
            </a:r>
          </a:p>
        </p:txBody>
      </p:sp>
      <p:sp>
        <p:nvSpPr>
          <p:cNvPr id="2053"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r>
              <a:rPr lang="en-US" sz="1100" dirty="0" smtClean="0"/>
              <a:t>*Advance statistics</a:t>
            </a:r>
            <a:endParaRPr lang="en-US" sz="1100" dirty="0"/>
          </a:p>
          <a:p>
            <a:r>
              <a:rPr lang="en-US" sz="1100" dirty="0"/>
              <a:t>Sources: </a:t>
            </a:r>
            <a:r>
              <a:rPr lang="en-US" sz="1100" dirty="0" smtClean="0">
                <a:hlinkClick r:id="rId6"/>
              </a:rPr>
              <a:t>US </a:t>
            </a:r>
            <a:r>
              <a:rPr lang="en-US" sz="1100" dirty="0">
                <a:hlinkClick r:id="rId6"/>
              </a:rPr>
              <a:t>Bureau of </a:t>
            </a:r>
            <a:r>
              <a:rPr lang="en-US" sz="1100" dirty="0" smtClean="0">
                <a:hlinkClick r:id="rId6"/>
              </a:rPr>
              <a:t>Economic Analysis</a:t>
            </a:r>
            <a:r>
              <a:rPr lang="en-US" sz="1100" dirty="0" smtClean="0"/>
              <a:t>; </a:t>
            </a:r>
            <a:r>
              <a:rPr lang="en-US" sz="1100" dirty="0"/>
              <a:t>Insurance Information Institute.	</a:t>
            </a:r>
          </a:p>
        </p:txBody>
      </p:sp>
      <p:sp>
        <p:nvSpPr>
          <p:cNvPr id="6" name="AutoShape 10"/>
          <p:cNvSpPr>
            <a:spLocks noChangeArrowheads="1"/>
          </p:cNvSpPr>
          <p:nvPr/>
        </p:nvSpPr>
        <p:spPr bwMode="blackWhite">
          <a:xfrm>
            <a:off x="5824251" y="4306023"/>
            <a:ext cx="1705899" cy="900419"/>
          </a:xfrm>
          <a:prstGeom prst="wedgeRectCallout">
            <a:avLst>
              <a:gd name="adj1" fmla="val 93161"/>
              <a:gd name="adj2" fmla="val 374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Mississippi and Alaska  were the only states to shrink in 2014</a:t>
            </a:r>
            <a:endParaRPr lang="en-US" sz="1400" b="1" dirty="0">
              <a:solidFill>
                <a:schemeClr val="bg1"/>
              </a:solidFill>
            </a:endParaRPr>
          </a:p>
        </p:txBody>
      </p:sp>
      <p:sp>
        <p:nvSpPr>
          <p:cNvPr id="7" name="AutoShape 7"/>
          <p:cNvSpPr>
            <a:spLocks noChangeArrowheads="1"/>
          </p:cNvSpPr>
          <p:nvPr/>
        </p:nvSpPr>
        <p:spPr bwMode="blackWhite">
          <a:xfrm>
            <a:off x="5103988" y="1155792"/>
            <a:ext cx="3008670" cy="1108541"/>
          </a:xfrm>
          <a:prstGeom prst="wedgeRectCallout">
            <a:avLst>
              <a:gd name="adj1" fmla="val -72402"/>
              <a:gd name="adj2" fmla="val 1210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16 states  were still below 1% in 2014</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5795412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13</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RNW All Lines by State, 2004-2013 Average:</a:t>
            </a:r>
            <a:br>
              <a:rPr lang="en-US" sz="2600" dirty="0" smtClean="0"/>
            </a:br>
            <a:r>
              <a:rPr lang="en-US" sz="2600" dirty="0" smtClean="0"/>
              <a:t>Highest 25 States</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1599941979"/>
              </p:ext>
            </p:extLst>
          </p:nvPr>
        </p:nvGraphicFramePr>
        <p:xfrm>
          <a:off x="1588" y="1541463"/>
          <a:ext cx="9140825" cy="4722812"/>
        </p:xfrm>
        <a:graphic>
          <a:graphicData uri="http://schemas.openxmlformats.org/presentationml/2006/ole">
            <mc:AlternateContent xmlns:mc="http://schemas.openxmlformats.org/markup-compatibility/2006">
              <mc:Choice xmlns:v="urn:schemas-microsoft-com:vml" Requires="v">
                <p:oleObj spid="_x0000_s28091824"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1588" y="1541463"/>
                        <a:ext cx="9140825"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AutoShape 9"/>
          <p:cNvSpPr>
            <a:spLocks noChangeArrowheads="1"/>
          </p:cNvSpPr>
          <p:nvPr/>
        </p:nvSpPr>
        <p:spPr bwMode="blackWhite">
          <a:xfrm>
            <a:off x="1746762" y="1391971"/>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8" name="Text Box 6"/>
          <p:cNvSpPr txBox="1">
            <a:spLocks noChangeArrowheads="1"/>
          </p:cNvSpPr>
          <p:nvPr/>
        </p:nvSpPr>
        <p:spPr bwMode="blackWhite">
          <a:xfrm>
            <a:off x="5132141" y="1814605"/>
            <a:ext cx="3797383" cy="151447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Profitability Benchmark: All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7.9%</a:t>
            </a:r>
            <a:endParaRPr lang="en-US" sz="1600" b="1" dirty="0">
              <a:solidFill>
                <a:schemeClr val="bg1"/>
              </a:solidFill>
              <a:cs typeface="+mn-cs"/>
            </a:endParaRPr>
          </a:p>
        </p:txBody>
      </p:sp>
    </p:spTree>
    <p:extLst>
      <p:ext uri="{BB962C8B-B14F-4D97-AF65-F5344CB8AC3E}">
        <p14:creationId xmlns:p14="http://schemas.microsoft.com/office/powerpoint/2010/main" val="25123703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7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12/01/09 - 9pm</a:t>
            </a:r>
            <a:endParaRPr lang="en-US"/>
          </a:p>
        </p:txBody>
      </p:sp>
      <p:sp>
        <p:nvSpPr>
          <p:cNvPr id="3" name="Slide Number Placeholder 2"/>
          <p:cNvSpPr>
            <a:spLocks noGrp="1"/>
          </p:cNvSpPr>
          <p:nvPr>
            <p:ph type="sldNum" sz="quarter" idx="12"/>
          </p:nvPr>
        </p:nvSpPr>
        <p:spPr/>
        <p:txBody>
          <a:bodyPr/>
          <a:lstStyle/>
          <a:p>
            <a:pPr>
              <a:defRPr/>
            </a:pPr>
            <a:fld id="{79649112-2361-4913-9798-B6AEBB59A8D4}" type="slidenum">
              <a:rPr lang="en-US" smtClean="0"/>
              <a:pPr>
                <a:defRPr/>
              </a:pPr>
              <a:t>130</a:t>
            </a:fld>
            <a:endParaRPr lang="en-US"/>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0050" y="1300162"/>
            <a:ext cx="7943850" cy="5130800"/>
          </a:xfrm>
          <a:prstGeom prst="rect">
            <a:avLst/>
          </a:prstGeom>
          <a:ln>
            <a:solidFill>
              <a:srgbClr val="225A7A"/>
            </a:solidFill>
          </a:ln>
        </p:spPr>
      </p:pic>
      <p:sp>
        <p:nvSpPr>
          <p:cNvPr id="5" name="Rectangle 2"/>
          <p:cNvSpPr txBox="1">
            <a:spLocks noChangeArrowheads="1"/>
          </p:cNvSpPr>
          <p:nvPr/>
        </p:nvSpPr>
        <p:spPr bwMode="auto">
          <a:xfrm>
            <a:off x="0" y="200025"/>
            <a:ext cx="8035925" cy="569912"/>
          </a:xfrm>
          <a:prstGeom prst="rect">
            <a:avLst/>
          </a:prstGeom>
          <a:noFill/>
          <a:ln w="9525">
            <a:noFill/>
            <a:miter lim="800000"/>
            <a:headEnd/>
            <a:tailEnd/>
          </a:ln>
        </p:spPr>
        <p:txBody>
          <a:bodyPr lIns="92075" tIns="46038" rIns="92075" bIns="46038" anchor="b"/>
          <a:lstStyle/>
          <a:p>
            <a:pPr eaLnBrk="0" hangingPunct="0"/>
            <a:r>
              <a:rPr lang="en-US" sz="2900" b="1" dirty="0" smtClean="0">
                <a:solidFill>
                  <a:schemeClr val="accent1"/>
                </a:solidFill>
              </a:rPr>
              <a:t>Percent Change in Real GDP by State, 2013</a:t>
            </a:r>
            <a:endParaRPr lang="en-US" sz="2900" b="1" dirty="0">
              <a:solidFill>
                <a:schemeClr val="accent1"/>
              </a:solidFill>
            </a:endParaRPr>
          </a:p>
        </p:txBody>
      </p:sp>
      <p:sp>
        <p:nvSpPr>
          <p:cNvPr id="6" name="Rectangle 7"/>
          <p:cNvSpPr>
            <a:spLocks noChangeArrowheads="1"/>
          </p:cNvSpPr>
          <p:nvPr/>
        </p:nvSpPr>
        <p:spPr bwMode="auto">
          <a:xfrm>
            <a:off x="0" y="6372223"/>
            <a:ext cx="8750300" cy="428625"/>
          </a:xfrm>
          <a:prstGeom prst="rect">
            <a:avLst/>
          </a:prstGeom>
          <a:noFill/>
          <a:ln w="9525">
            <a:noFill/>
            <a:miter lim="800000"/>
            <a:headEnd/>
            <a:tailEnd/>
          </a:ln>
        </p:spPr>
        <p:txBody>
          <a:bodyPr>
            <a:spAutoFit/>
          </a:bodyPr>
          <a:lstStyle/>
          <a:p>
            <a:endParaRPr lang="en-US" sz="1100" dirty="0"/>
          </a:p>
          <a:p>
            <a:r>
              <a:rPr lang="en-US" sz="1100" dirty="0"/>
              <a:t>Sources: </a:t>
            </a:r>
            <a:r>
              <a:rPr lang="en-US" sz="1100" dirty="0" smtClean="0">
                <a:hlinkClick r:id="rId4"/>
              </a:rPr>
              <a:t>US </a:t>
            </a:r>
            <a:r>
              <a:rPr lang="en-US" sz="1100" dirty="0">
                <a:hlinkClick r:id="rId4"/>
              </a:rPr>
              <a:t>Bureau of </a:t>
            </a:r>
            <a:r>
              <a:rPr lang="en-US" sz="1100" dirty="0" smtClean="0">
                <a:hlinkClick r:id="rId4"/>
              </a:rPr>
              <a:t>Economic Analysis</a:t>
            </a:r>
            <a:r>
              <a:rPr lang="en-US" sz="1100" dirty="0" smtClean="0"/>
              <a:t>; </a:t>
            </a:r>
            <a:r>
              <a:rPr lang="en-US" sz="1100" dirty="0"/>
              <a:t>Insurance Information Institute.	</a:t>
            </a:r>
          </a:p>
        </p:txBody>
      </p:sp>
    </p:spTree>
    <p:extLst>
      <p:ext uri="{BB962C8B-B14F-4D97-AF65-F5344CB8AC3E}">
        <p14:creationId xmlns:p14="http://schemas.microsoft.com/office/powerpoint/2010/main" val="3628973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131</a:t>
            </a:fld>
            <a:endParaRPr lang="en-US" sz="900">
              <a:solidFill>
                <a:schemeClr val="bg1"/>
              </a:solidFill>
            </a:endParaRPr>
          </a:p>
        </p:txBody>
      </p:sp>
      <p:pic>
        <p:nvPicPr>
          <p:cNvPr id="15462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Massive Job Losses Sapped the Economy and Commercial/Personal  Lines Exposure, But Trend </a:t>
            </a:r>
            <a:r>
              <a:rPr lang="en-US" sz="3600" b="1" dirty="0" smtClean="0">
                <a:solidFill>
                  <a:srgbClr val="225A7A"/>
                </a:solidFill>
              </a:rPr>
              <a:t>Has Greatly Improved</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741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741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845D708-4164-431C-A278-AB5AB4E5DF68}" type="slidenum">
              <a:rPr lang="en-US" sz="900"/>
              <a:pPr algn="r" eaLnBrk="0" hangingPunct="0">
                <a:lnSpc>
                  <a:spcPct val="85000"/>
                </a:lnSpc>
                <a:spcBef>
                  <a:spcPct val="20000"/>
                </a:spcBef>
              </a:pPr>
              <a:t>132</a:t>
            </a:fld>
            <a:endParaRPr lang="en-US" sz="900"/>
          </a:p>
        </p:txBody>
      </p:sp>
      <p:sp>
        <p:nvSpPr>
          <p:cNvPr id="17414" name="Rectangle 2"/>
          <p:cNvSpPr>
            <a:spLocks noGrp="1" noChangeArrowheads="1"/>
          </p:cNvSpPr>
          <p:nvPr>
            <p:ph type="title" idx="4294967295"/>
          </p:nvPr>
        </p:nvSpPr>
        <p:spPr>
          <a:xfrm>
            <a:off x="649288" y="161925"/>
            <a:ext cx="6867525" cy="836613"/>
          </a:xfrm>
        </p:spPr>
        <p:txBody>
          <a:bodyPr/>
          <a:lstStyle/>
          <a:p>
            <a:r>
              <a:rPr lang="en-US" sz="2800" dirty="0" smtClean="0"/>
              <a:t>Unemployment and Underemployment Rates: Still Too High, But Falling</a:t>
            </a:r>
          </a:p>
        </p:txBody>
      </p:sp>
      <p:graphicFrame>
        <p:nvGraphicFramePr>
          <p:cNvPr id="17410" name="Object 2"/>
          <p:cNvGraphicFramePr>
            <a:graphicFrameLocks noGrp="1"/>
          </p:cNvGraphicFramePr>
          <p:nvPr>
            <p:ph idx="4294967295"/>
            <p:extLst>
              <p:ext uri="{D42A27DB-BD31-4B8C-83A1-F6EECF244321}">
                <p14:modId xmlns:p14="http://schemas.microsoft.com/office/powerpoint/2010/main" val="1006818718"/>
              </p:ext>
            </p:extLst>
          </p:nvPr>
        </p:nvGraphicFramePr>
        <p:xfrm>
          <a:off x="120650" y="1350963"/>
          <a:ext cx="6846888" cy="4718050"/>
        </p:xfrm>
        <a:graphic>
          <a:graphicData uri="http://schemas.openxmlformats.org/presentationml/2006/ole">
            <mc:AlternateContent xmlns:mc="http://schemas.openxmlformats.org/markup-compatibility/2006">
              <mc:Choice xmlns:v="urn:schemas-microsoft-com:vml" Requires="v">
                <p:oleObj spid="_x0000_s28287190" name="Chart" r:id="rId4" imgW="7077186" imgH="4876661" progId="MSGraph.Chart.8">
                  <p:embed followColorScheme="full"/>
                </p:oleObj>
              </mc:Choice>
              <mc:Fallback>
                <p:oleObj name="Chart" r:id="rId4" imgW="7077186" imgH="4876661" progId="MSGraph.Chart.8">
                  <p:embed followColorScheme="full"/>
                  <p:pic>
                    <p:nvPicPr>
                      <p:cNvPr id="0" name=""/>
                      <p:cNvPicPr>
                        <a:picLocks noGrp="1" noChangeArrowheads="1"/>
                      </p:cNvPicPr>
                      <p:nvPr/>
                    </p:nvPicPr>
                    <p:blipFill>
                      <a:blip r:embed="rId5"/>
                      <a:srcRect/>
                      <a:stretch>
                        <a:fillRect/>
                      </a:stretch>
                    </p:blipFill>
                    <p:spPr bwMode="auto">
                      <a:xfrm>
                        <a:off x="120650" y="1350963"/>
                        <a:ext cx="6846888" cy="471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2775" name="AutoShape 7"/>
          <p:cNvSpPr>
            <a:spLocks noChangeArrowheads="1"/>
          </p:cNvSpPr>
          <p:nvPr/>
        </p:nvSpPr>
        <p:spPr bwMode="blackWhite">
          <a:xfrm>
            <a:off x="7275919" y="4154488"/>
            <a:ext cx="1692275" cy="1252537"/>
          </a:xfrm>
          <a:prstGeom prst="wedgeRectCallout">
            <a:avLst>
              <a:gd name="adj1" fmla="val -76204"/>
              <a:gd name="adj2" fmla="val -21137"/>
            </a:avLst>
          </a:prstGeom>
          <a:solidFill>
            <a:schemeClr val="accent2"/>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“Headline” unemployment was </a:t>
            </a:r>
            <a:r>
              <a:rPr lang="en-US" sz="1400" b="1" dirty="0" smtClean="0">
                <a:solidFill>
                  <a:schemeClr val="bg1"/>
                </a:solidFill>
                <a:cs typeface="+mn-cs"/>
              </a:rPr>
              <a:t>5.1% </a:t>
            </a:r>
            <a:r>
              <a:rPr lang="en-US" sz="1400" b="1" dirty="0">
                <a:solidFill>
                  <a:schemeClr val="bg1"/>
                </a:solidFill>
                <a:cs typeface="+mn-cs"/>
              </a:rPr>
              <a:t>in </a:t>
            </a:r>
            <a:r>
              <a:rPr lang="en-US" sz="1400" b="1" dirty="0" smtClean="0">
                <a:solidFill>
                  <a:schemeClr val="bg1"/>
                </a:solidFill>
                <a:cs typeface="+mn-cs"/>
              </a:rPr>
              <a:t>Sep.</a:t>
            </a:r>
            <a:r>
              <a:rPr lang="en-US" sz="1400" b="1" dirty="0" smtClean="0">
                <a:solidFill>
                  <a:schemeClr val="bg1"/>
                </a:solidFill>
              </a:rPr>
              <a:t> </a:t>
            </a:r>
            <a:r>
              <a:rPr lang="en-US" sz="1400" b="1" dirty="0" smtClean="0">
                <a:solidFill>
                  <a:schemeClr val="bg1"/>
                </a:solidFill>
                <a:cs typeface="+mn-cs"/>
              </a:rPr>
              <a:t>2015.</a:t>
            </a:r>
            <a:r>
              <a:rPr lang="en-US" sz="1400" b="1" dirty="0" smtClean="0">
                <a:solidFill>
                  <a:schemeClr val="bg1"/>
                </a:solidFill>
              </a:rPr>
              <a:t> 4.5% </a:t>
            </a:r>
            <a:r>
              <a:rPr lang="en-US" sz="1400" b="1" dirty="0">
                <a:solidFill>
                  <a:schemeClr val="bg1"/>
                </a:solidFill>
              </a:rPr>
              <a:t>to </a:t>
            </a:r>
            <a:r>
              <a:rPr lang="en-US" sz="1400" b="1" dirty="0" smtClean="0">
                <a:solidFill>
                  <a:schemeClr val="bg1"/>
                </a:solidFill>
              </a:rPr>
              <a:t>5.5% </a:t>
            </a:r>
            <a:r>
              <a:rPr lang="en-US" sz="1400" b="1" dirty="0">
                <a:solidFill>
                  <a:schemeClr val="bg1"/>
                </a:solidFill>
              </a:rPr>
              <a:t>is “normal.”</a:t>
            </a:r>
            <a:endParaRPr lang="en-US" sz="1400" b="1" dirty="0">
              <a:solidFill>
                <a:schemeClr val="bg1"/>
              </a:solidFill>
              <a:cs typeface="+mn-cs"/>
            </a:endParaRPr>
          </a:p>
        </p:txBody>
      </p:sp>
      <p:sp>
        <p:nvSpPr>
          <p:cNvPr id="17416"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Insurance Information Institute.</a:t>
            </a:r>
          </a:p>
        </p:txBody>
      </p:sp>
      <p:sp>
        <p:nvSpPr>
          <p:cNvPr id="17418" name="Rectangle 11"/>
          <p:cNvSpPr>
            <a:spLocks noChangeArrowheads="1"/>
          </p:cNvSpPr>
          <p:nvPr/>
        </p:nvSpPr>
        <p:spPr bwMode="black">
          <a:xfrm>
            <a:off x="223838" y="1042988"/>
            <a:ext cx="3911600" cy="44291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September 2015, </a:t>
            </a:r>
            <a:r>
              <a:rPr lang="en-US" sz="1600" b="1" dirty="0">
                <a:solidFill>
                  <a:srgbClr val="225A7A"/>
                </a:solidFill>
              </a:rPr>
              <a:t>Seasonally Adjusted (%)</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Stubbornly high unemployment and underemployment constrain overall economic growth, but the job market </a:t>
            </a:r>
            <a:r>
              <a:rPr lang="en-US" b="1" dirty="0" smtClean="0">
                <a:solidFill>
                  <a:srgbClr val="FFFFFF"/>
                </a:solidFill>
              </a:rPr>
              <a:t>is continuing to improve.</a:t>
            </a:r>
            <a:endParaRPr lang="en-US" b="1" dirty="0">
              <a:solidFill>
                <a:srgbClr val="FFFFFF"/>
              </a:solidFill>
            </a:endParaRPr>
          </a:p>
        </p:txBody>
      </p:sp>
      <p:sp>
        <p:nvSpPr>
          <p:cNvPr id="15" name="Date Placeholder 14"/>
          <p:cNvSpPr>
            <a:spLocks noGrp="1"/>
          </p:cNvSpPr>
          <p:nvPr>
            <p:ph type="dt" sz="quarter" idx="10"/>
          </p:nvPr>
        </p:nvSpPr>
        <p:spPr/>
        <p:txBody>
          <a:bodyPr/>
          <a:lstStyle/>
          <a:p>
            <a:pPr>
              <a:defRPr/>
            </a:pPr>
            <a:r>
              <a:rPr lang="en-US"/>
              <a:t>12/01/09 - 9pm</a:t>
            </a:r>
          </a:p>
        </p:txBody>
      </p:sp>
      <p:sp>
        <p:nvSpPr>
          <p:cNvPr id="16" name="Slide Number Placeholder 15"/>
          <p:cNvSpPr>
            <a:spLocks noGrp="1"/>
          </p:cNvSpPr>
          <p:nvPr>
            <p:ph type="sldNum" sz="quarter" idx="12"/>
          </p:nvPr>
        </p:nvSpPr>
        <p:spPr/>
        <p:txBody>
          <a:bodyPr/>
          <a:lstStyle/>
          <a:p>
            <a:pPr>
              <a:defRPr/>
            </a:pPr>
            <a:fld id="{698A961A-58BF-498B-852A-4E152ACAA0C1}" type="slidenum">
              <a:rPr lang="en-US" smtClean="0"/>
              <a:pPr>
                <a:defRPr/>
              </a:pPr>
              <a:t>132</a:t>
            </a:fld>
            <a:endParaRPr lang="en-US"/>
          </a:p>
        </p:txBody>
      </p:sp>
      <p:sp>
        <p:nvSpPr>
          <p:cNvPr id="17" name="AutoShape 38"/>
          <p:cNvSpPr>
            <a:spLocks noChangeArrowheads="1"/>
          </p:cNvSpPr>
          <p:nvPr/>
        </p:nvSpPr>
        <p:spPr bwMode="blackWhite">
          <a:xfrm>
            <a:off x="7259638" y="1411288"/>
            <a:ext cx="1639887" cy="1666875"/>
          </a:xfrm>
          <a:prstGeom prst="wedgeRectCallout">
            <a:avLst>
              <a:gd name="adj1" fmla="val -71691"/>
              <a:gd name="adj2" fmla="val 4196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a:t>
            </a:r>
            <a:r>
              <a:rPr lang="en-US" sz="1400" b="1" dirty="0" smtClean="0">
                <a:solidFill>
                  <a:schemeClr val="bg1"/>
                </a:solidFill>
                <a:cs typeface="+mn-cs"/>
              </a:rPr>
              <a:t>soared </a:t>
            </a:r>
            <a:r>
              <a:rPr lang="en-US" sz="1400" b="1" dirty="0">
                <a:solidFill>
                  <a:schemeClr val="bg1"/>
                </a:solidFill>
                <a:cs typeface="+mn-cs"/>
              </a:rPr>
              <a:t>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10.0% </a:t>
            </a:r>
            <a:r>
              <a:rPr lang="en-US" sz="1400" b="1" dirty="0">
                <a:solidFill>
                  <a:schemeClr val="bg1"/>
                </a:solidFill>
                <a:cs typeface="+mn-cs"/>
              </a:rPr>
              <a:t>in </a:t>
            </a:r>
            <a:r>
              <a:rPr lang="en-US" sz="1400" b="1" dirty="0" smtClean="0">
                <a:solidFill>
                  <a:schemeClr val="bg1"/>
                </a:solidFill>
                <a:cs typeface="+mn-cs"/>
              </a:rPr>
              <a:t>Sept. 2015.</a:t>
            </a:r>
            <a:r>
              <a:rPr lang="en-US" sz="1400" b="1" dirty="0">
                <a:solidFill>
                  <a:schemeClr val="bg1"/>
                </a:solidFill>
                <a:cs typeface="+mn-cs"/>
              </a:rPr>
              <a:t/>
            </a:r>
            <a:br>
              <a:rPr lang="en-US" sz="1400" b="1" dirty="0">
                <a:solidFill>
                  <a:schemeClr val="bg1"/>
                </a:solidFill>
                <a:cs typeface="+mn-cs"/>
              </a:rPr>
            </a:br>
            <a:r>
              <a:rPr lang="en-US" sz="1400" b="1" dirty="0">
                <a:solidFill>
                  <a:schemeClr val="bg1"/>
                </a:solidFill>
                <a:cs typeface="+mn-cs"/>
              </a:rPr>
              <a:t>8% to 10% is “normal.”</a:t>
            </a:r>
          </a:p>
        </p:txBody>
      </p:sp>
    </p:spTree>
    <p:extLst>
      <p:ext uri="{BB962C8B-B14F-4D97-AF65-F5344CB8AC3E}">
        <p14:creationId xmlns:p14="http://schemas.microsoft.com/office/powerpoint/2010/main" val="29030962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7072775"/>
                                        </p:tgtEl>
                                        <p:attrNameLst>
                                          <p:attrName>style.visibility</p:attrName>
                                        </p:attrNameLst>
                                      </p:cBhvr>
                                      <p:to>
                                        <p:strVal val="visible"/>
                                      </p:to>
                                    </p:set>
                                    <p:animEffect transition="in" filter="wipe(right)">
                                      <p:cBhvr>
                                        <p:cTn id="7" dur="500"/>
                                        <p:tgtEl>
                                          <p:spTgt spid="7072775"/>
                                        </p:tgtEl>
                                      </p:cBhvr>
                                    </p:animEffect>
                                  </p:childTnLst>
                                </p:cTn>
                              </p:par>
                            </p:childTnLst>
                          </p:cTn>
                        </p:par>
                        <p:par>
                          <p:cTn id="8" fill="hold">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14" grpId="0" animBg="1"/>
      <p:bldP spid="17" grpId="0" animBg="1"/>
    </p:bld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noGrp="1"/>
          </p:cNvGraphicFramePr>
          <p:nvPr>
            <p:ph idx="4294967295"/>
            <p:extLst>
              <p:ext uri="{D42A27DB-BD31-4B8C-83A1-F6EECF244321}">
                <p14:modId xmlns:p14="http://schemas.microsoft.com/office/powerpoint/2010/main" val="3047991225"/>
              </p:ext>
            </p:extLst>
          </p:nvPr>
        </p:nvGraphicFramePr>
        <p:xfrm>
          <a:off x="333375" y="1455738"/>
          <a:ext cx="8521700" cy="4086225"/>
        </p:xfrm>
        <a:graphic>
          <a:graphicData uri="http://schemas.openxmlformats.org/presentationml/2006/ole">
            <mc:AlternateContent xmlns:mc="http://schemas.openxmlformats.org/markup-compatibility/2006">
              <mc:Choice xmlns:v="urn:schemas-microsoft-com:vml" Requires="v">
                <p:oleObj spid="_x0000_s28291287" name="Chart" r:id="rId4" imgW="8581836" imgH="4114800" progId="MSGraph.Chart.8">
                  <p:embed followColorScheme="full"/>
                </p:oleObj>
              </mc:Choice>
              <mc:Fallback>
                <p:oleObj name="Chart" r:id="rId4" imgW="8581836" imgH="4114800" progId="MSGraph.Chart.8">
                  <p:embed followColorScheme="full"/>
                  <p:pic>
                    <p:nvPicPr>
                      <p:cNvPr id="0" name=""/>
                      <p:cNvPicPr preferRelativeResize="0">
                        <a:picLocks noChangeArrowheads="1"/>
                      </p:cNvPicPr>
                      <p:nvPr/>
                    </p:nvPicPr>
                    <p:blipFill>
                      <a:blip r:embed="rId5"/>
                      <a:srcRect/>
                      <a:stretch>
                        <a:fillRect/>
                      </a:stretch>
                    </p:blipFill>
                    <p:spPr bwMode="gray">
                      <a:xfrm>
                        <a:off x="333375" y="1455738"/>
                        <a:ext cx="8521700" cy="408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Sept. 2015 (000s, Seasonally Adj.)</a:t>
            </a:r>
            <a:endParaRPr lang="en-US" sz="1600" b="1" dirty="0">
              <a:solidFill>
                <a:srgbClr val="225A7A"/>
              </a:solidFill>
            </a:endParaRP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13.03 Million </a:t>
            </a:r>
            <a:r>
              <a:rPr lang="en-US" b="1" dirty="0">
                <a:solidFill>
                  <a:srgbClr val="FFFFFF"/>
                </a:solidFill>
              </a:rPr>
              <a:t>Jobs Since Jan. 2010 After Having </a:t>
            </a:r>
            <a:r>
              <a:rPr lang="en-US" b="1" dirty="0" smtClean="0">
                <a:solidFill>
                  <a:srgbClr val="FFFFFF"/>
                </a:solidFill>
              </a:rPr>
              <a:t>Shed 5.01 </a:t>
            </a:r>
            <a:r>
              <a:rPr lang="en-US" b="1" dirty="0">
                <a:solidFill>
                  <a:srgbClr val="FFFFFF"/>
                </a:solidFill>
              </a:rPr>
              <a:t>Million Jobs in 2009 and </a:t>
            </a:r>
            <a:r>
              <a:rPr lang="en-US" b="1" dirty="0" smtClean="0">
                <a:solidFill>
                  <a:srgbClr val="FFFFFF"/>
                </a:solidFill>
              </a:rPr>
              <a:t>3.76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45091" y="657551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6"/>
              </a:rPr>
              <a:t>http://www.bls.gov/ces/home.htm</a:t>
            </a:r>
            <a:r>
              <a:rPr lang="en-US" sz="1100" dirty="0"/>
              <a:t>; Insurance Information Institute</a:t>
            </a:r>
          </a:p>
        </p:txBody>
      </p:sp>
      <p:sp>
        <p:nvSpPr>
          <p:cNvPr id="12" name="AutoShape 5"/>
          <p:cNvSpPr>
            <a:spLocks noChangeArrowheads="1"/>
          </p:cNvSpPr>
          <p:nvPr/>
        </p:nvSpPr>
        <p:spPr bwMode="blackWhite">
          <a:xfrm>
            <a:off x="1107440" y="4024965"/>
            <a:ext cx="1444359" cy="1020862"/>
          </a:xfrm>
          <a:prstGeom prst="wedgeRectCallout">
            <a:avLst>
              <a:gd name="adj1" fmla="val 61418"/>
              <a:gd name="adj2" fmla="val -280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a:solidFill>
                  <a:schemeClr val="bg1"/>
                </a:solidFill>
              </a:rPr>
              <a:t>Monthly </a:t>
            </a:r>
            <a:r>
              <a:rPr lang="en-US" sz="1200" b="1" dirty="0" smtClean="0">
                <a:solidFill>
                  <a:schemeClr val="bg1"/>
                </a:solidFill>
              </a:rPr>
              <a:t>losses </a:t>
            </a:r>
            <a:r>
              <a:rPr lang="en-US" sz="1200" b="1" dirty="0">
                <a:solidFill>
                  <a:schemeClr val="bg1"/>
                </a:solidFill>
              </a:rPr>
              <a:t>in   Dec. 08–Mar. 09 </a:t>
            </a:r>
            <a:r>
              <a:rPr lang="en-US" sz="1200" b="1" dirty="0" smtClean="0">
                <a:solidFill>
                  <a:schemeClr val="bg1"/>
                </a:solidFill>
              </a:rPr>
              <a:t>were </a:t>
            </a:r>
            <a:r>
              <a:rPr lang="en-US" sz="1200" b="1" dirty="0">
                <a:solidFill>
                  <a:schemeClr val="bg1"/>
                </a:solidFill>
              </a:rPr>
              <a:t>the </a:t>
            </a:r>
            <a:r>
              <a:rPr lang="en-US" sz="1200" b="1" dirty="0" smtClean="0">
                <a:solidFill>
                  <a:schemeClr val="bg1"/>
                </a:solidFill>
              </a:rPr>
              <a:t>largest </a:t>
            </a:r>
            <a:r>
              <a:rPr lang="en-US" sz="1200" b="1" dirty="0">
                <a:solidFill>
                  <a:schemeClr val="bg1"/>
                </a:solidFill>
              </a:rPr>
              <a:t>in the </a:t>
            </a:r>
            <a:br>
              <a:rPr lang="en-US" sz="1200" b="1" dirty="0">
                <a:solidFill>
                  <a:schemeClr val="bg1"/>
                </a:solidFill>
              </a:rPr>
            </a:br>
            <a:r>
              <a:rPr lang="en-US" sz="1200" b="1" dirty="0" smtClean="0">
                <a:solidFill>
                  <a:schemeClr val="bg1"/>
                </a:solidFill>
              </a:rPr>
              <a:t>post-WW </a:t>
            </a:r>
            <a:r>
              <a:rPr lang="en-US" sz="1200" b="1" dirty="0">
                <a:solidFill>
                  <a:schemeClr val="bg1"/>
                </a:solidFill>
              </a:rPr>
              <a:t>II </a:t>
            </a:r>
            <a:r>
              <a:rPr lang="en-US" sz="1200" b="1" dirty="0" smtClean="0">
                <a:solidFill>
                  <a:schemeClr val="bg1"/>
                </a:solidFill>
              </a:rPr>
              <a:t>period</a:t>
            </a:r>
            <a:endParaRPr lang="en-US" sz="1200" b="1" dirty="0">
              <a:solidFill>
                <a:schemeClr val="bg1"/>
              </a:solidFill>
            </a:endParaRPr>
          </a:p>
        </p:txBody>
      </p:sp>
      <p:sp>
        <p:nvSpPr>
          <p:cNvPr id="14" name="AutoShape 7"/>
          <p:cNvSpPr>
            <a:spLocks noChangeArrowheads="1"/>
          </p:cNvSpPr>
          <p:nvPr/>
        </p:nvSpPr>
        <p:spPr bwMode="blackWhite">
          <a:xfrm>
            <a:off x="6897840" y="3461433"/>
            <a:ext cx="1927072" cy="804932"/>
          </a:xfrm>
          <a:prstGeom prst="wedgeRectCallout">
            <a:avLst>
              <a:gd name="adj1" fmla="val 44468"/>
              <a:gd name="adj2" fmla="val -10536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118,000 </a:t>
            </a:r>
            <a:r>
              <a:rPr lang="en-US" sz="1400" b="1" dirty="0">
                <a:cs typeface="+mn-cs"/>
              </a:rPr>
              <a:t>private sector jobs were created in </a:t>
            </a:r>
            <a:r>
              <a:rPr lang="en-US" sz="1400" b="1" dirty="0" smtClean="0">
                <a:cs typeface="+mn-cs"/>
              </a:rPr>
              <a:t>Sept.</a:t>
            </a:r>
            <a:endParaRPr lang="en-US" sz="1400" b="1" i="1" dirty="0">
              <a:solidFill>
                <a:srgbClr val="FF0000"/>
              </a:solidFill>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133</a:t>
            </a:fld>
            <a:endParaRPr lang="en-US"/>
          </a:p>
        </p:txBody>
      </p:sp>
      <p:sp>
        <p:nvSpPr>
          <p:cNvPr id="13" name="Text Box 17"/>
          <p:cNvSpPr txBox="1">
            <a:spLocks noChangeArrowheads="1"/>
          </p:cNvSpPr>
          <p:nvPr/>
        </p:nvSpPr>
        <p:spPr bwMode="auto">
          <a:xfrm>
            <a:off x="4517219" y="3363287"/>
            <a:ext cx="1897627" cy="138499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endParaRPr lang="en-US" sz="1400" b="1" dirty="0" smtClean="0">
              <a:solidFill>
                <a:schemeClr val="bg1"/>
              </a:solidFill>
            </a:endParaRPr>
          </a:p>
          <a:p>
            <a:pPr algn="ctr">
              <a:defRPr/>
            </a:pPr>
            <a:r>
              <a:rPr lang="en-US" sz="1400" b="1" dirty="0" smtClean="0">
                <a:solidFill>
                  <a:schemeClr val="bg1"/>
                </a:solidFill>
              </a:rPr>
              <a:t>2014: 3.042 Mill</a:t>
            </a:r>
          </a:p>
          <a:p>
            <a:pPr algn="ctr">
              <a:defRPr/>
            </a:pPr>
            <a:r>
              <a:rPr lang="en-US" sz="1400" b="1" dirty="0" smtClean="0">
                <a:solidFill>
                  <a:schemeClr val="bg1"/>
                </a:solidFill>
              </a:rPr>
              <a:t>2013: 2.452 Mill</a:t>
            </a:r>
          </a:p>
          <a:p>
            <a:pPr algn="ctr">
              <a:defRPr/>
            </a:pPr>
            <a:r>
              <a:rPr lang="en-US" sz="1400" b="1" dirty="0" smtClean="0">
                <a:solidFill>
                  <a:schemeClr val="bg1"/>
                </a:solidFill>
              </a:rPr>
              <a:t>2012: 2.315 Mill</a:t>
            </a:r>
          </a:p>
          <a:p>
            <a:pPr algn="ctr">
              <a:defRPr/>
            </a:pPr>
            <a:r>
              <a:rPr lang="en-US" sz="1400" b="1" dirty="0" smtClean="0">
                <a:solidFill>
                  <a:schemeClr val="bg1"/>
                </a:solidFill>
              </a:rPr>
              <a:t>2011: 2.396 Mill</a:t>
            </a:r>
          </a:p>
          <a:p>
            <a:pPr algn="ctr">
              <a:defRPr/>
            </a:pPr>
            <a:r>
              <a:rPr lang="en-US" sz="1400" b="1" dirty="0" smtClean="0">
                <a:solidFill>
                  <a:schemeClr val="bg1"/>
                </a:solidFill>
              </a:rPr>
              <a:t>2010: 1.282 Mill</a:t>
            </a:r>
          </a:p>
        </p:txBody>
      </p:sp>
      <p:sp>
        <p:nvSpPr>
          <p:cNvPr id="15" name="AutoShape 7"/>
          <p:cNvSpPr>
            <a:spLocks noChangeArrowheads="1"/>
          </p:cNvSpPr>
          <p:nvPr/>
        </p:nvSpPr>
        <p:spPr bwMode="blackWhite">
          <a:xfrm>
            <a:off x="5933213" y="1111072"/>
            <a:ext cx="2984602" cy="531998"/>
          </a:xfrm>
          <a:prstGeom prst="wedgeRectCallout">
            <a:avLst>
              <a:gd name="adj1" fmla="val 14391"/>
              <a:gd name="adj2" fmla="val 776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3,042,000 jobs were created in 2014, the most since 1997</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6002527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par>
                          <p:cTn id="17" fill="hold">
                            <p:stCondLst>
                              <p:cond delay="2500"/>
                            </p:stCondLst>
                            <p:childTnLst>
                              <p:par>
                                <p:cTn id="18" presetID="22" presetClass="entr" presetSubtype="4" fill="hold" grpId="0" nodeType="afterEffect">
                                  <p:stCondLst>
                                    <p:cond delay="70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134</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Grp="1" noChangeAspect="1"/>
          </p:cNvGraphicFramePr>
          <p:nvPr>
            <p:ph type="chart" idx="4294967295"/>
            <p:extLst>
              <p:ext uri="{D42A27DB-BD31-4B8C-83A1-F6EECF244321}">
                <p14:modId xmlns:p14="http://schemas.microsoft.com/office/powerpoint/2010/main" val="2376192402"/>
              </p:ext>
            </p:extLst>
          </p:nvPr>
        </p:nvGraphicFramePr>
        <p:xfrm>
          <a:off x="239713" y="1873250"/>
          <a:ext cx="8548687" cy="4383088"/>
        </p:xfrm>
        <a:graphic>
          <a:graphicData uri="http://schemas.openxmlformats.org/presentationml/2006/ole">
            <mc:AlternateContent xmlns:mc="http://schemas.openxmlformats.org/markup-compatibility/2006">
              <mc:Choice xmlns:v="urn:schemas-microsoft-com:vml" Requires="v">
                <p:oleObj spid="_x0000_s28288211" name="Chart" r:id="rId4" imgW="8229808" imgH="4219540" progId="MSGraph.Chart.8">
                  <p:embed followColorScheme="full"/>
                </p:oleObj>
              </mc:Choice>
              <mc:Fallback>
                <p:oleObj name="Chart" r:id="rId4" imgW="8229808" imgH="4219540" progId="MSGraph.Chart.8">
                  <p:embed followColorScheme="full"/>
                  <p:pic>
                    <p:nvPicPr>
                      <p:cNvPr id="0" name=""/>
                      <p:cNvPicPr>
                        <a:picLocks noChangeAspect="1" noChangeArrowheads="1"/>
                      </p:cNvPicPr>
                      <p:nvPr/>
                    </p:nvPicPr>
                    <p:blipFill>
                      <a:blip r:embed="rId5"/>
                      <a:srcRect/>
                      <a:stretch>
                        <a:fillRect/>
                      </a:stretch>
                    </p:blipFill>
                    <p:spPr bwMode="auto">
                      <a:xfrm>
                        <a:off x="239713" y="1873250"/>
                        <a:ext cx="8548687" cy="4383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5417237" y="1055410"/>
            <a:ext cx="2568942" cy="1511944"/>
          </a:xfrm>
          <a:prstGeom prst="wedgeRectCallout">
            <a:avLst>
              <a:gd name="adj1" fmla="val -129204"/>
              <a:gd name="adj2" fmla="val 15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a:t>
            </a:r>
            <a:r>
              <a:rPr lang="en-US" sz="1600" b="1" dirty="0" smtClean="0">
                <a:solidFill>
                  <a:schemeClr val="bg1"/>
                </a:solidFill>
                <a:cs typeface="+mn-cs"/>
              </a:rPr>
              <a:t>WC’s </a:t>
            </a:r>
            <a:r>
              <a:rPr lang="en-US" sz="1600" b="1" dirty="0">
                <a:solidFill>
                  <a:schemeClr val="bg1"/>
                </a:solidFill>
                <a:cs typeface="+mn-cs"/>
              </a:rPr>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(9/15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11202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2016:Q4F</a:t>
            </a:r>
            <a:r>
              <a:rPr lang="en-US" sz="1600" b="1" dirty="0">
                <a:solidFill>
                  <a:srgbClr val="225A7A"/>
                </a:solidFill>
              </a:rPr>
              <a:t>*</a:t>
            </a:r>
          </a:p>
        </p:txBody>
      </p:sp>
      <p:sp>
        <p:nvSpPr>
          <p:cNvPr id="12" name="AutoShape 7"/>
          <p:cNvSpPr>
            <a:spLocks noChangeArrowheads="1"/>
          </p:cNvSpPr>
          <p:nvPr/>
        </p:nvSpPr>
        <p:spPr bwMode="blackWhite">
          <a:xfrm>
            <a:off x="2952301" y="3895669"/>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modestly downwards. Optimistic scenarios put the unemployment as low as 5.0% by Q4 of 2015.</a:t>
            </a:r>
            <a:endParaRPr lang="en-US" sz="1400" b="1" dirty="0">
              <a:cs typeface="+mn-cs"/>
            </a:endParaRPr>
          </a:p>
        </p:txBody>
      </p:sp>
      <p:sp>
        <p:nvSpPr>
          <p:cNvPr id="13" name="AutoShape 5"/>
          <p:cNvSpPr>
            <a:spLocks noChangeArrowheads="1"/>
          </p:cNvSpPr>
          <p:nvPr/>
        </p:nvSpPr>
        <p:spPr bwMode="blackWhite">
          <a:xfrm>
            <a:off x="6727352" y="2828869"/>
            <a:ext cx="2155582" cy="1066800"/>
          </a:xfrm>
          <a:prstGeom prst="wedgeRectCallout">
            <a:avLst>
              <a:gd name="adj1" fmla="val 4078"/>
              <a:gd name="adj2" fmla="val 929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downwards </a:t>
            </a:r>
            <a:r>
              <a:rPr lang="en-US" sz="1600" b="1" dirty="0">
                <a:solidFill>
                  <a:schemeClr val="bg1"/>
                </a:solidFill>
                <a:cs typeface="+mn-cs"/>
              </a:rPr>
              <a:t>for </a:t>
            </a:r>
            <a:r>
              <a:rPr lang="en-US" sz="1600" b="1" dirty="0" smtClean="0">
                <a:solidFill>
                  <a:schemeClr val="bg1"/>
                </a:solidFill>
                <a:cs typeface="+mn-cs"/>
              </a:rPr>
              <a:t>2015/16</a:t>
            </a:r>
            <a:endParaRPr lang="en-US" sz="1600" b="1" dirty="0">
              <a:solidFill>
                <a:schemeClr val="bg1"/>
              </a:solidFill>
              <a:cs typeface="+mn-cs"/>
            </a:endParaRPr>
          </a:p>
        </p:txBody>
      </p:sp>
    </p:spTree>
    <p:extLst>
      <p:ext uri="{BB962C8B-B14F-4D97-AF65-F5344CB8AC3E}">
        <p14:creationId xmlns:p14="http://schemas.microsoft.com/office/powerpoint/2010/main" val="30425411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6C33831D-C598-4A0B-9203-B736337DDAF7}" type="slidenum">
              <a:rPr lang="en-US" altLang="en-US" sz="900" smtClean="0"/>
              <a:pPr>
                <a:lnSpc>
                  <a:spcPct val="85000"/>
                </a:lnSpc>
                <a:spcBef>
                  <a:spcPct val="20000"/>
                </a:spcBef>
                <a:buClrTx/>
                <a:buFontTx/>
                <a:buNone/>
              </a:pPr>
              <a:t>135</a:t>
            </a:fld>
            <a:endParaRPr lang="en-US" altLang="en-US" sz="900" dirty="0" smtClean="0"/>
          </a:p>
        </p:txBody>
      </p:sp>
      <p:sp>
        <p:nvSpPr>
          <p:cNvPr id="5123" name="Rectangle 2"/>
          <p:cNvSpPr>
            <a:spLocks noGrp="1" noChangeArrowheads="1"/>
          </p:cNvSpPr>
          <p:nvPr>
            <p:ph type="title" idx="4294967295"/>
          </p:nvPr>
        </p:nvSpPr>
        <p:spPr>
          <a:xfrm>
            <a:off x="0" y="-123825"/>
            <a:ext cx="8686800" cy="1143000"/>
          </a:xfrm>
        </p:spPr>
        <p:txBody>
          <a:bodyPr lIns="92075" tIns="46038" rIns="92075" bIns="46038" anchor="b"/>
          <a:lstStyle/>
          <a:p>
            <a:r>
              <a:rPr lang="en-US" altLang="en-US" sz="2600" dirty="0" smtClean="0">
                <a:latin typeface="Arial" panose="020B0604020202020204" pitchFamily="34" charset="0"/>
              </a:rPr>
              <a:t>Unemployment Rates by State, July 2015:</a:t>
            </a:r>
            <a:br>
              <a:rPr lang="en-US" altLang="en-US" sz="2600" dirty="0" smtClean="0">
                <a:latin typeface="Arial" panose="020B0604020202020204" pitchFamily="34" charset="0"/>
              </a:rPr>
            </a:br>
            <a:r>
              <a:rPr lang="en-US" altLang="en-US" sz="2600" dirty="0" smtClean="0">
                <a:latin typeface="Arial" panose="020B0604020202020204" pitchFamily="34" charset="0"/>
              </a:rPr>
              <a:t>Highest 25 States*</a:t>
            </a:r>
          </a:p>
        </p:txBody>
      </p:sp>
      <p:graphicFrame>
        <p:nvGraphicFramePr>
          <p:cNvPr id="5124" name="Object 3"/>
          <p:cNvGraphicFramePr>
            <a:graphicFrameLocks noGrp="1" noChangeAspect="1"/>
          </p:cNvGraphicFramePr>
          <p:nvPr>
            <p:ph idx="4294967295"/>
            <p:extLst/>
          </p:nvPr>
        </p:nvGraphicFramePr>
        <p:xfrm>
          <a:off x="9525" y="1535113"/>
          <a:ext cx="9144000" cy="4740275"/>
        </p:xfrm>
        <a:graphic>
          <a:graphicData uri="http://schemas.openxmlformats.org/presentationml/2006/ole">
            <mc:AlternateContent xmlns:mc="http://schemas.openxmlformats.org/markup-compatibility/2006">
              <mc:Choice xmlns:v="urn:schemas-microsoft-com:vml" Requires="v">
                <p:oleObj spid="_x0000_s28442680"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9525" y="1535113"/>
                        <a:ext cx="914400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125" name="Text Box 4"/>
          <p:cNvSpPr txBox="1">
            <a:spLocks noChangeArrowheads="1"/>
          </p:cNvSpPr>
          <p:nvPr/>
        </p:nvSpPr>
        <p:spPr bwMode="auto">
          <a:xfrm>
            <a:off x="0" y="6367463"/>
            <a:ext cx="90170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70000"/>
              </a:lnSpc>
              <a:spcBef>
                <a:spcPct val="50000"/>
              </a:spcBef>
              <a:buClr>
                <a:srgbClr val="FF3300"/>
              </a:buClr>
              <a:buFont typeface="Wingdings" panose="05000000000000000000" pitchFamily="2" charset="2"/>
              <a:buNone/>
            </a:pPr>
            <a:r>
              <a:rPr lang="en-US" altLang="en-US" sz="1100" dirty="0"/>
              <a:t>*Provisional figures </a:t>
            </a:r>
            <a:r>
              <a:rPr lang="en-US" altLang="en-US" sz="1100" dirty="0" smtClean="0"/>
              <a:t>for July 2015, </a:t>
            </a:r>
            <a:r>
              <a:rPr lang="en-US" altLang="en-US" sz="1100" dirty="0"/>
              <a:t>seasonally adjusted.</a:t>
            </a:r>
          </a:p>
          <a:p>
            <a:pPr>
              <a:lnSpc>
                <a:spcPct val="70000"/>
              </a:lnSpc>
              <a:spcBef>
                <a:spcPct val="50000"/>
              </a:spcBef>
              <a:buClr>
                <a:srgbClr val="FF3300"/>
              </a:buClr>
              <a:buFont typeface="Wingdings" panose="05000000000000000000" pitchFamily="2" charset="2"/>
              <a:buNone/>
            </a:pPr>
            <a:r>
              <a:rPr lang="en-US" altLang="en-US" sz="1100" dirty="0"/>
              <a:t>Sources: US Bureau of Labor Statistics; Insurance Information Institute.		</a:t>
            </a:r>
          </a:p>
        </p:txBody>
      </p:sp>
      <p:sp>
        <p:nvSpPr>
          <p:cNvPr id="7" name="AutoShape 6"/>
          <p:cNvSpPr>
            <a:spLocks noChangeArrowheads="1"/>
          </p:cNvSpPr>
          <p:nvPr/>
        </p:nvSpPr>
        <p:spPr bwMode="blackWhite">
          <a:xfrm>
            <a:off x="4581525" y="1111250"/>
            <a:ext cx="3495675" cy="1287463"/>
          </a:xfrm>
          <a:prstGeom prst="wedgeRectCallout">
            <a:avLst>
              <a:gd name="adj1" fmla="val -74021"/>
              <a:gd name="adj2" fmla="val -203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nSpc>
                <a:spcPct val="90000"/>
              </a:lnSpc>
              <a:spcBef>
                <a:spcPct val="50000"/>
              </a:spcBef>
              <a:buClr>
                <a:schemeClr val="bg1"/>
              </a:buClr>
              <a:defRPr/>
            </a:pPr>
            <a:r>
              <a:rPr lang="en-US" sz="1400" b="1" dirty="0" smtClean="0">
                <a:solidFill>
                  <a:schemeClr val="bg1"/>
                </a:solidFill>
                <a:latin typeface="Arial" charset="0"/>
              </a:rPr>
              <a:t>In July, </a:t>
            </a:r>
            <a:r>
              <a:rPr lang="en-US" sz="1400" b="1" dirty="0">
                <a:solidFill>
                  <a:schemeClr val="bg1"/>
                </a:solidFill>
                <a:latin typeface="Arial" charset="0"/>
              </a:rPr>
              <a:t>24 states and the District of Columbia had over-the-month unemployment rate decreases, 14 states had increases, and 12 states had no change.</a:t>
            </a:r>
          </a:p>
        </p:txBody>
      </p:sp>
    </p:spTree>
    <p:extLst>
      <p:ext uri="{BB962C8B-B14F-4D97-AF65-F5344CB8AC3E}">
        <p14:creationId xmlns:p14="http://schemas.microsoft.com/office/powerpoint/2010/main" val="41949201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28F0D3D-4E77-4C5F-892B-176CC0F7E22D}" type="slidenum">
              <a:rPr lang="en-US" altLang="en-US" sz="900" smtClean="0"/>
              <a:pPr>
                <a:lnSpc>
                  <a:spcPct val="85000"/>
                </a:lnSpc>
                <a:spcBef>
                  <a:spcPct val="20000"/>
                </a:spcBef>
                <a:buClrTx/>
                <a:buFontTx/>
                <a:buNone/>
              </a:pPr>
              <a:t>136</a:t>
            </a:fld>
            <a:endParaRPr lang="en-US" altLang="en-US" sz="900" dirty="0" smtClean="0"/>
          </a:p>
        </p:txBody>
      </p:sp>
      <p:graphicFrame>
        <p:nvGraphicFramePr>
          <p:cNvPr id="7171" name="Object 3"/>
          <p:cNvGraphicFramePr>
            <a:graphicFrameLocks noGrp="1" noChangeAspect="1"/>
          </p:cNvGraphicFramePr>
          <p:nvPr>
            <p:ph idx="4294967295"/>
            <p:extLst>
              <p:ext uri="{D42A27DB-BD31-4B8C-83A1-F6EECF244321}">
                <p14:modId xmlns:p14="http://schemas.microsoft.com/office/powerpoint/2010/main" val="1770370305"/>
              </p:ext>
            </p:extLst>
          </p:nvPr>
        </p:nvGraphicFramePr>
        <p:xfrm>
          <a:off x="9525" y="1843088"/>
          <a:ext cx="9134475" cy="4719637"/>
        </p:xfrm>
        <a:graphic>
          <a:graphicData uri="http://schemas.openxmlformats.org/presentationml/2006/ole">
            <mc:AlternateContent xmlns:mc="http://schemas.openxmlformats.org/markup-compatibility/2006">
              <mc:Choice xmlns:v="urn:schemas-microsoft-com:vml" Requires="v">
                <p:oleObj spid="_x0000_s28443704"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9525" y="1843088"/>
                        <a:ext cx="9134475" cy="471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2" name="Rectangle 2"/>
          <p:cNvSpPr txBox="1">
            <a:spLocks noChangeArrowheads="1"/>
          </p:cNvSpPr>
          <p:nvPr/>
        </p:nvSpPr>
        <p:spPr bwMode="auto">
          <a:xfrm>
            <a:off x="0" y="0"/>
            <a:ext cx="803592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100000"/>
              </a:lnSpc>
              <a:spcBef>
                <a:spcPct val="0"/>
              </a:spcBef>
              <a:buClrTx/>
              <a:buFontTx/>
              <a:buNone/>
            </a:pPr>
            <a:r>
              <a:rPr lang="en-US" altLang="en-US" sz="2600" b="1" dirty="0">
                <a:solidFill>
                  <a:schemeClr val="accent1"/>
                </a:solidFill>
              </a:rPr>
              <a:t>Unemployment Rates by State, </a:t>
            </a:r>
            <a:r>
              <a:rPr lang="en-US" altLang="en-US" sz="2600" b="1" dirty="0" smtClean="0">
                <a:solidFill>
                  <a:schemeClr val="accent1"/>
                </a:solidFill>
              </a:rPr>
              <a:t>July 2015: </a:t>
            </a:r>
            <a:endParaRPr lang="en-US" altLang="en-US" sz="2600" b="1" dirty="0">
              <a:solidFill>
                <a:schemeClr val="accent1"/>
              </a:solidFill>
            </a:endParaRPr>
          </a:p>
          <a:p>
            <a:pPr>
              <a:lnSpc>
                <a:spcPct val="100000"/>
              </a:lnSpc>
              <a:spcBef>
                <a:spcPct val="0"/>
              </a:spcBef>
              <a:buClrTx/>
              <a:buFontTx/>
              <a:buNone/>
            </a:pPr>
            <a:r>
              <a:rPr lang="en-US" altLang="en-US" sz="2600" b="1" dirty="0">
                <a:solidFill>
                  <a:schemeClr val="accent1"/>
                </a:solidFill>
              </a:rPr>
              <a:t>Lowest 25 States*</a:t>
            </a:r>
          </a:p>
        </p:txBody>
      </p:sp>
      <p:sp>
        <p:nvSpPr>
          <p:cNvPr id="7173" name="Rectangle 7"/>
          <p:cNvSpPr>
            <a:spLocks noChangeArrowheads="1"/>
          </p:cNvSpPr>
          <p:nvPr/>
        </p:nvSpPr>
        <p:spPr bwMode="auto">
          <a:xfrm>
            <a:off x="0" y="6429375"/>
            <a:ext cx="87503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100" dirty="0"/>
              <a:t>*Provisional figures for </a:t>
            </a:r>
            <a:r>
              <a:rPr lang="en-US" altLang="en-US" sz="1100" dirty="0" smtClean="0"/>
              <a:t>July 2015, </a:t>
            </a:r>
            <a:r>
              <a:rPr lang="en-US" altLang="en-US" sz="1100" dirty="0"/>
              <a:t>seasonally adjusted.</a:t>
            </a:r>
          </a:p>
          <a:p>
            <a:pPr eaLnBrk="1" hangingPunct="1">
              <a:lnSpc>
                <a:spcPct val="100000"/>
              </a:lnSpc>
              <a:spcBef>
                <a:spcPct val="0"/>
              </a:spcBef>
              <a:buClrTx/>
              <a:buFontTx/>
              <a:buNone/>
            </a:pPr>
            <a:r>
              <a:rPr lang="en-US" altLang="en-US" sz="1100" dirty="0"/>
              <a:t>Sources: US Bureau of Labor Statistics; Insurance Information Institute.	</a:t>
            </a:r>
          </a:p>
        </p:txBody>
      </p:sp>
      <p:sp>
        <p:nvSpPr>
          <p:cNvPr id="7" name="AutoShape 6"/>
          <p:cNvSpPr>
            <a:spLocks noChangeArrowheads="1"/>
          </p:cNvSpPr>
          <p:nvPr/>
        </p:nvSpPr>
        <p:spPr bwMode="blackWhite">
          <a:xfrm>
            <a:off x="3512185" y="1238250"/>
            <a:ext cx="3495675" cy="1355725"/>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nSpc>
                <a:spcPct val="90000"/>
              </a:lnSpc>
              <a:spcBef>
                <a:spcPct val="50000"/>
              </a:spcBef>
              <a:buClr>
                <a:schemeClr val="bg1"/>
              </a:buClr>
              <a:defRPr/>
            </a:pPr>
            <a:r>
              <a:rPr lang="en-US" sz="1400" b="1" dirty="0" smtClean="0">
                <a:solidFill>
                  <a:schemeClr val="bg1"/>
                </a:solidFill>
                <a:latin typeface="Arial" charset="0"/>
              </a:rPr>
              <a:t/>
            </a:r>
            <a:br>
              <a:rPr lang="en-US" sz="1400" b="1" dirty="0" smtClean="0">
                <a:solidFill>
                  <a:schemeClr val="bg1"/>
                </a:solidFill>
                <a:latin typeface="Arial" charset="0"/>
              </a:rPr>
            </a:br>
            <a:r>
              <a:rPr lang="en-US" sz="1400" b="1" dirty="0" smtClean="0">
                <a:solidFill>
                  <a:schemeClr val="bg1"/>
                </a:solidFill>
                <a:latin typeface="Arial" charset="0"/>
              </a:rPr>
              <a:t>In July</a:t>
            </a:r>
            <a:r>
              <a:rPr lang="en-US" sz="1400" b="1" dirty="0">
                <a:solidFill>
                  <a:schemeClr val="bg1"/>
                </a:solidFill>
                <a:latin typeface="Arial" charset="0"/>
              </a:rPr>
              <a:t>, 24 states and the District of Columbia had over-the-month unemployment rate decreases, 14 states had increases, and 12 states had no change.</a:t>
            </a:r>
          </a:p>
          <a:p>
            <a:pPr>
              <a:lnSpc>
                <a:spcPct val="90000"/>
              </a:lnSpc>
              <a:spcBef>
                <a:spcPct val="50000"/>
              </a:spcBef>
              <a:buClr>
                <a:schemeClr val="bg1"/>
              </a:buClr>
              <a:defRPr/>
            </a:pPr>
            <a:endParaRPr lang="en-US" sz="1400" b="1" dirty="0">
              <a:solidFill>
                <a:schemeClr val="bg1"/>
              </a:solidFill>
              <a:latin typeface="Arial" charset="0"/>
            </a:endParaRPr>
          </a:p>
        </p:txBody>
      </p:sp>
    </p:spTree>
    <p:extLst>
      <p:ext uri="{BB962C8B-B14F-4D97-AF65-F5344CB8AC3E}">
        <p14:creationId xmlns:p14="http://schemas.microsoft.com/office/powerpoint/2010/main" val="7966037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137</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Construction Sector Is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137</a:t>
            </a:fld>
            <a:endParaRPr lang="en-US"/>
          </a:p>
        </p:txBody>
      </p:sp>
    </p:spTree>
    <p:extLst>
      <p:ext uri="{BB962C8B-B14F-4D97-AF65-F5344CB8AC3E}">
        <p14:creationId xmlns:p14="http://schemas.microsoft.com/office/powerpoint/2010/main" val="422086283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138</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2003-2015*</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extLst>
              <p:ext uri="{D42A27DB-BD31-4B8C-83A1-F6EECF244321}">
                <p14:modId xmlns:p14="http://schemas.microsoft.com/office/powerpoint/2010/main" val="1831649869"/>
              </p:ext>
            </p:extLst>
          </p:nvPr>
        </p:nvGraphicFramePr>
        <p:xfrm>
          <a:off x="184867" y="1873767"/>
          <a:ext cx="8537575" cy="3832412"/>
        </p:xfrm>
        <a:graphic>
          <a:graphicData uri="http://schemas.openxmlformats.org/presentationml/2006/ole">
            <mc:AlternateContent xmlns:mc="http://schemas.openxmlformats.org/markup-compatibility/2006">
              <mc:Choice xmlns:v="urn:schemas-microsoft-com:vml" Requires="v">
                <p:oleObj spid="_x0000_s28395633" name="Chart" r:id="rId4" imgW="5848415" imgH="2203288" progId="MSGraph.Chart.8">
                  <p:embed followColorScheme="full"/>
                </p:oleObj>
              </mc:Choice>
              <mc:Fallback>
                <p:oleObj name="Chart" r:id="rId4" imgW="5848415" imgH="2203288" progId="MSGraph.Chart.8">
                  <p:embed followColorScheme="full"/>
                  <p:pic>
                    <p:nvPicPr>
                      <p:cNvPr id="0" name=""/>
                      <p:cNvPicPr>
                        <a:picLocks noChangeArrowheads="1"/>
                      </p:cNvPicPr>
                      <p:nvPr/>
                    </p:nvPicPr>
                    <p:blipFill>
                      <a:blip r:embed="rId5"/>
                      <a:srcRect/>
                      <a:stretch>
                        <a:fillRect/>
                      </a:stretch>
                    </p:blipFill>
                    <p:spPr bwMode="auto">
                      <a:xfrm>
                        <a:off x="184867" y="1873767"/>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578028" y="3566692"/>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506805" y="256186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15109"/>
              <a:gd name="adj2" fmla="val 109026"/>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747577" y="1795113"/>
            <a:ext cx="1734093" cy="1089211"/>
          </a:xfrm>
          <a:prstGeom prst="wedgeRectCallout">
            <a:avLst>
              <a:gd name="adj1" fmla="val 13981"/>
              <a:gd name="adj2" fmla="val 11238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736081" y="1071716"/>
            <a:ext cx="2240772" cy="1631298"/>
          </a:xfrm>
          <a:prstGeom prst="wedgeRectCallout">
            <a:avLst>
              <a:gd name="adj1" fmla="val 24027"/>
              <a:gd name="adj2" fmla="val 55119"/>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2015: Value of new </a:t>
            </a:r>
            <a:r>
              <a:rPr lang="en-US" sz="1600" b="1" dirty="0" err="1" smtClean="0">
                <a:solidFill>
                  <a:schemeClr val="bg1"/>
                </a:solidFill>
              </a:rPr>
              <a:t>pvt.</a:t>
            </a:r>
            <a:r>
              <a:rPr lang="en-US" sz="1600" b="1" dirty="0" smtClean="0">
                <a:solidFill>
                  <a:schemeClr val="bg1"/>
                </a:solidFill>
              </a:rPr>
              <a:t> construction hits $787.8B as of July 2015, up 57.4% from the 2010 trough but still 13.6%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138</a:t>
            </a:fld>
            <a:endParaRPr lang="en-US"/>
          </a:p>
        </p:txBody>
      </p:sp>
      <p:sp>
        <p:nvSpPr>
          <p:cNvPr id="20" name="TextBox 10"/>
          <p:cNvSpPr txBox="1">
            <a:spLocks noChangeArrowheads="1"/>
          </p:cNvSpPr>
          <p:nvPr/>
        </p:nvSpPr>
        <p:spPr bwMode="auto">
          <a:xfrm>
            <a:off x="5362694"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394172"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311373" y="3344634"/>
            <a:ext cx="889000" cy="307777"/>
          </a:xfrm>
          <a:prstGeom prst="rect">
            <a:avLst/>
          </a:prstGeom>
          <a:noFill/>
          <a:ln w="9525">
            <a:noFill/>
            <a:miter lim="800000"/>
            <a:headEnd/>
            <a:tailEnd/>
          </a:ln>
        </p:spPr>
        <p:txBody>
          <a:bodyPr>
            <a:spAutoFit/>
          </a:bodyPr>
          <a:lstStyle/>
          <a:p>
            <a:pPr algn="ctr"/>
            <a:r>
              <a:rPr lang="en-US" sz="1400" b="1" dirty="0" smtClean="0"/>
              <a:t>$407.0</a:t>
            </a:r>
            <a:endParaRPr lang="en-US" sz="1400" b="1" dirty="0"/>
          </a:p>
        </p:txBody>
      </p:sp>
      <p:sp>
        <p:nvSpPr>
          <p:cNvPr id="23" name="TextBox 10"/>
          <p:cNvSpPr txBox="1">
            <a:spLocks noChangeArrowheads="1"/>
          </p:cNvSpPr>
          <p:nvPr/>
        </p:nvSpPr>
        <p:spPr bwMode="auto">
          <a:xfrm>
            <a:off x="8289414" y="4528762"/>
            <a:ext cx="889000" cy="307777"/>
          </a:xfrm>
          <a:prstGeom prst="rect">
            <a:avLst/>
          </a:prstGeom>
          <a:noFill/>
          <a:ln w="9525">
            <a:noFill/>
            <a:miter lim="800000"/>
            <a:headEnd/>
            <a:tailEnd/>
          </a:ln>
        </p:spPr>
        <p:txBody>
          <a:bodyPr>
            <a:spAutoFit/>
          </a:bodyPr>
          <a:lstStyle/>
          <a:p>
            <a:pPr algn="ctr"/>
            <a:r>
              <a:rPr lang="en-US" sz="1400" b="1" dirty="0" smtClean="0"/>
              <a:t>$380.8</a:t>
            </a:r>
            <a:endParaRPr lang="en-US" sz="1400" b="1" dirty="0"/>
          </a:p>
        </p:txBody>
      </p:sp>
      <p:sp>
        <p:nvSpPr>
          <p:cNvPr id="24" name="Rectangle 5"/>
          <p:cNvSpPr>
            <a:spLocks noChangeArrowheads="1"/>
          </p:cNvSpPr>
          <p:nvPr/>
        </p:nvSpPr>
        <p:spPr bwMode="auto">
          <a:xfrm>
            <a:off x="-1" y="6449415"/>
            <a:ext cx="8423031"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*2015 figure is a seasonally adjusted annual rate as of July.</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a:t>
            </a:r>
            <a:r>
              <a:rPr lang="en-US" sz="1100" dirty="0">
                <a:hlinkClick r:id="rId6"/>
              </a:rPr>
              <a:t>http://www.census.gov/construction/c30/c30index.html</a:t>
            </a:r>
            <a:r>
              <a:rPr lang="en-US" sz="1100" dirty="0"/>
              <a:t> ; </a:t>
            </a:r>
            <a:r>
              <a:rPr lang="en-US" sz="1100" dirty="0" smtClean="0"/>
              <a:t>Insurance Information Institute. </a:t>
            </a:r>
            <a:endParaRPr lang="en-US" sz="1100" dirty="0"/>
          </a:p>
        </p:txBody>
      </p:sp>
    </p:spTree>
    <p:extLst>
      <p:ext uri="{BB962C8B-B14F-4D97-AF65-F5344CB8AC3E}">
        <p14:creationId xmlns:p14="http://schemas.microsoft.com/office/powerpoint/2010/main" val="34801678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139</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July 2015 vs. July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1034935311"/>
              </p:ext>
            </p:extLst>
          </p:nvPr>
        </p:nvGraphicFramePr>
        <p:xfrm>
          <a:off x="34925" y="1616075"/>
          <a:ext cx="8834438" cy="3905250"/>
        </p:xfrm>
        <a:graphic>
          <a:graphicData uri="http://schemas.openxmlformats.org/presentationml/2006/ole">
            <mc:AlternateContent xmlns:mc="http://schemas.openxmlformats.org/markup-compatibility/2006">
              <mc:Choice xmlns:v="urn:schemas-microsoft-com:vml" Requires="v">
                <p:oleObj spid="_x0000_s28399708"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34925" y="1616075"/>
                        <a:ext cx="8834438" cy="3905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Again After Languishing in Early 2015; State/Local Sector Government Sector May Be Recovering as Budget Woes Ease in Some Jurisdictions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846129" y="1819602"/>
            <a:ext cx="2794459" cy="983280"/>
          </a:xfrm>
          <a:prstGeom prst="wedgeRectCallout">
            <a:avLst>
              <a:gd name="adj1" fmla="val 48501"/>
              <a:gd name="adj2" fmla="val 7470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up in both the residential and nonresidential segments</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+16.9%</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+6.1%</a:t>
            </a:r>
            <a:endParaRPr lang="en-US" sz="2400" b="1" u="sng" dirty="0">
              <a:solidFill>
                <a:srgbClr val="225A7A"/>
              </a:solidFill>
            </a:endParaRPr>
          </a:p>
        </p:txBody>
      </p:sp>
      <p:sp>
        <p:nvSpPr>
          <p:cNvPr id="12" name="AutoShape 9"/>
          <p:cNvSpPr>
            <a:spLocks noChangeArrowheads="1"/>
          </p:cNvSpPr>
          <p:nvPr/>
        </p:nvSpPr>
        <p:spPr bwMode="blackWhite">
          <a:xfrm>
            <a:off x="4224714" y="1859190"/>
            <a:ext cx="2030261" cy="1046237"/>
          </a:xfrm>
          <a:prstGeom prst="wedgeRectCallout">
            <a:avLst>
              <a:gd name="adj1" fmla="val 71793"/>
              <a:gd name="adj2" fmla="val -4557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finally beginning to create less drag up after years of decline</a:t>
            </a:r>
            <a:endParaRPr lang="en-US" sz="1400" b="1" dirty="0">
              <a:solidFill>
                <a:schemeClr val="bg1"/>
              </a:solidFill>
            </a:endParaRPr>
          </a:p>
        </p:txBody>
      </p:sp>
      <p:sp>
        <p:nvSpPr>
          <p:cNvPr id="2" name="Oval 1"/>
          <p:cNvSpPr/>
          <p:nvPr/>
        </p:nvSpPr>
        <p:spPr>
          <a:xfrm>
            <a:off x="6190468" y="1260976"/>
            <a:ext cx="2422745" cy="6563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7162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14</a:t>
            </a:fld>
            <a:endParaRPr lang="en-US" smtClean="0"/>
          </a:p>
        </p:txBody>
      </p:sp>
      <p:graphicFrame>
        <p:nvGraphicFramePr>
          <p:cNvPr id="2050" name="Object 3"/>
          <p:cNvGraphicFramePr>
            <a:graphicFrameLocks noGrp="1" noChangeAspect="1"/>
          </p:cNvGraphicFramePr>
          <p:nvPr>
            <p:ph idx="4294967295"/>
            <p:extLst>
              <p:ext uri="{D42A27DB-BD31-4B8C-83A1-F6EECF244321}">
                <p14:modId xmlns:p14="http://schemas.microsoft.com/office/powerpoint/2010/main" val="694692474"/>
              </p:ext>
            </p:extLst>
          </p:nvPr>
        </p:nvGraphicFramePr>
        <p:xfrm>
          <a:off x="20638" y="1808163"/>
          <a:ext cx="9067800" cy="4700587"/>
        </p:xfrm>
        <a:graphic>
          <a:graphicData uri="http://schemas.openxmlformats.org/presentationml/2006/ole">
            <mc:AlternateContent xmlns:mc="http://schemas.openxmlformats.org/markup-compatibility/2006">
              <mc:Choice xmlns:v="urn:schemas-microsoft-com:vml" Requires="v">
                <p:oleObj spid="_x0000_s28092851" name="Chart" r:id="rId4" imgW="8820267" imgH="4572000" progId="MSGraph.Chart.8">
                  <p:embed followColorScheme="full"/>
                </p:oleObj>
              </mc:Choice>
              <mc:Fallback>
                <p:oleObj name="Chart" r:id="rId4" imgW="8820267" imgH="4572000" progId="MSGraph.Chart.8">
                  <p:embed followColorScheme="full"/>
                  <p:pic>
                    <p:nvPicPr>
                      <p:cNvPr id="0" name=""/>
                      <p:cNvPicPr>
                        <a:picLocks noChangeAspect="1" noChangeArrowheads="1"/>
                      </p:cNvPicPr>
                      <p:nvPr/>
                    </p:nvPicPr>
                    <p:blipFill>
                      <a:blip r:embed="rId5"/>
                      <a:srcRect/>
                      <a:stretch>
                        <a:fillRect/>
                      </a:stretch>
                    </p:blipFill>
                    <p:spPr bwMode="auto">
                      <a:xfrm>
                        <a:off x="20638" y="1808163"/>
                        <a:ext cx="9067800" cy="4700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dirty="0">
                <a:solidFill>
                  <a:schemeClr val="accent1"/>
                </a:solidFill>
              </a:rPr>
              <a:t>RNW All Lines by State, </a:t>
            </a:r>
            <a:r>
              <a:rPr lang="en-US" sz="2600" b="1" dirty="0" smtClean="0">
                <a:solidFill>
                  <a:schemeClr val="accent1"/>
                </a:solidFill>
              </a:rPr>
              <a:t>2004-2013 </a:t>
            </a:r>
            <a:r>
              <a:rPr lang="en-US" sz="2600" b="1" dirty="0">
                <a:solidFill>
                  <a:schemeClr val="accent1"/>
                </a:solidFill>
              </a:rPr>
              <a:t>Average: </a:t>
            </a:r>
          </a:p>
          <a:p>
            <a:pPr eaLnBrk="0" hangingPunct="0"/>
            <a:r>
              <a:rPr lang="en-US" sz="2600" b="1" dirty="0">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4301612" y="4100051"/>
            <a:ext cx="3170903" cy="1179871"/>
          </a:xfrm>
          <a:prstGeom prst="wedgeRectCallout">
            <a:avLst>
              <a:gd name="adj1" fmla="val 66975"/>
              <a:gd name="adj2" fmla="val -31272"/>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Tree>
    <p:extLst>
      <p:ext uri="{BB962C8B-B14F-4D97-AF65-F5344CB8AC3E}">
        <p14:creationId xmlns:p14="http://schemas.microsoft.com/office/powerpoint/2010/main" val="28731977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140</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July 2015 vs. July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1157526984"/>
              </p:ext>
            </p:extLst>
          </p:nvPr>
        </p:nvGraphicFramePr>
        <p:xfrm>
          <a:off x="0" y="1830023"/>
          <a:ext cx="8867775" cy="3771900"/>
        </p:xfrm>
        <a:graphic>
          <a:graphicData uri="http://schemas.openxmlformats.org/presentationml/2006/ole">
            <mc:AlternateContent xmlns:mc="http://schemas.openxmlformats.org/markup-compatibility/2006">
              <mc:Choice xmlns:v="urn:schemas-microsoft-com:vml" Requires="v">
                <p:oleObj spid="_x0000_s28400732"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0" y="1830023"/>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Most Segments in the Second Half of 2015; Expansion Should Continue</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3099398" y="1078335"/>
            <a:ext cx="4459642" cy="1162877"/>
          </a:xfrm>
          <a:prstGeom prst="wedgeRectCallout">
            <a:avLst>
              <a:gd name="adj1" fmla="val 66747"/>
              <a:gd name="adj2" fmla="val 6502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Manufacturing, Lodging, Office and Amusement &amp; Recreations segments, Private nonresidential sector construction activity continues to rise after plunging during the “Great Recession.”</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0" name="Rectangle 7"/>
          <p:cNvSpPr>
            <a:spLocks noChangeArrowheads="1"/>
          </p:cNvSpPr>
          <p:nvPr/>
        </p:nvSpPr>
        <p:spPr bwMode="grayWhite">
          <a:xfrm>
            <a:off x="1731955" y="3063402"/>
            <a:ext cx="579263" cy="865762"/>
          </a:xfrm>
          <a:prstGeom prst="rect">
            <a:avLst/>
          </a:prstGeom>
          <a:noFill/>
          <a:ln w="57150">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40749764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barn(in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0" grpId="0" animBg="1"/>
    </p:bld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141</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July 2015 vs. July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2457066874"/>
              </p:ext>
            </p:extLst>
          </p:nvPr>
        </p:nvGraphicFramePr>
        <p:xfrm>
          <a:off x="39688" y="1786079"/>
          <a:ext cx="8867775" cy="3771900"/>
        </p:xfrm>
        <a:graphic>
          <a:graphicData uri="http://schemas.openxmlformats.org/presentationml/2006/ole">
            <mc:AlternateContent xmlns:mc="http://schemas.openxmlformats.org/markup-compatibility/2006">
              <mc:Choice xmlns:v="urn:schemas-microsoft-com:vml" Requires="v">
                <p:oleObj spid="_x0000_s28401756"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39688" y="1786079"/>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50825" y="5591677"/>
            <a:ext cx="8445500"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Beginning to Recover from its Long Contraction which Will Drive Demand in Many Commercial Insurance Lines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6"/>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755837" y="1043716"/>
            <a:ext cx="3716596" cy="914398"/>
          </a:xfrm>
          <a:prstGeom prst="wedgeRectCallout">
            <a:avLst>
              <a:gd name="adj1" fmla="val 6393"/>
              <a:gd name="adj2" fmla="val 1232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finally up in most segments after many months of decline, pushing up public entity risk exposures</a:t>
            </a:r>
            <a:endParaRPr lang="en-US" sz="1400" b="1" dirty="0">
              <a:solidFill>
                <a:schemeClr val="bg1"/>
              </a:solidFill>
            </a:endParaRPr>
          </a:p>
        </p:txBody>
      </p:sp>
      <p:sp>
        <p:nvSpPr>
          <p:cNvPr id="10" name="AutoShape 7"/>
          <p:cNvSpPr>
            <a:spLocks noChangeArrowheads="1"/>
          </p:cNvSpPr>
          <p:nvPr/>
        </p:nvSpPr>
        <p:spPr bwMode="blackWhite">
          <a:xfrm>
            <a:off x="5883564" y="1054825"/>
            <a:ext cx="2812761" cy="903289"/>
          </a:xfrm>
          <a:prstGeom prst="wedgeRectCallout">
            <a:avLst>
              <a:gd name="adj1" fmla="val -49879"/>
              <a:gd name="adj2" fmla="val 10101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Residential, Commercial and Conservation lead public sector construction</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30083187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142</a:t>
            </a:fld>
            <a:endParaRPr lang="en-US" dirty="0"/>
          </a:p>
        </p:txBody>
      </p:sp>
      <p:graphicFrame>
        <p:nvGraphicFramePr>
          <p:cNvPr id="1936387" name="Object 3"/>
          <p:cNvGraphicFramePr>
            <a:graphicFrameLocks noChangeAspect="1"/>
          </p:cNvGraphicFramePr>
          <p:nvPr>
            <p:extLst>
              <p:ext uri="{D42A27DB-BD31-4B8C-83A1-F6EECF244321}">
                <p14:modId xmlns:p14="http://schemas.microsoft.com/office/powerpoint/2010/main" val="925151198"/>
              </p:ext>
            </p:extLst>
          </p:nvPr>
        </p:nvGraphicFramePr>
        <p:xfrm>
          <a:off x="381000" y="1831256"/>
          <a:ext cx="8296275" cy="3752850"/>
        </p:xfrm>
        <a:graphic>
          <a:graphicData uri="http://schemas.openxmlformats.org/presentationml/2006/ole">
            <mc:AlternateContent xmlns:mc="http://schemas.openxmlformats.org/markup-compatibility/2006">
              <mc:Choice xmlns:v="urn:schemas-microsoft-com:vml" Requires="v">
                <p:oleObj spid="_x0000_s28402781" name="Chart" r:id="rId4" imgW="5518024" imgH="2520835" progId="MSGraph.Chart.8">
                  <p:embed followColorScheme="full"/>
                </p:oleObj>
              </mc:Choice>
              <mc:Fallback>
                <p:oleObj name="Chart" r:id="rId4" imgW="5518024" imgH="2520835" progId="MSGraph.Chart.8">
                  <p:embed followColorScheme="full"/>
                  <p:pic>
                    <p:nvPicPr>
                      <p:cNvPr id="0" name=""/>
                      <p:cNvPicPr>
                        <a:picLocks noChangeAspect="1" noChangeArrowheads="1"/>
                      </p:cNvPicPr>
                      <p:nvPr/>
                    </p:nvPicPr>
                    <p:blipFill>
                      <a:blip r:embed="rId5"/>
                      <a:srcRect/>
                      <a:stretch>
                        <a:fillRect/>
                      </a:stretch>
                    </p:blipFill>
                    <p:spPr bwMode="gray">
                      <a:xfrm>
                        <a:off x="381000" y="183125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Government Construction Spending Peaked in 2009, Helped by Stimulus Spending, but Contracted As State/Local Governments Grappled with Deficits and Federal Sequestration; Only Now Recovering</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Value of New Federal,</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State and Local Government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Construction: 2003-2015*</a:t>
            </a:r>
          </a:p>
        </p:txBody>
      </p:sp>
      <p:sp>
        <p:nvSpPr>
          <p:cNvPr id="12" name="Rectangle 5"/>
          <p:cNvSpPr>
            <a:spLocks noChangeArrowheads="1"/>
          </p:cNvSpPr>
          <p:nvPr/>
        </p:nvSpPr>
        <p:spPr bwMode="auto">
          <a:xfrm>
            <a:off x="-1" y="6449415"/>
            <a:ext cx="8601075" cy="468590"/>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*2015 figure is a seasonally adjusted annual rate as of June; </a:t>
            </a:r>
            <a:r>
              <a:rPr lang="en-US" sz="1100" dirty="0">
                <a:hlinkClick r:id="rId6"/>
              </a:rPr>
              <a:t>http://</a:t>
            </a:r>
            <a:r>
              <a:rPr lang="en-US" sz="1100" dirty="0" smtClean="0">
                <a:hlinkClick r:id="rId6"/>
              </a:rPr>
              <a:t>www.census.gov/construction/c30/historical_data.html</a:t>
            </a:r>
            <a:r>
              <a:rPr lang="en-US" sz="1100" dirty="0" smtClean="0"/>
              <a:t> </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AutoShape 8"/>
          <p:cNvSpPr>
            <a:spLocks noChangeArrowheads="1"/>
          </p:cNvSpPr>
          <p:nvPr/>
        </p:nvSpPr>
        <p:spPr bwMode="blackWhite">
          <a:xfrm>
            <a:off x="1661653" y="1111045"/>
            <a:ext cx="1950402" cy="1141989"/>
          </a:xfrm>
          <a:prstGeom prst="wedgeRectCallout">
            <a:avLst>
              <a:gd name="adj1" fmla="val 102932"/>
              <a:gd name="adj2" fmla="val 3305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across all levels of government peaked at $314.9B in 2009</a:t>
            </a:r>
            <a:endParaRPr lang="en-US" sz="1600" b="1" dirty="0">
              <a:solidFill>
                <a:schemeClr val="bg1"/>
              </a:solidFill>
            </a:endParaRPr>
          </a:p>
        </p:txBody>
      </p:sp>
      <p:sp>
        <p:nvSpPr>
          <p:cNvPr id="14" name="AutoShape 8"/>
          <p:cNvSpPr>
            <a:spLocks noChangeArrowheads="1"/>
          </p:cNvSpPr>
          <p:nvPr/>
        </p:nvSpPr>
        <p:spPr bwMode="blackWhite">
          <a:xfrm>
            <a:off x="5496128" y="1091380"/>
            <a:ext cx="3420431" cy="1019086"/>
          </a:xfrm>
          <a:prstGeom prst="wedgeRectCallout">
            <a:avLst>
              <a:gd name="adj1" fmla="val 30312"/>
              <a:gd name="adj2" fmla="val 6244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u="sng" dirty="0" smtClean="0">
                <a:solidFill>
                  <a:schemeClr val="bg1"/>
                </a:solidFill>
              </a:rPr>
              <a:t>Austerity Reigns</a:t>
            </a:r>
            <a:r>
              <a:rPr lang="en-US" sz="1600" b="1" dirty="0" smtClean="0">
                <a:solidFill>
                  <a:schemeClr val="bg1"/>
                </a:solidFill>
              </a:rPr>
              <a:t> </a:t>
            </a:r>
          </a:p>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Govt. construction MAY finally be turning around; still down $16.7B or 5.3% since 2009 peak</a:t>
            </a:r>
            <a:endParaRPr lang="en-US" sz="1600" b="1" dirty="0">
              <a:solidFill>
                <a:schemeClr val="bg1"/>
              </a:solidFill>
            </a:endParaRPr>
          </a:p>
        </p:txBody>
      </p:sp>
    </p:spTree>
    <p:extLst>
      <p:ext uri="{BB962C8B-B14F-4D97-AF65-F5344CB8AC3E}">
        <p14:creationId xmlns:p14="http://schemas.microsoft.com/office/powerpoint/2010/main" val="3255254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143</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1990-2021F</a:t>
            </a:r>
          </a:p>
        </p:txBody>
      </p:sp>
      <p:graphicFrame>
        <p:nvGraphicFramePr>
          <p:cNvPr id="38914" name="Object 4"/>
          <p:cNvGraphicFramePr>
            <a:graphicFrameLocks noChangeAspect="1"/>
          </p:cNvGraphicFramePr>
          <p:nvPr>
            <p:extLst>
              <p:ext uri="{D42A27DB-BD31-4B8C-83A1-F6EECF244321}">
                <p14:modId xmlns:p14="http://schemas.microsoft.com/office/powerpoint/2010/main" val="1981978892"/>
              </p:ext>
            </p:extLst>
          </p:nvPr>
        </p:nvGraphicFramePr>
        <p:xfrm>
          <a:off x="216566" y="1122824"/>
          <a:ext cx="8656637" cy="4314825"/>
        </p:xfrm>
        <a:graphic>
          <a:graphicData uri="http://schemas.openxmlformats.org/presentationml/2006/ole">
            <mc:AlternateContent xmlns:mc="http://schemas.openxmlformats.org/markup-compatibility/2006">
              <mc:Choice xmlns:v="urn:schemas-microsoft-com:vml" Requires="v">
                <p:oleObj spid="_x0000_s28403804" name="Chart" r:id="rId4" imgW="7839082" imgH="4095681" progId="MSGraph.Chart.8">
                  <p:embed followColorScheme="full"/>
                </p:oleObj>
              </mc:Choice>
              <mc:Fallback>
                <p:oleObj name="Chart" r:id="rId4" imgW="7839082" imgH="4095681" progId="MSGraph.Chart.8">
                  <p:embed followColorScheme="full"/>
                  <p:pic>
                    <p:nvPicPr>
                      <p:cNvPr id="0" name=""/>
                      <p:cNvPicPr>
                        <a:picLocks noChangeAspect="1" noChangeArrowheads="1"/>
                      </p:cNvPicPr>
                      <p:nvPr/>
                    </p:nvPicPr>
                    <p:blipFill>
                      <a:blip r:embed="rId5"/>
                      <a:srcRect/>
                      <a:stretch>
                        <a:fillRect/>
                      </a:stretch>
                    </p:blipFill>
                    <p:spPr bwMode="gray">
                      <a:xfrm>
                        <a:off x="216566" y="1122824"/>
                        <a:ext cx="8656637" cy="431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(9/15);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117984" y="5513388"/>
            <a:ext cx="890587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Continue to See Meaningful Exposure Growth in the Wake of the “Great Recession”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237555" y="3177510"/>
            <a:ext cx="2344994" cy="1799303"/>
          </a:xfrm>
          <a:prstGeom prst="wedgeRectCallout">
            <a:avLst>
              <a:gd name="adj1" fmla="val 94687"/>
              <a:gd name="adj2" fmla="val 3921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043950" y="1122824"/>
            <a:ext cx="3313470" cy="1101213"/>
          </a:xfrm>
          <a:prstGeom prst="wedgeRectCallout">
            <a:avLst>
              <a:gd name="adj1" fmla="val 20880"/>
              <a:gd name="adj2" fmla="val 802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should continue to stimulate new home construction for several more years</a:t>
            </a:r>
            <a:endParaRPr lang="en-US" sz="1400" b="1" dirty="0">
              <a:solidFill>
                <a:schemeClr val="bg1"/>
              </a:solidFill>
            </a:endParaRPr>
          </a:p>
        </p:txBody>
      </p:sp>
    </p:spTree>
    <p:extLst>
      <p:ext uri="{BB962C8B-B14F-4D97-AF65-F5344CB8AC3E}">
        <p14:creationId xmlns:p14="http://schemas.microsoft.com/office/powerpoint/2010/main" val="33690384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a:t>12/01/09 - 9pm</a:t>
            </a:r>
          </a:p>
        </p:txBody>
      </p:sp>
      <p:sp>
        <p:nvSpPr>
          <p:cNvPr id="105475"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F1AB3B57-913F-4166-938B-D42E2A5548FE}" type="slidenum">
              <a:rPr lang="en-US" altLang="en-US" sz="900" smtClean="0"/>
              <a:pPr>
                <a:lnSpc>
                  <a:spcPct val="85000"/>
                </a:lnSpc>
                <a:spcBef>
                  <a:spcPct val="20000"/>
                </a:spcBef>
                <a:buClrTx/>
                <a:buFontTx/>
                <a:buNone/>
              </a:pPr>
              <a:t>144</a:t>
            </a:fld>
            <a:endParaRPr lang="en-US" altLang="en-US" sz="900" smtClean="0"/>
          </a:p>
        </p:txBody>
      </p:sp>
      <p:sp>
        <p:nvSpPr>
          <p:cNvPr id="105476" name="Rectangle 2"/>
          <p:cNvSpPr>
            <a:spLocks noChangeArrowheads="1"/>
          </p:cNvSpPr>
          <p:nvPr/>
        </p:nvSpPr>
        <p:spPr bwMode="black">
          <a:xfrm>
            <a:off x="163513" y="1130300"/>
            <a:ext cx="294005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spcBef>
                <a:spcPct val="20000"/>
              </a:spcBef>
              <a:buClrTx/>
              <a:buFontTx/>
              <a:buNone/>
            </a:pPr>
            <a:r>
              <a:rPr lang="en-US" altLang="en-US" sz="1600" b="1">
                <a:solidFill>
                  <a:srgbClr val="225A7A"/>
                </a:solidFill>
              </a:rPr>
              <a:t>Units in Multiple-Unit Projects</a:t>
            </a:r>
            <a:br>
              <a:rPr lang="en-US" altLang="en-US" sz="1600" b="1">
                <a:solidFill>
                  <a:srgbClr val="225A7A"/>
                </a:solidFill>
              </a:rPr>
            </a:br>
            <a:r>
              <a:rPr lang="en-US" altLang="en-US" sz="1600" b="1">
                <a:solidFill>
                  <a:srgbClr val="225A7A"/>
                </a:solidFill>
              </a:rPr>
              <a:t>as Percent of Total</a:t>
            </a:r>
          </a:p>
        </p:txBody>
      </p:sp>
      <p:sp>
        <p:nvSpPr>
          <p:cNvPr id="105477" name="Rectangle 3"/>
          <p:cNvSpPr>
            <a:spLocks noGrp="1" noChangeArrowheads="1"/>
          </p:cNvSpPr>
          <p:nvPr>
            <p:ph type="title"/>
          </p:nvPr>
        </p:nvSpPr>
        <p:spPr/>
        <p:txBody>
          <a:bodyPr/>
          <a:lstStyle/>
          <a:p>
            <a:r>
              <a:rPr lang="en-US" altLang="en-US" dirty="0" smtClean="0">
                <a:latin typeface="Arial" panose="020B0604020202020204" pitchFamily="34" charset="0"/>
              </a:rPr>
              <a:t>U.S.: Pct. Of Private Housing Unit Starts</a:t>
            </a:r>
            <a:br>
              <a:rPr lang="en-US" altLang="en-US" dirty="0" smtClean="0">
                <a:latin typeface="Arial" panose="020B0604020202020204" pitchFamily="34" charset="0"/>
              </a:rPr>
            </a:br>
            <a:r>
              <a:rPr lang="en-US" altLang="en-US" dirty="0" smtClean="0">
                <a:latin typeface="Arial" panose="020B0604020202020204" pitchFamily="34" charset="0"/>
              </a:rPr>
              <a:t>In Multi-Unit Projects, 1990-2015</a:t>
            </a:r>
          </a:p>
        </p:txBody>
      </p:sp>
      <p:graphicFrame>
        <p:nvGraphicFramePr>
          <p:cNvPr id="105478" name="Object 4"/>
          <p:cNvGraphicFramePr>
            <a:graphicFrameLocks noChangeAspect="1"/>
          </p:cNvGraphicFramePr>
          <p:nvPr>
            <p:extLst>
              <p:ext uri="{D42A27DB-BD31-4B8C-83A1-F6EECF244321}">
                <p14:modId xmlns:p14="http://schemas.microsoft.com/office/powerpoint/2010/main" val="156085281"/>
              </p:ext>
            </p:extLst>
          </p:nvPr>
        </p:nvGraphicFramePr>
        <p:xfrm>
          <a:off x="163513" y="1228725"/>
          <a:ext cx="8656637" cy="4314825"/>
        </p:xfrm>
        <a:graphic>
          <a:graphicData uri="http://schemas.openxmlformats.org/presentationml/2006/ole">
            <mc:AlternateContent xmlns:mc="http://schemas.openxmlformats.org/markup-compatibility/2006">
              <mc:Choice xmlns:v="urn:schemas-microsoft-com:vml" Requires="v">
                <p:oleObj spid="_x0000_s28404828" name="Chart" r:id="rId4" imgW="5219674" imgH="2736965" progId="MSGraph.Chart.8">
                  <p:embed followColorScheme="full"/>
                </p:oleObj>
              </mc:Choice>
              <mc:Fallback>
                <p:oleObj name="Chart" r:id="rId4" imgW="5219674" imgH="2736965" progId="MSGraph.Chart.8">
                  <p:embed followColorScheme="full"/>
                  <p:pic>
                    <p:nvPicPr>
                      <p:cNvPr id="0" name=""/>
                      <p:cNvPicPr>
                        <a:picLocks noChangeAspect="1" noChangeArrowheads="1"/>
                      </p:cNvPicPr>
                      <p:nvPr/>
                    </p:nvPicPr>
                    <p:blipFill>
                      <a:blip r:embed="rId5"/>
                      <a:srcRect/>
                      <a:stretch>
                        <a:fillRect/>
                      </a:stretch>
                    </p:blipFill>
                    <p:spPr bwMode="auto">
                      <a:xfrm>
                        <a:off x="163513" y="1228725"/>
                        <a:ext cx="8656637"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5479" name="Rectangle 5"/>
          <p:cNvSpPr>
            <a:spLocks noChangeArrowheads="1"/>
          </p:cNvSpPr>
          <p:nvPr/>
        </p:nvSpPr>
        <p:spPr bwMode="auto">
          <a:xfrm>
            <a:off x="0" y="6292850"/>
            <a:ext cx="855186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*January through April 2015; April is preliminary; calculations based on seasonally adjusted at annual rates</a:t>
            </a:r>
            <a:br>
              <a:rPr lang="en-US" altLang="en-US" sz="1100"/>
            </a:br>
            <a:r>
              <a:rPr lang="en-US" altLang="en-US" sz="1100"/>
              <a:t>Sources: U.S. Census Bureau, New Residential Construction in April 2015 and earlier releases; next release June 16, 2015; Insurance Information Institute calculations.</a:t>
            </a:r>
          </a:p>
        </p:txBody>
      </p:sp>
      <p:sp>
        <p:nvSpPr>
          <p:cNvPr id="1915910" name="Rectangle 6"/>
          <p:cNvSpPr>
            <a:spLocks noChangeArrowheads="1"/>
          </p:cNvSpPr>
          <p:nvPr/>
        </p:nvSpPr>
        <p:spPr bwMode="blackWhite">
          <a:xfrm>
            <a:off x="330200" y="5413375"/>
            <a:ext cx="8596313" cy="835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1800" b="1">
                <a:solidFill>
                  <a:srgbClr val="FFFFFF"/>
                </a:solidFill>
              </a:rPr>
              <a:t>For the U.S. as a whole, the trend toward multi-unit housing projects (vs. single-unit homes) is recent. Commercial insurers with Workers Comp, Construction risk exposure, and Surety benefit.</a:t>
            </a:r>
          </a:p>
        </p:txBody>
      </p:sp>
      <p:sp>
        <p:nvSpPr>
          <p:cNvPr id="1915917" name="AutoShape 13"/>
          <p:cNvSpPr>
            <a:spLocks noChangeArrowheads="1"/>
          </p:cNvSpPr>
          <p:nvPr/>
        </p:nvSpPr>
        <p:spPr bwMode="blackWhite">
          <a:xfrm>
            <a:off x="3389313" y="1130301"/>
            <a:ext cx="2476500" cy="1271588"/>
          </a:xfrm>
          <a:prstGeom prst="wedgeRectCallout">
            <a:avLst>
              <a:gd name="adj1" fmla="val 98852"/>
              <a:gd name="adj2" fmla="val 402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 typeface="Wingdings" panose="05000000000000000000" pitchFamily="2" charset="2"/>
              <a:buNone/>
            </a:pPr>
            <a:r>
              <a:rPr lang="en-US" altLang="en-US" sz="1600" b="1" dirty="0">
                <a:solidFill>
                  <a:schemeClr val="bg1"/>
                </a:solidFill>
              </a:rPr>
              <a:t>A NEW NORMAL?</a:t>
            </a:r>
            <a:br>
              <a:rPr lang="en-US" altLang="en-US" sz="1600" b="1" dirty="0">
                <a:solidFill>
                  <a:schemeClr val="bg1"/>
                </a:solidFill>
              </a:rPr>
            </a:br>
            <a:r>
              <a:rPr lang="en-US" altLang="en-US" sz="1600" b="1" dirty="0">
                <a:solidFill>
                  <a:schemeClr val="bg1"/>
                </a:solidFill>
              </a:rPr>
              <a:t>In 5 of the last 7 years, over 30% of housing unit starts were in 5+-unit projects</a:t>
            </a:r>
          </a:p>
        </p:txBody>
      </p:sp>
      <p:sp>
        <p:nvSpPr>
          <p:cNvPr id="11" name="Rectangle 7"/>
          <p:cNvSpPr>
            <a:spLocks noChangeArrowheads="1"/>
          </p:cNvSpPr>
          <p:nvPr/>
        </p:nvSpPr>
        <p:spPr bwMode="grayWhite">
          <a:xfrm>
            <a:off x="6248400" y="1785938"/>
            <a:ext cx="2495550" cy="1585912"/>
          </a:xfrm>
          <a:prstGeom prst="rect">
            <a:avLst/>
          </a:prstGeom>
          <a:noFill/>
          <a:ln w="2857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Tree>
    <p:extLst>
      <p:ext uri="{BB962C8B-B14F-4D97-AF65-F5344CB8AC3E}">
        <p14:creationId xmlns:p14="http://schemas.microsoft.com/office/powerpoint/2010/main" val="16581995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1915910"/>
                                        </p:tgtEl>
                                        <p:attrNameLst>
                                          <p:attrName>style.visibility</p:attrName>
                                        </p:attrNameLst>
                                      </p:cBhvr>
                                      <p:to>
                                        <p:strVal val="visible"/>
                                      </p:to>
                                    </p:set>
                                    <p:anim calcmode="lin" valueType="num">
                                      <p:cBhvr>
                                        <p:cTn id="11" dur="500" fill="hold"/>
                                        <p:tgtEl>
                                          <p:spTgt spid="1915910"/>
                                        </p:tgtEl>
                                        <p:attrNameLst>
                                          <p:attrName>ppt_w</p:attrName>
                                        </p:attrNameLst>
                                      </p:cBhvr>
                                      <p:tavLst>
                                        <p:tav tm="0">
                                          <p:val>
                                            <p:fltVal val="0"/>
                                          </p:val>
                                        </p:tav>
                                        <p:tav tm="100000">
                                          <p:val>
                                            <p:strVal val="#ppt_w"/>
                                          </p:val>
                                        </p:tav>
                                      </p:tavLst>
                                    </p:anim>
                                    <p:anim calcmode="lin" valueType="num">
                                      <p:cBhvr>
                                        <p:cTn id="12" dur="500" fill="hold"/>
                                        <p:tgtEl>
                                          <p:spTgt spid="1915910"/>
                                        </p:tgtEl>
                                        <p:attrNameLst>
                                          <p:attrName>ppt_h</p:attrName>
                                        </p:attrNameLst>
                                      </p:cBhvr>
                                      <p:tavLst>
                                        <p:tav tm="0">
                                          <p:val>
                                            <p:fltVal val="0"/>
                                          </p:val>
                                        </p:tav>
                                        <p:tav tm="100000">
                                          <p:val>
                                            <p:strVal val="#ppt_h"/>
                                          </p:val>
                                        </p:tav>
                                      </p:tavLst>
                                    </p:anim>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1" grpId="0" animBg="1"/>
    </p:bld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9728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9728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8B461C51-CFE1-475A-994C-0485D0042B8B}" type="slidenum">
              <a:rPr lang="en-US" altLang="en-US" sz="900"/>
              <a:pPr algn="r">
                <a:lnSpc>
                  <a:spcPct val="85000"/>
                </a:lnSpc>
                <a:spcBef>
                  <a:spcPct val="20000"/>
                </a:spcBef>
                <a:buClrTx/>
                <a:buFontTx/>
                <a:buNone/>
              </a:pPr>
              <a:t>145</a:t>
            </a:fld>
            <a:endParaRPr lang="en-US" altLang="en-US" sz="900"/>
          </a:p>
        </p:txBody>
      </p:sp>
      <p:sp>
        <p:nvSpPr>
          <p:cNvPr id="97285" name="Rectangle 2"/>
          <p:cNvSpPr>
            <a:spLocks noGrp="1" noChangeArrowheads="1"/>
          </p:cNvSpPr>
          <p:nvPr>
            <p:ph type="title" idx="4294967295"/>
          </p:nvPr>
        </p:nvSpPr>
        <p:spPr>
          <a:xfrm>
            <a:off x="242888" y="61913"/>
            <a:ext cx="7467600" cy="836613"/>
          </a:xfrm>
        </p:spPr>
        <p:txBody>
          <a:bodyPr/>
          <a:lstStyle/>
          <a:p>
            <a:r>
              <a:rPr lang="en-US" altLang="en-US" sz="2600" dirty="0" smtClean="0">
                <a:latin typeface="Arial" panose="020B0604020202020204" pitchFamily="34" charset="0"/>
              </a:rPr>
              <a:t>Rental-Occupied Housing Units as % of Total Occupied Units, Quarterly, 1990:Q1-2015:Q1</a:t>
            </a:r>
          </a:p>
        </p:txBody>
      </p:sp>
      <p:graphicFrame>
        <p:nvGraphicFramePr>
          <p:cNvPr id="97286" name="Object 2"/>
          <p:cNvGraphicFramePr>
            <a:graphicFrameLocks noGrp="1"/>
          </p:cNvGraphicFramePr>
          <p:nvPr>
            <p:ph idx="4294967295"/>
            <p:extLst>
              <p:ext uri="{D42A27DB-BD31-4B8C-83A1-F6EECF244321}">
                <p14:modId xmlns:p14="http://schemas.microsoft.com/office/powerpoint/2010/main" val="4114370961"/>
              </p:ext>
            </p:extLst>
          </p:nvPr>
        </p:nvGraphicFramePr>
        <p:xfrm>
          <a:off x="881063" y="1144588"/>
          <a:ext cx="7081837" cy="4867275"/>
        </p:xfrm>
        <a:graphic>
          <a:graphicData uri="http://schemas.openxmlformats.org/presentationml/2006/ole">
            <mc:AlternateContent xmlns:mc="http://schemas.openxmlformats.org/markup-compatibility/2006">
              <mc:Choice xmlns:v="urn:schemas-microsoft-com:vml" Requires="v">
                <p:oleObj spid="_x0000_s28405852" name="Chart" r:id="rId4" imgW="4730746" imgH="3251108" progId="MSGraph.Chart.8">
                  <p:embed followColorScheme="full"/>
                </p:oleObj>
              </mc:Choice>
              <mc:Fallback>
                <p:oleObj name="Chart" r:id="rId4" imgW="4730746" imgH="3251108" progId="MSGraph.Chart.8">
                  <p:embed followColorScheme="full"/>
                  <p:pic>
                    <p:nvPicPr>
                      <p:cNvPr id="0" name=""/>
                      <p:cNvPicPr>
                        <a:picLocks noGrp="1" noChangeArrowheads="1"/>
                      </p:cNvPicPr>
                      <p:nvPr/>
                    </p:nvPicPr>
                    <p:blipFill>
                      <a:blip r:embed="rId5"/>
                      <a:srcRect/>
                      <a:stretch>
                        <a:fillRect/>
                      </a:stretch>
                    </p:blipFill>
                    <p:spPr bwMode="auto">
                      <a:xfrm>
                        <a:off x="881063" y="1144588"/>
                        <a:ext cx="7081837"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7287" name="Rectangle 8"/>
          <p:cNvSpPr>
            <a:spLocks noChangeArrowheads="1"/>
          </p:cNvSpPr>
          <p:nvPr/>
        </p:nvSpPr>
        <p:spPr bwMode="auto">
          <a:xfrm>
            <a:off x="0" y="6430963"/>
            <a:ext cx="8763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Sources: US Census Bureau, </a:t>
            </a:r>
            <a:r>
              <a:rPr lang="en-US" altLang="en-US" sz="1100" i="1"/>
              <a:t>Residential Vacancies &amp; Home Ownership in the First Quarter of 2015 </a:t>
            </a:r>
            <a:r>
              <a:rPr lang="en-US" altLang="en-US" sz="1100"/>
              <a:t>(released April 28, 2015) and earlier issues; Insurance Information Institute. Next Census Bureau report to be released on July 28, 2015.</a:t>
            </a:r>
          </a:p>
        </p:txBody>
      </p:sp>
      <p:sp>
        <p:nvSpPr>
          <p:cNvPr id="2094089" name="AutoShape 38"/>
          <p:cNvSpPr>
            <a:spLocks noChangeArrowheads="1"/>
          </p:cNvSpPr>
          <p:nvPr/>
        </p:nvSpPr>
        <p:spPr bwMode="blackWhite">
          <a:xfrm>
            <a:off x="2286000" y="4324350"/>
            <a:ext cx="1695450" cy="906463"/>
          </a:xfrm>
          <a:prstGeom prst="wedgeRectCallout">
            <a:avLst>
              <a:gd name="adj1" fmla="val 124122"/>
              <a:gd name="adj2" fmla="val 744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Trough in 2004:Q2 and Q4 at 30.8%</a:t>
            </a:r>
          </a:p>
        </p:txBody>
      </p:sp>
      <p:sp>
        <p:nvSpPr>
          <p:cNvPr id="14" name="Rectangle 6"/>
          <p:cNvSpPr>
            <a:spLocks noChangeArrowheads="1"/>
          </p:cNvSpPr>
          <p:nvPr/>
        </p:nvSpPr>
        <p:spPr bwMode="blackWhite">
          <a:xfrm>
            <a:off x="381000" y="6000750"/>
            <a:ext cx="8320088" cy="4000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95000"/>
              </a:lnSpc>
              <a:spcBef>
                <a:spcPct val="25000"/>
              </a:spcBef>
              <a:buClrTx/>
              <a:buFontTx/>
              <a:buNone/>
            </a:pPr>
            <a:r>
              <a:rPr lang="en-US" altLang="en-US" sz="1400" b="1">
                <a:solidFill>
                  <a:srgbClr val="FFFFFF"/>
                </a:solidFill>
              </a:rPr>
              <a:t>Since the Great Recession ended in June 2009, renters occupied 5.7 million more units (+15.6%).</a:t>
            </a:r>
          </a:p>
        </p:txBody>
      </p:sp>
      <p:sp>
        <p:nvSpPr>
          <p:cNvPr id="15" name="Date Placeholder 14"/>
          <p:cNvSpPr>
            <a:spLocks noGrp="1"/>
          </p:cNvSpPr>
          <p:nvPr>
            <p:ph type="dt" sz="quarter" idx="10"/>
          </p:nvPr>
        </p:nvSpPr>
        <p:spPr/>
        <p:txBody>
          <a:bodyPr/>
          <a:lstStyle/>
          <a:p>
            <a:pPr>
              <a:defRPr/>
            </a:pPr>
            <a:r>
              <a:rPr lang="en-US"/>
              <a:t>12/01/09 - 9pm</a:t>
            </a:r>
          </a:p>
        </p:txBody>
      </p:sp>
      <p:sp>
        <p:nvSpPr>
          <p:cNvPr id="97291"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86317E5B-F0F8-42E7-BB35-BE7CE836907C}" type="slidenum">
              <a:rPr lang="en-US" altLang="en-US" sz="900" smtClean="0">
                <a:solidFill>
                  <a:srgbClr val="000000"/>
                </a:solidFill>
              </a:rPr>
              <a:pPr>
                <a:lnSpc>
                  <a:spcPct val="85000"/>
                </a:lnSpc>
                <a:spcBef>
                  <a:spcPct val="20000"/>
                </a:spcBef>
                <a:buClrTx/>
                <a:buFontTx/>
                <a:buNone/>
              </a:pPr>
              <a:t>145</a:t>
            </a:fld>
            <a:endParaRPr lang="en-US" altLang="en-US" sz="900" smtClean="0">
              <a:solidFill>
                <a:srgbClr val="000000"/>
              </a:solidFill>
            </a:endParaRPr>
          </a:p>
        </p:txBody>
      </p:sp>
      <p:sp>
        <p:nvSpPr>
          <p:cNvPr id="17" name="AutoShape 38"/>
          <p:cNvSpPr>
            <a:spLocks noChangeArrowheads="1"/>
          </p:cNvSpPr>
          <p:nvPr/>
        </p:nvSpPr>
        <p:spPr bwMode="blackWhite">
          <a:xfrm>
            <a:off x="7475538" y="3492500"/>
            <a:ext cx="1447800" cy="927100"/>
          </a:xfrm>
          <a:prstGeom prst="wedgeRectCallout">
            <a:avLst>
              <a:gd name="adj1" fmla="val 13831"/>
              <a:gd name="adj2" fmla="val -2436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Latest was 36.3% in 2015:Q1</a:t>
            </a:r>
          </a:p>
        </p:txBody>
      </p:sp>
      <p:sp>
        <p:nvSpPr>
          <p:cNvPr id="18" name="AutoShape 38"/>
          <p:cNvSpPr>
            <a:spLocks noChangeArrowheads="1"/>
          </p:cNvSpPr>
          <p:nvPr/>
        </p:nvSpPr>
        <p:spPr bwMode="blackWhite">
          <a:xfrm>
            <a:off x="3124200" y="1144588"/>
            <a:ext cx="2209800" cy="885825"/>
          </a:xfrm>
          <a:prstGeom prst="wedgeRectCallout">
            <a:avLst>
              <a:gd name="adj1" fmla="val -68897"/>
              <a:gd name="adj2" fmla="val 201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Trend down began in 1994:Q3 from 36.2% in Q2</a:t>
            </a:r>
          </a:p>
        </p:txBody>
      </p:sp>
      <p:sp>
        <p:nvSpPr>
          <p:cNvPr id="19" name="AutoShape 38"/>
          <p:cNvSpPr>
            <a:spLocks noChangeArrowheads="1"/>
          </p:cNvSpPr>
          <p:nvPr/>
        </p:nvSpPr>
        <p:spPr bwMode="blackWhite">
          <a:xfrm>
            <a:off x="1295400" y="2844800"/>
            <a:ext cx="1600200" cy="862013"/>
          </a:xfrm>
          <a:prstGeom prst="wedgeRectCallout">
            <a:avLst>
              <a:gd name="adj1" fmla="val 104317"/>
              <a:gd name="adj2" fmla="val 448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panose="020B0604020202020204" pitchFamily="34" charset="0"/>
                <a:cs typeface="Arial" panose="020B0604020202020204" pitchFamily="34" charset="0"/>
              </a:rPr>
              <a:t>Increasing percent of owners</a:t>
            </a:r>
          </a:p>
        </p:txBody>
      </p:sp>
      <p:sp>
        <p:nvSpPr>
          <p:cNvPr id="20" name="AutoShape 38"/>
          <p:cNvSpPr>
            <a:spLocks noChangeArrowheads="1"/>
          </p:cNvSpPr>
          <p:nvPr/>
        </p:nvSpPr>
        <p:spPr bwMode="blackWhite">
          <a:xfrm>
            <a:off x="4986338" y="2276476"/>
            <a:ext cx="1524000" cy="890588"/>
          </a:xfrm>
          <a:prstGeom prst="wedgeRectCallout">
            <a:avLst>
              <a:gd name="adj1" fmla="val 84299"/>
              <a:gd name="adj2" fmla="val 543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
              </a:rPr>
              <a:t>Increasing percent of renters</a:t>
            </a:r>
          </a:p>
        </p:txBody>
      </p:sp>
    </p:spTree>
    <p:extLst>
      <p:ext uri="{BB962C8B-B14F-4D97-AF65-F5344CB8AC3E}">
        <p14:creationId xmlns:p14="http://schemas.microsoft.com/office/powerpoint/2010/main" val="27754906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nodeType="afterGroup">
                            <p:stCondLst>
                              <p:cond delay="1000"/>
                            </p:stCondLst>
                            <p:childTnLst>
                              <p:par>
                                <p:cTn id="9" presetID="23" presetClass="entr" presetSubtype="16"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500"/>
                            </p:stCondLst>
                            <p:childTnLst>
                              <p:par>
                                <p:cTn id="14" presetID="22" presetClass="entr" presetSubtype="8"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nodeType="afterGroup">
                            <p:stCondLst>
                              <p:cond delay="3500"/>
                            </p:stCondLst>
                            <p:childTnLst>
                              <p:par>
                                <p:cTn id="18" presetID="22" presetClass="entr" presetSubtype="8" fill="hold" grpId="0" nodeType="afterEffect">
                                  <p:stCondLst>
                                    <p:cond delay="50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par>
                          <p:cTn id="21" fill="hold" nodeType="afterGroup">
                            <p:stCondLst>
                              <p:cond delay="4500"/>
                            </p:stCondLst>
                            <p:childTnLst>
                              <p:par>
                                <p:cTn id="22" presetID="22" presetClass="entr" presetSubtype="8" fill="hold" grpId="0" nodeType="afterEffect">
                                  <p:stCondLst>
                                    <p:cond delay="50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par>
                          <p:cTn id="25" fill="hold" nodeType="afterGroup">
                            <p:stCondLst>
                              <p:cond delay="5500"/>
                            </p:stCondLst>
                            <p:childTnLst>
                              <p:par>
                                <p:cTn id="26" presetID="22" presetClass="entr" presetSubtype="8" fill="hold" grpId="0" nodeType="afterEffect">
                                  <p:stCondLst>
                                    <p:cond delay="50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4089" grpId="0" animBg="1"/>
      <p:bldP spid="14" grpId="0" animBg="1"/>
      <p:bldP spid="17" grpId="0" animBg="1"/>
      <p:bldP spid="18" grpId="0" animBg="1"/>
      <p:bldP spid="19" grpId="0" animBg="1"/>
      <p:bldP spid="20" grpId="0" animBg="1"/>
    </p:bldLst>
  </p:timing>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522"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r>
              <a:rPr lang="en-US" altLang="en-US" sz="900">
                <a:solidFill>
                  <a:schemeClr val="bg1"/>
                </a:solidFill>
              </a:rPr>
              <a:t>12/01/09 - 9pm</a:t>
            </a:r>
          </a:p>
        </p:txBody>
      </p:sp>
      <p:sp>
        <p:nvSpPr>
          <p:cNvPr id="107523"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lnSpc>
                <a:spcPct val="85000"/>
              </a:lnSpc>
              <a:spcBef>
                <a:spcPct val="20000"/>
              </a:spcBef>
              <a:buClrTx/>
              <a:buFontTx/>
              <a:buNone/>
            </a:pPr>
            <a:r>
              <a:rPr lang="en-US" altLang="en-US" sz="900">
                <a:solidFill>
                  <a:schemeClr val="bg1"/>
                </a:solidFill>
              </a:rPr>
              <a:t>eSlide – P6466 – The Financial Crisis and the Future of the P/C</a:t>
            </a:r>
          </a:p>
        </p:txBody>
      </p:sp>
      <p:sp>
        <p:nvSpPr>
          <p:cNvPr id="107524"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A2A9DBF8-FC2F-44EE-A5A9-B70D5B4A0F78}" type="slidenum">
              <a:rPr lang="en-US" altLang="en-US" sz="900"/>
              <a:pPr algn="r">
                <a:lnSpc>
                  <a:spcPct val="85000"/>
                </a:lnSpc>
                <a:spcBef>
                  <a:spcPct val="20000"/>
                </a:spcBef>
                <a:buClrTx/>
                <a:buFontTx/>
                <a:buNone/>
              </a:pPr>
              <a:t>146</a:t>
            </a:fld>
            <a:endParaRPr lang="en-US" altLang="en-US" sz="900"/>
          </a:p>
        </p:txBody>
      </p:sp>
      <p:sp>
        <p:nvSpPr>
          <p:cNvPr id="107525" name="Rectangle 2"/>
          <p:cNvSpPr>
            <a:spLocks noGrp="1" noChangeArrowheads="1"/>
          </p:cNvSpPr>
          <p:nvPr>
            <p:ph type="title" idx="4294967295"/>
          </p:nvPr>
        </p:nvSpPr>
        <p:spPr>
          <a:xfrm>
            <a:off x="242888" y="50800"/>
            <a:ext cx="5953125" cy="990600"/>
          </a:xfrm>
        </p:spPr>
        <p:txBody>
          <a:bodyPr/>
          <a:lstStyle/>
          <a:p>
            <a:r>
              <a:rPr lang="en-US" altLang="en-US" sz="2800" dirty="0" smtClean="0">
                <a:latin typeface="Arial" panose="020B0604020202020204" pitchFamily="34" charset="0"/>
              </a:rPr>
              <a:t>Rental Vacancy Rates, Quarterly,</a:t>
            </a:r>
            <a:br>
              <a:rPr lang="en-US" altLang="en-US" sz="2800" dirty="0" smtClean="0">
                <a:latin typeface="Arial" panose="020B0604020202020204" pitchFamily="34" charset="0"/>
              </a:rPr>
            </a:br>
            <a:r>
              <a:rPr lang="en-US" altLang="en-US" sz="2800" dirty="0" smtClean="0">
                <a:latin typeface="Arial" panose="020B0604020202020204" pitchFamily="34" charset="0"/>
              </a:rPr>
              <a:t>1990:Q1-2015:Q1</a:t>
            </a:r>
          </a:p>
        </p:txBody>
      </p:sp>
      <p:graphicFrame>
        <p:nvGraphicFramePr>
          <p:cNvPr id="107526" name="Object 2"/>
          <p:cNvGraphicFramePr>
            <a:graphicFrameLocks noGrp="1"/>
          </p:cNvGraphicFramePr>
          <p:nvPr>
            <p:ph idx="4294967295"/>
            <p:extLst>
              <p:ext uri="{D42A27DB-BD31-4B8C-83A1-F6EECF244321}">
                <p14:modId xmlns:p14="http://schemas.microsoft.com/office/powerpoint/2010/main" val="1361361270"/>
              </p:ext>
            </p:extLst>
          </p:nvPr>
        </p:nvGraphicFramePr>
        <p:xfrm>
          <a:off x="1003300" y="1144588"/>
          <a:ext cx="6837363" cy="4699000"/>
        </p:xfrm>
        <a:graphic>
          <a:graphicData uri="http://schemas.openxmlformats.org/presentationml/2006/ole">
            <mc:AlternateContent xmlns:mc="http://schemas.openxmlformats.org/markup-compatibility/2006">
              <mc:Choice xmlns:v="urn:schemas-microsoft-com:vml" Requires="v">
                <p:oleObj spid="_x0000_s28406876" name="Chart" r:id="rId4" imgW="4730746" imgH="3251108" progId="MSGraph.Chart.8">
                  <p:embed followColorScheme="full"/>
                </p:oleObj>
              </mc:Choice>
              <mc:Fallback>
                <p:oleObj name="Chart" r:id="rId4" imgW="4730746" imgH="3251108" progId="MSGraph.Chart.8">
                  <p:embed followColorScheme="full"/>
                  <p:pic>
                    <p:nvPicPr>
                      <p:cNvPr id="0" name=""/>
                      <p:cNvPicPr>
                        <a:picLocks noGrp="1" noChangeArrowheads="1"/>
                      </p:cNvPicPr>
                      <p:nvPr/>
                    </p:nvPicPr>
                    <p:blipFill>
                      <a:blip r:embed="rId5"/>
                      <a:srcRect/>
                      <a:stretch>
                        <a:fillRect/>
                      </a:stretch>
                    </p:blipFill>
                    <p:spPr bwMode="gray">
                      <a:xfrm>
                        <a:off x="1003300" y="1144588"/>
                        <a:ext cx="6837363"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7527" name="Rectangle 8"/>
          <p:cNvSpPr>
            <a:spLocks noChangeArrowheads="1"/>
          </p:cNvSpPr>
          <p:nvPr/>
        </p:nvSpPr>
        <p:spPr bwMode="auto">
          <a:xfrm>
            <a:off x="0" y="6430963"/>
            <a:ext cx="86820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r>
              <a:rPr lang="en-US" altLang="en-US" sz="1100"/>
              <a:t>Sources: US Census Bureau, </a:t>
            </a:r>
            <a:r>
              <a:rPr lang="en-US" altLang="en-US" sz="1100" i="1"/>
              <a:t>Residential Vacancies &amp; Home Ownership in the First Quarter of 2015 </a:t>
            </a:r>
            <a:r>
              <a:rPr lang="en-US" altLang="en-US" sz="1100"/>
              <a:t>(released April 28, 2015) and earlier issues; Insurance Information Institute. Next Census Bureau report to be released on July 28, 2015.</a:t>
            </a:r>
          </a:p>
        </p:txBody>
      </p:sp>
      <p:sp>
        <p:nvSpPr>
          <p:cNvPr id="2094089" name="AutoShape 38"/>
          <p:cNvSpPr>
            <a:spLocks noChangeArrowheads="1"/>
          </p:cNvSpPr>
          <p:nvPr/>
        </p:nvSpPr>
        <p:spPr bwMode="blackWhite">
          <a:xfrm>
            <a:off x="4341813" y="1042988"/>
            <a:ext cx="1905000" cy="846772"/>
          </a:xfrm>
          <a:prstGeom prst="wedgeRectCallout">
            <a:avLst>
              <a:gd name="adj1" fmla="val 71382"/>
              <a:gd name="adj2" fmla="val 212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charset="0"/>
                <a:cs typeface="+mn-cs"/>
              </a:rPr>
              <a:t>Peak vacancy rate 11.1% in 2009:Q3</a:t>
            </a:r>
          </a:p>
        </p:txBody>
      </p:sp>
      <p:sp>
        <p:nvSpPr>
          <p:cNvPr id="107529" name="Rectangle 6"/>
          <p:cNvSpPr>
            <a:spLocks noChangeArrowheads="1"/>
          </p:cNvSpPr>
          <p:nvPr/>
        </p:nvSpPr>
        <p:spPr bwMode="blackWhite">
          <a:xfrm>
            <a:off x="461963" y="5770880"/>
            <a:ext cx="8220075" cy="6283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1" hangingPunct="1">
              <a:lnSpc>
                <a:spcPct val="95000"/>
              </a:lnSpc>
              <a:spcBef>
                <a:spcPct val="25000"/>
              </a:spcBef>
              <a:buClrTx/>
              <a:buFontTx/>
              <a:buNone/>
            </a:pPr>
            <a:r>
              <a:rPr lang="en-US" altLang="en-US" sz="1800" b="1" dirty="0">
                <a:solidFill>
                  <a:srgbClr val="FFFFFF"/>
                </a:solidFill>
              </a:rPr>
              <a:t>Before the 2001 recession, rental vacancy rates were 8% or less.</a:t>
            </a:r>
            <a:br>
              <a:rPr lang="en-US" altLang="en-US" sz="1800" b="1" dirty="0">
                <a:solidFill>
                  <a:srgbClr val="FFFFFF"/>
                </a:solidFill>
              </a:rPr>
            </a:br>
            <a:r>
              <a:rPr lang="en-US" altLang="en-US" sz="1800" b="1" dirty="0">
                <a:solidFill>
                  <a:srgbClr val="FFFFFF"/>
                </a:solidFill>
              </a:rPr>
              <a:t>We’re below those levels now. =&gt; More multi-unit construction?</a:t>
            </a:r>
          </a:p>
        </p:txBody>
      </p:sp>
      <p:sp>
        <p:nvSpPr>
          <p:cNvPr id="15" name="Date Placeholder 14"/>
          <p:cNvSpPr>
            <a:spLocks noGrp="1"/>
          </p:cNvSpPr>
          <p:nvPr>
            <p:ph type="dt" sz="quarter" idx="10"/>
          </p:nvPr>
        </p:nvSpPr>
        <p:spPr/>
        <p:txBody>
          <a:bodyPr/>
          <a:lstStyle/>
          <a:p>
            <a:pPr>
              <a:defRPr/>
            </a:pPr>
            <a:r>
              <a:rPr lang="en-US"/>
              <a:t>12/01/09 - 9pm</a:t>
            </a:r>
          </a:p>
        </p:txBody>
      </p:sp>
      <p:sp>
        <p:nvSpPr>
          <p:cNvPr id="107531"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B6405D42-19A4-4881-ADA4-DB6A3F1BDB58}" type="slidenum">
              <a:rPr lang="en-US" altLang="en-US" sz="900" smtClean="0">
                <a:solidFill>
                  <a:srgbClr val="000000"/>
                </a:solidFill>
              </a:rPr>
              <a:pPr>
                <a:lnSpc>
                  <a:spcPct val="85000"/>
                </a:lnSpc>
                <a:spcBef>
                  <a:spcPct val="20000"/>
                </a:spcBef>
                <a:buClrTx/>
                <a:buFontTx/>
                <a:buNone/>
              </a:pPr>
              <a:t>146</a:t>
            </a:fld>
            <a:endParaRPr lang="en-US" altLang="en-US" sz="900" smtClean="0">
              <a:solidFill>
                <a:srgbClr val="000000"/>
              </a:solidFill>
            </a:endParaRPr>
          </a:p>
        </p:txBody>
      </p:sp>
      <p:sp>
        <p:nvSpPr>
          <p:cNvPr id="107532" name="TextBox 1"/>
          <p:cNvSpPr txBox="1">
            <a:spLocks noChangeArrowheads="1"/>
          </p:cNvSpPr>
          <p:nvPr/>
        </p:nvSpPr>
        <p:spPr bwMode="auto">
          <a:xfrm>
            <a:off x="85725" y="990600"/>
            <a:ext cx="2047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400"/>
              <a:t>Percent vacant</a:t>
            </a:r>
          </a:p>
        </p:txBody>
      </p:sp>
      <p:sp>
        <p:nvSpPr>
          <p:cNvPr id="17" name="AutoShape 38"/>
          <p:cNvSpPr>
            <a:spLocks noChangeArrowheads="1"/>
          </p:cNvSpPr>
          <p:nvPr/>
        </p:nvSpPr>
        <p:spPr bwMode="blackWhite">
          <a:xfrm>
            <a:off x="7143750" y="1144588"/>
            <a:ext cx="1905000" cy="966787"/>
          </a:xfrm>
          <a:prstGeom prst="wedgeRectCallout">
            <a:avLst>
              <a:gd name="adj1" fmla="val 12588"/>
              <a:gd name="adj2" fmla="val 3534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panose="020B0604020202020204" pitchFamily="34" charset="0"/>
                <a:cs typeface="Arial" panose="020B0604020202020204" pitchFamily="34" charset="0"/>
              </a:rPr>
              <a:t>Latest vacancy rate was 7.1% in 2015:Q1</a:t>
            </a:r>
          </a:p>
        </p:txBody>
      </p:sp>
      <p:sp>
        <p:nvSpPr>
          <p:cNvPr id="16" name="AutoShape 38"/>
          <p:cNvSpPr>
            <a:spLocks noChangeArrowheads="1"/>
          </p:cNvSpPr>
          <p:nvPr/>
        </p:nvSpPr>
        <p:spPr bwMode="blackWhite">
          <a:xfrm>
            <a:off x="2590800" y="2194560"/>
            <a:ext cx="1562100" cy="894715"/>
          </a:xfrm>
          <a:prstGeom prst="wedgeRectCallout">
            <a:avLst>
              <a:gd name="adj1" fmla="val 101605"/>
              <a:gd name="adj2" fmla="val -555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b="1" dirty="0">
                <a:solidFill>
                  <a:schemeClr val="bg1"/>
                </a:solidFill>
                <a:latin typeface="Arial" charset="0"/>
                <a:cs typeface="+mn-cs"/>
              </a:rPr>
              <a:t>Vacancy rate 10.4% in 2004:Q1</a:t>
            </a:r>
          </a:p>
        </p:txBody>
      </p:sp>
    </p:spTree>
    <p:extLst>
      <p:ext uri="{BB962C8B-B14F-4D97-AF65-F5344CB8AC3E}">
        <p14:creationId xmlns:p14="http://schemas.microsoft.com/office/powerpoint/2010/main" val="1604014814"/>
      </p:ext>
    </p:extLst>
  </p:cSld>
  <p:clrMapOvr>
    <a:masterClrMapping/>
  </p:clrMapOvr>
  <p:transition>
    <p:wipe dir="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946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946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ECB0FDB-F106-4775-B3AE-80BA2F902B30}" type="slidenum">
              <a:rPr lang="en-US" sz="900"/>
              <a:pPr algn="r" eaLnBrk="0" hangingPunct="0">
                <a:lnSpc>
                  <a:spcPct val="85000"/>
                </a:lnSpc>
                <a:spcBef>
                  <a:spcPct val="20000"/>
                </a:spcBef>
              </a:pPr>
              <a:t>147</a:t>
            </a:fld>
            <a:endParaRPr lang="en-US" sz="900"/>
          </a:p>
        </p:txBody>
      </p:sp>
      <p:sp>
        <p:nvSpPr>
          <p:cNvPr id="19462" name="Rectangle 7"/>
          <p:cNvSpPr>
            <a:spLocks noGrp="1" noChangeArrowheads="1"/>
          </p:cNvSpPr>
          <p:nvPr>
            <p:ph type="title" idx="4294967295"/>
          </p:nvPr>
        </p:nvSpPr>
        <p:spPr>
          <a:xfrm>
            <a:off x="450850" y="103188"/>
            <a:ext cx="7400925" cy="860425"/>
          </a:xfrm>
        </p:spPr>
        <p:txBody>
          <a:bodyPr/>
          <a:lstStyle/>
          <a:p>
            <a:r>
              <a:rPr lang="en-US" sz="3200" dirty="0" smtClean="0"/>
              <a:t>Construction Employment,</a:t>
            </a:r>
            <a:br>
              <a:rPr lang="en-US" sz="3200" dirty="0" smtClean="0"/>
            </a:br>
            <a:r>
              <a:rPr lang="en-US" sz="3200" dirty="0" smtClean="0"/>
              <a:t>Jan. 2010—Sept. 2015</a:t>
            </a:r>
            <a:r>
              <a:rPr lang="en-US" dirty="0" smtClean="0"/>
              <a:t>*</a:t>
            </a:r>
          </a:p>
        </p:txBody>
      </p:sp>
      <p:sp>
        <p:nvSpPr>
          <p:cNvPr id="19463" name="Text Box 5"/>
          <p:cNvSpPr txBox="1">
            <a:spLocks noChangeArrowheads="1"/>
          </p:cNvSpPr>
          <p:nvPr/>
        </p:nvSpPr>
        <p:spPr bwMode="auto">
          <a:xfrm>
            <a:off x="85725" y="6462713"/>
            <a:ext cx="8580438" cy="46831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endParaRPr lang="en-US" sz="1100" dirty="0"/>
          </a:p>
          <a:p>
            <a:pPr eaLnBrk="0" hangingPunct="0">
              <a:lnSpc>
                <a:spcPct val="85000"/>
              </a:lnSpc>
              <a:spcBef>
                <a:spcPct val="25000"/>
              </a:spcBef>
              <a:buClr>
                <a:schemeClr val="accent2"/>
              </a:buClr>
              <a:buFont typeface="Wingdings" pitchFamily="2" charset="2"/>
              <a:buNone/>
            </a:pPr>
            <a:r>
              <a:rPr lang="en-US" sz="1100" dirty="0"/>
              <a:t>Sources: US Bureau of Labor Statistics at </a:t>
            </a:r>
            <a:r>
              <a:rPr lang="en-US" sz="1100" dirty="0">
                <a:hlinkClick r:id="rId4"/>
              </a:rPr>
              <a:t>http://data.bls.gov</a:t>
            </a:r>
            <a:r>
              <a:rPr lang="en-US" sz="1100" dirty="0"/>
              <a:t>; Insurance Information </a:t>
            </a:r>
            <a:r>
              <a:rPr lang="en-US" sz="1100" dirty="0" smtClean="0"/>
              <a:t>Institute</a:t>
            </a:r>
            <a:r>
              <a:rPr lang="en-US" sz="1100" dirty="0"/>
              <a:t>.</a:t>
            </a:r>
          </a:p>
        </p:txBody>
      </p:sp>
      <p:graphicFrame>
        <p:nvGraphicFramePr>
          <p:cNvPr id="19458" name="Object 8"/>
          <p:cNvGraphicFramePr>
            <a:graphicFrameLocks noChangeAspect="1"/>
          </p:cNvGraphicFramePr>
          <p:nvPr>
            <p:extLst>
              <p:ext uri="{D42A27DB-BD31-4B8C-83A1-F6EECF244321}">
                <p14:modId xmlns:p14="http://schemas.microsoft.com/office/powerpoint/2010/main" val="3015970184"/>
              </p:ext>
            </p:extLst>
          </p:nvPr>
        </p:nvGraphicFramePr>
        <p:xfrm>
          <a:off x="261593" y="1172818"/>
          <a:ext cx="8499475" cy="4838700"/>
        </p:xfrm>
        <a:graphic>
          <a:graphicData uri="http://schemas.openxmlformats.org/presentationml/2006/ole">
            <mc:AlternateContent xmlns:mc="http://schemas.openxmlformats.org/markup-compatibility/2006">
              <mc:Choice xmlns:v="urn:schemas-microsoft-com:vml" Requires="v">
                <p:oleObj spid="_x0000_s28407901"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gray">
                      <a:xfrm>
                        <a:off x="261593" y="1172818"/>
                        <a:ext cx="849947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339134" y="1154114"/>
            <a:ext cx="3141663" cy="1065213"/>
          </a:xfrm>
          <a:prstGeom prst="wedgeRectCallout">
            <a:avLst>
              <a:gd name="adj1" fmla="val 104045"/>
              <a:gd name="adj2" fmla="val -22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Construction  employment is </a:t>
            </a:r>
            <a:r>
              <a:rPr lang="en-US" b="1" dirty="0" smtClean="0">
                <a:solidFill>
                  <a:schemeClr val="bg1"/>
                </a:solidFill>
              </a:rPr>
              <a:t>+948,000 </a:t>
            </a:r>
            <a:r>
              <a:rPr lang="en-US" b="1" dirty="0">
                <a:solidFill>
                  <a:schemeClr val="bg1"/>
                </a:solidFill>
              </a:rPr>
              <a:t>above</a:t>
            </a:r>
            <a:br>
              <a:rPr lang="en-US" b="1" dirty="0">
                <a:solidFill>
                  <a:schemeClr val="bg1"/>
                </a:solidFill>
              </a:rPr>
            </a:br>
            <a:r>
              <a:rPr lang="en-US" b="1" dirty="0">
                <a:solidFill>
                  <a:schemeClr val="bg1"/>
                </a:solidFill>
              </a:rPr>
              <a:t>Jan. 2011 </a:t>
            </a:r>
            <a:r>
              <a:rPr lang="en-US" b="1" dirty="0" smtClean="0">
                <a:solidFill>
                  <a:schemeClr val="bg1"/>
                </a:solidFill>
              </a:rPr>
              <a:t>(+17.4%) trough</a:t>
            </a:r>
            <a:endParaRPr lang="en-US" b="1" dirty="0">
              <a:solidFill>
                <a:schemeClr val="bg1"/>
              </a:solidFill>
              <a:latin typeface="Arial" pitchFamily="34" charset="0"/>
            </a:endParaRPr>
          </a:p>
        </p:txBody>
      </p:sp>
      <p:sp>
        <p:nvSpPr>
          <p:cNvPr id="19465" name="Rectangle 7"/>
          <p:cNvSpPr>
            <a:spLocks noChangeArrowheads="1"/>
          </p:cNvSpPr>
          <p:nvPr/>
        </p:nvSpPr>
        <p:spPr bwMode="black">
          <a:xfrm>
            <a:off x="221353" y="109399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(Thousands)</a:t>
            </a:r>
          </a:p>
        </p:txBody>
      </p:sp>
      <p:sp>
        <p:nvSpPr>
          <p:cNvPr id="10" name="Rectangle 6"/>
          <p:cNvSpPr>
            <a:spLocks noChangeArrowheads="1"/>
          </p:cNvSpPr>
          <p:nvPr/>
        </p:nvSpPr>
        <p:spPr bwMode="blackWhite">
          <a:xfrm>
            <a:off x="85725" y="5901359"/>
            <a:ext cx="8963025" cy="49944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50" b="1" dirty="0" smtClean="0">
                <a:solidFill>
                  <a:srgbClr val="FFFFFF"/>
                </a:solidFill>
              </a:rPr>
              <a:t>Construction and manufacturing employment constitute 1/3 of all WC payroll exposure.</a:t>
            </a:r>
            <a:endParaRPr lang="en-US" sz="1650" b="1" dirty="0">
              <a:solidFill>
                <a:srgbClr val="FFFFFF"/>
              </a:solidFill>
            </a:endParaRPr>
          </a:p>
        </p:txBody>
      </p:sp>
    </p:spTree>
    <p:extLst>
      <p:ext uri="{BB962C8B-B14F-4D97-AF65-F5344CB8AC3E}">
        <p14:creationId xmlns:p14="http://schemas.microsoft.com/office/powerpoint/2010/main" val="9804915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148</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2003–Sept. 2015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extLst>
              <p:ext uri="{D42A27DB-BD31-4B8C-83A1-F6EECF244321}">
                <p14:modId xmlns:p14="http://schemas.microsoft.com/office/powerpoint/2010/main" val="3340185812"/>
              </p:ext>
            </p:extLst>
          </p:nvPr>
        </p:nvGraphicFramePr>
        <p:xfrm>
          <a:off x="463550" y="1248694"/>
          <a:ext cx="8404225" cy="4666226"/>
        </p:xfrm>
        <a:graphic>
          <a:graphicData uri="http://schemas.openxmlformats.org/presentationml/2006/ole">
            <mc:AlternateContent xmlns:mc="http://schemas.openxmlformats.org/markup-compatibility/2006">
              <mc:Choice xmlns:v="urn:schemas-microsoft-com:vml" Requires="v">
                <p:oleObj spid="_x0000_s28408925"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auto">
                      <a:xfrm>
                        <a:off x="463550" y="1248694"/>
                        <a:ext cx="8404225" cy="4666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1244791" y="3240373"/>
            <a:ext cx="2838450" cy="809625"/>
          </a:xfrm>
          <a:prstGeom prst="wedgeRectCallout">
            <a:avLst>
              <a:gd name="adj1" fmla="val 70834"/>
              <a:gd name="adj2" fmla="val -4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16200000">
            <a:off x="8377725" y="3306118"/>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Was a Growth Leader in 2014-15 as the Housing Market,  Private Investment and Govt. Spending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1244791" y="4103226"/>
            <a:ext cx="2427441" cy="1141058"/>
          </a:xfrm>
          <a:prstGeom prst="wedgeRectCallout">
            <a:avLst>
              <a:gd name="adj1" fmla="val 148796"/>
              <a:gd name="adj2" fmla="val 124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148</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40421"/>
              <a:gd name="adj2" fmla="val 13688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Sept. 2015 totaled 6.396 million, an increase of 961,000 jobs or 17.7% from the Jan. 2011 trough</a:t>
            </a:r>
            <a:endParaRPr lang="en-US" sz="1200" b="1" dirty="0">
              <a:solidFill>
                <a:schemeClr val="bg1"/>
              </a:solidFill>
            </a:endParaRPr>
          </a:p>
        </p:txBody>
      </p:sp>
      <p:sp>
        <p:nvSpPr>
          <p:cNvPr id="17" name="AutoShape 14"/>
          <p:cNvSpPr>
            <a:spLocks noChangeArrowheads="1"/>
          </p:cNvSpPr>
          <p:nvPr/>
        </p:nvSpPr>
        <p:spPr bwMode="blackWhite">
          <a:xfrm>
            <a:off x="5521968" y="2429410"/>
            <a:ext cx="2139746" cy="1539210"/>
          </a:xfrm>
          <a:prstGeom prst="wedgeRectCallout">
            <a:avLst>
              <a:gd name="adj1" fmla="val 76721"/>
              <a:gd name="adj2" fmla="val 29160"/>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Gap between pre-recession construction peak and today: 1.33 million jobs</a:t>
            </a:r>
            <a:endParaRPr lang="en-US" b="1" dirty="0">
              <a:solidFill>
                <a:schemeClr val="bg1"/>
              </a:solidFill>
            </a:endParaRPr>
          </a:p>
        </p:txBody>
      </p:sp>
    </p:spTree>
    <p:extLst>
      <p:ext uri="{BB962C8B-B14F-4D97-AF65-F5344CB8AC3E}">
        <p14:creationId xmlns:p14="http://schemas.microsoft.com/office/powerpoint/2010/main" val="19207612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500"/>
                            </p:stCondLst>
                            <p:childTnLst>
                              <p:par>
                                <p:cTn id="28" presetID="22" presetClass="entr" presetSubtype="2" fill="hold" grpId="0" nodeType="afterEffect">
                                  <p:stCondLst>
                                    <p:cond delay="1000"/>
                                  </p:stCondLst>
                                  <p:childTnLst>
                                    <p:set>
                                      <p:cBhvr>
                                        <p:cTn id="29" dur="1" fill="hold">
                                          <p:stCondLst>
                                            <p:cond delay="0"/>
                                          </p:stCondLst>
                                        </p:cTn>
                                        <p:tgtEl>
                                          <p:spTgt spid="17"/>
                                        </p:tgtEl>
                                        <p:attrNameLst>
                                          <p:attrName>style.visibility</p:attrName>
                                        </p:attrNameLst>
                                      </p:cBhvr>
                                      <p:to>
                                        <p:strVal val="visible"/>
                                      </p:to>
                                    </p:set>
                                    <p:animEffect transition="in" filter="wipe(right)">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P spid="17" grpId="0" animBg="1"/>
    </p:bldLst>
  </p:timing>
</p:sld>
</file>

<file path=ppt/slides/slide14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000251"/>
            <a:ext cx="7981950" cy="1804988"/>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ENERGY SECTOR: OIL &amp; GAS INDUSTRY FUTURE IS BRIGHT BUT VOLATILE</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149</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2962" y="4086788"/>
            <a:ext cx="8257612"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US Is Becoming an Energy Powerhouse but Fall in Prices Will Have Negative Impact</a:t>
            </a:r>
            <a:endParaRPr lang="en-US" sz="4000" b="1" i="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149</a:t>
            </a:fld>
            <a:endParaRPr lang="en-US"/>
          </a:p>
        </p:txBody>
      </p:sp>
    </p:spTree>
    <p:extLst>
      <p:ext uri="{BB962C8B-B14F-4D97-AF65-F5344CB8AC3E}">
        <p14:creationId xmlns:p14="http://schemas.microsoft.com/office/powerpoint/2010/main" val="229124815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244272" y="6263007"/>
            <a:ext cx="8640966"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A.M. Best; Barclays research for estimates.</a:t>
            </a:r>
            <a:endParaRPr lang="en-US" sz="1100" dirty="0">
              <a:solidFill>
                <a:srgbClr val="000000"/>
              </a:solidFill>
            </a:endParaRPr>
          </a:p>
        </p:txBody>
      </p:sp>
      <p:sp>
        <p:nvSpPr>
          <p:cNvPr id="16408" name="Rectangle 7"/>
          <p:cNvSpPr>
            <a:spLocks noChangeArrowheads="1"/>
          </p:cNvSpPr>
          <p:nvPr/>
        </p:nvSpPr>
        <p:spPr bwMode="black">
          <a:xfrm>
            <a:off x="244272" y="179086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Reserve Change</a:t>
            </a:r>
            <a:endParaRPr lang="en-US" sz="1600" b="1" dirty="0">
              <a:solidFill>
                <a:srgbClr val="225A7A"/>
              </a:solidFill>
            </a:endParaRPr>
          </a:p>
        </p:txBody>
      </p:sp>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P/C Insurance Loss Reserve Development, 1992 – 2016E*</a:t>
            </a:r>
          </a:p>
        </p:txBody>
      </p:sp>
      <p:pic>
        <p:nvPicPr>
          <p:cNvPr id="3" name="Picture 2"/>
          <p:cNvPicPr>
            <a:picLocks noChangeAspect="1"/>
          </p:cNvPicPr>
          <p:nvPr/>
        </p:nvPicPr>
        <p:blipFill>
          <a:blip r:embed="rId4"/>
          <a:stretch>
            <a:fillRect/>
          </a:stretch>
        </p:blipFill>
        <p:spPr>
          <a:xfrm>
            <a:off x="251326" y="2343011"/>
            <a:ext cx="7984044" cy="3739677"/>
          </a:xfrm>
          <a:prstGeom prst="rect">
            <a:avLst/>
          </a:prstGeom>
        </p:spPr>
      </p:pic>
      <p:sp>
        <p:nvSpPr>
          <p:cNvPr id="10" name="AutoShape 6"/>
          <p:cNvSpPr>
            <a:spLocks noChangeArrowheads="1"/>
          </p:cNvSpPr>
          <p:nvPr/>
        </p:nvSpPr>
        <p:spPr bwMode="blackWhite">
          <a:xfrm>
            <a:off x="4017818" y="1120017"/>
            <a:ext cx="3805381" cy="1336855"/>
          </a:xfrm>
          <a:prstGeom prst="wedgeRectCallout">
            <a:avLst>
              <a:gd name="adj1" fmla="val 31939"/>
              <a:gd name="adj2" fmla="val 1479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Reserve releases are expected to gradually taper off, but will continue to benefit the bottom line and combined ratio through at least 2016</a:t>
            </a:r>
            <a:endParaRPr lang="en-US" b="1" dirty="0">
              <a:solidFill>
                <a:schemeClr val="bg1"/>
              </a:solidFill>
              <a:cs typeface="+mn-cs"/>
            </a:endParaRPr>
          </a:p>
        </p:txBody>
      </p:sp>
    </p:spTree>
    <p:custDataLst>
      <p:tags r:id="rId1"/>
    </p:custDataLst>
    <p:extLst>
      <p:ext uri="{BB962C8B-B14F-4D97-AF65-F5344CB8AC3E}">
        <p14:creationId xmlns:p14="http://schemas.microsoft.com/office/powerpoint/2010/main" val="1065065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ext uri="{D42A27DB-BD31-4B8C-83A1-F6EECF244321}">
                <p14:modId xmlns:p14="http://schemas.microsoft.com/office/powerpoint/2010/main" val="1740253655"/>
              </p:ext>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8409947" name="Chart" r:id="rId3" imgW="8201097" imgH="5381660" progId="MSGraph.Chart.8">
                  <p:embed followColorScheme="full"/>
                </p:oleObj>
              </mc:Choice>
              <mc:Fallback>
                <p:oleObj name="Chart" r:id="rId3" imgW="8201097" imgH="5381660"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Crude Oil Production</a:t>
            </a:r>
            <a:r>
              <a:rPr lang="en-US" sz="3200" dirty="0" smtClean="0"/>
              <a:t>, 2005-2016P</a:t>
            </a:r>
            <a:endParaRPr lang="en-US" dirty="0" smtClean="0"/>
          </a:p>
        </p:txBody>
      </p:sp>
      <p:sp>
        <p:nvSpPr>
          <p:cNvPr id="37892" name="Text Box 4"/>
          <p:cNvSpPr txBox="1">
            <a:spLocks noChangeArrowheads="1"/>
          </p:cNvSpPr>
          <p:nvPr/>
        </p:nvSpPr>
        <p:spPr bwMode="auto">
          <a:xfrm>
            <a:off x="125628" y="6520248"/>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(January 15, 2015)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Millions of Barrels per Day</a:t>
            </a:r>
            <a:endParaRPr lang="en-US" b="1" dirty="0">
              <a:solidFill>
                <a:srgbClr val="225A7A"/>
              </a:solidFill>
            </a:endParaRPr>
          </a:p>
        </p:txBody>
      </p:sp>
      <p:sp>
        <p:nvSpPr>
          <p:cNvPr id="7" name="AutoShape 13"/>
          <p:cNvSpPr>
            <a:spLocks noChangeArrowheads="1"/>
          </p:cNvSpPr>
          <p:nvPr/>
        </p:nvSpPr>
        <p:spPr bwMode="blackWhite">
          <a:xfrm>
            <a:off x="2214563" y="1684080"/>
            <a:ext cx="2915572" cy="1563330"/>
          </a:xfrm>
          <a:prstGeom prst="wedgeRectCallout">
            <a:avLst>
              <a:gd name="adj1" fmla="val 152194"/>
              <a:gd name="adj2" fmla="val -257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Crude oil production in the U.S. is expected to increase by 90.6% from 2008 through 2016</a:t>
            </a:r>
            <a:r>
              <a:rPr lang="en-US" sz="1600" b="1" i="1" dirty="0" smtClean="0">
                <a:solidFill>
                  <a:schemeClr val="bg1"/>
                </a:solidFill>
              </a:rPr>
              <a:t>—and could overtake Saudi Arabia as the world’s largest oil producer</a:t>
            </a:r>
            <a:endParaRPr lang="en-US" sz="1600" b="1" i="1" dirty="0">
              <a:solidFill>
                <a:schemeClr val="bg1"/>
              </a:solidFill>
            </a:endParaRPr>
          </a:p>
        </p:txBody>
      </p:sp>
    </p:spTree>
    <p:extLst>
      <p:ext uri="{BB962C8B-B14F-4D97-AF65-F5344CB8AC3E}">
        <p14:creationId xmlns:p14="http://schemas.microsoft.com/office/powerpoint/2010/main" val="23544172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15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extLst>
              <p:ext uri="{D42A27DB-BD31-4B8C-83A1-F6EECF244321}">
                <p14:modId xmlns:p14="http://schemas.microsoft.com/office/powerpoint/2010/main" val="1589759185"/>
              </p:ext>
            </p:extLst>
          </p:nvPr>
        </p:nvGraphicFramePr>
        <p:xfrm>
          <a:off x="58738" y="1549400"/>
          <a:ext cx="8932862" cy="5451475"/>
        </p:xfrm>
        <a:graphic>
          <a:graphicData uri="http://schemas.openxmlformats.org/presentationml/2006/ole">
            <mc:AlternateContent xmlns:mc="http://schemas.openxmlformats.org/markup-compatibility/2006">
              <mc:Choice xmlns:v="urn:schemas-microsoft-com:vml" Requires="v">
                <p:oleObj spid="_x0000_s28410971" name="Chart" r:id="rId3" imgW="8210667" imgH="5362540" progId="MSGraph.Chart.8">
                  <p:embed followColorScheme="full"/>
                </p:oleObj>
              </mc:Choice>
              <mc:Fallback>
                <p:oleObj name="Chart" r:id="rId3" imgW="8210667" imgH="5362540" progId="MSGraph.Chart.8">
                  <p:embed followColorScheme="full"/>
                  <p:pic>
                    <p:nvPicPr>
                      <p:cNvPr id="0" name=""/>
                      <p:cNvPicPr>
                        <a:picLocks noChangeAspect="1" noChangeArrowheads="1"/>
                      </p:cNvPicPr>
                      <p:nvPr/>
                    </p:nvPicPr>
                    <p:blipFill>
                      <a:blip r:embed="rId4"/>
                      <a:srcRect/>
                      <a:stretch>
                        <a:fillRect/>
                      </a:stretch>
                    </p:blipFill>
                    <p:spPr bwMode="auto">
                      <a:xfrm>
                        <a:off x="58738" y="1549400"/>
                        <a:ext cx="8932862" cy="545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92931" name="Rectangle 3"/>
          <p:cNvSpPr>
            <a:spLocks noGrp="1" noChangeArrowheads="1"/>
          </p:cNvSpPr>
          <p:nvPr>
            <p:ph type="title"/>
          </p:nvPr>
        </p:nvSpPr>
        <p:spPr>
          <a:xfrm>
            <a:off x="166688" y="0"/>
            <a:ext cx="7389812" cy="838200"/>
          </a:xfrm>
        </p:spPr>
        <p:txBody>
          <a:bodyPr/>
          <a:lstStyle/>
          <a:p>
            <a:r>
              <a:rPr lang="en-US" dirty="0" smtClean="0"/>
              <a:t>U.S. Natural Gas Production</a:t>
            </a:r>
            <a:r>
              <a:rPr lang="en-US" sz="3200" dirty="0" smtClean="0"/>
              <a:t>, 2000-2013</a:t>
            </a:r>
            <a:endParaRPr lang="en-US" dirty="0" smtClean="0"/>
          </a:p>
        </p:txBody>
      </p:sp>
      <p:sp>
        <p:nvSpPr>
          <p:cNvPr id="37892" name="Text Box 4"/>
          <p:cNvSpPr txBox="1">
            <a:spLocks noChangeArrowheads="1"/>
          </p:cNvSpPr>
          <p:nvPr/>
        </p:nvSpPr>
        <p:spPr bwMode="auto">
          <a:xfrm>
            <a:off x="76200" y="6553200"/>
            <a:ext cx="8763000" cy="262252"/>
          </a:xfrm>
          <a:prstGeom prst="rect">
            <a:avLst/>
          </a:prstGeom>
          <a:noFill/>
          <a:ln w="9525">
            <a:noFill/>
            <a:miter lim="800000"/>
            <a:headEnd/>
            <a:tailEnd/>
          </a:ln>
        </p:spPr>
        <p:txBody>
          <a:bodyPr lIns="92075" tIns="46038" rIns="92075" bIns="46038">
            <a:spAutoFit/>
          </a:bodyPr>
          <a:lstStyle/>
          <a:p>
            <a:r>
              <a:rPr lang="en-US" sz="1100" dirty="0"/>
              <a:t>Source: Energy Information Administration</a:t>
            </a:r>
            <a:r>
              <a:rPr lang="en-US" sz="1100" dirty="0" smtClean="0"/>
              <a:t>,</a:t>
            </a:r>
            <a:r>
              <a:rPr lang="en-US" sz="1100" i="1" dirty="0" smtClean="0"/>
              <a:t> Short-Term </a:t>
            </a:r>
            <a:r>
              <a:rPr lang="en-US" sz="1100" i="1" dirty="0"/>
              <a:t>Energy </a:t>
            </a:r>
            <a:r>
              <a:rPr lang="en-US" sz="1100" i="1" dirty="0" smtClean="0"/>
              <a:t>Outlook </a:t>
            </a:r>
            <a:r>
              <a:rPr lang="en-US" sz="1100" dirty="0" smtClean="0"/>
              <a:t>(April 8, 2014) , </a:t>
            </a:r>
            <a:r>
              <a:rPr lang="en-US" sz="1100" dirty="0"/>
              <a:t>Insurance Information Institute.</a:t>
            </a:r>
          </a:p>
        </p:txBody>
      </p:sp>
      <p:sp>
        <p:nvSpPr>
          <p:cNvPr id="37894" name="Text Box 3"/>
          <p:cNvSpPr txBox="1">
            <a:spLocks noChangeArrowheads="1"/>
          </p:cNvSpPr>
          <p:nvPr/>
        </p:nvSpPr>
        <p:spPr bwMode="auto">
          <a:xfrm>
            <a:off x="166688" y="1179426"/>
            <a:ext cx="5259859" cy="369974"/>
          </a:xfrm>
          <a:prstGeom prst="rect">
            <a:avLst/>
          </a:prstGeom>
          <a:noFill/>
          <a:ln w="9525">
            <a:noFill/>
            <a:miter lim="800000"/>
            <a:headEnd/>
            <a:tailEnd/>
          </a:ln>
        </p:spPr>
        <p:txBody>
          <a:bodyPr wrap="square" lIns="92075" tIns="46038" rIns="92075" bIns="46038">
            <a:spAutoFit/>
          </a:bodyPr>
          <a:lstStyle/>
          <a:p>
            <a:r>
              <a:rPr lang="en-US" b="1" dirty="0" smtClean="0">
                <a:solidFill>
                  <a:srgbClr val="225A7A"/>
                </a:solidFill>
              </a:rPr>
              <a:t>Trillions of Cubic Ft. per Year</a:t>
            </a:r>
            <a:endParaRPr lang="en-US" b="1" dirty="0">
              <a:solidFill>
                <a:srgbClr val="225A7A"/>
              </a:solidFill>
            </a:endParaRPr>
          </a:p>
        </p:txBody>
      </p:sp>
      <p:sp>
        <p:nvSpPr>
          <p:cNvPr id="7" name="AutoShape 13"/>
          <p:cNvSpPr>
            <a:spLocks noChangeArrowheads="1"/>
          </p:cNvSpPr>
          <p:nvPr/>
        </p:nvSpPr>
        <p:spPr bwMode="blackWhite">
          <a:xfrm>
            <a:off x="3014664" y="4308388"/>
            <a:ext cx="4211304" cy="1471699"/>
          </a:xfrm>
          <a:prstGeom prst="wedgeRectCallout">
            <a:avLst>
              <a:gd name="adj1" fmla="val 79914"/>
              <a:gd name="adj2" fmla="val -14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The U.S. is already the world’s largest natural gas producer—recently overtaking Russia.  This is a potent driver of commercial insurance exposures</a:t>
            </a:r>
            <a:endParaRPr lang="en-US" sz="2000" b="1" i="1" dirty="0">
              <a:solidFill>
                <a:schemeClr val="bg1"/>
              </a:solidFill>
            </a:endParaRPr>
          </a:p>
        </p:txBody>
      </p:sp>
    </p:spTree>
    <p:extLst>
      <p:ext uri="{BB962C8B-B14F-4D97-AF65-F5344CB8AC3E}">
        <p14:creationId xmlns:p14="http://schemas.microsoft.com/office/powerpoint/2010/main" val="38660843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7292930"/>
                                        </p:tgtEl>
                                        <p:attrNameLst>
                                          <p:attrName>style.visibility</p:attrName>
                                        </p:attrNameLst>
                                      </p:cBhvr>
                                      <p:to>
                                        <p:strVal val="visible"/>
                                      </p:to>
                                    </p:set>
                                    <p:animEffect transition="in" filter="wipe(left)">
                                      <p:cBhvr>
                                        <p:cTn id="13" dur="500"/>
                                        <p:tgtEl>
                                          <p:spTgt spid="7292930"/>
                                        </p:tgtEl>
                                      </p:cBhvr>
                                    </p:animEffect>
                                  </p:childTnLst>
                                </p:cTn>
                              </p:par>
                            </p:childTnLst>
                          </p:cTn>
                        </p:par>
                        <p:par>
                          <p:cTn id="14" fill="hold">
                            <p:stCondLst>
                              <p:cond delay="500"/>
                            </p:stCondLst>
                            <p:childTnLst>
                              <p:par>
                                <p:cTn id="15" presetID="22" presetClass="entr" presetSubtype="2"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7" grpId="0" animBg="1"/>
    </p:bldLst>
  </p:timing>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2304D1B2-FCFB-47FF-9729-B56EB152D928}"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152</a:t>
            </a:fld>
            <a:endParaRPr lang="en-US" sz="900">
              <a:solidFill>
                <a:srgbClr val="000000"/>
              </a:solidFill>
              <a:latin typeface="Arial" charset="0"/>
              <a:cs typeface="Arial" charset="0"/>
            </a:endParaRPr>
          </a:p>
        </p:txBody>
      </p:sp>
      <p:sp>
        <p:nvSpPr>
          <p:cNvPr id="11270" name="Rectangle 7"/>
          <p:cNvSpPr>
            <a:spLocks noGrp="1" noChangeArrowheads="1"/>
          </p:cNvSpPr>
          <p:nvPr>
            <p:ph type="title" idx="4294967295"/>
          </p:nvPr>
        </p:nvSpPr>
        <p:spPr>
          <a:xfrm>
            <a:off x="450850" y="102933"/>
            <a:ext cx="7400925" cy="860425"/>
          </a:xfrm>
        </p:spPr>
        <p:txBody>
          <a:bodyPr/>
          <a:lstStyle/>
          <a:p>
            <a:r>
              <a:rPr lang="en-US" dirty="0" smtClean="0"/>
              <a:t>Employment in Oil &amp; Gas Extraction,</a:t>
            </a:r>
            <a:br>
              <a:rPr lang="en-US" dirty="0" smtClean="0"/>
            </a:br>
            <a:r>
              <a:rPr lang="en-US" dirty="0" smtClean="0"/>
              <a:t>Jan. 2010—Sept. 2015*</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*Seasonally </a:t>
            </a:r>
            <a:r>
              <a:rPr lang="en-US" sz="1100" dirty="0">
                <a:solidFill>
                  <a:srgbClr val="000000"/>
                </a:solidFill>
                <a:latin typeface="Arial" charset="0"/>
                <a:cs typeface="Arial" charset="0"/>
              </a:rPr>
              <a:t>adjusted</a:t>
            </a:r>
          </a:p>
          <a:p>
            <a:pPr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US Bureau of Labor </a:t>
            </a:r>
            <a:r>
              <a:rPr lang="en-US" sz="1100" dirty="0" smtClean="0">
                <a:solidFill>
                  <a:srgbClr val="000000"/>
                </a:solidFill>
                <a:latin typeface="Arial" charset="0"/>
                <a:cs typeface="Arial" charset="0"/>
              </a:rPr>
              <a:t>Statistics at </a:t>
            </a:r>
            <a:r>
              <a:rPr lang="en-US" sz="1100" dirty="0" smtClean="0">
                <a:solidFill>
                  <a:srgbClr val="000000"/>
                </a:solidFill>
                <a:latin typeface="Arial" charset="0"/>
                <a:cs typeface="Arial" charset="0"/>
                <a:hlinkClick r:id="rId3"/>
              </a:rPr>
              <a:t>http://data.bls.gov</a:t>
            </a:r>
            <a:r>
              <a:rPr lang="en-US" sz="1100" dirty="0" smtClean="0">
                <a:solidFill>
                  <a:srgbClr val="000000"/>
                </a:solidFill>
                <a:latin typeface="Arial" charset="0"/>
                <a:cs typeface="Arial" charset="0"/>
              </a:rPr>
              <a:t>;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 name="Object 8"/>
          <p:cNvGraphicFramePr>
            <a:graphicFrameLocks noChangeAspect="1"/>
          </p:cNvGraphicFramePr>
          <p:nvPr>
            <p:extLst>
              <p:ext uri="{D42A27DB-BD31-4B8C-83A1-F6EECF244321}">
                <p14:modId xmlns:p14="http://schemas.microsoft.com/office/powerpoint/2010/main" val="1513441964"/>
              </p:ext>
            </p:extLst>
          </p:nvPr>
        </p:nvGraphicFramePr>
        <p:xfrm>
          <a:off x="272026" y="1742145"/>
          <a:ext cx="8398899" cy="4737100"/>
        </p:xfrm>
        <a:graphic>
          <a:graphicData uri="http://schemas.openxmlformats.org/drawingml/2006/chart">
            <c:chart xmlns:c="http://schemas.openxmlformats.org/drawingml/2006/chart" xmlns:r="http://schemas.openxmlformats.org/officeDocument/2006/relationships" r:id="rId4"/>
          </a:graphicData>
        </a:graphic>
      </p:graphicFrame>
      <p:sp>
        <p:nvSpPr>
          <p:cNvPr id="8" name="AutoShape 7"/>
          <p:cNvSpPr>
            <a:spLocks noChangeArrowheads="1"/>
          </p:cNvSpPr>
          <p:nvPr/>
        </p:nvSpPr>
        <p:spPr bwMode="blackWhite">
          <a:xfrm>
            <a:off x="1188864" y="1245583"/>
            <a:ext cx="2736748" cy="1471420"/>
          </a:xfrm>
          <a:prstGeom prst="wedgeRectCallout">
            <a:avLst>
              <a:gd name="adj1" fmla="val 31955"/>
              <a:gd name="adj2" fmla="val 35077"/>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charset="0"/>
                <a:cs typeface="Arial" charset="0"/>
              </a:rPr>
              <a:t>Oil and gas extraction employment was up 28.8% </a:t>
            </a:r>
            <a:r>
              <a:rPr lang="en-US" b="1" dirty="0" smtClean="0">
                <a:solidFill>
                  <a:srgbClr val="FFFFFF"/>
                </a:solidFill>
              </a:rPr>
              <a:t>by Oct.</a:t>
            </a:r>
            <a:r>
              <a:rPr lang="en-US" b="1" dirty="0" smtClean="0">
                <a:solidFill>
                  <a:srgbClr val="FFFFFF"/>
                </a:solidFill>
                <a:latin typeface="Arial" charset="0"/>
                <a:cs typeface="Arial" charset="0"/>
              </a:rPr>
              <a:t> 2014 but falling energy prices have taken their toll</a:t>
            </a:r>
            <a:endParaRPr lang="en-US" b="1" dirty="0">
              <a:solidFill>
                <a:srgbClr val="FFFFFF"/>
              </a:solidFill>
              <a:latin typeface="Arial" pitchFamily="34" charset="0"/>
              <a:cs typeface="Arial" charset="0"/>
            </a:endParaRPr>
          </a:p>
        </p:txBody>
      </p:sp>
      <p:sp>
        <p:nvSpPr>
          <p:cNvPr id="9" name="Rectangle 7"/>
          <p:cNvSpPr>
            <a:spLocks noChangeArrowheads="1"/>
          </p:cNvSpPr>
          <p:nvPr/>
        </p:nvSpPr>
        <p:spPr bwMode="black">
          <a:xfrm>
            <a:off x="275305" y="1292881"/>
            <a:ext cx="805526" cy="221599"/>
          </a:xfrm>
          <a:prstGeom prst="rect">
            <a:avLst/>
          </a:prstGeom>
          <a:noFill/>
          <a:ln w="9525" algn="ctr">
            <a:noFill/>
            <a:miter lim="800000"/>
            <a:headEnd/>
            <a:tailEnd/>
          </a:ln>
        </p:spPr>
        <p:txBody>
          <a:bodyPr wrap="square"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(000)</a:t>
            </a:r>
            <a:endParaRPr lang="en-US" sz="1600" b="1" dirty="0">
              <a:solidFill>
                <a:srgbClr val="225A7A"/>
              </a:solidFill>
              <a:latin typeface="Arial" charset="0"/>
              <a:cs typeface="Arial" charset="0"/>
            </a:endParaRPr>
          </a:p>
        </p:txBody>
      </p:sp>
      <p:sp>
        <p:nvSpPr>
          <p:cNvPr id="11" name="AutoShape 7"/>
          <p:cNvSpPr>
            <a:spLocks noChangeArrowheads="1"/>
          </p:cNvSpPr>
          <p:nvPr/>
        </p:nvSpPr>
        <p:spPr bwMode="blackWhite">
          <a:xfrm>
            <a:off x="5246671" y="3416618"/>
            <a:ext cx="2859036" cy="966195"/>
          </a:xfrm>
          <a:prstGeom prst="wedgeRectCallout">
            <a:avLst>
              <a:gd name="adj1" fmla="val 63683"/>
              <a:gd name="adj2" fmla="val -8732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Em</a:t>
            </a:r>
            <a:r>
              <a:rPr lang="en-US" sz="1600" b="1" dirty="0" smtClean="0">
                <a:solidFill>
                  <a:srgbClr val="FFFFFF"/>
                </a:solidFill>
                <a:latin typeface="Arial" charset="0"/>
                <a:cs typeface="Arial" charset="0"/>
              </a:rPr>
              <a:t>ployment in the O&amp;G segment is down 5.2% since its Oct. 2014 peak</a:t>
            </a:r>
            <a:endParaRPr lang="en-US" sz="1600" b="1" dirty="0">
              <a:solidFill>
                <a:srgbClr val="FFFFFF"/>
              </a:solidFill>
              <a:latin typeface="Arial" charset="0"/>
              <a:cs typeface="Arial" charset="0"/>
            </a:endParaRPr>
          </a:p>
        </p:txBody>
      </p:sp>
    </p:spTree>
    <p:extLst>
      <p:ext uri="{BB962C8B-B14F-4D97-AF65-F5344CB8AC3E}">
        <p14:creationId xmlns:p14="http://schemas.microsoft.com/office/powerpoint/2010/main" val="29226102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5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MANUFACTURING SECTOR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153</a:t>
            </a:fld>
            <a:endParaRPr lang="en-US" sz="900">
              <a:solidFill>
                <a:schemeClr val="bg1"/>
              </a:solidFill>
            </a:endParaRPr>
          </a:p>
        </p:txBody>
      </p:sp>
      <p:pic>
        <p:nvPicPr>
          <p:cNvPr id="130053"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243191" y="4086788"/>
            <a:ext cx="8427383" cy="230832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U.S. Is Experiencing a Mini Manufacturing Renaissance but Headwinds from Weak Export Markets and Strong Dollar</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153</a:t>
            </a:fld>
            <a:endParaRPr lang="en-US"/>
          </a:p>
        </p:txBody>
      </p:sp>
    </p:spTree>
    <p:extLst>
      <p:ext uri="{BB962C8B-B14F-4D97-AF65-F5344CB8AC3E}">
        <p14:creationId xmlns:p14="http://schemas.microsoft.com/office/powerpoint/2010/main" val="222664173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4754" name="Object 3"/>
          <p:cNvGraphicFramePr>
            <a:graphicFrameLocks noGrp="1"/>
          </p:cNvGraphicFramePr>
          <p:nvPr>
            <p:ph idx="4294967295"/>
            <p:extLst>
              <p:ext uri="{D42A27DB-BD31-4B8C-83A1-F6EECF244321}">
                <p14:modId xmlns:p14="http://schemas.microsoft.com/office/powerpoint/2010/main" val="3831284615"/>
              </p:ext>
            </p:extLst>
          </p:nvPr>
        </p:nvGraphicFramePr>
        <p:xfrm>
          <a:off x="227013" y="1397000"/>
          <a:ext cx="8526462" cy="4087813"/>
        </p:xfrm>
        <a:graphic>
          <a:graphicData uri="http://schemas.openxmlformats.org/presentationml/2006/ole">
            <mc:AlternateContent xmlns:mc="http://schemas.openxmlformats.org/markup-compatibility/2006">
              <mc:Choice xmlns:v="urn:schemas-microsoft-com:vml" Requires="v">
                <p:oleObj spid="_x0000_s28411995" name="Chart" r:id="rId4" imgW="5721502" imgH="2743200" progId="MSGraph.Chart.8">
                  <p:embed followColorScheme="full"/>
                </p:oleObj>
              </mc:Choice>
              <mc:Fallback>
                <p:oleObj name="Chart" r:id="rId4" imgW="5721502" imgH="2743200" progId="MSGraph.Chart.8">
                  <p:embed followColorScheme="full"/>
                  <p:pic>
                    <p:nvPicPr>
                      <p:cNvPr id="0" name=""/>
                      <p:cNvPicPr preferRelativeResize="0">
                        <a:picLocks noChangeArrowheads="1"/>
                      </p:cNvPicPr>
                      <p:nvPr/>
                    </p:nvPicPr>
                    <p:blipFill>
                      <a:blip r:embed="rId5"/>
                      <a:srcRect/>
                      <a:stretch>
                        <a:fillRect/>
                      </a:stretch>
                    </p:blipFill>
                    <p:spPr bwMode="gray">
                      <a:xfrm>
                        <a:off x="227013" y="1397000"/>
                        <a:ext cx="8526462" cy="4087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April 2015</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62 of the 64 months from Jan. 2010 through Apr. 2015.  Pace of recovery has been uneven due to economic turbulence in the U.S., Europe and China and the high dollar.</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6"/>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458494" y="4018892"/>
            <a:ext cx="2745466" cy="624546"/>
          </a:xfrm>
          <a:prstGeom prst="wedgeRectCallout">
            <a:avLst>
              <a:gd name="adj1" fmla="val 100592"/>
              <a:gd name="adj2" fmla="val -10028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continues to expand in 2015</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154</a:t>
            </a:fld>
            <a:endParaRPr lang="en-US"/>
          </a:p>
        </p:txBody>
      </p:sp>
    </p:spTree>
    <p:extLst>
      <p:ext uri="{BB962C8B-B14F-4D97-AF65-F5344CB8AC3E}">
        <p14:creationId xmlns:p14="http://schemas.microsoft.com/office/powerpoint/2010/main" val="12410844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155</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2015 vs. 2014*</a:t>
            </a:r>
          </a:p>
        </p:txBody>
      </p:sp>
      <p:graphicFrame>
        <p:nvGraphicFramePr>
          <p:cNvPr id="66562" name="Object 4"/>
          <p:cNvGraphicFramePr>
            <a:graphicFrameLocks noChangeAspect="1"/>
          </p:cNvGraphicFramePr>
          <p:nvPr>
            <p:extLst>
              <p:ext uri="{D42A27DB-BD31-4B8C-83A1-F6EECF244321}">
                <p14:modId xmlns:p14="http://schemas.microsoft.com/office/powerpoint/2010/main" val="1540118573"/>
              </p:ext>
            </p:extLst>
          </p:nvPr>
        </p:nvGraphicFramePr>
        <p:xfrm>
          <a:off x="39688" y="1638300"/>
          <a:ext cx="8867775" cy="3771900"/>
        </p:xfrm>
        <a:graphic>
          <a:graphicData uri="http://schemas.openxmlformats.org/presentationml/2006/ole">
            <mc:AlternateContent xmlns:mc="http://schemas.openxmlformats.org/markup-compatibility/2006">
              <mc:Choice xmlns:v="urn:schemas-microsoft-com:vml" Requires="v">
                <p:oleObj spid="_x0000_s28413019"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39688" y="1638300"/>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206477" y="5268429"/>
            <a:ext cx="8760542" cy="113339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 in Many Sectors But Declining Energy Prices Are Dragging Down Industry Figures.  Continued </a:t>
            </a:r>
            <a:r>
              <a:rPr lang="en-US" b="1" dirty="0" err="1" smtClean="0">
                <a:solidFill>
                  <a:srgbClr val="FFFFFF"/>
                </a:solidFill>
              </a:rPr>
              <a:t>Gortwh</a:t>
            </a:r>
            <a:r>
              <a:rPr lang="en-US" b="1" dirty="0" smtClean="0">
                <a:solidFill>
                  <a:srgbClr val="FFFFFF"/>
                </a:solidFill>
              </a:rPr>
              <a:t> 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120223" y="3139633"/>
            <a:ext cx="2411972" cy="769233"/>
          </a:xfrm>
          <a:prstGeom prst="wedgeRectCallout">
            <a:avLst>
              <a:gd name="adj1" fmla="val -17756"/>
              <a:gd name="adj2" fmla="val -12280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is stronger than nondurables in 2015</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February 2015 to the same period in 2014.</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6"/>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+3.0%</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-9.7%</a:t>
            </a:r>
            <a:endParaRPr lang="en-US" sz="2400" b="1" u="sng" dirty="0">
              <a:solidFill>
                <a:srgbClr val="225A7A"/>
              </a:solidFill>
            </a:endParaRPr>
          </a:p>
        </p:txBody>
      </p:sp>
      <p:sp>
        <p:nvSpPr>
          <p:cNvPr id="12" name="AutoShape 9"/>
          <p:cNvSpPr>
            <a:spLocks noChangeArrowheads="1"/>
          </p:cNvSpPr>
          <p:nvPr/>
        </p:nvSpPr>
        <p:spPr bwMode="blackWhite">
          <a:xfrm>
            <a:off x="4612729" y="3414713"/>
            <a:ext cx="1607099" cy="595427"/>
          </a:xfrm>
          <a:prstGeom prst="wedgeRectCallout">
            <a:avLst>
              <a:gd name="adj1" fmla="val 94209"/>
              <a:gd name="adj2" fmla="val -2228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Impact of falling energy prices</a:t>
            </a:r>
            <a:endParaRPr lang="en-US" sz="1400" b="1" dirty="0">
              <a:solidFill>
                <a:schemeClr val="bg1"/>
              </a:solidFill>
            </a:endParaRPr>
          </a:p>
        </p:txBody>
      </p:sp>
    </p:spTree>
    <p:extLst>
      <p:ext uri="{BB962C8B-B14F-4D97-AF65-F5344CB8AC3E}">
        <p14:creationId xmlns:p14="http://schemas.microsoft.com/office/powerpoint/2010/main" val="8375739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156</a:t>
            </a:fld>
            <a:endParaRPr lang="en-US" smtClean="0"/>
          </a:p>
        </p:txBody>
      </p:sp>
      <p:graphicFrame>
        <p:nvGraphicFramePr>
          <p:cNvPr id="39938" name="Object 11"/>
          <p:cNvGraphicFramePr>
            <a:graphicFrameLocks noChangeAspect="1"/>
          </p:cNvGraphicFramePr>
          <p:nvPr>
            <p:extLst>
              <p:ext uri="{D42A27DB-BD31-4B8C-83A1-F6EECF244321}">
                <p14:modId xmlns:p14="http://schemas.microsoft.com/office/powerpoint/2010/main" val="537301160"/>
              </p:ext>
            </p:extLst>
          </p:nvPr>
        </p:nvGraphicFramePr>
        <p:xfrm>
          <a:off x="327026" y="1266825"/>
          <a:ext cx="8359774" cy="4330700"/>
        </p:xfrm>
        <a:graphic>
          <a:graphicData uri="http://schemas.openxmlformats.org/presentationml/2006/ole">
            <mc:AlternateContent xmlns:mc="http://schemas.openxmlformats.org/markup-compatibility/2006">
              <mc:Choice xmlns:v="urn:schemas-microsoft-com:vml" Requires="v">
                <p:oleObj spid="_x0000_s28414043" name="Chart" r:id="rId4" imgW="5225916" imgH="2559073" progId="MSGraph.Chart.8">
                  <p:embed followColorScheme="full"/>
                </p:oleObj>
              </mc:Choice>
              <mc:Fallback>
                <p:oleObj name="Chart" r:id="rId4" imgW="5225916" imgH="2559073" progId="MSGraph.Chart.8">
                  <p:embed followColorScheme="full"/>
                  <p:pic>
                    <p:nvPicPr>
                      <p:cNvPr id="0" name=""/>
                      <p:cNvPicPr>
                        <a:picLocks noChangeAspect="1" noChangeArrowheads="1"/>
                      </p:cNvPicPr>
                      <p:nvPr/>
                    </p:nvPicPr>
                    <p:blipFill>
                      <a:blip r:embed="rId5"/>
                      <a:srcRect/>
                      <a:stretch>
                        <a:fillRect/>
                      </a:stretch>
                    </p:blipFill>
                    <p:spPr bwMode="gray">
                      <a:xfrm>
                        <a:off x="327026" y="1266825"/>
                        <a:ext cx="8359774" cy="4330700"/>
                      </a:xfrm>
                      <a:prstGeom prst="rect">
                        <a:avLst/>
                      </a:prstGeom>
                      <a:noFill/>
                      <a:extLst/>
                    </p:spPr>
                  </p:pic>
                </p:oleObj>
              </mc:Fallback>
            </mc:AlternateContent>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1999-2021F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(8/15 and 3/15); </a:t>
            </a:r>
            <a:r>
              <a:rPr lang="en-US" sz="1100" dirty="0"/>
              <a:t>Insurance Information Institute.</a:t>
            </a:r>
          </a:p>
        </p:txBody>
      </p:sp>
      <p:sp>
        <p:nvSpPr>
          <p:cNvPr id="2079751" name="AutoShape 7"/>
          <p:cNvSpPr>
            <a:spLocks noChangeArrowheads="1"/>
          </p:cNvSpPr>
          <p:nvPr/>
        </p:nvSpPr>
        <p:spPr bwMode="blackWhite">
          <a:xfrm>
            <a:off x="1000125" y="3249561"/>
            <a:ext cx="2949575" cy="1356135"/>
          </a:xfrm>
          <a:prstGeom prst="wedgeRectCallout">
            <a:avLst>
              <a:gd name="adj1" fmla="val 70454"/>
              <a:gd name="adj2" fmla="val 652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2014-15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443533" y="1081665"/>
            <a:ext cx="2689710" cy="1042308"/>
          </a:xfrm>
          <a:prstGeom prst="wedgeRectCallout">
            <a:avLst>
              <a:gd name="adj1" fmla="val 46086"/>
              <a:gd name="adj2" fmla="val 664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2014 </a:t>
            </a:r>
            <a:r>
              <a:rPr lang="en-US" sz="1600" b="1" dirty="0">
                <a:solidFill>
                  <a:schemeClr val="bg1"/>
                </a:solidFill>
              </a:rPr>
              <a:t>and beyond</a:t>
            </a:r>
          </a:p>
        </p:txBody>
      </p:sp>
      <p:sp>
        <p:nvSpPr>
          <p:cNvPr id="11" name="AutoShape 7"/>
          <p:cNvSpPr>
            <a:spLocks noChangeArrowheads="1"/>
          </p:cNvSpPr>
          <p:nvPr/>
        </p:nvSpPr>
        <p:spPr bwMode="blackWhite">
          <a:xfrm>
            <a:off x="6352716" y="3626069"/>
            <a:ext cx="2580970" cy="1222793"/>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Truck, SUV purchases by contractors are especially strong</a:t>
            </a:r>
            <a:endParaRPr lang="en-US" sz="2000" b="1" dirty="0">
              <a:solidFill>
                <a:srgbClr val="FFFFFF"/>
              </a:solidFill>
            </a:endParaRPr>
          </a:p>
        </p:txBody>
      </p:sp>
      <p:sp>
        <p:nvSpPr>
          <p:cNvPr id="12" name="Rectangle 6"/>
          <p:cNvSpPr>
            <a:spLocks noChangeArrowheads="1"/>
          </p:cNvSpPr>
          <p:nvPr/>
        </p:nvSpPr>
        <p:spPr bwMode="blackWhite">
          <a:xfrm>
            <a:off x="700576" y="5494338"/>
            <a:ext cx="8175625" cy="1036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Yearly car/light truck sales will </a:t>
            </a:r>
            <a:r>
              <a:rPr lang="en-US" b="1" dirty="0" smtClean="0">
                <a:solidFill>
                  <a:srgbClr val="FFFFFF"/>
                </a:solidFill>
                <a:latin typeface="Arial" charset="0"/>
                <a:cs typeface="Arial" charset="0"/>
              </a:rPr>
              <a:t>likely continue at current levels, </a:t>
            </a:r>
            <a:r>
              <a:rPr lang="en-US" b="1" dirty="0">
                <a:solidFill>
                  <a:srgbClr val="FFFFFF"/>
                </a:solidFill>
                <a:latin typeface="Arial" charset="0"/>
                <a:cs typeface="Arial" charset="0"/>
              </a:rPr>
              <a:t>in part replacing cars that were held onto in 2008-12. New vehicles will generate more physical damage insurance coverage but will be more expensive to </a:t>
            </a:r>
            <a:r>
              <a:rPr lang="en-US" b="1" dirty="0" smtClean="0">
                <a:solidFill>
                  <a:srgbClr val="FFFFFF"/>
                </a:solidFill>
                <a:latin typeface="Arial" charset="0"/>
                <a:cs typeface="Arial" charset="0"/>
              </a:rPr>
              <a:t>repair. PP </a:t>
            </a:r>
            <a:r>
              <a:rPr lang="en-US" b="1" dirty="0">
                <a:solidFill>
                  <a:srgbClr val="FFFFFF"/>
                </a:solidFill>
                <a:latin typeface="Arial" charset="0"/>
                <a:cs typeface="Arial" charset="0"/>
              </a:rPr>
              <a:t>Auto premium might grow by </a:t>
            </a:r>
            <a:r>
              <a:rPr lang="en-US" b="1" dirty="0" smtClean="0">
                <a:solidFill>
                  <a:srgbClr val="FFFFFF"/>
                </a:solidFill>
                <a:latin typeface="Arial" charset="0"/>
                <a:cs typeface="Arial" charset="0"/>
              </a:rPr>
              <a:t>5% - 6</a:t>
            </a:r>
            <a:r>
              <a:rPr lang="en-US" b="1" dirty="0">
                <a:solidFill>
                  <a:srgbClr val="FFFFFF"/>
                </a:solidFill>
                <a:latin typeface="Arial" charset="0"/>
                <a:cs typeface="Arial" charset="0"/>
              </a:rPr>
              <a:t>%.</a:t>
            </a:r>
          </a:p>
        </p:txBody>
      </p:sp>
      <p:sp>
        <p:nvSpPr>
          <p:cNvPr id="13" name="AutoShape 8"/>
          <p:cNvSpPr>
            <a:spLocks noChangeArrowheads="1"/>
          </p:cNvSpPr>
          <p:nvPr/>
        </p:nvSpPr>
        <p:spPr bwMode="blackWhite">
          <a:xfrm>
            <a:off x="7138058" y="1169744"/>
            <a:ext cx="1795628" cy="719625"/>
          </a:xfrm>
          <a:prstGeom prst="wedgeRectCallout">
            <a:avLst>
              <a:gd name="adj1" fmla="val -71104"/>
              <a:gd name="adj2" fmla="val 5825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Sales have returned to pre-crisis levels</a:t>
            </a:r>
            <a:endParaRPr lang="en-US" sz="1600" b="1" dirty="0">
              <a:solidFill>
                <a:schemeClr val="bg1"/>
              </a:solidFill>
            </a:endParaRPr>
          </a:p>
        </p:txBody>
      </p:sp>
    </p:spTree>
    <p:extLst>
      <p:ext uri="{BB962C8B-B14F-4D97-AF65-F5344CB8AC3E}">
        <p14:creationId xmlns:p14="http://schemas.microsoft.com/office/powerpoint/2010/main" val="42459376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2" presetClass="entr" presetSubtype="4" fill="hold" grpId="0" nodeType="afterEffect">
                                  <p:stCondLst>
                                    <p:cond delay="70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3900"/>
                            </p:stCondLst>
                            <p:childTnLst>
                              <p:par>
                                <p:cTn id="17" presetID="23" presetClass="entr" presetSubtype="16" fill="hold" grpId="0" nodeType="afterEffect">
                                  <p:stCondLst>
                                    <p:cond delay="7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childTnLst>
                                </p:cTn>
                              </p:par>
                            </p:childTnLst>
                          </p:cTn>
                        </p:par>
                        <p:par>
                          <p:cTn id="21" fill="hold">
                            <p:stCondLst>
                              <p:cond delay="5100"/>
                            </p:stCondLst>
                            <p:childTnLst>
                              <p:par>
                                <p:cTn id="22" presetID="22" presetClass="entr" presetSubtype="2" fill="hold" grpId="0" nodeType="afterEffect">
                                  <p:stCondLst>
                                    <p:cond delay="70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1" grpId="0" animBg="1"/>
      <p:bldP spid="2079752" grpId="0" animBg="1"/>
      <p:bldP spid="11" grpId="0" animBg="1"/>
      <p:bldP spid="12" grpId="0" animBg="1"/>
      <p:bldP spid="13" grpId="0" animBg="1"/>
    </p:bldLst>
  </p:timing>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04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04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60BACC6-EA7C-415D-9B9D-FADEB79FAE5F}" type="slidenum">
              <a:rPr lang="en-US" sz="900"/>
              <a:pPr algn="r" eaLnBrk="0" hangingPunct="0">
                <a:lnSpc>
                  <a:spcPct val="85000"/>
                </a:lnSpc>
                <a:spcBef>
                  <a:spcPct val="20000"/>
                </a:spcBef>
              </a:pPr>
              <a:t>157</a:t>
            </a:fld>
            <a:endParaRPr lang="en-US" sz="900"/>
          </a:p>
        </p:txBody>
      </p:sp>
      <p:sp>
        <p:nvSpPr>
          <p:cNvPr id="20486" name="Rectangle 7"/>
          <p:cNvSpPr>
            <a:spLocks noGrp="1" noChangeArrowheads="1"/>
          </p:cNvSpPr>
          <p:nvPr>
            <p:ph type="title" idx="4294967295"/>
          </p:nvPr>
        </p:nvSpPr>
        <p:spPr>
          <a:xfrm>
            <a:off x="450850" y="93663"/>
            <a:ext cx="7400925" cy="860425"/>
          </a:xfrm>
        </p:spPr>
        <p:txBody>
          <a:bodyPr/>
          <a:lstStyle/>
          <a:p>
            <a:r>
              <a:rPr lang="en-US" sz="3200" dirty="0" smtClean="0"/>
              <a:t>Manufacturing Employment,</a:t>
            </a:r>
            <a:br>
              <a:rPr lang="en-US" sz="3200" dirty="0" smtClean="0"/>
            </a:br>
            <a:r>
              <a:rPr lang="en-US" sz="3200" dirty="0" smtClean="0"/>
              <a:t>Jan. 2010—Sept. 2015</a:t>
            </a:r>
            <a:r>
              <a:rPr lang="en-US" dirty="0" smtClean="0"/>
              <a:t>*</a:t>
            </a:r>
          </a:p>
        </p:txBody>
      </p:sp>
      <p:graphicFrame>
        <p:nvGraphicFramePr>
          <p:cNvPr id="20482" name="Object 8"/>
          <p:cNvGraphicFramePr>
            <a:graphicFrameLocks noChangeAspect="1"/>
          </p:cNvGraphicFramePr>
          <p:nvPr>
            <p:extLst>
              <p:ext uri="{D42A27DB-BD31-4B8C-83A1-F6EECF244321}">
                <p14:modId xmlns:p14="http://schemas.microsoft.com/office/powerpoint/2010/main" val="2180325804"/>
              </p:ext>
            </p:extLst>
          </p:nvPr>
        </p:nvGraphicFramePr>
        <p:xfrm>
          <a:off x="360363" y="1252538"/>
          <a:ext cx="8501062" cy="4452937"/>
        </p:xfrm>
        <a:graphic>
          <a:graphicData uri="http://schemas.openxmlformats.org/presentationml/2006/ole">
            <mc:AlternateContent xmlns:mc="http://schemas.openxmlformats.org/markup-compatibility/2006">
              <mc:Choice xmlns:v="urn:schemas-microsoft-com:vml" Requires="v">
                <p:oleObj spid="_x0000_s28415067"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gray">
                      <a:xfrm>
                        <a:off x="360363" y="1252538"/>
                        <a:ext cx="8501062" cy="4452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357188" y="5715000"/>
            <a:ext cx="8369300" cy="625475"/>
          </a:xfrm>
          <a:prstGeom prst="wedgeRectCallout">
            <a:avLst>
              <a:gd name="adj1" fmla="val 27963"/>
              <a:gd name="adj2" fmla="val 31949"/>
            </a:avLst>
          </a:prstGeom>
          <a:solidFill>
            <a:schemeClr val="accent2"/>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pPr>
            <a:r>
              <a:rPr lang="en-US" b="1" dirty="0">
                <a:solidFill>
                  <a:schemeClr val="bg1"/>
                </a:solidFill>
              </a:rPr>
              <a:t>Manufacturing employment </a:t>
            </a:r>
            <a:r>
              <a:rPr lang="en-US" b="1" dirty="0" smtClean="0">
                <a:solidFill>
                  <a:schemeClr val="bg1"/>
                </a:solidFill>
              </a:rPr>
              <a:t>has been </a:t>
            </a:r>
            <a:r>
              <a:rPr lang="en-US" b="1" dirty="0">
                <a:solidFill>
                  <a:schemeClr val="bg1"/>
                </a:solidFill>
              </a:rPr>
              <a:t>a surprising source of strength in the economy.  Employment </a:t>
            </a:r>
            <a:r>
              <a:rPr lang="en-US" b="1" dirty="0" smtClean="0">
                <a:solidFill>
                  <a:schemeClr val="bg1"/>
                </a:solidFill>
              </a:rPr>
              <a:t>was at </a:t>
            </a:r>
            <a:r>
              <a:rPr lang="en-US" b="1" dirty="0">
                <a:solidFill>
                  <a:schemeClr val="bg1"/>
                </a:solidFill>
              </a:rPr>
              <a:t>a multi-year </a:t>
            </a:r>
            <a:r>
              <a:rPr lang="en-US" b="1" dirty="0" smtClean="0">
                <a:solidFill>
                  <a:schemeClr val="bg1"/>
                </a:solidFill>
              </a:rPr>
              <a:t>high until recently.</a:t>
            </a:r>
            <a:endParaRPr lang="en-US" b="1" dirty="0">
              <a:solidFill>
                <a:schemeClr val="bg1"/>
              </a:solidFill>
            </a:endParaRPr>
          </a:p>
        </p:txBody>
      </p:sp>
      <p:sp>
        <p:nvSpPr>
          <p:cNvPr id="20488" name="Text Box 5"/>
          <p:cNvSpPr txBox="1">
            <a:spLocks noChangeArrowheads="1"/>
          </p:cNvSpPr>
          <p:nvPr/>
        </p:nvSpPr>
        <p:spPr bwMode="auto">
          <a:xfrm>
            <a:off x="-58738" y="6433859"/>
            <a:ext cx="8724901"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p>
          <a:p>
            <a:pPr eaLnBrk="0" hangingPunct="0">
              <a:lnSpc>
                <a:spcPct val="85000"/>
              </a:lnSpc>
              <a:spcBef>
                <a:spcPct val="25000"/>
              </a:spcBef>
              <a:buClr>
                <a:schemeClr val="accent2"/>
              </a:buClr>
              <a:buFont typeface="Wingdings" pitchFamily="2" charset="2"/>
              <a:buNone/>
            </a:pPr>
            <a:r>
              <a:rPr lang="en-US" sz="1100" dirty="0" smtClean="0"/>
              <a:t> Sources</a:t>
            </a:r>
            <a:r>
              <a:rPr lang="en-US" sz="1100" dirty="0"/>
              <a:t>: US Bureau of Labor Statistics at </a:t>
            </a:r>
            <a:r>
              <a:rPr lang="en-US" sz="1100" dirty="0">
                <a:hlinkClick r:id="rId6"/>
              </a:rPr>
              <a:t>http://data.bls.gov</a:t>
            </a:r>
            <a:r>
              <a:rPr lang="en-US" sz="1100" dirty="0"/>
              <a:t>; Insurance Information Institute.</a:t>
            </a:r>
          </a:p>
        </p:txBody>
      </p:sp>
      <p:sp>
        <p:nvSpPr>
          <p:cNvPr id="20489" name="Rectangle 7"/>
          <p:cNvSpPr>
            <a:spLocks noChangeArrowheads="1"/>
          </p:cNvSpPr>
          <p:nvPr/>
        </p:nvSpPr>
        <p:spPr bwMode="black">
          <a:xfrm>
            <a:off x="152400" y="1122363"/>
            <a:ext cx="1508125"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10" name="AutoShape 7"/>
          <p:cNvSpPr>
            <a:spLocks noChangeArrowheads="1"/>
          </p:cNvSpPr>
          <p:nvPr/>
        </p:nvSpPr>
        <p:spPr bwMode="blackWhite">
          <a:xfrm>
            <a:off x="1438275" y="1122363"/>
            <a:ext cx="4322715" cy="1347788"/>
          </a:xfrm>
          <a:prstGeom prst="wedgeRectCallout">
            <a:avLst>
              <a:gd name="adj1" fmla="val 40751"/>
              <a:gd name="adj2" fmla="val 83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Since Jan 2010, manufacturing employment is up </a:t>
            </a:r>
            <a:r>
              <a:rPr lang="en-US" b="1" dirty="0" smtClean="0">
                <a:solidFill>
                  <a:schemeClr val="bg1"/>
                </a:solidFill>
              </a:rPr>
              <a:t>(+858,000 </a:t>
            </a:r>
            <a:r>
              <a:rPr lang="en-US" b="1" dirty="0">
                <a:solidFill>
                  <a:schemeClr val="bg1"/>
                </a:solidFill>
              </a:rPr>
              <a:t>or </a:t>
            </a:r>
            <a:r>
              <a:rPr lang="en-US" b="1" dirty="0" smtClean="0">
                <a:solidFill>
                  <a:schemeClr val="bg1"/>
                </a:solidFill>
              </a:rPr>
              <a:t>+7.5%) but has slipped in recent months as economies abroad weaken, hurting exports of manufactured goods</a:t>
            </a:r>
            <a:endParaRPr lang="en-US" b="1" dirty="0">
              <a:solidFill>
                <a:schemeClr val="bg1"/>
              </a:solidFill>
              <a:latin typeface="Arial" pitchFamily="34" charset="0"/>
            </a:endParaRPr>
          </a:p>
        </p:txBody>
      </p:sp>
    </p:spTree>
    <p:extLst>
      <p:ext uri="{BB962C8B-B14F-4D97-AF65-F5344CB8AC3E}">
        <p14:creationId xmlns:p14="http://schemas.microsoft.com/office/powerpoint/2010/main" val="42604526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4CF365C-A4C7-4257-845A-69DF68F9C436}" type="slidenum">
              <a:rPr lang="en-US" sz="900"/>
              <a:pPr algn="r" eaLnBrk="0" hangingPunct="0">
                <a:lnSpc>
                  <a:spcPct val="85000"/>
                </a:lnSpc>
                <a:spcBef>
                  <a:spcPct val="20000"/>
                </a:spcBef>
              </a:pPr>
              <a:t>158</a:t>
            </a:fld>
            <a:endParaRPr lang="en-US" sz="900"/>
          </a:p>
        </p:txBody>
      </p:sp>
      <p:graphicFrame>
        <p:nvGraphicFramePr>
          <p:cNvPr id="9218" name="Object 3"/>
          <p:cNvGraphicFramePr>
            <a:graphicFrameLocks/>
          </p:cNvGraphicFramePr>
          <p:nvPr>
            <p:extLst>
              <p:ext uri="{D42A27DB-BD31-4B8C-83A1-F6EECF244321}">
                <p14:modId xmlns:p14="http://schemas.microsoft.com/office/powerpoint/2010/main" val="363572749"/>
              </p:ext>
            </p:extLst>
          </p:nvPr>
        </p:nvGraphicFramePr>
        <p:xfrm>
          <a:off x="336550" y="1047750"/>
          <a:ext cx="8597900" cy="4343400"/>
        </p:xfrm>
        <a:graphic>
          <a:graphicData uri="http://schemas.openxmlformats.org/presentationml/2006/ole">
            <mc:AlternateContent xmlns:mc="http://schemas.openxmlformats.org/markup-compatibility/2006">
              <mc:Choice xmlns:v="urn:schemas-microsoft-com:vml" Requires="v">
                <p:oleObj spid="_x0000_s28416091" name="Chart" r:id="rId4" imgW="8286815" imgH="4010060" progId="MSGraph.Chart.8">
                  <p:embed followColorScheme="full"/>
                </p:oleObj>
              </mc:Choice>
              <mc:Fallback>
                <p:oleObj name="Chart" r:id="rId4" imgW="8286815" imgH="4010060" progId="MSGraph.Chart.8">
                  <p:embed followColorScheme="full"/>
                  <p:pic>
                    <p:nvPicPr>
                      <p:cNvPr id="0" name=""/>
                      <p:cNvPicPr preferRelativeResize="0">
                        <a:picLocks noChangeArrowheads="1"/>
                      </p:cNvPicPr>
                      <p:nvPr/>
                    </p:nvPicPr>
                    <p:blipFill>
                      <a:blip r:embed="rId5"/>
                      <a:srcRect/>
                      <a:stretch>
                        <a:fillRect/>
                      </a:stretch>
                    </p:blipFill>
                    <p:spPr bwMode="auto">
                      <a:xfrm>
                        <a:off x="336550" y="1047750"/>
                        <a:ext cx="85979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9222" name="Rectangle 2"/>
          <p:cNvSpPr>
            <a:spLocks noGrp="1" noChangeArrowheads="1"/>
          </p:cNvSpPr>
          <p:nvPr>
            <p:ph type="title" idx="4294967295"/>
          </p:nvPr>
        </p:nvSpPr>
        <p:spPr>
          <a:xfrm>
            <a:off x="523875" y="131763"/>
            <a:ext cx="7219950" cy="860425"/>
          </a:xfrm>
        </p:spPr>
        <p:txBody>
          <a:bodyPr/>
          <a:lstStyle/>
          <a:p>
            <a:r>
              <a:rPr lang="en-US" dirty="0" smtClean="0"/>
              <a:t>Dollar Value* of Manufacturers’ Shipments </a:t>
            </a:r>
            <a:r>
              <a:rPr lang="en-US" sz="2000" dirty="0" smtClean="0"/>
              <a:t>Monthly, Jan. 1992—March 2015</a:t>
            </a:r>
          </a:p>
        </p:txBody>
      </p:sp>
      <p:sp>
        <p:nvSpPr>
          <p:cNvPr id="9223" name="Rectangle 4"/>
          <p:cNvSpPr>
            <a:spLocks noChangeArrowheads="1"/>
          </p:cNvSpPr>
          <p:nvPr/>
        </p:nvSpPr>
        <p:spPr bwMode="auto">
          <a:xfrm>
            <a:off x="-147638" y="6430963"/>
            <a:ext cx="9090026" cy="4270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 Seasonally adjusted; Data </a:t>
            </a:r>
            <a:r>
              <a:rPr lang="en-US" sz="1100" dirty="0"/>
              <a:t>published </a:t>
            </a:r>
            <a:r>
              <a:rPr lang="en-US" sz="1100" dirty="0" smtClean="0"/>
              <a:t>May </a:t>
            </a:r>
            <a:r>
              <a:rPr lang="en-US" sz="1100" dirty="0"/>
              <a:t>4</a:t>
            </a:r>
            <a:r>
              <a:rPr lang="en-US" sz="1100" dirty="0" smtClean="0"/>
              <a:t>, 2015.</a:t>
            </a:r>
            <a:r>
              <a:rPr lang="en-US" sz="1100" dirty="0"/>
              <a:t/>
            </a:r>
            <a:br>
              <a:rPr lang="en-US" sz="1100" dirty="0"/>
            </a:br>
            <a:r>
              <a:rPr lang="en-US" sz="1100" dirty="0"/>
              <a:t>Source: U.S. Census Bureau, </a:t>
            </a:r>
            <a:r>
              <a:rPr lang="en-US" sz="1100" i="1" dirty="0"/>
              <a:t>Full Report on Manufacturers’ Shipments, Inventories, and Orders, </a:t>
            </a:r>
            <a:r>
              <a:rPr lang="en-US" sz="1100" dirty="0">
                <a:hlinkClick r:id="rId6"/>
              </a:rPr>
              <a:t>http://www.census.gov/manufacturing/m3/</a:t>
            </a:r>
            <a:r>
              <a:rPr lang="en-US" sz="1100" dirty="0"/>
              <a:t> </a:t>
            </a:r>
          </a:p>
        </p:txBody>
      </p:sp>
      <p:sp>
        <p:nvSpPr>
          <p:cNvPr id="2129925" name="Rectangle 5"/>
          <p:cNvSpPr>
            <a:spLocks noChangeArrowheads="1"/>
          </p:cNvSpPr>
          <p:nvPr/>
        </p:nvSpPr>
        <p:spPr bwMode="blackWhite">
          <a:xfrm>
            <a:off x="44244" y="5367338"/>
            <a:ext cx="9026525" cy="10080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700" b="1" dirty="0">
                <a:solidFill>
                  <a:schemeClr val="bg1"/>
                </a:solidFill>
              </a:rPr>
              <a:t>Monthly shipments in </a:t>
            </a:r>
            <a:r>
              <a:rPr lang="en-US" sz="1700" b="1" dirty="0" smtClean="0">
                <a:solidFill>
                  <a:schemeClr val="bg1"/>
                </a:solidFill>
              </a:rPr>
              <a:t>March 2015 are similar to pre-crisis </a:t>
            </a:r>
            <a:r>
              <a:rPr lang="en-US" sz="1700" b="1" dirty="0">
                <a:solidFill>
                  <a:schemeClr val="bg1"/>
                </a:solidFill>
              </a:rPr>
              <a:t>(July 2008) </a:t>
            </a:r>
            <a:r>
              <a:rPr lang="en-US" sz="1700" b="1" dirty="0" smtClean="0">
                <a:solidFill>
                  <a:schemeClr val="bg1"/>
                </a:solidFill>
              </a:rPr>
              <a:t>peak but has declined in recent months due to the strong US dollar and weakness abroad. </a:t>
            </a:r>
            <a:r>
              <a:rPr lang="en-US" sz="1700" b="1" dirty="0">
                <a:solidFill>
                  <a:schemeClr val="bg1"/>
                </a:solidFill>
              </a:rPr>
              <a:t>Manufacturing is energy-intensive and growth leads to gains in many commercial exposures: WC, Commercial Auto, Marine, Property, and various Liability </a:t>
            </a:r>
            <a:r>
              <a:rPr lang="en-US" sz="1700" b="1" dirty="0" err="1">
                <a:solidFill>
                  <a:schemeClr val="bg1"/>
                </a:solidFill>
              </a:rPr>
              <a:t>Coverages</a:t>
            </a:r>
            <a:r>
              <a:rPr lang="en-US" sz="1700" b="1" dirty="0">
                <a:solidFill>
                  <a:schemeClr val="bg1"/>
                </a:solidFill>
              </a:rPr>
              <a:t>.</a:t>
            </a:r>
            <a:endParaRPr lang="en-US" sz="1700" b="1" dirty="0">
              <a:solidFill>
                <a:srgbClr val="FFFFFF"/>
              </a:solidFill>
            </a:endParaRPr>
          </a:p>
        </p:txBody>
      </p:sp>
      <p:sp>
        <p:nvSpPr>
          <p:cNvPr id="9225" name="Rectangle 8"/>
          <p:cNvSpPr>
            <a:spLocks noChangeArrowheads="1"/>
          </p:cNvSpPr>
          <p:nvPr/>
        </p:nvSpPr>
        <p:spPr bwMode="black">
          <a:xfrm>
            <a:off x="347663" y="11191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11B33BDB-253A-4F22-A4CE-99B94C858058}" type="slidenum">
              <a:rPr lang="en-US" smtClean="0"/>
              <a:pPr>
                <a:defRPr/>
              </a:pPr>
              <a:t>158</a:t>
            </a:fld>
            <a:endParaRPr lang="en-US"/>
          </a:p>
        </p:txBody>
      </p:sp>
      <p:sp>
        <p:nvSpPr>
          <p:cNvPr id="15" name="AutoShape 5"/>
          <p:cNvSpPr>
            <a:spLocks noChangeArrowheads="1"/>
          </p:cNvSpPr>
          <p:nvPr/>
        </p:nvSpPr>
        <p:spPr bwMode="blackWhite">
          <a:xfrm>
            <a:off x="2087418" y="1173163"/>
            <a:ext cx="3484707" cy="914400"/>
          </a:xfrm>
          <a:prstGeom prst="wedgeRectCallout">
            <a:avLst>
              <a:gd name="adj1" fmla="val 141942"/>
              <a:gd name="adj2" fmla="val -2184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The value of Manufacturing Shipments in </a:t>
            </a:r>
            <a:r>
              <a:rPr lang="en-US" sz="1600" b="1" dirty="0" smtClean="0">
                <a:solidFill>
                  <a:schemeClr val="bg1"/>
                </a:solidFill>
              </a:rPr>
              <a:t>March 2015 </a:t>
            </a:r>
            <a:r>
              <a:rPr lang="en-US" sz="1600" b="1" dirty="0">
                <a:solidFill>
                  <a:schemeClr val="bg1"/>
                </a:solidFill>
              </a:rPr>
              <a:t>was </a:t>
            </a:r>
            <a:r>
              <a:rPr lang="en-US" sz="1600" b="1" dirty="0" smtClean="0">
                <a:solidFill>
                  <a:schemeClr val="bg1"/>
                </a:solidFill>
              </a:rPr>
              <a:t>$482.2B—down 5.1% since the July 2014 record high of $508.1B</a:t>
            </a:r>
            <a:endParaRPr lang="en-US" sz="1600" b="1" dirty="0">
              <a:solidFill>
                <a:schemeClr val="bg1"/>
              </a:solidFill>
            </a:endParaRPr>
          </a:p>
        </p:txBody>
      </p:sp>
    </p:spTree>
    <p:extLst>
      <p:ext uri="{BB962C8B-B14F-4D97-AF65-F5344CB8AC3E}">
        <p14:creationId xmlns:p14="http://schemas.microsoft.com/office/powerpoint/2010/main" val="30057772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5" grpId="0" animBg="1"/>
    </p:bldLst>
  </p:timing>
</p:sld>
</file>

<file path=ppt/slides/slide1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p:cNvGraphicFramePr/>
          <p:nvPr>
            <p:extLst/>
          </p:nvPr>
        </p:nvGraphicFramePr>
        <p:xfrm>
          <a:off x="447675" y="1397000"/>
          <a:ext cx="8382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E524E1F3-4F6E-4FA8-9113-C51FC343ED7E}"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159</a:t>
            </a:fld>
            <a:endParaRPr lang="en-US" sz="900">
              <a:solidFill>
                <a:srgbClr val="000000"/>
              </a:solidFill>
              <a:latin typeface="Arial" charset="0"/>
              <a:cs typeface="Arial" charset="0"/>
            </a:endParaRPr>
          </a:p>
        </p:txBody>
      </p:sp>
      <p:sp>
        <p:nvSpPr>
          <p:cNvPr id="8198" name="Rectangle 7"/>
          <p:cNvSpPr>
            <a:spLocks noGrp="1" noChangeArrowheads="1"/>
          </p:cNvSpPr>
          <p:nvPr>
            <p:ph type="title" idx="4294967295"/>
          </p:nvPr>
        </p:nvSpPr>
        <p:spPr>
          <a:xfrm>
            <a:off x="565150" y="147638"/>
            <a:ext cx="7332854" cy="860425"/>
          </a:xfrm>
        </p:spPr>
        <p:txBody>
          <a:bodyPr/>
          <a:lstStyle/>
          <a:p>
            <a:r>
              <a:rPr lang="en-US" sz="2800" dirty="0" smtClean="0"/>
              <a:t>Index of Total Industrial Production:*</a:t>
            </a:r>
            <a:br>
              <a:rPr lang="en-US" sz="2800" dirty="0" smtClean="0"/>
            </a:br>
            <a:r>
              <a:rPr lang="en-US" sz="2800" dirty="0" smtClean="0"/>
              <a:t>A Near Peak as of December 2014</a:t>
            </a:r>
          </a:p>
        </p:txBody>
      </p:sp>
      <p:sp>
        <p:nvSpPr>
          <p:cNvPr id="8199"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*Monthly, seasonally adjusted, through </a:t>
            </a:r>
            <a:r>
              <a:rPr lang="en-US" sz="1100" dirty="0" smtClean="0">
                <a:solidFill>
                  <a:srgbClr val="000000"/>
                </a:solidFill>
                <a:latin typeface="Arial" charset="0"/>
                <a:cs typeface="Arial" charset="0"/>
              </a:rPr>
              <a:t>December 2014 </a:t>
            </a:r>
            <a:r>
              <a:rPr lang="en-US" sz="1100" dirty="0">
                <a:solidFill>
                  <a:srgbClr val="000000"/>
                </a:solidFill>
                <a:latin typeface="Arial" charset="0"/>
                <a:cs typeface="Arial" charset="0"/>
              </a:rPr>
              <a:t>(which is preliminary). Index based on year 2007 = 100</a:t>
            </a: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Federal Reserve Board at </a:t>
            </a:r>
            <a:r>
              <a:rPr lang="en-US" sz="1100" dirty="0">
                <a:solidFill>
                  <a:srgbClr val="000000"/>
                </a:solidFill>
                <a:latin typeface="Arial" charset="0"/>
                <a:cs typeface="Arial" charset="0"/>
                <a:hlinkClick r:id="rId4"/>
              </a:rPr>
              <a:t>http://www.federalreserve.gov/releases/g17/ipdisk/ip_sa.txt</a:t>
            </a:r>
            <a:r>
              <a:rPr lang="en-US" sz="1100" dirty="0">
                <a:solidFill>
                  <a:srgbClr val="000000"/>
                </a:solidFill>
                <a:latin typeface="Arial" charset="0"/>
                <a:cs typeface="Arial" charset="0"/>
              </a:rPr>
              <a:t> .  </a:t>
            </a:r>
            <a:br>
              <a:rPr lang="en-US" sz="1100" dirty="0">
                <a:solidFill>
                  <a:srgbClr val="000000"/>
                </a:solidFill>
                <a:latin typeface="Arial" charset="0"/>
                <a:cs typeface="Arial" charset="0"/>
              </a:rPr>
            </a:br>
            <a:r>
              <a:rPr lang="en-US" sz="1100" dirty="0">
                <a:solidFill>
                  <a:srgbClr val="000000"/>
                </a:solidFill>
                <a:latin typeface="Arial" charset="0"/>
                <a:cs typeface="Arial" charset="0"/>
              </a:rPr>
              <a:t>National Bureau of Economic Research (recession dates); 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sp>
        <p:nvSpPr>
          <p:cNvPr id="9" name="AutoShape 38"/>
          <p:cNvSpPr>
            <a:spLocks noChangeArrowheads="1"/>
          </p:cNvSpPr>
          <p:nvPr/>
        </p:nvSpPr>
        <p:spPr bwMode="blackWhite">
          <a:xfrm>
            <a:off x="4973933" y="3370263"/>
            <a:ext cx="1754305" cy="1052512"/>
          </a:xfrm>
          <a:prstGeom prst="wedgeRectCallout">
            <a:avLst>
              <a:gd name="adj1" fmla="val 32273"/>
              <a:gd name="adj2" fmla="val -1668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Peak at 100.82 in December 2007 (officially  the 1</a:t>
            </a:r>
            <a:r>
              <a:rPr lang="en-US" sz="1400" b="1" baseline="30000">
                <a:solidFill>
                  <a:srgbClr val="FFFFFF"/>
                </a:solidFill>
                <a:latin typeface="Arial" charset="0"/>
                <a:cs typeface="Arial" charset="0"/>
              </a:rPr>
              <a:t>st</a:t>
            </a:r>
            <a:r>
              <a:rPr lang="en-US" sz="1400" b="1">
                <a:solidFill>
                  <a:srgbClr val="FFFFFF"/>
                </a:solidFill>
                <a:latin typeface="Arial" charset="0"/>
                <a:cs typeface="Arial" charset="0"/>
              </a:rPr>
              <a:t> month of the Great Recession)</a:t>
            </a:r>
          </a:p>
        </p:txBody>
      </p:sp>
      <p:sp>
        <p:nvSpPr>
          <p:cNvPr id="8201" name="Rectangle 4"/>
          <p:cNvSpPr>
            <a:spLocks noChangeArrowheads="1"/>
          </p:cNvSpPr>
          <p:nvPr/>
        </p:nvSpPr>
        <p:spPr bwMode="blackWhite">
          <a:xfrm>
            <a:off x="357188" y="5516563"/>
            <a:ext cx="8472487" cy="7223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latin typeface="Arial" charset="0"/>
                <a:cs typeface="Arial" charset="0"/>
              </a:rPr>
              <a:t>Insurance exposures for industrial production will continue growing in </a:t>
            </a:r>
            <a:r>
              <a:rPr lang="en-US" sz="1600" b="1" dirty="0" smtClean="0">
                <a:solidFill>
                  <a:srgbClr val="FFFFFF"/>
                </a:solidFill>
                <a:latin typeface="Arial" charset="0"/>
                <a:cs typeface="Arial" charset="0"/>
              </a:rPr>
              <a:t>2015, </a:t>
            </a:r>
            <a:r>
              <a:rPr lang="en-US" sz="1600" b="1" dirty="0">
                <a:solidFill>
                  <a:srgbClr val="FFFFFF"/>
                </a:solidFill>
                <a:latin typeface="Arial" charset="0"/>
                <a:cs typeface="Arial" charset="0"/>
              </a:rPr>
              <a:t>and commercial insurance premium volume with them. </a:t>
            </a:r>
            <a:r>
              <a:rPr lang="en-US" sz="1600" b="1" dirty="0" smtClean="0">
                <a:solidFill>
                  <a:srgbClr val="FFFFFF"/>
                </a:solidFill>
                <a:latin typeface="Arial" charset="0"/>
                <a:cs typeface="Arial" charset="0"/>
              </a:rPr>
              <a:t>Y-o-Y </a:t>
            </a:r>
            <a:r>
              <a:rPr lang="en-US" sz="1600" b="1" dirty="0">
                <a:solidFill>
                  <a:srgbClr val="FFFFFF"/>
                </a:solidFill>
                <a:latin typeface="Arial" charset="0"/>
                <a:cs typeface="Arial" charset="0"/>
              </a:rPr>
              <a:t>growth to </a:t>
            </a:r>
            <a:r>
              <a:rPr lang="en-US" sz="1600" b="1" dirty="0" smtClean="0">
                <a:solidFill>
                  <a:srgbClr val="FFFFFF"/>
                </a:solidFill>
                <a:latin typeface="Arial" charset="0"/>
                <a:cs typeface="Arial" charset="0"/>
              </a:rPr>
              <a:t>December 2014 </a:t>
            </a:r>
            <a:r>
              <a:rPr lang="en-US" sz="1600" b="1" dirty="0">
                <a:solidFill>
                  <a:srgbClr val="FFFFFF"/>
                </a:solidFill>
                <a:latin typeface="Arial" charset="0"/>
                <a:cs typeface="Arial" charset="0"/>
              </a:rPr>
              <a:t>was </a:t>
            </a:r>
            <a:r>
              <a:rPr lang="en-US" sz="1600" b="1" dirty="0" smtClean="0">
                <a:solidFill>
                  <a:srgbClr val="FFFFFF"/>
                </a:solidFill>
                <a:latin typeface="Arial" charset="0"/>
                <a:cs typeface="Arial" charset="0"/>
              </a:rPr>
              <a:t>4.6%. </a:t>
            </a:r>
            <a:r>
              <a:rPr lang="en-US" sz="1600" b="1" dirty="0">
                <a:solidFill>
                  <a:srgbClr val="FFFFFF"/>
                </a:solidFill>
                <a:latin typeface="Arial" charset="0"/>
                <a:cs typeface="Arial" charset="0"/>
              </a:rPr>
              <a:t>Both production and premium volume growth for </a:t>
            </a:r>
            <a:r>
              <a:rPr lang="en-US" sz="1600" b="1" dirty="0" smtClean="0">
                <a:solidFill>
                  <a:srgbClr val="FFFFFF"/>
                </a:solidFill>
                <a:latin typeface="Arial" charset="0"/>
                <a:cs typeface="Arial" charset="0"/>
              </a:rPr>
              <a:t>2015 </a:t>
            </a:r>
            <a:r>
              <a:rPr lang="en-US" sz="1600" b="1" dirty="0">
                <a:solidFill>
                  <a:srgbClr val="FFFFFF"/>
                </a:solidFill>
                <a:latin typeface="Arial" charset="0"/>
                <a:cs typeface="Arial" charset="0"/>
              </a:rPr>
              <a:t>should exceed this.</a:t>
            </a:r>
          </a:p>
        </p:txBody>
      </p:sp>
      <p:sp>
        <p:nvSpPr>
          <p:cNvPr id="12" name="Date Placeholder 11"/>
          <p:cNvSpPr>
            <a:spLocks noGrp="1"/>
          </p:cNvSpPr>
          <p:nvPr>
            <p:ph type="dt" sz="quarter" idx="10"/>
          </p:nvPr>
        </p:nvSpPr>
        <p:spPr/>
        <p:txBody>
          <a:bodyPr/>
          <a:lstStyle/>
          <a:p>
            <a:pPr>
              <a:defRPr/>
            </a:pPr>
            <a:r>
              <a:rPr lang="en-US">
                <a:solidFill>
                  <a:srgbClr val="FFFFFF"/>
                </a:solidFill>
              </a:rPr>
              <a:t>12/01/09 - 9pm</a:t>
            </a:r>
          </a:p>
        </p:txBody>
      </p:sp>
      <p:sp>
        <p:nvSpPr>
          <p:cNvPr id="13" name="Slide Number Placeholder 12"/>
          <p:cNvSpPr>
            <a:spLocks noGrp="1"/>
          </p:cNvSpPr>
          <p:nvPr>
            <p:ph type="sldNum" sz="quarter" idx="12"/>
          </p:nvPr>
        </p:nvSpPr>
        <p:spPr/>
        <p:txBody>
          <a:bodyPr/>
          <a:lstStyle/>
          <a:p>
            <a:pPr>
              <a:defRPr/>
            </a:pPr>
            <a:fld id="{2842E5D0-DDC1-427B-9B51-3D78018024B9}" type="slidenum">
              <a:rPr lang="en-US" smtClean="0">
                <a:solidFill>
                  <a:srgbClr val="000000"/>
                </a:solidFill>
              </a:rPr>
              <a:pPr>
                <a:defRPr/>
              </a:pPr>
              <a:t>159</a:t>
            </a:fld>
            <a:endParaRPr lang="en-US">
              <a:solidFill>
                <a:srgbClr val="000000"/>
              </a:solidFill>
            </a:endParaRPr>
          </a:p>
        </p:txBody>
      </p:sp>
      <p:sp>
        <p:nvSpPr>
          <p:cNvPr id="15" name="AutoShape 38"/>
          <p:cNvSpPr>
            <a:spLocks noChangeArrowheads="1"/>
          </p:cNvSpPr>
          <p:nvPr/>
        </p:nvSpPr>
        <p:spPr bwMode="blackWhite">
          <a:xfrm>
            <a:off x="7281862" y="3134519"/>
            <a:ext cx="1543050" cy="762000"/>
          </a:xfrm>
          <a:prstGeom prst="wedgeRectCallout">
            <a:avLst>
              <a:gd name="adj1" fmla="val 31529"/>
              <a:gd name="adj2" fmla="val -1971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smtClean="0">
                <a:solidFill>
                  <a:srgbClr val="FFFFFF"/>
                </a:solidFill>
                <a:latin typeface="Arial" charset="0"/>
                <a:cs typeface="Arial" charset="0"/>
              </a:rPr>
              <a:t>December 2014 Index </a:t>
            </a:r>
            <a:r>
              <a:rPr lang="en-US" sz="1400" b="1" dirty="0">
                <a:solidFill>
                  <a:srgbClr val="FFFFFF"/>
                </a:solidFill>
                <a:latin typeface="Arial" charset="0"/>
                <a:cs typeface="Arial" charset="0"/>
              </a:rPr>
              <a:t>at </a:t>
            </a:r>
            <a:r>
              <a:rPr lang="en-US" sz="1400" b="1" dirty="0" smtClean="0">
                <a:solidFill>
                  <a:srgbClr val="FFFFFF"/>
                </a:solidFill>
                <a:latin typeface="Arial" charset="0"/>
                <a:cs typeface="Arial" charset="0"/>
              </a:rPr>
              <a:t>106.5</a:t>
            </a:r>
            <a:endParaRPr lang="en-US" sz="1400" b="1" dirty="0">
              <a:solidFill>
                <a:srgbClr val="FFFFFF"/>
              </a:solidFill>
              <a:latin typeface="Arial" charset="0"/>
              <a:cs typeface="Arial" charset="0"/>
            </a:endParaRPr>
          </a:p>
        </p:txBody>
      </p:sp>
      <p:sp>
        <p:nvSpPr>
          <p:cNvPr id="16" name="AutoShape 7"/>
          <p:cNvSpPr>
            <a:spLocks noChangeArrowheads="1"/>
          </p:cNvSpPr>
          <p:nvPr/>
        </p:nvSpPr>
        <p:spPr bwMode="blackWhite">
          <a:xfrm>
            <a:off x="1230999" y="1323801"/>
            <a:ext cx="2102226" cy="1058587"/>
          </a:xfrm>
          <a:prstGeom prst="wedgeRectCallout">
            <a:avLst>
              <a:gd name="adj1" fmla="val -48653"/>
              <a:gd name="adj2" fmla="val 1881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Many economists expect business investment to rise in 2015</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30882087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2000"/>
                            </p:stCondLst>
                            <p:childTnLst>
                              <p:par>
                                <p:cTn id="13" presetID="22" presetClass="entr" presetSubtype="4"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16</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a:t>
            </a:fld>
            <a:endParaRPr lang="en-US"/>
          </a:p>
        </p:txBody>
      </p:sp>
    </p:spTree>
    <p:extLst>
      <p:ext uri="{BB962C8B-B14F-4D97-AF65-F5344CB8AC3E}">
        <p14:creationId xmlns:p14="http://schemas.microsoft.com/office/powerpoint/2010/main" val="376008221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6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2638385210"/>
              </p:ext>
            </p:extLst>
          </p:nvPr>
        </p:nvGraphicFramePr>
        <p:xfrm>
          <a:off x="202046" y="1457325"/>
          <a:ext cx="8839200" cy="5083175"/>
        </p:xfrm>
        <a:graphic>
          <a:graphicData uri="http://schemas.openxmlformats.org/presentationml/2006/ole">
            <mc:AlternateContent xmlns:mc="http://schemas.openxmlformats.org/markup-compatibility/2006">
              <mc:Choice xmlns:v="urn:schemas-microsoft-com:vml" Requires="v">
                <p:oleObj spid="_x0000_s28417115" name="Chart" r:id="rId5" imgW="8134519" imgH="5391219" progId="MSGraph.Chart.8">
                  <p:embed followColorScheme="full"/>
                </p:oleObj>
              </mc:Choice>
              <mc:Fallback>
                <p:oleObj name="Chart" r:id="rId5" imgW="8134519" imgH="5391219" progId="MSGraph.Chart.8">
                  <p:embed followColorScheme="full"/>
                  <p:pic>
                    <p:nvPicPr>
                      <p:cNvPr id="0" name=""/>
                      <p:cNvPicPr>
                        <a:picLocks noChangeAspect="1" noChangeArrowheads="1"/>
                      </p:cNvPicPr>
                      <p:nvPr/>
                    </p:nvPicPr>
                    <p:blipFill>
                      <a:blip r:embed="rId6"/>
                      <a:srcRect/>
                      <a:stretch>
                        <a:fillRect/>
                      </a:stretch>
                    </p:blipFill>
                    <p:spPr bwMode="auto">
                      <a:xfrm>
                        <a:off x="202046" y="1457325"/>
                        <a:ext cx="8839200" cy="508317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278246" y="6470753"/>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7"/>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160</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1545705" y="1875706"/>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16200000">
            <a:off x="4370377" y="1861813"/>
            <a:ext cx="504850" cy="63730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27182"/>
              <a:gd name="adj2" fmla="val -188995"/>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6762728" y="4008541"/>
            <a:ext cx="1752600" cy="1279422"/>
          </a:xfrm>
          <a:prstGeom prst="wedgeRectCallout">
            <a:avLst>
              <a:gd name="adj1" fmla="val 64400"/>
              <a:gd name="adj2" fmla="val -153741"/>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dirty="0" smtClean="0">
                <a:solidFill>
                  <a:schemeClr val="bg1"/>
                </a:solidFill>
              </a:rPr>
              <a:t>Capacity</a:t>
            </a:r>
            <a:r>
              <a:rPr lang="en-US" sz="1600" b="1" dirty="0">
                <a:solidFill>
                  <a:schemeClr val="bg1"/>
                </a:solidFill>
              </a:rPr>
              <a:t> </a:t>
            </a:r>
            <a:r>
              <a:rPr lang="en-US" sz="1600" b="1" dirty="0" smtClean="0">
                <a:solidFill>
                  <a:schemeClr val="bg1"/>
                </a:solidFill>
              </a:rPr>
              <a:t>utilization is falling due to strong dollar and falling energy prices</a:t>
            </a:r>
            <a:endParaRPr lang="en-US" sz="1600" b="1" dirty="0">
              <a:solidFill>
                <a:schemeClr val="bg1"/>
              </a:solidFill>
            </a:endParaRPr>
          </a:p>
        </p:txBody>
      </p:sp>
      <p:sp>
        <p:nvSpPr>
          <p:cNvPr id="69647" name="AutoShape 5"/>
          <p:cNvSpPr>
            <a:spLocks noChangeArrowheads="1"/>
          </p:cNvSpPr>
          <p:nvPr/>
        </p:nvSpPr>
        <p:spPr bwMode="auto">
          <a:xfrm>
            <a:off x="6390970" y="1111048"/>
            <a:ext cx="2416380" cy="806242"/>
          </a:xfrm>
          <a:prstGeom prst="wedgeRectCallout">
            <a:avLst>
              <a:gd name="adj1" fmla="val 48264"/>
              <a:gd name="adj2" fmla="val 80722"/>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78.4% </a:t>
            </a:r>
            <a:r>
              <a:rPr lang="en-US" sz="1200" b="1" dirty="0"/>
              <a:t>of industrial capacity in </a:t>
            </a:r>
            <a:r>
              <a:rPr lang="en-US" sz="1200" b="1" dirty="0" smtClean="0"/>
              <a:t>Feb. 2015, well above </a:t>
            </a:r>
            <a:r>
              <a:rPr lang="en-US" sz="1200" b="1" dirty="0"/>
              <a:t>the June 2009 low of </a:t>
            </a:r>
            <a:r>
              <a:rPr lang="en-US" sz="1200" b="1" dirty="0" smtClean="0"/>
              <a:t>66.9% but is still below pre-recession levels.</a:t>
            </a:r>
            <a:endParaRPr lang="en-US" sz="1200" b="1" dirty="0"/>
          </a:p>
        </p:txBody>
      </p:sp>
      <p:sp>
        <p:nvSpPr>
          <p:cNvPr id="69649" name="Rectangle 8"/>
          <p:cNvSpPr>
            <a:spLocks noChangeArrowheads="1"/>
          </p:cNvSpPr>
          <p:nvPr/>
        </p:nvSpPr>
        <p:spPr bwMode="auto">
          <a:xfrm>
            <a:off x="4870429" y="2432892"/>
            <a:ext cx="911358" cy="3451254"/>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March 2015</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160</a:t>
            </a:fld>
            <a:endParaRPr lang="en-US"/>
          </a:p>
        </p:txBody>
      </p:sp>
      <p:sp>
        <p:nvSpPr>
          <p:cNvPr id="22" name="AutoShape 5"/>
          <p:cNvSpPr>
            <a:spLocks noChangeArrowheads="1"/>
          </p:cNvSpPr>
          <p:nvPr/>
        </p:nvSpPr>
        <p:spPr bwMode="auto">
          <a:xfrm>
            <a:off x="3013188" y="5287963"/>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
        <p:nvSpPr>
          <p:cNvPr id="23" name="AutoShape 38"/>
          <p:cNvSpPr>
            <a:spLocks noChangeArrowheads="1"/>
          </p:cNvSpPr>
          <p:nvPr/>
        </p:nvSpPr>
        <p:spPr bwMode="blackWhite">
          <a:xfrm>
            <a:off x="1899635" y="3585738"/>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Tree>
    <p:extLst>
      <p:ext uri="{BB962C8B-B14F-4D97-AF65-F5344CB8AC3E}">
        <p14:creationId xmlns:p14="http://schemas.microsoft.com/office/powerpoint/2010/main" val="28912833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6380546"/>
                                        </p:tgtEl>
                                        <p:attrNameLst>
                                          <p:attrName>style.visibility</p:attrName>
                                        </p:attrNameLst>
                                      </p:cBhvr>
                                      <p:to>
                                        <p:strVal val="visible"/>
                                      </p:to>
                                    </p:set>
                                    <p:animEffect transition="in" filter="wipe(left)">
                                      <p:cBhvr>
                                        <p:cTn id="13" dur="500"/>
                                        <p:tgtEl>
                                          <p:spTgt spid="6380546"/>
                                        </p:tgtEl>
                                      </p:cBhvr>
                                    </p:animEffect>
                                  </p:childTnLst>
                                  <p:subTnLst>
                                    <p:audio>
                                      <p:cMediaNode>
                                        <p:cTn display="0" masterRel="sameClick">
                                          <p:stCondLst>
                                            <p:cond evt="begin" delay="0">
                                              <p:tn val="11"/>
                                            </p:cond>
                                          </p:stCondLst>
                                          <p:endCondLst>
                                            <p:cond evt="onStopAudio" delay="0">
                                              <p:tgtEl>
                                                <p:sldTgt/>
                                              </p:tgtEl>
                                            </p:cond>
                                          </p:endCondLst>
                                        </p:cTn>
                                        <p:tgtEl>
                                          <p:sndTgt r:embed="rId4" name="PROJCTOR.WAV"/>
                                        </p:tgtEl>
                                      </p:cMediaNode>
                                    </p:audio>
                                  </p:sub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6380548"/>
                                        </p:tgtEl>
                                        <p:attrNameLst>
                                          <p:attrName>style.visibility</p:attrName>
                                        </p:attrNameLst>
                                      </p:cBhvr>
                                      <p:to>
                                        <p:strVal val="visible"/>
                                      </p:to>
                                    </p:set>
                                    <p:animEffect transition="in" filter="blinds(horizontal)">
                                      <p:cBhvr>
                                        <p:cTn id="17" dur="500"/>
                                        <p:tgtEl>
                                          <p:spTgt spid="6380548"/>
                                        </p:tgtEl>
                                      </p:cBhvr>
                                    </p:animEffect>
                                  </p:childTnLst>
                                </p:cTn>
                              </p:par>
                            </p:childTnLst>
                          </p:cTn>
                        </p:par>
                        <p:par>
                          <p:cTn id="18" fill="hold">
                            <p:stCondLst>
                              <p:cond delay="1000"/>
                            </p:stCondLst>
                            <p:childTnLst>
                              <p:par>
                                <p:cTn id="19" presetID="17" presetClass="entr" presetSubtype="4" fill="hold" grpId="0" nodeType="afterEffect">
                                  <p:stCondLst>
                                    <p:cond delay="1000"/>
                                  </p:stCondLst>
                                  <p:childTnLst>
                                    <p:set>
                                      <p:cBhvr>
                                        <p:cTn id="20" dur="1" fill="hold">
                                          <p:stCondLst>
                                            <p:cond delay="0"/>
                                          </p:stCondLst>
                                        </p:cTn>
                                        <p:tgtEl>
                                          <p:spTgt spid="375816"/>
                                        </p:tgtEl>
                                        <p:attrNameLst>
                                          <p:attrName>style.visibility</p:attrName>
                                        </p:attrNameLst>
                                      </p:cBhvr>
                                      <p:to>
                                        <p:strVal val="visible"/>
                                      </p:to>
                                    </p:set>
                                    <p:anim calcmode="lin" valueType="num">
                                      <p:cBhvr>
                                        <p:cTn id="21" dur="500" fill="hold"/>
                                        <p:tgtEl>
                                          <p:spTgt spid="375816"/>
                                        </p:tgtEl>
                                        <p:attrNameLst>
                                          <p:attrName>ppt_x</p:attrName>
                                        </p:attrNameLst>
                                      </p:cBhvr>
                                      <p:tavLst>
                                        <p:tav tm="0">
                                          <p:val>
                                            <p:strVal val="#ppt_x"/>
                                          </p:val>
                                        </p:tav>
                                        <p:tav tm="100000">
                                          <p:val>
                                            <p:strVal val="#ppt_x"/>
                                          </p:val>
                                        </p:tav>
                                      </p:tavLst>
                                    </p:anim>
                                    <p:anim calcmode="lin" valueType="num">
                                      <p:cBhvr>
                                        <p:cTn id="22" dur="500" fill="hold"/>
                                        <p:tgtEl>
                                          <p:spTgt spid="375816"/>
                                        </p:tgtEl>
                                        <p:attrNameLst>
                                          <p:attrName>ppt_y</p:attrName>
                                        </p:attrNameLst>
                                      </p:cBhvr>
                                      <p:tavLst>
                                        <p:tav tm="0">
                                          <p:val>
                                            <p:strVal val="#ppt_y+#ppt_h/2"/>
                                          </p:val>
                                        </p:tav>
                                        <p:tav tm="100000">
                                          <p:val>
                                            <p:strVal val="#ppt_y"/>
                                          </p:val>
                                        </p:tav>
                                      </p:tavLst>
                                    </p:anim>
                                    <p:anim calcmode="lin" valueType="num">
                                      <p:cBhvr>
                                        <p:cTn id="23" dur="500" fill="hold"/>
                                        <p:tgtEl>
                                          <p:spTgt spid="375816"/>
                                        </p:tgtEl>
                                        <p:attrNameLst>
                                          <p:attrName>ppt_w</p:attrName>
                                        </p:attrNameLst>
                                      </p:cBhvr>
                                      <p:tavLst>
                                        <p:tav tm="0">
                                          <p:val>
                                            <p:strVal val="#ppt_w"/>
                                          </p:val>
                                        </p:tav>
                                        <p:tav tm="100000">
                                          <p:val>
                                            <p:strVal val="#ppt_w"/>
                                          </p:val>
                                        </p:tav>
                                      </p:tavLst>
                                    </p:anim>
                                    <p:anim calcmode="lin" valueType="num">
                                      <p:cBhvr>
                                        <p:cTn id="24" dur="500" fill="hold"/>
                                        <p:tgtEl>
                                          <p:spTgt spid="375816"/>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8" fill="hold" grpId="0" nodeType="afterEffect">
                                  <p:stCondLst>
                                    <p:cond delay="50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0547" grpId="0" autoUpdateAnimBg="0"/>
      <p:bldP spid="6380548" grpId="0" autoUpdateAnimBg="0"/>
      <p:bldP spid="375816" grpId="0" animBg="1"/>
      <p:bldP spid="23" grpId="0" animBg="1"/>
    </p:bldLst>
  </p:timing>
</p:sld>
</file>

<file path=ppt/slides/slide1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3490" name="Chart 3"/>
          <p:cNvGraphicFramePr>
            <a:graphicFrameLocks/>
          </p:cNvGraphicFramePr>
          <p:nvPr>
            <p:extLst/>
          </p:nvPr>
        </p:nvGraphicFramePr>
        <p:xfrm>
          <a:off x="357188" y="1323975"/>
          <a:ext cx="8674100" cy="4237038"/>
        </p:xfrm>
        <a:graphic>
          <a:graphicData uri="http://schemas.openxmlformats.org/presentationml/2006/ole">
            <mc:AlternateContent xmlns:mc="http://schemas.openxmlformats.org/markup-compatibility/2006">
              <mc:Choice xmlns:v="urn:schemas-microsoft-com:vml" Requires="v">
                <p:oleObj spid="_x0000_s28418139" name="Worksheet" r:id="rId5" imgW="8677257" imgH="4248253" progId="Excel.Sheet.8">
                  <p:embed/>
                </p:oleObj>
              </mc:Choice>
              <mc:Fallback>
                <p:oleObj name="Worksheet" r:id="rId5" imgW="8677257" imgH="4248253" progId="Excel.Sheet.8">
                  <p:embed/>
                  <p:pic>
                    <p:nvPicPr>
                      <p:cNvPr id="0" name=""/>
                      <p:cNvPicPr>
                        <a:picLocks noChangeArrowheads="1"/>
                      </p:cNvPicPr>
                      <p:nvPr/>
                    </p:nvPicPr>
                    <p:blipFill>
                      <a:blip r:embed="rId6"/>
                      <a:srcRect/>
                      <a:stretch>
                        <a:fillRect/>
                      </a:stretch>
                    </p:blipFill>
                    <p:spPr bwMode="auto">
                      <a:xfrm>
                        <a:off x="357188" y="1323975"/>
                        <a:ext cx="8674100"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491"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altLang="en-US" sz="900">
                <a:solidFill>
                  <a:srgbClr val="FFFFFF"/>
                </a:solidFill>
              </a:rPr>
              <a:t>12/01/09 - 9pm</a:t>
            </a:r>
          </a:p>
        </p:txBody>
      </p:sp>
      <p:sp>
        <p:nvSpPr>
          <p:cNvPr id="63492"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rgbClr val="FFFFFF"/>
                </a:solidFill>
              </a:rPr>
              <a:t>eSlide – P6466 – The Financial Crisis and the Future of the P/C</a:t>
            </a:r>
          </a:p>
        </p:txBody>
      </p:sp>
      <p:sp>
        <p:nvSpPr>
          <p:cNvPr id="63493"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9CCBA39C-7FD4-4312-BC39-172A2AAA3DFD}" type="slidenum">
              <a:rPr lang="en-US" altLang="en-US" sz="900">
                <a:solidFill>
                  <a:srgbClr val="000000"/>
                </a:solidFill>
              </a:rPr>
              <a:pPr algn="r">
                <a:lnSpc>
                  <a:spcPct val="85000"/>
                </a:lnSpc>
                <a:spcBef>
                  <a:spcPct val="20000"/>
                </a:spcBef>
              </a:pPr>
              <a:t>161</a:t>
            </a:fld>
            <a:endParaRPr lang="en-US" altLang="en-US" sz="900">
              <a:solidFill>
                <a:srgbClr val="000000"/>
              </a:solidFill>
            </a:endParaRPr>
          </a:p>
        </p:txBody>
      </p:sp>
      <p:sp>
        <p:nvSpPr>
          <p:cNvPr id="63494" name="Rectangle 7"/>
          <p:cNvSpPr>
            <a:spLocks noGrp="1" noChangeArrowheads="1"/>
          </p:cNvSpPr>
          <p:nvPr>
            <p:ph type="title" idx="4294967295"/>
          </p:nvPr>
        </p:nvSpPr>
        <p:spPr>
          <a:xfrm>
            <a:off x="255588" y="88272"/>
            <a:ext cx="7332663" cy="860425"/>
          </a:xfrm>
        </p:spPr>
        <p:txBody>
          <a:bodyPr/>
          <a:lstStyle/>
          <a:p>
            <a:r>
              <a:rPr lang="en-US" altLang="en-US" sz="2800" dirty="0" smtClean="0">
                <a:latin typeface="Arial" panose="020B0604020202020204" pitchFamily="34" charset="0"/>
              </a:rPr>
              <a:t>Index of Total Industrial Production:*</a:t>
            </a:r>
            <a:br>
              <a:rPr lang="en-US" altLang="en-US" sz="2800" dirty="0" smtClean="0">
                <a:latin typeface="Arial" panose="020B0604020202020204" pitchFamily="34" charset="0"/>
              </a:rPr>
            </a:br>
            <a:r>
              <a:rPr lang="en-US" altLang="en-US" sz="2800" dirty="0" smtClean="0">
                <a:latin typeface="Arial" panose="020B0604020202020204" pitchFamily="34" charset="0"/>
              </a:rPr>
              <a:t>Strong Dollar Is a Headwind</a:t>
            </a:r>
          </a:p>
        </p:txBody>
      </p:sp>
      <p:sp>
        <p:nvSpPr>
          <p:cNvPr id="63495" name="Text Box 5"/>
          <p:cNvSpPr txBox="1">
            <a:spLocks noChangeArrowheads="1"/>
          </p:cNvSpPr>
          <p:nvPr/>
        </p:nvSpPr>
        <p:spPr bwMode="auto">
          <a:xfrm>
            <a:off x="0" y="6284913"/>
            <a:ext cx="8724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rgbClr val="FF6801"/>
              </a:buClr>
              <a:buFont typeface="Wingdings" panose="05000000000000000000" pitchFamily="2" charset="2"/>
              <a:buNone/>
            </a:pPr>
            <a:r>
              <a:rPr lang="en-US" altLang="en-US" sz="1100" dirty="0">
                <a:solidFill>
                  <a:srgbClr val="000000"/>
                </a:solidFill>
              </a:rPr>
              <a:t>*Monthly, seasonally adjusted, through March 2015 (which is preliminary). Index based on year 2007 = 100</a:t>
            </a:r>
          </a:p>
          <a:p>
            <a:pPr>
              <a:lnSpc>
                <a:spcPct val="85000"/>
              </a:lnSpc>
              <a:spcBef>
                <a:spcPct val="25000"/>
              </a:spcBef>
              <a:buClr>
                <a:srgbClr val="FF6801"/>
              </a:buClr>
              <a:buFont typeface="Wingdings" panose="05000000000000000000" pitchFamily="2" charset="2"/>
              <a:buNone/>
            </a:pPr>
            <a:r>
              <a:rPr lang="en-US" altLang="en-US" sz="1100" dirty="0">
                <a:solidFill>
                  <a:srgbClr val="000000"/>
                </a:solidFill>
              </a:rPr>
              <a:t>Sources: Federal Reserve Board at </a:t>
            </a:r>
            <a:r>
              <a:rPr lang="en-US" altLang="en-US" sz="1100" dirty="0">
                <a:solidFill>
                  <a:srgbClr val="000000"/>
                </a:solidFill>
                <a:hlinkClick r:id="rId7"/>
              </a:rPr>
              <a:t>http://www.federalreserve.gov/releases/g17/ipdisk/ip_sa.txt</a:t>
            </a:r>
            <a:r>
              <a:rPr lang="en-US" altLang="en-US" sz="1100" dirty="0">
                <a:solidFill>
                  <a:srgbClr val="000000"/>
                </a:solidFill>
              </a:rPr>
              <a:t> .  </a:t>
            </a:r>
            <a:br>
              <a:rPr lang="en-US" altLang="en-US" sz="1100" dirty="0">
                <a:solidFill>
                  <a:srgbClr val="000000"/>
                </a:solidFill>
              </a:rPr>
            </a:br>
            <a:r>
              <a:rPr lang="en-US" altLang="en-US" sz="1100" dirty="0">
                <a:solidFill>
                  <a:srgbClr val="000000"/>
                </a:solidFill>
              </a:rPr>
              <a:t>National Bureau of Economic Research (recession dates); Insurance Information Institute.</a:t>
            </a:r>
          </a:p>
        </p:txBody>
      </p:sp>
      <p:sp>
        <p:nvSpPr>
          <p:cNvPr id="9" name="AutoShape 38"/>
          <p:cNvSpPr>
            <a:spLocks noChangeArrowheads="1"/>
          </p:cNvSpPr>
          <p:nvPr/>
        </p:nvSpPr>
        <p:spPr bwMode="blackWhite">
          <a:xfrm>
            <a:off x="4914900" y="3606800"/>
            <a:ext cx="1754188" cy="1052513"/>
          </a:xfrm>
          <a:prstGeom prst="wedgeRectCallout">
            <a:avLst>
              <a:gd name="adj1" fmla="val 32273"/>
              <a:gd name="adj2" fmla="val -1668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a:solidFill>
                  <a:srgbClr val="FFFFFF"/>
                </a:solidFill>
              </a:rPr>
              <a:t>Peak at 100.82 in December 2007 (officially  the 1</a:t>
            </a:r>
            <a:r>
              <a:rPr lang="en-US" altLang="en-US" sz="1400" b="1" baseline="30000">
                <a:solidFill>
                  <a:srgbClr val="FFFFFF"/>
                </a:solidFill>
              </a:rPr>
              <a:t>st</a:t>
            </a:r>
            <a:r>
              <a:rPr lang="en-US" altLang="en-US" sz="1400" b="1">
                <a:solidFill>
                  <a:srgbClr val="FFFFFF"/>
                </a:solidFill>
              </a:rPr>
              <a:t> month of the Great Recession)</a:t>
            </a:r>
          </a:p>
        </p:txBody>
      </p:sp>
      <p:sp>
        <p:nvSpPr>
          <p:cNvPr id="63497" name="Rectangle 4"/>
          <p:cNvSpPr>
            <a:spLocks noChangeArrowheads="1"/>
          </p:cNvSpPr>
          <p:nvPr/>
        </p:nvSpPr>
        <p:spPr bwMode="blackWhite">
          <a:xfrm>
            <a:off x="357188" y="5383213"/>
            <a:ext cx="8472487" cy="8556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600" b="1" dirty="0">
                <a:solidFill>
                  <a:srgbClr val="FFFFFF"/>
                </a:solidFill>
              </a:rPr>
              <a:t>Insurance exposures for industrial production will continue growing in 2015, and commercial insurance premium volume with them. </a:t>
            </a:r>
            <a:r>
              <a:rPr lang="en-US" altLang="en-US" sz="1600" b="1" dirty="0" smtClean="0">
                <a:solidFill>
                  <a:srgbClr val="FFFFFF"/>
                </a:solidFill>
              </a:rPr>
              <a:t>Y-o-y </a:t>
            </a:r>
            <a:r>
              <a:rPr lang="en-US" altLang="en-US" sz="1600" b="1" dirty="0">
                <a:solidFill>
                  <a:srgbClr val="FFFFFF"/>
                </a:solidFill>
              </a:rPr>
              <a:t>growth to December 2014 was 4.6%. Both production and premium volume growth for 2015 should exceed this.</a:t>
            </a:r>
          </a:p>
        </p:txBody>
      </p:sp>
      <p:sp>
        <p:nvSpPr>
          <p:cNvPr id="12" name="Date Placeholder 11"/>
          <p:cNvSpPr>
            <a:spLocks noGrp="1"/>
          </p:cNvSpPr>
          <p:nvPr>
            <p:ph type="dt" sz="quarter" idx="10"/>
          </p:nvPr>
        </p:nvSpPr>
        <p:spPr/>
        <p:txBody>
          <a:bodyPr/>
          <a:lstStyle/>
          <a:p>
            <a:pPr>
              <a:defRPr/>
            </a:pPr>
            <a:r>
              <a:rPr lang="en-US">
                <a:solidFill>
                  <a:srgbClr val="FFFFFF"/>
                </a:solidFill>
              </a:rPr>
              <a:t>12/01/09 - 9pm</a:t>
            </a:r>
          </a:p>
        </p:txBody>
      </p:sp>
      <p:sp>
        <p:nvSpPr>
          <p:cNvPr id="63499" name="Slide Number Placeholder 1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CF46EF0-0608-433E-B8BE-B249AB877300}" type="slidenum">
              <a:rPr lang="en-US" altLang="en-US" smtClean="0">
                <a:solidFill>
                  <a:srgbClr val="000000"/>
                </a:solidFill>
              </a:rPr>
              <a:pPr/>
              <a:t>161</a:t>
            </a:fld>
            <a:endParaRPr lang="en-US" altLang="en-US" smtClean="0">
              <a:solidFill>
                <a:srgbClr val="000000"/>
              </a:solidFill>
            </a:endParaRPr>
          </a:p>
        </p:txBody>
      </p:sp>
      <p:sp>
        <p:nvSpPr>
          <p:cNvPr id="15" name="AutoShape 38"/>
          <p:cNvSpPr>
            <a:spLocks noChangeArrowheads="1"/>
          </p:cNvSpPr>
          <p:nvPr/>
        </p:nvSpPr>
        <p:spPr bwMode="blackWhite">
          <a:xfrm>
            <a:off x="7341961" y="2763524"/>
            <a:ext cx="1543050" cy="552450"/>
          </a:xfrm>
          <a:prstGeom prst="wedgeRectCallout">
            <a:avLst>
              <a:gd name="adj1" fmla="val 35435"/>
              <a:gd name="adj2" fmla="val -19718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dirty="0" smtClean="0">
                <a:solidFill>
                  <a:srgbClr val="FFFFFF"/>
                </a:solidFill>
              </a:rPr>
              <a:t>April 2015 </a:t>
            </a:r>
            <a:r>
              <a:rPr lang="en-US" altLang="en-US" sz="1400" b="1" dirty="0">
                <a:solidFill>
                  <a:srgbClr val="FFFFFF"/>
                </a:solidFill>
              </a:rPr>
              <a:t>Index at 105.2</a:t>
            </a:r>
          </a:p>
        </p:txBody>
      </p:sp>
      <p:sp>
        <p:nvSpPr>
          <p:cNvPr id="16" name="AutoShape 7"/>
          <p:cNvSpPr>
            <a:spLocks noChangeArrowheads="1"/>
          </p:cNvSpPr>
          <p:nvPr/>
        </p:nvSpPr>
        <p:spPr bwMode="blackWhite">
          <a:xfrm>
            <a:off x="1230313" y="1323975"/>
            <a:ext cx="2103437" cy="1058863"/>
          </a:xfrm>
          <a:prstGeom prst="wedgeRectCallout">
            <a:avLst>
              <a:gd name="adj1" fmla="val -48653"/>
              <a:gd name="adj2" fmla="val 1881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a:solidFill>
                  <a:srgbClr val="FFFFFF"/>
                </a:solidFill>
                <a:latin typeface="Arial" charset="0"/>
                <a:cs typeface="Arial" charset="0"/>
              </a:rPr>
              <a:t>Many economists expect business investment to rise in 2015</a:t>
            </a:r>
          </a:p>
        </p:txBody>
      </p:sp>
    </p:spTree>
    <p:extLst>
      <p:ext uri="{BB962C8B-B14F-4D97-AF65-F5344CB8AC3E}">
        <p14:creationId xmlns:p14="http://schemas.microsoft.com/office/powerpoint/2010/main" val="12964990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nodeType="afterGroup">
                            <p:stCondLst>
                              <p:cond delay="2000"/>
                            </p:stCondLst>
                            <p:childTnLst>
                              <p:par>
                                <p:cTn id="13" presetID="22" presetClass="entr" presetSubtype="4"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6" grpId="0" animBg="1"/>
    </p:bldLst>
  </p:timing>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solidFill>
            <a:srgbClr val="002060"/>
          </a:solidFill>
          <a:ln w="12700" cap="flat" algn="ctr">
            <a:noFill/>
          </a:ln>
        </p:spPr>
        <p:txBody>
          <a:bodyPr/>
          <a:lstStyle/>
          <a:p>
            <a:pPr algn="ctr" defTabSz="914400" eaLnBrk="1" hangingPunct="1">
              <a:lnSpc>
                <a:spcPct val="95000"/>
              </a:lnSpc>
              <a:spcBef>
                <a:spcPct val="25000"/>
              </a:spcBef>
            </a:pPr>
            <a:r>
              <a:rPr lang="en-US" sz="4200" dirty="0" smtClean="0">
                <a:solidFill>
                  <a:schemeClr val="bg1"/>
                </a:solidFill>
              </a:rPr>
              <a:t>Profitability &amp; Politics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162</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162</a:t>
            </a:fld>
            <a:endParaRPr lang="en-US"/>
          </a:p>
        </p:txBody>
      </p:sp>
      <p:sp>
        <p:nvSpPr>
          <p:cNvPr id="10" name="Rectangle 8"/>
          <p:cNvSpPr>
            <a:spLocks noChangeArrowheads="1"/>
          </p:cNvSpPr>
          <p:nvPr/>
        </p:nvSpPr>
        <p:spPr bwMode="auto">
          <a:xfrm>
            <a:off x="449194" y="4919931"/>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FF0000"/>
                </a:solidFill>
              </a:rPr>
              <a:t>How Is Profitability Affected by the President’s Political Party?</a:t>
            </a:r>
            <a:endParaRPr lang="en-US" sz="4000" b="1" i="1" dirty="0">
              <a:solidFill>
                <a:srgbClr val="FF0000"/>
              </a:solidFill>
            </a:endParaRPr>
          </a:p>
        </p:txBody>
      </p:sp>
    </p:spTree>
    <p:extLst>
      <p:ext uri="{BB962C8B-B14F-4D97-AF65-F5344CB8AC3E}">
        <p14:creationId xmlns:p14="http://schemas.microsoft.com/office/powerpoint/2010/main" val="2347887897"/>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10" grpId="0"/>
    </p:bldLst>
  </p:timing>
</p:sld>
</file>

<file path=ppt/slides/slide1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362" name="Object 2"/>
          <p:cNvGraphicFramePr>
            <a:graphicFrameLocks noGrp="1" noChangeAspect="1"/>
          </p:cNvGraphicFramePr>
          <p:nvPr>
            <p:ph type="chart" idx="4294967295"/>
            <p:extLst>
              <p:ext uri="{D42A27DB-BD31-4B8C-83A1-F6EECF244321}">
                <p14:modId xmlns:p14="http://schemas.microsoft.com/office/powerpoint/2010/main" val="4197236620"/>
              </p:ext>
            </p:extLst>
          </p:nvPr>
        </p:nvGraphicFramePr>
        <p:xfrm>
          <a:off x="0" y="1228725"/>
          <a:ext cx="8566150" cy="5210175"/>
        </p:xfrm>
        <a:graphic>
          <a:graphicData uri="http://schemas.openxmlformats.org/presentationml/2006/ole">
            <mc:AlternateContent xmlns:mc="http://schemas.openxmlformats.org/markup-compatibility/2006">
              <mc:Choice xmlns:v="urn:schemas-microsoft-com:vml" Requires="v">
                <p:oleObj spid="_x0000_s28378238" name="Chart" r:id="rId4" imgW="8629689" imgH="5248240" progId="MSGraph.Chart.8">
                  <p:embed followColorScheme="full"/>
                </p:oleObj>
              </mc:Choice>
              <mc:Fallback>
                <p:oleObj name="Chart" r:id="rId4" imgW="8629689" imgH="5248240" progId="MSGraph.Chart.8">
                  <p:embed followColorScheme="full"/>
                  <p:pic>
                    <p:nvPicPr>
                      <p:cNvPr id="0" name=""/>
                      <p:cNvPicPr>
                        <a:picLocks noChangeAspect="1" noChangeArrowheads="1"/>
                      </p:cNvPicPr>
                      <p:nvPr/>
                    </p:nvPicPr>
                    <p:blipFill>
                      <a:blip r:embed="rId5"/>
                      <a:srcRect/>
                      <a:stretch>
                        <a:fillRect/>
                      </a:stretch>
                    </p:blipFill>
                    <p:spPr bwMode="auto">
                      <a:xfrm>
                        <a:off x="0" y="1228725"/>
                        <a:ext cx="8566150" cy="521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3" name="Rectangle 4"/>
          <p:cNvSpPr>
            <a:spLocks noChangeArrowheads="1"/>
          </p:cNvSpPr>
          <p:nvPr/>
        </p:nvSpPr>
        <p:spPr bwMode="auto">
          <a:xfrm>
            <a:off x="34412" y="63885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latin typeface="Arial" charset="0"/>
              </a:rPr>
              <a:t>*Truman </a:t>
            </a:r>
            <a:r>
              <a:rPr lang="en-US" sz="1000" dirty="0">
                <a:latin typeface="Arial" charset="0"/>
              </a:rPr>
              <a:t>administration ROE of 6.97% based on 3 years only, </a:t>
            </a:r>
            <a:r>
              <a:rPr lang="en-US" sz="1000" dirty="0" smtClean="0">
                <a:latin typeface="Arial" charset="0"/>
              </a:rPr>
              <a:t>1950-52;</a:t>
            </a:r>
            <a:r>
              <a:rPr lang="en-US" sz="1000" dirty="0" smtClean="0"/>
              <a:t>.</a:t>
            </a:r>
            <a:endParaRPr lang="en-US" sz="1000" dirty="0">
              <a:latin typeface="Arial" charset="0"/>
            </a:endParaRPr>
          </a:p>
          <a:p>
            <a:pPr>
              <a:spcBef>
                <a:spcPct val="0"/>
              </a:spcBef>
              <a:buClrTx/>
              <a:buFontTx/>
              <a:buNone/>
            </a:pPr>
            <a:r>
              <a:rPr lang="en-US" sz="1000" dirty="0" smtClean="0">
                <a:latin typeface="Arial" charset="0"/>
              </a:rPr>
              <a:t>  Source</a:t>
            </a:r>
            <a:r>
              <a:rPr lang="en-US" sz="1000" dirty="0">
                <a:latin typeface="Arial" charset="0"/>
              </a:rPr>
              <a:t>: Insurance Information Institute</a:t>
            </a:r>
          </a:p>
        </p:txBody>
      </p:sp>
      <p:sp>
        <p:nvSpPr>
          <p:cNvPr id="7045125" name="Text Box 5"/>
          <p:cNvSpPr txBox="1">
            <a:spLocks noChangeArrowheads="1"/>
          </p:cNvSpPr>
          <p:nvPr/>
        </p:nvSpPr>
        <p:spPr bwMode="auto">
          <a:xfrm>
            <a:off x="5718175" y="2482850"/>
            <a:ext cx="3273425" cy="1421928"/>
          </a:xfrm>
          <a:prstGeom prst="rect">
            <a:avLst/>
          </a:prstGeom>
          <a:solidFill>
            <a:schemeClr val="bg1"/>
          </a:solidFill>
          <a:ln w="38100">
            <a:solidFill>
              <a:srgbClr val="FF0000"/>
            </a:solidFill>
            <a:miter lim="800000"/>
            <a:headEnd type="none" w="sm" len="sm"/>
            <a:tailEnd type="none" w="sm" len="sm"/>
          </a:ln>
        </p:spPr>
        <p:txBody>
          <a:bodyPr wrap="square">
            <a:spAutoFit/>
          </a:bodyPr>
          <a:lstStyle/>
          <a:p>
            <a:pPr algn="ctr">
              <a:lnSpc>
                <a:spcPct val="90000"/>
              </a:lnSpc>
              <a:buClrTx/>
              <a:buFontTx/>
              <a:buNone/>
            </a:pPr>
            <a:r>
              <a:rPr lang="en-US" sz="2400" b="1" dirty="0">
                <a:latin typeface="Arial" charset="0"/>
              </a:rPr>
              <a:t>OVERALL RECORD: </a:t>
            </a:r>
            <a:r>
              <a:rPr lang="en-US" sz="2400" b="1" u="sng" dirty="0" smtClean="0">
                <a:latin typeface="Arial" charset="0"/>
              </a:rPr>
              <a:t>1950-2014</a:t>
            </a:r>
            <a:r>
              <a:rPr lang="en-US" sz="2400" b="1" dirty="0" smtClean="0">
                <a:latin typeface="Arial" charset="0"/>
              </a:rPr>
              <a:t>*</a:t>
            </a:r>
            <a:endParaRPr lang="en-US" sz="2400" b="1" dirty="0">
              <a:latin typeface="Arial" charset="0"/>
            </a:endParaRPr>
          </a:p>
          <a:p>
            <a:pPr>
              <a:lnSpc>
                <a:spcPct val="90000"/>
              </a:lnSpc>
              <a:buClrTx/>
              <a:buFontTx/>
              <a:buNone/>
            </a:pPr>
            <a:r>
              <a:rPr lang="en-US" sz="2400" b="1" dirty="0">
                <a:solidFill>
                  <a:srgbClr val="3333FF"/>
                </a:solidFill>
                <a:latin typeface="Arial" charset="0"/>
              </a:rPr>
              <a:t>Democrats	  </a:t>
            </a:r>
            <a:r>
              <a:rPr lang="en-US" sz="2400" b="1" dirty="0" smtClean="0">
                <a:solidFill>
                  <a:srgbClr val="3333FF"/>
                </a:solidFill>
                <a:latin typeface="Arial" charset="0"/>
              </a:rPr>
              <a:t>7.72%</a:t>
            </a:r>
            <a:endParaRPr lang="en-US" sz="2400" b="1" dirty="0">
              <a:solidFill>
                <a:srgbClr val="3333FF"/>
              </a:solidFill>
              <a:latin typeface="Arial" charset="0"/>
            </a:endParaRPr>
          </a:p>
          <a:p>
            <a:pPr>
              <a:lnSpc>
                <a:spcPct val="90000"/>
              </a:lnSpc>
              <a:buClrTx/>
              <a:buFontTx/>
              <a:buNone/>
            </a:pPr>
            <a:r>
              <a:rPr lang="en-US" sz="2400" b="1" dirty="0">
                <a:solidFill>
                  <a:srgbClr val="FF0000"/>
                </a:solidFill>
                <a:latin typeface="Arial" charset="0"/>
              </a:rPr>
              <a:t>Republicans	  </a:t>
            </a:r>
            <a:r>
              <a:rPr lang="en-US" sz="2400" b="1" dirty="0" smtClean="0">
                <a:solidFill>
                  <a:srgbClr val="FF0000"/>
                </a:solidFill>
                <a:latin typeface="Arial" charset="0"/>
              </a:rPr>
              <a:t>7.85%</a:t>
            </a:r>
            <a:endParaRPr lang="en-US" sz="2400" b="1" dirty="0">
              <a:solidFill>
                <a:srgbClr val="FF0000"/>
              </a:solidFill>
              <a:latin typeface="Arial" charset="0"/>
            </a:endParaRPr>
          </a:p>
        </p:txBody>
      </p:sp>
      <p:sp>
        <p:nvSpPr>
          <p:cNvPr id="7045126" name="Text Box 6"/>
          <p:cNvSpPr txBox="1">
            <a:spLocks noChangeArrowheads="1"/>
          </p:cNvSpPr>
          <p:nvPr/>
        </p:nvSpPr>
        <p:spPr bwMode="auto">
          <a:xfrm>
            <a:off x="5405281" y="4106510"/>
            <a:ext cx="3429000" cy="1419225"/>
          </a:xfrm>
          <a:prstGeom prst="rect">
            <a:avLst/>
          </a:prstGeom>
          <a:noFill/>
          <a:ln w="38100">
            <a:solidFill>
              <a:srgbClr val="FF0000"/>
            </a:solidFill>
            <a:miter lim="800000"/>
            <a:headEnd type="none" w="sm" len="sm"/>
            <a:tailEnd type="none" w="sm" len="sm"/>
          </a:ln>
          <a:effectLst/>
        </p:spPr>
        <p:txBody>
          <a:bodyPr>
            <a:spAutoFit/>
          </a:bodyPr>
          <a:lstStyle/>
          <a:p>
            <a:pPr algn="ctr">
              <a:lnSpc>
                <a:spcPct val="90000"/>
              </a:lnSpc>
              <a:buClrTx/>
              <a:buFontTx/>
              <a:buNone/>
              <a:defRPr/>
            </a:pPr>
            <a:r>
              <a:rPr lang="en-US" sz="2400" b="1" dirty="0">
                <a:solidFill>
                  <a:srgbClr val="3333FF"/>
                </a:solidFill>
                <a:latin typeface="Arial" pitchFamily="34" charset="0"/>
                <a:cs typeface="Arial" pitchFamily="34" charset="0"/>
              </a:rPr>
              <a:t>Party of President has marginal bearing on profitability of P/C insurance industry</a:t>
            </a:r>
          </a:p>
        </p:txBody>
      </p:sp>
      <p:sp>
        <p:nvSpPr>
          <p:cNvPr id="7"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noProof="0" dirty="0" smtClean="0">
                <a:solidFill>
                  <a:srgbClr val="225A7A"/>
                </a:solidFill>
                <a:ea typeface="+mj-ea"/>
                <a:cs typeface="+mj-cs"/>
              </a:rPr>
              <a:t>I</a:t>
            </a:r>
            <a:r>
              <a:rPr lang="en-US" sz="3000" b="1" kern="0" dirty="0" err="1" smtClean="0">
                <a:solidFill>
                  <a:srgbClr val="225A7A"/>
                </a:solidFill>
                <a:ea typeface="+mj-ea"/>
                <a:cs typeface="+mj-cs"/>
              </a:rPr>
              <a:t>nsurance</a:t>
            </a:r>
            <a:r>
              <a:rPr lang="en-US" sz="3000" b="1" kern="0" dirty="0" smtClean="0">
                <a:solidFill>
                  <a:srgbClr val="225A7A"/>
                </a:solidFill>
                <a:ea typeface="+mj-ea"/>
                <a:cs typeface="+mj-cs"/>
              </a:rPr>
              <a:t> Industry ROE by Presidential Administration, 1950-2014*</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Tree>
    <p:extLst>
      <p:ext uri="{BB962C8B-B14F-4D97-AF65-F5344CB8AC3E}">
        <p14:creationId xmlns:p14="http://schemas.microsoft.com/office/powerpoint/2010/main" val="154823618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045125"/>
                                        </p:tgtEl>
                                        <p:attrNameLst>
                                          <p:attrName>style.visibility</p:attrName>
                                        </p:attrNameLst>
                                      </p:cBhvr>
                                      <p:to>
                                        <p:strVal val="visible"/>
                                      </p:to>
                                    </p:set>
                                    <p:animEffect transition="in" filter="dissolve">
                                      <p:cBhvr>
                                        <p:cTn id="7" dur="500"/>
                                        <p:tgtEl>
                                          <p:spTgt spid="7045125"/>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7045126"/>
                                        </p:tgtEl>
                                        <p:attrNameLst>
                                          <p:attrName>style.visibility</p:attrName>
                                        </p:attrNameLst>
                                      </p:cBhvr>
                                      <p:to>
                                        <p:strVal val="visible"/>
                                      </p:to>
                                    </p:set>
                                    <p:animEffect transition="in" filter="dissolve">
                                      <p:cBhvr>
                                        <p:cTn id="11" dur="500"/>
                                        <p:tgtEl>
                                          <p:spTgt spid="704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5125" grpId="0" animBg="1"/>
      <p:bldP spid="7045126"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46146" name="Object 2"/>
          <p:cNvGraphicFramePr>
            <a:graphicFrameLocks noChangeAspect="1"/>
          </p:cNvGraphicFramePr>
          <p:nvPr>
            <p:extLst>
              <p:ext uri="{D42A27DB-BD31-4B8C-83A1-F6EECF244321}">
                <p14:modId xmlns:p14="http://schemas.microsoft.com/office/powerpoint/2010/main" val="3863878493"/>
              </p:ext>
            </p:extLst>
          </p:nvPr>
        </p:nvGraphicFramePr>
        <p:xfrm>
          <a:off x="0" y="1236408"/>
          <a:ext cx="8880475" cy="5891213"/>
        </p:xfrm>
        <a:graphic>
          <a:graphicData uri="http://schemas.openxmlformats.org/presentationml/2006/ole">
            <mc:AlternateContent xmlns:mc="http://schemas.openxmlformats.org/markup-compatibility/2006">
              <mc:Choice xmlns:v="urn:schemas-microsoft-com:vml" Requires="v">
                <p:oleObj spid="_x0000_s28379262" name="Chart" r:id="rId4" imgW="8286815" imgH="5524639" progId="MSGraph.Chart.8">
                  <p:embed followColorScheme="full"/>
                </p:oleObj>
              </mc:Choice>
              <mc:Fallback>
                <p:oleObj name="Chart" r:id="rId4" imgW="8286815" imgH="5524639" progId="MSGraph.Chart.8">
                  <p:embed followColorScheme="full"/>
                  <p:pic>
                    <p:nvPicPr>
                      <p:cNvPr id="0" name=""/>
                      <p:cNvPicPr>
                        <a:picLocks noChangeAspect="1" noChangeArrowheads="1"/>
                      </p:cNvPicPr>
                      <p:nvPr/>
                    </p:nvPicPr>
                    <p:blipFill>
                      <a:blip r:embed="rId5"/>
                      <a:srcRect/>
                      <a:stretch>
                        <a:fillRect/>
                      </a:stretch>
                    </p:blipFill>
                    <p:spPr bwMode="auto">
                      <a:xfrm>
                        <a:off x="0" y="1236408"/>
                        <a:ext cx="8880475" cy="5891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46148" name="Rectangle 4"/>
          <p:cNvSpPr>
            <a:spLocks noChangeArrowheads="1"/>
          </p:cNvSpPr>
          <p:nvPr/>
        </p:nvSpPr>
        <p:spPr bwMode="auto">
          <a:xfrm>
            <a:off x="1339652" y="1152833"/>
            <a:ext cx="6875207" cy="366713"/>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800" b="1" dirty="0">
                <a:solidFill>
                  <a:srgbClr val="3333FF"/>
                </a:solidFill>
                <a:latin typeface="Arial" charset="0"/>
              </a:rPr>
              <a:t>BLUE</a:t>
            </a:r>
            <a:r>
              <a:rPr lang="en-US" sz="1400" b="1" dirty="0">
                <a:latin typeface="Arial" charset="0"/>
              </a:rPr>
              <a:t> = </a:t>
            </a:r>
            <a:r>
              <a:rPr lang="en-US" b="1" dirty="0">
                <a:latin typeface="Arial" charset="0"/>
              </a:rPr>
              <a:t>Democratic President</a:t>
            </a:r>
            <a:r>
              <a:rPr lang="en-US" sz="1400" b="1" dirty="0">
                <a:latin typeface="Arial" charset="0"/>
              </a:rPr>
              <a:t>        </a:t>
            </a:r>
            <a:r>
              <a:rPr lang="en-US" sz="1800" b="1" dirty="0">
                <a:solidFill>
                  <a:srgbClr val="FF3300"/>
                </a:solidFill>
                <a:latin typeface="Arial" charset="0"/>
              </a:rPr>
              <a:t>RED</a:t>
            </a:r>
            <a:r>
              <a:rPr lang="en-US" sz="1400" b="1" dirty="0">
                <a:latin typeface="Arial" charset="0"/>
              </a:rPr>
              <a:t> = </a:t>
            </a:r>
            <a:r>
              <a:rPr lang="en-US" b="1" dirty="0">
                <a:latin typeface="Arial" charset="0"/>
              </a:rPr>
              <a:t>Republican President</a:t>
            </a:r>
          </a:p>
        </p:txBody>
      </p:sp>
      <p:sp>
        <p:nvSpPr>
          <p:cNvPr id="16388" name="Rectangle 5"/>
          <p:cNvSpPr>
            <a:spLocks noChangeArrowheads="1"/>
          </p:cNvSpPr>
          <p:nvPr/>
        </p:nvSpPr>
        <p:spPr bwMode="auto">
          <a:xfrm>
            <a:off x="2169268" y="1651819"/>
            <a:ext cx="544436" cy="421558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89" name="Rectangle 6"/>
          <p:cNvSpPr>
            <a:spLocks noChangeArrowheads="1"/>
          </p:cNvSpPr>
          <p:nvPr/>
        </p:nvSpPr>
        <p:spPr bwMode="auto">
          <a:xfrm>
            <a:off x="2362200" y="5715000"/>
            <a:ext cx="685800" cy="152400"/>
          </a:xfrm>
          <a:prstGeom prst="rect">
            <a:avLst/>
          </a:prstGeom>
          <a:noFill/>
          <a:ln w="9525">
            <a:noFill/>
            <a:miter lim="800000"/>
            <a:headEnd/>
            <a:tailEnd/>
          </a:ln>
        </p:spPr>
        <p:txBody>
          <a:bodyPr wrap="none" lIns="92075" tIns="46038" rIns="92075" bIns="46038" anchor="ctr"/>
          <a:lstStyle/>
          <a:p>
            <a:endParaRPr lang="en-US"/>
          </a:p>
        </p:txBody>
      </p:sp>
      <p:sp>
        <p:nvSpPr>
          <p:cNvPr id="16390" name="Rectangle 7"/>
          <p:cNvSpPr>
            <a:spLocks noChangeArrowheads="1"/>
          </p:cNvSpPr>
          <p:nvPr/>
        </p:nvSpPr>
        <p:spPr bwMode="auto">
          <a:xfrm>
            <a:off x="2713704" y="1651824"/>
            <a:ext cx="412529" cy="424753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1" name="Rectangle 8"/>
          <p:cNvSpPr>
            <a:spLocks noChangeArrowheads="1"/>
          </p:cNvSpPr>
          <p:nvPr/>
        </p:nvSpPr>
        <p:spPr bwMode="auto">
          <a:xfrm>
            <a:off x="6983008" y="1647007"/>
            <a:ext cx="967251" cy="4242619"/>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2" name="Rectangle 9"/>
          <p:cNvSpPr>
            <a:spLocks noChangeArrowheads="1"/>
          </p:cNvSpPr>
          <p:nvPr/>
        </p:nvSpPr>
        <p:spPr bwMode="auto">
          <a:xfrm>
            <a:off x="6006277" y="1651824"/>
            <a:ext cx="981629" cy="4247531"/>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3" name="Rectangle 10"/>
          <p:cNvSpPr>
            <a:spLocks noChangeArrowheads="1"/>
          </p:cNvSpPr>
          <p:nvPr/>
        </p:nvSpPr>
        <p:spPr bwMode="auto">
          <a:xfrm>
            <a:off x="4585549" y="1651824"/>
            <a:ext cx="1418484" cy="4247531"/>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4" name="Rectangle 11"/>
          <p:cNvSpPr>
            <a:spLocks noChangeArrowheads="1"/>
          </p:cNvSpPr>
          <p:nvPr/>
        </p:nvSpPr>
        <p:spPr bwMode="auto">
          <a:xfrm>
            <a:off x="823452" y="1652136"/>
            <a:ext cx="366253" cy="4191000"/>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5" name="Rectangle 12"/>
          <p:cNvSpPr>
            <a:spLocks noChangeArrowheads="1"/>
          </p:cNvSpPr>
          <p:nvPr/>
        </p:nvSpPr>
        <p:spPr bwMode="auto">
          <a:xfrm>
            <a:off x="3132204" y="1651819"/>
            <a:ext cx="982596" cy="424999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6" name="Rectangle 13"/>
          <p:cNvSpPr>
            <a:spLocks noChangeArrowheads="1"/>
          </p:cNvSpPr>
          <p:nvPr/>
        </p:nvSpPr>
        <p:spPr bwMode="auto">
          <a:xfrm>
            <a:off x="1177047" y="1651819"/>
            <a:ext cx="1005715" cy="4191317"/>
          </a:xfrm>
          <a:prstGeom prst="rect">
            <a:avLst/>
          </a:prstGeom>
          <a:solidFill>
            <a:srgbClr val="FF3300">
              <a:alpha val="49019"/>
            </a:srgbClr>
          </a:solidFill>
          <a:ln w="9525">
            <a:noFill/>
            <a:miter lim="800000"/>
            <a:headEnd/>
            <a:tailEnd/>
          </a:ln>
        </p:spPr>
        <p:txBody>
          <a:bodyPr wrap="none" lIns="92075" tIns="46038" rIns="92075" bIns="46038" anchor="ctr"/>
          <a:lstStyle/>
          <a:p>
            <a:endParaRPr lang="en-US"/>
          </a:p>
        </p:txBody>
      </p:sp>
      <p:sp>
        <p:nvSpPr>
          <p:cNvPr id="16397" name="Rectangle 14"/>
          <p:cNvSpPr>
            <a:spLocks noChangeArrowheads="1"/>
          </p:cNvSpPr>
          <p:nvPr/>
        </p:nvSpPr>
        <p:spPr bwMode="auto">
          <a:xfrm>
            <a:off x="4110721" y="1651819"/>
            <a:ext cx="474827" cy="4232788"/>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16399" name="Text Box 16"/>
          <p:cNvSpPr txBox="1">
            <a:spLocks noChangeArrowheads="1"/>
          </p:cNvSpPr>
          <p:nvPr/>
        </p:nvSpPr>
        <p:spPr bwMode="auto">
          <a:xfrm rot="-5400000">
            <a:off x="523672" y="2057400"/>
            <a:ext cx="914400"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Truman</a:t>
            </a:r>
          </a:p>
        </p:txBody>
      </p:sp>
      <p:sp>
        <p:nvSpPr>
          <p:cNvPr id="16400" name="Text Box 17"/>
          <p:cNvSpPr txBox="1">
            <a:spLocks noChangeArrowheads="1"/>
          </p:cNvSpPr>
          <p:nvPr/>
        </p:nvSpPr>
        <p:spPr bwMode="auto">
          <a:xfrm>
            <a:off x="2977556" y="1821432"/>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Nixon/Ford</a:t>
            </a:r>
          </a:p>
        </p:txBody>
      </p:sp>
      <p:sp>
        <p:nvSpPr>
          <p:cNvPr id="16401" name="Text Box 18"/>
          <p:cNvSpPr txBox="1">
            <a:spLocks noChangeArrowheads="1"/>
          </p:cNvSpPr>
          <p:nvPr/>
        </p:nvSpPr>
        <p:spPr bwMode="auto">
          <a:xfrm rot="16200000">
            <a:off x="1919795" y="2152924"/>
            <a:ext cx="1453100" cy="523862"/>
          </a:xfrm>
          <a:prstGeom prst="rect">
            <a:avLst/>
          </a:prstGeom>
          <a:noFill/>
          <a:ln w="9525">
            <a:noFill/>
            <a:miter lim="800000"/>
            <a:headEnd/>
            <a:tailEnd/>
          </a:ln>
        </p:spPr>
        <p:txBody>
          <a:bodyPr wrap="square" lIns="92075" tIns="46038" rIns="92075" bIns="46038">
            <a:spAutoFit/>
          </a:bodyPr>
          <a:lstStyle/>
          <a:p>
            <a:pPr marL="342900" indent="-342900" algn="r">
              <a:buClr>
                <a:schemeClr val="tx1"/>
              </a:buClr>
              <a:buFontTx/>
              <a:buNone/>
            </a:pPr>
            <a:r>
              <a:rPr lang="en-US" sz="1400" b="1" dirty="0"/>
              <a:t>Kennedy/ Johnson</a:t>
            </a:r>
          </a:p>
        </p:txBody>
      </p:sp>
      <p:sp>
        <p:nvSpPr>
          <p:cNvPr id="16402" name="Text Box 19"/>
          <p:cNvSpPr txBox="1">
            <a:spLocks noChangeArrowheads="1"/>
          </p:cNvSpPr>
          <p:nvPr/>
        </p:nvSpPr>
        <p:spPr bwMode="auto">
          <a:xfrm rot="16200000">
            <a:off x="1041352" y="2057400"/>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Eisenhower</a:t>
            </a:r>
          </a:p>
        </p:txBody>
      </p:sp>
      <p:sp>
        <p:nvSpPr>
          <p:cNvPr id="16403" name="Text Box 20"/>
          <p:cNvSpPr txBox="1">
            <a:spLocks noChangeArrowheads="1"/>
          </p:cNvSpPr>
          <p:nvPr/>
        </p:nvSpPr>
        <p:spPr bwMode="auto">
          <a:xfrm rot="16200000">
            <a:off x="3692506" y="1865676"/>
            <a:ext cx="1293812"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Carter</a:t>
            </a:r>
          </a:p>
        </p:txBody>
      </p:sp>
      <p:sp>
        <p:nvSpPr>
          <p:cNvPr id="16404" name="Text Box 21"/>
          <p:cNvSpPr txBox="1">
            <a:spLocks noChangeArrowheads="1"/>
          </p:cNvSpPr>
          <p:nvPr/>
        </p:nvSpPr>
        <p:spPr bwMode="auto">
          <a:xfrm>
            <a:off x="4578593" y="1848571"/>
            <a:ext cx="1443755" cy="308419"/>
          </a:xfrm>
          <a:prstGeom prst="rect">
            <a:avLst/>
          </a:prstGeom>
          <a:noFill/>
          <a:ln w="9525">
            <a:noFill/>
            <a:miter lim="800000"/>
            <a:headEnd/>
            <a:tailEnd/>
          </a:ln>
        </p:spPr>
        <p:txBody>
          <a:bodyPr wrap="square" lIns="92075" tIns="46038" rIns="92075" bIns="46038">
            <a:spAutoFit/>
          </a:bodyPr>
          <a:lstStyle/>
          <a:p>
            <a:pPr marL="342900" indent="-342900" algn="ctr">
              <a:buClr>
                <a:schemeClr val="tx1"/>
              </a:buClr>
              <a:buFontTx/>
              <a:buNone/>
            </a:pPr>
            <a:r>
              <a:rPr lang="en-US" sz="1400" b="1" dirty="0" smtClean="0"/>
              <a:t>Reagan/Bush I</a:t>
            </a:r>
            <a:endParaRPr lang="en-US" sz="1400" b="1" dirty="0"/>
          </a:p>
        </p:txBody>
      </p:sp>
      <p:sp>
        <p:nvSpPr>
          <p:cNvPr id="16405" name="Text Box 22"/>
          <p:cNvSpPr txBox="1">
            <a:spLocks noChangeArrowheads="1"/>
          </p:cNvSpPr>
          <p:nvPr/>
        </p:nvSpPr>
        <p:spPr bwMode="auto">
          <a:xfrm>
            <a:off x="5834985" y="1850928"/>
            <a:ext cx="1293813" cy="304800"/>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a:t>Clinton</a:t>
            </a:r>
          </a:p>
        </p:txBody>
      </p:sp>
      <p:sp>
        <p:nvSpPr>
          <p:cNvPr id="16406" name="Text Box 23"/>
          <p:cNvSpPr txBox="1">
            <a:spLocks noChangeArrowheads="1"/>
          </p:cNvSpPr>
          <p:nvPr/>
        </p:nvSpPr>
        <p:spPr bwMode="auto">
          <a:xfrm>
            <a:off x="6833064" y="1850926"/>
            <a:ext cx="1293813"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smtClean="0"/>
              <a:t>Bush II</a:t>
            </a:r>
            <a:endParaRPr lang="en-US" sz="1400" b="1" dirty="0"/>
          </a:p>
        </p:txBody>
      </p:sp>
      <p:sp>
        <p:nvSpPr>
          <p:cNvPr id="24" name="Rectangle 2"/>
          <p:cNvSpPr txBox="1">
            <a:spLocks noChangeArrowheads="1"/>
          </p:cNvSpPr>
          <p:nvPr/>
        </p:nvSpPr>
        <p:spPr>
          <a:xfrm>
            <a:off x="131301" y="0"/>
            <a:ext cx="7557525" cy="860425"/>
          </a:xfrm>
          <a:prstGeom prst="rect">
            <a:avLst/>
          </a:prstGeom>
        </p:spPr>
        <p:txBody>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P/C</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a:t>
            </a:r>
            <a:r>
              <a:rPr lang="en-US" sz="3000" b="1" kern="0" dirty="0" smtClean="0">
                <a:solidFill>
                  <a:srgbClr val="225A7A"/>
                </a:solidFill>
                <a:ea typeface="+mj-ea"/>
                <a:cs typeface="+mj-cs"/>
              </a:rPr>
              <a:t>insurance Industry ROE by Presidential Party Affiliation, 1950- 2014</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26" name="Rectangle 14"/>
          <p:cNvSpPr>
            <a:spLocks noChangeArrowheads="1"/>
          </p:cNvSpPr>
          <p:nvPr/>
        </p:nvSpPr>
        <p:spPr bwMode="auto">
          <a:xfrm>
            <a:off x="7950259" y="1641994"/>
            <a:ext cx="756089" cy="4232788"/>
          </a:xfrm>
          <a:prstGeom prst="rect">
            <a:avLst/>
          </a:prstGeom>
          <a:solidFill>
            <a:srgbClr val="99CCFF">
              <a:alpha val="49019"/>
            </a:srgbClr>
          </a:solidFill>
          <a:ln w="9525">
            <a:noFill/>
            <a:miter lim="800000"/>
            <a:headEnd/>
            <a:tailEnd/>
          </a:ln>
        </p:spPr>
        <p:txBody>
          <a:bodyPr wrap="none" lIns="92075" tIns="46038" rIns="92075" bIns="46038" anchor="ctr"/>
          <a:lstStyle/>
          <a:p>
            <a:endParaRPr lang="en-US"/>
          </a:p>
        </p:txBody>
      </p:sp>
      <p:sp>
        <p:nvSpPr>
          <p:cNvPr id="27" name="Text Box 20"/>
          <p:cNvSpPr txBox="1">
            <a:spLocks noChangeArrowheads="1"/>
          </p:cNvSpPr>
          <p:nvPr/>
        </p:nvSpPr>
        <p:spPr bwMode="auto">
          <a:xfrm rot="16200000">
            <a:off x="7805848" y="189828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endParaRPr lang="en-US" sz="1400" b="1" dirty="0"/>
          </a:p>
        </p:txBody>
      </p:sp>
      <p:sp>
        <p:nvSpPr>
          <p:cNvPr id="28" name="Text Box 20"/>
          <p:cNvSpPr txBox="1">
            <a:spLocks noChangeArrowheads="1"/>
          </p:cNvSpPr>
          <p:nvPr/>
        </p:nvSpPr>
        <p:spPr bwMode="auto">
          <a:xfrm>
            <a:off x="7703548" y="1839603"/>
            <a:ext cx="1293812" cy="308419"/>
          </a:xfrm>
          <a:prstGeom prst="rect">
            <a:avLst/>
          </a:prstGeom>
          <a:noFill/>
          <a:ln w="9525">
            <a:noFill/>
            <a:miter lim="800000"/>
            <a:headEnd/>
            <a:tailEnd/>
          </a:ln>
        </p:spPr>
        <p:txBody>
          <a:bodyPr lIns="92075" tIns="46038" rIns="92075" bIns="46038">
            <a:spAutoFit/>
          </a:bodyPr>
          <a:lstStyle/>
          <a:p>
            <a:pPr marL="342900" indent="-342900" algn="ctr">
              <a:buClr>
                <a:schemeClr val="tx1"/>
              </a:buClr>
              <a:buFontTx/>
              <a:buNone/>
            </a:pPr>
            <a:r>
              <a:rPr lang="en-US" sz="1400" b="1" dirty="0" smtClean="0"/>
              <a:t>Obama</a:t>
            </a:r>
            <a:endParaRPr lang="en-US" sz="1400" b="1" dirty="0"/>
          </a:p>
        </p:txBody>
      </p:sp>
      <p:sp>
        <p:nvSpPr>
          <p:cNvPr id="29" name="Rectangle 4"/>
          <p:cNvSpPr>
            <a:spLocks noChangeArrowheads="1"/>
          </p:cNvSpPr>
          <p:nvPr/>
        </p:nvSpPr>
        <p:spPr bwMode="auto">
          <a:xfrm>
            <a:off x="9873" y="6437792"/>
            <a:ext cx="8428652" cy="400752"/>
          </a:xfrm>
          <a:prstGeom prst="rect">
            <a:avLst/>
          </a:prstGeom>
          <a:noFill/>
          <a:ln w="9525">
            <a:noFill/>
            <a:miter lim="800000"/>
            <a:headEnd/>
            <a:tailEnd/>
          </a:ln>
        </p:spPr>
        <p:txBody>
          <a:bodyPr wrap="square" lIns="92075" tIns="46038" rIns="92075" bIns="46038">
            <a:spAutoFit/>
          </a:bodyPr>
          <a:lstStyle/>
          <a:p>
            <a:pPr>
              <a:spcBef>
                <a:spcPct val="0"/>
              </a:spcBef>
              <a:buClrTx/>
              <a:buFontTx/>
              <a:buNone/>
            </a:pPr>
            <a:r>
              <a:rPr lang="en-US" sz="1000" dirty="0" smtClean="0"/>
              <a:t>.</a:t>
            </a:r>
            <a:endParaRPr lang="en-US" sz="1000" dirty="0">
              <a:latin typeface="Arial" charset="0"/>
            </a:endParaRPr>
          </a:p>
          <a:p>
            <a:pPr>
              <a:spcBef>
                <a:spcPct val="0"/>
              </a:spcBef>
              <a:buClrTx/>
              <a:buFontTx/>
              <a:buNone/>
            </a:pPr>
            <a:r>
              <a:rPr lang="en-US" sz="1000" dirty="0" smtClean="0">
                <a:latin typeface="Arial" charset="0"/>
              </a:rPr>
              <a:t>  Source</a:t>
            </a:r>
            <a:r>
              <a:rPr lang="en-US" sz="1000" dirty="0">
                <a:latin typeface="Arial" charset="0"/>
              </a:rPr>
              <a:t>: Insurance Information Institute</a:t>
            </a:r>
          </a:p>
        </p:txBody>
      </p:sp>
    </p:spTree>
    <p:extLst>
      <p:ext uri="{BB962C8B-B14F-4D97-AF65-F5344CB8AC3E}">
        <p14:creationId xmlns:p14="http://schemas.microsoft.com/office/powerpoint/2010/main" val="8646115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46146"/>
                                        </p:tgtEl>
                                        <p:attrNameLst>
                                          <p:attrName>style.visibility</p:attrName>
                                        </p:attrNameLst>
                                      </p:cBhvr>
                                      <p:to>
                                        <p:strVal val="visible"/>
                                      </p:to>
                                    </p:set>
                                    <p:animEffect transition="in" filter="wipe(left)">
                                      <p:cBhvr>
                                        <p:cTn id="7" dur="500"/>
                                        <p:tgtEl>
                                          <p:spTgt spid="704614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7046148"/>
                                        </p:tgtEl>
                                        <p:attrNameLst>
                                          <p:attrName>style.visibility</p:attrName>
                                        </p:attrNameLst>
                                      </p:cBhvr>
                                      <p:to>
                                        <p:strVal val="visible"/>
                                      </p:to>
                                    </p:set>
                                    <p:anim calcmode="lin" valueType="num">
                                      <p:cBhvr additive="base">
                                        <p:cTn id="11" dur="500" fill="hold"/>
                                        <p:tgtEl>
                                          <p:spTgt spid="7046148"/>
                                        </p:tgtEl>
                                        <p:attrNameLst>
                                          <p:attrName>ppt_x</p:attrName>
                                        </p:attrNameLst>
                                      </p:cBhvr>
                                      <p:tavLst>
                                        <p:tav tm="0">
                                          <p:val>
                                            <p:strVal val="1+#ppt_w/2"/>
                                          </p:val>
                                        </p:tav>
                                        <p:tav tm="100000">
                                          <p:val>
                                            <p:strVal val="#ppt_x"/>
                                          </p:val>
                                        </p:tav>
                                      </p:tavLst>
                                    </p:anim>
                                    <p:anim calcmode="lin" valueType="num">
                                      <p:cBhvr additive="base">
                                        <p:cTn id="12" dur="500" fill="hold"/>
                                        <p:tgtEl>
                                          <p:spTgt spid="7046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046146" grpId="0" bld="series" animBg="0"/>
      <p:bldP spid="7046148" grpId="0" autoUpdateAnimBg="0"/>
    </p:bldLst>
  </p:timing>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61706" y="2070714"/>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CYBER RISK &amp;                     CYBER INSURANCE</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165</a:t>
            </a:fld>
            <a:endParaRPr lang="en-US" sz="900">
              <a:solidFill>
                <a:schemeClr val="bg1"/>
              </a:solidFill>
            </a:endParaRPr>
          </a:p>
        </p:txBody>
      </p:sp>
      <p:pic>
        <p:nvPicPr>
          <p:cNvPr id="132101"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218940" y="3865546"/>
            <a:ext cx="8667481" cy="2597634"/>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latin typeface="Arial "/>
              </a:rPr>
              <a:t>Cyber Risk is a Rapidly Emerging Exposure for Businesses Large and Small in Every Industry</a:t>
            </a:r>
          </a:p>
          <a:p>
            <a:pPr marL="292100" indent="-292100" algn="ctr" eaLnBrk="0" hangingPunct="0">
              <a:lnSpc>
                <a:spcPct val="90000"/>
              </a:lnSpc>
              <a:spcBef>
                <a:spcPct val="25000"/>
              </a:spcBef>
              <a:buClr>
                <a:schemeClr val="accent2"/>
              </a:buClr>
              <a:buFont typeface="Wingdings" pitchFamily="2" charset="2"/>
              <a:buNone/>
            </a:pPr>
            <a:r>
              <a:rPr lang="en-US" sz="3200" b="1" i="1" dirty="0" smtClean="0">
                <a:solidFill>
                  <a:srgbClr val="C00000"/>
                </a:solidFill>
                <a:latin typeface="Arial "/>
              </a:rPr>
              <a:t>Nonprofits Including Religious     Institutions Are Vulnerable</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165</a:t>
            </a:fld>
            <a:endParaRPr lang="en-US"/>
          </a:p>
        </p:txBody>
      </p:sp>
    </p:spTree>
    <p:extLst>
      <p:ext uri="{BB962C8B-B14F-4D97-AF65-F5344CB8AC3E}">
        <p14:creationId xmlns:p14="http://schemas.microsoft.com/office/powerpoint/2010/main" val="247783973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dirty="0" smtClean="0">
                <a:latin typeface="Arial" pitchFamily="34" charset="0"/>
              </a:rPr>
              <a:t>Data Breaches 2005-2015,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1" y="6414802"/>
            <a:ext cx="9144001" cy="443198"/>
          </a:xfrm>
          <a:prstGeom prst="rect">
            <a:avLst/>
          </a:prstGeom>
          <a:noFill/>
          <a:ln w="9525">
            <a:noFill/>
            <a:miter lim="800000"/>
            <a:headEnd/>
            <a:tailEnd/>
          </a:ln>
        </p:spPr>
        <p:txBody>
          <a:bodyPr wrap="square" lIns="365760" tIns="0" rIns="0" bIns="137160" anchor="b">
            <a:spAutoFit/>
          </a:bodyPr>
          <a:lstStyle/>
          <a:p>
            <a:pPr marL="133350" indent="-133350" eaLnBrk="0" hangingPunct="0">
              <a:lnSpc>
                <a:spcPct val="90000"/>
              </a:lnSpc>
              <a:buClr>
                <a:srgbClr val="FF6801"/>
              </a:buClr>
              <a:tabLst>
                <a:tab pos="112713" algn="r"/>
              </a:tabLst>
            </a:pPr>
            <a:r>
              <a:rPr lang="en-US" sz="1100" dirty="0" smtClean="0">
                <a:solidFill>
                  <a:srgbClr val="000000"/>
                </a:solidFill>
                <a:cs typeface="Arial" pitchFamily="34" charset="0"/>
              </a:rPr>
              <a:t>*Figures </a:t>
            </a:r>
            <a:r>
              <a:rPr lang="en-US" sz="1100" dirty="0">
                <a:solidFill>
                  <a:srgbClr val="000000"/>
                </a:solidFill>
                <a:cs typeface="Arial" pitchFamily="34" charset="0"/>
              </a:rPr>
              <a:t>as of </a:t>
            </a:r>
            <a:r>
              <a:rPr lang="en-US" sz="1100" dirty="0" smtClean="0">
                <a:solidFill>
                  <a:srgbClr val="000000"/>
                </a:solidFill>
                <a:cs typeface="Arial" pitchFamily="34" charset="0"/>
              </a:rPr>
              <a:t>June 30, 2015, from the Identity Theft Resource Center,</a:t>
            </a:r>
          </a:p>
          <a:p>
            <a:pPr marL="133350" indent="-133350" eaLnBrk="0" hangingPunct="0">
              <a:lnSpc>
                <a:spcPct val="90000"/>
              </a:lnSpc>
              <a:buClr>
                <a:srgbClr val="FF6801"/>
              </a:buClr>
              <a:tabLst>
                <a:tab pos="112713" algn="r"/>
              </a:tabLst>
            </a:pPr>
            <a:r>
              <a:rPr lang="en-US" sz="1100" dirty="0" smtClean="0">
                <a:solidFill>
                  <a:srgbClr val="000000"/>
                </a:solidFill>
                <a:cs typeface="Arial" pitchFamily="34" charset="0"/>
              </a:rPr>
              <a:t>http://www.idtheftcenter.org/images/breach/ITRCBreachReport2015.pdf</a:t>
            </a:r>
            <a:endParaRPr lang="en-US" sz="1100" dirty="0">
              <a:solidFill>
                <a:srgbClr val="000000"/>
              </a:solidFill>
              <a:cs typeface="Arial" pitchFamily="34" charset="0"/>
            </a:endParaRPr>
          </a:p>
        </p:txBody>
      </p:sp>
      <p:graphicFrame>
        <p:nvGraphicFramePr>
          <p:cNvPr id="1026" name="Object 2"/>
          <p:cNvGraphicFramePr>
            <a:graphicFrameLocks/>
          </p:cNvGraphicFramePr>
          <p:nvPr>
            <p:extLst/>
          </p:nvPr>
        </p:nvGraphicFramePr>
        <p:xfrm>
          <a:off x="273049" y="1376220"/>
          <a:ext cx="8597900" cy="4203700"/>
        </p:xfrm>
        <a:graphic>
          <a:graphicData uri="http://schemas.openxmlformats.org/presentationml/2006/ole">
            <mc:AlternateContent xmlns:mc="http://schemas.openxmlformats.org/markup-compatibility/2006">
              <mc:Choice xmlns:v="urn:schemas-microsoft-com:vml" Requires="v">
                <p:oleObj spid="_x0000_s28383343" name="Chart" r:id="rId4" imgW="8581836" imgH="4124360" progId="MSGraph.Chart.8">
                  <p:embed followColorScheme="full"/>
                </p:oleObj>
              </mc:Choice>
              <mc:Fallback>
                <p:oleObj name="Chart" r:id="rId4" imgW="8581836" imgH="4124360" progId="MSGraph.Chart.8">
                  <p:embed followColorScheme="full"/>
                  <p:pic>
                    <p:nvPicPr>
                      <p:cNvPr id="0" name=""/>
                      <p:cNvPicPr>
                        <a:picLocks noChangeArrowheads="1"/>
                      </p:cNvPicPr>
                      <p:nvPr/>
                    </p:nvPicPr>
                    <p:blipFill>
                      <a:blip r:embed="rId5"/>
                      <a:srcRect/>
                      <a:stretch>
                        <a:fillRect/>
                      </a:stretch>
                    </p:blipFill>
                    <p:spPr bwMode="auto">
                      <a:xfrm>
                        <a:off x="273049" y="1376220"/>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37200"/>
            <a:ext cx="7967662" cy="76311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cs typeface="Arial" pitchFamily="34" charset="0"/>
              </a:rPr>
              <a:t>The </a:t>
            </a:r>
            <a:r>
              <a:rPr lang="en-US" b="1" dirty="0" smtClean="0">
                <a:solidFill>
                  <a:srgbClr val="FFFFFF"/>
                </a:solidFill>
                <a:cs typeface="Arial" pitchFamily="34" charset="0"/>
              </a:rPr>
              <a:t>total number of data breaches (+27.5%) hit a record high of 783 in 2014, exposing 85.6 million records. Through June 30, this year has seen 117.6 million records exposed in 400 breaches.*</a:t>
            </a:r>
            <a:endParaRPr lang="en-US" b="1" dirty="0">
              <a:solidFill>
                <a:srgbClr val="FFFFFF"/>
              </a:solidFill>
              <a:cs typeface="Arial" pitchFamily="34" charset="0"/>
            </a:endParaRP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pic>
        <p:nvPicPr>
          <p:cNvPr id="8" name="Picture 4" descr="https://encrypted-tbn0.gstatic.com/images?q=tbn:ANd9GcSh6ORZLNYgoUo4jcSKlBVamg_OKlcLZwHcqkIqZ8NpxyY1NNE7T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45891" y="1123156"/>
            <a:ext cx="10493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rotWithShape="1">
          <a:blip r:embed="rId7" cstate="screen">
            <a:extLst>
              <a:ext uri="{28A0092B-C50C-407E-A947-70E740481C1C}">
                <a14:useLocalDpi xmlns:a14="http://schemas.microsoft.com/office/drawing/2010/main"/>
              </a:ext>
            </a:extLst>
          </a:blip>
          <a:srcRect l="-1" t="36631" r="-9371" b="38519"/>
          <a:stretch/>
        </p:blipFill>
        <p:spPr>
          <a:xfrm>
            <a:off x="5740859" y="1234176"/>
            <a:ext cx="1036052" cy="257453"/>
          </a:xfrm>
          <a:prstGeom prst="rect">
            <a:avLst/>
          </a:prstGeom>
        </p:spPr>
      </p:pic>
      <p:pic>
        <p:nvPicPr>
          <p:cNvPr id="2" name="Picture 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53111" y="1133880"/>
            <a:ext cx="1101852" cy="299917"/>
          </a:xfrm>
          <a:prstGeom prst="rect">
            <a:avLst/>
          </a:prstGeom>
        </p:spPr>
      </p:pic>
      <p:pic>
        <p:nvPicPr>
          <p:cNvPr id="11" name="Picture 2"/>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773517" y="1515762"/>
            <a:ext cx="18018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078871" y="2097881"/>
            <a:ext cx="661988"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4" descr="Image result for office of personnel management logo"/>
          <p:cNvSpPr>
            <a:spLocks noChangeAspect="1" noChangeArrowheads="1"/>
          </p:cNvSpPr>
          <p:nvPr/>
        </p:nvSpPr>
        <p:spPr bwMode="auto">
          <a:xfrm>
            <a:off x="-31750" y="-13652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office of personnel management logo"/>
          <p:cNvSpPr>
            <a:spLocks noChangeAspect="1" noChangeArrowheads="1"/>
          </p:cNvSpPr>
          <p:nvPr/>
        </p:nvSpPr>
        <p:spPr bwMode="auto">
          <a:xfrm>
            <a:off x="120650" y="15875"/>
            <a:ext cx="1209675" cy="1209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24043" y="1682307"/>
            <a:ext cx="868680" cy="868680"/>
          </a:xfrm>
          <a:prstGeom prst="rect">
            <a:avLst/>
          </a:prstGeom>
        </p:spPr>
      </p:pic>
      <p:pic>
        <p:nvPicPr>
          <p:cNvPr id="7" name="Picture 6"/>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71429" y="1549400"/>
            <a:ext cx="960120" cy="484061"/>
          </a:xfrm>
          <a:prstGeom prst="rect">
            <a:avLst/>
          </a:prstGeom>
        </p:spPr>
      </p:pic>
      <p:pic>
        <p:nvPicPr>
          <p:cNvPr id="10" name="Picture 9"/>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937550" y="1755537"/>
            <a:ext cx="968228" cy="659605"/>
          </a:xfrm>
          <a:prstGeom prst="rect">
            <a:avLst/>
          </a:prstGeom>
        </p:spPr>
      </p:pic>
      <p:pic>
        <p:nvPicPr>
          <p:cNvPr id="13" name="Picture 12"/>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16703" y="2633456"/>
            <a:ext cx="1069316" cy="697729"/>
          </a:xfrm>
          <a:prstGeom prst="rect">
            <a:avLst/>
          </a:prstGeom>
        </p:spPr>
      </p:pic>
    </p:spTree>
    <p:extLst>
      <p:ext uri="{BB962C8B-B14F-4D97-AF65-F5344CB8AC3E}">
        <p14:creationId xmlns:p14="http://schemas.microsoft.com/office/powerpoint/2010/main" val="15159975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1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7"/>
          <p:cNvSpPr>
            <a:spLocks noGrp="1"/>
          </p:cNvSpPr>
          <p:nvPr>
            <p:ph type="title" idx="4294967295"/>
          </p:nvPr>
        </p:nvSpPr>
        <p:spPr>
          <a:xfrm>
            <a:off x="192087" y="47625"/>
            <a:ext cx="6998421" cy="812800"/>
          </a:xfrm>
        </p:spPr>
        <p:txBody>
          <a:bodyPr lIns="0" tIns="0" rIns="0" bIns="0" anchor="t"/>
          <a:lstStyle/>
          <a:p>
            <a:r>
              <a:rPr lang="en-US" dirty="0" smtClean="0">
                <a:cs typeface="Arial" charset="0"/>
              </a:rPr>
              <a:t>High Profile Data Breaches, 2014-2015</a:t>
            </a:r>
            <a:endParaRPr lang="en-US" dirty="0" smtClean="0"/>
          </a:p>
        </p:txBody>
      </p:sp>
      <p:graphicFrame>
        <p:nvGraphicFramePr>
          <p:cNvPr id="346262" name="Group 150"/>
          <p:cNvGraphicFramePr>
            <a:graphicFrameLocks noGrp="1"/>
          </p:cNvGraphicFramePr>
          <p:nvPr>
            <p:ph idx="4294967295"/>
          </p:nvPr>
        </p:nvGraphicFramePr>
        <p:xfrm>
          <a:off x="96982" y="601104"/>
          <a:ext cx="9047018" cy="6069958"/>
        </p:xfrm>
        <a:graphic>
          <a:graphicData uri="http://schemas.openxmlformats.org/drawingml/2006/table">
            <a:tbl>
              <a:tblPr/>
              <a:tblGrid>
                <a:gridCol w="969818"/>
                <a:gridCol w="1579418"/>
                <a:gridCol w="6497782"/>
              </a:tblGrid>
              <a:tr h="363066">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Date</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ea typeface="+mn-ea"/>
                          <a:cs typeface="+mn-cs"/>
                        </a:rPr>
                        <a:t>Company</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rPr>
                        <a:t>Description of Breach</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210772">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May 2015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OPM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Hackers broke into U.S. Government Personnel Office stealing personal identifying information of as many as 14 million civilian U.S. government employees.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210772">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Mar 2015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err="1" smtClean="0">
                          <a:ln>
                            <a:noFill/>
                          </a:ln>
                          <a:solidFill>
                            <a:schemeClr val="tx1"/>
                          </a:solidFill>
                          <a:effectLst/>
                          <a:latin typeface="Arial" charset="0"/>
                        </a:rPr>
                        <a:t>Premera</a:t>
                      </a:r>
                      <a:r>
                        <a:rPr kumimoji="0" lang="en-US" sz="1200" b="0" i="0" u="none" strike="noStrike" cap="none" normalizeH="0" baseline="0" dirty="0" smtClean="0">
                          <a:ln>
                            <a:noFill/>
                          </a:ln>
                          <a:solidFill>
                            <a:schemeClr val="tx1"/>
                          </a:solidFill>
                          <a:effectLst/>
                          <a:latin typeface="Arial" charset="0"/>
                        </a:rPr>
                        <a:t> Blue Cross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Data breach compromises financial and medical records of 11 million customers.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19719">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Feb 2015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Anthem, Inc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Massive data breach after hackers gained access to corporate data base containing personal information of as many as 80 million current and former U.S. customers and employees.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80905">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Dec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Sony Pictures Entertainment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Hacker break-in involving theft of unreleased motion pictures, and theft of more than 25 gigabytes of sensitive data on tens of thousands of Sony employees, including social security numbers, medical and salary information.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2050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Nov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Staples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Point-of-sale (POS) malware attack and breach exposing  customer data, and resulting in  compromise of 1.2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232385">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Sept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Home Depot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smtClean="0">
                          <a:ln>
                            <a:noFill/>
                          </a:ln>
                          <a:solidFill>
                            <a:schemeClr val="tx1"/>
                          </a:solidFill>
                          <a:effectLst/>
                          <a:latin typeface="Arial" charset="0"/>
                        </a:rPr>
                        <a:t>Huge </a:t>
                      </a:r>
                      <a:r>
                        <a:rPr kumimoji="0" lang="en-US" sz="1200" b="0" i="0" u="none" strike="noStrike" cap="none" normalizeH="0" baseline="0" dirty="0" smtClean="0">
                          <a:ln>
                            <a:noFill/>
                          </a:ln>
                          <a:solidFill>
                            <a:schemeClr val="tx1"/>
                          </a:solidFill>
                          <a:effectLst/>
                          <a:latin typeface="Arial" charset="0"/>
                        </a:rPr>
                        <a:t>data </a:t>
                      </a:r>
                      <a:r>
                        <a:rPr kumimoji="0" lang="en-US" sz="1200" b="0" i="0" u="none" strike="noStrike" cap="none" normalizeH="0" baseline="0" smtClean="0">
                          <a:ln>
                            <a:noFill/>
                          </a:ln>
                          <a:solidFill>
                            <a:schemeClr val="tx1"/>
                          </a:solidFill>
                          <a:effectLst/>
                          <a:latin typeface="Arial" charset="0"/>
                        </a:rPr>
                        <a:t>breach exposes </a:t>
                      </a:r>
                      <a:r>
                        <a:rPr kumimoji="0" lang="en-US" sz="1200" b="0" i="0" u="none" strike="noStrike" cap="none" normalizeH="0" baseline="0" dirty="0" smtClean="0">
                          <a:ln>
                            <a:noFill/>
                          </a:ln>
                          <a:solidFill>
                            <a:schemeClr val="tx1"/>
                          </a:solidFill>
                          <a:effectLst/>
                          <a:latin typeface="Arial" charset="0"/>
                        </a:rPr>
                        <a:t>56 million credit and debit cards and 53 million email addresses.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2912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Aug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Community Health Systems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Cyber attack originating in China resulted in data breach, compromising 4.5 million patient records. Hackers broke into company’s computer system by exploiting </a:t>
                      </a:r>
                      <a:r>
                        <a:rPr kumimoji="0" lang="en-US" sz="1200" b="0" i="0" u="none" strike="noStrike" cap="none" normalizeH="0" baseline="0" dirty="0" err="1" smtClean="0">
                          <a:ln>
                            <a:noFill/>
                          </a:ln>
                          <a:solidFill>
                            <a:schemeClr val="tx1"/>
                          </a:solidFill>
                          <a:effectLst/>
                          <a:latin typeface="Arial" charset="0"/>
                        </a:rPr>
                        <a:t>Heartbleed</a:t>
                      </a:r>
                      <a:r>
                        <a:rPr kumimoji="0" lang="en-US" sz="1200" b="0" i="0" u="none" strike="noStrike" cap="none" normalizeH="0" baseline="0" dirty="0" smtClean="0">
                          <a:ln>
                            <a:noFill/>
                          </a:ln>
                          <a:solidFill>
                            <a:schemeClr val="tx1"/>
                          </a:solidFill>
                          <a:effectLst/>
                          <a:latin typeface="Arial" charset="0"/>
                        </a:rPr>
                        <a:t> bug.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1027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June/July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JP Morgan Chase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Massive data breach compromised data associated with 76 million household and 7 million small business accounts. Hackers obtained personal identifying </a:t>
                      </a:r>
                      <a:r>
                        <a:rPr kumimoji="0" lang="en-US" sz="1200" b="0" i="0" u="none" strike="noStrike" cap="none" normalizeH="0" baseline="0" dirty="0" err="1" smtClean="0">
                          <a:ln>
                            <a:noFill/>
                          </a:ln>
                          <a:solidFill>
                            <a:schemeClr val="tx1"/>
                          </a:solidFill>
                          <a:effectLst/>
                          <a:latin typeface="Arial" charset="0"/>
                        </a:rPr>
                        <a:t>nformation</a:t>
                      </a:r>
                      <a:r>
                        <a:rPr kumimoji="0" lang="en-US" sz="12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70376">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June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PF </a:t>
                      </a:r>
                      <a:r>
                        <a:rPr kumimoji="0" lang="en-US" sz="1200" b="0" i="0" u="none" strike="noStrike" cap="none" normalizeH="0" baseline="0" dirty="0" err="1" smtClean="0">
                          <a:ln>
                            <a:noFill/>
                          </a:ln>
                          <a:solidFill>
                            <a:schemeClr val="tx1"/>
                          </a:solidFill>
                          <a:effectLst/>
                          <a:latin typeface="Arial" charset="0"/>
                        </a:rPr>
                        <a:t>Changs</a:t>
                      </a: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affected customers at 33 restaurants located in 16 states, with potential credit and debit card data stolen.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65389">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May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eBay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Massive data breach exposed records of site’s 233 million customers, including names, email addresses, physical addresses, phone numbers and birthdates.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60401">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Feb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Michaels Stores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Possible fraudulent activity on some U.S. payment cards used at Michaels stores suggests it may have experienced data security attack, exposing 2.6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21686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Jan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err="1" smtClean="0">
                          <a:ln>
                            <a:noFill/>
                          </a:ln>
                          <a:solidFill>
                            <a:schemeClr val="tx1"/>
                          </a:solidFill>
                          <a:effectLst/>
                          <a:latin typeface="Arial" charset="0"/>
                        </a:rPr>
                        <a:t>Snapchat</a:t>
                      </a: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Security breach compromises phone numbers and usernames for 4.6 million accounts.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321054">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Jan 2014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Neiman Marcus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charset="0"/>
                        </a:rPr>
                        <a:t>Hacker break-in exposed  unknown no. of  customer cards, compromising  est. 1.1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10406">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Nov/Dec 2013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Target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Malware stored on Target’s checkout registers led to theft of data from about 40 million credit and debit card accounts and the personal information of up to 70 million customers.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bl>
          </a:graphicData>
        </a:graphic>
      </p:graphicFrame>
      <p:sp>
        <p:nvSpPr>
          <p:cNvPr id="14386" name="Rectangle 5"/>
          <p:cNvSpPr>
            <a:spLocks noChangeArrowheads="1"/>
          </p:cNvSpPr>
          <p:nvPr/>
        </p:nvSpPr>
        <p:spPr bwMode="auto">
          <a:xfrm>
            <a:off x="0" y="6611779"/>
            <a:ext cx="8597900" cy="246221"/>
          </a:xfrm>
          <a:prstGeom prst="rect">
            <a:avLst/>
          </a:prstGeom>
          <a:noFill/>
          <a:ln w="9525" algn="ctr">
            <a:noFill/>
            <a:miter lim="800000"/>
            <a:headEnd/>
            <a:tailEnd/>
          </a:ln>
        </p:spPr>
        <p:txBody>
          <a:bodyPr wrap="square">
            <a:spAutoFit/>
          </a:bodyPr>
          <a:lstStyle/>
          <a:p>
            <a:pPr eaLnBrk="0" hangingPunct="0">
              <a:spcBef>
                <a:spcPct val="50000"/>
              </a:spcBef>
              <a:buClr>
                <a:srgbClr val="FF3300"/>
              </a:buClr>
            </a:pPr>
            <a:r>
              <a:rPr lang="en-US" sz="1000" dirty="0" smtClean="0">
                <a:latin typeface="Verdana" pitchFamily="34" charset="0"/>
              </a:rPr>
              <a:t>Sources</a:t>
            </a:r>
            <a:r>
              <a:rPr lang="en-US" sz="1000" dirty="0">
                <a:latin typeface="Verdana" pitchFamily="34" charset="0"/>
              </a:rPr>
              <a:t>: Identity Theft Resource </a:t>
            </a:r>
            <a:r>
              <a:rPr lang="en-US" sz="1000" dirty="0" smtClean="0">
                <a:latin typeface="Verdana" pitchFamily="34" charset="0"/>
              </a:rPr>
              <a:t>Center; Insurance </a:t>
            </a:r>
            <a:r>
              <a:rPr lang="en-US" sz="1000" dirty="0">
                <a:latin typeface="Verdana" pitchFamily="34" charset="0"/>
              </a:rPr>
              <a:t>Information Institute (I.I.I.) research.</a:t>
            </a:r>
            <a:endParaRPr lang="en-US" sz="1100" dirty="0"/>
          </a:p>
        </p:txBody>
      </p:sp>
    </p:spTree>
    <p:extLst>
      <p:ext uri="{BB962C8B-B14F-4D97-AF65-F5344CB8AC3E}">
        <p14:creationId xmlns:p14="http://schemas.microsoft.com/office/powerpoint/2010/main" val="3630699515"/>
      </p:ext>
    </p:extLst>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60350" y="90488"/>
            <a:ext cx="7550150" cy="860425"/>
          </a:xfrm>
        </p:spPr>
        <p:txBody>
          <a:bodyPr/>
          <a:lstStyle/>
          <a:p>
            <a:r>
              <a:rPr lang="en-US" altLang="en-US" smtClean="0">
                <a:latin typeface="Arial" panose="020B0604020202020204" pitchFamily="34" charset="0"/>
                <a:ea typeface="ＭＳ Ｐゴシック" panose="020B0600070205080204" pitchFamily="34" charset="-128"/>
              </a:rPr>
              <a:t>Worldwide Cybersecurity Spending, 2011- 2016F </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a:lnSpc>
                <a:spcPct val="90000"/>
              </a:lnSpc>
              <a:spcBef>
                <a:spcPct val="20000"/>
              </a:spcBef>
              <a:defRPr/>
            </a:pPr>
            <a:r>
              <a:rPr lang="en-US" sz="1600" b="1" dirty="0">
                <a:solidFill>
                  <a:srgbClr val="225A7A"/>
                </a:solidFill>
                <a:latin typeface="Arial" charset="0"/>
                <a:ea typeface="+mn-ea"/>
                <a:cs typeface="Arial" pitchFamily="34" charset="0"/>
              </a:rPr>
              <a:t>($ Billions)</a:t>
            </a:r>
          </a:p>
        </p:txBody>
      </p:sp>
      <p:graphicFrame>
        <p:nvGraphicFramePr>
          <p:cNvPr id="41988" name="Object 2"/>
          <p:cNvGraphicFramePr>
            <a:graphicFrameLocks/>
          </p:cNvGraphicFramePr>
          <p:nvPr>
            <p:extLst/>
          </p:nvPr>
        </p:nvGraphicFramePr>
        <p:xfrm>
          <a:off x="260350" y="1336675"/>
          <a:ext cx="8597900" cy="4203700"/>
        </p:xfrm>
        <a:graphic>
          <a:graphicData uri="http://schemas.openxmlformats.org/presentationml/2006/ole">
            <mc:AlternateContent xmlns:mc="http://schemas.openxmlformats.org/markup-compatibility/2006">
              <mc:Choice xmlns:v="urn:schemas-microsoft-com:vml" Requires="v">
                <p:oleObj spid="_x0000_s28384367" name="Chart" r:id="rId4" imgW="8600977" imgH="4114800" progId="MSGraph.Chart.8">
                  <p:embed followColorScheme="full"/>
                </p:oleObj>
              </mc:Choice>
              <mc:Fallback>
                <p:oleObj name="Chart" r:id="rId4" imgW="8600977" imgH="4114800" progId="MSGraph.Chart.8">
                  <p:embed followColorScheme="full"/>
                  <p:pic>
                    <p:nvPicPr>
                      <p:cNvPr id="0" name=""/>
                      <p:cNvPicPr>
                        <a:picLocks noChangeArrowheads="1"/>
                      </p:cNvPicPr>
                      <p:nvPr/>
                    </p:nvPicPr>
                    <p:blipFill>
                      <a:blip r:embed="rId5"/>
                      <a:srcRect/>
                      <a:stretch>
                        <a:fillRect/>
                      </a:stretch>
                    </p:blipFill>
                    <p:spPr bwMode="gray">
                      <a:xfrm>
                        <a:off x="260350" y="1336675"/>
                        <a:ext cx="8597900" cy="420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501650" y="5699125"/>
            <a:ext cx="7796213"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lnSpc>
                <a:spcPct val="95000"/>
              </a:lnSpc>
              <a:spcBef>
                <a:spcPct val="25000"/>
              </a:spcBef>
            </a:pPr>
            <a:r>
              <a:rPr lang="en-US" altLang="en-US" sz="1800" b="1">
                <a:solidFill>
                  <a:srgbClr val="FFFFFF"/>
                </a:solidFill>
                <a:cs typeface="Arial" panose="020B0604020202020204" pitchFamily="34" charset="0"/>
              </a:rPr>
              <a:t>Cybersecurity Spending Is Rising Sharply, Up by About 8%+ Annually through 2016—a Projected Increase of $12.1 Billion from 2014 to 2016</a:t>
            </a:r>
          </a:p>
        </p:txBody>
      </p:sp>
      <p:sp>
        <p:nvSpPr>
          <p:cNvPr id="15" name="AutoShape 5"/>
          <p:cNvSpPr>
            <a:spLocks noChangeArrowheads="1"/>
          </p:cNvSpPr>
          <p:nvPr/>
        </p:nvSpPr>
        <p:spPr bwMode="blackWhite">
          <a:xfrm>
            <a:off x="4092575" y="3687763"/>
            <a:ext cx="3717925" cy="806450"/>
          </a:xfrm>
          <a:prstGeom prst="wedgeRectCallout">
            <a:avLst>
              <a:gd name="adj1" fmla="val -13250"/>
              <a:gd name="adj2" fmla="val -1096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600" b="1" dirty="0">
                <a:solidFill>
                  <a:srgbClr val="FFFFFF"/>
                </a:solidFill>
                <a:latin typeface="Arial" charset="0"/>
                <a:ea typeface="+mn-ea"/>
                <a:cs typeface="Arial" charset="0"/>
              </a:rPr>
              <a:t>Cybersecurity spending </a:t>
            </a:r>
            <a:r>
              <a:rPr lang="en-US" sz="1600" b="1" dirty="0" smtClean="0">
                <a:solidFill>
                  <a:srgbClr val="FFFFFF"/>
                </a:solidFill>
                <a:latin typeface="Arial" charset="0"/>
                <a:ea typeface="+mn-ea"/>
                <a:cs typeface="Arial" charset="0"/>
              </a:rPr>
              <a:t>increased </a:t>
            </a:r>
            <a:r>
              <a:rPr lang="en-US" sz="1600" b="1" dirty="0">
                <a:solidFill>
                  <a:srgbClr val="FFFFFF"/>
                </a:solidFill>
                <a:latin typeface="Arial" charset="0"/>
                <a:ea typeface="+mn-ea"/>
                <a:cs typeface="Arial" charset="0"/>
              </a:rPr>
              <a:t>by </a:t>
            </a:r>
            <a:r>
              <a:rPr lang="en-US" sz="1600" b="1" dirty="0" smtClean="0">
                <a:solidFill>
                  <a:srgbClr val="FFFFFF"/>
                </a:solidFill>
                <a:latin typeface="Arial" charset="0"/>
                <a:ea typeface="+mn-ea"/>
                <a:cs typeface="Arial" charset="0"/>
              </a:rPr>
              <a:t>an estimated $5.2B </a:t>
            </a:r>
            <a:r>
              <a:rPr lang="en-US" sz="1600" b="1" dirty="0">
                <a:solidFill>
                  <a:srgbClr val="FFFFFF"/>
                </a:solidFill>
                <a:latin typeface="Arial" charset="0"/>
                <a:ea typeface="+mn-ea"/>
                <a:cs typeface="Arial" charset="0"/>
              </a:rPr>
              <a:t>in 2014, $5.8B in 2015 and $6.3B in 2016</a:t>
            </a:r>
          </a:p>
        </p:txBody>
      </p:sp>
      <p:sp>
        <p:nvSpPr>
          <p:cNvPr id="41991" name="Rectangle 4"/>
          <p:cNvSpPr>
            <a:spLocks noChangeArrowheads="1"/>
          </p:cNvSpPr>
          <p:nvPr/>
        </p:nvSpPr>
        <p:spPr bwMode="auto">
          <a:xfrm>
            <a:off x="0" y="6581775"/>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marL="133350" indent="-133350">
              <a:tabLst>
                <a:tab pos="112713" algn="r"/>
              </a:tabLst>
              <a:defRPr sz="2400">
                <a:solidFill>
                  <a:schemeClr val="tx1"/>
                </a:solidFill>
                <a:latin typeface="Arial" panose="020B0604020202020204" pitchFamily="34" charset="0"/>
                <a:ea typeface="ＭＳ Ｐゴシック" panose="020B0600070205080204" pitchFamily="34" charset="-128"/>
              </a:defRPr>
            </a:lvl1pPr>
            <a:lvl2pPr marL="742950" indent="-285750">
              <a:tabLst>
                <a:tab pos="112713" algn="r"/>
              </a:tabLst>
              <a:defRPr sz="2400">
                <a:solidFill>
                  <a:schemeClr val="tx1"/>
                </a:solidFill>
                <a:latin typeface="Arial" panose="020B0604020202020204" pitchFamily="34" charset="0"/>
                <a:ea typeface="ＭＳ Ｐゴシック" panose="020B0600070205080204" pitchFamily="34" charset="-128"/>
              </a:defRPr>
            </a:lvl2pPr>
            <a:lvl3pPr marL="1143000" indent="-228600">
              <a:tabLst>
                <a:tab pos="112713" algn="r"/>
              </a:tabLst>
              <a:defRPr sz="2400">
                <a:solidFill>
                  <a:schemeClr val="tx1"/>
                </a:solidFill>
                <a:latin typeface="Arial" panose="020B0604020202020204" pitchFamily="34" charset="0"/>
                <a:ea typeface="ＭＳ Ｐゴシック" panose="020B0600070205080204" pitchFamily="34" charset="-128"/>
              </a:defRPr>
            </a:lvl3pPr>
            <a:lvl4pPr marL="1600200" indent="-228600">
              <a:tabLst>
                <a:tab pos="112713" algn="r"/>
              </a:tabLst>
              <a:defRPr sz="2400">
                <a:solidFill>
                  <a:schemeClr val="tx1"/>
                </a:solidFill>
                <a:latin typeface="Arial" panose="020B0604020202020204" pitchFamily="34" charset="0"/>
                <a:ea typeface="ＭＳ Ｐゴシック" panose="020B0600070205080204" pitchFamily="34" charset="-128"/>
              </a:defRPr>
            </a:lvl4pPr>
            <a:lvl5pPr marL="2057400" indent="-228600">
              <a:tabLst>
                <a:tab pos="112713" algn="r"/>
              </a:tabLst>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tabLst>
                <a:tab pos="112713" algn="r"/>
              </a:tabLst>
              <a:defRPr sz="2400">
                <a:solidFill>
                  <a:schemeClr val="tx1"/>
                </a:solidFill>
                <a:latin typeface="Arial" panose="020B0604020202020204" pitchFamily="34" charset="0"/>
                <a:ea typeface="ＭＳ Ｐゴシック" panose="020B0600070205080204" pitchFamily="34" charset="-128"/>
              </a:defRPr>
            </a:lvl9pPr>
          </a:lstStyle>
          <a:p>
            <a:pPr>
              <a:lnSpc>
                <a:spcPct val="90000"/>
              </a:lnSpc>
              <a:buClr>
                <a:srgbClr val="FF6801"/>
              </a:buClr>
              <a:buFont typeface="Wingdings" panose="05000000000000000000" pitchFamily="2" charset="2"/>
              <a:buNone/>
            </a:pPr>
            <a:r>
              <a:rPr lang="en-US" altLang="en-US" sz="1000">
                <a:solidFill>
                  <a:srgbClr val="000000"/>
                </a:solidFill>
                <a:cs typeface="Arial" panose="020B0604020202020204" pitchFamily="34" charset="0"/>
              </a:rPr>
              <a:t>	Source: Gartner Group; Insurance Information Institute; Adapted from </a:t>
            </a:r>
            <a:r>
              <a:rPr lang="en-US" altLang="en-US" sz="1000" i="1">
                <a:solidFill>
                  <a:srgbClr val="000000"/>
                </a:solidFill>
                <a:cs typeface="Arial" panose="020B0604020202020204" pitchFamily="34" charset="0"/>
              </a:rPr>
              <a:t>Wall Street Journal</a:t>
            </a:r>
            <a:r>
              <a:rPr lang="en-US" altLang="en-US" sz="1000">
                <a:solidFill>
                  <a:srgbClr val="000000"/>
                </a:solidFill>
                <a:cs typeface="Arial" panose="020B0604020202020204" pitchFamily="34" charset="0"/>
              </a:rPr>
              <a:t>: “Financial Firms Boost Cybersecurity Funds,” Nov. 17, 2014.</a:t>
            </a:r>
          </a:p>
        </p:txBody>
      </p:sp>
      <p:sp>
        <p:nvSpPr>
          <p:cNvPr id="41992" name="TextBox 4"/>
          <p:cNvSpPr txBox="1">
            <a:spLocks noChangeArrowheads="1"/>
          </p:cNvSpPr>
          <p:nvPr/>
        </p:nvSpPr>
        <p:spPr bwMode="auto">
          <a:xfrm>
            <a:off x="8382000" y="6107113"/>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B299D7D1-5BFD-459E-81CF-D751E3E56F22}" type="slidenum">
              <a:rPr lang="en-US" altLang="en-US" sz="1200"/>
              <a:pPr algn="r"/>
              <a:t>168</a:t>
            </a:fld>
            <a:endParaRPr lang="en-US" altLang="en-US" sz="1800"/>
          </a:p>
        </p:txBody>
      </p:sp>
    </p:spTree>
    <p:extLst>
      <p:ext uri="{BB962C8B-B14F-4D97-AF65-F5344CB8AC3E}">
        <p14:creationId xmlns:p14="http://schemas.microsoft.com/office/powerpoint/2010/main" val="14225158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2" presetClass="entr" presetSubtype="1" fill="hold" grpId="0" nodeType="afterEffect">
                                  <p:stCondLst>
                                    <p:cond delay="70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15" grpId="0" animBg="1"/>
    </p:bldLst>
  </p:timing>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DB70655-A38D-4E90-BE35-D4B533D3EFCA}" type="slidenum">
              <a:rPr lang="en-US" sz="900"/>
              <a:pPr algn="r" eaLnBrk="0" hangingPunct="0">
                <a:lnSpc>
                  <a:spcPct val="85000"/>
                </a:lnSpc>
                <a:spcBef>
                  <a:spcPct val="20000"/>
                </a:spcBef>
              </a:pPr>
              <a:t>169</a:t>
            </a:fld>
            <a:endParaRPr lang="en-US" sz="900"/>
          </a:p>
        </p:txBody>
      </p:sp>
      <p:sp>
        <p:nvSpPr>
          <p:cNvPr id="4100" name="Rectangle 2"/>
          <p:cNvSpPr>
            <a:spLocks noGrp="1" noChangeArrowheads="1"/>
          </p:cNvSpPr>
          <p:nvPr>
            <p:ph type="title" idx="4294967295"/>
          </p:nvPr>
        </p:nvSpPr>
        <p:spPr>
          <a:xfrm>
            <a:off x="66675" y="90488"/>
            <a:ext cx="7451725" cy="860425"/>
          </a:xfrm>
        </p:spPr>
        <p:txBody>
          <a:bodyPr/>
          <a:lstStyle/>
          <a:p>
            <a:r>
              <a:rPr lang="en-US" sz="2600" dirty="0" smtClean="0"/>
              <a:t>Top 10 Global Business Risks for 2015</a:t>
            </a:r>
          </a:p>
        </p:txBody>
      </p:sp>
      <p:sp>
        <p:nvSpPr>
          <p:cNvPr id="410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Allianz Risk Barometer on Business Risks 2015</a:t>
            </a:r>
            <a:endParaRPr lang="en-US" sz="1100" dirty="0"/>
          </a:p>
        </p:txBody>
      </p:sp>
      <p:graphicFrame>
        <p:nvGraphicFramePr>
          <p:cNvPr id="4098" name="Object 2"/>
          <p:cNvGraphicFramePr>
            <a:graphicFrameLocks/>
          </p:cNvGraphicFramePr>
          <p:nvPr>
            <p:extLst/>
          </p:nvPr>
        </p:nvGraphicFramePr>
        <p:xfrm>
          <a:off x="205509" y="1818408"/>
          <a:ext cx="8547100" cy="4111337"/>
        </p:xfrm>
        <a:graphic>
          <a:graphicData uri="http://schemas.openxmlformats.org/presentationml/2006/ole">
            <mc:AlternateContent xmlns:mc="http://schemas.openxmlformats.org/markup-compatibility/2006">
              <mc:Choice xmlns:v="urn:schemas-microsoft-com:vml" Requires="v">
                <p:oleObj spid="_x0000_s28385391" name="Chart" r:id="rId4" imgW="8962992" imgH="4305161" progId="MSGraph.Chart.8">
                  <p:embed followColorScheme="full"/>
                </p:oleObj>
              </mc:Choice>
              <mc:Fallback>
                <p:oleObj name="Chart" r:id="rId4" imgW="8962992" imgH="4305161" progId="MSGraph.Chart.8">
                  <p:embed followColorScheme="full"/>
                  <p:pic>
                    <p:nvPicPr>
                      <p:cNvPr id="0" name=""/>
                      <p:cNvPicPr>
                        <a:picLocks noChangeArrowheads="1"/>
                      </p:cNvPicPr>
                      <p:nvPr/>
                    </p:nvPicPr>
                    <p:blipFill>
                      <a:blip r:embed="rId5"/>
                      <a:srcRect/>
                      <a:stretch>
                        <a:fillRect/>
                      </a:stretch>
                    </p:blipFill>
                    <p:spPr bwMode="auto">
                      <a:xfrm>
                        <a:off x="205509" y="1818408"/>
                        <a:ext cx="8547100" cy="4111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304802" y="1212273"/>
            <a:ext cx="79248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Cyber is one of the most significant movers in this year’s Risk Barometer rankings, gaining five percentage points to move into the top 5 global business risks for the first time.</a:t>
            </a:r>
            <a:endParaRPr lang="en-US" sz="1600" b="1" dirty="0">
              <a:solidFill>
                <a:srgbClr val="FFFFFF"/>
              </a:solidFill>
            </a:endParaRPr>
          </a:p>
        </p:txBody>
      </p:sp>
    </p:spTree>
    <p:extLst>
      <p:ext uri="{BB962C8B-B14F-4D97-AF65-F5344CB8AC3E}">
        <p14:creationId xmlns:p14="http://schemas.microsoft.com/office/powerpoint/2010/main" val="44326969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2000–2015E</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2098060022"/>
              </p:ext>
            </p:extLst>
          </p:nvPr>
        </p:nvGraphicFramePr>
        <p:xfrm>
          <a:off x="225893" y="1518584"/>
          <a:ext cx="8451850" cy="3663950"/>
        </p:xfrm>
        <a:graphic>
          <a:graphicData uri="http://schemas.openxmlformats.org/presentationml/2006/ole">
            <mc:AlternateContent xmlns:mc="http://schemas.openxmlformats.org/markup-compatibility/2006">
              <mc:Choice xmlns:v="urn:schemas-microsoft-com:vml" Requires="v">
                <p:oleObj spid="_x0000_s28209400" name="Chart" r:id="rId4" imgW="8439111" imgH="3657600" progId="MSGraph.Chart.8">
                  <p:embed followColorScheme="full"/>
                </p:oleObj>
              </mc:Choice>
              <mc:Fallback>
                <p:oleObj name="Chart" r:id="rId4" imgW="8439111" imgH="3657600" progId="MSGraph.Chart.8">
                  <p:embed followColorScheme="full"/>
                  <p:pic>
                    <p:nvPicPr>
                      <p:cNvPr id="0" name=""/>
                      <p:cNvPicPr>
                        <a:picLocks noChangeArrowheads="1"/>
                      </p:cNvPicPr>
                      <p:nvPr/>
                    </p:nvPicPr>
                    <p:blipFill>
                      <a:blip r:embed="rId5"/>
                      <a:srcRect/>
                      <a:stretch>
                        <a:fillRect/>
                      </a:stretch>
                    </p:blipFill>
                    <p:spPr bwMode="auto">
                      <a:xfrm>
                        <a:off x="225893" y="1518584"/>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37323" y="5225536"/>
            <a:ext cx="8240420"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Due </a:t>
            </a:r>
            <a:r>
              <a:rPr lang="en-US" sz="2000" b="1" dirty="0">
                <a:solidFill>
                  <a:srgbClr val="FFFFFF"/>
                </a:solidFill>
              </a:rPr>
              <a:t>to persistently low interest </a:t>
            </a:r>
            <a:r>
              <a:rPr lang="en-US" sz="2000" b="1" dirty="0" smtClean="0">
                <a:solidFill>
                  <a:srgbClr val="FFFFFF"/>
                </a:solidFill>
              </a:rPr>
              <a:t>rates,</a:t>
            </a:r>
            <a:br>
              <a:rPr lang="en-US" sz="2000" b="1" dirty="0" smtClean="0">
                <a:solidFill>
                  <a:srgbClr val="FFFFFF"/>
                </a:solidFill>
              </a:rPr>
            </a:br>
            <a:r>
              <a:rPr lang="en-US" sz="2000" b="1" dirty="0" smtClean="0">
                <a:solidFill>
                  <a:srgbClr val="FFFFFF"/>
                </a:solidFill>
              </a:rPr>
              <a:t>investment income </a:t>
            </a:r>
            <a:r>
              <a:rPr lang="en-US" sz="2000" b="1" dirty="0">
                <a:solidFill>
                  <a:srgbClr val="FFFFFF"/>
                </a:solidFill>
              </a:rPr>
              <a:t>f</a:t>
            </a:r>
            <a:r>
              <a:rPr lang="en-US" sz="2000" b="1" dirty="0" smtClean="0">
                <a:solidFill>
                  <a:srgbClr val="FFFFFF"/>
                </a:solidFill>
              </a:rPr>
              <a:t>ell in 2012, 2013 and 2014.</a:t>
            </a:r>
            <a:endParaRPr lang="en-US" sz="2000" b="1" dirty="0">
              <a:solidFill>
                <a:srgbClr val="FFFFFF"/>
              </a:solidFill>
            </a:endParaRPr>
          </a:p>
        </p:txBody>
      </p:sp>
      <p:sp>
        <p:nvSpPr>
          <p:cNvPr id="58373" name="Rectangle 5"/>
          <p:cNvSpPr>
            <a:spLocks noChangeArrowheads="1"/>
          </p:cNvSpPr>
          <p:nvPr/>
        </p:nvSpPr>
        <p:spPr bwMode="auto">
          <a:xfrm>
            <a:off x="-1" y="6454490"/>
            <a:ext cx="8915401"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        *2015 figure is estimated based on annualized data through Q2.</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6425736" y="1105268"/>
            <a:ext cx="2489664" cy="795771"/>
          </a:xfrm>
          <a:prstGeom prst="wedgeRectCallout">
            <a:avLst>
              <a:gd name="adj1" fmla="val 25062"/>
              <a:gd name="adj2" fmla="val 13554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still below their 2007 pre-crisis peak</a:t>
            </a:r>
            <a:endParaRPr lang="en-US" b="1" dirty="0">
              <a:solidFill>
                <a:schemeClr val="bg1"/>
              </a:solidFill>
              <a:latin typeface="Arial" pitchFamily="34" charset="0"/>
              <a:cs typeface="+mn-cs"/>
            </a:endParaRPr>
          </a:p>
        </p:txBody>
      </p:sp>
    </p:spTree>
    <p:extLst>
      <p:ext uri="{BB962C8B-B14F-4D97-AF65-F5344CB8AC3E}">
        <p14:creationId xmlns:p14="http://schemas.microsoft.com/office/powerpoint/2010/main" val="34566824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1D5D9F09-BB4C-4EBB-B52E-FDC9F684F6D8}" type="slidenum">
              <a:rPr lang="en-US" smtClean="0">
                <a:latin typeface="Arial" pitchFamily="34" charset="0"/>
              </a:rPr>
              <a:pPr/>
              <a:t>170</a:t>
            </a:fld>
            <a:endParaRPr lang="en-US" smtClean="0">
              <a:latin typeface="Arial" pitchFamily="34" charset="0"/>
            </a:endParaRPr>
          </a:p>
        </p:txBody>
      </p:sp>
      <p:sp>
        <p:nvSpPr>
          <p:cNvPr id="2052"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2053" name="Rectangle 3"/>
          <p:cNvSpPr>
            <a:spLocks noGrp="1" noChangeArrowheads="1"/>
          </p:cNvSpPr>
          <p:nvPr>
            <p:ph type="title"/>
          </p:nvPr>
        </p:nvSpPr>
        <p:spPr/>
        <p:txBody>
          <a:bodyPr/>
          <a:lstStyle/>
          <a:p>
            <a:r>
              <a:rPr lang="en-US" dirty="0" smtClean="0">
                <a:latin typeface="Arial" pitchFamily="34" charset="0"/>
              </a:rPr>
              <a:t>2014 Data Breaches By Business Category, By Number of Breaches</a:t>
            </a:r>
          </a:p>
        </p:txBody>
      </p:sp>
      <p:graphicFrame>
        <p:nvGraphicFramePr>
          <p:cNvPr id="6151176" name="Object 8"/>
          <p:cNvGraphicFramePr>
            <a:graphicFrameLocks noGrp="1"/>
          </p:cNvGraphicFramePr>
          <p:nvPr>
            <p:ph idx="4294967295"/>
            <p:extLst/>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8386415" name="Chart" r:id="rId4" imgW="5200533" imgH="4229100" progId="MSGraph.Chart.8">
                  <p:embed followColorScheme="full"/>
                </p:oleObj>
              </mc:Choice>
              <mc:Fallback>
                <p:oleObj name="Chart" r:id="rId4" imgW="5200533" imgH="4229100" progId="MSGraph.Chart.8">
                  <p:embed followColorScheme="full"/>
                  <p:pic>
                    <p:nvPicPr>
                      <p:cNvPr id="0" name=""/>
                      <p:cNvPicPr>
                        <a:picLocks noGrp="1" noChangeArrowheads="1"/>
                      </p:cNvPicPr>
                      <p:nvPr/>
                    </p:nvPicPr>
                    <p:blipFill>
                      <a:blip r:embed="rId5"/>
                      <a:srcRect/>
                      <a:stretch>
                        <a:fillRect/>
                      </a:stretch>
                    </p:blipFill>
                    <p:spPr bwMode="auto">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4" name="Rectangle 5"/>
          <p:cNvSpPr>
            <a:spLocks noChangeArrowheads="1"/>
          </p:cNvSpPr>
          <p:nvPr/>
        </p:nvSpPr>
        <p:spPr bwMode="auto">
          <a:xfrm>
            <a:off x="-241300" y="6389410"/>
            <a:ext cx="86487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dirty="0">
                <a:latin typeface="Verdana" pitchFamily="34" charset="0"/>
              </a:rPr>
              <a:t>Identity Theft Resource Center, </a:t>
            </a:r>
            <a:r>
              <a:rPr lang="en-US" sz="1100" dirty="0" smtClean="0">
                <a:solidFill>
                  <a:srgbClr val="000000"/>
                </a:solidFill>
                <a:cs typeface="Arial" pitchFamily="34" charset="0"/>
              </a:rPr>
              <a:t>http://www.idtheftcenter.org/ITRC-Surveys-Studies/2014databreaches.html</a:t>
            </a:r>
            <a:endParaRPr lang="en-US" sz="1100" dirty="0"/>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The majority of the </a:t>
            </a:r>
            <a:r>
              <a:rPr lang="en-US" sz="1600" b="1" dirty="0" smtClean="0">
                <a:solidFill>
                  <a:srgbClr val="FFFFFF"/>
                </a:solidFill>
              </a:rPr>
              <a:t>783 </a:t>
            </a:r>
            <a:r>
              <a:rPr lang="en-US" sz="1600" b="1" dirty="0">
                <a:solidFill>
                  <a:srgbClr val="FFFFFF"/>
                </a:solidFill>
              </a:rPr>
              <a:t>data breaches in </a:t>
            </a:r>
            <a:r>
              <a:rPr lang="en-US" sz="1600" b="1" dirty="0" smtClean="0">
                <a:solidFill>
                  <a:srgbClr val="FFFFFF"/>
                </a:solidFill>
              </a:rPr>
              <a:t>2014 </a:t>
            </a:r>
            <a:r>
              <a:rPr lang="en-US" sz="1600" b="1" dirty="0">
                <a:solidFill>
                  <a:srgbClr val="FFFFFF"/>
                </a:solidFill>
              </a:rPr>
              <a:t>affected business and medical/healthcare organizations, according to the Identity Theft Resource Center.</a:t>
            </a:r>
          </a:p>
        </p:txBody>
      </p:sp>
      <p:sp>
        <p:nvSpPr>
          <p:cNvPr id="2056" name="TextBox 18"/>
          <p:cNvSpPr txBox="1">
            <a:spLocks noChangeArrowheads="1"/>
          </p:cNvSpPr>
          <p:nvPr/>
        </p:nvSpPr>
        <p:spPr bwMode="auto">
          <a:xfrm>
            <a:off x="6324600" y="2298700"/>
            <a:ext cx="1986441" cy="523220"/>
          </a:xfrm>
          <a:prstGeom prst="rect">
            <a:avLst/>
          </a:prstGeom>
          <a:noFill/>
          <a:ln w="9525">
            <a:noFill/>
            <a:miter lim="800000"/>
            <a:headEnd/>
            <a:tailEnd/>
          </a:ln>
        </p:spPr>
        <p:txBody>
          <a:bodyPr wrap="none">
            <a:spAutoFit/>
          </a:bodyPr>
          <a:lstStyle/>
          <a:p>
            <a:r>
              <a:rPr lang="en-US" sz="1400" dirty="0"/>
              <a:t>Business, </a:t>
            </a:r>
            <a:r>
              <a:rPr lang="en-US" sz="1400" dirty="0" smtClean="0"/>
              <a:t>258 </a:t>
            </a:r>
            <a:r>
              <a:rPr lang="en-US" sz="1400" dirty="0"/>
              <a:t>(</a:t>
            </a:r>
            <a:r>
              <a:rPr lang="en-US" sz="1400" dirty="0" smtClean="0"/>
              <a:t>33.3%)</a:t>
            </a:r>
            <a:endParaRPr lang="en-US" sz="1400" dirty="0"/>
          </a:p>
          <a:p>
            <a:endParaRPr lang="en-US" sz="1400" dirty="0"/>
          </a:p>
        </p:txBody>
      </p:sp>
      <p:sp>
        <p:nvSpPr>
          <p:cNvPr id="2057" name="Rectangle 7"/>
          <p:cNvSpPr>
            <a:spLocks noChangeArrowheads="1"/>
          </p:cNvSpPr>
          <p:nvPr/>
        </p:nvSpPr>
        <p:spPr bwMode="gray">
          <a:xfrm>
            <a:off x="1625600" y="2230438"/>
            <a:ext cx="2247900" cy="182562"/>
          </a:xfrm>
          <a:prstGeom prst="rect">
            <a:avLst/>
          </a:prstGeom>
          <a:noFill/>
          <a:ln w="9525">
            <a:noFill/>
            <a:miter lim="800000"/>
            <a:headEnd/>
            <a:tailEnd/>
          </a:ln>
        </p:spPr>
        <p:txBody>
          <a:bodyPr lIns="0" tIns="0" rIns="0" bIns="0" anchor="ctr">
            <a:spAutoFit/>
          </a:bodyPr>
          <a:lstStyle/>
          <a:p>
            <a:pPr>
              <a:lnSpc>
                <a:spcPct val="85000"/>
              </a:lnSpc>
            </a:pPr>
            <a:r>
              <a:rPr lang="en-US" sz="1400" dirty="0" err="1"/>
              <a:t>Govt</a:t>
            </a:r>
            <a:r>
              <a:rPr lang="en-US" sz="1400" dirty="0"/>
              <a:t>/Military, </a:t>
            </a:r>
            <a:r>
              <a:rPr lang="en-US" sz="1400" dirty="0" smtClean="0"/>
              <a:t>92 (11.7%) </a:t>
            </a:r>
            <a:endParaRPr lang="en-US" sz="1400" dirty="0"/>
          </a:p>
        </p:txBody>
      </p:sp>
      <p:sp>
        <p:nvSpPr>
          <p:cNvPr id="2058" name="Rectangle 7"/>
          <p:cNvSpPr>
            <a:spLocks noChangeArrowheads="1"/>
          </p:cNvSpPr>
          <p:nvPr/>
        </p:nvSpPr>
        <p:spPr bwMode="gray">
          <a:xfrm>
            <a:off x="4051300" y="1747838"/>
            <a:ext cx="2082800" cy="365125"/>
          </a:xfrm>
          <a:prstGeom prst="rect">
            <a:avLst/>
          </a:prstGeom>
          <a:noFill/>
          <a:ln w="9525">
            <a:noFill/>
            <a:miter lim="800000"/>
            <a:headEnd/>
            <a:tailEnd/>
          </a:ln>
        </p:spPr>
        <p:txBody>
          <a:bodyPr lIns="0" tIns="0" rIns="0" bIns="0" anchor="ctr">
            <a:spAutoFit/>
          </a:bodyPr>
          <a:lstStyle/>
          <a:p>
            <a:pPr>
              <a:lnSpc>
                <a:spcPct val="85000"/>
              </a:lnSpc>
            </a:pPr>
            <a:r>
              <a:rPr lang="en-US" sz="1400" dirty="0"/>
              <a:t>Banking/Credit/Financial, </a:t>
            </a:r>
            <a:r>
              <a:rPr lang="en-US" sz="1400" dirty="0" smtClean="0"/>
              <a:t>43 (5.5%)</a:t>
            </a:r>
            <a:endParaRPr lang="en-US" sz="1400" dirty="0"/>
          </a:p>
        </p:txBody>
      </p:sp>
      <p:sp>
        <p:nvSpPr>
          <p:cNvPr id="2059" name="Rectangle 7"/>
          <p:cNvSpPr>
            <a:spLocks noChangeArrowheads="1"/>
          </p:cNvSpPr>
          <p:nvPr/>
        </p:nvSpPr>
        <p:spPr bwMode="gray">
          <a:xfrm>
            <a:off x="815975" y="3362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a:t>Educational, </a:t>
            </a:r>
            <a:r>
              <a:rPr lang="en-US" sz="1400" dirty="0" smtClean="0"/>
              <a:t>57 (7.3%)</a:t>
            </a:r>
            <a:endParaRPr lang="en-US" sz="1400" dirty="0"/>
          </a:p>
        </p:txBody>
      </p:sp>
      <p:sp>
        <p:nvSpPr>
          <p:cNvPr id="2060" name="Rectangle 7"/>
          <p:cNvSpPr>
            <a:spLocks noChangeArrowheads="1"/>
          </p:cNvSpPr>
          <p:nvPr/>
        </p:nvSpPr>
        <p:spPr bwMode="gray">
          <a:xfrm>
            <a:off x="266700" y="5340068"/>
            <a:ext cx="2667000" cy="183127"/>
          </a:xfrm>
          <a:prstGeom prst="rect">
            <a:avLst/>
          </a:prstGeom>
          <a:noFill/>
          <a:ln w="9525">
            <a:noFill/>
            <a:miter lim="800000"/>
            <a:headEnd/>
            <a:tailEnd/>
          </a:ln>
        </p:spPr>
        <p:txBody>
          <a:bodyPr lIns="0" tIns="0" rIns="0" bIns="0" anchor="ctr">
            <a:spAutoFit/>
          </a:bodyPr>
          <a:lstStyle/>
          <a:p>
            <a:pPr>
              <a:lnSpc>
                <a:spcPct val="85000"/>
              </a:lnSpc>
            </a:pPr>
            <a:r>
              <a:rPr lang="en-US" sz="1400" dirty="0"/>
              <a:t>Medical/Healthcare, </a:t>
            </a:r>
            <a:r>
              <a:rPr lang="en-US" sz="1400" dirty="0" smtClean="0"/>
              <a:t>333 (42.5%)</a:t>
            </a:r>
            <a:endParaRPr lang="en-US" sz="1400" dirty="0"/>
          </a:p>
        </p:txBody>
      </p:sp>
    </p:spTree>
    <p:extLst>
      <p:ext uri="{BB962C8B-B14F-4D97-AF65-F5344CB8AC3E}">
        <p14:creationId xmlns:p14="http://schemas.microsoft.com/office/powerpoint/2010/main" val="34585953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8" name="Rectangle 110"/>
          <p:cNvSpPr>
            <a:spLocks noGrp="1" noChangeArrowheads="1"/>
          </p:cNvSpPr>
          <p:nvPr>
            <p:ph type="sldNum" sz="quarter" idx="12"/>
          </p:nvPr>
        </p:nvSpPr>
        <p:spPr/>
        <p:txBody>
          <a:bodyPr/>
          <a:lstStyle/>
          <a:p>
            <a:pPr>
              <a:defRPr/>
            </a:pPr>
            <a:fld id="{EE81879D-6B97-4781-B593-DB70C8599200}" type="slidenum">
              <a:rPr lang="en-US" smtClean="0"/>
              <a:pPr>
                <a:defRPr/>
              </a:pPr>
              <a:t>171</a:t>
            </a:fld>
            <a:endParaRPr lang="en-US" smtClean="0"/>
          </a:p>
        </p:txBody>
      </p:sp>
      <p:sp>
        <p:nvSpPr>
          <p:cNvPr id="1922051" name="Rectangle 3"/>
          <p:cNvSpPr>
            <a:spLocks noGrp="1" noChangeArrowheads="1"/>
          </p:cNvSpPr>
          <p:nvPr>
            <p:ph type="body" idx="1"/>
          </p:nvPr>
        </p:nvSpPr>
        <p:spPr>
          <a:xfrm>
            <a:off x="647700" y="1142999"/>
            <a:ext cx="7772400" cy="5160820"/>
          </a:xfrm>
        </p:spPr>
        <p:txBody>
          <a:bodyPr/>
          <a:lstStyle/>
          <a:p>
            <a:pPr>
              <a:lnSpc>
                <a:spcPct val="100000"/>
              </a:lnSpc>
              <a:spcBef>
                <a:spcPts val="0"/>
              </a:spcBef>
              <a:buClrTx/>
              <a:buNone/>
            </a:pPr>
            <a:r>
              <a:rPr lang="en-US" sz="2800" b="1" dirty="0" smtClean="0">
                <a:solidFill>
                  <a:srgbClr val="2B7299"/>
                </a:solidFill>
                <a:latin typeface="Arial" pitchFamily="34" charset="0"/>
                <a:cs typeface="Arial" pitchFamily="34" charset="0"/>
              </a:rPr>
              <a:t>State sponsored groups: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Foreign government sponsored</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Sophisticated and well-funded</a:t>
            </a:r>
          </a:p>
          <a:p>
            <a:pPr>
              <a:lnSpc>
                <a:spcPct val="100000"/>
              </a:lnSpc>
              <a:spcBef>
                <a:spcPts val="0"/>
              </a:spcBef>
              <a:buClrTx/>
              <a:buNone/>
            </a:pPr>
            <a:r>
              <a:rPr lang="en-US" sz="2800" b="1" dirty="0" smtClean="0">
                <a:solidFill>
                  <a:srgbClr val="2B7299"/>
                </a:solidFill>
                <a:latin typeface="Arial" pitchFamily="34" charset="0"/>
                <a:cs typeface="Arial" pitchFamily="34" charset="0"/>
              </a:rPr>
              <a:t>Organized cyber criminals: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Traditional organized crime groups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Loosely organized global hacker crews</a:t>
            </a:r>
          </a:p>
          <a:p>
            <a:pPr>
              <a:lnSpc>
                <a:spcPct val="100000"/>
              </a:lnSpc>
              <a:spcBef>
                <a:spcPts val="0"/>
              </a:spcBef>
              <a:buClrTx/>
              <a:buNone/>
            </a:pPr>
            <a:r>
              <a:rPr lang="en-US" sz="2800" b="1" dirty="0" err="1" smtClean="0">
                <a:solidFill>
                  <a:srgbClr val="2B7299"/>
                </a:solidFill>
                <a:latin typeface="Arial" pitchFamily="34" charset="0"/>
                <a:cs typeface="Arial" pitchFamily="34" charset="0"/>
              </a:rPr>
              <a:t>Hacktivists</a:t>
            </a:r>
            <a:r>
              <a:rPr lang="en-US" sz="2800" b="1" dirty="0" smtClean="0">
                <a:solidFill>
                  <a:srgbClr val="2B7299"/>
                </a:solidFill>
                <a:latin typeface="Arial" pitchFamily="34" charset="0"/>
                <a:cs typeface="Arial" pitchFamily="34" charset="0"/>
              </a:rPr>
              <a:t>:</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Politically-motivated hackers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Increasing capabilities</a:t>
            </a:r>
          </a:p>
          <a:p>
            <a:pPr>
              <a:lnSpc>
                <a:spcPct val="100000"/>
              </a:lnSpc>
              <a:spcBef>
                <a:spcPts val="0"/>
              </a:spcBef>
              <a:buClrTx/>
              <a:buNone/>
            </a:pPr>
            <a:r>
              <a:rPr lang="en-US" sz="2800" b="1" dirty="0" smtClean="0">
                <a:solidFill>
                  <a:srgbClr val="2B7299"/>
                </a:solidFill>
                <a:latin typeface="Arial" pitchFamily="34" charset="0"/>
                <a:cs typeface="Arial" pitchFamily="34" charset="0"/>
              </a:rPr>
              <a:t>Insiders: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Easy access to sensitive information</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Difficult to detect</a:t>
            </a:r>
          </a:p>
          <a:p>
            <a:pPr>
              <a:lnSpc>
                <a:spcPct val="100000"/>
              </a:lnSpc>
              <a:spcBef>
                <a:spcPts val="0"/>
              </a:spcBef>
              <a:buClrTx/>
              <a:buNone/>
            </a:pPr>
            <a:r>
              <a:rPr lang="en-US" sz="2800" b="1" dirty="0" smtClean="0">
                <a:solidFill>
                  <a:srgbClr val="2B7299"/>
                </a:solidFill>
                <a:latin typeface="Arial" pitchFamily="34" charset="0"/>
                <a:cs typeface="Arial" pitchFamily="34" charset="0"/>
              </a:rPr>
              <a:t>Terrorists:</a:t>
            </a:r>
          </a:p>
          <a:p>
            <a:pPr>
              <a:lnSpc>
                <a:spcPct val="100000"/>
              </a:lnSpc>
              <a:spcBef>
                <a:spcPts val="0"/>
              </a:spcBef>
              <a:buClrTx/>
              <a:buFont typeface="Wingdings" pitchFamily="2" charset="2"/>
              <a:buChar char="§"/>
            </a:pPr>
            <a:r>
              <a:rPr lang="en-US" sz="2000" dirty="0" smtClean="0">
                <a:latin typeface="Arial" pitchFamily="34" charset="0"/>
                <a:cs typeface="Arial" pitchFamily="34" charset="0"/>
              </a:rPr>
              <a:t>Destruction of physical </a:t>
            </a:r>
            <a:r>
              <a:rPr lang="en-US" sz="2000" b="1" dirty="0" smtClean="0">
                <a:latin typeface="Arial" pitchFamily="34" charset="0"/>
                <a:cs typeface="Arial" pitchFamily="34" charset="0"/>
              </a:rPr>
              <a:t>and</a:t>
            </a:r>
            <a:r>
              <a:rPr lang="en-US" sz="2000" dirty="0" smtClean="0">
                <a:latin typeface="Arial" pitchFamily="34" charset="0"/>
                <a:cs typeface="Arial" pitchFamily="34" charset="0"/>
              </a:rPr>
              <a:t> digital assets</a:t>
            </a:r>
          </a:p>
        </p:txBody>
      </p:sp>
      <p:sp>
        <p:nvSpPr>
          <p:cNvPr id="8" name="Rectangle 2"/>
          <p:cNvSpPr txBox="1">
            <a:spLocks noChangeArrowheads="1"/>
          </p:cNvSpPr>
          <p:nvPr/>
        </p:nvSpPr>
        <p:spPr bwMode="black">
          <a:xfrm>
            <a:off x="627484" y="152400"/>
            <a:ext cx="7162800" cy="761999"/>
          </a:xfrm>
          <a:prstGeom prst="rect">
            <a:avLst/>
          </a:prstGeom>
          <a:noFill/>
          <a:ln w="9525">
            <a:noFill/>
            <a:miter lim="800000"/>
            <a:headEnd/>
            <a:tailEnd/>
          </a:ln>
        </p:spPr>
        <p:txBody>
          <a:bodyPr lIns="45720" rIns="45720" anchor="ctr"/>
          <a:lstStyle/>
          <a:p>
            <a:pPr defTabSz="114300" eaLnBrk="0" hangingPunct="0">
              <a:lnSpc>
                <a:spcPct val="90000"/>
              </a:lnSpc>
              <a:defRPr/>
            </a:pPr>
            <a:r>
              <a:rPr lang="en-US" sz="2600" b="1" dirty="0" smtClean="0">
                <a:solidFill>
                  <a:srgbClr val="225A7A"/>
                </a:solidFill>
                <a:latin typeface="Arial" panose="020B0604020202020204" pitchFamily="34" charset="0"/>
                <a:cs typeface="Arial" panose="020B0604020202020204" pitchFamily="34" charset="0"/>
              </a:rPr>
              <a:t>Evolving Threats: Cyber Crime and Cyber Terrorism</a:t>
            </a:r>
            <a:endParaRPr lang="en-US" sz="2600" b="1" kern="0" dirty="0">
              <a:solidFill>
                <a:schemeClr val="accent1"/>
              </a:solidFill>
              <a:ea typeface="+mj-ea"/>
              <a:cs typeface="+mj-cs"/>
            </a:endParaRPr>
          </a:p>
        </p:txBody>
      </p:sp>
      <p:sp>
        <p:nvSpPr>
          <p:cNvPr id="7"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Lewis </a:t>
            </a:r>
            <a:r>
              <a:rPr lang="en-US" sz="1100" dirty="0" err="1" smtClean="0"/>
              <a:t>Brisbois</a:t>
            </a:r>
            <a:r>
              <a:rPr lang="en-US" sz="1100" dirty="0" smtClean="0"/>
              <a:t>, </a:t>
            </a:r>
            <a:r>
              <a:rPr lang="en-US" sz="1100" i="1" dirty="0" smtClean="0"/>
              <a:t>Practical Strategies to Address Cyber Risk in Your Business</a:t>
            </a:r>
            <a:r>
              <a:rPr lang="en-US" sz="1100" dirty="0" smtClean="0"/>
              <a:t>, November 2014</a:t>
            </a:r>
            <a:endParaRPr lang="en-US" sz="1100" dirty="0"/>
          </a:p>
        </p:txBody>
      </p:sp>
    </p:spTree>
    <p:extLst>
      <p:ext uri="{BB962C8B-B14F-4D97-AF65-F5344CB8AC3E}">
        <p14:creationId xmlns:p14="http://schemas.microsoft.com/office/powerpoint/2010/main" val="11514687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22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22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220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2205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22051">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22051">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22051">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22051">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2205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p:bldLst>
  </p:timing>
</p:sld>
</file>

<file path=ppt/slides/slide1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C1E07142-DE44-46F8-9BD5-4FBD13855DFF}" type="slidenum">
              <a:rPr lang="en-US" smtClean="0"/>
              <a:pPr/>
              <a:t>172</a:t>
            </a:fld>
            <a:endParaRPr lang="en-US" smtClean="0"/>
          </a:p>
        </p:txBody>
      </p:sp>
      <p:sp>
        <p:nvSpPr>
          <p:cNvPr id="819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8197" name="Rectangle 3"/>
          <p:cNvSpPr>
            <a:spLocks noGrp="1" noChangeArrowheads="1"/>
          </p:cNvSpPr>
          <p:nvPr>
            <p:ph type="title"/>
          </p:nvPr>
        </p:nvSpPr>
        <p:spPr/>
        <p:txBody>
          <a:bodyPr/>
          <a:lstStyle/>
          <a:p>
            <a:r>
              <a:rPr lang="en-US" dirty="0" smtClean="0"/>
              <a:t>Main Causes of Data Breach Globally</a:t>
            </a:r>
          </a:p>
        </p:txBody>
      </p:sp>
      <p:graphicFrame>
        <p:nvGraphicFramePr>
          <p:cNvPr id="6151176" name="Object 8"/>
          <p:cNvGraphicFramePr>
            <a:graphicFrameLocks noGrp="1"/>
          </p:cNvGraphicFramePr>
          <p:nvPr>
            <p:ph idx="4294967295"/>
            <p:extLst/>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8387439" name="Chart" r:id="rId4" imgW="5200533" imgH="4229100" progId="MSGraph.Chart.8">
                  <p:embed followColorScheme="full"/>
                </p:oleObj>
              </mc:Choice>
              <mc:Fallback>
                <p:oleObj name="Chart" r:id="rId4" imgW="5200533" imgH="4229100"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8" name="Rectangle 5"/>
          <p:cNvSpPr>
            <a:spLocks noChangeArrowheads="1"/>
          </p:cNvSpPr>
          <p:nvPr/>
        </p:nvSpPr>
        <p:spPr bwMode="auto">
          <a:xfrm>
            <a:off x="-185880" y="6053224"/>
            <a:ext cx="8107363" cy="9848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pPr>
            <a:r>
              <a:rPr lang="en-US" sz="1100" dirty="0" smtClean="0"/>
              <a:t>*The most common types of malicious or criminal attacks include malware infections, criminal insiders, phishing/social engineering and SQL injection.</a:t>
            </a:r>
          </a:p>
          <a:p>
            <a:pPr eaLnBrk="0" hangingPunct="0">
              <a:lnSpc>
                <a:spcPct val="85000"/>
              </a:lnSpc>
              <a:spcBef>
                <a:spcPct val="25000"/>
              </a:spcBef>
              <a:buClr>
                <a:schemeClr val="accent2"/>
              </a:buClr>
            </a:pPr>
            <a:r>
              <a:rPr lang="en-US" sz="1100" dirty="0" smtClean="0"/>
              <a:t>Source</a:t>
            </a:r>
            <a:r>
              <a:rPr lang="en-US" sz="1100" dirty="0"/>
              <a:t>: </a:t>
            </a:r>
            <a:r>
              <a:rPr lang="en-US" sz="1100" dirty="0" smtClean="0"/>
              <a:t>2014 Cost of a Data Breach Study: Global Analysis, the </a:t>
            </a:r>
            <a:r>
              <a:rPr lang="en-US" sz="1100" dirty="0" err="1" smtClean="0"/>
              <a:t>Ponemon</a:t>
            </a:r>
            <a:r>
              <a:rPr lang="en-US" sz="1100" dirty="0" smtClean="0"/>
              <a:t> Institute, sponsored by IBM, May 2014</a:t>
            </a:r>
          </a:p>
          <a:p>
            <a:pPr eaLnBrk="0" hangingPunct="0">
              <a:lnSpc>
                <a:spcPct val="85000"/>
              </a:lnSpc>
              <a:spcBef>
                <a:spcPct val="25000"/>
              </a:spcBef>
              <a:buClr>
                <a:schemeClr val="accent2"/>
              </a:buClr>
              <a:buFont typeface="Wingdings" pitchFamily="2" charset="2"/>
              <a:buNone/>
            </a:pPr>
            <a:endParaRPr lang="en-US" sz="1100" dirty="0"/>
          </a:p>
        </p:txBody>
      </p:sp>
      <p:sp>
        <p:nvSpPr>
          <p:cNvPr id="2006022" name="Rectangle 6"/>
          <p:cNvSpPr>
            <a:spLocks noChangeArrowheads="1"/>
          </p:cNvSpPr>
          <p:nvPr/>
        </p:nvSpPr>
        <p:spPr bwMode="blackWhite">
          <a:xfrm>
            <a:off x="368300" y="1092200"/>
            <a:ext cx="7734300" cy="7747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Malicious or criminal attacks </a:t>
            </a:r>
            <a:r>
              <a:rPr lang="en-US" sz="1600" b="1" dirty="0">
                <a:solidFill>
                  <a:srgbClr val="FFFFFF"/>
                </a:solidFill>
              </a:rPr>
              <a:t>are most often the cause of </a:t>
            </a:r>
            <a:r>
              <a:rPr lang="en-US" sz="1600" b="1" dirty="0" smtClean="0">
                <a:solidFill>
                  <a:srgbClr val="FFFFFF"/>
                </a:solidFill>
              </a:rPr>
              <a:t>data breach globally. </a:t>
            </a:r>
            <a:r>
              <a:rPr lang="en-US" sz="1600" b="1" dirty="0">
                <a:solidFill>
                  <a:srgbClr val="FFFFFF"/>
                </a:solidFill>
              </a:rPr>
              <a:t>Some </a:t>
            </a:r>
            <a:r>
              <a:rPr lang="en-US" sz="1600" b="1" dirty="0" smtClean="0">
                <a:solidFill>
                  <a:srgbClr val="FFFFFF"/>
                </a:solidFill>
              </a:rPr>
              <a:t>42 </a:t>
            </a:r>
            <a:r>
              <a:rPr lang="en-US" sz="1600" b="1" dirty="0">
                <a:solidFill>
                  <a:srgbClr val="FFFFFF"/>
                </a:solidFill>
              </a:rPr>
              <a:t>percent of </a:t>
            </a:r>
            <a:r>
              <a:rPr lang="en-US" sz="1600" b="1" dirty="0" smtClean="0">
                <a:solidFill>
                  <a:srgbClr val="FFFFFF"/>
                </a:solidFill>
              </a:rPr>
              <a:t>incidents concern a malicious or criminal attack, while 30 percent concern a negligent employee or contractor (human factor).</a:t>
            </a:r>
            <a:endParaRPr lang="en-US" sz="1600" b="1" dirty="0">
              <a:solidFill>
                <a:srgbClr val="FFFFFF"/>
              </a:solidFill>
            </a:endParaRPr>
          </a:p>
        </p:txBody>
      </p:sp>
      <p:sp>
        <p:nvSpPr>
          <p:cNvPr id="8200" name="TextBox 18"/>
          <p:cNvSpPr txBox="1">
            <a:spLocks noChangeArrowheads="1"/>
          </p:cNvSpPr>
          <p:nvPr/>
        </p:nvSpPr>
        <p:spPr bwMode="auto">
          <a:xfrm>
            <a:off x="6324600" y="2298700"/>
            <a:ext cx="2404826" cy="307777"/>
          </a:xfrm>
          <a:prstGeom prst="rect">
            <a:avLst/>
          </a:prstGeom>
          <a:noFill/>
          <a:ln w="9525">
            <a:noFill/>
            <a:miter lim="800000"/>
            <a:headEnd/>
            <a:tailEnd/>
          </a:ln>
        </p:spPr>
        <p:txBody>
          <a:bodyPr wrap="none">
            <a:spAutoFit/>
          </a:bodyPr>
          <a:lstStyle/>
          <a:p>
            <a:r>
              <a:rPr lang="en-US" sz="1400" dirty="0" smtClean="0"/>
              <a:t>Malicious or criminal attack*</a:t>
            </a:r>
            <a:endParaRPr lang="en-US" sz="1400" dirty="0"/>
          </a:p>
        </p:txBody>
      </p:sp>
      <p:sp>
        <p:nvSpPr>
          <p:cNvPr id="8201" name="Rectangle 7"/>
          <p:cNvSpPr>
            <a:spLocks noChangeArrowheads="1"/>
          </p:cNvSpPr>
          <p:nvPr/>
        </p:nvSpPr>
        <p:spPr bwMode="gray">
          <a:xfrm>
            <a:off x="1552575" y="30067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Human error</a:t>
            </a:r>
            <a:endParaRPr lang="en-US" sz="1400" dirty="0"/>
          </a:p>
        </p:txBody>
      </p:sp>
      <p:sp>
        <p:nvSpPr>
          <p:cNvPr id="8202" name="Rectangle 7"/>
          <p:cNvSpPr>
            <a:spLocks noChangeArrowheads="1"/>
          </p:cNvSpPr>
          <p:nvPr/>
        </p:nvSpPr>
        <p:spPr bwMode="gray">
          <a:xfrm>
            <a:off x="1308100" y="5371024"/>
            <a:ext cx="1651000" cy="183127"/>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System glitch</a:t>
            </a:r>
            <a:endParaRPr lang="en-US" sz="1400" dirty="0"/>
          </a:p>
        </p:txBody>
      </p:sp>
    </p:spTree>
    <p:extLst>
      <p:ext uri="{BB962C8B-B14F-4D97-AF65-F5344CB8AC3E}">
        <p14:creationId xmlns:p14="http://schemas.microsoft.com/office/powerpoint/2010/main" val="30738586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a:noFill/>
        </p:spPr>
        <p:txBody>
          <a:bodyPr/>
          <a:lstStyle/>
          <a:p>
            <a:fld id="{47A72E84-84B2-44BC-9CEA-8621AE277965}" type="slidenum">
              <a:rPr lang="en-US" smtClean="0"/>
              <a:pPr/>
              <a:t>173</a:t>
            </a:fld>
            <a:endParaRPr lang="en-US" smtClean="0"/>
          </a:p>
        </p:txBody>
      </p:sp>
      <p:sp>
        <p:nvSpPr>
          <p:cNvPr id="5124"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5125" name="Rectangle 3"/>
          <p:cNvSpPr>
            <a:spLocks noGrp="1" noChangeArrowheads="1"/>
          </p:cNvSpPr>
          <p:nvPr>
            <p:ph type="title"/>
          </p:nvPr>
        </p:nvSpPr>
        <p:spPr/>
        <p:txBody>
          <a:bodyPr/>
          <a:lstStyle/>
          <a:p>
            <a:r>
              <a:rPr lang="en-US" dirty="0" smtClean="0"/>
              <a:t>US: Most Costly Types of Cyber Crimes, Fiscal Year 2014</a:t>
            </a:r>
          </a:p>
        </p:txBody>
      </p:sp>
      <p:graphicFrame>
        <p:nvGraphicFramePr>
          <p:cNvPr id="6151176" name="Object 8"/>
          <p:cNvGraphicFramePr>
            <a:graphicFrameLocks noGrp="1"/>
          </p:cNvGraphicFramePr>
          <p:nvPr>
            <p:ph idx="4294967295"/>
            <p:extLst/>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8388463" name="Chart" r:id="rId4" imgW="5200533" imgH="4229100" progId="MSGraph.Chart.8">
                  <p:embed followColorScheme="full"/>
                </p:oleObj>
              </mc:Choice>
              <mc:Fallback>
                <p:oleObj name="Chart" r:id="rId4" imgW="5200533" imgH="4229100"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6"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2014 </a:t>
            </a:r>
            <a:r>
              <a:rPr lang="en-US" sz="1100" i="1" dirty="0"/>
              <a:t>Cost of Cyber Crime: United States</a:t>
            </a:r>
            <a:r>
              <a:rPr lang="en-US" sz="1100" dirty="0"/>
              <a:t>, </a:t>
            </a:r>
            <a:r>
              <a:rPr lang="en-US" sz="1100" dirty="0" err="1"/>
              <a:t>Ponemon</a:t>
            </a:r>
            <a:r>
              <a:rPr lang="en-US" sz="1100" dirty="0"/>
              <a:t> Institute.</a:t>
            </a:r>
          </a:p>
        </p:txBody>
      </p:sp>
      <p:sp>
        <p:nvSpPr>
          <p:cNvPr id="2006022" name="Rectangle 6"/>
          <p:cNvSpPr>
            <a:spLocks noChangeArrowheads="1"/>
          </p:cNvSpPr>
          <p:nvPr/>
        </p:nvSpPr>
        <p:spPr bwMode="blackWhite">
          <a:xfrm>
            <a:off x="193964" y="1092200"/>
            <a:ext cx="8559511"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Malicious code, denial of service </a:t>
            </a:r>
            <a:r>
              <a:rPr lang="en-US" sz="1600" b="1" dirty="0">
                <a:solidFill>
                  <a:srgbClr val="FFFFFF"/>
                </a:solidFill>
              </a:rPr>
              <a:t>and web-based attacks account for </a:t>
            </a:r>
            <a:r>
              <a:rPr lang="en-US" sz="1600" b="1" dirty="0" smtClean="0">
                <a:solidFill>
                  <a:srgbClr val="FFFFFF"/>
                </a:solidFill>
              </a:rPr>
              <a:t>more than 55 </a:t>
            </a:r>
            <a:r>
              <a:rPr lang="en-US" sz="1600" b="1" dirty="0">
                <a:solidFill>
                  <a:srgbClr val="FFFFFF"/>
                </a:solidFill>
              </a:rPr>
              <a:t>percent of </a:t>
            </a:r>
            <a:r>
              <a:rPr lang="en-US" sz="1600" b="1" dirty="0" smtClean="0">
                <a:solidFill>
                  <a:srgbClr val="FFFFFF"/>
                </a:solidFill>
              </a:rPr>
              <a:t>the total annualized cost of cyber crime experienced by 59 U.S. companies.</a:t>
            </a:r>
            <a:endParaRPr lang="en-US" sz="1600" b="1" dirty="0">
              <a:solidFill>
                <a:srgbClr val="FFFFFF"/>
              </a:solidFill>
            </a:endParaRPr>
          </a:p>
        </p:txBody>
      </p:sp>
      <p:sp>
        <p:nvSpPr>
          <p:cNvPr id="5128" name="TextBox 18"/>
          <p:cNvSpPr txBox="1">
            <a:spLocks noChangeArrowheads="1"/>
          </p:cNvSpPr>
          <p:nvPr/>
        </p:nvSpPr>
        <p:spPr bwMode="auto">
          <a:xfrm>
            <a:off x="6324600" y="2298700"/>
            <a:ext cx="1370013" cy="307975"/>
          </a:xfrm>
          <a:prstGeom prst="rect">
            <a:avLst/>
          </a:prstGeom>
          <a:noFill/>
          <a:ln w="9525">
            <a:noFill/>
            <a:miter lim="800000"/>
            <a:headEnd/>
            <a:tailEnd/>
          </a:ln>
        </p:spPr>
        <p:txBody>
          <a:bodyPr wrap="none">
            <a:spAutoFit/>
          </a:bodyPr>
          <a:lstStyle/>
          <a:p>
            <a:r>
              <a:rPr lang="en-US" sz="1400"/>
              <a:t>Malicious code</a:t>
            </a:r>
          </a:p>
        </p:txBody>
      </p:sp>
      <p:sp>
        <p:nvSpPr>
          <p:cNvPr id="5129" name="Rectangle 7"/>
          <p:cNvSpPr>
            <a:spLocks noChangeArrowheads="1"/>
          </p:cNvSpPr>
          <p:nvPr/>
        </p:nvSpPr>
        <p:spPr bwMode="gray">
          <a:xfrm>
            <a:off x="2466111" y="1894335"/>
            <a:ext cx="1698336" cy="366254"/>
          </a:xfrm>
          <a:prstGeom prst="rect">
            <a:avLst/>
          </a:prstGeom>
          <a:noFill/>
          <a:ln w="9525">
            <a:noFill/>
            <a:miter lim="800000"/>
            <a:headEnd/>
            <a:tailEnd/>
          </a:ln>
        </p:spPr>
        <p:txBody>
          <a:bodyPr wrap="square" lIns="0" tIns="0" rIns="0" bIns="0" anchor="ctr">
            <a:spAutoFit/>
          </a:bodyPr>
          <a:lstStyle/>
          <a:p>
            <a:pPr>
              <a:lnSpc>
                <a:spcPct val="85000"/>
              </a:lnSpc>
            </a:pPr>
            <a:r>
              <a:rPr lang="en-US" sz="1400" dirty="0" smtClean="0"/>
              <a:t>Viruses, Worms, Trojans</a:t>
            </a:r>
            <a:endParaRPr lang="en-US" sz="1400" dirty="0"/>
          </a:p>
        </p:txBody>
      </p:sp>
      <p:sp>
        <p:nvSpPr>
          <p:cNvPr id="5130" name="Rectangle 7"/>
          <p:cNvSpPr>
            <a:spLocks noChangeArrowheads="1"/>
          </p:cNvSpPr>
          <p:nvPr/>
        </p:nvSpPr>
        <p:spPr bwMode="gray">
          <a:xfrm>
            <a:off x="6442075" y="5368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Denial of service</a:t>
            </a:r>
          </a:p>
        </p:txBody>
      </p:sp>
      <p:sp>
        <p:nvSpPr>
          <p:cNvPr id="5131" name="Rectangle 7"/>
          <p:cNvSpPr>
            <a:spLocks noChangeArrowheads="1"/>
          </p:cNvSpPr>
          <p:nvPr/>
        </p:nvSpPr>
        <p:spPr bwMode="gray">
          <a:xfrm>
            <a:off x="4100657" y="1851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err="1" smtClean="0"/>
              <a:t>Botnets</a:t>
            </a:r>
            <a:endParaRPr lang="en-US" sz="1400" dirty="0"/>
          </a:p>
        </p:txBody>
      </p:sp>
      <p:sp>
        <p:nvSpPr>
          <p:cNvPr id="5132" name="Rectangle 7"/>
          <p:cNvSpPr>
            <a:spLocks noChangeArrowheads="1"/>
          </p:cNvSpPr>
          <p:nvPr/>
        </p:nvSpPr>
        <p:spPr bwMode="gray">
          <a:xfrm>
            <a:off x="2216439" y="2442520"/>
            <a:ext cx="900834" cy="183127"/>
          </a:xfrm>
          <a:prstGeom prst="rect">
            <a:avLst/>
          </a:prstGeom>
          <a:noFill/>
          <a:ln w="9525">
            <a:noFill/>
            <a:miter lim="800000"/>
            <a:headEnd/>
            <a:tailEnd/>
          </a:ln>
        </p:spPr>
        <p:txBody>
          <a:bodyPr wrap="square" lIns="0" tIns="0" rIns="0" bIns="0" anchor="ctr">
            <a:spAutoFit/>
          </a:bodyPr>
          <a:lstStyle/>
          <a:p>
            <a:pPr>
              <a:lnSpc>
                <a:spcPct val="85000"/>
              </a:lnSpc>
            </a:pPr>
            <a:r>
              <a:rPr lang="en-US" sz="1400" dirty="0" smtClean="0"/>
              <a:t>Malware</a:t>
            </a:r>
            <a:endParaRPr lang="en-US" sz="1400" dirty="0"/>
          </a:p>
        </p:txBody>
      </p:sp>
      <p:sp>
        <p:nvSpPr>
          <p:cNvPr id="5133" name="Rectangle 7"/>
          <p:cNvSpPr>
            <a:spLocks noChangeArrowheads="1"/>
          </p:cNvSpPr>
          <p:nvPr/>
        </p:nvSpPr>
        <p:spPr bwMode="gray">
          <a:xfrm>
            <a:off x="1276638" y="3125001"/>
            <a:ext cx="1984375" cy="183127"/>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Malicious insiders</a:t>
            </a:r>
            <a:endParaRPr lang="en-US" sz="1400" dirty="0"/>
          </a:p>
        </p:txBody>
      </p:sp>
      <p:sp>
        <p:nvSpPr>
          <p:cNvPr id="5134" name="Rectangle 7"/>
          <p:cNvSpPr>
            <a:spLocks noChangeArrowheads="1"/>
          </p:cNvSpPr>
          <p:nvPr/>
        </p:nvSpPr>
        <p:spPr bwMode="gray">
          <a:xfrm>
            <a:off x="1171575" y="4303279"/>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Stolen devices</a:t>
            </a:r>
            <a:endParaRPr lang="en-US" sz="1400" dirty="0"/>
          </a:p>
        </p:txBody>
      </p:sp>
      <p:sp>
        <p:nvSpPr>
          <p:cNvPr id="5135" name="Rectangle 7"/>
          <p:cNvSpPr>
            <a:spLocks noChangeArrowheads="1"/>
          </p:cNvSpPr>
          <p:nvPr/>
        </p:nvSpPr>
        <p:spPr bwMode="gray">
          <a:xfrm>
            <a:off x="1592118" y="5640834"/>
            <a:ext cx="1498600" cy="366254"/>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Phishing + social engineering</a:t>
            </a:r>
            <a:endParaRPr lang="en-US" sz="1400" dirty="0"/>
          </a:p>
        </p:txBody>
      </p:sp>
      <p:sp>
        <p:nvSpPr>
          <p:cNvPr id="5136" name="Rectangle 7"/>
          <p:cNvSpPr>
            <a:spLocks noChangeArrowheads="1"/>
          </p:cNvSpPr>
          <p:nvPr/>
        </p:nvSpPr>
        <p:spPr bwMode="gray">
          <a:xfrm>
            <a:off x="3987512" y="6285634"/>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dirty="0"/>
              <a:t>Web-based attacks</a:t>
            </a:r>
          </a:p>
        </p:txBody>
      </p:sp>
    </p:spTree>
    <p:extLst>
      <p:ext uri="{BB962C8B-B14F-4D97-AF65-F5344CB8AC3E}">
        <p14:creationId xmlns:p14="http://schemas.microsoft.com/office/powerpoint/2010/main" val="34903278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110"/>
          <p:cNvSpPr>
            <a:spLocks noGrp="1" noChangeArrowheads="1"/>
          </p:cNvSpPr>
          <p:nvPr>
            <p:ph type="sldNum" sz="quarter" idx="12"/>
          </p:nvPr>
        </p:nvSpPr>
        <p:spPr>
          <a:noFill/>
        </p:spPr>
        <p:txBody>
          <a:bodyPr/>
          <a:lstStyle/>
          <a:p>
            <a:fld id="{FD4EF8A4-7EC1-4375-85A3-FD93E9C1A60B}" type="slidenum">
              <a:rPr lang="en-US" smtClean="0"/>
              <a:pPr/>
              <a:t>174</a:t>
            </a:fld>
            <a:endParaRPr lang="en-US" smtClean="0"/>
          </a:p>
        </p:txBody>
      </p:sp>
      <p:sp>
        <p:nvSpPr>
          <p:cNvPr id="6148"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6149" name="Rectangle 3"/>
          <p:cNvSpPr>
            <a:spLocks noGrp="1" noChangeArrowheads="1"/>
          </p:cNvSpPr>
          <p:nvPr>
            <p:ph type="title"/>
          </p:nvPr>
        </p:nvSpPr>
        <p:spPr/>
        <p:txBody>
          <a:bodyPr/>
          <a:lstStyle/>
          <a:p>
            <a:r>
              <a:rPr lang="en-US" dirty="0" smtClean="0"/>
              <a:t>US: External Cyber Crime Costs:    Fiscal Year 2014</a:t>
            </a:r>
          </a:p>
        </p:txBody>
      </p:sp>
      <p:graphicFrame>
        <p:nvGraphicFramePr>
          <p:cNvPr id="6151176" name="Object 8"/>
          <p:cNvGraphicFramePr>
            <a:graphicFrameLocks noGrp="1"/>
          </p:cNvGraphicFramePr>
          <p:nvPr>
            <p:ph idx="4294967295"/>
            <p:extLst/>
          </p:nvPr>
        </p:nvGraphicFramePr>
        <p:xfrm>
          <a:off x="1878013" y="2070100"/>
          <a:ext cx="5184775" cy="4216400"/>
        </p:xfrm>
        <a:graphic>
          <a:graphicData uri="http://schemas.openxmlformats.org/presentationml/2006/ole">
            <mc:AlternateContent xmlns:mc="http://schemas.openxmlformats.org/markup-compatibility/2006">
              <mc:Choice xmlns:v="urn:schemas-microsoft-com:vml" Requires="v">
                <p:oleObj spid="_x0000_s28389487" name="Chart" r:id="rId4" imgW="5200533" imgH="4229100" progId="MSGraph.Chart.8">
                  <p:embed followColorScheme="full"/>
                </p:oleObj>
              </mc:Choice>
              <mc:Fallback>
                <p:oleObj name="Chart" r:id="rId4" imgW="5200533" imgH="4229100" progId="MSGraph.Chart.8">
                  <p:embed followColorScheme="full"/>
                  <p:pic>
                    <p:nvPicPr>
                      <p:cNvPr id="0" name=""/>
                      <p:cNvPicPr preferRelativeResize="0">
                        <a:picLocks noGrp="1" noChangeArrowheads="1"/>
                      </p:cNvPicPr>
                      <p:nvPr/>
                    </p:nvPicPr>
                    <p:blipFill>
                      <a:blip r:embed="rId5"/>
                      <a:srcRect/>
                      <a:stretch>
                        <a:fillRect/>
                      </a:stretch>
                    </p:blipFill>
                    <p:spPr bwMode="gray">
                      <a:xfrm>
                        <a:off x="1878013" y="2070100"/>
                        <a:ext cx="5184775"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Rectangle 5"/>
          <p:cNvSpPr>
            <a:spLocks noChangeArrowheads="1"/>
          </p:cNvSpPr>
          <p:nvPr/>
        </p:nvSpPr>
        <p:spPr bwMode="auto">
          <a:xfrm>
            <a:off x="-241300" y="6203950"/>
            <a:ext cx="8107363"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 Other costs include direct and indirect costs that could not be allocated to a main external cost category</a:t>
            </a:r>
          </a:p>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2014 </a:t>
            </a:r>
            <a:r>
              <a:rPr lang="en-US" sz="1100" i="1" dirty="0"/>
              <a:t>Cost of Cyber Crime: United States</a:t>
            </a:r>
            <a:r>
              <a:rPr lang="en-US" sz="1100" dirty="0"/>
              <a:t>, </a:t>
            </a:r>
            <a:r>
              <a:rPr lang="en-US" sz="1100" dirty="0" err="1"/>
              <a:t>Ponemon</a:t>
            </a:r>
            <a:r>
              <a:rPr lang="en-US" sz="1100" dirty="0"/>
              <a:t>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Information </a:t>
            </a:r>
            <a:r>
              <a:rPr lang="en-US" sz="1600" b="1" dirty="0" smtClean="0">
                <a:solidFill>
                  <a:srgbClr val="FFFFFF"/>
                </a:solidFill>
              </a:rPr>
              <a:t>theft </a:t>
            </a:r>
            <a:r>
              <a:rPr lang="en-US" sz="1600" b="1" dirty="0">
                <a:solidFill>
                  <a:srgbClr val="FFFFFF"/>
                </a:solidFill>
              </a:rPr>
              <a:t>(</a:t>
            </a:r>
            <a:r>
              <a:rPr lang="en-US" sz="1600" b="1" dirty="0" smtClean="0">
                <a:solidFill>
                  <a:srgbClr val="FFFFFF"/>
                </a:solidFill>
              </a:rPr>
              <a:t>40%) </a:t>
            </a:r>
            <a:r>
              <a:rPr lang="en-US" sz="1600" b="1" dirty="0">
                <a:solidFill>
                  <a:srgbClr val="FFFFFF"/>
                </a:solidFill>
              </a:rPr>
              <a:t>and business disruption or lost productivity (</a:t>
            </a:r>
            <a:r>
              <a:rPr lang="en-US" sz="1600" b="1" dirty="0" smtClean="0">
                <a:solidFill>
                  <a:srgbClr val="FFFFFF"/>
                </a:solidFill>
              </a:rPr>
              <a:t>38%) </a:t>
            </a:r>
            <a:r>
              <a:rPr lang="en-US" sz="1600" b="1" dirty="0">
                <a:solidFill>
                  <a:srgbClr val="FFFFFF"/>
                </a:solidFill>
              </a:rPr>
              <a:t>account for the majority of external costs due to cyber crime.</a:t>
            </a:r>
          </a:p>
        </p:txBody>
      </p:sp>
      <p:sp>
        <p:nvSpPr>
          <p:cNvPr id="6152" name="TextBox 18"/>
          <p:cNvSpPr txBox="1">
            <a:spLocks noChangeArrowheads="1"/>
          </p:cNvSpPr>
          <p:nvPr/>
        </p:nvSpPr>
        <p:spPr bwMode="auto">
          <a:xfrm>
            <a:off x="6324600" y="2298700"/>
            <a:ext cx="1476686" cy="307777"/>
          </a:xfrm>
          <a:prstGeom prst="rect">
            <a:avLst/>
          </a:prstGeom>
          <a:noFill/>
          <a:ln w="9525">
            <a:noFill/>
            <a:miter lim="800000"/>
            <a:headEnd/>
            <a:tailEnd/>
          </a:ln>
        </p:spPr>
        <p:txBody>
          <a:bodyPr wrap="none">
            <a:spAutoFit/>
          </a:bodyPr>
          <a:lstStyle/>
          <a:p>
            <a:r>
              <a:rPr lang="en-US" sz="1400" dirty="0"/>
              <a:t>Information </a:t>
            </a:r>
            <a:r>
              <a:rPr lang="en-US" sz="1400" dirty="0" smtClean="0"/>
              <a:t>theft</a:t>
            </a:r>
            <a:endParaRPr lang="en-US" sz="1400" dirty="0"/>
          </a:p>
        </p:txBody>
      </p:sp>
      <p:sp>
        <p:nvSpPr>
          <p:cNvPr id="6153" name="Rectangle 7"/>
          <p:cNvSpPr>
            <a:spLocks noChangeArrowheads="1"/>
          </p:cNvSpPr>
          <p:nvPr/>
        </p:nvSpPr>
        <p:spPr bwMode="gray">
          <a:xfrm>
            <a:off x="2523837" y="1969511"/>
            <a:ext cx="1905000" cy="182562"/>
          </a:xfrm>
          <a:prstGeom prst="rect">
            <a:avLst/>
          </a:prstGeom>
          <a:noFill/>
          <a:ln w="9525">
            <a:noFill/>
            <a:miter lim="800000"/>
            <a:headEnd/>
            <a:tailEnd/>
          </a:ln>
        </p:spPr>
        <p:txBody>
          <a:bodyPr lIns="0" tIns="0" rIns="0" bIns="0" anchor="ctr">
            <a:spAutoFit/>
          </a:bodyPr>
          <a:lstStyle/>
          <a:p>
            <a:pPr>
              <a:lnSpc>
                <a:spcPct val="85000"/>
              </a:lnSpc>
            </a:pPr>
            <a:r>
              <a:rPr lang="en-US" sz="1400" dirty="0"/>
              <a:t>Equipment damages</a:t>
            </a:r>
          </a:p>
        </p:txBody>
      </p:sp>
      <p:sp>
        <p:nvSpPr>
          <p:cNvPr id="6154" name="Rectangle 7"/>
          <p:cNvSpPr>
            <a:spLocks noChangeArrowheads="1"/>
          </p:cNvSpPr>
          <p:nvPr/>
        </p:nvSpPr>
        <p:spPr bwMode="gray">
          <a:xfrm>
            <a:off x="4232275" y="1838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Other costs*</a:t>
            </a:r>
          </a:p>
        </p:txBody>
      </p:sp>
      <p:sp>
        <p:nvSpPr>
          <p:cNvPr id="6155" name="Rectangle 7"/>
          <p:cNvSpPr>
            <a:spLocks noChangeArrowheads="1"/>
          </p:cNvSpPr>
          <p:nvPr/>
        </p:nvSpPr>
        <p:spPr bwMode="gray">
          <a:xfrm>
            <a:off x="1489075" y="32226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Revenue loss</a:t>
            </a:r>
          </a:p>
        </p:txBody>
      </p:sp>
      <p:sp>
        <p:nvSpPr>
          <p:cNvPr id="6156" name="Rectangle 7"/>
          <p:cNvSpPr>
            <a:spLocks noChangeArrowheads="1"/>
          </p:cNvSpPr>
          <p:nvPr/>
        </p:nvSpPr>
        <p:spPr bwMode="gray">
          <a:xfrm>
            <a:off x="1384300" y="5357813"/>
            <a:ext cx="1651000" cy="184150"/>
          </a:xfrm>
          <a:prstGeom prst="rect">
            <a:avLst/>
          </a:prstGeom>
          <a:noFill/>
          <a:ln w="9525">
            <a:noFill/>
            <a:miter lim="800000"/>
            <a:headEnd/>
            <a:tailEnd/>
          </a:ln>
        </p:spPr>
        <p:txBody>
          <a:bodyPr lIns="0" tIns="0" rIns="0" bIns="0" anchor="ctr">
            <a:spAutoFit/>
          </a:bodyPr>
          <a:lstStyle/>
          <a:p>
            <a:pPr>
              <a:lnSpc>
                <a:spcPct val="85000"/>
              </a:lnSpc>
            </a:pPr>
            <a:r>
              <a:rPr lang="en-US" sz="1400"/>
              <a:t>Business disruption</a:t>
            </a:r>
          </a:p>
        </p:txBody>
      </p:sp>
    </p:spTree>
    <p:extLst>
      <p:ext uri="{BB962C8B-B14F-4D97-AF65-F5344CB8AC3E}">
        <p14:creationId xmlns:p14="http://schemas.microsoft.com/office/powerpoint/2010/main" val="118756421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DB70655-A38D-4E90-BE35-D4B533D3EFCA}" type="slidenum">
              <a:rPr lang="en-US" sz="900"/>
              <a:pPr algn="r" eaLnBrk="0" hangingPunct="0">
                <a:lnSpc>
                  <a:spcPct val="85000"/>
                </a:lnSpc>
                <a:spcBef>
                  <a:spcPct val="20000"/>
                </a:spcBef>
              </a:pPr>
              <a:t>175</a:t>
            </a:fld>
            <a:endParaRPr lang="en-US" sz="900"/>
          </a:p>
        </p:txBody>
      </p:sp>
      <p:sp>
        <p:nvSpPr>
          <p:cNvPr id="4100" name="Rectangle 2"/>
          <p:cNvSpPr>
            <a:spLocks noGrp="1" noChangeArrowheads="1"/>
          </p:cNvSpPr>
          <p:nvPr>
            <p:ph type="title" idx="4294967295"/>
          </p:nvPr>
        </p:nvSpPr>
        <p:spPr>
          <a:xfrm>
            <a:off x="66675" y="90488"/>
            <a:ext cx="7451725" cy="860425"/>
          </a:xfrm>
        </p:spPr>
        <p:txBody>
          <a:bodyPr/>
          <a:lstStyle/>
          <a:p>
            <a:r>
              <a:rPr lang="en-US" sz="2600" dirty="0" smtClean="0"/>
              <a:t>PWC Survey: Cybercrime Costs Greater for U.S. Companies</a:t>
            </a:r>
          </a:p>
        </p:txBody>
      </p:sp>
      <p:sp>
        <p:nvSpPr>
          <p:cNvPr id="410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2014 Global Economic Crime Survey, PWC.</a:t>
            </a:r>
            <a:endParaRPr lang="en-US" sz="1100" dirty="0"/>
          </a:p>
        </p:txBody>
      </p:sp>
      <p:graphicFrame>
        <p:nvGraphicFramePr>
          <p:cNvPr id="4098" name="Object 2"/>
          <p:cNvGraphicFramePr>
            <a:graphicFrameLocks/>
          </p:cNvGraphicFramePr>
          <p:nvPr>
            <p:extLst/>
          </p:nvPr>
        </p:nvGraphicFramePr>
        <p:xfrm>
          <a:off x="205509" y="1818409"/>
          <a:ext cx="8547100" cy="4203700"/>
        </p:xfrm>
        <a:graphic>
          <a:graphicData uri="http://schemas.openxmlformats.org/presentationml/2006/ole">
            <mc:AlternateContent xmlns:mc="http://schemas.openxmlformats.org/markup-compatibility/2006">
              <mc:Choice xmlns:v="urn:schemas-microsoft-com:vml" Requires="v">
                <p:oleObj spid="_x0000_s28390511" name="Chart" r:id="rId4" imgW="8962992" imgH="4305161" progId="MSGraph.Chart.8">
                  <p:embed followColorScheme="full"/>
                </p:oleObj>
              </mc:Choice>
              <mc:Fallback>
                <p:oleObj name="Chart" r:id="rId4" imgW="8962992" imgH="4305161" progId="MSGraph.Chart.8">
                  <p:embed followColorScheme="full"/>
                  <p:pic>
                    <p:nvPicPr>
                      <p:cNvPr id="0" name=""/>
                      <p:cNvPicPr>
                        <a:picLocks noChangeArrowheads="1"/>
                      </p:cNvPicPr>
                      <p:nvPr/>
                    </p:nvPicPr>
                    <p:blipFill>
                      <a:blip r:embed="rId5"/>
                      <a:srcRect/>
                      <a:stretch>
                        <a:fillRect/>
                      </a:stretch>
                    </p:blipFill>
                    <p:spPr bwMode="auto">
                      <a:xfrm>
                        <a:off x="205509" y="1818409"/>
                        <a:ext cx="8547100" cy="420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4479059" y="2852968"/>
            <a:ext cx="4056149" cy="106729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U.S. organizations are more at risk of suffering financial losses in excess of $1 million due to cybercrime.</a:t>
            </a:r>
            <a:endParaRPr lang="en-US" b="1" dirty="0">
              <a:solidFill>
                <a:srgbClr val="FFFFFF"/>
              </a:solidFill>
            </a:endParaRPr>
          </a:p>
        </p:txBody>
      </p:sp>
    </p:spTree>
    <p:extLst>
      <p:ext uri="{BB962C8B-B14F-4D97-AF65-F5344CB8AC3E}">
        <p14:creationId xmlns:p14="http://schemas.microsoft.com/office/powerpoint/2010/main" val="408394326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9B86E4-5F4C-4BE7-BB43-21F6061BF600}" type="slidenum">
              <a:rPr lang="en-US" sz="900"/>
              <a:pPr algn="r" eaLnBrk="0" hangingPunct="0">
                <a:lnSpc>
                  <a:spcPct val="85000"/>
                </a:lnSpc>
                <a:spcBef>
                  <a:spcPct val="20000"/>
                </a:spcBef>
              </a:pPr>
              <a:t>176</a:t>
            </a:fld>
            <a:endParaRPr lang="en-US" sz="900"/>
          </a:p>
        </p:txBody>
      </p:sp>
      <p:sp>
        <p:nvSpPr>
          <p:cNvPr id="9220" name="Rectangle 2"/>
          <p:cNvSpPr>
            <a:spLocks noGrp="1" noChangeArrowheads="1"/>
          </p:cNvSpPr>
          <p:nvPr>
            <p:ph type="title" idx="4294967295"/>
          </p:nvPr>
        </p:nvSpPr>
        <p:spPr>
          <a:xfrm>
            <a:off x="66675" y="90488"/>
            <a:ext cx="7451725" cy="860425"/>
          </a:xfrm>
        </p:spPr>
        <p:txBody>
          <a:bodyPr/>
          <a:lstStyle/>
          <a:p>
            <a:r>
              <a:rPr lang="en-US" sz="2600" dirty="0" smtClean="0"/>
              <a:t>Marsh: Percentage of U.S. Companies Purchasing Cyber Insurance Increased in 2014</a:t>
            </a:r>
          </a:p>
        </p:txBody>
      </p:sp>
      <p:sp>
        <p:nvSpPr>
          <p:cNvPr id="9221" name="Rectangle 4"/>
          <p:cNvSpPr>
            <a:spLocks noChangeArrowheads="1"/>
          </p:cNvSpPr>
          <p:nvPr/>
        </p:nvSpPr>
        <p:spPr bwMode="auto">
          <a:xfrm>
            <a:off x="0" y="6245525"/>
            <a:ext cx="8886825"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*Take-up rate refers to the overall percentage of clients that purchased standalone cyber insurance.</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Benchmarking Trends: As Cyber Concerns Broaden, Insurance Purchases Rise</a:t>
            </a:r>
            <a:r>
              <a:rPr lang="en-US" sz="1100" dirty="0" smtClean="0"/>
              <a:t>, </a:t>
            </a:r>
            <a:r>
              <a:rPr lang="en-US" sz="1100" dirty="0"/>
              <a:t>Marsh Risk Management Research Briefing, </a:t>
            </a:r>
            <a:r>
              <a:rPr lang="en-US" sz="1100" dirty="0" smtClean="0"/>
              <a:t>March 2015</a:t>
            </a:r>
            <a:endParaRPr lang="en-US" sz="1100" dirty="0"/>
          </a:p>
        </p:txBody>
      </p:sp>
      <p:graphicFrame>
        <p:nvGraphicFramePr>
          <p:cNvPr id="9218" name="Object 2"/>
          <p:cNvGraphicFramePr>
            <a:graphicFrameLocks/>
          </p:cNvGraphicFramePr>
          <p:nvPr>
            <p:extLst/>
          </p:nvPr>
        </p:nvGraphicFramePr>
        <p:xfrm>
          <a:off x="177800" y="1638300"/>
          <a:ext cx="8547100" cy="4483100"/>
        </p:xfrm>
        <a:graphic>
          <a:graphicData uri="http://schemas.openxmlformats.org/presentationml/2006/ole">
            <mc:AlternateContent xmlns:mc="http://schemas.openxmlformats.org/markup-compatibility/2006">
              <mc:Choice xmlns:v="urn:schemas-microsoft-com:vml" Requires="v">
                <p:oleObj spid="_x0000_s28391535" name="Chart" r:id="rId4" imgW="8962992" imgH="4314721" progId="MSGraph.Chart.8">
                  <p:embed followColorScheme="full"/>
                </p:oleObj>
              </mc:Choice>
              <mc:Fallback>
                <p:oleObj name="Chart" r:id="rId4" imgW="8962992" imgH="4314721" progId="MSGraph.Chart.8">
                  <p:embed followColorScheme="full"/>
                  <p:pic>
                    <p:nvPicPr>
                      <p:cNvPr id="0" name=""/>
                      <p:cNvPicPr>
                        <a:picLocks noChangeArrowheads="1"/>
                      </p:cNvPicPr>
                      <p:nvPr/>
                    </p:nvPicPr>
                    <p:blipFill>
                      <a:blip r:embed="rId5"/>
                      <a:srcRect/>
                      <a:stretch>
                        <a:fillRect/>
                      </a:stretch>
                    </p:blipFill>
                    <p:spPr bwMode="auto">
                      <a:xfrm>
                        <a:off x="177800" y="1638300"/>
                        <a:ext cx="8547100" cy="4483100"/>
                      </a:xfrm>
                      <a:prstGeom prst="rect">
                        <a:avLst/>
                      </a:prstGeom>
                      <a:noFill/>
                      <a:ln>
                        <a:solidFill>
                          <a:srgbClr val="C00000"/>
                        </a:solidFill>
                      </a:ln>
                      <a:extLst/>
                    </p:spPr>
                  </p:pic>
                </p:oleObj>
              </mc:Fallback>
            </mc:AlternateContent>
          </a:graphicData>
        </a:graphic>
      </p:graphicFrame>
      <p:sp>
        <p:nvSpPr>
          <p:cNvPr id="254980" name="Rectangle 4"/>
          <p:cNvSpPr>
            <a:spLocks noChangeArrowheads="1"/>
          </p:cNvSpPr>
          <p:nvPr/>
        </p:nvSpPr>
        <p:spPr bwMode="blackWhite">
          <a:xfrm>
            <a:off x="6048086" y="3074542"/>
            <a:ext cx="2676814" cy="207261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Ever larger numbers of </a:t>
            </a:r>
            <a:r>
              <a:rPr lang="en-US" sz="1600" b="1" dirty="0" err="1" smtClean="0">
                <a:solidFill>
                  <a:srgbClr val="FFFFFF"/>
                </a:solidFill>
              </a:rPr>
              <a:t>insureds</a:t>
            </a:r>
            <a:r>
              <a:rPr lang="en-US" sz="1600" b="1" dirty="0" smtClean="0">
                <a:solidFill>
                  <a:srgbClr val="FFFFFF"/>
                </a:solidFill>
              </a:rPr>
              <a:t> seek financial protection via cyber insurance. </a:t>
            </a:r>
            <a:r>
              <a:rPr lang="en-US" sz="1600" b="1" dirty="0">
                <a:solidFill>
                  <a:srgbClr val="FFFFFF"/>
                </a:solidFill>
              </a:rPr>
              <a:t>The </a:t>
            </a:r>
            <a:r>
              <a:rPr lang="en-US" sz="1600" b="1" dirty="0" smtClean="0">
                <a:solidFill>
                  <a:srgbClr val="FFFFFF"/>
                </a:solidFill>
              </a:rPr>
              <a:t>percentage </a:t>
            </a:r>
            <a:r>
              <a:rPr lang="en-US" sz="1600" b="1" dirty="0">
                <a:solidFill>
                  <a:srgbClr val="FFFFFF"/>
                </a:solidFill>
              </a:rPr>
              <a:t>of </a:t>
            </a:r>
            <a:r>
              <a:rPr lang="en-US" sz="1600" b="1" dirty="0" smtClean="0">
                <a:solidFill>
                  <a:srgbClr val="FFFFFF"/>
                </a:solidFill>
              </a:rPr>
              <a:t>U.S. companies buying </a:t>
            </a:r>
            <a:r>
              <a:rPr lang="en-US" sz="1600" b="1" dirty="0">
                <a:solidFill>
                  <a:srgbClr val="FFFFFF"/>
                </a:solidFill>
              </a:rPr>
              <a:t>cyber insurance </a:t>
            </a:r>
            <a:r>
              <a:rPr lang="en-US" sz="1600" b="1" dirty="0" smtClean="0">
                <a:solidFill>
                  <a:srgbClr val="FFFFFF"/>
                </a:solidFill>
              </a:rPr>
              <a:t>rose to 16 percent in 2014.</a:t>
            </a:r>
            <a:endParaRPr lang="en-US" sz="1600" b="1" dirty="0">
              <a:solidFill>
                <a:srgbClr val="FFFFFF"/>
              </a:solidFill>
            </a:endParaRPr>
          </a:p>
        </p:txBody>
      </p:sp>
    </p:spTree>
    <p:extLst>
      <p:ext uri="{BB962C8B-B14F-4D97-AF65-F5344CB8AC3E}">
        <p14:creationId xmlns:p14="http://schemas.microsoft.com/office/powerpoint/2010/main" val="19891386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2046849-38C7-4253-AA00-A26674FE626C}" type="slidenum">
              <a:rPr lang="en-US" sz="900"/>
              <a:pPr algn="r" eaLnBrk="0" hangingPunct="0">
                <a:lnSpc>
                  <a:spcPct val="85000"/>
                </a:lnSpc>
                <a:spcBef>
                  <a:spcPct val="20000"/>
                </a:spcBef>
              </a:pPr>
              <a:t>177</a:t>
            </a:fld>
            <a:endParaRPr lang="en-US" sz="900"/>
          </a:p>
        </p:txBody>
      </p:sp>
      <p:sp>
        <p:nvSpPr>
          <p:cNvPr id="10244" name="Rectangle 2"/>
          <p:cNvSpPr>
            <a:spLocks noGrp="1" noChangeArrowheads="1"/>
          </p:cNvSpPr>
          <p:nvPr>
            <p:ph type="title" idx="4294967295"/>
          </p:nvPr>
        </p:nvSpPr>
        <p:spPr>
          <a:xfrm>
            <a:off x="66675" y="90488"/>
            <a:ext cx="7451725" cy="860425"/>
          </a:xfrm>
        </p:spPr>
        <p:txBody>
          <a:bodyPr/>
          <a:lstStyle/>
          <a:p>
            <a:r>
              <a:rPr lang="en-US" sz="2600" smtClean="0"/>
              <a:t>Marsh: Total Limits Purchased, By Industry – Cyber Liability, All Revenue Size</a:t>
            </a:r>
          </a:p>
        </p:txBody>
      </p:sp>
      <p:sp>
        <p:nvSpPr>
          <p:cNvPr id="10245" name="Rectangle 4"/>
          <p:cNvSpPr>
            <a:spLocks noChangeArrowheads="1"/>
          </p:cNvSpPr>
          <p:nvPr/>
        </p:nvSpPr>
        <p:spPr bwMode="auto">
          <a:xfrm>
            <a:off x="0" y="6431729"/>
            <a:ext cx="9019309" cy="426271"/>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Benchmarking Trends: As Cyber Concerns Broaden, Insurance Purchases Rise</a:t>
            </a:r>
            <a:r>
              <a:rPr lang="en-US" sz="1100" dirty="0" smtClean="0"/>
              <a:t>, Marsh Risk Management Research Briefing, March 2015</a:t>
            </a:r>
            <a:endParaRPr lang="en-US" sz="1100" dirty="0"/>
          </a:p>
        </p:txBody>
      </p:sp>
      <p:graphicFrame>
        <p:nvGraphicFramePr>
          <p:cNvPr id="10242" name="Object 2"/>
          <p:cNvGraphicFramePr>
            <a:graphicFrameLocks/>
          </p:cNvGraphicFramePr>
          <p:nvPr>
            <p:extLst/>
          </p:nvPr>
        </p:nvGraphicFramePr>
        <p:xfrm>
          <a:off x="115164" y="2130107"/>
          <a:ext cx="8620125" cy="3987800"/>
        </p:xfrm>
        <a:graphic>
          <a:graphicData uri="http://schemas.openxmlformats.org/presentationml/2006/ole">
            <mc:AlternateContent xmlns:mc="http://schemas.openxmlformats.org/markup-compatibility/2006">
              <mc:Choice xmlns:v="urn:schemas-microsoft-com:vml" Requires="v">
                <p:oleObj spid="_x0000_s28392559" name="Chart" r:id="rId4" imgW="8982134" imgH="4143479" progId="MSGraph.Chart.8">
                  <p:embed followColorScheme="full"/>
                </p:oleObj>
              </mc:Choice>
              <mc:Fallback>
                <p:oleObj name="Chart" r:id="rId4" imgW="8982134" imgH="4143479" progId="MSGraph.Chart.8">
                  <p:embed followColorScheme="full"/>
                  <p:pic>
                    <p:nvPicPr>
                      <p:cNvPr id="0" name=""/>
                      <p:cNvPicPr>
                        <a:picLocks noChangeArrowheads="1"/>
                      </p:cNvPicPr>
                      <p:nvPr/>
                    </p:nvPicPr>
                    <p:blipFill>
                      <a:blip r:embed="rId5"/>
                      <a:srcRect/>
                      <a:stretch>
                        <a:fillRect/>
                      </a:stretch>
                    </p:blipFill>
                    <p:spPr bwMode="auto">
                      <a:xfrm>
                        <a:off x="115164" y="2130107"/>
                        <a:ext cx="8620125"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284017" y="1105977"/>
            <a:ext cx="8451272" cy="71235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smtClean="0">
                <a:solidFill>
                  <a:srgbClr val="FFFFFF"/>
                </a:solidFill>
              </a:rPr>
              <a:t>Average limits purchased for cyber risk rose to $12.8 million for all industries and all company sizes in 2014. </a:t>
            </a:r>
            <a:r>
              <a:rPr lang="en-US" sz="1600" b="1" i="1" dirty="0" smtClean="0">
                <a:solidFill>
                  <a:srgbClr val="FFFFFF"/>
                </a:solidFill>
              </a:rPr>
              <a:t>Power and utility companies witnessed the sharpest percentage increase in average limits, at 59 percent.</a:t>
            </a:r>
            <a:endParaRPr lang="en-US" sz="1600" b="1" i="1" dirty="0">
              <a:solidFill>
                <a:srgbClr val="FFFFFF"/>
              </a:solidFill>
            </a:endParaRPr>
          </a:p>
        </p:txBody>
      </p:sp>
      <p:sp>
        <p:nvSpPr>
          <p:cNvPr id="10247"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extLst>
      <p:ext uri="{BB962C8B-B14F-4D97-AF65-F5344CB8AC3E}">
        <p14:creationId xmlns:p14="http://schemas.microsoft.com/office/powerpoint/2010/main" val="13327777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946A42C-BC54-4214-BE80-3102AAE5FE13}" type="slidenum">
              <a:rPr lang="en-US" sz="900"/>
              <a:pPr algn="r" eaLnBrk="0" hangingPunct="0">
                <a:lnSpc>
                  <a:spcPct val="85000"/>
                </a:lnSpc>
                <a:spcBef>
                  <a:spcPct val="20000"/>
                </a:spcBef>
              </a:pPr>
              <a:t>178</a:t>
            </a:fld>
            <a:endParaRPr lang="en-US" sz="900"/>
          </a:p>
        </p:txBody>
      </p:sp>
      <p:sp>
        <p:nvSpPr>
          <p:cNvPr id="11268" name="Rectangle 2"/>
          <p:cNvSpPr>
            <a:spLocks noGrp="1" noChangeArrowheads="1"/>
          </p:cNvSpPr>
          <p:nvPr>
            <p:ph type="title" idx="4294967295"/>
          </p:nvPr>
        </p:nvSpPr>
        <p:spPr>
          <a:xfrm>
            <a:off x="66675" y="90488"/>
            <a:ext cx="7451725" cy="860425"/>
          </a:xfrm>
        </p:spPr>
        <p:txBody>
          <a:bodyPr/>
          <a:lstStyle/>
          <a:p>
            <a:r>
              <a:rPr lang="en-US" sz="2600" smtClean="0"/>
              <a:t>Marsh: Total Limits Purchased, By Industry – Cyber Liability, Revenue $1 Billion+</a:t>
            </a:r>
          </a:p>
        </p:txBody>
      </p:sp>
      <p:sp>
        <p:nvSpPr>
          <p:cNvPr id="11269" name="Rectangle 4"/>
          <p:cNvSpPr>
            <a:spLocks noChangeArrowheads="1"/>
          </p:cNvSpPr>
          <p:nvPr/>
        </p:nvSpPr>
        <p:spPr bwMode="auto">
          <a:xfrm>
            <a:off x="-47624" y="6266629"/>
            <a:ext cx="8900680" cy="426271"/>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Benchmarking Trends: As Cyber Concerns Broaden, Insurance Purchases Rise</a:t>
            </a:r>
            <a:r>
              <a:rPr lang="en-US" sz="1100" dirty="0" smtClean="0"/>
              <a:t>, Marsh Risk Management Research Briefing, March 2015</a:t>
            </a:r>
            <a:endParaRPr lang="en-US" sz="1100" dirty="0"/>
          </a:p>
        </p:txBody>
      </p:sp>
      <p:graphicFrame>
        <p:nvGraphicFramePr>
          <p:cNvPr id="11266" name="Object 2"/>
          <p:cNvGraphicFramePr>
            <a:graphicFrameLocks/>
          </p:cNvGraphicFramePr>
          <p:nvPr>
            <p:extLst/>
          </p:nvPr>
        </p:nvGraphicFramePr>
        <p:xfrm>
          <a:off x="185103" y="1883541"/>
          <a:ext cx="8610600" cy="3987800"/>
        </p:xfrm>
        <a:graphic>
          <a:graphicData uri="http://schemas.openxmlformats.org/presentationml/2006/ole">
            <mc:AlternateContent xmlns:mc="http://schemas.openxmlformats.org/markup-compatibility/2006">
              <mc:Choice xmlns:v="urn:schemas-microsoft-com:vml" Requires="v">
                <p:oleObj spid="_x0000_s28393583" name="Chart" r:id="rId4" imgW="8982134" imgH="4143479" progId="MSGraph.Chart.8">
                  <p:embed followColorScheme="full"/>
                </p:oleObj>
              </mc:Choice>
              <mc:Fallback>
                <p:oleObj name="Chart" r:id="rId4" imgW="8982134" imgH="4143479" progId="MSGraph.Chart.8">
                  <p:embed followColorScheme="full"/>
                  <p:pic>
                    <p:nvPicPr>
                      <p:cNvPr id="0" name=""/>
                      <p:cNvPicPr>
                        <a:picLocks noChangeArrowheads="1"/>
                      </p:cNvPicPr>
                      <p:nvPr/>
                    </p:nvPicPr>
                    <p:blipFill>
                      <a:blip r:embed="rId5"/>
                      <a:srcRect/>
                      <a:stretch>
                        <a:fillRect/>
                      </a:stretch>
                    </p:blipFill>
                    <p:spPr bwMode="auto">
                      <a:xfrm>
                        <a:off x="185103" y="1883541"/>
                        <a:ext cx="8610600" cy="398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rgbClr val="FFFFFF"/>
                </a:solidFill>
              </a:rPr>
              <a:t>Among larger companies, average cyber insurance limits </a:t>
            </a:r>
            <a:r>
              <a:rPr lang="en-US" sz="1600" b="1" dirty="0" smtClean="0">
                <a:solidFill>
                  <a:srgbClr val="FFFFFF"/>
                </a:solidFill>
              </a:rPr>
              <a:t>purchased increased by 22 percent to $34.1 million in 2014, from $27.8 million in 2013.</a:t>
            </a:r>
            <a:endParaRPr lang="en-US" sz="1600" b="1" dirty="0">
              <a:solidFill>
                <a:srgbClr val="FFFFFF"/>
              </a:solidFill>
            </a:endParaRPr>
          </a:p>
        </p:txBody>
      </p:sp>
      <p:sp>
        <p:nvSpPr>
          <p:cNvPr id="11271"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extLst>
      <p:ext uri="{BB962C8B-B14F-4D97-AF65-F5344CB8AC3E}">
        <p14:creationId xmlns:p14="http://schemas.microsoft.com/office/powerpoint/2010/main" val="27228147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7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10"/>
          <p:cNvSpPr>
            <a:spLocks noGrp="1" noChangeArrowheads="1"/>
          </p:cNvSpPr>
          <p:nvPr>
            <p:ph type="sldNum" sz="quarter" idx="12"/>
          </p:nvPr>
        </p:nvSpPr>
        <p:spPr>
          <a:noFill/>
        </p:spPr>
        <p:txBody>
          <a:bodyPr/>
          <a:lstStyle/>
          <a:p>
            <a:fld id="{F3BECAE8-C525-4DBA-B47C-7F1B540839C9}" type="slidenum">
              <a:rPr lang="en-US" smtClean="0"/>
              <a:pPr/>
              <a:t>179</a:t>
            </a:fld>
            <a:endParaRPr lang="en-US" smtClean="0"/>
          </a:p>
        </p:txBody>
      </p:sp>
      <p:sp>
        <p:nvSpPr>
          <p:cNvPr id="12292" name="Rectangle 2"/>
          <p:cNvSpPr>
            <a:spLocks noGrp="1" noChangeArrowheads="1"/>
          </p:cNvSpPr>
          <p:nvPr>
            <p:ph type="title"/>
          </p:nvPr>
        </p:nvSpPr>
        <p:spPr/>
        <p:txBody>
          <a:bodyPr/>
          <a:lstStyle/>
          <a:p>
            <a:r>
              <a:rPr lang="en-US" smtClean="0"/>
              <a:t>Cyber Liability: Historical Rate (price per million) Changes</a:t>
            </a:r>
          </a:p>
        </p:txBody>
      </p:sp>
      <p:graphicFrame>
        <p:nvGraphicFramePr>
          <p:cNvPr id="6924291" name="Object 3"/>
          <p:cNvGraphicFramePr>
            <a:graphicFrameLocks noGrp="1"/>
          </p:cNvGraphicFramePr>
          <p:nvPr>
            <p:ph type="chart" idx="4294967295"/>
            <p:extLst/>
          </p:nvPr>
        </p:nvGraphicFramePr>
        <p:xfrm>
          <a:off x="260350" y="1549400"/>
          <a:ext cx="8507413" cy="3911600"/>
        </p:xfrm>
        <a:graphic>
          <a:graphicData uri="http://schemas.openxmlformats.org/presentationml/2006/ole">
            <mc:AlternateContent xmlns:mc="http://schemas.openxmlformats.org/markup-compatibility/2006">
              <mc:Choice xmlns:v="urn:schemas-microsoft-com:vml" Requires="v">
                <p:oleObj spid="_x0000_s28394607" name="Chart" r:id="rId4" imgW="8534400" imgH="3924439" progId="MSGraph.Chart.8">
                  <p:embed followColorScheme="full"/>
                </p:oleObj>
              </mc:Choice>
              <mc:Fallback>
                <p:oleObj name="Chart" r:id="rId4" imgW="8534400" imgH="3924439" progId="MSGraph.Chart.8">
                  <p:embed followColorScheme="full"/>
                  <p:pic>
                    <p:nvPicPr>
                      <p:cNvPr id="0" name=""/>
                      <p:cNvPicPr>
                        <a:picLocks noChangeArrowheads="1"/>
                      </p:cNvPicPr>
                      <p:nvPr/>
                    </p:nvPicPr>
                    <p:blipFill>
                      <a:blip r:embed="rId5"/>
                      <a:srcRect/>
                      <a:stretch>
                        <a:fillRect/>
                      </a:stretch>
                    </p:blipFill>
                    <p:spPr bwMode="gray">
                      <a:xfrm>
                        <a:off x="260350" y="1549400"/>
                        <a:ext cx="8507413" cy="391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73797" name="AutoShape 5"/>
          <p:cNvSpPr>
            <a:spLocks noChangeArrowheads="1"/>
          </p:cNvSpPr>
          <p:nvPr/>
        </p:nvSpPr>
        <p:spPr bwMode="blackWhite">
          <a:xfrm>
            <a:off x="3075709" y="3881728"/>
            <a:ext cx="5015347" cy="842672"/>
          </a:xfrm>
          <a:prstGeom prst="wedgeRectCallout">
            <a:avLst>
              <a:gd name="adj1" fmla="val 37503"/>
              <a:gd name="adj2" fmla="val -977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Cyber insurance premiums were generally volatile in 2014 due to increased frequency and severity of losses. Average rate increases at renewal for both primary layers and total programs were lower in Q4 2014 than in Q1.</a:t>
            </a:r>
            <a:endParaRPr lang="en-US" sz="1400" b="1" dirty="0">
              <a:solidFill>
                <a:schemeClr val="bg1"/>
              </a:solidFill>
            </a:endParaRPr>
          </a:p>
        </p:txBody>
      </p:sp>
      <p:sp>
        <p:nvSpPr>
          <p:cNvPr id="12294" name="Rectangle 5"/>
          <p:cNvSpPr>
            <a:spLocks noChangeArrowheads="1"/>
          </p:cNvSpPr>
          <p:nvPr/>
        </p:nvSpPr>
        <p:spPr bwMode="auto">
          <a:xfrm>
            <a:off x="-1" y="6431729"/>
            <a:ext cx="881149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i="1" dirty="0" smtClean="0"/>
              <a:t>Benchmarking Trends: As Cyber Concerns Broaden, Insurance Purchases Rise</a:t>
            </a:r>
            <a:r>
              <a:rPr lang="en-US" sz="1100" dirty="0" smtClean="0"/>
              <a:t>, Marsh Risk Management Research Briefing, March 2015</a:t>
            </a:r>
            <a:endParaRPr lang="en-US" sz="1100" dirty="0"/>
          </a:p>
        </p:txBody>
      </p:sp>
    </p:spTree>
    <p:extLst>
      <p:ext uri="{BB962C8B-B14F-4D97-AF65-F5344CB8AC3E}">
        <p14:creationId xmlns:p14="http://schemas.microsoft.com/office/powerpoint/2010/main" val="17405761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53890" name="Rectangle 2"/>
          <p:cNvSpPr>
            <a:spLocks noGrp="1" noChangeArrowheads="1"/>
          </p:cNvSpPr>
          <p:nvPr>
            <p:ph type="title"/>
          </p:nvPr>
        </p:nvSpPr>
        <p:spPr>
          <a:xfrm>
            <a:off x="228600" y="223838"/>
            <a:ext cx="8178800" cy="457200"/>
          </a:xfrm>
        </p:spPr>
        <p:txBody>
          <a:bodyPr/>
          <a:lstStyle/>
          <a:p>
            <a:r>
              <a:rPr lang="en-US" altLang="en-US" dirty="0"/>
              <a:t>Distribution of Invested Assets: P/C Insurance Industry, </a:t>
            </a:r>
            <a:r>
              <a:rPr lang="en-US" altLang="en-US" dirty="0" smtClean="0"/>
              <a:t>2013</a:t>
            </a:r>
            <a:endParaRPr lang="en-US" altLang="en-US" dirty="0"/>
          </a:p>
        </p:txBody>
      </p:sp>
      <p:graphicFrame>
        <p:nvGraphicFramePr>
          <p:cNvPr id="2853891" name="Object 3"/>
          <p:cNvGraphicFramePr>
            <a:graphicFrameLocks noGrp="1" noChangeAspect="1"/>
          </p:cNvGraphicFramePr>
          <p:nvPr>
            <p:ph idx="1"/>
            <p:extLst/>
          </p:nvPr>
        </p:nvGraphicFramePr>
        <p:xfrm>
          <a:off x="-1827213" y="1641475"/>
          <a:ext cx="11347451" cy="5673725"/>
        </p:xfrm>
        <a:graphic>
          <a:graphicData uri="http://schemas.openxmlformats.org/presentationml/2006/ole">
            <mc:AlternateContent xmlns:mc="http://schemas.openxmlformats.org/markup-compatibility/2006">
              <mc:Choice xmlns:v="urn:schemas-microsoft-com:vml" Requires="v">
                <p:oleObj spid="_x0000_s28130692" name="Chart" r:id="rId3" imgW="10820504" imgH="5410145" progId="MSGraph.Chart.8">
                  <p:embed followColorScheme="full"/>
                </p:oleObj>
              </mc:Choice>
              <mc:Fallback>
                <p:oleObj name="Chart" r:id="rId3" imgW="10820504" imgH="5410145" progId="MSGraph.Chart.8">
                  <p:embed followColorScheme="full"/>
                  <p:pic>
                    <p:nvPicPr>
                      <p:cNvPr id="0" name=""/>
                      <p:cNvPicPr>
                        <a:picLocks noChangeAspect="1" noChangeArrowheads="1"/>
                      </p:cNvPicPr>
                      <p:nvPr/>
                    </p:nvPicPr>
                    <p:blipFill>
                      <a:blip r:embed="rId4"/>
                      <a:srcRect/>
                      <a:stretch>
                        <a:fillRect/>
                      </a:stretch>
                    </p:blipFill>
                    <p:spPr bwMode="auto">
                      <a:xfrm>
                        <a:off x="-1827213" y="1641475"/>
                        <a:ext cx="11347451" cy="567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53892" name="Rectangle 4"/>
          <p:cNvSpPr>
            <a:spLocks noChangeArrowheads="1"/>
          </p:cNvSpPr>
          <p:nvPr/>
        </p:nvSpPr>
        <p:spPr bwMode="auto">
          <a:xfrm>
            <a:off x="228600" y="6264275"/>
            <a:ext cx="87122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spcBef>
                <a:spcPct val="0"/>
              </a:spcBef>
              <a:buClrTx/>
              <a:buFontTx/>
              <a:buNone/>
            </a:pPr>
            <a:endParaRPr lang="en-US" altLang="en-US" sz="1400" b="1" dirty="0">
              <a:latin typeface="Arial" panose="020B0604020202020204" pitchFamily="34" charset="0"/>
            </a:endParaRPr>
          </a:p>
          <a:p>
            <a:pPr>
              <a:spcBef>
                <a:spcPct val="0"/>
              </a:spcBef>
              <a:buClrTx/>
              <a:buFontTx/>
              <a:buNone/>
            </a:pPr>
            <a:r>
              <a:rPr lang="en-US" altLang="en-US" sz="1400" b="1" dirty="0">
                <a:latin typeface="Arial" panose="020B0604020202020204" pitchFamily="34" charset="0"/>
              </a:rPr>
              <a:t>Source:  Insurance Information Institute </a:t>
            </a:r>
            <a:r>
              <a:rPr lang="en-US" altLang="en-US" sz="1400" b="1" i="1" dirty="0">
                <a:latin typeface="Arial" panose="020B0604020202020204" pitchFamily="34" charset="0"/>
              </a:rPr>
              <a:t>Fact Book </a:t>
            </a:r>
            <a:r>
              <a:rPr lang="en-US" altLang="en-US" sz="1400" b="1" i="1" dirty="0" smtClean="0">
                <a:latin typeface="Arial" panose="020B0604020202020204" pitchFamily="34" charset="0"/>
              </a:rPr>
              <a:t>2015, </a:t>
            </a:r>
            <a:r>
              <a:rPr lang="en-US" altLang="en-US" sz="1400" b="1" dirty="0">
                <a:latin typeface="Arial" panose="020B0604020202020204" pitchFamily="34" charset="0"/>
              </a:rPr>
              <a:t>A.M. Best.</a:t>
            </a:r>
          </a:p>
        </p:txBody>
      </p:sp>
      <p:sp>
        <p:nvSpPr>
          <p:cNvPr id="2853894" name="Text Box 6"/>
          <p:cNvSpPr txBox="1">
            <a:spLocks noChangeArrowheads="1"/>
          </p:cNvSpPr>
          <p:nvPr/>
        </p:nvSpPr>
        <p:spPr bwMode="auto">
          <a:xfrm>
            <a:off x="6400800" y="4254500"/>
            <a:ext cx="2133600" cy="1090613"/>
          </a:xfrm>
          <a:prstGeom prst="rect">
            <a:avLst/>
          </a:prstGeom>
          <a:solidFill>
            <a:srgbClr val="FFFF00"/>
          </a:solidFill>
          <a:ln w="12700">
            <a:solidFill>
              <a:srgbClr val="0000CC"/>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buClrTx/>
              <a:buFontTx/>
              <a:buNone/>
            </a:pPr>
            <a:r>
              <a:rPr lang="en-US" altLang="en-US" sz="2400" dirty="0"/>
              <a:t>Total Invested Assets = $</a:t>
            </a:r>
            <a:r>
              <a:rPr lang="en-US" altLang="en-US" sz="2400" dirty="0" smtClean="0"/>
              <a:t>1.5 </a:t>
            </a:r>
            <a:r>
              <a:rPr lang="en-US" altLang="en-US" sz="2400" dirty="0"/>
              <a:t>Trillion</a:t>
            </a:r>
            <a:endParaRPr lang="en-US" altLang="en-US" sz="2400" i="1" dirty="0"/>
          </a:p>
        </p:txBody>
      </p:sp>
      <p:sp>
        <p:nvSpPr>
          <p:cNvPr id="2853895" name="Text Box 7"/>
          <p:cNvSpPr txBox="1">
            <a:spLocks noChangeArrowheads="1"/>
          </p:cNvSpPr>
          <p:nvPr/>
        </p:nvSpPr>
        <p:spPr bwMode="auto">
          <a:xfrm>
            <a:off x="3124200" y="1371600"/>
            <a:ext cx="243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en-US" altLang="en-US" sz="3200" b="1"/>
              <a:t>$ Billions</a:t>
            </a:r>
          </a:p>
        </p:txBody>
      </p:sp>
    </p:spTree>
    <p:extLst>
      <p:ext uri="{BB962C8B-B14F-4D97-AF65-F5344CB8AC3E}">
        <p14:creationId xmlns:p14="http://schemas.microsoft.com/office/powerpoint/2010/main" val="3662068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2853894"/>
                                        </p:tgtEl>
                                        <p:attrNameLst>
                                          <p:attrName>style.visibility</p:attrName>
                                        </p:attrNameLst>
                                      </p:cBhvr>
                                      <p:to>
                                        <p:strVal val="visible"/>
                                      </p:to>
                                    </p:set>
                                    <p:anim calcmode="lin" valueType="num">
                                      <p:cBhvr additive="base">
                                        <p:cTn id="7" dur="500" fill="hold"/>
                                        <p:tgtEl>
                                          <p:spTgt spid="2853894"/>
                                        </p:tgtEl>
                                        <p:attrNameLst>
                                          <p:attrName>ppt_x</p:attrName>
                                        </p:attrNameLst>
                                      </p:cBhvr>
                                      <p:tavLst>
                                        <p:tav tm="0">
                                          <p:val>
                                            <p:strVal val="0-#ppt_w/2"/>
                                          </p:val>
                                        </p:tav>
                                        <p:tav tm="100000">
                                          <p:val>
                                            <p:strVal val="#ppt_x"/>
                                          </p:val>
                                        </p:tav>
                                      </p:tavLst>
                                    </p:anim>
                                    <p:anim calcmode="lin" valueType="num">
                                      <p:cBhvr additive="base">
                                        <p:cTn id="8" dur="500" fill="hold"/>
                                        <p:tgtEl>
                                          <p:spTgt spid="28538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3894" grpId="0" animBg="1" autoUpdateAnimBg="0"/>
    </p:bldLst>
  </p:timing>
</p:sld>
</file>

<file path=ppt/slides/slide1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smtClean="0">
                <a:solidFill>
                  <a:srgbClr val="FFFFFF"/>
                </a:solidFill>
              </a:rPr>
              <a:t>12/01/09 - 9pm</a:t>
            </a:r>
          </a:p>
        </p:txBody>
      </p:sp>
      <p:sp>
        <p:nvSpPr>
          <p:cNvPr id="6861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900">
                <a:solidFill>
                  <a:srgbClr val="FFFFFF"/>
                </a:solidFill>
              </a:rPr>
              <a:t>eSlide – P6466 – The Financial Crisis and the Future of the P/C</a:t>
            </a:r>
          </a:p>
        </p:txBody>
      </p:sp>
      <p:sp>
        <p:nvSpPr>
          <p:cNvPr id="68612" name="Rectangle 2"/>
          <p:cNvSpPr>
            <a:spLocks noGrp="1" noChangeArrowheads="1"/>
          </p:cNvSpPr>
          <p:nvPr>
            <p:ph type="title"/>
          </p:nvPr>
        </p:nvSpPr>
        <p:spPr/>
        <p:txBody>
          <a:bodyPr/>
          <a:lstStyle/>
          <a:p>
            <a:r>
              <a:rPr lang="en-US" altLang="en-US" smtClean="0">
                <a:latin typeface="Arial" panose="020B0604020202020204" pitchFamily="34" charset="0"/>
                <a:ea typeface="ＭＳ Ｐゴシック" panose="020B0600070205080204" pitchFamily="34" charset="-128"/>
              </a:rPr>
              <a:t>Data/Privacy Breach:</a:t>
            </a:r>
            <a:br>
              <a:rPr lang="en-US" altLang="en-US" smtClean="0">
                <a:latin typeface="Arial" panose="020B0604020202020204" pitchFamily="34" charset="0"/>
                <a:ea typeface="ＭＳ Ｐゴシック" panose="020B0600070205080204" pitchFamily="34" charset="-128"/>
              </a:rPr>
            </a:br>
            <a:r>
              <a:rPr lang="en-US" altLang="en-US" smtClean="0">
                <a:latin typeface="Arial" panose="020B0604020202020204" pitchFamily="34" charset="0"/>
                <a:ea typeface="ＭＳ Ｐゴシック" panose="020B0600070205080204" pitchFamily="34" charset="-128"/>
              </a:rPr>
              <a:t>Many Potential Costs Can Be Insured</a:t>
            </a:r>
          </a:p>
        </p:txBody>
      </p:sp>
      <p:sp>
        <p:nvSpPr>
          <p:cNvPr id="11" name="Rectangle 6"/>
          <p:cNvSpPr>
            <a:spLocks noChangeArrowheads="1"/>
          </p:cNvSpPr>
          <p:nvPr/>
        </p:nvSpPr>
        <p:spPr bwMode="auto">
          <a:xfrm>
            <a:off x="-201613" y="6429375"/>
            <a:ext cx="7569201" cy="468313"/>
          </a:xfrm>
          <a:prstGeom prst="rect">
            <a:avLst/>
          </a:prstGeom>
          <a:noFill/>
          <a:ln w="9525">
            <a:noFill/>
            <a:miter lim="800000"/>
            <a:headEnd/>
            <a:tailEnd/>
          </a:ln>
        </p:spPr>
        <p:txBody>
          <a:bodyPr lIns="365760" tIns="0" rIns="0" bIns="137160" anchor="b">
            <a:spAutoFit/>
          </a:bodyPr>
          <a:lstStyle/>
          <a:p>
            <a:pPr>
              <a:lnSpc>
                <a:spcPct val="85000"/>
              </a:lnSpc>
              <a:spcBef>
                <a:spcPct val="25000"/>
              </a:spcBef>
              <a:buClr>
                <a:srgbClr val="FF6801"/>
              </a:buClr>
              <a:buFont typeface="Wingdings" pitchFamily="2" charset="2"/>
              <a:buNone/>
              <a:defRPr/>
            </a:pPr>
            <a:endParaRPr lang="en-US" sz="1100" dirty="0">
              <a:solidFill>
                <a:srgbClr val="000000"/>
              </a:solidFill>
              <a:latin typeface="Arial" charset="0"/>
              <a:ea typeface="+mn-ea"/>
              <a:cs typeface="Arial" charset="0"/>
            </a:endParaRPr>
          </a:p>
          <a:p>
            <a:pPr>
              <a:lnSpc>
                <a:spcPct val="85000"/>
              </a:lnSpc>
              <a:spcBef>
                <a:spcPct val="25000"/>
              </a:spcBef>
              <a:buClr>
                <a:srgbClr val="FF6801"/>
              </a:buClr>
              <a:buFont typeface="Wingdings" pitchFamily="2" charset="2"/>
              <a:buNone/>
              <a:defRPr/>
            </a:pPr>
            <a:r>
              <a:rPr lang="en-US" sz="1100" dirty="0">
                <a:solidFill>
                  <a:srgbClr val="000000"/>
                </a:solidFill>
                <a:latin typeface="Arial" charset="0"/>
                <a:ea typeface="+mn-ea"/>
                <a:cs typeface="Arial" charset="0"/>
              </a:rPr>
              <a:t>Source: Zurich Insurance;  Insurance Information Institute</a:t>
            </a:r>
          </a:p>
        </p:txBody>
      </p:sp>
      <p:graphicFrame>
        <p:nvGraphicFramePr>
          <p:cNvPr id="3" name="Diagram 2"/>
          <p:cNvGraphicFramePr/>
          <p:nvPr/>
        </p:nvGraphicFramePr>
        <p:xfrm>
          <a:off x="871539" y="1227613"/>
          <a:ext cx="7286624" cy="4980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p:cNvSpPr/>
          <p:nvPr/>
        </p:nvSpPr>
        <p:spPr>
          <a:xfrm>
            <a:off x="1143000" y="4786313"/>
            <a:ext cx="1824038" cy="8826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dirty="0">
                <a:solidFill>
                  <a:srgbClr val="FFFFFF"/>
                </a:solidFill>
              </a:rPr>
              <a:t>Forensic costs to discover cause</a:t>
            </a:r>
          </a:p>
        </p:txBody>
      </p:sp>
      <p:cxnSp>
        <p:nvCxnSpPr>
          <p:cNvPr id="5" name="Straight Connector 4"/>
          <p:cNvCxnSpPr/>
          <p:nvPr/>
        </p:nvCxnSpPr>
        <p:spPr>
          <a:xfrm flipV="1">
            <a:off x="2843213" y="4357688"/>
            <a:ext cx="885825" cy="42862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68617" name="TextBox 4"/>
          <p:cNvSpPr txBox="1">
            <a:spLocks noChangeArrowheads="1"/>
          </p:cNvSpPr>
          <p:nvPr/>
        </p:nvSpPr>
        <p:spPr bwMode="auto">
          <a:xfrm>
            <a:off x="8596313"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606A481-C36E-4059-9632-DCF5118F4A44}" type="slidenum">
              <a:rPr lang="en-US" altLang="en-US" sz="1200"/>
              <a:pPr algn="r"/>
              <a:t>180</a:t>
            </a:fld>
            <a:endParaRPr lang="en-US" altLang="en-US" sz="1800"/>
          </a:p>
        </p:txBody>
      </p:sp>
    </p:spTree>
    <p:extLst>
      <p:ext uri="{BB962C8B-B14F-4D97-AF65-F5344CB8AC3E}">
        <p14:creationId xmlns:p14="http://schemas.microsoft.com/office/powerpoint/2010/main" val="1493533505"/>
      </p:ext>
    </p:extLst>
  </p:cSld>
  <p:clrMapOvr>
    <a:masterClrMapping/>
  </p:clrMapOvr>
  <p:transition>
    <p:wipe dir="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0" y="6554788"/>
            <a:ext cx="3500438" cy="246062"/>
          </a:xfrm>
          <a:prstGeom prst="rect">
            <a:avLst/>
          </a:prstGeom>
          <a:noFill/>
          <a:ln w="9525" algn="ctr">
            <a:noFill/>
            <a:miter lim="800000"/>
            <a:headEnd/>
            <a:tailEnd/>
          </a:ln>
        </p:spPr>
        <p:txBody>
          <a:bodyPr anchor="ctr">
            <a:spAutoFit/>
          </a:bodyPr>
          <a:lstStyle/>
          <a:p>
            <a:pPr eaLnBrk="1" hangingPunct="1">
              <a:defRPr/>
            </a:pPr>
            <a:r>
              <a:rPr lang="en-US" sz="1000" dirty="0">
                <a:solidFill>
                  <a:srgbClr val="000000">
                    <a:lumMod val="75000"/>
                  </a:srgbClr>
                </a:solidFill>
                <a:latin typeface="Arial" charset="0"/>
                <a:ea typeface="+mn-ea"/>
                <a:cs typeface="Arial" charset="0"/>
              </a:rPr>
              <a:t>Source: Insurance Information Institute research.</a:t>
            </a:r>
            <a:endParaRPr lang="en-US" sz="1000" i="1" dirty="0">
              <a:solidFill>
                <a:srgbClr val="000000">
                  <a:lumMod val="75000"/>
                </a:srgbClr>
              </a:solidFill>
              <a:latin typeface="Arial" charset="0"/>
              <a:ea typeface="+mn-ea"/>
              <a:cs typeface="Arial" charset="0"/>
            </a:endParaRPr>
          </a:p>
        </p:txBody>
      </p:sp>
      <p:sp>
        <p:nvSpPr>
          <p:cNvPr id="62467" name="Title 1"/>
          <p:cNvSpPr>
            <a:spLocks noGrp="1"/>
          </p:cNvSpPr>
          <p:nvPr>
            <p:ph type="title"/>
          </p:nvPr>
        </p:nvSpPr>
        <p:spPr>
          <a:xfrm>
            <a:off x="0" y="61913"/>
            <a:ext cx="7858125" cy="860425"/>
          </a:xfrm>
        </p:spPr>
        <p:txBody>
          <a:bodyPr/>
          <a:lstStyle/>
          <a:p>
            <a:r>
              <a:rPr lang="en-US" altLang="en-US" smtClean="0">
                <a:latin typeface="Arial" panose="020B0604020202020204" pitchFamily="34" charset="0"/>
                <a:ea typeface="ＭＳ Ｐゴシック" panose="020B0600070205080204" pitchFamily="34" charset="-128"/>
              </a:rPr>
              <a:t>The Three Basic Elements of Cyber Coverage: Prevention, Transfer, Response</a:t>
            </a:r>
          </a:p>
        </p:txBody>
      </p:sp>
      <p:graphicFrame>
        <p:nvGraphicFramePr>
          <p:cNvPr id="4" name="Diagram 3"/>
          <p:cNvGraphicFramePr/>
          <p:nvPr/>
        </p:nvGraphicFramePr>
        <p:xfrm>
          <a:off x="556176" y="1325563"/>
          <a:ext cx="785848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 Box 17"/>
          <p:cNvSpPr txBox="1">
            <a:spLocks noChangeArrowheads="1"/>
          </p:cNvSpPr>
          <p:nvPr/>
        </p:nvSpPr>
        <p:spPr bwMode="auto">
          <a:xfrm>
            <a:off x="1728788" y="4546600"/>
            <a:ext cx="5486400" cy="1631950"/>
          </a:xfrm>
          <a:prstGeom prst="rect">
            <a:avLst/>
          </a:prstGeom>
          <a:solidFill>
            <a:srgbClr val="28688C"/>
          </a:solidFill>
          <a:ln>
            <a:noFill/>
          </a:ln>
          <a:extLst>
            <a:ext uri="{91240B29-F687-4f45-9708-019B960494DF}"/>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2000" b="1" dirty="0" smtClean="0">
                <a:solidFill>
                  <a:srgbClr val="FFFFFF"/>
                </a:solidFill>
                <a:ea typeface="+mn-ea"/>
              </a:rPr>
              <a:t>Cyber risk management today involves three essential components, each designed to reduce, mitigate or avoid loss.  An increasing number of cyber risk products offered by insurers today provide all three.</a:t>
            </a:r>
            <a:endParaRPr lang="en-US" sz="2000" b="1" dirty="0">
              <a:solidFill>
                <a:srgbClr val="FFFFFF"/>
              </a:solidFill>
              <a:ea typeface="+mn-ea"/>
            </a:endParaRPr>
          </a:p>
        </p:txBody>
      </p:sp>
      <p:sp>
        <p:nvSpPr>
          <p:cNvPr id="62470" name="TextBox 4"/>
          <p:cNvSpPr txBox="1">
            <a:spLocks noChangeArrowheads="1"/>
          </p:cNvSpPr>
          <p:nvPr/>
        </p:nvSpPr>
        <p:spPr bwMode="auto">
          <a:xfrm>
            <a:off x="8534400" y="64770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9106BC4-F48F-4E8A-9FAC-A0B9B99623CC}" type="slidenum">
              <a:rPr lang="en-US" altLang="en-US" sz="1200"/>
              <a:pPr algn="r"/>
              <a:t>181</a:t>
            </a:fld>
            <a:endParaRPr lang="en-US" altLang="en-US" sz="1800"/>
          </a:p>
        </p:txBody>
      </p:sp>
    </p:spTree>
    <p:custDataLst>
      <p:tags r:id="rId1"/>
    </p:custDataLst>
    <p:extLst>
      <p:ext uri="{BB962C8B-B14F-4D97-AF65-F5344CB8AC3E}">
        <p14:creationId xmlns:p14="http://schemas.microsoft.com/office/powerpoint/2010/main" val="3549847443"/>
      </p:ext>
    </p:extLst>
  </p:cSld>
  <p:clrMapOvr>
    <a:masterClrMapping/>
  </p:clrMapOvr>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Rectangle 105"/>
          <p:cNvSpPr>
            <a:spLocks noGrp="1" noChangeArrowheads="1"/>
          </p:cNvSpPr>
          <p:nvPr>
            <p:ph type="dt" sz="quarter" idx="10"/>
          </p:nvPr>
        </p:nvSpPr>
        <p:spPr>
          <a:noFill/>
        </p:spPr>
        <p:txBody>
          <a:bodyPr/>
          <a:lstStyle/>
          <a:p>
            <a:r>
              <a:rPr lang="en-US" smtClean="0"/>
              <a:t>12/01/09 - 9pm</a:t>
            </a:r>
          </a:p>
        </p:txBody>
      </p:sp>
      <p:sp>
        <p:nvSpPr>
          <p:cNvPr id="11267"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268" name="Rectangle 110"/>
          <p:cNvSpPr>
            <a:spLocks noGrp="1" noChangeArrowheads="1"/>
          </p:cNvSpPr>
          <p:nvPr>
            <p:ph type="sldNum" sz="quarter" idx="12"/>
          </p:nvPr>
        </p:nvSpPr>
        <p:spPr>
          <a:noFill/>
        </p:spPr>
        <p:txBody>
          <a:bodyPr/>
          <a:lstStyle/>
          <a:p>
            <a:fld id="{CE588EF0-0E3C-4A09-A53A-6DFC514A5652}" type="slidenum">
              <a:rPr lang="en-US" smtClean="0"/>
              <a:pPr/>
              <a:t>182</a:t>
            </a:fld>
            <a:endParaRPr lang="en-US" smtClean="0"/>
          </a:p>
        </p:txBody>
      </p:sp>
      <p:sp>
        <p:nvSpPr>
          <p:cNvPr id="11269" name="Rectangle 2"/>
          <p:cNvSpPr>
            <a:spLocks noGrp="1" noChangeArrowheads="1"/>
          </p:cNvSpPr>
          <p:nvPr>
            <p:ph type="title"/>
          </p:nvPr>
        </p:nvSpPr>
        <p:spPr>
          <a:xfrm>
            <a:off x="82106" y="109324"/>
            <a:ext cx="7913671" cy="860425"/>
          </a:xfrm>
        </p:spPr>
        <p:txBody>
          <a:bodyPr/>
          <a:lstStyle/>
          <a:p>
            <a:r>
              <a:rPr lang="en-US" dirty="0" smtClean="0"/>
              <a:t>I.I.I. Will Release its Third Cyber Report in 2015: </a:t>
            </a:r>
            <a:r>
              <a:rPr lang="en-US" i="1" dirty="0" smtClean="0"/>
              <a:t>Cyber Risks Threat and Opportunity</a:t>
            </a:r>
            <a:endParaRPr lang="en-US" sz="2400" i="1" dirty="0" smtClean="0"/>
          </a:p>
        </p:txBody>
      </p:sp>
      <p:sp>
        <p:nvSpPr>
          <p:cNvPr id="11" name="Rectangle 3"/>
          <p:cNvSpPr txBox="1">
            <a:spLocks noChangeArrowheads="1"/>
          </p:cNvSpPr>
          <p:nvPr/>
        </p:nvSpPr>
        <p:spPr bwMode="auto">
          <a:xfrm>
            <a:off x="4601980" y="1169118"/>
            <a:ext cx="4542020" cy="4652962"/>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I.I.I.’s 3</a:t>
            </a:r>
            <a:r>
              <a:rPr kumimoji="0" lang="en-US" sz="1900" b="1" i="0" u="none" strike="noStrike" kern="0" cap="none" spc="0" normalizeH="0" baseline="30000" noProof="0" dirty="0" smtClean="0">
                <a:ln>
                  <a:noFill/>
                </a:ln>
                <a:solidFill>
                  <a:schemeClr val="tx1"/>
                </a:solidFill>
                <a:effectLst/>
                <a:uLnTx/>
                <a:uFillTx/>
                <a:latin typeface="Arial" panose="020B0604020202020204" pitchFamily="34" charset="0"/>
                <a:cs typeface="Arial" panose="020B0604020202020204" pitchFamily="34" charset="0"/>
              </a:rPr>
              <a:t>rd</a:t>
            </a: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report on cyber risk </a:t>
            </a:r>
            <a:r>
              <a:rPr lang="en-US" sz="1900" b="1" kern="0" dirty="0" smtClean="0">
                <a:latin typeface="Arial" panose="020B0604020202020204" pitchFamily="34" charset="0"/>
                <a:cs typeface="Arial" panose="020B0604020202020204" pitchFamily="34" charset="0"/>
              </a:rPr>
              <a:t>scheduled for</a:t>
            </a:r>
            <a:r>
              <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rPr>
              <a:t> Q3 2015</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Provides information on cyber threats and insurance market solutions</a:t>
            </a: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a:p>
            <a:pPr marL="292100" indent="-292100" eaLnBrk="0" hangingPunct="0">
              <a:lnSpc>
                <a:spcPct val="70000"/>
              </a:lnSpc>
              <a:spcBef>
                <a:spcPct val="100000"/>
              </a:spcBef>
              <a:buClr>
                <a:schemeClr val="accent2"/>
              </a:buClr>
              <a:buFont typeface="Wingdings" pitchFamily="2" charset="2"/>
              <a:buChar char="n"/>
            </a:pPr>
            <a:r>
              <a:rPr lang="en-US" sz="1900" b="1" kern="0" dirty="0" smtClean="0">
                <a:latin typeface="Arial" panose="020B0604020202020204" pitchFamily="34" charset="0"/>
                <a:cs typeface="Arial" panose="020B0604020202020204" pitchFamily="34" charset="0"/>
              </a:rPr>
              <a:t>Global cyber risk overview</a:t>
            </a:r>
          </a:p>
          <a:p>
            <a:pPr marL="749300" lvl="1" indent="-292100" eaLnBrk="0" hangingPunct="0">
              <a:lnSpc>
                <a:spcPct val="70000"/>
              </a:lnSpc>
              <a:spcBef>
                <a:spcPct val="100000"/>
              </a:spcBef>
              <a:buClr>
                <a:schemeClr val="accent2"/>
              </a:buClr>
              <a:buFont typeface="Wingdings" pitchFamily="2" charset="2"/>
              <a:buChar char="n"/>
            </a:pPr>
            <a:r>
              <a:rPr lang="en-US" sz="1900" b="1" kern="0" dirty="0" smtClean="0">
                <a:latin typeface="Arial" panose="020B0604020202020204" pitchFamily="34" charset="0"/>
                <a:cs typeface="Arial" panose="020B0604020202020204" pitchFamily="34" charset="0"/>
              </a:rPr>
              <a:t>Quantification of threats by type and industry</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security and cost of attacks</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terrorism</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Cyber liability</a:t>
            </a:r>
          </a:p>
          <a:p>
            <a:pPr marL="292100" marR="0" lvl="0" indent="-292100" algn="l" defTabSz="914400" rtl="0" eaLnBrk="0" fontAlgn="base" latinLnBrk="0" hangingPunct="0">
              <a:lnSpc>
                <a:spcPct val="70000"/>
              </a:lnSpc>
              <a:spcBef>
                <a:spcPct val="100000"/>
              </a:spcBef>
              <a:spcAft>
                <a:spcPct val="0"/>
              </a:spcAft>
              <a:buClr>
                <a:schemeClr val="accent2"/>
              </a:buClr>
              <a:buSzTx/>
              <a:buFont typeface="Wingdings" pitchFamily="2" charset="2"/>
              <a:buChar char="n"/>
              <a:tabLst/>
              <a:defRPr/>
            </a:pPr>
            <a:r>
              <a:rPr lang="en-US" sz="1900" b="1" kern="0" dirty="0" smtClean="0">
                <a:latin typeface="Arial" panose="020B0604020202020204" pitchFamily="34" charset="0"/>
                <a:cs typeface="Arial" panose="020B0604020202020204" pitchFamily="34" charset="0"/>
              </a:rPr>
              <a:t>Insurance market for cyber risk</a:t>
            </a:r>
            <a:endParaRPr kumimoji="0" lang="en-US" sz="1900" b="1" i="0" u="none" strike="noStrike" kern="0" cap="none" spc="0" normalizeH="0" baseline="0" noProof="0" dirty="0" smtClean="0">
              <a:ln>
                <a:noFill/>
              </a:ln>
              <a:solidFill>
                <a:schemeClr val="tx1"/>
              </a:solidFill>
              <a:effectLst/>
              <a:uLnTx/>
              <a:uFillTx/>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9291" y="1311782"/>
            <a:ext cx="4190138" cy="5160138"/>
          </a:xfrm>
          <a:prstGeom prst="rect">
            <a:avLst/>
          </a:prstGeom>
          <a:ln>
            <a:solidFill>
              <a:srgbClr val="225A7A"/>
            </a:solidFill>
          </a:ln>
        </p:spPr>
      </p:pic>
    </p:spTree>
    <p:extLst>
      <p:ext uri="{BB962C8B-B14F-4D97-AF65-F5344CB8AC3E}">
        <p14:creationId xmlns:p14="http://schemas.microsoft.com/office/powerpoint/2010/main" val="4393223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wipe(left)">
                                      <p:cBhvr>
                                        <p:cTn id="20" dur="500"/>
                                        <p:tgtEl>
                                          <p:spTgt spid="1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wipe(left)">
                                      <p:cBhvr>
                                        <p:cTn id="25" dur="500"/>
                                        <p:tgtEl>
                                          <p:spTgt spid="1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xEl>
                                              <p:pRg st="5" end="5"/>
                                            </p:txEl>
                                          </p:spTgt>
                                        </p:tgtEl>
                                        <p:attrNameLst>
                                          <p:attrName>style.visibility</p:attrName>
                                        </p:attrNameLst>
                                      </p:cBhvr>
                                      <p:to>
                                        <p:strVal val="visible"/>
                                      </p:to>
                                    </p:set>
                                    <p:animEffect transition="in" filter="wipe(left)">
                                      <p:cBhvr>
                                        <p:cTn id="30" dur="500"/>
                                        <p:tgtEl>
                                          <p:spTgt spid="1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Effect transition="in" filter="wipe(left)">
                                      <p:cBhvr>
                                        <p:cTn id="35" dur="500"/>
                                        <p:tgtEl>
                                          <p:spTgt spid="11">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
                                            <p:txEl>
                                              <p:pRg st="7" end="7"/>
                                            </p:txEl>
                                          </p:spTgt>
                                        </p:tgtEl>
                                        <p:attrNameLst>
                                          <p:attrName>style.visibility</p:attrName>
                                        </p:attrNameLst>
                                      </p:cBhvr>
                                      <p:to>
                                        <p:strVal val="visible"/>
                                      </p:to>
                                    </p:set>
                                    <p:animEffect transition="in" filter="wipe(left)">
                                      <p:cBhvr>
                                        <p:cTn id="40"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utoUpdateAnimBg="0"/>
    </p:bldLst>
  </p:timing>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183</a:t>
            </a:fld>
            <a:endParaRPr lang="en-US" sz="900">
              <a:solidFill>
                <a:schemeClr val="bg1"/>
              </a:solidFill>
            </a:endParaRPr>
          </a:p>
        </p:txBody>
      </p:sp>
      <p:pic>
        <p:nvPicPr>
          <p:cNvPr id="133124"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7" y="2125661"/>
            <a:ext cx="7981951"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200" b="1" dirty="0" smtClean="0">
                <a:solidFill>
                  <a:schemeClr val="bg1"/>
                </a:solidFill>
              </a:rPr>
              <a:t>INDUSTRY </a:t>
            </a:r>
            <a:r>
              <a:rPr lang="en-US" sz="4200" b="1" dirty="0">
                <a:solidFill>
                  <a:schemeClr val="bg1"/>
                </a:solidFill>
              </a:rPr>
              <a:t>DISRUPTORS</a:t>
            </a:r>
          </a:p>
        </p:txBody>
      </p:sp>
      <p:sp>
        <p:nvSpPr>
          <p:cNvPr id="2152456" name="Rectangle 8"/>
          <p:cNvSpPr>
            <a:spLocks noChangeArrowheads="1"/>
          </p:cNvSpPr>
          <p:nvPr/>
        </p:nvSpPr>
        <p:spPr bwMode="auto">
          <a:xfrm>
            <a:off x="1301546" y="3629792"/>
            <a:ext cx="6784259" cy="2462213"/>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chemeClr val="accent2"/>
              </a:buClr>
            </a:pPr>
            <a:r>
              <a:rPr lang="en-US" sz="4000" b="1" dirty="0">
                <a:solidFill>
                  <a:srgbClr val="225A7A"/>
                </a:solidFill>
              </a:rPr>
              <a:t>Technology, Society and the Economy Are All Changing at a Rapid Pace</a:t>
            </a:r>
          </a:p>
          <a:p>
            <a:pPr marL="292093" indent="-292093" algn="ctr" eaLnBrk="0" hangingPunct="0">
              <a:lnSpc>
                <a:spcPct val="90000"/>
              </a:lnSpc>
              <a:spcBef>
                <a:spcPct val="25000"/>
              </a:spcBef>
              <a:buClr>
                <a:schemeClr val="accent2"/>
              </a:buClr>
            </a:pPr>
            <a:r>
              <a:rPr lang="en-US" sz="4000" b="1" i="1" dirty="0">
                <a:solidFill>
                  <a:srgbClr val="FF0000"/>
                </a:solidFill>
              </a:rPr>
              <a:t>Thoughts on the Future</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183</a:t>
            </a:fld>
            <a:endParaRPr lang="en-US"/>
          </a:p>
        </p:txBody>
      </p:sp>
    </p:spTree>
    <p:extLst>
      <p:ext uri="{BB962C8B-B14F-4D97-AF65-F5344CB8AC3E}">
        <p14:creationId xmlns:p14="http://schemas.microsoft.com/office/powerpoint/2010/main" val="275622282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8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8"/>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8" y="6656391"/>
            <a:ext cx="447675" cy="117725"/>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184</a:t>
            </a:fld>
            <a:endParaRPr lang="en-US" sz="900">
              <a:solidFill>
                <a:schemeClr val="bg1"/>
              </a:solidFill>
            </a:endParaRPr>
          </a:p>
        </p:txBody>
      </p:sp>
      <p:pic>
        <p:nvPicPr>
          <p:cNvPr id="96260" name="Picture 5"/>
          <p:cNvPicPr>
            <a:picLocks noChangeAspect="1" noChangeArrowheads="1"/>
          </p:cNvPicPr>
          <p:nvPr/>
        </p:nvPicPr>
        <p:blipFill>
          <a:blip r:embed="rId3" cstate="print"/>
          <a:srcRect/>
          <a:stretch>
            <a:fillRect/>
          </a:stretch>
        </p:blipFill>
        <p:spPr bwMode="auto">
          <a:xfrm>
            <a:off x="3051177"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474691" y="2034578"/>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297">
              <a:lnSpc>
                <a:spcPct val="95000"/>
              </a:lnSpc>
              <a:spcBef>
                <a:spcPct val="25000"/>
              </a:spcBef>
            </a:pPr>
            <a:r>
              <a:rPr lang="en-US" sz="4800" b="1" dirty="0" smtClean="0">
                <a:solidFill>
                  <a:srgbClr val="FFFFFF"/>
                </a:solidFill>
              </a:rPr>
              <a:t>Technology and Insurance</a:t>
            </a:r>
            <a:endParaRPr lang="en-US" sz="4800" b="1" dirty="0">
              <a:solidFill>
                <a:srgbClr val="FFFFFF"/>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184</a:t>
            </a:fld>
            <a:endParaRPr lang="en-US"/>
          </a:p>
        </p:txBody>
      </p:sp>
      <p:sp>
        <p:nvSpPr>
          <p:cNvPr id="10" name="Rectangle 8"/>
          <p:cNvSpPr>
            <a:spLocks noChangeArrowheads="1"/>
          </p:cNvSpPr>
          <p:nvPr/>
        </p:nvSpPr>
        <p:spPr bwMode="auto">
          <a:xfrm>
            <a:off x="444395" y="4476733"/>
            <a:ext cx="8299719" cy="1588127"/>
          </a:xfrm>
          <a:prstGeom prst="rect">
            <a:avLst/>
          </a:prstGeom>
          <a:noFill/>
          <a:ln w="9525" algn="ctr">
            <a:noFill/>
            <a:miter lim="800000"/>
            <a:headEnd/>
            <a:tailEnd/>
          </a:ln>
        </p:spPr>
        <p:txBody>
          <a:bodyPr wrap="square" lIns="45720" rIns="45720">
            <a:spAutoFit/>
          </a:bodyPr>
          <a:lstStyle/>
          <a:p>
            <a:pPr marL="292093" indent="-292093" algn="ctr" eaLnBrk="0" hangingPunct="0">
              <a:lnSpc>
                <a:spcPct val="90000"/>
              </a:lnSpc>
              <a:spcBef>
                <a:spcPct val="25000"/>
              </a:spcBef>
              <a:buClr>
                <a:srgbClr val="FF6801"/>
              </a:buClr>
            </a:pPr>
            <a:r>
              <a:rPr lang="en-US" sz="3600" b="1" dirty="0">
                <a:solidFill>
                  <a:srgbClr val="225A7A"/>
                </a:solidFill>
              </a:rPr>
              <a:t>Rapid Technological Innovations </a:t>
            </a:r>
            <a:r>
              <a:rPr lang="en-US" sz="3600" b="1" dirty="0" smtClean="0">
                <a:solidFill>
                  <a:srgbClr val="225A7A"/>
                </a:solidFill>
              </a:rPr>
              <a:t>Are Impacting Many Segments of the P/C Insurance Industry</a:t>
            </a:r>
            <a:endParaRPr lang="en-US" sz="3600" b="1" dirty="0">
              <a:solidFill>
                <a:srgbClr val="225A7A"/>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91250" y="100014"/>
            <a:ext cx="2857500" cy="1724025"/>
          </a:xfrm>
          <a:prstGeom prst="rect">
            <a:avLst/>
          </a:prstGeom>
        </p:spPr>
      </p:pic>
    </p:spTree>
    <p:extLst>
      <p:ext uri="{BB962C8B-B14F-4D97-AF65-F5344CB8AC3E}">
        <p14:creationId xmlns:p14="http://schemas.microsoft.com/office/powerpoint/2010/main" val="3666290405"/>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185</a:t>
            </a:fld>
            <a:endParaRPr lang="en-US" dirty="0" smtClean="0"/>
          </a:p>
        </p:txBody>
      </p:sp>
      <p:sp>
        <p:nvSpPr>
          <p:cNvPr id="82949" name="Rectangle 2"/>
          <p:cNvSpPr>
            <a:spLocks noGrp="1" noChangeArrowheads="1"/>
          </p:cNvSpPr>
          <p:nvPr>
            <p:ph type="title"/>
          </p:nvPr>
        </p:nvSpPr>
        <p:spPr>
          <a:xfrm>
            <a:off x="85724" y="81727"/>
            <a:ext cx="8156575" cy="860425"/>
          </a:xfrm>
        </p:spPr>
        <p:txBody>
          <a:bodyPr/>
          <a:lstStyle/>
          <a:p>
            <a:r>
              <a:rPr lang="en-US" sz="2700" dirty="0" smtClean="0"/>
              <a:t>Media is Obsessed with Driverless Vehicles: Often Predicting the Demise of Auto Insurance</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0513" y="1219102"/>
            <a:ext cx="4560095" cy="5104773"/>
          </a:xfrm>
          <a:prstGeom prst="rect">
            <a:avLst/>
          </a:prstGeom>
        </p:spPr>
      </p:pic>
      <p:sp>
        <p:nvSpPr>
          <p:cNvPr id="7" name="AutoShape 14"/>
          <p:cNvSpPr>
            <a:spLocks noChangeArrowheads="1"/>
          </p:cNvSpPr>
          <p:nvPr/>
        </p:nvSpPr>
        <p:spPr bwMode="blackWhite">
          <a:xfrm>
            <a:off x="5469067" y="1219102"/>
            <a:ext cx="3132008" cy="1278593"/>
          </a:xfrm>
          <a:prstGeom prst="wedgeRectCallout">
            <a:avLst>
              <a:gd name="adj1" fmla="val -86566"/>
              <a:gd name="adj2" fmla="val 45071"/>
            </a:avLst>
          </a:prstGeom>
          <a:gradFill rotWithShape="1">
            <a:gsLst>
              <a:gs pos="0">
                <a:schemeClr val="accent1">
                  <a:alpha val="50000"/>
                </a:schemeClr>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
              </a:rPr>
              <a:t>By </a:t>
            </a:r>
            <a:r>
              <a:rPr lang="en-US" b="1" dirty="0">
                <a:solidFill>
                  <a:schemeClr val="bg1"/>
                </a:solidFill>
                <a:latin typeface="Arial "/>
              </a:rPr>
              <a:t>2035, it is estimated that 25% of new vehicle sales could be fully autonomous models</a:t>
            </a:r>
          </a:p>
        </p:txBody>
      </p:sp>
      <p:sp>
        <p:nvSpPr>
          <p:cNvPr id="8" name="Text Box 5"/>
          <p:cNvSpPr txBox="1">
            <a:spLocks noChangeArrowheads="1"/>
          </p:cNvSpPr>
          <p:nvPr/>
        </p:nvSpPr>
        <p:spPr bwMode="auto">
          <a:xfrm>
            <a:off x="0" y="6515100"/>
            <a:ext cx="8242300" cy="261938"/>
          </a:xfrm>
          <a:prstGeom prst="rect">
            <a:avLst/>
          </a:prstGeom>
          <a:noFill/>
          <a:ln w="9525">
            <a:noFill/>
            <a:miter lim="800000"/>
            <a:headEnd/>
            <a:tailEnd/>
          </a:ln>
        </p:spPr>
        <p:txBody>
          <a:bodyPr lIns="92075" tIns="46038" rIns="92075" bIns="46038">
            <a:spAutoFit/>
          </a:bodyPr>
          <a:lstStyle/>
          <a:p>
            <a:pPr eaLnBrk="0" hangingPunct="0">
              <a:spcBef>
                <a:spcPct val="50000"/>
              </a:spcBef>
              <a:buClr>
                <a:srgbClr val="FF3300"/>
              </a:buClr>
              <a:buFont typeface="Wingdings" pitchFamily="2" charset="2"/>
              <a:buNone/>
            </a:pPr>
            <a:r>
              <a:rPr lang="en-US" sz="1100" dirty="0"/>
              <a:t>Source: </a:t>
            </a:r>
            <a:r>
              <a:rPr lang="en-US" sz="1100" dirty="0" smtClean="0"/>
              <a:t>Boston Consulting Group.</a:t>
            </a:r>
            <a:endParaRPr lang="en-US" sz="1100" dirty="0"/>
          </a:p>
        </p:txBody>
      </p:sp>
      <p:sp>
        <p:nvSpPr>
          <p:cNvPr id="9" name="Rectangle 3"/>
          <p:cNvSpPr txBox="1">
            <a:spLocks noChangeArrowheads="1"/>
          </p:cNvSpPr>
          <p:nvPr/>
        </p:nvSpPr>
        <p:spPr bwMode="auto">
          <a:xfrm>
            <a:off x="5241701" y="2681845"/>
            <a:ext cx="3807049" cy="3684719"/>
          </a:xfrm>
          <a:prstGeom prst="rect">
            <a:avLst/>
          </a:prstGeom>
          <a:noFill/>
          <a:ln w="57150" algn="ctr">
            <a:solidFill>
              <a:srgbClr val="C00000"/>
            </a:solid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marL="0" indent="0" algn="ctr">
              <a:lnSpc>
                <a:spcPts val="2400"/>
              </a:lnSpc>
              <a:spcBef>
                <a:spcPct val="50000"/>
              </a:spcBef>
              <a:buNone/>
            </a:pPr>
            <a:r>
              <a:rPr lang="en-US" sz="2100" b="1" u="sng" kern="0" dirty="0" smtClean="0"/>
              <a:t>Questions</a:t>
            </a:r>
          </a:p>
          <a:p>
            <a:pPr>
              <a:lnSpc>
                <a:spcPts val="2400"/>
              </a:lnSpc>
              <a:spcBef>
                <a:spcPct val="50000"/>
              </a:spcBef>
            </a:pPr>
            <a:r>
              <a:rPr lang="en-US" sz="2100" b="1" kern="0" dirty="0" smtClean="0"/>
              <a:t>Are auto insurers monitoring these trends?</a:t>
            </a:r>
          </a:p>
          <a:p>
            <a:pPr>
              <a:lnSpc>
                <a:spcPts val="2400"/>
              </a:lnSpc>
              <a:spcBef>
                <a:spcPct val="50000"/>
              </a:spcBef>
            </a:pPr>
            <a:r>
              <a:rPr lang="en-US" sz="2100" b="1" kern="0" dirty="0" smtClean="0"/>
              <a:t>How are they reacting?</a:t>
            </a:r>
          </a:p>
          <a:p>
            <a:pPr>
              <a:lnSpc>
                <a:spcPts val="2400"/>
              </a:lnSpc>
              <a:spcBef>
                <a:spcPct val="50000"/>
              </a:spcBef>
            </a:pPr>
            <a:r>
              <a:rPr lang="en-US" sz="2100" b="1" kern="0" dirty="0" smtClean="0"/>
              <a:t>Will Google take over the industry? </a:t>
            </a:r>
          </a:p>
          <a:p>
            <a:pPr>
              <a:lnSpc>
                <a:spcPts val="2400"/>
              </a:lnSpc>
              <a:spcBef>
                <a:spcPct val="50000"/>
              </a:spcBef>
            </a:pPr>
            <a:r>
              <a:rPr lang="en-US" sz="2100" b="1" kern="0" dirty="0" smtClean="0"/>
              <a:t>Will the number of auto insurers shrink?</a:t>
            </a:r>
          </a:p>
          <a:p>
            <a:pPr>
              <a:lnSpc>
                <a:spcPts val="2400"/>
              </a:lnSpc>
              <a:spcBef>
                <a:spcPct val="50000"/>
              </a:spcBef>
            </a:pPr>
            <a:r>
              <a:rPr lang="en-US" sz="2100" b="1" kern="0" dirty="0" smtClean="0"/>
              <a:t>How will liability shift?</a:t>
            </a:r>
          </a:p>
        </p:txBody>
      </p:sp>
      <p:pic>
        <p:nvPicPr>
          <p:cNvPr id="10" name="Picture 9"/>
          <p:cNvPicPr>
            <a:picLocks noChangeAspect="1"/>
          </p:cNvPicPr>
          <p:nvPr/>
        </p:nvPicPr>
        <p:blipFill>
          <a:blip r:embed="rId4"/>
          <a:stretch>
            <a:fillRect/>
          </a:stretch>
        </p:blipFill>
        <p:spPr>
          <a:xfrm>
            <a:off x="144927" y="3136123"/>
            <a:ext cx="5101295" cy="2776162"/>
          </a:xfrm>
          <a:prstGeom prst="rect">
            <a:avLst/>
          </a:prstGeom>
          <a:ln>
            <a:solidFill>
              <a:schemeClr val="tx1"/>
            </a:solidFill>
          </a:ln>
          <a:scene3d>
            <a:camera prst="perspectiveContrastingRightFacing"/>
            <a:lightRig rig="threePt" dir="t"/>
          </a:scene3d>
        </p:spPr>
      </p:pic>
    </p:spTree>
    <p:extLst>
      <p:ext uri="{BB962C8B-B14F-4D97-AF65-F5344CB8AC3E}">
        <p14:creationId xmlns:p14="http://schemas.microsoft.com/office/powerpoint/2010/main" val="41048732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left)">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wipe(left)">
                                      <p:cBhvr>
                                        <p:cTn id="37" dur="500"/>
                                        <p:tgtEl>
                                          <p:spTgt spid="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autoUpdateAnimBg="0"/>
    </p:bldLst>
  </p:timing>
</p:sld>
</file>

<file path=ppt/slides/slide1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49E9257-1E9E-4115-9E11-7EEC0715408B}" type="slidenum">
              <a:rPr lang="en-US" sz="900"/>
              <a:pPr algn="r" eaLnBrk="0" hangingPunct="0">
                <a:lnSpc>
                  <a:spcPct val="85000"/>
                </a:lnSpc>
                <a:spcBef>
                  <a:spcPct val="20000"/>
                </a:spcBef>
              </a:pPr>
              <a:t>186</a:t>
            </a:fld>
            <a:endParaRPr lang="en-US" sz="900"/>
          </a:p>
        </p:txBody>
      </p:sp>
      <p:sp>
        <p:nvSpPr>
          <p:cNvPr id="65541" name="Rectangle 2"/>
          <p:cNvSpPr>
            <a:spLocks noGrp="1" noChangeArrowheads="1"/>
          </p:cNvSpPr>
          <p:nvPr>
            <p:ph type="title" idx="4294967295"/>
          </p:nvPr>
        </p:nvSpPr>
        <p:spPr>
          <a:xfrm>
            <a:off x="32981" y="129816"/>
            <a:ext cx="7950815" cy="860425"/>
          </a:xfrm>
        </p:spPr>
        <p:txBody>
          <a:bodyPr/>
          <a:lstStyle/>
          <a:p>
            <a:r>
              <a:rPr lang="en-US" dirty="0" smtClean="0"/>
              <a:t>On-Demand/Sharing/Peer-to-Peer Economy Impacts Many Lines of Insurance</a:t>
            </a:r>
          </a:p>
        </p:txBody>
      </p:sp>
      <p:sp>
        <p:nvSpPr>
          <p:cNvPr id="1922051" name="Rectangle 3"/>
          <p:cNvSpPr>
            <a:spLocks noGrp="1" noChangeArrowheads="1"/>
          </p:cNvSpPr>
          <p:nvPr>
            <p:ph type="body" idx="4294967295"/>
          </p:nvPr>
        </p:nvSpPr>
        <p:spPr>
          <a:xfrm>
            <a:off x="160802" y="1103313"/>
            <a:ext cx="5088425" cy="4652963"/>
          </a:xfrm>
        </p:spPr>
        <p:txBody>
          <a:bodyPr/>
          <a:lstStyle/>
          <a:p>
            <a:pPr>
              <a:lnSpc>
                <a:spcPts val="2400"/>
              </a:lnSpc>
              <a:spcBef>
                <a:spcPct val="50000"/>
              </a:spcBef>
            </a:pPr>
            <a:r>
              <a:rPr lang="en-US" sz="2100" b="1" dirty="0" smtClean="0"/>
              <a:t>The “On-Demand” Economy is or will impact many segments of the economy important to P/C insurers</a:t>
            </a:r>
          </a:p>
          <a:p>
            <a:pPr lvl="1">
              <a:lnSpc>
                <a:spcPts val="2400"/>
              </a:lnSpc>
            </a:pPr>
            <a:r>
              <a:rPr lang="en-US" sz="1900" b="1" dirty="0" smtClean="0"/>
              <a:t>Auto (personal and commercial)</a:t>
            </a:r>
          </a:p>
          <a:p>
            <a:pPr lvl="1">
              <a:lnSpc>
                <a:spcPts val="2400"/>
              </a:lnSpc>
            </a:pPr>
            <a:r>
              <a:rPr lang="en-US" sz="1900" b="1" dirty="0" smtClean="0"/>
              <a:t>Homeowners/Renters</a:t>
            </a:r>
          </a:p>
          <a:p>
            <a:pPr lvl="1">
              <a:lnSpc>
                <a:spcPts val="2400"/>
              </a:lnSpc>
            </a:pPr>
            <a:r>
              <a:rPr lang="en-US" sz="1900" b="1" dirty="0" smtClean="0"/>
              <a:t>Many Liability Coverages</a:t>
            </a:r>
          </a:p>
          <a:p>
            <a:pPr lvl="1">
              <a:lnSpc>
                <a:spcPts val="2400"/>
              </a:lnSpc>
            </a:pPr>
            <a:r>
              <a:rPr lang="en-US" sz="1900" b="1" dirty="0" smtClean="0"/>
              <a:t>Professional Liability</a:t>
            </a:r>
          </a:p>
          <a:p>
            <a:pPr lvl="1">
              <a:lnSpc>
                <a:spcPts val="2400"/>
              </a:lnSpc>
            </a:pPr>
            <a:r>
              <a:rPr lang="en-US" sz="2400" b="1" i="1" dirty="0">
                <a:solidFill>
                  <a:srgbClr val="FF0000"/>
                </a:solidFill>
              </a:rPr>
              <a:t>Workers </a:t>
            </a:r>
            <a:r>
              <a:rPr lang="en-US" sz="2400" b="1" i="1" dirty="0" smtClean="0">
                <a:solidFill>
                  <a:srgbClr val="FF0000"/>
                </a:solidFill>
              </a:rPr>
              <a:t>Comp</a:t>
            </a:r>
          </a:p>
          <a:p>
            <a:pPr>
              <a:lnSpc>
                <a:spcPts val="2400"/>
              </a:lnSpc>
              <a:spcBef>
                <a:spcPct val="50000"/>
              </a:spcBef>
            </a:pPr>
            <a:r>
              <a:rPr lang="en-US" sz="2100" b="1" dirty="0" smtClean="0"/>
              <a:t>Many unanswered insurance questions</a:t>
            </a:r>
          </a:p>
          <a:p>
            <a:pPr>
              <a:lnSpc>
                <a:spcPts val="2400"/>
              </a:lnSpc>
              <a:spcBef>
                <a:spcPct val="50000"/>
              </a:spcBef>
            </a:pPr>
            <a:r>
              <a:rPr lang="en-US" sz="2100" b="1" dirty="0" smtClean="0"/>
              <a:t>Insurance solutions are increasingly available to fill the many insurance gaps that arise</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12845" y="1202163"/>
            <a:ext cx="2962275" cy="1543050"/>
          </a:xfrm>
          <a:prstGeom prst="rect">
            <a:avLst/>
          </a:prstGeom>
        </p:spPr>
      </p:pic>
      <p:sp>
        <p:nvSpPr>
          <p:cNvPr id="3" name="AutoShape 2"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APEhAQDRMQERAQEBIRERARDQ8QFRAPFREWFhcUExUYIiggGBolHBQVITEjJSkrLjAuFyI0OD8vNygtLi0BCgoKDg0OGxAQGiwlICUtNywsLCwtLCwsLCwtNy0vLCwsLCwsLCwwNCwsLCwsLCwsLCwsLCwsLCwsLC0sLCwtLP/AABEIAL8BBwMBEQACEQEDEQH/xAAcAAEBAAIDAQEAAAAAAAAAAAAABwUGAQIDBAj/xABLEAACAQIBBQkKCwYGAwAAAAAAAQIDBBEFBhIhMQcTNEFRYYGRsyIzcXJzdKGxstEVIzI1QlJUYoKDlFOSk6LB0hYXJENjoxQl8P/EABoBAQACAwEAAAAAAAAAAAAAAAABBAIDBQb/xAA0EQEAAQICBQoGAgMBAAAAAAAAAQIDETEEITJRcQUSEzM0QYGRsdFSYXLB4fAUoSJC8SP/2gAMAwEAAhEDEQA/AM5PdAvV+x/hS/uLHR0uFHKF/wCXl+XX/MK9/wCD+FL+4dHSn+ff+Xl+T/MK9/4P4Uv7h0dJ/Pv/AC8vyf5hX3/B/Cl/cOjpP59/5eX5etrn9eynCL3nCU4xfxUtjkl9YTbpTTp96ZiNXl+VSK7tgAAAAAAAAAAAAAAAD5MpZSo20N8uJxpx4sdsnyRS1yfMiYiZya7l2i3GNU4NHytujvXGzpJL9pW14+CEXq6X0G2LW9zbnKM5W48Z9vy1i8zqvqvyq9RLkptUsP3MGZxTTHcp1aTeqzqnw1ejG1L6tL5dSrLxqs5etmWENU1VTnM+by3x8pLHB70co14d7q1YeJWnH1MjCGcV1RlM+cszYZ631HDGpvsV9GrBT/mWEvSYzRTLfRpl6nvx4/uLbsjboNCrhG6i6En9NPTpvwvbHqw5zXNqe5etcoUVaq4w9G40qkZpSg1KMlipRaaa5U1tNToRMTGMOwSAAAH5+qbWW3loydQkAAe9h32l5SHtITkyp2o4r4VHpgAAAAAAAAAAAAAADB505x07Cni8J1pp73Tx2/elyRXpM6aecraTpMWafn3QkeU8pVbqbq15Ocns5Ir6sVxIsRERqhwq66q6udVOMvkDEAAAAAABnM285q1jJaLc6Lfd0W9T5XH6svXxmNVMVN9jSK7M6styuZMyhSuaca1CWlCXXF8cZLiaK8xMThLu27lNynnU5PrIbAAB+f6m1lt5aMnQJAAH0WHfaXlIe0hOTKnajivZUemAAAAAAAAAAAAAAfLlO+hb0qlar8mnHF8rexRXO3gukmIxnBhcuRbpmqruRPK+Ual1VnWqvupvZxRjxRjzIsxGEYQ85crm5VNdWcviJYgAAAAAAAADY8ysvuzrJTfxFVqNRcUXxVOjj5vAjGunnQs6Lf6GvXlOfv8AvcsBWd8AAQCptZbeWjJ0CQAB9Fh32l5SHtITkmnajivRUenAAAAAAAAAAAAAAT3dRyo8aVrF6kt9qc71qC9p9RutR3uTyjdxmLccZ+37wT82uaAAAAAAAAAAHKAr2YWU3cWsVJ4zovepc6STi/3Wl4UyvcjCXc0G7z7WE5xq9v6bGYLgBAam1lx5WMnQhIAA97DvtLykPaQnJlRtRxXoqPTgAAAAAAAAAAAAAIlnPeb/AHVxU4nVlGPiw7iPoii1TGEQ83fr592qr5+mpiyWoAAAGADHwdZOEsedTvCGQAAAAN03L7vRr1aT2VaWl+KEtXonLqNd2NTocnV4XJp3x6f9U00OyAQGptZceVjJ1ISAAPex77S8pD2kJyZUbUcVdz2rSp2VedOUoSW94SjJxaxrQTwa17GV7e07mnTMWJmJwy9YSr4auvtFx+pq+8sYRucTpLnxT5z7nwzdfaLj9RV94wjcdJc+KfOfc+Gbr7RcfqKvvGEbjpLnxT5z7nwzdfaLj9RV94wjcdJc+KfOfdsmYOUq9S7jGrVrTjvc3ozrVJrHBcTZhciOat6DXXN7CapnV3zKmld20ey/la5jc3MY168YqvVSSr1UklUeCST1ItREYRqecu3K+kq/ynOe+d7H/DN19ouP1FX3k4RuYdJc+KfOfc+Gbr7RcfqKvvGEbjpLnxT5z7nwzdfaLj9RV94wjcdJc+KfOfc+Grr7RcfqavvGEbkTcufFPnPusdGu420ajeLjbqbbeOLVPHFlXveiirC3j8kOZbeajJwQkAAcpAU/NbMulShGpdwVStJJ6E1jClzaOyUuVvo5XpruTlDsaNoNNMc65GM7u6G2xoxS0VGKjyKKS6jU6GENUz0zYt50KtelCNKrShKo3CKipxisZKSWpvBPXtNtFc44KGmaLRNE10xhMa+KW4G5xgAAA9KFedNqVKUoSWyUJSi1jt1rWExMxricH1/DN19ouP1NX3jCNzLpLnxT5z7qTueXNSrbSlVnOpLf5LSnOU3hoQ1Yvi1mi7m6/J9UzanGZnX369yVVNrLDiRk6kJAAHvY99peUh7SE5MqNqOKsZ+8BuPyu2gV7e07en9RV4esJAWHCAAADaNznhkfJVPUjC5srmgdfHCVXK7uojnHwq684rdpItU5Q81e62rjPqxxLWAABKJWa9f/AK+ph9hl2DK0bXi9Dc7NP0/ZGWWXnwgAAGczKslWvKCksYwbqP8AAm1/NomNc4UrGiUc+9TE8fL8rGVnoQDHZx8EuvN63Zsyo2oaNK6ivhPoiTLTzrggAAAABUtzPgk/OJ+xA0Xc3Z5O6qePsmFTayw4sZOpCQAB72PfaXlIe0gyp2o4qvn5wGv+V20Cvb2nb0/qKvD1hISw4QAAAbPuc8Mj5Kp6kYXNlc0Dr44Sq5Xd1Es4+FXXnFbtJFqMoeavdbVxn1Y4lrAAAE5LLe/N9TzGXYMrxteL0F3s0/T9kaZYefAAADadzdpXevV8TU2+GJhc2VzQOu8J+ypb5HlXWiu7mMG+R5V1oGMPhzj4Jdeb1uzZlRtQ06V1FfCfREmWnnQgAAAABUdzPgk/OJ+xA0Xc3Z5N6qePsmNTayw4sZOhCQAB72PfaXlIe0h3MqdqOKsZ+cBr/ldtAr29p29P7PV4esJAWHCAAADaNznhkfJVPUjC5srmgdfHCVWK7uonnHwq684rdpItRlDzV7rauM+rGktYAAEonJZb35vqeYy7BlaNrxehu9mn6fsjbLLz7ggAAAkmInMw8HUMWPNp3HLs2chMSxqpjCdS15e4Hc+a1ezZUo2oel0nqK/pn0RVlp55wQAAAAAqO5pwSfl5+xA0Xc3Z5N6qePsmVXayw4kZOgSAAPew77S8pD2kROTKjajiq+ffAa/5XbQK9vadzT+z1eHrCQllwQAAA2fc64ZHydT1I13Nld0Dr44SqxXd1E84+FXXnFbtJFunKHmb3W1cZ9WOJawAABOSyXvzfU8xl2DK0bXi9Dd7NP0/ZG2WXngAAAAAD4/AIRVlK1Ze4Hc+bVezZVo2oej0nqK/pn0RZlp51wAAAAGAFR3NV/pJeXn7EDRdzdrk3qp4+yY1drN7iRk6hIAA97HvtLykPaRE5MqNqOKrZ98Br/ldtAr29p3NP7PV4esJEWXBAAADZ9zrhkfJ1PUjXc2VzQOvjhKqld3kUzj4VdecVu0kW6coeZvdbVxn1Y4lrAAAE5LHe/N9TzGXYMrRteL0N3s0/T9kcZZeeAAAAAA4fH4BCKspWrL3A7nzar2bKtG1D0ek9RX9M+iLstPOuAAADY8wrKlXuZQrwjUjvM2oy2aSlDX1YmFyZiNS3oVFNd3m1RjGHsoP+F7H7PT6maOfVvdb+JY+GGQsbGlQi4UIKEW9LRjs0mksfQiJmZzbrdum3GFMYIdV2stvLxk6hIAA97HvlLykPaRE5MqNqOKq598Br/ldtAr29p3NP7PV4esJGWXBAAADZtzvhkfJ1PUjXc2VzQOvjhKqld3kVzi4VdecVe0kW6coeZvdbXxn1Y4lrAAAE5LFe/N9TzGXYMrRteL0F3s0/T9kdZZefAAAAAA4aEIqylbMrw0rWuuW3qLrpsq07UPS34xs1R8p9EUZaebgAAAM5mVdqjeUW3gpt03+NNL+bRMa4xpWdEr5l6mfDz/KvlV6EAg9Tay48pGToEgAD3se+UvKQ9pETkyo2o4qrn1wGv8AldtAr29p3NP7PV4esJGWXBAAADM5o5QjbXVKpUeEO6hKX1VKLWL5scDGuMYWNFuRbuxVOSsVspUIQdSVWmoJY6WnFprmw29BWwnJ3qrtFNPOmYwRbKFxvtWrU2b5UnPDk0pOWHpLcaoebqq51U1b5mfN84YgAACcljvfm+p5jLsGVo2/F6C72afp+yOssvPuAAAD68mZOq3M97oR0p6LlhpRj3Kwx1yaXGiJmIzZ27dVyebTGMsr/gu//Y/91H+4x6Sne3/wr/w/3Hu5/wAF3/7H/uo/3E9JTvRVoWkTGz/ce6rSp4w0Xxx0X0rAqvQYYxghdWm4txlti3F+FamXHloiY1S6AAAHKeGtAUbN/PmlKEYXrcKiWG+KLcZ87w1xfo9Roqtz3Ovo/KFOGF3VO/e2Onl6zlsuKHTWgvQ2Ycyrct/yrHxx5wjNVa2WnnIydAkAAe1l3yn5SHtITkyo2o4qxnrDSsrhLiUH0RqRf9Ctb2od3ToxsVfvfCQllwAAAAAMAjACQAAABErFe/N9TzGXYMrRt+L0N3s0/T9keZZefcAAAG1bnHC/yZ+uJru7K7yf1/hP2VAru6AAJBnlZbzd1lhqnLfY86nrf82kugtUTjS87pdHMvVR4+f5xYQyVwAAAAetB6yYY1ZPfK1HQr1ofUq1I9U2jGMmy5HNrqj5y+QliAAOYvDWtq1rwhE/Ja72krm3nGOytRai/GhqfpRVjVL01ynpbUxHfHqiklht1PkLTzMOAkAAAAAAAAAAiclhvfm+p5jLsGVo2/F6G52afp+yPMsvPASAANs3Nqbd1J8UaE/TOCNd3ZXuTo/9vD2U0ru4AANP3RckurSjcQWMqOqfPSfH0P0Nm21Vrwc3lGzzqYuR3Z8Px7psb3HAAAAB6UdohjVk2TdCye6Vy6iXc14qS8eKUZL1P8RrtzjSvafb5l7Hfr92rmxTAAHIFYzHv1WtKa+lR+KkuaPyf5Wupla5GFTvaBc59mI3avb+mk58ZJdvcSnFfF126kXxKT+XHrePgkjdbqxhy9Ns9Hdme6dfu1wzVQAAAAAAAAACJyWG9+b6nmUuwZWjb8XobvZp+n7I+yy884CQABSdzfJzp0p15LB1mlDxI46+lt/uo0XZ14Ovybawpmue/wBIbganTAAHWcFJNSSaaaaaxTT2phExjGEpPnbm/KzqYxxdCo3vctui9uhJ8q4uVdJZoq50PP6Vo02atWzOXswBmrAAAB6UNpMMasleznyOryhKnqVSPdUpPimlsfM9np4irRVzZej0qx01vDv7kir0ZU5ShNOMotqUXqaa4mWXnpiYnCc3mEAADO5oZb/8OtjPvVTCNRci4p9GL6GzGunnQs6LpHQ3MZynP38FLytk2le0XTng4ySlCccHoyw1Ti+Pb0plemqaZdu9Zpv0YT4T90myxkmraVHTrLD6sl8mceWL/wDsCzExMYw8/dtVWqubV/18BLWAAAAAAAAATksN6v8AQVPMpdgytG34vQ3ezT9P2R9ll55wAwA2HNbNmpdyU5pwt0+6ns08Pow5fDxeEwrr5q3ouizenGdnfv4KpSpxhGMYJRjFKMUtSUUsEkVnfiIpjCHcJAAADwvLSnWhKnWipQksHF+tcj5yYnDXDCuimunm1RqTPOTNKrat1KWNSht0ksZQX30uLnWrwFiiuKnD0nQ67OuNdPpx92tYGamAAPShtJhFWS6FJ6xr+c+bFO8WnBqnXSwU8NU0tinh69q59hsor5qlpWh03v8AKNVXrxTbKeSK9tLRrwlHXqlhjGXiyWpm+JicnFuWq7U4Vxh6eb4cCWswA+qxyfWrvRownN/djil4XsXSJmIzZUUVVzhRGKnZo5MubanoXE4uO2FJd06fL3X9NaK9yqJnU7mhWbtqnCudXdG7x+zLX9jSuIOnXhGcXxPifKntT50YRMxks3LVFynm1RjDTso7nybbtquC4oVVs/HH3G2Lu9zbnJnwVefv+GJnmLerYqT51V96Rn0lKvPJ9/dHm9rbMG5k/jJ0oLxpTfUlh6SJu0sqeTrs5zEf22HJ+ZtpbJ1K735wTk3USUIpLFvQX9cTCbkzqhct6Batxzq9eG/Ly98U7ypdb9Vq1cMNObaX1Y7Ix6Ekug3xGEYOPXXz6pq3vlDEAAcxjjqW16ukljOWpaMp27dtWpwWMnb1IRS43vbSSKlM/wCUS9NepmbNVMbp9EwjmrfN6qE+mVOPrZY59O9wo0S/8E/17sha5iXc8N8dOmuPSnpPqjivSYzdpbqOT7054R+/JsmSsx7ajhKs3XkuKS0YY+Lx9LaMJuzOS7a5Ot0669fp5e7aIxSSSSSSwSSwSXIjU6ERg5AAAAAAAA13LGZ9tcYyit5qP6VNLRb+9DZ1YM2U3JhSvaBaua41T8vZqV/mNd08d60Ky4tGSjLpjLD0NmyLlMudc5PvU5YT+/P3YevkS6h8qhWXPvU2utLAz50b1abNynOmfKXShk+tj3qr/Cn7icYYVW6/hnylaim9UAdZwUk1JJp7U1in0BExE6pYytm5ZT+VQpfhjoezgZc+re0Tolif9Y9HFHNqyhsoU34yc/axJ59W9EaHYj/WPV65YvFZ286tOEWqbh3C7hYSqRi8MNm0imOdOCdIudBamqmMsNXi8MkZyW11goT0Kj/254Rlj93il0E1UTDGzplq7qicJ3SzBgtAAABoufmcUcHaUHi2/jpJ6lh/tp8vL1cuG63R3y5Gn6VE/wDlR4+3v5NDNzluAAADJ5t2u+3VvDlqxk/Fj3T9EWRVOES22KOfdpp+fprWQqPTAAAAAAAAAAAAAAAAAAAAAAADBZ78Cr/l9tA2WtpT5Q7PV4esJOWHn2YybnPd2+ChUcor6FT4xenWuhoxmimVm3pV63lV562yWm6CsPj6Ov61Oe38MtnWa5tbpXaOU/ip8v37voq7oNFLuKVVvklKEV1psdDO9nPKlHdTP9MBlfPO5rpwp4UYPaoNuTXI5+5IzptxCne067c1Rqj5e7WjNTcAAAHIG67m2TsZ1LiS1QW9w8eWDl1LD941XZ1YOlybbxqm5u1fv73qAaHZAAAAAAAAAAAAAAAAAAAAAAAGCz34FX/L7aBst7Snyh2erw9YSgsOA4AAAAAAAAAe1nbTrTjTprGc2oxXO/6DLWmmmapimnOViyPk+NtRp0Ya9Fa39ab1yfWVapxnF6Wxai1RFEPtMW0AAAAAAAAAAAAAAAAAAAAAAAYPPbgVf8vtoGy3tKXKHZ6vD1hKCw4IAAAAAAABzCDk0opttpJJYtt7EkBTMz82/wDxY77WS3+a2bd6i/or7z430eGvcrx1Q7ehaJ0Uc+van+mzGt0AAAAAAAAAAAAAAAAAAAAAAAAAx+Xsnu5oVKMWouejg2m1jGalr6sDKirCcWjSbM3bU0RP7mlWVMk17WWjXg48ktsZeLLY/BtLMTE5PPXbVdqcK4w9HwksAAAAAAPqsLCrcTUKMHOT5OJcsnsS52JmIzZUUVXKubRGMqPmzmtC0wqVMKlf630afNDHj5/UV67mOqHb0XQotf5Va6vTh7tiNa8AAAAAAAAAAAAAAAAAAAAAAAAAAB0rUYzi41IxlF6nGSUk1zpiJwY1UxVGFUYw1jKWY1vUxdCUqMnxfLh1PWus2xdnvULvJturXROH9x++LXLzMi7hjoKFRfdmovDnUsPWbIu0yo18n3qcsJ8fdhbnJlWnqqR0fxRfqZnExOSrXRVRtQ86VnObwisX4UvWTOpjTjVky1nmjeVdahGMfrSqQw/lbfoMJuUws0aHfryjzmPy2HJuYUI4O5qOX3Ka0V0yet9CRrm7uXbfJkZ3KvCPf/jbbKypUI6FGEYR5Ira+VvjfOzVMzObpW7dFuMKYwe5DMAAAAAAAAAAAAAAAAAAAAB//9k="/>
          <p:cNvSpPr>
            <a:spLocks noChangeAspect="1" noChangeArrowheads="1"/>
          </p:cNvSpPr>
          <p:nvPr/>
        </p:nvSpPr>
        <p:spPr bwMode="auto">
          <a:xfrm>
            <a:off x="27305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425450" y="3206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577850" y="473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jpeg;base64,/9j/4AAQSkZJRgABAQAAAQABAAD/2wCEAAkGBxEQEhAUEBQRFBIUEhUUEBAUFRUWEBYUFBcWFxcVFhQYHC0gHhomHRQUITIkJSkrLi4uGCIzODMtNygtLy4BCgoKDg0OGhAQGywkICQrLCw3NyssLCwsLCwsLC0sLC4sLCwsLCwtLCwsLCwsLCwsLCwsLCwsLCwsLCwsLCwsLP/AABEIAIQA5wMBEQACEQEDEQH/xAAcAAEAAgMBAQEAAAAAAAAAAAAAAQcEBQYCAwj/xABFEAABAwIABwsHCwMFAAAAAAABAAIDBBEFBgcSITFBEzRRYXFyc4GRsbIiMjOTocLRFSMkUlNUYnSSwcMUgoNCQ6Kj8f/EABoBAQACAwEAAAAAAAAAAAAAAAABBAMFBgL/xAA1EQEAAgEBBQYEBQQCAwAAAAAAAQIDEQQFEjEyIUFRcYGxMzSRwRMUIlJhQnKh0fDxI2Lh/9oADAMBAAIRAxEAPwC8UBBDnAAk6ABck6gEJ7O1h/K9N9vB6xnxU8M+DH+Nj/dH1g+Vqb7eD1jPinDPgfjY/wB0fU+V6b7eD1jPinDPgfjY/wB0fWGYCoZEoCAgICAgICAgi6D41FZFH6R7Gc5wb3lNJl4tkpXqmIYny/SXtu8N+eF64LeDF+aw66cUfVl09bFJ6N7H81zXdxUaTDLXJS3TMS+6h7EBAQEBAQEEFBKAgxML+gn6GTwlTXnDHm+Hbyn2UEAtg4mU2TRGqHBEw/QsXmt5B3LXO5ryh7RIgICAgICAg1uHcNRUcefMeJjB5zjwAL1Ws2nSGDaNopgrxW/7VfhvHSqqCQ1xhj2MjPldb9Z9itVw1hze0byzZeyJ4Y/j/bmjpJJvc6ztWXRQ11LJogAtp27DtTROro8CY51VMQC4zM2skJJtxP1j2rFbFWV/Z95ZsU9s6x/P+1oYBw7DWR58R0jz2Hz2nj4uNVbVms9ro9n2mmevFVswvKwlAQEBAQQUEoCDEwv6CfoZPCVNecMeb4dvKfZQbVsHESlSPLlCYfoWLUOQdy1zua8oe0SICAgICAg+VTO2NrnvNmtaXOPAALlNNXm9orWbTyhSGMWGH1szpHaBqjZ9Vg1D9yr1KxWNHH7VtNs+Sbz6NasisICAgIM/AeFn0czJY9hs9uxzdrSvF6xaNFjZtothvF6rxpKhsrGPYbte0OaeIhUNNHY0vF6xaOUvsj0ICAgIIKCUBBiYX9BP0MnhKmvOGPN8O3lPsoNq2DiJSpHlyhMP0LFqHIO5a53NeUPaJEBAQEBAQcnlKrjHSFo1yvDOoeUe72rLhjWzW71y8GDTxnRUgVxyyVIhQF0BBKkFAtTJjXGSmfGdcUlhzHi49ucqmeNLaum3Rlm2Gaz3S7JYW1EBAQEEFBKAgxML+gn6GTwlTXnDHm+Hbyn2UG1bBxEpUjy5QmFxY91D46Fzo3OY4Ojs5pIdpI2hUsURN+11e8LWrs0zWdOXJVww7V/eJ/WP+Kt8FfBzf5rN++frJ8u1n3if1j/inBXwPzWb98/WW5xOwvUyVtO180rmlzrtc9xafIdrBKx5axFZ7FzYNoy32isWtMx298+Du8fah8VHI6NzmODmWc0kO0uF9IWDFETZuN5XtTZ5ms6T2cvNVYw7WfeJ/WP+Kt8FfBzf5rN++31k+Xaz7xP6x/xTgr4H5rN++frLbYqYXqX1lM180zml+lpe4tOg6wSvGSkRWexa2LaMts9Ym0z2+Mt7lZfppG8UpP8A1gfusez963vqeiPP7K8CstElSN9iZgIVs+a++5sGdJbWRfQ2+y6xZb8ML2wbLG0ZNJ5RzW5BgyBjc1kUbW2tYNFuvRpVPil1NcOOsaRWNPJVuUagigqgImhgfE17mjQ3OLng2GzzQrWGZmva5vemKmPPHDGmsa/5ly6ztYIPrBVSR33N72X15ri2/LZeZiJe6ZLU6ZmPJ1uTetlfWWfJI4bk82c9xF/J2ErDmrEVbXdWS9s+kzM9k/ZaiqujEBAQQUEoCDEwv6CfoZPCVNecMeb4dvKfZQbVsHESlSPLlCYW7lD3g/nReIKni63U7y+Vn091RhXHKpUjeYkb+pec7wOWLN0Svbt+Zr6+yw8o28ZeczxBVsPW3m9flp8491PhXXKpUjcYnb9pek90rHl6ZXN3/MU83TZWfPpebJ3sWHZ+9sN9c6ev2cAFZaMQd3k0whBB/U7tIxhJjzc42uBn3t7FXzRM6aN1ujLjxxfjmI5O6gw9Svc1rJonOcbNaHC5PAFg4LR3N1XacNp0i0K9yq76j/Lt8cqsYOlod8fHr/b95carDUiAg6vJjv3/ABP72rBn6W13R8f0n7LbVR0wgICCCglAQYmF/QT9DJ4SprzhjzfDt5T7KDatg4iUqR5coTC3coe8H86LxBU8XW6neXys+nuqMK45VKkbzEjf1LzneByxZuiV7dvzNfX2WHlG3jLzmeIKth6283r8tPnHup8K65VKkbjE7ftL0nulY8vTK5u/5inm6bKz59LzZO9iw7P3thvrqp6uACstGlSIUDbYpD6bSdK1eMnTK3sPx6ebe5Vd9R/l2+ORY8HSt74+PX+37y41WGpEBB1eTHfv+J/e1YM/S2u6Pj+k/ZbaqOmEBAQQUEoCDEwv6CfoZPCVNecMeb4dvKfZQbVsHESlSPLlCYW7lD3g/nReIKni63U7y+Vn091RhXHKpUjeYkb+pec7wOWLN0Svbt+Zr6+yw8o28ZeczxBVsPW3m9flp8491PhXXKpUjcYnb9pek90rHl6ZXN3/ADFPN02Vnz6Xmyd7Fh2fvbDfXVT1cAFZaNKkEG1xS37SdK1Y8nTK3sPx6ebe5Vh9KiOz+nb7HyfELHg6VzfMf+evl95carDUCDsMQ8XaetbOZs4ljmZua4jQQfgq+a81mNG23bsmLPW037ncYGxTpqSTdIQ/OzS3S4kWNr6OpYLZLWjSW5wbDiw24qc2+XhcEBAQQUEoCDEwv6CfoZPCVNecMeb4dvKfZQbVsHESlSPLlCYW7lD3g/nReIKni63U7y+Vn091RhXHKpUjcYnStZW0xcbDPtc6rua5o9pCx5Y1rK5u+0V2isysTKTKBRPBIBc9gaOEg37gVWw9Te71tEbPMT4x7qiCuOWSpG4xO37S9J7pWPL0yubv+Yp5unyst8qkP4ZR2FnxCw7P3tjvqO2k+f2V+FZaJKkZVFg2afO3GN8mbbOzRe172v2HsXmbRHNlx4MmTojVu8WMB1TKumc+GVrWyNLnFpsBwlY8l6zWe1d2TZc1c1Zms823ysw2kpn8LHt/SQfeXjBPZKzvmv66W/if+f5cGrLSCDpMRMOtpJzumiKQBrnfVIOhxHBrWHLSbR2Nju3aq4Mn6uUrYp8IwyW3OSN19Wa5pPZdVNJh01cuO3TaPqylDIICAggoJQEGPhCPOilaNbo3gdbSFMc3jLGtJj+JUA1bBw8pUiHKJIW7j0N0wc8t1Wjf1XBVLF2XdVvD9WyTMfwqIK65VKkQQoH0klc62c5zrCzbkmw4BfUmkPU2mecvCl5EG4xO37S9J7pWPL0yubv+Yp5uqyta6Pkm/iWHZ+9st9/0ev2V4FZaEKCxsk2qr5Yu6RVto7m/3L039PusFV28cllJweZaQubrhcH/ANup3ffqWXDOlmt3ri48Gvh2qmV1ywgKBscWB9MpfzEfiC836ZWNl+PT+6PdeqoOzEBAQQUEoCCCgo7GfBZpamWO3k5xdHwZjtI7NXUr1LcVdXHbXg/BzTXu7vJq1kVUKBbeLcza/BxiJ8oRmF/CCB5Lrclj1KneOC+rqdkvG07LwTz00VTUU7onuY8WcwlrhwEK5E6xq5i9Jpaazzh81LyICAgINxidv2l6T3SseXplc3f8xTzdVla10fJN/EsOz97Zb7/o9fsrwKy0IUFp5LqB0dPJI7Rurxmj8LBYHrJd2KpntrbR0u6MU1xTee+fZ2iwts8yRhwLXAEEEOB1EHQQURMRMaSpfG3F91FLYXMTyTE/i+qeMK7jvxQ5LbtknZ7/APrPJo1lUhBssV990v5iPxBeL9MrGyfHp5x7r0VB2YgICCCglAQEHP434tNroxazZWX3N/e13EfYveO/DKltuxxtFfCY5Kkwng6WmfmTMLHbL6jxtOohXK2ieTlsuC+K3DeNGHdemJ0eI9RVRz3po3SNNmyt1MI43agRsWLLFZjtbDd1s1cmuONfF2uOeKArPnYbNnA8oHzXjYCdjhwrBjycPZPJt9v2D8f9dOy3uq+uopYHZszHMdwOFr8h2jkVuLRPJzmTFfHOl40Y91LHo2UmBJ2QmaRhZGCAC/yXOJ1ZrTpXnjiZ0hYnZslcf4lo0j+WuXpXFI3WJbb11LzyexrisWXolc3fGu0VdPlaOmj5Jv4li2fvbLfX9Hr9nA08LpCGxtc92xrQXO7ArOsQ0daWtOlY1dji7iDLKQ6q+bj17n/uO4vwj2rBfNEcm22XdV7TxZeyPDvn/SzoIWsa1rQA1oAaBqAGoBVXRVrFY0h9ESIMXCFBHURujlaHMdrB7wdh41MTMTrDHkxVyV4bxrCtMPYgTQkup/no9ebqlHFb/V1dis0zRPNz+07qyU7cfbH+XISsLCWuBa4a2uBBHKCs8S1M1mJ0mGwxYP0ul/MR+ILxfpln2X49P7o916Ki7MQEBBBQSgICAg+c0DXiz2tc3a1wBb2FEWrFuyYYIxfpAb7hDfmN7l647eLDGzYYnXhj6Plh7CjKGESZl2BzWljbNsHHWBq6tCVrxTo87Tmrs+Pi07H0wRh6mqgNxkaTtYdDx/adKWpNeacO04s0folsJGBws4AjgOkdi8s81ieb4spoo7uDI2WFy4Na2w2klNZl5ilK9sREKsx9xjFXI2OI3hjJs767zoLuQahynhVvFj4Y1lzW8tsjNbhp0x/mXKLM1iVI6vJrSZ9YHbI2Od1nyR3lYM9v0tpunHxZ+Lwhas1LG+2exjras5oNr8F+QKpEz3OltStuqNXuOINFmgAcAFgiYrEcnoBEpQEBAQEHwqKSOQWkYx4/E0O70iZh5tStuqNWJFgGlY4ObBEHAhzXBoBBGkEL1x28WKNmwxOsVjVsl5ZxAQEEFBKAgICAgIOUymbyd0jO9ZcPW1u9fl584VGFc0cvro29LjPWxCzJ5LfiId7XAleJxVnuWqbdtFY0i8+/ux8I4ZqajRNK94+qTZv6RoUxSscoY8u1ZcvZe2rAXpgSpEFQLaycYIMFOZHiz5iHW2hg80ddyesKnmtrbR1G69nnFi4p529u51qxNmICAgICAgICAgICAgIIKCUBAQEBAQcplM3k7pGd6y4etrd6/Lz5wqMK45ZKkEBAQddiRik6pc2acEQNN2tI9IR7veq+XLp2Q2279gnLP4l4/T7/APxazRZVXSQ9IkQEBAQEBAQEBAQEBAQQUEoCAgICAgx66jjnYWSta9h1tIuP/VMTMTrDxkx1yV4bRrDgsM5N9bqR4t9lJ+z/AIjrWeufxaXPufvxT6T/ALcpW4tVkXnwScrWl4/43WaMlZ72rybFnpzrPp2sAUMt7bnJfgzHX7LL1xQw/g5NdOGfo2VDirWzEZsL2jhkGYB+rSvE5Kx3rGPYM9+VdPPsdpgDJ5HEQ+qcJXaxGBaIcp1u9nWsF80zybfZt01pPFlnX+O527G2sBoA0ADVZYW3iNHpEiAgICAgICAgICAgICAggoJQEBAQEBAQEEIgsoSIJCkEBAQEBAQEBAQEBAQEBAQEEFB//9k="/>
          <p:cNvSpPr>
            <a:spLocks noChangeAspect="1" noChangeArrowheads="1"/>
          </p:cNvSpPr>
          <p:nvPr/>
        </p:nvSpPr>
        <p:spPr bwMode="auto">
          <a:xfrm>
            <a:off x="730250" y="6254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1847" y="2745213"/>
            <a:ext cx="2593273" cy="188620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14156" y="3905642"/>
            <a:ext cx="2825892" cy="2825892"/>
          </a:xfrm>
          <a:prstGeom prst="rect">
            <a:avLst/>
          </a:prstGeom>
        </p:spPr>
      </p:pic>
      <p:sp>
        <p:nvSpPr>
          <p:cNvPr id="12" name="AutoShape 16" descr="data:image/jpeg;base64,/9j/4AAQSkZJRgABAQAAAQABAAD/2wCEAAkGBxMSEhUSExQWFRUXGBwbGRgXGSAYGhggGxweHRkeIB8gHCsgIRolHR0UITEhJSkrLy4uHR8zODM1NygtLiwBCgoKDg0OGxAQGiwkICYsLC0sLCwsLCwsLCwsLCwsLCwsLSwsLCwsLCwsLCwsLCwsLCwsLCwsLCwsLCwsLCwsLP/AABEIAEwBQAMBEQACEQEDEQH/xAAbAAEAAwEBAQEAAAAAAAAAAAAABQYHBAIDAf/EAEAQAAEDAgMFBAYHBwQDAAAAAAEAAgMEEQUGEgchMVFhEyJBcRQygZGxwTRCUnOhstEjJDVicoLhF0OS8BUzU//EABoBAQADAQEBAAAAAAAAAAAAAAABAgMEBQb/xAAyEQACAgECBQIDBwQDAAAAAAAAAQIDEQQhEhMxQVEFMiJhgRUzQnGhseEUNJHBI9Hw/9oADAMBAAIRAxEAPwDcUAQBAEBQp8110zJXUtM0sa5zA6+p4t46VjxyfRHlS1d84ydcdunzOPB8drHXMM7ah49eCVgjkHPTbioUpdnkzp1Fz3jLifhrDLhl7McVWCG3ZK3143bnN/UdVpGakejRqY27LZ90TKudAQBAEAQBAEAQBAEAQBAEAQBAEAQBAEAQBAEAQBAEAQBAEAQBAEAQBAEAQHl7w0EkgAcSdwCENpbsg6rOFFGbGdpP8t3fBV44+TmnraI9ZFPZmWnpax00D+0gnN5WWILHfaF+N7n8VlxJSyuh5v8AV1U3ccHmMuq8fMteM4BBXMbNE4MkteOaPj0vbiFpKKluehbp6748UXv2aK3JTyTydlL+74jELxSt3NnA+PXzWfV4ezORxlOXDL4bF0fktOVcf9Ja6OQaKiI2kZ8x0K0hLPXqdum1HMWJbSXVE8rnUEAQBAEAQBAEAQBAEAQBAEAQBAEAQBAEAQBAEAQBAEAQBAEAQBAEAQEDmrM8VEy7u9I4dxgNr9Tyb1VJzUTl1WrjRHfd9kUZmEYjih7SV3Zx/V1XDf7WePmVlwymeVyNTq/im8Ik49lrbd6pdfowAfEq3K+ZsvSI43l+hHYls1nYLxSNl/lI0O+JB/BQ62jC30maWYPJEYFj9Rh0hYWnTfvxP3e0cj1VVJxZz0am3Sy4WtvBorailxWEaH6ZGd5p4SRO8CP+2K12mj21OrVw+F7/AKoh8aMsWiv02npzoqGt4SMP1h08R/hVllfF46nPdxRxd+KO0vmi8UVYyZgfG4OaRe4N1qnk9KE4zWYs+6kuEAQBAEAQBAEAQBAEAQBAEAQBAEAQBAEAQBAEAQBAEAQBAEAQBAVnNGKziaKkpSGyyAuc87wxo8bc+Kzm3nCOLU2z41VX1ffwcuGZItUekVU3pLgBp1NtvHPebgeARV75byZ16D/k47ZcTLbNK1gLnENaOJJsAtD0G0lllenzzQtNu2B8gSFTmR8nI9fQn7iVwvGYKgXhka/mAd49nFWUk+hvXfXZ7Hk+eN4DBVt0zMuRwcNzm+RUSin1K3aeu5YmiIwDIsFLL22p8jh6uqwDfdxKrGtJ5OfT+n10y4s5ZZ3xggggEEWN/EclodzSfUoWL4RQQVLIYp30lRJvboJ079wuOG83sLrPlrtscE9HWpfA3F/IlMHxmeGcUdbYucP2Uw3CS3EEfaSMmnwyLVXzhZyrfo/JZMRrGwxPldfSxpcbcdy0O1vCyZFNtRrHElrImNPBpBcQOp5qDm58jx/qdXcov+J/VCOdInck54qqqrZBKI9Ba4nS0g7rW8VJeu1ylhmlodAQBAEAQFK2j5onoTT9jo/adpq1C/q6LW3/AMxQxtm44wSmSMyen05kLdD2O0PANxcAG46EEIXrnxLJYULkdmGsdDTSystqYwkX4XUSeFkxvm4VykuyMz/1GrOUX/H/ACseZI8L7Wu+R6ZtIqxxbEfYR805kiV6tb3SLvlLN0dbduns5Wi5be4I5g8lpGfEerpNbHULHRlkVztCAICLzLjApIHTFuojcBwuTw9irJ4WTDU3qmtzZW8jZsnrJ3slDA0M1DSOvO6pCbbwzi0OtnfNqXQvC1PUCAoedM7yU03YQtbdoBc52/jwACynNp4R5Ot9QlTPggi15erXTU0Ur7antBNuC0i8rJ6Gnm51qT7kipNiOzHXup6WaZoBcxhcAeFx8kKyeE2Z1s/zlVz1jYZX9qx7XeAGiwvqFvDw9oQwrsk5YZ2Zk2hTRzvjga0NjcWkuFy4g2PkLrGVjzsebqfU5RscILpsaPA67Wk+IB/BbHtReVkqOcA5lbQyRG0rnOZY8CzcXfErOfuTR5+rzG6tx6vb6FxWh6JQIaZ2LzOkkcW0cTi1jBu7UjiT0/7zWOOY/keUovWTcn7F0+Za4Mu0rG6RBHbq0FacK8HctNUlhRRV8yZN7L96obxyM3lo4OA5fp4rOVeN4nDqNFwf8lOzXYs2V8ZFXTsm4Hg4cnDitIy4lk7dNfzq1IllY6AgIvEsvU88sc0sYdJEbtd7bi/Ox3oVcE3lkZtDptVI6UevC4SNPIg7/eFnb7c+Dl10M1cXdbk0GNqaezxdsrN44bnDetEdMXxwT8lGzfkijp6OWWOMh7W3adRNkM51xUcozvLNGyargikF2PeA4cLixUGEFmSRpOMU+H4MWzxxl07gRGzUd/DUTyHDepN5cNe/cqNTtIr3G4exg5Btx7yoM3dIlIdqkwgLXRMM9xpd9QjxJHEEfihbnvBP5DzrLVmo9IEbGRMa7U24te9738gpL12OWclaxzafUPeRTBscd+6XDU9w5kcBfkoM5XN9D8wXafURuHpIbLHfvFo0vaOYHA25KRG5rqd+2WUPFE5pu1wlIPMHsiEJv7HRsdmaynq3uIa1sgJJ4ABguUJo6Mjq3ajUulcKeJhjLrRhwJe7wHDxPJQQ73nYuuLmc4ZMajT2piJcGCwbfw38SOaiftZGqzyJZ8GVZdpWy1MMbxdrngEdFgll4PmtLBTujGXTJoGZMhU7YHyQ3Y9jS7ebg2FyCtJVpLY9rU+nVctuOzRRco1DmVlO5u68jWnyduPxWceqPH0c3G+OPJomcM7ild2MLQ+X6xPqs5eZ6LWU8bI9vWeoKl8Md3+xTW7QK0OvrYemncs+OR5i9UvzklazaZKWs7OJodbv6rkX6dFZ2PsdE/V3hcK/M+2YMWfVYSJpAA4ygd3huKN5hll9Tc7tHxvyVTLGPGifJI1gc5zNIubAb73Konh5PN0mq/p23jJ3jP8AW3vrZ5aRZTxyNvtS8vGUM6Nqz2UjezltcAG7Xc7dei0jPOzPW0evjf8AC9mULaH9Pl8m/BZz9zPH9S/uGfePPU8cMcMIawMaAXHvFx+ACcbSwi69SnGChBdDowzaNUscO1DZW+Nhpd7DwUqxovV6rYn8ayjRzjUL6V1SDri0EkW39QRz8LLXiWMnt/1EHVzF0KFkrHWOrQyKmhhbJe5aLusATa/ms4zbZ52k1ztu4VFJFSzB9KqPvpPzlZvqzx9T99P83+5omRM2zVUxhkawNay403vuIC1hNt4Pc0OtndLhkux15j3YnQk8LPA89ymXuRpqP7mv6lmxIEwyBvHQ63nY2V30O2z2PHhkTkNjRQU+nxYCfM8fxVKvYjHRpKmOCfWh0hAU7IEYbJWtb6gn7vuN/ks6+552hWJWJdMk3mHFPRmNkcCYr6ZCOLARud7/AIq0pY3Oq+3lpSfTuVTBM+6dUcrJJWtNmysaSXDw1N8DZZqzHU8+j1Fe2Sbx3RKnPkP1Yah3lGVbmI6H6hDtF/4OOvlq8Sb2DYHU8DiNb5PWcOQCh8U9sbGc5XalcKjwx7t9S6wxhrQ0cAAB7FqeklhYRX9of8PqP6fmhWz2sx/JX0+m+8HwKg5a/cjo2iV5kr5y7hH3B0DRv/G6C15kzRclZKpo6dkkrGyyyNDnFwuBcX0gcgpOiutJblY2oZWiptFRA3Q17tL2DgCd7SPcd3koMroJbo4dnlC6ePEIWes+BoF+d3KSKlnKK9hVa+jqWvdGC+Mm8cgt0I8+qgzT4WXajxjCKyUuqYOxkfa5cToJ4cRuHghspVye6PO1ymZEyhjjFmNbKGi9937KykXLGMFIjxV7aZ9K3cx8gkeRxdZoaGn+XdfzUGOdsGh7JsuRlprXlr3XLYx/87esT/Md3kPNSb0w/EXPOP0Ko+7KrP2sjV/cS/IxXC60wSsmaASw3APArBPG58rTY65qa7E/jmeqipiMRa2NrvW03JI5eSlzbR3X+pWWx4cYPeRsFe5/pb2kRQgvBP1nAbreXG6QWXknQad55slstyv0cT6qdrSe/M/eTzcd6qtzjjF3W4fVs2SlyjRsj7PsWuFt5cLuPW66FCJ9NHR0xjw8Jlmc8FFJUmNvqOGpt/AHw9ixksPB8/rtOqbMLoyYk/gjfvfmp/AdUv7D6kZkbAmVdQWyX0MbqcB9bfYDyURXEzn9P00brPi6I0vEsn0ksZjETWG3dc0WIPzWrgme7boqZx4cYMdpZnU87XA96KT8psffvWB8zCTptz4ZL7QHXrpT0b+UK0/czp9R3vZdckZTgFOyaVgkkkF+9vDQeAAV4QWMs9XQ6KuNalJZbITaNliKBrZ4W6Gk6XNHC54EfionHG6OT1LSQrSsgseTgynVn0LEITw7MPHS9w73933KsXs0Y6Sb/p7Y/I5dnv0+H+78pSHuRT0379EVmH6VUffSfnKrLuc2p+/l+b/c3TD6SNjWuaxrSWjeAB4LpSPrK4RSTSK9tDgcIoqpgu6mkD7c2nc75KlnTPg5NfFqKsj1i8/QstFVNljbIw3a4Ag+aunk7YTU4qS7nLguG+jtfGCDHrLox4tDt5b5A3t0PRIrBnTVy04rp2/6JFSbEHmzGzTRfs2OfK+4Y1oJ9psOAVJywjl1V/Khsst9DMqrHZYI44Ymvh0u1ue8WfI/xPLT0WOcLB4dmpnXFQgmu+/VstmD7QoJWdnVt0EixNtTHfotFYu56FPqddi4bFj9iLxd1JTFs+Hz2l1gdixxcJATvFvBUlwreLMreTW1OiW/hdzT2G4BIsbcOS6D2l0PSEhAVzaH/D6j+n5oUs9rMfyV9PpvvB8CoOWv3I79peGGGukJHdm77Tz8HD2H4oTasSLTlDaLCyBsNTqY6NoaHgag8Dhw4FSaQuWMMr+0LODa0siiBELDqudxe61gbeAAv71BSyzi2R9tmGIej+mzFrnhkTHFrbXIBde11IpeMsmpM54bXPEdTTloP+5Jps32g3F0L8yEtmih5npKaOdzKWTtIrDfxsTxF/FQYzST2JHMkj3Yfhhf9mcNv9kGMN/CyFp+2J1ZVy76bQVLWgdtHMHxnxP7MXYT9k/HehMIcUWcOSs1voJHXaXxv3PZexaRuuAfrDeCD8kK12cJoVbm6nrqOqZFr1NhLnBzbWF7ceCiftZOpsUqZ48Gc4DRtmqIonX0vdY24i6wSy8HzemrVlqi+56xnDJKOcxP9Zpu1w4OHg4fojWHgm+menswy64btBErWU8sJu+0bnNIt3t17W68FdWdmj1avU1YlCUeuxRnxyUlRp4SQv4/0ncfIix9qzW23g8mSlRb80zTqXaLSmMOfqa+29lr7+h5LZWI96HqlLjl9TOcy40ayd0xGkWs1t72A+ayby8nh6vUO+ziLBJ/BG/e/NW/Ad0v7D6kLlHHvQp+0LdTXDS4DjbmOoUReHk5NFqeRPL6F9xPaNTtjJh1PkI3NIsAepWjsXY9i31SpRzHdmb4NROqahkY3l77uPS93H4rFLLweHRW7rUvJJ7QR+/Sjo38qtP3M39S+/ZYsnZ6iihbBUXaWCzXAXBHhfkQrRnhYZ3aP1GEYKFnYic85tFZpiiBETTck8XHw3eAG/3qJy4jl1+uV2IQ6H0yth5bh9dORuezS3qG31HyuQPYkVs2X0tTWlsm+6I/Z79Ph/u/KVEPcjH0379HLnGhdFWTtd9Z5eDzDzcfEj2KJLdoy1tbrvlnu8/5NDyTm81ZEDo9LmMuXA3BtYcPBawnnY9rQ63nfC1ukW2oha9rmOF2uBBHMHitD0ZRUlhmfYViTsJnNJUEup3G8Un2R+nPl7VinwPD6HkVWvST5VntfRmhRStcA5pDmneCDcFbHrpprKPaEhAUjPWboo2OgjDJZDuN7Oazz5u6LKc+yPL12thCPAt3+xmWHUL55GxRi7nGw6cyegWXyR4FVUrZqMTbMDy3BTMYGsaXtG+S3eJ8SuiMUj6ujTV1RSS38kwrHQEAQHwraVssbo3i7XggjoUIazsUfCNmbaeojnbUuIjdqDCwXPTVq/GyGMacPOS1Zjy/DWxdnMOG9rhucw8x+iGsoqSwzO5tk04J0VMZb4FzCD+BIQw5D8knTbKYxC5r5yZiQRIG7m28A2+8HxJKFlQsdSZydkkUDpXGbthK0NILNNrX/mN73QtCvh7kBjOyoOeXU0wY0/7b2khvk4G9uhCFJUeGeMK2UWeDUzhzAfUjaRq6FxO4eQQKjyyyZvyW2uEDWy9g2EOAAZqBDtNvrC1tP4oXnXxYOjJeVf8Ax7JGdr2vaODr6dFrC1vWN0JrhwHzzHkalrHF7gY5DxfHuJ8xax+KCVUZEZg2zoU7ahoqC7touz3x207739bf5blDWVgylp8wlHPVYGD7O+wmjm9I1aHX09na/t1lUVeHnJw0el8qxT484+X8lnx3AYatmmVtyPVcNzm+RVpRT6noX6eFyxNFTp9mgZK2QVJs1wcAYxfcb2vq+Spy/medH0lRmpKfT5fyTmacoRVtn37OUbtYF7jk4X3hWlBM69VooX79H5KiNmE1988duek393+VTlvyed9jyz7kStZszic1gjmcwtFnEt1a+ttQsp5R0WekwaSjLH0zn9USDsmXoRR9twfq16Ot7adXzVuD4cGz0GdPyeLv1x/rP+yNp9mUYY8OmLnOA0ODNOgi9/rG4O7d0VeV8znh6RFRalLPjbGP1I0bMJr/APvjtz0m/u/yo5b8mP2PLPuRccr5VhogS275CO893HyA8Arxgonp6XRwoW278kTmHIPpU75/SNGq3d7PVawtx1hQ68vOTm1PpvOs4+LH0/k4MR2Zg6TDMAQAHBzdxPMWO6/LeodXhmVvpKeOBnnDNmNnAzzBzR9VgIv/AHE7vYEVXlkVekJPM5fRF1r8Ja+mdTMtG0s0CwvpHldaNbYPUspUqnWtljBW8vZB9FnZP6Rr037vZ6b3FuOsqirw8nDpvTeTZx8Wfp/JYMey/BWNDZW7x6rhuc2/I/JWlFPqdt+mruWJoicr5MFFM6UTF4LdOkttbfzv8lWMMPJzaXQKibkpZ+ha1oegcOMYTFVRmOVtx4HxaeYPgVDSfUyuphbHhmjO58AxHDiTSvdJFxs0X97N+/q3iseGUeh48tPqdM81PK/92Ob/AFGrG91zY9XVpBHsuo5jM/tW5bNIisUzhV1A0ul0tP1Yxpv7t/4qHNvuc9uvvsWM4XyP3BMo1VSRpjMbPtvBaPYOJ9iKLfQijQXWvpheWanljLMVEzu96QjvPPE9ByHRbxion0Gm0kKI4XXyTisdQQBAEAQBAEAQBAEAQBAEAQBAEAQBAEAQBAEAQBAEAQBAEAQBAEAQBAEAQBAfKemY/wBdjXf1AH4oVlCMuqPMNFGw3bGxp5hoHwCjBCriuiR91JcIAgCAIAgCAIAgCAIAgCAIAgCAIAgCAIAgCAIAgCAIAgCAIAgCAIAgCAID/9k="/>
          <p:cNvSpPr>
            <a:spLocks noChangeAspect="1" noChangeArrowheads="1"/>
          </p:cNvSpPr>
          <p:nvPr/>
        </p:nvSpPr>
        <p:spPr bwMode="auto">
          <a:xfrm>
            <a:off x="882650" y="777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322562" y="5990431"/>
            <a:ext cx="3048000" cy="723900"/>
          </a:xfrm>
          <a:prstGeom prst="rect">
            <a:avLst/>
          </a:prstGeom>
        </p:spPr>
      </p:pic>
    </p:spTree>
    <p:extLst>
      <p:ext uri="{BB962C8B-B14F-4D97-AF65-F5344CB8AC3E}">
        <p14:creationId xmlns:p14="http://schemas.microsoft.com/office/powerpoint/2010/main" val="8709909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8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7522" name="Rectangle 105"/>
          <p:cNvSpPr>
            <a:spLocks noGrp="1" noChangeArrowheads="1"/>
          </p:cNvSpPr>
          <p:nvPr>
            <p:ph type="dt" sz="quarter" idx="10"/>
          </p:nvPr>
        </p:nvSpPr>
        <p:spPr>
          <a:noFill/>
        </p:spPr>
        <p:txBody>
          <a:bodyPr/>
          <a:lstStyle/>
          <a:p>
            <a:r>
              <a:rPr lang="en-US" smtClean="0"/>
              <a:t>12/01/09 - 9pm</a:t>
            </a:r>
          </a:p>
        </p:txBody>
      </p:sp>
      <p:sp>
        <p:nvSpPr>
          <p:cNvPr id="10752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7524" name="Rectangle 110"/>
          <p:cNvSpPr>
            <a:spLocks noGrp="1" noChangeArrowheads="1"/>
          </p:cNvSpPr>
          <p:nvPr>
            <p:ph type="sldNum" sz="quarter" idx="12"/>
          </p:nvPr>
        </p:nvSpPr>
        <p:spPr>
          <a:noFill/>
        </p:spPr>
        <p:txBody>
          <a:bodyPr/>
          <a:lstStyle/>
          <a:p>
            <a:fld id="{A4C7BCE1-8634-4D87-B8C2-16540BBDFA5A}" type="slidenum">
              <a:rPr lang="en-US" smtClean="0"/>
              <a:pPr/>
              <a:t>187</a:t>
            </a:fld>
            <a:endParaRPr lang="en-US" smtClean="0"/>
          </a:p>
        </p:txBody>
      </p:sp>
      <p:sp>
        <p:nvSpPr>
          <p:cNvPr id="107525" name="Rectangle 2"/>
          <p:cNvSpPr>
            <a:spLocks noGrp="1" noChangeArrowheads="1"/>
          </p:cNvSpPr>
          <p:nvPr>
            <p:ph type="title"/>
          </p:nvPr>
        </p:nvSpPr>
        <p:spPr>
          <a:xfrm>
            <a:off x="85725" y="99359"/>
            <a:ext cx="7647371" cy="860425"/>
          </a:xfrm>
        </p:spPr>
        <p:txBody>
          <a:bodyPr/>
          <a:lstStyle/>
          <a:p>
            <a:r>
              <a:rPr lang="en-US" dirty="0" smtClean="0"/>
              <a:t>A Few Thoughts on the Future of Auto Insurance</a:t>
            </a:r>
          </a:p>
        </p:txBody>
      </p:sp>
      <p:sp>
        <p:nvSpPr>
          <p:cNvPr id="1922051" name="Rectangle 3"/>
          <p:cNvSpPr>
            <a:spLocks noGrp="1" noChangeArrowheads="1"/>
          </p:cNvSpPr>
          <p:nvPr>
            <p:ph type="body" idx="1"/>
          </p:nvPr>
        </p:nvSpPr>
        <p:spPr>
          <a:xfrm>
            <a:off x="195262" y="1090924"/>
            <a:ext cx="8629650" cy="4652963"/>
          </a:xfrm>
        </p:spPr>
        <p:txBody>
          <a:bodyPr/>
          <a:lstStyle/>
          <a:p>
            <a:pPr>
              <a:lnSpc>
                <a:spcPts val="2100"/>
              </a:lnSpc>
              <a:spcBef>
                <a:spcPct val="50000"/>
              </a:spcBef>
            </a:pPr>
            <a:r>
              <a:rPr lang="en-US" sz="2000" b="1" dirty="0" smtClean="0"/>
              <a:t>Global auto insurance premiums written total about $600B</a:t>
            </a:r>
          </a:p>
          <a:p>
            <a:pPr lvl="1">
              <a:lnSpc>
                <a:spcPts val="2100"/>
              </a:lnSpc>
            </a:pPr>
            <a:r>
              <a:rPr lang="en-US" sz="1800" b="1" dirty="0" smtClean="0"/>
              <a:t>~80% personal, 20% commercial</a:t>
            </a:r>
          </a:p>
          <a:p>
            <a:pPr lvl="1">
              <a:lnSpc>
                <a:spcPts val="2100"/>
              </a:lnSpc>
            </a:pPr>
            <a:r>
              <a:rPr lang="en-US" sz="1800" b="1" dirty="0" smtClean="0"/>
              <a:t>US accounts for more than 1/3 of this total (about $210B in 2014)</a:t>
            </a:r>
            <a:endParaRPr lang="en-US" sz="1600" b="1" dirty="0" smtClean="0"/>
          </a:p>
          <a:p>
            <a:pPr>
              <a:lnSpc>
                <a:spcPts val="2100"/>
              </a:lnSpc>
              <a:spcBef>
                <a:spcPct val="50000"/>
              </a:spcBef>
            </a:pPr>
            <a:r>
              <a:rPr lang="en-US" sz="2000" b="1" dirty="0" smtClean="0"/>
              <a:t>Innovations in automobile safety will, over time, reduced claim frequency but severities could still rise as repair costs escalate</a:t>
            </a:r>
          </a:p>
          <a:p>
            <a:pPr lvl="1">
              <a:lnSpc>
                <a:spcPts val="2100"/>
              </a:lnSpc>
            </a:pPr>
            <a:r>
              <a:rPr lang="en-US" sz="1800" b="1" dirty="0" smtClean="0"/>
              <a:t>Claim activity clearly not immune to economy</a:t>
            </a:r>
          </a:p>
          <a:p>
            <a:pPr>
              <a:lnSpc>
                <a:spcPts val="2100"/>
              </a:lnSpc>
              <a:spcBef>
                <a:spcPct val="50000"/>
              </a:spcBef>
            </a:pPr>
            <a:r>
              <a:rPr lang="en-US" sz="2000" b="1" dirty="0" smtClean="0"/>
              <a:t>Frequency declines could lead price declines, aiding profitability</a:t>
            </a:r>
          </a:p>
          <a:p>
            <a:pPr>
              <a:lnSpc>
                <a:spcPts val="2100"/>
              </a:lnSpc>
              <a:spcBef>
                <a:spcPct val="50000"/>
              </a:spcBef>
            </a:pPr>
            <a:r>
              <a:rPr lang="en-US" sz="2000" b="1" dirty="0" smtClean="0"/>
              <a:t>More cars, not fewer will be on highways in the US, world</a:t>
            </a:r>
          </a:p>
          <a:p>
            <a:pPr lvl="1">
              <a:lnSpc>
                <a:spcPts val="2100"/>
              </a:lnSpc>
            </a:pPr>
            <a:r>
              <a:rPr lang="en-US" sz="1800" b="1" dirty="0" smtClean="0"/>
              <a:t>Exposure (insured car years) grows even as frequency declines</a:t>
            </a:r>
          </a:p>
          <a:p>
            <a:pPr>
              <a:lnSpc>
                <a:spcPts val="2100"/>
              </a:lnSpc>
              <a:spcBef>
                <a:spcPct val="50000"/>
              </a:spcBef>
            </a:pPr>
            <a:r>
              <a:rPr lang="en-US" sz="2000" b="1" dirty="0" smtClean="0"/>
              <a:t>Timeline for large numbers of mass produced autonomous vehicles on American highways is wildly optimistic</a:t>
            </a:r>
          </a:p>
          <a:p>
            <a:pPr lvl="1">
              <a:lnSpc>
                <a:spcPts val="2100"/>
              </a:lnSpc>
            </a:pPr>
            <a:r>
              <a:rPr lang="en-US" sz="1600" b="1" dirty="0" smtClean="0"/>
              <a:t>Mid-2030s is more likely timeframe; Transition occurring through mid-</a:t>
            </a:r>
            <a:r>
              <a:rPr lang="en-US" sz="1600" b="1" dirty="0"/>
              <a:t>c</a:t>
            </a:r>
            <a:r>
              <a:rPr lang="en-US" sz="1600" b="1" dirty="0" smtClean="0"/>
              <a:t>entury</a:t>
            </a:r>
          </a:p>
          <a:p>
            <a:pPr lvl="1">
              <a:lnSpc>
                <a:spcPts val="2100"/>
              </a:lnSpc>
            </a:pPr>
            <a:r>
              <a:rPr lang="en-US" sz="1600" b="1" dirty="0" smtClean="0"/>
              <a:t>Tech media is enamored with anything involving Google, Apple</a:t>
            </a:r>
            <a:endParaRPr lang="en-US" sz="1800" dirty="0" smtClean="0"/>
          </a:p>
          <a:p>
            <a:pPr>
              <a:lnSpc>
                <a:spcPts val="2100"/>
              </a:lnSpc>
              <a:spcBef>
                <a:spcPct val="50000"/>
              </a:spcBef>
            </a:pPr>
            <a:r>
              <a:rPr lang="en-US" sz="2000" b="1" dirty="0" smtClean="0"/>
              <a:t>Auto insurance will be the largest, most important of all P/C lines for many years to come</a:t>
            </a:r>
          </a:p>
        </p:txBody>
      </p:sp>
    </p:spTree>
    <p:extLst>
      <p:ext uri="{BB962C8B-B14F-4D97-AF65-F5344CB8AC3E}">
        <p14:creationId xmlns:p14="http://schemas.microsoft.com/office/powerpoint/2010/main" val="40503981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animEffect transition="in" filter="wipe(left)">
                                      <p:cBhvr>
                                        <p:cTn id="39" dur="500"/>
                                        <p:tgtEl>
                                          <p:spTgt spid="1922051">
                                            <p:txEl>
                                              <p:pRg st="8" end="8"/>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922051">
                                            <p:txEl>
                                              <p:pRg st="9" end="9"/>
                                            </p:txEl>
                                          </p:spTgt>
                                        </p:tgtEl>
                                        <p:attrNameLst>
                                          <p:attrName>style.visibility</p:attrName>
                                        </p:attrNameLst>
                                      </p:cBhvr>
                                      <p:to>
                                        <p:strVal val="visible"/>
                                      </p:to>
                                    </p:set>
                                    <p:animEffect transition="in" filter="wipe(left)">
                                      <p:cBhvr>
                                        <p:cTn id="42" dur="500"/>
                                        <p:tgtEl>
                                          <p:spTgt spid="1922051">
                                            <p:txEl>
                                              <p:pRg st="9" end="9"/>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922051">
                                            <p:txEl>
                                              <p:pRg st="10" end="10"/>
                                            </p:txEl>
                                          </p:spTgt>
                                        </p:tgtEl>
                                        <p:attrNameLst>
                                          <p:attrName>style.visibility</p:attrName>
                                        </p:attrNameLst>
                                      </p:cBhvr>
                                      <p:to>
                                        <p:strVal val="visible"/>
                                      </p:to>
                                    </p:set>
                                    <p:animEffect transition="in" filter="wipe(left)">
                                      <p:cBhvr>
                                        <p:cTn id="45" dur="500"/>
                                        <p:tgtEl>
                                          <p:spTgt spid="1922051">
                                            <p:txEl>
                                              <p:pRg st="10" end="1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922051">
                                            <p:txEl>
                                              <p:pRg st="11" end="11"/>
                                            </p:txEl>
                                          </p:spTgt>
                                        </p:tgtEl>
                                        <p:attrNameLst>
                                          <p:attrName>style.visibility</p:attrName>
                                        </p:attrNameLst>
                                      </p:cBhvr>
                                      <p:to>
                                        <p:strVal val="visible"/>
                                      </p:to>
                                    </p:set>
                                    <p:animEffect transition="in" filter="wipe(left)">
                                      <p:cBhvr>
                                        <p:cTn id="50"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188</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Labor on Demand: Huge Implications for    the US Economy, Workers &amp; Insurers</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rot="21183800">
            <a:off x="412807" y="3699528"/>
            <a:ext cx="4604160" cy="2592258"/>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07784" y="4086883"/>
            <a:ext cx="1880945" cy="2473443"/>
          </a:xfrm>
          <a:prstGeom prst="rect">
            <a:avLst/>
          </a:prstGeom>
        </p:spPr>
      </p:pic>
      <p:sp>
        <p:nvSpPr>
          <p:cNvPr id="14" name="AutoShape 6"/>
          <p:cNvSpPr>
            <a:spLocks noChangeArrowheads="1"/>
          </p:cNvSpPr>
          <p:nvPr/>
        </p:nvSpPr>
        <p:spPr bwMode="blackWhite">
          <a:xfrm rot="1063534">
            <a:off x="233232" y="2019163"/>
            <a:ext cx="1786445" cy="970514"/>
          </a:xfrm>
          <a:prstGeom prst="wedgeRectCallout">
            <a:avLst>
              <a:gd name="adj1" fmla="val 84947"/>
              <a:gd name="adj2" fmla="val 1264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
              </a:rPr>
              <a:t>Will </a:t>
            </a:r>
            <a:r>
              <a:rPr lang="en-US" b="1" i="1" dirty="0" smtClean="0">
                <a:solidFill>
                  <a:srgbClr val="FFFFFF"/>
                </a:solidFill>
                <a:latin typeface="Arial "/>
              </a:rPr>
              <a:t>YOUR</a:t>
            </a:r>
            <a:r>
              <a:rPr lang="en-US" b="1" dirty="0" smtClean="0">
                <a:solidFill>
                  <a:srgbClr val="FFFFFF"/>
                </a:solidFill>
                <a:latin typeface="Arial "/>
              </a:rPr>
              <a:t> job be reduced to an app?</a:t>
            </a:r>
            <a:endParaRPr lang="en-US" b="1" dirty="0">
              <a:solidFill>
                <a:srgbClr val="FFFFFF"/>
              </a:solidFill>
              <a:latin typeface="Arial "/>
              <a:cs typeface="Arial" charset="0"/>
            </a:endParaRPr>
          </a:p>
        </p:txBody>
      </p:sp>
      <p:pic>
        <p:nvPicPr>
          <p:cNvPr id="15" name="Picture 14" descr="WSJGraphic.png"/>
          <p:cNvPicPr>
            <a:picLocks noChangeAspect="1"/>
          </p:cNvPicPr>
          <p:nvPr/>
        </p:nvPicPr>
        <p:blipFill>
          <a:blip r:embed="rId5">
            <a:extLst>
              <a:ext uri="{28A0092B-C50C-407E-A947-70E740481C1C}">
                <a14:useLocalDpi xmlns:a14="http://schemas.microsoft.com/office/drawing/2010/main"/>
              </a:ext>
            </a:extLst>
          </a:blip>
          <a:stretch>
            <a:fillRect/>
          </a:stretch>
        </p:blipFill>
        <p:spPr>
          <a:xfrm rot="370675">
            <a:off x="1875245" y="1409657"/>
            <a:ext cx="7200900" cy="3111500"/>
          </a:xfrm>
          <a:prstGeom prst="rect">
            <a:avLst/>
          </a:prstGeom>
        </p:spPr>
      </p:pic>
    </p:spTree>
    <p:extLst>
      <p:ext uri="{BB962C8B-B14F-4D97-AF65-F5344CB8AC3E}">
        <p14:creationId xmlns:p14="http://schemas.microsoft.com/office/powerpoint/2010/main" val="35061727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1000"/>
                                        <p:tgtEl>
                                          <p:spTgt spid="12"/>
                                        </p:tgtEl>
                                      </p:cBhvr>
                                    </p:animEffect>
                                  </p:childTnLst>
                                </p:cTn>
                              </p:par>
                            </p:childTnLst>
                          </p:cTn>
                        </p:par>
                        <p:par>
                          <p:cTn id="12" fill="hold">
                            <p:stCondLst>
                              <p:cond delay="2000"/>
                            </p:stCondLst>
                            <p:childTnLst>
                              <p:par>
                                <p:cTn id="13" presetID="22" presetClass="entr" presetSubtype="4" fill="hold"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childTnLst>
                          </p:cTn>
                        </p:par>
                        <p:par>
                          <p:cTn id="16" fill="hold">
                            <p:stCondLst>
                              <p:cond delay="3500"/>
                            </p:stCondLst>
                            <p:childTnLst>
                              <p:par>
                                <p:cTn id="17" presetID="22" presetClass="entr" presetSubtype="2"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p:txBody>
          <a:bodyPr/>
          <a:lstStyle/>
          <a:p>
            <a:pPr>
              <a:defRPr/>
            </a:pPr>
            <a:fld id="{CE835BC6-8224-463A-A3C8-641FE62D3BCF}" type="slidenum">
              <a:rPr lang="en-US" smtClean="0">
                <a:solidFill>
                  <a:srgbClr val="000000"/>
                </a:solidFill>
              </a:rPr>
              <a:pPr>
                <a:defRPr/>
              </a:pPr>
              <a:t>189</a:t>
            </a:fld>
            <a:endParaRPr lang="en-US" smtClean="0">
              <a:solidFill>
                <a:srgbClr val="000000"/>
              </a:solidFill>
            </a:endParaRPr>
          </a:p>
        </p:txBody>
      </p:sp>
      <p:sp>
        <p:nvSpPr>
          <p:cNvPr id="5124" name="Rectangle 3"/>
          <p:cNvSpPr>
            <a:spLocks noGrp="1" noChangeArrowheads="1"/>
          </p:cNvSpPr>
          <p:nvPr>
            <p:ph type="title"/>
          </p:nvPr>
        </p:nvSpPr>
        <p:spPr>
          <a:xfrm>
            <a:off x="127897" y="92143"/>
            <a:ext cx="8396671" cy="860425"/>
          </a:xfrm>
        </p:spPr>
        <p:txBody>
          <a:bodyPr/>
          <a:lstStyle/>
          <a:p>
            <a:r>
              <a:rPr lang="en-US" dirty="0" smtClean="0"/>
              <a:t>Send in the Drones: Potential Rapid </a:t>
            </a:r>
            <a:br>
              <a:rPr lang="en-US" dirty="0" smtClean="0"/>
            </a:br>
            <a:r>
              <a:rPr lang="en-US" dirty="0" smtClean="0"/>
              <a:t>Adoption in Industry; Media Loves It</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8574" y="1313645"/>
            <a:ext cx="3310236" cy="2018231"/>
          </a:xfrm>
          <a:prstGeom prst="rect">
            <a:avLst/>
          </a:prstGeom>
        </p:spPr>
      </p:pic>
      <p:sp>
        <p:nvSpPr>
          <p:cNvPr id="9" name="Rectangle 3"/>
          <p:cNvSpPr txBox="1">
            <a:spLocks noChangeArrowheads="1"/>
          </p:cNvSpPr>
          <p:nvPr/>
        </p:nvSpPr>
        <p:spPr bwMode="auto">
          <a:xfrm>
            <a:off x="3863662" y="1091419"/>
            <a:ext cx="5185088" cy="5564969"/>
          </a:xfrm>
          <a:prstGeom prst="rect">
            <a:avLst/>
          </a:prstGeom>
          <a:noFill/>
          <a:ln w="57150" algn="ctr">
            <a:noFill/>
            <a:miter lim="800000"/>
            <a:headEnd/>
            <a:tailEnd/>
          </a:ln>
        </p:spPr>
        <p:txBody>
          <a:bodyPr vert="horz" wrap="square" lIns="45720" tIns="45720" rIns="45720" bIns="45720" numCol="1" anchor="t" anchorCtr="0" compatLnSpc="1">
            <a:prstTxWarp prst="textNoShape">
              <a:avLst/>
            </a:prstTxWarp>
          </a:bodyPr>
          <a:lst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a:lstStyle>
          <a:p>
            <a:pPr>
              <a:lnSpc>
                <a:spcPts val="2400"/>
              </a:lnSpc>
              <a:spcBef>
                <a:spcPct val="50000"/>
              </a:spcBef>
            </a:pPr>
            <a:r>
              <a:rPr lang="en-US" sz="2100" b="1" kern="0" dirty="0" smtClean="0"/>
              <a:t>Drones or Unmanned Aerial Vehicle (UAV) technology is seeing rapid adoption rate in many industries, including insurance</a:t>
            </a:r>
          </a:p>
          <a:p>
            <a:pPr>
              <a:lnSpc>
                <a:spcPts val="2400"/>
              </a:lnSpc>
              <a:spcBef>
                <a:spcPct val="50000"/>
              </a:spcBef>
            </a:pPr>
            <a:r>
              <a:rPr lang="en-US" sz="2100" b="1" kern="0" dirty="0" smtClean="0"/>
              <a:t>FAA granting Section 333 exemptions for commercial use and testing of UAS</a:t>
            </a:r>
          </a:p>
          <a:p>
            <a:pPr>
              <a:lnSpc>
                <a:spcPts val="2400"/>
              </a:lnSpc>
              <a:spcBef>
                <a:spcPct val="50000"/>
              </a:spcBef>
            </a:pPr>
            <a:r>
              <a:rPr lang="en-US" sz="2100" b="1" kern="0" dirty="0" smtClean="0"/>
              <a:t>At least 5 insurers have received permission to test</a:t>
            </a:r>
          </a:p>
          <a:p>
            <a:pPr>
              <a:lnSpc>
                <a:spcPts val="2400"/>
              </a:lnSpc>
              <a:spcBef>
                <a:spcPct val="50000"/>
              </a:spcBef>
            </a:pPr>
            <a:r>
              <a:rPr lang="en-US" sz="2100" b="1" kern="0" dirty="0" smtClean="0"/>
              <a:t>Wide variety of applications: claims, pre-event property inspections…</a:t>
            </a:r>
          </a:p>
          <a:p>
            <a:pPr>
              <a:lnSpc>
                <a:spcPts val="2400"/>
              </a:lnSpc>
              <a:spcBef>
                <a:spcPct val="50000"/>
              </a:spcBef>
            </a:pPr>
            <a:r>
              <a:rPr lang="en-US" sz="2100" b="1" kern="0" dirty="0" smtClean="0"/>
              <a:t>Insurers partnering with construction industry to guide R&amp;D and regulation of UAV use via </a:t>
            </a:r>
            <a:r>
              <a:rPr lang="en-US" sz="2100" b="1" i="1" kern="0" dirty="0" smtClean="0"/>
              <a:t>Property Drone Consortium</a:t>
            </a:r>
            <a:r>
              <a:rPr lang="en-US" sz="2100" b="1" kern="0" dirty="0" smtClean="0"/>
              <a:t>: </a:t>
            </a:r>
            <a:r>
              <a:rPr lang="en-US" sz="2100" b="1" kern="0" dirty="0" smtClean="0">
                <a:hlinkClick r:id="rId4"/>
              </a:rPr>
              <a:t>www.propertydrone.org</a:t>
            </a:r>
            <a:r>
              <a:rPr lang="en-US" sz="2100" b="1" kern="0" dirty="0" smtClean="0"/>
              <a:t> </a:t>
            </a:r>
          </a:p>
          <a:p>
            <a:pPr>
              <a:lnSpc>
                <a:spcPts val="2400"/>
              </a:lnSpc>
              <a:spcBef>
                <a:spcPct val="50000"/>
              </a:spcBef>
            </a:pPr>
            <a:endParaRPr lang="en-US" sz="2100" b="1" kern="0" dirty="0" smtClean="0"/>
          </a:p>
          <a:p>
            <a:pPr>
              <a:lnSpc>
                <a:spcPts val="2400"/>
              </a:lnSpc>
              <a:spcBef>
                <a:spcPct val="50000"/>
              </a:spcBef>
            </a:pPr>
            <a:endParaRPr lang="en-US" sz="2100" b="1" kern="0" dirty="0" smtClean="0"/>
          </a:p>
        </p:txBody>
      </p:sp>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897" y="3692953"/>
            <a:ext cx="3542582" cy="2242865"/>
          </a:xfrm>
          <a:prstGeom prst="rect">
            <a:avLst/>
          </a:prstGeom>
          <a:ln>
            <a:solidFill>
              <a:schemeClr val="accent1"/>
            </a:solidFill>
          </a:ln>
        </p:spPr>
      </p:pic>
    </p:spTree>
    <p:extLst>
      <p:ext uri="{BB962C8B-B14F-4D97-AF65-F5344CB8AC3E}">
        <p14:creationId xmlns:p14="http://schemas.microsoft.com/office/powerpoint/2010/main" val="14266819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wipe(left)">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wipe(left)">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wipe(left)">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19</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1990–2015*</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August 2015.</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a:t>
            </a:r>
            <a:r>
              <a:rPr lang="en-US" sz="1100" dirty="0" smtClean="0">
                <a:hlinkClick r:id="rId4"/>
              </a:rPr>
              <a:t>www.federalreserve.gov/releases/h15/data.htm</a:t>
            </a:r>
            <a:r>
              <a:rPr lang="en-US" sz="1100" dirty="0" smtClean="0"/>
              <a:t>. National </a:t>
            </a:r>
            <a:r>
              <a:rPr lang="en-US" sz="1100" dirty="0"/>
              <a:t>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extLst>
              <p:ext uri="{D42A27DB-BD31-4B8C-83A1-F6EECF244321}">
                <p14:modId xmlns:p14="http://schemas.microsoft.com/office/powerpoint/2010/main" val="4058825774"/>
              </p:ext>
            </p:extLst>
          </p:nvPr>
        </p:nvGraphicFramePr>
        <p:xfrm>
          <a:off x="463550" y="977900"/>
          <a:ext cx="8404225" cy="4838700"/>
        </p:xfrm>
        <a:graphic>
          <a:graphicData uri="http://schemas.openxmlformats.org/presentationml/2006/ole">
            <mc:AlternateContent xmlns:mc="http://schemas.openxmlformats.org/markup-compatibility/2006">
              <mc:Choice xmlns:v="urn:schemas-microsoft-com:vml" Requires="v">
                <p:oleObj spid="_x0000_s28368027"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auto">
                      <a:xfrm>
                        <a:off x="463550" y="977900"/>
                        <a:ext cx="8404225"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207675"/>
            <a:ext cx="1704975" cy="1500289"/>
          </a:xfrm>
          <a:prstGeom prst="wedgeRectCallout">
            <a:avLst>
              <a:gd name="adj1" fmla="val 26748"/>
              <a:gd name="adj2" fmla="val 12784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U.S. Treasury </a:t>
            </a:r>
            <a:r>
              <a:rPr lang="en-US" sz="1400" b="1" dirty="0" smtClean="0">
                <a:solidFill>
                  <a:schemeClr val="bg1"/>
                </a:solidFill>
              </a:rPr>
              <a:t>yields </a:t>
            </a:r>
            <a:r>
              <a:rPr lang="en-US" sz="1400" b="1" dirty="0">
                <a:solidFill>
                  <a:schemeClr val="bg1"/>
                </a:solidFill>
              </a:rPr>
              <a:t>plunged to </a:t>
            </a:r>
            <a:r>
              <a:rPr lang="en-US" sz="1400" b="1" dirty="0" smtClean="0">
                <a:solidFill>
                  <a:schemeClr val="bg1"/>
                </a:solidFill>
              </a:rPr>
              <a:t>historic lows in 2013. Longer-term yields rebounded then sank fell again.</a:t>
            </a:r>
            <a:endParaRPr lang="en-US" sz="1400" b="1" dirty="0">
              <a:solidFill>
                <a:schemeClr val="bg1"/>
              </a:solidFill>
            </a:endParaRP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19</a:t>
            </a:fld>
            <a:endParaRPr lang="en-US"/>
          </a:p>
        </p:txBody>
      </p:sp>
      <p:sp>
        <p:nvSpPr>
          <p:cNvPr id="14" name="Rectangle 7"/>
          <p:cNvSpPr>
            <a:spLocks noChangeArrowheads="1"/>
          </p:cNvSpPr>
          <p:nvPr/>
        </p:nvSpPr>
        <p:spPr bwMode="grayWhite">
          <a:xfrm>
            <a:off x="7939257" y="3657928"/>
            <a:ext cx="845601" cy="1981200"/>
          </a:xfrm>
          <a:prstGeom prst="rect">
            <a:avLst/>
          </a:prstGeom>
          <a:noFill/>
          <a:ln w="28575">
            <a:solidFill>
              <a:schemeClr val="folHlink"/>
            </a:solidFill>
            <a:miter lim="800000"/>
            <a:headEnd/>
            <a:tailEnd/>
          </a:ln>
        </p:spPr>
        <p:txBody>
          <a:bodyPr wrap="none" anchor="ctr"/>
          <a:lstStyle/>
          <a:p>
            <a:endParaRPr lang="en-US"/>
          </a:p>
        </p:txBody>
      </p:sp>
    </p:spTree>
    <p:extLst>
      <p:ext uri="{BB962C8B-B14F-4D97-AF65-F5344CB8AC3E}">
        <p14:creationId xmlns:p14="http://schemas.microsoft.com/office/powerpoint/2010/main" val="7951392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1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4151" y="5807467"/>
            <a:ext cx="6487607" cy="648072"/>
          </a:xfrm>
        </p:spPr>
        <p:txBody>
          <a:bodyPr/>
          <a:lstStyle/>
          <a:p>
            <a:pPr marL="0" indent="0">
              <a:buNone/>
            </a:pPr>
            <a:r>
              <a:rPr lang="en-US" sz="1200" dirty="0"/>
              <a:t>Likelihood of small US businesses buying insurance online directly from the insurer, overall and by annual company revenue, in </a:t>
            </a:r>
            <a:r>
              <a:rPr lang="en-US" sz="1200" dirty="0" smtClean="0"/>
              <a:t>2013</a:t>
            </a:r>
          </a:p>
          <a:p>
            <a:pPr marL="0" indent="0">
              <a:buNone/>
            </a:pPr>
            <a:r>
              <a:rPr lang="en-US" sz="1200" dirty="0" smtClean="0"/>
              <a:t>Source: Swiss Re from </a:t>
            </a:r>
            <a:r>
              <a:rPr lang="en-US" sz="1200" dirty="0"/>
              <a:t>“Voice of the Small Commercial Insurance Consumer Survey.” </a:t>
            </a:r>
            <a:r>
              <a:rPr lang="en-US" sz="1200" dirty="0" smtClean="0"/>
              <a:t> Deloitte</a:t>
            </a:r>
            <a:r>
              <a:rPr lang="en-US" sz="1200" dirty="0"/>
              <a:t>, March (2013)</a:t>
            </a:r>
            <a:endParaRPr lang="en-GB" sz="1200" dirty="0"/>
          </a:p>
        </p:txBody>
      </p:sp>
      <p:sp>
        <p:nvSpPr>
          <p:cNvPr id="3" name="Title 2"/>
          <p:cNvSpPr>
            <a:spLocks noGrp="1"/>
          </p:cNvSpPr>
          <p:nvPr>
            <p:ph type="title"/>
          </p:nvPr>
        </p:nvSpPr>
        <p:spPr>
          <a:xfrm>
            <a:off x="184151" y="177800"/>
            <a:ext cx="7991474" cy="576610"/>
          </a:xfrm>
        </p:spPr>
        <p:txBody>
          <a:bodyPr/>
          <a:lstStyle/>
          <a:p>
            <a:r>
              <a:rPr lang="en-US" dirty="0" smtClean="0"/>
              <a:t>Proportion of  Businesses Interested in Buying Insurance Online</a:t>
            </a:r>
            <a:endParaRPr lang="en-GB" dirty="0"/>
          </a:p>
        </p:txBody>
      </p:sp>
      <p:sp>
        <p:nvSpPr>
          <p:cNvPr id="4" name="Slide Number Placeholder 3"/>
          <p:cNvSpPr>
            <a:spLocks noGrp="1"/>
          </p:cNvSpPr>
          <p:nvPr>
            <p:ph type="sldNum" sz="quarter" idx="12"/>
          </p:nvPr>
        </p:nvSpPr>
        <p:spPr/>
        <p:txBody>
          <a:bodyPr/>
          <a:lstStyle/>
          <a:p>
            <a:fld id="{5E4D2043-7E31-4A53-BD33-72A88E682172}" type="slidenum">
              <a:rPr lang="en-GB" smtClean="0"/>
              <a:pPr/>
              <a:t>190</a:t>
            </a:fld>
            <a:endParaRPr lang="en-GB" dirty="0"/>
          </a:p>
        </p:txBody>
      </p:sp>
      <p:pic>
        <p:nvPicPr>
          <p:cNvPr id="10242" name="Picture 2" descr="C:\Users\S5PKNH\AppData\Local\Temp\wz0023\Figure_1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0229" y="1474255"/>
            <a:ext cx="7704856" cy="405426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3"/>
          <p:cNvSpPr>
            <a:spLocks noChangeArrowheads="1"/>
          </p:cNvSpPr>
          <p:nvPr/>
        </p:nvSpPr>
        <p:spPr bwMode="blackWhite">
          <a:xfrm>
            <a:off x="7067550" y="5433089"/>
            <a:ext cx="1757362" cy="1161213"/>
          </a:xfrm>
          <a:prstGeom prst="wedgeRectCallout">
            <a:avLst>
              <a:gd name="adj1" fmla="val 9539"/>
              <a:gd name="adj2" fmla="val -83037"/>
            </a:avLst>
          </a:prstGeom>
          <a:solidFill>
            <a:srgbClr val="2B7299"/>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rPr>
              <a:t>Interest diminishes with account size</a:t>
            </a:r>
            <a:endParaRPr lang="en-US" sz="2000" b="1" i="1" dirty="0">
              <a:solidFill>
                <a:schemeClr val="bg1"/>
              </a:solidFill>
            </a:endParaRPr>
          </a:p>
        </p:txBody>
      </p:sp>
    </p:spTree>
    <p:extLst>
      <p:ext uri="{BB962C8B-B14F-4D97-AF65-F5344CB8AC3E}">
        <p14:creationId xmlns:p14="http://schemas.microsoft.com/office/powerpoint/2010/main" val="495994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Shifting Legal Liability &amp; </a:t>
            </a:r>
            <a:br>
              <a:rPr lang="en-US" sz="4000" smtClean="0">
                <a:solidFill>
                  <a:schemeClr val="bg1"/>
                </a:solidFill>
              </a:rPr>
            </a:br>
            <a:r>
              <a:rPr lang="en-US" sz="400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191</a:t>
            </a:fld>
            <a:endParaRPr lang="en-US" sz="900">
              <a:solidFill>
                <a:schemeClr val="bg1"/>
              </a:solidFill>
            </a:endParaRPr>
          </a:p>
        </p:txBody>
      </p:sp>
      <p:pic>
        <p:nvPicPr>
          <p:cNvPr id="144389"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Will </a:t>
            </a:r>
            <a:r>
              <a:rPr lang="en-US" sz="3800" b="1" dirty="0">
                <a:solidFill>
                  <a:srgbClr val="225A7A"/>
                </a:solidFill>
              </a:rPr>
              <a:t>the Tort Pendulum</a:t>
            </a:r>
            <a:br>
              <a:rPr lang="en-US" sz="3800" b="1" dirty="0">
                <a:solidFill>
                  <a:srgbClr val="225A7A"/>
                </a:solidFill>
              </a:rPr>
            </a:br>
            <a:r>
              <a:rPr lang="en-US" sz="3800" b="1" dirty="0" smtClean="0">
                <a:solidFill>
                  <a:srgbClr val="225A7A"/>
                </a:solidFill>
              </a:rPr>
              <a:t>Swing </a:t>
            </a:r>
            <a:r>
              <a:rPr lang="en-US" sz="3800" b="1" dirty="0">
                <a:solidFill>
                  <a:srgbClr val="225A7A"/>
                </a:solidFill>
              </a:rPr>
              <a:t>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1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192</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sz="2400" dirty="0" smtClean="0"/>
              <a:t>Over the Last Three Decades, Total Tort Costs as a % of GDP Appear Somewhat Cyclical, 1980-2013E</a:t>
            </a:r>
          </a:p>
        </p:txBody>
      </p:sp>
      <p:graphicFrame>
        <p:nvGraphicFramePr>
          <p:cNvPr id="61442" name="Object 3"/>
          <p:cNvGraphicFramePr>
            <a:graphicFrameLocks noGrp="1"/>
          </p:cNvGraphicFramePr>
          <p:nvPr>
            <p:ph type="chart" idx="4294967295"/>
          </p:nvPr>
        </p:nvGraphicFramePr>
        <p:xfrm>
          <a:off x="166688" y="1627188"/>
          <a:ext cx="8731250" cy="4532312"/>
        </p:xfrm>
        <a:graphic>
          <a:graphicData uri="http://schemas.openxmlformats.org/presentationml/2006/ole">
            <mc:AlternateContent xmlns:mc="http://schemas.openxmlformats.org/markup-compatibility/2006">
              <mc:Choice xmlns:v="urn:schemas-microsoft-com:vml" Requires="v">
                <p:oleObj spid="_x0000_s62087" name="Chart" r:id="rId4" imgW="8715311" imgH="4524357" progId="MSGraph.Chart.8">
                  <p:embed followColorScheme="full"/>
                </p:oleObj>
              </mc:Choice>
              <mc:Fallback>
                <p:oleObj name="Chart" r:id="rId4" imgW="8715311" imgH="4524357" progId="MSGraph.Chart.8">
                  <p:embed followColorScheme="full"/>
                  <p:pic>
                    <p:nvPicPr>
                      <p:cNvPr id="0" name="Object 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166688" y="1627188"/>
                        <a:ext cx="8731250" cy="4532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61448" name="Rectangle 5"/>
          <p:cNvSpPr>
            <a:spLocks noChangeArrowheads="1"/>
          </p:cNvSpPr>
          <p:nvPr/>
        </p:nvSpPr>
        <p:spPr bwMode="auto">
          <a:xfrm>
            <a:off x="0" y="6575425"/>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Appendix 1A</a:t>
            </a:r>
          </a:p>
        </p:txBody>
      </p:sp>
      <p:sp>
        <p:nvSpPr>
          <p:cNvPr id="1989639" name="AutoShape 7"/>
          <p:cNvSpPr>
            <a:spLocks noChangeArrowheads="1"/>
          </p:cNvSpPr>
          <p:nvPr/>
        </p:nvSpPr>
        <p:spPr bwMode="blackWhite">
          <a:xfrm>
            <a:off x="2402262" y="4775667"/>
            <a:ext cx="3864067"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Tort </a:t>
            </a:r>
            <a:r>
              <a:rPr lang="en-US" sz="1600" b="1" dirty="0" smtClean="0">
                <a:solidFill>
                  <a:schemeClr val="bg1"/>
                </a:solidFill>
                <a:cs typeface="+mn-cs"/>
              </a:rPr>
              <a:t>costs  in dollar terms have </a:t>
            </a:r>
            <a:r>
              <a:rPr lang="en-US" sz="1600" b="1" dirty="0">
                <a:solidFill>
                  <a:schemeClr val="bg1"/>
                </a:solidFill>
                <a:cs typeface="+mn-cs"/>
              </a:rPr>
              <a:t>r</a:t>
            </a:r>
            <a:r>
              <a:rPr lang="en-US" sz="1600" b="1" dirty="0" smtClean="0">
                <a:solidFill>
                  <a:schemeClr val="bg1"/>
                </a:solidFill>
                <a:cs typeface="+mn-cs"/>
              </a:rPr>
              <a:t>emained </a:t>
            </a:r>
            <a:r>
              <a:rPr lang="en-US" sz="1600" b="1" dirty="0">
                <a:solidFill>
                  <a:schemeClr val="bg1"/>
                </a:solidFill>
                <a:cs typeface="+mn-cs"/>
              </a:rPr>
              <a:t>h</a:t>
            </a:r>
            <a:r>
              <a:rPr lang="en-US" sz="1600" b="1" dirty="0" smtClean="0">
                <a:solidFill>
                  <a:schemeClr val="bg1"/>
                </a:solidFill>
                <a:cs typeface="+mn-cs"/>
              </a:rPr>
              <a:t>igh </a:t>
            </a:r>
            <a:r>
              <a:rPr lang="en-US" sz="1600" b="1" dirty="0">
                <a:solidFill>
                  <a:schemeClr val="bg1"/>
                </a:solidFill>
                <a:cs typeface="+mn-cs"/>
              </a:rPr>
              <a:t>but </a:t>
            </a:r>
            <a:r>
              <a:rPr lang="en-US" sz="1600" b="1" dirty="0" smtClean="0">
                <a:solidFill>
                  <a:schemeClr val="bg1"/>
                </a:solidFill>
                <a:cs typeface="+mn-cs"/>
              </a:rPr>
              <a:t>relatively </a:t>
            </a:r>
            <a:r>
              <a:rPr lang="en-US" sz="1600" b="1" dirty="0">
                <a:solidFill>
                  <a:schemeClr val="bg1"/>
                </a:solidFill>
                <a:cs typeface="+mn-cs"/>
              </a:rPr>
              <a:t>s</a:t>
            </a:r>
            <a:r>
              <a:rPr lang="en-US" sz="1600" b="1" dirty="0" smtClean="0">
                <a:solidFill>
                  <a:schemeClr val="bg1"/>
                </a:solidFill>
                <a:cs typeface="+mn-cs"/>
              </a:rPr>
              <a:t>table since </a:t>
            </a:r>
            <a:r>
              <a:rPr lang="en-US" sz="1600" b="1" dirty="0">
                <a:solidFill>
                  <a:schemeClr val="bg1"/>
                </a:solidFill>
                <a:cs typeface="+mn-cs"/>
              </a:rPr>
              <a:t>the mid-2000s</a:t>
            </a:r>
            <a:r>
              <a:rPr lang="en-US" sz="1600" b="1" dirty="0" smtClean="0">
                <a:solidFill>
                  <a:schemeClr val="bg1"/>
                </a:solidFill>
                <a:cs typeface="+mn-cs"/>
              </a:rPr>
              <a:t>., but are down   substantially as a share of GDP</a:t>
            </a:r>
            <a:endParaRPr lang="en-US" sz="1600" b="1" dirty="0">
              <a:solidFill>
                <a:schemeClr val="bg1"/>
              </a:solidFill>
              <a:cs typeface="+mn-cs"/>
            </a:endParaRPr>
          </a:p>
        </p:txBody>
      </p:sp>
      <p:sp>
        <p:nvSpPr>
          <p:cNvPr id="11" name="AutoShape 7"/>
          <p:cNvSpPr>
            <a:spLocks noChangeArrowheads="1"/>
          </p:cNvSpPr>
          <p:nvPr/>
        </p:nvSpPr>
        <p:spPr bwMode="blackWhite">
          <a:xfrm>
            <a:off x="6213363" y="2904565"/>
            <a:ext cx="1559037" cy="753035"/>
          </a:xfrm>
          <a:prstGeom prst="wedgeRectCallout">
            <a:avLst>
              <a:gd name="adj1" fmla="val 2754"/>
              <a:gd name="adj2" fmla="val 151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Deepwater Horizon Spike in 2010</a:t>
            </a:r>
            <a:endParaRPr lang="en-US" sz="1600" b="1" dirty="0">
              <a:solidFill>
                <a:schemeClr val="bg1"/>
              </a:solidFill>
              <a:latin typeface="Arial" pitchFamily="34" charset="0"/>
              <a:cs typeface="+mn-cs"/>
            </a:endParaRPr>
          </a:p>
        </p:txBody>
      </p:sp>
      <p:sp>
        <p:nvSpPr>
          <p:cNvPr id="12" name="AutoShape 7"/>
          <p:cNvSpPr>
            <a:spLocks noChangeArrowheads="1"/>
          </p:cNvSpPr>
          <p:nvPr/>
        </p:nvSpPr>
        <p:spPr bwMode="blackWhite">
          <a:xfrm>
            <a:off x="7894246" y="4927226"/>
            <a:ext cx="1061495" cy="720538"/>
          </a:xfrm>
          <a:prstGeom prst="wedgeRectCallout">
            <a:avLst>
              <a:gd name="adj1" fmla="val -69415"/>
              <a:gd name="adj2" fmla="val -381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1.68% of GDP in 2013</a:t>
            </a:r>
            <a:endParaRPr lang="en-US" sz="1600" b="1" dirty="0">
              <a:solidFill>
                <a:schemeClr val="bg1"/>
              </a:solidFill>
              <a:latin typeface="Arial" pitchFamily="34" charset="0"/>
              <a:cs typeface="+mn-cs"/>
            </a:endParaRPr>
          </a:p>
        </p:txBody>
      </p:sp>
      <p:sp>
        <p:nvSpPr>
          <p:cNvPr id="13" name="AutoShape 7"/>
          <p:cNvSpPr>
            <a:spLocks noChangeArrowheads="1"/>
          </p:cNvSpPr>
          <p:nvPr/>
        </p:nvSpPr>
        <p:spPr bwMode="blackWhite">
          <a:xfrm>
            <a:off x="3980329" y="2094378"/>
            <a:ext cx="1456765" cy="958103"/>
          </a:xfrm>
          <a:prstGeom prst="wedgeRectCallout">
            <a:avLst>
              <a:gd name="adj1" fmla="val 68667"/>
              <a:gd name="adj2" fmla="val 39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2.21% of GDP in 2003 = pre-tort reform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1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193</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5047"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Tort Costs and the Share Retained by Risks Both Grew Rapidly from the mid-1970s to mid-2000s, When Tort Costs Began to Fall But Self-Insurance Shares Continued to Rise</a:t>
            </a:r>
            <a:endParaRPr lang="en-US" b="1" dirty="0">
              <a:solidFill>
                <a:srgbClr val="FFFFFF"/>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9" name="AutoShape 8"/>
          <p:cNvSpPr>
            <a:spLocks noChangeArrowheads="1"/>
          </p:cNvSpPr>
          <p:nvPr/>
        </p:nvSpPr>
        <p:spPr bwMode="blackWhite">
          <a:xfrm>
            <a:off x="1362633" y="2743200"/>
            <a:ext cx="1474696" cy="1873625"/>
          </a:xfrm>
          <a:prstGeom prst="wedgeRectCallout">
            <a:avLst>
              <a:gd name="adj1" fmla="val -59804"/>
              <a:gd name="adj2" fmla="val 7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Commercial Tort Costs Totaled $6.49B, 94% was insured, 6% self-(un)insured</a:t>
            </a:r>
            <a:endParaRPr lang="en-US" sz="1600" b="1" dirty="0">
              <a:solidFill>
                <a:schemeClr val="bg1"/>
              </a:solidFill>
            </a:endParaRPr>
          </a:p>
        </p:txBody>
      </p:sp>
      <p:sp>
        <p:nvSpPr>
          <p:cNvPr id="36" name="AutoShape 8"/>
          <p:cNvSpPr>
            <a:spLocks noChangeArrowheads="1"/>
          </p:cNvSpPr>
          <p:nvPr/>
        </p:nvSpPr>
        <p:spPr bwMode="blackWhite">
          <a:xfrm>
            <a:off x="2926968" y="2756648"/>
            <a:ext cx="1658479" cy="1089211"/>
          </a:xfrm>
          <a:prstGeom prst="wedgeRectCallout">
            <a:avLst>
              <a:gd name="adj1" fmla="val -13186"/>
              <a:gd name="adj2" fmla="val 9073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 $46.6B 74.5% insured, 25.5% self-(un)insured</a:t>
            </a:r>
            <a:endParaRPr lang="en-US" sz="1600" b="1" dirty="0">
              <a:solidFill>
                <a:schemeClr val="bg1"/>
              </a:solidFill>
            </a:endParaRPr>
          </a:p>
        </p:txBody>
      </p:sp>
      <p:sp>
        <p:nvSpPr>
          <p:cNvPr id="43" name="AutoShape 8"/>
          <p:cNvSpPr>
            <a:spLocks noChangeArrowheads="1"/>
          </p:cNvSpPr>
          <p:nvPr/>
        </p:nvSpPr>
        <p:spPr bwMode="blackWhite">
          <a:xfrm>
            <a:off x="4719902" y="2129122"/>
            <a:ext cx="1658479" cy="1089211"/>
          </a:xfrm>
          <a:prstGeom prst="wedgeRectCallout">
            <a:avLst>
              <a:gd name="adj1" fmla="val -5078"/>
              <a:gd name="adj2" fmla="val 8826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$83.6B 69.5% insured, 30.5% self-(un)insured</a:t>
            </a:r>
            <a:endParaRPr lang="en-US" sz="1600" b="1" dirty="0">
              <a:solidFill>
                <a:schemeClr val="bg1"/>
              </a:solidFill>
            </a:endParaRPr>
          </a:p>
        </p:txBody>
      </p:sp>
      <p:sp>
        <p:nvSpPr>
          <p:cNvPr id="44" name="AutoShape 8"/>
          <p:cNvSpPr>
            <a:spLocks noChangeArrowheads="1"/>
          </p:cNvSpPr>
          <p:nvPr/>
        </p:nvSpPr>
        <p:spPr bwMode="blackWhite">
          <a:xfrm>
            <a:off x="6459048" y="1098187"/>
            <a:ext cx="1658479" cy="1089211"/>
          </a:xfrm>
          <a:prstGeom prst="wedgeRectCallout">
            <a:avLst>
              <a:gd name="adj1" fmla="val 11139"/>
              <a:gd name="adj2" fmla="val 6974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$143.5B 66.4% insured, 33.6% self-(un)insured</a:t>
            </a:r>
            <a:endParaRPr lang="en-US" sz="1600" b="1" dirty="0">
              <a:solidFill>
                <a:schemeClr val="bg1"/>
              </a:solidFill>
            </a:endParaRPr>
          </a:p>
        </p:txBody>
      </p:sp>
      <p:sp>
        <p:nvSpPr>
          <p:cNvPr id="45" name="AutoShape 8"/>
          <p:cNvSpPr>
            <a:spLocks noChangeArrowheads="1"/>
          </p:cNvSpPr>
          <p:nvPr/>
        </p:nvSpPr>
        <p:spPr bwMode="blackWhite">
          <a:xfrm>
            <a:off x="6719024" y="4101363"/>
            <a:ext cx="1658479" cy="1089211"/>
          </a:xfrm>
          <a:prstGeom prst="wedgeRectCallout">
            <a:avLst>
              <a:gd name="adj1" fmla="val 54112"/>
              <a:gd name="adj2" fmla="val -13272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2009: $126.5B 64.4% insured, 35.6% self-(un)insured</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193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1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194</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mc:AlternateContent xmlns:mc="http://schemas.openxmlformats.org/markup-compatibility/2006">
              <mc:Choice xmlns:v="urn:schemas-microsoft-com:vml" Requires="v">
                <p:oleObj spid="_x0000_s4458119" name="Chart" r:id="rId4" imgW="8772538" imgH="3305067" progId="MSGraph.Chart.8">
                  <p:embed followColorScheme="full"/>
                </p:oleObj>
              </mc:Choice>
              <mc:Fallback>
                <p:oleObj name="Chart" r:id="rId4" imgW="8772538" imgH="3305067"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 y="1922929"/>
                        <a:ext cx="8537575" cy="383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Share of Tort Costs Retained by Risks Has Been Steadily Increasing for Nearly 40 Years.  This Trend Contributes Has Left Insurers With Less Control Over Pricing.</a:t>
            </a:r>
            <a:endParaRPr lang="en-US" b="1" dirty="0">
              <a:solidFill>
                <a:srgbClr val="FFFFFF"/>
              </a:solidFill>
            </a:endParaRPr>
          </a:p>
        </p:txBody>
      </p:sp>
      <p:sp>
        <p:nvSpPr>
          <p:cNvPr id="39" name="AutoShape 8"/>
          <p:cNvSpPr>
            <a:spLocks noChangeArrowheads="1"/>
          </p:cNvSpPr>
          <p:nvPr/>
        </p:nvSpPr>
        <p:spPr bwMode="blackWhite">
          <a:xfrm>
            <a:off x="1510552" y="3133164"/>
            <a:ext cx="1461248" cy="1062319"/>
          </a:xfrm>
          <a:prstGeom prst="wedgeRectCallout">
            <a:avLst>
              <a:gd name="adj1" fmla="val -60734"/>
              <a:gd name="adj2" fmla="val -12146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94% was insured, 6% self-(un)insured</a:t>
            </a:r>
            <a:endParaRPr lang="en-US" sz="1600" b="1" dirty="0">
              <a:solidFill>
                <a:schemeClr val="bg1"/>
              </a:solidFill>
            </a:endParaRPr>
          </a:p>
        </p:txBody>
      </p:sp>
      <p:sp>
        <p:nvSpPr>
          <p:cNvPr id="36" name="AutoShape 8"/>
          <p:cNvSpPr>
            <a:spLocks noChangeArrowheads="1"/>
          </p:cNvSpPr>
          <p:nvPr/>
        </p:nvSpPr>
        <p:spPr bwMode="blackWhite">
          <a:xfrm>
            <a:off x="3088334" y="3133165"/>
            <a:ext cx="1389538" cy="1089211"/>
          </a:xfrm>
          <a:prstGeom prst="wedgeRectCallout">
            <a:avLst>
              <a:gd name="adj1" fmla="val -23727"/>
              <a:gd name="adj2" fmla="val -6729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1985:74.5% insured, 25.5% self-(un)insured</a:t>
            </a:r>
            <a:endParaRPr lang="en-US" sz="1600" b="1" dirty="0">
              <a:solidFill>
                <a:schemeClr val="bg1"/>
              </a:solidFill>
            </a:endParaRPr>
          </a:p>
        </p:txBody>
      </p:sp>
      <p:sp>
        <p:nvSpPr>
          <p:cNvPr id="43" name="AutoShape 8"/>
          <p:cNvSpPr>
            <a:spLocks noChangeArrowheads="1"/>
          </p:cNvSpPr>
          <p:nvPr/>
        </p:nvSpPr>
        <p:spPr bwMode="blackWhite">
          <a:xfrm>
            <a:off x="4585431" y="3514169"/>
            <a:ext cx="1479193" cy="1089211"/>
          </a:xfrm>
          <a:prstGeom prst="wedgeRectCallout">
            <a:avLst>
              <a:gd name="adj1" fmla="val 14774"/>
              <a:gd name="adj2" fmla="val -8457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69.5% insured, 30.5% self-(un)insured</a:t>
            </a:r>
            <a:endParaRPr lang="en-US" sz="1600" b="1" dirty="0">
              <a:solidFill>
                <a:schemeClr val="bg1"/>
              </a:solidFill>
            </a:endParaRPr>
          </a:p>
        </p:txBody>
      </p:sp>
      <p:sp>
        <p:nvSpPr>
          <p:cNvPr id="44" name="AutoShape 8"/>
          <p:cNvSpPr>
            <a:spLocks noChangeArrowheads="1"/>
          </p:cNvSpPr>
          <p:nvPr/>
        </p:nvSpPr>
        <p:spPr bwMode="blackWhite">
          <a:xfrm>
            <a:off x="6230447" y="3451422"/>
            <a:ext cx="1367141" cy="1187813"/>
          </a:xfrm>
          <a:prstGeom prst="wedgeRectCallout">
            <a:avLst>
              <a:gd name="adj1" fmla="val 39392"/>
              <a:gd name="adj2" fmla="val -7223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66.4% insured, 33.6% self-(un)insured</a:t>
            </a:r>
            <a:endParaRPr lang="en-US" sz="1600" b="1" dirty="0">
              <a:solidFill>
                <a:schemeClr val="bg1"/>
              </a:solidFill>
            </a:endParaRPr>
          </a:p>
        </p:txBody>
      </p:sp>
      <p:sp>
        <p:nvSpPr>
          <p:cNvPr id="45" name="AutoShape 8"/>
          <p:cNvSpPr>
            <a:spLocks noChangeArrowheads="1"/>
          </p:cNvSpPr>
          <p:nvPr/>
        </p:nvSpPr>
        <p:spPr bwMode="blackWhite">
          <a:xfrm>
            <a:off x="5096435" y="1438836"/>
            <a:ext cx="3119717" cy="1317811"/>
          </a:xfrm>
          <a:prstGeom prst="wedgeRectCallout">
            <a:avLst>
              <a:gd name="adj1" fmla="val 57644"/>
              <a:gd name="adj2" fmla="val 10399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2010: $138.1B 56.6% insured, 44.4% self-(un)insured (distorted by Deepwater Horizon event with most losses retained by BP)</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194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19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2012</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Nebraska</a:t>
            </a:r>
          </a:p>
          <a:p>
            <a:pPr marL="533400" indent="-533400">
              <a:buFontTx/>
              <a:buAutoNum type="arabicPeriod"/>
            </a:pPr>
            <a:r>
              <a:rPr lang="en-US" sz="1600" dirty="0" smtClean="0"/>
              <a:t>Wyoming</a:t>
            </a:r>
          </a:p>
          <a:p>
            <a:pPr marL="533400" indent="-533400">
              <a:buFontTx/>
              <a:buAutoNum type="arabicPeriod"/>
            </a:pPr>
            <a:r>
              <a:rPr lang="en-US" sz="1600" dirty="0" smtClean="0"/>
              <a:t>Minnesota</a:t>
            </a:r>
          </a:p>
          <a:p>
            <a:pPr marL="533400" indent="-533400">
              <a:buFontTx/>
              <a:buAutoNum type="arabicPeriod"/>
            </a:pPr>
            <a:r>
              <a:rPr lang="en-US" sz="1600" dirty="0" smtClean="0"/>
              <a:t>Kansas</a:t>
            </a:r>
          </a:p>
          <a:p>
            <a:pPr marL="533400" indent="-533400">
              <a:buFontTx/>
              <a:buAutoNum type="arabicPeriod"/>
            </a:pPr>
            <a:r>
              <a:rPr lang="en-US" sz="1600" dirty="0" smtClean="0"/>
              <a:t>Idaho</a:t>
            </a:r>
          </a:p>
          <a:p>
            <a:pPr marL="533400" indent="-533400">
              <a:buFontTx/>
              <a:buAutoNum type="arabicPeriod"/>
            </a:pPr>
            <a:r>
              <a:rPr lang="en-US" sz="1600" dirty="0" smtClean="0"/>
              <a:t>Virginia</a:t>
            </a:r>
          </a:p>
          <a:p>
            <a:pPr marL="533400" indent="-533400">
              <a:buFontTx/>
              <a:buAutoNum type="arabicPeriod"/>
            </a:pPr>
            <a:r>
              <a:rPr lang="en-US" sz="1600" dirty="0" smtClean="0"/>
              <a:t>North Dakota</a:t>
            </a:r>
          </a:p>
          <a:p>
            <a:pPr marL="533400" indent="-533400">
              <a:buFontTx/>
              <a:buAutoNum type="arabicPeriod"/>
            </a:pPr>
            <a:r>
              <a:rPr lang="en-US" sz="1600" dirty="0" smtClean="0"/>
              <a:t>Utah</a:t>
            </a:r>
          </a:p>
          <a:p>
            <a:pPr marL="533400" indent="-533400">
              <a:buFontTx/>
              <a:buAutoNum type="arabicPeriod"/>
            </a:pPr>
            <a:r>
              <a:rPr lang="en-US" sz="2000" dirty="0" smtClean="0"/>
              <a:t>Iowa</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Oklahoma</a:t>
            </a:r>
          </a:p>
          <a:p>
            <a:pPr marL="533400" indent="-533400">
              <a:buFontTx/>
              <a:buAutoNum type="arabicPeriod" startAt="41"/>
            </a:pPr>
            <a:r>
              <a:rPr lang="en-US" sz="1600" dirty="0" smtClean="0"/>
              <a:t>Alabama</a:t>
            </a:r>
          </a:p>
          <a:p>
            <a:pPr marL="533400" indent="-533400">
              <a:buFontTx/>
              <a:buAutoNum type="arabicPeriod" startAt="41"/>
            </a:pPr>
            <a:r>
              <a:rPr lang="en-US" sz="1600" dirty="0" smtClean="0"/>
              <a:t>New Mexico</a:t>
            </a:r>
          </a:p>
          <a:p>
            <a:pPr marL="533400" indent="-533400">
              <a:buFontTx/>
              <a:buAutoNum type="arabicPeriod" startAt="41"/>
            </a:pPr>
            <a:r>
              <a:rPr lang="en-US" sz="1600" dirty="0" smtClean="0"/>
              <a:t>Montana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789738" cy="261938"/>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2012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2012</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Wyoming</a:t>
              </a:r>
            </a:p>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Idaho</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Indiana</a:t>
              </a:r>
            </a:p>
            <a:p>
              <a:pPr marL="228600" indent="-228600" eaLnBrk="0" hangingPunct="0">
                <a:lnSpc>
                  <a:spcPct val="90000"/>
                </a:lnSpc>
                <a:spcBef>
                  <a:spcPct val="25000"/>
                </a:spcBef>
                <a:buClr>
                  <a:schemeClr val="accent2"/>
                </a:buClr>
                <a:buFont typeface="Wingdings" pitchFamily="2" charset="2"/>
                <a:buChar char="n"/>
              </a:pPr>
              <a:r>
                <a:rPr lang="en-US" sz="1500" dirty="0" smtClean="0"/>
                <a:t>Colorado</a:t>
              </a:r>
            </a:p>
            <a:p>
              <a:pPr marL="228600" indent="-228600" eaLnBrk="0" hangingPunct="0">
                <a:lnSpc>
                  <a:spcPct val="90000"/>
                </a:lnSpc>
                <a:spcBef>
                  <a:spcPct val="25000"/>
                </a:spcBef>
                <a:buClr>
                  <a:schemeClr val="accent2"/>
                </a:buClr>
                <a:buFont typeface="Wingdings" pitchFamily="2" charset="2"/>
                <a:buChar char="n"/>
              </a:pPr>
              <a:r>
                <a:rPr lang="en-US" sz="1500" dirty="0" smtClean="0"/>
                <a:t>Massachusetts</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Newly Notorious</a:t>
              </a:r>
            </a:p>
          </p:txBody>
        </p:sp>
        <p:sp>
          <p:nvSpPr>
            <p:cNvPr id="145419" name="Text Box 101"/>
            <p:cNvSpPr txBox="1">
              <a:spLocks noChangeArrowheads="1"/>
            </p:cNvSpPr>
            <p:nvPr/>
          </p:nvSpPr>
          <p:spPr bwMode="auto">
            <a:xfrm>
              <a:off x="96" y="1056"/>
              <a:ext cx="1385"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Rising Above</a:t>
              </a:r>
            </a:p>
          </p:txBody>
        </p:sp>
        <p:sp>
          <p:nvSpPr>
            <p:cNvPr id="145422" name="Text Box 104"/>
            <p:cNvSpPr txBox="1">
              <a:spLocks noChangeArrowheads="1"/>
            </p:cNvSpPr>
            <p:nvPr/>
          </p:nvSpPr>
          <p:spPr bwMode="auto">
            <a:xfrm>
              <a:off x="91" y="2009"/>
              <a:ext cx="1369"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endParaRPr lang="en-US" sz="1500" dirty="0"/>
            </a:p>
          </p:txBody>
        </p:sp>
      </p:grpSp>
      <p:sp>
        <p:nvSpPr>
          <p:cNvPr id="21" name="Date Placeholder 20"/>
          <p:cNvSpPr>
            <a:spLocks noGrp="1"/>
          </p:cNvSpPr>
          <p:nvPr>
            <p:ph type="dt" sz="half" idx="10"/>
          </p:nvPr>
        </p:nvSpPr>
        <p:spPr/>
        <p:txBody>
          <a:bodyPr/>
          <a:lstStyle/>
          <a:p>
            <a:pPr>
              <a:defRPr/>
            </a:pPr>
            <a:r>
              <a:rPr lang="en-US" smtClean="0"/>
              <a:t>12/01/09 - 9pm</a:t>
            </a:r>
            <a:endParaRPr lang="en-US"/>
          </a:p>
        </p:txBody>
      </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195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196</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2014/2015</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98" name="Freeform 20"/>
            <p:cNvSpPr>
              <a:spLocks/>
            </p:cNvSpPr>
            <p:nvPr/>
          </p:nvSpPr>
          <p:spPr bwMode="grayWhite">
            <a:xfrm>
              <a:off x="3162" y="2650"/>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County</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endParaRPr lang="en-US" sz="1600" b="1" i="1" dirty="0" smtClean="0">
              <a:solidFill>
                <a:schemeClr val="bg1"/>
              </a:solidFill>
            </a:endParaRPr>
          </a:p>
          <a:p>
            <a:pPr algn="ctr">
              <a:lnSpc>
                <a:spcPct val="90000"/>
              </a:lnSpc>
              <a:spcBef>
                <a:spcPct val="25000"/>
              </a:spcBef>
              <a:defRPr/>
            </a:pPr>
            <a:r>
              <a:rPr lang="en-US" sz="1600" b="1" i="1" dirty="0" smtClean="0">
                <a:solidFill>
                  <a:schemeClr val="bg1"/>
                </a:solidFill>
              </a:rPr>
              <a:t>New York City Asbestos Litigation</a:t>
            </a:r>
            <a:endParaRPr lang="en-US" sz="1600" b="1" i="1" dirty="0">
              <a:solidFill>
                <a:schemeClr val="bg1"/>
              </a:solidFill>
            </a:endParaRPr>
          </a:p>
          <a:p>
            <a:pPr algn="ctr">
              <a:lnSpc>
                <a:spcPct val="90000"/>
              </a:lnSpc>
              <a:spcBef>
                <a:spcPct val="25000"/>
              </a:spcBef>
              <a:defRPr/>
            </a:pPr>
            <a:endParaRPr lang="en-US" sz="1400" b="1" dirty="0">
              <a:solidFill>
                <a:schemeClr val="bg1"/>
              </a:solidFill>
            </a:endParaRPr>
          </a:p>
        </p:txBody>
      </p:sp>
      <p:grpSp>
        <p:nvGrpSpPr>
          <p:cNvPr id="8"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21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200" b="1" dirty="0" smtClean="0"/>
                <a:t>Atlantic County, New Jersey</a:t>
              </a:r>
            </a:p>
            <a:p>
              <a:pPr marL="228600" indent="-228600" eaLnBrk="0" hangingPunct="0">
                <a:lnSpc>
                  <a:spcPct val="90000"/>
                </a:lnSpc>
                <a:spcBef>
                  <a:spcPct val="25000"/>
                </a:spcBef>
                <a:buClr>
                  <a:schemeClr val="accent2"/>
                </a:buClr>
                <a:buFont typeface="Wingdings" pitchFamily="2" charset="2"/>
                <a:buChar char="n"/>
              </a:pPr>
              <a:r>
                <a:rPr lang="en-US" sz="1200" b="1" dirty="0" smtClean="0"/>
                <a:t>Mississippi Delta</a:t>
              </a:r>
            </a:p>
            <a:p>
              <a:pPr marL="228600" indent="-228600" eaLnBrk="0" hangingPunct="0">
                <a:lnSpc>
                  <a:spcPct val="90000"/>
                </a:lnSpc>
                <a:spcBef>
                  <a:spcPct val="25000"/>
                </a:spcBef>
                <a:buClr>
                  <a:schemeClr val="accent2"/>
                </a:buClr>
                <a:buFont typeface="Wingdings" pitchFamily="2" charset="2"/>
                <a:buChar char="n"/>
              </a:pPr>
              <a:r>
                <a:rPr lang="en-US" sz="1200" b="1" dirty="0" smtClean="0"/>
                <a:t>Montana</a:t>
              </a:r>
            </a:p>
            <a:p>
              <a:pPr marL="228600" indent="-228600" eaLnBrk="0" hangingPunct="0">
                <a:lnSpc>
                  <a:spcPct val="90000"/>
                </a:lnSpc>
                <a:spcBef>
                  <a:spcPct val="25000"/>
                </a:spcBef>
                <a:buClr>
                  <a:schemeClr val="accent2"/>
                </a:buClr>
                <a:buFont typeface="Wingdings" pitchFamily="2" charset="2"/>
                <a:buChar char="n"/>
              </a:pPr>
              <a:r>
                <a:rPr lang="en-US" sz="1200" b="1" dirty="0" smtClean="0"/>
                <a:t>Nevada</a:t>
              </a:r>
            </a:p>
            <a:p>
              <a:pPr marL="228600" indent="-228600" eaLnBrk="0" hangingPunct="0">
                <a:lnSpc>
                  <a:spcPct val="90000"/>
                </a:lnSpc>
                <a:spcBef>
                  <a:spcPct val="25000"/>
                </a:spcBef>
                <a:buClr>
                  <a:schemeClr val="accent2"/>
                </a:buClr>
                <a:buFont typeface="Wingdings" pitchFamily="2" charset="2"/>
                <a:buChar char="n"/>
              </a:pPr>
              <a:r>
                <a:rPr lang="en-US" sz="1200" b="1" dirty="0" smtClean="0"/>
                <a:t>Newport News, Virginia</a:t>
              </a:r>
            </a:p>
            <a:p>
              <a:pPr marL="228600" indent="-228600" eaLnBrk="0" hangingPunct="0">
                <a:lnSpc>
                  <a:spcPct val="90000"/>
                </a:lnSpc>
                <a:spcBef>
                  <a:spcPct val="25000"/>
                </a:spcBef>
                <a:buClr>
                  <a:schemeClr val="accent2"/>
                </a:buClr>
                <a:buFont typeface="Wingdings" pitchFamily="2" charset="2"/>
                <a:buChar char="n"/>
              </a:pPr>
              <a:r>
                <a:rPr lang="en-US" sz="1200" b="1" dirty="0" smtClean="0"/>
                <a:t>Philadelphia, Pennsylvania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359"/>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AL </a:t>
              </a:r>
              <a:r>
                <a:rPr lang="en-US" sz="1500" dirty="0"/>
                <a:t>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PA Supreme Court</a:t>
              </a:r>
              <a:endParaRPr lang="en-US" sz="1500" dirty="0"/>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6368546" y="5773343"/>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Florida</a:t>
            </a:r>
            <a:endParaRPr lang="en-US" sz="1400" b="1" dirty="0">
              <a:solidFill>
                <a:schemeClr val="bg1"/>
              </a:solidFill>
            </a:endParaRPr>
          </a:p>
        </p:txBody>
      </p:sp>
      <p:grpSp>
        <p:nvGrpSpPr>
          <p:cNvPr id="9" name="Group 63"/>
          <p:cNvGrpSpPr>
            <a:grpSpLocks/>
          </p:cNvGrpSpPr>
          <p:nvPr/>
        </p:nvGrpSpPr>
        <p:grpSpPr bwMode="auto">
          <a:xfrm>
            <a:off x="7395053" y="5326437"/>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cxnSp>
        <p:nvCxnSpPr>
          <p:cNvPr id="11" name="Straight Arrow Connector 10"/>
          <p:cNvCxnSpPr/>
          <p:nvPr/>
        </p:nvCxnSpPr>
        <p:spPr>
          <a:xfrm flipV="1">
            <a:off x="6888169" y="5346134"/>
            <a:ext cx="424946" cy="39410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9" name="Rectangle 4"/>
          <p:cNvSpPr>
            <a:spLocks noChangeArrowheads="1"/>
          </p:cNvSpPr>
          <p:nvPr/>
        </p:nvSpPr>
        <p:spPr bwMode="blackWhite">
          <a:xfrm>
            <a:off x="2328182" y="4933696"/>
            <a:ext cx="3985116" cy="150468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Volkswagen:  Massive tort actions, fines, penalties certain.  Are others vulnerable? Issue of cheating on environmental standards and liability looms large.</a:t>
            </a:r>
            <a:endParaRPr lang="en-US" b="1" dirty="0">
              <a:solidFill>
                <a:srgbClr val="FFFFFF"/>
              </a:solidFill>
            </a:endParaRPr>
          </a:p>
        </p:txBody>
      </p:sp>
    </p:spTree>
    <p:extLst>
      <p:ext uri="{BB962C8B-B14F-4D97-AF65-F5344CB8AC3E}">
        <p14:creationId xmlns:p14="http://schemas.microsoft.com/office/powerpoint/2010/main" val="19707240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53" presetClass="entr" presetSubtype="0" fill="hold" grpId="0" nodeType="afterEffect">
                                  <p:stCondLst>
                                    <p:cond delay="700"/>
                                  </p:stCondLst>
                                  <p:childTnLst>
                                    <p:set>
                                      <p:cBhvr>
                                        <p:cTn id="10" dur="1" fill="hold">
                                          <p:stCondLst>
                                            <p:cond delay="0"/>
                                          </p:stCondLst>
                                        </p:cTn>
                                        <p:tgtEl>
                                          <p:spTgt spid="99"/>
                                        </p:tgtEl>
                                        <p:attrNameLst>
                                          <p:attrName>style.visibility</p:attrName>
                                        </p:attrNameLst>
                                      </p:cBhvr>
                                      <p:to>
                                        <p:strVal val="visible"/>
                                      </p:to>
                                    </p:set>
                                    <p:anim calcmode="lin" valueType="num">
                                      <p:cBhvr>
                                        <p:cTn id="11" dur="500" fill="hold"/>
                                        <p:tgtEl>
                                          <p:spTgt spid="99"/>
                                        </p:tgtEl>
                                        <p:attrNameLst>
                                          <p:attrName>ppt_w</p:attrName>
                                        </p:attrNameLst>
                                      </p:cBhvr>
                                      <p:tavLst>
                                        <p:tav tm="0">
                                          <p:val>
                                            <p:fltVal val="0"/>
                                          </p:val>
                                        </p:tav>
                                        <p:tav tm="100000">
                                          <p:val>
                                            <p:strVal val="#ppt_w"/>
                                          </p:val>
                                        </p:tav>
                                      </p:tavLst>
                                    </p:anim>
                                    <p:anim calcmode="lin" valueType="num">
                                      <p:cBhvr>
                                        <p:cTn id="12" dur="500" fill="hold"/>
                                        <p:tgtEl>
                                          <p:spTgt spid="99"/>
                                        </p:tgtEl>
                                        <p:attrNameLst>
                                          <p:attrName>ppt_h</p:attrName>
                                        </p:attrNameLst>
                                      </p:cBhvr>
                                      <p:tavLst>
                                        <p:tav tm="0">
                                          <p:val>
                                            <p:fltVal val="0"/>
                                          </p:val>
                                        </p:tav>
                                        <p:tav tm="100000">
                                          <p:val>
                                            <p:strVal val="#ppt_h"/>
                                          </p:val>
                                        </p:tav>
                                      </p:tavLst>
                                    </p:anim>
                                    <p:animEffect transition="in" filter="fade">
                                      <p:cBhvr>
                                        <p:cTn id="13"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00B050"/>
                </a:solidFill>
              </a:rPr>
              <a:t>Download at </a:t>
            </a:r>
            <a:r>
              <a:rPr lang="en-US" sz="3600" b="1" i="1" dirty="0" smtClean="0">
                <a:solidFill>
                  <a:srgbClr val="00B05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197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4096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1AA2504-BC28-4AD6-BA7C-608BD075952B}" type="slidenum">
              <a:rPr lang="en-US" sz="900">
                <a:solidFill>
                  <a:schemeClr val="bg1"/>
                </a:solidFill>
              </a:rPr>
              <a:pPr algn="r" eaLnBrk="0" hangingPunct="0">
                <a:lnSpc>
                  <a:spcPct val="85000"/>
                </a:lnSpc>
                <a:spcBef>
                  <a:spcPct val="20000"/>
                </a:spcBef>
              </a:pPr>
              <a:t>2</a:t>
            </a:fld>
            <a:endParaRPr lang="en-US" sz="900">
              <a:solidFill>
                <a:schemeClr val="bg1"/>
              </a:solidFill>
            </a:endParaRPr>
          </a:p>
        </p:txBody>
      </p:sp>
      <p:pic>
        <p:nvPicPr>
          <p:cNvPr id="40964"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dirty="0" smtClean="0">
                <a:solidFill>
                  <a:srgbClr val="FFFFFF"/>
                </a:solidFill>
              </a:rPr>
              <a:t>Insurance Industry        Financial Performance</a:t>
            </a:r>
            <a:endParaRPr lang="en-US" sz="4000" b="1" i="1" dirty="0">
              <a:solidFill>
                <a:srgbClr val="FFFFFF"/>
              </a:solidFill>
            </a:endParaRPr>
          </a:p>
        </p:txBody>
      </p:sp>
      <p:sp>
        <p:nvSpPr>
          <p:cNvPr id="1940487" name="Rectangle 7"/>
          <p:cNvSpPr>
            <a:spLocks noChangeArrowheads="1"/>
          </p:cNvSpPr>
          <p:nvPr/>
        </p:nvSpPr>
        <p:spPr bwMode="auto">
          <a:xfrm>
            <a:off x="596900" y="3952875"/>
            <a:ext cx="8020050" cy="122802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i="1" dirty="0" smtClean="0">
                <a:solidFill>
                  <a:srgbClr val="225A7A"/>
                </a:solidFill>
              </a:rPr>
              <a:t>2014 Was a Reasonably Good Year</a:t>
            </a:r>
            <a:endParaRPr lang="en-US" sz="3600" b="1" dirty="0" smtClean="0">
              <a:solidFill>
                <a:srgbClr val="225A7A"/>
              </a:solidFill>
            </a:endParaRPr>
          </a:p>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2015: A Repeat of 2014?</a:t>
            </a:r>
            <a:endParaRPr lang="en-US" sz="3600" b="1" i="1" dirty="0">
              <a:solidFill>
                <a:srgbClr val="225A7A"/>
              </a:solidFill>
            </a:endParaRPr>
          </a:p>
        </p:txBody>
      </p:sp>
      <p:sp>
        <p:nvSpPr>
          <p:cNvPr id="7" name="Date Placeholder 6"/>
          <p:cNvSpPr>
            <a:spLocks noGrp="1"/>
          </p:cNvSpPr>
          <p:nvPr>
            <p:ph type="dt" sz="quarter" idx="10"/>
          </p:nvPr>
        </p:nvSpPr>
        <p:spPr/>
        <p:txBody>
          <a:bodyPr/>
          <a:lstStyle/>
          <a:p>
            <a:pPr>
              <a:defRPr/>
            </a:pPr>
            <a:r>
              <a:rPr lang="en-US"/>
              <a:t>12/01/09 - 9pm</a:t>
            </a:r>
          </a:p>
        </p:txBody>
      </p:sp>
      <p:sp>
        <p:nvSpPr>
          <p:cNvPr id="8" name="Slide Number Placeholder 7"/>
          <p:cNvSpPr>
            <a:spLocks noGrp="1"/>
          </p:cNvSpPr>
          <p:nvPr>
            <p:ph type="sldNum" sz="quarter" idx="12"/>
          </p:nvPr>
        </p:nvSpPr>
        <p:spPr/>
        <p:txBody>
          <a:bodyPr/>
          <a:lstStyle/>
          <a:p>
            <a:pPr>
              <a:defRPr/>
            </a:pPr>
            <a:fld id="{7426C877-B266-4C1B-993F-5E881D9B13BD}" type="slidenum">
              <a:rPr lang="en-US" smtClean="0"/>
              <a:pPr>
                <a:defRPr/>
              </a:pPr>
              <a:t>2</a:t>
            </a:fld>
            <a:endParaRPr lang="en-US"/>
          </a:p>
        </p:txBody>
      </p:sp>
    </p:spTree>
    <p:extLst>
      <p:ext uri="{BB962C8B-B14F-4D97-AF65-F5344CB8AC3E}">
        <p14:creationId xmlns:p14="http://schemas.microsoft.com/office/powerpoint/2010/main" val="259410671"/>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20</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June 2015 </a:t>
            </a:r>
          </a:p>
        </p:txBody>
      </p:sp>
      <p:graphicFrame>
        <p:nvGraphicFramePr>
          <p:cNvPr id="59394" name="Object 3"/>
          <p:cNvGraphicFramePr>
            <a:graphicFrameLocks noChangeAspect="1"/>
          </p:cNvGraphicFramePr>
          <p:nvPr>
            <p:extLst>
              <p:ext uri="{D42A27DB-BD31-4B8C-83A1-F6EECF244321}">
                <p14:modId xmlns:p14="http://schemas.microsoft.com/office/powerpoint/2010/main" val="56369757"/>
              </p:ext>
            </p:extLst>
          </p:nvPr>
        </p:nvGraphicFramePr>
        <p:xfrm>
          <a:off x="444500" y="1290638"/>
          <a:ext cx="8335963" cy="4262437"/>
        </p:xfrm>
        <a:graphic>
          <a:graphicData uri="http://schemas.openxmlformats.org/presentationml/2006/ole">
            <mc:AlternateContent xmlns:mc="http://schemas.openxmlformats.org/markup-compatibility/2006">
              <mc:Choice xmlns:v="urn:schemas-microsoft-com:vml" Requires="v">
                <p:oleObj spid="_x0000_s28251361" name="Chart" r:id="rId4" imgW="5626213" imgH="2876619" progId="MSGraph.Chart.8">
                  <p:embed followColorScheme="full"/>
                </p:oleObj>
              </mc:Choice>
              <mc:Fallback>
                <p:oleObj name="Chart" r:id="rId4" imgW="5626213" imgH="2876619" progId="MSGraph.Chart.8">
                  <p:embed followColorScheme="full"/>
                  <p:pic>
                    <p:nvPicPr>
                      <p:cNvPr id="0" name=""/>
                      <p:cNvPicPr>
                        <a:picLocks noChangeAspect="1" noChangeArrowheads="1"/>
                      </p:cNvPicPr>
                      <p:nvPr/>
                    </p:nvPicPr>
                    <p:blipFill>
                      <a:blip r:embed="rId5"/>
                      <a:srcRect/>
                      <a:stretch>
                        <a:fillRect/>
                      </a:stretch>
                    </p:blipFill>
                    <p:spPr bwMode="gray">
                      <a:xfrm>
                        <a:off x="444500" y="1290638"/>
                        <a:ext cx="8335963" cy="426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00228" name="AutoShape 4"/>
          <p:cNvSpPr>
            <a:spLocks noChangeArrowheads="1"/>
          </p:cNvSpPr>
          <p:nvPr/>
        </p:nvSpPr>
        <p:spPr bwMode="blackWhite">
          <a:xfrm>
            <a:off x="1007746" y="2274858"/>
            <a:ext cx="3468688" cy="1991031"/>
          </a:xfrm>
          <a:prstGeom prst="wedgeRectCallout">
            <a:avLst>
              <a:gd name="adj1" fmla="val 13080"/>
              <a:gd name="adj2" fmla="val 63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a:t>
            </a:r>
            <a:r>
              <a:rPr lang="en-US" b="1" dirty="0" smtClean="0">
                <a:solidFill>
                  <a:schemeClr val="bg1"/>
                </a:solidFill>
                <a:cs typeface="+mn-cs"/>
              </a:rPr>
              <a:t>45 </a:t>
            </a:r>
            <a:r>
              <a:rPr lang="en-US" b="1" dirty="0">
                <a:solidFill>
                  <a:schemeClr val="bg1"/>
                </a:solidFill>
                <a:cs typeface="+mn-cs"/>
              </a:rPr>
              <a:t>years. Investment income is falling as a result.  </a:t>
            </a:r>
            <a:r>
              <a:rPr lang="en-US" b="1" dirty="0" smtClean="0">
                <a:solidFill>
                  <a:schemeClr val="bg1"/>
                </a:solidFill>
                <a:cs typeface="+mn-cs"/>
              </a:rPr>
              <a:t>Even when the Fed  begins to raise rates, yields unlikely to return to pre-crisis levels anytime soon</a:t>
            </a:r>
            <a:endParaRPr lang="en-US" b="1" dirty="0">
              <a:solidFill>
                <a:schemeClr val="bg1"/>
              </a:solidFill>
              <a:cs typeface="+mn-cs"/>
            </a:endParaRPr>
          </a:p>
        </p:txBody>
      </p:sp>
      <p:sp>
        <p:nvSpPr>
          <p:cNvPr id="2100229" name="Rectangle 5"/>
          <p:cNvSpPr>
            <a:spLocks noChangeArrowheads="1"/>
          </p:cNvSpPr>
          <p:nvPr/>
        </p:nvSpPr>
        <p:spPr bwMode="blackWhite">
          <a:xfrm>
            <a:off x="530225" y="5553075"/>
            <a:ext cx="8070850" cy="94389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Is Actively is Signaling that it Is Likely to Begin Raising Rates Later in 2015 but Only Very Gradually</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a:t>
            </a:r>
            <a:r>
              <a:rPr lang="en-US" sz="1100" dirty="0"/>
              <a:t>Insurance Information Institute.</a:t>
            </a:r>
          </a:p>
        </p:txBody>
      </p:sp>
    </p:spTree>
    <p:extLst>
      <p:ext uri="{BB962C8B-B14F-4D97-AF65-F5344CB8AC3E}">
        <p14:creationId xmlns:p14="http://schemas.microsoft.com/office/powerpoint/2010/main" val="26171503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Net Yield on Property/Casualty Insurance Invested Assets, 2007–2015*</a:t>
            </a:r>
            <a:endParaRPr lang="en-US" baseline="30000" dirty="0" smtClean="0"/>
          </a:p>
        </p:txBody>
      </p:sp>
      <p:graphicFrame>
        <p:nvGraphicFramePr>
          <p:cNvPr id="58370" name="Object 3"/>
          <p:cNvGraphicFramePr>
            <a:graphicFrameLocks/>
          </p:cNvGraphicFramePr>
          <p:nvPr>
            <p:extLst>
              <p:ext uri="{D42A27DB-BD31-4B8C-83A1-F6EECF244321}">
                <p14:modId xmlns:p14="http://schemas.microsoft.com/office/powerpoint/2010/main" val="543693492"/>
              </p:ext>
            </p:extLst>
          </p:nvPr>
        </p:nvGraphicFramePr>
        <p:xfrm>
          <a:off x="429816" y="1916743"/>
          <a:ext cx="7779464" cy="3279535"/>
        </p:xfrm>
        <a:graphic>
          <a:graphicData uri="http://schemas.openxmlformats.org/presentationml/2006/ole">
            <mc:AlternateContent xmlns:mc="http://schemas.openxmlformats.org/markup-compatibility/2006">
              <mc:Choice xmlns:v="urn:schemas-microsoft-com:vml" Requires="v">
                <p:oleObj spid="_x0000_s28369049" name="Chart" r:id="rId4" imgW="5619555" imgH="2444773" progId="MSGraph.Chart.8">
                  <p:embed followColorScheme="full"/>
                </p:oleObj>
              </mc:Choice>
              <mc:Fallback>
                <p:oleObj name="Chart" r:id="rId4" imgW="5619555" imgH="2444773" progId="MSGraph.Chart.8">
                  <p:embed followColorScheme="full"/>
                  <p:pic>
                    <p:nvPicPr>
                      <p:cNvPr id="0" name=""/>
                      <p:cNvPicPr>
                        <a:picLocks noChangeArrowheads="1"/>
                      </p:cNvPicPr>
                      <p:nvPr/>
                    </p:nvPicPr>
                    <p:blipFill>
                      <a:blip r:embed="rId5"/>
                      <a:srcRect/>
                      <a:stretch>
                        <a:fillRect/>
                      </a:stretch>
                    </p:blipFill>
                    <p:spPr bwMode="auto">
                      <a:xfrm>
                        <a:off x="429816" y="1916743"/>
                        <a:ext cx="7779464" cy="327953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389158" y="5369719"/>
            <a:ext cx="8338281" cy="74660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48006" anchor="ctr"/>
          <a:lstStyle/>
          <a:p>
            <a:pPr algn="ctr">
              <a:lnSpc>
                <a:spcPct val="95000"/>
              </a:lnSpc>
              <a:spcBef>
                <a:spcPct val="25000"/>
              </a:spcBef>
            </a:pPr>
            <a:r>
              <a:rPr lang="en-US" sz="1500" b="1" dirty="0">
                <a:solidFill>
                  <a:srgbClr val="FFFFFF"/>
                </a:solidFill>
              </a:rPr>
              <a:t>The yield on invested assets remains low relative to pre-crisis yields.  The Fed’s plan to raise interest rates in late 2015 has already pushed up some yields, albeit quite modestly.</a:t>
            </a:r>
          </a:p>
        </p:txBody>
      </p:sp>
      <p:sp>
        <p:nvSpPr>
          <p:cNvPr id="58373" name="Rectangle 5"/>
          <p:cNvSpPr>
            <a:spLocks noChangeArrowheads="1"/>
          </p:cNvSpPr>
          <p:nvPr/>
        </p:nvSpPr>
        <p:spPr bwMode="auto">
          <a:xfrm>
            <a:off x="0" y="6511234"/>
            <a:ext cx="6686551" cy="332399"/>
          </a:xfrm>
          <a:prstGeom prst="rect">
            <a:avLst/>
          </a:prstGeom>
          <a:noFill/>
          <a:ln w="9525" algn="ctr">
            <a:noFill/>
            <a:miter lim="800000"/>
            <a:headEnd/>
            <a:tailEnd/>
          </a:ln>
        </p:spPr>
        <p:txBody>
          <a:bodyPr wrap="square" lIns="274320" tIns="0" rIns="0" bIns="102870" anchor="b">
            <a:spAutoFit/>
          </a:bodyPr>
          <a:lstStyle/>
          <a:p>
            <a:pPr marL="100010" indent="-100010" eaLnBrk="0" hangingPunct="0">
              <a:lnSpc>
                <a:spcPct val="90000"/>
              </a:lnSpc>
              <a:buClr>
                <a:schemeClr val="accent2"/>
              </a:buClr>
              <a:tabLst>
                <a:tab pos="84533" algn="r"/>
              </a:tabLst>
            </a:pPr>
            <a:r>
              <a:rPr lang="en-US" sz="825" dirty="0"/>
              <a:t>*2015 figure is the average of the four quarters ending in </a:t>
            </a:r>
            <a:r>
              <a:rPr lang="en-US" sz="825" dirty="0" smtClean="0"/>
              <a:t>2015:Q2.</a:t>
            </a:r>
            <a:endParaRPr lang="en-US" sz="825" dirty="0"/>
          </a:p>
          <a:p>
            <a:pPr marL="100010" indent="-100010" eaLnBrk="0" hangingPunct="0">
              <a:lnSpc>
                <a:spcPct val="90000"/>
              </a:lnSpc>
              <a:buClr>
                <a:schemeClr val="accent2"/>
              </a:buClr>
              <a:tabLst>
                <a:tab pos="84533" algn="r"/>
              </a:tabLst>
            </a:pPr>
            <a:r>
              <a:rPr lang="en-US" sz="825" dirty="0"/>
              <a:t>Sources: SNL Financial; Insurance Information Institute</a:t>
            </a:r>
          </a:p>
        </p:txBody>
      </p:sp>
      <p:sp>
        <p:nvSpPr>
          <p:cNvPr id="58374" name="Rectangle 6"/>
          <p:cNvSpPr>
            <a:spLocks noChangeArrowheads="1"/>
          </p:cNvSpPr>
          <p:nvPr/>
        </p:nvSpPr>
        <p:spPr bwMode="black">
          <a:xfrm>
            <a:off x="429816" y="1650103"/>
            <a:ext cx="6166247" cy="249299"/>
          </a:xfrm>
          <a:prstGeom prst="rect">
            <a:avLst/>
          </a:prstGeom>
          <a:noFill/>
          <a:ln w="9525" algn="ctr">
            <a:noFill/>
            <a:miter lim="800000"/>
            <a:headEnd/>
            <a:tailEnd/>
          </a:ln>
        </p:spPr>
        <p:txBody>
          <a:bodyPr lIns="0" tIns="0" rIns="0" bIns="0">
            <a:spAutoFit/>
          </a:bodyPr>
          <a:lstStyle/>
          <a:p>
            <a:pPr defTabSz="85723" eaLnBrk="0" hangingPunct="0">
              <a:lnSpc>
                <a:spcPct val="90000"/>
              </a:lnSpc>
              <a:spcBef>
                <a:spcPct val="20000"/>
              </a:spcBef>
            </a:pPr>
            <a:r>
              <a:rPr lang="en-US" b="1" dirty="0" smtClean="0">
                <a:solidFill>
                  <a:srgbClr val="225A7A"/>
                </a:solidFill>
              </a:rPr>
              <a:t>(Percent)</a:t>
            </a:r>
            <a:endParaRPr lang="en-US" b="1" dirty="0">
              <a:solidFill>
                <a:srgbClr val="225A7A"/>
              </a:solidFill>
            </a:endParaRPr>
          </a:p>
        </p:txBody>
      </p:sp>
      <p:sp>
        <p:nvSpPr>
          <p:cNvPr id="8" name="AutoShape 7"/>
          <p:cNvSpPr>
            <a:spLocks noChangeArrowheads="1"/>
          </p:cNvSpPr>
          <p:nvPr/>
        </p:nvSpPr>
        <p:spPr bwMode="blackWhite">
          <a:xfrm>
            <a:off x="6380901" y="1612190"/>
            <a:ext cx="2143125" cy="845480"/>
          </a:xfrm>
          <a:prstGeom prst="wedgeRectCallout">
            <a:avLst>
              <a:gd name="adj1" fmla="val 10777"/>
              <a:gd name="adj2" fmla="val 15330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68580" bIns="68580" anchor="ctr"/>
          <a:lstStyle/>
          <a:p>
            <a:pPr algn="ctr" eaLnBrk="0" hangingPunct="0">
              <a:lnSpc>
                <a:spcPct val="90000"/>
              </a:lnSpc>
              <a:spcBef>
                <a:spcPct val="50000"/>
              </a:spcBef>
              <a:buClr>
                <a:schemeClr val="bg1"/>
              </a:buClr>
              <a:buFont typeface="Wingdings" pitchFamily="2" charset="2"/>
              <a:buNone/>
              <a:defRPr/>
            </a:pPr>
            <a:r>
              <a:rPr lang="en-US" sz="1500" b="1" dirty="0">
                <a:solidFill>
                  <a:schemeClr val="bg1"/>
                </a:solidFill>
                <a:latin typeface="Arial" pitchFamily="34" charset="0"/>
                <a:cs typeface="+mn-cs"/>
              </a:rPr>
              <a:t>Book yield in 2015 is down </a:t>
            </a:r>
            <a:r>
              <a:rPr lang="en-US" sz="1500" b="1" dirty="0" smtClean="0">
                <a:solidFill>
                  <a:schemeClr val="bg1"/>
                </a:solidFill>
                <a:latin typeface="Arial" pitchFamily="34" charset="0"/>
                <a:cs typeface="+mn-cs"/>
              </a:rPr>
              <a:t>77 </a:t>
            </a:r>
            <a:r>
              <a:rPr lang="en-US" sz="1500" b="1" dirty="0">
                <a:solidFill>
                  <a:schemeClr val="bg1"/>
                </a:solidFill>
                <a:latin typeface="Arial" pitchFamily="34" charset="0"/>
                <a:cs typeface="+mn-cs"/>
              </a:rPr>
              <a:t>BP from pre-crisis levels</a:t>
            </a:r>
          </a:p>
        </p:txBody>
      </p:sp>
    </p:spTree>
    <p:extLst>
      <p:ext uri="{BB962C8B-B14F-4D97-AF65-F5344CB8AC3E}">
        <p14:creationId xmlns:p14="http://schemas.microsoft.com/office/powerpoint/2010/main" val="16289007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22</a:t>
            </a:fld>
            <a:endParaRPr lang="en-US" smtClean="0"/>
          </a:p>
        </p:txBody>
      </p:sp>
      <p:sp>
        <p:nvSpPr>
          <p:cNvPr id="66566" name="Rectangle 11"/>
          <p:cNvSpPr>
            <a:spLocks noGrp="1" noChangeArrowheads="1"/>
          </p:cNvSpPr>
          <p:nvPr>
            <p:ph type="title"/>
          </p:nvPr>
        </p:nvSpPr>
        <p:spPr/>
        <p:txBody>
          <a:bodyPr/>
          <a:lstStyle/>
          <a:p>
            <a:r>
              <a:rPr lang="en-US" dirty="0" smtClean="0"/>
              <a:t>Interest Rate Forecasts: 2015 – 2021</a:t>
            </a:r>
          </a:p>
        </p:txBody>
      </p:sp>
      <p:graphicFrame>
        <p:nvGraphicFramePr>
          <p:cNvPr id="66562" name="Object 4"/>
          <p:cNvGraphicFramePr>
            <a:graphicFrameLocks noChangeAspect="1"/>
          </p:cNvGraphicFramePr>
          <p:nvPr>
            <p:extLst>
              <p:ext uri="{D42A27DB-BD31-4B8C-83A1-F6EECF244321}">
                <p14:modId xmlns:p14="http://schemas.microsoft.com/office/powerpoint/2010/main" val="4137680334"/>
              </p:ext>
            </p:extLst>
          </p:nvPr>
        </p:nvGraphicFramePr>
        <p:xfrm>
          <a:off x="39687" y="1668667"/>
          <a:ext cx="8867775" cy="3771900"/>
        </p:xfrm>
        <a:graphic>
          <a:graphicData uri="http://schemas.openxmlformats.org/presentationml/2006/ole">
            <mc:AlternateContent xmlns:mc="http://schemas.openxmlformats.org/markup-compatibility/2006">
              <mc:Choice xmlns:v="urn:schemas-microsoft-com:vml" Requires="v">
                <p:oleObj spid="_x0000_s28370074" name="Chart" r:id="rId4" imgW="5689461" imgH="2514600" progId="MSGraph.Chart.8">
                  <p:embed followColorScheme="full"/>
                </p:oleObj>
              </mc:Choice>
              <mc:Fallback>
                <p:oleObj name="Chart" r:id="rId4" imgW="5689461" imgH="2514600" progId="MSGraph.Chart.8">
                  <p:embed followColorScheme="full"/>
                  <p:pic>
                    <p:nvPicPr>
                      <p:cNvPr id="0" name=""/>
                      <p:cNvPicPr>
                        <a:picLocks noChangeAspect="1" noChangeArrowheads="1"/>
                      </p:cNvPicPr>
                      <p:nvPr/>
                    </p:nvPicPr>
                    <p:blipFill>
                      <a:blip r:embed="rId5"/>
                      <a:srcRect/>
                      <a:stretch>
                        <a:fillRect/>
                      </a:stretch>
                    </p:blipFill>
                    <p:spPr bwMode="gray">
                      <a:xfrm>
                        <a:off x="39687" y="1668667"/>
                        <a:ext cx="8867775" cy="377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26150" name="Rectangle 6"/>
          <p:cNvSpPr>
            <a:spLocks noChangeArrowheads="1"/>
          </p:cNvSpPr>
          <p:nvPr/>
        </p:nvSpPr>
        <p:spPr bwMode="blackWhite">
          <a:xfrm>
            <a:off x="146920" y="5447440"/>
            <a:ext cx="8760542" cy="75834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latin typeface="Arial" panose="020B0604020202020204" pitchFamily="34" charset="0"/>
                <a:cs typeface="Arial" panose="020B0604020202020204" pitchFamily="34" charset="0"/>
              </a:rPr>
              <a:t>A full normalization of interest rates is unlikely until 2018, more than a decade after the onset of the financial crisis.</a:t>
            </a:r>
            <a:endParaRPr lang="en-US" sz="2000" b="1" dirty="0">
              <a:solidFill>
                <a:srgbClr val="FFFFFF"/>
              </a:solidFill>
              <a:latin typeface="Arial" panose="020B0604020202020204" pitchFamily="34" charset="0"/>
              <a:cs typeface="Arial" panose="020B0604020202020204" pitchFamily="34" charset="0"/>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Yield (%)</a:t>
            </a:r>
            <a:endParaRPr lang="en-US" sz="1600" b="1" dirty="0">
              <a:solidFill>
                <a:srgbClr val="225A7A"/>
              </a:solidFill>
            </a:endParaRPr>
          </a:p>
        </p:txBody>
      </p:sp>
      <p:sp>
        <p:nvSpPr>
          <p:cNvPr id="12" name="Rectangle 5"/>
          <p:cNvSpPr>
            <a:spLocks noChangeArrowheads="1"/>
          </p:cNvSpPr>
          <p:nvPr/>
        </p:nvSpPr>
        <p:spPr bwMode="auto">
          <a:xfrm>
            <a:off x="0" y="6449878"/>
            <a:ext cx="8601075" cy="28238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latin typeface="Arial "/>
              </a:rPr>
              <a:t>Sources: Blue Chip Economic Indicators (9/15 for 2015 and 2016; for 2017-2021 3/15 issue); Insurance Info. Institute. </a:t>
            </a:r>
            <a:endParaRPr lang="en-US" sz="1100" dirty="0">
              <a:latin typeface="Arial "/>
            </a:endParaRPr>
          </a:p>
        </p:txBody>
      </p:sp>
      <p:sp>
        <p:nvSpPr>
          <p:cNvPr id="13" name="Rectangle 3"/>
          <p:cNvSpPr>
            <a:spLocks noChangeArrowheads="1"/>
          </p:cNvSpPr>
          <p:nvPr/>
        </p:nvSpPr>
        <p:spPr bwMode="black">
          <a:xfrm>
            <a:off x="965068" y="141722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3-Month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6" name="Rectangle 3"/>
          <p:cNvSpPr>
            <a:spLocks noChangeArrowheads="1"/>
          </p:cNvSpPr>
          <p:nvPr/>
        </p:nvSpPr>
        <p:spPr bwMode="black">
          <a:xfrm>
            <a:off x="5275131" y="1426749"/>
            <a:ext cx="35085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latin typeface="Arial" panose="020B0604020202020204" pitchFamily="34" charset="0"/>
                <a:cs typeface="Arial" panose="020B0604020202020204" pitchFamily="34" charset="0"/>
              </a:rPr>
              <a:t>10-Year Treasury</a:t>
            </a:r>
            <a:endParaRPr lang="en-US" sz="2400" b="1" u="sng" dirty="0">
              <a:solidFill>
                <a:srgbClr val="225A7A"/>
              </a:solidFill>
              <a:latin typeface="Arial" panose="020B0604020202020204" pitchFamily="34" charset="0"/>
              <a:cs typeface="Arial" panose="020B0604020202020204" pitchFamily="34" charset="0"/>
            </a:endParaRPr>
          </a:p>
        </p:txBody>
      </p:sp>
      <p:sp>
        <p:nvSpPr>
          <p:cNvPr id="18" name="AutoShape 38"/>
          <p:cNvSpPr>
            <a:spLocks noChangeArrowheads="1"/>
          </p:cNvSpPr>
          <p:nvPr/>
        </p:nvSpPr>
        <p:spPr bwMode="blackWhite">
          <a:xfrm>
            <a:off x="6742113" y="3545840"/>
            <a:ext cx="2306637" cy="1243678"/>
          </a:xfrm>
          <a:prstGeom prst="wedgeRectCallout">
            <a:avLst>
              <a:gd name="adj1" fmla="val -110159"/>
              <a:gd name="adj2" fmla="val -397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latin typeface="Arial" panose="020B0604020202020204" pitchFamily="34" charset="0"/>
                <a:cs typeface="Arial" panose="020B0604020202020204" pitchFamily="34" charset="0"/>
              </a:rPr>
              <a:t>The end of the Fed’s QE program in 2014 and a stronger economy have yet to push longer-term yields much higher</a:t>
            </a:r>
            <a:endParaRPr lang="en-US"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29748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23</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1990–2016F</a:t>
            </a:r>
          </a:p>
        </p:txBody>
      </p:sp>
      <p:graphicFrame>
        <p:nvGraphicFramePr>
          <p:cNvPr id="35842" name="Object 3"/>
          <p:cNvGraphicFramePr>
            <a:graphicFrameLocks noChangeAspect="1"/>
          </p:cNvGraphicFramePr>
          <p:nvPr>
            <p:extLst>
              <p:ext uri="{D42A27DB-BD31-4B8C-83A1-F6EECF244321}">
                <p14:modId xmlns:p14="http://schemas.microsoft.com/office/powerpoint/2010/main" val="998078630"/>
              </p:ext>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253409" name="Chart" r:id="rId4" imgW="8296386" imgH="3838402" progId="MSGraph.Chart.8">
                  <p:embed followColorScheme="full"/>
                </p:oleObj>
              </mc:Choice>
              <mc:Fallback>
                <p:oleObj name="Chart" r:id="rId4" imgW="8296386" imgH="3838402"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9</a:t>
            </a:r>
            <a:r>
              <a:rPr lang="en-US" sz="1100" dirty="0" smtClean="0"/>
              <a:t>/15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16391"/>
              <a:gd name="adj2" fmla="val 734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273904" y="1155699"/>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23597645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24</a:t>
            </a:fld>
            <a:endParaRPr lang="en-US" sz="900"/>
          </a:p>
        </p:txBody>
      </p:sp>
      <p:graphicFrame>
        <p:nvGraphicFramePr>
          <p:cNvPr id="60418" name="Object 3"/>
          <p:cNvGraphicFramePr>
            <a:graphicFrameLocks/>
          </p:cNvGraphicFramePr>
          <p:nvPr>
            <p:extLst>
              <p:ext uri="{D42A27DB-BD31-4B8C-83A1-F6EECF244321}">
                <p14:modId xmlns:p14="http://schemas.microsoft.com/office/powerpoint/2010/main" val="544913540"/>
              </p:ext>
            </p:extLst>
          </p:nvPr>
        </p:nvGraphicFramePr>
        <p:xfrm>
          <a:off x="304800" y="1447800"/>
          <a:ext cx="8623300" cy="3771900"/>
        </p:xfrm>
        <a:graphic>
          <a:graphicData uri="http://schemas.openxmlformats.org/presentationml/2006/ole">
            <mc:AlternateContent xmlns:mc="http://schemas.openxmlformats.org/markup-compatibility/2006">
              <mc:Choice xmlns:v="urn:schemas-microsoft-com:vml" Requires="v">
                <p:oleObj spid="_x0000_s28056009" name="Chart" r:id="rId4" imgW="3447881" imgH="1508760" progId="MSGraph.Chart.8">
                  <p:embed followColorScheme="full"/>
                </p:oleObj>
              </mc:Choice>
              <mc:Fallback>
                <p:oleObj name="Chart" r:id="rId4" imgW="3447881" imgH="1508760" progId="MSGraph.Chart.8">
                  <p:embed followColorScheme="full"/>
                  <p:pic>
                    <p:nvPicPr>
                      <p:cNvPr id="0" name=""/>
                      <p:cNvPicPr>
                        <a:picLocks noChangeArrowheads="1"/>
                      </p:cNvPicPr>
                      <p:nvPr/>
                    </p:nvPicPr>
                    <p:blipFill>
                      <a:blip r:embed="rId5"/>
                      <a:srcRect/>
                      <a:stretch>
                        <a:fillRect/>
                      </a:stretch>
                    </p:blipFill>
                    <p:spPr bwMode="auto">
                      <a:xfrm>
                        <a:off x="304800" y="1447800"/>
                        <a:ext cx="862330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24</a:t>
            </a:fld>
            <a:endParaRPr lang="en-US"/>
          </a:p>
        </p:txBody>
      </p:sp>
    </p:spTree>
    <p:extLst>
      <p:ext uri="{BB962C8B-B14F-4D97-AF65-F5344CB8AC3E}">
        <p14:creationId xmlns:p14="http://schemas.microsoft.com/office/powerpoint/2010/main" val="41314287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25</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1990-2015:Q2</a:t>
            </a:r>
          </a:p>
        </p:txBody>
      </p:sp>
      <p:sp>
        <p:nvSpPr>
          <p:cNvPr id="32775" name="Rectangle 4"/>
          <p:cNvSpPr>
            <a:spLocks noChangeArrowheads="1"/>
          </p:cNvSpPr>
          <p:nvPr/>
        </p:nvSpPr>
        <p:spPr bwMode="auto">
          <a:xfrm>
            <a:off x="0" y="6414802"/>
            <a:ext cx="8596313"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*Through Q2 2015.</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Sources</a:t>
            </a:r>
            <a:r>
              <a:rPr lang="en-US" sz="1100" dirty="0"/>
              <a:t>: A.M. Best, ISO, </a:t>
            </a:r>
            <a:r>
              <a:rPr lang="en-US" sz="1100" dirty="0" smtClean="0"/>
              <a:t>SNL, Insurance </a:t>
            </a:r>
            <a:r>
              <a:rPr lang="en-US" sz="1100" dirty="0"/>
              <a:t>Information Institute.                                   </a:t>
            </a:r>
          </a:p>
        </p:txBody>
      </p:sp>
      <p:graphicFrame>
        <p:nvGraphicFramePr>
          <p:cNvPr id="32770" name="Object 3"/>
          <p:cNvGraphicFramePr>
            <a:graphicFrameLocks/>
          </p:cNvGraphicFramePr>
          <p:nvPr>
            <p:extLst>
              <p:ext uri="{D42A27DB-BD31-4B8C-83A1-F6EECF244321}">
                <p14:modId xmlns:p14="http://schemas.microsoft.com/office/powerpoint/2010/main" val="3247862868"/>
              </p:ext>
            </p:extLst>
          </p:nvPr>
        </p:nvGraphicFramePr>
        <p:xfrm>
          <a:off x="304800" y="1152525"/>
          <a:ext cx="8582025" cy="4572000"/>
        </p:xfrm>
        <a:graphic>
          <a:graphicData uri="http://schemas.openxmlformats.org/presentationml/2006/ole">
            <mc:AlternateContent xmlns:mc="http://schemas.openxmlformats.org/markup-compatibility/2006">
              <mc:Choice xmlns:v="urn:schemas-microsoft-com:vml" Requires="v">
                <p:oleObj spid="_x0000_s28211451" name="Chart" r:id="rId4" imgW="8581836" imgH="4162598" progId="MSGraph.Chart.8">
                  <p:embed followColorScheme="full"/>
                </p:oleObj>
              </mc:Choice>
              <mc:Fallback>
                <p:oleObj name="Chart" r:id="rId4" imgW="8581836" imgH="4162598" progId="MSGraph.Chart.8">
                  <p:embed followColorScheme="full"/>
                  <p:pic>
                    <p:nvPicPr>
                      <p:cNvPr id="0" name=""/>
                      <p:cNvPicPr>
                        <a:picLocks noChangeArrowheads="1"/>
                      </p:cNvPicPr>
                      <p:nvPr/>
                    </p:nvPicPr>
                    <p:blipFill>
                      <a:blip r:embed="rId5"/>
                      <a:srcRect/>
                      <a:stretch>
                        <a:fillRect/>
                      </a:stretch>
                    </p:blipFill>
                    <p:spPr bwMode="auto">
                      <a:xfrm>
                        <a:off x="304800" y="1152525"/>
                        <a:ext cx="8582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5413" name="Rectangle 5"/>
          <p:cNvSpPr>
            <a:spLocks noChangeArrowheads="1"/>
          </p:cNvSpPr>
          <p:nvPr/>
        </p:nvSpPr>
        <p:spPr bwMode="blackWhite">
          <a:xfrm>
            <a:off x="263525" y="54923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2010 - 2014 Following Two Years of Realized Losses During the Financial Crisis.  Realized </a:t>
            </a:r>
            <a:r>
              <a:rPr lang="en-US" b="1" dirty="0">
                <a:solidFill>
                  <a:srgbClr val="FFFFFF"/>
                </a:solidFill>
              </a:rPr>
              <a:t>Capital Losses Were a</a:t>
            </a:r>
            <a:r>
              <a:rPr lang="en-US" b="1" dirty="0" smtClean="0">
                <a:solidFill>
                  <a:srgbClr val="FFFFFF"/>
                </a:solidFill>
              </a:rPr>
              <a:t> </a:t>
            </a:r>
            <a:r>
              <a:rPr lang="en-US" b="1" dirty="0">
                <a:solidFill>
                  <a:srgbClr val="FFFFFF"/>
                </a:solidFill>
              </a:rPr>
              <a:t>Primary Cause </a:t>
            </a:r>
            <a:r>
              <a:rPr lang="en-US" b="1" dirty="0" smtClean="0">
                <a:solidFill>
                  <a:srgbClr val="FFFFFF"/>
                </a:solidFill>
              </a:rPr>
              <a:t>of </a:t>
            </a:r>
            <a:r>
              <a:rPr lang="en-US" b="1" dirty="0">
                <a:solidFill>
                  <a:srgbClr val="FFFFFF"/>
                </a:solidFill>
              </a:rPr>
              <a:t>2008/2009’s Large Drop in Profits and </a:t>
            </a:r>
            <a:r>
              <a:rPr lang="en-US" b="1" dirty="0" smtClean="0">
                <a:solidFill>
                  <a:srgbClr val="FFFFFF"/>
                </a:solidFill>
              </a:rPr>
              <a:t>ROE.</a:t>
            </a:r>
            <a:endParaRPr lang="en-US" b="1" dirty="0">
              <a:solidFill>
                <a:srgbClr val="FFFFFF"/>
              </a:solidFill>
            </a:endParaRP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7820516" y="1397607"/>
            <a:ext cx="656831" cy="1872368"/>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4673600" y="1152525"/>
            <a:ext cx="2815784" cy="710383"/>
          </a:xfrm>
          <a:prstGeom prst="wedgeRectCallout">
            <a:avLst>
              <a:gd name="adj1" fmla="val 60033"/>
              <a:gd name="adj2" fmla="val 195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rose sharply as equity markets rallied in 2013-14</a:t>
            </a:r>
            <a:endParaRPr lang="en-US" sz="1600" b="1" dirty="0">
              <a:solidFill>
                <a:schemeClr val="bg1"/>
              </a:solidFill>
            </a:endParaRPr>
          </a:p>
        </p:txBody>
      </p:sp>
    </p:spTree>
    <p:extLst>
      <p:ext uri="{BB962C8B-B14F-4D97-AF65-F5344CB8AC3E}">
        <p14:creationId xmlns:p14="http://schemas.microsoft.com/office/powerpoint/2010/main" val="30429120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1994–2015:Q2</a:t>
            </a:r>
            <a:r>
              <a:rPr lang="en-US" baseline="30000" dirty="0" smtClean="0"/>
              <a:t>1</a:t>
            </a:r>
          </a:p>
        </p:txBody>
      </p:sp>
      <p:graphicFrame>
        <p:nvGraphicFramePr>
          <p:cNvPr id="58370" name="Object 3"/>
          <p:cNvGraphicFramePr>
            <a:graphicFrameLocks/>
          </p:cNvGraphicFramePr>
          <p:nvPr>
            <p:extLst>
              <p:ext uri="{D42A27DB-BD31-4B8C-83A1-F6EECF244321}">
                <p14:modId xmlns:p14="http://schemas.microsoft.com/office/powerpoint/2010/main" val="415926307"/>
              </p:ext>
            </p:extLst>
          </p:nvPr>
        </p:nvGraphicFramePr>
        <p:xfrm>
          <a:off x="360363" y="1558925"/>
          <a:ext cx="8451850" cy="3663950"/>
        </p:xfrm>
        <a:graphic>
          <a:graphicData uri="http://schemas.openxmlformats.org/presentationml/2006/ole">
            <mc:AlternateContent xmlns:mc="http://schemas.openxmlformats.org/markup-compatibility/2006">
              <mc:Choice xmlns:v="urn:schemas-microsoft-com:vml" Requires="v">
                <p:oleObj spid="_x0000_s28058060" name="Chart" r:id="rId4" imgW="8458252" imgH="3638481" progId="MSGraph.Chart.8">
                  <p:embed followColorScheme="full"/>
                </p:oleObj>
              </mc:Choice>
              <mc:Fallback>
                <p:oleObj name="Chart" r:id="rId4" imgW="8458252" imgH="3638481" progId="MSGraph.Chart.8">
                  <p:embed followColorScheme="full"/>
                  <p:pic>
                    <p:nvPicPr>
                      <p:cNvPr id="0" name=""/>
                      <p:cNvPicPr>
                        <a:picLocks noChangeArrowheads="1"/>
                      </p:cNvPicPr>
                      <p:nvPr/>
                    </p:nvPicPr>
                    <p:blipFill>
                      <a:blip r:embed="rId5"/>
                      <a:srcRect/>
                      <a:stretch>
                        <a:fillRect/>
                      </a:stretch>
                    </p:blipFill>
                    <p:spPr bwMode="auto">
                      <a:xfrm>
                        <a:off x="360363" y="1558925"/>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Total Investment Gains Were Down Slightly in 2014 as Low Interest Rates Pressured Investment Income but Realized Capital Gains Remained Robust</a:t>
            </a:r>
            <a:endParaRPr lang="en-US" b="1" dirty="0">
              <a:solidFill>
                <a:srgbClr val="FFFFFF"/>
              </a:solidFill>
            </a:endParaRP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2015 figure is through Q2 2015.</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t>
            </a:r>
            <a:r>
              <a:rPr lang="en-US" sz="1100" dirty="0" smtClean="0"/>
              <a:t>ISO, SNL; </a:t>
            </a:r>
            <a:r>
              <a:rPr lang="en-US" sz="1100" dirty="0"/>
              <a:t>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814762" y="3716594"/>
            <a:ext cx="2810735" cy="976429"/>
          </a:xfrm>
          <a:prstGeom prst="wedgeRectCallout">
            <a:avLst>
              <a:gd name="adj1" fmla="val 102372"/>
              <a:gd name="adj2" fmla="val -12588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2014 will rival the post-crisis high reached in 2013</a:t>
            </a:r>
            <a:endParaRPr lang="en-US" sz="1600" b="1" dirty="0">
              <a:solidFill>
                <a:schemeClr val="bg1"/>
              </a:solidFill>
              <a:latin typeface="Arial" pitchFamily="34" charset="0"/>
              <a:cs typeface="+mn-cs"/>
            </a:endParaRPr>
          </a:p>
        </p:txBody>
      </p:sp>
    </p:spTree>
    <p:extLst>
      <p:ext uri="{BB962C8B-B14F-4D97-AF65-F5344CB8AC3E}">
        <p14:creationId xmlns:p14="http://schemas.microsoft.com/office/powerpoint/2010/main" val="34616770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1366808202"/>
              </p:ext>
            </p:extLst>
          </p:nvPr>
        </p:nvGraphicFramePr>
        <p:xfrm>
          <a:off x="-30163" y="1181575"/>
          <a:ext cx="8915401" cy="5889625"/>
        </p:xfrm>
        <a:graphic>
          <a:graphicData uri="http://schemas.openxmlformats.org/presentationml/2006/ole">
            <mc:AlternateContent xmlns:mc="http://schemas.openxmlformats.org/markup-compatibility/2006">
              <mc:Choice xmlns:v="urn:schemas-microsoft-com:vml" Requires="v">
                <p:oleObj spid="_x0000_s28089783" name="Chart" r:id="rId5" imgW="8258103" imgH="5534198" progId="MSGraph.Chart.8">
                  <p:embed followColorScheme="full"/>
                </p:oleObj>
              </mc:Choice>
              <mc:Fallback>
                <p:oleObj name="Chart" r:id="rId5" imgW="8258103" imgH="5534198" progId="MSGraph.Chart.8">
                  <p:embed followColorScheme="full"/>
                  <p:pic>
                    <p:nvPicPr>
                      <p:cNvPr id="0" name=""/>
                      <p:cNvPicPr>
                        <a:picLocks noChangeAspect="1" noChangeArrowheads="1"/>
                      </p:cNvPicPr>
                      <p:nvPr/>
                    </p:nvPicPr>
                    <p:blipFill>
                      <a:blip r:embed="rId6"/>
                      <a:srcRect/>
                      <a:stretch>
                        <a:fillRect/>
                      </a:stretch>
                    </p:blipFill>
                    <p:spPr bwMode="auto">
                      <a:xfrm>
                        <a:off x="-30163" y="1181575"/>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8" name="Rectangle 4"/>
          <p:cNvSpPr>
            <a:spLocks noChangeArrowheads="1"/>
          </p:cNvSpPr>
          <p:nvPr/>
        </p:nvSpPr>
        <p:spPr bwMode="auto">
          <a:xfrm>
            <a:off x="244272" y="6154005"/>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*Through Oct. 2, 2015.</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NYU Stern School </a:t>
            </a:r>
            <a:r>
              <a:rPr lang="en-US" sz="1100" dirty="0">
                <a:solidFill>
                  <a:srgbClr val="000000"/>
                </a:solidFill>
              </a:rPr>
              <a:t>of Business: </a:t>
            </a:r>
            <a:r>
              <a:rPr lang="en-US" sz="1100" dirty="0">
                <a:solidFill>
                  <a:srgbClr val="000000"/>
                </a:solidFill>
                <a:hlinkClick r:id="rId7"/>
              </a:rPr>
              <a:t>http://pages.stern.nyu.edu/~</a:t>
            </a:r>
            <a:r>
              <a:rPr lang="en-US" sz="1100" dirty="0" smtClean="0">
                <a:solidFill>
                  <a:srgbClr val="000000"/>
                </a:solidFill>
                <a:hlinkClick r:id="rId7"/>
              </a:rPr>
              <a:t>adamodar/New_Home_Page/datafile/histretSP.html</a:t>
            </a:r>
            <a:r>
              <a:rPr lang="en-US" sz="1100" dirty="0" smtClean="0">
                <a:solidFill>
                  <a:srgbClr val="000000"/>
                </a:solidFill>
              </a:rPr>
              <a:t>  Ins. Info. Inst.</a:t>
            </a:r>
            <a:endParaRPr lang="en-US" sz="1100" dirty="0">
              <a:solidFill>
                <a:srgbClr val="000000"/>
              </a:solidFill>
            </a:endParaRPr>
          </a:p>
        </p:txBody>
      </p:sp>
      <p:sp>
        <p:nvSpPr>
          <p:cNvPr id="16401" name="AutoShape 18"/>
          <p:cNvSpPr>
            <a:spLocks noChangeArrowheads="1"/>
          </p:cNvSpPr>
          <p:nvPr/>
        </p:nvSpPr>
        <p:spPr bwMode="auto">
          <a:xfrm>
            <a:off x="5603726" y="4719118"/>
            <a:ext cx="1171418" cy="506782"/>
          </a:xfrm>
          <a:prstGeom prst="wedgeRectCallout">
            <a:avLst>
              <a:gd name="adj1" fmla="val 66134"/>
              <a:gd name="adj2" fmla="val -26633"/>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Tech Bubble Implosion</a:t>
            </a:r>
            <a:endParaRPr lang="en-US" sz="1000" dirty="0">
              <a:solidFill>
                <a:srgbClr val="000000"/>
              </a:solidFill>
            </a:endParaRPr>
          </a:p>
        </p:txBody>
      </p:sp>
      <p:sp>
        <p:nvSpPr>
          <p:cNvPr id="16403" name="AutoShape 20"/>
          <p:cNvSpPr>
            <a:spLocks noChangeArrowheads="1"/>
          </p:cNvSpPr>
          <p:nvPr/>
        </p:nvSpPr>
        <p:spPr bwMode="auto">
          <a:xfrm>
            <a:off x="6385115" y="5329395"/>
            <a:ext cx="1078171" cy="405481"/>
          </a:xfrm>
          <a:prstGeom prst="wedgeRectCallout">
            <a:avLst>
              <a:gd name="adj1" fmla="val 72480"/>
              <a:gd name="adj2" fmla="val -26424"/>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Financial Crisis</a:t>
            </a:r>
            <a:endParaRPr lang="en-US" sz="1000" dirty="0">
              <a:solidFill>
                <a:srgbClr val="000000"/>
              </a:solidFill>
            </a:endParaRPr>
          </a:p>
        </p:txBody>
      </p:sp>
      <p:sp>
        <p:nvSpPr>
          <p:cNvPr id="16408" name="Rectangle 7"/>
          <p:cNvSpPr>
            <a:spLocks noChangeArrowheads="1"/>
          </p:cNvSpPr>
          <p:nvPr/>
        </p:nvSpPr>
        <p:spPr bwMode="black">
          <a:xfrm>
            <a:off x="185738" y="1155700"/>
            <a:ext cx="160914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dirty="0" smtClean="0">
                <a:solidFill>
                  <a:srgbClr val="225A7A"/>
                </a:solidFill>
              </a:rPr>
              <a:t>Annual Return</a:t>
            </a:r>
            <a:endParaRPr lang="en-US" sz="1600" b="1" dirty="0">
              <a:solidFill>
                <a:srgbClr val="225A7A"/>
              </a:solidFill>
            </a:endParaRPr>
          </a:p>
        </p:txBody>
      </p:sp>
      <p:sp>
        <p:nvSpPr>
          <p:cNvPr id="16409" name="AutoShape 6"/>
          <p:cNvSpPr>
            <a:spLocks noChangeArrowheads="1"/>
          </p:cNvSpPr>
          <p:nvPr/>
        </p:nvSpPr>
        <p:spPr bwMode="auto">
          <a:xfrm>
            <a:off x="3578034" y="5412386"/>
            <a:ext cx="1202806" cy="275619"/>
          </a:xfrm>
          <a:prstGeom prst="wedgeRectCallout">
            <a:avLst>
              <a:gd name="adj1" fmla="val -31527"/>
              <a:gd name="adj2" fmla="val -164537"/>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Energy Crisis</a:t>
            </a:r>
            <a:endParaRPr lang="en-US" sz="1000" dirty="0">
              <a:solidFill>
                <a:srgbClr val="000000"/>
              </a:solidFill>
            </a:endParaRPr>
          </a:p>
        </p:txBody>
      </p:sp>
      <p:sp>
        <p:nvSpPr>
          <p:cNvPr id="19" name="AutoShape 8"/>
          <p:cNvSpPr>
            <a:spLocks noChangeArrowheads="1"/>
          </p:cNvSpPr>
          <p:nvPr/>
        </p:nvSpPr>
        <p:spPr bwMode="blackWhite">
          <a:xfrm>
            <a:off x="7993234" y="4869432"/>
            <a:ext cx="772370" cy="542954"/>
          </a:xfrm>
          <a:prstGeom prst="wedgeRectCallout">
            <a:avLst>
              <a:gd name="adj1" fmla="val 28255"/>
              <a:gd name="adj2" fmla="val -1837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2015*:</a:t>
            </a:r>
          </a:p>
          <a:p>
            <a:pPr algn="ctr">
              <a:lnSpc>
                <a:spcPct val="90000"/>
              </a:lnSpc>
              <a:spcBef>
                <a:spcPct val="50000"/>
              </a:spcBef>
              <a:buClr>
                <a:srgbClr val="FFFFFF"/>
              </a:buClr>
              <a:buFont typeface="Wingdings" pitchFamily="2" charset="2"/>
              <a:buNone/>
              <a:defRPr/>
            </a:pPr>
            <a:r>
              <a:rPr lang="en-US" sz="1200" b="1" dirty="0" smtClean="0">
                <a:solidFill>
                  <a:srgbClr val="FFFFFF"/>
                </a:solidFill>
              </a:rPr>
              <a:t>-5.2%</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S&amp;P 500 Index Returns</a:t>
            </a:r>
            <a:r>
              <a:rPr lang="en-US" kern="0" dirty="0">
                <a:latin typeface="Arial" panose="020B0604020202020204" pitchFamily="34" charset="0"/>
              </a:rPr>
              <a:t>,</a:t>
            </a:r>
            <a:r>
              <a:rPr lang="en-US" kern="0" dirty="0" smtClean="0">
                <a:latin typeface="Arial" panose="020B0604020202020204" pitchFamily="34" charset="0"/>
              </a:rPr>
              <a:t> 1950 – 2015*</a:t>
            </a:r>
          </a:p>
        </p:txBody>
      </p:sp>
      <p:sp>
        <p:nvSpPr>
          <p:cNvPr id="22" name="AutoShape 6"/>
          <p:cNvSpPr>
            <a:spLocks noChangeArrowheads="1"/>
          </p:cNvSpPr>
          <p:nvPr/>
        </p:nvSpPr>
        <p:spPr bwMode="auto">
          <a:xfrm>
            <a:off x="4179437" y="4470569"/>
            <a:ext cx="1365550" cy="309114"/>
          </a:xfrm>
          <a:prstGeom prst="wedgeRectCallout">
            <a:avLst>
              <a:gd name="adj1" fmla="val -44426"/>
              <a:gd name="adj2" fmla="val -13063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Fed Raises Rate</a:t>
            </a:r>
            <a:endParaRPr lang="en-US" sz="1000" dirty="0">
              <a:solidFill>
                <a:srgbClr val="000000"/>
              </a:solidFill>
            </a:endParaRPr>
          </a:p>
        </p:txBody>
      </p:sp>
      <p:sp>
        <p:nvSpPr>
          <p:cNvPr id="31" name="AutoShape 6"/>
          <p:cNvSpPr>
            <a:spLocks noChangeArrowheads="1"/>
          </p:cNvSpPr>
          <p:nvPr/>
        </p:nvSpPr>
        <p:spPr bwMode="blackWhite">
          <a:xfrm>
            <a:off x="2386013" y="1061665"/>
            <a:ext cx="5849357" cy="1119499"/>
          </a:xfrm>
          <a:prstGeom prst="wedgeRectCallout">
            <a:avLst>
              <a:gd name="adj1" fmla="val 3411"/>
              <a:gd name="adj2" fmla="val 783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Volatility is endemic to stock markets—and may be increasing—but there is no persistent downward trend over long periods of time</a:t>
            </a:r>
            <a:endParaRPr lang="en-US" sz="2000" b="1" dirty="0">
              <a:solidFill>
                <a:schemeClr val="bg1"/>
              </a:solidFill>
              <a:cs typeface="+mn-cs"/>
            </a:endParaRPr>
          </a:p>
        </p:txBody>
      </p:sp>
    </p:spTree>
    <p:custDataLst>
      <p:tags r:id="rId2"/>
    </p:custDataLst>
    <p:extLst>
      <p:ext uri="{BB962C8B-B14F-4D97-AF65-F5344CB8AC3E}">
        <p14:creationId xmlns:p14="http://schemas.microsoft.com/office/powerpoint/2010/main" val="21642414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13668"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0000"/>
              </a:spcBef>
              <a:buClrTx/>
              <a:buFontTx/>
              <a:buNone/>
            </a:pPr>
            <a:fld id="{3AF5DC5B-F6B8-40B2-84D4-591C15945005}" type="slidenum">
              <a:rPr lang="en-US" sz="900" smtClean="0"/>
              <a:pPr>
                <a:lnSpc>
                  <a:spcPct val="85000"/>
                </a:lnSpc>
                <a:spcBef>
                  <a:spcPct val="20000"/>
                </a:spcBef>
                <a:buClrTx/>
                <a:buFontTx/>
                <a:buNone/>
              </a:pPr>
              <a:t>28</a:t>
            </a:fld>
            <a:endParaRPr lang="en-US" sz="900" smtClean="0"/>
          </a:p>
        </p:txBody>
      </p:sp>
      <p:sp>
        <p:nvSpPr>
          <p:cNvPr id="113669" name="Rectangle 2"/>
          <p:cNvSpPr>
            <a:spLocks noGrp="1" noChangeArrowheads="1"/>
          </p:cNvSpPr>
          <p:nvPr>
            <p:ph type="title"/>
          </p:nvPr>
        </p:nvSpPr>
        <p:spPr>
          <a:xfrm>
            <a:off x="612775" y="157163"/>
            <a:ext cx="7064375" cy="860425"/>
          </a:xfrm>
        </p:spPr>
        <p:txBody>
          <a:bodyPr/>
          <a:lstStyle/>
          <a:p>
            <a:r>
              <a:rPr lang="en-US" smtClean="0">
                <a:latin typeface="Arial" panose="020B0604020202020204" pitchFamily="34" charset="0"/>
              </a:rPr>
              <a:t>Distribution of Bond Maturities,</a:t>
            </a:r>
            <a:br>
              <a:rPr lang="en-US" smtClean="0">
                <a:latin typeface="Arial" panose="020B0604020202020204" pitchFamily="34" charset="0"/>
              </a:rPr>
            </a:br>
            <a:r>
              <a:rPr lang="en-US" smtClean="0">
                <a:latin typeface="Arial" panose="020B0604020202020204" pitchFamily="34" charset="0"/>
              </a:rPr>
              <a:t>P/C Insurance Industry, 2003-2013</a:t>
            </a:r>
            <a:endParaRPr lang="en-US" sz="2000" smtClean="0">
              <a:latin typeface="Arial" panose="020B0604020202020204" pitchFamily="34" charset="0"/>
            </a:endParaRPr>
          </a:p>
        </p:txBody>
      </p:sp>
      <p:graphicFrame>
        <p:nvGraphicFramePr>
          <p:cNvPr id="2" name="Object 3"/>
          <p:cNvGraphicFramePr>
            <a:graphicFrameLocks noChangeAspect="1"/>
          </p:cNvGraphicFramePr>
          <p:nvPr>
            <p:extLst/>
          </p:nvPr>
        </p:nvGraphicFramePr>
        <p:xfrm>
          <a:off x="401934" y="793820"/>
          <a:ext cx="8340132" cy="5283130"/>
        </p:xfrm>
        <a:graphic>
          <a:graphicData uri="http://schemas.openxmlformats.org/drawingml/2006/chart">
            <c:chart xmlns:c="http://schemas.openxmlformats.org/drawingml/2006/chart" xmlns:r="http://schemas.openxmlformats.org/officeDocument/2006/relationships" r:id="rId3"/>
          </a:graphicData>
        </a:graphic>
      </p:graphicFrame>
      <p:sp>
        <p:nvSpPr>
          <p:cNvPr id="113671" name="Rectangle 4"/>
          <p:cNvSpPr>
            <a:spLocks noChangeArrowheads="1"/>
          </p:cNvSpPr>
          <p:nvPr/>
        </p:nvSpPr>
        <p:spPr bwMode="auto">
          <a:xfrm>
            <a:off x="0" y="6389688"/>
            <a:ext cx="81216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nSpc>
                <a:spcPct val="85000"/>
              </a:lnSpc>
              <a:spcBef>
                <a:spcPct val="25000"/>
              </a:spcBef>
              <a:buFont typeface="Wingdings" panose="05000000000000000000" pitchFamily="2" charset="2"/>
              <a:buNone/>
            </a:pPr>
            <a:endParaRPr lang="en-US" sz="1100"/>
          </a:p>
          <a:p>
            <a:pPr>
              <a:lnSpc>
                <a:spcPct val="85000"/>
              </a:lnSpc>
              <a:spcBef>
                <a:spcPct val="25000"/>
              </a:spcBef>
              <a:buFont typeface="Wingdings" panose="05000000000000000000" pitchFamily="2" charset="2"/>
              <a:buNone/>
            </a:pPr>
            <a:r>
              <a:rPr lang="en-US" sz="1100"/>
              <a:t>Sources: SNL Financial; Insurance Information Institute. </a:t>
            </a:r>
          </a:p>
        </p:txBody>
      </p:sp>
      <p:sp>
        <p:nvSpPr>
          <p:cNvPr id="113672"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a:spcBef>
                <a:spcPct val="50000"/>
              </a:spcBef>
              <a:buClr>
                <a:schemeClr val="bg1"/>
              </a:buClr>
              <a:buFontTx/>
              <a:buNone/>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extLst>
      <p:ext uri="{BB962C8B-B14F-4D97-AF65-F5344CB8AC3E}">
        <p14:creationId xmlns:p14="http://schemas.microsoft.com/office/powerpoint/2010/main" val="29151520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4" categoryIdx="0" bldStep="category"/>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4" categoryIdx="1"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4" categoryIdx="2" bldStep="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chart seriesIdx="-4" categoryIdx="3"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chart seriesIdx="-4" categoryIdx="4"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graphicEl>
                                              <a:chart seriesIdx="-4" categoryIdx="5" bldStep="category"/>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chart seriesIdx="-4" categoryIdx="6"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graphicEl>
                                              <a:chart seriesIdx="-4" categoryIdx="7" bldStep="category"/>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graphicEl>
                                              <a:chart seriesIdx="-4" categoryIdx="8" bldStep="category"/>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graphicEl>
                                              <a:chart seriesIdx="-4" categoryIdx="9" bldStep="category"/>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graphicEl>
                                              <a:chart seriesIdx="-4" categoryIdx="10" bldStep="category"/>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animBg="0"/>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CAPITAL/CAPACITY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29</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200329"/>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Capital Accumulation Has   Multiple Impacts  </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29</a:t>
            </a:fld>
            <a:endParaRPr lang="en-US"/>
          </a:p>
        </p:txBody>
      </p:sp>
    </p:spTree>
    <p:extLst>
      <p:ext uri="{BB962C8B-B14F-4D97-AF65-F5344CB8AC3E}">
        <p14:creationId xmlns:p14="http://schemas.microsoft.com/office/powerpoint/2010/main" val="283986947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773349" y="134938"/>
            <a:ext cx="6921230" cy="860425"/>
          </a:xfrm>
        </p:spPr>
        <p:txBody>
          <a:bodyPr/>
          <a:lstStyle/>
          <a:p>
            <a:r>
              <a:rPr lang="en-US" dirty="0" smtClean="0">
                <a:latin typeface="Arial" panose="020B0604020202020204" pitchFamily="34" charset="0"/>
              </a:rPr>
              <a:t>P/C Industry Net Income After Taxes</a:t>
            </a:r>
            <a:br>
              <a:rPr lang="en-US" dirty="0" smtClean="0">
                <a:latin typeface="Arial" panose="020B0604020202020204" pitchFamily="34" charset="0"/>
              </a:rPr>
            </a:br>
            <a:r>
              <a:rPr lang="en-US" dirty="0" smtClean="0">
                <a:latin typeface="Arial" panose="020B0604020202020204" pitchFamily="34" charset="0"/>
              </a:rPr>
              <a:t>1991–2015:H1</a:t>
            </a:r>
          </a:p>
        </p:txBody>
      </p:sp>
      <p:sp>
        <p:nvSpPr>
          <p:cNvPr id="14339" name="Text Box 5"/>
          <p:cNvSpPr txBox="1">
            <a:spLocks noChangeArrowheads="1"/>
          </p:cNvSpPr>
          <p:nvPr/>
        </p:nvSpPr>
        <p:spPr bwMode="auto">
          <a:xfrm>
            <a:off x="832357" y="1067118"/>
            <a:ext cx="2374900" cy="24936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198438" indent="-19843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2005 ROE*= 9.6%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2006 ROE = 12.7%</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2007 ROE = 10.9%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2008 ROE = 0.1%</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2009 ROE = 5.0%</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2010 ROE = 6.6%</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2011 ROAS</a:t>
            </a:r>
            <a:r>
              <a:rPr lang="en-US" sz="1200" baseline="30000" dirty="0">
                <a:solidFill>
                  <a:srgbClr val="000000"/>
                </a:solidFill>
              </a:rPr>
              <a:t>1</a:t>
            </a:r>
            <a:r>
              <a:rPr lang="en-US" sz="1200" dirty="0">
                <a:solidFill>
                  <a:srgbClr val="000000"/>
                </a:solidFill>
              </a:rPr>
              <a:t> = 3.5%</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a:solidFill>
                  <a:srgbClr val="000000"/>
                </a:solidFill>
              </a:rPr>
              <a:t>2012 ROAS</a:t>
            </a:r>
            <a:r>
              <a:rPr lang="en-US" sz="1200" baseline="30000" dirty="0">
                <a:solidFill>
                  <a:srgbClr val="000000"/>
                </a:solidFill>
              </a:rPr>
              <a:t>1</a:t>
            </a:r>
            <a:r>
              <a:rPr lang="en-US" sz="1200" dirty="0">
                <a:solidFill>
                  <a:srgbClr val="000000"/>
                </a:solidFill>
              </a:rPr>
              <a:t> = 5.9%</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2013 </a:t>
            </a:r>
            <a:r>
              <a:rPr lang="en-US" sz="1200" dirty="0">
                <a:solidFill>
                  <a:srgbClr val="000000"/>
                </a:solidFill>
              </a:rPr>
              <a:t>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10.2%</a:t>
            </a:r>
          </a:p>
          <a:p>
            <a:pPr fontAlgn="base">
              <a:lnSpc>
                <a:spcPct val="90000"/>
              </a:lnSpc>
              <a:spcBef>
                <a:spcPct val="20000"/>
              </a:spcBef>
              <a:spcAft>
                <a:spcPct val="0"/>
              </a:spcAft>
              <a:buClr>
                <a:srgbClr val="FF6801"/>
              </a:buClr>
              <a:buFont typeface="Wingdings" panose="05000000000000000000" pitchFamily="2" charset="2"/>
              <a:buChar char="n"/>
            </a:pPr>
            <a:r>
              <a:rPr lang="en-US" sz="1200" dirty="0" smtClean="0">
                <a:solidFill>
                  <a:srgbClr val="000000"/>
                </a:solidFill>
              </a:rPr>
              <a:t>2014</a:t>
            </a:r>
            <a:r>
              <a:rPr lang="en-US" sz="1200" dirty="0">
                <a:solidFill>
                  <a:srgbClr val="000000"/>
                </a:solidFill>
              </a:rPr>
              <a:t> ROAS</a:t>
            </a:r>
            <a:r>
              <a:rPr lang="en-US" sz="1200" baseline="30000" dirty="0">
                <a:solidFill>
                  <a:srgbClr val="000000"/>
                </a:solidFill>
              </a:rPr>
              <a:t>1</a:t>
            </a:r>
            <a:r>
              <a:rPr lang="en-US" sz="1200" dirty="0">
                <a:solidFill>
                  <a:srgbClr val="000000"/>
                </a:solidFill>
              </a:rPr>
              <a:t> = </a:t>
            </a:r>
            <a:r>
              <a:rPr lang="en-US" sz="1200" dirty="0" smtClean="0">
                <a:solidFill>
                  <a:srgbClr val="000000"/>
                </a:solidFill>
              </a:rPr>
              <a:t>8.4%</a:t>
            </a:r>
          </a:p>
          <a:p>
            <a:pPr>
              <a:lnSpc>
                <a:spcPct val="90000"/>
              </a:lnSpc>
              <a:spcBef>
                <a:spcPct val="20000"/>
              </a:spcBef>
              <a:buClr>
                <a:srgbClr val="FF6801"/>
              </a:buClr>
              <a:buFont typeface="Wingdings" panose="05000000000000000000" pitchFamily="2" charset="2"/>
              <a:buChar char="n"/>
            </a:pPr>
            <a:r>
              <a:rPr lang="en-US" sz="1200" dirty="0" smtClean="0">
                <a:solidFill>
                  <a:srgbClr val="000000"/>
                </a:solidFill>
              </a:rPr>
              <a:t>2015:H1 ROAS </a:t>
            </a:r>
            <a:r>
              <a:rPr lang="en-US" sz="1200" dirty="0">
                <a:solidFill>
                  <a:srgbClr val="000000"/>
                </a:solidFill>
              </a:rPr>
              <a:t>= </a:t>
            </a:r>
            <a:r>
              <a:rPr lang="en-US" sz="1200" dirty="0" smtClean="0">
                <a:solidFill>
                  <a:srgbClr val="000000"/>
                </a:solidFill>
              </a:rPr>
              <a:t>9.2%</a:t>
            </a:r>
            <a:endParaRPr lang="en-US" sz="1200" dirty="0">
              <a:solidFill>
                <a:srgbClr val="000000"/>
              </a:solidFill>
            </a:endParaRPr>
          </a:p>
          <a:p>
            <a:pPr fontAlgn="base">
              <a:lnSpc>
                <a:spcPct val="90000"/>
              </a:lnSpc>
              <a:spcBef>
                <a:spcPct val="20000"/>
              </a:spcBef>
              <a:spcAft>
                <a:spcPct val="0"/>
              </a:spcAft>
              <a:buClr>
                <a:srgbClr val="FF6801"/>
              </a:buClr>
              <a:buFont typeface="Wingdings" panose="05000000000000000000" pitchFamily="2" charset="2"/>
              <a:buChar char="n"/>
            </a:pPr>
            <a:endParaRPr lang="en-US" sz="1200" dirty="0" smtClean="0">
              <a:solidFill>
                <a:srgbClr val="000000"/>
              </a:solidFill>
            </a:endParaRPr>
          </a:p>
        </p:txBody>
      </p:sp>
      <p:sp>
        <p:nvSpPr>
          <p:cNvPr id="14340" name="Rectangle 5"/>
          <p:cNvSpPr>
            <a:spLocks noChangeArrowheads="1"/>
          </p:cNvSpPr>
          <p:nvPr/>
        </p:nvSpPr>
        <p:spPr bwMode="auto">
          <a:xfrm>
            <a:off x="0" y="6249988"/>
            <a:ext cx="86106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85000"/>
              </a:lnSpc>
              <a:spcBef>
                <a:spcPct val="25000"/>
              </a:spcBef>
              <a:spcAft>
                <a:spcPct val="0"/>
              </a:spcAft>
              <a:buClr>
                <a:srgbClr val="FF6801"/>
              </a:buClr>
              <a:buFont typeface="Arial" panose="020B0604020202020204" pitchFamily="34" charset="0"/>
              <a:buChar char="•"/>
            </a:pPr>
            <a:r>
              <a:rPr lang="en-US" sz="1100" dirty="0">
                <a:solidFill>
                  <a:srgbClr val="000000"/>
                </a:solidFill>
              </a:rPr>
              <a:t>ROE 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t>
            </a:r>
            <a:r>
              <a:rPr lang="en-US" sz="1100" dirty="0" smtClean="0">
                <a:solidFill>
                  <a:srgbClr val="000000"/>
                </a:solidFill>
              </a:rPr>
              <a:t>a 8.2% ROAS in 2014, 9.8% </a:t>
            </a:r>
            <a:r>
              <a:rPr lang="en-US" sz="1100" dirty="0">
                <a:solidFill>
                  <a:srgbClr val="000000"/>
                </a:solidFill>
              </a:rPr>
              <a:t>ROAS </a:t>
            </a:r>
            <a:r>
              <a:rPr lang="en-US" sz="1100" dirty="0" smtClean="0">
                <a:solidFill>
                  <a:srgbClr val="000000"/>
                </a:solidFill>
              </a:rPr>
              <a:t>in 2013, </a:t>
            </a:r>
            <a:r>
              <a:rPr lang="en-US" sz="1100" dirty="0">
                <a:solidFill>
                  <a:srgbClr val="000000"/>
                </a:solidFill>
              </a:rPr>
              <a:t>6.2% ROAS in 2012, 4.7% ROAS for 2011, 7.6% for 2010 and 7.4% for 2009.</a:t>
            </a:r>
          </a:p>
          <a:p>
            <a:pPr fontAlgn="base">
              <a:lnSpc>
                <a:spcPct val="85000"/>
              </a:lnSpc>
              <a:spcBef>
                <a:spcPct val="25000"/>
              </a:spcBef>
              <a:spcAft>
                <a:spcPct val="0"/>
              </a:spcAft>
              <a:buClr>
                <a:srgbClr val="FF6801"/>
              </a:buClr>
            </a:pPr>
            <a:r>
              <a:rPr lang="en-US" sz="1100" dirty="0">
                <a:solidFill>
                  <a:srgbClr val="000000"/>
                </a:solidFill>
              </a:rPr>
              <a:t>Sources: A.M. Best, </a:t>
            </a:r>
            <a:r>
              <a:rPr lang="en-US" sz="1100" dirty="0" smtClean="0">
                <a:solidFill>
                  <a:srgbClr val="000000"/>
                </a:solidFill>
              </a:rPr>
              <a:t>ISO; Insurance </a:t>
            </a:r>
            <a:r>
              <a:rPr lang="en-US" sz="1100" dirty="0">
                <a:solidFill>
                  <a:srgbClr val="000000"/>
                </a:solidFill>
              </a:rPr>
              <a:t>Information Institute</a:t>
            </a:r>
          </a:p>
        </p:txBody>
      </p:sp>
      <p:graphicFrame>
        <p:nvGraphicFramePr>
          <p:cNvPr id="14341" name="Object 3"/>
          <p:cNvGraphicFramePr>
            <a:graphicFrameLocks/>
          </p:cNvGraphicFramePr>
          <p:nvPr>
            <p:extLst>
              <p:ext uri="{D42A27DB-BD31-4B8C-83A1-F6EECF244321}">
                <p14:modId xmlns:p14="http://schemas.microsoft.com/office/powerpoint/2010/main" val="3985384423"/>
              </p:ext>
            </p:extLst>
          </p:nvPr>
        </p:nvGraphicFramePr>
        <p:xfrm>
          <a:off x="96398" y="1395273"/>
          <a:ext cx="8748712" cy="5064125"/>
        </p:xfrm>
        <a:graphic>
          <a:graphicData uri="http://schemas.openxmlformats.org/presentationml/2006/ole">
            <mc:AlternateContent xmlns:mc="http://schemas.openxmlformats.org/markup-compatibility/2006">
              <mc:Choice xmlns:v="urn:schemas-microsoft-com:vml" Requires="v">
                <p:oleObj spid="_x0000_s28362906" name="Chart" r:id="rId5" imgW="8715408" imgH="5048319" progId="MSGraph.Chart.8">
                  <p:embed followColorScheme="full"/>
                </p:oleObj>
              </mc:Choice>
              <mc:Fallback>
                <p:oleObj name="Chart" r:id="rId5" imgW="8715408" imgH="5048319" progId="MSGraph.Chart.8">
                  <p:embed followColorScheme="full"/>
                  <p:pic>
                    <p:nvPicPr>
                      <p:cNvPr id="0" name=""/>
                      <p:cNvPicPr>
                        <a:picLocks noChangeArrowheads="1"/>
                      </p:cNvPicPr>
                      <p:nvPr/>
                    </p:nvPicPr>
                    <p:blipFill>
                      <a:blip r:embed="rId6"/>
                      <a:srcRect/>
                      <a:stretch>
                        <a:fillRect/>
                      </a:stretch>
                    </p:blipFill>
                    <p:spPr bwMode="auto">
                      <a:xfrm>
                        <a:off x="96398" y="1395273"/>
                        <a:ext cx="8748712"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PPTShape_0"/>
          <p:cNvSpPr>
            <a:spLocks noChangeArrowheads="1"/>
          </p:cNvSpPr>
          <p:nvPr/>
        </p:nvSpPr>
        <p:spPr bwMode="blackWhite">
          <a:xfrm>
            <a:off x="6191286" y="1563547"/>
            <a:ext cx="1503293" cy="912809"/>
          </a:xfrm>
          <a:prstGeom prst="wedgeRectCallout">
            <a:avLst>
              <a:gd name="adj1" fmla="val 84852"/>
              <a:gd name="adj2" fmla="val 136862"/>
            </a:avLst>
          </a:prstGeom>
          <a:solidFill>
            <a:schemeClr val="tx2"/>
          </a:soli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0000"/>
              </a:lnSpc>
              <a:spcBef>
                <a:spcPct val="50000"/>
              </a:spcBef>
              <a:spcAft>
                <a:spcPct val="0"/>
              </a:spcAft>
              <a:buClr>
                <a:srgbClr val="FFFFFF"/>
              </a:buClr>
              <a:buFont typeface="Wingdings" panose="05000000000000000000" pitchFamily="2" charset="2"/>
              <a:buNone/>
            </a:pPr>
            <a:r>
              <a:rPr lang="en-US" sz="1400" b="1" dirty="0">
                <a:solidFill>
                  <a:srgbClr val="000000"/>
                </a:solidFill>
              </a:rPr>
              <a:t>Net income </a:t>
            </a:r>
            <a:r>
              <a:rPr lang="en-US" sz="1400" b="1" dirty="0" smtClean="0">
                <a:solidFill>
                  <a:srgbClr val="000000"/>
                </a:solidFill>
              </a:rPr>
              <a:t>fell modestly             (-12.5%) in 2014 vs. 2013</a:t>
            </a:r>
            <a:endParaRPr lang="en-US" sz="1400" b="1" dirty="0">
              <a:solidFill>
                <a:srgbClr val="000000"/>
              </a:solidFill>
            </a:endParaRPr>
          </a:p>
        </p:txBody>
      </p:sp>
      <p:sp>
        <p:nvSpPr>
          <p:cNvPr id="2" name="TextBox 1"/>
          <p:cNvSpPr txBox="1"/>
          <p:nvPr/>
        </p:nvSpPr>
        <p:spPr>
          <a:xfrm>
            <a:off x="73924" y="1118274"/>
            <a:ext cx="940239" cy="276999"/>
          </a:xfrm>
          <a:prstGeom prst="rect">
            <a:avLst/>
          </a:prstGeom>
          <a:noFill/>
        </p:spPr>
        <p:txBody>
          <a:bodyPr wrap="square" rtlCol="0">
            <a:spAutoFit/>
          </a:bodyPr>
          <a:lstStyle/>
          <a:p>
            <a:pPr fontAlgn="base">
              <a:spcBef>
                <a:spcPct val="0"/>
              </a:spcBef>
              <a:spcAft>
                <a:spcPct val="0"/>
              </a:spcAft>
            </a:pPr>
            <a:r>
              <a:rPr lang="en-US" sz="1200" dirty="0" smtClean="0">
                <a:solidFill>
                  <a:srgbClr val="000000"/>
                </a:solidFill>
                <a:latin typeface="Arial" charset="0"/>
                <a:cs typeface="Arial" charset="0"/>
              </a:rPr>
              <a:t>$ Millions</a:t>
            </a:r>
            <a:endParaRPr lang="en-US" sz="1200" dirty="0">
              <a:solidFill>
                <a:srgbClr val="000000"/>
              </a:solidFill>
              <a:latin typeface="Arial" charset="0"/>
              <a:cs typeface="Arial" charset="0"/>
            </a:endParaRPr>
          </a:p>
        </p:txBody>
      </p:sp>
    </p:spTree>
    <p:custDataLst>
      <p:tags r:id="rId2"/>
    </p:custDataLst>
    <p:extLst>
      <p:ext uri="{BB962C8B-B14F-4D97-AF65-F5344CB8AC3E}">
        <p14:creationId xmlns:p14="http://schemas.microsoft.com/office/powerpoint/2010/main" val="21012548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30</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259377" y="100116"/>
            <a:ext cx="4312623" cy="860425"/>
          </a:xfrm>
        </p:spPr>
        <p:txBody>
          <a:bodyPr/>
          <a:lstStyle/>
          <a:p>
            <a:r>
              <a:rPr lang="en-US" dirty="0" smtClean="0"/>
              <a:t>Policyholder Surplus, </a:t>
            </a:r>
            <a:br>
              <a:rPr lang="en-US" dirty="0" smtClean="0"/>
            </a:br>
            <a:r>
              <a:rPr lang="en-US" dirty="0" smtClean="0"/>
              <a:t>2006:Q4–2015:Q2</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PPTShape_0"/>
          <p:cNvSpPr>
            <a:spLocks noChangeArrowheads="1"/>
          </p:cNvSpPr>
          <p:nvPr/>
        </p:nvSpPr>
        <p:spPr bwMode="black">
          <a:xfrm>
            <a:off x="169550" y="112325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extLst>
              <p:ext uri="{D42A27DB-BD31-4B8C-83A1-F6EECF244321}">
                <p14:modId xmlns:p14="http://schemas.microsoft.com/office/powerpoint/2010/main" val="987031264"/>
              </p:ext>
            </p:extLst>
          </p:nvPr>
        </p:nvGraphicFramePr>
        <p:xfrm>
          <a:off x="228600" y="1299781"/>
          <a:ext cx="8736496" cy="3362325"/>
        </p:xfrm>
        <a:graphic>
          <a:graphicData uri="http://schemas.openxmlformats.org/presentationml/2006/ole">
            <mc:AlternateContent xmlns:mc="http://schemas.openxmlformats.org/markup-compatibility/2006">
              <mc:Choice xmlns:v="urn:schemas-microsoft-com:vml" Requires="v">
                <p:oleObj spid="_x0000_s28371091" name="Chart" r:id="rId5" imgW="8772414" imgH="3305140" progId="MSGraph.Chart.8">
                  <p:embed followColorScheme="full"/>
                </p:oleObj>
              </mc:Choice>
              <mc:Fallback>
                <p:oleObj name="Chart" r:id="rId5" imgW="8772414" imgH="3305140" progId="MSGraph.Chart.8">
                  <p:embed followColorScheme="full"/>
                  <p:pic>
                    <p:nvPicPr>
                      <p:cNvPr id="0" name=""/>
                      <p:cNvPicPr>
                        <a:picLocks noChangeArrowheads="1"/>
                      </p:cNvPicPr>
                      <p:nvPr/>
                    </p:nvPicPr>
                    <p:blipFill>
                      <a:blip r:embed="rId6"/>
                      <a:srcRect/>
                      <a:stretch>
                        <a:fillRect/>
                      </a:stretch>
                    </p:blipFill>
                    <p:spPr bwMode="auto">
                      <a:xfrm>
                        <a:off x="228600" y="1299781"/>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00776" name="AutoShape 8"/>
          <p:cNvSpPr>
            <a:spLocks noChangeArrowheads="1"/>
          </p:cNvSpPr>
          <p:nvPr/>
        </p:nvSpPr>
        <p:spPr bwMode="blackWhite">
          <a:xfrm>
            <a:off x="1620036" y="1299781"/>
            <a:ext cx="1696563" cy="568325"/>
          </a:xfrm>
          <a:prstGeom prst="wedgeRectCallout">
            <a:avLst>
              <a:gd name="adj1" fmla="val -47891"/>
              <a:gd name="adj2" fmla="val 196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PPTShape_1"/>
          <p:cNvSpPr>
            <a:spLocks noChangeArrowheads="1"/>
          </p:cNvSpPr>
          <p:nvPr/>
        </p:nvSpPr>
        <p:spPr bwMode="blackWhite">
          <a:xfrm>
            <a:off x="5600701" y="3458818"/>
            <a:ext cx="2739986" cy="556591"/>
          </a:xfrm>
          <a:prstGeom prst="wedgeRectCallout">
            <a:avLst>
              <a:gd name="adj1" fmla="val 62773"/>
              <a:gd name="adj2" fmla="val -145744"/>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6/30/15 stood at a near-record high $672.4B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91123" y="5439216"/>
            <a:ext cx="3112729" cy="1169551"/>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smtClean="0">
                <a:solidFill>
                  <a:srgbClr val="000000"/>
                </a:solidFill>
              </a:rPr>
              <a:t>2010:Q1 data i</a:t>
            </a:r>
            <a:r>
              <a:rPr lang="en-US" sz="1400" dirty="0" smtClean="0">
                <a:solidFill>
                  <a:srgbClr val="000000"/>
                </a:solidFill>
                <a:latin typeface="Arial" charset="0"/>
                <a:cs typeface="Arial" charset="0"/>
              </a:rPr>
              <a:t>ncludes </a:t>
            </a:r>
            <a:r>
              <a:rPr lang="en-US" sz="1400" dirty="0">
                <a:solidFill>
                  <a:srgbClr val="000000"/>
                </a:solidFill>
                <a:latin typeface="Arial" charset="0"/>
                <a:cs typeface="Arial" charset="0"/>
              </a:rPr>
              <a:t>$22.5B of paid-in capital from a holding company parent for one insurer’s investment in a non-insurance business </a:t>
            </a:r>
            <a:r>
              <a:rPr lang="en-US" sz="1400" dirty="0" smtClean="0">
                <a:solidFill>
                  <a:srgbClr val="000000"/>
                </a:solidFill>
              </a:rPr>
              <a:t>.</a:t>
            </a:r>
            <a:endParaRPr lang="en-US" sz="1400" dirty="0">
              <a:solidFill>
                <a:srgbClr val="000000"/>
              </a:solidFill>
              <a:latin typeface="Arial" charset="0"/>
              <a:cs typeface="Arial" charset="0"/>
            </a:endParaRPr>
          </a:p>
        </p:txBody>
      </p:sp>
      <p:sp>
        <p:nvSpPr>
          <p:cNvPr id="18" name="AutoShape 7"/>
          <p:cNvSpPr>
            <a:spLocks noChangeArrowheads="1"/>
          </p:cNvSpPr>
          <p:nvPr/>
        </p:nvSpPr>
        <p:spPr bwMode="blackWhite">
          <a:xfrm>
            <a:off x="198782" y="4790660"/>
            <a:ext cx="8686800" cy="65598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a:t>
            </a:r>
            <a:r>
              <a:rPr lang="en-US" sz="2000" b="1" dirty="0" smtClean="0">
                <a:solidFill>
                  <a:srgbClr val="FFFFFF"/>
                </a:solidFill>
                <a:latin typeface="Arial" charset="0"/>
                <a:cs typeface="Arial" charset="0"/>
              </a:rPr>
              <a:t>industry </a:t>
            </a:r>
            <a:r>
              <a:rPr lang="en-US" sz="2000" b="1" dirty="0">
                <a:solidFill>
                  <a:srgbClr val="FFFFFF"/>
                </a:solidFill>
                <a:latin typeface="Arial" charset="0"/>
                <a:cs typeface="Arial" charset="0"/>
              </a:rPr>
              <a:t>now has $1 of surplus for every $</a:t>
            </a:r>
            <a:r>
              <a:rPr lang="en-US" sz="2000" b="1" dirty="0" smtClean="0">
                <a:solidFill>
                  <a:srgbClr val="FFFFFF"/>
                </a:solidFill>
                <a:latin typeface="Arial" charset="0"/>
                <a:cs typeface="Arial" charset="0"/>
              </a:rPr>
              <a:t>0.73 </a:t>
            </a:r>
            <a:r>
              <a:rPr lang="en-US" sz="2000" b="1" dirty="0">
                <a:solidFill>
                  <a:srgbClr val="FFFFFF"/>
                </a:solidFill>
                <a:latin typeface="Arial" charset="0"/>
                <a:cs typeface="Arial" charset="0"/>
              </a:rPr>
              <a:t>of </a:t>
            </a:r>
            <a:r>
              <a:rPr lang="en-US" sz="2000" b="1" dirty="0" smtClean="0">
                <a:solidFill>
                  <a:srgbClr val="FFFFFF"/>
                </a:solidFill>
                <a:latin typeface="Arial" charset="0"/>
                <a:cs typeface="Arial" charset="0"/>
              </a:rPr>
              <a:t>NPW,</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close to the </a:t>
            </a:r>
            <a:r>
              <a:rPr lang="en-US" sz="2000" b="1" dirty="0">
                <a:solidFill>
                  <a:srgbClr val="FFFFFF"/>
                </a:solidFill>
                <a:latin typeface="Arial" charset="0"/>
                <a:cs typeface="Arial" charset="0"/>
              </a:rPr>
              <a:t>strongest claims-paying status in its history.</a:t>
            </a:r>
          </a:p>
        </p:txBody>
      </p:sp>
      <p:sp>
        <p:nvSpPr>
          <p:cNvPr id="19" name="PPTShape_2"/>
          <p:cNvSpPr>
            <a:spLocks noChangeArrowheads="1"/>
          </p:cNvSpPr>
          <p:nvPr/>
        </p:nvSpPr>
        <p:spPr bwMode="blackWhite">
          <a:xfrm>
            <a:off x="3810000" y="1180639"/>
            <a:ext cx="2563812" cy="568325"/>
          </a:xfrm>
          <a:prstGeom prst="wedgeRectCallout">
            <a:avLst>
              <a:gd name="adj1" fmla="val 15172"/>
              <a:gd name="adj2" fmla="val 1469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595730"/>
            <a:ext cx="5449819" cy="9306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latin typeface="Arial" charset="0"/>
                <a:cs typeface="Arial" charset="0"/>
              </a:rPr>
              <a:t>The P/C insurance </a:t>
            </a:r>
            <a:r>
              <a:rPr lang="en-US" sz="2000" b="1" dirty="0" smtClean="0">
                <a:solidFill>
                  <a:srgbClr val="FFFFFF"/>
                </a:solidFill>
              </a:rPr>
              <a:t>i</a:t>
            </a:r>
            <a:r>
              <a:rPr lang="en-US" sz="2000" b="1" dirty="0" smtClean="0">
                <a:solidFill>
                  <a:srgbClr val="FFFFFF"/>
                </a:solidFill>
                <a:latin typeface="Arial" charset="0"/>
                <a:cs typeface="Arial" charset="0"/>
              </a:rPr>
              <a:t>ndustry </a:t>
            </a:r>
            <a:r>
              <a:rPr lang="en-US" sz="2000" b="1" dirty="0" smtClean="0">
                <a:solidFill>
                  <a:srgbClr val="FFFFFF"/>
                </a:solidFill>
              </a:rPr>
              <a:t>e</a:t>
            </a:r>
            <a:r>
              <a:rPr lang="en-US" sz="2000" b="1" dirty="0" smtClean="0">
                <a:solidFill>
                  <a:srgbClr val="FFFFFF"/>
                </a:solidFill>
                <a:latin typeface="Arial" charset="0"/>
                <a:cs typeface="Arial" charset="0"/>
              </a:rPr>
              <a:t>ntered 2015</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in </a:t>
            </a:r>
            <a:r>
              <a:rPr lang="en-US" sz="2000" b="1" dirty="0" smtClean="0">
                <a:solidFill>
                  <a:srgbClr val="FFFFFF"/>
                </a:solidFill>
              </a:rPr>
              <a:t>v</a:t>
            </a:r>
            <a:r>
              <a:rPr lang="en-US" sz="2000" b="1" dirty="0" smtClean="0">
                <a:solidFill>
                  <a:srgbClr val="FFFFFF"/>
                </a:solidFill>
                <a:latin typeface="Arial" charset="0"/>
                <a:cs typeface="Arial" charset="0"/>
              </a:rPr>
              <a:t>ery </a:t>
            </a:r>
            <a:r>
              <a:rPr lang="en-US" sz="2000" b="1" dirty="0" smtClean="0">
                <a:solidFill>
                  <a:srgbClr val="FFFFFF"/>
                </a:solidFill>
              </a:rPr>
              <a:t>s</a:t>
            </a:r>
            <a:r>
              <a:rPr lang="en-US" sz="2000" b="1" dirty="0" smtClean="0">
                <a:solidFill>
                  <a:srgbClr val="FFFFFF"/>
                </a:solidFill>
                <a:latin typeface="Arial" charset="0"/>
                <a:cs typeface="Arial" charset="0"/>
              </a:rPr>
              <a:t>trong </a:t>
            </a:r>
            <a:r>
              <a:rPr lang="en-US" sz="2000" b="1" dirty="0" smtClean="0">
                <a:solidFill>
                  <a:srgbClr val="FFFFFF"/>
                </a:solidFill>
              </a:rPr>
              <a:t>f</a:t>
            </a:r>
            <a:r>
              <a:rPr lang="en-US" sz="2000" b="1" dirty="0" smtClean="0">
                <a:solidFill>
                  <a:srgbClr val="FFFFFF"/>
                </a:solidFill>
                <a:latin typeface="Arial" charset="0"/>
                <a:cs typeface="Arial" charset="0"/>
              </a:rPr>
              <a:t>inancial condition.</a:t>
            </a:r>
            <a:endParaRPr lang="en-US" sz="2000" b="1" dirty="0">
              <a:solidFill>
                <a:srgbClr val="FFFFFF"/>
              </a:solidFill>
              <a:latin typeface="Arial" charset="0"/>
              <a:cs typeface="Arial" charset="0"/>
            </a:endParaRPr>
          </a:p>
        </p:txBody>
      </p:sp>
    </p:spTree>
    <p:custDataLst>
      <p:tags r:id="rId2"/>
    </p:custDataLst>
    <p:extLst>
      <p:ext uri="{BB962C8B-B14F-4D97-AF65-F5344CB8AC3E}">
        <p14:creationId xmlns:p14="http://schemas.microsoft.com/office/powerpoint/2010/main" val="21689071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2095199087"/>
              </p:ext>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7952724" name="Chart" r:id="rId4" imgW="8600977" imgH="4190861" progId="MSGraph.Chart.8">
                  <p:embed followColorScheme="full"/>
                </p:oleObj>
              </mc:Choice>
              <mc:Fallback>
                <p:oleObj name="Chart" r:id="rId4" imgW="8600977" imgH="4190861"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1975–2015:Q2*</a:t>
            </a:r>
          </a:p>
        </p:txBody>
      </p:sp>
      <p:sp>
        <p:nvSpPr>
          <p:cNvPr id="46084" name="Rectangle 4"/>
          <p:cNvSpPr>
            <a:spLocks noChangeArrowheads="1"/>
          </p:cNvSpPr>
          <p:nvPr/>
        </p:nvSpPr>
        <p:spPr bwMode="auto">
          <a:xfrm>
            <a:off x="-12700" y="6206380"/>
            <a:ext cx="6651625"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6</a:t>
            </a:r>
          </a:p>
          <a:p>
            <a:pPr eaLnBrk="0" hangingPunct="0">
              <a:lnSpc>
                <a:spcPct val="85000"/>
              </a:lnSpc>
              <a:spcBef>
                <a:spcPct val="25000"/>
              </a:spcBef>
              <a:buClr>
                <a:schemeClr val="accent2"/>
              </a:buClr>
              <a:buFont typeface="Wingdings" pitchFamily="2" charset="2"/>
              <a:buNone/>
            </a:pPr>
            <a:r>
              <a:rPr lang="en-US" sz="1100" dirty="0" smtClean="0"/>
              <a:t>*As of 6/30/15.</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152293" y="3999937"/>
            <a:ext cx="3880247" cy="107847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0.76:$</a:t>
            </a:r>
            <a:r>
              <a:rPr lang="en-US" b="1" dirty="0">
                <a:solidFill>
                  <a:srgbClr val="FFFFFF"/>
                </a:solidFill>
              </a:rPr>
              <a:t>1 as of</a:t>
            </a:r>
            <a:br>
              <a:rPr lang="en-US" b="1" dirty="0">
                <a:solidFill>
                  <a:srgbClr val="FFFFFF"/>
                </a:solidFill>
              </a:rPr>
            </a:br>
            <a:r>
              <a:rPr lang="en-US" b="1" dirty="0" smtClean="0">
                <a:solidFill>
                  <a:srgbClr val="FFFFFF"/>
                </a:solidFill>
              </a:rPr>
              <a:t>6/30/15, </a:t>
            </a:r>
            <a:r>
              <a:rPr lang="en-US" b="1" dirty="0">
                <a:solidFill>
                  <a:srgbClr val="FFFFFF"/>
                </a:solidFill>
              </a:rPr>
              <a:t>a</a:t>
            </a:r>
            <a:r>
              <a:rPr lang="en-US" b="1" dirty="0" smtClean="0">
                <a:solidFill>
                  <a:srgbClr val="FFFFFF"/>
                </a:solidFill>
              </a:rPr>
              <a:t> </a:t>
            </a:r>
            <a:r>
              <a:rPr lang="en-US" b="1" dirty="0">
                <a:solidFill>
                  <a:srgbClr val="FFFFFF"/>
                </a:solidFill>
              </a:rPr>
              <a:t>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416049" y="1647826"/>
            <a:ext cx="5505013" cy="873125"/>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6</a:t>
            </a:r>
            <a:r>
              <a:rPr lang="en-US" sz="1600" b="1" dirty="0" smtClean="0">
                <a:solidFill>
                  <a:schemeClr val="bg1"/>
                </a:solidFill>
              </a:rPr>
              <a:t>/30/15 </a:t>
            </a:r>
            <a:r>
              <a:rPr lang="en-US" sz="1600" b="1" dirty="0">
                <a:solidFill>
                  <a:schemeClr val="bg1"/>
                </a:solidFill>
              </a:rPr>
              <a:t>was </a:t>
            </a:r>
            <a:r>
              <a:rPr lang="en-US" sz="1600" b="1" dirty="0" smtClean="0">
                <a:solidFill>
                  <a:schemeClr val="bg1"/>
                </a:solidFill>
              </a:rPr>
              <a:t>a near-record $672.4, down 0.3% from the record $674.7 of 12/31/14 but up 53.8% ($235.3B) from the crisis trough of </a:t>
            </a:r>
            <a:r>
              <a:rPr lang="en-US" sz="1600" b="1" dirty="0">
                <a:solidFill>
                  <a:schemeClr val="bg1"/>
                </a:solidFill>
              </a:rPr>
              <a:t>$437.1B </a:t>
            </a:r>
            <a:r>
              <a:rPr lang="en-US" sz="1600" b="1" dirty="0" smtClean="0">
                <a:solidFill>
                  <a:schemeClr val="bg1"/>
                </a:solidFill>
              </a:rPr>
              <a:t>at 3/31/09</a:t>
            </a:r>
            <a:endParaRPr lang="en-US" sz="1600" b="1" dirty="0">
              <a:solidFill>
                <a:schemeClr val="bg1"/>
              </a:solidFill>
            </a:endParaRPr>
          </a:p>
        </p:txBody>
      </p:sp>
    </p:spTree>
    <p:extLst>
      <p:ext uri="{BB962C8B-B14F-4D97-AF65-F5344CB8AC3E}">
        <p14:creationId xmlns:p14="http://schemas.microsoft.com/office/powerpoint/2010/main" val="49601666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extLst>
              <p:ext uri="{D42A27DB-BD31-4B8C-83A1-F6EECF244321}">
                <p14:modId xmlns:p14="http://schemas.microsoft.com/office/powerpoint/2010/main" val="1882183675"/>
              </p:ext>
            </p:extLst>
          </p:nvPr>
        </p:nvGraphicFramePr>
        <p:xfrm>
          <a:off x="138113" y="1498600"/>
          <a:ext cx="8655050" cy="4200525"/>
        </p:xfrm>
        <a:graphic>
          <a:graphicData uri="http://schemas.openxmlformats.org/presentationml/2006/ole">
            <mc:AlternateContent xmlns:mc="http://schemas.openxmlformats.org/markup-compatibility/2006">
              <mc:Choice xmlns:v="urn:schemas-microsoft-com:vml" Requires="v">
                <p:oleObj spid="_x0000_s28090801" name="Chart" r:id="rId4" imgW="8610548" imgH="4181634" progId="MSGraph.Chart.8">
                  <p:embed followColorScheme="full"/>
                </p:oleObj>
              </mc:Choice>
              <mc:Fallback>
                <p:oleObj name="Chart" r:id="rId4" imgW="8610548" imgH="4181634" progId="MSGraph.Chart.8">
                  <p:embed followColorScheme="full"/>
                  <p:pic>
                    <p:nvPicPr>
                      <p:cNvPr id="0" name=""/>
                      <p:cNvPicPr>
                        <a:picLocks noChangeAspect="1" noChangeArrowheads="1"/>
                      </p:cNvPicPr>
                      <p:nvPr/>
                    </p:nvPicPr>
                    <p:blipFill>
                      <a:blip r:embed="rId5"/>
                      <a:srcRect/>
                      <a:stretch>
                        <a:fillRect/>
                      </a:stretch>
                    </p:blipFill>
                    <p:spPr bwMode="gray">
                      <a:xfrm>
                        <a:off x="138113" y="1498600"/>
                        <a:ext cx="8655050" cy="4200525"/>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6083" name="Rectangle 3"/>
          <p:cNvSpPr>
            <a:spLocks noGrp="1" noChangeArrowheads="1"/>
          </p:cNvSpPr>
          <p:nvPr>
            <p:ph type="title" idx="4294967295"/>
          </p:nvPr>
        </p:nvSpPr>
        <p:spPr/>
        <p:txBody>
          <a:bodyPr/>
          <a:lstStyle/>
          <a:p>
            <a:r>
              <a:rPr lang="en-US" dirty="0" smtClean="0"/>
              <a:t>Premium-to-Surplus Ratio:</a:t>
            </a:r>
            <a:br>
              <a:rPr lang="en-US" dirty="0" smtClean="0"/>
            </a:br>
            <a:r>
              <a:rPr lang="en-US" dirty="0" smtClean="0"/>
              <a:t>1985–2014*</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12/31/14.</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2489597" y="1297579"/>
            <a:ext cx="3952082" cy="959249"/>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The larger surplus is in relation to premiums—the lower the P:S ratio—and the great the industry’s capacity to handle the risk it has accepted</a:t>
            </a:r>
            <a:endParaRPr lang="en-US" sz="1600" b="1" dirty="0">
              <a:solidFill>
                <a:schemeClr val="bg1"/>
              </a:solidFill>
              <a:cs typeface="+mn-cs"/>
            </a:endParaRP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192088" y="125174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(Ratio of NWP to PHS)</a:t>
            </a:r>
            <a:endParaRPr lang="en-US" sz="1600" b="1" dirty="0">
              <a:solidFill>
                <a:srgbClr val="225A7A"/>
              </a:solidFill>
            </a:endParaRP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0.73:$</a:t>
            </a:r>
            <a:r>
              <a:rPr lang="en-US" b="1" dirty="0">
                <a:solidFill>
                  <a:srgbClr val="FFFFFF"/>
                </a:solidFill>
              </a:rPr>
              <a:t>1 as of</a:t>
            </a:r>
            <a:br>
              <a:rPr lang="en-US" b="1" dirty="0">
                <a:solidFill>
                  <a:srgbClr val="FFFFFF"/>
                </a:solidFill>
              </a:rPr>
            </a:br>
            <a:r>
              <a:rPr lang="en-US" b="1" dirty="0" smtClean="0">
                <a:solidFill>
                  <a:srgbClr val="FFFFFF"/>
                </a:solidFill>
              </a:rPr>
              <a:t>12/31/14, </a:t>
            </a:r>
            <a:r>
              <a:rPr lang="en-US" b="1" dirty="0">
                <a:solidFill>
                  <a:srgbClr val="FFFFFF"/>
                </a:solidFill>
              </a:rPr>
              <a:t>a</a:t>
            </a:r>
            <a:r>
              <a:rPr lang="en-US" b="1" dirty="0" smtClean="0">
                <a:solidFill>
                  <a:srgbClr val="FFFFFF"/>
                </a:solidFill>
              </a:rPr>
              <a:t> Record </a:t>
            </a:r>
            <a:r>
              <a:rPr lang="en-US" b="1" dirty="0">
                <a:solidFill>
                  <a:srgbClr val="FFFFFF"/>
                </a:solidFill>
              </a:rPr>
              <a:t>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5883565" y="2669906"/>
            <a:ext cx="2896104" cy="820086"/>
          </a:xfrm>
          <a:prstGeom prst="wedgeRectCallout">
            <a:avLst>
              <a:gd name="adj1" fmla="val 39667"/>
              <a:gd name="adj2" fmla="val 17458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12/31/14 </a:t>
            </a:r>
            <a:r>
              <a:rPr lang="en-US" sz="1600" b="1" dirty="0">
                <a:solidFill>
                  <a:schemeClr val="bg1"/>
                </a:solidFill>
              </a:rPr>
              <a:t>was </a:t>
            </a:r>
            <a:r>
              <a:rPr lang="en-US" sz="1600" b="1" dirty="0" smtClean="0">
                <a:solidFill>
                  <a:schemeClr val="bg1"/>
                </a:solidFill>
              </a:rPr>
              <a:t>$0.73:$1, a near-record low (at least in modern history)</a:t>
            </a:r>
            <a:endParaRPr lang="en-US" sz="1600" b="1" dirty="0">
              <a:solidFill>
                <a:schemeClr val="bg1"/>
              </a:solidFill>
            </a:endParaRPr>
          </a:p>
        </p:txBody>
      </p:sp>
      <p:sp>
        <p:nvSpPr>
          <p:cNvPr id="11" name="AutoShape 8"/>
          <p:cNvSpPr>
            <a:spLocks noChangeArrowheads="1"/>
          </p:cNvSpPr>
          <p:nvPr/>
        </p:nvSpPr>
        <p:spPr bwMode="blackWhite">
          <a:xfrm>
            <a:off x="4844239" y="4497418"/>
            <a:ext cx="1882235" cy="511103"/>
          </a:xfrm>
          <a:prstGeom prst="wedgeRectCallout">
            <a:avLst>
              <a:gd name="adj1" fmla="val -35788"/>
              <a:gd name="adj2" fmla="val -10519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9/11, Recession &amp; Hard Market</a:t>
            </a:r>
            <a:endParaRPr lang="en-US" sz="1600" b="1" dirty="0">
              <a:solidFill>
                <a:schemeClr val="bg1"/>
              </a:solidFill>
            </a:endParaRPr>
          </a:p>
        </p:txBody>
      </p:sp>
    </p:spTree>
    <p:extLst>
      <p:ext uri="{BB962C8B-B14F-4D97-AF65-F5344CB8AC3E}">
        <p14:creationId xmlns:p14="http://schemas.microsoft.com/office/powerpoint/2010/main" val="804366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1000"/>
                                  </p:stCondLst>
                                  <p:childTnLst>
                                    <p:set>
                                      <p:cBhvr>
                                        <p:cTn id="6" dur="1" fill="hold">
                                          <p:stCondLst>
                                            <p:cond delay="0"/>
                                          </p:stCondLst>
                                        </p:cTn>
                                        <p:tgtEl>
                                          <p:spTgt spid="6380546"/>
                                        </p:tgtEl>
                                        <p:attrNameLst>
                                          <p:attrName>style.visibility</p:attrName>
                                        </p:attrNameLst>
                                      </p:cBhvr>
                                      <p:to>
                                        <p:strVal val="visible"/>
                                      </p:to>
                                    </p:set>
                                    <p:animEffect transition="in" filter="wipe(left)">
                                      <p:cBhvr>
                                        <p:cTn id="7" dur="1000"/>
                                        <p:tgtEl>
                                          <p:spTgt spid="6380546"/>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par>
                          <p:cTn id="21" fill="hold">
                            <p:stCondLst>
                              <p:cond delay="5600"/>
                            </p:stCondLst>
                            <p:childTnLst>
                              <p:par>
                                <p:cTn id="22" presetID="22" presetClass="entr" presetSubtype="2" fill="hold" grpId="0" nodeType="afterEffect">
                                  <p:stCondLst>
                                    <p:cond delay="7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6083" name="Rectangle 3"/>
          <p:cNvSpPr>
            <a:spLocks noGrp="1" noChangeArrowheads="1"/>
          </p:cNvSpPr>
          <p:nvPr>
            <p:ph type="title" idx="4294967295"/>
          </p:nvPr>
        </p:nvSpPr>
        <p:spPr/>
        <p:txBody>
          <a:bodyPr/>
          <a:lstStyle/>
          <a:p>
            <a:r>
              <a:rPr lang="en-US" dirty="0" smtClean="0"/>
              <a:t>US P/C Insurance Industry Excess Capital Position: 1994–2016E</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Barclays Research estimates.</a:t>
            </a:r>
            <a:endParaRPr lang="en-US" sz="1100" dirty="0"/>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rot="5400000" flipV="1">
            <a:off x="-1473784" y="3026570"/>
            <a:ext cx="3645766" cy="1938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400" b="1" dirty="0" smtClean="0">
                <a:solidFill>
                  <a:srgbClr val="225A7A"/>
                </a:solidFill>
              </a:rPr>
              <a:t>Surplus Redundancy (Deficiency)</a:t>
            </a:r>
            <a:endParaRPr lang="en-US" sz="1400" b="1" dirty="0">
              <a:solidFill>
                <a:srgbClr val="225A7A"/>
              </a:solidFill>
            </a:endParaRPr>
          </a:p>
        </p:txBody>
      </p:sp>
      <p:sp>
        <p:nvSpPr>
          <p:cNvPr id="230408" name="Rectangle 8"/>
          <p:cNvSpPr>
            <a:spLocks noChangeArrowheads="1"/>
          </p:cNvSpPr>
          <p:nvPr/>
        </p:nvSpPr>
        <p:spPr bwMode="blackWhite">
          <a:xfrm>
            <a:off x="252149" y="5560146"/>
            <a:ext cx="7247201" cy="88629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Industry’s Strong Capital Position Suggests Insurers Are in a Good Position to Increase Risk Appetite, Repurchase Shares and Pursue Acquisitions</a:t>
            </a:r>
            <a:endParaRPr lang="en-US" b="1" dirty="0">
              <a:solidFill>
                <a:srgbClr val="FFFFFF"/>
              </a:solidFill>
            </a:endParaRPr>
          </a:p>
        </p:txBody>
      </p:sp>
      <p:pic>
        <p:nvPicPr>
          <p:cNvPr id="3" name="Picture 2"/>
          <p:cNvPicPr>
            <a:picLocks noChangeAspect="1"/>
          </p:cNvPicPr>
          <p:nvPr/>
        </p:nvPicPr>
        <p:blipFill>
          <a:blip r:embed="rId3"/>
          <a:stretch>
            <a:fillRect/>
          </a:stretch>
        </p:blipFill>
        <p:spPr>
          <a:xfrm>
            <a:off x="522143" y="2035175"/>
            <a:ext cx="6977207" cy="3450766"/>
          </a:xfrm>
          <a:prstGeom prst="rect">
            <a:avLst/>
          </a:prstGeom>
        </p:spPr>
      </p:pic>
      <p:sp>
        <p:nvSpPr>
          <p:cNvPr id="13" name="Rectangle 7"/>
          <p:cNvSpPr>
            <a:spLocks noChangeArrowheads="1"/>
          </p:cNvSpPr>
          <p:nvPr/>
        </p:nvSpPr>
        <p:spPr bwMode="black">
          <a:xfrm rot="5400000" flipV="1">
            <a:off x="5925605" y="3158580"/>
            <a:ext cx="3645766" cy="1938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400" b="1" dirty="0" smtClean="0">
                <a:solidFill>
                  <a:srgbClr val="225A7A"/>
                </a:solidFill>
              </a:rPr>
              <a:t>Percent Redundancy (Deficiency)</a:t>
            </a:r>
            <a:endParaRPr lang="en-US" sz="1400" b="1" dirty="0">
              <a:solidFill>
                <a:srgbClr val="225A7A"/>
              </a:solidFill>
            </a:endParaRPr>
          </a:p>
        </p:txBody>
      </p:sp>
      <p:sp>
        <p:nvSpPr>
          <p:cNvPr id="14" name="AutoShape 8"/>
          <p:cNvSpPr>
            <a:spLocks noChangeArrowheads="1"/>
          </p:cNvSpPr>
          <p:nvPr/>
        </p:nvSpPr>
        <p:spPr bwMode="blackWhite">
          <a:xfrm>
            <a:off x="3514437" y="1145309"/>
            <a:ext cx="2636982" cy="744825"/>
          </a:xfrm>
          <a:prstGeom prst="wedgeRectCallout">
            <a:avLst>
              <a:gd name="adj1" fmla="val 58045"/>
              <a:gd name="adj2" fmla="val 1188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Barclay’s suggests that surplus is approximately $200B (~30%)</a:t>
            </a:r>
            <a:endParaRPr lang="en-US" sz="1600" b="1" dirty="0">
              <a:solidFill>
                <a:schemeClr val="bg1"/>
              </a:solidFill>
            </a:endParaRPr>
          </a:p>
        </p:txBody>
      </p:sp>
    </p:spTree>
    <p:extLst>
      <p:ext uri="{BB962C8B-B14F-4D97-AF65-F5344CB8AC3E}">
        <p14:creationId xmlns:p14="http://schemas.microsoft.com/office/powerpoint/2010/main" val="7563444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30408"/>
                                        </p:tgtEl>
                                        <p:attrNameLst>
                                          <p:attrName>style.visibility</p:attrName>
                                        </p:attrNameLst>
                                      </p:cBhvr>
                                      <p:to>
                                        <p:strVal val="visible"/>
                                      </p:to>
                                    </p:set>
                                    <p:anim calcmode="lin" valueType="num">
                                      <p:cBhvr>
                                        <p:cTn id="7" dur="500" fill="hold"/>
                                        <p:tgtEl>
                                          <p:spTgt spid="230408"/>
                                        </p:tgtEl>
                                        <p:attrNameLst>
                                          <p:attrName>ppt_w</p:attrName>
                                        </p:attrNameLst>
                                      </p:cBhvr>
                                      <p:tavLst>
                                        <p:tav tm="0">
                                          <p:val>
                                            <p:fltVal val="0"/>
                                          </p:val>
                                        </p:tav>
                                        <p:tav tm="100000">
                                          <p:val>
                                            <p:strVal val="#ppt_w"/>
                                          </p:val>
                                        </p:tav>
                                      </p:tavLst>
                                    </p:anim>
                                    <p:anim calcmode="lin" valueType="num">
                                      <p:cBhvr>
                                        <p:cTn id="8" dur="500" fill="hold"/>
                                        <p:tgtEl>
                                          <p:spTgt spid="230408"/>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2" fill="hold" grpId="0" nodeType="afterEffect">
                                  <p:stCondLst>
                                    <p:cond delay="70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8"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P/C Industry: Loss Reserve-to-Surplus Ratio, 1971-2014</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Calculations from A.M. Best and ISO data by Insurance Information Institute.</a:t>
            </a:r>
            <a:endParaRPr lang="en-US" sz="1100" dirty="0"/>
          </a:p>
        </p:txBody>
      </p:sp>
      <p:graphicFrame>
        <p:nvGraphicFramePr>
          <p:cNvPr id="5" name="Object 3"/>
          <p:cNvGraphicFramePr>
            <a:graphicFrameLocks noChangeAspect="1"/>
          </p:cNvGraphicFramePr>
          <p:nvPr>
            <p:extLst>
              <p:ext uri="{D42A27DB-BD31-4B8C-83A1-F6EECF244321}">
                <p14:modId xmlns:p14="http://schemas.microsoft.com/office/powerpoint/2010/main" val="759060186"/>
              </p:ext>
            </p:extLst>
          </p:nvPr>
        </p:nvGraphicFramePr>
        <p:xfrm>
          <a:off x="365233" y="1476581"/>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eaLnBrk="0" hangingPunct="0">
              <a:lnSpc>
                <a:spcPct val="90000"/>
              </a:lnSpc>
              <a:spcBef>
                <a:spcPct val="50000"/>
              </a:spcBef>
              <a:buClr>
                <a:srgbClr val="FFFFFF"/>
              </a:buClr>
            </a:pPr>
            <a:r>
              <a:rPr lang="en-US" b="1" dirty="0" smtClean="0">
                <a:solidFill>
                  <a:srgbClr val="FFFFFF"/>
                </a:solidFill>
              </a:rPr>
              <a:t>The Property/Casualty Industry Adjusted Its Risk Portfolio in Response to Risk-Based Capital Requirements Implemented in 1994.</a:t>
            </a:r>
            <a:endParaRPr lang="en-US" b="1" dirty="0">
              <a:solidFill>
                <a:srgbClr val="FFFFFF"/>
              </a:solidFill>
            </a:endParaRPr>
          </a:p>
        </p:txBody>
      </p:sp>
      <p:sp>
        <p:nvSpPr>
          <p:cNvPr id="6" name="Investors supply capital"/>
          <p:cNvSpPr>
            <a:spLocks noChangeArrowheads="1"/>
          </p:cNvSpPr>
          <p:nvPr/>
        </p:nvSpPr>
        <p:spPr bwMode="blackWhite">
          <a:xfrm>
            <a:off x="1206136" y="1174513"/>
            <a:ext cx="3169919" cy="812190"/>
          </a:xfrm>
          <a:prstGeom prst="wedgeRectCallout">
            <a:avLst>
              <a:gd name="adj1" fmla="val -22540"/>
              <a:gd name="adj2" fmla="val 72649"/>
            </a:avLst>
          </a:prstGeom>
          <a:gradFill rotWithShape="1">
            <a:gsLst>
              <a:gs pos="2000">
                <a:srgbClr val="225A7A"/>
              </a:gs>
              <a:gs pos="100000">
                <a:srgbClr val="225A7A"/>
              </a:gs>
            </a:gsLst>
            <a:lin ang="5400000" scaled="1"/>
          </a:gradFill>
          <a:ln w="28575" algn="ctr">
            <a:solidFill>
              <a:srgbClr val="225A7A"/>
            </a:solidFill>
            <a:miter lim="800000"/>
            <a:headEnd/>
            <a:tailEnd/>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
              </a:rPr>
              <a:t>Inflation, Liability Crisis Increased Reserves, Plunging Stock Prices Depleted Surplus</a:t>
            </a:r>
            <a:endParaRPr lang="en-US" sz="1600" b="1" dirty="0">
              <a:solidFill>
                <a:srgbClr val="FFFFFF"/>
              </a:solidFill>
              <a:latin typeface="Arial "/>
              <a:cs typeface="Arial" charset="0"/>
            </a:endParaRPr>
          </a:p>
        </p:txBody>
      </p:sp>
      <p:cxnSp>
        <p:nvCxnSpPr>
          <p:cNvPr id="7" name="Straight Connector 6"/>
          <p:cNvCxnSpPr/>
          <p:nvPr/>
        </p:nvCxnSpPr>
        <p:spPr>
          <a:xfrm flipH="1">
            <a:off x="5016138" y="1580608"/>
            <a:ext cx="13062" cy="359228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48682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0" y="6556375"/>
            <a:ext cx="9144000" cy="301625"/>
          </a:xfrm>
          <a:prstGeom prst="rect">
            <a:avLst/>
          </a:prstGeom>
          <a:solidFill>
            <a:srgbClr val="225A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endParaRPr lang="en-US" altLang="en-US" dirty="0" smtClean="0">
              <a:solidFill>
                <a:srgbClr val="000000"/>
              </a:solidFill>
            </a:endParaRPr>
          </a:p>
        </p:txBody>
      </p:sp>
      <p:sp>
        <p:nvSpPr>
          <p:cNvPr id="5123" name="Rectangle 4"/>
          <p:cNvSpPr>
            <a:spLocks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0" fontAlgn="base" hangingPunct="0">
              <a:lnSpc>
                <a:spcPct val="85000"/>
              </a:lnSpc>
              <a:spcBef>
                <a:spcPct val="20000"/>
              </a:spcBef>
              <a:spcAft>
                <a:spcPct val="0"/>
              </a:spcAft>
            </a:pPr>
            <a:fld id="{39ADAE91-60BA-437A-A912-F6A617115E39}" type="slidenum">
              <a:rPr lang="en-US" altLang="en-US" sz="900" smtClean="0">
                <a:solidFill>
                  <a:srgbClr val="FFFFFF"/>
                </a:solidFill>
              </a:rPr>
              <a:pPr algn="r" eaLnBrk="0" fontAlgn="base" hangingPunct="0">
                <a:lnSpc>
                  <a:spcPct val="85000"/>
                </a:lnSpc>
                <a:spcBef>
                  <a:spcPct val="20000"/>
                </a:spcBef>
                <a:spcAft>
                  <a:spcPct val="0"/>
                </a:spcAft>
              </a:pPr>
              <a:t>35</a:t>
            </a:fld>
            <a:endParaRPr lang="en-US" altLang="en-US" sz="900" dirty="0" smtClean="0">
              <a:solidFill>
                <a:srgbClr val="FFFFFF"/>
              </a:solidFill>
            </a:endParaRPr>
          </a:p>
        </p:txBody>
      </p:sp>
      <p:pic>
        <p:nvPicPr>
          <p:cNvPr id="512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51175" y="838200"/>
            <a:ext cx="30321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4102" name="Rectangle 6"/>
          <p:cNvSpPr>
            <a:spLocks noChangeArrowheads="1"/>
          </p:cNvSpPr>
          <p:nvPr/>
        </p:nvSpPr>
        <p:spPr bwMode="blackWhite">
          <a:xfrm>
            <a:off x="447674" y="2073006"/>
            <a:ext cx="8239125" cy="173252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sz="4800" b="1" dirty="0" smtClean="0">
                <a:solidFill>
                  <a:srgbClr val="FFFFFF"/>
                </a:solidFill>
              </a:rPr>
              <a:t>Alternative Capital</a:t>
            </a:r>
          </a:p>
        </p:txBody>
      </p:sp>
      <p:sp>
        <p:nvSpPr>
          <p:cNvPr id="8" name="Date Placeholder 7"/>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9" name="Slide Number Placeholder 8"/>
          <p:cNvSpPr>
            <a:spLocks noGrp="1"/>
          </p:cNvSpPr>
          <p:nvPr>
            <p:ph type="sldNum" sz="quarter" idx="12"/>
          </p:nvPr>
        </p:nvSpPr>
        <p:spPr/>
        <p:txBody>
          <a:bodyPr/>
          <a:lstStyle/>
          <a:p>
            <a:pPr>
              <a:defRPr/>
            </a:pPr>
            <a:fld id="{01C6CFF6-A16C-47FC-AFD0-A1BB862DCC3B}" type="slidenum">
              <a:rPr lang="en-US" smtClean="0">
                <a:solidFill>
                  <a:srgbClr val="000000"/>
                </a:solidFill>
              </a:rPr>
              <a:pPr>
                <a:defRPr/>
              </a:pPr>
              <a:t>35</a:t>
            </a:fld>
            <a:endParaRPr lang="en-US" dirty="0">
              <a:solidFill>
                <a:srgbClr val="000000"/>
              </a:solidFill>
            </a:endParaRPr>
          </a:p>
        </p:txBody>
      </p:sp>
      <p:sp>
        <p:nvSpPr>
          <p:cNvPr id="5128" name="Rectangle 8"/>
          <p:cNvSpPr>
            <a:spLocks noChangeArrowheads="1"/>
          </p:cNvSpPr>
          <p:nvPr/>
        </p:nvSpPr>
        <p:spPr bwMode="auto">
          <a:xfrm>
            <a:off x="176212" y="4014854"/>
            <a:ext cx="8424863" cy="1726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600" b="1" dirty="0" smtClean="0">
                <a:solidFill>
                  <a:srgbClr val="225A7A"/>
                </a:solidFill>
                <a:cs typeface="Arial" panose="020B0604020202020204" pitchFamily="34" charset="0"/>
              </a:rPr>
              <a:t>New Investors Continue to Change the Reinsurance Landscape</a:t>
            </a:r>
          </a:p>
          <a:p>
            <a:pPr algn="ctr" eaLnBrk="0" fontAlgn="base" hangingPunct="0">
              <a:spcBef>
                <a:spcPct val="25000"/>
              </a:spcBef>
              <a:spcAft>
                <a:spcPct val="0"/>
              </a:spcAft>
              <a:buClr>
                <a:srgbClr val="FF6801"/>
              </a:buClr>
              <a:buFont typeface="Wingdings" panose="05000000000000000000" pitchFamily="2" charset="2"/>
              <a:buNone/>
            </a:pPr>
            <a:endParaRPr lang="en-US" altLang="en-US" sz="3600" b="1" dirty="0" smtClean="0">
              <a:solidFill>
                <a:srgbClr val="225A7A"/>
              </a:solidFill>
              <a:cs typeface="Arial" panose="020B0604020202020204" pitchFamily="34" charset="0"/>
            </a:endParaRPr>
          </a:p>
        </p:txBody>
      </p:sp>
      <p:sp>
        <p:nvSpPr>
          <p:cNvPr id="10" name="Rectangle 8"/>
          <p:cNvSpPr>
            <a:spLocks noChangeArrowheads="1"/>
          </p:cNvSpPr>
          <p:nvPr/>
        </p:nvSpPr>
        <p:spPr bwMode="auto">
          <a:xfrm>
            <a:off x="176212" y="5556999"/>
            <a:ext cx="8424863"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marL="292100" indent="-2921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eaLnBrk="0" fontAlgn="base" hangingPunct="0">
              <a:spcBef>
                <a:spcPct val="25000"/>
              </a:spcBef>
              <a:spcAft>
                <a:spcPct val="0"/>
              </a:spcAft>
              <a:buClr>
                <a:srgbClr val="FF6801"/>
              </a:buClr>
              <a:buFont typeface="Wingdings" panose="05000000000000000000" pitchFamily="2" charset="2"/>
              <a:buNone/>
            </a:pPr>
            <a:r>
              <a:rPr lang="en-US" altLang="en-US" sz="3200" b="1" i="1" dirty="0" smtClean="0">
                <a:solidFill>
                  <a:srgbClr val="C00000"/>
                </a:solidFill>
                <a:cs typeface="Arial" panose="020B0604020202020204" pitchFamily="34" charset="0"/>
              </a:rPr>
              <a:t>First I.I.I. White Paper on Issue Was Released in March 2015</a:t>
            </a:r>
          </a:p>
        </p:txBody>
      </p:sp>
    </p:spTree>
    <p:extLst>
      <p:ext uri="{BB962C8B-B14F-4D97-AF65-F5344CB8AC3E}">
        <p14:creationId xmlns:p14="http://schemas.microsoft.com/office/powerpoint/2010/main" val="317411552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8900" y="0"/>
            <a:ext cx="8229600" cy="1069975"/>
          </a:xfrm>
        </p:spPr>
        <p:txBody>
          <a:bodyPr/>
          <a:lstStyle/>
          <a:p>
            <a:r>
              <a:rPr lang="en-US" altLang="en-US" dirty="0" smtClean="0">
                <a:latin typeface="Arial "/>
              </a:rPr>
              <a:t>Global Reinsurance Capital (Traditional    and Alternative), 2006 - 2014</a:t>
            </a:r>
          </a:p>
        </p:txBody>
      </p:sp>
      <p:sp>
        <p:nvSpPr>
          <p:cNvPr id="717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sp>
        <p:nvSpPr>
          <p:cNvPr id="6" name="AutoShape 14"/>
          <p:cNvSpPr>
            <a:spLocks noChangeArrowheads="1"/>
          </p:cNvSpPr>
          <p:nvPr/>
        </p:nvSpPr>
        <p:spPr bwMode="blackWhite">
          <a:xfrm>
            <a:off x="4386263" y="909638"/>
            <a:ext cx="3683000" cy="893762"/>
          </a:xfrm>
          <a:prstGeom prst="wedgeRectCallout">
            <a:avLst>
              <a:gd name="adj1" fmla="val 46083"/>
              <a:gd name="adj2" fmla="val 680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Total reinsurance capital reached a record $570B in 2013, up 68% from 2008. </a:t>
            </a:r>
          </a:p>
        </p:txBody>
      </p:sp>
      <p:graphicFrame>
        <p:nvGraphicFramePr>
          <p:cNvPr id="7173"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60099"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But alternative capacity has grown 210% since 2008, to $50B. It has more than doubled in the past three years.</a:t>
            </a:r>
          </a:p>
        </p:txBody>
      </p:sp>
      <p:sp>
        <p:nvSpPr>
          <p:cNvPr id="3" name="Rectangle 2"/>
          <p:cNvSpPr/>
          <p:nvPr/>
        </p:nvSpPr>
        <p:spPr>
          <a:xfrm>
            <a:off x="6076950" y="5092700"/>
            <a:ext cx="693738" cy="300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Tree>
    <p:extLst>
      <p:ext uri="{BB962C8B-B14F-4D97-AF65-F5344CB8AC3E}">
        <p14:creationId xmlns:p14="http://schemas.microsoft.com/office/powerpoint/2010/main" val="20533503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88899" y="0"/>
            <a:ext cx="8588375" cy="1069975"/>
          </a:xfrm>
        </p:spPr>
        <p:txBody>
          <a:bodyPr/>
          <a:lstStyle/>
          <a:p>
            <a:r>
              <a:rPr lang="en-US" altLang="en-US" dirty="0" smtClean="0">
                <a:latin typeface="Arial "/>
              </a:rPr>
              <a:t>Alternative Capital as a Percentage of Traditional Global Reinsurance Capital</a:t>
            </a:r>
          </a:p>
        </p:txBody>
      </p:sp>
      <p:sp>
        <p:nvSpPr>
          <p:cNvPr id="8195"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graphicFrame>
        <p:nvGraphicFramePr>
          <p:cNvPr id="2" name="Object 3"/>
          <p:cNvGraphicFramePr>
            <a:graphicFrameLocks noChangeAspect="1"/>
          </p:cNvGraphicFramePr>
          <p:nvPr>
            <p:extLst>
              <p:ext uri="{D42A27DB-BD31-4B8C-83A1-F6EECF244321}">
                <p14:modId xmlns:p14="http://schemas.microsoft.com/office/powerpoint/2010/main" val="2668159601"/>
              </p:ext>
            </p:extLst>
          </p:nvPr>
        </p:nvGraphicFramePr>
        <p:xfrm>
          <a:off x="377825" y="1257300"/>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Alternative Capital’s Share of Global Reinsurance Capital Has More Than Doubled Since 2010.</a:t>
            </a:r>
          </a:p>
        </p:txBody>
      </p:sp>
    </p:spTree>
    <p:extLst>
      <p:ext uri="{BB962C8B-B14F-4D97-AF65-F5344CB8AC3E}">
        <p14:creationId xmlns:p14="http://schemas.microsoft.com/office/powerpoint/2010/main" val="33472081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9218" name="Object 3"/>
          <p:cNvGraphicFramePr>
            <a:graphicFrameLocks noChangeAspect="1"/>
          </p:cNvGraphicFramePr>
          <p:nvPr/>
        </p:nvGraphicFramePr>
        <p:xfrm>
          <a:off x="327025" y="1206500"/>
          <a:ext cx="8296275" cy="4289425"/>
        </p:xfrm>
        <a:graphic>
          <a:graphicData uri="http://schemas.openxmlformats.org/presentationml/2006/ole">
            <mc:AlternateContent xmlns:mc="http://schemas.openxmlformats.org/markup-compatibility/2006">
              <mc:Choice xmlns:v="urn:schemas-microsoft-com:vml" Requires="v">
                <p:oleObj spid="_x0000_s28062145" name="Chart" r:id="rId4" imgW="8303472" imgH="4298052" progId="Excel.Chart.8">
                  <p:embed/>
                </p:oleObj>
              </mc:Choice>
              <mc:Fallback>
                <p:oleObj name="Chart" r:id="rId4" imgW="8303472" imgH="4298052"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025" y="1206500"/>
                        <a:ext cx="82962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19" name="Title 1"/>
          <p:cNvSpPr>
            <a:spLocks noGrp="1"/>
          </p:cNvSpPr>
          <p:nvPr>
            <p:ph type="title"/>
          </p:nvPr>
        </p:nvSpPr>
        <p:spPr>
          <a:xfrm>
            <a:off x="88900" y="0"/>
            <a:ext cx="8229600" cy="1069975"/>
          </a:xfrm>
        </p:spPr>
        <p:txBody>
          <a:bodyPr/>
          <a:lstStyle/>
          <a:p>
            <a:r>
              <a:rPr lang="en-US" altLang="en-US" dirty="0" smtClean="0">
                <a:latin typeface="Arial "/>
              </a:rPr>
              <a:t>Growth of Alternative Capital Structures, 2002 - 2014</a:t>
            </a:r>
          </a:p>
        </p:txBody>
      </p:sp>
      <p:sp>
        <p:nvSpPr>
          <p:cNvPr id="9220"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data is as of June 30, 2014.</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Aon Benfield Analytics; Insurance Information Institute.</a:t>
            </a:r>
          </a:p>
        </p:txBody>
      </p:sp>
      <p:sp>
        <p:nvSpPr>
          <p:cNvPr id="6" name="AutoShape 14"/>
          <p:cNvSpPr>
            <a:spLocks noChangeArrowheads="1"/>
          </p:cNvSpPr>
          <p:nvPr/>
        </p:nvSpPr>
        <p:spPr bwMode="blackWhite">
          <a:xfrm>
            <a:off x="3122613" y="1344613"/>
            <a:ext cx="3683000" cy="895350"/>
          </a:xfrm>
          <a:prstGeom prst="wedgeRectCallout">
            <a:avLst>
              <a:gd name="adj1" fmla="val 41264"/>
              <a:gd name="adj2" fmla="val 203986"/>
            </a:avLst>
          </a:prstGeom>
          <a:gradFill rotWithShape="1">
            <a:gsLst>
              <a:gs pos="0">
                <a:schemeClr val="accent1"/>
              </a:gs>
              <a:gs pos="100000">
                <a:srgbClr val="173C51"/>
              </a:gs>
            </a:gsLst>
            <a:lin ang="5400000" scaled="1"/>
          </a:gradFill>
          <a:ln w="28575" algn="ctr">
            <a:solidFill>
              <a:srgbClr val="225A7A"/>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Collateralized Re’s Growth Has Accelerated in the Past Three Years. </a:t>
            </a:r>
          </a:p>
        </p:txBody>
      </p:sp>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Collateralized Reinsurance and Catastrophe Bonds Currently Dominate the Alternative Capital Market.</a:t>
            </a:r>
          </a:p>
        </p:txBody>
      </p:sp>
    </p:spTree>
    <p:extLst>
      <p:ext uri="{BB962C8B-B14F-4D97-AF65-F5344CB8AC3E}">
        <p14:creationId xmlns:p14="http://schemas.microsoft.com/office/powerpoint/2010/main" val="10452430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latin typeface="Arial" panose="020B0604020202020204" pitchFamily="34" charset="0"/>
              </a:rPr>
              <a:t>Catastrophe Bond Issuance and Outstanding: 1997-2015:Q1</a:t>
            </a:r>
          </a:p>
        </p:txBody>
      </p:sp>
      <p:graphicFrame>
        <p:nvGraphicFramePr>
          <p:cNvPr id="2" name="Content Placeholder 9"/>
          <p:cNvGraphicFramePr>
            <a:graphicFrameLocks noGrp="1"/>
          </p:cNvGraphicFramePr>
          <p:nvPr>
            <p:ph idx="1"/>
            <p:extLst>
              <p:ext uri="{D42A27DB-BD31-4B8C-83A1-F6EECF244321}">
                <p14:modId xmlns:p14="http://schemas.microsoft.com/office/powerpoint/2010/main" val="877690687"/>
              </p:ext>
            </p:extLst>
          </p:nvPr>
        </p:nvGraphicFramePr>
        <p:xfrm>
          <a:off x="495300" y="1647825"/>
          <a:ext cx="8153400" cy="3665538"/>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B39845FE-BC15-4173-A513-F665543C23C0}" type="slidenum">
              <a:rPr lang="en-US" smtClean="0">
                <a:solidFill>
                  <a:srgbClr val="000000"/>
                </a:solidFill>
              </a:rPr>
              <a:pPr>
                <a:defRPr/>
              </a:pPr>
              <a:t>39</a:t>
            </a:fld>
            <a:endParaRPr lang="en-US" dirty="0">
              <a:solidFill>
                <a:srgbClr val="000000"/>
              </a:solidFill>
            </a:endParaRPr>
          </a:p>
        </p:txBody>
      </p:sp>
      <p:sp>
        <p:nvSpPr>
          <p:cNvPr id="10247" name="Rectangle 3"/>
          <p:cNvSpPr>
            <a:spLocks noChangeArrowheads="1"/>
          </p:cNvSpPr>
          <p:nvPr/>
        </p:nvSpPr>
        <p:spPr bwMode="black">
          <a:xfrm>
            <a:off x="347663" y="1163638"/>
            <a:ext cx="8221662"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defTabSz="11430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defTabSz="1143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defTabSz="1143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defTabSz="1143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defTabSz="1143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600" b="1" dirty="0" smtClean="0">
                <a:solidFill>
                  <a:srgbClr val="225A7A"/>
                </a:solidFill>
                <a:cs typeface="Arial" panose="020B0604020202020204" pitchFamily="34" charset="0"/>
              </a:rPr>
              <a:t>Risk Capital Amount ($ Millions)</a:t>
            </a:r>
          </a:p>
        </p:txBody>
      </p:sp>
      <p:sp>
        <p:nvSpPr>
          <p:cNvPr id="12" name="Rectangle 6"/>
          <p:cNvSpPr>
            <a:spLocks noChangeArrowheads="1"/>
          </p:cNvSpPr>
          <p:nvPr/>
        </p:nvSpPr>
        <p:spPr bwMode="blackWhite">
          <a:xfrm>
            <a:off x="574675" y="5416550"/>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95000"/>
              </a:lnSpc>
              <a:spcBef>
                <a:spcPct val="25000"/>
              </a:spcBef>
              <a:spcAft>
                <a:spcPct val="0"/>
              </a:spcAft>
              <a:buClrTx/>
              <a:buFontTx/>
              <a:buNone/>
            </a:pPr>
            <a:r>
              <a:rPr lang="en-US" altLang="en-US" sz="1800" b="1" dirty="0" smtClean="0">
                <a:solidFill>
                  <a:srgbClr val="FFFFFF"/>
                </a:solidFill>
                <a:cs typeface="Arial" panose="020B0604020202020204" pitchFamily="34" charset="0"/>
              </a:rPr>
              <a:t>2014 Has Seen the Largest Cat Bond Ever - $1.5 Billion (Florida Citizens). Bond Issuance Set a Record.</a:t>
            </a:r>
          </a:p>
        </p:txBody>
      </p:sp>
      <p:sp>
        <p:nvSpPr>
          <p:cNvPr id="10249" name="TextBox 2"/>
          <p:cNvSpPr txBox="1">
            <a:spLocks noChangeArrowheads="1"/>
          </p:cNvSpPr>
          <p:nvPr/>
        </p:nvSpPr>
        <p:spPr bwMode="auto">
          <a:xfrm>
            <a:off x="347663" y="6386036"/>
            <a:ext cx="53101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pPr>
            <a:r>
              <a:rPr lang="en-US" altLang="en-US" sz="1100" dirty="0" smtClean="0">
                <a:solidFill>
                  <a:srgbClr val="000000"/>
                </a:solidFill>
              </a:rPr>
              <a:t>Source: Guy Carpenter.</a:t>
            </a:r>
          </a:p>
        </p:txBody>
      </p:sp>
    </p:spTree>
    <p:extLst>
      <p:ext uri="{BB962C8B-B14F-4D97-AF65-F5344CB8AC3E}">
        <p14:creationId xmlns:p14="http://schemas.microsoft.com/office/powerpoint/2010/main" val="1010375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2802110773"/>
              </p:ext>
            </p:extLst>
          </p:nvPr>
        </p:nvGraphicFramePr>
        <p:xfrm>
          <a:off x="-30163" y="1192213"/>
          <a:ext cx="8915401" cy="5889625"/>
        </p:xfrm>
        <a:graphic>
          <a:graphicData uri="http://schemas.openxmlformats.org/presentationml/2006/ole">
            <mc:AlternateContent xmlns:mc="http://schemas.openxmlformats.org/markup-compatibility/2006">
              <mc:Choice xmlns:v="urn:schemas-microsoft-com:vml" Requires="v">
                <p:oleObj spid="_x0000_s28364956" name="Chart" r:id="rId5" imgW="8258103" imgH="5495960" progId="MSGraph.Chart.8">
                  <p:embed followColorScheme="full"/>
                </p:oleObj>
              </mc:Choice>
              <mc:Fallback>
                <p:oleObj name="Chart" r:id="rId5" imgW="8258103" imgH="5495960" progId="MSGraph.Chart.8">
                  <p:embed followColorScheme="full"/>
                  <p:pic>
                    <p:nvPicPr>
                      <p:cNvPr id="0" name=""/>
                      <p:cNvPicPr>
                        <a:picLocks noChangeAspect="1" noChangeArrowheads="1"/>
                      </p:cNvPicPr>
                      <p:nvPr/>
                    </p:nvPicPr>
                    <p:blipFill>
                      <a:blip r:embed="rId6"/>
                      <a:srcRect/>
                      <a:stretch>
                        <a:fillRect/>
                      </a:stretch>
                    </p:blipFill>
                    <p:spPr bwMode="auto">
                      <a:xfrm>
                        <a:off x="-30163" y="1192213"/>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7" name="Rectangle 3"/>
          <p:cNvSpPr>
            <a:spLocks noGrp="1" noChangeArrowheads="1"/>
          </p:cNvSpPr>
          <p:nvPr>
            <p:ph type="title"/>
          </p:nvPr>
        </p:nvSpPr>
        <p:spPr>
          <a:xfrm>
            <a:off x="228600" y="0"/>
            <a:ext cx="7848600" cy="1143000"/>
          </a:xfrm>
        </p:spPr>
        <p:txBody>
          <a:bodyPr/>
          <a:lstStyle/>
          <a:p>
            <a:r>
              <a:rPr lang="en-US" dirty="0" smtClean="0">
                <a:latin typeface="Arial" panose="020B0604020202020204" pitchFamily="34" charset="0"/>
              </a:rPr>
              <a:t>Profitability Peaks &amp; Troughs in the P/C Insurance Industry, 1975 – 2015E</a:t>
            </a:r>
          </a:p>
        </p:txBody>
      </p:sp>
      <p:sp>
        <p:nvSpPr>
          <p:cNvPr id="16388" name="Rectangle 4"/>
          <p:cNvSpPr>
            <a:spLocks noChangeArrowheads="1"/>
          </p:cNvSpPr>
          <p:nvPr/>
        </p:nvSpPr>
        <p:spPr bwMode="auto">
          <a:xfrm>
            <a:off x="244272" y="6154005"/>
            <a:ext cx="8249055"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a:solidFill>
                  <a:srgbClr val="000000"/>
                </a:solidFill>
              </a:rPr>
              <a:t>*Profitability =  P/C insurer ROEs. </a:t>
            </a:r>
            <a:r>
              <a:rPr lang="en-US" sz="1100" dirty="0" smtClean="0">
                <a:solidFill>
                  <a:srgbClr val="000000"/>
                </a:solidFill>
              </a:rPr>
              <a:t>2011-14 </a:t>
            </a:r>
            <a:r>
              <a:rPr lang="en-US" sz="1100" dirty="0">
                <a:solidFill>
                  <a:srgbClr val="000000"/>
                </a:solidFill>
              </a:rPr>
              <a:t>figures are estimates based on ROAS data.  Note:  Data for </a:t>
            </a:r>
            <a:r>
              <a:rPr lang="en-US" sz="1100" dirty="0" smtClean="0">
                <a:solidFill>
                  <a:srgbClr val="000000"/>
                </a:solidFill>
              </a:rPr>
              <a:t>2008-2014 </a:t>
            </a:r>
            <a:r>
              <a:rPr lang="en-US" sz="1100" dirty="0">
                <a:solidFill>
                  <a:srgbClr val="000000"/>
                </a:solidFill>
              </a:rPr>
              <a:t>exclude mortgage and financial guaranty insurers.</a:t>
            </a:r>
          </a:p>
          <a:p>
            <a:r>
              <a:rPr lang="en-US" sz="1100" dirty="0">
                <a:solidFill>
                  <a:srgbClr val="000000"/>
                </a:solidFill>
              </a:rPr>
              <a:t>Source:  Insurance Information Institute; NAIC, ISO, A.M. </a:t>
            </a:r>
            <a:r>
              <a:rPr lang="en-US" sz="1100" dirty="0" smtClean="0">
                <a:solidFill>
                  <a:srgbClr val="000000"/>
                </a:solidFill>
              </a:rPr>
              <a:t>Best, Conning</a:t>
            </a:r>
            <a:endParaRPr lang="en-US" sz="1100" dirty="0">
              <a:solidFill>
                <a:srgbClr val="000000"/>
              </a:solidFill>
            </a:endParaRPr>
          </a:p>
        </p:txBody>
      </p:sp>
      <p:sp>
        <p:nvSpPr>
          <p:cNvPr id="16390" name="AutoShape 7"/>
          <p:cNvSpPr>
            <a:spLocks noChangeArrowheads="1"/>
          </p:cNvSpPr>
          <p:nvPr/>
        </p:nvSpPr>
        <p:spPr bwMode="auto">
          <a:xfrm>
            <a:off x="1209675" y="1200150"/>
            <a:ext cx="1425575" cy="381000"/>
          </a:xfrm>
          <a:prstGeom prst="wedgeRectCallout">
            <a:avLst>
              <a:gd name="adj1" fmla="val -41545"/>
              <a:gd name="adj2" fmla="val 216782"/>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1977:19.0%</a:t>
            </a:r>
            <a:endParaRPr lang="en-US" sz="1200">
              <a:solidFill>
                <a:srgbClr val="000000"/>
              </a:solidFill>
            </a:endParaRPr>
          </a:p>
        </p:txBody>
      </p:sp>
      <p:sp>
        <p:nvSpPr>
          <p:cNvPr id="16394" name="AutoShape 11"/>
          <p:cNvSpPr>
            <a:spLocks noChangeArrowheads="1"/>
          </p:cNvSpPr>
          <p:nvPr/>
        </p:nvSpPr>
        <p:spPr bwMode="auto">
          <a:xfrm>
            <a:off x="3135313" y="1344153"/>
            <a:ext cx="1479550" cy="381000"/>
          </a:xfrm>
          <a:prstGeom prst="wedgeRectCallout">
            <a:avLst>
              <a:gd name="adj1" fmla="val -47653"/>
              <a:gd name="adj2" fmla="val 260160"/>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1987:17.3%</a:t>
            </a:r>
            <a:endParaRPr lang="en-US" sz="1200">
              <a:solidFill>
                <a:srgbClr val="000000"/>
              </a:solidFill>
            </a:endParaRPr>
          </a:p>
        </p:txBody>
      </p:sp>
      <p:sp>
        <p:nvSpPr>
          <p:cNvPr id="16395" name="AutoShape 12"/>
          <p:cNvSpPr>
            <a:spLocks noChangeArrowheads="1"/>
          </p:cNvSpPr>
          <p:nvPr/>
        </p:nvSpPr>
        <p:spPr bwMode="auto">
          <a:xfrm>
            <a:off x="4375492" y="2148335"/>
            <a:ext cx="1677988" cy="381000"/>
          </a:xfrm>
          <a:prstGeom prst="wedgeRectCallout">
            <a:avLst>
              <a:gd name="adj1" fmla="val -10962"/>
              <a:gd name="adj2" fmla="val 22427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1997:11.6%</a:t>
            </a:r>
            <a:endParaRPr lang="en-US" sz="1200">
              <a:solidFill>
                <a:srgbClr val="000000"/>
              </a:solidFill>
            </a:endParaRPr>
          </a:p>
        </p:txBody>
      </p:sp>
      <p:sp>
        <p:nvSpPr>
          <p:cNvPr id="16396" name="AutoShape 13"/>
          <p:cNvSpPr>
            <a:spLocks noChangeArrowheads="1"/>
          </p:cNvSpPr>
          <p:nvPr/>
        </p:nvSpPr>
        <p:spPr bwMode="auto">
          <a:xfrm>
            <a:off x="6175669" y="2137502"/>
            <a:ext cx="1422400" cy="381000"/>
          </a:xfrm>
          <a:prstGeom prst="wedgeRectCallout">
            <a:avLst>
              <a:gd name="adj1" fmla="val -5745"/>
              <a:gd name="adj2" fmla="val 18786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2006:12.7%</a:t>
            </a:r>
            <a:endParaRPr lang="en-US" sz="1200">
              <a:solidFill>
                <a:srgbClr val="000000"/>
              </a:solidFill>
            </a:endParaRPr>
          </a:p>
        </p:txBody>
      </p:sp>
      <p:sp>
        <p:nvSpPr>
          <p:cNvPr id="16401" name="AutoShape 18"/>
          <p:cNvSpPr>
            <a:spLocks noChangeArrowheads="1"/>
          </p:cNvSpPr>
          <p:nvPr/>
        </p:nvSpPr>
        <p:spPr bwMode="auto">
          <a:xfrm>
            <a:off x="2635250" y="5007601"/>
            <a:ext cx="1447800" cy="381000"/>
          </a:xfrm>
          <a:prstGeom prst="wedgeRectCallout">
            <a:avLst>
              <a:gd name="adj1" fmla="val -48611"/>
              <a:gd name="adj2" fmla="val -12975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1984: 1.8%</a:t>
            </a:r>
            <a:endParaRPr lang="en-US" sz="1200">
              <a:solidFill>
                <a:srgbClr val="000000"/>
              </a:solidFill>
            </a:endParaRPr>
          </a:p>
        </p:txBody>
      </p:sp>
      <p:sp>
        <p:nvSpPr>
          <p:cNvPr id="16402" name="AutoShape 19"/>
          <p:cNvSpPr>
            <a:spLocks noChangeArrowheads="1"/>
          </p:cNvSpPr>
          <p:nvPr/>
        </p:nvSpPr>
        <p:spPr bwMode="auto">
          <a:xfrm>
            <a:off x="4292064" y="5007601"/>
            <a:ext cx="1447800" cy="381000"/>
          </a:xfrm>
          <a:prstGeom prst="wedgeRectCallout">
            <a:avLst>
              <a:gd name="adj1" fmla="val -53621"/>
              <a:gd name="adj2" fmla="val -233609"/>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1992: 4.5%</a:t>
            </a:r>
            <a:endParaRPr lang="en-US" sz="1200">
              <a:solidFill>
                <a:srgbClr val="000000"/>
              </a:solidFill>
            </a:endParaRPr>
          </a:p>
        </p:txBody>
      </p:sp>
      <p:sp>
        <p:nvSpPr>
          <p:cNvPr id="16403" name="AutoShape 20"/>
          <p:cNvSpPr>
            <a:spLocks noChangeArrowheads="1"/>
          </p:cNvSpPr>
          <p:nvPr/>
        </p:nvSpPr>
        <p:spPr bwMode="auto">
          <a:xfrm>
            <a:off x="6136505" y="4910576"/>
            <a:ext cx="1600200" cy="381000"/>
          </a:xfrm>
          <a:prstGeom prst="wedgeRectCallout">
            <a:avLst>
              <a:gd name="adj1" fmla="val -60548"/>
              <a:gd name="adj2" fmla="val -32442"/>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2001: -1.2%</a:t>
            </a:r>
            <a:endParaRPr lang="en-US" sz="1200">
              <a:solidFill>
                <a:srgbClr val="000000"/>
              </a:solidFill>
            </a:endParaRPr>
          </a:p>
        </p:txBody>
      </p:sp>
      <p:sp>
        <p:nvSpPr>
          <p:cNvPr id="16404" name="AutoShape 21"/>
          <p:cNvSpPr>
            <a:spLocks noChangeArrowheads="1"/>
          </p:cNvSpPr>
          <p:nvPr/>
        </p:nvSpPr>
        <p:spPr bwMode="auto">
          <a:xfrm rot="511939">
            <a:off x="1493836" y="2070101"/>
            <a:ext cx="1603375" cy="612775"/>
          </a:xfrm>
          <a:prstGeom prst="rightArrow">
            <a:avLst>
              <a:gd name="adj1" fmla="val 50000"/>
              <a:gd name="adj2" fmla="val 9311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5" name="AutoShape 22"/>
          <p:cNvSpPr>
            <a:spLocks noChangeArrowheads="1"/>
          </p:cNvSpPr>
          <p:nvPr/>
        </p:nvSpPr>
        <p:spPr bwMode="auto">
          <a:xfrm rot="1557988">
            <a:off x="3346986" y="2598545"/>
            <a:ext cx="1711325" cy="612775"/>
          </a:xfrm>
          <a:prstGeom prst="rightArrow">
            <a:avLst>
              <a:gd name="adj1" fmla="val 50000"/>
              <a:gd name="adj2" fmla="val 9294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a:solidFill>
                  <a:srgbClr val="FFFFFF"/>
                </a:solidFill>
              </a:rPr>
              <a:t>10 Years</a:t>
            </a:r>
          </a:p>
        </p:txBody>
      </p:sp>
      <p:sp>
        <p:nvSpPr>
          <p:cNvPr id="16406" name="AutoShape 23"/>
          <p:cNvSpPr>
            <a:spLocks noChangeArrowheads="1"/>
          </p:cNvSpPr>
          <p:nvPr/>
        </p:nvSpPr>
        <p:spPr bwMode="auto">
          <a:xfrm>
            <a:off x="5329580" y="2907161"/>
            <a:ext cx="1447800" cy="612775"/>
          </a:xfrm>
          <a:prstGeom prst="rightArrow">
            <a:avLst>
              <a:gd name="adj1" fmla="val 50000"/>
              <a:gd name="adj2" fmla="val 82979"/>
            </a:avLst>
          </a:prstGeom>
          <a:solidFill>
            <a:srgbClr val="FF00FF"/>
          </a:solidFill>
          <a:ln w="9525">
            <a:solidFill>
              <a:schemeClr val="tx1"/>
            </a:solidFill>
            <a:miter lim="800000"/>
            <a:headEnd/>
            <a:tailEnd/>
          </a:ln>
        </p:spPr>
        <p:txBody>
          <a:bodyPr lIns="92075" tIns="46038" rIns="92075" bIns="46038"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400" b="1" dirty="0">
                <a:solidFill>
                  <a:srgbClr val="FFFFFF"/>
                </a:solidFill>
              </a:rPr>
              <a:t>9 Years</a:t>
            </a:r>
          </a:p>
        </p:txBody>
      </p:sp>
      <p:sp>
        <p:nvSpPr>
          <p:cNvPr id="16407" name="Text Box 17"/>
          <p:cNvSpPr txBox="1">
            <a:spLocks noChangeArrowheads="1"/>
          </p:cNvSpPr>
          <p:nvPr/>
        </p:nvSpPr>
        <p:spPr bwMode="auto">
          <a:xfrm>
            <a:off x="5621338" y="1117600"/>
            <a:ext cx="3254375" cy="646331"/>
          </a:xfrm>
          <a:prstGeom prst="rect">
            <a:avLst/>
          </a:prstGeom>
          <a:solidFill>
            <a:srgbClr val="28688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dirty="0">
                <a:solidFill>
                  <a:srgbClr val="FFFFFF"/>
                </a:solidFill>
              </a:rPr>
              <a:t>History suggests next ROE peak will be in </a:t>
            </a:r>
            <a:r>
              <a:rPr lang="en-US" b="1" dirty="0" smtClean="0">
                <a:solidFill>
                  <a:srgbClr val="FFFFFF"/>
                </a:solidFill>
              </a:rPr>
              <a:t>2016-2017</a:t>
            </a:r>
            <a:endParaRPr lang="en-US" b="1" dirty="0">
              <a:solidFill>
                <a:srgbClr val="FFFFFF"/>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16409" name="AutoShape 6"/>
          <p:cNvSpPr>
            <a:spLocks noChangeArrowheads="1"/>
          </p:cNvSpPr>
          <p:nvPr/>
        </p:nvSpPr>
        <p:spPr bwMode="auto">
          <a:xfrm>
            <a:off x="902751" y="4954709"/>
            <a:ext cx="1447800" cy="381000"/>
          </a:xfrm>
          <a:prstGeom prst="wedgeRectCallout">
            <a:avLst>
              <a:gd name="adj1" fmla="val -43472"/>
              <a:gd name="adj2" fmla="val -143778"/>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b="1">
                <a:solidFill>
                  <a:srgbClr val="000000"/>
                </a:solidFill>
              </a:rPr>
              <a:t>1975: 2.4%</a:t>
            </a:r>
            <a:endParaRPr lang="en-US" sz="1200">
              <a:solidFill>
                <a:srgbClr val="000000"/>
              </a:solidFill>
            </a:endParaRPr>
          </a:p>
        </p:txBody>
      </p:sp>
      <p:sp>
        <p:nvSpPr>
          <p:cNvPr id="29" name="AutoShape 8"/>
          <p:cNvSpPr>
            <a:spLocks noChangeArrowheads="1"/>
          </p:cNvSpPr>
          <p:nvPr/>
        </p:nvSpPr>
        <p:spPr bwMode="blackWhite">
          <a:xfrm>
            <a:off x="7098902" y="2747848"/>
            <a:ext cx="879475" cy="660400"/>
          </a:xfrm>
          <a:prstGeom prst="wedgeRectCallout">
            <a:avLst>
              <a:gd name="adj1" fmla="val 64912"/>
              <a:gd name="adj2" fmla="val 635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2013 9.8%</a:t>
            </a:r>
            <a:endParaRPr lang="en-US" b="1" dirty="0">
              <a:solidFill>
                <a:srgbClr val="FFFFFF"/>
              </a:solidFill>
            </a:endParaRPr>
          </a:p>
        </p:txBody>
      </p:sp>
      <p:sp>
        <p:nvSpPr>
          <p:cNvPr id="19" name="AutoShape 8"/>
          <p:cNvSpPr>
            <a:spLocks noChangeArrowheads="1"/>
          </p:cNvSpPr>
          <p:nvPr/>
        </p:nvSpPr>
        <p:spPr bwMode="blackWhite">
          <a:xfrm>
            <a:off x="7940127" y="4395062"/>
            <a:ext cx="1106399" cy="612539"/>
          </a:xfrm>
          <a:prstGeom prst="wedgeRectCallout">
            <a:avLst>
              <a:gd name="adj1" fmla="val -9883"/>
              <a:gd name="adj2" fmla="val -12716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2014 8.2%</a:t>
            </a:r>
            <a:endParaRPr lang="en-US" b="1" dirty="0">
              <a:solidFill>
                <a:srgbClr val="FFFFFF"/>
              </a:solidFill>
            </a:endParaRPr>
          </a:p>
        </p:txBody>
      </p:sp>
      <p:sp>
        <p:nvSpPr>
          <p:cNvPr id="20" name="AutoShape 8"/>
          <p:cNvSpPr>
            <a:spLocks noChangeArrowheads="1"/>
          </p:cNvSpPr>
          <p:nvPr/>
        </p:nvSpPr>
        <p:spPr bwMode="blackWhite">
          <a:xfrm>
            <a:off x="8026677" y="2623080"/>
            <a:ext cx="1106399" cy="612539"/>
          </a:xfrm>
          <a:prstGeom prst="wedgeRectCallout">
            <a:avLst>
              <a:gd name="adj1" fmla="val 725"/>
              <a:gd name="adj2" fmla="val 11946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2015E: 8.8%</a:t>
            </a:r>
            <a:endParaRPr lang="en-US" b="1" dirty="0">
              <a:solidFill>
                <a:srgbClr val="FFFFFF"/>
              </a:solidFill>
            </a:endParaRPr>
          </a:p>
        </p:txBody>
      </p:sp>
    </p:spTree>
    <p:custDataLst>
      <p:tags r:id="rId2"/>
    </p:custDataLst>
    <p:extLst>
      <p:ext uri="{BB962C8B-B14F-4D97-AF65-F5344CB8AC3E}">
        <p14:creationId xmlns:p14="http://schemas.microsoft.com/office/powerpoint/2010/main" val="14697915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latin typeface="Arial" panose="020B0604020202020204" pitchFamily="34" charset="0"/>
              </a:rPr>
              <a:t>Largest Sponsors of </a:t>
            </a:r>
            <a:r>
              <a:rPr lang="en-US" altLang="en-US" dirty="0" smtClean="0">
                <a:latin typeface="Arial" panose="020B0604020202020204" pitchFamily="34" charset="0"/>
              </a:rPr>
              <a:t>ILS, Year-End 2014</a:t>
            </a:r>
          </a:p>
        </p:txBody>
      </p:sp>
      <p:graphicFrame>
        <p:nvGraphicFramePr>
          <p:cNvPr id="11267" name="Content Placeholder 8"/>
          <p:cNvGraphicFramePr>
            <a:graphicFrameLocks noGrp="1"/>
          </p:cNvGraphicFramePr>
          <p:nvPr>
            <p:ph idx="1"/>
          </p:nvPr>
        </p:nvGraphicFramePr>
        <p:xfrm>
          <a:off x="396875" y="1171575"/>
          <a:ext cx="8255000" cy="4457700"/>
        </p:xfrm>
        <a:graphic>
          <a:graphicData uri="http://schemas.openxmlformats.org/presentationml/2006/ole">
            <mc:AlternateContent xmlns:mc="http://schemas.openxmlformats.org/markup-compatibility/2006">
              <mc:Choice xmlns:v="urn:schemas-microsoft-com:vml" Requires="v">
                <p:oleObj spid="_x0000_s28064193" name="Chart" r:id="rId4" imgW="8260796" imgH="4462659" progId="Excel.Chart.8">
                  <p:embed/>
                </p:oleObj>
              </mc:Choice>
              <mc:Fallback>
                <p:oleObj name="Chart" r:id="rId4" imgW="8260796" imgH="4462659"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75" y="1171575"/>
                        <a:ext cx="82550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Date Placeholder 3"/>
          <p:cNvSpPr>
            <a:spLocks noGrp="1"/>
          </p:cNvSpPr>
          <p:nvPr>
            <p:ph type="dt" sz="quarter" idx="10"/>
          </p:nvPr>
        </p:nvSpPr>
        <p:spPr/>
        <p:txBody>
          <a:bodyPr/>
          <a:lstStyle/>
          <a:p>
            <a:pPr>
              <a:defRPr/>
            </a:pPr>
            <a:r>
              <a:rPr lang="en-US" dirty="0" smtClean="0">
                <a:solidFill>
                  <a:srgbClr val="FFFFFF"/>
                </a:solidFill>
              </a:rPr>
              <a:t>12/01/09 - 9pm</a:t>
            </a:r>
            <a:endParaRPr lang="en-US" dirty="0">
              <a:solidFill>
                <a:srgbClr val="FFFFFF"/>
              </a:solidFill>
            </a:endParaRPr>
          </a:p>
        </p:txBody>
      </p:sp>
      <p:sp>
        <p:nvSpPr>
          <p:cNvPr id="5" name="Footer Placeholder 4"/>
          <p:cNvSpPr>
            <a:spLocks noGrp="1"/>
          </p:cNvSpPr>
          <p:nvPr>
            <p:ph type="ftr" sz="quarter" idx="11"/>
          </p:nvPr>
        </p:nvSpPr>
        <p:spPr/>
        <p:txBody>
          <a:bodyPr/>
          <a:lstStyle/>
          <a:p>
            <a:pPr>
              <a:defRPr/>
            </a:pPr>
            <a:r>
              <a:rPr lang="en-US" dirty="0" smtClean="0">
                <a:solidFill>
                  <a:srgbClr val="FFFFFF"/>
                </a:solidFill>
              </a:rPr>
              <a:t>eSlide – P6466 – The Financial Crisis and the Future of the P/C</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3F5CDE5C-039C-4D8D-B8B2-FD17BF00E157}" type="slidenum">
              <a:rPr lang="en-US" smtClean="0">
                <a:solidFill>
                  <a:srgbClr val="000000"/>
                </a:solidFill>
              </a:rPr>
              <a:pPr>
                <a:defRPr/>
              </a:pPr>
              <a:t>40</a:t>
            </a:fld>
            <a:endParaRPr lang="en-US" dirty="0">
              <a:solidFill>
                <a:srgbClr val="000000"/>
              </a:solidFill>
            </a:endParaRPr>
          </a:p>
        </p:txBody>
      </p:sp>
      <p:sp>
        <p:nvSpPr>
          <p:cNvPr id="10" name="Rectangle 6"/>
          <p:cNvSpPr>
            <a:spLocks noChangeArrowheads="1"/>
          </p:cNvSpPr>
          <p:nvPr/>
        </p:nvSpPr>
        <p:spPr bwMode="blackWhite">
          <a:xfrm>
            <a:off x="415925" y="5561013"/>
            <a:ext cx="8312150" cy="7254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lnSpc>
                <a:spcPct val="95000"/>
              </a:lnSpc>
              <a:spcBef>
                <a:spcPct val="25000"/>
              </a:spcBef>
              <a:spcAft>
                <a:spcPct val="0"/>
              </a:spcAft>
            </a:pPr>
            <a:r>
              <a:rPr lang="en-US" altLang="en-US" b="1" dirty="0" smtClean="0">
                <a:solidFill>
                  <a:srgbClr val="FFFFFF"/>
                </a:solidFill>
              </a:rPr>
              <a:t>Two of the Largest ILS Issuers Are Government-Sponsored Insurers. Nine Government-Related Insurers Have $4.6 Billion in Outstanding Securities.</a:t>
            </a:r>
          </a:p>
        </p:txBody>
      </p:sp>
      <p:sp>
        <p:nvSpPr>
          <p:cNvPr id="11272" name="Rectangle 4"/>
          <p:cNvSpPr>
            <a:spLocks noChangeArrowheads="1"/>
          </p:cNvSpPr>
          <p:nvPr/>
        </p:nvSpPr>
        <p:spPr bwMode="auto">
          <a:xfrm>
            <a:off x="0" y="6426200"/>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Artemis.bm; Insurance Information Institute.</a:t>
            </a:r>
          </a:p>
        </p:txBody>
      </p:sp>
    </p:spTree>
    <p:extLst>
      <p:ext uri="{BB962C8B-B14F-4D97-AF65-F5344CB8AC3E}">
        <p14:creationId xmlns:p14="http://schemas.microsoft.com/office/powerpoint/2010/main" val="2820040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itle 1"/>
          <p:cNvSpPr>
            <a:spLocks noGrp="1"/>
          </p:cNvSpPr>
          <p:nvPr>
            <p:ph type="title"/>
          </p:nvPr>
        </p:nvSpPr>
        <p:spPr>
          <a:xfrm>
            <a:off x="88900" y="0"/>
            <a:ext cx="8229600" cy="1069975"/>
          </a:xfrm>
        </p:spPr>
        <p:txBody>
          <a:bodyPr/>
          <a:lstStyle/>
          <a:p>
            <a:r>
              <a:rPr lang="en-US" altLang="en-US" dirty="0" smtClean="0">
                <a:latin typeface="Arial "/>
              </a:rPr>
              <a:t>Reinsurance Pricing: Change in Rate on Line for Cat Business</a:t>
            </a:r>
          </a:p>
        </p:txBody>
      </p:sp>
      <p:sp>
        <p:nvSpPr>
          <p:cNvPr id="12291" name="Rectangle 4"/>
          <p:cNvSpPr>
            <a:spLocks noChangeArrowheads="1"/>
          </p:cNvSpPr>
          <p:nvPr/>
        </p:nvSpPr>
        <p:spPr bwMode="auto">
          <a:xfrm>
            <a:off x="0" y="6389688"/>
            <a:ext cx="756920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2014 reflects change through June 30 from prior year end. 2015 is for January 1 renewals..</a:t>
            </a:r>
          </a:p>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Guy Carpenter; Insurance Information Institute.</a:t>
            </a:r>
          </a:p>
        </p:txBody>
      </p:sp>
      <p:sp>
        <p:nvSpPr>
          <p:cNvPr id="8" name="Rectangle 6"/>
          <p:cNvSpPr>
            <a:spLocks noChangeArrowheads="1"/>
          </p:cNvSpPr>
          <p:nvPr/>
        </p:nvSpPr>
        <p:spPr bwMode="blackWhite">
          <a:xfrm>
            <a:off x="457200"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Catastrophe Prices Fell 11 Percent on January 1 Renewals, Driven by Emergence of New Capital, Mild Catastrophe Losses.</a:t>
            </a:r>
          </a:p>
        </p:txBody>
      </p:sp>
      <p:graphicFrame>
        <p:nvGraphicFramePr>
          <p:cNvPr id="2" name="Object 3"/>
          <p:cNvGraphicFramePr>
            <a:graphicFrameLocks noChangeAspect="1"/>
          </p:cNvGraphicFramePr>
          <p:nvPr>
            <p:extLst/>
          </p:nvPr>
        </p:nvGraphicFramePr>
        <p:xfrm>
          <a:off x="377825" y="1257300"/>
          <a:ext cx="8194675" cy="4187825"/>
        </p:xfrm>
        <a:graphic>
          <a:graphicData uri="http://schemas.openxmlformats.org/drawingml/2006/chart">
            <c:chart xmlns:c="http://schemas.openxmlformats.org/drawingml/2006/chart" xmlns:r="http://schemas.openxmlformats.org/officeDocument/2006/relationships" r:id="rId2"/>
          </a:graphicData>
        </a:graphic>
      </p:graphicFrame>
      <p:sp>
        <p:nvSpPr>
          <p:cNvPr id="12295" name="TextBox 2"/>
          <p:cNvSpPr txBox="1">
            <a:spLocks noChangeArrowheads="1"/>
          </p:cNvSpPr>
          <p:nvPr/>
        </p:nvSpPr>
        <p:spPr bwMode="auto">
          <a:xfrm>
            <a:off x="3355975" y="1030288"/>
            <a:ext cx="5683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1400" b="1" dirty="0" smtClean="0">
                <a:solidFill>
                  <a:srgbClr val="000000"/>
                </a:solidFill>
              </a:rPr>
              <a:t>76%</a:t>
            </a:r>
          </a:p>
        </p:txBody>
      </p:sp>
      <p:sp>
        <p:nvSpPr>
          <p:cNvPr id="7" name="Pentagon 6"/>
          <p:cNvSpPr/>
          <p:nvPr/>
        </p:nvSpPr>
        <p:spPr>
          <a:xfrm>
            <a:off x="3087781" y="1509464"/>
            <a:ext cx="636494" cy="229095"/>
          </a:xfrm>
          <a:prstGeom prst="homePlate">
            <a:avLst/>
          </a:prstGeom>
          <a:solidFill>
            <a:schemeClr val="accent2"/>
          </a:solidFill>
          <a:ln>
            <a:solidFill>
              <a:schemeClr val="accent2"/>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6801"/>
              </a:solidFill>
            </a:endParaRPr>
          </a:p>
        </p:txBody>
      </p:sp>
      <p:sp>
        <p:nvSpPr>
          <p:cNvPr id="6" name="AutoShape 14"/>
          <p:cNvSpPr>
            <a:spLocks noChangeArrowheads="1"/>
          </p:cNvSpPr>
          <p:nvPr/>
        </p:nvSpPr>
        <p:spPr bwMode="blackWhite">
          <a:xfrm>
            <a:off x="7462838" y="752475"/>
            <a:ext cx="1409700" cy="1743075"/>
          </a:xfrm>
          <a:prstGeom prst="wedgeRectCallout">
            <a:avLst>
              <a:gd name="adj1" fmla="val 6931"/>
              <a:gd name="adj2" fmla="val 117764"/>
            </a:avLst>
          </a:prstGeom>
          <a:gradFill rotWithShape="1">
            <a:gsLst>
              <a:gs pos="0">
                <a:schemeClr val="accent1"/>
              </a:gs>
              <a:gs pos="100000">
                <a:srgbClr val="173C51"/>
              </a:gs>
            </a:gsLst>
            <a:lin ang="5400000" scaled="1"/>
          </a:gradFill>
          <a:ln w="28575" algn="ctr">
            <a:solidFill>
              <a:srgbClr val="225A7A"/>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buFont typeface="Wingdings" panose="05000000000000000000" pitchFamily="2" charset="2"/>
              <a:buNone/>
            </a:pPr>
            <a:r>
              <a:rPr lang="en-US" altLang="en-US" sz="1600" b="1" dirty="0" smtClean="0">
                <a:solidFill>
                  <a:srgbClr val="FFFFFF"/>
                </a:solidFill>
              </a:rPr>
              <a:t>Alternative Capital, Low Levels of Catastrophe Drive Rates Down. </a:t>
            </a:r>
          </a:p>
        </p:txBody>
      </p:sp>
    </p:spTree>
    <p:extLst>
      <p:ext uri="{BB962C8B-B14F-4D97-AF65-F5344CB8AC3E}">
        <p14:creationId xmlns:p14="http://schemas.microsoft.com/office/powerpoint/2010/main" val="9467495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par>
                          <p:cTn id="8" fill="hold" nodeType="afterGroup">
                            <p:stCondLst>
                              <p:cond delay="1500"/>
                            </p:stCondLst>
                            <p:childTnLst>
                              <p:par>
                                <p:cTn id="9" presetID="23" presetClass="entr" presetSubtype="16"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a:xfrm>
            <a:off x="88900" y="0"/>
            <a:ext cx="8229600" cy="1069975"/>
          </a:xfrm>
        </p:spPr>
        <p:txBody>
          <a:bodyPr/>
          <a:lstStyle/>
          <a:p>
            <a:r>
              <a:rPr lang="en-US" altLang="en-US" dirty="0" smtClean="0">
                <a:latin typeface="Arial "/>
              </a:rPr>
              <a:t>ILS Issuance by Trigger</a:t>
            </a:r>
          </a:p>
        </p:txBody>
      </p:sp>
      <p:sp>
        <p:nvSpPr>
          <p:cNvPr id="13315" name="Rectangle 4"/>
          <p:cNvSpPr>
            <a:spLocks noChangeArrowheads="1"/>
          </p:cNvSpPr>
          <p:nvPr/>
        </p:nvSpPr>
        <p:spPr bwMode="auto">
          <a:xfrm>
            <a:off x="0" y="6575425"/>
            <a:ext cx="75692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0" fontAlgn="base" hangingPunct="0">
              <a:lnSpc>
                <a:spcPct val="85000"/>
              </a:lnSpc>
              <a:spcBef>
                <a:spcPct val="25000"/>
              </a:spcBef>
              <a:spcAft>
                <a:spcPct val="0"/>
              </a:spcAft>
              <a:buClr>
                <a:srgbClr val="FF6801"/>
              </a:buClr>
              <a:buFont typeface="Wingdings" panose="05000000000000000000" pitchFamily="2" charset="2"/>
              <a:buNone/>
            </a:pPr>
            <a:r>
              <a:rPr lang="en-US" altLang="en-US" sz="1100" dirty="0" smtClean="0">
                <a:solidFill>
                  <a:srgbClr val="000000"/>
                </a:solidFill>
              </a:rPr>
              <a:t>Source: Artemis.bm; Insurance Information Institute.</a:t>
            </a:r>
          </a:p>
        </p:txBody>
      </p:sp>
      <p:graphicFrame>
        <p:nvGraphicFramePr>
          <p:cNvPr id="13316" name="Chart 9"/>
          <p:cNvGraphicFramePr>
            <a:graphicFrameLocks/>
          </p:cNvGraphicFramePr>
          <p:nvPr/>
        </p:nvGraphicFramePr>
        <p:xfrm>
          <a:off x="4125913" y="1524000"/>
          <a:ext cx="4154487" cy="4043363"/>
        </p:xfrm>
        <a:graphic>
          <a:graphicData uri="http://schemas.openxmlformats.org/presentationml/2006/ole">
            <mc:AlternateContent xmlns:mc="http://schemas.openxmlformats.org/markup-compatibility/2006">
              <mc:Choice xmlns:v="urn:schemas-microsoft-com:vml" Requires="v">
                <p:oleObj spid="_x0000_s28065664" name="Chart" r:id="rId4" imgW="4163929" imgH="4048095" progId="Excel.Chart.8">
                  <p:embed/>
                </p:oleObj>
              </mc:Choice>
              <mc:Fallback>
                <p:oleObj name="Chart" r:id="rId4" imgW="4163929" imgH="4048095"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5913" y="1524000"/>
                        <a:ext cx="4154487"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317" name="Chart 6"/>
          <p:cNvGraphicFramePr>
            <a:graphicFrameLocks/>
          </p:cNvGraphicFramePr>
          <p:nvPr/>
        </p:nvGraphicFramePr>
        <p:xfrm>
          <a:off x="682625" y="1511300"/>
          <a:ext cx="4154488" cy="4041775"/>
        </p:xfrm>
        <a:graphic>
          <a:graphicData uri="http://schemas.openxmlformats.org/presentationml/2006/ole">
            <mc:AlternateContent xmlns:mc="http://schemas.openxmlformats.org/markup-compatibility/2006">
              <mc:Choice xmlns:v="urn:schemas-microsoft-com:vml" Requires="v">
                <p:oleObj spid="_x0000_s28065665" name="Chart" r:id="rId7" imgW="4163929" imgH="4048095" progId="Excel.Chart.8">
                  <p:embed/>
                </p:oleObj>
              </mc:Choice>
              <mc:Fallback>
                <p:oleObj name="Chart" r:id="rId7" imgW="4163929" imgH="4048095"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625" y="1511300"/>
                        <a:ext cx="4154488" cy="4041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a:spLocks noChangeArrowheads="1"/>
          </p:cNvSpPr>
          <p:nvPr/>
        </p:nvSpPr>
        <p:spPr bwMode="blackWhite">
          <a:xfrm>
            <a:off x="403225" y="5664200"/>
            <a:ext cx="82200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0" fontAlgn="base" hangingPunct="0">
              <a:lnSpc>
                <a:spcPct val="90000"/>
              </a:lnSpc>
              <a:spcBef>
                <a:spcPct val="50000"/>
              </a:spcBef>
              <a:spcAft>
                <a:spcPct val="0"/>
              </a:spcAft>
              <a:buClr>
                <a:srgbClr val="FFFFFF"/>
              </a:buClr>
            </a:pPr>
            <a:r>
              <a:rPr lang="en-US" altLang="en-US" b="1" dirty="0" smtClean="0">
                <a:solidFill>
                  <a:srgbClr val="FFFFFF"/>
                </a:solidFill>
              </a:rPr>
              <a:t>Terms Are Shifting Away From ‘Objective’ Triggers (Favored by Investors) Toward Indemnity Trigger (Favored by Insurers).</a:t>
            </a:r>
          </a:p>
        </p:txBody>
      </p:sp>
    </p:spTree>
    <p:extLst>
      <p:ext uri="{BB962C8B-B14F-4D97-AF65-F5344CB8AC3E}">
        <p14:creationId xmlns:p14="http://schemas.microsoft.com/office/powerpoint/2010/main" val="26666287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dirty="0" smtClean="0"/>
              <a:t>12/01/09 - 9pm</a:t>
            </a:r>
          </a:p>
        </p:txBody>
      </p:sp>
      <p:sp>
        <p:nvSpPr>
          <p:cNvPr id="82947" name="Rectangle 106"/>
          <p:cNvSpPr>
            <a:spLocks noGrp="1" noChangeArrowheads="1"/>
          </p:cNvSpPr>
          <p:nvPr>
            <p:ph type="ftr" sz="quarter" idx="11"/>
          </p:nvPr>
        </p:nvSpPr>
        <p:spPr/>
        <p:txBody>
          <a:bodyPr/>
          <a:lstStyle/>
          <a:p>
            <a:pPr>
              <a:defRPr/>
            </a:pPr>
            <a:r>
              <a:rPr lang="en-US" dirty="0" smtClean="0"/>
              <a:t>eSlide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43</a:t>
            </a:fld>
            <a:endParaRPr lang="en-US" dirty="0" smtClean="0"/>
          </a:p>
        </p:txBody>
      </p:sp>
      <p:sp>
        <p:nvSpPr>
          <p:cNvPr id="82949" name="Rectangle 2"/>
          <p:cNvSpPr>
            <a:spLocks noGrp="1" noChangeArrowheads="1"/>
          </p:cNvSpPr>
          <p:nvPr>
            <p:ph type="title"/>
          </p:nvPr>
        </p:nvSpPr>
        <p:spPr/>
        <p:txBody>
          <a:bodyPr/>
          <a:lstStyle/>
          <a:p>
            <a:r>
              <a:rPr lang="en-US" dirty="0" smtClean="0"/>
              <a:t>Questions Arising from Influence of Alternative Capital</a:t>
            </a:r>
          </a:p>
        </p:txBody>
      </p:sp>
      <p:sp>
        <p:nvSpPr>
          <p:cNvPr id="1922051" name="Rectangle 3"/>
          <p:cNvSpPr>
            <a:spLocks noGrp="1" noChangeArrowheads="1"/>
          </p:cNvSpPr>
          <p:nvPr>
            <p:ph type="body" idx="1"/>
          </p:nvPr>
        </p:nvSpPr>
        <p:spPr>
          <a:xfrm>
            <a:off x="245806" y="1145059"/>
            <a:ext cx="8780207" cy="5448301"/>
          </a:xfrm>
        </p:spPr>
        <p:txBody>
          <a:bodyPr/>
          <a:lstStyle/>
          <a:p>
            <a:pPr>
              <a:lnSpc>
                <a:spcPts val="2100"/>
              </a:lnSpc>
            </a:pPr>
            <a:r>
              <a:rPr lang="en-US" b="1" dirty="0"/>
              <a:t>What Will Happen When Investors Face Large-Scale Losses</a:t>
            </a:r>
            <a:r>
              <a:rPr lang="en-US" b="1" dirty="0" smtClean="0"/>
              <a:t>?</a:t>
            </a:r>
          </a:p>
          <a:p>
            <a:pPr>
              <a:lnSpc>
                <a:spcPts val="2100"/>
              </a:lnSpc>
            </a:pPr>
            <a:r>
              <a:rPr lang="en-US" b="1" dirty="0" smtClean="0"/>
              <a:t>What Happens When Interest </a:t>
            </a:r>
            <a:r>
              <a:rPr lang="en-US" b="1" dirty="0"/>
              <a:t>R</a:t>
            </a:r>
            <a:r>
              <a:rPr lang="en-US" b="1" dirty="0" smtClean="0"/>
              <a:t>ates Rise</a:t>
            </a:r>
            <a:r>
              <a:rPr lang="en-US" b="1" dirty="0"/>
              <a:t>?</a:t>
            </a:r>
          </a:p>
          <a:p>
            <a:pPr>
              <a:lnSpc>
                <a:spcPts val="2100"/>
              </a:lnSpc>
            </a:pPr>
            <a:r>
              <a:rPr lang="en-US" b="1" dirty="0"/>
              <a:t>Does ILS Have a Higher Propensity to Litigate?</a:t>
            </a:r>
          </a:p>
          <a:p>
            <a:pPr>
              <a:lnSpc>
                <a:spcPts val="2100"/>
              </a:lnSpc>
            </a:pPr>
            <a:r>
              <a:rPr lang="en-US" b="1" dirty="0"/>
              <a:t>How </a:t>
            </a:r>
            <a:r>
              <a:rPr lang="en-US" b="1" dirty="0" smtClean="0"/>
              <a:t>Much Lower Will Risk Premiums Shrink/ROLs Fall?</a:t>
            </a:r>
            <a:endParaRPr lang="en-US" b="1" dirty="0"/>
          </a:p>
          <a:p>
            <a:pPr>
              <a:lnSpc>
                <a:spcPts val="2100"/>
              </a:lnSpc>
            </a:pPr>
            <a:r>
              <a:rPr lang="en-US" b="1" dirty="0" smtClean="0"/>
              <a:t>Will There Be Spillover Into Casualty Reinsurance?</a:t>
            </a:r>
          </a:p>
          <a:p>
            <a:pPr>
              <a:lnSpc>
                <a:spcPts val="2400"/>
              </a:lnSpc>
            </a:pPr>
            <a:r>
              <a:rPr lang="en-US" b="1" dirty="0" smtClean="0"/>
              <a:t>Will </a:t>
            </a:r>
            <a:r>
              <a:rPr lang="en-US" b="1" dirty="0"/>
              <a:t>Alternative Capital Drive </a:t>
            </a:r>
            <a:r>
              <a:rPr lang="en-US" b="1" dirty="0" smtClean="0"/>
              <a:t>Consolidation?</a:t>
            </a:r>
            <a:endParaRPr lang="en-US" b="1" dirty="0"/>
          </a:p>
        </p:txBody>
      </p:sp>
    </p:spTree>
    <p:extLst>
      <p:ext uri="{BB962C8B-B14F-4D97-AF65-F5344CB8AC3E}">
        <p14:creationId xmlns:p14="http://schemas.microsoft.com/office/powerpoint/2010/main" val="41204889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22051">
                                            <p:txEl>
                                              <p:pRg st="2" end="2"/>
                                            </p:txEl>
                                          </p:spTgt>
                                        </p:tgtEl>
                                        <p:attrNameLst>
                                          <p:attrName>style.visibility</p:attrName>
                                        </p:attrNameLst>
                                      </p:cBhvr>
                                      <p:to>
                                        <p:strVal val="visible"/>
                                      </p:to>
                                    </p:set>
                                    <p:animEffect transition="in" filter="wipe(left)">
                                      <p:cBhvr>
                                        <p:cTn id="17" dur="500"/>
                                        <p:tgtEl>
                                          <p:spTgt spid="19220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22051">
                                            <p:txEl>
                                              <p:pRg st="3" end="3"/>
                                            </p:txEl>
                                          </p:spTgt>
                                        </p:tgtEl>
                                        <p:attrNameLst>
                                          <p:attrName>style.visibility</p:attrName>
                                        </p:attrNameLst>
                                      </p:cBhvr>
                                      <p:to>
                                        <p:strVal val="visible"/>
                                      </p:to>
                                    </p:set>
                                    <p:animEffect transition="in" filter="wipe(left)">
                                      <p:cBhvr>
                                        <p:cTn id="22" dur="500"/>
                                        <p:tgtEl>
                                          <p:spTgt spid="19220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22051">
                                            <p:txEl>
                                              <p:pRg st="4" end="4"/>
                                            </p:txEl>
                                          </p:spTgt>
                                        </p:tgtEl>
                                        <p:attrNameLst>
                                          <p:attrName>style.visibility</p:attrName>
                                        </p:attrNameLst>
                                      </p:cBhvr>
                                      <p:to>
                                        <p:strVal val="visible"/>
                                      </p:to>
                                    </p:set>
                                    <p:animEffect transition="in" filter="wipe(left)">
                                      <p:cBhvr>
                                        <p:cTn id="27" dur="500"/>
                                        <p:tgtEl>
                                          <p:spTgt spid="19220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5" end="5"/>
                                            </p:txEl>
                                          </p:spTgt>
                                        </p:tgtEl>
                                        <p:attrNameLst>
                                          <p:attrName>style.visibility</p:attrName>
                                        </p:attrNameLst>
                                      </p:cBhvr>
                                      <p:to>
                                        <p:strVal val="visible"/>
                                      </p:to>
                                    </p:set>
                                    <p:animEffect transition="in" filter="wipe(left)">
                                      <p:cBhvr>
                                        <p:cTn id="32" dur="500"/>
                                        <p:tgtEl>
                                          <p:spTgt spid="1922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44</a:t>
            </a:fld>
            <a:endParaRPr lang="en-US" sz="900">
              <a:solidFill>
                <a:schemeClr val="bg1"/>
              </a:solidFill>
            </a:endParaRPr>
          </a:p>
        </p:txBody>
      </p:sp>
      <p:pic>
        <p:nvPicPr>
          <p:cNvPr id="145412" name="Picture 4"/>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5800" y="29368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a:solidFill>
                  <a:srgbClr val="FFFFFF"/>
                </a:solidFill>
              </a:rPr>
              <a:t>Performance by </a:t>
            </a:r>
            <a:r>
              <a:rPr lang="en-US" sz="4000" b="1" dirty="0" smtClean="0">
                <a:solidFill>
                  <a:srgbClr val="FFFFFF"/>
                </a:solidFill>
              </a:rPr>
              <a:t>Segment</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44</a:t>
            </a:fld>
            <a:endParaRPr lang="en-US"/>
          </a:p>
        </p:txBody>
      </p:sp>
    </p:spTree>
    <p:extLst>
      <p:ext uri="{BB962C8B-B14F-4D97-AF65-F5344CB8AC3E}">
        <p14:creationId xmlns:p14="http://schemas.microsoft.com/office/powerpoint/2010/main" val="4093685028"/>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extLst>
              <p:ext uri="{D42A27DB-BD31-4B8C-83A1-F6EECF244321}">
                <p14:modId xmlns:p14="http://schemas.microsoft.com/office/powerpoint/2010/main" val="921618254"/>
              </p:ext>
            </p:extLst>
          </p:nvPr>
        </p:nvGraphicFramePr>
        <p:xfrm>
          <a:off x="250723" y="1587500"/>
          <a:ext cx="8686799" cy="3663950"/>
        </p:xfrm>
        <a:graphic>
          <a:graphicData uri="http://schemas.openxmlformats.org/presentationml/2006/ole">
            <mc:AlternateContent xmlns:mc="http://schemas.openxmlformats.org/markup-compatibility/2006">
              <mc:Choice xmlns:v="urn:schemas-microsoft-com:vml" Requires="v">
                <p:oleObj spid="_x0000_s28420171"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50723" y="1587500"/>
                        <a:ext cx="8686799"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45</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399" y="215752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6117"/>
              <a:gd name="adj2" fmla="val 1091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
        <p:nvSpPr>
          <p:cNvPr id="12"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1990-2014F);Conning (2015F); Insurance Information Institute.</a:t>
            </a:r>
            <a:endParaRPr lang="en-US" sz="1100" dirty="0"/>
          </a:p>
        </p:txBody>
      </p:sp>
    </p:spTree>
    <p:extLst>
      <p:ext uri="{BB962C8B-B14F-4D97-AF65-F5344CB8AC3E}">
        <p14:creationId xmlns:p14="http://schemas.microsoft.com/office/powerpoint/2010/main" val="6830356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1993–2017F</a:t>
            </a:r>
            <a:endParaRPr lang="en-US" baseline="30000" dirty="0" smtClean="0">
              <a:latin typeface="Arial" pitchFamily="34" charset="0"/>
            </a:endParaRPr>
          </a:p>
        </p:txBody>
      </p:sp>
      <p:graphicFrame>
        <p:nvGraphicFramePr>
          <p:cNvPr id="26626" name="Object 3"/>
          <p:cNvGraphicFramePr>
            <a:graphicFrameLocks/>
          </p:cNvGraphicFramePr>
          <p:nvPr>
            <p:extLst>
              <p:ext uri="{D42A27DB-BD31-4B8C-83A1-F6EECF244321}">
                <p14:modId xmlns:p14="http://schemas.microsoft.com/office/powerpoint/2010/main" val="734702057"/>
              </p:ext>
            </p:extLst>
          </p:nvPr>
        </p:nvGraphicFramePr>
        <p:xfrm>
          <a:off x="129848" y="1487488"/>
          <a:ext cx="8705850" cy="3794125"/>
        </p:xfrm>
        <a:graphic>
          <a:graphicData uri="http://schemas.openxmlformats.org/presentationml/2006/ole">
            <mc:AlternateContent xmlns:mc="http://schemas.openxmlformats.org/markup-compatibility/2006">
              <mc:Choice xmlns:v="urn:schemas-microsoft-com:vml" Requires="v">
                <p:oleObj spid="_x0000_s28419148" name="Chart" r:id="rId4" imgW="8448682" imgH="3686279" progId="MSGraph.Chart.8">
                  <p:embed followColorScheme="full"/>
                </p:oleObj>
              </mc:Choice>
              <mc:Fallback>
                <p:oleObj name="Chart" r:id="rId4" imgW="8448682" imgH="3686279" progId="MSGraph.Chart.8">
                  <p:embed followColorScheme="full"/>
                  <p:pic>
                    <p:nvPicPr>
                      <p:cNvPr id="0" name=""/>
                      <p:cNvPicPr>
                        <a:picLocks noChangeArrowheads="1"/>
                      </p:cNvPicPr>
                      <p:nvPr/>
                    </p:nvPicPr>
                    <p:blipFill>
                      <a:blip r:embed="rId5"/>
                      <a:srcRect/>
                      <a:stretch>
                        <a:fillRect/>
                      </a:stretch>
                    </p:blipFill>
                    <p:spPr bwMode="auto">
                      <a:xfrm>
                        <a:off x="129848" y="1487488"/>
                        <a:ext cx="8705850" cy="3794125"/>
                      </a:xfrm>
                      <a:prstGeom prst="rect">
                        <a:avLst/>
                      </a:prstGeom>
                      <a:noFill/>
                      <a:ln>
                        <a:noFill/>
                      </a:ln>
                      <a:effectLst/>
                      <a:extLst/>
                    </p:spPr>
                  </p:pic>
                </p:oleObj>
              </mc:Fallback>
            </mc:AlternateContent>
          </a:graphicData>
        </a:graphic>
      </p:graphicFrame>
      <p:sp>
        <p:nvSpPr>
          <p:cNvPr id="242692" name="Rectangle 4"/>
          <p:cNvSpPr>
            <a:spLocks noChangeArrowheads="1"/>
          </p:cNvSpPr>
          <p:nvPr/>
        </p:nvSpPr>
        <p:spPr bwMode="blackWhite">
          <a:xfrm>
            <a:off x="781843" y="5410857"/>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Passenger Auto </a:t>
            </a:r>
            <a:r>
              <a:rPr lang="en-US" b="1" dirty="0" err="1" smtClean="0">
                <a:solidFill>
                  <a:srgbClr val="FFFFFF"/>
                </a:solidFill>
              </a:rPr>
              <a:t>Underwriitng</a:t>
            </a:r>
            <a:r>
              <a:rPr lang="en-US" b="1" dirty="0" smtClean="0">
                <a:solidFill>
                  <a:srgbClr val="FFFFFF"/>
                </a:solidFill>
              </a:rPr>
              <a:t> Performance Is Exhibiting Remarkable Stability</a:t>
            </a:r>
            <a:endParaRPr lang="en-US"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46</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 Conning (2015F – 2017F); Insurance Information Institute.</a:t>
            </a:r>
            <a:endParaRPr lang="en-US" sz="1100" dirty="0"/>
          </a:p>
        </p:txBody>
      </p:sp>
    </p:spTree>
    <p:extLst>
      <p:ext uri="{BB962C8B-B14F-4D97-AF65-F5344CB8AC3E}">
        <p14:creationId xmlns:p14="http://schemas.microsoft.com/office/powerpoint/2010/main" val="9184216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105"/>
          <p:cNvSpPr>
            <a:spLocks noGrp="1" noChangeArrowheads="1"/>
          </p:cNvSpPr>
          <p:nvPr>
            <p:ph type="dt" sz="quarter" idx="10"/>
          </p:nvPr>
        </p:nvSpPr>
        <p:spPr>
          <a:noFill/>
        </p:spPr>
        <p:txBody>
          <a:bodyPr/>
          <a:lstStyle/>
          <a:p>
            <a:r>
              <a:rPr lang="en-US" smtClean="0"/>
              <a:t>12/01/09 - 9pm</a:t>
            </a:r>
          </a:p>
        </p:txBody>
      </p:sp>
      <p:sp>
        <p:nvSpPr>
          <p:cNvPr id="4301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43013" name="Rectangle 110"/>
          <p:cNvSpPr>
            <a:spLocks noGrp="1" noChangeArrowheads="1"/>
          </p:cNvSpPr>
          <p:nvPr>
            <p:ph type="sldNum" sz="quarter" idx="12"/>
          </p:nvPr>
        </p:nvSpPr>
        <p:spPr>
          <a:noFill/>
        </p:spPr>
        <p:txBody>
          <a:bodyPr/>
          <a:lstStyle/>
          <a:p>
            <a:fld id="{0ABDFD3E-526B-46B2-97CB-8005B1766AB7}" type="slidenum">
              <a:rPr lang="en-US" smtClean="0"/>
              <a:pPr/>
              <a:t>47</a:t>
            </a:fld>
            <a:endParaRPr lang="en-US" smtClean="0"/>
          </a:p>
        </p:txBody>
      </p:sp>
      <p:sp>
        <p:nvSpPr>
          <p:cNvPr id="43014" name="Rectangle 2"/>
          <p:cNvSpPr>
            <a:spLocks noGrp="1" noChangeArrowheads="1"/>
          </p:cNvSpPr>
          <p:nvPr>
            <p:ph type="title"/>
          </p:nvPr>
        </p:nvSpPr>
        <p:spPr>
          <a:xfrm>
            <a:off x="66675" y="90488"/>
            <a:ext cx="8201025" cy="860425"/>
          </a:xfrm>
        </p:spPr>
        <p:txBody>
          <a:bodyPr/>
          <a:lstStyle/>
          <a:p>
            <a:r>
              <a:rPr lang="en-US" dirty="0" smtClean="0"/>
              <a:t>Collision Coverage: Severity </a:t>
            </a:r>
            <a:r>
              <a:rPr lang="en-US" dirty="0"/>
              <a:t>&amp;</a:t>
            </a:r>
            <a:r>
              <a:rPr lang="en-US" dirty="0" smtClean="0"/>
              <a:t> Frequency Trends Are Both Higher in 2015*</a:t>
            </a:r>
          </a:p>
        </p:txBody>
      </p:sp>
      <p:graphicFrame>
        <p:nvGraphicFramePr>
          <p:cNvPr id="43010" name="Object 3"/>
          <p:cNvGraphicFramePr>
            <a:graphicFrameLocks noChangeAspect="1"/>
          </p:cNvGraphicFramePr>
          <p:nvPr>
            <p:extLst/>
          </p:nvPr>
        </p:nvGraphicFramePr>
        <p:xfrm>
          <a:off x="381000" y="1600200"/>
          <a:ext cx="8648700" cy="3762375"/>
        </p:xfrm>
        <a:graphic>
          <a:graphicData uri="http://schemas.openxmlformats.org/presentationml/2006/ole">
            <mc:AlternateContent xmlns:mc="http://schemas.openxmlformats.org/markup-compatibility/2006">
              <mc:Choice xmlns:v="urn:schemas-microsoft-com:vml" Requires="v">
                <p:oleObj spid="_x0000_s28444726" name="Chart" r:id="rId4" imgW="8667555" imgH="3762340" progId="MSGraph.Chart.8">
                  <p:embed followColorScheme="full"/>
                </p:oleObj>
              </mc:Choice>
              <mc:Fallback>
                <p:oleObj name="Chart" r:id="rId4" imgW="8667555" imgH="3762340" progId="MSGraph.Chart.8">
                  <p:embed followColorScheme="full"/>
                  <p:pic>
                    <p:nvPicPr>
                      <p:cNvPr id="0" name=""/>
                      <p:cNvPicPr>
                        <a:picLocks noChangeAspect="1" noChangeArrowheads="1"/>
                      </p:cNvPicPr>
                      <p:nvPr/>
                    </p:nvPicPr>
                    <p:blipFill>
                      <a:blip r:embed="rId5"/>
                      <a:srcRect/>
                      <a:stretch>
                        <a:fillRect/>
                      </a:stretch>
                    </p:blipFill>
                    <p:spPr bwMode="gray">
                      <a:xfrm>
                        <a:off x="381000" y="1600200"/>
                        <a:ext cx="8648700" cy="3762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Change, 2005 through </a:t>
            </a:r>
            <a:r>
              <a:rPr lang="en-US" sz="1600" b="1" dirty="0" smtClean="0">
                <a:solidFill>
                  <a:srgbClr val="225A7A"/>
                </a:solidFill>
              </a:rPr>
              <a:t>2015*</a:t>
            </a:r>
            <a:endParaRPr lang="en-US" sz="1600" b="1" dirty="0">
              <a:solidFill>
                <a:srgbClr val="225A7A"/>
              </a:solidFill>
            </a:endParaRPr>
          </a:p>
        </p:txBody>
      </p:sp>
      <p:sp>
        <p:nvSpPr>
          <p:cNvPr id="1936390" name="Rectangle 6"/>
          <p:cNvSpPr>
            <a:spLocks noChangeArrowheads="1"/>
          </p:cNvSpPr>
          <p:nvPr/>
        </p:nvSpPr>
        <p:spPr bwMode="blackWhite">
          <a:xfrm>
            <a:off x="561975" y="5381625"/>
            <a:ext cx="8143875" cy="909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The Recession, High Fuel Prices </a:t>
            </a:r>
            <a:r>
              <a:rPr lang="en-US" sz="2000" b="1" dirty="0" smtClean="0">
                <a:solidFill>
                  <a:srgbClr val="FFFFFF"/>
                </a:solidFill>
              </a:rPr>
              <a:t>Helped Temper Frequency and </a:t>
            </a:r>
            <a:r>
              <a:rPr lang="en-US" sz="2000" b="1" dirty="0">
                <a:solidFill>
                  <a:srgbClr val="FFFFFF"/>
                </a:solidFill>
              </a:rPr>
              <a:t>Severity, But this Trend Will Likely Be Reversed Based on Evidence from Past Recoveries</a:t>
            </a:r>
          </a:p>
        </p:txBody>
      </p:sp>
      <p:sp>
        <p:nvSpPr>
          <p:cNvPr id="10" name="Rectangle 4"/>
          <p:cNvSpPr>
            <a:spLocks noChangeArrowheads="1"/>
          </p:cNvSpPr>
          <p:nvPr/>
        </p:nvSpPr>
        <p:spPr bwMode="auto">
          <a:xfrm>
            <a:off x="0" y="6215905"/>
            <a:ext cx="73025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*2015 figure is for the 4 quarters ending with 2015:Q1.</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ISO/PCI </a:t>
            </a:r>
            <a:r>
              <a:rPr lang="en-US" sz="1100" i="1" dirty="0"/>
              <a:t>Fast Track </a:t>
            </a:r>
            <a:r>
              <a:rPr lang="en-US" sz="1100" dirty="0"/>
              <a:t>data; Insurance Information Institute</a:t>
            </a:r>
          </a:p>
        </p:txBody>
      </p:sp>
    </p:spTree>
    <p:extLst>
      <p:ext uri="{BB962C8B-B14F-4D97-AF65-F5344CB8AC3E}">
        <p14:creationId xmlns:p14="http://schemas.microsoft.com/office/powerpoint/2010/main" val="30033840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Grp="1" noChangeAspect="1"/>
          </p:cNvGraphicFramePr>
          <p:nvPr>
            <p:ph type="chart" idx="1"/>
            <p:extLst>
              <p:ext uri="{D42A27DB-BD31-4B8C-83A1-F6EECF244321}">
                <p14:modId xmlns:p14="http://schemas.microsoft.com/office/powerpoint/2010/main" val="3928084634"/>
              </p:ext>
            </p:extLst>
          </p:nvPr>
        </p:nvGraphicFramePr>
        <p:xfrm>
          <a:off x="206375" y="1627188"/>
          <a:ext cx="8766175" cy="4876800"/>
        </p:xfrm>
        <a:graphic>
          <a:graphicData uri="http://schemas.openxmlformats.org/presentationml/2006/ole">
            <mc:AlternateContent xmlns:mc="http://schemas.openxmlformats.org/markup-compatibility/2006">
              <mc:Choice xmlns:v="urn:schemas-microsoft-com:vml" Requires="v">
                <p:oleObj spid="_x0000_s28254431" name="Chart" r:id="rId3" imgW="8372534" imgH="4657621" progId="MSGraph.Chart.8">
                  <p:embed followColorScheme="full"/>
                </p:oleObj>
              </mc:Choice>
              <mc:Fallback>
                <p:oleObj name="Chart" r:id="rId3" imgW="8372534" imgH="4657621" progId="MSGraph.Chart.8">
                  <p:embed followColorScheme="full"/>
                  <p:pic>
                    <p:nvPicPr>
                      <p:cNvPr id="0" name=""/>
                      <p:cNvPicPr>
                        <a:picLocks noChangeAspect="1" noChangeArrowheads="1"/>
                      </p:cNvPicPr>
                      <p:nvPr/>
                    </p:nvPicPr>
                    <p:blipFill>
                      <a:blip r:embed="rId4"/>
                      <a:srcRect/>
                      <a:stretch>
                        <a:fillRect/>
                      </a:stretch>
                    </p:blipFill>
                    <p:spPr bwMode="auto">
                      <a:xfrm>
                        <a:off x="206375" y="1627188"/>
                        <a:ext cx="8766175" cy="487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(1990-2014); Conning (2015-16F) </a:t>
            </a:r>
            <a:r>
              <a:rPr lang="en-US" sz="1200" dirty="0"/>
              <a:t>Insurance Information </a:t>
            </a:r>
            <a:r>
              <a:rPr lang="en-US" sz="1200" dirty="0" smtClean="0"/>
              <a:t>Institute.</a:t>
            </a:r>
            <a:endParaRPr lang="en-US" sz="1200" dirty="0"/>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1990-2016F*</a:t>
            </a:r>
            <a:endParaRPr lang="en-US" dirty="0"/>
          </a:p>
        </p:txBody>
      </p:sp>
      <p:sp>
        <p:nvSpPr>
          <p:cNvPr id="5" name="AutoShape 13"/>
          <p:cNvSpPr>
            <a:spLocks noChangeArrowheads="1"/>
          </p:cNvSpPr>
          <p:nvPr/>
        </p:nvSpPr>
        <p:spPr bwMode="blackWhite">
          <a:xfrm>
            <a:off x="4700589" y="1184020"/>
            <a:ext cx="3578598" cy="1624925"/>
          </a:xfrm>
          <a:prstGeom prst="wedgeRectCallout">
            <a:avLst>
              <a:gd name="adj1" fmla="val 44590"/>
              <a:gd name="adj2" fmla="val 13312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improved in 2013/14 but higher cats, diminishing prior year reserves and rising loss cost trends in some lines could push combined ratios higher</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48</a:t>
            </a:fld>
            <a:endParaRPr lang="en-US"/>
          </a:p>
        </p:txBody>
      </p:sp>
    </p:spTree>
    <p:extLst>
      <p:ext uri="{BB962C8B-B14F-4D97-AF65-F5344CB8AC3E}">
        <p14:creationId xmlns:p14="http://schemas.microsoft.com/office/powerpoint/2010/main" val="27735503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1993–2015F</a:t>
            </a:r>
            <a:endParaRPr lang="en-US" baseline="30000" dirty="0" smtClean="0"/>
          </a:p>
        </p:txBody>
      </p:sp>
      <p:graphicFrame>
        <p:nvGraphicFramePr>
          <p:cNvPr id="53250" name="Object 3"/>
          <p:cNvGraphicFramePr>
            <a:graphicFrameLocks/>
          </p:cNvGraphicFramePr>
          <p:nvPr>
            <p:extLst>
              <p:ext uri="{D42A27DB-BD31-4B8C-83A1-F6EECF244321}">
                <p14:modId xmlns:p14="http://schemas.microsoft.com/office/powerpoint/2010/main" val="4146925671"/>
              </p:ext>
            </p:extLst>
          </p:nvPr>
        </p:nvGraphicFramePr>
        <p:xfrm>
          <a:off x="293688" y="1587500"/>
          <a:ext cx="8451850" cy="3663950"/>
        </p:xfrm>
        <a:graphic>
          <a:graphicData uri="http://schemas.openxmlformats.org/presentationml/2006/ole">
            <mc:AlternateContent xmlns:mc="http://schemas.openxmlformats.org/markup-compatibility/2006">
              <mc:Choice xmlns:v="urn:schemas-microsoft-com:vml" Requires="v">
                <p:oleObj spid="_x0000_s28255456"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293688" y="1587500"/>
                        <a:ext cx="845185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899652" y="5390535"/>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is Expected to </a:t>
            </a:r>
            <a:r>
              <a:rPr lang="en-US" sz="2000" b="1" dirty="0" smtClean="0">
                <a:solidFill>
                  <a:srgbClr val="FFFFFF"/>
                </a:solidFill>
              </a:rPr>
              <a:t>Improve Only Slowly as Rate Gains Barely Offset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49</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1990-2014);Conning (2015F); Insurance Information Institute.</a:t>
            </a:r>
            <a:endParaRPr lang="en-US" sz="1100" dirty="0"/>
          </a:p>
        </p:txBody>
      </p:sp>
    </p:spTree>
    <p:extLst>
      <p:ext uri="{BB962C8B-B14F-4D97-AF65-F5344CB8AC3E}">
        <p14:creationId xmlns:p14="http://schemas.microsoft.com/office/powerpoint/2010/main" val="109782202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5</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by Major Event, 1987–2015E</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smtClean="0"/>
              <a:t>* 	Excludes </a:t>
            </a:r>
            <a:r>
              <a:rPr lang="en-US" sz="1100" dirty="0"/>
              <a:t>Mortgage &amp; Financial Guarantee in 2008 </a:t>
            </a:r>
            <a:r>
              <a:rPr lang="en-US" sz="1100" dirty="0" smtClean="0"/>
              <a:t>– 2014. </a:t>
            </a:r>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extLst>
              <p:ext uri="{D42A27DB-BD31-4B8C-83A1-F6EECF244321}">
                <p14:modId xmlns:p14="http://schemas.microsoft.com/office/powerpoint/2010/main" val="2883571768"/>
              </p:ext>
            </p:extLst>
          </p:nvPr>
        </p:nvGraphicFramePr>
        <p:xfrm>
          <a:off x="287337" y="1475843"/>
          <a:ext cx="8569325" cy="4579937"/>
        </p:xfrm>
        <a:graphic>
          <a:graphicData uri="http://schemas.openxmlformats.org/presentationml/2006/ole">
            <mc:AlternateContent xmlns:mc="http://schemas.openxmlformats.org/markup-compatibility/2006">
              <mc:Choice xmlns:v="urn:schemas-microsoft-com:vml" Requires="v">
                <p:oleObj spid="_x0000_s28365978" name="Chart" r:id="rId4" imgW="8600977" imgH="4600679" progId="MSGraph.Chart.8">
                  <p:embed followColorScheme="full"/>
                </p:oleObj>
              </mc:Choice>
              <mc:Fallback>
                <p:oleObj name="Chart" r:id="rId4" imgW="8600977" imgH="4600679" progId="MSGraph.Chart.8">
                  <p:embed followColorScheme="full"/>
                  <p:pic>
                    <p:nvPicPr>
                      <p:cNvPr id="0" name=""/>
                      <p:cNvPicPr>
                        <a:picLocks noChangeArrowheads="1"/>
                      </p:cNvPicPr>
                      <p:nvPr/>
                    </p:nvPicPr>
                    <p:blipFill>
                      <a:blip r:embed="rId5"/>
                      <a:srcRect/>
                      <a:stretch>
                        <a:fillRect/>
                      </a:stretch>
                    </p:blipFill>
                    <p:spPr bwMode="gray">
                      <a:xfrm>
                        <a:off x="287337" y="1475843"/>
                        <a:ext cx="8569325" cy="457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66029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64823" y="3871451"/>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224636" y="376378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46408"/>
              <a:gd name="adj2" fmla="val -1280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759141" y="3635529"/>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12904"/>
              <a:gd name="adj2" fmla="val -2460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597669" y="274595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329153" y="4017501"/>
            <a:ext cx="1265424" cy="711200"/>
          </a:xfrm>
          <a:prstGeom prst="wedgeRectCallout">
            <a:avLst>
              <a:gd name="adj1" fmla="val -15588"/>
              <a:gd name="adj2" fmla="val -1474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Lowest CAT Losses in </a:t>
            </a:r>
            <a:br>
              <a:rPr lang="en-US" sz="1400" b="1" dirty="0">
                <a:solidFill>
                  <a:schemeClr val="bg1"/>
                </a:solidFill>
              </a:rPr>
            </a:br>
            <a:r>
              <a:rPr lang="en-US" sz="1400" b="1" dirty="0">
                <a:solidFill>
                  <a:schemeClr val="bg1"/>
                </a:solidFill>
              </a:rPr>
              <a:t>15 Years</a:t>
            </a:r>
          </a:p>
        </p:txBody>
      </p:sp>
      <p:sp>
        <p:nvSpPr>
          <p:cNvPr id="2026515" name="Oval 19"/>
          <p:cNvSpPr>
            <a:spLocks noChangeArrowheads="1"/>
          </p:cNvSpPr>
          <p:nvPr/>
        </p:nvSpPr>
        <p:spPr bwMode="auto">
          <a:xfrm>
            <a:off x="4677086"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284516" y="3447957"/>
            <a:ext cx="958850" cy="292100"/>
          </a:xfrm>
          <a:prstGeom prst="wedgeRectCallout">
            <a:avLst>
              <a:gd name="adj1" fmla="val 8604"/>
              <a:gd name="adj2" fmla="val 3393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5800589"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33054"/>
              <a:gd name="adj2" fmla="val 1881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485821"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252093" y="4184467"/>
            <a:ext cx="1314450" cy="292100"/>
          </a:xfrm>
          <a:prstGeom prst="wedgeRectCallout">
            <a:avLst>
              <a:gd name="adj1" fmla="val -23583"/>
              <a:gd name="adj2" fmla="val -231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6606707" y="3815944"/>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7288"/>
              <a:gd name="adj2" fmla="val -12951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357793" y="4632673"/>
            <a:ext cx="1098599" cy="678425"/>
          </a:xfrm>
          <a:prstGeom prst="wedgeRectCallout">
            <a:avLst>
              <a:gd name="adj1" fmla="val -26346"/>
              <a:gd name="adj2" fmla="val -974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389778" y="3803522"/>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7695534" y="3516834"/>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7955725" y="4244473"/>
            <a:ext cx="766915" cy="329380"/>
          </a:xfrm>
          <a:prstGeom prst="wedgeRectCallout">
            <a:avLst>
              <a:gd name="adj1" fmla="val -49371"/>
              <a:gd name="adj2" fmla="val -1110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
        <p:nvSpPr>
          <p:cNvPr id="30" name="Oval 28"/>
          <p:cNvSpPr>
            <a:spLocks noChangeArrowheads="1"/>
          </p:cNvSpPr>
          <p:nvPr/>
        </p:nvSpPr>
        <p:spPr bwMode="auto">
          <a:xfrm>
            <a:off x="7937252" y="2964875"/>
            <a:ext cx="307975" cy="533400"/>
          </a:xfrm>
          <a:prstGeom prst="ellipse">
            <a:avLst/>
          </a:prstGeom>
          <a:noFill/>
          <a:ln w="38100">
            <a:solidFill>
              <a:srgbClr val="FF6801"/>
            </a:solidFill>
            <a:round/>
            <a:headEnd/>
            <a:tailEnd/>
          </a:ln>
        </p:spPr>
        <p:txBody>
          <a:bodyPr wrap="none" anchor="ctr"/>
          <a:lstStyle/>
          <a:p>
            <a:endParaRPr lang="en-US"/>
          </a:p>
        </p:txBody>
      </p:sp>
      <p:sp>
        <p:nvSpPr>
          <p:cNvPr id="31" name="AutoShape 26"/>
          <p:cNvSpPr>
            <a:spLocks noChangeArrowheads="1"/>
          </p:cNvSpPr>
          <p:nvPr/>
        </p:nvSpPr>
        <p:spPr bwMode="blackWhite">
          <a:xfrm>
            <a:off x="7284258" y="2337910"/>
            <a:ext cx="766915" cy="402509"/>
          </a:xfrm>
          <a:prstGeom prst="wedgeRectCallout">
            <a:avLst>
              <a:gd name="adj1" fmla="val 43223"/>
              <a:gd name="adj2" fmla="val 1110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Low CATs</a:t>
            </a:r>
            <a:endParaRPr lang="en-US" sz="1400" b="1" dirty="0">
              <a:solidFill>
                <a:schemeClr val="bg1"/>
              </a:solidFill>
            </a:endParaRPr>
          </a:p>
        </p:txBody>
      </p:sp>
      <p:sp>
        <p:nvSpPr>
          <p:cNvPr id="32" name="AutoShape 26"/>
          <p:cNvSpPr>
            <a:spLocks noChangeArrowheads="1"/>
          </p:cNvSpPr>
          <p:nvPr/>
        </p:nvSpPr>
        <p:spPr bwMode="blackWhite">
          <a:xfrm>
            <a:off x="8051173" y="1549099"/>
            <a:ext cx="985145" cy="638166"/>
          </a:xfrm>
          <a:prstGeom prst="wedgeRectCallout">
            <a:avLst>
              <a:gd name="adj1" fmla="val -8621"/>
              <a:gd name="adj2" fmla="val 2236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Modestly higher CATs</a:t>
            </a:r>
            <a:endParaRPr lang="en-US" sz="1400" b="1" dirty="0">
              <a:solidFill>
                <a:schemeClr val="bg1"/>
              </a:solidFill>
            </a:endParaRPr>
          </a:p>
        </p:txBody>
      </p:sp>
      <p:sp>
        <p:nvSpPr>
          <p:cNvPr id="33" name="Oval 28"/>
          <p:cNvSpPr>
            <a:spLocks noChangeArrowheads="1"/>
          </p:cNvSpPr>
          <p:nvPr/>
        </p:nvSpPr>
        <p:spPr bwMode="auto">
          <a:xfrm>
            <a:off x="8234632" y="3249304"/>
            <a:ext cx="307975" cy="533400"/>
          </a:xfrm>
          <a:prstGeom prst="ellipse">
            <a:avLst/>
          </a:prstGeom>
          <a:noFill/>
          <a:ln w="38100">
            <a:solidFill>
              <a:srgbClr val="FF6801"/>
            </a:solidFill>
            <a:round/>
            <a:headEnd/>
            <a:tailEnd/>
          </a:ln>
        </p:spPr>
        <p:txBody>
          <a:bodyPr wrap="none" anchor="ctr"/>
          <a:lstStyle/>
          <a:p>
            <a:endParaRPr lang="en-US"/>
          </a:p>
        </p:txBody>
      </p:sp>
    </p:spTree>
    <p:extLst>
      <p:ext uri="{BB962C8B-B14F-4D97-AF65-F5344CB8AC3E}">
        <p14:creationId xmlns:p14="http://schemas.microsoft.com/office/powerpoint/2010/main" val="15927880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700"/>
                                  </p:stCondLst>
                                  <p:childTnLst>
                                    <p:set>
                                      <p:cBhvr>
                                        <p:cTn id="6" dur="1" fill="hold">
                                          <p:stCondLst>
                                            <p:cond delay="0"/>
                                          </p:stCondLst>
                                        </p:cTn>
                                        <p:tgtEl>
                                          <p:spTgt spid="2026500"/>
                                        </p:tgtEl>
                                        <p:attrNameLst>
                                          <p:attrName>style.visibility</p:attrName>
                                        </p:attrNameLst>
                                      </p:cBhvr>
                                      <p:to>
                                        <p:strVal val="visible"/>
                                      </p:to>
                                    </p:set>
                                    <p:animEffect transition="in" filter="wipe(left)">
                                      <p:cBhvr>
                                        <p:cTn id="7" dur="1000"/>
                                        <p:tgtEl>
                                          <p:spTgt spid="2026500"/>
                                        </p:tgtEl>
                                      </p:cBhvr>
                                    </p:animEffect>
                                  </p:childTnLst>
                                </p:cTn>
                              </p:par>
                            </p:childTnLst>
                          </p:cTn>
                        </p:par>
                        <p:par>
                          <p:cTn id="8" fill="hold">
                            <p:stCondLst>
                              <p:cond delay="1700"/>
                            </p:stCondLst>
                            <p:childTnLst>
                              <p:par>
                                <p:cTn id="9" presetID="10" presetClass="entr" presetSubtype="0" fill="hold" grpId="0" nodeType="afterEffect">
                                  <p:stCondLst>
                                    <p:cond delay="700"/>
                                  </p:stCondLst>
                                  <p:childTnLst>
                                    <p:set>
                                      <p:cBhvr>
                                        <p:cTn id="10" dur="1" fill="hold">
                                          <p:stCondLst>
                                            <p:cond delay="0"/>
                                          </p:stCondLst>
                                        </p:cTn>
                                        <p:tgtEl>
                                          <p:spTgt spid="2026503"/>
                                        </p:tgtEl>
                                        <p:attrNameLst>
                                          <p:attrName>style.visibility</p:attrName>
                                        </p:attrNameLst>
                                      </p:cBhvr>
                                      <p:to>
                                        <p:strVal val="visible"/>
                                      </p:to>
                                    </p:set>
                                    <p:animEffect transition="in" filter="fade">
                                      <p:cBhvr>
                                        <p:cTn id="11" dur="1000"/>
                                        <p:tgtEl>
                                          <p:spTgt spid="2026503"/>
                                        </p:tgtEl>
                                      </p:cBhvr>
                                    </p:animEffect>
                                  </p:childTnLst>
                                </p:cTn>
                              </p:par>
                            </p:childTnLst>
                          </p:cTn>
                        </p:par>
                        <p:par>
                          <p:cTn id="12" fill="hold">
                            <p:stCondLst>
                              <p:cond delay="3400"/>
                            </p:stCondLst>
                            <p:childTnLst>
                              <p:par>
                                <p:cTn id="13" presetID="22" presetClass="entr" presetSubtype="1" fill="hold" grpId="0" nodeType="afterEffect">
                                  <p:stCondLst>
                                    <p:cond delay="0"/>
                                  </p:stCondLst>
                                  <p:childTnLst>
                                    <p:set>
                                      <p:cBhvr>
                                        <p:cTn id="14" dur="1" fill="hold">
                                          <p:stCondLst>
                                            <p:cond delay="0"/>
                                          </p:stCondLst>
                                        </p:cTn>
                                        <p:tgtEl>
                                          <p:spTgt spid="2026504"/>
                                        </p:tgtEl>
                                        <p:attrNameLst>
                                          <p:attrName>style.visibility</p:attrName>
                                        </p:attrNameLst>
                                      </p:cBhvr>
                                      <p:to>
                                        <p:strVal val="visible"/>
                                      </p:to>
                                    </p:set>
                                    <p:animEffect transition="in" filter="wipe(up)">
                                      <p:cBhvr>
                                        <p:cTn id="15" dur="500"/>
                                        <p:tgtEl>
                                          <p:spTgt spid="2026504"/>
                                        </p:tgtEl>
                                      </p:cBhvr>
                                    </p:animEffect>
                                  </p:childTnLst>
                                </p:cTn>
                              </p:par>
                            </p:childTnLst>
                          </p:cTn>
                        </p:par>
                        <p:par>
                          <p:cTn id="16" fill="hold">
                            <p:stCondLst>
                              <p:cond delay="3900"/>
                            </p:stCondLst>
                            <p:childTnLst>
                              <p:par>
                                <p:cTn id="17" presetID="10" presetClass="entr" presetSubtype="0" fill="hold" grpId="0" nodeType="afterEffect">
                                  <p:stCondLst>
                                    <p:cond delay="700"/>
                                  </p:stCondLst>
                                  <p:childTnLst>
                                    <p:set>
                                      <p:cBhvr>
                                        <p:cTn id="18" dur="1" fill="hold">
                                          <p:stCondLst>
                                            <p:cond delay="0"/>
                                          </p:stCondLst>
                                        </p:cTn>
                                        <p:tgtEl>
                                          <p:spTgt spid="2026506"/>
                                        </p:tgtEl>
                                        <p:attrNameLst>
                                          <p:attrName>style.visibility</p:attrName>
                                        </p:attrNameLst>
                                      </p:cBhvr>
                                      <p:to>
                                        <p:strVal val="visible"/>
                                      </p:to>
                                    </p:set>
                                    <p:animEffect transition="in" filter="fade">
                                      <p:cBhvr>
                                        <p:cTn id="19" dur="1000"/>
                                        <p:tgtEl>
                                          <p:spTgt spid="2026506"/>
                                        </p:tgtEl>
                                      </p:cBhvr>
                                    </p:animEffect>
                                  </p:childTnLst>
                                </p:cTn>
                              </p:par>
                            </p:childTnLst>
                          </p:cTn>
                        </p:par>
                        <p:par>
                          <p:cTn id="20" fill="hold">
                            <p:stCondLst>
                              <p:cond delay="5600"/>
                            </p:stCondLst>
                            <p:childTnLst>
                              <p:par>
                                <p:cTn id="21" presetID="22" presetClass="entr" presetSubtype="1" fill="hold" grpId="0" nodeType="afterEffect">
                                  <p:stCondLst>
                                    <p:cond delay="0"/>
                                  </p:stCondLst>
                                  <p:childTnLst>
                                    <p:set>
                                      <p:cBhvr>
                                        <p:cTn id="22" dur="1" fill="hold">
                                          <p:stCondLst>
                                            <p:cond delay="0"/>
                                          </p:stCondLst>
                                        </p:cTn>
                                        <p:tgtEl>
                                          <p:spTgt spid="2026507"/>
                                        </p:tgtEl>
                                        <p:attrNameLst>
                                          <p:attrName>style.visibility</p:attrName>
                                        </p:attrNameLst>
                                      </p:cBhvr>
                                      <p:to>
                                        <p:strVal val="visible"/>
                                      </p:to>
                                    </p:set>
                                    <p:animEffect transition="in" filter="wipe(up)">
                                      <p:cBhvr>
                                        <p:cTn id="23" dur="500"/>
                                        <p:tgtEl>
                                          <p:spTgt spid="2026507"/>
                                        </p:tgtEl>
                                      </p:cBhvr>
                                    </p:animEffect>
                                  </p:childTnLst>
                                </p:cTn>
                              </p:par>
                            </p:childTnLst>
                          </p:cTn>
                        </p:par>
                        <p:par>
                          <p:cTn id="24" fill="hold">
                            <p:stCondLst>
                              <p:cond delay="6100"/>
                            </p:stCondLst>
                            <p:childTnLst>
                              <p:par>
                                <p:cTn id="25" presetID="10" presetClass="entr" presetSubtype="0" fill="hold" grpId="0" nodeType="afterEffect">
                                  <p:stCondLst>
                                    <p:cond delay="700"/>
                                  </p:stCondLst>
                                  <p:childTnLst>
                                    <p:set>
                                      <p:cBhvr>
                                        <p:cTn id="26" dur="1" fill="hold">
                                          <p:stCondLst>
                                            <p:cond delay="0"/>
                                          </p:stCondLst>
                                        </p:cTn>
                                        <p:tgtEl>
                                          <p:spTgt spid="2026509"/>
                                        </p:tgtEl>
                                        <p:attrNameLst>
                                          <p:attrName>style.visibility</p:attrName>
                                        </p:attrNameLst>
                                      </p:cBhvr>
                                      <p:to>
                                        <p:strVal val="visible"/>
                                      </p:to>
                                    </p:set>
                                    <p:animEffect transition="in" filter="fade">
                                      <p:cBhvr>
                                        <p:cTn id="27" dur="1000"/>
                                        <p:tgtEl>
                                          <p:spTgt spid="2026509"/>
                                        </p:tgtEl>
                                      </p:cBhvr>
                                    </p:animEffect>
                                  </p:childTnLst>
                                </p:cTn>
                              </p:par>
                            </p:childTnLst>
                          </p:cTn>
                        </p:par>
                        <p:par>
                          <p:cTn id="28" fill="hold">
                            <p:stCondLst>
                              <p:cond delay="7800"/>
                            </p:stCondLst>
                            <p:childTnLst>
                              <p:par>
                                <p:cTn id="29" presetID="22" presetClass="entr" presetSubtype="1" fill="hold" grpId="0" nodeType="afterEffect">
                                  <p:stCondLst>
                                    <p:cond delay="0"/>
                                  </p:stCondLst>
                                  <p:childTnLst>
                                    <p:set>
                                      <p:cBhvr>
                                        <p:cTn id="30" dur="1" fill="hold">
                                          <p:stCondLst>
                                            <p:cond delay="0"/>
                                          </p:stCondLst>
                                        </p:cTn>
                                        <p:tgtEl>
                                          <p:spTgt spid="2026510"/>
                                        </p:tgtEl>
                                        <p:attrNameLst>
                                          <p:attrName>style.visibility</p:attrName>
                                        </p:attrNameLst>
                                      </p:cBhvr>
                                      <p:to>
                                        <p:strVal val="visible"/>
                                      </p:to>
                                    </p:set>
                                    <p:animEffect transition="in" filter="wipe(up)">
                                      <p:cBhvr>
                                        <p:cTn id="31" dur="500"/>
                                        <p:tgtEl>
                                          <p:spTgt spid="2026510"/>
                                        </p:tgtEl>
                                      </p:cBhvr>
                                    </p:animEffect>
                                  </p:childTnLst>
                                </p:cTn>
                              </p:par>
                            </p:childTnLst>
                          </p:cTn>
                        </p:par>
                        <p:par>
                          <p:cTn id="32" fill="hold">
                            <p:stCondLst>
                              <p:cond delay="8300"/>
                            </p:stCondLst>
                            <p:childTnLst>
                              <p:par>
                                <p:cTn id="33" presetID="10" presetClass="entr" presetSubtype="0" fill="hold" grpId="0" nodeType="afterEffect">
                                  <p:stCondLst>
                                    <p:cond delay="700"/>
                                  </p:stCondLst>
                                  <p:childTnLst>
                                    <p:set>
                                      <p:cBhvr>
                                        <p:cTn id="34" dur="1" fill="hold">
                                          <p:stCondLst>
                                            <p:cond delay="0"/>
                                          </p:stCondLst>
                                        </p:cTn>
                                        <p:tgtEl>
                                          <p:spTgt spid="2026512"/>
                                        </p:tgtEl>
                                        <p:attrNameLst>
                                          <p:attrName>style.visibility</p:attrName>
                                        </p:attrNameLst>
                                      </p:cBhvr>
                                      <p:to>
                                        <p:strVal val="visible"/>
                                      </p:to>
                                    </p:set>
                                    <p:animEffect transition="in" filter="fade">
                                      <p:cBhvr>
                                        <p:cTn id="35" dur="1000"/>
                                        <p:tgtEl>
                                          <p:spTgt spid="2026512"/>
                                        </p:tgtEl>
                                      </p:cBhvr>
                                    </p:animEffect>
                                  </p:childTnLst>
                                </p:cTn>
                              </p:par>
                            </p:childTnLst>
                          </p:cTn>
                        </p:par>
                        <p:par>
                          <p:cTn id="36" fill="hold">
                            <p:stCondLst>
                              <p:cond delay="10000"/>
                            </p:stCondLst>
                            <p:childTnLst>
                              <p:par>
                                <p:cTn id="37" presetID="22" presetClass="entr" presetSubtype="1" fill="hold" grpId="0" nodeType="afterEffect">
                                  <p:stCondLst>
                                    <p:cond delay="0"/>
                                  </p:stCondLst>
                                  <p:childTnLst>
                                    <p:set>
                                      <p:cBhvr>
                                        <p:cTn id="38" dur="1" fill="hold">
                                          <p:stCondLst>
                                            <p:cond delay="0"/>
                                          </p:stCondLst>
                                        </p:cTn>
                                        <p:tgtEl>
                                          <p:spTgt spid="2026513"/>
                                        </p:tgtEl>
                                        <p:attrNameLst>
                                          <p:attrName>style.visibility</p:attrName>
                                        </p:attrNameLst>
                                      </p:cBhvr>
                                      <p:to>
                                        <p:strVal val="visible"/>
                                      </p:to>
                                    </p:set>
                                    <p:animEffect transition="in" filter="wipe(up)">
                                      <p:cBhvr>
                                        <p:cTn id="39" dur="500"/>
                                        <p:tgtEl>
                                          <p:spTgt spid="2026513"/>
                                        </p:tgtEl>
                                      </p:cBhvr>
                                    </p:animEffect>
                                  </p:childTnLst>
                                </p:cTn>
                              </p:par>
                            </p:childTnLst>
                          </p:cTn>
                        </p:par>
                        <p:par>
                          <p:cTn id="40" fill="hold">
                            <p:stCondLst>
                              <p:cond delay="10500"/>
                            </p:stCondLst>
                            <p:childTnLst>
                              <p:par>
                                <p:cTn id="41" presetID="10" presetClass="entr" presetSubtype="0" fill="hold" grpId="0" nodeType="afterEffect">
                                  <p:stCondLst>
                                    <p:cond delay="700"/>
                                  </p:stCondLst>
                                  <p:childTnLst>
                                    <p:set>
                                      <p:cBhvr>
                                        <p:cTn id="42" dur="1" fill="hold">
                                          <p:stCondLst>
                                            <p:cond delay="0"/>
                                          </p:stCondLst>
                                        </p:cTn>
                                        <p:tgtEl>
                                          <p:spTgt spid="2026515"/>
                                        </p:tgtEl>
                                        <p:attrNameLst>
                                          <p:attrName>style.visibility</p:attrName>
                                        </p:attrNameLst>
                                      </p:cBhvr>
                                      <p:to>
                                        <p:strVal val="visible"/>
                                      </p:to>
                                    </p:set>
                                    <p:animEffect transition="in" filter="fade">
                                      <p:cBhvr>
                                        <p:cTn id="43" dur="1000"/>
                                        <p:tgtEl>
                                          <p:spTgt spid="2026515"/>
                                        </p:tgtEl>
                                      </p:cBhvr>
                                    </p:animEffect>
                                  </p:childTnLst>
                                </p:cTn>
                              </p:par>
                            </p:childTnLst>
                          </p:cTn>
                        </p:par>
                        <p:par>
                          <p:cTn id="44" fill="hold">
                            <p:stCondLst>
                              <p:cond delay="12200"/>
                            </p:stCondLst>
                            <p:childTnLst>
                              <p:par>
                                <p:cTn id="45" presetID="22" presetClass="entr" presetSubtype="4" fill="hold" grpId="0" nodeType="afterEffect">
                                  <p:stCondLst>
                                    <p:cond delay="0"/>
                                  </p:stCondLst>
                                  <p:childTnLst>
                                    <p:set>
                                      <p:cBhvr>
                                        <p:cTn id="46" dur="1" fill="hold">
                                          <p:stCondLst>
                                            <p:cond delay="0"/>
                                          </p:stCondLst>
                                        </p:cTn>
                                        <p:tgtEl>
                                          <p:spTgt spid="2026516"/>
                                        </p:tgtEl>
                                        <p:attrNameLst>
                                          <p:attrName>style.visibility</p:attrName>
                                        </p:attrNameLst>
                                      </p:cBhvr>
                                      <p:to>
                                        <p:strVal val="visible"/>
                                      </p:to>
                                    </p:set>
                                    <p:animEffect transition="in" filter="wipe(down)">
                                      <p:cBhvr>
                                        <p:cTn id="47" dur="500"/>
                                        <p:tgtEl>
                                          <p:spTgt spid="2026516"/>
                                        </p:tgtEl>
                                      </p:cBhvr>
                                    </p:animEffect>
                                  </p:childTnLst>
                                </p:cTn>
                              </p:par>
                            </p:childTnLst>
                          </p:cTn>
                        </p:par>
                        <p:par>
                          <p:cTn id="48" fill="hold">
                            <p:stCondLst>
                              <p:cond delay="12700"/>
                            </p:stCondLst>
                            <p:childTnLst>
                              <p:par>
                                <p:cTn id="49" presetID="10" presetClass="entr" presetSubtype="0" fill="hold" grpId="0" nodeType="afterEffect">
                                  <p:stCondLst>
                                    <p:cond delay="700"/>
                                  </p:stCondLst>
                                  <p:childTnLst>
                                    <p:set>
                                      <p:cBhvr>
                                        <p:cTn id="50" dur="1" fill="hold">
                                          <p:stCondLst>
                                            <p:cond delay="0"/>
                                          </p:stCondLst>
                                        </p:cTn>
                                        <p:tgtEl>
                                          <p:spTgt spid="2026521"/>
                                        </p:tgtEl>
                                        <p:attrNameLst>
                                          <p:attrName>style.visibility</p:attrName>
                                        </p:attrNameLst>
                                      </p:cBhvr>
                                      <p:to>
                                        <p:strVal val="visible"/>
                                      </p:to>
                                    </p:set>
                                    <p:animEffect transition="in" filter="fade">
                                      <p:cBhvr>
                                        <p:cTn id="51" dur="1000"/>
                                        <p:tgtEl>
                                          <p:spTgt spid="2026521"/>
                                        </p:tgtEl>
                                      </p:cBhvr>
                                    </p:animEffect>
                                  </p:childTnLst>
                                </p:cTn>
                              </p:par>
                            </p:childTnLst>
                          </p:cTn>
                        </p:par>
                        <p:par>
                          <p:cTn id="52" fill="hold">
                            <p:stCondLst>
                              <p:cond delay="14400"/>
                            </p:stCondLst>
                            <p:childTnLst>
                              <p:par>
                                <p:cTn id="53" presetID="22" presetClass="entr" presetSubtype="1" fill="hold" grpId="0" nodeType="afterEffect">
                                  <p:stCondLst>
                                    <p:cond delay="0"/>
                                  </p:stCondLst>
                                  <p:childTnLst>
                                    <p:set>
                                      <p:cBhvr>
                                        <p:cTn id="54" dur="1" fill="hold">
                                          <p:stCondLst>
                                            <p:cond delay="0"/>
                                          </p:stCondLst>
                                        </p:cTn>
                                        <p:tgtEl>
                                          <p:spTgt spid="2026522"/>
                                        </p:tgtEl>
                                        <p:attrNameLst>
                                          <p:attrName>style.visibility</p:attrName>
                                        </p:attrNameLst>
                                      </p:cBhvr>
                                      <p:to>
                                        <p:strVal val="visible"/>
                                      </p:to>
                                    </p:set>
                                    <p:animEffect transition="in" filter="wipe(up)">
                                      <p:cBhvr>
                                        <p:cTn id="55" dur="500"/>
                                        <p:tgtEl>
                                          <p:spTgt spid="2026522"/>
                                        </p:tgtEl>
                                      </p:cBhvr>
                                    </p:animEffect>
                                  </p:childTnLst>
                                </p:cTn>
                              </p:par>
                            </p:childTnLst>
                          </p:cTn>
                        </p:par>
                        <p:par>
                          <p:cTn id="56" fill="hold">
                            <p:stCondLst>
                              <p:cond delay="14900"/>
                            </p:stCondLst>
                            <p:childTnLst>
                              <p:par>
                                <p:cTn id="57" presetID="10" presetClass="entr" presetSubtype="0" fill="hold" grpId="0" nodeType="afterEffect">
                                  <p:stCondLst>
                                    <p:cond delay="700"/>
                                  </p:stCondLst>
                                  <p:childTnLst>
                                    <p:set>
                                      <p:cBhvr>
                                        <p:cTn id="58" dur="1" fill="hold">
                                          <p:stCondLst>
                                            <p:cond delay="0"/>
                                          </p:stCondLst>
                                        </p:cTn>
                                        <p:tgtEl>
                                          <p:spTgt spid="2026518"/>
                                        </p:tgtEl>
                                        <p:attrNameLst>
                                          <p:attrName>style.visibility</p:attrName>
                                        </p:attrNameLst>
                                      </p:cBhvr>
                                      <p:to>
                                        <p:strVal val="visible"/>
                                      </p:to>
                                    </p:set>
                                    <p:animEffect transition="in" filter="fade">
                                      <p:cBhvr>
                                        <p:cTn id="59" dur="1000"/>
                                        <p:tgtEl>
                                          <p:spTgt spid="2026518"/>
                                        </p:tgtEl>
                                      </p:cBhvr>
                                    </p:animEffect>
                                  </p:childTnLst>
                                </p:cTn>
                              </p:par>
                            </p:childTnLst>
                          </p:cTn>
                        </p:par>
                        <p:par>
                          <p:cTn id="60" fill="hold">
                            <p:stCondLst>
                              <p:cond delay="16600"/>
                            </p:stCondLst>
                            <p:childTnLst>
                              <p:par>
                                <p:cTn id="61" presetID="22" presetClass="entr" presetSubtype="4" fill="hold" grpId="0" nodeType="afterEffect">
                                  <p:stCondLst>
                                    <p:cond delay="0"/>
                                  </p:stCondLst>
                                  <p:childTnLst>
                                    <p:set>
                                      <p:cBhvr>
                                        <p:cTn id="62" dur="1" fill="hold">
                                          <p:stCondLst>
                                            <p:cond delay="0"/>
                                          </p:stCondLst>
                                        </p:cTn>
                                        <p:tgtEl>
                                          <p:spTgt spid="2026519"/>
                                        </p:tgtEl>
                                        <p:attrNameLst>
                                          <p:attrName>style.visibility</p:attrName>
                                        </p:attrNameLst>
                                      </p:cBhvr>
                                      <p:to>
                                        <p:strVal val="visible"/>
                                      </p:to>
                                    </p:set>
                                    <p:animEffect transition="in" filter="wipe(down)">
                                      <p:cBhvr>
                                        <p:cTn id="63" dur="500"/>
                                        <p:tgtEl>
                                          <p:spTgt spid="2026519"/>
                                        </p:tgtEl>
                                      </p:cBhvr>
                                    </p:animEffect>
                                  </p:childTnLst>
                                </p:cTn>
                              </p:par>
                            </p:childTnLst>
                          </p:cTn>
                        </p:par>
                        <p:par>
                          <p:cTn id="64" fill="hold">
                            <p:stCondLst>
                              <p:cond delay="17100"/>
                            </p:stCondLst>
                            <p:childTnLst>
                              <p:par>
                                <p:cTn id="65" presetID="10" presetClass="entr" presetSubtype="0" fill="hold" grpId="0" nodeType="afterEffect">
                                  <p:stCondLst>
                                    <p:cond delay="700"/>
                                  </p:stCondLst>
                                  <p:childTnLst>
                                    <p:set>
                                      <p:cBhvr>
                                        <p:cTn id="66" dur="1" fill="hold">
                                          <p:stCondLst>
                                            <p:cond delay="0"/>
                                          </p:stCondLst>
                                        </p:cTn>
                                        <p:tgtEl>
                                          <p:spTgt spid="2026524"/>
                                        </p:tgtEl>
                                        <p:attrNameLst>
                                          <p:attrName>style.visibility</p:attrName>
                                        </p:attrNameLst>
                                      </p:cBhvr>
                                      <p:to>
                                        <p:strVal val="visible"/>
                                      </p:to>
                                    </p:set>
                                    <p:animEffect transition="in" filter="fade">
                                      <p:cBhvr>
                                        <p:cTn id="67" dur="1000"/>
                                        <p:tgtEl>
                                          <p:spTgt spid="2026524"/>
                                        </p:tgtEl>
                                      </p:cBhvr>
                                    </p:animEffect>
                                  </p:childTnLst>
                                </p:cTn>
                              </p:par>
                            </p:childTnLst>
                          </p:cTn>
                        </p:par>
                        <p:par>
                          <p:cTn id="68" fill="hold">
                            <p:stCondLst>
                              <p:cond delay="18800"/>
                            </p:stCondLst>
                            <p:childTnLst>
                              <p:par>
                                <p:cTn id="69" presetID="22" presetClass="entr" presetSubtype="1" fill="hold" grpId="0" nodeType="afterEffect">
                                  <p:stCondLst>
                                    <p:cond delay="0"/>
                                  </p:stCondLst>
                                  <p:childTnLst>
                                    <p:set>
                                      <p:cBhvr>
                                        <p:cTn id="70" dur="1" fill="hold">
                                          <p:stCondLst>
                                            <p:cond delay="0"/>
                                          </p:stCondLst>
                                        </p:cTn>
                                        <p:tgtEl>
                                          <p:spTgt spid="2026525"/>
                                        </p:tgtEl>
                                        <p:attrNameLst>
                                          <p:attrName>style.visibility</p:attrName>
                                        </p:attrNameLst>
                                      </p:cBhvr>
                                      <p:to>
                                        <p:strVal val="visible"/>
                                      </p:to>
                                    </p:set>
                                    <p:animEffect transition="in" filter="wipe(up)">
                                      <p:cBhvr>
                                        <p:cTn id="71" dur="500"/>
                                        <p:tgtEl>
                                          <p:spTgt spid="2026525"/>
                                        </p:tgtEl>
                                      </p:cBhvr>
                                    </p:animEffect>
                                  </p:childTnLst>
                                </p:cTn>
                              </p:par>
                            </p:childTnLst>
                          </p:cTn>
                        </p:par>
                        <p:par>
                          <p:cTn id="72" fill="hold">
                            <p:stCondLst>
                              <p:cond delay="19300"/>
                            </p:stCondLst>
                            <p:childTnLst>
                              <p:par>
                                <p:cTn id="73" presetID="22" presetClass="entr" presetSubtype="1"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up)">
                                      <p:cBhvr>
                                        <p:cTn id="75" dur="500"/>
                                        <p:tgtEl>
                                          <p:spTgt spid="26"/>
                                        </p:tgtEl>
                                      </p:cBhvr>
                                    </p:animEffect>
                                  </p:childTnLst>
                                </p:cTn>
                              </p:par>
                            </p:childTnLst>
                          </p:cTn>
                        </p:par>
                        <p:par>
                          <p:cTn id="76" fill="hold">
                            <p:stCondLst>
                              <p:cond delay="19800"/>
                            </p:stCondLst>
                            <p:childTnLst>
                              <p:par>
                                <p:cTn id="77" presetID="10" presetClass="entr" presetSubtype="0" fill="hold" grpId="0" nodeType="afterEffect">
                                  <p:stCondLst>
                                    <p:cond delay="700"/>
                                  </p:stCondLst>
                                  <p:childTnLst>
                                    <p:set>
                                      <p:cBhvr>
                                        <p:cTn id="78" dur="1" fill="hold">
                                          <p:stCondLst>
                                            <p:cond delay="0"/>
                                          </p:stCondLst>
                                        </p:cTn>
                                        <p:tgtEl>
                                          <p:spTgt spid="27"/>
                                        </p:tgtEl>
                                        <p:attrNameLst>
                                          <p:attrName>style.visibility</p:attrName>
                                        </p:attrNameLst>
                                      </p:cBhvr>
                                      <p:to>
                                        <p:strVal val="visible"/>
                                      </p:to>
                                    </p:set>
                                    <p:animEffect transition="in" filter="fade">
                                      <p:cBhvr>
                                        <p:cTn id="79" dur="1000"/>
                                        <p:tgtEl>
                                          <p:spTgt spid="27"/>
                                        </p:tgtEl>
                                      </p:cBhvr>
                                    </p:animEffect>
                                  </p:childTnLst>
                                </p:cTn>
                              </p:par>
                            </p:childTnLst>
                          </p:cTn>
                        </p:par>
                        <p:par>
                          <p:cTn id="80" fill="hold">
                            <p:stCondLst>
                              <p:cond delay="21500"/>
                            </p:stCondLst>
                            <p:childTnLst>
                              <p:par>
                                <p:cTn id="81" presetID="10" presetClass="entr" presetSubtype="0" fill="hold" grpId="0" nodeType="afterEffect">
                                  <p:stCondLst>
                                    <p:cond delay="70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childTnLst>
                                </p:cTn>
                              </p:par>
                            </p:childTnLst>
                          </p:cTn>
                        </p:par>
                        <p:par>
                          <p:cTn id="84" fill="hold">
                            <p:stCondLst>
                              <p:cond delay="232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23700"/>
                            </p:stCondLst>
                            <p:childTnLst>
                              <p:par>
                                <p:cTn id="89" presetID="10" presetClass="entr" presetSubtype="0" fill="hold" grpId="0" nodeType="afterEffect">
                                  <p:stCondLst>
                                    <p:cond delay="70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childTnLst>
                                </p:cTn>
                              </p:par>
                            </p:childTnLst>
                          </p:cTn>
                        </p:par>
                        <p:par>
                          <p:cTn id="92" fill="hold">
                            <p:stCondLst>
                              <p:cond delay="254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par>
                          <p:cTn id="96" fill="hold">
                            <p:stCondLst>
                              <p:cond delay="25900"/>
                            </p:stCondLst>
                            <p:childTnLst>
                              <p:par>
                                <p:cTn id="97" presetID="22" presetClass="entr" presetSubtype="1"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par>
                          <p:cTn id="100" fill="hold">
                            <p:stCondLst>
                              <p:cond delay="26400"/>
                            </p:stCondLst>
                            <p:childTnLst>
                              <p:par>
                                <p:cTn id="101" presetID="10" presetClass="entr" presetSubtype="0" fill="hold" grpId="0" nodeType="afterEffect">
                                  <p:stCondLst>
                                    <p:cond delay="70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Property Combined Ratio: </a:t>
            </a:r>
            <a:br>
              <a:rPr lang="en-US" dirty="0" smtClean="0"/>
            </a:br>
            <a:r>
              <a:rPr lang="en-US" dirty="0" smtClean="0"/>
              <a:t>2007–2016F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245555365"/>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256480"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38275" y="5339037"/>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Property Underwriting Performance Has Been Volatile in Recent Years, Largely Due to Fluctuations in CAT Activity</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50</a:t>
            </a:fld>
            <a:endParaRPr lang="en-US"/>
          </a:p>
        </p:txBody>
      </p:sp>
    </p:spTree>
    <p:extLst>
      <p:ext uri="{BB962C8B-B14F-4D97-AF65-F5344CB8AC3E}">
        <p14:creationId xmlns:p14="http://schemas.microsoft.com/office/powerpoint/2010/main" val="137650855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2005–2016F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2957658826"/>
              </p:ext>
            </p:extLst>
          </p:nvPr>
        </p:nvGraphicFramePr>
        <p:xfrm>
          <a:off x="293688" y="1331913"/>
          <a:ext cx="8477250" cy="3684587"/>
        </p:xfrm>
        <a:graphic>
          <a:graphicData uri="http://schemas.openxmlformats.org/presentationml/2006/ole">
            <mc:AlternateContent xmlns:mc="http://schemas.openxmlformats.org/markup-compatibility/2006">
              <mc:Choice xmlns:v="urn:schemas-microsoft-com:vml" Requires="v">
                <p:oleObj spid="_x0000_s28257504"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913"/>
                        <a:ext cx="8477250" cy="368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51</a:t>
            </a:fld>
            <a:endParaRPr lang="en-US"/>
          </a:p>
        </p:txBody>
      </p:sp>
    </p:spTree>
    <p:extLst>
      <p:ext uri="{BB962C8B-B14F-4D97-AF65-F5344CB8AC3E}">
        <p14:creationId xmlns:p14="http://schemas.microsoft.com/office/powerpoint/2010/main" val="11253923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1994–2014P</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258526"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(2010-2014P)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52</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29404591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1995–2016F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1107950561"/>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259554"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036320" y="5332934"/>
            <a:ext cx="7434494"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Remains Stable in 2015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262452"/>
            <a:ext cx="8554065"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*2015F-2016F figures are Conning figures for the combined liability and non-liability components.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53</a:t>
            </a:fld>
            <a:endParaRPr lang="en-US"/>
          </a:p>
        </p:txBody>
      </p:sp>
    </p:spTree>
    <p:extLst>
      <p:ext uri="{BB962C8B-B14F-4D97-AF65-F5344CB8AC3E}">
        <p14:creationId xmlns:p14="http://schemas.microsoft.com/office/powerpoint/2010/main" val="39580300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Inland Marine Combined Ratio: </a:t>
            </a:r>
            <a:br>
              <a:rPr lang="en-US" dirty="0" smtClean="0"/>
            </a:br>
            <a:r>
              <a:rPr lang="en-US" dirty="0" smtClean="0"/>
              <a:t>2004–2015F</a:t>
            </a:r>
            <a:endParaRPr lang="en-US" baseline="30000" dirty="0" smtClean="0"/>
          </a:p>
        </p:txBody>
      </p:sp>
      <p:graphicFrame>
        <p:nvGraphicFramePr>
          <p:cNvPr id="50178" name="Object 3"/>
          <p:cNvGraphicFramePr>
            <a:graphicFrameLocks/>
          </p:cNvGraphicFramePr>
          <p:nvPr>
            <p:extLst>
              <p:ext uri="{D42A27DB-BD31-4B8C-83A1-F6EECF244321}">
                <p14:modId xmlns:p14="http://schemas.microsoft.com/office/powerpoint/2010/main" val="707923256"/>
              </p:ext>
            </p:extLst>
          </p:nvPr>
        </p:nvGraphicFramePr>
        <p:xfrm>
          <a:off x="293688" y="1331259"/>
          <a:ext cx="8451850" cy="3920191"/>
        </p:xfrm>
        <a:graphic>
          <a:graphicData uri="http://schemas.openxmlformats.org/presentationml/2006/ole">
            <mc:AlternateContent xmlns:mc="http://schemas.openxmlformats.org/markup-compatibility/2006">
              <mc:Choice xmlns:v="urn:schemas-microsoft-com:vml" Requires="v">
                <p:oleObj spid="_x0000_s28260575" name="Chart" r:id="rId4" imgW="5613313" imgH="2438539" progId="MSGraph.Chart.8">
                  <p:embed followColorScheme="full"/>
                </p:oleObj>
              </mc:Choice>
              <mc:Fallback>
                <p:oleObj name="Chart" r:id="rId4" imgW="5613313" imgH="2438539" progId="MSGraph.Chart.8">
                  <p:embed followColorScheme="full"/>
                  <p:pic>
                    <p:nvPicPr>
                      <p:cNvPr id="0" name=""/>
                      <p:cNvPicPr>
                        <a:picLocks noChangeArrowheads="1"/>
                      </p:cNvPicPr>
                      <p:nvPr/>
                    </p:nvPicPr>
                    <p:blipFill>
                      <a:blip r:embed="rId5"/>
                      <a:srcRect/>
                      <a:stretch>
                        <a:fillRect/>
                      </a:stretch>
                    </p:blipFill>
                    <p:spPr bwMode="auto">
                      <a:xfrm>
                        <a:off x="293688" y="1331259"/>
                        <a:ext cx="8451850" cy="3920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Inland Marine Underwriting Performance Has Been Consistently Strong for Many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A.M. Best (2004-2014E); Conning Research and Consulting (2015F).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54</a:t>
            </a:fld>
            <a:endParaRPr lang="en-US"/>
          </a:p>
        </p:txBody>
      </p:sp>
    </p:spTree>
    <p:extLst>
      <p:ext uri="{BB962C8B-B14F-4D97-AF65-F5344CB8AC3E}">
        <p14:creationId xmlns:p14="http://schemas.microsoft.com/office/powerpoint/2010/main" val="4342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55</a:t>
            </a:fld>
            <a:endParaRPr lang="en-US" sz="900">
              <a:solidFill>
                <a:schemeClr val="bg1"/>
              </a:solidFill>
            </a:endParaRPr>
          </a:p>
        </p:txBody>
      </p:sp>
      <p:pic>
        <p:nvPicPr>
          <p:cNvPr id="115717"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9787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dirty="0" smtClean="0">
                <a:solidFill>
                  <a:srgbClr val="225A7A"/>
                </a:solidFill>
              </a:rPr>
              <a:t>Workers Comp Results Have Improved Substantially in Recent Years</a:t>
            </a:r>
            <a:endParaRPr lang="en-US" sz="32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55</a:t>
            </a:fld>
            <a:endParaRPr lang="en-US"/>
          </a:p>
        </p:txBody>
      </p:sp>
    </p:spTree>
    <p:extLst>
      <p:ext uri="{BB962C8B-B14F-4D97-AF65-F5344CB8AC3E}">
        <p14:creationId xmlns:p14="http://schemas.microsoft.com/office/powerpoint/2010/main" val="258323574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5538" name="Rectangle 105"/>
          <p:cNvSpPr txBox="1">
            <a:spLocks noGrp="1" noChangeArrowheads="1"/>
          </p:cNvSpPr>
          <p:nvPr/>
        </p:nvSpPr>
        <p:spPr bwMode="auto">
          <a:xfrm>
            <a:off x="85725" y="6961188"/>
            <a:ext cx="1352550"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0000"/>
              </a:spcBef>
            </a:pPr>
            <a:r>
              <a:rPr lang="en-US" altLang="en-US" sz="900">
                <a:solidFill>
                  <a:schemeClr val="bg1"/>
                </a:solidFill>
              </a:rPr>
              <a:t>12/01/09 - 9pm</a:t>
            </a:r>
          </a:p>
        </p:txBody>
      </p:sp>
      <p:sp>
        <p:nvSpPr>
          <p:cNvPr id="65539" name="Rectangle 106"/>
          <p:cNvSpPr txBox="1">
            <a:spLocks noGrp="1" noChangeArrowheads="1"/>
          </p:cNvSpPr>
          <p:nvPr/>
        </p:nvSpPr>
        <p:spPr bwMode="auto">
          <a:xfrm>
            <a:off x="2695575" y="6961188"/>
            <a:ext cx="375285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5000"/>
              </a:lnSpc>
              <a:spcBef>
                <a:spcPct val="20000"/>
              </a:spcBef>
            </a:pPr>
            <a:r>
              <a:rPr lang="en-US" altLang="en-US" sz="900">
                <a:solidFill>
                  <a:schemeClr val="bg1"/>
                </a:solidFill>
              </a:rPr>
              <a:t>eSlide – P6466 – The Financial Crisis and the Future of the P/C</a:t>
            </a:r>
          </a:p>
        </p:txBody>
      </p:sp>
      <p:sp>
        <p:nvSpPr>
          <p:cNvPr id="65540"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lnSpc>
                <a:spcPct val="85000"/>
              </a:lnSpc>
              <a:spcBef>
                <a:spcPct val="20000"/>
              </a:spcBef>
            </a:pPr>
            <a:fld id="{302CD66C-0127-41DD-861A-62E8A119ABAF}" type="slidenum">
              <a:rPr lang="en-US" altLang="en-US" sz="900"/>
              <a:pPr algn="r">
                <a:lnSpc>
                  <a:spcPct val="85000"/>
                </a:lnSpc>
                <a:spcBef>
                  <a:spcPct val="20000"/>
                </a:spcBef>
              </a:pPr>
              <a:t>56</a:t>
            </a:fld>
            <a:endParaRPr lang="en-US" altLang="en-US" sz="900"/>
          </a:p>
        </p:txBody>
      </p:sp>
      <p:sp>
        <p:nvSpPr>
          <p:cNvPr id="65541" name="Rectangle 7"/>
          <p:cNvSpPr>
            <a:spLocks noGrp="1" noChangeArrowheads="1"/>
          </p:cNvSpPr>
          <p:nvPr>
            <p:ph type="title" idx="4294967295"/>
          </p:nvPr>
        </p:nvSpPr>
        <p:spPr>
          <a:xfrm>
            <a:off x="241300" y="128588"/>
            <a:ext cx="6711950" cy="860425"/>
          </a:xfrm>
        </p:spPr>
        <p:txBody>
          <a:bodyPr/>
          <a:lstStyle/>
          <a:p>
            <a:r>
              <a:rPr lang="en-US" altLang="en-US" sz="2800" dirty="0" smtClean="0">
                <a:latin typeface="Arial" panose="020B0604020202020204" pitchFamily="34" charset="0"/>
              </a:rPr>
              <a:t>Nonfarm Payroll (Wages and Salaries):</a:t>
            </a:r>
            <a:br>
              <a:rPr lang="en-US" altLang="en-US" sz="2800" dirty="0" smtClean="0">
                <a:latin typeface="Arial" panose="020B0604020202020204" pitchFamily="34" charset="0"/>
              </a:rPr>
            </a:br>
            <a:r>
              <a:rPr lang="en-US" altLang="en-US" sz="2800" dirty="0" smtClean="0">
                <a:latin typeface="Arial" panose="020B0604020202020204" pitchFamily="34" charset="0"/>
              </a:rPr>
              <a:t>Quarterly, 2005–2015:Q1</a:t>
            </a:r>
          </a:p>
        </p:txBody>
      </p:sp>
      <p:sp>
        <p:nvSpPr>
          <p:cNvPr id="65542" name="Text Box 5"/>
          <p:cNvSpPr txBox="1">
            <a:spLocks noChangeArrowheads="1"/>
          </p:cNvSpPr>
          <p:nvPr/>
        </p:nvSpPr>
        <p:spPr bwMode="auto">
          <a:xfrm>
            <a:off x="0" y="6245225"/>
            <a:ext cx="872490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Note: Recession indicated by gray shaded column. Data are seasonally adjusted annual rates.</a:t>
            </a:r>
          </a:p>
          <a:p>
            <a:pPr>
              <a:lnSpc>
                <a:spcPct val="85000"/>
              </a:lnSpc>
              <a:spcBef>
                <a:spcPct val="25000"/>
              </a:spcBef>
              <a:buClr>
                <a:schemeClr val="accent2"/>
              </a:buClr>
              <a:buFont typeface="Wingdings" panose="05000000000000000000" pitchFamily="2" charset="2"/>
              <a:buNone/>
            </a:pPr>
            <a:r>
              <a:rPr lang="en-US" altLang="en-US" sz="1100" dirty="0"/>
              <a:t>Sources: </a:t>
            </a:r>
            <a:r>
              <a:rPr lang="en-US" altLang="en-US" sz="1100" dirty="0">
                <a:hlinkClick r:id="rId4"/>
              </a:rPr>
              <a:t>http://research.stlouisfed.org/fred2/series/WASCUR</a:t>
            </a:r>
            <a:r>
              <a:rPr lang="en-US" altLang="en-US" sz="1100" dirty="0"/>
              <a:t>; National Bureau of Economic Research (recession dates); Insurance Information Institute.</a:t>
            </a:r>
          </a:p>
        </p:txBody>
      </p:sp>
      <p:sp>
        <p:nvSpPr>
          <p:cNvPr id="65543" name="Rectangle 6"/>
          <p:cNvSpPr>
            <a:spLocks noChangeArrowheads="1"/>
          </p:cNvSpPr>
          <p:nvPr/>
        </p:nvSpPr>
        <p:spPr bwMode="black">
          <a:xfrm>
            <a:off x="193675" y="1047750"/>
            <a:ext cx="2438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Billions</a:t>
            </a:r>
          </a:p>
        </p:txBody>
      </p:sp>
      <p:graphicFrame>
        <p:nvGraphicFramePr>
          <p:cNvPr id="65544" name="Object 8"/>
          <p:cNvGraphicFramePr>
            <a:graphicFrameLocks noChangeAspect="1"/>
          </p:cNvGraphicFramePr>
          <p:nvPr>
            <p:extLst>
              <p:ext uri="{D42A27DB-BD31-4B8C-83A1-F6EECF244321}">
                <p14:modId xmlns:p14="http://schemas.microsoft.com/office/powerpoint/2010/main" val="639103996"/>
              </p:ext>
            </p:extLst>
          </p:nvPr>
        </p:nvGraphicFramePr>
        <p:xfrm>
          <a:off x="352425" y="1187450"/>
          <a:ext cx="8535988" cy="4838700"/>
        </p:xfrm>
        <a:graphic>
          <a:graphicData uri="http://schemas.openxmlformats.org/presentationml/2006/ole">
            <mc:AlternateContent xmlns:mc="http://schemas.openxmlformats.org/markup-compatibility/2006">
              <mc:Choice xmlns:v="urn:schemas-microsoft-com:vml" Requires="v">
                <p:oleObj spid="_x0000_s28347571" name="Chart" r:id="rId5" imgW="8343822" imgH="4381639" progId="MSGraph.Chart.8">
                  <p:embed followColorScheme="full"/>
                </p:oleObj>
              </mc:Choice>
              <mc:Fallback>
                <p:oleObj name="Chart" r:id="rId5" imgW="8343822" imgH="4381639" progId="MSGraph.Chart.8">
                  <p:embed followColorScheme="full"/>
                  <p:pic>
                    <p:nvPicPr>
                      <p:cNvPr id="0" name=""/>
                      <p:cNvPicPr>
                        <a:picLocks noChangeAspect="1" noChangeArrowheads="1"/>
                      </p:cNvPicPr>
                      <p:nvPr/>
                    </p:nvPicPr>
                    <p:blipFill>
                      <a:blip r:embed="rId6"/>
                      <a:srcRect/>
                      <a:stretch>
                        <a:fillRect/>
                      </a:stretch>
                    </p:blipFill>
                    <p:spPr bwMode="auto">
                      <a:xfrm>
                        <a:off x="352425" y="1187450"/>
                        <a:ext cx="8535988"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AutoShape 14"/>
          <p:cNvSpPr>
            <a:spLocks noChangeArrowheads="1"/>
          </p:cNvSpPr>
          <p:nvPr/>
        </p:nvSpPr>
        <p:spPr bwMode="blackWhite">
          <a:xfrm>
            <a:off x="1563688" y="1852613"/>
            <a:ext cx="2182812" cy="611187"/>
          </a:xfrm>
          <a:prstGeom prst="wedgeRectCallout">
            <a:avLst>
              <a:gd name="adj1" fmla="val 53070"/>
              <a:gd name="adj2" fmla="val 1988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Prior Peak was 2008:Q3 at $6.54 trillion</a:t>
            </a:r>
          </a:p>
        </p:txBody>
      </p:sp>
      <p:sp>
        <p:nvSpPr>
          <p:cNvPr id="12" name="AutoShape 14"/>
          <p:cNvSpPr>
            <a:spLocks noChangeArrowheads="1"/>
          </p:cNvSpPr>
          <p:nvPr/>
        </p:nvSpPr>
        <p:spPr bwMode="blackWhite">
          <a:xfrm>
            <a:off x="2632075" y="4430713"/>
            <a:ext cx="2419350" cy="728662"/>
          </a:xfrm>
          <a:prstGeom prst="wedgeRectCallout">
            <a:avLst>
              <a:gd name="adj1" fmla="val 17193"/>
              <a:gd name="adj2" fmla="val -9258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a:solidFill>
                  <a:schemeClr val="bg1"/>
                </a:solidFill>
              </a:rPr>
              <a:t>Recent trough (2009:Q1) was $6.23 trillion, down 5.3% from prior peak</a:t>
            </a:r>
          </a:p>
        </p:txBody>
      </p:sp>
      <p:sp>
        <p:nvSpPr>
          <p:cNvPr id="14" name="AutoShape 14"/>
          <p:cNvSpPr>
            <a:spLocks noChangeArrowheads="1"/>
          </p:cNvSpPr>
          <p:nvPr/>
        </p:nvSpPr>
        <p:spPr bwMode="blackWhite">
          <a:xfrm>
            <a:off x="5903913" y="3836504"/>
            <a:ext cx="2932112" cy="1241909"/>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chemeClr val="bg1"/>
              </a:buClr>
              <a:buFont typeface="Wingdings" panose="05000000000000000000" pitchFamily="2" charset="2"/>
              <a:buNone/>
            </a:pPr>
            <a:r>
              <a:rPr lang="en-US" altLang="en-US" sz="1400" b="1" u="sng" dirty="0">
                <a:solidFill>
                  <a:schemeClr val="bg1"/>
                </a:solidFill>
              </a:rPr>
              <a:t>Growth rates</a:t>
            </a:r>
            <a:br>
              <a:rPr lang="en-US" altLang="en-US" sz="1400" b="1" u="sng" dirty="0">
                <a:solidFill>
                  <a:schemeClr val="bg1"/>
                </a:solidFill>
              </a:rPr>
            </a:br>
            <a:r>
              <a:rPr lang="en-US" altLang="en-US" sz="1400" b="1" dirty="0" smtClean="0">
                <a:solidFill>
                  <a:schemeClr val="bg1"/>
                </a:solidFill>
              </a:rPr>
              <a:t>2011:Q1 </a:t>
            </a:r>
            <a:r>
              <a:rPr lang="en-US" altLang="en-US" sz="1400" b="1" dirty="0">
                <a:solidFill>
                  <a:schemeClr val="bg1"/>
                </a:solidFill>
              </a:rPr>
              <a:t>over </a:t>
            </a:r>
            <a:r>
              <a:rPr lang="en-US" altLang="en-US" sz="1400" b="1" dirty="0" smtClean="0">
                <a:solidFill>
                  <a:schemeClr val="bg1"/>
                </a:solidFill>
              </a:rPr>
              <a:t>2010:Q1: 5.5%</a:t>
            </a:r>
            <a:r>
              <a:rPr lang="en-US" altLang="en-US" sz="1400" b="1" dirty="0">
                <a:solidFill>
                  <a:schemeClr val="bg1"/>
                </a:solidFill>
              </a:rPr>
              <a:t/>
            </a:r>
            <a:br>
              <a:rPr lang="en-US" altLang="en-US" sz="1400" b="1" dirty="0">
                <a:solidFill>
                  <a:schemeClr val="bg1"/>
                </a:solidFill>
              </a:rPr>
            </a:br>
            <a:r>
              <a:rPr lang="en-US" altLang="en-US" sz="1400" b="1" dirty="0" smtClean="0">
                <a:solidFill>
                  <a:schemeClr val="bg1"/>
                </a:solidFill>
              </a:rPr>
              <a:t>2012:Q1 </a:t>
            </a:r>
            <a:r>
              <a:rPr lang="en-US" altLang="en-US" sz="1400" b="1" dirty="0">
                <a:solidFill>
                  <a:schemeClr val="bg1"/>
                </a:solidFill>
              </a:rPr>
              <a:t>over </a:t>
            </a:r>
            <a:r>
              <a:rPr lang="en-US" altLang="en-US" sz="1400" b="1" dirty="0" smtClean="0">
                <a:solidFill>
                  <a:schemeClr val="bg1"/>
                </a:solidFill>
              </a:rPr>
              <a:t>2011:Q1: </a:t>
            </a:r>
            <a:r>
              <a:rPr lang="en-US" altLang="en-US" sz="1400" b="1" dirty="0">
                <a:solidFill>
                  <a:schemeClr val="bg1"/>
                </a:solidFill>
              </a:rPr>
              <a:t>4</a:t>
            </a:r>
            <a:r>
              <a:rPr lang="en-US" altLang="en-US" sz="1400" b="1" dirty="0" smtClean="0">
                <a:solidFill>
                  <a:schemeClr val="bg1"/>
                </a:solidFill>
              </a:rPr>
              <a:t>.2</a:t>
            </a:r>
            <a:r>
              <a:rPr lang="en-US" altLang="en-US" sz="1400" b="1" dirty="0">
                <a:solidFill>
                  <a:schemeClr val="bg1"/>
                </a:solidFill>
              </a:rPr>
              <a:t>%</a:t>
            </a:r>
            <a:br>
              <a:rPr lang="en-US" altLang="en-US" sz="1400" b="1" dirty="0">
                <a:solidFill>
                  <a:schemeClr val="bg1"/>
                </a:solidFill>
              </a:rPr>
            </a:br>
            <a:r>
              <a:rPr lang="en-US" altLang="en-US" sz="1400" b="1" dirty="0" smtClean="0">
                <a:solidFill>
                  <a:schemeClr val="bg1"/>
                </a:solidFill>
              </a:rPr>
              <a:t>2013:Q1 </a:t>
            </a:r>
            <a:r>
              <a:rPr lang="en-US" altLang="en-US" sz="1400" b="1" dirty="0">
                <a:solidFill>
                  <a:schemeClr val="bg1"/>
                </a:solidFill>
              </a:rPr>
              <a:t>over </a:t>
            </a:r>
            <a:r>
              <a:rPr lang="en-US" altLang="en-US" sz="1400" b="1" dirty="0" smtClean="0">
                <a:solidFill>
                  <a:schemeClr val="bg1"/>
                </a:solidFill>
              </a:rPr>
              <a:t>2012:Q1: 2.5%</a:t>
            </a:r>
            <a:r>
              <a:rPr lang="en-US" altLang="en-US" sz="1400" b="1" dirty="0">
                <a:solidFill>
                  <a:schemeClr val="bg1"/>
                </a:solidFill>
              </a:rPr>
              <a:t/>
            </a:r>
            <a:br>
              <a:rPr lang="en-US" altLang="en-US" sz="1400" b="1" dirty="0">
                <a:solidFill>
                  <a:schemeClr val="bg1"/>
                </a:solidFill>
              </a:rPr>
            </a:br>
            <a:r>
              <a:rPr lang="en-US" altLang="en-US" sz="1400" b="1" dirty="0" smtClean="0">
                <a:solidFill>
                  <a:schemeClr val="bg1"/>
                </a:solidFill>
              </a:rPr>
              <a:t>2014:Q1 </a:t>
            </a:r>
            <a:r>
              <a:rPr lang="en-US" altLang="en-US" sz="1400" b="1" dirty="0">
                <a:solidFill>
                  <a:schemeClr val="bg1"/>
                </a:solidFill>
              </a:rPr>
              <a:t>over </a:t>
            </a:r>
            <a:r>
              <a:rPr lang="en-US" altLang="en-US" sz="1400" b="1" dirty="0" smtClean="0">
                <a:solidFill>
                  <a:schemeClr val="bg1"/>
                </a:solidFill>
              </a:rPr>
              <a:t>2013:Q1: 4.3%</a:t>
            </a:r>
            <a:br>
              <a:rPr lang="en-US" altLang="en-US" sz="1400" b="1" dirty="0" smtClean="0">
                <a:solidFill>
                  <a:schemeClr val="bg1"/>
                </a:solidFill>
              </a:rPr>
            </a:br>
            <a:r>
              <a:rPr lang="en-US" altLang="en-US" sz="1400" b="1" dirty="0" smtClean="0">
                <a:solidFill>
                  <a:schemeClr val="bg1"/>
                </a:solidFill>
              </a:rPr>
              <a:t>2015:Q1 over 2014:Q1: 4.4%</a:t>
            </a:r>
            <a:endParaRPr lang="en-US" altLang="en-US" sz="1400" b="1" dirty="0">
              <a:solidFill>
                <a:schemeClr val="bg1"/>
              </a:solidFill>
            </a:endParaRPr>
          </a:p>
        </p:txBody>
      </p:sp>
      <p:sp>
        <p:nvSpPr>
          <p:cNvPr id="15" name="Date Placeholder 14"/>
          <p:cNvSpPr>
            <a:spLocks noGrp="1"/>
          </p:cNvSpPr>
          <p:nvPr>
            <p:ph type="dt" sz="quarter" idx="10"/>
          </p:nvPr>
        </p:nvSpPr>
        <p:spPr/>
        <p:txBody>
          <a:bodyPr/>
          <a:lstStyle/>
          <a:p>
            <a:pPr>
              <a:defRPr/>
            </a:pPr>
            <a:r>
              <a:rPr lang="en-US"/>
              <a:t>12/01/09 - 9pm</a:t>
            </a:r>
          </a:p>
        </p:txBody>
      </p:sp>
      <p:sp>
        <p:nvSpPr>
          <p:cNvPr id="65550" name="Slide Number Placeholder 1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87C8610-914A-4355-AF36-1B67D4861730}" type="slidenum">
              <a:rPr lang="en-US" altLang="en-US" smtClean="0"/>
              <a:pPr/>
              <a:t>56</a:t>
            </a:fld>
            <a:endParaRPr lang="en-US" altLang="en-US" smtClean="0"/>
          </a:p>
        </p:txBody>
      </p:sp>
      <p:sp>
        <p:nvSpPr>
          <p:cNvPr id="16" name="AutoShape 14"/>
          <p:cNvSpPr>
            <a:spLocks noChangeArrowheads="1"/>
          </p:cNvSpPr>
          <p:nvPr/>
        </p:nvSpPr>
        <p:spPr bwMode="blackWhite">
          <a:xfrm>
            <a:off x="5104302" y="1306966"/>
            <a:ext cx="2557000" cy="1091293"/>
          </a:xfrm>
          <a:prstGeom prst="wedgeRectCallout">
            <a:avLst>
              <a:gd name="adj1" fmla="val 86936"/>
              <a:gd name="adj2" fmla="val -28228"/>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2015:Q1) </a:t>
            </a:r>
            <a:r>
              <a:rPr lang="en-US" b="1" dirty="0">
                <a:solidFill>
                  <a:schemeClr val="bg1"/>
                </a:solidFill>
              </a:rPr>
              <a:t>was </a:t>
            </a:r>
            <a:r>
              <a:rPr lang="en-US" b="1" dirty="0" smtClean="0">
                <a:solidFill>
                  <a:schemeClr val="bg1"/>
                </a:solidFill>
              </a:rPr>
              <a:t>$7.66 trillion</a:t>
            </a:r>
            <a:r>
              <a:rPr lang="en-US" b="1" dirty="0">
                <a:solidFill>
                  <a:schemeClr val="bg1"/>
                </a:solidFill>
              </a:rPr>
              <a:t>, a new </a:t>
            </a:r>
            <a:r>
              <a:rPr lang="en-US" b="1" dirty="0" smtClean="0">
                <a:solidFill>
                  <a:schemeClr val="bg1"/>
                </a:solidFill>
              </a:rPr>
              <a:t>peak--$1.34 trillion above 2009 trough</a:t>
            </a:r>
            <a:endParaRPr lang="en-US" b="1" dirty="0">
              <a:solidFill>
                <a:schemeClr val="bg1"/>
              </a:solidFill>
            </a:endParaRPr>
          </a:p>
        </p:txBody>
      </p:sp>
    </p:spTree>
    <p:extLst>
      <p:ext uri="{BB962C8B-B14F-4D97-AF65-F5344CB8AC3E}">
        <p14:creationId xmlns:p14="http://schemas.microsoft.com/office/powerpoint/2010/main" val="39259167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extLst/>
          </p:nvPr>
        </p:nvGraphicFramePr>
        <p:xfrm>
          <a:off x="444500" y="1336263"/>
          <a:ext cx="8401050" cy="4191000"/>
        </p:xfrm>
        <a:graphic>
          <a:graphicData uri="http://schemas.openxmlformats.org/presentationml/2006/ole">
            <mc:AlternateContent xmlns:mc="http://schemas.openxmlformats.org/markup-compatibility/2006">
              <mc:Choice xmlns:v="urn:schemas-microsoft-com:vml" Requires="v">
                <p:oleObj spid="_x0000_s28293330" name="Chart" r:id="rId4" imgW="8410399" imgH="3581539" progId="MSGraph.Chart.8">
                  <p:embed followColorScheme="full"/>
                </p:oleObj>
              </mc:Choice>
              <mc:Fallback>
                <p:oleObj name="Chart" r:id="rId4" imgW="8410399" imgH="3581539" progId="MSGraph.Chart.8">
                  <p:embed followColorScheme="full"/>
                  <p:pic>
                    <p:nvPicPr>
                      <p:cNvPr id="0" name=""/>
                      <p:cNvPicPr>
                        <a:picLocks noChangeAspect="1" noChangeArrowheads="1"/>
                      </p:cNvPicPr>
                      <p:nvPr/>
                    </p:nvPicPr>
                    <p:blipFill>
                      <a:blip r:embed="rId5"/>
                      <a:srcRect/>
                      <a:stretch>
                        <a:fillRect/>
                      </a:stretch>
                    </p:blipFill>
                    <p:spPr bwMode="gray">
                      <a:xfrm>
                        <a:off x="444500" y="1336263"/>
                        <a:ext cx="8401050"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57</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1990-2014P</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2014 are from NCCI.</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6"/>
              </a:rPr>
              <a:t>http://research.stlouisfed.org/fred2/series/WASCUR</a:t>
            </a:r>
            <a:r>
              <a:rPr lang="en-US" sz="1100" dirty="0"/>
              <a:t> ; NCCI; I.I.I.</a:t>
            </a:r>
          </a:p>
        </p:txBody>
      </p:sp>
      <p:sp>
        <p:nvSpPr>
          <p:cNvPr id="1911821" name="Rectangle 13"/>
          <p:cNvSpPr>
            <a:spLocks noChangeArrowheads="1"/>
          </p:cNvSpPr>
          <p:nvPr/>
        </p:nvSpPr>
        <p:spPr bwMode="blackWhite">
          <a:xfrm>
            <a:off x="428625" y="5636672"/>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Gains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2015</a:t>
            </a:r>
            <a:endParaRPr lang="en-US" b="1" dirty="0">
              <a:solidFill>
                <a:srgbClr val="FFFFFF"/>
              </a:solidFill>
            </a:endParaRPr>
          </a:p>
        </p:txBody>
      </p:sp>
      <p:sp>
        <p:nvSpPr>
          <p:cNvPr id="14346" name="Text Box 7"/>
          <p:cNvSpPr txBox="1">
            <a:spLocks noChangeArrowheads="1"/>
          </p:cNvSpPr>
          <p:nvPr/>
        </p:nvSpPr>
        <p:spPr bwMode="auto">
          <a:xfrm>
            <a:off x="1254331"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7/90-3/91</a:t>
            </a:r>
          </a:p>
        </p:txBody>
      </p:sp>
      <p:sp>
        <p:nvSpPr>
          <p:cNvPr id="14347" name="Text Box 10"/>
          <p:cNvSpPr txBox="1">
            <a:spLocks noChangeArrowheads="1"/>
          </p:cNvSpPr>
          <p:nvPr/>
        </p:nvSpPr>
        <p:spPr bwMode="auto">
          <a:xfrm>
            <a:off x="4317297"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53245"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402446"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236696"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137391"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41823"/>
              <a:gd name="adj2" fmla="val -4618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premium volume dropped two years before the recession began</a:t>
            </a:r>
          </a:p>
        </p:txBody>
      </p:sp>
      <p:sp>
        <p:nvSpPr>
          <p:cNvPr id="18" name="AutoShape 38"/>
          <p:cNvSpPr>
            <a:spLocks noChangeArrowheads="1"/>
          </p:cNvSpPr>
          <p:nvPr/>
        </p:nvSpPr>
        <p:spPr bwMode="blackWhite">
          <a:xfrm>
            <a:off x="4513997" y="3430182"/>
            <a:ext cx="1882775" cy="1366837"/>
          </a:xfrm>
          <a:prstGeom prst="wedgeRectCallout">
            <a:avLst>
              <a:gd name="adj1" fmla="val 75206"/>
              <a:gd name="adj2" fmla="val -137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Tree>
    <p:extLst>
      <p:ext uri="{BB962C8B-B14F-4D97-AF65-F5344CB8AC3E}">
        <p14:creationId xmlns:p14="http://schemas.microsoft.com/office/powerpoint/2010/main" val="171639250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500"/>
                                  </p:stCondLst>
                                  <p:childTnLst>
                                    <p:set>
                                      <p:cBhvr>
                                        <p:cTn id="6" dur="1" fill="hold">
                                          <p:stCondLst>
                                            <p:cond delay="0"/>
                                          </p:stCondLst>
                                        </p:cTn>
                                        <p:tgtEl>
                                          <p:spTgt spid="1911817"/>
                                        </p:tgtEl>
                                        <p:attrNameLst>
                                          <p:attrName>style.visibility</p:attrName>
                                        </p:attrNameLst>
                                      </p:cBhvr>
                                      <p:to>
                                        <p:strVal val="visible"/>
                                      </p:to>
                                    </p:set>
                                    <p:animEffect transition="in" filter="wipe(left)">
                                      <p:cBhvr>
                                        <p:cTn id="7" dur="1000"/>
                                        <p:tgtEl>
                                          <p:spTgt spid="19118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500"/>
                                  </p:stCondLst>
                                  <p:childTnLst>
                                    <p:set>
                                      <p:cBhvr>
                                        <p:cTn id="11" dur="1" fill="hold">
                                          <p:stCondLst>
                                            <p:cond delay="0"/>
                                          </p:stCondLst>
                                        </p:cTn>
                                        <p:tgtEl>
                                          <p:spTgt spid="1911817"/>
                                        </p:tgtEl>
                                        <p:attrNameLst>
                                          <p:attrName>style.visibility</p:attrName>
                                        </p:attrNameLst>
                                      </p:cBhvr>
                                      <p:to>
                                        <p:strVal val="visible"/>
                                      </p:to>
                                    </p:set>
                                    <p:animEffect transition="in" filter="wipe(left)">
                                      <p:cBhvr>
                                        <p:cTn id="12" dur="1000"/>
                                        <p:tgtEl>
                                          <p:spTgt spid="1911817"/>
                                        </p:tgtEl>
                                      </p:cBhvr>
                                    </p:animEffect>
                                  </p:childTnLst>
                                </p:cTn>
                              </p:par>
                            </p:childTnLst>
                          </p:cTn>
                        </p:par>
                        <p:par>
                          <p:cTn id="13" fill="hold">
                            <p:stCondLst>
                              <p:cond delay="1500"/>
                            </p:stCondLst>
                            <p:childTnLst>
                              <p:par>
                                <p:cTn id="14" presetID="23" presetClass="entr" presetSubtype="16" fill="hold" grpId="0" nodeType="afterEffect">
                                  <p:stCondLst>
                                    <p:cond delay="500"/>
                                  </p:stCondLst>
                                  <p:childTnLst>
                                    <p:set>
                                      <p:cBhvr>
                                        <p:cTn id="15" dur="1" fill="hold">
                                          <p:stCondLst>
                                            <p:cond delay="0"/>
                                          </p:stCondLst>
                                        </p:cTn>
                                        <p:tgtEl>
                                          <p:spTgt spid="1911821"/>
                                        </p:tgtEl>
                                        <p:attrNameLst>
                                          <p:attrName>style.visibility</p:attrName>
                                        </p:attrNameLst>
                                      </p:cBhvr>
                                      <p:to>
                                        <p:strVal val="visible"/>
                                      </p:to>
                                    </p:set>
                                    <p:anim calcmode="lin" valueType="num">
                                      <p:cBhvr>
                                        <p:cTn id="16" dur="500" fill="hold"/>
                                        <p:tgtEl>
                                          <p:spTgt spid="1911821"/>
                                        </p:tgtEl>
                                        <p:attrNameLst>
                                          <p:attrName>ppt_w</p:attrName>
                                        </p:attrNameLst>
                                      </p:cBhvr>
                                      <p:tavLst>
                                        <p:tav tm="0">
                                          <p:val>
                                            <p:fltVal val="0"/>
                                          </p:val>
                                        </p:tav>
                                        <p:tav tm="100000">
                                          <p:val>
                                            <p:strVal val="#ppt_w"/>
                                          </p:val>
                                        </p:tav>
                                      </p:tavLst>
                                    </p:anim>
                                    <p:anim calcmode="lin" valueType="num">
                                      <p:cBhvr>
                                        <p:cTn id="17" dur="500" fill="hold"/>
                                        <p:tgtEl>
                                          <p:spTgt spid="1911821"/>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22" presetClass="entr" presetSubtype="2" fill="hold" grpId="0" nodeType="afterEffect">
                                  <p:stCondLst>
                                    <p:cond delay="100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par>
                          <p:cTn id="22" fill="hold">
                            <p:stCondLst>
                              <p:cond delay="4000"/>
                            </p:stCondLst>
                            <p:childTnLst>
                              <p:par>
                                <p:cTn id="23" presetID="22" presetClass="entr" presetSubtype="8" fill="hold" grpId="0" nodeType="after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1994–2014P</a:t>
            </a:r>
            <a:endParaRPr lang="en-US" baseline="30000" dirty="0" smtClean="0"/>
          </a:p>
        </p:txBody>
      </p:sp>
      <p:graphicFrame>
        <p:nvGraphicFramePr>
          <p:cNvPr id="53250" name="Object 3"/>
          <p:cNvGraphicFramePr>
            <a:graphicFrameLocks/>
          </p:cNvGraphicFramePr>
          <p:nvPr>
            <p:extLst/>
          </p:nvPr>
        </p:nvGraphicFramePr>
        <p:xfrm>
          <a:off x="149225" y="1361133"/>
          <a:ext cx="8451850" cy="3879850"/>
        </p:xfrm>
        <a:graphic>
          <a:graphicData uri="http://schemas.openxmlformats.org/presentationml/2006/ole">
            <mc:AlternateContent xmlns:mc="http://schemas.openxmlformats.org/markup-compatibility/2006">
              <mc:Choice xmlns:v="urn:schemas-microsoft-com:vml" Requires="v">
                <p:oleObj spid="_x0000_s28294353" name="Chart" r:id="rId4" imgW="8419970" imgH="3657600" progId="MSGraph.Chart.8">
                  <p:embed followColorScheme="full"/>
                </p:oleObj>
              </mc:Choice>
              <mc:Fallback>
                <p:oleObj name="Chart" r:id="rId4" imgW="8419970" imgH="3657600" progId="MSGraph.Chart.8">
                  <p:embed followColorScheme="full"/>
                  <p:pic>
                    <p:nvPicPr>
                      <p:cNvPr id="0" name=""/>
                      <p:cNvPicPr>
                        <a:picLocks noChangeArrowheads="1"/>
                      </p:cNvPicPr>
                      <p:nvPr/>
                    </p:nvPicPr>
                    <p:blipFill>
                      <a:blip r:embed="rId5"/>
                      <a:srcRect/>
                      <a:stretch>
                        <a:fillRect/>
                      </a:stretch>
                    </p:blipFill>
                    <p:spPr bwMode="auto">
                      <a:xfrm>
                        <a:off x="149225" y="1361133"/>
                        <a:ext cx="8451850" cy="387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(2010-2014P)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58</a:t>
            </a:fld>
            <a:endParaRPr lang="en-US"/>
          </a:p>
        </p:txBody>
      </p:sp>
      <p:sp>
        <p:nvSpPr>
          <p:cNvPr id="8" name="AutoShape 13"/>
          <p:cNvSpPr>
            <a:spLocks noChangeArrowheads="1"/>
          </p:cNvSpPr>
          <p:nvPr/>
        </p:nvSpPr>
        <p:spPr bwMode="blackWhite">
          <a:xfrm>
            <a:off x="6829425" y="1063625"/>
            <a:ext cx="2300287" cy="880121"/>
          </a:xfrm>
          <a:prstGeom prst="wedgeRectCallout">
            <a:avLst>
              <a:gd name="adj1" fmla="val 15752"/>
              <a:gd name="adj2" fmla="val 1834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results have improved markedly since 2011</a:t>
            </a:r>
            <a:endParaRPr lang="en-US" sz="1600" b="1" dirty="0">
              <a:solidFill>
                <a:schemeClr val="bg1"/>
              </a:solidFill>
            </a:endParaRPr>
          </a:p>
        </p:txBody>
      </p:sp>
    </p:spTree>
    <p:extLst>
      <p:ext uri="{BB962C8B-B14F-4D97-AF65-F5344CB8AC3E}">
        <p14:creationId xmlns:p14="http://schemas.microsoft.com/office/powerpoint/2010/main" val="256958672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Fourth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extLst/>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59</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61730"/>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NCCI from Annual Statement Data.</a:t>
            </a:r>
            <a:endParaRPr lang="en-US" sz="1000" dirty="0"/>
          </a:p>
          <a:p>
            <a:pPr eaLnBrk="0" hangingPunct="0">
              <a:tabLst>
                <a:tab pos="512763" algn="l"/>
              </a:tabLst>
            </a:pPr>
            <a:r>
              <a:rPr lang="en-US" sz="1000" dirty="0"/>
              <a:t>	</a:t>
            </a:r>
            <a:r>
              <a:rPr lang="en-US" sz="1000" dirty="0" smtClean="0"/>
              <a:t>Includes state insurance fund data for the following states: </a:t>
            </a:r>
            <a:r>
              <a:rPr lang="en-US" sz="1000" dirty="0"/>
              <a:t>AZ, CA, CO, HI, ID, KY, LA, MD, MO, MT, NM, OK, OR, RI, TX, </a:t>
            </a:r>
            <a:r>
              <a:rPr lang="en-US" sz="1000" dirty="0" smtClean="0"/>
              <a:t>UT.</a:t>
            </a:r>
            <a:endParaRPr lang="en-US" sz="1000" dirty="0"/>
          </a:p>
          <a:p>
            <a:pPr eaLnBrk="0" hangingPunct="0">
              <a:tabLst>
                <a:tab pos="512763" algn="l"/>
              </a:tabLst>
            </a:pPr>
            <a:r>
              <a:rPr lang="en-US" sz="1000" dirty="0" smtClean="0"/>
              <a:t>	Each calendar year total for State </a:t>
            </a:r>
            <a:r>
              <a:rPr lang="en-US" sz="1000" dirty="0"/>
              <a:t>Funds </a:t>
            </a:r>
            <a:r>
              <a:rPr lang="en-US" sz="1000" dirty="0" smtClean="0"/>
              <a:t>includes all funds operating as a state fund that year.</a:t>
            </a:r>
            <a:endParaRPr lang="en-US" sz="1000" dirty="0"/>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extLst>
      <p:ext uri="{BB962C8B-B14F-4D97-AF65-F5344CB8AC3E}">
        <p14:creationId xmlns:p14="http://schemas.microsoft.com/office/powerpoint/2010/main" val="3072757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extLst>
              <p:ext uri="{D42A27DB-BD31-4B8C-83A1-F6EECF244321}">
                <p14:modId xmlns:p14="http://schemas.microsoft.com/office/powerpoint/2010/main" val="2749583155"/>
              </p:ext>
            </p:extLst>
          </p:nvPr>
        </p:nvGraphicFramePr>
        <p:xfrm>
          <a:off x="-170223" y="1155700"/>
          <a:ext cx="8915401" cy="5889625"/>
        </p:xfrm>
        <a:graphic>
          <a:graphicData uri="http://schemas.openxmlformats.org/presentationml/2006/ole">
            <mc:AlternateContent xmlns:mc="http://schemas.openxmlformats.org/markup-compatibility/2006">
              <mc:Choice xmlns:v="urn:schemas-microsoft-com:vml" Requires="v">
                <p:oleObj spid="_x0000_s28138879" name="Chart" r:id="rId5" imgW="5505541" imgH="3676719" progId="MSGraph.Chart.8">
                  <p:embed followColorScheme="full"/>
                </p:oleObj>
              </mc:Choice>
              <mc:Fallback>
                <p:oleObj name="Chart" r:id="rId5" imgW="5505541" imgH="3676719" progId="MSGraph.Chart.8">
                  <p:embed followColorScheme="full"/>
                  <p:pic>
                    <p:nvPicPr>
                      <p:cNvPr id="0" name=""/>
                      <p:cNvPicPr>
                        <a:picLocks noChangeAspect="1" noChangeArrowheads="1"/>
                      </p:cNvPicPr>
                      <p:nvPr/>
                    </p:nvPicPr>
                    <p:blipFill>
                      <a:blip r:embed="rId6"/>
                      <a:srcRect/>
                      <a:stretch>
                        <a:fillRect/>
                      </a:stretch>
                    </p:blipFill>
                    <p:spPr bwMode="auto">
                      <a:xfrm>
                        <a:off x="-170223" y="1155700"/>
                        <a:ext cx="8915401"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90" name="AutoShape 7"/>
          <p:cNvSpPr>
            <a:spLocks noChangeArrowheads="1"/>
          </p:cNvSpPr>
          <p:nvPr/>
        </p:nvSpPr>
        <p:spPr bwMode="auto">
          <a:xfrm>
            <a:off x="799729" y="1522892"/>
            <a:ext cx="1567439" cy="692666"/>
          </a:xfrm>
          <a:prstGeom prst="wedgeRectCallout">
            <a:avLst>
              <a:gd name="adj1" fmla="val -34073"/>
              <a:gd name="adj2" fmla="val 9489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Economic Shocks, Inflation:</a:t>
            </a:r>
          </a:p>
          <a:p>
            <a:pPr algn="ctr"/>
            <a:r>
              <a:rPr lang="en-US" sz="1200" b="1" dirty="0" smtClean="0">
                <a:solidFill>
                  <a:srgbClr val="000000"/>
                </a:solidFill>
              </a:rPr>
              <a:t>1976: 22.2%</a:t>
            </a:r>
            <a:endParaRPr lang="en-US" sz="1000" dirty="0">
              <a:solidFill>
                <a:srgbClr val="000000"/>
              </a:solidFill>
            </a:endParaRPr>
          </a:p>
        </p:txBody>
      </p:sp>
      <p:sp>
        <p:nvSpPr>
          <p:cNvPr id="16395" name="AutoShape 12"/>
          <p:cNvSpPr>
            <a:spLocks noChangeArrowheads="1"/>
          </p:cNvSpPr>
          <p:nvPr/>
        </p:nvSpPr>
        <p:spPr bwMode="auto">
          <a:xfrm>
            <a:off x="3218190" y="2000295"/>
            <a:ext cx="1299912" cy="432267"/>
          </a:xfrm>
          <a:prstGeom prst="wedgeRectCallout">
            <a:avLst>
              <a:gd name="adj1" fmla="val -63451"/>
              <a:gd name="adj2" fmla="val -67846"/>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Tort Crisis</a:t>
            </a:r>
          </a:p>
          <a:p>
            <a:pPr algn="ctr"/>
            <a:r>
              <a:rPr lang="en-US" sz="1200" b="1" dirty="0" smtClean="0">
                <a:solidFill>
                  <a:srgbClr val="000000"/>
                </a:solidFill>
              </a:rPr>
              <a:t>1986: 30.5%</a:t>
            </a:r>
            <a:endParaRPr lang="en-US" sz="1000" dirty="0">
              <a:solidFill>
                <a:srgbClr val="000000"/>
              </a:solidFill>
            </a:endParaRPr>
          </a:p>
        </p:txBody>
      </p:sp>
      <p:sp>
        <p:nvSpPr>
          <p:cNvPr id="16396" name="AutoShape 13"/>
          <p:cNvSpPr>
            <a:spLocks noChangeArrowheads="1"/>
          </p:cNvSpPr>
          <p:nvPr/>
        </p:nvSpPr>
        <p:spPr bwMode="auto">
          <a:xfrm>
            <a:off x="6615538" y="2480106"/>
            <a:ext cx="1113186" cy="460880"/>
          </a:xfrm>
          <a:prstGeom prst="wedgeRectCallout">
            <a:avLst>
              <a:gd name="adj1" fmla="val -85272"/>
              <a:gd name="adj2" fmla="val -22454"/>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Post-9/11</a:t>
            </a:r>
          </a:p>
          <a:p>
            <a:pPr algn="ctr"/>
            <a:r>
              <a:rPr lang="en-US" sz="1200" b="1" dirty="0" smtClean="0">
                <a:solidFill>
                  <a:srgbClr val="000000"/>
                </a:solidFill>
              </a:rPr>
              <a:t>2002: 22.4%</a:t>
            </a:r>
            <a:endParaRPr lang="en-US" sz="1000" dirty="0">
              <a:solidFill>
                <a:srgbClr val="000000"/>
              </a:solidFill>
            </a:endParaRPr>
          </a:p>
        </p:txBody>
      </p:sp>
      <p:sp>
        <p:nvSpPr>
          <p:cNvPr id="16403" name="AutoShape 20"/>
          <p:cNvSpPr>
            <a:spLocks noChangeArrowheads="1"/>
          </p:cNvSpPr>
          <p:nvPr/>
        </p:nvSpPr>
        <p:spPr bwMode="auto">
          <a:xfrm>
            <a:off x="6031774" y="5161585"/>
            <a:ext cx="1037547" cy="638895"/>
          </a:xfrm>
          <a:prstGeom prst="wedgeRectCallout">
            <a:avLst>
              <a:gd name="adj1" fmla="val 76214"/>
              <a:gd name="adj2" fmla="val -17626"/>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Great Recession:2009: -9.0%</a:t>
            </a:r>
            <a:endParaRPr lang="en-US" sz="1000" dirty="0">
              <a:solidFill>
                <a:srgbClr val="000000"/>
              </a:solidFill>
            </a:endParaRPr>
          </a:p>
        </p:txBody>
      </p:sp>
      <p:sp>
        <p:nvSpPr>
          <p:cNvPr id="16408" name="Rectangle 7"/>
          <p:cNvSpPr>
            <a:spLocks noChangeArrowheads="1"/>
          </p:cNvSpPr>
          <p:nvPr/>
        </p:nvSpPr>
        <p:spPr bwMode="black">
          <a:xfrm>
            <a:off x="185738" y="1155700"/>
            <a:ext cx="1023937"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sz="1600" b="1">
                <a:solidFill>
                  <a:srgbClr val="225A7A"/>
                </a:solidFill>
              </a:rPr>
              <a:t>ROE</a:t>
            </a:r>
          </a:p>
        </p:txBody>
      </p:sp>
      <p:sp>
        <p:nvSpPr>
          <p:cNvPr id="29" name="AutoShape 8"/>
          <p:cNvSpPr>
            <a:spLocks noChangeArrowheads="1"/>
          </p:cNvSpPr>
          <p:nvPr/>
        </p:nvSpPr>
        <p:spPr bwMode="blackWhite">
          <a:xfrm>
            <a:off x="8129491" y="3490444"/>
            <a:ext cx="727671" cy="430787"/>
          </a:xfrm>
          <a:prstGeom prst="wedgeRectCallout">
            <a:avLst>
              <a:gd name="adj1" fmla="val -12519"/>
              <a:gd name="adj2" fmla="val 996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200" b="1" dirty="0" smtClean="0">
                <a:solidFill>
                  <a:srgbClr val="FFFFFF"/>
                </a:solidFill>
              </a:rPr>
              <a:t>2014E 4.0%</a:t>
            </a:r>
            <a:endParaRPr lang="en-US" sz="1200" b="1" dirty="0">
              <a:solidFill>
                <a:srgbClr val="FFFFFF"/>
              </a:solidFill>
            </a:endParaRPr>
          </a:p>
        </p:txBody>
      </p:sp>
      <p:sp>
        <p:nvSpPr>
          <p:cNvPr id="21" name="Rectangle 3"/>
          <p:cNvSpPr txBox="1">
            <a:spLocks noChangeArrowheads="1"/>
          </p:cNvSpPr>
          <p:nvPr/>
        </p:nvSpPr>
        <p:spPr bwMode="black">
          <a:xfrm>
            <a:off x="42356" y="-184830"/>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sz="2700" kern="0" dirty="0" smtClean="0">
                <a:latin typeface="Arial" panose="020B0604020202020204" pitchFamily="34" charset="0"/>
              </a:rPr>
              <a:t>Commercial Lines NPW Premium Growth:</a:t>
            </a:r>
          </a:p>
          <a:p>
            <a:r>
              <a:rPr lang="en-US" sz="2700" kern="0" dirty="0" smtClean="0">
                <a:latin typeface="Arial" panose="020B0604020202020204" pitchFamily="34" charset="0"/>
              </a:rPr>
              <a:t>1975 – 2014E</a:t>
            </a:r>
          </a:p>
        </p:txBody>
      </p:sp>
      <p:sp>
        <p:nvSpPr>
          <p:cNvPr id="24" name="AutoShape 6"/>
          <p:cNvSpPr>
            <a:spLocks noChangeArrowheads="1"/>
          </p:cNvSpPr>
          <p:nvPr/>
        </p:nvSpPr>
        <p:spPr bwMode="auto">
          <a:xfrm>
            <a:off x="990500" y="4941381"/>
            <a:ext cx="1160517" cy="440407"/>
          </a:xfrm>
          <a:prstGeom prst="wedgeRectCallout">
            <a:avLst>
              <a:gd name="adj1" fmla="val 36802"/>
              <a:gd name="adj2" fmla="val -124201"/>
            </a:avLst>
          </a:prstGeom>
          <a:solidFill>
            <a:srgbClr val="FF3300">
              <a:alpha val="83136"/>
            </a:srgbClr>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Recessions:</a:t>
            </a:r>
          </a:p>
          <a:p>
            <a:pPr algn="ctr"/>
            <a:r>
              <a:rPr lang="en-US" sz="1200" b="1" dirty="0" smtClean="0">
                <a:solidFill>
                  <a:srgbClr val="000000"/>
                </a:solidFill>
              </a:rPr>
              <a:t>1982: 1.1% </a:t>
            </a:r>
            <a:endParaRPr lang="en-US" sz="1000" dirty="0">
              <a:solidFill>
                <a:srgbClr val="000000"/>
              </a:solidFill>
            </a:endParaRPr>
          </a:p>
        </p:txBody>
      </p:sp>
      <p:sp>
        <p:nvSpPr>
          <p:cNvPr id="32" name="AutoShape 6"/>
          <p:cNvSpPr>
            <a:spLocks noChangeArrowheads="1"/>
          </p:cNvSpPr>
          <p:nvPr/>
        </p:nvSpPr>
        <p:spPr bwMode="blackWhite">
          <a:xfrm>
            <a:off x="4397829" y="1155700"/>
            <a:ext cx="2774302" cy="739990"/>
          </a:xfrm>
          <a:prstGeom prst="wedgeRectCallout">
            <a:avLst>
              <a:gd name="adj1" fmla="val 35171"/>
              <a:gd name="adj2" fmla="val 1086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Commercial lines is prone to more cyclical volatility that personal lines.  Recently, growth has stabilized in the 4% to 5% range.</a:t>
            </a:r>
            <a:endParaRPr lang="en-US" sz="1200" b="1" dirty="0">
              <a:solidFill>
                <a:schemeClr val="bg1"/>
              </a:solidFill>
              <a:cs typeface="+mn-cs"/>
            </a:endParaRPr>
          </a:p>
        </p:txBody>
      </p:sp>
      <p:sp>
        <p:nvSpPr>
          <p:cNvPr id="26" name="AutoShape 6"/>
          <p:cNvSpPr>
            <a:spLocks noChangeArrowheads="1"/>
          </p:cNvSpPr>
          <p:nvPr/>
        </p:nvSpPr>
        <p:spPr bwMode="blackWhite">
          <a:xfrm>
            <a:off x="4644060" y="3006739"/>
            <a:ext cx="1001490" cy="590645"/>
          </a:xfrm>
          <a:prstGeom prst="wedgeRectCallout">
            <a:avLst>
              <a:gd name="adj1" fmla="val 824"/>
              <a:gd name="adj2" fmla="val 1016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1988-2000: Period of inter-cycle stability</a:t>
            </a:r>
            <a:endParaRPr lang="en-US" sz="1050" b="1" dirty="0">
              <a:solidFill>
                <a:schemeClr val="bg1"/>
              </a:solidFill>
              <a:cs typeface="+mn-cs"/>
            </a:endParaRPr>
          </a:p>
        </p:txBody>
      </p:sp>
      <p:sp>
        <p:nvSpPr>
          <p:cNvPr id="34" name="AutoShape 6"/>
          <p:cNvSpPr>
            <a:spLocks noChangeArrowheads="1"/>
          </p:cNvSpPr>
          <p:nvPr/>
        </p:nvSpPr>
        <p:spPr bwMode="blackWhite">
          <a:xfrm>
            <a:off x="7856497" y="4457239"/>
            <a:ext cx="922303" cy="1118970"/>
          </a:xfrm>
          <a:prstGeom prst="wedgeRectCallout">
            <a:avLst>
              <a:gd name="adj1" fmla="val -7674"/>
              <a:gd name="adj2" fmla="val -6414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050" b="1" dirty="0" smtClean="0">
                <a:solidFill>
                  <a:schemeClr val="bg1"/>
                </a:solidFill>
                <a:cs typeface="+mn-cs"/>
              </a:rPr>
              <a:t>2010-20XX? Post-recession period of stable growth?</a:t>
            </a:r>
            <a:endParaRPr lang="en-US" sz="1050" b="1" dirty="0">
              <a:solidFill>
                <a:schemeClr val="bg1"/>
              </a:solidFill>
              <a:cs typeface="+mn-cs"/>
            </a:endParaRPr>
          </a:p>
        </p:txBody>
      </p:sp>
      <p:sp>
        <p:nvSpPr>
          <p:cNvPr id="19" name="Rectangle 4"/>
          <p:cNvSpPr>
            <a:spLocks noChangeArrowheads="1"/>
          </p:cNvSpPr>
          <p:nvPr/>
        </p:nvSpPr>
        <p:spPr bwMode="auto">
          <a:xfrm>
            <a:off x="78807" y="6336889"/>
            <a:ext cx="8249055" cy="43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1100" dirty="0" smtClean="0">
                <a:solidFill>
                  <a:srgbClr val="000000"/>
                </a:solidFill>
              </a:rPr>
              <a:t>Note: Data include state funds beginning in 1998.</a:t>
            </a:r>
            <a:endParaRPr lang="en-US" sz="1100" dirty="0">
              <a:solidFill>
                <a:srgbClr val="000000"/>
              </a:solidFill>
            </a:endParaRPr>
          </a:p>
          <a:p>
            <a:r>
              <a:rPr lang="en-US" sz="1100" dirty="0">
                <a:solidFill>
                  <a:srgbClr val="000000"/>
                </a:solidFill>
              </a:rPr>
              <a:t>Source:  </a:t>
            </a:r>
            <a:r>
              <a:rPr lang="en-US" sz="1100" dirty="0" smtClean="0">
                <a:solidFill>
                  <a:srgbClr val="000000"/>
                </a:solidFill>
              </a:rPr>
              <a:t>A.M. Best; Insurance </a:t>
            </a:r>
            <a:r>
              <a:rPr lang="en-US" sz="1100" dirty="0">
                <a:solidFill>
                  <a:srgbClr val="000000"/>
                </a:solidFill>
              </a:rPr>
              <a:t>Information </a:t>
            </a:r>
            <a:r>
              <a:rPr lang="en-US" sz="1100" dirty="0" smtClean="0">
                <a:solidFill>
                  <a:srgbClr val="000000"/>
                </a:solidFill>
              </a:rPr>
              <a:t>Institute.</a:t>
            </a:r>
            <a:endParaRPr lang="en-US" sz="1100" dirty="0">
              <a:solidFill>
                <a:srgbClr val="000000"/>
              </a:solidFill>
            </a:endParaRPr>
          </a:p>
        </p:txBody>
      </p:sp>
      <p:sp>
        <p:nvSpPr>
          <p:cNvPr id="20" name="AutoShape 12"/>
          <p:cNvSpPr>
            <a:spLocks noChangeArrowheads="1"/>
          </p:cNvSpPr>
          <p:nvPr/>
        </p:nvSpPr>
        <p:spPr bwMode="auto">
          <a:xfrm>
            <a:off x="3232164" y="3087328"/>
            <a:ext cx="1299912" cy="610348"/>
          </a:xfrm>
          <a:prstGeom prst="wedgeRectCallout">
            <a:avLst>
              <a:gd name="adj1" fmla="val 33020"/>
              <a:gd name="adj2" fmla="val 77697"/>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Post-Hurricane Andrew Bump:</a:t>
            </a:r>
          </a:p>
          <a:p>
            <a:pPr algn="ctr"/>
            <a:r>
              <a:rPr lang="en-US" sz="1200" b="1" dirty="0" smtClean="0">
                <a:solidFill>
                  <a:srgbClr val="000000"/>
                </a:solidFill>
              </a:rPr>
              <a:t>1993: 6.3%</a:t>
            </a:r>
            <a:endParaRPr lang="en-US" sz="1000" dirty="0">
              <a:solidFill>
                <a:srgbClr val="000000"/>
              </a:solidFill>
            </a:endParaRPr>
          </a:p>
        </p:txBody>
      </p:sp>
      <p:sp>
        <p:nvSpPr>
          <p:cNvPr id="22" name="AutoShape 13"/>
          <p:cNvSpPr>
            <a:spLocks noChangeArrowheads="1"/>
          </p:cNvSpPr>
          <p:nvPr/>
        </p:nvSpPr>
        <p:spPr bwMode="auto">
          <a:xfrm>
            <a:off x="6743311" y="3087328"/>
            <a:ext cx="1113186" cy="633556"/>
          </a:xfrm>
          <a:prstGeom prst="wedgeRectCallout">
            <a:avLst>
              <a:gd name="adj1" fmla="val -35204"/>
              <a:gd name="adj2" fmla="val 66351"/>
            </a:avLst>
          </a:prstGeom>
          <a:solidFill>
            <a:srgbClr val="00FF00"/>
          </a:solidFill>
          <a:ln w="9525">
            <a:solidFill>
              <a:schemeClr val="tx1"/>
            </a:solidFill>
            <a:miter lim="800000"/>
            <a:headEnd/>
            <a:tailEnd/>
          </a:ln>
        </p:spPr>
        <p:txBody>
          <a:bodyPr lIns="92075" tIns="46038" rIns="92075" bIns="46038"/>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1200" b="1" dirty="0" smtClean="0">
                <a:solidFill>
                  <a:srgbClr val="000000"/>
                </a:solidFill>
              </a:rPr>
              <a:t>Post Katrina Bump:</a:t>
            </a:r>
          </a:p>
          <a:p>
            <a:pPr algn="ctr"/>
            <a:r>
              <a:rPr lang="en-US" sz="1200" b="1" dirty="0" smtClean="0">
                <a:solidFill>
                  <a:srgbClr val="000000"/>
                </a:solidFill>
              </a:rPr>
              <a:t>2006: 7.7%</a:t>
            </a:r>
            <a:endParaRPr lang="en-US" sz="1000" dirty="0">
              <a:solidFill>
                <a:srgbClr val="000000"/>
              </a:solidFill>
            </a:endParaRPr>
          </a:p>
        </p:txBody>
      </p:sp>
    </p:spTree>
    <p:custDataLst>
      <p:tags r:id="rId2"/>
    </p:custDataLst>
    <p:extLst>
      <p:ext uri="{BB962C8B-B14F-4D97-AF65-F5344CB8AC3E}">
        <p14:creationId xmlns:p14="http://schemas.microsoft.com/office/powerpoint/2010/main" val="1794704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26"/>
                                        </p:tgtEl>
                                        <p:attrNameLst>
                                          <p:attrName>style.visibility</p:attrName>
                                        </p:attrNameLst>
                                      </p:cBhvr>
                                      <p:to>
                                        <p:strVal val="visible"/>
                                      </p:to>
                                    </p:set>
                                    <p:animEffect transition="in" filter="wipe(right)">
                                      <p:cBhvr>
                                        <p:cTn id="11" dur="500"/>
                                        <p:tgtEl>
                                          <p:spTgt spid="26"/>
                                        </p:tgtEl>
                                      </p:cBhvr>
                                    </p:animEffect>
                                  </p:childTnLst>
                                </p:cTn>
                              </p:par>
                            </p:childTnLst>
                          </p:cTn>
                        </p:par>
                        <p:par>
                          <p:cTn id="12" fill="hold">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6" grpId="0" animBg="1"/>
      <p:bldP spid="34"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60</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2014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2014 Growth = +4.6%</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gray):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4" name="Picture 3"/>
          <p:cNvPicPr>
            <a:picLocks noChangeAspect="1"/>
          </p:cNvPicPr>
          <p:nvPr/>
        </p:nvPicPr>
        <p:blipFill>
          <a:blip r:embed="rId3"/>
          <a:stretch>
            <a:fillRect/>
          </a:stretch>
        </p:blipFill>
        <p:spPr>
          <a:xfrm>
            <a:off x="69131" y="1728788"/>
            <a:ext cx="8199657" cy="4662595"/>
          </a:xfrm>
          <a:prstGeom prst="rect">
            <a:avLst/>
          </a:prstGeom>
        </p:spPr>
      </p:pic>
      <p:sp>
        <p:nvSpPr>
          <p:cNvPr id="12"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566992392"/>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61</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2013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2013 Growth = +5.4%</a:t>
            </a:r>
            <a:endParaRPr lang="en-US" sz="16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white):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2" name="Picture 1"/>
          <p:cNvPicPr>
            <a:picLocks noChangeAspect="1"/>
          </p:cNvPicPr>
          <p:nvPr/>
        </p:nvPicPr>
        <p:blipFill>
          <a:blip r:embed="rId3"/>
          <a:stretch>
            <a:fillRect/>
          </a:stretch>
        </p:blipFill>
        <p:spPr>
          <a:xfrm>
            <a:off x="219600" y="1971681"/>
            <a:ext cx="8072492" cy="4226550"/>
          </a:xfrm>
          <a:prstGeom prst="rect">
            <a:avLst/>
          </a:prstGeom>
        </p:spPr>
      </p:pic>
      <p:sp>
        <p:nvSpPr>
          <p:cNvPr id="10" name="Text Box 17"/>
          <p:cNvSpPr txBox="1">
            <a:spLocks noChangeArrowheads="1"/>
          </p:cNvSpPr>
          <p:nvPr/>
        </p:nvSpPr>
        <p:spPr bwMode="auto">
          <a:xfrm>
            <a:off x="3131565" y="1376285"/>
            <a:ext cx="5510986" cy="64633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While growth rates varied widely, all states experienced positive growth in 2013</a:t>
            </a:r>
            <a:endParaRPr lang="en-US"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041192552"/>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62</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Workers Compensation Components of Written Premium Change, 2013 to 2014</a:t>
            </a:r>
          </a:p>
        </p:txBody>
      </p:sp>
      <p:graphicFrame>
        <p:nvGraphicFramePr>
          <p:cNvPr id="2" name="Table 1"/>
          <p:cNvGraphicFramePr>
            <a:graphicFrameLocks noGrp="1"/>
          </p:cNvGraphicFramePr>
          <p:nvPr>
            <p:extLst/>
          </p:nvPr>
        </p:nvGraphicFramePr>
        <p:xfrm>
          <a:off x="157163" y="1325562"/>
          <a:ext cx="7634287" cy="4267200"/>
        </p:xfrm>
        <a:graphic>
          <a:graphicData uri="http://schemas.openxmlformats.org/drawingml/2006/table">
            <a:tbl>
              <a:tblPr firstRow="1" bandRow="1">
                <a:tableStyleId>{5C22544A-7EE6-4342-B048-85BDC9FD1C3A}</a:tableStyleId>
              </a:tblPr>
              <a:tblGrid>
                <a:gridCol w="5946393"/>
                <a:gridCol w="1687894"/>
              </a:tblGrid>
              <a:tr h="370840">
                <a:tc gridSpan="2">
                  <a:txBody>
                    <a:bodyPr/>
                    <a:lstStyle/>
                    <a:p>
                      <a:pPr algn="ctr"/>
                      <a:r>
                        <a:rPr lang="en-US" sz="2000" b="1" dirty="0" smtClean="0">
                          <a:latin typeface="Arial" panose="020B0604020202020204" pitchFamily="34" charset="0"/>
                          <a:cs typeface="Arial" panose="020B0604020202020204" pitchFamily="34" charset="0"/>
                        </a:rPr>
                        <a:t>Written</a:t>
                      </a:r>
                      <a:r>
                        <a:rPr lang="en-US" sz="2000" b="1" baseline="0" dirty="0" smtClean="0">
                          <a:latin typeface="Arial" panose="020B0604020202020204" pitchFamily="34" charset="0"/>
                          <a:cs typeface="Arial" panose="020B0604020202020204" pitchFamily="34" charset="0"/>
                        </a:rPr>
                        <a:t> Premium Change from 2013 to 2014</a:t>
                      </a:r>
                      <a:endParaRPr lang="en-US" sz="2000" b="1" dirty="0">
                        <a:latin typeface="Arial" panose="020B0604020202020204" pitchFamily="34" charset="0"/>
                        <a:cs typeface="Arial" panose="020B0604020202020204" pitchFamily="34" charset="0"/>
                      </a:endParaRPr>
                    </a:p>
                  </a:txBody>
                  <a:tcPr/>
                </a:tc>
                <a:tc hMerge="1">
                  <a:txBody>
                    <a:bodyPr/>
                    <a:lstStyle/>
                    <a:p>
                      <a:endParaRPr lang="en-US" dirty="0"/>
                    </a:p>
                  </a:txBody>
                  <a:tcPr/>
                </a:tc>
              </a:tr>
              <a:tr h="370840">
                <a:tc>
                  <a:txBody>
                    <a:bodyPr/>
                    <a:lstStyle/>
                    <a:p>
                      <a:r>
                        <a:rPr lang="en-US" sz="2000" b="1" dirty="0" smtClean="0">
                          <a:latin typeface="Arial" panose="020B0604020202020204" pitchFamily="34" charset="0"/>
                          <a:cs typeface="Arial" panose="020B0604020202020204" pitchFamily="34" charset="0"/>
                        </a:rPr>
                        <a:t>Net</a:t>
                      </a:r>
                      <a:r>
                        <a:rPr lang="en-US" sz="2000" b="1" baseline="0" dirty="0" smtClean="0">
                          <a:latin typeface="Arial" panose="020B0604020202020204" pitchFamily="34" charset="0"/>
                          <a:cs typeface="Arial" panose="020B0604020202020204" pitchFamily="34" charset="0"/>
                        </a:rPr>
                        <a:t> Written Premium—Countrywide</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+4.6%</a:t>
                      </a:r>
                      <a:endParaRPr lang="en-US" sz="2000" b="1" dirty="0">
                        <a:latin typeface="Arial" panose="020B0604020202020204" pitchFamily="34" charset="0"/>
                        <a:cs typeface="Arial" panose="020B0604020202020204" pitchFamily="34" charset="0"/>
                      </a:endParaRPr>
                    </a:p>
                  </a:txBody>
                  <a:tcPr/>
                </a:tc>
              </a:tr>
              <a:tr h="370840">
                <a:tc>
                  <a:txBody>
                    <a:bodyPr/>
                    <a:lstStyle/>
                    <a:p>
                      <a:r>
                        <a:rPr lang="en-US" sz="2000" b="1" dirty="0" smtClean="0">
                          <a:latin typeface="Arial" panose="020B0604020202020204" pitchFamily="34" charset="0"/>
                          <a:cs typeface="Arial" panose="020B0604020202020204" pitchFamily="34" charset="0"/>
                        </a:rPr>
                        <a:t>Direct Written Premium—Countrywide</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+4.6%</a:t>
                      </a:r>
                      <a:endParaRPr lang="en-US" sz="2000" b="1" dirty="0">
                        <a:latin typeface="Arial" panose="020B0604020202020204" pitchFamily="34" charset="0"/>
                        <a:cs typeface="Arial" panose="020B0604020202020204" pitchFamily="34" charset="0"/>
                      </a:endParaRPr>
                    </a:p>
                  </a:txBody>
                  <a:tcPr/>
                </a:tc>
              </a:tr>
              <a:tr h="0">
                <a:tc>
                  <a:txBody>
                    <a:bodyPr/>
                    <a:lstStyle/>
                    <a:p>
                      <a:r>
                        <a:rPr lang="en-US" sz="2000" b="1" dirty="0" smtClean="0">
                          <a:latin typeface="Arial" panose="020B0604020202020204" pitchFamily="34" charset="0"/>
                          <a:cs typeface="Arial" panose="020B0604020202020204" pitchFamily="34" charset="0"/>
                        </a:rPr>
                        <a:t>Direct Written Premium—NCCI States</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+4.5%</a:t>
                      </a:r>
                      <a:endParaRPr lang="en-US" sz="2000" b="1" dirty="0">
                        <a:latin typeface="Arial" panose="020B0604020202020204" pitchFamily="34" charset="0"/>
                        <a:cs typeface="Arial" panose="020B0604020202020204" pitchFamily="34" charset="0"/>
                      </a:endParaRPr>
                    </a:p>
                  </a:txBody>
                  <a:tcPr/>
                </a:tc>
              </a:tr>
              <a:tr h="370840">
                <a:tc>
                  <a:txBody>
                    <a:bodyPr/>
                    <a:lstStyle/>
                    <a:p>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Components of DWP Change for NCCI</a:t>
                      </a:r>
                      <a:r>
                        <a:rPr lang="en-US" sz="2000" b="1" baseline="0" dirty="0" smtClean="0">
                          <a:latin typeface="Arial" panose="020B0604020202020204" pitchFamily="34" charset="0"/>
                          <a:cs typeface="Arial" panose="020B0604020202020204" pitchFamily="34" charset="0"/>
                        </a:rPr>
                        <a:t> States</a:t>
                      </a:r>
                      <a:endParaRPr lang="en-US" sz="2000" b="1" dirty="0">
                        <a:latin typeface="Arial" panose="020B0604020202020204" pitchFamily="34" charset="0"/>
                        <a:cs typeface="Arial" panose="020B0604020202020204" pitchFamily="34" charset="0"/>
                      </a:endParaRPr>
                    </a:p>
                  </a:txBody>
                  <a:tcPr/>
                </a:tc>
                <a:tc>
                  <a:txBody>
                    <a:bodyPr/>
                    <a:lstStyle/>
                    <a:p>
                      <a:pPr algn="r"/>
                      <a:endParaRPr lang="en-US" sz="2000" b="1"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Carrier Estimated Payroll</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+4.7%</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Bureau Loss Costs and Mix</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-1.4%</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Carrier Discounting</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+0.4%</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aseline="0" dirty="0" smtClean="0">
                          <a:latin typeface="Arial" panose="020B0604020202020204" pitchFamily="34" charset="0"/>
                          <a:cs typeface="Arial" panose="020B0604020202020204" pitchFamily="34" charset="0"/>
                        </a:rPr>
                        <a:t>          Change in Other Factors</a:t>
                      </a:r>
                      <a:endParaRPr lang="en-US" sz="2000" dirty="0">
                        <a:latin typeface="Arial" panose="020B0604020202020204" pitchFamily="34" charset="0"/>
                        <a:cs typeface="Arial" panose="020B0604020202020204" pitchFamily="34" charset="0"/>
                      </a:endParaRPr>
                    </a:p>
                  </a:txBody>
                  <a:tcPr/>
                </a:tc>
                <a:tc>
                  <a:txBody>
                    <a:bodyPr/>
                    <a:lstStyle/>
                    <a:p>
                      <a:pPr algn="r"/>
                      <a:r>
                        <a:rPr lang="en-US" sz="2000" dirty="0" smtClean="0">
                          <a:latin typeface="Arial" panose="020B0604020202020204" pitchFamily="34" charset="0"/>
                          <a:cs typeface="Arial" panose="020B0604020202020204" pitchFamily="34" charset="0"/>
                        </a:rPr>
                        <a:t>+0.8%</a:t>
                      </a:r>
                      <a:endParaRPr lang="en-US" sz="2000" dirty="0">
                        <a:latin typeface="Arial" panose="020B0604020202020204" pitchFamily="34" charset="0"/>
                        <a:cs typeface="Arial" panose="020B0604020202020204" pitchFamily="34" charset="0"/>
                      </a:endParaRPr>
                    </a:p>
                  </a:txBody>
                  <a:tcPr/>
                </a:tc>
              </a:tr>
              <a:tr h="370840">
                <a:tc>
                  <a:txBody>
                    <a:bodyPr/>
                    <a:lstStyle/>
                    <a:p>
                      <a:r>
                        <a:rPr lang="en-US" sz="2000" b="1" dirty="0" smtClean="0">
                          <a:latin typeface="Arial" panose="020B0604020202020204" pitchFamily="34" charset="0"/>
                          <a:cs typeface="Arial" panose="020B0604020202020204" pitchFamily="34" charset="0"/>
                        </a:rPr>
                        <a:t>Combined Effect</a:t>
                      </a:r>
                      <a:endParaRPr lang="en-US" sz="2000" b="1" dirty="0">
                        <a:latin typeface="Arial" panose="020B0604020202020204" pitchFamily="34" charset="0"/>
                        <a:cs typeface="Arial" panose="020B0604020202020204" pitchFamily="34" charset="0"/>
                      </a:endParaRPr>
                    </a:p>
                  </a:txBody>
                  <a:tcPr/>
                </a:tc>
                <a:tc>
                  <a:txBody>
                    <a:bodyPr/>
                    <a:lstStyle/>
                    <a:p>
                      <a:pPr algn="r"/>
                      <a:r>
                        <a:rPr lang="en-US" sz="2000" b="1" dirty="0" smtClean="0">
                          <a:latin typeface="Arial" panose="020B0604020202020204" pitchFamily="34" charset="0"/>
                          <a:cs typeface="Arial" panose="020B0604020202020204" pitchFamily="34" charset="0"/>
                        </a:rPr>
                        <a:t>+4.5%</a:t>
                      </a:r>
                      <a:endParaRPr lang="en-US" sz="2000" b="1" dirty="0">
                        <a:latin typeface="Arial" panose="020B0604020202020204" pitchFamily="34" charset="0"/>
                        <a:cs typeface="Arial" panose="020B0604020202020204" pitchFamily="34" charset="0"/>
                      </a:endParaRPr>
                    </a:p>
                  </a:txBody>
                  <a:tcPr/>
                </a:tc>
              </a:tr>
            </a:tbl>
          </a:graphicData>
        </a:graphic>
      </p:graphicFrame>
      <p:sp>
        <p:nvSpPr>
          <p:cNvPr id="10" name="Text Box 6"/>
          <p:cNvSpPr txBox="1">
            <a:spLocks noChangeArrowheads="1"/>
          </p:cNvSpPr>
          <p:nvPr/>
        </p:nvSpPr>
        <p:spPr bwMode="auto">
          <a:xfrm>
            <a:off x="67099" y="6169987"/>
            <a:ext cx="8384919" cy="553998"/>
          </a:xfrm>
          <a:prstGeom prst="rect">
            <a:avLst/>
          </a:prstGeom>
          <a:noFill/>
          <a:ln w="0">
            <a:noFill/>
            <a:miter lim="800000"/>
            <a:headEnd/>
            <a:tailEnd/>
          </a:ln>
        </p:spPr>
        <p:txBody>
          <a:bodyPr wrap="square">
            <a:spAutoFit/>
          </a:bodyPr>
          <a:lstStyle/>
          <a:p>
            <a:r>
              <a:rPr lang="en-US" sz="1000" dirty="0" smtClean="0"/>
              <a:t>Sources: Countrywide: Annual Statement data.</a:t>
            </a:r>
          </a:p>
          <a:p>
            <a:r>
              <a:rPr lang="en-US" sz="1000" dirty="0" smtClean="0"/>
              <a:t>NCCI States: Annual Statement Statutory Page 14 for all states where NCCI provides ratemaking services.</a:t>
            </a:r>
          </a:p>
          <a:p>
            <a:r>
              <a:rPr lang="en-US" sz="1000" dirty="0" smtClean="0"/>
              <a:t>Components: NCCI Policy data.</a:t>
            </a:r>
            <a:endParaRPr lang="en-US" sz="1000" dirty="0"/>
          </a:p>
        </p:txBody>
      </p:sp>
      <p:sp>
        <p:nvSpPr>
          <p:cNvPr id="11" name="AutoShape 8"/>
          <p:cNvSpPr>
            <a:spLocks noChangeArrowheads="1"/>
          </p:cNvSpPr>
          <p:nvPr/>
        </p:nvSpPr>
        <p:spPr bwMode="blackWhite">
          <a:xfrm>
            <a:off x="8084777" y="3500439"/>
            <a:ext cx="963973" cy="1533296"/>
          </a:xfrm>
          <a:prstGeom prst="wedgeRectCallout">
            <a:avLst>
              <a:gd name="adj1" fmla="val -83599"/>
              <a:gd name="adj2" fmla="val -309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Growth is now almost entirely payroll driven</a:t>
            </a:r>
            <a:endParaRPr lang="en-US" sz="1600" b="1" dirty="0">
              <a:solidFill>
                <a:schemeClr val="bg1"/>
              </a:solidFill>
            </a:endParaRPr>
          </a:p>
        </p:txBody>
      </p:sp>
    </p:spTree>
    <p:extLst>
      <p:ext uri="{BB962C8B-B14F-4D97-AF65-F5344CB8AC3E}">
        <p14:creationId xmlns:p14="http://schemas.microsoft.com/office/powerpoint/2010/main" val="17627460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3" name="Title 1"/>
          <p:cNvSpPr>
            <a:spLocks noGrp="1"/>
          </p:cNvSpPr>
          <p:nvPr>
            <p:ph type="title"/>
          </p:nvPr>
        </p:nvSpPr>
        <p:spPr>
          <a:xfrm>
            <a:off x="171445" y="161925"/>
            <a:ext cx="8229600" cy="687388"/>
          </a:xfrm>
        </p:spPr>
        <p:txBody>
          <a:bodyPr/>
          <a:lstStyle/>
          <a:p>
            <a:r>
              <a:rPr lang="en-US" dirty="0" smtClean="0">
                <a:cs typeface="Arial" charset="0"/>
              </a:rPr>
              <a:t>WC Approved Changes in Bureau     Premium Level (Rates/Loss Costs)</a:t>
            </a:r>
            <a:endParaRPr lang="en-US" sz="1600" dirty="0" smtClean="0">
              <a:solidFill>
                <a:schemeClr val="tx1"/>
              </a:solidFill>
              <a:cs typeface="Arial" charset="0"/>
            </a:endParaRPr>
          </a:p>
        </p:txBody>
      </p:sp>
      <p:graphicFrame>
        <p:nvGraphicFramePr>
          <p:cNvPr id="40962" name="Content Placeholder 4"/>
          <p:cNvGraphicFramePr>
            <a:graphicFrameLocks noGrp="1"/>
          </p:cNvGraphicFramePr>
          <p:nvPr>
            <p:ph idx="1"/>
            <p:extLst/>
          </p:nvPr>
        </p:nvGraphicFramePr>
        <p:xfrm>
          <a:off x="46038" y="1624013"/>
          <a:ext cx="8807450" cy="4614862"/>
        </p:xfrm>
        <a:graphic>
          <a:graphicData uri="http://schemas.openxmlformats.org/presentationml/2006/ole">
            <mc:AlternateContent xmlns:mc="http://schemas.openxmlformats.org/markup-compatibility/2006">
              <mc:Choice xmlns:v="urn:schemas-microsoft-com:vml" Requires="v">
                <p:oleObj spid="_x0000_s28295377" name="Worksheet" r:id="rId4" imgW="8762844" imgH="4590842" progId="Excel.Sheet.8">
                  <p:embed/>
                </p:oleObj>
              </mc:Choice>
              <mc:Fallback>
                <p:oleObj name="Worksheet" r:id="rId4" imgW="8762844" imgH="4590842" progId="Excel.Sheet.8">
                  <p:embed/>
                  <p:pic>
                    <p:nvPicPr>
                      <p:cNvPr id="0" name=""/>
                      <p:cNvPicPr>
                        <a:picLocks noGrp="1" noChangeArrowheads="1"/>
                      </p:cNvPicPr>
                      <p:nvPr/>
                    </p:nvPicPr>
                    <p:blipFill>
                      <a:blip r:embed="rId5"/>
                      <a:srcRect/>
                      <a:stretch>
                        <a:fillRect/>
                      </a:stretch>
                    </p:blipFill>
                    <p:spPr bwMode="auto">
                      <a:xfrm>
                        <a:off x="46038" y="1624013"/>
                        <a:ext cx="8807450" cy="4614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4" name="Slide Number Placeholder 3"/>
          <p:cNvSpPr>
            <a:spLocks noGrp="1"/>
          </p:cNvSpPr>
          <p:nvPr>
            <p:ph type="sldNum" sz="quarter" idx="12"/>
          </p:nvPr>
        </p:nvSpPr>
        <p:spPr>
          <a:xfrm>
            <a:off x="85725" y="6961188"/>
            <a:ext cx="1352550" cy="117475"/>
          </a:xfrm>
          <a:noFill/>
        </p:spPr>
        <p:txBody>
          <a:bodyPr/>
          <a:lstStyle/>
          <a:p>
            <a:pPr algn="l" defTabSz="912813">
              <a:spcBef>
                <a:spcPct val="0"/>
              </a:spcBef>
            </a:pPr>
            <a:fld id="{4C828E3B-5979-48FB-80D5-3012EEFB3162}" type="slidenum">
              <a:rPr lang="en-US" smtClean="0">
                <a:solidFill>
                  <a:schemeClr val="bg1"/>
                </a:solidFill>
                <a:cs typeface="Arial" charset="0"/>
              </a:rPr>
              <a:pPr algn="l" defTabSz="912813">
                <a:spcBef>
                  <a:spcPct val="0"/>
                </a:spcBef>
              </a:pPr>
              <a:t>63</a:t>
            </a:fld>
            <a:endParaRPr lang="en-US" smtClean="0">
              <a:solidFill>
                <a:schemeClr val="bg1"/>
              </a:solidFill>
              <a:cs typeface="Arial" charset="0"/>
            </a:endParaRPr>
          </a:p>
        </p:txBody>
      </p:sp>
      <p:sp>
        <p:nvSpPr>
          <p:cNvPr id="40965" name="Text Box 8"/>
          <p:cNvSpPr txBox="1">
            <a:spLocks noChangeArrowheads="1"/>
          </p:cNvSpPr>
          <p:nvPr/>
        </p:nvSpPr>
        <p:spPr bwMode="auto">
          <a:xfrm>
            <a:off x="0" y="1327150"/>
            <a:ext cx="1485900" cy="307975"/>
          </a:xfrm>
          <a:prstGeom prst="rect">
            <a:avLst/>
          </a:prstGeom>
          <a:noFill/>
          <a:ln w="9525">
            <a:noFill/>
            <a:miter lim="800000"/>
            <a:headEnd/>
            <a:tailEnd/>
          </a:ln>
        </p:spPr>
        <p:txBody>
          <a:bodyPr lIns="91397" tIns="45698" rIns="91397" bIns="45698">
            <a:spAutoFit/>
          </a:bodyPr>
          <a:lstStyle/>
          <a:p>
            <a:pPr eaLnBrk="0" hangingPunct="0">
              <a:spcBef>
                <a:spcPct val="50000"/>
              </a:spcBef>
            </a:pPr>
            <a:r>
              <a:rPr lang="en-US" sz="1400" b="1"/>
              <a:t>Percent</a:t>
            </a:r>
          </a:p>
        </p:txBody>
      </p:sp>
      <p:sp>
        <p:nvSpPr>
          <p:cNvPr id="40966" name="Text Box 4"/>
          <p:cNvSpPr txBox="1">
            <a:spLocks noChangeArrowheads="1"/>
          </p:cNvSpPr>
          <p:nvPr/>
        </p:nvSpPr>
        <p:spPr bwMode="auto">
          <a:xfrm>
            <a:off x="3686175" y="5530989"/>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dirty="0"/>
              <a:t>Calendar Year</a:t>
            </a:r>
          </a:p>
        </p:txBody>
      </p:sp>
      <p:sp>
        <p:nvSpPr>
          <p:cNvPr id="40968" name="Text Box 17"/>
          <p:cNvSpPr txBox="1">
            <a:spLocks noChangeArrowheads="1"/>
          </p:cNvSpPr>
          <p:nvPr/>
        </p:nvSpPr>
        <p:spPr bwMode="auto">
          <a:xfrm>
            <a:off x="134935" y="4595813"/>
            <a:ext cx="2192338" cy="7604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20000"/>
              </a:spcBef>
            </a:pPr>
            <a:r>
              <a:rPr lang="en-US" sz="1400" b="1" dirty="0"/>
              <a:t>Cumulative</a:t>
            </a:r>
          </a:p>
          <a:p>
            <a:pPr algn="ctr" eaLnBrk="0" hangingPunct="0">
              <a:lnSpc>
                <a:spcPct val="80000"/>
              </a:lnSpc>
              <a:spcBef>
                <a:spcPct val="20000"/>
              </a:spcBef>
            </a:pPr>
            <a:r>
              <a:rPr lang="en-US" sz="1400" b="1" dirty="0"/>
              <a:t>1990–1993</a:t>
            </a:r>
          </a:p>
          <a:p>
            <a:pPr algn="ctr" eaLnBrk="0" hangingPunct="0">
              <a:lnSpc>
                <a:spcPct val="80000"/>
              </a:lnSpc>
              <a:spcBef>
                <a:spcPct val="50000"/>
              </a:spcBef>
            </a:pPr>
            <a:r>
              <a:rPr lang="en-US" sz="1400" b="1" dirty="0"/>
              <a:t>+36.3%</a:t>
            </a:r>
          </a:p>
        </p:txBody>
      </p:sp>
      <p:sp>
        <p:nvSpPr>
          <p:cNvPr id="40969" name="AutoShape 20"/>
          <p:cNvSpPr>
            <a:spLocks/>
          </p:cNvSpPr>
          <p:nvPr/>
        </p:nvSpPr>
        <p:spPr bwMode="auto">
          <a:xfrm rot="16200000" flipV="1">
            <a:off x="1104823" y="3844847"/>
            <a:ext cx="247138" cy="1143666"/>
          </a:xfrm>
          <a:prstGeom prst="leftBrace">
            <a:avLst>
              <a:gd name="adj1" fmla="val 39992"/>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0" name="Text Box 22"/>
          <p:cNvSpPr txBox="1">
            <a:spLocks noChangeArrowheads="1"/>
          </p:cNvSpPr>
          <p:nvPr/>
        </p:nvSpPr>
        <p:spPr bwMode="auto">
          <a:xfrm>
            <a:off x="2901810" y="1801813"/>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2000–2003</a:t>
            </a:r>
          </a:p>
          <a:p>
            <a:pPr algn="ctr" eaLnBrk="0" hangingPunct="0">
              <a:lnSpc>
                <a:spcPct val="80000"/>
              </a:lnSpc>
              <a:spcBef>
                <a:spcPct val="50000"/>
              </a:spcBef>
            </a:pPr>
            <a:r>
              <a:rPr lang="en-US" sz="1400" b="1" dirty="0"/>
              <a:t>+17.1%</a:t>
            </a:r>
          </a:p>
        </p:txBody>
      </p:sp>
      <p:sp>
        <p:nvSpPr>
          <p:cNvPr id="40971" name="AutoShape 23"/>
          <p:cNvSpPr>
            <a:spLocks/>
          </p:cNvSpPr>
          <p:nvPr/>
        </p:nvSpPr>
        <p:spPr bwMode="auto">
          <a:xfrm rot="5400000">
            <a:off x="4154347" y="2053696"/>
            <a:ext cx="363538" cy="1100418"/>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2" name="AutoShape 24"/>
          <p:cNvSpPr>
            <a:spLocks/>
          </p:cNvSpPr>
          <p:nvPr/>
        </p:nvSpPr>
        <p:spPr bwMode="auto">
          <a:xfrm rot="5400000">
            <a:off x="5933069" y="2703300"/>
            <a:ext cx="192881" cy="2057031"/>
          </a:xfrm>
          <a:prstGeom prst="leftBrace">
            <a:avLst>
              <a:gd name="adj1" fmla="val 5256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3" name="Text Box 25"/>
          <p:cNvSpPr txBox="1">
            <a:spLocks noChangeArrowheads="1"/>
          </p:cNvSpPr>
          <p:nvPr/>
        </p:nvSpPr>
        <p:spPr bwMode="auto">
          <a:xfrm>
            <a:off x="4950008" y="2913062"/>
            <a:ext cx="2187575"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2004–2011</a:t>
            </a:r>
          </a:p>
          <a:p>
            <a:pPr algn="ctr" eaLnBrk="0" hangingPunct="0">
              <a:lnSpc>
                <a:spcPct val="80000"/>
              </a:lnSpc>
              <a:spcBef>
                <a:spcPct val="50000"/>
              </a:spcBef>
            </a:pPr>
            <a:r>
              <a:rPr lang="en-US" sz="1400" b="1" dirty="0" smtClean="0"/>
              <a:t>-30.8%</a:t>
            </a:r>
            <a:endParaRPr lang="en-US" sz="1400" b="1" dirty="0"/>
          </a:p>
        </p:txBody>
      </p:sp>
      <p:sp>
        <p:nvSpPr>
          <p:cNvPr id="40974" name="AutoShape 24"/>
          <p:cNvSpPr>
            <a:spLocks/>
          </p:cNvSpPr>
          <p:nvPr/>
        </p:nvSpPr>
        <p:spPr bwMode="auto">
          <a:xfrm rot="5400000">
            <a:off x="2711527" y="2835352"/>
            <a:ext cx="236537" cy="1712758"/>
          </a:xfrm>
          <a:prstGeom prst="leftBrace">
            <a:avLst>
              <a:gd name="adj1" fmla="val 5271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5" name="Text Box 25"/>
          <p:cNvSpPr txBox="1">
            <a:spLocks noChangeArrowheads="1"/>
          </p:cNvSpPr>
          <p:nvPr/>
        </p:nvSpPr>
        <p:spPr bwMode="auto">
          <a:xfrm>
            <a:off x="1701085" y="2895853"/>
            <a:ext cx="2157412"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1994–1999</a:t>
            </a:r>
          </a:p>
          <a:p>
            <a:pPr algn="ctr" eaLnBrk="0" hangingPunct="0">
              <a:lnSpc>
                <a:spcPct val="80000"/>
              </a:lnSpc>
              <a:spcBef>
                <a:spcPct val="50000"/>
              </a:spcBef>
            </a:pPr>
            <a:r>
              <a:rPr lang="en-US" sz="1400" b="1" dirty="0"/>
              <a:t>-27.8%</a:t>
            </a:r>
          </a:p>
        </p:txBody>
      </p:sp>
      <p:sp>
        <p:nvSpPr>
          <p:cNvPr id="40976" name="Text Box 10"/>
          <p:cNvSpPr txBox="1">
            <a:spLocks noChangeArrowheads="1"/>
          </p:cNvSpPr>
          <p:nvPr/>
        </p:nvSpPr>
        <p:spPr bwMode="auto">
          <a:xfrm>
            <a:off x="84138" y="6113972"/>
            <a:ext cx="8678862" cy="707886"/>
          </a:xfrm>
          <a:prstGeom prst="rect">
            <a:avLst/>
          </a:prstGeom>
          <a:noFill/>
          <a:ln w="0">
            <a:noFill/>
            <a:miter lim="800000"/>
            <a:headEnd/>
            <a:tailEnd/>
          </a:ln>
        </p:spPr>
        <p:txBody>
          <a:bodyPr wrap="square">
            <a:spAutoFit/>
          </a:bodyPr>
          <a:lstStyle/>
          <a:p>
            <a:r>
              <a:rPr lang="en-US" sz="1000" dirty="0"/>
              <a:t>*States approved through </a:t>
            </a:r>
            <a:r>
              <a:rPr lang="en-US" sz="1000" dirty="0" smtClean="0"/>
              <a:t>4/24/15.</a:t>
            </a:r>
            <a:endParaRPr lang="en-US" sz="1000" dirty="0"/>
          </a:p>
          <a:p>
            <a:r>
              <a:rPr lang="en-US" sz="1000" dirty="0"/>
              <a:t>Note: </a:t>
            </a:r>
            <a:r>
              <a:rPr lang="en-US" sz="1000" dirty="0" smtClean="0"/>
              <a:t>Bureau premium level changes are countrywide </a:t>
            </a:r>
            <a:r>
              <a:rPr lang="en-US" sz="1000" dirty="0"/>
              <a:t>approved changes in advisory rates, loss costs and assigned risk rates as filed by applicable rating </a:t>
            </a:r>
            <a:r>
              <a:rPr lang="en-US" sz="1000" dirty="0" smtClean="0"/>
              <a:t>organization, relative to those previously approved.</a:t>
            </a:r>
            <a:endParaRPr lang="en-US" sz="1000" dirty="0"/>
          </a:p>
          <a:p>
            <a:r>
              <a:rPr lang="en-US" sz="1000" dirty="0"/>
              <a:t>Source: NCCI.</a:t>
            </a:r>
          </a:p>
        </p:txBody>
      </p:sp>
      <p:sp>
        <p:nvSpPr>
          <p:cNvPr id="40977" name="Text Box 8"/>
          <p:cNvSpPr txBox="1">
            <a:spLocks noChangeArrowheads="1"/>
          </p:cNvSpPr>
          <p:nvPr/>
        </p:nvSpPr>
        <p:spPr bwMode="auto">
          <a:xfrm>
            <a:off x="1654175" y="1196975"/>
            <a:ext cx="6226175" cy="338510"/>
          </a:xfrm>
          <a:prstGeom prst="rect">
            <a:avLst/>
          </a:prstGeom>
          <a:noFill/>
          <a:ln w="9525">
            <a:noFill/>
            <a:miter lim="800000"/>
            <a:headEnd/>
            <a:tailEnd/>
          </a:ln>
        </p:spPr>
        <p:txBody>
          <a:bodyPr lIns="91397" tIns="45698" rIns="91397" bIns="45698">
            <a:spAutoFit/>
          </a:bodyPr>
          <a:lstStyle/>
          <a:p>
            <a:pPr algn="ctr" eaLnBrk="0" hangingPunct="0">
              <a:spcBef>
                <a:spcPct val="50000"/>
              </a:spcBef>
            </a:pPr>
            <a:r>
              <a:rPr lang="en-US" sz="1600" b="1" dirty="0" smtClean="0"/>
              <a:t>By Effective Date for Total Market</a:t>
            </a:r>
            <a:endParaRPr lang="en-US" sz="1600" b="1"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AutoShape 8"/>
          <p:cNvSpPr>
            <a:spLocks noChangeArrowheads="1"/>
          </p:cNvSpPr>
          <p:nvPr/>
        </p:nvSpPr>
        <p:spPr bwMode="blackWhite">
          <a:xfrm>
            <a:off x="6332540" y="4998189"/>
            <a:ext cx="2408595" cy="792783"/>
          </a:xfrm>
          <a:prstGeom prst="wedgeRectCallout">
            <a:avLst>
              <a:gd name="adj1" fmla="val 39419"/>
              <a:gd name="adj2" fmla="val -7945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Approved rates/loss costs are down for the first time since 2010</a:t>
            </a:r>
            <a:endParaRPr lang="en-US" sz="1600" b="1" dirty="0">
              <a:solidFill>
                <a:schemeClr val="bg1"/>
              </a:solidFill>
            </a:endParaRPr>
          </a:p>
        </p:txBody>
      </p:sp>
      <p:sp>
        <p:nvSpPr>
          <p:cNvPr id="20" name="AutoShape 23"/>
          <p:cNvSpPr>
            <a:spLocks/>
          </p:cNvSpPr>
          <p:nvPr/>
        </p:nvSpPr>
        <p:spPr bwMode="auto">
          <a:xfrm rot="5400000">
            <a:off x="7537852" y="1919290"/>
            <a:ext cx="363538" cy="1100418"/>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21" name="Text Box 22"/>
          <p:cNvSpPr txBox="1">
            <a:spLocks noChangeArrowheads="1"/>
          </p:cNvSpPr>
          <p:nvPr/>
        </p:nvSpPr>
        <p:spPr bwMode="auto">
          <a:xfrm>
            <a:off x="6275388" y="1750359"/>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a:t>
            </a:r>
            <a:r>
              <a:rPr lang="en-US" sz="1400" b="1" dirty="0" smtClean="0"/>
              <a:t>2011–2014</a:t>
            </a:r>
            <a:endParaRPr lang="en-US" sz="1400" b="1" dirty="0"/>
          </a:p>
          <a:p>
            <a:pPr algn="ctr" eaLnBrk="0" hangingPunct="0">
              <a:lnSpc>
                <a:spcPct val="80000"/>
              </a:lnSpc>
              <a:spcBef>
                <a:spcPct val="50000"/>
              </a:spcBef>
            </a:pPr>
            <a:r>
              <a:rPr lang="en-US" sz="1400" b="1" dirty="0"/>
              <a:t>+</a:t>
            </a:r>
            <a:r>
              <a:rPr lang="en-US" sz="1400" b="1" dirty="0" smtClean="0"/>
              <a:t>11.8%</a:t>
            </a:r>
            <a:endParaRPr lang="en-US" sz="1400" b="1" dirty="0"/>
          </a:p>
        </p:txBody>
      </p:sp>
    </p:spTree>
    <p:extLst>
      <p:ext uri="{BB962C8B-B14F-4D97-AF65-F5344CB8AC3E}">
        <p14:creationId xmlns:p14="http://schemas.microsoft.com/office/powerpoint/2010/main" val="10967227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64</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WC Approved or Filed and Pending Change in NCCI Premium Level by State</a:t>
            </a:r>
          </a:p>
        </p:txBody>
      </p:sp>
      <p:sp>
        <p:nvSpPr>
          <p:cNvPr id="20" name="Rectangle 6"/>
          <p:cNvSpPr>
            <a:spLocks noChangeArrowheads="1"/>
          </p:cNvSpPr>
          <p:nvPr/>
        </p:nvSpPr>
        <p:spPr bwMode="black">
          <a:xfrm>
            <a:off x="192462" y="1140200"/>
            <a:ext cx="8221662" cy="2769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Latest Change for Voluntary Market</a:t>
            </a:r>
            <a:endParaRPr lang="en-US" sz="2000" b="1" dirty="0">
              <a:solidFill>
                <a:srgbClr val="225A7A"/>
              </a:solidFill>
            </a:endParaRPr>
          </a:p>
        </p:txBody>
      </p:sp>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gray):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9561" y="1601680"/>
            <a:ext cx="7672389" cy="4486275"/>
          </a:xfrm>
          <a:prstGeom prst="rect">
            <a:avLst/>
          </a:prstGeom>
        </p:spPr>
      </p:pic>
      <p:sp>
        <p:nvSpPr>
          <p:cNvPr id="14"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031994510"/>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65</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dirty="0" smtClean="0"/>
              <a:t>WC Approved or Filed and Pending Change in NCCI Premium Level by State</a:t>
            </a:r>
          </a:p>
        </p:txBody>
      </p:sp>
      <p:pic>
        <p:nvPicPr>
          <p:cNvPr id="3" name="Picture 2"/>
          <p:cNvPicPr>
            <a:picLocks noChangeAspect="1"/>
          </p:cNvPicPr>
          <p:nvPr/>
        </p:nvPicPr>
        <p:blipFill>
          <a:blip r:embed="rId3"/>
          <a:stretch>
            <a:fillRect/>
          </a:stretch>
        </p:blipFill>
        <p:spPr>
          <a:xfrm>
            <a:off x="38503" y="1601680"/>
            <a:ext cx="9034057" cy="4303130"/>
          </a:xfrm>
          <a:prstGeom prst="rect">
            <a:avLst/>
          </a:prstGeom>
        </p:spPr>
      </p:pic>
      <p:sp>
        <p:nvSpPr>
          <p:cNvPr id="12" name="Text Box 10"/>
          <p:cNvSpPr txBox="1">
            <a:spLocks noChangeArrowheads="1"/>
          </p:cNvSpPr>
          <p:nvPr/>
        </p:nvSpPr>
        <p:spPr bwMode="auto">
          <a:xfrm>
            <a:off x="141290" y="6056820"/>
            <a:ext cx="8678862" cy="707886"/>
          </a:xfrm>
          <a:prstGeom prst="rect">
            <a:avLst/>
          </a:prstGeom>
          <a:noFill/>
          <a:ln w="0">
            <a:noFill/>
            <a:miter lim="800000"/>
            <a:headEnd/>
            <a:tailEnd/>
          </a:ln>
        </p:spPr>
        <p:txBody>
          <a:bodyPr wrap="square">
            <a:spAutoFit/>
          </a:bodyPr>
          <a:lstStyle/>
          <a:p>
            <a:r>
              <a:rPr lang="en-US" sz="1000" dirty="0" smtClean="0"/>
              <a:t>Note</a:t>
            </a:r>
            <a:r>
              <a:rPr lang="en-US" sz="1000" dirty="0"/>
              <a:t>: P</a:t>
            </a:r>
            <a:r>
              <a:rPr lang="en-US" sz="1000" dirty="0" smtClean="0"/>
              <a:t>remium level changes are approved </a:t>
            </a:r>
            <a:r>
              <a:rPr lang="en-US" sz="1000" dirty="0"/>
              <a:t>changes </a:t>
            </a:r>
            <a:r>
              <a:rPr lang="en-US" sz="1000" dirty="0" smtClean="0"/>
              <a:t>are approved or filed and pending changes in </a:t>
            </a:r>
            <a:r>
              <a:rPr lang="en-US" sz="1000" dirty="0"/>
              <a:t>advisory rates, loss costs and </a:t>
            </a:r>
            <a:r>
              <a:rPr lang="en-US" sz="1000" dirty="0" smtClean="0"/>
              <a:t>rating values as of 4/24/15 as filed </a:t>
            </a:r>
            <a:r>
              <a:rPr lang="en-US" sz="1000" dirty="0"/>
              <a:t>by applicable rating </a:t>
            </a:r>
            <a:r>
              <a:rPr lang="en-US" sz="1000" dirty="0" smtClean="0"/>
              <a:t>organization, relative to those previously approved.  SC is filed and pending. IN and NC are in cooperation with state rating bureaus.</a:t>
            </a:r>
            <a:endParaRPr lang="en-US" sz="1000" dirty="0"/>
          </a:p>
          <a:p>
            <a:r>
              <a:rPr lang="en-US" sz="1000" dirty="0"/>
              <a:t>Source: NCCI.</a:t>
            </a:r>
          </a:p>
        </p:txBody>
      </p:sp>
      <p:sp>
        <p:nvSpPr>
          <p:cNvPr id="15" name="Rectangle 6"/>
          <p:cNvSpPr>
            <a:spLocks noChangeArrowheads="1"/>
          </p:cNvSpPr>
          <p:nvPr/>
        </p:nvSpPr>
        <p:spPr bwMode="black">
          <a:xfrm>
            <a:off x="192462" y="1140200"/>
            <a:ext cx="8221662" cy="61555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Latest Change for Voluntary Market</a:t>
            </a:r>
          </a:p>
          <a:p>
            <a:pPr algn="ctr" defTabSz="114300" eaLnBrk="0" hangingPunct="0">
              <a:lnSpc>
                <a:spcPct val="90000"/>
              </a:lnSpc>
              <a:spcBef>
                <a:spcPct val="20000"/>
              </a:spcBef>
            </a:pPr>
            <a:r>
              <a:rPr lang="en-US" sz="2000" b="1" dirty="0" smtClean="0">
                <a:solidFill>
                  <a:srgbClr val="225A7A"/>
                </a:solidFill>
              </a:rPr>
              <a:t>Excludes Law-Only Filings</a:t>
            </a:r>
            <a:endParaRPr lang="en-US" sz="2000" b="1" dirty="0">
              <a:solidFill>
                <a:srgbClr val="225A7A"/>
              </a:solidFill>
            </a:endParaRPr>
          </a:p>
        </p:txBody>
      </p:sp>
      <p:sp>
        <p:nvSpPr>
          <p:cNvPr id="16" name="AutoShape 8"/>
          <p:cNvSpPr>
            <a:spLocks noChangeArrowheads="1"/>
          </p:cNvSpPr>
          <p:nvPr/>
        </p:nvSpPr>
        <p:spPr bwMode="blackWhite">
          <a:xfrm>
            <a:off x="5217751" y="1845926"/>
            <a:ext cx="2573699" cy="1121187"/>
          </a:xfrm>
          <a:prstGeom prst="wedgeRectCallout">
            <a:avLst>
              <a:gd name="adj1" fmla="val -35746"/>
              <a:gd name="adj2" fmla="val 944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The majority of states experienced decreases in rates/loss costs over </a:t>
            </a:r>
            <a:endParaRPr lang="en-US" b="1" dirty="0">
              <a:solidFill>
                <a:schemeClr val="bg1"/>
              </a:solidFill>
            </a:endParaRPr>
          </a:p>
        </p:txBody>
      </p:sp>
    </p:spTree>
    <p:extLst>
      <p:ext uri="{BB962C8B-B14F-4D97-AF65-F5344CB8AC3E}">
        <p14:creationId xmlns:p14="http://schemas.microsoft.com/office/powerpoint/2010/main" val="38693499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2014</a:t>
            </a:r>
            <a:r>
              <a:rPr lang="en-US" sz="800" dirty="0"/>
              <a:t/>
            </a:r>
            <a:br>
              <a:rPr lang="en-US" sz="800" dirty="0"/>
            </a:br>
            <a:endParaRPr lang="en-US" sz="1600" dirty="0">
              <a:solidFill>
                <a:schemeClr val="tx1"/>
              </a:solidFill>
              <a:latin typeface="Arial" pitchFamily="34" charset="0"/>
            </a:endParaRP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66</a:t>
            </a:fld>
            <a:endParaRPr lang="en-US" dirty="0"/>
          </a:p>
        </p:txBody>
      </p:sp>
      <p:graphicFrame>
        <p:nvGraphicFramePr>
          <p:cNvPr id="5" name="Content Placeholder 4"/>
          <p:cNvGraphicFramePr>
            <a:graphicFrameLocks noGrp="1"/>
          </p:cNvGraphicFramePr>
          <p:nvPr>
            <p:ph idx="4294967295"/>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711915"/>
            <a:ext cx="8213725" cy="1015618"/>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2014p</a:t>
            </a:r>
            <a:r>
              <a:rPr lang="en-US" sz="1000" dirty="0">
                <a:latin typeface="Arial" charset="0"/>
                <a:cs typeface="Arial" charset="0"/>
              </a:rPr>
              <a:t>: Preliminary based on data valued as of </a:t>
            </a:r>
            <a:r>
              <a:rPr lang="en-US" sz="1000" dirty="0" smtClean="0">
                <a:latin typeface="Arial" charset="0"/>
                <a:cs typeface="Arial" charset="0"/>
              </a:rPr>
              <a:t>12/31/2014.</a:t>
            </a:r>
            <a:endParaRPr lang="en-US" sz="1000" dirty="0">
              <a:latin typeface="Arial" charset="0"/>
              <a:cs typeface="Arial" charset="0"/>
            </a:endParaRPr>
          </a:p>
          <a:p>
            <a:pPr>
              <a:tabLst>
                <a:tab pos="515695" algn="l"/>
              </a:tabLst>
            </a:pPr>
            <a:r>
              <a:rPr lang="en-US" sz="1000" dirty="0" smtClean="0">
                <a:latin typeface="Arial" charset="0"/>
                <a:cs typeface="Arial" charset="0"/>
              </a:rPr>
              <a:t>Source: NCCI Financial Call </a:t>
            </a:r>
            <a:r>
              <a:rPr lang="en-US" sz="1000" dirty="0" smtClean="0"/>
              <a:t>data, developed to ultimate and adjusted to current wage an voluntary loss cost level; E</a:t>
            </a:r>
            <a:r>
              <a:rPr lang="en-US" sz="1000" dirty="0" smtClean="0">
                <a:latin typeface="Arial" charset="0"/>
                <a:cs typeface="Arial" charset="0"/>
              </a:rPr>
              <a:t>xcludes </a:t>
            </a:r>
            <a:r>
              <a:rPr lang="en-US" sz="1000" dirty="0">
                <a:latin typeface="Arial" charset="0"/>
                <a:cs typeface="Arial" charset="0"/>
              </a:rPr>
              <a:t>high deductible </a:t>
            </a:r>
            <a:r>
              <a:rPr lang="en-US" sz="1000" dirty="0" smtClean="0">
                <a:latin typeface="Arial" charset="0"/>
                <a:cs typeface="Arial" charset="0"/>
              </a:rPr>
              <a:t>policies; 1994-2013: Based on data through 12/31/13.  Data for all states where NCCI provides ratemaking services, excluding WV.</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endParaRPr lang="en-US" sz="1000" dirty="0">
              <a:latin typeface="Arial" charset="0"/>
              <a:cs typeface="Arial" charset="0"/>
            </a:endParaRPr>
          </a:p>
        </p:txBody>
      </p:sp>
      <p:sp>
        <p:nvSpPr>
          <p:cNvPr id="10" name="Text Box 3"/>
          <p:cNvSpPr txBox="1">
            <a:spLocks noChangeArrowheads="1"/>
          </p:cNvSpPr>
          <p:nvPr/>
        </p:nvSpPr>
        <p:spPr bwMode="auto">
          <a:xfrm>
            <a:off x="3998912" y="159583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51.1%</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1994–2013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p14="http://schemas.microsoft.com/office/powerpoint/2010/main" val="3615868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46626" name="Object 2"/>
          <p:cNvGraphicFramePr>
            <a:graphicFrameLocks noChangeAspect="1"/>
          </p:cNvGraphicFramePr>
          <p:nvPr>
            <p:extLst/>
          </p:nvPr>
        </p:nvGraphicFramePr>
        <p:xfrm>
          <a:off x="241298" y="2119312"/>
          <a:ext cx="8832850" cy="4151313"/>
        </p:xfrm>
        <a:graphic>
          <a:graphicData uri="http://schemas.openxmlformats.org/presentationml/2006/ole">
            <mc:AlternateContent xmlns:mc="http://schemas.openxmlformats.org/markup-compatibility/2006">
              <mc:Choice xmlns:v="urn:schemas-microsoft-com:vml" Requires="v">
                <p:oleObj spid="_x0000_s28296403" name="Chart" r:id="rId4" imgW="8439111" imgH="4076561" progId="MSGraph.Chart.8">
                  <p:embed followColorScheme="full"/>
                </p:oleObj>
              </mc:Choice>
              <mc:Fallback>
                <p:oleObj name="Chart" r:id="rId4" imgW="8439111" imgH="4076561" progId="MSGraph.Chart.8">
                  <p:embed followColorScheme="full"/>
                  <p:pic>
                    <p:nvPicPr>
                      <p:cNvPr id="0" name=""/>
                      <p:cNvPicPr>
                        <a:picLocks noChangeAspect="1" noChangeArrowheads="1"/>
                      </p:cNvPicPr>
                      <p:nvPr/>
                    </p:nvPicPr>
                    <p:blipFill>
                      <a:blip r:embed="rId5"/>
                      <a:srcRect/>
                      <a:stretch>
                        <a:fillRect/>
                      </a:stretch>
                    </p:blipFill>
                    <p:spPr bwMode="auto">
                      <a:xfrm>
                        <a:off x="241298" y="2119312"/>
                        <a:ext cx="8832850" cy="415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627" name="Text Box 3"/>
          <p:cNvSpPr txBox="1">
            <a:spLocks noChangeArrowheads="1"/>
          </p:cNvSpPr>
          <p:nvPr/>
        </p:nvSpPr>
        <p:spPr bwMode="auto">
          <a:xfrm>
            <a:off x="-7938" y="1292225"/>
            <a:ext cx="1835151" cy="523875"/>
          </a:xfrm>
          <a:prstGeom prst="rect">
            <a:avLst/>
          </a:prstGeom>
          <a:noFill/>
          <a:ln w="9525">
            <a:noFill/>
            <a:miter lim="800000"/>
            <a:headEnd/>
            <a:tailEnd/>
          </a:ln>
        </p:spPr>
        <p:txBody>
          <a:bodyPr wrap="none">
            <a:spAutoFit/>
          </a:bodyPr>
          <a:lstStyle/>
          <a:p>
            <a:pPr algn="ctr"/>
            <a:r>
              <a:rPr lang="en-US" sz="1400" b="1">
                <a:solidFill>
                  <a:schemeClr val="accent1"/>
                </a:solidFill>
              </a:rPr>
              <a:t>Indemnity</a:t>
            </a:r>
          </a:p>
          <a:p>
            <a:pPr algn="ctr"/>
            <a:r>
              <a:rPr lang="en-US" sz="1400" b="1">
                <a:solidFill>
                  <a:schemeClr val="accent1"/>
                </a:solidFill>
              </a:rPr>
              <a:t>Claim Cost ($ 000s)</a:t>
            </a:r>
          </a:p>
        </p:txBody>
      </p:sp>
      <p:sp>
        <p:nvSpPr>
          <p:cNvPr id="1946630" name="Text Box 7"/>
          <p:cNvSpPr txBox="1">
            <a:spLocks noChangeArrowheads="1"/>
          </p:cNvSpPr>
          <p:nvPr/>
        </p:nvSpPr>
        <p:spPr bwMode="auto">
          <a:xfrm>
            <a:off x="3808413" y="5972175"/>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9" name="Rectangle 2"/>
          <p:cNvSpPr txBox="1">
            <a:spLocks noChangeArrowheads="1"/>
          </p:cNvSpPr>
          <p:nvPr/>
        </p:nvSpPr>
        <p:spPr>
          <a:xfrm>
            <a:off x="298450" y="90488"/>
            <a:ext cx="74009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Workers Comp Indemnity Claim Costs: </a:t>
            </a:r>
            <a:r>
              <a:rPr lang="en-US" sz="3000" b="1" kern="0" dirty="0" smtClean="0">
                <a:solidFill>
                  <a:srgbClr val="225A7A"/>
                </a:solidFill>
                <a:ea typeface="+mj-ea"/>
                <a:cs typeface="+mj-cs"/>
              </a:rPr>
              <a:t>Modest </a:t>
            </a:r>
            <a:r>
              <a:rPr lang="en-US" sz="3000" b="1" kern="0" dirty="0">
                <a:solidFill>
                  <a:srgbClr val="225A7A"/>
                </a:solidFill>
                <a:ea typeface="+mj-ea"/>
                <a:cs typeface="+mj-cs"/>
              </a:rPr>
              <a:t>Increase in </a:t>
            </a:r>
            <a:r>
              <a:rPr lang="en-US" sz="3000" b="1" kern="0" dirty="0" smtClean="0">
                <a:solidFill>
                  <a:srgbClr val="225A7A"/>
                </a:solidFill>
                <a:ea typeface="+mj-ea"/>
                <a:cs typeface="+mj-cs"/>
              </a:rPr>
              <a:t>2014</a:t>
            </a:r>
            <a:endParaRPr lang="en-US" sz="3000" b="1" kern="0" baseline="30000" dirty="0">
              <a:solidFill>
                <a:srgbClr val="225A7A"/>
              </a:solidFill>
              <a:ea typeface="+mj-ea"/>
              <a:cs typeface="+mj-cs"/>
            </a:endParaRPr>
          </a:p>
        </p:txBody>
      </p:sp>
      <p:sp>
        <p:nvSpPr>
          <p:cNvPr id="11" name="AutoShape 6"/>
          <p:cNvSpPr>
            <a:spLocks noChangeArrowheads="1"/>
          </p:cNvSpPr>
          <p:nvPr/>
        </p:nvSpPr>
        <p:spPr bwMode="blackWhite">
          <a:xfrm>
            <a:off x="2211054" y="1550988"/>
            <a:ext cx="3575715" cy="1177925"/>
          </a:xfrm>
          <a:prstGeom prst="wedgeRectCallout">
            <a:avLst>
              <a:gd name="adj1" fmla="val 133625"/>
              <a:gd name="adj2" fmla="val -20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Average indemnity costs per claim </a:t>
            </a:r>
            <a:r>
              <a:rPr lang="en-US" sz="2000" b="1" dirty="0" smtClean="0">
                <a:solidFill>
                  <a:schemeClr val="bg1"/>
                </a:solidFill>
              </a:rPr>
              <a:t>were up 4% in 2014 to $23,600, the largest increase since 2008</a:t>
            </a:r>
            <a:endParaRPr lang="en-US" sz="2000" b="1" dirty="0">
              <a:solidFill>
                <a:schemeClr val="bg1"/>
              </a:solidFill>
            </a:endParaRPr>
          </a:p>
        </p:txBody>
      </p:sp>
      <p:sp>
        <p:nvSpPr>
          <p:cNvPr id="1946633" name="Text Box 5"/>
          <p:cNvSpPr txBox="1">
            <a:spLocks noChangeArrowheads="1"/>
          </p:cNvSpPr>
          <p:nvPr/>
        </p:nvSpPr>
        <p:spPr bwMode="auto">
          <a:xfrm>
            <a:off x="2151063" y="1050925"/>
            <a:ext cx="5284787" cy="369888"/>
          </a:xfrm>
          <a:prstGeom prst="rect">
            <a:avLst/>
          </a:prstGeom>
          <a:noFill/>
          <a:ln w="9525">
            <a:noFill/>
            <a:miter lim="800000"/>
            <a:headEnd/>
            <a:tailEnd/>
          </a:ln>
        </p:spPr>
        <p:txBody>
          <a:bodyPr>
            <a:spAutoFit/>
          </a:bodyPr>
          <a:lstStyle/>
          <a:p>
            <a:pPr algn="ctr"/>
            <a:r>
              <a:rPr lang="en-US" b="1"/>
              <a:t>Average Indemnity Cost per Lost-Time Claim</a:t>
            </a:r>
          </a:p>
        </p:txBody>
      </p:sp>
      <p:sp>
        <p:nvSpPr>
          <p:cNvPr id="2" name="TextBox 1"/>
          <p:cNvSpPr txBox="1"/>
          <p:nvPr/>
        </p:nvSpPr>
        <p:spPr>
          <a:xfrm>
            <a:off x="8647109" y="2257423"/>
            <a:ext cx="476251" cy="253916"/>
          </a:xfrm>
          <a:prstGeom prst="rect">
            <a:avLst/>
          </a:prstGeom>
          <a:noFill/>
        </p:spPr>
        <p:txBody>
          <a:bodyPr wrap="square" rtlCol="0">
            <a:spAutoFit/>
          </a:bodyPr>
          <a:lstStyle/>
          <a:p>
            <a:pPr algn="ctr"/>
            <a:r>
              <a:rPr lang="en-US" sz="1050" b="1" dirty="0" smtClean="0"/>
              <a:t>+4%</a:t>
            </a:r>
            <a:endParaRPr lang="en-US" sz="1050" b="1" dirty="0"/>
          </a:p>
        </p:txBody>
      </p:sp>
      <p:sp>
        <p:nvSpPr>
          <p:cNvPr id="13" name="TextBox 12"/>
          <p:cNvSpPr txBox="1"/>
          <p:nvPr/>
        </p:nvSpPr>
        <p:spPr>
          <a:xfrm>
            <a:off x="8203931" y="2314575"/>
            <a:ext cx="598496" cy="253916"/>
          </a:xfrm>
          <a:prstGeom prst="rect">
            <a:avLst/>
          </a:prstGeom>
          <a:noFill/>
        </p:spPr>
        <p:txBody>
          <a:bodyPr wrap="square" rtlCol="0">
            <a:spAutoFit/>
          </a:bodyPr>
          <a:lstStyle/>
          <a:p>
            <a:pPr algn="ctr"/>
            <a:r>
              <a:rPr lang="en-US" sz="1050" b="1" dirty="0" smtClean="0"/>
              <a:t>+1.9%</a:t>
            </a:r>
            <a:endParaRPr lang="en-US" sz="1050" b="1" dirty="0"/>
          </a:p>
        </p:txBody>
      </p:sp>
      <p:sp>
        <p:nvSpPr>
          <p:cNvPr id="14" name="Text Box 8"/>
          <p:cNvSpPr txBox="1">
            <a:spLocks noChangeArrowheads="1"/>
          </p:cNvSpPr>
          <p:nvPr/>
        </p:nvSpPr>
        <p:spPr bwMode="auto">
          <a:xfrm>
            <a:off x="658683" y="2754313"/>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141%</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1991-2014p</a:t>
            </a:r>
            <a:r>
              <a:rPr lang="en-US" sz="2000" b="1" dirty="0">
                <a:solidFill>
                  <a:srgbClr val="3333FF"/>
                </a:solidFill>
              </a:rPr>
              <a:t>)</a:t>
            </a:r>
          </a:p>
        </p:txBody>
      </p:sp>
      <p:sp>
        <p:nvSpPr>
          <p:cNvPr id="1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1991-2013: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Tree>
    <p:extLst>
      <p:ext uri="{BB962C8B-B14F-4D97-AF65-F5344CB8AC3E}">
        <p14:creationId xmlns:p14="http://schemas.microsoft.com/office/powerpoint/2010/main" val="1787178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extLst/>
          </p:nvPr>
        </p:nvGraphicFramePr>
        <p:xfrm>
          <a:off x="0" y="1066800"/>
          <a:ext cx="8915400" cy="5657850"/>
        </p:xfrm>
        <a:graphic>
          <a:graphicData uri="http://schemas.openxmlformats.org/presentationml/2006/ole">
            <mc:AlternateContent xmlns:mc="http://schemas.openxmlformats.org/markup-compatibility/2006">
              <mc:Choice xmlns:v="urn:schemas-microsoft-com:vml" Requires="v">
                <p:oleObj spid="_x0000_s28297425" name="Chart" r:id="rId3" imgW="8629689" imgH="5515079" progId="MSGraph.Chart.8">
                  <p:embed followColorScheme="full"/>
                </p:oleObj>
              </mc:Choice>
              <mc:Fallback>
                <p:oleObj name="Chart" r:id="rId3" imgW="8629689" imgH="5515079" progId="MSGraph.Chart.8">
                  <p:embed followColorScheme="full"/>
                  <p:pic>
                    <p:nvPicPr>
                      <p:cNvPr id="0" name=""/>
                      <p:cNvPicPr>
                        <a:picLocks noChangeAspect="1" noChangeArrowheads="1"/>
                      </p:cNvPicPr>
                      <p:nvPr/>
                    </p:nvPicPr>
                    <p:blipFill>
                      <a:blip r:embed="rId4"/>
                      <a:srcRect/>
                      <a:stretch>
                        <a:fillRect/>
                      </a:stretch>
                    </p:blipFill>
                    <p:spPr bwMode="auto">
                      <a:xfrm>
                        <a:off x="0" y="1066800"/>
                        <a:ext cx="8915400" cy="5657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443" name="Rectangle 3"/>
          <p:cNvSpPr>
            <a:spLocks noGrp="1" noChangeArrowheads="1"/>
          </p:cNvSpPr>
          <p:nvPr>
            <p:ph type="title"/>
          </p:nvPr>
        </p:nvSpPr>
        <p:spPr>
          <a:xfrm>
            <a:off x="57150" y="0"/>
            <a:ext cx="8050213" cy="1143000"/>
          </a:xfrm>
        </p:spPr>
        <p:txBody>
          <a:bodyPr/>
          <a:lstStyle/>
          <a:p>
            <a:r>
              <a:rPr lang="en-US" dirty="0" smtClean="0"/>
              <a:t>WC Indemnity Severity vs. Wage Inflation, 1995 -2014p</a:t>
            </a:r>
            <a:endParaRPr lang="en-US" sz="3600" dirty="0" smtClean="0"/>
          </a:p>
        </p:txBody>
      </p:sp>
      <p:sp>
        <p:nvSpPr>
          <p:cNvPr id="61444" name="Text Box 4"/>
          <p:cNvSpPr txBox="1">
            <a:spLocks noChangeArrowheads="1"/>
          </p:cNvSpPr>
          <p:nvPr/>
        </p:nvSpPr>
        <p:spPr bwMode="auto">
          <a:xfrm>
            <a:off x="76200" y="6284913"/>
            <a:ext cx="8901113" cy="549275"/>
          </a:xfrm>
          <a:prstGeom prst="rect">
            <a:avLst/>
          </a:prstGeom>
          <a:noFill/>
          <a:ln w="0">
            <a:noFill/>
            <a:miter lim="800000"/>
            <a:headEnd/>
            <a:tailEnd/>
          </a:ln>
        </p:spPr>
        <p:txBody>
          <a:bodyPr>
            <a:spAutoFit/>
          </a:bodyPr>
          <a:lstStyle/>
          <a:p>
            <a:r>
              <a:rPr lang="en-US" sz="1000" dirty="0" smtClean="0"/>
              <a:t>2014p</a:t>
            </a:r>
            <a:r>
              <a:rPr lang="en-US" sz="1000" dirty="0"/>
              <a:t>: Preliminary based on data valued as of </a:t>
            </a:r>
            <a:r>
              <a:rPr lang="en-US" sz="1000" dirty="0" smtClean="0"/>
              <a:t>12/31/2014; 1991-2010: </a:t>
            </a:r>
            <a:r>
              <a:rPr lang="en-US" sz="1000" dirty="0"/>
              <a:t>Based on data through </a:t>
            </a:r>
            <a:r>
              <a:rPr lang="en-US" sz="1000" dirty="0" smtClean="0"/>
              <a:t>12/31/2010, </a:t>
            </a:r>
            <a:r>
              <a:rPr lang="en-US" sz="1000" dirty="0"/>
              <a:t>developed to ultimate. Based on the states where NCCI provides ratemaking services. Excludes the effects of deductible policies.  CPS = Current Population Survey.</a:t>
            </a:r>
          </a:p>
          <a:p>
            <a:r>
              <a:rPr lang="en-US" sz="1000" dirty="0"/>
              <a:t>Source: NCCI</a:t>
            </a:r>
          </a:p>
        </p:txBody>
      </p:sp>
      <p:sp>
        <p:nvSpPr>
          <p:cNvPr id="61446" name="Text Box 4"/>
          <p:cNvSpPr txBox="1">
            <a:spLocks noChangeArrowheads="1"/>
          </p:cNvSpPr>
          <p:nvPr/>
        </p:nvSpPr>
        <p:spPr bwMode="auto">
          <a:xfrm>
            <a:off x="771525" y="4822826"/>
            <a:ext cx="3106737" cy="738664"/>
          </a:xfrm>
          <a:prstGeom prst="rect">
            <a:avLst/>
          </a:prstGeom>
          <a:solidFill>
            <a:schemeClr val="bg1"/>
          </a:solidFill>
          <a:ln w="0">
            <a:noFill/>
            <a:miter lim="800000"/>
            <a:headEnd/>
            <a:tailEnd/>
          </a:ln>
        </p:spPr>
        <p:txBody>
          <a:bodyPr>
            <a:spAutoFit/>
          </a:bodyPr>
          <a:lstStyle/>
          <a:p>
            <a:pPr>
              <a:tabLst>
                <a:tab pos="2628900" algn="dec"/>
              </a:tabLst>
            </a:pPr>
            <a:r>
              <a:rPr lang="en-US" sz="1400" b="1" u="sng" dirty="0"/>
              <a:t>Annual Change </a:t>
            </a:r>
            <a:r>
              <a:rPr lang="en-US" sz="1400" b="1" u="sng" dirty="0" smtClean="0"/>
              <a:t>1994–2014</a:t>
            </a:r>
            <a:endParaRPr lang="en-US" sz="1400" b="1" u="sng" dirty="0"/>
          </a:p>
          <a:p>
            <a:pPr>
              <a:tabLst>
                <a:tab pos="2628900" algn="dec"/>
              </a:tabLst>
            </a:pPr>
            <a:r>
              <a:rPr lang="en-US" sz="1400" dirty="0" smtClean="0"/>
              <a:t>Indemnity Claim </a:t>
            </a:r>
            <a:r>
              <a:rPr lang="en-US" sz="1400" dirty="0" err="1" smtClean="0"/>
              <a:t>Sev</a:t>
            </a:r>
            <a:r>
              <a:rPr lang="en-US" sz="1400" dirty="0" smtClean="0"/>
              <a:t>.:    +4.6	</a:t>
            </a:r>
            <a:r>
              <a:rPr lang="en-US" sz="1400" dirty="0"/>
              <a:t>	</a:t>
            </a:r>
            <a:endParaRPr lang="en-US" sz="1400" dirty="0" smtClean="0"/>
          </a:p>
          <a:p>
            <a:pPr>
              <a:tabLst>
                <a:tab pos="2628900" algn="dec"/>
              </a:tabLst>
            </a:pPr>
            <a:r>
              <a:rPr lang="en-US" sz="1400" dirty="0" smtClean="0"/>
              <a:t>US Avg. Weekly Wage:  +3.4%</a:t>
            </a:r>
            <a:endParaRPr lang="en-US" sz="1400" dirty="0"/>
          </a:p>
        </p:txBody>
      </p:sp>
      <p:sp>
        <p:nvSpPr>
          <p:cNvPr id="7" name="AutoShape 6"/>
          <p:cNvSpPr>
            <a:spLocks noChangeArrowheads="1"/>
          </p:cNvSpPr>
          <p:nvPr/>
        </p:nvSpPr>
        <p:spPr bwMode="blackWhite">
          <a:xfrm>
            <a:off x="6608660" y="2034101"/>
            <a:ext cx="2015614" cy="94881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Indemnity severities usually outpace wage gains</a:t>
            </a:r>
            <a:endParaRPr lang="en-US" sz="1600" b="1" dirty="0">
              <a:solidFill>
                <a:schemeClr val="bg1"/>
              </a:solidFill>
              <a:cs typeface="+mn-cs"/>
            </a:endParaRPr>
          </a:p>
        </p:txBody>
      </p:sp>
      <p:sp>
        <p:nvSpPr>
          <p:cNvPr id="8" name="AutoShape 6"/>
          <p:cNvSpPr>
            <a:spLocks noChangeArrowheads="1"/>
          </p:cNvSpPr>
          <p:nvPr/>
        </p:nvSpPr>
        <p:spPr bwMode="blackWhite">
          <a:xfrm>
            <a:off x="3509245" y="4822826"/>
            <a:ext cx="2281083" cy="928687"/>
          </a:xfrm>
          <a:prstGeom prst="wedgeRectCallout">
            <a:avLst>
              <a:gd name="adj1" fmla="val 101212"/>
              <a:gd name="adj2" fmla="val -551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WC indemnity severity </a:t>
            </a:r>
            <a:r>
              <a:rPr lang="en-US" sz="1600" b="1" dirty="0" smtClean="0">
                <a:solidFill>
                  <a:schemeClr val="bg1"/>
                </a:solidFill>
              </a:rPr>
              <a:t>turned positive again in 2011</a:t>
            </a:r>
            <a:endParaRPr lang="en-US" sz="1600" b="1" dirty="0">
              <a:solidFill>
                <a:schemeClr val="bg1"/>
              </a:solidFill>
            </a:endParaRPr>
          </a:p>
        </p:txBody>
      </p:sp>
    </p:spTree>
    <p:extLst>
      <p:ext uri="{BB962C8B-B14F-4D97-AF65-F5344CB8AC3E}">
        <p14:creationId xmlns:p14="http://schemas.microsoft.com/office/powerpoint/2010/main" val="32781626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2014</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69</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30439"/>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extLst/>
          </p:nvPr>
        </p:nvGraphicFramePr>
        <p:xfrm>
          <a:off x="192088" y="1471613"/>
          <a:ext cx="8890000" cy="4706937"/>
        </p:xfrm>
        <a:graphic>
          <a:graphicData uri="http://schemas.openxmlformats.org/presentationml/2006/ole">
            <mc:AlternateContent xmlns:mc="http://schemas.openxmlformats.org/markup-compatibility/2006">
              <mc:Choice xmlns:v="urn:schemas-microsoft-com:vml" Requires="v">
                <p:oleObj spid="_x0000_s28298450" name="Worksheet" r:id="rId5" imgW="8753273" imgH="4886110" progId="Excel.Sheet.8">
                  <p:embed/>
                </p:oleObj>
              </mc:Choice>
              <mc:Fallback>
                <p:oleObj name="Worksheet" r:id="rId5" imgW="8753273" imgH="4886110" progId="Excel.Sheet.8">
                  <p:embed/>
                  <p:pic>
                    <p:nvPicPr>
                      <p:cNvPr id="0" name=""/>
                      <p:cNvPicPr>
                        <a:picLocks noChangeArrowheads="1"/>
                      </p:cNvPicPr>
                      <p:nvPr/>
                    </p:nvPicPr>
                    <p:blipFill>
                      <a:blip r:embed="rId6"/>
                      <a:srcRect/>
                      <a:stretch>
                        <a:fillRect/>
                      </a:stretch>
                    </p:blipFill>
                    <p:spPr bwMode="auto">
                      <a:xfrm>
                        <a:off x="192088" y="1471613"/>
                        <a:ext cx="8890000" cy="470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1991-2013: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894300" y="2917184"/>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263%</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1991-2014p</a:t>
            </a:r>
            <a:r>
              <a:rPr lang="en-US" sz="2000" b="1" dirty="0">
                <a:solidFill>
                  <a:srgbClr val="3333FF"/>
                </a:solidFill>
              </a:rPr>
              <a:t>)</a:t>
            </a:r>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13" name="AutoShape 8"/>
          <p:cNvSpPr>
            <a:spLocks noChangeArrowheads="1"/>
          </p:cNvSpPr>
          <p:nvPr/>
        </p:nvSpPr>
        <p:spPr bwMode="blackWhite">
          <a:xfrm>
            <a:off x="1954265" y="1685005"/>
            <a:ext cx="3436373" cy="1145146"/>
          </a:xfrm>
          <a:prstGeom prst="wedgeRectCallout">
            <a:avLst>
              <a:gd name="adj1" fmla="val 141593"/>
              <a:gd name="adj2" fmla="val -194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Medical severity for lost time claims was up 4% in 2014, the largest increase since 2009</a:t>
            </a:r>
            <a:endParaRPr lang="en-US" b="1" i="1" dirty="0">
              <a:solidFill>
                <a:schemeClr val="bg1"/>
              </a:solidFill>
              <a:cs typeface="+mn-cs"/>
            </a:endParaRPr>
          </a:p>
        </p:txBody>
      </p:sp>
    </p:spTree>
    <p:extLst>
      <p:ext uri="{BB962C8B-B14F-4D97-AF65-F5344CB8AC3E}">
        <p14:creationId xmlns:p14="http://schemas.microsoft.com/office/powerpoint/2010/main" val="39418993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7</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2001–2015:H1*</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2014.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 = 96.1; 2014: = 97.0.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extLst>
              <p:ext uri="{D42A27DB-BD31-4B8C-83A1-F6EECF244321}">
                <p14:modId xmlns:p14="http://schemas.microsoft.com/office/powerpoint/2010/main" val="1402113457"/>
              </p:ext>
            </p:extLst>
          </p:nvPr>
        </p:nvGraphicFramePr>
        <p:xfrm>
          <a:off x="182563" y="2645473"/>
          <a:ext cx="8577263" cy="3614738"/>
        </p:xfrm>
        <a:graphic>
          <a:graphicData uri="http://schemas.openxmlformats.org/presentationml/2006/ole">
            <mc:AlternateContent xmlns:mc="http://schemas.openxmlformats.org/markup-compatibility/2006">
              <mc:Choice xmlns:v="urn:schemas-microsoft-com:vml" Requires="v">
                <p:oleObj spid="_x0000_s28302544" name="Chart" r:id="rId5" imgW="8534400" imgH="3628921" progId="MSGraph.Chart.8">
                  <p:embed followColorScheme="full"/>
                </p:oleObj>
              </mc:Choice>
              <mc:Fallback>
                <p:oleObj name="Chart" r:id="rId5" imgW="8534400" imgH="3628921" progId="MSGraph.Chart.8">
                  <p:embed followColorScheme="full"/>
                  <p:pic>
                    <p:nvPicPr>
                      <p:cNvPr id="0" name=""/>
                      <p:cNvPicPr>
                        <a:picLocks noChangeAspect="1" noChangeArrowheads="1"/>
                      </p:cNvPicPr>
                      <p:nvPr/>
                    </p:nvPicPr>
                    <p:blipFill>
                      <a:blip r:embed="rId6"/>
                      <a:srcRect/>
                      <a:stretch>
                        <a:fillRect/>
                      </a:stretch>
                    </p:blipFill>
                    <p:spPr bwMode="gray">
                      <a:xfrm>
                        <a:off x="182563" y="2645473"/>
                        <a:ext cx="8577263" cy="3614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51335" name="AutoShape 7"/>
          <p:cNvSpPr>
            <a:spLocks noChangeArrowheads="1"/>
          </p:cNvSpPr>
          <p:nvPr/>
        </p:nvSpPr>
        <p:spPr bwMode="blackWhite">
          <a:xfrm>
            <a:off x="182563" y="1280039"/>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3763158" y="2093058"/>
            <a:ext cx="1198563" cy="1228725"/>
          </a:xfrm>
          <a:prstGeom prst="wedgeRectCallout">
            <a:avLst>
              <a:gd name="adj1" fmla="val -17938"/>
              <a:gd name="adj2" fmla="val 185434"/>
            </a:avLst>
          </a:prstGeom>
          <a:gradFill rotWithShape="1">
            <a:gsLst>
              <a:gs pos="0">
                <a:schemeClr val="tx2"/>
              </a:gs>
              <a:gs pos="100000">
                <a:srgbClr val="9E8000"/>
              </a:gs>
            </a:gsLst>
            <a:lin ang="5400000" scaled="1"/>
          </a:gra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6028" y="1114616"/>
            <a:ext cx="1709738" cy="895350"/>
          </a:xfrm>
          <a:prstGeom prst="wedgeRectCallout">
            <a:avLst>
              <a:gd name="adj1" fmla="val -6925"/>
              <a:gd name="adj2" fmla="val 343568"/>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5093888" y="1185602"/>
            <a:ext cx="1116013" cy="1206500"/>
          </a:xfrm>
          <a:prstGeom prst="wedgeRectCallout">
            <a:avLst>
              <a:gd name="adj1" fmla="val -42487"/>
              <a:gd name="adj2" fmla="val 238611"/>
            </a:avLst>
          </a:prstGeom>
          <a:solidFill>
            <a:srgbClr val="FF00FF"/>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5" name="PPTShape_1"/>
          <p:cNvSpPr>
            <a:spLocks noChangeArrowheads="1"/>
          </p:cNvSpPr>
          <p:nvPr/>
        </p:nvSpPr>
        <p:spPr bwMode="blackWhite">
          <a:xfrm>
            <a:off x="6765477" y="1098931"/>
            <a:ext cx="1101725" cy="1654175"/>
          </a:xfrm>
          <a:prstGeom prst="wedgeRectCallout">
            <a:avLst>
              <a:gd name="adj1" fmla="val -76758"/>
              <a:gd name="adj2" fmla="val 155514"/>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PPTShape_2"/>
          <p:cNvSpPr>
            <a:spLocks noChangeArrowheads="1"/>
          </p:cNvSpPr>
          <p:nvPr/>
        </p:nvSpPr>
        <p:spPr bwMode="blackWhite">
          <a:xfrm>
            <a:off x="4350777" y="3595201"/>
            <a:ext cx="1316038" cy="571500"/>
          </a:xfrm>
          <a:prstGeom prst="wedgeRectCallout">
            <a:avLst>
              <a:gd name="adj1" fmla="val -31266"/>
              <a:gd name="adj2" fmla="val 10936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PPTShape_3"/>
          <p:cNvSpPr>
            <a:spLocks noChangeArrowheads="1"/>
          </p:cNvSpPr>
          <p:nvPr/>
        </p:nvSpPr>
        <p:spPr bwMode="blackWhite">
          <a:xfrm>
            <a:off x="7033177" y="3195713"/>
            <a:ext cx="915740" cy="582804"/>
          </a:xfrm>
          <a:prstGeom prst="wedgeRectCallout">
            <a:avLst>
              <a:gd name="adj1" fmla="val -62991"/>
              <a:gd name="adj2" fmla="val 155800"/>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Sandy Impacts</a:t>
            </a:r>
            <a:endParaRPr lang="en-US" sz="1400" b="1" dirty="0">
              <a:solidFill>
                <a:srgbClr val="FFFFFF"/>
              </a:solidFill>
              <a:latin typeface="Arial" charset="0"/>
              <a:cs typeface="Arial" charset="0"/>
            </a:endParaRPr>
          </a:p>
        </p:txBody>
      </p:sp>
      <p:sp>
        <p:nvSpPr>
          <p:cNvPr id="18" name="PPTShape_4"/>
          <p:cNvSpPr>
            <a:spLocks noChangeArrowheads="1"/>
          </p:cNvSpPr>
          <p:nvPr/>
        </p:nvSpPr>
        <p:spPr bwMode="blackWhite">
          <a:xfrm>
            <a:off x="7316339" y="3912051"/>
            <a:ext cx="915740" cy="684963"/>
          </a:xfrm>
          <a:prstGeom prst="wedgeRectCallout">
            <a:avLst>
              <a:gd name="adj1" fmla="val -39990"/>
              <a:gd name="adj2" fmla="val 97028"/>
            </a:avLst>
          </a:prstGeom>
          <a:solidFill>
            <a:schemeClr val="tx1"/>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Lower CAT Losses</a:t>
            </a:r>
            <a:endParaRPr lang="en-US" sz="1400" b="1" dirty="0">
              <a:solidFill>
                <a:srgbClr val="FFFFFF"/>
              </a:solidFill>
              <a:latin typeface="Arial" charset="0"/>
              <a:cs typeface="Arial" charset="0"/>
            </a:endParaRPr>
          </a:p>
        </p:txBody>
      </p:sp>
      <p:sp>
        <p:nvSpPr>
          <p:cNvPr id="19" name="AutoShape 6"/>
          <p:cNvSpPr>
            <a:spLocks noChangeArrowheads="1"/>
          </p:cNvSpPr>
          <p:nvPr/>
        </p:nvSpPr>
        <p:spPr bwMode="blackWhite">
          <a:xfrm>
            <a:off x="3084203" y="3516620"/>
            <a:ext cx="1251488" cy="895350"/>
          </a:xfrm>
          <a:prstGeom prst="wedgeRectCallout">
            <a:avLst>
              <a:gd name="adj1" fmla="val -10466"/>
              <a:gd name="adj2" fmla="val 153169"/>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20" name="PPTShape_0"/>
          <p:cNvSpPr>
            <a:spLocks noChangeArrowheads="1"/>
          </p:cNvSpPr>
          <p:nvPr/>
        </p:nvSpPr>
        <p:spPr bwMode="blackWhite">
          <a:xfrm>
            <a:off x="5702053" y="2511939"/>
            <a:ext cx="1038225" cy="1119188"/>
          </a:xfrm>
          <a:prstGeom prst="wedgeRectCallout">
            <a:avLst>
              <a:gd name="adj1" fmla="val -41663"/>
              <a:gd name="adj2" fmla="val 124655"/>
            </a:avLst>
          </a:prstGeom>
          <a:solidFill>
            <a:srgbClr val="0070C0"/>
          </a:solidFill>
          <a:ln w="28575" algn="ctr">
            <a:no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Tree>
    <p:custDataLst>
      <p:tags r:id="rId2"/>
    </p:custDataLst>
    <p:extLst>
      <p:ext uri="{BB962C8B-B14F-4D97-AF65-F5344CB8AC3E}">
        <p14:creationId xmlns:p14="http://schemas.microsoft.com/office/powerpoint/2010/main" val="252715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6"/>
                                        </p:tgtEl>
                                        <p:attrNameLst>
                                          <p:attrName>style.visibility</p:attrName>
                                        </p:attrNameLst>
                                      </p:cBhvr>
                                      <p:to>
                                        <p:strVal val="visible"/>
                                      </p:to>
                                    </p:set>
                                    <p:animEffect transition="in" filter="wipe(down)">
                                      <p:cBhvr>
                                        <p:cTn id="15" dur="500"/>
                                        <p:tgtEl>
                                          <p:spTgt spid="4451336"/>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00"/>
                                        <p:tgtEl>
                                          <p:spTgt spid="19"/>
                                        </p:tgtEl>
                                      </p:cBhvr>
                                    </p:animEffect>
                                  </p:childTnLst>
                                </p:cTn>
                              </p:par>
                            </p:childTnLst>
                          </p:cTn>
                        </p:par>
                        <p:par>
                          <p:cTn id="40" fill="hold">
                            <p:stCondLst>
                              <p:cond delay="9000"/>
                            </p:stCondLst>
                            <p:childTnLst>
                              <p:par>
                                <p:cTn id="41" presetID="22" presetClass="entr" presetSubtype="4" fill="hold" grpId="0" nodeType="afterEffect">
                                  <p:stCondLst>
                                    <p:cond delay="50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5" grpId="0" animBg="1"/>
      <p:bldP spid="4451336" grpId="0" animBg="1"/>
      <p:bldP spid="13" grpId="0" animBg="1"/>
      <p:bldP spid="3" grpId="0" animBg="1"/>
      <p:bldP spid="15" grpId="0" animBg="1"/>
      <p:bldP spid="16" grpId="0" animBg="1"/>
      <p:bldP spid="17" grpId="0" animBg="1"/>
      <p:bldP spid="18" grpId="0" animBg="1"/>
      <p:bldP spid="19" grpId="0" animBg="1"/>
      <p:bldP spid="20"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70</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Workers Comp Change in Medical Severity by State, Avg. Annual Change, 2009-2013</a:t>
            </a:r>
          </a:p>
        </p:txBody>
      </p:sp>
      <p:sp>
        <p:nvSpPr>
          <p:cNvPr id="20" name="Rectangle 6"/>
          <p:cNvSpPr>
            <a:spLocks noChangeArrowheads="1"/>
          </p:cNvSpPr>
          <p:nvPr/>
        </p:nvSpPr>
        <p:spPr bwMode="black">
          <a:xfrm>
            <a:off x="85725" y="1248880"/>
            <a:ext cx="1245813" cy="2215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sp>
        <p:nvSpPr>
          <p:cNvPr id="13" name="Rectangle 4"/>
          <p:cNvSpPr>
            <a:spLocks noChangeArrowheads="1"/>
          </p:cNvSpPr>
          <p:nvPr/>
        </p:nvSpPr>
        <p:spPr bwMode="auto">
          <a:xfrm>
            <a:off x="-188913" y="5776301"/>
            <a:ext cx="7569201" cy="1027204"/>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NCCI’s Analysis of Frequency and Severity of Claims Across the Country as of 12/31/13 on ncci.com.</a:t>
            </a:r>
          </a:p>
          <a:p>
            <a:pPr eaLnBrk="0" hangingPunct="0">
              <a:lnSpc>
                <a:spcPct val="85000"/>
              </a:lnSpc>
              <a:spcBef>
                <a:spcPct val="25000"/>
              </a:spcBef>
              <a:buClr>
                <a:schemeClr val="accent2"/>
              </a:buClr>
              <a:buFont typeface="Wingdings" pitchFamily="2" charset="2"/>
              <a:buNone/>
            </a:pPr>
            <a:r>
              <a:rPr lang="en-US" sz="1100" dirty="0" smtClean="0"/>
              <a:t>Values reflect methodology and state data underlying the most recent rate/lost cost filing.</a:t>
            </a:r>
          </a:p>
          <a:p>
            <a:pPr eaLnBrk="0" hangingPunct="0">
              <a:lnSpc>
                <a:spcPct val="85000"/>
              </a:lnSpc>
              <a:spcBef>
                <a:spcPct val="25000"/>
              </a:spcBef>
              <a:buClr>
                <a:schemeClr val="accent2"/>
              </a:buClr>
              <a:buFont typeface="Wingdings" pitchFamily="2" charset="2"/>
              <a:buNone/>
            </a:pPr>
            <a:r>
              <a:rPr lang="en-US" sz="1100" dirty="0" smtClean="0"/>
              <a:t>TX changes are for the years 2010-2013.</a:t>
            </a:r>
            <a:endParaRPr lang="en-US" sz="1100" dirty="0"/>
          </a:p>
        </p:txBody>
      </p:sp>
      <p:sp>
        <p:nvSpPr>
          <p:cNvPr id="12" name="Text Box 17"/>
          <p:cNvSpPr txBox="1">
            <a:spLocks noChangeArrowheads="1"/>
          </p:cNvSpPr>
          <p:nvPr/>
        </p:nvSpPr>
        <p:spPr bwMode="auto">
          <a:xfrm>
            <a:off x="6915150" y="4255987"/>
            <a:ext cx="2133600" cy="132343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dirty="0" smtClean="0">
                <a:solidFill>
                  <a:schemeClr val="bg1"/>
                </a:solidFill>
                <a:latin typeface="Arial" pitchFamily="34" charset="0"/>
                <a:cs typeface="Arial" pitchFamily="34" charset="0"/>
              </a:rPr>
              <a:t>While growth rates varied widely, most states experienced positive growth in 2014</a:t>
            </a:r>
            <a:endParaRPr lang="en-US" sz="1600" b="1" dirty="0">
              <a:solidFill>
                <a:schemeClr val="bg1"/>
              </a:solidFill>
              <a:latin typeface="Arial" pitchFamily="34" charset="0"/>
              <a:cs typeface="Arial"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2040" y="1601679"/>
            <a:ext cx="8902423" cy="4275715"/>
          </a:xfrm>
          <a:prstGeom prst="rect">
            <a:avLst/>
          </a:prstGeom>
        </p:spPr>
      </p:pic>
      <p:sp>
        <p:nvSpPr>
          <p:cNvPr id="9" name="AutoShape 7"/>
          <p:cNvSpPr>
            <a:spLocks noChangeArrowheads="1"/>
          </p:cNvSpPr>
          <p:nvPr/>
        </p:nvSpPr>
        <p:spPr bwMode="blackWhite">
          <a:xfrm>
            <a:off x="3595687" y="1248880"/>
            <a:ext cx="4301204" cy="1235484"/>
          </a:xfrm>
          <a:prstGeom prst="wedgeRectCallout">
            <a:avLst>
              <a:gd name="adj1" fmla="val 66008"/>
              <a:gd name="adj2" fmla="val 383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change in lost-time medical severities from 2009-2013 ranged from a low of -6% to a high of 9%</a:t>
            </a:r>
            <a:endParaRPr lang="en-US" b="1" dirty="0">
              <a:solidFill>
                <a:schemeClr val="bg1"/>
              </a:solidFill>
            </a:endParaRPr>
          </a:p>
        </p:txBody>
      </p:sp>
    </p:spTree>
    <p:extLst>
      <p:ext uri="{BB962C8B-B14F-4D97-AF65-F5344CB8AC3E}">
        <p14:creationId xmlns:p14="http://schemas.microsoft.com/office/powerpoint/2010/main" val="22449744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71</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1990–2016F</a:t>
            </a:r>
          </a:p>
        </p:txBody>
      </p:sp>
      <p:graphicFrame>
        <p:nvGraphicFramePr>
          <p:cNvPr id="35842" name="Object 3"/>
          <p:cNvGraphicFramePr>
            <a:graphicFrameLocks noChangeAspect="1"/>
          </p:cNvGraphicFramePr>
          <p:nvPr>
            <p:extLst/>
          </p:nvPr>
        </p:nvGraphicFramePr>
        <p:xfrm>
          <a:off x="161925" y="1639888"/>
          <a:ext cx="8659813" cy="4008437"/>
        </p:xfrm>
        <a:graphic>
          <a:graphicData uri="http://schemas.openxmlformats.org/presentationml/2006/ole">
            <mc:AlternateContent xmlns:mc="http://schemas.openxmlformats.org/markup-compatibility/2006">
              <mc:Choice xmlns:v="urn:schemas-microsoft-com:vml" Requires="v">
                <p:oleObj spid="_x0000_s28299473" name="Chart" r:id="rId4" imgW="8296386" imgH="3819698" progId="MSGraph.Chart.8">
                  <p:embed followColorScheme="full"/>
                </p:oleObj>
              </mc:Choice>
              <mc:Fallback>
                <p:oleObj name="Chart" r:id="rId4" imgW="8296386" imgH="3819698" progId="MSGraph.Chart.8">
                  <p:embed followColorScheme="full"/>
                  <p:pic>
                    <p:nvPicPr>
                      <p:cNvPr id="0" name=""/>
                      <p:cNvPicPr>
                        <a:picLocks noChangeAspect="1" noChangeArrowheads="1"/>
                      </p:cNvPicPr>
                      <p:nvPr/>
                    </p:nvPicPr>
                    <p:blipFill>
                      <a:blip r:embed="rId5"/>
                      <a:srcRect/>
                      <a:stretch>
                        <a:fillRect/>
                      </a:stretch>
                    </p:blipFill>
                    <p:spPr bwMode="gray">
                      <a:xfrm>
                        <a:off x="161925" y="1639888"/>
                        <a:ext cx="8659813" cy="4008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5</a:t>
            </a:r>
            <a:r>
              <a:rPr lang="en-US" sz="1100" dirty="0" smtClean="0"/>
              <a:t>/15 </a:t>
            </a:r>
            <a:r>
              <a:rPr lang="en-US" sz="1100" dirty="0"/>
              <a:t>(forecasts). </a:t>
            </a:r>
          </a:p>
        </p:txBody>
      </p:sp>
      <p:sp>
        <p:nvSpPr>
          <p:cNvPr id="1965061" name="Rectangle 5"/>
          <p:cNvSpPr>
            <a:spLocks noChangeArrowheads="1"/>
          </p:cNvSpPr>
          <p:nvPr/>
        </p:nvSpPr>
        <p:spPr bwMode="blackWhite">
          <a:xfrm>
            <a:off x="984736" y="5534025"/>
            <a:ext cx="7338649"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a:t>
            </a:r>
            <a:r>
              <a:rPr lang="en-US" b="1" dirty="0" smtClean="0">
                <a:solidFill>
                  <a:srgbClr val="FFFFFF"/>
                </a:solidFill>
              </a:rPr>
              <a:t>lack </a:t>
            </a:r>
            <a:r>
              <a:rPr lang="en-US" b="1" dirty="0">
                <a:solidFill>
                  <a:srgbClr val="FFFFFF"/>
                </a:solidFill>
              </a:rPr>
              <a:t>in the U.S. economy </a:t>
            </a:r>
            <a:r>
              <a:rPr lang="en-US" b="1" dirty="0" smtClean="0">
                <a:solidFill>
                  <a:srgbClr val="FFFFFF"/>
                </a:solidFill>
              </a:rPr>
              <a:t>and falling energy prices suggests </a:t>
            </a:r>
            <a:r>
              <a:rPr lang="en-US" b="1" dirty="0">
                <a:solidFill>
                  <a:srgbClr val="FFFFFF"/>
                </a:solidFill>
              </a:rPr>
              <a:t>that </a:t>
            </a:r>
            <a:r>
              <a:rPr lang="en-US" b="1" dirty="0" smtClean="0">
                <a:solidFill>
                  <a:srgbClr val="FFFFFF"/>
                </a:solidFill>
              </a:rPr>
              <a:t>inflationary pressures should remain subdued for an extended period of times</a:t>
            </a:r>
            <a:endParaRPr lang="en-US" b="1" dirty="0">
              <a:solidFill>
                <a:srgbClr val="FFFFFF"/>
              </a:solidFill>
            </a:endParaRP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16391"/>
              <a:gd name="adj2" fmla="val 734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273904" y="1155699"/>
            <a:ext cx="1620223" cy="1874715"/>
          </a:xfrm>
          <a:prstGeom prst="wedgeRectCallout">
            <a:avLst>
              <a:gd name="adj1" fmla="val 10089"/>
              <a:gd name="adj2" fmla="val 1008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have slipped (due in part to falling energy costs) allowing the Fed to maintain low interest rates</a:t>
            </a:r>
            <a:endParaRPr lang="en-US" sz="1400" b="1" dirty="0">
              <a:cs typeface="+mn-cs"/>
            </a:endParaRPr>
          </a:p>
        </p:txBody>
      </p:sp>
    </p:spTree>
    <p:extLst>
      <p:ext uri="{BB962C8B-B14F-4D97-AF65-F5344CB8AC3E}">
        <p14:creationId xmlns:p14="http://schemas.microsoft.com/office/powerpoint/2010/main" val="1538599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itle 3"/>
          <p:cNvSpPr>
            <a:spLocks noGrp="1"/>
          </p:cNvSpPr>
          <p:nvPr>
            <p:ph type="title"/>
          </p:nvPr>
        </p:nvSpPr>
        <p:spPr>
          <a:xfrm>
            <a:off x="100016" y="109288"/>
            <a:ext cx="9144000" cy="806824"/>
          </a:xfrm>
        </p:spPr>
        <p:txBody>
          <a:bodyPr>
            <a:noAutofit/>
          </a:bodyPr>
          <a:lstStyle/>
          <a:p>
            <a:pPr>
              <a:tabLst>
                <a:tab pos="6671236" algn="l"/>
              </a:tabLst>
            </a:pPr>
            <a:r>
              <a:rPr lang="en-US" sz="2800" dirty="0"/>
              <a:t>Workers Compensation</a:t>
            </a:r>
            <a:br>
              <a:rPr lang="en-US" sz="2800" dirty="0"/>
            </a:br>
            <a:r>
              <a:rPr lang="en-US" sz="2800" dirty="0"/>
              <a:t>Change in </a:t>
            </a:r>
            <a:r>
              <a:rPr lang="en-US" sz="2800" dirty="0" smtClean="0"/>
              <a:t>Medical Severity </a:t>
            </a:r>
            <a:r>
              <a:rPr lang="en-US" sz="800" dirty="0"/>
              <a:t/>
            </a:r>
            <a:br>
              <a:rPr lang="en-US" sz="800" dirty="0"/>
            </a:br>
            <a:r>
              <a:rPr lang="en-US" sz="1600" dirty="0" smtClean="0">
                <a:solidFill>
                  <a:schemeClr val="tx1"/>
                </a:solidFill>
                <a:latin typeface="Arial" pitchFamily="34" charset="0"/>
              </a:rPr>
              <a:t>Comparison </a:t>
            </a:r>
            <a:r>
              <a:rPr lang="en-US" sz="1600" dirty="0">
                <a:solidFill>
                  <a:schemeClr val="tx1"/>
                </a:solidFill>
                <a:latin typeface="Arial" pitchFamily="34" charset="0"/>
              </a:rPr>
              <a:t>to Change in </a:t>
            </a:r>
            <a:r>
              <a:rPr lang="en-US" sz="1600" dirty="0" smtClean="0">
                <a:solidFill>
                  <a:schemeClr val="tx1"/>
                </a:solidFill>
                <a:latin typeface="Arial" pitchFamily="34" charset="0"/>
              </a:rPr>
              <a:t>Medical Consumer Price Index (CPI)</a:t>
            </a:r>
            <a:endParaRPr lang="en-US" sz="1600" dirty="0">
              <a:solidFill>
                <a:schemeClr val="tx1"/>
              </a:solidFill>
              <a:latin typeface="Arial" pitchFamily="34" charset="0"/>
            </a:endParaRPr>
          </a:p>
        </p:txBody>
      </p:sp>
      <p:sp>
        <p:nvSpPr>
          <p:cNvPr id="4" name="Slide Number Placeholder 3"/>
          <p:cNvSpPr>
            <a:spLocks noGrp="1"/>
          </p:cNvSpPr>
          <p:nvPr>
            <p:ph type="sldNum" sz="quarter" idx="10"/>
          </p:nvPr>
        </p:nvSpPr>
        <p:spPr/>
        <p:txBody>
          <a:bodyPr lIns="82021" tIns="41010" rIns="82021" bIns="41010"/>
          <a:lstStyle/>
          <a:p>
            <a:fld id="{92DC2852-4524-4D94-B636-4315D37E8450}" type="slidenum">
              <a:rPr lang="en-US" smtClean="0"/>
              <a:pPr/>
              <a:t>72</a:t>
            </a:fld>
            <a:endParaRPr lang="en-US" dirty="0"/>
          </a:p>
        </p:txBody>
      </p:sp>
      <p:graphicFrame>
        <p:nvGraphicFramePr>
          <p:cNvPr id="9" name="Content Placeholder 4"/>
          <p:cNvGraphicFramePr>
            <a:graphicFrameLocks/>
          </p:cNvGraphicFramePr>
          <p:nvPr>
            <p:extLst/>
          </p:nvPr>
        </p:nvGraphicFramePr>
        <p:xfrm>
          <a:off x="1" y="1546416"/>
          <a:ext cx="8915977" cy="4283449"/>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8"/>
          <p:cNvSpPr txBox="1">
            <a:spLocks noChangeArrowheads="1"/>
          </p:cNvSpPr>
          <p:nvPr/>
        </p:nvSpPr>
        <p:spPr bwMode="auto">
          <a:xfrm>
            <a:off x="19050" y="1062135"/>
            <a:ext cx="1938338" cy="338469"/>
          </a:xfrm>
          <a:prstGeom prst="rect">
            <a:avLst/>
          </a:prstGeom>
          <a:noFill/>
          <a:ln w="9525">
            <a:noFill/>
            <a:miter lim="800000"/>
            <a:headEnd/>
            <a:tailEnd/>
          </a:ln>
          <a:effectLst/>
        </p:spPr>
        <p:txBody>
          <a:bodyPr wrap="square" lIns="91354" tIns="45678" rIns="91354" bIns="45678">
            <a:spAutoFit/>
          </a:bodyPr>
          <a:lstStyle/>
          <a:p>
            <a:pPr eaLnBrk="0" hangingPunct="0">
              <a:spcBef>
                <a:spcPct val="50000"/>
              </a:spcBef>
            </a:pPr>
            <a:r>
              <a:rPr lang="en-US" sz="1600" b="1" dirty="0" smtClean="0">
                <a:solidFill>
                  <a:srgbClr val="225A7A"/>
                </a:solidFill>
                <a:latin typeface="Arial" charset="0"/>
              </a:rPr>
              <a:t>Percent Change</a:t>
            </a:r>
            <a:endParaRPr lang="en-US" sz="1600" b="1" dirty="0">
              <a:solidFill>
                <a:srgbClr val="225A7A"/>
              </a:solidFill>
              <a:latin typeface="Arial" charset="0"/>
            </a:endParaRPr>
          </a:p>
        </p:txBody>
      </p:sp>
      <p:sp>
        <p:nvSpPr>
          <p:cNvPr id="15" name="Text Box 4"/>
          <p:cNvSpPr txBox="1">
            <a:spLocks noChangeArrowheads="1"/>
          </p:cNvSpPr>
          <p:nvPr/>
        </p:nvSpPr>
        <p:spPr bwMode="auto">
          <a:xfrm>
            <a:off x="4259559" y="5571193"/>
            <a:ext cx="617241" cy="277457"/>
          </a:xfrm>
          <a:prstGeom prst="rect">
            <a:avLst/>
          </a:prstGeom>
          <a:noFill/>
          <a:ln w="9525">
            <a:noFill/>
            <a:miter lim="800000"/>
            <a:headEnd/>
            <a:tailEnd/>
          </a:ln>
          <a:effectLst/>
        </p:spPr>
        <p:txBody>
          <a:bodyPr wrap="none" lIns="91387" tIns="45693" rIns="91387" bIns="45693">
            <a:spAutoFit/>
          </a:bodyPr>
          <a:lstStyle/>
          <a:p>
            <a:pPr eaLnBrk="0" hangingPunct="0">
              <a:lnSpc>
                <a:spcPct val="75000"/>
              </a:lnSpc>
              <a:spcBef>
                <a:spcPct val="25000"/>
              </a:spcBef>
            </a:pPr>
            <a:r>
              <a:rPr lang="en-US" sz="1600" b="1" dirty="0" smtClean="0">
                <a:latin typeface="Arial" charset="0"/>
              </a:rPr>
              <a:t>Year</a:t>
            </a:r>
            <a:endParaRPr lang="en-US" sz="1600" b="1" dirty="0">
              <a:latin typeface="Arial" charset="0"/>
            </a:endParaRPr>
          </a:p>
        </p:txBody>
      </p:sp>
      <p:sp>
        <p:nvSpPr>
          <p:cNvPr id="8" name="Text Box 6"/>
          <p:cNvSpPr txBox="1">
            <a:spLocks noChangeArrowheads="1"/>
          </p:cNvSpPr>
          <p:nvPr/>
        </p:nvSpPr>
        <p:spPr bwMode="blackWhite">
          <a:xfrm>
            <a:off x="4672016" y="2196516"/>
            <a:ext cx="4222875" cy="1047136"/>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latin typeface="Arial "/>
              </a:rPr>
              <a:t>Average Annual Change: 1994—2014</a:t>
            </a:r>
          </a:p>
          <a:p>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latin typeface="Arial "/>
              </a:rPr>
              <a:t>Lost-Time Medical Severity: </a:t>
            </a:r>
            <a:r>
              <a:rPr lang="en-US" sz="1600" b="1" dirty="0" smtClean="0">
                <a:solidFill>
                  <a:srgbClr val="FFFFFF"/>
                </a:solidFill>
                <a:latin typeface="Arial "/>
                <a:sym typeface="Wingdings" pitchFamily="2" charset="2"/>
              </a:rPr>
              <a:t>+6.4%</a:t>
            </a:r>
          </a:p>
          <a:p>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latin typeface="Arial "/>
                <a:sym typeface="Wingdings" pitchFamily="2" charset="2"/>
              </a:rPr>
              <a:t>US Medical CPI: +3.7%</a:t>
            </a:r>
            <a:endParaRPr lang="en-US" sz="1600" b="1" i="0" dirty="0">
              <a:solidFill>
                <a:srgbClr val="FFFFFF"/>
              </a:solidFill>
              <a:latin typeface="Arial "/>
            </a:endParaRPr>
          </a:p>
        </p:txBody>
      </p:sp>
      <p:sp>
        <p:nvSpPr>
          <p:cNvPr id="10" name="Text Box 6"/>
          <p:cNvSpPr txBox="1">
            <a:spLocks noChangeArrowheads="1"/>
          </p:cNvSpPr>
          <p:nvPr/>
        </p:nvSpPr>
        <p:spPr bwMode="auto">
          <a:xfrm>
            <a:off x="67099" y="6055685"/>
            <a:ext cx="8384919" cy="707886"/>
          </a:xfrm>
          <a:prstGeom prst="rect">
            <a:avLst/>
          </a:prstGeom>
          <a:noFill/>
          <a:ln w="0">
            <a:noFill/>
            <a:miter lim="800000"/>
            <a:headEnd/>
            <a:tailEnd/>
          </a:ln>
        </p:spPr>
        <p:txBody>
          <a:bodyPr wrap="square">
            <a:spAutoFit/>
          </a:bodyPr>
          <a:lstStyle/>
          <a:p>
            <a:r>
              <a:rPr lang="en-US" sz="1000" dirty="0" smtClean="0"/>
              <a:t>2014p</a:t>
            </a:r>
            <a:r>
              <a:rPr lang="en-US" sz="1000" dirty="0"/>
              <a:t>: Preliminary based on data valued as of </a:t>
            </a:r>
            <a:r>
              <a:rPr lang="en-US" sz="1000" dirty="0" smtClean="0"/>
              <a:t>12/31/2014.</a:t>
            </a:r>
            <a:endParaRPr lang="en-US" sz="1000" dirty="0"/>
          </a:p>
          <a:p>
            <a:r>
              <a:rPr lang="en-US" sz="1000" dirty="0" smtClean="0"/>
              <a:t>Sources: Severity: 995-2013: </a:t>
            </a:r>
            <a:r>
              <a:rPr lang="en-US" sz="1000" dirty="0"/>
              <a:t>Based on data through </a:t>
            </a:r>
            <a:r>
              <a:rPr lang="en-US" sz="1000" dirty="0" smtClean="0"/>
              <a:t>12/31/2013,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p>
          <a:p>
            <a:r>
              <a:rPr lang="en-US" sz="1000" dirty="0" smtClean="0"/>
              <a:t>US Medical CPI: US Bureau of Labor Statistics. </a:t>
            </a:r>
            <a:endParaRPr lang="en-US" sz="1000" dirty="0"/>
          </a:p>
        </p:txBody>
      </p:sp>
    </p:spTree>
    <p:extLst>
      <p:ext uri="{BB962C8B-B14F-4D97-AF65-F5344CB8AC3E}">
        <p14:creationId xmlns:p14="http://schemas.microsoft.com/office/powerpoint/2010/main" val="3209880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0" y="1162050"/>
          <a:ext cx="8977313" cy="5695950"/>
        </p:xfrm>
        <a:graphic>
          <a:graphicData uri="http://schemas.openxmlformats.org/presentationml/2006/ole">
            <mc:AlternateContent xmlns:mc="http://schemas.openxmlformats.org/markup-compatibility/2006">
              <mc:Choice xmlns:v="urn:schemas-microsoft-com:vml" Requires="v">
                <p:oleObj spid="_x0000_s28300497" name="Chart" r:id="rId3" imgW="8658401" imgH="5505519" progId="MSGraph.Chart.8">
                  <p:embed followColorScheme="full"/>
                </p:oleObj>
              </mc:Choice>
              <mc:Fallback>
                <p:oleObj name="Chart" r:id="rId3" imgW="8658401" imgH="5505519" progId="MSGraph.Chart.8">
                  <p:embed followColorScheme="full"/>
                  <p:pic>
                    <p:nvPicPr>
                      <p:cNvPr id="0" name=""/>
                      <p:cNvPicPr>
                        <a:picLocks noChangeAspect="1" noChangeArrowheads="1"/>
                      </p:cNvPicPr>
                      <p:nvPr/>
                    </p:nvPicPr>
                    <p:blipFill>
                      <a:blip r:embed="rId4"/>
                      <a:srcRect/>
                      <a:stretch>
                        <a:fillRect/>
                      </a:stretch>
                    </p:blipFill>
                    <p:spPr bwMode="auto">
                      <a:xfrm>
                        <a:off x="0"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42756"/>
              <a:gd name="adj2" fmla="val 17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a:t>
            </a:r>
            <a:r>
              <a:rPr lang="en-US" sz="1600" b="1" dirty="0" smtClean="0">
                <a:solidFill>
                  <a:schemeClr val="bg1"/>
                </a:solidFill>
              </a:rPr>
              <a:t>from </a:t>
            </a:r>
            <a:r>
              <a:rPr lang="en-US" sz="1600" b="1" dirty="0">
                <a:solidFill>
                  <a:schemeClr val="bg1"/>
                </a:solidFill>
              </a:rPr>
              <a:t>1995 through </a:t>
            </a:r>
            <a:r>
              <a:rPr lang="en-US" sz="1600" b="1" dirty="0" smtClean="0">
                <a:solidFill>
                  <a:schemeClr val="bg1"/>
                </a:solidFill>
              </a:rPr>
              <a:t>2014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(6.4% </a:t>
            </a:r>
            <a:r>
              <a:rPr lang="en-US" sz="1600" b="1" dirty="0">
                <a:solidFill>
                  <a:schemeClr val="bg1"/>
                </a:solidFill>
              </a:rPr>
              <a:t>vs. </a:t>
            </a:r>
            <a:r>
              <a:rPr lang="en-US" sz="1600" b="1" dirty="0" smtClean="0">
                <a:solidFill>
                  <a:schemeClr val="bg1"/>
                </a:solidFill>
              </a:rPr>
              <a:t>3.7%), but the gap has narrowing.  Lost-time medical severities appear to on the rise again. </a:t>
            </a:r>
            <a:endParaRPr lang="en-US" sz="1600" b="1" dirty="0">
              <a:solidFill>
                <a:schemeClr val="bg1"/>
              </a:solidFill>
            </a:endParaRPr>
          </a:p>
        </p:txBody>
      </p:sp>
    </p:spTree>
    <p:extLst>
      <p:ext uri="{BB962C8B-B14F-4D97-AF65-F5344CB8AC3E}">
        <p14:creationId xmlns:p14="http://schemas.microsoft.com/office/powerpoint/2010/main" val="347804200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extLst/>
          </p:nvPr>
        </p:nvGraphicFramePr>
        <p:xfrm>
          <a:off x="-34644" y="1162050"/>
          <a:ext cx="8977313" cy="5695950"/>
        </p:xfrm>
        <a:graphic>
          <a:graphicData uri="http://schemas.openxmlformats.org/presentationml/2006/ole">
            <mc:AlternateContent xmlns:mc="http://schemas.openxmlformats.org/markup-compatibility/2006">
              <mc:Choice xmlns:v="urn:schemas-microsoft-com:vml" Requires="v">
                <p:oleObj spid="_x0000_s28301521" name="Chart" r:id="rId3" imgW="8658401" imgH="5524639" progId="MSGraph.Chart.8">
                  <p:embed followColorScheme="full"/>
                </p:oleObj>
              </mc:Choice>
              <mc:Fallback>
                <p:oleObj name="Chart" r:id="rId3" imgW="8658401" imgH="5524639" progId="MSGraph.Chart.8">
                  <p:embed followColorScheme="full"/>
                  <p:pic>
                    <p:nvPicPr>
                      <p:cNvPr id="0" name=""/>
                      <p:cNvPicPr>
                        <a:picLocks noChangeAspect="1" noChangeArrowheads="1"/>
                      </p:cNvPicPr>
                      <p:nvPr/>
                    </p:nvPicPr>
                    <p:blipFill>
                      <a:blip r:embed="rId4"/>
                      <a:srcRect/>
                      <a:stretch>
                        <a:fillRect/>
                      </a:stretch>
                    </p:blipFill>
                    <p:spPr bwMode="auto">
                      <a:xfrm>
                        <a:off x="-34644" y="1162050"/>
                        <a:ext cx="8977313" cy="569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Medical Cost Inflation vs. Overall CPI, 1995 – 2014*</a:t>
            </a:r>
            <a:endParaRPr lang="en-US" sz="2100" dirty="0" smtClean="0"/>
          </a:p>
        </p:txBody>
      </p:sp>
      <p:sp>
        <p:nvSpPr>
          <p:cNvPr id="53252" name="Rectangle 4"/>
          <p:cNvSpPr>
            <a:spLocks noChangeArrowheads="1"/>
          </p:cNvSpPr>
          <p:nvPr/>
        </p:nvSpPr>
        <p:spPr bwMode="auto">
          <a:xfrm>
            <a:off x="0" y="6338886"/>
            <a:ext cx="6881692" cy="431529"/>
          </a:xfrm>
          <a:prstGeom prst="rect">
            <a:avLst/>
          </a:prstGeom>
          <a:noFill/>
          <a:ln w="9525">
            <a:noFill/>
            <a:miter lim="800000"/>
            <a:headEnd/>
            <a:tailEnd/>
          </a:ln>
        </p:spPr>
        <p:txBody>
          <a:bodyPr wrap="none" lIns="92075" tIns="46038" rIns="92075" bIns="46038">
            <a:spAutoFit/>
          </a:bodyPr>
          <a:lstStyle/>
          <a:p>
            <a:pPr eaLnBrk="0" hangingPunct="0"/>
            <a:r>
              <a:rPr lang="en-US" sz="1100" dirty="0" smtClean="0"/>
              <a:t>*July 2014 compared to July 2013.</a:t>
            </a:r>
          </a:p>
          <a:p>
            <a:pPr eaLnBrk="0" hangingPunct="0"/>
            <a:r>
              <a:rPr lang="en-US" sz="1100" dirty="0" smtClean="0"/>
              <a:t>Sources</a:t>
            </a:r>
            <a:r>
              <a:rPr lang="en-US" sz="1100" dirty="0"/>
              <a:t>: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8" name="Text Box 17"/>
          <p:cNvSpPr txBox="1">
            <a:spLocks noChangeArrowheads="1"/>
          </p:cNvSpPr>
          <p:nvPr/>
        </p:nvSpPr>
        <p:spPr bwMode="auto">
          <a:xfrm>
            <a:off x="1598612" y="4192207"/>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Average Annual Growth Average</a:t>
            </a:r>
            <a:r>
              <a:rPr lang="en-US" b="1" u="sng" dirty="0" smtClean="0">
                <a:solidFill>
                  <a:srgbClr val="FFFFFF"/>
                </a:solidFill>
              </a:rPr>
              <a:t> 1995 – 2013</a:t>
            </a:r>
          </a:p>
          <a:p>
            <a:pPr algn="ctr" fontAlgn="base">
              <a:spcBef>
                <a:spcPct val="0"/>
              </a:spcBef>
              <a:spcAft>
                <a:spcPct val="0"/>
              </a:spcAft>
            </a:pPr>
            <a:r>
              <a:rPr lang="en-US" b="1" dirty="0" smtClean="0">
                <a:solidFill>
                  <a:srgbClr val="FFFFFF"/>
                </a:solidFill>
                <a:latin typeface="Arial" charset="0"/>
                <a:cs typeface="Arial" charset="0"/>
              </a:rPr>
              <a:t>Healthcare: 3.8%</a:t>
            </a:r>
          </a:p>
          <a:p>
            <a:pPr algn="ctr" fontAlgn="base">
              <a:spcBef>
                <a:spcPct val="0"/>
              </a:spcBef>
              <a:spcAft>
                <a:spcPct val="0"/>
              </a:spcAft>
            </a:pPr>
            <a:r>
              <a:rPr lang="en-US" b="1" dirty="0" smtClean="0">
                <a:solidFill>
                  <a:srgbClr val="FFFFFF"/>
                </a:solidFill>
              </a:rPr>
              <a:t>Total Nonfarm: 2.4%</a:t>
            </a:r>
            <a:endParaRPr lang="en-US" b="1" dirty="0">
              <a:solidFill>
                <a:srgbClr val="FFFFFF"/>
              </a:solidFill>
              <a:latin typeface="Arial" charset="0"/>
              <a:cs typeface="Arial" charset="0"/>
            </a:endParaRPr>
          </a:p>
        </p:txBody>
      </p:sp>
      <p:sp>
        <p:nvSpPr>
          <p:cNvPr id="9" name="AutoShape 8"/>
          <p:cNvSpPr>
            <a:spLocks noChangeArrowheads="1"/>
          </p:cNvSpPr>
          <p:nvPr/>
        </p:nvSpPr>
        <p:spPr bwMode="blackWhite">
          <a:xfrm>
            <a:off x="5503081" y="1073150"/>
            <a:ext cx="3471862" cy="788987"/>
          </a:xfrm>
          <a:prstGeom prst="wedgeRectCallout">
            <a:avLst>
              <a:gd name="adj1" fmla="val 42801"/>
              <a:gd name="adj2" fmla="val 19924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Though moderating, medical inflation will continue to exceed inflation in the overall economy</a:t>
            </a:r>
            <a:endParaRPr lang="en-US" sz="1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143089009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9"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U.S. Health Care Expenditures,</a:t>
            </a:r>
            <a:br>
              <a:rPr lang="en-US" dirty="0" smtClean="0"/>
            </a:br>
            <a:r>
              <a:rPr lang="en-US" dirty="0" smtClean="0"/>
              <a:t>1965–2022F</a:t>
            </a:r>
          </a:p>
        </p:txBody>
      </p:sp>
      <p:graphicFrame>
        <p:nvGraphicFramePr>
          <p:cNvPr id="2" name="Object 3"/>
          <p:cNvGraphicFramePr>
            <a:graphicFrameLocks noGrp="1"/>
          </p:cNvGraphicFramePr>
          <p:nvPr>
            <p:ph idx="4294967295"/>
            <p:extLst/>
          </p:nvPr>
        </p:nvGraphicFramePr>
        <p:xfrm>
          <a:off x="395288" y="1595343"/>
          <a:ext cx="8464550" cy="3986213"/>
        </p:xfrm>
        <a:graphic>
          <a:graphicData uri="http://schemas.openxmlformats.org/drawingml/2006/chart">
            <c:chart xmlns:c="http://schemas.openxmlformats.org/drawingml/2006/chart" xmlns:r="http://schemas.openxmlformats.org/officeDocument/2006/relationships" r:id="rId3"/>
          </a:graphicData>
        </a:graphic>
      </p:graphicFrame>
      <p:sp>
        <p:nvSpPr>
          <p:cNvPr id="321541" name="Rectangle 5"/>
          <p:cNvSpPr>
            <a:spLocks noChangeArrowheads="1"/>
          </p:cNvSpPr>
          <p:nvPr/>
        </p:nvSpPr>
        <p:spPr bwMode="blackWhite">
          <a:xfrm>
            <a:off x="762000" y="5609968"/>
            <a:ext cx="7750776" cy="77778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U.S. health care expenditures have been on a relentless climb for most of the past half century, far outstripping population growth, inflation of GDP growth</a:t>
            </a:r>
            <a:endParaRPr lang="en-US" b="1" dirty="0">
              <a:solidFill>
                <a:srgbClr val="FFFFFF"/>
              </a:solidFill>
              <a:latin typeface="Arial" charset="0"/>
              <a:cs typeface="Arial" charset="0"/>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75</a:t>
            </a:fld>
            <a:endParaRPr lang="en-US"/>
          </a:p>
        </p:txBody>
      </p:sp>
      <p:sp>
        <p:nvSpPr>
          <p:cNvPr id="10" name="AutoShape 8"/>
          <p:cNvSpPr>
            <a:spLocks noChangeArrowheads="1"/>
          </p:cNvSpPr>
          <p:nvPr/>
        </p:nvSpPr>
        <p:spPr bwMode="blackWhite">
          <a:xfrm>
            <a:off x="1959542" y="1326592"/>
            <a:ext cx="3436373" cy="2071516"/>
          </a:xfrm>
          <a:prstGeom prst="wedgeRectCallout">
            <a:avLst>
              <a:gd name="adj1" fmla="val 110410"/>
              <a:gd name="adj2" fmla="val 279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From 1965 through 2013, US  health care expenditures had increased by 69 fold.  Population growth over the same period increased by a factor of just 1.6.  By 2022, health spending will have increased 119 fold.</a:t>
            </a:r>
            <a:endParaRPr lang="en-US" b="1" i="1" dirty="0">
              <a:solidFill>
                <a:schemeClr val="bg1"/>
              </a:solidFill>
              <a:cs typeface="+mn-cs"/>
            </a:endParaRPr>
          </a:p>
        </p:txBody>
      </p:sp>
      <p:sp>
        <p:nvSpPr>
          <p:cNvPr id="11"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Billions</a:t>
            </a:r>
            <a:endParaRPr lang="en-US" sz="1600" b="1" dirty="0">
              <a:solidFill>
                <a:srgbClr val="225A7A"/>
              </a:solidFill>
              <a:latin typeface="Arial" charset="0"/>
              <a:cs typeface="Arial" charset="0"/>
            </a:endParaRPr>
          </a:p>
        </p:txBody>
      </p:sp>
      <p:sp>
        <p:nvSpPr>
          <p:cNvPr id="12" name="Rectangle 4"/>
          <p:cNvSpPr>
            <a:spLocks noChangeArrowheads="1"/>
          </p:cNvSpPr>
          <p:nvPr/>
        </p:nvSpPr>
        <p:spPr bwMode="auto">
          <a:xfrm>
            <a:off x="0" y="6387748"/>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4"/>
              </a:rPr>
              <a:t>http://</a:t>
            </a:r>
            <a:r>
              <a:rPr lang="en-US" sz="1050" dirty="0" smtClean="0">
                <a:solidFill>
                  <a:srgbClr val="000000"/>
                </a:solidFill>
                <a:hlinkClick r:id="rId4"/>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Tree>
    <p:extLst>
      <p:ext uri="{BB962C8B-B14F-4D97-AF65-F5344CB8AC3E}">
        <p14:creationId xmlns:p14="http://schemas.microsoft.com/office/powerpoint/2010/main" val="16975953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extLst/>
          </p:nvPr>
        </p:nvGraphicFramePr>
        <p:xfrm>
          <a:off x="-29496" y="1192306"/>
          <a:ext cx="8915400" cy="5889625"/>
        </p:xfrm>
        <a:graphic>
          <a:graphicData uri="http://schemas.openxmlformats.org/presentationml/2006/ole">
            <mc:AlternateContent xmlns:mc="http://schemas.openxmlformats.org/markup-compatibility/2006">
              <mc:Choice xmlns:v="urn:schemas-microsoft-com:vml" Requires="v">
                <p:oleObj spid="_x0000_s28006905" name="Chart" r:id="rId5" imgW="8258192" imgH="5514972" progId="MSGraph.Chart.8">
                  <p:embed followColorScheme="full"/>
                </p:oleObj>
              </mc:Choice>
              <mc:Fallback>
                <p:oleObj name="Chart" r:id="rId5" imgW="8258192" imgH="5514972" progId="MSGraph.Chart.8">
                  <p:embed followColorScheme="full"/>
                  <p:pic>
                    <p:nvPicPr>
                      <p:cNvPr id="0" name=""/>
                      <p:cNvPicPr>
                        <a:picLocks noChangeAspect="1" noChangeArrowheads="1"/>
                      </p:cNvPicPr>
                      <p:nvPr/>
                    </p:nvPicPr>
                    <p:blipFill>
                      <a:blip r:embed="rId6"/>
                      <a:srcRect/>
                      <a:stretch>
                        <a:fillRect/>
                      </a:stretch>
                    </p:blipFill>
                    <p:spPr bwMode="auto">
                      <a:xfrm>
                        <a:off x="-29496" y="1192306"/>
                        <a:ext cx="8915400" cy="588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National Health Care Expenditures as a Share of GDP, 1965 – 2022F*</a:t>
            </a:r>
          </a:p>
        </p:txBody>
      </p:sp>
      <p:sp>
        <p:nvSpPr>
          <p:cNvPr id="5547012" name="Rectangle 4"/>
          <p:cNvSpPr>
            <a:spLocks noChangeArrowheads="1"/>
          </p:cNvSpPr>
          <p:nvPr/>
        </p:nvSpPr>
        <p:spPr bwMode="auto">
          <a:xfrm>
            <a:off x="0" y="6350677"/>
            <a:ext cx="9144000" cy="416141"/>
          </a:xfrm>
          <a:prstGeom prst="rect">
            <a:avLst/>
          </a:prstGeom>
          <a:noFill/>
          <a:ln w="9525">
            <a:noFill/>
            <a:miter lim="800000"/>
            <a:headEnd/>
            <a:tailEnd/>
          </a:ln>
        </p:spPr>
        <p:txBody>
          <a:bodyPr lIns="92075" tIns="46038" rIns="92075" bIns="46038">
            <a:spAutoFit/>
          </a:bodyPr>
          <a:lstStyle/>
          <a:p>
            <a:r>
              <a:rPr lang="en-US" sz="1050" dirty="0" smtClean="0">
                <a:solidFill>
                  <a:srgbClr val="000000"/>
                </a:solidFill>
              </a:rPr>
              <a:t>Sources:  Centers for Medicare &amp; Medicaid Services, Office of the Actuary </a:t>
            </a:r>
            <a:r>
              <a:rPr lang="en-US" sz="1050" dirty="0">
                <a:solidFill>
                  <a:srgbClr val="000000"/>
                </a:solidFill>
              </a:rPr>
              <a:t>at </a:t>
            </a:r>
            <a:r>
              <a:rPr lang="en-US" sz="1050" dirty="0">
                <a:solidFill>
                  <a:srgbClr val="000000"/>
                </a:solidFill>
                <a:hlinkClick r:id="rId7"/>
              </a:rPr>
              <a:t>http://</a:t>
            </a:r>
            <a:r>
              <a:rPr lang="en-US" sz="1050" dirty="0" smtClean="0">
                <a:solidFill>
                  <a:srgbClr val="000000"/>
                </a:solidFill>
                <a:hlinkClick r:id="rId7"/>
              </a:rPr>
              <a:t>www.cms.gov/Research-Statistics-Data-and-Systems/Statistics-Trends-and-Reports/NationalHealthExpendData/NationalHealthAccountsProjected.html</a:t>
            </a:r>
            <a:r>
              <a:rPr lang="en-US" sz="1050" dirty="0" smtClean="0">
                <a:solidFill>
                  <a:srgbClr val="000000"/>
                </a:solidFill>
              </a:rPr>
              <a:t> accessed 3/14/14; Insurance </a:t>
            </a:r>
            <a:r>
              <a:rPr lang="en-US" sz="1050" dirty="0">
                <a:solidFill>
                  <a:srgbClr val="000000"/>
                </a:solidFill>
              </a:rPr>
              <a:t>Information </a:t>
            </a:r>
            <a:r>
              <a:rPr lang="en-US" sz="1050" dirty="0" smtClean="0">
                <a:solidFill>
                  <a:srgbClr val="000000"/>
                </a:solidFill>
              </a:rPr>
              <a:t>Institute.</a:t>
            </a:r>
            <a:endParaRPr lang="en-US" sz="1050" dirty="0">
              <a:solidFill>
                <a:srgbClr val="000000"/>
              </a:solidFill>
            </a:endParaRPr>
          </a:p>
        </p:txBody>
      </p:sp>
      <p:sp>
        <p:nvSpPr>
          <p:cNvPr id="5547022" name="Rectangle 14"/>
          <p:cNvSpPr>
            <a:spLocks noChangeArrowheads="1"/>
          </p:cNvSpPr>
          <p:nvPr/>
        </p:nvSpPr>
        <p:spPr bwMode="auto">
          <a:xfrm>
            <a:off x="785255" y="4554934"/>
            <a:ext cx="174532" cy="231437"/>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693139" y="3922763"/>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26" name="PPTShape_1"/>
          <p:cNvSpPr>
            <a:spLocks noChangeArrowheads="1"/>
          </p:cNvSpPr>
          <p:nvPr/>
        </p:nvSpPr>
        <p:spPr bwMode="auto">
          <a:xfrm>
            <a:off x="872238" y="4967326"/>
            <a:ext cx="942171" cy="668338"/>
          </a:xfrm>
          <a:prstGeom prst="wedgeRectCallout">
            <a:avLst>
              <a:gd name="adj1" fmla="val -38958"/>
              <a:gd name="adj2" fmla="val -65994"/>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1965 5.8%</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959787" y="1513108"/>
            <a:ext cx="4229029" cy="1200329"/>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Health care expenditures as a share of GDP rose from 5.8% in 1965 to 18.0% in 2013 and are expected to reach 19.9% of GDP by 2022</a:t>
            </a:r>
            <a:endParaRPr lang="en-US" b="1" dirty="0">
              <a:solidFill>
                <a:srgbClr val="FFFFFF"/>
              </a:solidFill>
              <a:latin typeface="Arial" charset="0"/>
              <a:cs typeface="Arial" charset="0"/>
            </a:endParaRP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rPr>
              <a:t>% of GDP</a:t>
            </a:r>
            <a:endParaRPr lang="en-US" sz="1600" b="1" dirty="0">
              <a:solidFill>
                <a:srgbClr val="225A7A"/>
              </a:solidFill>
              <a:latin typeface="Arial" charset="0"/>
              <a:cs typeface="Arial" charset="0"/>
            </a:endParaRPr>
          </a:p>
        </p:txBody>
      </p:sp>
      <p:sp>
        <p:nvSpPr>
          <p:cNvPr id="29" name="AutoShape 8"/>
          <p:cNvSpPr>
            <a:spLocks noChangeArrowheads="1"/>
          </p:cNvSpPr>
          <p:nvPr/>
        </p:nvSpPr>
        <p:spPr bwMode="blackWhite">
          <a:xfrm>
            <a:off x="7925724" y="2037097"/>
            <a:ext cx="1189703" cy="659324"/>
          </a:xfrm>
          <a:prstGeom prst="wedgeRectCallout">
            <a:avLst>
              <a:gd name="adj1" fmla="val 11784"/>
              <a:gd name="adj2" fmla="val -9289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2022 19.9%</a:t>
            </a:r>
            <a:endParaRPr lang="en-US" b="1" dirty="0">
              <a:solidFill>
                <a:srgbClr val="FFFFFF"/>
              </a:solidFill>
              <a:latin typeface="Arial" pitchFamily="34" charset="0"/>
              <a:cs typeface="Arial" pitchFamily="34" charset="0"/>
            </a:endParaRPr>
          </a:p>
        </p:txBody>
      </p:sp>
      <p:sp>
        <p:nvSpPr>
          <p:cNvPr id="31" name="PPTShape_1"/>
          <p:cNvSpPr>
            <a:spLocks noChangeArrowheads="1"/>
          </p:cNvSpPr>
          <p:nvPr/>
        </p:nvSpPr>
        <p:spPr bwMode="auto">
          <a:xfrm>
            <a:off x="2199034" y="445441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1980: 9.2%</a:t>
            </a:r>
            <a:endParaRPr lang="en-US" sz="1200" dirty="0">
              <a:solidFill>
                <a:srgbClr val="FFFFFF"/>
              </a:solidFill>
              <a:latin typeface="Arial" charset="0"/>
              <a:cs typeface="Arial" charset="0"/>
            </a:endParaRPr>
          </a:p>
        </p:txBody>
      </p:sp>
      <p:sp>
        <p:nvSpPr>
          <p:cNvPr id="32" name="Rectangle 15"/>
          <p:cNvSpPr>
            <a:spLocks noChangeArrowheads="1"/>
          </p:cNvSpPr>
          <p:nvPr/>
        </p:nvSpPr>
        <p:spPr bwMode="auto">
          <a:xfrm>
            <a:off x="4183076" y="3116990"/>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3" name="PPTShape_1"/>
          <p:cNvSpPr>
            <a:spLocks noChangeArrowheads="1"/>
          </p:cNvSpPr>
          <p:nvPr/>
        </p:nvSpPr>
        <p:spPr bwMode="auto">
          <a:xfrm>
            <a:off x="3711987" y="3663544"/>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1990: 12.5%</a:t>
            </a:r>
            <a:endParaRPr lang="en-US" sz="1200" dirty="0">
              <a:solidFill>
                <a:srgbClr val="FFFFFF"/>
              </a:solidFill>
              <a:latin typeface="Arial" charset="0"/>
              <a:cs typeface="Arial" charset="0"/>
            </a:endParaRPr>
          </a:p>
        </p:txBody>
      </p:sp>
      <p:sp>
        <p:nvSpPr>
          <p:cNvPr id="34" name="Rectangle 15"/>
          <p:cNvSpPr>
            <a:spLocks noChangeArrowheads="1"/>
          </p:cNvSpPr>
          <p:nvPr/>
        </p:nvSpPr>
        <p:spPr bwMode="auto">
          <a:xfrm>
            <a:off x="5544283" y="282913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5" name="PPTShape_1"/>
          <p:cNvSpPr>
            <a:spLocks noChangeArrowheads="1"/>
          </p:cNvSpPr>
          <p:nvPr/>
        </p:nvSpPr>
        <p:spPr bwMode="auto">
          <a:xfrm>
            <a:off x="5092000" y="3358768"/>
            <a:ext cx="942171" cy="573144"/>
          </a:xfrm>
          <a:prstGeom prst="wedgeRectCallout">
            <a:avLst>
              <a:gd name="adj1" fmla="val 11633"/>
              <a:gd name="adj2" fmla="val -98242"/>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2000: 13.8%</a:t>
            </a:r>
            <a:endParaRPr lang="en-US" sz="1200" dirty="0">
              <a:solidFill>
                <a:srgbClr val="FFFFFF"/>
              </a:solidFill>
              <a:latin typeface="Arial" charset="0"/>
              <a:cs typeface="Arial" charset="0"/>
            </a:endParaRPr>
          </a:p>
        </p:txBody>
      </p:sp>
      <p:sp>
        <p:nvSpPr>
          <p:cNvPr id="36" name="Rectangle 15"/>
          <p:cNvSpPr>
            <a:spLocks noChangeArrowheads="1"/>
          </p:cNvSpPr>
          <p:nvPr/>
        </p:nvSpPr>
        <p:spPr bwMode="auto">
          <a:xfrm>
            <a:off x="6903329" y="1925774"/>
            <a:ext cx="147312" cy="181036"/>
          </a:xfrm>
          <a:prstGeom prst="rect">
            <a:avLst/>
          </a:prstGeom>
          <a:noFill/>
          <a:ln w="38100">
            <a:solidFill>
              <a:srgbClr val="FF33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7" name="PPTShape_1"/>
          <p:cNvSpPr>
            <a:spLocks noChangeArrowheads="1"/>
          </p:cNvSpPr>
          <p:nvPr/>
        </p:nvSpPr>
        <p:spPr bwMode="auto">
          <a:xfrm>
            <a:off x="6274549" y="2553706"/>
            <a:ext cx="942171" cy="573144"/>
          </a:xfrm>
          <a:prstGeom prst="wedgeRectCallout">
            <a:avLst>
              <a:gd name="adj1" fmla="val 24023"/>
              <a:gd name="adj2" fmla="val -123701"/>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2010: 17.9%</a:t>
            </a:r>
            <a:endParaRPr lang="en-US" sz="1200" dirty="0">
              <a:solidFill>
                <a:srgbClr val="FFFFFF"/>
              </a:solidFill>
              <a:latin typeface="Arial" charset="0"/>
              <a:cs typeface="Arial" charset="0"/>
            </a:endParaRPr>
          </a:p>
        </p:txBody>
      </p:sp>
      <p:sp>
        <p:nvSpPr>
          <p:cNvPr id="38" name="Rectangle 15"/>
          <p:cNvSpPr>
            <a:spLocks noChangeArrowheads="1"/>
          </p:cNvSpPr>
          <p:nvPr/>
        </p:nvSpPr>
        <p:spPr bwMode="auto">
          <a:xfrm>
            <a:off x="8520575" y="1505006"/>
            <a:ext cx="147312" cy="181036"/>
          </a:xfrm>
          <a:prstGeom prst="rect">
            <a:avLst/>
          </a:prstGeom>
          <a:noFill/>
          <a:ln w="38100">
            <a:solidFill>
              <a:srgbClr val="FFC000"/>
            </a:solidFill>
            <a:miter lim="800000"/>
            <a:headEnd/>
            <a:tailEnd/>
          </a:ln>
        </p:spPr>
        <p:txBody>
          <a:bodyPr wrap="squar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39" name="AutoShape 8"/>
          <p:cNvSpPr>
            <a:spLocks noChangeArrowheads="1"/>
          </p:cNvSpPr>
          <p:nvPr/>
        </p:nvSpPr>
        <p:spPr bwMode="blackWhite">
          <a:xfrm>
            <a:off x="6821670" y="3922763"/>
            <a:ext cx="2178996" cy="1712901"/>
          </a:xfrm>
          <a:prstGeom prst="wedgeRectCallout">
            <a:avLst>
              <a:gd name="adj1" fmla="val -26428"/>
              <a:gd name="adj2" fmla="val -1575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Since 2009, heath expenditures as a % of GDP have flattened out at about 18%--the question is why and will it last?</a:t>
            </a:r>
            <a:endParaRPr lang="en-US" sz="1600" b="1" dirty="0">
              <a:solidFill>
                <a:srgbClr val="FFFFFF"/>
              </a:solidFill>
              <a:latin typeface="Arial" pitchFamily="34" charset="0"/>
              <a:cs typeface="Arial" pitchFamily="34" charset="0"/>
            </a:endParaRPr>
          </a:p>
        </p:txBody>
      </p:sp>
    </p:spTree>
    <p:custDataLst>
      <p:tags r:id="rId2"/>
    </p:custDataLst>
    <p:extLst>
      <p:ext uri="{BB962C8B-B14F-4D97-AF65-F5344CB8AC3E}">
        <p14:creationId xmlns:p14="http://schemas.microsoft.com/office/powerpoint/2010/main" val="791528822"/>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EE8ADF7-1D45-4667-8BCC-12A86472BB90}" type="slidenum">
              <a:rPr lang="en-US" sz="900">
                <a:solidFill>
                  <a:schemeClr val="bg1"/>
                </a:solidFill>
              </a:rPr>
              <a:pPr algn="r" eaLnBrk="0" hangingPunct="0">
                <a:lnSpc>
                  <a:spcPct val="85000"/>
                </a:lnSpc>
                <a:spcBef>
                  <a:spcPct val="20000"/>
                </a:spcBef>
              </a:pPr>
              <a:t>77</a:t>
            </a:fld>
            <a:endParaRPr lang="en-US" sz="900">
              <a:solidFill>
                <a:schemeClr val="bg1"/>
              </a:solidFill>
            </a:endParaRPr>
          </a:p>
        </p:txBody>
      </p:sp>
      <p:pic>
        <p:nvPicPr>
          <p:cNvPr id="109572"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dirty="0" smtClean="0">
                <a:solidFill>
                  <a:schemeClr val="bg1"/>
                </a:solidFill>
              </a:rPr>
              <a:t>Recent Attacks on the Insurance Industry</a:t>
            </a:r>
            <a:endParaRPr lang="en-US" sz="4200" b="1" dirty="0">
              <a:solidFill>
                <a:schemeClr val="bg1"/>
              </a:solidFill>
            </a:endParaRPr>
          </a:p>
        </p:txBody>
      </p:sp>
      <p:sp>
        <p:nvSpPr>
          <p:cNvPr id="2152456" name="Rectangle 8"/>
          <p:cNvSpPr>
            <a:spLocks noChangeArrowheads="1"/>
          </p:cNvSpPr>
          <p:nvPr/>
        </p:nvSpPr>
        <p:spPr bwMode="auto">
          <a:xfrm>
            <a:off x="854075" y="4362450"/>
            <a:ext cx="7435850" cy="12003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Why Are Critics Suddenly More Aggressive?</a:t>
            </a:r>
          </a:p>
        </p:txBody>
      </p:sp>
    </p:spTree>
    <p:extLst>
      <p:ext uri="{BB962C8B-B14F-4D97-AF65-F5344CB8AC3E}">
        <p14:creationId xmlns:p14="http://schemas.microsoft.com/office/powerpoint/2010/main" val="316880012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105"/>
          <p:cNvSpPr>
            <a:spLocks noGrp="1" noChangeArrowheads="1"/>
          </p:cNvSpPr>
          <p:nvPr>
            <p:ph type="dt" sz="quarter" idx="10"/>
          </p:nvPr>
        </p:nvSpPr>
        <p:spPr>
          <a:noFill/>
        </p:spPr>
        <p:txBody>
          <a:bodyPr/>
          <a:lstStyle/>
          <a:p>
            <a:r>
              <a:rPr lang="en-US" smtClean="0"/>
              <a:t>12/01/09 - 9pm</a:t>
            </a:r>
          </a:p>
        </p:txBody>
      </p:sp>
      <p:sp>
        <p:nvSpPr>
          <p:cNvPr id="10752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7524" name="Rectangle 110"/>
          <p:cNvSpPr>
            <a:spLocks noGrp="1" noChangeArrowheads="1"/>
          </p:cNvSpPr>
          <p:nvPr>
            <p:ph type="sldNum" sz="quarter" idx="12"/>
          </p:nvPr>
        </p:nvSpPr>
        <p:spPr>
          <a:noFill/>
        </p:spPr>
        <p:txBody>
          <a:bodyPr/>
          <a:lstStyle/>
          <a:p>
            <a:fld id="{A4C7BCE1-8634-4D87-B8C2-16540BBDFA5A}" type="slidenum">
              <a:rPr lang="en-US" smtClean="0"/>
              <a:pPr/>
              <a:t>78</a:t>
            </a:fld>
            <a:endParaRPr lang="en-US" smtClean="0"/>
          </a:p>
        </p:txBody>
      </p:sp>
      <p:sp>
        <p:nvSpPr>
          <p:cNvPr id="107525" name="Rectangle 2"/>
          <p:cNvSpPr>
            <a:spLocks noGrp="1" noChangeArrowheads="1"/>
          </p:cNvSpPr>
          <p:nvPr>
            <p:ph type="title"/>
          </p:nvPr>
        </p:nvSpPr>
        <p:spPr/>
        <p:txBody>
          <a:bodyPr/>
          <a:lstStyle/>
          <a:p>
            <a:r>
              <a:rPr lang="en-US" dirty="0" smtClean="0"/>
              <a:t>What’s Driving Attacks on the  Insurance Industry?</a:t>
            </a:r>
          </a:p>
        </p:txBody>
      </p:sp>
      <p:sp>
        <p:nvSpPr>
          <p:cNvPr id="1922051" name="Rectangle 3"/>
          <p:cNvSpPr>
            <a:spLocks noGrp="1" noChangeArrowheads="1"/>
          </p:cNvSpPr>
          <p:nvPr>
            <p:ph type="body" idx="1"/>
          </p:nvPr>
        </p:nvSpPr>
        <p:spPr>
          <a:xfrm>
            <a:off x="133023" y="1122456"/>
            <a:ext cx="8963025" cy="4652963"/>
          </a:xfrm>
        </p:spPr>
        <p:txBody>
          <a:bodyPr/>
          <a:lstStyle/>
          <a:p>
            <a:pPr>
              <a:lnSpc>
                <a:spcPct val="100000"/>
              </a:lnSpc>
              <a:spcBef>
                <a:spcPct val="50000"/>
              </a:spcBef>
            </a:pPr>
            <a:r>
              <a:rPr lang="en-US" sz="1800" b="1" dirty="0" smtClean="0"/>
              <a:t>Recent Surge in Attacks is Associated with Income Inequality Debate in the United States</a:t>
            </a:r>
          </a:p>
          <a:p>
            <a:pPr lvl="1">
              <a:lnSpc>
                <a:spcPct val="100000"/>
              </a:lnSpc>
            </a:pPr>
            <a:r>
              <a:rPr lang="en-US" sz="1600" dirty="0" smtClean="0"/>
              <a:t>Attacks not confined to auto insurance (e.g., Workers Comp, </a:t>
            </a:r>
            <a:r>
              <a:rPr lang="en-US" sz="1600" dirty="0"/>
              <a:t>H</a:t>
            </a:r>
            <a:r>
              <a:rPr lang="en-US" sz="1600" dirty="0" smtClean="0"/>
              <a:t>ealth)</a:t>
            </a:r>
          </a:p>
          <a:p>
            <a:pPr lvl="1">
              <a:lnSpc>
                <a:spcPct val="100000"/>
              </a:lnSpc>
            </a:pPr>
            <a:r>
              <a:rPr lang="en-US" sz="1600" dirty="0" smtClean="0"/>
              <a:t>Not confined to insurance (banks, lending in general, student loans)</a:t>
            </a:r>
          </a:p>
          <a:p>
            <a:pPr>
              <a:lnSpc>
                <a:spcPct val="100000"/>
              </a:lnSpc>
              <a:spcBef>
                <a:spcPct val="50000"/>
              </a:spcBef>
            </a:pPr>
            <a:r>
              <a:rPr lang="en-US" sz="1800" b="1" dirty="0" smtClean="0"/>
              <a:t>Politics, Economics, Regulation &amp; Demographics Are Principal Drivers</a:t>
            </a:r>
            <a:endParaRPr lang="en-US" sz="1600" dirty="0" smtClean="0"/>
          </a:p>
          <a:p>
            <a:pPr lvl="1">
              <a:lnSpc>
                <a:spcPct val="100000"/>
              </a:lnSpc>
            </a:pPr>
            <a:r>
              <a:rPr lang="en-US" sz="1600" dirty="0" smtClean="0"/>
              <a:t>CFA/CR and others (</a:t>
            </a:r>
            <a:r>
              <a:rPr lang="en-US" sz="1600" dirty="0" err="1" smtClean="0"/>
              <a:t>ProPublica</a:t>
            </a:r>
            <a:r>
              <a:rPr lang="en-US" sz="1600" dirty="0" smtClean="0"/>
              <a:t>) emboldened in current environment</a:t>
            </a:r>
          </a:p>
          <a:p>
            <a:pPr lvl="1">
              <a:lnSpc>
                <a:spcPct val="100000"/>
              </a:lnSpc>
            </a:pPr>
            <a:r>
              <a:rPr lang="en-US" sz="1600" dirty="0" smtClean="0"/>
              <a:t>Dodd-Frank Act stuffed with income inequality mandates and studies</a:t>
            </a:r>
          </a:p>
          <a:p>
            <a:pPr lvl="1">
              <a:lnSpc>
                <a:spcPct val="100000"/>
              </a:lnSpc>
            </a:pPr>
            <a:r>
              <a:rPr lang="en-US" sz="1600" dirty="0" smtClean="0"/>
              <a:t>FIO now studying auto insurance affordability; Wants to create index.</a:t>
            </a:r>
          </a:p>
          <a:p>
            <a:pPr lvl="1">
              <a:lnSpc>
                <a:spcPct val="100000"/>
              </a:lnSpc>
            </a:pPr>
            <a:r>
              <a:rPr lang="en-US" sz="1600" dirty="0" smtClean="0"/>
              <a:t>Definition of “fairness” is shifting</a:t>
            </a:r>
          </a:p>
          <a:p>
            <a:pPr>
              <a:lnSpc>
                <a:spcPct val="100000"/>
              </a:lnSpc>
              <a:spcBef>
                <a:spcPct val="50000"/>
              </a:spcBef>
            </a:pPr>
            <a:r>
              <a:rPr lang="en-US" sz="1800" b="1" dirty="0" smtClean="0"/>
              <a:t>CFA Has Been Able to Attack Certain Rating Factors Based on New Perception of Fairness (which is independent of actual risk)</a:t>
            </a:r>
          </a:p>
          <a:p>
            <a:pPr lvl="1">
              <a:lnSpc>
                <a:spcPct val="100000"/>
              </a:lnSpc>
            </a:pPr>
            <a:r>
              <a:rPr lang="en-US" sz="1600" b="1" dirty="0" smtClean="0"/>
              <a:t>Education		Occupation	Marital Status	Gender</a:t>
            </a:r>
          </a:p>
          <a:p>
            <a:pPr lvl="1">
              <a:lnSpc>
                <a:spcPct val="100000"/>
              </a:lnSpc>
            </a:pPr>
            <a:r>
              <a:rPr lang="en-US" sz="1600" b="1" dirty="0" smtClean="0"/>
              <a:t>Age		Credit Profile	Location		</a:t>
            </a:r>
            <a:r>
              <a:rPr lang="en-US" sz="1600" b="1" i="1" dirty="0" smtClean="0"/>
              <a:t>“Price Optimization”</a:t>
            </a:r>
          </a:p>
          <a:p>
            <a:pPr>
              <a:lnSpc>
                <a:spcPct val="100000"/>
              </a:lnSpc>
              <a:spcBef>
                <a:spcPct val="50000"/>
              </a:spcBef>
            </a:pPr>
            <a:r>
              <a:rPr lang="en-US" sz="1800" b="1" dirty="0" smtClean="0"/>
              <a:t>All of These Are Vulnerable to Attack in the Current Environment</a:t>
            </a:r>
          </a:p>
          <a:p>
            <a:pPr>
              <a:lnSpc>
                <a:spcPct val="100000"/>
              </a:lnSpc>
              <a:spcBef>
                <a:spcPct val="50000"/>
              </a:spcBef>
            </a:pPr>
            <a:r>
              <a:rPr lang="en-US" sz="1800" b="1" dirty="0" smtClean="0"/>
              <a:t>Infinite Number of Quotes </a:t>
            </a:r>
            <a:r>
              <a:rPr lang="en-US" sz="1800" b="1" dirty="0" err="1" smtClean="0"/>
              <a:t>Online</a:t>
            </a:r>
            <a:r>
              <a:rPr lang="en-US" sz="1800" b="1" dirty="0" err="1" smtClean="0">
                <a:sym typeface="Wingdings" panose="05000000000000000000" pitchFamily="2" charset="2"/>
              </a:rPr>
              <a:t>CFA</a:t>
            </a:r>
            <a:r>
              <a:rPr lang="en-US" sz="1800" b="1" dirty="0" smtClean="0">
                <a:sym typeface="Wingdings" panose="05000000000000000000" pitchFamily="2" charset="2"/>
              </a:rPr>
              <a:t> Uses to Highlight Perceived Inequities</a:t>
            </a:r>
            <a:endParaRPr lang="en-US" sz="1800" b="1" dirty="0" smtClean="0"/>
          </a:p>
        </p:txBody>
      </p:sp>
    </p:spTree>
    <p:extLst>
      <p:ext uri="{BB962C8B-B14F-4D97-AF65-F5344CB8AC3E}">
        <p14:creationId xmlns:p14="http://schemas.microsoft.com/office/powerpoint/2010/main" val="18424934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22051">
                                            <p:txEl>
                                              <p:pRg st="8" end="8"/>
                                            </p:txEl>
                                          </p:spTgt>
                                        </p:tgtEl>
                                        <p:attrNameLst>
                                          <p:attrName>style.visibility</p:attrName>
                                        </p:attrNameLst>
                                      </p:cBhvr>
                                      <p:to>
                                        <p:strVal val="visible"/>
                                      </p:to>
                                    </p:set>
                                    <p:animEffect transition="in" filter="wipe(left)">
                                      <p:cBhvr>
                                        <p:cTn id="35" dur="500"/>
                                        <p:tgtEl>
                                          <p:spTgt spid="1922051">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922051">
                                            <p:txEl>
                                              <p:pRg st="9" end="9"/>
                                            </p:txEl>
                                          </p:spTgt>
                                        </p:tgtEl>
                                        <p:attrNameLst>
                                          <p:attrName>style.visibility</p:attrName>
                                        </p:attrNameLst>
                                      </p:cBhvr>
                                      <p:to>
                                        <p:strVal val="visible"/>
                                      </p:to>
                                    </p:set>
                                    <p:animEffect transition="in" filter="wipe(left)">
                                      <p:cBhvr>
                                        <p:cTn id="38" dur="500"/>
                                        <p:tgtEl>
                                          <p:spTgt spid="1922051">
                                            <p:txEl>
                                              <p:pRg st="9" end="9"/>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922051">
                                            <p:txEl>
                                              <p:pRg st="10" end="10"/>
                                            </p:txEl>
                                          </p:spTgt>
                                        </p:tgtEl>
                                        <p:attrNameLst>
                                          <p:attrName>style.visibility</p:attrName>
                                        </p:attrNameLst>
                                      </p:cBhvr>
                                      <p:to>
                                        <p:strVal val="visible"/>
                                      </p:to>
                                    </p:set>
                                    <p:animEffect transition="in" filter="wipe(left)">
                                      <p:cBhvr>
                                        <p:cTn id="41" dur="500"/>
                                        <p:tgtEl>
                                          <p:spTgt spid="1922051">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922051">
                                            <p:txEl>
                                              <p:pRg st="11" end="11"/>
                                            </p:txEl>
                                          </p:spTgt>
                                        </p:tgtEl>
                                        <p:attrNameLst>
                                          <p:attrName>style.visibility</p:attrName>
                                        </p:attrNameLst>
                                      </p:cBhvr>
                                      <p:to>
                                        <p:strVal val="visible"/>
                                      </p:to>
                                    </p:set>
                                    <p:animEffect transition="in" filter="wipe(left)">
                                      <p:cBhvr>
                                        <p:cTn id="46" dur="500"/>
                                        <p:tgtEl>
                                          <p:spTgt spid="1922051">
                                            <p:txEl>
                                              <p:pRg st="11" end="1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922051">
                                            <p:txEl>
                                              <p:pRg st="12" end="12"/>
                                            </p:txEl>
                                          </p:spTgt>
                                        </p:tgtEl>
                                        <p:attrNameLst>
                                          <p:attrName>style.visibility</p:attrName>
                                        </p:attrNameLst>
                                      </p:cBhvr>
                                      <p:to>
                                        <p:strVal val="visible"/>
                                      </p:to>
                                    </p:set>
                                    <p:animEffect transition="in" filter="wipe(left)">
                                      <p:cBhvr>
                                        <p:cTn id="51" dur="500"/>
                                        <p:tgtEl>
                                          <p:spTgt spid="192205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Actions: NCOIL Hearing Testimony </a:t>
            </a:r>
            <a:endParaRPr lang="en-US" dirty="0"/>
          </a:p>
        </p:txBody>
      </p:sp>
      <p:sp>
        <p:nvSpPr>
          <p:cNvPr id="5" name="Date Placeholder 4"/>
          <p:cNvSpPr>
            <a:spLocks noGrp="1"/>
          </p:cNvSpPr>
          <p:nvPr>
            <p:ph type="dt" sz="half" idx="10"/>
          </p:nvPr>
        </p:nvSpPr>
        <p:spPr/>
        <p:txBody>
          <a:bodyPr/>
          <a:lstStyle/>
          <a:p>
            <a:pPr>
              <a:defRPr/>
            </a:pPr>
            <a:r>
              <a:rPr lang="en-US" smtClean="0">
                <a:solidFill>
                  <a:srgbClr val="FFFFFF"/>
                </a:solidFill>
              </a:rPr>
              <a:t>12/01/09 - 9pm</a:t>
            </a:r>
            <a:endParaRPr lang="en-US" dirty="0">
              <a:solidFill>
                <a:srgbClr val="FFFFFF"/>
              </a:solidFill>
            </a:endParaRPr>
          </a:p>
        </p:txBody>
      </p:sp>
      <p:sp>
        <p:nvSpPr>
          <p:cNvPr id="6" name="Footer Placeholder 5"/>
          <p:cNvSpPr>
            <a:spLocks noGrp="1"/>
          </p:cNvSpPr>
          <p:nvPr>
            <p:ph type="ftr" sz="quarter" idx="11"/>
          </p:nvPr>
        </p:nvSpPr>
        <p:spPr/>
        <p:txBody>
          <a:bodyPr/>
          <a:lstStyle/>
          <a:p>
            <a:pPr>
              <a:defRPr/>
            </a:pPr>
            <a:r>
              <a:rPr lang="en-US" smtClean="0">
                <a:solidFill>
                  <a:srgbClr val="FFFFFF"/>
                </a:solidFill>
              </a:rPr>
              <a:t>eSlide – P6466 – The Financial Crisis and the Future of the P/C</a:t>
            </a:r>
            <a:endParaRPr lang="en-US" dirty="0">
              <a:solidFill>
                <a:srgbClr val="FFFFFF"/>
              </a:solidFill>
            </a:endParaRPr>
          </a:p>
        </p:txBody>
      </p:sp>
      <p:sp>
        <p:nvSpPr>
          <p:cNvPr id="7" name="Slide Number Placeholder 6"/>
          <p:cNvSpPr>
            <a:spLocks noGrp="1"/>
          </p:cNvSpPr>
          <p:nvPr>
            <p:ph type="sldNum" sz="quarter" idx="12"/>
          </p:nvPr>
        </p:nvSpPr>
        <p:spPr/>
        <p:txBody>
          <a:bodyPr/>
          <a:lstStyle/>
          <a:p>
            <a:pPr>
              <a:defRPr/>
            </a:pPr>
            <a:fld id="{FB96CF80-9CB0-41A6-AEE1-6604F1D51A5C}" type="slidenum">
              <a:rPr lang="en-US" smtClean="0">
                <a:solidFill>
                  <a:srgbClr val="000000"/>
                </a:solidFill>
              </a:rPr>
              <a:pPr>
                <a:defRPr/>
              </a:pPr>
              <a:t>79</a:t>
            </a:fld>
            <a:endParaRPr lang="en-US" dirty="0">
              <a:solidFill>
                <a:srgbClr val="000000"/>
              </a:solidFill>
            </a:endParaRPr>
          </a:p>
        </p:txBody>
      </p:sp>
      <p:sp>
        <p:nvSpPr>
          <p:cNvPr id="15"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6" name="Picture 15"/>
          <p:cNvPicPr>
            <a:picLocks noChangeAspect="1"/>
          </p:cNvPicPr>
          <p:nvPr/>
        </p:nvPicPr>
        <p:blipFill>
          <a:blip r:embed="rId2"/>
          <a:stretch>
            <a:fillRect/>
          </a:stretch>
        </p:blipFill>
        <p:spPr>
          <a:xfrm>
            <a:off x="591042" y="1407319"/>
            <a:ext cx="3609975" cy="4676775"/>
          </a:xfrm>
          <a:prstGeom prst="rect">
            <a:avLst/>
          </a:prstGeom>
          <a:ln>
            <a:solidFill>
              <a:srgbClr val="2B7299"/>
            </a:solidFill>
          </a:ln>
        </p:spPr>
      </p:pic>
      <p:sp>
        <p:nvSpPr>
          <p:cNvPr id="17" name="AutoShape 38"/>
          <p:cNvSpPr>
            <a:spLocks noChangeArrowheads="1"/>
          </p:cNvSpPr>
          <p:nvPr/>
        </p:nvSpPr>
        <p:spPr bwMode="blackWhite">
          <a:xfrm>
            <a:off x="5704260" y="1630075"/>
            <a:ext cx="3120652" cy="3745965"/>
          </a:xfrm>
          <a:prstGeom prst="wedgeRectCallout">
            <a:avLst>
              <a:gd name="adj1" fmla="val -102714"/>
              <a:gd name="adj2" fmla="val 7400"/>
            </a:avLst>
          </a:prstGeom>
          <a:gradFill rotWithShape="1">
            <a:gsLst>
              <a:gs pos="0">
                <a:schemeClr val="accent1"/>
              </a:gs>
              <a:gs pos="100000">
                <a:srgbClr val="173C51"/>
              </a:gs>
            </a:gsLst>
            <a:lin ang="5400000" scaled="1"/>
          </a:gradFill>
          <a:ln w="28575" algn="ctr">
            <a:solidFill>
              <a:schemeClr val="accent1"/>
            </a:solidFill>
            <a:miter lim="800000"/>
            <a:headEnd/>
            <a:tailEnd/>
          </a:ln>
        </p:spPr>
        <p:txBody>
          <a:bodyPr tIns="91440" bIns="91440"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ctr" fontAlgn="base">
              <a:lnSpc>
                <a:spcPct val="100000"/>
              </a:lnSpc>
              <a:spcBef>
                <a:spcPct val="0"/>
              </a:spcBef>
              <a:spcAft>
                <a:spcPct val="0"/>
              </a:spcAft>
              <a:buClrTx/>
              <a:buFontTx/>
              <a:buNone/>
            </a:pPr>
            <a:r>
              <a:rPr lang="en-US" sz="2000" b="1" dirty="0" smtClean="0">
                <a:solidFill>
                  <a:srgbClr val="FFFFFF"/>
                </a:solidFill>
                <a:cs typeface="Arial" charset="0"/>
              </a:rPr>
              <a:t>Testified as industry’s witness at July 17 National Conference of Insurance Legislators’ hearing on Price Optimization;</a:t>
            </a:r>
          </a:p>
          <a:p>
            <a:pPr algn="ctr" fontAlgn="base">
              <a:lnSpc>
                <a:spcPct val="100000"/>
              </a:lnSpc>
              <a:spcBef>
                <a:spcPct val="0"/>
              </a:spcBef>
              <a:spcAft>
                <a:spcPct val="0"/>
              </a:spcAft>
              <a:buClrTx/>
              <a:buFontTx/>
              <a:buNone/>
            </a:pPr>
            <a:endParaRPr lang="en-US" sz="2000" b="1" dirty="0">
              <a:solidFill>
                <a:srgbClr val="FFFFFF"/>
              </a:solidFill>
              <a:cs typeface="Arial" charset="0"/>
            </a:endParaRPr>
          </a:p>
          <a:p>
            <a:pPr algn="ctr" fontAlgn="base">
              <a:lnSpc>
                <a:spcPct val="100000"/>
              </a:lnSpc>
              <a:spcBef>
                <a:spcPct val="0"/>
              </a:spcBef>
              <a:spcAft>
                <a:spcPct val="0"/>
              </a:spcAft>
              <a:buClrTx/>
              <a:buFontTx/>
              <a:buNone/>
            </a:pPr>
            <a:r>
              <a:rPr lang="en-US" sz="2000" b="1" dirty="0" smtClean="0">
                <a:solidFill>
                  <a:srgbClr val="FFFFFF"/>
                </a:solidFill>
                <a:cs typeface="Arial" charset="0"/>
              </a:rPr>
              <a:t>Worked very closely with PCI, AIA, NAMIC and independent companies.</a:t>
            </a:r>
            <a:endParaRPr lang="en-US" sz="2000" b="1" dirty="0">
              <a:solidFill>
                <a:srgbClr val="FFFFFF"/>
              </a:solidFill>
              <a:cs typeface="Arial" charset="0"/>
            </a:endParaRPr>
          </a:p>
        </p:txBody>
      </p:sp>
    </p:spTree>
    <p:extLst>
      <p:ext uri="{BB962C8B-B14F-4D97-AF65-F5344CB8AC3E}">
        <p14:creationId xmlns:p14="http://schemas.microsoft.com/office/powerpoint/2010/main" val="420463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2014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2014 combined ratio including M&amp;FG insurers is 97.0; 2013 =  96.1; 2012 =103.2, 2011 =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a:t>
            </a:r>
            <a:r>
              <a:rPr lang="en-US" sz="1100" dirty="0" smtClean="0">
                <a:solidFill>
                  <a:srgbClr val="000000"/>
                </a:solidFill>
                <a:latin typeface="Arial" charset="0"/>
                <a:cs typeface="Arial" charset="0"/>
              </a:rPr>
              <a:t>ISO </a:t>
            </a:r>
            <a:r>
              <a:rPr lang="en-US" sz="1100" dirty="0" err="1" smtClean="0">
                <a:solidFill>
                  <a:srgbClr val="000000"/>
                </a:solidFill>
                <a:latin typeface="Arial" charset="0"/>
                <a:cs typeface="Arial" charset="0"/>
              </a:rPr>
              <a:t>Verisk</a:t>
            </a:r>
            <a:r>
              <a:rPr lang="en-US" sz="1100" dirty="0" smtClean="0">
                <a:solidFill>
                  <a:srgbClr val="000000"/>
                </a:solidFill>
                <a:latin typeface="Arial" charset="0"/>
                <a:cs typeface="Arial" charset="0"/>
              </a:rPr>
              <a:t> Analytics </a:t>
            </a:r>
            <a:r>
              <a:rPr lang="en-US" sz="1100" dirty="0">
                <a:solidFill>
                  <a:srgbClr val="000000"/>
                </a:solidFill>
                <a:latin typeface="Arial" charset="0"/>
                <a:cs typeface="Arial" charset="0"/>
              </a:rPr>
              <a:t>data.</a:t>
            </a:r>
          </a:p>
        </p:txBody>
      </p:sp>
      <p:graphicFrame>
        <p:nvGraphicFramePr>
          <p:cNvPr id="2050" name="Object 2"/>
          <p:cNvGraphicFramePr>
            <a:graphicFrameLocks/>
          </p:cNvGraphicFramePr>
          <p:nvPr>
            <p:extLst>
              <p:ext uri="{D42A27DB-BD31-4B8C-83A1-F6EECF244321}">
                <p14:modId xmlns:p14="http://schemas.microsoft.com/office/powerpoint/2010/main" val="985996514"/>
              </p:ext>
            </p:extLst>
          </p:nvPr>
        </p:nvGraphicFramePr>
        <p:xfrm>
          <a:off x="292100" y="1549400"/>
          <a:ext cx="8597900" cy="3937000"/>
        </p:xfrm>
        <a:graphic>
          <a:graphicData uri="http://schemas.openxmlformats.org/presentationml/2006/ole">
            <mc:AlternateContent xmlns:mc="http://schemas.openxmlformats.org/markup-compatibility/2006">
              <mc:Choice xmlns:v="urn:schemas-microsoft-com:vml" Requires="v">
                <p:oleObj spid="_x0000_s28367002" name="Chart" r:id="rId4" imgW="8600977" imgH="3924439" progId="MSGraph.Chart.8">
                  <p:embed followColorScheme="full"/>
                </p:oleObj>
              </mc:Choice>
              <mc:Fallback>
                <p:oleObj name="Chart" r:id="rId4" imgW="8600977" imgH="3924439" progId="MSGraph.Chart.8">
                  <p:embed followColorScheme="full"/>
                  <p:pic>
                    <p:nvPicPr>
                      <p:cNvPr id="0" name=""/>
                      <p:cNvPicPr>
                        <a:picLocks noChangeArrowheads="1"/>
                      </p:cNvPicPr>
                      <p:nvPr/>
                    </p:nvPicPr>
                    <p:blipFill>
                      <a:blip r:embed="rId5"/>
                      <a:srcRect/>
                      <a:stretch>
                        <a:fillRect/>
                      </a:stretch>
                    </p:blipFill>
                    <p:spPr bwMode="gray">
                      <a:xfrm>
                        <a:off x="292100" y="1549400"/>
                        <a:ext cx="8597900"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672179" y="1182781"/>
            <a:ext cx="5437499"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2012/13,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223753" y="4061821"/>
            <a:ext cx="1472022" cy="680362"/>
          </a:xfrm>
          <a:prstGeom prst="wedgeRectCallout">
            <a:avLst>
              <a:gd name="adj1" fmla="val 104909"/>
              <a:gd name="adj2" fmla="val -437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Lower CATs helped ROEs in 2013-15:Q2</a:t>
            </a:r>
            <a:endParaRPr lang="en-US" sz="14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3023394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I.I.I. Media Advisories</a:t>
            </a:r>
            <a:endParaRPr lang="en-US" dirty="0"/>
          </a:p>
        </p:txBody>
      </p:sp>
      <p:pic>
        <p:nvPicPr>
          <p:cNvPr id="8" name="Content Placeholder 7"/>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1099781" y="1600200"/>
            <a:ext cx="2753437" cy="4525963"/>
          </a:xfrm>
          <a:prstGeom prst="rect">
            <a:avLst/>
          </a:prstGeom>
          <a:ln>
            <a:solidFill>
              <a:srgbClr val="2B7299"/>
            </a:solidFill>
          </a:ln>
        </p:spPr>
      </p:pic>
      <p:pic>
        <p:nvPicPr>
          <p:cNvPr id="9" name="Content Placeholder 8"/>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331183" y="1600200"/>
            <a:ext cx="2672634" cy="4525963"/>
          </a:xfrm>
          <a:prstGeom prst="rect">
            <a:avLst/>
          </a:prstGeom>
          <a:ln>
            <a:solidFill>
              <a:srgbClr val="2B7299"/>
            </a:solidFill>
          </a:ln>
        </p:spPr>
      </p:pic>
      <p:sp>
        <p:nvSpPr>
          <p:cNvPr id="5" name="Date Placeholder 4"/>
          <p:cNvSpPr>
            <a:spLocks noGrp="1"/>
          </p:cNvSpPr>
          <p:nvPr>
            <p:ph type="dt" sz="half" idx="10"/>
          </p:nvPr>
        </p:nvSpPr>
        <p:spPr/>
        <p:txBody>
          <a:bodyPr/>
          <a:lstStyle/>
          <a:p>
            <a:pPr>
              <a:defRPr/>
            </a:pPr>
            <a:r>
              <a:rPr lang="en-US" smtClean="0">
                <a:solidFill>
                  <a:srgbClr val="FFFFFF"/>
                </a:solidFill>
              </a:rPr>
              <a:t>12/01/09 - 9pm</a:t>
            </a:r>
            <a:endParaRPr lang="en-US" dirty="0">
              <a:solidFill>
                <a:srgbClr val="FFFFFF"/>
              </a:solidFill>
            </a:endParaRPr>
          </a:p>
        </p:txBody>
      </p:sp>
      <p:sp>
        <p:nvSpPr>
          <p:cNvPr id="6" name="Footer Placeholder 5"/>
          <p:cNvSpPr>
            <a:spLocks noGrp="1"/>
          </p:cNvSpPr>
          <p:nvPr>
            <p:ph type="ftr" sz="quarter" idx="11"/>
          </p:nvPr>
        </p:nvSpPr>
        <p:spPr/>
        <p:txBody>
          <a:bodyPr/>
          <a:lstStyle/>
          <a:p>
            <a:pPr>
              <a:defRPr/>
            </a:pPr>
            <a:r>
              <a:rPr lang="en-US" smtClean="0">
                <a:solidFill>
                  <a:srgbClr val="FFFFFF"/>
                </a:solidFill>
              </a:rPr>
              <a:t>eSlide – P6466 – The Financial Crisis and the Future of the P/C</a:t>
            </a:r>
            <a:endParaRPr lang="en-US" dirty="0">
              <a:solidFill>
                <a:srgbClr val="FFFFFF"/>
              </a:solidFill>
            </a:endParaRPr>
          </a:p>
        </p:txBody>
      </p:sp>
      <p:sp>
        <p:nvSpPr>
          <p:cNvPr id="7" name="Slide Number Placeholder 6"/>
          <p:cNvSpPr>
            <a:spLocks noGrp="1"/>
          </p:cNvSpPr>
          <p:nvPr>
            <p:ph type="sldNum" sz="quarter" idx="12"/>
          </p:nvPr>
        </p:nvSpPr>
        <p:spPr/>
        <p:txBody>
          <a:bodyPr/>
          <a:lstStyle/>
          <a:p>
            <a:pPr>
              <a:defRPr/>
            </a:pPr>
            <a:fld id="{FB96CF80-9CB0-41A6-AEE1-6604F1D51A5C}" type="slidenum">
              <a:rPr lang="en-US" smtClean="0">
                <a:solidFill>
                  <a:srgbClr val="000000"/>
                </a:solidFill>
              </a:rPr>
              <a:pPr>
                <a:defRPr/>
              </a:pPr>
              <a:t>80</a:t>
            </a:fld>
            <a:endParaRPr lang="en-US" dirty="0">
              <a:solidFill>
                <a:srgbClr val="000000"/>
              </a:solidFill>
            </a:endParaRPr>
          </a:p>
        </p:txBody>
      </p:sp>
    </p:spTree>
    <p:extLst>
      <p:ext uri="{BB962C8B-B14F-4D97-AF65-F5344CB8AC3E}">
        <p14:creationId xmlns:p14="http://schemas.microsoft.com/office/powerpoint/2010/main" val="429084098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Handout for Government Affairs Staff Attending NAIC Meeting </a:t>
            </a:r>
            <a:endParaRPr lang="en-US" dirty="0"/>
          </a:p>
        </p:txBody>
      </p:sp>
      <p:pic>
        <p:nvPicPr>
          <p:cNvPr id="8" name="Content Placeholder 7"/>
          <p:cNvPicPr>
            <a:picLocks noGrp="1" noChangeAspect="1"/>
          </p:cNvPicPr>
          <p:nvPr>
            <p:ph sz="half" idx="1"/>
          </p:nvPr>
        </p:nvPicPr>
        <p:blipFill>
          <a:blip r:embed="rId2"/>
          <a:stretch>
            <a:fillRect/>
          </a:stretch>
        </p:blipFill>
        <p:spPr>
          <a:xfrm>
            <a:off x="298451" y="1600200"/>
            <a:ext cx="3894898" cy="5133873"/>
          </a:xfrm>
          <a:prstGeom prst="rect">
            <a:avLst/>
          </a:prstGeom>
          <a:ln>
            <a:solidFill>
              <a:srgbClr val="2B7299"/>
            </a:solidFill>
          </a:ln>
        </p:spPr>
      </p:pic>
      <p:pic>
        <p:nvPicPr>
          <p:cNvPr id="9" name="Content Placeholder 8"/>
          <p:cNvPicPr>
            <a:picLocks noGrp="1" noChangeAspect="1"/>
          </p:cNvPicPr>
          <p:nvPr>
            <p:ph sz="half" idx="2"/>
          </p:nvPr>
        </p:nvPicPr>
        <p:blipFill>
          <a:blip r:embed="rId3"/>
          <a:stretch>
            <a:fillRect/>
          </a:stretch>
        </p:blipFill>
        <p:spPr>
          <a:xfrm>
            <a:off x="4903076" y="1600199"/>
            <a:ext cx="3899741" cy="5101247"/>
          </a:xfrm>
          <a:prstGeom prst="rect">
            <a:avLst/>
          </a:prstGeom>
          <a:ln>
            <a:solidFill>
              <a:srgbClr val="2B7299"/>
            </a:solidFill>
          </a:ln>
        </p:spPr>
      </p:pic>
      <p:sp>
        <p:nvSpPr>
          <p:cNvPr id="5" name="Date Placeholder 4"/>
          <p:cNvSpPr>
            <a:spLocks noGrp="1"/>
          </p:cNvSpPr>
          <p:nvPr>
            <p:ph type="dt" sz="half" idx="10"/>
          </p:nvPr>
        </p:nvSpPr>
        <p:spPr/>
        <p:txBody>
          <a:bodyPr/>
          <a:lstStyle/>
          <a:p>
            <a:pPr>
              <a:defRPr/>
            </a:pPr>
            <a:r>
              <a:rPr lang="en-US" smtClean="0">
                <a:solidFill>
                  <a:srgbClr val="FFFFFF"/>
                </a:solidFill>
              </a:rPr>
              <a:t>12/01/09 - 9pm</a:t>
            </a:r>
            <a:endParaRPr lang="en-US" dirty="0">
              <a:solidFill>
                <a:srgbClr val="FFFFFF"/>
              </a:solidFill>
            </a:endParaRPr>
          </a:p>
        </p:txBody>
      </p:sp>
      <p:sp>
        <p:nvSpPr>
          <p:cNvPr id="6" name="Footer Placeholder 5"/>
          <p:cNvSpPr>
            <a:spLocks noGrp="1"/>
          </p:cNvSpPr>
          <p:nvPr>
            <p:ph type="ftr" sz="quarter" idx="11"/>
          </p:nvPr>
        </p:nvSpPr>
        <p:spPr/>
        <p:txBody>
          <a:bodyPr/>
          <a:lstStyle/>
          <a:p>
            <a:pPr>
              <a:defRPr/>
            </a:pPr>
            <a:r>
              <a:rPr lang="en-US" smtClean="0">
                <a:solidFill>
                  <a:srgbClr val="FFFFFF"/>
                </a:solidFill>
              </a:rPr>
              <a:t>eSlide – P6466 – The Financial Crisis and the Future of the P/C</a:t>
            </a:r>
            <a:endParaRPr lang="en-US" dirty="0">
              <a:solidFill>
                <a:srgbClr val="FFFFFF"/>
              </a:solidFill>
            </a:endParaRPr>
          </a:p>
        </p:txBody>
      </p:sp>
      <p:sp>
        <p:nvSpPr>
          <p:cNvPr id="7" name="Slide Number Placeholder 6"/>
          <p:cNvSpPr>
            <a:spLocks noGrp="1"/>
          </p:cNvSpPr>
          <p:nvPr>
            <p:ph type="sldNum" sz="quarter" idx="12"/>
          </p:nvPr>
        </p:nvSpPr>
        <p:spPr/>
        <p:txBody>
          <a:bodyPr/>
          <a:lstStyle/>
          <a:p>
            <a:pPr>
              <a:defRPr/>
            </a:pPr>
            <a:fld id="{FB96CF80-9CB0-41A6-AEE1-6604F1D51A5C}" type="slidenum">
              <a:rPr lang="en-US" smtClean="0">
                <a:solidFill>
                  <a:srgbClr val="000000"/>
                </a:solidFill>
              </a:rPr>
              <a:pPr>
                <a:defRPr/>
              </a:pPr>
              <a:t>81</a:t>
            </a:fld>
            <a:endParaRPr lang="en-US" dirty="0">
              <a:solidFill>
                <a:srgbClr val="000000"/>
              </a:solidFill>
            </a:endParaRPr>
          </a:p>
        </p:txBody>
      </p:sp>
    </p:spTree>
    <p:extLst>
      <p:ext uri="{BB962C8B-B14F-4D97-AF65-F5344CB8AC3E}">
        <p14:creationId xmlns:p14="http://schemas.microsoft.com/office/powerpoint/2010/main" val="104098687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82</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 Analysis by State and Business Segment</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908215"/>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Post-Crisis Paradox? </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i="1" dirty="0" smtClean="0">
                <a:solidFill>
                  <a:srgbClr val="225A7A"/>
                </a:solidFill>
              </a:rPr>
              <a:t>Premium Growth Rates Vary Tremendously by State</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82</a:t>
            </a:fld>
            <a:endParaRPr lang="en-US"/>
          </a:p>
        </p:txBody>
      </p:sp>
    </p:spTree>
    <p:extLst>
      <p:ext uri="{BB962C8B-B14F-4D97-AF65-F5344CB8AC3E}">
        <p14:creationId xmlns:p14="http://schemas.microsoft.com/office/powerpoint/2010/main" val="34056969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83</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2893938428"/>
              </p:ext>
            </p:extLst>
          </p:nvPr>
        </p:nvGraphicFramePr>
        <p:xfrm>
          <a:off x="53975" y="1708150"/>
          <a:ext cx="9121775" cy="4689475"/>
        </p:xfrm>
        <a:graphic>
          <a:graphicData uri="http://schemas.openxmlformats.org/presentationml/2006/ole">
            <mc:AlternateContent xmlns:mc="http://schemas.openxmlformats.org/markup-compatibility/2006">
              <mc:Choice xmlns:v="urn:schemas-microsoft-com:vml" Requires="v">
                <p:oleObj spid="_x0000_s28332228" name="Chart" r:id="rId4" imgW="5880039" imgH="3022508" progId="MSGraph.Chart.8">
                  <p:embed followColorScheme="full"/>
                </p:oleObj>
              </mc:Choice>
              <mc:Fallback>
                <p:oleObj name="Chart" r:id="rId4" imgW="5880039" imgH="3022508" progId="MSGraph.Chart.8">
                  <p:embed followColorScheme="full"/>
                  <p:pic>
                    <p:nvPicPr>
                      <p:cNvPr id="0" name=""/>
                      <p:cNvPicPr>
                        <a:picLocks noChangeAspect="1" noChangeArrowheads="1"/>
                      </p:cNvPicPr>
                      <p:nvPr/>
                    </p:nvPicPr>
                    <p:blipFill>
                      <a:blip r:embed="rId5"/>
                      <a:srcRect/>
                      <a:stretch>
                        <a:fillRect/>
                      </a:stretch>
                    </p:blipFill>
                    <p:spPr bwMode="auto">
                      <a:xfrm>
                        <a:off x="53975" y="1708150"/>
                        <a:ext cx="9121775" cy="4689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358490" y="1629112"/>
            <a:ext cx="3677829" cy="1298758"/>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7 years with premiums written expanding  by 70.7%, fueled by the state’s energy boom</a:t>
            </a:r>
            <a:endParaRPr lang="en-US" b="1" dirty="0">
              <a:solidFill>
                <a:schemeClr val="bg1"/>
              </a:solidFill>
            </a:endParaRPr>
          </a:p>
        </p:txBody>
      </p:sp>
      <p:sp>
        <p:nvSpPr>
          <p:cNvPr id="10" name="Text Box 6"/>
          <p:cNvSpPr txBox="1">
            <a:spLocks noChangeArrowheads="1"/>
          </p:cNvSpPr>
          <p:nvPr/>
        </p:nvSpPr>
        <p:spPr bwMode="blackWhite">
          <a:xfrm>
            <a:off x="4865077" y="3145097"/>
            <a:ext cx="3914775" cy="930796"/>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Total P/C</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13.0%</a:t>
            </a:r>
            <a:endParaRPr lang="en-US" sz="1600" b="1" dirty="0">
              <a:solidFill>
                <a:schemeClr val="bg1"/>
              </a:solidFill>
              <a:cs typeface="+mn-cs"/>
            </a:endParaRPr>
          </a:p>
        </p:txBody>
      </p:sp>
    </p:spTree>
    <p:extLst>
      <p:ext uri="{BB962C8B-B14F-4D97-AF65-F5344CB8AC3E}">
        <p14:creationId xmlns:p14="http://schemas.microsoft.com/office/powerpoint/2010/main" val="37252042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84</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nvPr>
        </p:nvGraphicFramePr>
        <p:xfrm>
          <a:off x="4763" y="1793875"/>
          <a:ext cx="9132887" cy="4714875"/>
        </p:xfrm>
        <a:graphic>
          <a:graphicData uri="http://schemas.openxmlformats.org/presentationml/2006/ole">
            <mc:AlternateContent xmlns:mc="http://schemas.openxmlformats.org/markup-compatibility/2006">
              <mc:Choice xmlns:v="urn:schemas-microsoft-com:vml" Requires="v">
                <p:oleObj spid="_x0000_s28333251" name="Chart" r:id="rId4" imgW="5880039" imgH="3035392" progId="MSGraph.Chart.8">
                  <p:embed followColorScheme="full"/>
                </p:oleObj>
              </mc:Choice>
              <mc:Fallback>
                <p:oleObj name="Chart" r:id="rId4" imgW="5880039" imgH="3035392" progId="MSGraph.Chart.8">
                  <p:embed followColorScheme="full"/>
                  <p:pic>
                    <p:nvPicPr>
                      <p:cNvPr id="0" name=""/>
                      <p:cNvPicPr>
                        <a:picLocks noChangeAspect="1" noChangeArrowheads="1"/>
                      </p:cNvPicPr>
                      <p:nvPr/>
                    </p:nvPicPr>
                    <p:blipFill>
                      <a:blip r:embed="rId5"/>
                      <a:srcRect/>
                      <a:stretch>
                        <a:fillRect/>
                      </a:stretch>
                    </p:blipFill>
                    <p:spPr bwMode="auto">
                      <a:xfrm>
                        <a:off x="4763" y="1793875"/>
                        <a:ext cx="9132887" cy="471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431025" y="4003813"/>
            <a:ext cx="3062749" cy="1230312"/>
          </a:xfrm>
          <a:prstGeom prst="wedgeRectCallout">
            <a:avLst>
              <a:gd name="adj1" fmla="val 90768"/>
              <a:gd name="adj2" fmla="val -290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4 states and DC between 2007 and 2014</a:t>
            </a:r>
            <a:endParaRPr lang="en-US" b="1" dirty="0">
              <a:solidFill>
                <a:schemeClr val="bg1"/>
              </a:solidFill>
            </a:endParaRPr>
          </a:p>
        </p:txBody>
      </p:sp>
    </p:spTree>
    <p:extLst>
      <p:ext uri="{BB962C8B-B14F-4D97-AF65-F5344CB8AC3E}">
        <p14:creationId xmlns:p14="http://schemas.microsoft.com/office/powerpoint/2010/main" val="8569347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14029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290AF0-4428-4E60-A625-F9EAFEF3B4DF}" type="slidenum">
              <a:rPr lang="en-US" altLang="en-US" smtClean="0">
                <a:solidFill>
                  <a:srgbClr val="000000"/>
                </a:solidFill>
              </a:rPr>
              <a:pPr/>
              <a:t>85</a:t>
            </a:fld>
            <a:endParaRPr lang="en-US" altLang="en-US" smtClean="0">
              <a:solidFill>
                <a:srgbClr val="000000"/>
              </a:solidFill>
            </a:endParaRPr>
          </a:p>
        </p:txBody>
      </p:sp>
      <p:sp>
        <p:nvSpPr>
          <p:cNvPr id="140293" name="Rectangle 6"/>
          <p:cNvSpPr>
            <a:spLocks noChangeArrowheads="1"/>
          </p:cNvSpPr>
          <p:nvPr/>
        </p:nvSpPr>
        <p:spPr bwMode="auto">
          <a:xfrm>
            <a:off x="1673046" y="1836738"/>
            <a:ext cx="708025"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4" name="Rectangle 15"/>
          <p:cNvSpPr>
            <a:spLocks noChangeArrowheads="1"/>
          </p:cNvSpPr>
          <p:nvPr/>
        </p:nvSpPr>
        <p:spPr bwMode="auto">
          <a:xfrm>
            <a:off x="3258243" y="1836738"/>
            <a:ext cx="709612" cy="3754437"/>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sp>
        <p:nvSpPr>
          <p:cNvPr id="140295" name="Rectangle 16"/>
          <p:cNvSpPr>
            <a:spLocks noChangeArrowheads="1"/>
          </p:cNvSpPr>
          <p:nvPr/>
        </p:nvSpPr>
        <p:spPr bwMode="auto">
          <a:xfrm>
            <a:off x="6092623" y="1822450"/>
            <a:ext cx="708025" cy="3754438"/>
          </a:xfrm>
          <a:prstGeom prst="rect">
            <a:avLst/>
          </a:prstGeom>
          <a:solidFill>
            <a:srgbClr val="225A7A">
              <a:alpha val="23921"/>
            </a:srgbClr>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solidFill>
                <a:srgbClr val="000000"/>
              </a:solidFill>
            </a:endParaRPr>
          </a:p>
        </p:txBody>
      </p:sp>
      <p:graphicFrame>
        <p:nvGraphicFramePr>
          <p:cNvPr id="140296" name="Object 2"/>
          <p:cNvGraphicFramePr>
            <a:graphicFrameLocks/>
          </p:cNvGraphicFramePr>
          <p:nvPr>
            <p:extLst>
              <p:ext uri="{D42A27DB-BD31-4B8C-83A1-F6EECF244321}">
                <p14:modId xmlns:p14="http://schemas.microsoft.com/office/powerpoint/2010/main" val="2268757790"/>
              </p:ext>
            </p:extLst>
          </p:nvPr>
        </p:nvGraphicFramePr>
        <p:xfrm>
          <a:off x="363538" y="1927225"/>
          <a:ext cx="8718550" cy="4633913"/>
        </p:xfrm>
        <a:graphic>
          <a:graphicData uri="http://schemas.openxmlformats.org/presentationml/2006/ole">
            <mc:AlternateContent xmlns:mc="http://schemas.openxmlformats.org/markup-compatibility/2006">
              <mc:Choice xmlns:v="urn:schemas-microsoft-com:vml" Requires="v">
                <p:oleObj spid="_x0000_s28261598" name="Chart" r:id="rId4" imgW="8591407" imgH="4572000" progId="MSGraph.Chart.8">
                  <p:embed followColorScheme="full"/>
                </p:oleObj>
              </mc:Choice>
              <mc:Fallback>
                <p:oleObj name="Chart" r:id="rId4" imgW="8591407" imgH="4572000" progId="MSGraph.Chart.8">
                  <p:embed followColorScheme="full"/>
                  <p:pic>
                    <p:nvPicPr>
                      <p:cNvPr id="0" name=""/>
                      <p:cNvPicPr>
                        <a:picLocks noChangeArrowheads="1"/>
                      </p:cNvPicPr>
                      <p:nvPr/>
                    </p:nvPicPr>
                    <p:blipFill>
                      <a:blip r:embed="rId5"/>
                      <a:srcRect/>
                      <a:stretch>
                        <a:fillRect/>
                      </a:stretch>
                    </p:blipFill>
                    <p:spPr bwMode="gray">
                      <a:xfrm>
                        <a:off x="363538" y="1927225"/>
                        <a:ext cx="8718550" cy="463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0297" name="Rectangle 3"/>
          <p:cNvSpPr>
            <a:spLocks noGrp="1" noChangeArrowheads="1"/>
          </p:cNvSpPr>
          <p:nvPr>
            <p:ph type="title"/>
          </p:nvPr>
        </p:nvSpPr>
        <p:spPr>
          <a:xfrm>
            <a:off x="234950" y="90488"/>
            <a:ext cx="7400925" cy="860425"/>
          </a:xfrm>
        </p:spPr>
        <p:txBody>
          <a:bodyPr/>
          <a:lstStyle/>
          <a:p>
            <a:r>
              <a:rPr lang="en-US" altLang="en-US" dirty="0" smtClean="0">
                <a:latin typeface="Arial" panose="020B0604020202020204" pitchFamily="34" charset="0"/>
              </a:rPr>
              <a:t>Net Premium Growth (All P/C Lines): Annual Change, 1971—2015:H1</a:t>
            </a:r>
          </a:p>
        </p:txBody>
      </p:sp>
      <p:sp>
        <p:nvSpPr>
          <p:cNvPr id="140298" name="Rectangle 5"/>
          <p:cNvSpPr>
            <a:spLocks noChangeArrowheads="1"/>
          </p:cNvSpPr>
          <p:nvPr/>
        </p:nvSpPr>
        <p:spPr bwMode="black">
          <a:xfrm>
            <a:off x="347663" y="1266825"/>
            <a:ext cx="8221662"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cs typeface="Arial" panose="020B0604020202020204" pitchFamily="34" charset="0"/>
              </a:defRPr>
            </a:lvl1pPr>
            <a:lvl2pPr marL="742950" indent="-285750" defTabSz="114300">
              <a:defRPr>
                <a:solidFill>
                  <a:schemeClr val="tx1"/>
                </a:solidFill>
                <a:latin typeface="Arial" panose="020B0604020202020204" pitchFamily="34" charset="0"/>
                <a:cs typeface="Arial" panose="020B0604020202020204" pitchFamily="34" charset="0"/>
              </a:defRPr>
            </a:lvl2pPr>
            <a:lvl3pPr marL="1143000" indent="-228600" defTabSz="114300">
              <a:defRPr>
                <a:solidFill>
                  <a:schemeClr val="tx1"/>
                </a:solidFill>
                <a:latin typeface="Arial" panose="020B0604020202020204" pitchFamily="34" charset="0"/>
                <a:cs typeface="Arial" panose="020B0604020202020204" pitchFamily="34" charset="0"/>
              </a:defRPr>
            </a:lvl3pPr>
            <a:lvl4pPr marL="1600200" indent="-228600" defTabSz="114300">
              <a:defRPr>
                <a:solidFill>
                  <a:schemeClr val="tx1"/>
                </a:solidFill>
                <a:latin typeface="Arial" panose="020B0604020202020204" pitchFamily="34" charset="0"/>
                <a:cs typeface="Arial" panose="020B0604020202020204" pitchFamily="34" charset="0"/>
              </a:defRPr>
            </a:lvl4pPr>
            <a:lvl5pPr marL="2057400" indent="-228600" defTabSz="114300">
              <a:defRPr>
                <a:solidFill>
                  <a:schemeClr val="tx1"/>
                </a:solidFill>
                <a:latin typeface="Arial" panose="020B0604020202020204" pitchFamily="34" charset="0"/>
                <a:cs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Bef>
                <a:spcPct val="20000"/>
              </a:spcBef>
            </a:pPr>
            <a:r>
              <a:rPr lang="en-US" altLang="en-US" sz="1600" b="1">
                <a:solidFill>
                  <a:srgbClr val="225A7A"/>
                </a:solidFill>
              </a:rPr>
              <a:t>(Percent)</a:t>
            </a:r>
          </a:p>
        </p:txBody>
      </p:sp>
      <p:sp>
        <p:nvSpPr>
          <p:cNvPr id="140299" name="Text Box 10"/>
          <p:cNvSpPr txBox="1">
            <a:spLocks noChangeArrowheads="1"/>
          </p:cNvSpPr>
          <p:nvPr/>
        </p:nvSpPr>
        <p:spPr bwMode="auto">
          <a:xfrm>
            <a:off x="144938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1975-78</a:t>
            </a:r>
          </a:p>
        </p:txBody>
      </p:sp>
      <p:sp>
        <p:nvSpPr>
          <p:cNvPr id="140300" name="Text Box 11"/>
          <p:cNvSpPr txBox="1">
            <a:spLocks noChangeArrowheads="1"/>
          </p:cNvSpPr>
          <p:nvPr/>
        </p:nvSpPr>
        <p:spPr bwMode="auto">
          <a:xfrm>
            <a:off x="3170238"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1984-87</a:t>
            </a:r>
          </a:p>
        </p:txBody>
      </p:sp>
      <p:sp>
        <p:nvSpPr>
          <p:cNvPr id="140301" name="Text Box 12"/>
          <p:cNvSpPr txBox="1">
            <a:spLocks noChangeArrowheads="1"/>
          </p:cNvSpPr>
          <p:nvPr/>
        </p:nvSpPr>
        <p:spPr bwMode="auto">
          <a:xfrm>
            <a:off x="6048375" y="1493838"/>
            <a:ext cx="106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buClr>
                <a:srgbClr val="FF3300"/>
              </a:buClr>
              <a:buFont typeface="Wingdings" panose="05000000000000000000" pitchFamily="2" charset="2"/>
              <a:buNone/>
            </a:pPr>
            <a:r>
              <a:rPr lang="en-US" altLang="en-US" sz="1400" b="1">
                <a:solidFill>
                  <a:srgbClr val="000000"/>
                </a:solidFill>
              </a:rPr>
              <a:t>2000-03</a:t>
            </a:r>
          </a:p>
        </p:txBody>
      </p:sp>
      <p:sp>
        <p:nvSpPr>
          <p:cNvPr id="140302" name="Rectangle 13"/>
          <p:cNvSpPr>
            <a:spLocks noChangeArrowheads="1"/>
          </p:cNvSpPr>
          <p:nvPr/>
        </p:nvSpPr>
        <p:spPr bwMode="auto">
          <a:xfrm>
            <a:off x="-264160" y="6323648"/>
            <a:ext cx="75692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buClr>
                <a:srgbClr val="FF6801"/>
              </a:buClr>
              <a:buFont typeface="Wingdings" panose="05000000000000000000" pitchFamily="2" charset="2"/>
              <a:buNone/>
            </a:pPr>
            <a:r>
              <a:rPr lang="en-US" altLang="en-US" sz="1100" dirty="0">
                <a:solidFill>
                  <a:srgbClr val="000000"/>
                </a:solidFill>
              </a:rPr>
              <a:t> </a:t>
            </a:r>
          </a:p>
          <a:p>
            <a:pPr>
              <a:lnSpc>
                <a:spcPct val="90000"/>
              </a:lnSpc>
              <a:buClr>
                <a:srgbClr val="FF6801"/>
              </a:buClr>
              <a:buFont typeface="Wingdings" panose="05000000000000000000" pitchFamily="2" charset="2"/>
              <a:buNone/>
            </a:pPr>
            <a:r>
              <a:rPr lang="en-US" altLang="en-US" sz="1100" dirty="0">
                <a:solidFill>
                  <a:srgbClr val="000000"/>
                </a:solidFill>
              </a:rPr>
              <a:t>Shaded areas denote “hard market” periods</a:t>
            </a:r>
          </a:p>
          <a:p>
            <a:pPr>
              <a:lnSpc>
                <a:spcPct val="90000"/>
              </a:lnSpc>
              <a:buClr>
                <a:srgbClr val="FF6801"/>
              </a:buClr>
              <a:buFont typeface="Wingdings" panose="05000000000000000000" pitchFamily="2" charset="2"/>
              <a:buNone/>
            </a:pPr>
            <a:r>
              <a:rPr lang="en-US" altLang="en-US" sz="1100" dirty="0">
                <a:solidFill>
                  <a:srgbClr val="000000"/>
                </a:solidFill>
              </a:rPr>
              <a:t>Sources:  A.M. Best (1971-2013), ISO (</a:t>
            </a:r>
            <a:r>
              <a:rPr lang="en-US" altLang="en-US" sz="1100" smtClean="0">
                <a:solidFill>
                  <a:srgbClr val="000000"/>
                </a:solidFill>
              </a:rPr>
              <a:t>2014-15).</a:t>
            </a:r>
            <a:endParaRPr lang="en-US" altLang="en-US" sz="1100" dirty="0">
              <a:solidFill>
                <a:srgbClr val="000000"/>
              </a:solidFill>
            </a:endParaRPr>
          </a:p>
        </p:txBody>
      </p:sp>
      <p:sp>
        <p:nvSpPr>
          <p:cNvPr id="2034702" name="AutoShape 14"/>
          <p:cNvSpPr>
            <a:spLocks noChangeArrowheads="1"/>
          </p:cNvSpPr>
          <p:nvPr/>
        </p:nvSpPr>
        <p:spPr bwMode="blackWhite">
          <a:xfrm>
            <a:off x="5090910" y="1925638"/>
            <a:ext cx="2711450" cy="1046162"/>
          </a:xfrm>
          <a:prstGeom prst="wedgeRectCallout">
            <a:avLst>
              <a:gd name="adj1" fmla="val 42574"/>
              <a:gd name="adj2" fmla="val 27537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spcBef>
                <a:spcPct val="50000"/>
              </a:spcBef>
              <a:buClr>
                <a:srgbClr val="FFFFFF"/>
              </a:buClr>
              <a:buFont typeface="Wingdings" panose="05000000000000000000" pitchFamily="2" charset="2"/>
              <a:buNone/>
            </a:pPr>
            <a:r>
              <a:rPr lang="en-US" altLang="en-US" sz="1400" b="1" dirty="0">
                <a:solidFill>
                  <a:srgbClr val="FFFFFF"/>
                </a:solidFill>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450160" y="3128962"/>
            <a:ext cx="1631928" cy="1169988"/>
          </a:xfrm>
          <a:prstGeom prst="wedgeRectCallout">
            <a:avLst>
              <a:gd name="adj1" fmla="val 34208"/>
              <a:gd name="adj2" fmla="val 10325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sz="1400" b="1" dirty="0" smtClean="0">
                <a:solidFill>
                  <a:srgbClr val="FFFFFF"/>
                </a:solidFill>
                <a:latin typeface="Arial "/>
                <a:cs typeface="Arial" charset="0"/>
              </a:rPr>
              <a:t>2015:H1: </a:t>
            </a:r>
            <a:r>
              <a:rPr lang="en-US" sz="1400" b="1" dirty="0" smtClean="0">
                <a:solidFill>
                  <a:srgbClr val="FFFFFF"/>
                </a:solidFill>
                <a:latin typeface="Arial "/>
              </a:rPr>
              <a:t>4.1</a:t>
            </a:r>
            <a:r>
              <a:rPr lang="en-US" sz="1400" b="1" dirty="0" smtClean="0">
                <a:solidFill>
                  <a:srgbClr val="FFFFFF"/>
                </a:solidFill>
                <a:latin typeface="Arial "/>
                <a:cs typeface="Arial" charset="0"/>
              </a:rPr>
              <a:t>%</a:t>
            </a:r>
          </a:p>
          <a:p>
            <a:pPr algn="ctr">
              <a:lnSpc>
                <a:spcPct val="90000"/>
              </a:lnSpc>
              <a:spcBef>
                <a:spcPct val="50000"/>
              </a:spcBef>
              <a:buClr>
                <a:srgbClr val="FFFFFF"/>
              </a:buClr>
              <a:buFont typeface="Wingdings" pitchFamily="2" charset="2"/>
              <a:buNone/>
              <a:defRPr/>
            </a:pPr>
            <a:r>
              <a:rPr lang="en-US" sz="1400" b="1" dirty="0" smtClean="0">
                <a:solidFill>
                  <a:srgbClr val="FFFFFF"/>
                </a:solidFill>
                <a:latin typeface="Arial "/>
                <a:cs typeface="Arial" charset="0"/>
              </a:rPr>
              <a:t>2014</a:t>
            </a:r>
            <a:r>
              <a:rPr lang="en-US" sz="1400" b="1" dirty="0">
                <a:solidFill>
                  <a:srgbClr val="FFFFFF"/>
                </a:solidFill>
                <a:latin typeface="Arial "/>
                <a:cs typeface="Arial" charset="0"/>
              </a:rPr>
              <a:t>: 4.1%</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2013: 4.4%</a:t>
            </a:r>
          </a:p>
          <a:p>
            <a:pPr algn="ctr">
              <a:lnSpc>
                <a:spcPct val="90000"/>
              </a:lnSpc>
              <a:spcBef>
                <a:spcPct val="50000"/>
              </a:spcBef>
              <a:buClr>
                <a:srgbClr val="FFFFFF"/>
              </a:buClr>
              <a:buFont typeface="Wingdings" pitchFamily="2" charset="2"/>
              <a:buNone/>
              <a:defRPr/>
            </a:pPr>
            <a:r>
              <a:rPr lang="en-US" sz="1400" b="1" dirty="0">
                <a:solidFill>
                  <a:srgbClr val="FFFFFF"/>
                </a:solidFill>
                <a:latin typeface="Arial "/>
                <a:cs typeface="Arial" charset="0"/>
              </a:rPr>
              <a:t>2012: +</a:t>
            </a:r>
            <a:r>
              <a:rPr lang="en-US" sz="1400" b="1" dirty="0">
                <a:solidFill>
                  <a:srgbClr val="FFFFFF"/>
                </a:solidFill>
                <a:latin typeface="Arial "/>
              </a:rPr>
              <a:t>4.2</a:t>
            </a:r>
            <a:r>
              <a:rPr lang="en-US" sz="1400" b="1" dirty="0">
                <a:solidFill>
                  <a:srgbClr val="FFFFFF"/>
                </a:solidFill>
                <a:latin typeface="Arial "/>
                <a:cs typeface="Arial" charset="0"/>
              </a:rPr>
              <a:t>%</a:t>
            </a:r>
            <a:endParaRPr lang="en-US" sz="1600" b="1" dirty="0">
              <a:solidFill>
                <a:srgbClr val="FFFFFF"/>
              </a:solidFill>
              <a:latin typeface="Arial "/>
              <a:cs typeface="Arial" charset="0"/>
            </a:endParaRPr>
          </a:p>
        </p:txBody>
      </p:sp>
    </p:spTree>
    <p:extLst>
      <p:ext uri="{BB962C8B-B14F-4D97-AF65-F5344CB8AC3E}">
        <p14:creationId xmlns:p14="http://schemas.microsoft.com/office/powerpoint/2010/main" val="18510914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nodeType="afterGroup">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86</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3629399081"/>
              </p:ext>
            </p:extLst>
          </p:nvPr>
        </p:nvGraphicFramePr>
        <p:xfrm>
          <a:off x="36513" y="1712913"/>
          <a:ext cx="9051925" cy="4697412"/>
        </p:xfrm>
        <a:graphic>
          <a:graphicData uri="http://schemas.openxmlformats.org/presentationml/2006/ole">
            <mc:AlternateContent xmlns:mc="http://schemas.openxmlformats.org/markup-compatibility/2006">
              <mc:Choice xmlns:v="urn:schemas-microsoft-com:vml" Requires="v">
                <p:oleObj spid="_x0000_s28338372" name="Chart" r:id="rId4" imgW="5873798" imgH="3047861" progId="MSGraph.Chart.8">
                  <p:embed followColorScheme="full"/>
                </p:oleObj>
              </mc:Choice>
              <mc:Fallback>
                <p:oleObj name="Chart" r:id="rId4" imgW="5873798" imgH="3047861" progId="MSGraph.Chart.8">
                  <p:embed followColorScheme="full"/>
                  <p:pic>
                    <p:nvPicPr>
                      <p:cNvPr id="0" name=""/>
                      <p:cNvPicPr>
                        <a:picLocks noChangeAspect="1" noChangeArrowheads="1"/>
                      </p:cNvPicPr>
                      <p:nvPr/>
                    </p:nvPicPr>
                    <p:blipFill>
                      <a:blip r:embed="rId5"/>
                      <a:srcRect/>
                      <a:stretch>
                        <a:fillRect/>
                      </a:stretch>
                    </p:blipFill>
                    <p:spPr bwMode="auto">
                      <a:xfrm>
                        <a:off x="36513" y="1712913"/>
                        <a:ext cx="9051925" cy="4697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23345" y="2143125"/>
            <a:ext cx="2548655" cy="1526622"/>
          </a:xfrm>
          <a:prstGeom prst="wedgeRectCallout">
            <a:avLst>
              <a:gd name="adj1" fmla="val -69817"/>
              <a:gd name="adj2" fmla="val 253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43 states showed commercial lines growth from 2007 through 2014</a:t>
            </a:r>
            <a:endParaRPr lang="en-US" b="1" dirty="0">
              <a:solidFill>
                <a:schemeClr val="bg1"/>
              </a:solidFill>
            </a:endParaRPr>
          </a:p>
        </p:txBody>
      </p:sp>
      <p:sp>
        <p:nvSpPr>
          <p:cNvPr id="10" name="Text Box 6"/>
          <p:cNvSpPr txBox="1">
            <a:spLocks noChangeArrowheads="1"/>
          </p:cNvSpPr>
          <p:nvPr/>
        </p:nvSpPr>
        <p:spPr bwMode="blackWhite">
          <a:xfrm>
            <a:off x="4933584" y="2192215"/>
            <a:ext cx="4062412" cy="985715"/>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u="sng" dirty="0" smtClean="0">
                <a:solidFill>
                  <a:schemeClr val="bg1"/>
                </a:solidFill>
                <a:cs typeface="+mn-cs"/>
              </a:rPr>
              <a:t>Growth Benchmarks: Commercial</a:t>
            </a:r>
          </a:p>
          <a:p>
            <a:pPr algn="ctr" eaLnBrk="0" hangingPunct="0">
              <a:lnSpc>
                <a:spcPct val="85000"/>
              </a:lnSpc>
              <a:spcBef>
                <a:spcPct val="50000"/>
              </a:spcBef>
              <a:buClr>
                <a:schemeClr val="bg1"/>
              </a:buClr>
              <a:buFont typeface="Wingdings" pitchFamily="2" charset="2"/>
              <a:buNone/>
              <a:defRPr/>
            </a:pPr>
            <a:r>
              <a:rPr lang="en-US" sz="1600" b="1" dirty="0" smtClean="0">
                <a:solidFill>
                  <a:schemeClr val="bg1"/>
                </a:solidFill>
                <a:cs typeface="+mn-cs"/>
              </a:rPr>
              <a:t>US: 5.9%</a:t>
            </a:r>
            <a:endParaRPr lang="en-US" sz="1600" b="1" dirty="0">
              <a:solidFill>
                <a:schemeClr val="bg1"/>
              </a:solidFill>
              <a:cs typeface="+mn-cs"/>
            </a:endParaRPr>
          </a:p>
        </p:txBody>
      </p:sp>
    </p:spTree>
    <p:extLst>
      <p:ext uri="{BB962C8B-B14F-4D97-AF65-F5344CB8AC3E}">
        <p14:creationId xmlns:p14="http://schemas.microsoft.com/office/powerpoint/2010/main" val="40197123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10" presetClass="entr" presetSubtype="0"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87</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nvPr>
        </p:nvGraphicFramePr>
        <p:xfrm>
          <a:off x="17463" y="1941513"/>
          <a:ext cx="9107487" cy="4706937"/>
        </p:xfrm>
        <a:graphic>
          <a:graphicData uri="http://schemas.openxmlformats.org/presentationml/2006/ole">
            <mc:AlternateContent xmlns:mc="http://schemas.openxmlformats.org/markup-compatibility/2006">
              <mc:Choice xmlns:v="urn:schemas-microsoft-com:vml" Requires="v">
                <p:oleObj spid="_x0000_s28339394" name="Chart" r:id="rId4" imgW="5873798" imgH="3035392" progId="MSGraph.Chart.8">
                  <p:embed followColorScheme="full"/>
                </p:oleObj>
              </mc:Choice>
              <mc:Fallback>
                <p:oleObj name="Chart" r:id="rId4" imgW="5873798" imgH="3035392" progId="MSGraph.Chart.8">
                  <p:embed followColorScheme="full"/>
                  <p:pic>
                    <p:nvPicPr>
                      <p:cNvPr id="0" name=""/>
                      <p:cNvPicPr>
                        <a:picLocks noChangeAspect="1" noChangeArrowheads="1"/>
                      </p:cNvPicPr>
                      <p:nvPr/>
                    </p:nvPicPr>
                    <p:blipFill>
                      <a:blip r:embed="rId5"/>
                      <a:srcRect/>
                      <a:stretch>
                        <a:fillRect/>
                      </a:stretch>
                    </p:blipFill>
                    <p:spPr bwMode="auto">
                      <a:xfrm>
                        <a:off x="17463" y="1941513"/>
                        <a:ext cx="9107487" cy="4706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403448" y="3986444"/>
            <a:ext cx="3625751" cy="1450975"/>
          </a:xfrm>
          <a:prstGeom prst="wedgeRectCallout">
            <a:avLst>
              <a:gd name="adj1" fmla="val 65659"/>
              <a:gd name="adj2" fmla="val -7762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the most negative net change in premiums of the past </a:t>
            </a:r>
            <a:r>
              <a:rPr lang="en-US" b="1" dirty="0" smtClean="0">
                <a:solidFill>
                  <a:schemeClr val="bg1"/>
                </a:solidFill>
              </a:rPr>
              <a:t>6 years</a:t>
            </a:r>
            <a:endParaRPr lang="en-US" b="1" dirty="0">
              <a:solidFill>
                <a:schemeClr val="bg1"/>
              </a:solidFill>
            </a:endParaRPr>
          </a:p>
        </p:txBody>
      </p:sp>
      <p:sp>
        <p:nvSpPr>
          <p:cNvPr id="9" name="AutoShape 7"/>
          <p:cNvSpPr>
            <a:spLocks noChangeArrowheads="1"/>
          </p:cNvSpPr>
          <p:nvPr/>
        </p:nvSpPr>
        <p:spPr bwMode="blackWhite">
          <a:xfrm>
            <a:off x="4845148" y="1819279"/>
            <a:ext cx="3898801" cy="887177"/>
          </a:xfrm>
          <a:prstGeom prst="wedgeRectCallout">
            <a:avLst>
              <a:gd name="adj1" fmla="val -73420"/>
              <a:gd name="adj2" fmla="val 5728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Nearly half the states have yet to see commercial lines premium volume return to pre-crisis levels</a:t>
            </a:r>
            <a:endParaRPr lang="en-US" b="1" dirty="0">
              <a:solidFill>
                <a:srgbClr val="FFFFFF"/>
              </a:solidFill>
              <a:latin typeface="Arial" charset="0"/>
              <a:cs typeface="Arial" charset="0"/>
            </a:endParaRPr>
          </a:p>
        </p:txBody>
      </p:sp>
    </p:spTree>
    <p:extLst>
      <p:ext uri="{BB962C8B-B14F-4D97-AF65-F5344CB8AC3E}">
        <p14:creationId xmlns:p14="http://schemas.microsoft.com/office/powerpoint/2010/main" val="40332506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88</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2007-2014*</a:t>
            </a:r>
          </a:p>
        </p:txBody>
      </p:sp>
      <p:graphicFrame>
        <p:nvGraphicFramePr>
          <p:cNvPr id="83970" name="Object 3"/>
          <p:cNvGraphicFramePr>
            <a:graphicFrameLocks noGrp="1" noChangeAspect="1"/>
          </p:cNvGraphicFramePr>
          <p:nvPr>
            <p:ph idx="4294967295"/>
            <p:extLst>
              <p:ext uri="{D42A27DB-BD31-4B8C-83A1-F6EECF244321}">
                <p14:modId xmlns:p14="http://schemas.microsoft.com/office/powerpoint/2010/main" val="4149455103"/>
              </p:ext>
            </p:extLst>
          </p:nvPr>
        </p:nvGraphicFramePr>
        <p:xfrm>
          <a:off x="23813" y="1608138"/>
          <a:ext cx="9096375" cy="4700587"/>
        </p:xfrm>
        <a:graphic>
          <a:graphicData uri="http://schemas.openxmlformats.org/presentationml/2006/ole">
            <mc:AlternateContent xmlns:mc="http://schemas.openxmlformats.org/markup-compatibility/2006">
              <mc:Choice xmlns:v="urn:schemas-microsoft-com:vml" Requires="v">
                <p:oleObj spid="_x0000_s28340419" name="Chart" r:id="rId4" imgW="8810697" imgH="4552881" progId="MSGraph.Chart.8">
                  <p:embed followColorScheme="full"/>
                </p:oleObj>
              </mc:Choice>
              <mc:Fallback>
                <p:oleObj name="Chart" r:id="rId4" imgW="8810697" imgH="4552881" progId="MSGraph.Chart.8">
                  <p:embed followColorScheme="full"/>
                  <p:pic>
                    <p:nvPicPr>
                      <p:cNvPr id="0" name=""/>
                      <p:cNvPicPr>
                        <a:picLocks noChangeAspect="1" noChangeArrowheads="1"/>
                      </p:cNvPicPr>
                      <p:nvPr/>
                    </p:nvPicPr>
                    <p:blipFill>
                      <a:blip r:embed="rId5"/>
                      <a:srcRect/>
                      <a:stretch>
                        <a:fillRect/>
                      </a:stretch>
                    </p:blipFill>
                    <p:spPr bwMode="auto">
                      <a:xfrm>
                        <a:off x="23813" y="1608138"/>
                        <a:ext cx="9096375" cy="4700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4368800" y="2259013"/>
            <a:ext cx="3441700" cy="1179308"/>
          </a:xfrm>
          <a:prstGeom prst="wedgeRectCallout">
            <a:avLst>
              <a:gd name="adj1" fmla="val -83992"/>
              <a:gd name="adj2" fmla="val 295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Only 21 states have seen works comp premium volume return to pre-crisis levels</a:t>
            </a:r>
            <a:endParaRPr lang="en-US" b="1" dirty="0">
              <a:solidFill>
                <a:schemeClr val="bg1"/>
              </a:solidFill>
            </a:endParaRPr>
          </a:p>
        </p:txBody>
      </p:sp>
    </p:spTree>
    <p:extLst>
      <p:ext uri="{BB962C8B-B14F-4D97-AF65-F5344CB8AC3E}">
        <p14:creationId xmlns:p14="http://schemas.microsoft.com/office/powerpoint/2010/main" val="24865147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89</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2007-2014*</a:t>
            </a:r>
          </a:p>
        </p:txBody>
      </p:sp>
      <p:graphicFrame>
        <p:nvGraphicFramePr>
          <p:cNvPr id="84994" name="Object 3"/>
          <p:cNvGraphicFramePr>
            <a:graphicFrameLocks noGrp="1" noChangeAspect="1"/>
          </p:cNvGraphicFramePr>
          <p:nvPr>
            <p:ph idx="4294967295"/>
            <p:extLst/>
          </p:nvPr>
        </p:nvGraphicFramePr>
        <p:xfrm>
          <a:off x="0" y="1790700"/>
          <a:ext cx="9170988" cy="4733925"/>
        </p:xfrm>
        <a:graphic>
          <a:graphicData uri="http://schemas.openxmlformats.org/presentationml/2006/ole">
            <mc:AlternateContent xmlns:mc="http://schemas.openxmlformats.org/markup-compatibility/2006">
              <mc:Choice xmlns:v="urn:schemas-microsoft-com:vml" Requires="v">
                <p:oleObj spid="_x0000_s28341443" name="Chart" r:id="rId4" imgW="5880039" imgH="3035392" progId="MSGraph.Chart.8">
                  <p:embed followColorScheme="full"/>
                </p:oleObj>
              </mc:Choice>
              <mc:Fallback>
                <p:oleObj name="Chart" r:id="rId4" imgW="5880039" imgH="3035392" progId="MSGraph.Chart.8">
                  <p:embed followColorScheme="full"/>
                  <p:pic>
                    <p:nvPicPr>
                      <p:cNvPr id="0" name=""/>
                      <p:cNvPicPr>
                        <a:picLocks noChangeAspect="1" noChangeArrowheads="1"/>
                      </p:cNvPicPr>
                      <p:nvPr/>
                    </p:nvPicPr>
                    <p:blipFill>
                      <a:blip r:embed="rId5"/>
                      <a:srcRect/>
                      <a:stretch>
                        <a:fillRect/>
                      </a:stretch>
                    </p:blipFill>
                    <p:spPr bwMode="auto">
                      <a:xfrm>
                        <a:off x="0" y="1790700"/>
                        <a:ext cx="9170988" cy="473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962457" y="3839369"/>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States with the poorest performing economies also produced </a:t>
            </a:r>
            <a:r>
              <a:rPr lang="en-US" b="1" dirty="0" smtClean="0">
                <a:solidFill>
                  <a:schemeClr val="bg1"/>
                </a:solidFill>
              </a:rPr>
              <a:t>some of the </a:t>
            </a:r>
            <a:r>
              <a:rPr lang="en-US" b="1" dirty="0">
                <a:solidFill>
                  <a:schemeClr val="bg1"/>
                </a:solidFill>
              </a:rPr>
              <a:t>most negative net change in premiums of the past </a:t>
            </a:r>
            <a:r>
              <a:rPr lang="en-US" b="1" dirty="0" smtClean="0">
                <a:solidFill>
                  <a:schemeClr val="bg1"/>
                </a:solidFill>
              </a:rPr>
              <a:t>7 years</a:t>
            </a:r>
            <a:endParaRPr lang="en-US" b="1" dirty="0">
              <a:solidFill>
                <a:schemeClr val="bg1"/>
              </a:solidFill>
            </a:endParaRPr>
          </a:p>
        </p:txBody>
      </p:sp>
    </p:spTree>
    <p:extLst>
      <p:ext uri="{BB962C8B-B14F-4D97-AF65-F5344CB8AC3E}">
        <p14:creationId xmlns:p14="http://schemas.microsoft.com/office/powerpoint/2010/main" val="26259887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9</a:t>
            </a:fld>
            <a:endParaRPr lang="en-US" smtClean="0"/>
          </a:p>
        </p:txBody>
      </p:sp>
      <p:sp>
        <p:nvSpPr>
          <p:cNvPr id="1028" name="Rectangle 2"/>
          <p:cNvSpPr>
            <a:spLocks noGrp="1" noChangeArrowheads="1"/>
          </p:cNvSpPr>
          <p:nvPr>
            <p:ph type="title" idx="4294967295"/>
          </p:nvPr>
        </p:nvSpPr>
        <p:spPr>
          <a:xfrm>
            <a:off x="0" y="101599"/>
            <a:ext cx="8686800" cy="862157"/>
          </a:xfrm>
        </p:spPr>
        <p:txBody>
          <a:bodyPr lIns="92075" tIns="46038" rIns="92075" bIns="46038" anchor="b"/>
          <a:lstStyle/>
          <a:p>
            <a:r>
              <a:rPr lang="en-US" sz="2600" dirty="0" smtClean="0"/>
              <a:t>Return on Net Worth (RNW) All Lines:</a:t>
            </a:r>
            <a:br>
              <a:rPr lang="en-US" sz="2600" dirty="0" smtClean="0"/>
            </a:br>
            <a:r>
              <a:rPr lang="en-US" sz="2600" dirty="0" smtClean="0"/>
              <a:t>2004-2013 Average</a:t>
            </a:r>
          </a:p>
        </p:txBody>
      </p:sp>
      <p:graphicFrame>
        <p:nvGraphicFramePr>
          <p:cNvPr id="1026" name="Object 3"/>
          <p:cNvGraphicFramePr>
            <a:graphicFrameLocks noGrp="1" noChangeAspect="1"/>
          </p:cNvGraphicFramePr>
          <p:nvPr>
            <p:ph idx="4294967295"/>
            <p:extLst>
              <p:ext uri="{D42A27DB-BD31-4B8C-83A1-F6EECF244321}">
                <p14:modId xmlns:p14="http://schemas.microsoft.com/office/powerpoint/2010/main" val="3927063151"/>
              </p:ext>
            </p:extLst>
          </p:nvPr>
        </p:nvGraphicFramePr>
        <p:xfrm>
          <a:off x="1588" y="1541463"/>
          <a:ext cx="9139237" cy="4722812"/>
        </p:xfrm>
        <a:graphic>
          <a:graphicData uri="http://schemas.openxmlformats.org/presentationml/2006/ole">
            <mc:AlternateContent xmlns:mc="http://schemas.openxmlformats.org/markup-compatibility/2006">
              <mc:Choice xmlns:v="urn:schemas-microsoft-com:vml" Requires="v">
                <p:oleObj spid="_x0000_s28095918" name="Chart" r:id="rId4" imgW="5873798" imgH="3035392" progId="MSGraph.Chart.8">
                  <p:embed followColorScheme="full"/>
                </p:oleObj>
              </mc:Choice>
              <mc:Fallback>
                <p:oleObj name="Chart" r:id="rId4" imgW="5873798" imgH="3035392" progId="MSGraph.Chart.8">
                  <p:embed followColorScheme="full"/>
                  <p:pic>
                    <p:nvPicPr>
                      <p:cNvPr id="0" name=""/>
                      <p:cNvPicPr>
                        <a:picLocks noChangeAspect="1" noChangeArrowheads="1"/>
                      </p:cNvPicPr>
                      <p:nvPr/>
                    </p:nvPicPr>
                    <p:blipFill>
                      <a:blip r:embed="rId5"/>
                      <a:srcRect/>
                      <a:stretch>
                        <a:fillRect/>
                      </a:stretch>
                    </p:blipFill>
                    <p:spPr bwMode="auto">
                      <a:xfrm>
                        <a:off x="1588" y="1541463"/>
                        <a:ext cx="9139237" cy="4722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7"/>
          <p:cNvSpPr>
            <a:spLocks noChangeArrowheads="1"/>
          </p:cNvSpPr>
          <p:nvPr/>
        </p:nvSpPr>
        <p:spPr bwMode="auto">
          <a:xfrm>
            <a:off x="0" y="6386511"/>
            <a:ext cx="8750300" cy="428625"/>
          </a:xfrm>
          <a:prstGeom prst="rect">
            <a:avLst/>
          </a:prstGeom>
          <a:noFill/>
          <a:ln w="9525">
            <a:noFill/>
            <a:miter lim="800000"/>
            <a:headEnd/>
            <a:tailEnd/>
          </a:ln>
        </p:spPr>
        <p:txBody>
          <a:bodyPr>
            <a:spAutoFit/>
          </a:bodyPr>
          <a:lstStyle/>
          <a:p>
            <a:endParaRPr lang="en-US" sz="1100" dirty="0"/>
          </a:p>
          <a:p>
            <a:r>
              <a:rPr lang="en-US" sz="1100" dirty="0"/>
              <a:t>Source: </a:t>
            </a:r>
            <a:r>
              <a:rPr lang="en-US" sz="1100" dirty="0" smtClean="0"/>
              <a:t>NAIC; Insurance Information Institute.</a:t>
            </a:r>
            <a:r>
              <a:rPr lang="en-US" sz="1100" dirty="0"/>
              <a:t>	</a:t>
            </a:r>
          </a:p>
        </p:txBody>
      </p:sp>
      <p:sp>
        <p:nvSpPr>
          <p:cNvPr id="6" name="AutoShape 9"/>
          <p:cNvSpPr>
            <a:spLocks noChangeArrowheads="1"/>
          </p:cNvSpPr>
          <p:nvPr/>
        </p:nvSpPr>
        <p:spPr bwMode="blackWhite">
          <a:xfrm>
            <a:off x="2504144" y="1150937"/>
            <a:ext cx="3170903" cy="1179871"/>
          </a:xfrm>
          <a:prstGeom prst="wedgeRectCallout">
            <a:avLst>
              <a:gd name="adj1" fmla="val -36857"/>
              <a:gd name="adj2" fmla="val 7980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Commercial lines have tended to be more profitable than personal lines over the past decade</a:t>
            </a:r>
            <a:endParaRPr lang="en-US" sz="1600" b="1" dirty="0">
              <a:solidFill>
                <a:srgbClr val="FFFFFF"/>
              </a:solidFill>
            </a:endParaRPr>
          </a:p>
        </p:txBody>
      </p:sp>
    </p:spTree>
    <p:extLst>
      <p:ext uri="{BB962C8B-B14F-4D97-AF65-F5344CB8AC3E}">
        <p14:creationId xmlns:p14="http://schemas.microsoft.com/office/powerpoint/2010/main" val="1973525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90</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Pricing Trends</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2308324"/>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Survey Results Suggest Commercial Pricing Has Flattened Out but Personal Lines Are Up</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90</a:t>
            </a:fld>
            <a:endParaRPr lang="en-US"/>
          </a:p>
        </p:txBody>
      </p:sp>
    </p:spTree>
    <p:extLst>
      <p:ext uri="{BB962C8B-B14F-4D97-AF65-F5344CB8AC3E}">
        <p14:creationId xmlns:p14="http://schemas.microsoft.com/office/powerpoint/2010/main" val="960129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91</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dirty="0" smtClean="0"/>
              <a:t>Monthly Change in Auto Insurance Prices, 1991–2015*</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July 2015;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extLst/>
          </p:nvPr>
        </p:nvGraphicFramePr>
        <p:xfrm>
          <a:off x="377825" y="1371805"/>
          <a:ext cx="8343900" cy="4838700"/>
        </p:xfrm>
        <a:graphic>
          <a:graphicData uri="http://schemas.openxmlformats.org/presentationml/2006/ole">
            <mc:AlternateContent xmlns:mc="http://schemas.openxmlformats.org/markup-compatibility/2006">
              <mc:Choice xmlns:v="urn:schemas-microsoft-com:vml" Requires="v">
                <p:oleObj spid="_x0000_s28422216" name="Chart" r:id="rId4" imgW="8343822" imgH="4381639" progId="MSGraph.Chart.8">
                  <p:embed followColorScheme="full"/>
                </p:oleObj>
              </mc:Choice>
              <mc:Fallback>
                <p:oleObj name="Chart" r:id="rId4" imgW="8343822" imgH="4381639" progId="MSGraph.Chart.8">
                  <p:embed followColorScheme="full"/>
                  <p:pic>
                    <p:nvPicPr>
                      <p:cNvPr id="0" name=""/>
                      <p:cNvPicPr>
                        <a:picLocks noChangeAspect="1" noChangeArrowheads="1"/>
                      </p:cNvPicPr>
                      <p:nvPr/>
                    </p:nvPicPr>
                    <p:blipFill>
                      <a:blip r:embed="rId5"/>
                      <a:srcRect/>
                      <a:stretch>
                        <a:fillRect/>
                      </a:stretch>
                    </p:blipFill>
                    <p:spPr bwMode="gray">
                      <a:xfrm>
                        <a:off x="377825" y="1371805"/>
                        <a:ext cx="8343900" cy="483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AutoShape 7"/>
          <p:cNvSpPr>
            <a:spLocks noChangeArrowheads="1"/>
          </p:cNvSpPr>
          <p:nvPr/>
        </p:nvSpPr>
        <p:spPr bwMode="blackWhite">
          <a:xfrm>
            <a:off x="1760417" y="1125538"/>
            <a:ext cx="2701032" cy="1312862"/>
          </a:xfrm>
          <a:prstGeom prst="wedgeRectCallout">
            <a:avLst>
              <a:gd name="adj1" fmla="val -16698"/>
              <a:gd name="adj2" fmla="val 359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a:solidFill>
                  <a:schemeClr val="bg1"/>
                </a:solidFill>
              </a:rPr>
              <a:t>Cyclical peaks in PP Auto tend to occur </a:t>
            </a:r>
            <a:r>
              <a:rPr lang="en-US" sz="1600" b="1" dirty="0" smtClean="0">
                <a:solidFill>
                  <a:schemeClr val="bg1"/>
                </a:solidFill>
              </a:rPr>
              <a:t>roughly every </a:t>
            </a:r>
            <a:r>
              <a:rPr lang="en-US" sz="1600" b="1" dirty="0">
                <a:solidFill>
                  <a:schemeClr val="bg1"/>
                </a:solidFill>
              </a:rPr>
              <a:t>10 years (early 1990s, early 2000s and likely the early 2010s)</a:t>
            </a:r>
            <a:endParaRPr lang="en-US" sz="1600"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1292"/>
              <a:gd name="adj2" fmla="val -895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742043" y="1864513"/>
            <a:ext cx="1944483" cy="954088"/>
          </a:xfrm>
          <a:prstGeom prst="wedgeRectCallout">
            <a:avLst>
              <a:gd name="adj1" fmla="val 27760"/>
              <a:gd name="adj2" fmla="val 774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443018" y="4424516"/>
            <a:ext cx="1636349" cy="1052265"/>
          </a:xfrm>
          <a:prstGeom prst="wedgeRectCallout">
            <a:avLst>
              <a:gd name="adj1" fmla="val 24129"/>
              <a:gd name="adj2" fmla="val -1543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July 2015 reading of 5.4% is up from 4.2%</a:t>
            </a:r>
            <a:br>
              <a:rPr lang="en-US" sz="1400" b="1" dirty="0" smtClean="0">
                <a:solidFill>
                  <a:schemeClr val="bg1"/>
                </a:solidFill>
              </a:rPr>
            </a:br>
            <a:r>
              <a:rPr lang="en-US" sz="1400" b="1" dirty="0" smtClean="0">
                <a:solidFill>
                  <a:schemeClr val="bg1"/>
                </a:solidFill>
              </a:rPr>
              <a:t>a year earlier</a:t>
            </a:r>
            <a:endParaRPr lang="en-US" sz="1400" b="1" dirty="0">
              <a:solidFill>
                <a:schemeClr val="bg1"/>
              </a:solidFill>
            </a:endParaRPr>
          </a:p>
        </p:txBody>
      </p:sp>
    </p:spTree>
    <p:extLst>
      <p:ext uri="{BB962C8B-B14F-4D97-AF65-F5344CB8AC3E}">
        <p14:creationId xmlns:p14="http://schemas.microsoft.com/office/powerpoint/2010/main" val="27615349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92</a:t>
            </a:fld>
            <a:endParaRPr lang="en-US" smtClean="0"/>
          </a:p>
        </p:txBody>
      </p:sp>
      <p:sp>
        <p:nvSpPr>
          <p:cNvPr id="100358" name="Rectangle 3"/>
          <p:cNvSpPr>
            <a:spLocks noGrp="1" noChangeArrowheads="1"/>
          </p:cNvSpPr>
          <p:nvPr>
            <p:ph type="title"/>
          </p:nvPr>
        </p:nvSpPr>
        <p:spPr/>
        <p:txBody>
          <a:bodyPr/>
          <a:lstStyle/>
          <a:p>
            <a:r>
              <a:rPr lang="en-US" dirty="0" smtClean="0"/>
              <a:t>Average Commercial Rate Change,</a:t>
            </a:r>
            <a:br>
              <a:rPr lang="en-US" dirty="0" smtClean="0"/>
            </a:br>
            <a:r>
              <a:rPr lang="en-US" dirty="0" smtClean="0"/>
              <a:t>All Lines, (1Q:2004–1Q:2015)</a:t>
            </a:r>
          </a:p>
        </p:txBody>
      </p:sp>
      <p:graphicFrame>
        <p:nvGraphicFramePr>
          <p:cNvPr id="7200771" name="Object 2"/>
          <p:cNvGraphicFramePr>
            <a:graphicFrameLocks noGrp="1" noChangeAspect="1"/>
          </p:cNvGraphicFramePr>
          <p:nvPr>
            <p:ph type="chart" idx="4294967295"/>
            <p:extLst/>
          </p:nvPr>
        </p:nvGraphicFramePr>
        <p:xfrm>
          <a:off x="44244" y="1633077"/>
          <a:ext cx="9004506" cy="4843463"/>
        </p:xfrm>
        <a:graphic>
          <a:graphicData uri="http://schemas.openxmlformats.org/presentationml/2006/ole">
            <mc:AlternateContent xmlns:mc="http://schemas.openxmlformats.org/markup-compatibility/2006">
              <mc:Choice xmlns:v="urn:schemas-microsoft-com:vml" Requires="v">
                <p:oleObj spid="_x0000_s28200199" name="Chart" r:id="rId4" imgW="8572682" imgH="4772170" progId="MSGraph.Chart.8">
                  <p:embed followColorScheme="full"/>
                </p:oleObj>
              </mc:Choice>
              <mc:Fallback>
                <p:oleObj name="Chart" r:id="rId4" imgW="8572682" imgH="4772170" progId="MSGraph.Chart.8">
                  <p:embed followColorScheme="full"/>
                  <p:pic>
                    <p:nvPicPr>
                      <p:cNvPr id="0" name=""/>
                      <p:cNvPicPr>
                        <a:picLocks noGrp="1" noChangeAspect="1" noChangeArrowheads="1"/>
                      </p:cNvPicPr>
                      <p:nvPr/>
                    </p:nvPicPr>
                    <p:blipFill>
                      <a:blip r:embed="rId5"/>
                      <a:srcRect/>
                      <a:stretch>
                        <a:fillRect/>
                      </a:stretch>
                    </p:blipFill>
                    <p:spPr bwMode="auto">
                      <a:xfrm>
                        <a:off x="44244" y="1633077"/>
                        <a:ext cx="9004506" cy="4843463"/>
                      </a:xfrm>
                      <a:prstGeom prst="rect">
                        <a:avLst/>
                      </a:prstGeom>
                      <a:noFill/>
                      <a:extLst/>
                    </p:spPr>
                  </p:pic>
                </p:oleObj>
              </mc:Fallback>
            </mc:AlternateContent>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212530" y="5182508"/>
            <a:ext cx="1879600" cy="419100"/>
          </a:xfrm>
          <a:prstGeom prst="wedgeRectCallout">
            <a:avLst>
              <a:gd name="adj1" fmla="val 14776"/>
              <a:gd name="adj2" fmla="val -3311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6144359" y="4464958"/>
            <a:ext cx="2680553" cy="927100"/>
          </a:xfrm>
          <a:prstGeom prst="wedgeRectCallout">
            <a:avLst>
              <a:gd name="adj1" fmla="val 47391"/>
              <a:gd name="adj2" fmla="val -13932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Q1:2015 had turned (slightly) negative for only the 3</a:t>
            </a:r>
            <a:r>
              <a:rPr lang="en-US" sz="1400" b="1" baseline="30000" dirty="0" smtClean="0">
                <a:solidFill>
                  <a:schemeClr val="bg1"/>
                </a:solidFill>
              </a:rPr>
              <a:t>rd</a:t>
            </a:r>
            <a:r>
              <a:rPr lang="en-US" sz="1400" b="1" dirty="0" smtClean="0">
                <a:solidFill>
                  <a:schemeClr val="bg1"/>
                </a:solidFill>
              </a:rPr>
              <a:t> time in 3 years</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3570978" y="1803400"/>
            <a:ext cx="1951038" cy="1075297"/>
          </a:xfrm>
          <a:prstGeom prst="wedgeRectCallout">
            <a:avLst>
              <a:gd name="adj1" fmla="val 83860"/>
              <a:gd name="adj2" fmla="val 425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extLst>
      <p:ext uri="{BB962C8B-B14F-4D97-AF65-F5344CB8AC3E}">
        <p14:creationId xmlns:p14="http://schemas.microsoft.com/office/powerpoint/2010/main" val="37666816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93</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2015:Q1</a:t>
            </a:r>
          </a:p>
        </p:txBody>
      </p:sp>
      <p:sp>
        <p:nvSpPr>
          <p:cNvPr id="140294" name="Rectangle 4"/>
          <p:cNvSpPr>
            <a:spLocks noChangeArrowheads="1"/>
          </p:cNvSpPr>
          <p:nvPr/>
        </p:nvSpPr>
        <p:spPr bwMode="auto">
          <a:xfrm>
            <a:off x="-188913" y="645691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185914" y="646569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a:t>
            </a:r>
            <a:r>
              <a:rPr lang="en-US" sz="1100" u="sng" dirty="0" smtClean="0"/>
              <a:t>can</a:t>
            </a:r>
            <a:r>
              <a:rPr lang="en-US" sz="1100" dirty="0" smtClean="0"/>
              <a:t> and </a:t>
            </a:r>
            <a:r>
              <a:rPr lang="en-US" sz="1100" u="sng" dirty="0" smtClean="0"/>
              <a:t>do</a:t>
            </a:r>
            <a:r>
              <a:rPr lang="en-US" sz="1100" dirty="0" smtClean="0"/>
              <a:t> vary, </a:t>
            </a:r>
            <a:r>
              <a:rPr lang="en-US" sz="1100" i="1" dirty="0" smtClean="0"/>
              <a:t>potentially substantially</a:t>
            </a:r>
            <a:r>
              <a:rPr lang="en-US" sz="1100" dirty="0" smtClean="0"/>
              <a:t>.</a:t>
            </a:r>
            <a:endParaRPr lang="en-US" sz="1100" dirty="0"/>
          </a:p>
        </p:txBody>
      </p:sp>
      <p:sp>
        <p:nvSpPr>
          <p:cNvPr id="15" name="Rectangle 6"/>
          <p:cNvSpPr>
            <a:spLocks noChangeArrowheads="1"/>
          </p:cNvSpPr>
          <p:nvPr/>
        </p:nvSpPr>
        <p:spPr bwMode="black">
          <a:xfrm>
            <a:off x="259175" y="102819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22" name="Picture 2"/>
          <p:cNvPicPr>
            <a:picLocks noChangeAspect="1" noChangeArrowheads="1"/>
          </p:cNvPicPr>
          <p:nvPr/>
        </p:nvPicPr>
        <p:blipFill>
          <a:blip r:embed="rId3" cstate="print"/>
          <a:srcRect/>
          <a:stretch>
            <a:fillRect/>
          </a:stretch>
        </p:blipFill>
        <p:spPr bwMode="auto">
          <a:xfrm>
            <a:off x="2337443" y="5456568"/>
            <a:ext cx="3743325" cy="161925"/>
          </a:xfrm>
          <a:prstGeom prst="rect">
            <a:avLst/>
          </a:prstGeom>
          <a:noFill/>
          <a:ln w="9525">
            <a:noFill/>
            <a:miter lim="800000"/>
            <a:headEnd/>
            <a:tailEnd/>
          </a:ln>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1181" y="1341044"/>
            <a:ext cx="8697069" cy="5124655"/>
          </a:xfrm>
          <a:prstGeom prst="rect">
            <a:avLst/>
          </a:prstGeom>
        </p:spPr>
      </p:pic>
      <p:sp>
        <p:nvSpPr>
          <p:cNvPr id="18" name="AutoShape 7"/>
          <p:cNvSpPr>
            <a:spLocks noChangeArrowheads="1"/>
          </p:cNvSpPr>
          <p:nvPr/>
        </p:nvSpPr>
        <p:spPr bwMode="blackWhite">
          <a:xfrm>
            <a:off x="2387675" y="1320403"/>
            <a:ext cx="1819275" cy="666750"/>
          </a:xfrm>
          <a:prstGeom prst="wedgeRectCallout">
            <a:avLst>
              <a:gd name="adj1" fmla="val -85926"/>
              <a:gd name="adj2" fmla="val 3875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
        <p:nvSpPr>
          <p:cNvPr id="19" name="AutoShape 6"/>
          <p:cNvSpPr>
            <a:spLocks noChangeArrowheads="1"/>
          </p:cNvSpPr>
          <p:nvPr/>
        </p:nvSpPr>
        <p:spPr bwMode="blackWhite">
          <a:xfrm>
            <a:off x="4206950" y="3326619"/>
            <a:ext cx="1395269" cy="658813"/>
          </a:xfrm>
          <a:prstGeom prst="wedgeRectCallout">
            <a:avLst>
              <a:gd name="adj1" fmla="val -54660"/>
              <a:gd name="adj2" fmla="val 10163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
        <p:nvSpPr>
          <p:cNvPr id="20" name="AutoShape 6"/>
          <p:cNvSpPr>
            <a:spLocks noChangeArrowheads="1"/>
          </p:cNvSpPr>
          <p:nvPr/>
        </p:nvSpPr>
        <p:spPr bwMode="blackWhite">
          <a:xfrm>
            <a:off x="5768876" y="1697910"/>
            <a:ext cx="1757691" cy="1571261"/>
          </a:xfrm>
          <a:prstGeom prst="wedgeRectCallout">
            <a:avLst>
              <a:gd name="adj1" fmla="val -6943"/>
              <a:gd name="adj2" fmla="val 1195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Pricing turned positive in Q3:2011, the first increase in nearly 8 years</a:t>
            </a:r>
            <a:endParaRPr lang="en-US" sz="1600" b="1" dirty="0">
              <a:solidFill>
                <a:schemeClr val="bg1"/>
              </a:solidFill>
              <a:latin typeface="Arial" pitchFamily="34" charset="0"/>
              <a:cs typeface="+mn-cs"/>
            </a:endParaRPr>
          </a:p>
        </p:txBody>
      </p:sp>
      <p:sp>
        <p:nvSpPr>
          <p:cNvPr id="21" name="AutoShape 7"/>
          <p:cNvSpPr>
            <a:spLocks noChangeArrowheads="1"/>
          </p:cNvSpPr>
          <p:nvPr/>
        </p:nvSpPr>
        <p:spPr bwMode="blackWhite">
          <a:xfrm>
            <a:off x="1169885" y="5123193"/>
            <a:ext cx="1924050" cy="666750"/>
          </a:xfrm>
          <a:prstGeom prst="wedgeRectCallout">
            <a:avLst>
              <a:gd name="adj1" fmla="val 137136"/>
              <a:gd name="adj2" fmla="val 1921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sp>
        <p:nvSpPr>
          <p:cNvPr id="27" name="AutoShape 6"/>
          <p:cNvSpPr>
            <a:spLocks noChangeArrowheads="1"/>
          </p:cNvSpPr>
          <p:nvPr/>
        </p:nvSpPr>
        <p:spPr bwMode="blackWhite">
          <a:xfrm>
            <a:off x="2598356" y="2115241"/>
            <a:ext cx="1771650" cy="1104900"/>
          </a:xfrm>
          <a:prstGeom prst="wedgeRectCallout">
            <a:avLst>
              <a:gd name="adj1" fmla="val -30204"/>
              <a:gd name="adj2" fmla="val 1520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16" name="AutoShape 7"/>
          <p:cNvSpPr>
            <a:spLocks noChangeArrowheads="1"/>
          </p:cNvSpPr>
          <p:nvPr/>
        </p:nvSpPr>
        <p:spPr bwMode="blackWhite">
          <a:xfrm>
            <a:off x="6537326" y="4857750"/>
            <a:ext cx="2347911" cy="1035204"/>
          </a:xfrm>
          <a:prstGeom prst="wedgeRectCallout">
            <a:avLst>
              <a:gd name="adj1" fmla="val 35912"/>
              <a:gd name="adj2" fmla="val -7169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Rate trends are roughly flat, some carriers reporting small gains, others flat, others small declines</a:t>
            </a:r>
            <a:endParaRPr lang="en-US" sz="1400" b="1" dirty="0">
              <a:solidFill>
                <a:schemeClr val="bg1"/>
              </a:solidFill>
              <a:latin typeface="Arial" pitchFamily="34" charset="0"/>
              <a:cs typeface="+mn-cs"/>
            </a:endParaRPr>
          </a:p>
        </p:txBody>
      </p:sp>
    </p:spTree>
    <p:extLst>
      <p:ext uri="{BB962C8B-B14F-4D97-AF65-F5344CB8AC3E}">
        <p14:creationId xmlns:p14="http://schemas.microsoft.com/office/powerpoint/2010/main" val="3665284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1200"/>
                            </p:stCondLst>
                            <p:childTnLst>
                              <p:par>
                                <p:cTn id="9" presetID="22" presetClass="entr" presetSubtype="1" fill="hold" grpId="0" nodeType="afterEffect">
                                  <p:stCondLst>
                                    <p:cond delay="100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2700"/>
                            </p:stCondLst>
                            <p:childTnLst>
                              <p:par>
                                <p:cTn id="13" presetID="22" presetClass="entr" presetSubtype="1" fill="hold" grpId="0" nodeType="afterEffect">
                                  <p:stCondLst>
                                    <p:cond delay="100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500"/>
                                        <p:tgtEl>
                                          <p:spTgt spid="20"/>
                                        </p:tgtEl>
                                      </p:cBhvr>
                                    </p:animEffect>
                                  </p:childTnLst>
                                </p:cTn>
                              </p:par>
                            </p:childTnLst>
                          </p:cTn>
                        </p:par>
                        <p:par>
                          <p:cTn id="16" fill="hold">
                            <p:stCondLst>
                              <p:cond delay="4200"/>
                            </p:stCondLst>
                            <p:childTnLst>
                              <p:par>
                                <p:cTn id="17" presetID="22" presetClass="entr" presetSubtype="4" fill="hold" grpId="0" nodeType="afterEffect">
                                  <p:stCondLst>
                                    <p:cond delay="70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par>
                          <p:cTn id="20" fill="hold">
                            <p:stCondLst>
                              <p:cond delay="5400"/>
                            </p:stCondLst>
                            <p:childTnLst>
                              <p:par>
                                <p:cTn id="21" presetID="22" presetClass="entr" presetSubtype="1" fill="hold" grpId="0" nodeType="afterEffect">
                                  <p:stCondLst>
                                    <p:cond delay="100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6900"/>
                            </p:stCondLst>
                            <p:childTnLst>
                              <p:par>
                                <p:cTn id="25" presetID="22" presetClass="entr" presetSubtype="4" fill="hold" grpId="0" nodeType="afterEffect">
                                  <p:stCondLst>
                                    <p:cond delay="7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7" grpId="0" animBg="1"/>
      <p:bldP spid="16"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94</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2015:Q1</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849745" y="5338919"/>
            <a:ext cx="7850910"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a:t>
            </a:r>
            <a:r>
              <a:rPr lang="en-US" b="1" dirty="0" smtClean="0">
                <a:solidFill>
                  <a:srgbClr val="FFFFFF"/>
                </a:solidFill>
                <a:latin typeface="Arial" charset="0"/>
                <a:cs typeface="Arial" charset="0"/>
              </a:rPr>
              <a:t>Renewals Were Mixed to Flat in Q1:2015;   EPL and Commercial Auto Led the Way</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extLst/>
          </p:nvPr>
        </p:nvGraphicFramePr>
        <p:xfrm>
          <a:off x="493762" y="1611286"/>
          <a:ext cx="8296275" cy="3752850"/>
        </p:xfrm>
        <a:graphic>
          <a:graphicData uri="http://schemas.openxmlformats.org/presentationml/2006/ole">
            <mc:AlternateContent xmlns:mc="http://schemas.openxmlformats.org/markup-compatibility/2006">
              <mc:Choice xmlns:v="urn:schemas-microsoft-com:vml" Requires="v">
                <p:oleObj spid="_x0000_s28446752" name="Chart" r:id="rId4" imgW="8296386" imgH="3781460" progId="MSGraph.Chart.8">
                  <p:embed followColorScheme="full"/>
                </p:oleObj>
              </mc:Choice>
              <mc:Fallback>
                <p:oleObj name="Chart" r:id="rId4" imgW="8296386" imgH="3781460" progId="MSGraph.Chart.8">
                  <p:embed followColorScheme="full"/>
                  <p:pic>
                    <p:nvPicPr>
                      <p:cNvPr id="0" name=""/>
                      <p:cNvPicPr>
                        <a:picLocks noChangeAspect="1" noChangeArrowheads="1"/>
                      </p:cNvPicPr>
                      <p:nvPr/>
                    </p:nvPicPr>
                    <p:blipFill>
                      <a:blip r:embed="rId5"/>
                      <a:srcRect/>
                      <a:stretch>
                        <a:fillRect/>
                      </a:stretch>
                    </p:blipFill>
                    <p:spPr bwMode="auto">
                      <a:xfrm>
                        <a:off x="493762" y="1611286"/>
                        <a:ext cx="8296275" cy="3752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AutoShape 8"/>
          <p:cNvSpPr>
            <a:spLocks noChangeArrowheads="1"/>
          </p:cNvSpPr>
          <p:nvPr/>
        </p:nvSpPr>
        <p:spPr bwMode="blackWhite">
          <a:xfrm>
            <a:off x="2886597" y="1074711"/>
            <a:ext cx="2624779" cy="1276910"/>
          </a:xfrm>
          <a:prstGeom prst="wedgeRectCallout">
            <a:avLst>
              <a:gd name="adj1" fmla="val 144103"/>
              <a:gd name="adj2" fmla="val 7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Employment Practices</a:t>
            </a:r>
            <a:r>
              <a:rPr lang="en-US" sz="1600" b="1" dirty="0" smtClean="0">
                <a:solidFill>
                  <a:srgbClr val="FFFFFF"/>
                </a:solidFill>
                <a:latin typeface="Arial" charset="0"/>
                <a:cs typeface="Arial" charset="0"/>
              </a:rPr>
              <a:t> rate increases are large than any other line, followed by Commercial Auto and D&amp;O</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extLst>
      <p:ext uri="{BB962C8B-B14F-4D97-AF65-F5344CB8AC3E}">
        <p14:creationId xmlns:p14="http://schemas.microsoft.com/office/powerpoint/2010/main" val="38565947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266" name="Rectangle 110"/>
          <p:cNvSpPr txBox="1">
            <a:spLocks noGrp="1" noChangeArrowheads="1"/>
          </p:cNvSpPr>
          <p:nvPr/>
        </p:nvSpPr>
        <p:spPr bwMode="auto">
          <a:xfrm>
            <a:off x="8601075" y="6656388"/>
            <a:ext cx="447675"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algn="r">
              <a:lnSpc>
                <a:spcPct val="85000"/>
              </a:lnSpc>
              <a:spcBef>
                <a:spcPct val="20000"/>
              </a:spcBef>
              <a:buClrTx/>
              <a:buFontTx/>
              <a:buNone/>
            </a:pPr>
            <a:fld id="{62D471F0-31D6-4C89-A34E-BAC6C48B9C3F}" type="slidenum">
              <a:rPr lang="en-US" altLang="en-US" sz="900"/>
              <a:pPr algn="r">
                <a:lnSpc>
                  <a:spcPct val="85000"/>
                </a:lnSpc>
                <a:spcBef>
                  <a:spcPct val="20000"/>
                </a:spcBef>
                <a:buClrTx/>
                <a:buFontTx/>
                <a:buNone/>
              </a:pPr>
              <a:t>95</a:t>
            </a:fld>
            <a:endParaRPr lang="en-US" altLang="en-US" sz="900"/>
          </a:p>
        </p:txBody>
      </p:sp>
      <p:sp>
        <p:nvSpPr>
          <p:cNvPr id="11267" name="Rectangle 2"/>
          <p:cNvSpPr>
            <a:spLocks noGrp="1" noChangeArrowheads="1"/>
          </p:cNvSpPr>
          <p:nvPr>
            <p:ph type="title" idx="4294967295"/>
          </p:nvPr>
        </p:nvSpPr>
        <p:spPr/>
        <p:txBody>
          <a:bodyPr/>
          <a:lstStyle/>
          <a:p>
            <a:r>
              <a:rPr lang="en-US" sz="3200" dirty="0" smtClean="0"/>
              <a:t>How the Risk Dollar is Spent </a:t>
            </a:r>
            <a:r>
              <a:rPr lang="en-US" sz="2600" dirty="0" smtClean="0"/>
              <a:t/>
            </a:r>
            <a:br>
              <a:rPr lang="en-US" sz="2600" dirty="0" smtClean="0"/>
            </a:br>
            <a:r>
              <a:rPr lang="en-US" sz="2400" i="1" dirty="0" smtClean="0"/>
              <a:t>(U.S. Firms with Revenues Under $1 Bill)</a:t>
            </a:r>
            <a:endParaRPr lang="en-US" altLang="en-US" sz="2600" i="1" dirty="0" smtClean="0">
              <a:latin typeface="Arial" panose="020B0604020202020204" pitchFamily="34" charset="0"/>
            </a:endParaRPr>
          </a:p>
        </p:txBody>
      </p:sp>
      <p:graphicFrame>
        <p:nvGraphicFramePr>
          <p:cNvPr id="9" name="Content Placeholder 6"/>
          <p:cNvGraphicFramePr>
            <a:graphicFrameLocks/>
          </p:cNvGraphicFramePr>
          <p:nvPr>
            <p:extLst/>
          </p:nvPr>
        </p:nvGraphicFramePr>
        <p:xfrm>
          <a:off x="0" y="1282944"/>
          <a:ext cx="9144001" cy="5212079"/>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flipH="1">
            <a:off x="6615953" y="3585882"/>
            <a:ext cx="8068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6418729" y="5020235"/>
            <a:ext cx="681318" cy="134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384612" y="5387788"/>
            <a:ext cx="519953" cy="1434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55694" y="4222376"/>
            <a:ext cx="528918" cy="358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86000" y="2913529"/>
            <a:ext cx="430306" cy="89647"/>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1"/>
          <p:cNvSpPr txBox="1"/>
          <p:nvPr/>
        </p:nvSpPr>
        <p:spPr>
          <a:xfrm>
            <a:off x="62717" y="6503771"/>
            <a:ext cx="5451818" cy="38964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dirty="0" smtClean="0">
                <a:latin typeface="Arial" panose="020B0604020202020204" pitchFamily="34" charset="0"/>
                <a:cs typeface="Arial" panose="020B0604020202020204" pitchFamily="34" charset="0"/>
              </a:rPr>
              <a:t>Source</a:t>
            </a:r>
            <a:r>
              <a:rPr lang="en-US" sz="800" dirty="0" smtClean="0"/>
              <a:t>:</a:t>
            </a:r>
            <a:r>
              <a:rPr lang="en-US" dirty="0" smtClean="0">
                <a:latin typeface="Arial" panose="020B0604020202020204" pitchFamily="34" charset="0"/>
                <a:cs typeface="Arial" panose="020B0604020202020204" pitchFamily="34" charset="0"/>
              </a:rPr>
              <a:t> 2015 RIMS Benchmark Survey; Insurance Information Institute.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0485106"/>
      </p:ext>
    </p:extLst>
  </p:cSld>
  <p:clrMapOvr>
    <a:masterClrMapping/>
  </p:clrMapOvr>
  <p:transition>
    <p:wipe dir="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M&amp;A UPDATE:</a:t>
            </a:r>
            <a:br>
              <a:rPr lang="en-US" sz="3800" dirty="0" smtClean="0">
                <a:solidFill>
                  <a:schemeClr val="bg1"/>
                </a:solidFill>
              </a:rPr>
            </a:br>
            <a:r>
              <a:rPr lang="en-US" sz="3800" i="1" dirty="0" smtClean="0">
                <a:solidFill>
                  <a:schemeClr val="bg1"/>
                </a:solidFill>
              </a:rPr>
              <a:t> A PATH TO GROWTH? </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96</a:t>
            </a:fld>
            <a:endParaRPr lang="en-US" sz="900">
              <a:solidFill>
                <a:schemeClr val="bg1"/>
              </a:solidFill>
            </a:endParaRPr>
          </a:p>
        </p:txBody>
      </p:sp>
      <p:pic>
        <p:nvPicPr>
          <p:cNvPr id="143365" name="Picture 5"/>
          <p:cNvPicPr>
            <a:picLocks noChangeAspect="1" noChangeArrowheads="1"/>
          </p:cNvPicPr>
          <p:nvPr/>
        </p:nvPicPr>
        <p:blipFill>
          <a:blip r:embed="rId3" cstate="print"/>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Are Capital Accumulation, Drive for Growth and Scale Stimulating M&amp;A Activity?</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96</a:t>
            </a:fld>
            <a:endParaRPr lang="en-US"/>
          </a:p>
        </p:txBody>
      </p:sp>
    </p:spTree>
    <p:extLst>
      <p:ext uri="{BB962C8B-B14F-4D97-AF65-F5344CB8AC3E}">
        <p14:creationId xmlns:p14="http://schemas.microsoft.com/office/powerpoint/2010/main" val="201208519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5"/>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12/01/09 - 9pm</a:t>
            </a:r>
          </a:p>
        </p:txBody>
      </p:sp>
      <p:sp>
        <p:nvSpPr>
          <p:cNvPr id="58371" name="Rectangle 106"/>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chemeClr val="bg1"/>
                </a:solidFill>
              </a:rPr>
              <a:t>eSlide – P6466 – The Financial Crisis and the Future of the P/C</a:t>
            </a:r>
          </a:p>
        </p:txBody>
      </p:sp>
      <p:sp>
        <p:nvSpPr>
          <p:cNvPr id="58372" name="Rectangle 110"/>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A55D3EE-FCDE-48E0-A014-CB608766439D}" type="slidenum">
              <a:rPr lang="en-US" altLang="en-US" smtClean="0"/>
              <a:pPr/>
              <a:t>97</a:t>
            </a:fld>
            <a:endParaRPr lang="en-US" altLang="en-US" smtClean="0"/>
          </a:p>
        </p:txBody>
      </p:sp>
      <p:sp>
        <p:nvSpPr>
          <p:cNvPr id="58373" name="Rectangle 2"/>
          <p:cNvSpPr>
            <a:spLocks noGrp="1" noChangeArrowheads="1"/>
          </p:cNvSpPr>
          <p:nvPr>
            <p:ph type="title"/>
          </p:nvPr>
        </p:nvSpPr>
        <p:spPr/>
        <p:txBody>
          <a:bodyPr/>
          <a:lstStyle/>
          <a:p>
            <a:r>
              <a:rPr lang="en-US" altLang="en-US" sz="2400" dirty="0" smtClean="0">
                <a:latin typeface="Arial" panose="020B0604020202020204" pitchFamily="34" charset="0"/>
              </a:rPr>
              <a:t>U.S. INSURANCE MERGERS AND ACQUISITIONS,</a:t>
            </a:r>
            <a:br>
              <a:rPr lang="en-US" altLang="en-US" sz="2400" dirty="0" smtClean="0">
                <a:latin typeface="Arial" panose="020B0604020202020204" pitchFamily="34" charset="0"/>
              </a:rPr>
            </a:br>
            <a:r>
              <a:rPr lang="en-US" altLang="en-US" sz="2400" dirty="0" smtClean="0">
                <a:latin typeface="Arial" panose="020B0604020202020204" pitchFamily="34" charset="0"/>
              </a:rPr>
              <a:t>P/C SECTOR, 1994-2014 (1)</a:t>
            </a:r>
          </a:p>
        </p:txBody>
      </p:sp>
      <p:graphicFrame>
        <p:nvGraphicFramePr>
          <p:cNvPr id="58374" name="Object 3"/>
          <p:cNvGraphicFramePr>
            <a:graphicFrameLocks noGrp="1"/>
          </p:cNvGraphicFramePr>
          <p:nvPr>
            <p:ph type="chart" idx="4294967295"/>
            <p:extLst/>
          </p:nvPr>
        </p:nvGraphicFramePr>
        <p:xfrm>
          <a:off x="300038" y="1620838"/>
          <a:ext cx="8542337" cy="4513262"/>
        </p:xfrm>
        <a:graphic>
          <a:graphicData uri="http://schemas.openxmlformats.org/presentationml/2006/ole">
            <mc:AlternateContent xmlns:mc="http://schemas.openxmlformats.org/markup-compatibility/2006">
              <mc:Choice xmlns:v="urn:schemas-microsoft-com:vml" Requires="v">
                <p:oleObj spid="_x0000_s28346547" name="Chart" r:id="rId4" imgW="8581836" imgH="4533761" progId="MSGraph.Chart.8">
                  <p:embed followColorScheme="full"/>
                </p:oleObj>
              </mc:Choice>
              <mc:Fallback>
                <p:oleObj name="Chart" r:id="rId4" imgW="8581836" imgH="4533761" progId="MSGraph.Chart.8">
                  <p:embed followColorScheme="full"/>
                  <p:pic>
                    <p:nvPicPr>
                      <p:cNvPr id="0" name=""/>
                      <p:cNvPicPr>
                        <a:picLocks noGrp="1" noChangeArrowheads="1"/>
                      </p:cNvPicPr>
                      <p:nvPr/>
                    </p:nvPicPr>
                    <p:blipFill>
                      <a:blip r:embed="rId5"/>
                      <a:srcRect/>
                      <a:stretch>
                        <a:fillRect/>
                      </a:stretch>
                    </p:blipFill>
                    <p:spPr bwMode="gray">
                      <a:xfrm>
                        <a:off x="300038" y="1620838"/>
                        <a:ext cx="8542337" cy="45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5" name="Rectangle 4"/>
          <p:cNvSpPr>
            <a:spLocks noChangeArrowheads="1"/>
          </p:cNvSpPr>
          <p:nvPr/>
        </p:nvSpPr>
        <p:spPr bwMode="black">
          <a:xfrm>
            <a:off x="307975" y="1266824"/>
            <a:ext cx="8534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spAutoFit/>
          </a:bodyPr>
          <a:lstStyle>
            <a:lvl1pPr defTabSz="114300">
              <a:defRPr>
                <a:solidFill>
                  <a:schemeClr val="tx1"/>
                </a:solidFill>
                <a:latin typeface="Arial" panose="020B0604020202020204" pitchFamily="34" charset="0"/>
              </a:defRPr>
            </a:lvl1pPr>
            <a:lvl2pPr marL="742950" indent="-285750" defTabSz="114300">
              <a:defRPr>
                <a:solidFill>
                  <a:schemeClr val="tx1"/>
                </a:solidFill>
                <a:latin typeface="Arial" panose="020B0604020202020204" pitchFamily="34" charset="0"/>
              </a:defRPr>
            </a:lvl2pPr>
            <a:lvl3pPr marL="1143000" indent="-228600" defTabSz="114300">
              <a:defRPr>
                <a:solidFill>
                  <a:schemeClr val="tx1"/>
                </a:solidFill>
                <a:latin typeface="Arial" panose="020B0604020202020204" pitchFamily="34" charset="0"/>
              </a:defRPr>
            </a:lvl3pPr>
            <a:lvl4pPr marL="1600200" indent="-228600" defTabSz="114300">
              <a:defRPr>
                <a:solidFill>
                  <a:schemeClr val="tx1"/>
                </a:solidFill>
                <a:latin typeface="Arial" panose="020B0604020202020204" pitchFamily="34" charset="0"/>
              </a:defRPr>
            </a:lvl4pPr>
            <a:lvl5pPr marL="2057400" indent="-228600" defTabSz="114300">
              <a:defRPr>
                <a:solidFill>
                  <a:schemeClr val="tx1"/>
                </a:solidFill>
                <a:latin typeface="Arial" panose="020B0604020202020204" pitchFamily="34" charset="0"/>
              </a:defRPr>
            </a:lvl5pPr>
            <a:lvl6pPr marL="2514600" indent="-228600" defTabSz="114300" eaLnBrk="0" fontAlgn="base" hangingPunct="0">
              <a:spcBef>
                <a:spcPct val="0"/>
              </a:spcBef>
              <a:spcAft>
                <a:spcPct val="0"/>
              </a:spcAft>
              <a:defRPr>
                <a:solidFill>
                  <a:schemeClr val="tx1"/>
                </a:solidFill>
                <a:latin typeface="Arial" panose="020B0604020202020204" pitchFamily="34" charset="0"/>
              </a:defRPr>
            </a:lvl6pPr>
            <a:lvl7pPr marL="2971800" indent="-228600" defTabSz="114300" eaLnBrk="0" fontAlgn="base" hangingPunct="0">
              <a:spcBef>
                <a:spcPct val="0"/>
              </a:spcBef>
              <a:spcAft>
                <a:spcPct val="0"/>
              </a:spcAft>
              <a:defRPr>
                <a:solidFill>
                  <a:schemeClr val="tx1"/>
                </a:solidFill>
                <a:latin typeface="Arial" panose="020B0604020202020204" pitchFamily="34" charset="0"/>
              </a:defRPr>
            </a:lvl7pPr>
            <a:lvl8pPr marL="3429000" indent="-228600" defTabSz="114300" eaLnBrk="0" fontAlgn="base" hangingPunct="0">
              <a:spcBef>
                <a:spcPct val="0"/>
              </a:spcBef>
              <a:spcAft>
                <a:spcPct val="0"/>
              </a:spcAft>
              <a:defRPr>
                <a:solidFill>
                  <a:schemeClr val="tx1"/>
                </a:solidFill>
                <a:latin typeface="Arial" panose="020B0604020202020204" pitchFamily="34" charset="0"/>
              </a:defRPr>
            </a:lvl8pPr>
            <a:lvl9pPr marL="3886200" indent="-228600" defTabSz="1143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1600" b="1">
                <a:solidFill>
                  <a:srgbClr val="225A7A"/>
                </a:solidFill>
              </a:rPr>
              <a:t>($ Millions)</a:t>
            </a:r>
          </a:p>
        </p:txBody>
      </p:sp>
      <p:sp>
        <p:nvSpPr>
          <p:cNvPr id="58376" name="Rectangle 5"/>
          <p:cNvSpPr>
            <a:spLocks noChangeArrowheads="1"/>
          </p:cNvSpPr>
          <p:nvPr/>
        </p:nvSpPr>
        <p:spPr bwMode="auto">
          <a:xfrm>
            <a:off x="0" y="6203950"/>
            <a:ext cx="75692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65760" tIns="0" rIns="0" bIns="137160" anchor="b">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25000"/>
              </a:spcBef>
              <a:buClr>
                <a:schemeClr val="accent2"/>
              </a:buClr>
              <a:buFont typeface="Wingdings" panose="05000000000000000000" pitchFamily="2" charset="2"/>
              <a:buNone/>
            </a:pPr>
            <a:r>
              <a:rPr lang="en-US" altLang="en-US" sz="1100" dirty="0"/>
              <a:t>(1) Includes transactions where a U.S. company was the acquirer and/or the target.</a:t>
            </a:r>
          </a:p>
          <a:p>
            <a:pPr>
              <a:lnSpc>
                <a:spcPct val="85000"/>
              </a:lnSpc>
              <a:spcBef>
                <a:spcPct val="25000"/>
              </a:spcBef>
              <a:buClr>
                <a:schemeClr val="accent2"/>
              </a:buClr>
              <a:buFont typeface="Wingdings" panose="05000000000000000000" pitchFamily="2" charset="2"/>
              <a:buNone/>
            </a:pPr>
            <a:endParaRPr lang="en-US" altLang="en-US" sz="1100" dirty="0"/>
          </a:p>
          <a:p>
            <a:pPr>
              <a:lnSpc>
                <a:spcPct val="85000"/>
              </a:lnSpc>
              <a:spcBef>
                <a:spcPct val="25000"/>
              </a:spcBef>
              <a:buClr>
                <a:schemeClr val="accent2"/>
              </a:buClr>
              <a:buFont typeface="Wingdings" panose="05000000000000000000" pitchFamily="2" charset="2"/>
              <a:buNone/>
            </a:pPr>
            <a:r>
              <a:rPr lang="en-US" altLang="en-US" sz="1100" dirty="0"/>
              <a:t>Source: Conning proprietary database.</a:t>
            </a:r>
          </a:p>
        </p:txBody>
      </p:sp>
      <p:sp>
        <p:nvSpPr>
          <p:cNvPr id="1989639" name="AutoShape 7"/>
          <p:cNvSpPr>
            <a:spLocks noChangeArrowheads="1"/>
          </p:cNvSpPr>
          <p:nvPr/>
        </p:nvSpPr>
        <p:spPr bwMode="blackWhite">
          <a:xfrm>
            <a:off x="5785944" y="1098550"/>
            <a:ext cx="1993599" cy="1501298"/>
          </a:xfrm>
          <a:prstGeom prst="wedgeRectCallout">
            <a:avLst>
              <a:gd name="adj1" fmla="val 43349"/>
              <a:gd name="adj2" fmla="val 1510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chemeClr val="bg1"/>
              </a:buClr>
              <a:buFont typeface="Wingdings" pitchFamily="2" charset="2"/>
              <a:buNone/>
              <a:defRPr/>
            </a:pPr>
            <a:r>
              <a:rPr lang="en-US" sz="1600" b="1" dirty="0">
                <a:solidFill>
                  <a:schemeClr val="bg1"/>
                </a:solidFill>
              </a:rPr>
              <a:t>M&amp;A activity in the P/C sector </a:t>
            </a:r>
            <a:r>
              <a:rPr lang="en-US" sz="1600" b="1" dirty="0" smtClean="0">
                <a:solidFill>
                  <a:schemeClr val="bg1"/>
                </a:solidFill>
              </a:rPr>
              <a:t>was up sharply in 2014 but remains well below </a:t>
            </a:r>
            <a:r>
              <a:rPr lang="en-US" sz="1600" b="1" dirty="0">
                <a:solidFill>
                  <a:schemeClr val="bg1"/>
                </a:solidFill>
              </a:rPr>
              <a:t>pre-crisis </a:t>
            </a:r>
            <a:r>
              <a:rPr lang="en-US" sz="1600" b="1" dirty="0" smtClean="0">
                <a:solidFill>
                  <a:schemeClr val="bg1"/>
                </a:solidFill>
              </a:rPr>
              <a:t>or late 1990s levels.</a:t>
            </a:r>
            <a:endParaRPr lang="en-US" sz="1600" b="1" dirty="0">
              <a:solidFill>
                <a:schemeClr val="bg1"/>
              </a:solidFill>
            </a:endParaRPr>
          </a:p>
        </p:txBody>
      </p:sp>
      <p:sp>
        <p:nvSpPr>
          <p:cNvPr id="10" name="AutoShape 8"/>
          <p:cNvSpPr>
            <a:spLocks noChangeArrowheads="1"/>
          </p:cNvSpPr>
          <p:nvPr/>
        </p:nvSpPr>
        <p:spPr bwMode="blackWhite">
          <a:xfrm>
            <a:off x="3664688" y="1098550"/>
            <a:ext cx="1813035" cy="1379060"/>
          </a:xfrm>
          <a:prstGeom prst="wedgeRectCallout">
            <a:avLst>
              <a:gd name="adj1" fmla="val -74753"/>
              <a:gd name="adj2" fmla="val 2752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a:lnSpc>
                <a:spcPct val="90000"/>
              </a:lnSpc>
              <a:spcBef>
                <a:spcPct val="50000"/>
              </a:spcBef>
              <a:buClr>
                <a:srgbClr val="FFFFFF"/>
              </a:buClr>
              <a:buFont typeface="Wingdings" pitchFamily="2" charset="2"/>
              <a:buNone/>
              <a:defRPr/>
            </a:pPr>
            <a:r>
              <a:rPr lang="en-US" b="1" dirty="0" smtClean="0">
                <a:solidFill>
                  <a:srgbClr val="FFFFFF"/>
                </a:solidFill>
              </a:rPr>
              <a:t>M&amp;A activity in 2015 will likely reach its highest level since 1998</a:t>
            </a:r>
            <a:endParaRPr lang="en-US" b="1" dirty="0">
              <a:solidFill>
                <a:srgbClr val="FFFFFF"/>
              </a:solidFill>
            </a:endParaRPr>
          </a:p>
        </p:txBody>
      </p:sp>
    </p:spTree>
    <p:extLst>
      <p:ext uri="{BB962C8B-B14F-4D97-AF65-F5344CB8AC3E}">
        <p14:creationId xmlns:p14="http://schemas.microsoft.com/office/powerpoint/2010/main" val="225412879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183312" y="5897247"/>
            <a:ext cx="8640966" cy="77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endParaRPr lang="en-US" sz="1100" dirty="0" smtClean="0">
              <a:solidFill>
                <a:srgbClr val="000000"/>
              </a:solidFill>
            </a:endParaRPr>
          </a:p>
          <a:p>
            <a:r>
              <a:rPr lang="en-US" sz="1100" dirty="0" smtClean="0">
                <a:solidFill>
                  <a:srgbClr val="000000"/>
                </a:solidFill>
              </a:rPr>
              <a:t>Update: Alleghany Corp. announced in May 2015 that it is considering the sale of </a:t>
            </a:r>
            <a:r>
              <a:rPr lang="en-US" sz="1100" dirty="0" err="1" smtClean="0">
                <a:solidFill>
                  <a:srgbClr val="000000"/>
                </a:solidFill>
              </a:rPr>
              <a:t>TransAtlantic</a:t>
            </a:r>
            <a:r>
              <a:rPr lang="en-US" sz="1100" dirty="0" smtClean="0">
                <a:solidFill>
                  <a:srgbClr val="000000"/>
                </a:solidFill>
              </a:rPr>
              <a:t> Holding Co. (</a:t>
            </a:r>
            <a:r>
              <a:rPr lang="en-US" sz="1100" dirty="0" err="1" smtClean="0">
                <a:solidFill>
                  <a:srgbClr val="000000"/>
                </a:solidFill>
              </a:rPr>
              <a:t>TransRe</a:t>
            </a:r>
            <a:r>
              <a:rPr lang="en-US" sz="1100" dirty="0" smtClean="0">
                <a:solidFill>
                  <a:srgbClr val="000000"/>
                </a:solidFill>
              </a:rPr>
              <a:t>).</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Conning; Insurance information Institute.</a:t>
            </a:r>
            <a:endParaRPr lang="en-US" sz="1100" dirty="0">
              <a:solidFill>
                <a:srgbClr val="000000"/>
              </a:solidFill>
            </a:endParaRPr>
          </a:p>
        </p:txBody>
      </p:sp>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a:latin typeface="Arial" panose="020B0604020202020204" pitchFamily="34" charset="0"/>
              </a:rPr>
              <a:t>T</a:t>
            </a:r>
            <a:r>
              <a:rPr lang="en-US" kern="0" dirty="0" smtClean="0">
                <a:latin typeface="Arial" panose="020B0604020202020204" pitchFamily="34" charset="0"/>
              </a:rPr>
              <a:t>op Global P&amp;C M&amp;As in 2014 - YTD 2015</a:t>
            </a:r>
          </a:p>
        </p:txBody>
      </p:sp>
      <p:graphicFrame>
        <p:nvGraphicFramePr>
          <p:cNvPr id="2" name="Table 1"/>
          <p:cNvGraphicFramePr>
            <a:graphicFrameLocks noGrp="1"/>
          </p:cNvGraphicFramePr>
          <p:nvPr>
            <p:extLst>
              <p:ext uri="{D42A27DB-BD31-4B8C-83A1-F6EECF244321}">
                <p14:modId xmlns:p14="http://schemas.microsoft.com/office/powerpoint/2010/main" val="1860864445"/>
              </p:ext>
            </p:extLst>
          </p:nvPr>
        </p:nvGraphicFramePr>
        <p:xfrm>
          <a:off x="451326" y="1078242"/>
          <a:ext cx="8216845" cy="5140643"/>
        </p:xfrm>
        <a:graphic>
          <a:graphicData uri="http://schemas.openxmlformats.org/drawingml/2006/table">
            <a:tbl>
              <a:tblPr>
                <a:tableStyleId>{5C22544A-7EE6-4342-B048-85BDC9FD1C3A}</a:tableStyleId>
              </a:tblPr>
              <a:tblGrid>
                <a:gridCol w="2795080"/>
                <a:gridCol w="3609833"/>
                <a:gridCol w="1811932"/>
              </a:tblGrid>
              <a:tr h="184150">
                <a:tc>
                  <a:txBody>
                    <a:bodyPr/>
                    <a:lstStyle/>
                    <a:p>
                      <a:pPr algn="l" fontAlgn="b"/>
                      <a:r>
                        <a:rPr lang="en-US" sz="1400" b="1" u="none" strike="noStrike" dirty="0" smtClean="0">
                          <a:solidFill>
                            <a:schemeClr val="bg1"/>
                          </a:solidFill>
                          <a:effectLst/>
                        </a:rPr>
                        <a:t>Acquirer</a:t>
                      </a:r>
                      <a:endParaRPr lang="en-US" sz="14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c>
                  <a:txBody>
                    <a:bodyPr/>
                    <a:lstStyle/>
                    <a:p>
                      <a:pPr algn="l" fontAlgn="b"/>
                      <a:r>
                        <a:rPr lang="en-US" sz="1400" b="1" u="none" strike="noStrike" dirty="0">
                          <a:solidFill>
                            <a:schemeClr val="bg1"/>
                          </a:solidFill>
                          <a:effectLst/>
                        </a:rPr>
                        <a:t>Target</a:t>
                      </a:r>
                      <a:endParaRPr lang="en-US" sz="14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c>
                  <a:txBody>
                    <a:bodyPr/>
                    <a:lstStyle/>
                    <a:p>
                      <a:pPr algn="r" fontAlgn="b"/>
                      <a:r>
                        <a:rPr lang="en-US" sz="1400" b="1" u="none" strike="noStrike" dirty="0" smtClean="0">
                          <a:solidFill>
                            <a:schemeClr val="bg1"/>
                          </a:solidFill>
                          <a:effectLst/>
                        </a:rPr>
                        <a:t>Transaction</a:t>
                      </a:r>
                    </a:p>
                    <a:p>
                      <a:pPr algn="r" fontAlgn="b"/>
                      <a:r>
                        <a:rPr lang="en-US" sz="1400" b="1" u="none" strike="noStrike" dirty="0" smtClean="0">
                          <a:solidFill>
                            <a:schemeClr val="bg1"/>
                          </a:solidFill>
                          <a:effectLst/>
                        </a:rPr>
                        <a:t>Value</a:t>
                      </a:r>
                      <a:endParaRPr lang="en-US" sz="14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r>
              <a:tr h="184150">
                <a:tc>
                  <a:txBody>
                    <a:bodyPr/>
                    <a:lstStyle/>
                    <a:p>
                      <a:pPr algn="l" fontAlgn="b">
                        <a:lnSpc>
                          <a:spcPct val="150000"/>
                        </a:lnSpc>
                      </a:pPr>
                      <a:r>
                        <a:rPr lang="en-US" sz="1400" b="1" i="0" u="none" strike="noStrike" dirty="0" smtClean="0">
                          <a:solidFill>
                            <a:srgbClr val="FF0000"/>
                          </a:solidFill>
                          <a:effectLst/>
                          <a:latin typeface="Calibri" panose="020F0502020204030204" pitchFamily="34" charset="0"/>
                        </a:rPr>
                        <a:t>ACE (Switzerland)</a:t>
                      </a:r>
                      <a:endParaRPr lang="en-US" sz="1400" b="1" i="0" u="none" strike="noStrike" dirty="0">
                        <a:solidFill>
                          <a:srgbClr val="FF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400" b="1" i="0" u="none" strike="noStrike" dirty="0" smtClean="0">
                          <a:solidFill>
                            <a:srgbClr val="FF0000"/>
                          </a:solidFill>
                          <a:effectLst/>
                          <a:latin typeface="Calibri" panose="020F0502020204030204" pitchFamily="34" charset="0"/>
                        </a:rPr>
                        <a:t>Chubb (US)</a:t>
                      </a:r>
                      <a:endParaRPr lang="en-US" sz="1400" b="1" i="0" u="none" strike="noStrike" dirty="0">
                        <a:solidFill>
                          <a:srgbClr val="FF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400" b="1" i="0" u="none" strike="noStrike" dirty="0" smtClean="0">
                          <a:solidFill>
                            <a:srgbClr val="FF0000"/>
                          </a:solidFill>
                          <a:effectLst/>
                          <a:latin typeface="Calibri" panose="020F0502020204030204" pitchFamily="34" charset="0"/>
                        </a:rPr>
                        <a:t>$28,300</a:t>
                      </a:r>
                      <a:endParaRPr lang="en-US" sz="1400" b="1" i="0" u="none" strike="noStrike" dirty="0">
                        <a:solidFill>
                          <a:srgbClr val="FF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b="0" i="0" u="none" strike="noStrike" dirty="0" err="1" smtClean="0">
                          <a:solidFill>
                            <a:srgbClr val="000000"/>
                          </a:solidFill>
                          <a:effectLst/>
                          <a:latin typeface="+mn-lt"/>
                        </a:rPr>
                        <a:t>Exor</a:t>
                      </a:r>
                      <a:r>
                        <a:rPr lang="en-US" sz="1100" b="0" i="0" u="none" strike="noStrike" dirty="0" smtClean="0">
                          <a:solidFill>
                            <a:srgbClr val="000000"/>
                          </a:solidFill>
                          <a:effectLst/>
                          <a:latin typeface="+mn-lt"/>
                        </a:rPr>
                        <a:t> (Italy)</a:t>
                      </a:r>
                      <a:endParaRPr lang="en-US" sz="1100" b="0" i="0" u="none" strike="noStrike" dirty="0">
                        <a:solidFill>
                          <a:srgbClr val="000000"/>
                        </a:solidFill>
                        <a:effectLst/>
                        <a:latin typeface="+mn-lt"/>
                      </a:endParaRPr>
                    </a:p>
                  </a:txBody>
                  <a:tcPr marL="6350" marR="6350" marT="6350" marB="0" anchor="b"/>
                </a:tc>
                <a:tc>
                  <a:txBody>
                    <a:bodyPr/>
                    <a:lstStyle/>
                    <a:p>
                      <a:pPr marL="0" marR="0" indent="0" algn="l" defTabSz="914400" eaLnBrk="1" fontAlgn="b" latinLnBrk="0" hangingPunct="1">
                        <a:lnSpc>
                          <a:spcPct val="150000"/>
                        </a:lnSpc>
                        <a:spcBef>
                          <a:spcPts val="0"/>
                        </a:spcBef>
                        <a:spcAft>
                          <a:spcPts val="0"/>
                        </a:spcAft>
                        <a:buClrTx/>
                        <a:buSzTx/>
                        <a:buFontTx/>
                        <a:buNone/>
                        <a:tabLst/>
                        <a:defRPr/>
                      </a:pPr>
                      <a:r>
                        <a:rPr lang="en-US" sz="1100" u="none" strike="noStrike" dirty="0" smtClean="0">
                          <a:effectLst/>
                        </a:rPr>
                        <a:t>PartnerRe Ltd. (Bermuda)</a:t>
                      </a:r>
                      <a:endParaRPr lang="en-US" sz="1100" b="0" i="0" u="none" strike="noStrike" dirty="0" smtClean="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dirty="0" smtClean="0">
                          <a:effectLst/>
                        </a:rPr>
                        <a:t>$6,900</a:t>
                      </a:r>
                      <a:endParaRPr lang="en-US" sz="1100" b="0" i="0" u="none" strike="noStrike" dirty="0">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400" b="0" i="0" u="none" strike="noStrike" dirty="0" smtClean="0">
                          <a:solidFill>
                            <a:srgbClr val="000000"/>
                          </a:solidFill>
                          <a:effectLst/>
                          <a:latin typeface="Calibri" panose="020F0502020204030204" pitchFamily="34" charset="0"/>
                        </a:rPr>
                        <a:t>Zurich</a:t>
                      </a:r>
                      <a:r>
                        <a:rPr lang="en-US" sz="1400" b="0" i="0" u="none" strike="noStrike" baseline="0" dirty="0" smtClean="0">
                          <a:solidFill>
                            <a:srgbClr val="000000"/>
                          </a:solidFill>
                          <a:effectLst/>
                          <a:latin typeface="Calibri" panose="020F0502020204030204" pitchFamily="34" charset="0"/>
                        </a:rPr>
                        <a:t> (Switzerland)</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400" b="0" i="0" u="none" strike="noStrike" dirty="0" smtClean="0">
                          <a:solidFill>
                            <a:srgbClr val="000000"/>
                          </a:solidFill>
                          <a:effectLst/>
                          <a:latin typeface="Calibri" panose="020F0502020204030204" pitchFamily="34" charset="0"/>
                        </a:rPr>
                        <a:t>RSA (UK)</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400" b="0" i="0" u="none" strike="noStrike" dirty="0" smtClean="0">
                          <a:solidFill>
                            <a:srgbClr val="000000"/>
                          </a:solidFill>
                          <a:effectLst/>
                          <a:latin typeface="Calibri" panose="020F0502020204030204" pitchFamily="34" charset="0"/>
                        </a:rPr>
                        <a:t>8,000</a:t>
                      </a:r>
                      <a:endParaRPr lang="en-US" sz="1400" b="0" i="0" u="none" strike="noStrike" dirty="0">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XL Group plc (Ireland)</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Catlin Group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dirty="0">
                          <a:effectLst/>
                        </a:rPr>
                        <a:t>4,200</a:t>
                      </a:r>
                      <a:endParaRPr lang="en-US" sz="1100" b="0" i="0" u="none" strike="noStrike" dirty="0">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err="1">
                          <a:effectLst/>
                        </a:rPr>
                        <a:t>RenaissanceRe</a:t>
                      </a:r>
                      <a:r>
                        <a:rPr lang="en-US" sz="1100" u="none" strike="noStrike" dirty="0">
                          <a:effectLst/>
                        </a:rPr>
                        <a:t> Holdings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Platinum Underwriters Holdings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1,900</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Fairfax Financial Holdings Ltd. (Canada)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Brit Insurance Holdings NV (Netherlands)</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1,880</a:t>
                      </a:r>
                      <a:endParaRPr lang="en-US" sz="1100" b="0" i="0" u="none" strike="noStrike">
                        <a:solidFill>
                          <a:srgbClr val="000000"/>
                        </a:solidFill>
                        <a:effectLst/>
                        <a:latin typeface="Calibri" panose="020F0502020204030204" pitchFamily="34" charset="0"/>
                      </a:endParaRPr>
                    </a:p>
                  </a:txBody>
                  <a:tcPr marL="6350" marR="6350" marT="6350" marB="0" anchor="b"/>
                </a:tc>
              </a:tr>
              <a:tr h="368300">
                <a:tc>
                  <a:txBody>
                    <a:bodyPr/>
                    <a:lstStyle/>
                    <a:p>
                      <a:pPr algn="l" fontAlgn="b">
                        <a:lnSpc>
                          <a:spcPct val="150000"/>
                        </a:lnSpc>
                      </a:pPr>
                      <a:r>
                        <a:rPr lang="en-US" sz="1100" u="none" strike="noStrike" dirty="0">
                          <a:effectLst/>
                        </a:rPr>
                        <a:t>Desjardins Financial Corp. (Canada)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State Farm's property/casualty and life insurance operations in Canada (Canada)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1,500</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TPG Capital LP</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The Warranty Group, Inc. (Canada)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1,500</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err="1">
                          <a:effectLst/>
                        </a:rPr>
                        <a:t>Fosun</a:t>
                      </a:r>
                      <a:r>
                        <a:rPr lang="en-US" sz="1100" u="none" strike="noStrike" dirty="0">
                          <a:effectLst/>
                        </a:rPr>
                        <a:t> International Ltd. (China)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pt-BR" sz="1100" u="none" strike="noStrike" dirty="0">
                          <a:effectLst/>
                        </a:rPr>
                        <a:t>Caixa Seguros e Saude SGPA SA (Portugal)</a:t>
                      </a:r>
                      <a:endParaRPr lang="pt-BR"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1,360</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Progressive Corp.</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ARX Holding Corp.</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875</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Assured Guaranty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Radian Asset Assurance, Inc.</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810</a:t>
                      </a:r>
                      <a:endParaRPr lang="en-US" sz="1100" b="0" i="0" u="none" strike="noStrike">
                        <a:solidFill>
                          <a:srgbClr val="000000"/>
                        </a:solidFill>
                        <a:effectLst/>
                        <a:latin typeface="Calibri" panose="020F0502020204030204" pitchFamily="34" charset="0"/>
                      </a:endParaRPr>
                    </a:p>
                  </a:txBody>
                  <a:tcPr marL="6350" marR="6350" marT="6350" marB="0" anchor="b"/>
                </a:tc>
              </a:tr>
              <a:tr h="368300">
                <a:tc>
                  <a:txBody>
                    <a:bodyPr/>
                    <a:lstStyle/>
                    <a:p>
                      <a:pPr algn="l" fontAlgn="b">
                        <a:lnSpc>
                          <a:spcPct val="150000"/>
                        </a:lnSpc>
                      </a:pPr>
                      <a:r>
                        <a:rPr lang="en-US" sz="1100" u="none" strike="noStrike" dirty="0" err="1">
                          <a:effectLst/>
                        </a:rPr>
                        <a:t>Mapfre</a:t>
                      </a:r>
                      <a:r>
                        <a:rPr lang="en-US" sz="1100" u="none" strike="noStrike" dirty="0">
                          <a:effectLst/>
                        </a:rPr>
                        <a:t> S.A. (Spain)</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German and </a:t>
                      </a:r>
                      <a:r>
                        <a:rPr lang="en-US" sz="1100" u="none" strike="noStrike" dirty="0" err="1">
                          <a:effectLst/>
                        </a:rPr>
                        <a:t>Italina</a:t>
                      </a:r>
                      <a:r>
                        <a:rPr lang="en-US" sz="1100" u="none" strike="noStrike" dirty="0">
                          <a:effectLst/>
                        </a:rPr>
                        <a:t> operations of Direct Line Insurance Group plc (Germany/Italy)</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701</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err="1">
                          <a:effectLst/>
                        </a:rPr>
                        <a:t>Validus</a:t>
                      </a:r>
                      <a:r>
                        <a:rPr lang="en-US" sz="1100" u="none" strike="noStrike" dirty="0">
                          <a:effectLst/>
                        </a:rPr>
                        <a:t> Holdings Ltd. (Bermuda)</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Western World Insurance Group, Inc.</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a:effectLst/>
                        </a:rPr>
                        <a:t>690</a:t>
                      </a:r>
                      <a:endParaRPr lang="en-US" sz="1100" b="0" i="0" u="none" strike="noStrike">
                        <a:solidFill>
                          <a:srgbClr val="000000"/>
                        </a:solidFill>
                        <a:effectLst/>
                        <a:latin typeface="Calibri" panose="020F0502020204030204" pitchFamily="34" charset="0"/>
                      </a:endParaRPr>
                    </a:p>
                  </a:txBody>
                  <a:tcPr marL="6350" marR="6350" marT="6350" marB="0" anchor="b"/>
                </a:tc>
              </a:tr>
              <a:tr h="184150">
                <a:tc>
                  <a:txBody>
                    <a:bodyPr/>
                    <a:lstStyle/>
                    <a:p>
                      <a:pPr algn="l" fontAlgn="b">
                        <a:lnSpc>
                          <a:spcPct val="150000"/>
                        </a:lnSpc>
                      </a:pPr>
                      <a:r>
                        <a:rPr lang="en-US" sz="1100" u="none" strike="noStrike" dirty="0">
                          <a:effectLst/>
                        </a:rPr>
                        <a:t>ACE Ltd. (Switzerland)</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lnSpc>
                          <a:spcPct val="150000"/>
                        </a:lnSpc>
                      </a:pPr>
                      <a:r>
                        <a:rPr lang="en-US" sz="1100" u="none" strike="noStrike" dirty="0">
                          <a:effectLst/>
                        </a:rPr>
                        <a:t>P&amp;C business from </a:t>
                      </a:r>
                      <a:r>
                        <a:rPr lang="en-US" sz="1100" u="none" strike="noStrike" dirty="0" err="1">
                          <a:effectLst/>
                        </a:rPr>
                        <a:t>Itau</a:t>
                      </a:r>
                      <a:r>
                        <a:rPr lang="en-US" sz="1100" u="none" strike="noStrike" dirty="0">
                          <a:effectLst/>
                        </a:rPr>
                        <a:t> </a:t>
                      </a:r>
                      <a:r>
                        <a:rPr lang="en-US" sz="1100" u="none" strike="noStrike" dirty="0" err="1">
                          <a:effectLst/>
                        </a:rPr>
                        <a:t>Seguros</a:t>
                      </a:r>
                      <a:r>
                        <a:rPr lang="en-US" sz="1100" u="none" strike="noStrike" dirty="0">
                          <a:effectLst/>
                        </a:rPr>
                        <a:t> S.A. (Brazil)</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lnSpc>
                          <a:spcPct val="150000"/>
                        </a:lnSpc>
                      </a:pPr>
                      <a:r>
                        <a:rPr lang="en-US" sz="1100" u="none" strike="noStrike" dirty="0">
                          <a:effectLst/>
                        </a:rPr>
                        <a:t>685</a:t>
                      </a:r>
                      <a:endParaRPr lang="en-US" sz="1100" b="0" i="0" u="none" strike="noStrike" dirty="0">
                        <a:solidFill>
                          <a:srgbClr val="000000"/>
                        </a:solidFill>
                        <a:effectLst/>
                        <a:latin typeface="Calibri" panose="020F0502020204030204" pitchFamily="34" charset="0"/>
                      </a:endParaRPr>
                    </a:p>
                  </a:txBody>
                  <a:tcPr marL="6350" marR="6350" marT="6350" marB="0" anchor="b"/>
                </a:tc>
              </a:tr>
            </a:tbl>
          </a:graphicData>
        </a:graphic>
      </p:graphicFrame>
    </p:spTree>
    <p:custDataLst>
      <p:tags r:id="rId1"/>
    </p:custDataLst>
    <p:extLst>
      <p:ext uri="{BB962C8B-B14F-4D97-AF65-F5344CB8AC3E}">
        <p14:creationId xmlns:p14="http://schemas.microsoft.com/office/powerpoint/2010/main" val="1891569108"/>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1" name="Rectangle 3"/>
          <p:cNvSpPr txBox="1">
            <a:spLocks noChangeArrowheads="1"/>
          </p:cNvSpPr>
          <p:nvPr/>
        </p:nvSpPr>
        <p:spPr bwMode="black">
          <a:xfrm>
            <a:off x="42356" y="-64758"/>
            <a:ext cx="8193014"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a:lstStyle>
          <a:p>
            <a:r>
              <a:rPr lang="en-US" kern="0" dirty="0" smtClean="0">
                <a:latin typeface="Arial" panose="020B0604020202020204" pitchFamily="34" charset="0"/>
              </a:rPr>
              <a:t>Recent </a:t>
            </a:r>
            <a:r>
              <a:rPr lang="en-US" kern="0" dirty="0">
                <a:latin typeface="Arial" panose="020B0604020202020204" pitchFamily="34" charset="0"/>
              </a:rPr>
              <a:t>M&amp;A Transactions Involving </a:t>
            </a:r>
            <a:r>
              <a:rPr lang="en-US" kern="0" dirty="0" smtClean="0">
                <a:latin typeface="Arial" panose="020B0604020202020204" pitchFamily="34" charset="0"/>
              </a:rPr>
              <a:t/>
            </a:r>
            <a:br>
              <a:rPr lang="en-US" kern="0" dirty="0" smtClean="0">
                <a:latin typeface="Arial" panose="020B0604020202020204" pitchFamily="34" charset="0"/>
              </a:rPr>
            </a:br>
            <a:r>
              <a:rPr lang="en-US" kern="0" dirty="0" smtClean="0">
                <a:latin typeface="Arial" panose="020B0604020202020204" pitchFamily="34" charset="0"/>
              </a:rPr>
              <a:t>Lloyd's </a:t>
            </a:r>
            <a:r>
              <a:rPr lang="en-US" kern="0" dirty="0">
                <a:latin typeface="Arial" panose="020B0604020202020204" pitchFamily="34" charset="0"/>
              </a:rPr>
              <a:t>and Bermuda </a:t>
            </a:r>
            <a:r>
              <a:rPr lang="en-US" kern="0" dirty="0" smtClean="0">
                <a:latin typeface="Arial" panose="020B0604020202020204" pitchFamily="34" charset="0"/>
              </a:rPr>
              <a:t>Re/Insurers</a:t>
            </a:r>
          </a:p>
        </p:txBody>
      </p:sp>
      <p:graphicFrame>
        <p:nvGraphicFramePr>
          <p:cNvPr id="2" name="Table 1"/>
          <p:cNvGraphicFramePr>
            <a:graphicFrameLocks noGrp="1"/>
          </p:cNvGraphicFramePr>
          <p:nvPr>
            <p:extLst/>
          </p:nvPr>
        </p:nvGraphicFramePr>
        <p:xfrm>
          <a:off x="442651" y="1808483"/>
          <a:ext cx="8213670" cy="3579661"/>
        </p:xfrm>
        <a:graphic>
          <a:graphicData uri="http://schemas.openxmlformats.org/drawingml/2006/table">
            <a:tbl>
              <a:tblPr>
                <a:tableStyleId>{5C22544A-7EE6-4342-B048-85BDC9FD1C3A}</a:tableStyleId>
              </a:tblPr>
              <a:tblGrid>
                <a:gridCol w="1383721"/>
                <a:gridCol w="2500511"/>
                <a:gridCol w="2750830"/>
                <a:gridCol w="1578608"/>
              </a:tblGrid>
              <a:tr h="474096">
                <a:tc>
                  <a:txBody>
                    <a:bodyPr/>
                    <a:lstStyle/>
                    <a:p>
                      <a:pPr algn="ctr" fontAlgn="b"/>
                      <a:r>
                        <a:rPr lang="en-US" sz="1600" b="1" i="0" u="none" strike="noStrike" dirty="0" smtClean="0">
                          <a:solidFill>
                            <a:schemeClr val="bg1"/>
                          </a:solidFill>
                          <a:effectLst/>
                          <a:latin typeface="+mj-lt"/>
                        </a:rPr>
                        <a:t>Date</a:t>
                      </a:r>
                      <a:endParaRPr lang="en-US" sz="1600" b="1" i="0" u="none" strike="noStrike" dirty="0">
                        <a:solidFill>
                          <a:schemeClr val="bg1"/>
                        </a:solidFill>
                        <a:effectLst/>
                        <a:latin typeface="+mj-lt"/>
                      </a:endParaRPr>
                    </a:p>
                  </a:txBody>
                  <a:tcPr marL="6350" marR="6350" marT="6350" marB="0" anchor="b">
                    <a:solidFill>
                      <a:srgbClr val="225A7A"/>
                    </a:solidFill>
                  </a:tcPr>
                </a:tc>
                <a:tc>
                  <a:txBody>
                    <a:bodyPr/>
                    <a:lstStyle/>
                    <a:p>
                      <a:pPr algn="ctr" fontAlgn="b"/>
                      <a:r>
                        <a:rPr lang="en-US" sz="1600" b="1" u="none" strike="noStrike" dirty="0" smtClean="0">
                          <a:solidFill>
                            <a:schemeClr val="bg1"/>
                          </a:solidFill>
                          <a:effectLst/>
                        </a:rPr>
                        <a:t>Acquirer</a:t>
                      </a:r>
                      <a:endParaRPr lang="en-US" sz="16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c>
                  <a:txBody>
                    <a:bodyPr/>
                    <a:lstStyle/>
                    <a:p>
                      <a:pPr algn="ctr" fontAlgn="b"/>
                      <a:r>
                        <a:rPr lang="en-US" sz="1600" b="1" u="none" strike="noStrike" dirty="0">
                          <a:solidFill>
                            <a:schemeClr val="bg1"/>
                          </a:solidFill>
                          <a:effectLst/>
                        </a:rPr>
                        <a:t>Target</a:t>
                      </a:r>
                      <a:endParaRPr lang="en-US" sz="16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c>
                  <a:txBody>
                    <a:bodyPr/>
                    <a:lstStyle/>
                    <a:p>
                      <a:pPr algn="ctr" fontAlgn="b"/>
                      <a:r>
                        <a:rPr lang="en-US" sz="1600" b="1" u="none" strike="noStrike" dirty="0" smtClean="0">
                          <a:solidFill>
                            <a:schemeClr val="bg1"/>
                          </a:solidFill>
                          <a:effectLst/>
                        </a:rPr>
                        <a:t>Deal Value </a:t>
                      </a:r>
                    </a:p>
                    <a:p>
                      <a:pPr algn="ctr" fontAlgn="b"/>
                      <a:r>
                        <a:rPr lang="en-US" sz="1600" b="1" i="0" u="none" strike="noStrike" dirty="0" smtClean="0">
                          <a:solidFill>
                            <a:schemeClr val="bg1"/>
                          </a:solidFill>
                          <a:effectLst/>
                          <a:latin typeface="Calibri" panose="020F0502020204030204" pitchFamily="34" charset="0"/>
                        </a:rPr>
                        <a:t>$ Billion</a:t>
                      </a:r>
                      <a:endParaRPr lang="en-US" sz="1600" b="1" i="0" u="none" strike="noStrike" dirty="0">
                        <a:solidFill>
                          <a:schemeClr val="bg1"/>
                        </a:solidFill>
                        <a:effectLst/>
                        <a:latin typeface="Calibri" panose="020F0502020204030204" pitchFamily="34" charset="0"/>
                      </a:endParaRPr>
                    </a:p>
                  </a:txBody>
                  <a:tcPr marL="6350" marR="6350" marT="6350" marB="0" anchor="b">
                    <a:solidFill>
                      <a:srgbClr val="225A7A"/>
                    </a:solidFill>
                  </a:tcPr>
                </a:tc>
              </a:tr>
              <a:tr h="207156">
                <a:tc>
                  <a:txBody>
                    <a:bodyPr/>
                    <a:lstStyle/>
                    <a:p>
                      <a:pPr algn="l" fontAlgn="b"/>
                      <a:r>
                        <a:rPr lang="en-US" sz="1400" b="0" i="0" u="none" strike="noStrike" dirty="0">
                          <a:solidFill>
                            <a:srgbClr val="000000"/>
                          </a:solidFill>
                          <a:effectLst/>
                          <a:latin typeface="Calibri" panose="020F0502020204030204" pitchFamily="34" charset="0"/>
                        </a:rPr>
                        <a:t>Dec 2012</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Aquiline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Equity Redstar</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0.1</a:t>
                      </a:r>
                    </a:p>
                  </a:txBody>
                  <a:tcPr marL="6350" marR="6350" marT="6350" marB="0" anchor="b"/>
                </a:tc>
              </a:tr>
              <a:tr h="207156">
                <a:tc>
                  <a:txBody>
                    <a:bodyPr/>
                    <a:lstStyle/>
                    <a:p>
                      <a:pPr algn="l" fontAlgn="b"/>
                      <a:r>
                        <a:rPr lang="en-US" sz="1400" b="0" i="0" u="none" strike="noStrike" dirty="0">
                          <a:solidFill>
                            <a:srgbClr val="000000"/>
                          </a:solidFill>
                          <a:effectLst/>
                          <a:latin typeface="Calibri" panose="020F0502020204030204" pitchFamily="34" charset="0"/>
                        </a:rPr>
                        <a:t>Jun 2013</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Enstar/Stone Point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Atrium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0.2</a:t>
                      </a:r>
                    </a:p>
                  </a:txBody>
                  <a:tcPr marL="6350" marR="6350" marT="6350" marB="0" anchor="b"/>
                </a:tc>
              </a:tr>
              <a:tr h="207156">
                <a:tc>
                  <a:txBody>
                    <a:bodyPr/>
                    <a:lstStyle/>
                    <a:p>
                      <a:pPr algn="l" fontAlgn="b"/>
                      <a:r>
                        <a:rPr lang="en-US" sz="1400" b="0" i="0" u="none" strike="noStrike" dirty="0">
                          <a:solidFill>
                            <a:srgbClr val="000000"/>
                          </a:solidFill>
                          <a:effectLst/>
                          <a:latin typeface="Calibri" panose="020F0502020204030204" pitchFamily="34" charset="0"/>
                        </a:rPr>
                        <a:t>Jul 2013</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Enstar/Stone Point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Torus</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0.7</a:t>
                      </a:r>
                    </a:p>
                  </a:txBody>
                  <a:tcPr marL="6350" marR="6350" marT="6350" marB="0" anchor="b"/>
                </a:tc>
              </a:tr>
              <a:tr h="207156">
                <a:tc>
                  <a:txBody>
                    <a:bodyPr/>
                    <a:lstStyle/>
                    <a:p>
                      <a:pPr algn="l" fontAlgn="b"/>
                      <a:r>
                        <a:rPr lang="en-US" sz="1400" b="0" i="0" u="none" strike="noStrike" dirty="0">
                          <a:solidFill>
                            <a:srgbClr val="000000"/>
                          </a:solidFill>
                          <a:effectLst/>
                          <a:latin typeface="Calibri" panose="020F0502020204030204" pitchFamily="34" charset="0"/>
                        </a:rPr>
                        <a:t>Aug 2013</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Ian Beaton and Management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Ark Syndicate Management</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0.4</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Aug 2013</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Lancashire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Cathedral</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0.4</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Aug 2013</a:t>
                      </a:r>
                    </a:p>
                  </a:txBody>
                  <a:tcPr marL="6350" marR="6350" marT="6350" marB="0" anchor="b"/>
                </a:tc>
                <a:tc>
                  <a:txBody>
                    <a:bodyPr/>
                    <a:lstStyle/>
                    <a:p>
                      <a:pPr algn="l" fontAlgn="b"/>
                      <a:r>
                        <a:rPr lang="en-US" sz="1400" b="0" i="0" u="none" strike="noStrike" dirty="0" err="1">
                          <a:solidFill>
                            <a:srgbClr val="000000"/>
                          </a:solidFill>
                          <a:effectLst/>
                          <a:latin typeface="Calibri" panose="020F0502020204030204" pitchFamily="34" charset="0"/>
                        </a:rPr>
                        <a:t>AmTrust</a:t>
                      </a:r>
                      <a:r>
                        <a:rPr lang="en-US" sz="1400" b="0" i="0" u="none" strike="noStrike" dirty="0">
                          <a:solidFill>
                            <a:srgbClr val="000000"/>
                          </a:solidFill>
                          <a:effectLst/>
                          <a:latin typeface="Calibri" panose="020F0502020204030204" pitchFamily="34" charset="0"/>
                        </a:rPr>
                        <a:t>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Sagicor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0.1</a:t>
                      </a:r>
                    </a:p>
                  </a:txBody>
                  <a:tcPr marL="6350" marR="6350" marT="6350" marB="0" anchor="b"/>
                </a:tc>
              </a:tr>
              <a:tr h="215498">
                <a:tc>
                  <a:txBody>
                    <a:bodyPr/>
                    <a:lstStyle/>
                    <a:p>
                      <a:pPr algn="l" fontAlgn="b"/>
                      <a:r>
                        <a:rPr lang="en-US" sz="1400" b="0" i="0" u="none" strike="noStrike">
                          <a:solidFill>
                            <a:srgbClr val="000000"/>
                          </a:solidFill>
                          <a:effectLst/>
                          <a:latin typeface="Calibri" panose="020F0502020204030204" pitchFamily="34" charset="0"/>
                        </a:rPr>
                        <a:t>Sep 2013</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ANV </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Jubilee Managing Agency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N/A</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Dec 2013</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Sompo </a:t>
                      </a:r>
                    </a:p>
                  </a:txBody>
                  <a:tcPr marL="6350" marR="6350" marT="6350" marB="0" anchor="b"/>
                </a:tc>
                <a:tc>
                  <a:txBody>
                    <a:bodyPr/>
                    <a:lstStyle/>
                    <a:p>
                      <a:pPr algn="l" fontAlgn="b"/>
                      <a:r>
                        <a:rPr lang="en-US" sz="1400" b="0" i="0" u="none" strike="noStrike" dirty="0" err="1">
                          <a:solidFill>
                            <a:srgbClr val="000000"/>
                          </a:solidFill>
                          <a:effectLst/>
                          <a:latin typeface="Calibri" panose="020F0502020204030204" pitchFamily="34" charset="0"/>
                        </a:rPr>
                        <a:t>Canopius</a:t>
                      </a:r>
                      <a:r>
                        <a:rPr lang="en-US" sz="1400" b="0" i="0" u="none" strike="noStrike" dirty="0">
                          <a:solidFill>
                            <a:srgbClr val="000000"/>
                          </a:solidFill>
                          <a:effectLst/>
                          <a:latin typeface="Calibri" panose="020F0502020204030204" pitchFamily="34" charset="0"/>
                        </a:rPr>
                        <a:t>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1.0</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Feb 2014</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Qatar Insurance Company </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Antares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0.2</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Jul 2014</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BTG Pactual </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Ariel Re</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0.4</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Nov 2014</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RenaissanceRe </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Platinum Underwriters</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1.9</a:t>
                      </a:r>
                    </a:p>
                  </a:txBody>
                  <a:tcPr marL="6350" marR="6350" marT="6350" marB="0" anchor="b"/>
                </a:tc>
              </a:tr>
              <a:tr h="229401">
                <a:tc>
                  <a:txBody>
                    <a:bodyPr/>
                    <a:lstStyle/>
                    <a:p>
                      <a:pPr algn="l" fontAlgn="b"/>
                      <a:r>
                        <a:rPr lang="en-US" sz="1400" b="0" i="0" u="none" strike="noStrike">
                          <a:solidFill>
                            <a:srgbClr val="000000"/>
                          </a:solidFill>
                          <a:effectLst/>
                          <a:latin typeface="Calibri" panose="020F0502020204030204" pitchFamily="34" charset="0"/>
                        </a:rPr>
                        <a:t>Dec 2014</a:t>
                      </a:r>
                    </a:p>
                  </a:txBody>
                  <a:tcPr marL="6350" marR="6350" marT="6350" marB="0" anchor="b"/>
                </a:tc>
                <a:tc>
                  <a:txBody>
                    <a:bodyPr/>
                    <a:lstStyle/>
                    <a:p>
                      <a:pPr algn="l" fontAlgn="b"/>
                      <a:r>
                        <a:rPr lang="en-US" sz="1400" b="0" i="0" u="none" strike="noStrike" dirty="0" smtClean="0">
                          <a:solidFill>
                            <a:srgbClr val="000000"/>
                          </a:solidFill>
                          <a:effectLst/>
                          <a:latin typeface="Calibri" panose="020F0502020204030204" pitchFamily="34" charset="0"/>
                        </a:rPr>
                        <a:t>XL Group</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 Catlin </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4.1</a:t>
                      </a: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Jan 2015</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PartnerRe</a:t>
                      </a:r>
                    </a:p>
                  </a:txBody>
                  <a:tcPr marL="6350" marR="6350" marT="6350" marB="0" anchor="b"/>
                </a:tc>
                <a:tc>
                  <a:txBody>
                    <a:bodyPr/>
                    <a:lstStyle/>
                    <a:p>
                      <a:pPr algn="l" fontAlgn="b"/>
                      <a:r>
                        <a:rPr lang="en-US" sz="1400" b="0" i="0" u="none" strike="noStrike" dirty="0">
                          <a:solidFill>
                            <a:srgbClr val="000000"/>
                          </a:solidFill>
                          <a:effectLst/>
                          <a:latin typeface="Calibri" panose="020F0502020204030204" pitchFamily="34" charset="0"/>
                        </a:rPr>
                        <a:t> AXIS</a:t>
                      </a:r>
                    </a:p>
                  </a:txBody>
                  <a:tcPr marL="6350" marR="6350" marT="6350" marB="0" anchor="b"/>
                </a:tc>
                <a:tc>
                  <a:txBody>
                    <a:bodyPr/>
                    <a:lstStyle/>
                    <a:p>
                      <a:pPr algn="r" fontAlgn="b"/>
                      <a:r>
                        <a:rPr lang="en-US" sz="1400" b="0" i="0" u="none" strike="noStrike" dirty="0" smtClean="0">
                          <a:solidFill>
                            <a:srgbClr val="000000"/>
                          </a:solidFill>
                          <a:effectLst/>
                          <a:latin typeface="Calibri" panose="020F0502020204030204" pitchFamily="34" charset="0"/>
                        </a:rPr>
                        <a:t>11.0*</a:t>
                      </a:r>
                      <a:endParaRPr lang="en-US" sz="1400" b="0" i="0" u="none" strike="noStrike" dirty="0">
                        <a:solidFill>
                          <a:srgbClr val="000000"/>
                        </a:solidFill>
                        <a:effectLst/>
                        <a:latin typeface="Calibri" panose="020F0502020204030204" pitchFamily="34" charset="0"/>
                      </a:endParaRPr>
                    </a:p>
                  </a:txBody>
                  <a:tcPr marL="6350" marR="6350" marT="6350" marB="0" anchor="b"/>
                </a:tc>
              </a:tr>
              <a:tr h="207156">
                <a:tc>
                  <a:txBody>
                    <a:bodyPr/>
                    <a:lstStyle/>
                    <a:p>
                      <a:pPr algn="l" fontAlgn="b"/>
                      <a:r>
                        <a:rPr lang="en-US" sz="1400" b="0" i="0" u="none" strike="noStrike">
                          <a:solidFill>
                            <a:srgbClr val="000000"/>
                          </a:solidFill>
                          <a:effectLst/>
                          <a:latin typeface="Calibri" panose="020F0502020204030204" pitchFamily="34" charset="0"/>
                        </a:rPr>
                        <a:t>Feb 2015</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Fairfax Financial Holdings </a:t>
                      </a:r>
                    </a:p>
                  </a:txBody>
                  <a:tcPr marL="6350" marR="6350" marT="6350" marB="0" anchor="b"/>
                </a:tc>
                <a:tc>
                  <a:txBody>
                    <a:bodyPr/>
                    <a:lstStyle/>
                    <a:p>
                      <a:pPr algn="l" fontAlgn="b"/>
                      <a:r>
                        <a:rPr lang="en-US" sz="1400" b="0" i="0" u="none" strike="noStrike">
                          <a:solidFill>
                            <a:srgbClr val="000000"/>
                          </a:solidFill>
                          <a:effectLst/>
                          <a:latin typeface="Calibri" panose="020F0502020204030204" pitchFamily="34" charset="0"/>
                        </a:rPr>
                        <a:t>Brit</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1.9</a:t>
                      </a:r>
                    </a:p>
                  </a:txBody>
                  <a:tcPr marL="6350" marR="6350" marT="6350" marB="0" anchor="b"/>
                </a:tc>
              </a:tr>
            </a:tbl>
          </a:graphicData>
        </a:graphic>
      </p:graphicFrame>
      <p:sp>
        <p:nvSpPr>
          <p:cNvPr id="5" name="Rectangle 4"/>
          <p:cNvSpPr>
            <a:spLocks noChangeArrowheads="1"/>
          </p:cNvSpPr>
          <p:nvPr/>
        </p:nvSpPr>
        <p:spPr bwMode="auto">
          <a:xfrm>
            <a:off x="183312" y="6080127"/>
            <a:ext cx="8640966" cy="60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sz="1100" dirty="0">
              <a:solidFill>
                <a:srgbClr val="000000"/>
              </a:solidFill>
            </a:endParaRPr>
          </a:p>
          <a:p>
            <a:r>
              <a:rPr lang="en-US" sz="1100" dirty="0" smtClean="0">
                <a:solidFill>
                  <a:srgbClr val="000000"/>
                </a:solidFill>
              </a:rPr>
              <a:t>*Deal was not complete as of 6/4/15 and a rival bid from Italian investment firm </a:t>
            </a:r>
            <a:r>
              <a:rPr lang="en-US" sz="1100" dirty="0" err="1" smtClean="0">
                <a:solidFill>
                  <a:srgbClr val="000000"/>
                </a:solidFill>
              </a:rPr>
              <a:t>Exor</a:t>
            </a:r>
            <a:r>
              <a:rPr lang="en-US" sz="1100" dirty="0" smtClean="0">
                <a:solidFill>
                  <a:srgbClr val="000000"/>
                </a:solidFill>
              </a:rPr>
              <a:t> was still under consideration.</a:t>
            </a:r>
          </a:p>
          <a:p>
            <a:r>
              <a:rPr lang="en-US" sz="1100" dirty="0" smtClean="0">
                <a:solidFill>
                  <a:srgbClr val="000000"/>
                </a:solidFill>
              </a:rPr>
              <a:t>Source</a:t>
            </a:r>
            <a:r>
              <a:rPr lang="en-US" sz="1100" dirty="0">
                <a:solidFill>
                  <a:srgbClr val="000000"/>
                </a:solidFill>
              </a:rPr>
              <a:t>: </a:t>
            </a:r>
            <a:r>
              <a:rPr lang="en-US" sz="1100" dirty="0" smtClean="0">
                <a:solidFill>
                  <a:srgbClr val="000000"/>
                </a:solidFill>
              </a:rPr>
              <a:t> Swiss Re </a:t>
            </a:r>
            <a:r>
              <a:rPr lang="en-US" sz="1100" i="1" dirty="0" smtClean="0">
                <a:solidFill>
                  <a:srgbClr val="000000"/>
                </a:solidFill>
              </a:rPr>
              <a:t>sigma </a:t>
            </a:r>
            <a:r>
              <a:rPr lang="en-US" sz="1100" dirty="0" smtClean="0">
                <a:solidFill>
                  <a:srgbClr val="000000"/>
                </a:solidFill>
              </a:rPr>
              <a:t>3/2015; Insurance information Institute.</a:t>
            </a:r>
            <a:endParaRPr lang="en-US" sz="1100" dirty="0">
              <a:solidFill>
                <a:srgbClr val="000000"/>
              </a:solidFill>
            </a:endParaRPr>
          </a:p>
        </p:txBody>
      </p:sp>
    </p:spTree>
    <p:custDataLst>
      <p:tags r:id="rId1"/>
    </p:custDataLst>
    <p:extLst>
      <p:ext uri="{BB962C8B-B14F-4D97-AF65-F5344CB8AC3E}">
        <p14:creationId xmlns:p14="http://schemas.microsoft.com/office/powerpoint/2010/main" val="1010765581"/>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8d816a7d-974e-4f1a-9550-52aea7948b6c"/>
  <p:tag name="ARTICULATE_SLIDE_NAV" val="48"/>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2.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3.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4.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5.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8CH.mp3"/>
  <p:tag name="ELAPSEDTIME" val="36.432"/>
  <p:tag name="ARTICULATE_TITLE_TAG" val="Loss events in the U.S. 1980 – 2014 - Overall and insured losses (annual totals 1980 – 2013 vs. first six months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30"/>
  <p:tag name="ARTICULATE_USED_LAYOUT" val="6"/>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7.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5CH.mp3"/>
  <p:tag name="ELAPSEDTIME" val="22.032"/>
  <p:tag name="ARTICULATE_TITLE_TAG" val="Convective loss events in the U.S. - Overall and insured losses 1980 – 2013 and the half year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8"/>
  <p:tag name="ARTICULATE_USED_LAYOUT" val="6"/>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12CH.mp3"/>
  <p:tag name="ELAPSEDTIME" val="22.152"/>
  <p:tag name="ARTICULATE_TITLE_TAG" val="Loss events in the U.S. 1980 – 2014 - Insured losses due to winter storms*"/>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51"/>
  <p:tag name="ARTICULATE_USED_LAYOUT" val="6"/>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UDIO_ID" val="587"/>
  <p:tag name="ORIGINAL_AUDIO_FILEPATH" val="C:\Users\n1100201\Desktop\NATCAT\Articulate\05CH.mp3"/>
  <p:tag name="ELAPSEDTIME" val="72.412"/>
  <p:tag name="ARTICULATE_TITLE_TAG" val="Natural disaster losses in the U.S. 2014 - Based on perils"/>
  <p:tag name="ARTICULATE_NAV_LEVEL" val="2"/>
  <p:tag name="ARTICULATE_SLIDE_PRESENTER" val="Carl Hedde"/>
  <p:tag name="ARTICULATE_SLIDE_PRESENTER_GUID" val="ae416f6e-eec0-42dc-b04f-4728da5273f3"/>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Lst>
</file>

<file path=ppt/tags/tag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0.xml><?xml version="1.0" encoding="utf-8"?>
<p:tagLst xmlns:a="http://schemas.openxmlformats.org/drawingml/2006/main" xmlns:r="http://schemas.openxmlformats.org/officeDocument/2006/relationships" xmlns:p="http://schemas.openxmlformats.org/presentationml/2006/main">
  <p:tag name="ARTICULATE_TITLE_TAG" val="Natural disaster losses in the U.S. 2014 "/>
  <p:tag name="ARTICULATE_NAV_LEVEL" val="2"/>
  <p:tag name="ARTICULATE_SLIDE_PRESENTER" val="Carl Hedde"/>
  <p:tag name="ARTICULATE_SLIDE_PRESENTER_GUID" val="ae416f6e-eec0-42dc-b04f-4728da5273f3"/>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5"/>
  <p:tag name="ARTICULATE_USED_LAYOUT" val="2"/>
</p:tagLst>
</file>

<file path=ppt/tags/tag21.xml><?xml version="1.0" encoding="utf-8"?>
<p:tagLst xmlns:a="http://schemas.openxmlformats.org/drawingml/2006/main" xmlns:r="http://schemas.openxmlformats.org/officeDocument/2006/relationships" xmlns:p="http://schemas.openxmlformats.org/presentationml/2006/main">
  <p:tag name="ORIGINAL_AUDIO_FILEPATH" val="C:\Users\n1100201\Desktop\NATCAT\Articulate\07CH.mp3"/>
  <p:tag name="ELAPSEDTIME" val="27.242"/>
  <p:tag name="ARTICULATE_TITLE_TAG" val="Loss events in the U.S. 1980 – 2014 - Number of events (annual totals 1980 – 2013 vs. first six months 2014)"/>
  <p:tag name="ARTICULATE_NAV_LEVEL" val="2"/>
  <p:tag name="ARTICULATE_SLIDE_PRESENTER_GUID" val="6a29da7b-ddb8-4065-9744-cac789f56456"/>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False"/>
  <p:tag name="ARTICULATE_PLAYER_CONTROL_RESOURCES" val="True"/>
  <p:tag name="ARTICULATE_PLAYER_CONTROL_MENU" val="True"/>
  <p:tag name="ARTICULATE_PLAYER_CONTROL_GLOSSARY" val="False"/>
  <p:tag name="ARTICULATE_PLAYER_SEEKBAR" val="True"/>
  <p:tag name="ARTICULATE_PLAYER_CONTROL_PLAYPAUSE" val="True"/>
  <p:tag name="AUDIO_ID" val="629"/>
  <p:tag name="ARTICULATE_USED_LAYOUT" val="6"/>
</p:tagLst>
</file>

<file path=ppt/tags/tag22.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P/C Net Income After Taxes"/>
  <p:tag name="ARTICULATE_SLIDE_GUID" val="b36d2394-cab0-4993-8a78-0afe809536e5"/>
  <p:tag name="ARTICULATE_SLIDE_NAV" val="43"/>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4.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P/C Insurance Industry Combined Ratio"/>
  <p:tag name="ARTICULATE_SLIDE_GUID" val="d597db85-55e1-4188-b89d-d656c2dd132a"/>
  <p:tag name="ARTICULATE_SLIDE_NAV" val="52"/>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9.xml><?xml version="1.0" encoding="utf-8"?>
<p:tagLst xmlns:a="http://schemas.openxmlformats.org/drawingml/2006/main" xmlns:r="http://schemas.openxmlformats.org/officeDocument/2006/relationships" xmlns:p="http://schemas.openxmlformats.org/presentationml/2006/main">
  <p:tag name="ARTICULATE_TITLE_TAG" val="Profitability Peaks &amp; Troughs in the P/C Insurance Industry"/>
  <p:tag name="ARTICULATE_SLIDE_GUID" val="5f352899-b35e-44e4-b252-7ee23066d223"/>
  <p:tag name="ARTICULATE_SLIDE_NAV" val="44"/>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ppt/theme/themeOverride2.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213893</TotalTime>
  <Words>15718</Words>
  <Application>Microsoft Office PowerPoint</Application>
  <PresentationFormat>On-screen Show (4:3)</PresentationFormat>
  <Paragraphs>2260</Paragraphs>
  <Slides>197</Slides>
  <Notes>175</Notes>
  <HiddenSlides>122</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197</vt:i4>
      </vt:variant>
    </vt:vector>
  </HeadingPairs>
  <TitlesOfParts>
    <vt:vector size="211" baseType="lpstr">
      <vt:lpstr>Arial Unicode MS</vt:lpstr>
      <vt:lpstr>ＭＳ ゴシック</vt:lpstr>
      <vt:lpstr>ＭＳ Ｐゴシック</vt:lpstr>
      <vt:lpstr>Arial</vt:lpstr>
      <vt:lpstr>Arial </vt:lpstr>
      <vt:lpstr>Calibri</vt:lpstr>
      <vt:lpstr>SwissReSans</vt:lpstr>
      <vt:lpstr>Symbol</vt:lpstr>
      <vt:lpstr>Times New Roman</vt:lpstr>
      <vt:lpstr>Verdana</vt:lpstr>
      <vt:lpstr>Wingdings</vt:lpstr>
      <vt:lpstr>Default Design</vt:lpstr>
      <vt:lpstr>Chart</vt:lpstr>
      <vt:lpstr>Worksheet</vt:lpstr>
      <vt:lpstr>What’s Keeping Insurance CEOs Awake at Night? Trends, Challenges &amp; Opportunities</vt:lpstr>
      <vt:lpstr>PowerPoint Presentation</vt:lpstr>
      <vt:lpstr>P/C Industry Net Income After Taxes 1991–2015:H1</vt:lpstr>
      <vt:lpstr>Profitability Peaks &amp; Troughs in the P/C Insurance Industry, 1975 – 2015E</vt:lpstr>
      <vt:lpstr>ROE: Property/Casualty Insurance by Major Event, 1987–2015E</vt:lpstr>
      <vt:lpstr>PowerPoint Presentation</vt:lpstr>
      <vt:lpstr>P/C Insurance Industry  Combined Ratio, 2001–2015:H1*</vt:lpstr>
      <vt:lpstr>A 100 Combined Ratio Isn’t What It Once Was: Investment Impact on ROEs</vt:lpstr>
      <vt:lpstr>Return on Net Worth (RNW) All Lines: 2004-2013 Average</vt:lpstr>
      <vt:lpstr>PowerPoint Presentation</vt:lpstr>
      <vt:lpstr>PowerPoint Presentation</vt:lpstr>
      <vt:lpstr>Distribution of Direct Premiums Written by Segment/Line, 2013</vt:lpstr>
      <vt:lpstr>RNW All Lines by State, 2004-2013 Average: Highest 25 States</vt:lpstr>
      <vt:lpstr>PowerPoint Presentation</vt:lpstr>
      <vt:lpstr>PowerPoint Presentation</vt:lpstr>
      <vt:lpstr>INVESTMENTS:  THE NEW REALITY</vt:lpstr>
      <vt:lpstr>Property/Casualty Insurance Industry Investment Income: 2000–2015E1</vt:lpstr>
      <vt:lpstr>Distribution of Invested Assets: P/C Insurance Industry, 2013</vt:lpstr>
      <vt:lpstr>U.S. Treasury Security Yields: A Long Downward Trend, 1990–2015*</vt:lpstr>
      <vt:lpstr>Treasury Yield Curves:   Pre-Crisis (July 2007) vs. June 2015 </vt:lpstr>
      <vt:lpstr>Net Yield on Property/Casualty Insurance Invested Assets, 2007–2015*</vt:lpstr>
      <vt:lpstr>Interest Rate Forecasts: 2015 – 2021</vt:lpstr>
      <vt:lpstr>Annual Inflation Rates, (CPI-U, %), 1990–2016F</vt:lpstr>
      <vt:lpstr>PowerPoint Presentation</vt:lpstr>
      <vt:lpstr>P/C Insurer Net Realized  Capital Gains/Losses, 1990-2015:Q2</vt:lpstr>
      <vt:lpstr>Property/Casualty Insurance Industry Investment Gain: 1994–2015:Q21</vt:lpstr>
      <vt:lpstr>PowerPoint Presentation</vt:lpstr>
      <vt:lpstr>Distribution of Bond Maturities, P/C Insurance Industry, 2003-2013</vt:lpstr>
      <vt:lpstr>CAPITAL/CAPACITY </vt:lpstr>
      <vt:lpstr>Policyholder Surplus,  2006:Q4–2015:Q2</vt:lpstr>
      <vt:lpstr>US Policyholder Surplus: 1975–2015:Q2*</vt:lpstr>
      <vt:lpstr>Premium-to-Surplus Ratio: 1985–2014*</vt:lpstr>
      <vt:lpstr>US P/C Insurance Industry Excess Capital Position: 1994–2016E</vt:lpstr>
      <vt:lpstr>P/C Industry: Loss Reserve-to-Surplus Ratio, 1971-2014</vt:lpstr>
      <vt:lpstr>PowerPoint Presentation</vt:lpstr>
      <vt:lpstr>Global Reinsurance Capital (Traditional    and Alternative), 2006 - 2014</vt:lpstr>
      <vt:lpstr>Alternative Capital as a Percentage of Traditional Global Reinsurance Capital</vt:lpstr>
      <vt:lpstr>Growth of Alternative Capital Structures, 2002 - 2014</vt:lpstr>
      <vt:lpstr>Catastrophe Bond Issuance and Outstanding: 1997-2015:Q1</vt:lpstr>
      <vt:lpstr>Largest Sponsors of ILS, Year-End 2014</vt:lpstr>
      <vt:lpstr>Reinsurance Pricing: Change in Rate on Line for Cat Business</vt:lpstr>
      <vt:lpstr>ILS Issuance by Trigger</vt:lpstr>
      <vt:lpstr>Questions Arising from Influence of Alternative Capital</vt:lpstr>
      <vt:lpstr>PowerPoint Presentation</vt:lpstr>
      <vt:lpstr>Homeowners Insurance Combined Ratio: 1990–2015F</vt:lpstr>
      <vt:lpstr>Private Passenger Auto Combined Ratio: 1993–2017F</vt:lpstr>
      <vt:lpstr>Collision Coverage: Severity &amp; Frequency Trends Are Both Higher in 2015*</vt:lpstr>
      <vt:lpstr>Commercial Lines Combined Ratio, 1990-2016F*</vt:lpstr>
      <vt:lpstr>Commercial Auto Combined Ratio: 1993–2015F</vt:lpstr>
      <vt:lpstr>Commercial Property Combined Ratio:  2007–2016F</vt:lpstr>
      <vt:lpstr>General Liability Combined Ratio:  2005–2016F</vt:lpstr>
      <vt:lpstr>Workers Compensation Combined Ratio: 1994–2014P</vt:lpstr>
      <vt:lpstr>Commercial Multi-Peril Combined Ratio: 1995–2016F</vt:lpstr>
      <vt:lpstr>Inland Marine Combined Ratio:  2004–2015F</vt:lpstr>
      <vt:lpstr>Workers Compensation   Operating Environment</vt:lpstr>
      <vt:lpstr>Nonfarm Payroll (Wages and Salaries): Quarterly, 2005–2015:Q1</vt:lpstr>
      <vt:lpstr>Payroll vs. Workers Comp Net Written Premiums, 1990-2014P</vt:lpstr>
      <vt:lpstr>Workers Compensation Combined Ratio: 1994–2014P</vt:lpstr>
      <vt:lpstr>Workers Compensation Premium:  Fourth Consecutive Year of Increase  Net Written Premium</vt:lpstr>
      <vt:lpstr>2014 Workers Compensation Direct Written Premium Growth, by State*</vt:lpstr>
      <vt:lpstr>2013 Workers Compensation Direct Written Premium Growth, by State*</vt:lpstr>
      <vt:lpstr>Workers Compensation Components of Written Premium Change, 2013 to 2014</vt:lpstr>
      <vt:lpstr>WC Approved Changes in Bureau     Premium Level (Rates/Loss Costs)</vt:lpstr>
      <vt:lpstr>WC Approved or Filed and Pending Change in NCCI Premium Level by State</vt:lpstr>
      <vt:lpstr>WC Approved or Filed and Pending Change in NCCI Premium Level by State</vt:lpstr>
      <vt:lpstr>Workers Compensation Lost-Time  Claim Frequency Declined in 2014 </vt:lpstr>
      <vt:lpstr>PowerPoint Presentation</vt:lpstr>
      <vt:lpstr>WC Indemnity Severity vs. Wage Inflation, 1995 -2014p</vt:lpstr>
      <vt:lpstr>Workers Compensation Medical Severity: Moderate Increase in 2014</vt:lpstr>
      <vt:lpstr>Workers Comp Change in Medical Severity by State, Avg. Annual Change, 2009-2013</vt:lpstr>
      <vt:lpstr>Annual Inflation Rates, (CPI-U, %), 1990–2016F</vt:lpstr>
      <vt:lpstr>Workers Compensation Change in Medical Severity  Comparison to Change in Medical Consumer Price Index (CPI)</vt:lpstr>
      <vt:lpstr>WC Medical Severity Generally Outpaces the Medical CPI Rate</vt:lpstr>
      <vt:lpstr>Medical Cost Inflation vs. Overall CPI, 1995 – 2014*</vt:lpstr>
      <vt:lpstr>U.S. Health Care Expenditures, 1965–2022F</vt:lpstr>
      <vt:lpstr>National Health Care Expenditures as a Share of GDP, 1965 – 2022F*</vt:lpstr>
      <vt:lpstr>PowerPoint Presentation</vt:lpstr>
      <vt:lpstr>What’s Driving Attacks on the  Insurance Industry?</vt:lpstr>
      <vt:lpstr>I.I.I. Actions: NCOIL Hearing Testimony </vt:lpstr>
      <vt:lpstr>I.I.I. Media Advisories</vt:lpstr>
      <vt:lpstr>Handout for Government Affairs Staff Attending NAIC Meeting </vt:lpstr>
      <vt:lpstr>PowerPoint Presentation</vt:lpstr>
      <vt:lpstr>Direct Premiums Written: Total P/C Percent Change by State, 2007-2014</vt:lpstr>
      <vt:lpstr>Direct Premiums Written: Total P/C Percent Change by State, 2007-2014</vt:lpstr>
      <vt:lpstr>Net Premium Growth (All P/C Lines): Annual Change, 1971—2015:H1</vt:lpstr>
      <vt:lpstr>Direct Premiums Written: Comm. Lines Percent Change by State, 2007-2014</vt:lpstr>
      <vt:lpstr>Direct Premiums Written: Comm. Lines Percent Change by State, 2007-2014</vt:lpstr>
      <vt:lpstr>Direct Premiums Written: Workers’ Comp Percent Change by State, 2007-2014*</vt:lpstr>
      <vt:lpstr>Direct Premiums Written: Worker’s Comp Percent Change by State, 2007-2014*</vt:lpstr>
      <vt:lpstr>PowerPoint Presentation</vt:lpstr>
      <vt:lpstr>Monthly Change in Auto Insurance Prices, 1991–2015*</vt:lpstr>
      <vt:lpstr>Average Commercial Rate Change, All Lines, (1Q:2004–1Q:2015)</vt:lpstr>
      <vt:lpstr>Change in Commercial Rate Renewals, by Account Size: 1999:Q4 to 2015:Q1</vt:lpstr>
      <vt:lpstr>Change in Commercial Rate Renewals, by Line: 2015:Q1</vt:lpstr>
      <vt:lpstr>How the Risk Dollar is Spent  (U.S. Firms with Revenues Under $1 Bill)</vt:lpstr>
      <vt:lpstr>M&amp;A UPDATE:  A PATH TO GROWTH? </vt:lpstr>
      <vt:lpstr>U.S. INSURANCE MERGERS AND ACQUISITIONS, P/C SECTOR, 1994-2014 (1)</vt:lpstr>
      <vt:lpstr>PowerPoint Presentation</vt:lpstr>
      <vt:lpstr>PowerPoint Presentation</vt:lpstr>
      <vt:lpstr>What’s Driving Global Insurance M&amp;A Activity and Will It Continue?</vt:lpstr>
      <vt:lpstr>PowerPoint Presentation</vt:lpstr>
      <vt:lpstr>U.S. Insured Catastrophe Losses</vt:lpstr>
      <vt:lpstr>Loss Events in the US, 1980 – 2014 Overall and Insured Losses </vt:lpstr>
      <vt:lpstr>PowerPoint Presentation</vt:lpstr>
      <vt:lpstr>PowerPoint Presentation</vt:lpstr>
      <vt:lpstr>PowerPoint Presentation</vt:lpstr>
      <vt:lpstr>Top 16 Most Costly Disasters in U.S. History—Katrina Still Ranks #1</vt:lpstr>
      <vt:lpstr>Combined Ratio Points Associated with Catastrophe Losses: 1960 – 2015F*</vt:lpstr>
      <vt:lpstr>Inflation Adjusted U.S. Catastrophe Losses by Cause of Loss, 1995–20141</vt:lpstr>
      <vt:lpstr>Convective Loss Events in the US Overall and insured losses, 1980 – 2014</vt:lpstr>
      <vt:lpstr>PowerPoint Presentation</vt:lpstr>
      <vt:lpstr>PowerPoint Presentation</vt:lpstr>
      <vt:lpstr>Natural Disaster Losses in the U.S., First Half 2015</vt:lpstr>
      <vt:lpstr>Natural Disaster Losses in the US, 2014 Based on perils </vt:lpstr>
      <vt:lpstr>The World is Warmer...With One Big Exception!</vt:lpstr>
      <vt:lpstr>Top 11 Insured Loss Events from Riots and Civil Commotion</vt:lpstr>
      <vt:lpstr>Insurance Coverage for Riots and Civil Commotions: Home, Auto and Business</vt:lpstr>
      <vt:lpstr>Loss events in the US, 1980 – 2014 Number of events </vt:lpstr>
      <vt:lpstr>PowerPoint Presentation</vt:lpstr>
      <vt:lpstr>Number of Federal Major Disaster Declarations, 1953-2015*</vt:lpstr>
      <vt:lpstr>Federal Disasters Declarations by State,  1953 – 2015: Highest 25 States*</vt:lpstr>
      <vt:lpstr>Federal Disasters Declarations by State,  1953 – 2015: Lowest 25 States*</vt:lpstr>
      <vt:lpstr>Natural Hazard Risk Scores, 2014 Highest 25 States*</vt:lpstr>
      <vt:lpstr>Natural Hazard Risk Scores, 2014 Bottom 24 States*</vt:lpstr>
      <vt:lpstr>The Strength of the Economy Will Influence P/C Insurer Growth Opportunities</vt:lpstr>
      <vt:lpstr>US Real GDP Growth*</vt:lpstr>
      <vt:lpstr>PowerPoint Presentation</vt:lpstr>
      <vt:lpstr>Real GDP by State Percent Change, 2014*: Highest 25 States</vt:lpstr>
      <vt:lpstr>PowerPoint Presentation</vt:lpstr>
      <vt:lpstr>PowerPoint Presentation</vt:lpstr>
      <vt:lpstr>PowerPoint Presentation</vt:lpstr>
      <vt:lpstr>Unemployment and Underemployment Rates: Still Too High, But Falling</vt:lpstr>
      <vt:lpstr>PowerPoint Presentation</vt:lpstr>
      <vt:lpstr>US Unemployment Rate Forecast</vt:lpstr>
      <vt:lpstr>Unemployment Rates by State, July 2015: Highest 25 States*</vt:lpstr>
      <vt:lpstr>PowerPoint Presentation</vt:lpstr>
      <vt:lpstr>CONSTRUCTION INDUSTRY OVERVIEW &amp; OUTLOOK</vt:lpstr>
      <vt:lpstr>Value of New Private Construction: Residential &amp; Nonresidential, 2003-2015*</vt:lpstr>
      <vt:lpstr>Value of Construction Put in Place,   July 2015 vs. July 2014*</vt:lpstr>
      <vt:lpstr>Value of Private Construction Put in Place, by Segment,  July 2015 vs. July 2014*</vt:lpstr>
      <vt:lpstr>Value of Public Construction Put in Place, by Segment,  July 2015 vs. July 2014*</vt:lpstr>
      <vt:lpstr>PowerPoint Presentation</vt:lpstr>
      <vt:lpstr>New Private Housing Starts, 1990-2021F</vt:lpstr>
      <vt:lpstr>U.S.: Pct. Of Private Housing Unit Starts In Multi-Unit Projects, 1990-2015</vt:lpstr>
      <vt:lpstr>Rental-Occupied Housing Units as % of Total Occupied Units, Quarterly, 1990:Q1-2015:Q1</vt:lpstr>
      <vt:lpstr>Rental Vacancy Rates, Quarterly, 1990:Q1-2015:Q1</vt:lpstr>
      <vt:lpstr>Construction Employment, Jan. 2010—Sept. 2015*</vt:lpstr>
      <vt:lpstr>Construction Employment,  Jan. 2003–Sept. 2015 </vt:lpstr>
      <vt:lpstr>ENERGY SECTOR: OIL &amp; GAS INDUSTRY FUTURE IS BRIGHT BUT VOLATILE</vt:lpstr>
      <vt:lpstr>U.S. Crude Oil Production, 2005-2016P</vt:lpstr>
      <vt:lpstr>U.S. Natural Gas Production, 2000-2013</vt:lpstr>
      <vt:lpstr>Employment in Oil &amp; Gas Extraction, Jan. 2010—Sept. 2015*</vt:lpstr>
      <vt:lpstr>MANUFACTURING SECTOR OVERVIEW &amp; OUTLOOK</vt:lpstr>
      <vt:lpstr>PowerPoint Presentation</vt:lpstr>
      <vt:lpstr>Manufacturing Growth for Selected Sectors, 2015 vs. 2014*</vt:lpstr>
      <vt:lpstr>Auto/Light Truck Sales, 1999-2021F</vt:lpstr>
      <vt:lpstr>Manufacturing Employment, Jan. 2010—Sept. 2015*</vt:lpstr>
      <vt:lpstr>Dollar Value* of Manufacturers’ Shipments Monthly, Jan. 1992—March 2015</vt:lpstr>
      <vt:lpstr>Index of Total Industrial Production:* A Near Peak as of December 2014</vt:lpstr>
      <vt:lpstr>Recovery in Capacity Utilization is a Positive Sign for Commercial Exposures</vt:lpstr>
      <vt:lpstr>Index of Total Industrial Production:* Strong Dollar Is a Headwind</vt:lpstr>
      <vt:lpstr>Profitability &amp; Politics</vt:lpstr>
      <vt:lpstr>PowerPoint Presentation</vt:lpstr>
      <vt:lpstr>PowerPoint Presentation</vt:lpstr>
      <vt:lpstr>CYBER RISK &amp;                     CYBER INSURANCE</vt:lpstr>
      <vt:lpstr>Data Breaches 2005-2015, by Number of Breaches and Records Exposed</vt:lpstr>
      <vt:lpstr>High Profile Data Breaches, 2014-2015</vt:lpstr>
      <vt:lpstr>Worldwide Cybersecurity Spending, 2011- 2016F </vt:lpstr>
      <vt:lpstr>Top 10 Global Business Risks for 2015</vt:lpstr>
      <vt:lpstr>2014 Data Breaches By Business Category, By Number of Breaches</vt:lpstr>
      <vt:lpstr>PowerPoint Presentation</vt:lpstr>
      <vt:lpstr>Main Causes of Data Breach Globally</vt:lpstr>
      <vt:lpstr>US: Most Costly Types of Cyber Crimes, Fiscal Year 2014</vt:lpstr>
      <vt:lpstr>US: External Cyber Crime Costs:    Fiscal Year 2014</vt:lpstr>
      <vt:lpstr>PWC Survey: Cybercrime Costs Greater for U.S. Companies</vt:lpstr>
      <vt:lpstr>Marsh: Percentage of U.S. Companies Purchasing Cyber Insurance Increased in 2014</vt:lpstr>
      <vt:lpstr>Marsh: Total Limits Purchased, By Industry – Cyber Liability, All Revenue Size</vt:lpstr>
      <vt:lpstr>Marsh: Total Limits Purchased, By Industry – Cyber Liability, Revenue $1 Billion+</vt:lpstr>
      <vt:lpstr>Cyber Liability: Historical Rate (price per million) Changes</vt:lpstr>
      <vt:lpstr>Data/Privacy Breach: Many Potential Costs Can Be Insured</vt:lpstr>
      <vt:lpstr>The Three Basic Elements of Cyber Coverage: Prevention, Transfer, Response</vt:lpstr>
      <vt:lpstr>I.I.I. Will Release its Third Cyber Report in 2015: Cyber Risks Threat and Opportunity</vt:lpstr>
      <vt:lpstr>PowerPoint Presentation</vt:lpstr>
      <vt:lpstr>PowerPoint Presentation</vt:lpstr>
      <vt:lpstr>Media is Obsessed with Driverless Vehicles: Often Predicting the Demise of Auto Insurance</vt:lpstr>
      <vt:lpstr>On-Demand/Sharing/Peer-to-Peer Economy Impacts Many Lines of Insurance</vt:lpstr>
      <vt:lpstr>A Few Thoughts on the Future of Auto Insurance</vt:lpstr>
      <vt:lpstr>Labor on Demand: Huge Implications for    the US Economy, Workers &amp; Insurers</vt:lpstr>
      <vt:lpstr>Send in the Drones: Potential Rapid  Adoption in Industry; Media Loves It</vt:lpstr>
      <vt:lpstr>Proportion of  Businesses Interested in Buying Insurance Online</vt:lpstr>
      <vt:lpstr>Shifting Legal Liability &amp;  Tort Environment</vt:lpstr>
      <vt:lpstr>Over the Last Three Decades, Total Tort Costs as a % of GDP Appear Somewhat Cyclical, 1980-2013E</vt:lpstr>
      <vt:lpstr>Commercial Lines Tort Costs: Insured vs. Self-(Un)Insured Shares, 1973-2010</vt:lpstr>
      <vt:lpstr>Commercial Lines Tort Costs: Insured vs. Self-(Un)Insured Shares, 1973-2010</vt:lpstr>
      <vt:lpstr>Business Leaders Ranking of Liability Systems in 2012</vt:lpstr>
      <vt:lpstr>The Nation’s Judicial “Hellholes”: 2014/2015</vt:lpstr>
      <vt:lpstr>PowerPoint Presentation</vt:lpstr>
    </vt:vector>
  </TitlesOfParts>
  <Company>insurance information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Lewis, Shorna</cp:lastModifiedBy>
  <cp:revision>4450</cp:revision>
  <cp:lastPrinted>2015-08-21T15:55:25Z</cp:lastPrinted>
  <dcterms:modified xsi:type="dcterms:W3CDTF">2015-10-06T12:25:43Z</dcterms:modified>
</cp:coreProperties>
</file>