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16" r:id="rId2"/>
    <p:sldId id="443" r:id="rId3"/>
    <p:sldId id="441" r:id="rId4"/>
    <p:sldId id="442" r:id="rId5"/>
    <p:sldId id="282" r:id="rId6"/>
    <p:sldId id="422" r:id="rId7"/>
    <p:sldId id="430" r:id="rId8"/>
    <p:sldId id="434" r:id="rId9"/>
    <p:sldId id="435" r:id="rId10"/>
    <p:sldId id="436" r:id="rId11"/>
    <p:sldId id="437" r:id="rId12"/>
    <p:sldId id="438" r:id="rId13"/>
    <p:sldId id="439" r:id="rId14"/>
    <p:sldId id="432" r:id="rId15"/>
    <p:sldId id="423" r:id="rId16"/>
    <p:sldId id="426" r:id="rId17"/>
    <p:sldId id="425" r:id="rId18"/>
    <p:sldId id="427" r:id="rId19"/>
    <p:sldId id="424" r:id="rId20"/>
    <p:sldId id="429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James" initials="LJ" lastIdx="2" clrIdx="0">
    <p:extLst>
      <p:ext uri="{19B8F6BF-5375-455C-9EA6-DF929625EA0E}">
        <p15:presenceInfo xmlns:p15="http://schemas.microsoft.com/office/powerpoint/2012/main" userId="Lynch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80F14CAA-F6CC-4948-B4C9-C27D64F85843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188594AB-5DAB-434D-A97A-9FF4CC28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78A1931-74C9-4B58-8BD6-28698999DBAB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6D0C7E50-1B73-4F23-9C6A-8EF46DE0D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7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CFB9-E9DE-46E1-BBE4-892EF736E49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93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5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0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7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BA78F59-78BC-4F61-8A73-E87988082A5B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109FD2-8828-4F38-A508-A3B6475BB14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6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8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5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28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Freq. reporters have less insurance background, so information like this helps them get a good grounding in a</a:t>
            </a:r>
            <a:r>
              <a:rPr lang="en-US" baseline="0" dirty="0" smtClean="0"/>
              <a:t> topic.</a:t>
            </a:r>
          </a:p>
          <a:p>
            <a:r>
              <a:rPr lang="en-US" baseline="0" dirty="0" smtClean="0"/>
              <a:t>Industry numbers, send it to the reporter – they won’t </a:t>
            </a:r>
            <a:r>
              <a:rPr lang="en-US" baseline="0" dirty="0" err="1" smtClean="0"/>
              <a:t>mistranscribe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90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8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C7E50-1B73-4F23-9C6A-8EF46DE0D2A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0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F0A858-E480-4065-8FB8-2C0CF71E1D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C37C-E0A0-4FFD-BDD5-770DD390F2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66DAA-F7F4-4F89-9EE8-2256FC517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C1BF-3A24-4476-A929-6D473A339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B3645-63F3-4601-8EDB-62E8C97E1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D072-BDBC-4F95-B176-7651DDABE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CF80-9CB0-41A6-AEE1-6604F1D51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6D0B-928F-499E-A876-05744E6B3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549-0EE9-4414-804C-D922FB08B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A16B-4B35-4A56-A072-F71C156E61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402-4DDF-4861-BDE4-429B92AD4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37F3-EFBD-468D-8F1D-AFE33882F9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109" descr="Text Pag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10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8A82BB-5E30-408D-96A5-2BBA508826AC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ublications/a-firm-foundation-how-insurance-supports-the-economy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insurance-topics/features/white-paper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ii.org/insurance-topics/features/facts-and-statistics" TargetMode="External"/><Relationship Id="rId5" Type="http://schemas.openxmlformats.org/officeDocument/2006/relationships/hyperlink" Target="http://www.iii.org/insurance-topics/features/issues-updates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ii.org/insurance-topics/features/presentation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aimsjournal.com/" TargetMode="External"/><Relationship Id="rId13" Type="http://schemas.openxmlformats.org/officeDocument/2006/relationships/image" Target="../media/image18.jpg"/><Relationship Id="rId3" Type="http://schemas.openxmlformats.org/officeDocument/2006/relationships/hyperlink" Target="http://www.fema.gov/" TargetMode="External"/><Relationship Id="rId7" Type="http://schemas.openxmlformats.org/officeDocument/2006/relationships/hyperlink" Target="http://www.insurancejournal.com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rand.org/" TargetMode="External"/><Relationship Id="rId11" Type="http://schemas.openxmlformats.org/officeDocument/2006/relationships/hyperlink" Target="http://www.businessinsurance.com/" TargetMode="External"/><Relationship Id="rId5" Type="http://schemas.openxmlformats.org/officeDocument/2006/relationships/hyperlink" Target="http://www.gao.gov/" TargetMode="External"/><Relationship Id="rId10" Type="http://schemas.openxmlformats.org/officeDocument/2006/relationships/hyperlink" Target="http://www.propertycasualty360.com/" TargetMode="External"/><Relationship Id="rId4" Type="http://schemas.openxmlformats.org/officeDocument/2006/relationships/hyperlink" Target="http://www.noaa.gov/" TargetMode="External"/><Relationship Id="rId9" Type="http://schemas.openxmlformats.org/officeDocument/2006/relationships/hyperlink" Target="http://www.roughnotes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iaa.net/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www.iihs.org/" TargetMode="External"/><Relationship Id="rId7" Type="http://schemas.openxmlformats.org/officeDocument/2006/relationships/hyperlink" Target="http://www.namic.org/" TargetMode="External"/><Relationship Id="rId12" Type="http://schemas.openxmlformats.org/officeDocument/2006/relationships/hyperlink" Target="http://www.ncc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internationalinsurance.org/" TargetMode="External"/><Relationship Id="rId11" Type="http://schemas.openxmlformats.org/officeDocument/2006/relationships/hyperlink" Target="http://www.wcri.org/" TargetMode="External"/><Relationship Id="rId5" Type="http://schemas.openxmlformats.org/officeDocument/2006/relationships/hyperlink" Target="http://www.nicb.org/" TargetMode="External"/><Relationship Id="rId10" Type="http://schemas.openxmlformats.org/officeDocument/2006/relationships/hyperlink" Target="http://www.casact.org/" TargetMode="External"/><Relationship Id="rId4" Type="http://schemas.openxmlformats.org/officeDocument/2006/relationships/hyperlink" Target="https://disastersafety.org/" TargetMode="External"/><Relationship Id="rId9" Type="http://schemas.openxmlformats.org/officeDocument/2006/relationships/hyperlink" Target="http://www.aiadc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xlcatlin.com/fast-fast-forward" TargetMode="External"/><Relationship Id="rId3" Type="http://schemas.openxmlformats.org/officeDocument/2006/relationships/hyperlink" Target="http://www.swissre.com/sigma" TargetMode="External"/><Relationship Id="rId7" Type="http://schemas.openxmlformats.org/officeDocument/2006/relationships/hyperlink" Target="http://www.ao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enre.com/knowledge" TargetMode="External"/><Relationship Id="rId11" Type="http://schemas.openxmlformats.org/officeDocument/2006/relationships/image" Target="../media/image20.jpg"/><Relationship Id="rId5" Type="http://schemas.openxmlformats.org/officeDocument/2006/relationships/hyperlink" Target="http://www.allianz.com/en/economic_research" TargetMode="External"/><Relationship Id="rId10" Type="http://schemas.openxmlformats.org/officeDocument/2006/relationships/hyperlink" Target="http://www.guycarp.com/" TargetMode="External"/><Relationship Id="rId4" Type="http://schemas.openxmlformats.org/officeDocument/2006/relationships/hyperlink" Target="http://www.zurich.com/en/knowledge" TargetMode="External"/><Relationship Id="rId9" Type="http://schemas.openxmlformats.org/officeDocument/2006/relationships/hyperlink" Target="http://www.munichr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nationalunderwriterpc.com/" TargetMode="External"/><Relationship Id="rId5" Type="http://schemas.openxmlformats.org/officeDocument/2006/relationships/hyperlink" Target="http://www.axcoinfo.com/" TargetMode="External"/><Relationship Id="rId4" Type="http://schemas.openxmlformats.org/officeDocument/2006/relationships/hyperlink" Target="http://www.ambes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sto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iii.org/publications/insurance-fact-book-201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iii.org/publications/insurance-handboo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2008226"/>
            <a:ext cx="8807450" cy="1157762"/>
          </a:xfrm>
          <a:ln/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gray">
          <a:xfrm>
            <a:off x="-146050" y="4909377"/>
            <a:ext cx="9144000" cy="1228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endParaRPr lang="en-US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James Lynch, </a:t>
            </a: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Chief Actuary and Vice President  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Data and Information Services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Insurance 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Information Institute  110 William Street  New York, NY </a:t>
            </a: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10038</a:t>
            </a:r>
            <a:endParaRPr lang="en-US" b="1" dirty="0">
              <a:solidFill>
                <a:schemeClr val="bg2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2768959"/>
            <a:ext cx="63713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chemeClr val="accent2"/>
              </a:solidFill>
            </a:endParaRPr>
          </a:p>
          <a:p>
            <a:pPr algn="ctr"/>
            <a:endParaRPr lang="en-US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6333" y="2609566"/>
            <a:ext cx="83820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Research: Recent Studies &amp; Trends and Information 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algn="ctr" fontAlgn="base"/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Special Libraries Association Conference</a:t>
            </a:r>
          </a:p>
          <a:p>
            <a:pPr algn="ctr" fontAlgn="base"/>
            <a:r>
              <a:rPr lang="en-US" sz="2400" b="1" kern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June 13, 2016</a:t>
            </a:r>
          </a:p>
          <a:p>
            <a:pPr algn="ctr" fontAlgn="base"/>
            <a:r>
              <a:rPr lang="en-US" sz="2400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Download at </a:t>
            </a:r>
            <a:r>
              <a:rPr lang="en-US" sz="2400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www.iii.org/presentations</a:t>
            </a:r>
            <a:r>
              <a:rPr lang="en-US" sz="2400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fontAlgn="base"/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112" y="6535777"/>
            <a:ext cx="883783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Tel: 212.346.5533  Cell: 917.359.3908 jamesl@iii.org 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143906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blackWhite">
          <a:xfrm>
            <a:off x="5638800" y="1295400"/>
            <a:ext cx="2330667" cy="332521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r>
              <a:rPr lang="en-US" altLang="en-US" sz="1400" b="1" dirty="0">
                <a:solidFill>
                  <a:srgbClr val="286EB7"/>
                </a:solidFill>
                <a:latin typeface="Arial"/>
                <a:cs typeface="Arial"/>
              </a:rPr>
              <a:t>Insurers </a:t>
            </a:r>
            <a:r>
              <a:rPr lang="en-US" altLang="en-US" sz="1400" b="1" dirty="0" smtClean="0">
                <a:solidFill>
                  <a:srgbClr val="286EB7"/>
                </a:solidFill>
                <a:latin typeface="Arial"/>
                <a:cs typeface="Arial"/>
              </a:rPr>
              <a:t>Don’t Just Pay Claims; They Are</a:t>
            </a:r>
            <a:r>
              <a:rPr lang="en-US" altLang="en-US" sz="1400" b="1" dirty="0">
                <a:solidFill>
                  <a:srgbClr val="286EB7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Employers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Income Providers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Taxpayers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Investors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Engines of Growth &amp; Recovery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2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Philanthropists</a:t>
            </a:r>
            <a:endParaRPr lang="en-US" altLang="en-US" sz="1400" dirty="0">
              <a:solidFill>
                <a:srgbClr val="444648"/>
              </a:solidFill>
            </a:endParaRPr>
          </a:p>
        </p:txBody>
      </p:sp>
      <p:sp>
        <p:nvSpPr>
          <p:cNvPr id="51201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1202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EDD55C-8522-47A8-A551-DB99015437F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Firm Foundation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972" y="914271"/>
            <a:ext cx="81488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1A4D79"/>
                </a:solidFill>
                <a:cs typeface="Arial" pitchFamily="34" charset="0"/>
              </a:rPr>
              <a:t/>
            </a:r>
            <a:br>
              <a:rPr lang="en-US" b="1" i="1" dirty="0" smtClean="0">
                <a:solidFill>
                  <a:srgbClr val="1A4D79"/>
                </a:solidFill>
                <a:cs typeface="Arial" pitchFamily="34" charset="0"/>
              </a:rPr>
            </a:br>
            <a:r>
              <a:rPr lang="en-US" b="1" i="1" dirty="0" smtClean="0">
                <a:solidFill>
                  <a:srgbClr val="1A4D79"/>
                </a:solidFill>
                <a:cs typeface="Arial" pitchFamily="34" charset="0"/>
                <a:hlinkClick r:id="rId3"/>
              </a:rPr>
              <a:t>A </a:t>
            </a:r>
            <a:r>
              <a:rPr lang="en-US" b="1" i="1" dirty="0">
                <a:solidFill>
                  <a:srgbClr val="1A4D79"/>
                </a:solidFill>
                <a:cs typeface="Arial" pitchFamily="34" charset="0"/>
                <a:hlinkClick r:id="rId3"/>
              </a:rPr>
              <a:t>Firm Foundation </a:t>
            </a:r>
            <a:r>
              <a:rPr lang="en-US" dirty="0">
                <a:solidFill>
                  <a:srgbClr val="1A4D79"/>
                </a:solidFill>
                <a:cs typeface="Arial" pitchFamily="34" charset="0"/>
              </a:rPr>
              <a:t>provides details on the impact and importance of the insurance industry on national and state economies </a:t>
            </a:r>
            <a:r>
              <a:rPr lang="en-US" dirty="0" smtClean="0">
                <a:solidFill>
                  <a:srgbClr val="1A4D79"/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rgbClr val="1A4D79"/>
                </a:solidFill>
                <a:cs typeface="Arial" pitchFamily="34" charset="0"/>
              </a:rPr>
            </a:br>
            <a:endParaRPr lang="en-US" dirty="0">
              <a:solidFill>
                <a:srgbClr val="1A4D79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" y="1937096"/>
            <a:ext cx="4371524" cy="4558269"/>
          </a:xfrm>
          <a:prstGeom prst="rect">
            <a:avLst/>
          </a:prstGeom>
          <a:ln w="3175">
            <a:solidFill>
              <a:schemeClr val="accent3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949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5370"/>
            <a:ext cx="3032611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704018" y="290282"/>
            <a:ext cx="7400925" cy="469966"/>
          </a:xfrm>
        </p:spPr>
        <p:txBody>
          <a:bodyPr/>
          <a:lstStyle/>
          <a:p>
            <a:r>
              <a:rPr lang="en-US" sz="2400" dirty="0"/>
              <a:t>White Papers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www.iii.org/insurance-topics/features/white-papers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555999" y="6307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55370"/>
            <a:ext cx="3032611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2" y="2912769"/>
            <a:ext cx="3032613" cy="392455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1" y="2912769"/>
            <a:ext cx="3032612" cy="39245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196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232580"/>
            <a:ext cx="3019806" cy="4525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5800" y="1219200"/>
            <a:ext cx="3048000" cy="4641239"/>
          </a:xfrm>
          <a:prstGeom prst="rect">
            <a:avLst/>
          </a:prstGeom>
        </p:spPr>
      </p:pic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Issues Updates</a:t>
            </a:r>
            <a:r>
              <a:rPr lang="en-US" dirty="0" smtClean="0"/>
              <a:t>/</a:t>
            </a:r>
            <a:r>
              <a:rPr lang="en-US" dirty="0" smtClean="0">
                <a:hlinkClick r:id="rId6"/>
              </a:rPr>
              <a:t>Facts and Statistics</a:t>
            </a:r>
            <a:endParaRPr lang="en-US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blackWhite">
          <a:xfrm>
            <a:off x="282408" y="5758543"/>
            <a:ext cx="8553450" cy="9890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Background papers and statistical information are available on the I.I.I. website and </a:t>
            </a:r>
            <a:r>
              <a:rPr lang="en-US" sz="2000" b="1" u="sng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are continually updated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 new information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22182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704018" y="290282"/>
            <a:ext cx="7400925" cy="46996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I.I.I. Presentations </a:t>
            </a:r>
            <a:r>
              <a:rPr lang="en-US" dirty="0" smtClean="0"/>
              <a:t>(like this one!)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555999" y="6307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0" y="1069029"/>
            <a:ext cx="7589520" cy="49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8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39503951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– Free Sources </a:t>
            </a:r>
            <a:r>
              <a:rPr lang="en-US" smtClean="0"/>
              <a:t>(1/4)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National Association of Insurance Commissioners (NAIC) </a:t>
            </a:r>
            <a:r>
              <a:rPr lang="en-US" dirty="0" smtClean="0"/>
              <a:t>- </a:t>
            </a:r>
            <a:r>
              <a:rPr lang="en-US" sz="2400" i="1" dirty="0" smtClean="0">
                <a:solidFill>
                  <a:srgbClr val="0070C0"/>
                </a:solidFill>
                <a:ea typeface="+mn-ea"/>
                <a:cs typeface="+mn-cs"/>
              </a:rPr>
              <a:t>www.naic.org/prod_serv_publications.htm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Studies and Statistical Reports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Consumer Information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State laws and regulations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51054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– Free Sources (2/4)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b="1" dirty="0" smtClean="0"/>
              <a:t>Government 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FEMA </a:t>
            </a:r>
            <a:r>
              <a:rPr lang="en-US" dirty="0"/>
              <a:t>– </a:t>
            </a:r>
            <a:r>
              <a:rPr lang="en-US" dirty="0" smtClean="0">
                <a:hlinkClick r:id="rId3"/>
              </a:rPr>
              <a:t>www.fema.gov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NOAA </a:t>
            </a:r>
            <a:r>
              <a:rPr lang="en-US" dirty="0"/>
              <a:t>– </a:t>
            </a:r>
            <a:r>
              <a:rPr lang="en-US" dirty="0" smtClean="0">
                <a:hlinkClick r:id="rId4"/>
              </a:rPr>
              <a:t>www.noaa.gov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Government Accountability Office (GAO</a:t>
            </a:r>
            <a:r>
              <a:rPr lang="en-US" dirty="0"/>
              <a:t>) - </a:t>
            </a:r>
            <a:r>
              <a:rPr lang="en-US" dirty="0" smtClean="0">
                <a:hlinkClick r:id="rId5"/>
              </a:rPr>
              <a:t>www.gao.gov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 - </a:t>
            </a:r>
            <a:r>
              <a:rPr lang="en-US" dirty="0" smtClean="0">
                <a:hlinkClick r:id="rId6"/>
              </a:rPr>
              <a:t>www.rand.org</a:t>
            </a:r>
            <a:r>
              <a:rPr lang="en-US" dirty="0" smtClean="0"/>
              <a:t> (Quasi-government)</a:t>
            </a:r>
            <a:br>
              <a:rPr lang="en-US" dirty="0" smtClean="0"/>
            </a:br>
            <a:endParaRPr lang="en-US" dirty="0" smtClean="0"/>
          </a:p>
          <a:p>
            <a:pPr marL="406400" lvl="1" indent="0">
              <a:buNone/>
            </a:pPr>
            <a:r>
              <a:rPr lang="en-US" b="1" dirty="0" smtClean="0"/>
              <a:t>Free Trade Periodicals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Insurance Journal </a:t>
            </a:r>
            <a:r>
              <a:rPr lang="en-US" dirty="0" smtClean="0"/>
              <a:t>and </a:t>
            </a:r>
            <a:r>
              <a:rPr lang="en-US" dirty="0" smtClean="0">
                <a:hlinkClick r:id="rId8"/>
              </a:rPr>
              <a:t>Claims Journal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Rough Notes/Insurance Marketplace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PC360</a:t>
            </a:r>
            <a:r>
              <a:rPr lang="en-US" dirty="0" smtClean="0"/>
              <a:t> (create a free account to access articles)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hlinkClick r:id="rId11"/>
              </a:rPr>
              <a:t>Business Insurance </a:t>
            </a:r>
            <a:r>
              <a:rPr lang="en-US" dirty="0" smtClean="0"/>
              <a:t>(tiered subscription)</a:t>
            </a:r>
            <a:endParaRPr lang="en-US" dirty="0"/>
          </a:p>
          <a:p>
            <a:pPr marL="406400" lvl="1" indent="0">
              <a:buNone/>
            </a:pPr>
            <a:endParaRPr lang="en-US" b="1" dirty="0" smtClean="0"/>
          </a:p>
          <a:p>
            <a:pPr marL="4064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3441" y="1066800"/>
            <a:ext cx="4114800" cy="1227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49780"/>
            <a:ext cx="1828800" cy="20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– Free Sources (3/4)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Trade Organizations (to name just a few…)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Insurance Institute for Highway Safety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www.iihs.org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Insurance Institute for Business and </a:t>
            </a:r>
            <a:r>
              <a:rPr lang="en-US" dirty="0"/>
              <a:t>Home Safety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disastersafety.org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Insurance Crime </a:t>
            </a:r>
            <a:r>
              <a:rPr lang="en-US" dirty="0" smtClean="0"/>
              <a:t>Bureau – </a:t>
            </a:r>
            <a:r>
              <a:rPr lang="en-US" dirty="0" smtClean="0">
                <a:hlinkClick r:id="rId5"/>
              </a:rPr>
              <a:t>www.nicb.org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International </a:t>
            </a:r>
            <a:r>
              <a:rPr lang="en-US" dirty="0"/>
              <a:t>Insurance </a:t>
            </a:r>
            <a:r>
              <a:rPr lang="en-US" dirty="0" smtClean="0"/>
              <a:t>Society – </a:t>
            </a:r>
            <a:r>
              <a:rPr lang="en-US" dirty="0" smtClean="0">
                <a:hlinkClick r:id="rId6"/>
              </a:rPr>
              <a:t>www.internationalinsurance.org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Association of Mutual Insurance </a:t>
            </a:r>
            <a:r>
              <a:rPr lang="en-US" dirty="0" smtClean="0"/>
              <a:t>Companies – </a:t>
            </a:r>
            <a:r>
              <a:rPr lang="en-US" dirty="0" smtClean="0">
                <a:hlinkClick r:id="rId7"/>
              </a:rPr>
              <a:t>www.namic.org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Property Casualty Insurance Association of America – </a:t>
            </a:r>
            <a:r>
              <a:rPr lang="en-US" dirty="0" smtClean="0">
                <a:hlinkClick r:id="rId8"/>
              </a:rPr>
              <a:t>www.pciaa.net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American </a:t>
            </a:r>
            <a:r>
              <a:rPr lang="en-US" dirty="0"/>
              <a:t>Insurance Association </a:t>
            </a:r>
            <a:r>
              <a:rPr lang="en-US" dirty="0" smtClean="0"/>
              <a:t>– </a:t>
            </a:r>
            <a:r>
              <a:rPr lang="en-US" dirty="0" smtClean="0">
                <a:hlinkClick r:id="rId9"/>
              </a:rPr>
              <a:t>www.aiadc.org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Casualty </a:t>
            </a:r>
            <a:r>
              <a:rPr lang="en-US" dirty="0"/>
              <a:t>Actuarial </a:t>
            </a:r>
            <a:r>
              <a:rPr lang="en-US" dirty="0" smtClean="0"/>
              <a:t>Society – </a:t>
            </a:r>
            <a:r>
              <a:rPr lang="en-US" dirty="0" smtClean="0">
                <a:hlinkClick r:id="rId10"/>
              </a:rPr>
              <a:t>www.casact.org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Workers </a:t>
            </a:r>
            <a:r>
              <a:rPr lang="en-US" dirty="0"/>
              <a:t>Compensation Research </a:t>
            </a:r>
            <a:r>
              <a:rPr lang="en-US" dirty="0" smtClean="0"/>
              <a:t>Institute – </a:t>
            </a:r>
            <a:r>
              <a:rPr lang="en-US" dirty="0" smtClean="0">
                <a:hlinkClick r:id="rId11"/>
              </a:rPr>
              <a:t>www.wcri.org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Council on Compensation </a:t>
            </a:r>
            <a:r>
              <a:rPr lang="en-US" dirty="0" smtClean="0"/>
              <a:t>Insurance – </a:t>
            </a:r>
            <a:r>
              <a:rPr lang="en-US" dirty="0" smtClean="0">
                <a:hlinkClick r:id="rId12"/>
              </a:rPr>
              <a:t>www.ncci.org</a:t>
            </a:r>
            <a:endParaRPr lang="en-US" dirty="0" smtClean="0"/>
          </a:p>
          <a:p>
            <a:pPr marL="749300"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06400" lvl="1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1049154"/>
            <a:ext cx="1737360" cy="16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– Free Sources (4/4)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406400" lvl="1" indent="0">
              <a:buNone/>
            </a:pPr>
            <a:r>
              <a:rPr lang="en-US" dirty="0" smtClean="0"/>
              <a:t>	</a:t>
            </a:r>
            <a:br>
              <a:rPr lang="en-US" dirty="0" smtClean="0"/>
            </a:br>
            <a:r>
              <a:rPr lang="en-US" b="1" dirty="0"/>
              <a:t>Large Companies’ Research Offerings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Swiss Re (sigma and other reports) - </a:t>
            </a:r>
            <a:r>
              <a:rPr lang="en-US" dirty="0">
                <a:hlinkClick r:id="rId3"/>
              </a:rPr>
              <a:t>www.swissre.com/sigma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Zurich Insurance </a:t>
            </a:r>
            <a:r>
              <a:rPr lang="en-US" dirty="0"/>
              <a:t>- </a:t>
            </a:r>
            <a:r>
              <a:rPr lang="en-US" dirty="0">
                <a:hlinkClick r:id="rId4"/>
              </a:rPr>
              <a:t>www.zurich.com/en/knowledge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Allianz - </a:t>
            </a:r>
            <a:r>
              <a:rPr lang="en-US" dirty="0">
                <a:hlinkClick r:id="rId5"/>
              </a:rPr>
              <a:t>www.allianz.com/en/economic_research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GenRe</a:t>
            </a:r>
            <a:r>
              <a:rPr lang="en-US" dirty="0"/>
              <a:t> - </a:t>
            </a:r>
            <a:r>
              <a:rPr lang="en-US" dirty="0" smtClean="0">
                <a:hlinkClick r:id="rId6"/>
              </a:rPr>
              <a:t>www.genre.com/knowledge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AON - </a:t>
            </a:r>
            <a:r>
              <a:rPr lang="en-US" dirty="0" smtClean="0">
                <a:hlinkClick r:id="rId7"/>
              </a:rPr>
              <a:t>www.aon.com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XL Catlin -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xlcatlin.com/fast-fast-forward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Munich Re </a:t>
            </a:r>
            <a:r>
              <a:rPr lang="en-US" dirty="0"/>
              <a:t>- </a:t>
            </a:r>
            <a:r>
              <a:rPr lang="en-US" dirty="0" smtClean="0">
                <a:hlinkClick r:id="rId9"/>
              </a:rPr>
              <a:t>www.munichre.com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Guy Carpenter </a:t>
            </a:r>
            <a:r>
              <a:rPr lang="en-US" dirty="0"/>
              <a:t>- </a:t>
            </a:r>
            <a:r>
              <a:rPr lang="en-US" dirty="0" smtClean="0">
                <a:hlinkClick r:id="rId10"/>
              </a:rPr>
              <a:t>www.guycarp.com</a:t>
            </a:r>
            <a:endParaRPr lang="en-US" dirty="0" smtClean="0"/>
          </a:p>
          <a:p>
            <a:pPr marL="4064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064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01" y="4724400"/>
            <a:ext cx="2834640" cy="16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– Specialized and Expensive Sources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S&amp;P Global Market Intelligence (was SNL Financial</a:t>
            </a:r>
            <a:r>
              <a:rPr lang="en-US" dirty="0"/>
              <a:t>) - </a:t>
            </a:r>
            <a:r>
              <a:rPr lang="en-US" dirty="0" smtClean="0">
                <a:hlinkClick r:id="rId3"/>
              </a:rPr>
              <a:t>www.snl.com</a:t>
            </a:r>
            <a:endParaRPr lang="en-US" dirty="0" smtClean="0"/>
          </a:p>
          <a:p>
            <a:r>
              <a:rPr lang="en-US" dirty="0" smtClean="0"/>
              <a:t>AM Best </a:t>
            </a:r>
            <a:r>
              <a:rPr lang="en-US" dirty="0"/>
              <a:t>- </a:t>
            </a:r>
            <a:r>
              <a:rPr lang="en-US" dirty="0" smtClean="0">
                <a:hlinkClick r:id="rId4"/>
              </a:rPr>
              <a:t>www.ambest.com</a:t>
            </a:r>
            <a:r>
              <a:rPr lang="en-US" dirty="0" smtClean="0"/>
              <a:t> (Note: Company Ratings are Free)</a:t>
            </a:r>
          </a:p>
          <a:p>
            <a:r>
              <a:rPr lang="en-US" dirty="0"/>
              <a:t>AXCO - </a:t>
            </a:r>
            <a:r>
              <a:rPr lang="en-US" dirty="0" smtClean="0">
                <a:hlinkClick r:id="rId5"/>
              </a:rPr>
              <a:t>www.axcoinfo.com</a:t>
            </a:r>
            <a:endParaRPr lang="en-US" dirty="0" smtClean="0"/>
          </a:p>
          <a:p>
            <a:r>
              <a:rPr lang="en-US" dirty="0" smtClean="0"/>
              <a:t>FC&amp;S Online (used to stand for Fire, Casualty and Surety</a:t>
            </a:r>
            <a:r>
              <a:rPr lang="en-US" dirty="0"/>
              <a:t>) - </a:t>
            </a:r>
            <a:r>
              <a:rPr lang="en-US" dirty="0" smtClean="0">
                <a:hlinkClick r:id="rId6"/>
              </a:rPr>
              <a:t>www.nationalunderwriterpc.com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493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12/01/09 - 9pm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– P6466 – The Financial Crisis and the Future of the P/C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Talk About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1"/>
            <a:ext cx="8153400" cy="50211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O</a:t>
            </a:r>
            <a:r>
              <a:rPr lang="en-US" dirty="0" smtClean="0"/>
              <a:t>verview </a:t>
            </a:r>
            <a:r>
              <a:rPr lang="en-US" dirty="0"/>
              <a:t>of </a:t>
            </a:r>
            <a:r>
              <a:rPr lang="en-US" dirty="0" smtClean="0"/>
              <a:t>I.I.I.</a:t>
            </a:r>
          </a:p>
          <a:p>
            <a:pPr lvl="1">
              <a:spcBef>
                <a:spcPts val="2400"/>
              </a:spcBef>
            </a:pPr>
            <a:r>
              <a:rPr lang="en-US" sz="1800" dirty="0" smtClean="0"/>
              <a:t>Our mission and how it can help you</a:t>
            </a:r>
          </a:p>
          <a:p>
            <a:pPr lvl="1">
              <a:spcBef>
                <a:spcPts val="2400"/>
              </a:spcBef>
            </a:pPr>
            <a:r>
              <a:rPr lang="en-US" sz="1800" dirty="0" smtClean="0"/>
              <a:t>Publications that might interest you</a:t>
            </a:r>
          </a:p>
          <a:p>
            <a:pPr>
              <a:spcBef>
                <a:spcPts val="2400"/>
              </a:spcBef>
            </a:pPr>
            <a:r>
              <a:rPr lang="en-US" dirty="0"/>
              <a:t>Insurance Data Sources</a:t>
            </a:r>
          </a:p>
          <a:p>
            <a:pPr lvl="1">
              <a:spcBef>
                <a:spcPts val="2400"/>
              </a:spcBef>
            </a:pPr>
            <a:r>
              <a:rPr lang="en-US" sz="1800" dirty="0" smtClean="0"/>
              <a:t>Free/Low Cost Sources (&lt;$100)</a:t>
            </a:r>
          </a:p>
          <a:p>
            <a:pPr lvl="1">
              <a:spcBef>
                <a:spcPts val="2400"/>
              </a:spcBef>
            </a:pPr>
            <a:r>
              <a:rPr lang="en-US" sz="1800" dirty="0" smtClean="0"/>
              <a:t>Expensive Sources (Thousands and thousands of dollars in annual fees)</a:t>
            </a:r>
          </a:p>
          <a:p>
            <a:pPr>
              <a:spcBef>
                <a:spcPts val="2400"/>
              </a:spcBef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0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225A7A"/>
                </a:solidFill>
              </a:rPr>
              <a:t>Thank you for your time</a:t>
            </a:r>
            <a:br>
              <a:rPr lang="en-US" altLang="en-US" sz="3600" b="1" i="1">
                <a:solidFill>
                  <a:srgbClr val="225A7A"/>
                </a:solidFill>
              </a:rPr>
            </a:br>
            <a:r>
              <a:rPr lang="en-US" altLang="en-US" sz="3600" b="1" i="1">
                <a:solidFill>
                  <a:srgbClr val="225A7A"/>
                </a:solidFill>
              </a:rPr>
              <a:t>and your attention!</a:t>
            </a:r>
            <a:r>
              <a:rPr lang="en-US" altLang="en-US" sz="3600" b="1" i="1">
                <a:solidFill>
                  <a:srgbClr val="00B050"/>
                </a:solidFill>
              </a:rPr>
              <a:t> </a:t>
            </a:r>
            <a:endParaRPr lang="en-US" altLang="en-US" sz="3600" b="1" i="1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6172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6172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6172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617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B13F915-0243-4D75-B38B-7B691CF8CC1F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20</a:t>
            </a:fld>
            <a:endParaRPr lang="en-US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29207672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7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and What We Do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24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305300" cy="4652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en-US" sz="2200" dirty="0">
                <a:latin typeface="Arial" panose="020B0604020202020204" pitchFamily="34" charset="0"/>
              </a:rPr>
              <a:t>The mission of the Insurance Information Institute is to </a:t>
            </a:r>
            <a:r>
              <a:rPr lang="en-US" altLang="en-US" sz="2200" i="1" dirty="0">
                <a:latin typeface="Arial" panose="020B0604020202020204" pitchFamily="34" charset="0"/>
              </a:rPr>
              <a:t>build public understanding of insurance—what it does and how it </a:t>
            </a:r>
            <a:r>
              <a:rPr lang="en-US" altLang="en-US" sz="2200" i="1" dirty="0" smtClean="0">
                <a:latin typeface="Arial" panose="020B0604020202020204" pitchFamily="34" charset="0"/>
              </a:rPr>
              <a:t>works</a:t>
            </a:r>
            <a:r>
              <a:rPr lang="en-US" altLang="en-US" sz="22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dirty="0" smtClean="0">
                <a:latin typeface="Arial" panose="020B0604020202020204" pitchFamily="34" charset="0"/>
              </a:rPr>
              <a:t>We Are…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A voice for the property/casualty insurance industry.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The </a:t>
            </a:r>
            <a:r>
              <a:rPr lang="en-US" altLang="en-US" sz="2000" dirty="0">
                <a:latin typeface="Arial" panose="020B0604020202020204" pitchFamily="34" charset="0"/>
              </a:rPr>
              <a:t>go-to source for </a:t>
            </a:r>
            <a:r>
              <a:rPr lang="en-US" altLang="en-US" sz="2000" u="sng" dirty="0">
                <a:latin typeface="Arial" panose="020B0604020202020204" pitchFamily="34" charset="0"/>
              </a:rPr>
              <a:t>credible and unbiased </a:t>
            </a:r>
            <a:r>
              <a:rPr lang="en-US" altLang="en-US" sz="2000" u="sng" dirty="0" smtClean="0">
                <a:latin typeface="Arial" panose="020B0604020202020204" pitchFamily="34" charset="0"/>
              </a:rPr>
              <a:t>insurance information </a:t>
            </a:r>
            <a:r>
              <a:rPr lang="en-US" altLang="en-US" sz="2000" dirty="0" smtClean="0">
                <a:latin typeface="Arial" panose="020B0604020202020204" pitchFamily="34" charset="0"/>
              </a:rPr>
              <a:t>for </a:t>
            </a:r>
            <a:r>
              <a:rPr lang="en-US" altLang="en-US" sz="2000" dirty="0">
                <a:latin typeface="Arial" panose="020B0604020202020204" pitchFamily="34" charset="0"/>
              </a:rPr>
              <a:t>the </a:t>
            </a:r>
            <a:r>
              <a:rPr lang="en-US" altLang="en-US" sz="2000" dirty="0" smtClean="0">
                <a:latin typeface="Arial" panose="020B0604020202020204" pitchFamily="34" charset="0"/>
              </a:rPr>
              <a:t>media, the industry and consumers</a:t>
            </a:r>
            <a:r>
              <a:rPr lang="en-US" altLang="en-US" sz="2000" dirty="0">
                <a:latin typeface="Arial" panose="020B0604020202020204" pitchFamily="34" charset="0"/>
              </a:rPr>
              <a:t>. </a:t>
            </a:r>
            <a:endParaRPr lang="en-US" altLang="en-US" sz="2000" dirty="0" smtClean="0">
              <a:latin typeface="Arial" panose="020B0604020202020204" pitchFamily="34" charset="0"/>
            </a:endParaRPr>
          </a:p>
        </p:txBody>
      </p:sp>
      <p:sp>
        <p:nvSpPr>
          <p:cNvPr id="1024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C5D014-B599-4A64-95CA-7CF996F8841E}" type="slidenum">
              <a:rPr lang="en-US" altLang="en-US"/>
              <a:pPr/>
              <a:t>3</a:t>
            </a:fld>
            <a:endParaRPr lang="en-US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29200" y="2478087"/>
            <a:ext cx="3429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9210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en-US" sz="2200" dirty="0">
                <a:latin typeface="Arial" panose="020B0604020202020204" pitchFamily="34" charset="0"/>
              </a:rPr>
              <a:t>We Are…</a:t>
            </a:r>
          </a:p>
          <a:p>
            <a:pPr marL="635000" lvl="1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</a:pPr>
            <a:r>
              <a:rPr lang="en-US" altLang="en-US" sz="2000" dirty="0">
                <a:latin typeface="Arial" panose="020B0604020202020204" pitchFamily="34" charset="0"/>
              </a:rPr>
              <a:t>Dedicated to ensuring the media covers our business fairly and accurately.</a:t>
            </a:r>
          </a:p>
          <a:p>
            <a:pPr marL="635000" lvl="1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</a:pPr>
            <a:r>
              <a:rPr lang="en-US" altLang="en-US" sz="2000" dirty="0">
                <a:latin typeface="Arial" panose="020B0604020202020204" pitchFamily="34" charset="0"/>
              </a:rPr>
              <a:t>Ready to assist our member companies with their communications, research and planning needs. </a:t>
            </a:r>
          </a:p>
          <a:p>
            <a:pPr lvl="1">
              <a:lnSpc>
                <a:spcPct val="10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096000"/>
            <a:ext cx="799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i="1" dirty="0">
                <a:latin typeface="Arial" panose="020B0604020202020204" pitchFamily="34" charset="0"/>
              </a:rPr>
              <a:t>We do not lobby</a:t>
            </a:r>
            <a:r>
              <a:rPr lang="en-US" altLang="en-US" sz="3000" i="1" dirty="0" smtClean="0">
                <a:latin typeface="Arial" panose="020B0604020202020204" pitchFamily="34" charset="0"/>
              </a:rPr>
              <a:t>.</a:t>
            </a:r>
            <a:endParaRPr lang="en-US" altLang="en-US" sz="3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3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609600" y="1295400"/>
            <a:ext cx="3810000" cy="465296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Communications: Media relations specialists, knowledgeable about the insurance business and what consumers need to know.</a:t>
            </a:r>
          </a:p>
          <a:p>
            <a:pPr>
              <a:spcBef>
                <a:spcPts val="2000"/>
              </a:spcBef>
            </a:pPr>
            <a:r>
              <a:rPr lang="en-US" dirty="0"/>
              <a:t>Research: </a:t>
            </a:r>
            <a:r>
              <a:rPr lang="en-US" u="sng" dirty="0"/>
              <a:t>Collect </a:t>
            </a:r>
            <a:r>
              <a:rPr lang="en-US" u="sng" dirty="0" smtClean="0"/>
              <a:t>industry-related </a:t>
            </a:r>
            <a:r>
              <a:rPr lang="en-US" u="sng" dirty="0"/>
              <a:t>data and develop research and analysis on current topics of interest. </a:t>
            </a:r>
          </a:p>
          <a:p>
            <a:pPr>
              <a:spcBef>
                <a:spcPts val="200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5725" y="6961188"/>
            <a:ext cx="1352550" cy="121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12/01/09 - 9pm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95575" y="6961188"/>
            <a:ext cx="3752850" cy="121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– P6466 – The Financial Crisis and the Future of the P/C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2362200"/>
            <a:ext cx="36576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</a:rPr>
              <a:t>Organizational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smtClean="0">
                <a:latin typeface="Arial" charset="0"/>
              </a:rPr>
              <a:t>Partnerships </a:t>
            </a:r>
            <a:r>
              <a:rPr lang="en-US" sz="2400" dirty="0">
                <a:latin typeface="Arial" charset="0"/>
              </a:rPr>
              <a:t>with other insurance industry organizations and </a:t>
            </a:r>
            <a:r>
              <a:rPr lang="en-US" sz="2400" dirty="0" smtClean="0">
                <a:latin typeface="Arial" charset="0"/>
              </a:rPr>
              <a:t>government </a:t>
            </a:r>
            <a:r>
              <a:rPr lang="en-US" sz="2400" dirty="0">
                <a:latin typeface="Arial" charset="0"/>
              </a:rPr>
              <a:t>bodies such as FEMA and NOAA</a:t>
            </a:r>
          </a:p>
        </p:txBody>
      </p:sp>
    </p:spTree>
    <p:extLst>
      <p:ext uri="{BB962C8B-B14F-4D97-AF65-F5344CB8AC3E}">
        <p14:creationId xmlns:p14="http://schemas.microsoft.com/office/powerpoint/2010/main" val="2967469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Library/Research/Outreach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953000" cy="5638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Pamphlets and books</a:t>
            </a:r>
            <a:endParaRPr lang="en-US" sz="2000" dirty="0" smtClean="0"/>
          </a:p>
          <a:p>
            <a:pPr lvl="1"/>
            <a:r>
              <a:rPr lang="en-US" sz="1800" dirty="0" smtClean="0"/>
              <a:t>Free Online</a:t>
            </a:r>
          </a:p>
          <a:p>
            <a:pPr lvl="1"/>
            <a:r>
              <a:rPr lang="en-US" sz="1800" dirty="0" smtClean="0"/>
              <a:t>Available by Mail/Phone - 212.346.5500</a:t>
            </a:r>
          </a:p>
          <a:p>
            <a:r>
              <a:rPr lang="en-US" sz="2000" dirty="0" smtClean="0"/>
              <a:t>I.I.I. Database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100,000 abstracts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from 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business, trade and consumer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press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Found in</a:t>
            </a:r>
          </a:p>
          <a:p>
            <a:pPr lvl="2"/>
            <a:r>
              <a:rPr lang="en-US" sz="1600" dirty="0" smtClean="0"/>
              <a:t>Factiva </a:t>
            </a:r>
            <a:r>
              <a:rPr lang="en-US" sz="1600" dirty="0"/>
              <a:t>(Insurance Information Institute </a:t>
            </a:r>
            <a:r>
              <a:rPr lang="en-US" sz="1600" dirty="0" smtClean="0"/>
              <a:t>Database)</a:t>
            </a:r>
          </a:p>
          <a:p>
            <a:pPr lvl="2"/>
            <a:r>
              <a:rPr lang="en-US" sz="1600" dirty="0" smtClean="0"/>
              <a:t>LexisNexis </a:t>
            </a:r>
            <a:r>
              <a:rPr lang="en-US" sz="1600" dirty="0"/>
              <a:t>(III </a:t>
            </a:r>
            <a:r>
              <a:rPr lang="en-US" sz="1600" dirty="0" smtClean="0"/>
              <a:t>Abstracts)</a:t>
            </a:r>
          </a:p>
          <a:p>
            <a:pPr lvl="2"/>
            <a:r>
              <a:rPr lang="en-US" sz="1600" dirty="0" smtClean="0"/>
              <a:t>West </a:t>
            </a:r>
            <a:r>
              <a:rPr lang="en-US" sz="1600" dirty="0"/>
              <a:t>Law (III-Database and III-The Insurance Daily).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32" y="1371600"/>
            <a:ext cx="282341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I.I.I. (</a:t>
            </a:r>
            <a:r>
              <a:rPr lang="en-US" i="1" dirty="0" smtClean="0"/>
              <a:t>continued…)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addition to direct contact with the media, individuals and organizations, the I.I.I. publishes a host of helpful pamphlets and books ranging in subjects from </a:t>
            </a:r>
            <a:r>
              <a:rPr lang="en-US" sz="2000" i="1" dirty="0"/>
              <a:t>9 Ways to Lower Your Auto Insurance Costs</a:t>
            </a:r>
            <a:r>
              <a:rPr lang="en-US" sz="2000" dirty="0"/>
              <a:t> to the </a:t>
            </a:r>
            <a:r>
              <a:rPr lang="en-US" sz="2000" i="1" dirty="0"/>
              <a:t>I.I.I. Insurance Fact Book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I.I.I. Database includes over 100,000 abstracts related to the insurance industry taken from business, trade and consumer press, government documents and studies and is updated weekly. </a:t>
            </a:r>
            <a:r>
              <a:rPr lang="en-US" sz="2000" dirty="0" smtClean="0"/>
              <a:t>It can be found in Factiva (Insurance </a:t>
            </a:r>
            <a:r>
              <a:rPr lang="en-US" sz="2000" dirty="0"/>
              <a:t>Information Institute </a:t>
            </a:r>
            <a:r>
              <a:rPr lang="en-US" sz="2000" dirty="0" smtClean="0"/>
              <a:t>Database), LexisNexis (III Abstracts) and West </a:t>
            </a:r>
            <a:r>
              <a:rPr lang="en-US" sz="2000" dirty="0"/>
              <a:t>Law </a:t>
            </a:r>
            <a:r>
              <a:rPr lang="en-US" sz="2000" dirty="0" smtClean="0"/>
              <a:t>(III-Database and III-The </a:t>
            </a:r>
            <a:r>
              <a:rPr lang="en-US" sz="2000" dirty="0"/>
              <a:t>Insurance </a:t>
            </a:r>
            <a:r>
              <a:rPr lang="en-US" sz="2000" dirty="0" smtClean="0"/>
              <a:t>Daily).</a:t>
            </a:r>
          </a:p>
          <a:p>
            <a:pPr marL="292100" lvl="2" indent="-292100">
              <a:spcBef>
                <a:spcPct val="100000"/>
              </a:spcBef>
              <a:buFont typeface="Wingdings" pitchFamily="2" charset="2"/>
              <a:buChar char="n"/>
            </a:pPr>
            <a:r>
              <a:rPr lang="en-US" dirty="0"/>
              <a:t>Insurance Pulse </a:t>
            </a:r>
            <a:r>
              <a:rPr lang="en-US" dirty="0" smtClean="0"/>
              <a:t>is a </a:t>
            </a:r>
            <a:r>
              <a:rPr lang="en-US" dirty="0"/>
              <a:t>survey of consumers </a:t>
            </a:r>
            <a:r>
              <a:rPr lang="en-US" dirty="0" smtClean="0"/>
              <a:t>I.I.I. conducts regularly. The </a:t>
            </a:r>
            <a:r>
              <a:rPr lang="en-US" dirty="0"/>
              <a:t>poll </a:t>
            </a:r>
            <a:r>
              <a:rPr lang="en-US" dirty="0" smtClean="0"/>
              <a:t>gauges </a:t>
            </a:r>
            <a:r>
              <a:rPr lang="en-US" dirty="0"/>
              <a:t>the public’s opinions toward auto and home insurers and </a:t>
            </a:r>
            <a:r>
              <a:rPr lang="en-US" dirty="0" smtClean="0"/>
              <a:t>other industries </a:t>
            </a:r>
            <a:r>
              <a:rPr lang="en-US" dirty="0"/>
              <a:t>and what people think about the price of auto and homeowners insurance. </a:t>
            </a:r>
          </a:p>
          <a:p>
            <a:pPr marL="292100" lvl="2" indent="-292100">
              <a:spcBef>
                <a:spcPct val="100000"/>
              </a:spcBef>
              <a:buFont typeface="Wingdings" pitchFamily="2" charset="2"/>
              <a:buChar char="n"/>
            </a:pPr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3645-63F3-4601-8EDB-62E8C97E1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I.I.I. PUBLICATIONS</a:t>
            </a:r>
          </a:p>
        </p:txBody>
      </p:sp>
    </p:spTree>
    <p:extLst>
      <p:ext uri="{BB962C8B-B14F-4D97-AF65-F5344CB8AC3E}">
        <p14:creationId xmlns:p14="http://schemas.microsoft.com/office/powerpoint/2010/main" val="38249067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0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CD83287-2858-4B22-BAEE-E650CD97DB29}" type="slidenum">
              <a:rPr lang="en-US" sz="900">
                <a:solidFill>
                  <a:srgbClr val="3A73A9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 dirty="0">
              <a:solidFill>
                <a:srgbClr val="3A73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Fact Book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blackWhite">
          <a:xfrm>
            <a:off x="5203671" y="2005298"/>
            <a:ext cx="2574925" cy="327961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endParaRPr lang="en-US" altLang="en-US" dirty="0">
              <a:solidFill>
                <a:srgbClr val="444648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203671" y="1127131"/>
            <a:ext cx="2574925" cy="878167"/>
          </a:xfrm>
          <a:prstGeom prst="rect">
            <a:avLst/>
          </a:prstGeom>
          <a:noFill/>
          <a:ln w="12700">
            <a:solidFill>
              <a:srgbClr val="4B9FCD"/>
            </a:solidFill>
            <a:miter lim="800000"/>
            <a:headEnd/>
            <a:tailEnd/>
          </a:ln>
          <a:effectLst/>
        </p:spPr>
        <p:txBody>
          <a:bodyPr lIns="45720" rIns="45720" anchor="t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286EB7"/>
                </a:solidFill>
                <a:latin typeface="Arial"/>
                <a:cs typeface="Arial"/>
              </a:rPr>
              <a:t>The </a:t>
            </a:r>
            <a:r>
              <a:rPr lang="en-US" sz="1400" b="1" dirty="0" smtClean="0">
                <a:solidFill>
                  <a:srgbClr val="286EB7"/>
                </a:solidFill>
                <a:latin typeface="Arial"/>
                <a:cs typeface="Arial"/>
                <a:hlinkClick r:id="rId2"/>
              </a:rPr>
              <a:t>Insurance Fact Book </a:t>
            </a:r>
            <a:r>
              <a:rPr lang="en-US" sz="1400" b="1" dirty="0" smtClean="0">
                <a:solidFill>
                  <a:srgbClr val="286EB7"/>
                </a:solidFill>
                <a:latin typeface="Arial"/>
                <a:cs typeface="Arial"/>
              </a:rPr>
              <a:t>is the almanac </a:t>
            </a: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of the insurance industry </a:t>
            </a:r>
            <a:r>
              <a:rPr lang="en-US" sz="1400" b="1" dirty="0" smtClean="0">
                <a:solidFill>
                  <a:srgbClr val="286EB7"/>
                </a:solidFill>
                <a:latin typeface="Arial"/>
                <a:cs typeface="Arial"/>
              </a:rPr>
              <a:t>designed </a:t>
            </a: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for quick and easy reference.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3671" y="2093205"/>
            <a:ext cx="2516337" cy="22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Thousands </a:t>
            </a:r>
            <a:r>
              <a:rPr lang="en-US" altLang="en-US" sz="1400" dirty="0">
                <a:solidFill>
                  <a:srgbClr val="444648"/>
                </a:solidFill>
              </a:rPr>
              <a:t>of facts, figures, tables and graphs </a:t>
            </a:r>
            <a:endParaRPr lang="en-US" altLang="en-US" sz="1400" dirty="0" smtClean="0">
              <a:solidFill>
                <a:srgbClr val="444648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Factors </a:t>
            </a:r>
            <a:r>
              <a:rPr lang="en-US" altLang="en-US" sz="1400" dirty="0">
                <a:solidFill>
                  <a:srgbClr val="444648"/>
                </a:solidFill>
              </a:rPr>
              <a:t>affecting </a:t>
            </a:r>
            <a:r>
              <a:rPr lang="en-US" altLang="en-US" sz="1400" dirty="0" smtClean="0">
                <a:solidFill>
                  <a:srgbClr val="444648"/>
                </a:solidFill>
              </a:rPr>
              <a:t>costs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Losses </a:t>
            </a:r>
            <a:r>
              <a:rPr lang="en-US" altLang="en-US" sz="1400" dirty="0">
                <a:solidFill>
                  <a:srgbClr val="444648"/>
                </a:solidFill>
              </a:rPr>
              <a:t>by </a:t>
            </a:r>
            <a:r>
              <a:rPr lang="en-US" altLang="en-US" sz="1400" dirty="0" smtClean="0">
                <a:solidFill>
                  <a:srgbClr val="444648"/>
                </a:solidFill>
              </a:rPr>
              <a:t>category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L</a:t>
            </a:r>
            <a:r>
              <a:rPr lang="en-US" altLang="en-US" sz="1400" dirty="0" smtClean="0">
                <a:solidFill>
                  <a:srgbClr val="444648"/>
                </a:solidFill>
              </a:rPr>
              <a:t>aws affecting motorists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Premiums </a:t>
            </a:r>
            <a:r>
              <a:rPr lang="en-US" altLang="en-US" sz="1400" dirty="0">
                <a:solidFill>
                  <a:srgbClr val="444648"/>
                </a:solidFill>
              </a:rPr>
              <a:t>by line </a:t>
            </a:r>
            <a:endParaRPr lang="en-US" altLang="en-US" sz="1400" dirty="0" smtClean="0">
              <a:solidFill>
                <a:srgbClr val="444648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And </a:t>
            </a:r>
            <a:r>
              <a:rPr lang="en-US" altLang="en-US" sz="1400" dirty="0">
                <a:solidFill>
                  <a:srgbClr val="444648"/>
                </a:solidFill>
              </a:rPr>
              <a:t>much </a:t>
            </a:r>
            <a:r>
              <a:rPr lang="en-US" altLang="en-US" sz="1400" dirty="0" smtClean="0">
                <a:solidFill>
                  <a:srgbClr val="444648"/>
                </a:solidFill>
              </a:rPr>
              <a:t>more…</a:t>
            </a:r>
            <a:endParaRPr lang="en-US" altLang="en-US" sz="1400" dirty="0">
              <a:solidFill>
                <a:srgbClr val="4446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1" y="1127131"/>
            <a:ext cx="3863966" cy="49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 txBox="1">
            <a:spLocks noGrp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0" name="Footer Placeholder 2"/>
          <p:cNvSpPr txBox="1">
            <a:spLocks noGrp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 dirty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8601075" y="6656388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CD83287-2858-4B22-BAEE-E650CD97DB29}" type="slidenum">
              <a:rPr lang="en-US" sz="900">
                <a:solidFill>
                  <a:srgbClr val="3A73A9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 dirty="0">
              <a:solidFill>
                <a:srgbClr val="3A73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Insurance Handbook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blackWhite">
          <a:xfrm>
            <a:off x="5174378" y="1127131"/>
            <a:ext cx="2574925" cy="304120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</a:pPr>
            <a:endParaRPr lang="en-US" altLang="en-US" dirty="0">
              <a:solidFill>
                <a:srgbClr val="444648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174378" y="1128947"/>
            <a:ext cx="2574925" cy="702842"/>
          </a:xfrm>
          <a:prstGeom prst="rect">
            <a:avLst/>
          </a:prstGeom>
          <a:noFill/>
          <a:ln w="12700">
            <a:solidFill>
              <a:srgbClr val="4B9FCD"/>
            </a:solidFill>
            <a:miter lim="800000"/>
            <a:headEnd/>
            <a:tailEnd/>
          </a:ln>
          <a:effectLst/>
        </p:spPr>
        <p:txBody>
          <a:bodyPr lIns="45720" rIns="45720" anchor="t"/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The </a:t>
            </a: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  <a:hlinkClick r:id="rId2"/>
              </a:rPr>
              <a:t>I.I.I. Insurance Handbook </a:t>
            </a:r>
            <a:r>
              <a:rPr lang="en-US" sz="1400" b="1" dirty="0">
                <a:solidFill>
                  <a:srgbClr val="286EB7"/>
                </a:solidFill>
                <a:latin typeface="Arial"/>
                <a:cs typeface="Arial"/>
              </a:rPr>
              <a:t>provides vital information for a wide variety of audiences:</a:t>
            </a:r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rgbClr val="286EB7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2709" y="1875350"/>
            <a:ext cx="2516337" cy="222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Public Policymakers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Reporters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Regulators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Students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>
                <a:solidFill>
                  <a:srgbClr val="444648"/>
                </a:solidFill>
              </a:rPr>
              <a:t>Insurance Company Employees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00000"/>
              <a:buBlip>
                <a:blip r:embed="rId3"/>
              </a:buBlip>
            </a:pPr>
            <a:r>
              <a:rPr lang="en-US" altLang="en-US" sz="1400" dirty="0" smtClean="0">
                <a:solidFill>
                  <a:srgbClr val="444648"/>
                </a:solidFill>
              </a:rPr>
              <a:t>Academics</a:t>
            </a:r>
            <a:endParaRPr lang="en-US" altLang="en-US" sz="1400" dirty="0">
              <a:solidFill>
                <a:srgbClr val="4446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7" y="1127131"/>
            <a:ext cx="3619114" cy="54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683</Words>
  <Application>Microsoft Office PowerPoint</Application>
  <PresentationFormat>On-screen Show (4:3)</PresentationFormat>
  <Paragraphs>182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Verdana</vt:lpstr>
      <vt:lpstr>Wingdings</vt:lpstr>
      <vt:lpstr>Default Design</vt:lpstr>
      <vt:lpstr>  </vt:lpstr>
      <vt:lpstr>What We’ll Talk About Today</vt:lpstr>
      <vt:lpstr>Who We Are and What We Do</vt:lpstr>
      <vt:lpstr>How We Do It</vt:lpstr>
      <vt:lpstr>Our Library/Research/Outreach</vt:lpstr>
      <vt:lpstr>About the I.I.I. (continued…)</vt:lpstr>
      <vt:lpstr>PowerPoint Presentation</vt:lpstr>
      <vt:lpstr>Insurance Fact Book</vt:lpstr>
      <vt:lpstr>Insurance Handbook</vt:lpstr>
      <vt:lpstr>A Firm Foundation</vt:lpstr>
      <vt:lpstr>White Papers  www.iii.org/insurance-topics/features/white-papers </vt:lpstr>
      <vt:lpstr>Issues Updates/Facts and Statistics</vt:lpstr>
      <vt:lpstr>I.I.I. Presentations (like this one!)</vt:lpstr>
      <vt:lpstr>PowerPoint Presentation</vt:lpstr>
      <vt:lpstr>Data Sources – Free Sources (1/4)</vt:lpstr>
      <vt:lpstr>Data Sources – Free Sources (2/4)</vt:lpstr>
      <vt:lpstr>Data Sources – Free Sources (3/4)</vt:lpstr>
      <vt:lpstr>Data Sources – Free Sources (4/4)</vt:lpstr>
      <vt:lpstr>Data Sources – Specialized and Expensive 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Basora, Andrea</dc:creator>
  <cp:lastModifiedBy>Rodriguez, Marielle</cp:lastModifiedBy>
  <cp:revision>281</cp:revision>
  <cp:lastPrinted>2015-02-09T12:47:36Z</cp:lastPrinted>
  <dcterms:created xsi:type="dcterms:W3CDTF">2012-07-25T15:34:22Z</dcterms:created>
  <dcterms:modified xsi:type="dcterms:W3CDTF">2016-06-13T16:37:02Z</dcterms:modified>
</cp:coreProperties>
</file>