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11.xml" ContentType="application/vnd.openxmlformats-officedocument.drawingml.chart+xml"/>
  <Override PartName="/ppt/notesSlides/notesSlide21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Override PartName="/ppt/notesSlides/notesSlide28.xml" ContentType="application/vnd.openxmlformats-officedocument.presentationml.notesSlide+xml"/>
  <Override PartName="/ppt/charts/chart18.xml" ContentType="application/vnd.openxmlformats-officedocument.drawingml.chart+xml"/>
  <Override PartName="/ppt/notesSlides/notesSlide29.xml" ContentType="application/vnd.openxmlformats-officedocument.presentationml.notesSlide+xml"/>
  <Override PartName="/ppt/charts/chart19.xml" ContentType="application/vnd.openxmlformats-officedocument.drawingml.chart+xml"/>
  <Override PartName="/ppt/notesSlides/notesSlide30.xml" ContentType="application/vnd.openxmlformats-officedocument.presentationml.notesSlide+xml"/>
  <Override PartName="/ppt/charts/chart20.xml" ContentType="application/vnd.openxmlformats-officedocument.drawingml.chart+xml"/>
  <Override PartName="/ppt/notesSlides/notesSlide31.xml" ContentType="application/vnd.openxmlformats-officedocument.presentationml.notesSlide+xml"/>
  <Override PartName="/ppt/charts/chart21.xml" ContentType="application/vnd.openxmlformats-officedocument.drawingml.chart+xml"/>
  <Override PartName="/ppt/notesSlides/notesSlide32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491" r:id="rId2"/>
    <p:sldId id="3936" r:id="rId3"/>
    <p:sldId id="4102" r:id="rId4"/>
    <p:sldId id="4077" r:id="rId5"/>
    <p:sldId id="4078" r:id="rId6"/>
    <p:sldId id="4100" r:id="rId7"/>
    <p:sldId id="3751" r:id="rId8"/>
    <p:sldId id="4071" r:id="rId9"/>
    <p:sldId id="4079" r:id="rId10"/>
    <p:sldId id="4088" r:id="rId11"/>
    <p:sldId id="4069" r:id="rId12"/>
    <p:sldId id="4097" r:id="rId13"/>
    <p:sldId id="2574" r:id="rId14"/>
    <p:sldId id="4108" r:id="rId15"/>
    <p:sldId id="4103" r:id="rId16"/>
    <p:sldId id="4098" r:id="rId17"/>
    <p:sldId id="4039" r:id="rId18"/>
    <p:sldId id="4099" r:id="rId19"/>
    <p:sldId id="1693" r:id="rId20"/>
    <p:sldId id="4080" r:id="rId21"/>
    <p:sldId id="4081" r:id="rId22"/>
    <p:sldId id="4083" r:id="rId23"/>
    <p:sldId id="1136" r:id="rId24"/>
    <p:sldId id="3941" r:id="rId25"/>
    <p:sldId id="4046" r:id="rId26"/>
    <p:sldId id="3891" r:id="rId27"/>
    <p:sldId id="3957" r:id="rId28"/>
    <p:sldId id="4087" r:id="rId29"/>
    <p:sldId id="4091" r:id="rId30"/>
    <p:sldId id="4094" r:id="rId31"/>
    <p:sldId id="3947" r:id="rId32"/>
    <p:sldId id="3949" r:id="rId33"/>
    <p:sldId id="4084" r:id="rId34"/>
    <p:sldId id="4085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2B7299"/>
    <a:srgbClr val="3691C4"/>
    <a:srgbClr val="3333CC"/>
    <a:srgbClr val="28688C"/>
    <a:srgbClr val="E5F1F7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9785" autoAdjust="0"/>
  </p:normalViewPr>
  <p:slideViewPr>
    <p:cSldViewPr snapToGrid="0">
      <p:cViewPr varScale="1">
        <p:scale>
          <a:sx n="109" d="100"/>
          <a:sy n="109" d="100"/>
        </p:scale>
        <p:origin x="1422" y="78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332171893147503E-2"/>
          <c:y val="7.0129870129870125E-2"/>
          <c:w val="0.91869918699186992"/>
          <c:h val="0.82597402597402603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YoY pm change</c:v>
                </c:pt>
              </c:strCache>
            </c:strRef>
          </c:tx>
          <c:spPr>
            <a:solidFill>
              <a:schemeClr val="accent1"/>
            </a:solidFill>
            <a:ln w="26022">
              <a:noFill/>
            </a:ln>
          </c:spPr>
          <c:invertIfNegative val="0"/>
          <c:dLbls>
            <c:numFmt formatCode="0.0%" sourceLinked="0"/>
            <c:spPr>
              <a:noFill/>
              <a:ln w="26022">
                <a:noFill/>
              </a:ln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 sz="122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06/14</c:v>
                </c:pt>
                <c:pt idx="1">
                  <c:v>07/14</c:v>
                </c:pt>
                <c:pt idx="2">
                  <c:v>08/14</c:v>
                </c:pt>
                <c:pt idx="3">
                  <c:v>09/14</c:v>
                </c:pt>
                <c:pt idx="4">
                  <c:v>10/14</c:v>
                </c:pt>
                <c:pt idx="5">
                  <c:v>11/14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83456080"/>
        <c:axId val="283450200"/>
      </c:barChart>
      <c:catAx>
        <c:axId val="28345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0200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283450200"/>
        <c:scaling>
          <c:orientation val="minMax"/>
          <c:max val="3.0000000000000006E-2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2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3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6080"/>
        <c:crosses val="autoZero"/>
        <c:crossBetween val="between"/>
        <c:majorUnit val="1.0000000000000002E-2"/>
        <c:minorUnit val="1E-3"/>
      </c:valAx>
      <c:spPr>
        <a:noFill/>
        <a:ln w="2602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3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272517321016199E-2"/>
          <c:y val="4.2222222222222244E-2"/>
          <c:w val="0.94688221709006959"/>
          <c:h val="0.85111111111111115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Sheet1!$D$1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D0DCE2"/>
            </a:solidFill>
            <a:ln w="25550">
              <a:noFill/>
            </a:ln>
          </c:spPr>
          <c:invertIfNegative val="0"/>
          <c:cat>
            <c:strRef>
              <c:f>Sheet1!$A$2:$A$297</c:f>
              <c:strCache>
                <c:ptCount val="296"/>
                <c:pt idx="0">
                  <c:v>1/31/1990</c:v>
                </c:pt>
                <c:pt idx="1">
                  <c:v>2/28/1990</c:v>
                </c:pt>
                <c:pt idx="2">
                  <c:v>3/31/1990</c:v>
                </c:pt>
                <c:pt idx="3">
                  <c:v>4/30/1990</c:v>
                </c:pt>
                <c:pt idx="4">
                  <c:v>5/31/1990</c:v>
                </c:pt>
                <c:pt idx="5">
                  <c:v>6/30/1990</c:v>
                </c:pt>
                <c:pt idx="6">
                  <c:v>7/31/1990</c:v>
                </c:pt>
                <c:pt idx="7">
                  <c:v>8/31/1990</c:v>
                </c:pt>
                <c:pt idx="8">
                  <c:v>9/30/1990</c:v>
                </c:pt>
                <c:pt idx="9">
                  <c:v>10/31/1990</c:v>
                </c:pt>
                <c:pt idx="10">
                  <c:v>11/30/1990</c:v>
                </c:pt>
                <c:pt idx="11">
                  <c:v>12/31/1990</c:v>
                </c:pt>
                <c:pt idx="12">
                  <c:v>1/31/1991</c:v>
                </c:pt>
                <c:pt idx="13">
                  <c:v>2/28/1991</c:v>
                </c:pt>
                <c:pt idx="14">
                  <c:v>3/31/1991</c:v>
                </c:pt>
                <c:pt idx="15">
                  <c:v>4/30/1991</c:v>
                </c:pt>
                <c:pt idx="16">
                  <c:v>5/31/1991</c:v>
                </c:pt>
                <c:pt idx="17">
                  <c:v>6/30/1991</c:v>
                </c:pt>
                <c:pt idx="18">
                  <c:v>7/31/1991</c:v>
                </c:pt>
                <c:pt idx="19">
                  <c:v>8/31/1991</c:v>
                </c:pt>
                <c:pt idx="20">
                  <c:v>9/30/1991</c:v>
                </c:pt>
                <c:pt idx="21">
                  <c:v>10/31/1991</c:v>
                </c:pt>
                <c:pt idx="22">
                  <c:v>11/30/1991</c:v>
                </c:pt>
                <c:pt idx="23">
                  <c:v>12/31/1991</c:v>
                </c:pt>
                <c:pt idx="24">
                  <c:v>1/31/1992</c:v>
                </c:pt>
                <c:pt idx="25">
                  <c:v>2/28/1992</c:v>
                </c:pt>
                <c:pt idx="26">
                  <c:v>3/31/1992</c:v>
                </c:pt>
                <c:pt idx="27">
                  <c:v>4/30/1992</c:v>
                </c:pt>
                <c:pt idx="28">
                  <c:v>5/31/1992</c:v>
                </c:pt>
                <c:pt idx="29">
                  <c:v>6/30/1992</c:v>
                </c:pt>
                <c:pt idx="30">
                  <c:v>7/31/1992</c:v>
                </c:pt>
                <c:pt idx="31">
                  <c:v>8/31/1992</c:v>
                </c:pt>
                <c:pt idx="32">
                  <c:v>9/30/1992</c:v>
                </c:pt>
                <c:pt idx="33">
                  <c:v>10/31/1992</c:v>
                </c:pt>
                <c:pt idx="34">
                  <c:v>11/30/1992</c:v>
                </c:pt>
                <c:pt idx="35">
                  <c:v>12/31/1992</c:v>
                </c:pt>
                <c:pt idx="36">
                  <c:v>1/31/1993</c:v>
                </c:pt>
                <c:pt idx="37">
                  <c:v>2/28/1993</c:v>
                </c:pt>
                <c:pt idx="38">
                  <c:v>3/31/1993</c:v>
                </c:pt>
                <c:pt idx="39">
                  <c:v>4/30/1993</c:v>
                </c:pt>
                <c:pt idx="40">
                  <c:v>5/31/1993</c:v>
                </c:pt>
                <c:pt idx="41">
                  <c:v>6/30/1993</c:v>
                </c:pt>
                <c:pt idx="42">
                  <c:v>7/31/1993</c:v>
                </c:pt>
                <c:pt idx="43">
                  <c:v>8/31/1993</c:v>
                </c:pt>
                <c:pt idx="44">
                  <c:v>9/30/1993</c:v>
                </c:pt>
                <c:pt idx="45">
                  <c:v>10/31/1993</c:v>
                </c:pt>
                <c:pt idx="46">
                  <c:v>11/30/1993</c:v>
                </c:pt>
                <c:pt idx="47">
                  <c:v>12/31/1993</c:v>
                </c:pt>
                <c:pt idx="48">
                  <c:v>1/31/1994</c:v>
                </c:pt>
                <c:pt idx="49">
                  <c:v>2/28/1994</c:v>
                </c:pt>
                <c:pt idx="50">
                  <c:v>3/31/1994</c:v>
                </c:pt>
                <c:pt idx="51">
                  <c:v>4/30/1994</c:v>
                </c:pt>
                <c:pt idx="52">
                  <c:v>5/31/1994</c:v>
                </c:pt>
                <c:pt idx="53">
                  <c:v>6/30/1994</c:v>
                </c:pt>
                <c:pt idx="54">
                  <c:v>7/31/1994</c:v>
                </c:pt>
                <c:pt idx="55">
                  <c:v>8/31/1994</c:v>
                </c:pt>
                <c:pt idx="56">
                  <c:v>9/30/1994</c:v>
                </c:pt>
                <c:pt idx="57">
                  <c:v>10/31/1994</c:v>
                </c:pt>
                <c:pt idx="58">
                  <c:v>11/30/1994</c:v>
                </c:pt>
                <c:pt idx="59">
                  <c:v>12/31/1994</c:v>
                </c:pt>
                <c:pt idx="60">
                  <c:v>1/31/1995</c:v>
                </c:pt>
                <c:pt idx="61">
                  <c:v>2/28/1995</c:v>
                </c:pt>
                <c:pt idx="62">
                  <c:v>3/31/1995</c:v>
                </c:pt>
                <c:pt idx="63">
                  <c:v>4/30/1995</c:v>
                </c:pt>
                <c:pt idx="64">
                  <c:v>5/31/1995</c:v>
                </c:pt>
                <c:pt idx="65">
                  <c:v>6/30/1995</c:v>
                </c:pt>
                <c:pt idx="66">
                  <c:v>7/31/1995</c:v>
                </c:pt>
                <c:pt idx="67">
                  <c:v>8/31/1995</c:v>
                </c:pt>
                <c:pt idx="68">
                  <c:v>9/30/1995</c:v>
                </c:pt>
                <c:pt idx="69">
                  <c:v>10/31/1995</c:v>
                </c:pt>
                <c:pt idx="70">
                  <c:v>11/30/1995</c:v>
                </c:pt>
                <c:pt idx="71">
                  <c:v>12/31/1995</c:v>
                </c:pt>
                <c:pt idx="72">
                  <c:v>1/31/1996</c:v>
                </c:pt>
                <c:pt idx="73">
                  <c:v>2/28/1996</c:v>
                </c:pt>
                <c:pt idx="74">
                  <c:v>3/31/1996</c:v>
                </c:pt>
                <c:pt idx="75">
                  <c:v>4/30/1996</c:v>
                </c:pt>
                <c:pt idx="76">
                  <c:v>5/31/1996</c:v>
                </c:pt>
                <c:pt idx="77">
                  <c:v>6/30/1996</c:v>
                </c:pt>
                <c:pt idx="78">
                  <c:v>7/31/1996</c:v>
                </c:pt>
                <c:pt idx="79">
                  <c:v>8/31/1996</c:v>
                </c:pt>
                <c:pt idx="80">
                  <c:v>9/30/1996</c:v>
                </c:pt>
                <c:pt idx="81">
                  <c:v>10/31/1996</c:v>
                </c:pt>
                <c:pt idx="82">
                  <c:v>11/30/1996</c:v>
                </c:pt>
                <c:pt idx="83">
                  <c:v>12/31/1996</c:v>
                </c:pt>
                <c:pt idx="84">
                  <c:v>1/31/1997</c:v>
                </c:pt>
                <c:pt idx="85">
                  <c:v>2/28/1997</c:v>
                </c:pt>
                <c:pt idx="86">
                  <c:v>3/31/1997</c:v>
                </c:pt>
                <c:pt idx="87">
                  <c:v>4/30/1997</c:v>
                </c:pt>
                <c:pt idx="88">
                  <c:v>5/31/1997</c:v>
                </c:pt>
                <c:pt idx="89">
                  <c:v>6/30/1997</c:v>
                </c:pt>
                <c:pt idx="90">
                  <c:v>7/31/1997</c:v>
                </c:pt>
                <c:pt idx="91">
                  <c:v>8/31/1997</c:v>
                </c:pt>
                <c:pt idx="92">
                  <c:v>9/30/1997</c:v>
                </c:pt>
                <c:pt idx="93">
                  <c:v>10/31/1997</c:v>
                </c:pt>
                <c:pt idx="94">
                  <c:v>11/30/1997</c:v>
                </c:pt>
                <c:pt idx="95">
                  <c:v>12/31/1997</c:v>
                </c:pt>
                <c:pt idx="96">
                  <c:v>1/31/1998</c:v>
                </c:pt>
                <c:pt idx="97">
                  <c:v>2/28/1998</c:v>
                </c:pt>
                <c:pt idx="98">
                  <c:v>3/31/1998</c:v>
                </c:pt>
                <c:pt idx="99">
                  <c:v>4/30/1998</c:v>
                </c:pt>
                <c:pt idx="100">
                  <c:v>5/31/1998</c:v>
                </c:pt>
                <c:pt idx="101">
                  <c:v>6/30/1998</c:v>
                </c:pt>
                <c:pt idx="102">
                  <c:v>7/31/1998</c:v>
                </c:pt>
                <c:pt idx="103">
                  <c:v>8/31/1998</c:v>
                </c:pt>
                <c:pt idx="104">
                  <c:v>9/30/1998</c:v>
                </c:pt>
                <c:pt idx="105">
                  <c:v>10/31/1998</c:v>
                </c:pt>
                <c:pt idx="106">
                  <c:v>11/30/1998</c:v>
                </c:pt>
                <c:pt idx="107">
                  <c:v>12/31/1998</c:v>
                </c:pt>
                <c:pt idx="108">
                  <c:v>1/31/1999</c:v>
                </c:pt>
                <c:pt idx="109">
                  <c:v>2/28/1999</c:v>
                </c:pt>
                <c:pt idx="110">
                  <c:v>3/31/1999</c:v>
                </c:pt>
                <c:pt idx="111">
                  <c:v>4/30/1999</c:v>
                </c:pt>
                <c:pt idx="112">
                  <c:v>5/31/1999</c:v>
                </c:pt>
                <c:pt idx="113">
                  <c:v>6/30/1999</c:v>
                </c:pt>
                <c:pt idx="114">
                  <c:v>7/31/1999</c:v>
                </c:pt>
                <c:pt idx="115">
                  <c:v>8/31/1999</c:v>
                </c:pt>
                <c:pt idx="116">
                  <c:v>9/30/1999</c:v>
                </c:pt>
                <c:pt idx="117">
                  <c:v>10/31/1999</c:v>
                </c:pt>
                <c:pt idx="118">
                  <c:v>11/30/1999</c:v>
                </c:pt>
                <c:pt idx="119">
                  <c:v>12/31/1999</c:v>
                </c:pt>
                <c:pt idx="120">
                  <c:v>1/31/2000</c:v>
                </c:pt>
                <c:pt idx="121">
                  <c:v>2/28/2000</c:v>
                </c:pt>
                <c:pt idx="122">
                  <c:v>3/31/2000</c:v>
                </c:pt>
                <c:pt idx="123">
                  <c:v>4/30/2000</c:v>
                </c:pt>
                <c:pt idx="124">
                  <c:v>5/31/2000</c:v>
                </c:pt>
                <c:pt idx="125">
                  <c:v>6/30/2000</c:v>
                </c:pt>
                <c:pt idx="126">
                  <c:v>7/31/2000</c:v>
                </c:pt>
                <c:pt idx="127">
                  <c:v>8/31/2000</c:v>
                </c:pt>
                <c:pt idx="128">
                  <c:v>9/30/2000</c:v>
                </c:pt>
                <c:pt idx="129">
                  <c:v>10/31/2000</c:v>
                </c:pt>
                <c:pt idx="130">
                  <c:v>11/30/2000</c:v>
                </c:pt>
                <c:pt idx="131">
                  <c:v>12/31/2000</c:v>
                </c:pt>
                <c:pt idx="132">
                  <c:v>1/31/2001</c:v>
                </c:pt>
                <c:pt idx="133">
                  <c:v>2/28/2001</c:v>
                </c:pt>
                <c:pt idx="134">
                  <c:v>3/31/2001</c:v>
                </c:pt>
                <c:pt idx="135">
                  <c:v>4/30/2001</c:v>
                </c:pt>
                <c:pt idx="136">
                  <c:v>5/31/2001</c:v>
                </c:pt>
                <c:pt idx="137">
                  <c:v>6/30/2001</c:v>
                </c:pt>
                <c:pt idx="138">
                  <c:v>7/31/2001</c:v>
                </c:pt>
                <c:pt idx="139">
                  <c:v>8/31/2001</c:v>
                </c:pt>
                <c:pt idx="140">
                  <c:v>9/30/2001</c:v>
                </c:pt>
                <c:pt idx="141">
                  <c:v>10/31/2001</c:v>
                </c:pt>
                <c:pt idx="142">
                  <c:v>11/30/2001</c:v>
                </c:pt>
                <c:pt idx="143">
                  <c:v>12/31/2001</c:v>
                </c:pt>
                <c:pt idx="144">
                  <c:v>1/31/2002</c:v>
                </c:pt>
                <c:pt idx="145">
                  <c:v>2/28/2002</c:v>
                </c:pt>
                <c:pt idx="146">
                  <c:v>3/31/2002</c:v>
                </c:pt>
                <c:pt idx="147">
                  <c:v>4/30/2002</c:v>
                </c:pt>
                <c:pt idx="148">
                  <c:v>5/31/2002</c:v>
                </c:pt>
                <c:pt idx="149">
                  <c:v>6/30/2002</c:v>
                </c:pt>
                <c:pt idx="150">
                  <c:v>7/31/2002</c:v>
                </c:pt>
                <c:pt idx="151">
                  <c:v>8/31/2002</c:v>
                </c:pt>
                <c:pt idx="152">
                  <c:v>9/30/2002</c:v>
                </c:pt>
                <c:pt idx="153">
                  <c:v>10/31/2002</c:v>
                </c:pt>
                <c:pt idx="154">
                  <c:v>11/30/2002</c:v>
                </c:pt>
                <c:pt idx="155">
                  <c:v>12/31/2002</c:v>
                </c:pt>
                <c:pt idx="156">
                  <c:v>1/31/2003</c:v>
                </c:pt>
                <c:pt idx="157">
                  <c:v>2/28/2003</c:v>
                </c:pt>
                <c:pt idx="158">
                  <c:v>3/31/2003</c:v>
                </c:pt>
                <c:pt idx="159">
                  <c:v>4/30/2003</c:v>
                </c:pt>
                <c:pt idx="160">
                  <c:v>5/31/2003</c:v>
                </c:pt>
                <c:pt idx="161">
                  <c:v>6/30/2003</c:v>
                </c:pt>
                <c:pt idx="162">
                  <c:v>7/31/2003</c:v>
                </c:pt>
                <c:pt idx="163">
                  <c:v>8/31/2003</c:v>
                </c:pt>
                <c:pt idx="164">
                  <c:v>9/30/2003</c:v>
                </c:pt>
                <c:pt idx="165">
                  <c:v>10/31/2003</c:v>
                </c:pt>
                <c:pt idx="166">
                  <c:v>11/30/2003</c:v>
                </c:pt>
                <c:pt idx="167">
                  <c:v>12/31/2003</c:v>
                </c:pt>
                <c:pt idx="168">
                  <c:v>1/31/2004</c:v>
                </c:pt>
                <c:pt idx="169">
                  <c:v>2/29/2004</c:v>
                </c:pt>
                <c:pt idx="170">
                  <c:v>3/31/2004</c:v>
                </c:pt>
                <c:pt idx="171">
                  <c:v>4/30/2004</c:v>
                </c:pt>
                <c:pt idx="172">
                  <c:v>5/31/2004</c:v>
                </c:pt>
                <c:pt idx="173">
                  <c:v>6/30/2004</c:v>
                </c:pt>
                <c:pt idx="174">
                  <c:v>7/31/2004</c:v>
                </c:pt>
                <c:pt idx="175">
                  <c:v>8/31/2004</c:v>
                </c:pt>
                <c:pt idx="176">
                  <c:v>9/30/2004</c:v>
                </c:pt>
                <c:pt idx="177">
                  <c:v>10/31/2004</c:v>
                </c:pt>
                <c:pt idx="178">
                  <c:v>11/30/2004</c:v>
                </c:pt>
                <c:pt idx="179">
                  <c:v>12/31/2004</c:v>
                </c:pt>
                <c:pt idx="180">
                  <c:v>1/31/2005</c:v>
                </c:pt>
                <c:pt idx="181">
                  <c:v>3/1/2005</c:v>
                </c:pt>
                <c:pt idx="182">
                  <c:v>3/31/2005</c:v>
                </c:pt>
                <c:pt idx="183">
                  <c:v>4/30/2005</c:v>
                </c:pt>
                <c:pt idx="184">
                  <c:v>5/31/2005</c:v>
                </c:pt>
                <c:pt idx="185">
                  <c:v>6/30/2005</c:v>
                </c:pt>
                <c:pt idx="186">
                  <c:v>7/31/2005</c:v>
                </c:pt>
                <c:pt idx="187">
                  <c:v>8/31/2005</c:v>
                </c:pt>
                <c:pt idx="188">
                  <c:v>9/30/2005</c:v>
                </c:pt>
                <c:pt idx="189">
                  <c:v>10/31/2005</c:v>
                </c:pt>
                <c:pt idx="190">
                  <c:v>11/30/2005</c:v>
                </c:pt>
                <c:pt idx="191">
                  <c:v>12/31/2005</c:v>
                </c:pt>
                <c:pt idx="192">
                  <c:v>1/31/2006</c:v>
                </c:pt>
                <c:pt idx="193">
                  <c:v>3/1/2006</c:v>
                </c:pt>
                <c:pt idx="194">
                  <c:v>3/31/2006</c:v>
                </c:pt>
                <c:pt idx="195">
                  <c:v>4/30/2006</c:v>
                </c:pt>
                <c:pt idx="196">
                  <c:v>5/31/2006</c:v>
                </c:pt>
                <c:pt idx="197">
                  <c:v>6/30/2006</c:v>
                </c:pt>
                <c:pt idx="198">
                  <c:v>7/31/2006</c:v>
                </c:pt>
                <c:pt idx="199">
                  <c:v>8/31/2006</c:v>
                </c:pt>
                <c:pt idx="200">
                  <c:v>9/30/2006</c:v>
                </c:pt>
                <c:pt idx="201">
                  <c:v>10/31/2006</c:v>
                </c:pt>
                <c:pt idx="202">
                  <c:v>11/30/2006</c:v>
                </c:pt>
                <c:pt idx="203">
                  <c:v>12/31/2006</c:v>
                </c:pt>
                <c:pt idx="204">
                  <c:v>1/31/2007</c:v>
                </c:pt>
                <c:pt idx="205">
                  <c:v>3/1/2007</c:v>
                </c:pt>
                <c:pt idx="206">
                  <c:v>3/31/2007</c:v>
                </c:pt>
                <c:pt idx="207">
                  <c:v>4/30/2007</c:v>
                </c:pt>
                <c:pt idx="208">
                  <c:v>5/31/2007</c:v>
                </c:pt>
                <c:pt idx="209">
                  <c:v>6/30/2007</c:v>
                </c:pt>
                <c:pt idx="210">
                  <c:v>7/31/2007</c:v>
                </c:pt>
                <c:pt idx="211">
                  <c:v>8/31/2007</c:v>
                </c:pt>
                <c:pt idx="212">
                  <c:v>9/30/2007</c:v>
                </c:pt>
                <c:pt idx="213">
                  <c:v>10/31/2007</c:v>
                </c:pt>
                <c:pt idx="214">
                  <c:v>11/30/2007</c:v>
                </c:pt>
                <c:pt idx="215">
                  <c:v>12/31/2007</c:v>
                </c:pt>
                <c:pt idx="216">
                  <c:v>1/31/2008</c:v>
                </c:pt>
                <c:pt idx="217">
                  <c:v>2/29/2008</c:v>
                </c:pt>
                <c:pt idx="218">
                  <c:v>3/31/2008</c:v>
                </c:pt>
                <c:pt idx="219">
                  <c:v>4/30/2008</c:v>
                </c:pt>
                <c:pt idx="220">
                  <c:v>5/31/2008</c:v>
                </c:pt>
                <c:pt idx="221">
                  <c:v>6/30/2008</c:v>
                </c:pt>
                <c:pt idx="222">
                  <c:v>7/31/2008</c:v>
                </c:pt>
                <c:pt idx="223">
                  <c:v>8/31/2008</c:v>
                </c:pt>
                <c:pt idx="224">
                  <c:v>9/30/2008</c:v>
                </c:pt>
                <c:pt idx="225">
                  <c:v>10/31/2008</c:v>
                </c:pt>
                <c:pt idx="226">
                  <c:v>11/30/2008</c:v>
                </c:pt>
                <c:pt idx="227">
                  <c:v>12/31/2008</c:v>
                </c:pt>
                <c:pt idx="228">
                  <c:v>1/31/2009</c:v>
                </c:pt>
                <c:pt idx="229">
                  <c:v>2/29/2009</c:v>
                </c:pt>
                <c:pt idx="230">
                  <c:v>3/31/2008</c:v>
                </c:pt>
                <c:pt idx="231">
                  <c:v>4/30/2009</c:v>
                </c:pt>
                <c:pt idx="232">
                  <c:v>5/31/2009</c:v>
                </c:pt>
                <c:pt idx="233">
                  <c:v>6/30/2009</c:v>
                </c:pt>
                <c:pt idx="234">
                  <c:v>7/31/2009</c:v>
                </c:pt>
                <c:pt idx="235">
                  <c:v>8/31/2009</c:v>
                </c:pt>
                <c:pt idx="236">
                  <c:v>9/30/2009</c:v>
                </c:pt>
                <c:pt idx="237">
                  <c:v>10/31/2009</c:v>
                </c:pt>
                <c:pt idx="238">
                  <c:v>11/30/2009</c:v>
                </c:pt>
                <c:pt idx="239">
                  <c:v>12/31/2009</c:v>
                </c:pt>
                <c:pt idx="240">
                  <c:v>1/31/2010</c:v>
                </c:pt>
                <c:pt idx="241">
                  <c:v>2/28/2010</c:v>
                </c:pt>
                <c:pt idx="242">
                  <c:v>3/31/2010</c:v>
                </c:pt>
                <c:pt idx="243">
                  <c:v>4/30/2010</c:v>
                </c:pt>
                <c:pt idx="244">
                  <c:v>5/31/2010</c:v>
                </c:pt>
                <c:pt idx="245">
                  <c:v>6/30/2010</c:v>
                </c:pt>
                <c:pt idx="246">
                  <c:v>7/31/2010</c:v>
                </c:pt>
                <c:pt idx="247">
                  <c:v>8/31/2010</c:v>
                </c:pt>
                <c:pt idx="248">
                  <c:v>9/30/2010</c:v>
                </c:pt>
                <c:pt idx="249">
                  <c:v>10/31/2010</c:v>
                </c:pt>
                <c:pt idx="250">
                  <c:v>11/30/2010</c:v>
                </c:pt>
                <c:pt idx="251">
                  <c:v>12/31/2010</c:v>
                </c:pt>
                <c:pt idx="252">
                  <c:v>1/31/2011</c:v>
                </c:pt>
                <c:pt idx="253">
                  <c:v>2/28/2011</c:v>
                </c:pt>
                <c:pt idx="254">
                  <c:v>3/31/2011</c:v>
                </c:pt>
                <c:pt idx="255">
                  <c:v>4/30/2011</c:v>
                </c:pt>
                <c:pt idx="256">
                  <c:v>5/31/2011</c:v>
                </c:pt>
                <c:pt idx="257">
                  <c:v>6/30/2011</c:v>
                </c:pt>
                <c:pt idx="258">
                  <c:v>7/31/2011</c:v>
                </c:pt>
                <c:pt idx="259">
                  <c:v>8/31/2011</c:v>
                </c:pt>
                <c:pt idx="260">
                  <c:v>9/30/2011</c:v>
                </c:pt>
                <c:pt idx="261">
                  <c:v>10/31/2011</c:v>
                </c:pt>
                <c:pt idx="262">
                  <c:v>11/30/2011</c:v>
                </c:pt>
                <c:pt idx="263">
                  <c:v>12/30/2011</c:v>
                </c:pt>
                <c:pt idx="264">
                  <c:v>1/30/2012</c:v>
                </c:pt>
                <c:pt idx="265">
                  <c:v>2/30/2012</c:v>
                </c:pt>
                <c:pt idx="266">
                  <c:v>3/30/2012</c:v>
                </c:pt>
                <c:pt idx="267">
                  <c:v>4/30/2012</c:v>
                </c:pt>
                <c:pt idx="268">
                  <c:v>5/30/2012</c:v>
                </c:pt>
                <c:pt idx="269">
                  <c:v>6/30/2012</c:v>
                </c:pt>
                <c:pt idx="270">
                  <c:v>7/30/2012</c:v>
                </c:pt>
                <c:pt idx="271">
                  <c:v>8/30/2012</c:v>
                </c:pt>
                <c:pt idx="272">
                  <c:v>9/30/2012</c:v>
                </c:pt>
                <c:pt idx="273">
                  <c:v>10/31/2012</c:v>
                </c:pt>
                <c:pt idx="274">
                  <c:v>11/30/2012</c:v>
                </c:pt>
                <c:pt idx="275">
                  <c:v>12/31/2012</c:v>
                </c:pt>
                <c:pt idx="276">
                  <c:v>1/31/2013</c:v>
                </c:pt>
                <c:pt idx="277">
                  <c:v>2/28/2013</c:v>
                </c:pt>
                <c:pt idx="278">
                  <c:v>3/31/2013</c:v>
                </c:pt>
                <c:pt idx="279">
                  <c:v>4/30/2013</c:v>
                </c:pt>
                <c:pt idx="280">
                  <c:v>5/31/2013</c:v>
                </c:pt>
                <c:pt idx="281">
                  <c:v>6/30/2013</c:v>
                </c:pt>
                <c:pt idx="282">
                  <c:v>7/31/2013</c:v>
                </c:pt>
                <c:pt idx="283">
                  <c:v>8/31/2013</c:v>
                </c:pt>
                <c:pt idx="284">
                  <c:v>9/30/2013</c:v>
                </c:pt>
                <c:pt idx="285">
                  <c:v>10/31/2013</c:v>
                </c:pt>
                <c:pt idx="286">
                  <c:v>11/30/2013</c:v>
                </c:pt>
                <c:pt idx="287">
                  <c:v>12/31/2013</c:v>
                </c:pt>
                <c:pt idx="288">
                  <c:v>1/31/2014</c:v>
                </c:pt>
                <c:pt idx="289">
                  <c:v>2/28/2014</c:v>
                </c:pt>
                <c:pt idx="290">
                  <c:v>3/31/2014</c:v>
                </c:pt>
                <c:pt idx="291">
                  <c:v>4/30/2014</c:v>
                </c:pt>
                <c:pt idx="292">
                  <c:v>5/31/2014</c:v>
                </c:pt>
                <c:pt idx="293">
                  <c:v>6/30/2014</c:v>
                </c:pt>
                <c:pt idx="294">
                  <c:v>7/31/2014</c:v>
                </c:pt>
                <c:pt idx="295">
                  <c:v>8/31/2014</c:v>
                </c:pt>
              </c:strCache>
            </c:strRef>
          </c:cat>
          <c:val>
            <c:numRef>
              <c:f>Sheet1!$D$2:$D$297</c:f>
              <c:numCache>
                <c:formatCode>0</c:formatCode>
                <c:ptCount val="2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44701312"/>
        <c:axId val="344702488"/>
      </c:barChar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2-Yr Yield</c:v>
                </c:pt>
              </c:strCache>
            </c:strRef>
          </c:tx>
          <c:spPr>
            <a:ln w="38324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strRef>
              <c:f>Sheet1!$A$2:$A$297</c:f>
              <c:strCache>
                <c:ptCount val="296"/>
                <c:pt idx="0">
                  <c:v>1/31/1990</c:v>
                </c:pt>
                <c:pt idx="1">
                  <c:v>2/28/1990</c:v>
                </c:pt>
                <c:pt idx="2">
                  <c:v>3/31/1990</c:v>
                </c:pt>
                <c:pt idx="3">
                  <c:v>4/30/1990</c:v>
                </c:pt>
                <c:pt idx="4">
                  <c:v>5/31/1990</c:v>
                </c:pt>
                <c:pt idx="5">
                  <c:v>6/30/1990</c:v>
                </c:pt>
                <c:pt idx="6">
                  <c:v>7/31/1990</c:v>
                </c:pt>
                <c:pt idx="7">
                  <c:v>8/31/1990</c:v>
                </c:pt>
                <c:pt idx="8">
                  <c:v>9/30/1990</c:v>
                </c:pt>
                <c:pt idx="9">
                  <c:v>10/31/1990</c:v>
                </c:pt>
                <c:pt idx="10">
                  <c:v>11/30/1990</c:v>
                </c:pt>
                <c:pt idx="11">
                  <c:v>12/31/1990</c:v>
                </c:pt>
                <c:pt idx="12">
                  <c:v>1/31/1991</c:v>
                </c:pt>
                <c:pt idx="13">
                  <c:v>2/28/1991</c:v>
                </c:pt>
                <c:pt idx="14">
                  <c:v>3/31/1991</c:v>
                </c:pt>
                <c:pt idx="15">
                  <c:v>4/30/1991</c:v>
                </c:pt>
                <c:pt idx="16">
                  <c:v>5/31/1991</c:v>
                </c:pt>
                <c:pt idx="17">
                  <c:v>6/30/1991</c:v>
                </c:pt>
                <c:pt idx="18">
                  <c:v>7/31/1991</c:v>
                </c:pt>
                <c:pt idx="19">
                  <c:v>8/31/1991</c:v>
                </c:pt>
                <c:pt idx="20">
                  <c:v>9/30/1991</c:v>
                </c:pt>
                <c:pt idx="21">
                  <c:v>10/31/1991</c:v>
                </c:pt>
                <c:pt idx="22">
                  <c:v>11/30/1991</c:v>
                </c:pt>
                <c:pt idx="23">
                  <c:v>12/31/1991</c:v>
                </c:pt>
                <c:pt idx="24">
                  <c:v>1/31/1992</c:v>
                </c:pt>
                <c:pt idx="25">
                  <c:v>2/28/1992</c:v>
                </c:pt>
                <c:pt idx="26">
                  <c:v>3/31/1992</c:v>
                </c:pt>
                <c:pt idx="27">
                  <c:v>4/30/1992</c:v>
                </c:pt>
                <c:pt idx="28">
                  <c:v>5/31/1992</c:v>
                </c:pt>
                <c:pt idx="29">
                  <c:v>6/30/1992</c:v>
                </c:pt>
                <c:pt idx="30">
                  <c:v>7/31/1992</c:v>
                </c:pt>
                <c:pt idx="31">
                  <c:v>8/31/1992</c:v>
                </c:pt>
                <c:pt idx="32">
                  <c:v>9/30/1992</c:v>
                </c:pt>
                <c:pt idx="33">
                  <c:v>10/31/1992</c:v>
                </c:pt>
                <c:pt idx="34">
                  <c:v>11/30/1992</c:v>
                </c:pt>
                <c:pt idx="35">
                  <c:v>12/31/1992</c:v>
                </c:pt>
                <c:pt idx="36">
                  <c:v>1/31/1993</c:v>
                </c:pt>
                <c:pt idx="37">
                  <c:v>2/28/1993</c:v>
                </c:pt>
                <c:pt idx="38">
                  <c:v>3/31/1993</c:v>
                </c:pt>
                <c:pt idx="39">
                  <c:v>4/30/1993</c:v>
                </c:pt>
                <c:pt idx="40">
                  <c:v>5/31/1993</c:v>
                </c:pt>
                <c:pt idx="41">
                  <c:v>6/30/1993</c:v>
                </c:pt>
                <c:pt idx="42">
                  <c:v>7/31/1993</c:v>
                </c:pt>
                <c:pt idx="43">
                  <c:v>8/31/1993</c:v>
                </c:pt>
                <c:pt idx="44">
                  <c:v>9/30/1993</c:v>
                </c:pt>
                <c:pt idx="45">
                  <c:v>10/31/1993</c:v>
                </c:pt>
                <c:pt idx="46">
                  <c:v>11/30/1993</c:v>
                </c:pt>
                <c:pt idx="47">
                  <c:v>12/31/1993</c:v>
                </c:pt>
                <c:pt idx="48">
                  <c:v>1/31/1994</c:v>
                </c:pt>
                <c:pt idx="49">
                  <c:v>2/28/1994</c:v>
                </c:pt>
                <c:pt idx="50">
                  <c:v>3/31/1994</c:v>
                </c:pt>
                <c:pt idx="51">
                  <c:v>4/30/1994</c:v>
                </c:pt>
                <c:pt idx="52">
                  <c:v>5/31/1994</c:v>
                </c:pt>
                <c:pt idx="53">
                  <c:v>6/30/1994</c:v>
                </c:pt>
                <c:pt idx="54">
                  <c:v>7/31/1994</c:v>
                </c:pt>
                <c:pt idx="55">
                  <c:v>8/31/1994</c:v>
                </c:pt>
                <c:pt idx="56">
                  <c:v>9/30/1994</c:v>
                </c:pt>
                <c:pt idx="57">
                  <c:v>10/31/1994</c:v>
                </c:pt>
                <c:pt idx="58">
                  <c:v>11/30/1994</c:v>
                </c:pt>
                <c:pt idx="59">
                  <c:v>12/31/1994</c:v>
                </c:pt>
                <c:pt idx="60">
                  <c:v>1/31/1995</c:v>
                </c:pt>
                <c:pt idx="61">
                  <c:v>2/28/1995</c:v>
                </c:pt>
                <c:pt idx="62">
                  <c:v>3/31/1995</c:v>
                </c:pt>
                <c:pt idx="63">
                  <c:v>4/30/1995</c:v>
                </c:pt>
                <c:pt idx="64">
                  <c:v>5/31/1995</c:v>
                </c:pt>
                <c:pt idx="65">
                  <c:v>6/30/1995</c:v>
                </c:pt>
                <c:pt idx="66">
                  <c:v>7/31/1995</c:v>
                </c:pt>
                <c:pt idx="67">
                  <c:v>8/31/1995</c:v>
                </c:pt>
                <c:pt idx="68">
                  <c:v>9/30/1995</c:v>
                </c:pt>
                <c:pt idx="69">
                  <c:v>10/31/1995</c:v>
                </c:pt>
                <c:pt idx="70">
                  <c:v>11/30/1995</c:v>
                </c:pt>
                <c:pt idx="71">
                  <c:v>12/31/1995</c:v>
                </c:pt>
                <c:pt idx="72">
                  <c:v>1/31/1996</c:v>
                </c:pt>
                <c:pt idx="73">
                  <c:v>2/28/1996</c:v>
                </c:pt>
                <c:pt idx="74">
                  <c:v>3/31/1996</c:v>
                </c:pt>
                <c:pt idx="75">
                  <c:v>4/30/1996</c:v>
                </c:pt>
                <c:pt idx="76">
                  <c:v>5/31/1996</c:v>
                </c:pt>
                <c:pt idx="77">
                  <c:v>6/30/1996</c:v>
                </c:pt>
                <c:pt idx="78">
                  <c:v>7/31/1996</c:v>
                </c:pt>
                <c:pt idx="79">
                  <c:v>8/31/1996</c:v>
                </c:pt>
                <c:pt idx="80">
                  <c:v>9/30/1996</c:v>
                </c:pt>
                <c:pt idx="81">
                  <c:v>10/31/1996</c:v>
                </c:pt>
                <c:pt idx="82">
                  <c:v>11/30/1996</c:v>
                </c:pt>
                <c:pt idx="83">
                  <c:v>12/31/1996</c:v>
                </c:pt>
                <c:pt idx="84">
                  <c:v>1/31/1997</c:v>
                </c:pt>
                <c:pt idx="85">
                  <c:v>2/28/1997</c:v>
                </c:pt>
                <c:pt idx="86">
                  <c:v>3/31/1997</c:v>
                </c:pt>
                <c:pt idx="87">
                  <c:v>4/30/1997</c:v>
                </c:pt>
                <c:pt idx="88">
                  <c:v>5/31/1997</c:v>
                </c:pt>
                <c:pt idx="89">
                  <c:v>6/30/1997</c:v>
                </c:pt>
                <c:pt idx="90">
                  <c:v>7/31/1997</c:v>
                </c:pt>
                <c:pt idx="91">
                  <c:v>8/31/1997</c:v>
                </c:pt>
                <c:pt idx="92">
                  <c:v>9/30/1997</c:v>
                </c:pt>
                <c:pt idx="93">
                  <c:v>10/31/1997</c:v>
                </c:pt>
                <c:pt idx="94">
                  <c:v>11/30/1997</c:v>
                </c:pt>
                <c:pt idx="95">
                  <c:v>12/31/1997</c:v>
                </c:pt>
                <c:pt idx="96">
                  <c:v>1/31/1998</c:v>
                </c:pt>
                <c:pt idx="97">
                  <c:v>2/28/1998</c:v>
                </c:pt>
                <c:pt idx="98">
                  <c:v>3/31/1998</c:v>
                </c:pt>
                <c:pt idx="99">
                  <c:v>4/30/1998</c:v>
                </c:pt>
                <c:pt idx="100">
                  <c:v>5/31/1998</c:v>
                </c:pt>
                <c:pt idx="101">
                  <c:v>6/30/1998</c:v>
                </c:pt>
                <c:pt idx="102">
                  <c:v>7/31/1998</c:v>
                </c:pt>
                <c:pt idx="103">
                  <c:v>8/31/1998</c:v>
                </c:pt>
                <c:pt idx="104">
                  <c:v>9/30/1998</c:v>
                </c:pt>
                <c:pt idx="105">
                  <c:v>10/31/1998</c:v>
                </c:pt>
                <c:pt idx="106">
                  <c:v>11/30/1998</c:v>
                </c:pt>
                <c:pt idx="107">
                  <c:v>12/31/1998</c:v>
                </c:pt>
                <c:pt idx="108">
                  <c:v>1/31/1999</c:v>
                </c:pt>
                <c:pt idx="109">
                  <c:v>2/28/1999</c:v>
                </c:pt>
                <c:pt idx="110">
                  <c:v>3/31/1999</c:v>
                </c:pt>
                <c:pt idx="111">
                  <c:v>4/30/1999</c:v>
                </c:pt>
                <c:pt idx="112">
                  <c:v>5/31/1999</c:v>
                </c:pt>
                <c:pt idx="113">
                  <c:v>6/30/1999</c:v>
                </c:pt>
                <c:pt idx="114">
                  <c:v>7/31/1999</c:v>
                </c:pt>
                <c:pt idx="115">
                  <c:v>8/31/1999</c:v>
                </c:pt>
                <c:pt idx="116">
                  <c:v>9/30/1999</c:v>
                </c:pt>
                <c:pt idx="117">
                  <c:v>10/31/1999</c:v>
                </c:pt>
                <c:pt idx="118">
                  <c:v>11/30/1999</c:v>
                </c:pt>
                <c:pt idx="119">
                  <c:v>12/31/1999</c:v>
                </c:pt>
                <c:pt idx="120">
                  <c:v>1/31/2000</c:v>
                </c:pt>
                <c:pt idx="121">
                  <c:v>2/28/2000</c:v>
                </c:pt>
                <c:pt idx="122">
                  <c:v>3/31/2000</c:v>
                </c:pt>
                <c:pt idx="123">
                  <c:v>4/30/2000</c:v>
                </c:pt>
                <c:pt idx="124">
                  <c:v>5/31/2000</c:v>
                </c:pt>
                <c:pt idx="125">
                  <c:v>6/30/2000</c:v>
                </c:pt>
                <c:pt idx="126">
                  <c:v>7/31/2000</c:v>
                </c:pt>
                <c:pt idx="127">
                  <c:v>8/31/2000</c:v>
                </c:pt>
                <c:pt idx="128">
                  <c:v>9/30/2000</c:v>
                </c:pt>
                <c:pt idx="129">
                  <c:v>10/31/2000</c:v>
                </c:pt>
                <c:pt idx="130">
                  <c:v>11/30/2000</c:v>
                </c:pt>
                <c:pt idx="131">
                  <c:v>12/31/2000</c:v>
                </c:pt>
                <c:pt idx="132">
                  <c:v>1/31/2001</c:v>
                </c:pt>
                <c:pt idx="133">
                  <c:v>2/28/2001</c:v>
                </c:pt>
                <c:pt idx="134">
                  <c:v>3/31/2001</c:v>
                </c:pt>
                <c:pt idx="135">
                  <c:v>4/30/2001</c:v>
                </c:pt>
                <c:pt idx="136">
                  <c:v>5/31/2001</c:v>
                </c:pt>
                <c:pt idx="137">
                  <c:v>6/30/2001</c:v>
                </c:pt>
                <c:pt idx="138">
                  <c:v>7/31/2001</c:v>
                </c:pt>
                <c:pt idx="139">
                  <c:v>8/31/2001</c:v>
                </c:pt>
                <c:pt idx="140">
                  <c:v>9/30/2001</c:v>
                </c:pt>
                <c:pt idx="141">
                  <c:v>10/31/2001</c:v>
                </c:pt>
                <c:pt idx="142">
                  <c:v>11/30/2001</c:v>
                </c:pt>
                <c:pt idx="143">
                  <c:v>12/31/2001</c:v>
                </c:pt>
                <c:pt idx="144">
                  <c:v>1/31/2002</c:v>
                </c:pt>
                <c:pt idx="145">
                  <c:v>2/28/2002</c:v>
                </c:pt>
                <c:pt idx="146">
                  <c:v>3/31/2002</c:v>
                </c:pt>
                <c:pt idx="147">
                  <c:v>4/30/2002</c:v>
                </c:pt>
                <c:pt idx="148">
                  <c:v>5/31/2002</c:v>
                </c:pt>
                <c:pt idx="149">
                  <c:v>6/30/2002</c:v>
                </c:pt>
                <c:pt idx="150">
                  <c:v>7/31/2002</c:v>
                </c:pt>
                <c:pt idx="151">
                  <c:v>8/31/2002</c:v>
                </c:pt>
                <c:pt idx="152">
                  <c:v>9/30/2002</c:v>
                </c:pt>
                <c:pt idx="153">
                  <c:v>10/31/2002</c:v>
                </c:pt>
                <c:pt idx="154">
                  <c:v>11/30/2002</c:v>
                </c:pt>
                <c:pt idx="155">
                  <c:v>12/31/2002</c:v>
                </c:pt>
                <c:pt idx="156">
                  <c:v>1/31/2003</c:v>
                </c:pt>
                <c:pt idx="157">
                  <c:v>2/28/2003</c:v>
                </c:pt>
                <c:pt idx="158">
                  <c:v>3/31/2003</c:v>
                </c:pt>
                <c:pt idx="159">
                  <c:v>4/30/2003</c:v>
                </c:pt>
                <c:pt idx="160">
                  <c:v>5/31/2003</c:v>
                </c:pt>
                <c:pt idx="161">
                  <c:v>6/30/2003</c:v>
                </c:pt>
                <c:pt idx="162">
                  <c:v>7/31/2003</c:v>
                </c:pt>
                <c:pt idx="163">
                  <c:v>8/31/2003</c:v>
                </c:pt>
                <c:pt idx="164">
                  <c:v>9/30/2003</c:v>
                </c:pt>
                <c:pt idx="165">
                  <c:v>10/31/2003</c:v>
                </c:pt>
                <c:pt idx="166">
                  <c:v>11/30/2003</c:v>
                </c:pt>
                <c:pt idx="167">
                  <c:v>12/31/2003</c:v>
                </c:pt>
                <c:pt idx="168">
                  <c:v>1/31/2004</c:v>
                </c:pt>
                <c:pt idx="169">
                  <c:v>2/29/2004</c:v>
                </c:pt>
                <c:pt idx="170">
                  <c:v>3/31/2004</c:v>
                </c:pt>
                <c:pt idx="171">
                  <c:v>4/30/2004</c:v>
                </c:pt>
                <c:pt idx="172">
                  <c:v>5/31/2004</c:v>
                </c:pt>
                <c:pt idx="173">
                  <c:v>6/30/2004</c:v>
                </c:pt>
                <c:pt idx="174">
                  <c:v>7/31/2004</c:v>
                </c:pt>
                <c:pt idx="175">
                  <c:v>8/31/2004</c:v>
                </c:pt>
                <c:pt idx="176">
                  <c:v>9/30/2004</c:v>
                </c:pt>
                <c:pt idx="177">
                  <c:v>10/31/2004</c:v>
                </c:pt>
                <c:pt idx="178">
                  <c:v>11/30/2004</c:v>
                </c:pt>
                <c:pt idx="179">
                  <c:v>12/31/2004</c:v>
                </c:pt>
                <c:pt idx="180">
                  <c:v>1/31/2005</c:v>
                </c:pt>
                <c:pt idx="181">
                  <c:v>3/1/2005</c:v>
                </c:pt>
                <c:pt idx="182">
                  <c:v>3/31/2005</c:v>
                </c:pt>
                <c:pt idx="183">
                  <c:v>4/30/2005</c:v>
                </c:pt>
                <c:pt idx="184">
                  <c:v>5/31/2005</c:v>
                </c:pt>
                <c:pt idx="185">
                  <c:v>6/30/2005</c:v>
                </c:pt>
                <c:pt idx="186">
                  <c:v>7/31/2005</c:v>
                </c:pt>
                <c:pt idx="187">
                  <c:v>8/31/2005</c:v>
                </c:pt>
                <c:pt idx="188">
                  <c:v>9/30/2005</c:v>
                </c:pt>
                <c:pt idx="189">
                  <c:v>10/31/2005</c:v>
                </c:pt>
                <c:pt idx="190">
                  <c:v>11/30/2005</c:v>
                </c:pt>
                <c:pt idx="191">
                  <c:v>12/31/2005</c:v>
                </c:pt>
                <c:pt idx="192">
                  <c:v>1/31/2006</c:v>
                </c:pt>
                <c:pt idx="193">
                  <c:v>3/1/2006</c:v>
                </c:pt>
                <c:pt idx="194">
                  <c:v>3/31/2006</c:v>
                </c:pt>
                <c:pt idx="195">
                  <c:v>4/30/2006</c:v>
                </c:pt>
                <c:pt idx="196">
                  <c:v>5/31/2006</c:v>
                </c:pt>
                <c:pt idx="197">
                  <c:v>6/30/2006</c:v>
                </c:pt>
                <c:pt idx="198">
                  <c:v>7/31/2006</c:v>
                </c:pt>
                <c:pt idx="199">
                  <c:v>8/31/2006</c:v>
                </c:pt>
                <c:pt idx="200">
                  <c:v>9/30/2006</c:v>
                </c:pt>
                <c:pt idx="201">
                  <c:v>10/31/2006</c:v>
                </c:pt>
                <c:pt idx="202">
                  <c:v>11/30/2006</c:v>
                </c:pt>
                <c:pt idx="203">
                  <c:v>12/31/2006</c:v>
                </c:pt>
                <c:pt idx="204">
                  <c:v>1/31/2007</c:v>
                </c:pt>
                <c:pt idx="205">
                  <c:v>3/1/2007</c:v>
                </c:pt>
                <c:pt idx="206">
                  <c:v>3/31/2007</c:v>
                </c:pt>
                <c:pt idx="207">
                  <c:v>4/30/2007</c:v>
                </c:pt>
                <c:pt idx="208">
                  <c:v>5/31/2007</c:v>
                </c:pt>
                <c:pt idx="209">
                  <c:v>6/30/2007</c:v>
                </c:pt>
                <c:pt idx="210">
                  <c:v>7/31/2007</c:v>
                </c:pt>
                <c:pt idx="211">
                  <c:v>8/31/2007</c:v>
                </c:pt>
                <c:pt idx="212">
                  <c:v>9/30/2007</c:v>
                </c:pt>
                <c:pt idx="213">
                  <c:v>10/31/2007</c:v>
                </c:pt>
                <c:pt idx="214">
                  <c:v>11/30/2007</c:v>
                </c:pt>
                <c:pt idx="215">
                  <c:v>12/31/2007</c:v>
                </c:pt>
                <c:pt idx="216">
                  <c:v>1/31/2008</c:v>
                </c:pt>
                <c:pt idx="217">
                  <c:v>2/29/2008</c:v>
                </c:pt>
                <c:pt idx="218">
                  <c:v>3/31/2008</c:v>
                </c:pt>
                <c:pt idx="219">
                  <c:v>4/30/2008</c:v>
                </c:pt>
                <c:pt idx="220">
                  <c:v>5/31/2008</c:v>
                </c:pt>
                <c:pt idx="221">
                  <c:v>6/30/2008</c:v>
                </c:pt>
                <c:pt idx="222">
                  <c:v>7/31/2008</c:v>
                </c:pt>
                <c:pt idx="223">
                  <c:v>8/31/2008</c:v>
                </c:pt>
                <c:pt idx="224">
                  <c:v>9/30/2008</c:v>
                </c:pt>
                <c:pt idx="225">
                  <c:v>10/31/2008</c:v>
                </c:pt>
                <c:pt idx="226">
                  <c:v>11/30/2008</c:v>
                </c:pt>
                <c:pt idx="227">
                  <c:v>12/31/2008</c:v>
                </c:pt>
                <c:pt idx="228">
                  <c:v>1/31/2009</c:v>
                </c:pt>
                <c:pt idx="229">
                  <c:v>2/29/2009</c:v>
                </c:pt>
                <c:pt idx="230">
                  <c:v>3/31/2008</c:v>
                </c:pt>
                <c:pt idx="231">
                  <c:v>4/30/2009</c:v>
                </c:pt>
                <c:pt idx="232">
                  <c:v>5/31/2009</c:v>
                </c:pt>
                <c:pt idx="233">
                  <c:v>6/30/2009</c:v>
                </c:pt>
                <c:pt idx="234">
                  <c:v>7/31/2009</c:v>
                </c:pt>
                <c:pt idx="235">
                  <c:v>8/31/2009</c:v>
                </c:pt>
                <c:pt idx="236">
                  <c:v>9/30/2009</c:v>
                </c:pt>
                <c:pt idx="237">
                  <c:v>10/31/2009</c:v>
                </c:pt>
                <c:pt idx="238">
                  <c:v>11/30/2009</c:v>
                </c:pt>
                <c:pt idx="239">
                  <c:v>12/31/2009</c:v>
                </c:pt>
                <c:pt idx="240">
                  <c:v>1/31/2010</c:v>
                </c:pt>
                <c:pt idx="241">
                  <c:v>2/28/2010</c:v>
                </c:pt>
                <c:pt idx="242">
                  <c:v>3/31/2010</c:v>
                </c:pt>
                <c:pt idx="243">
                  <c:v>4/30/2010</c:v>
                </c:pt>
                <c:pt idx="244">
                  <c:v>5/31/2010</c:v>
                </c:pt>
                <c:pt idx="245">
                  <c:v>6/30/2010</c:v>
                </c:pt>
                <c:pt idx="246">
                  <c:v>7/31/2010</c:v>
                </c:pt>
                <c:pt idx="247">
                  <c:v>8/31/2010</c:v>
                </c:pt>
                <c:pt idx="248">
                  <c:v>9/30/2010</c:v>
                </c:pt>
                <c:pt idx="249">
                  <c:v>10/31/2010</c:v>
                </c:pt>
                <c:pt idx="250">
                  <c:v>11/30/2010</c:v>
                </c:pt>
                <c:pt idx="251">
                  <c:v>12/31/2010</c:v>
                </c:pt>
                <c:pt idx="252">
                  <c:v>1/31/2011</c:v>
                </c:pt>
                <c:pt idx="253">
                  <c:v>2/28/2011</c:v>
                </c:pt>
                <c:pt idx="254">
                  <c:v>3/31/2011</c:v>
                </c:pt>
                <c:pt idx="255">
                  <c:v>4/30/2011</c:v>
                </c:pt>
                <c:pt idx="256">
                  <c:v>5/31/2011</c:v>
                </c:pt>
                <c:pt idx="257">
                  <c:v>6/30/2011</c:v>
                </c:pt>
                <c:pt idx="258">
                  <c:v>7/31/2011</c:v>
                </c:pt>
                <c:pt idx="259">
                  <c:v>8/31/2011</c:v>
                </c:pt>
                <c:pt idx="260">
                  <c:v>9/30/2011</c:v>
                </c:pt>
                <c:pt idx="261">
                  <c:v>10/31/2011</c:v>
                </c:pt>
                <c:pt idx="262">
                  <c:v>11/30/2011</c:v>
                </c:pt>
                <c:pt idx="263">
                  <c:v>12/30/2011</c:v>
                </c:pt>
                <c:pt idx="264">
                  <c:v>1/30/2012</c:v>
                </c:pt>
                <c:pt idx="265">
                  <c:v>2/30/2012</c:v>
                </c:pt>
                <c:pt idx="266">
                  <c:v>3/30/2012</c:v>
                </c:pt>
                <c:pt idx="267">
                  <c:v>4/30/2012</c:v>
                </c:pt>
                <c:pt idx="268">
                  <c:v>5/30/2012</c:v>
                </c:pt>
                <c:pt idx="269">
                  <c:v>6/30/2012</c:v>
                </c:pt>
                <c:pt idx="270">
                  <c:v>7/30/2012</c:v>
                </c:pt>
                <c:pt idx="271">
                  <c:v>8/30/2012</c:v>
                </c:pt>
                <c:pt idx="272">
                  <c:v>9/30/2012</c:v>
                </c:pt>
                <c:pt idx="273">
                  <c:v>10/31/2012</c:v>
                </c:pt>
                <c:pt idx="274">
                  <c:v>11/30/2012</c:v>
                </c:pt>
                <c:pt idx="275">
                  <c:v>12/31/2012</c:v>
                </c:pt>
                <c:pt idx="276">
                  <c:v>1/31/2013</c:v>
                </c:pt>
                <c:pt idx="277">
                  <c:v>2/28/2013</c:v>
                </c:pt>
                <c:pt idx="278">
                  <c:v>3/31/2013</c:v>
                </c:pt>
                <c:pt idx="279">
                  <c:v>4/30/2013</c:v>
                </c:pt>
                <c:pt idx="280">
                  <c:v>5/31/2013</c:v>
                </c:pt>
                <c:pt idx="281">
                  <c:v>6/30/2013</c:v>
                </c:pt>
                <c:pt idx="282">
                  <c:v>7/31/2013</c:v>
                </c:pt>
                <c:pt idx="283">
                  <c:v>8/31/2013</c:v>
                </c:pt>
                <c:pt idx="284">
                  <c:v>9/30/2013</c:v>
                </c:pt>
                <c:pt idx="285">
                  <c:v>10/31/2013</c:v>
                </c:pt>
                <c:pt idx="286">
                  <c:v>11/30/2013</c:v>
                </c:pt>
                <c:pt idx="287">
                  <c:v>12/31/2013</c:v>
                </c:pt>
                <c:pt idx="288">
                  <c:v>1/31/2014</c:v>
                </c:pt>
                <c:pt idx="289">
                  <c:v>2/28/2014</c:v>
                </c:pt>
                <c:pt idx="290">
                  <c:v>3/31/2014</c:v>
                </c:pt>
                <c:pt idx="291">
                  <c:v>4/30/2014</c:v>
                </c:pt>
                <c:pt idx="292">
                  <c:v>5/31/2014</c:v>
                </c:pt>
                <c:pt idx="293">
                  <c:v>6/30/2014</c:v>
                </c:pt>
                <c:pt idx="294">
                  <c:v>7/31/2014</c:v>
                </c:pt>
                <c:pt idx="295">
                  <c:v>8/31/2014</c:v>
                </c:pt>
              </c:strCache>
            </c:strRef>
          </c:cat>
          <c:val>
            <c:numRef>
              <c:f>Sheet1!$B$2:$B$297</c:f>
              <c:numCache>
                <c:formatCode>0.00%</c:formatCode>
                <c:ptCount val="296"/>
                <c:pt idx="0">
                  <c:v>8.09E-2</c:v>
                </c:pt>
                <c:pt idx="1">
                  <c:v>8.3699999999999997E-2</c:v>
                </c:pt>
                <c:pt idx="2">
                  <c:v>8.6300000000000002E-2</c:v>
                </c:pt>
                <c:pt idx="3">
                  <c:v>8.72E-2</c:v>
                </c:pt>
                <c:pt idx="4">
                  <c:v>8.6400000000000005E-2</c:v>
                </c:pt>
                <c:pt idx="5">
                  <c:v>8.3500000000000005E-2</c:v>
                </c:pt>
                <c:pt idx="6">
                  <c:v>8.1600000000000006E-2</c:v>
                </c:pt>
                <c:pt idx="7">
                  <c:v>8.0600000000000005E-2</c:v>
                </c:pt>
                <c:pt idx="8">
                  <c:v>8.0799999999999997E-2</c:v>
                </c:pt>
                <c:pt idx="9">
                  <c:v>7.8799999999999995E-2</c:v>
                </c:pt>
                <c:pt idx="10">
                  <c:v>7.5999999999999998E-2</c:v>
                </c:pt>
                <c:pt idx="11">
                  <c:v>7.3099999999999998E-2</c:v>
                </c:pt>
                <c:pt idx="12">
                  <c:v>7.1300000000000002E-2</c:v>
                </c:pt>
                <c:pt idx="13">
                  <c:v>6.8699999999999997E-2</c:v>
                </c:pt>
                <c:pt idx="14">
                  <c:v>7.0999999999999994E-2</c:v>
                </c:pt>
                <c:pt idx="15">
                  <c:v>6.9500000000000006E-2</c:v>
                </c:pt>
                <c:pt idx="16">
                  <c:v>6.7799999999999999E-2</c:v>
                </c:pt>
                <c:pt idx="17">
                  <c:v>6.9599999999999995E-2</c:v>
                </c:pt>
                <c:pt idx="18">
                  <c:v>6.9199999999999998E-2</c:v>
                </c:pt>
                <c:pt idx="19">
                  <c:v>6.4299999999999996E-2</c:v>
                </c:pt>
                <c:pt idx="20">
                  <c:v>6.1800000000000001E-2</c:v>
                </c:pt>
                <c:pt idx="21">
                  <c:v>5.91E-2</c:v>
                </c:pt>
                <c:pt idx="22">
                  <c:v>5.5599999999999997E-2</c:v>
                </c:pt>
                <c:pt idx="23">
                  <c:v>5.0299999999999997E-2</c:v>
                </c:pt>
                <c:pt idx="24">
                  <c:v>4.9599999999999998E-2</c:v>
                </c:pt>
                <c:pt idx="25">
                  <c:v>5.21E-2</c:v>
                </c:pt>
                <c:pt idx="26">
                  <c:v>5.6899999999999999E-2</c:v>
                </c:pt>
                <c:pt idx="27">
                  <c:v>5.3400000000000003E-2</c:v>
                </c:pt>
                <c:pt idx="28">
                  <c:v>5.2299999999999999E-2</c:v>
                </c:pt>
                <c:pt idx="29">
                  <c:v>5.0500000000000003E-2</c:v>
                </c:pt>
                <c:pt idx="30">
                  <c:v>4.36E-2</c:v>
                </c:pt>
                <c:pt idx="31">
                  <c:v>4.19E-2</c:v>
                </c:pt>
                <c:pt idx="32">
                  <c:v>3.8899999999999997E-2</c:v>
                </c:pt>
                <c:pt idx="33">
                  <c:v>4.0800000000000003E-2</c:v>
                </c:pt>
                <c:pt idx="34">
                  <c:v>4.58E-2</c:v>
                </c:pt>
                <c:pt idx="35">
                  <c:v>4.6699999999999998E-2</c:v>
                </c:pt>
                <c:pt idx="36">
                  <c:v>4.3900000000000002E-2</c:v>
                </c:pt>
                <c:pt idx="37">
                  <c:v>4.1000000000000002E-2</c:v>
                </c:pt>
                <c:pt idx="38">
                  <c:v>3.95E-2</c:v>
                </c:pt>
                <c:pt idx="39">
                  <c:v>3.8399999999999997E-2</c:v>
                </c:pt>
                <c:pt idx="40">
                  <c:v>3.9800000000000002E-2</c:v>
                </c:pt>
                <c:pt idx="41">
                  <c:v>4.1599999999999998E-2</c:v>
                </c:pt>
                <c:pt idx="42">
                  <c:v>4.07E-2</c:v>
                </c:pt>
                <c:pt idx="43">
                  <c:v>0.04</c:v>
                </c:pt>
                <c:pt idx="44">
                  <c:v>3.85E-2</c:v>
                </c:pt>
                <c:pt idx="45">
                  <c:v>3.8699999999999998E-2</c:v>
                </c:pt>
                <c:pt idx="46">
                  <c:v>4.1599999999999998E-2</c:v>
                </c:pt>
                <c:pt idx="47">
                  <c:v>4.2099999999999999E-2</c:v>
                </c:pt>
                <c:pt idx="48">
                  <c:v>4.1399999999999999E-2</c:v>
                </c:pt>
                <c:pt idx="49">
                  <c:v>4.4699999999999997E-2</c:v>
                </c:pt>
                <c:pt idx="50">
                  <c:v>0.05</c:v>
                </c:pt>
                <c:pt idx="51">
                  <c:v>5.5500000000000001E-2</c:v>
                </c:pt>
                <c:pt idx="52">
                  <c:v>5.9700000000000003E-2</c:v>
                </c:pt>
                <c:pt idx="53">
                  <c:v>5.9299999999999999E-2</c:v>
                </c:pt>
                <c:pt idx="54">
                  <c:v>6.13E-2</c:v>
                </c:pt>
                <c:pt idx="55">
                  <c:v>6.1800000000000001E-2</c:v>
                </c:pt>
                <c:pt idx="56">
                  <c:v>6.3899999999999998E-2</c:v>
                </c:pt>
                <c:pt idx="57">
                  <c:v>6.7299999999999999E-2</c:v>
                </c:pt>
                <c:pt idx="58">
                  <c:v>7.1499999999999994E-2</c:v>
                </c:pt>
                <c:pt idx="59">
                  <c:v>7.5899999999999995E-2</c:v>
                </c:pt>
                <c:pt idx="60">
                  <c:v>7.51E-2</c:v>
                </c:pt>
                <c:pt idx="61">
                  <c:v>7.1099999999999997E-2</c:v>
                </c:pt>
                <c:pt idx="62">
                  <c:v>6.7799999999999999E-2</c:v>
                </c:pt>
                <c:pt idx="63">
                  <c:v>6.5699999999999995E-2</c:v>
                </c:pt>
                <c:pt idx="64">
                  <c:v>6.1699999999999998E-2</c:v>
                </c:pt>
                <c:pt idx="65">
                  <c:v>5.7200000000000001E-2</c:v>
                </c:pt>
                <c:pt idx="66">
                  <c:v>5.7799999999999997E-2</c:v>
                </c:pt>
                <c:pt idx="67">
                  <c:v>5.9799999999999999E-2</c:v>
                </c:pt>
                <c:pt idx="68">
                  <c:v>5.8099999999999999E-2</c:v>
                </c:pt>
                <c:pt idx="69">
                  <c:v>5.7000000000000002E-2</c:v>
                </c:pt>
                <c:pt idx="70">
                  <c:v>5.4800000000000001E-2</c:v>
                </c:pt>
                <c:pt idx="71">
                  <c:v>5.3199999999999997E-2</c:v>
                </c:pt>
                <c:pt idx="72">
                  <c:v>5.11E-2</c:v>
                </c:pt>
                <c:pt idx="73">
                  <c:v>5.0299999999999997E-2</c:v>
                </c:pt>
                <c:pt idx="74">
                  <c:v>5.6599999999999998E-2</c:v>
                </c:pt>
                <c:pt idx="75">
                  <c:v>5.96E-2</c:v>
                </c:pt>
                <c:pt idx="76">
                  <c:v>6.0999999999999999E-2</c:v>
                </c:pt>
                <c:pt idx="77">
                  <c:v>6.3E-2</c:v>
                </c:pt>
                <c:pt idx="78">
                  <c:v>6.2700000000000006E-2</c:v>
                </c:pt>
                <c:pt idx="79">
                  <c:v>6.0299999999999999E-2</c:v>
                </c:pt>
                <c:pt idx="80">
                  <c:v>6.2300000000000001E-2</c:v>
                </c:pt>
                <c:pt idx="81">
                  <c:v>5.91E-2</c:v>
                </c:pt>
                <c:pt idx="82">
                  <c:v>5.7000000000000002E-2</c:v>
                </c:pt>
                <c:pt idx="83">
                  <c:v>5.7799999999999997E-2</c:v>
                </c:pt>
                <c:pt idx="84">
                  <c:v>6.0100000000000001E-2</c:v>
                </c:pt>
                <c:pt idx="85">
                  <c:v>5.8999999999999997E-2</c:v>
                </c:pt>
                <c:pt idx="86">
                  <c:v>6.2199999999999998E-2</c:v>
                </c:pt>
                <c:pt idx="87">
                  <c:v>6.4500000000000002E-2</c:v>
                </c:pt>
                <c:pt idx="88">
                  <c:v>6.2799999999999995E-2</c:v>
                </c:pt>
                <c:pt idx="89">
                  <c:v>6.0900000000000003E-2</c:v>
                </c:pt>
                <c:pt idx="90">
                  <c:v>5.8900000000000001E-2</c:v>
                </c:pt>
                <c:pt idx="91">
                  <c:v>5.9400000000000001E-2</c:v>
                </c:pt>
                <c:pt idx="92">
                  <c:v>5.8799999999999998E-2</c:v>
                </c:pt>
                <c:pt idx="93">
                  <c:v>5.7700000000000001E-2</c:v>
                </c:pt>
                <c:pt idx="94">
                  <c:v>5.7099999999999998E-2</c:v>
                </c:pt>
                <c:pt idx="95">
                  <c:v>5.7200000000000001E-2</c:v>
                </c:pt>
                <c:pt idx="96">
                  <c:v>5.3600000000000002E-2</c:v>
                </c:pt>
                <c:pt idx="97">
                  <c:v>5.4199999999999998E-2</c:v>
                </c:pt>
                <c:pt idx="98">
                  <c:v>5.5599999999999997E-2</c:v>
                </c:pt>
                <c:pt idx="99">
                  <c:v>5.5599999999999997E-2</c:v>
                </c:pt>
                <c:pt idx="100">
                  <c:v>5.5899999999999998E-2</c:v>
                </c:pt>
                <c:pt idx="101">
                  <c:v>5.5199999999999999E-2</c:v>
                </c:pt>
                <c:pt idx="102">
                  <c:v>5.4600000000000003E-2</c:v>
                </c:pt>
                <c:pt idx="103">
                  <c:v>5.2699999999999997E-2</c:v>
                </c:pt>
                <c:pt idx="104">
                  <c:v>4.6699999999999998E-2</c:v>
                </c:pt>
                <c:pt idx="105">
                  <c:v>4.0899999999999999E-2</c:v>
                </c:pt>
                <c:pt idx="106">
                  <c:v>4.5400000000000003E-2</c:v>
                </c:pt>
                <c:pt idx="107">
                  <c:v>4.5100000000000001E-2</c:v>
                </c:pt>
                <c:pt idx="108">
                  <c:v>4.6199999999999998E-2</c:v>
                </c:pt>
                <c:pt idx="109">
                  <c:v>4.8800000000000003E-2</c:v>
                </c:pt>
                <c:pt idx="110">
                  <c:v>5.0500000000000003E-2</c:v>
                </c:pt>
                <c:pt idx="111">
                  <c:v>4.9799999999999997E-2</c:v>
                </c:pt>
                <c:pt idx="112">
                  <c:v>5.2499999999999998E-2</c:v>
                </c:pt>
                <c:pt idx="113">
                  <c:v>5.62E-2</c:v>
                </c:pt>
                <c:pt idx="114">
                  <c:v>5.5500000000000001E-2</c:v>
                </c:pt>
                <c:pt idx="115">
                  <c:v>5.6800000000000003E-2</c:v>
                </c:pt>
                <c:pt idx="116">
                  <c:v>5.6599999999999998E-2</c:v>
                </c:pt>
                <c:pt idx="117">
                  <c:v>5.8599999999999999E-2</c:v>
                </c:pt>
                <c:pt idx="118">
                  <c:v>5.8599999999999999E-2</c:v>
                </c:pt>
                <c:pt idx="119">
                  <c:v>6.0999999999999999E-2</c:v>
                </c:pt>
                <c:pt idx="120">
                  <c:v>6.4399999999999999E-2</c:v>
                </c:pt>
                <c:pt idx="121">
                  <c:v>6.6100000000000006E-2</c:v>
                </c:pt>
                <c:pt idx="122">
                  <c:v>6.5299999999999997E-2</c:v>
                </c:pt>
                <c:pt idx="123">
                  <c:v>6.4000000000000001E-2</c:v>
                </c:pt>
                <c:pt idx="124">
                  <c:v>6.8099999999999994E-2</c:v>
                </c:pt>
                <c:pt idx="125">
                  <c:v>6.4799999999999996E-2</c:v>
                </c:pt>
                <c:pt idx="126">
                  <c:v>6.3399999999999998E-2</c:v>
                </c:pt>
                <c:pt idx="127">
                  <c:v>6.2300000000000001E-2</c:v>
                </c:pt>
                <c:pt idx="128">
                  <c:v>6.08E-2</c:v>
                </c:pt>
                <c:pt idx="129">
                  <c:v>5.91E-2</c:v>
                </c:pt>
                <c:pt idx="130">
                  <c:v>5.8799999999999998E-2</c:v>
                </c:pt>
                <c:pt idx="131">
                  <c:v>5.3499999999999999E-2</c:v>
                </c:pt>
                <c:pt idx="132">
                  <c:v>4.7600000000000003E-2</c:v>
                </c:pt>
                <c:pt idx="133">
                  <c:v>4.6600000000000003E-2</c:v>
                </c:pt>
                <c:pt idx="134">
                  <c:v>4.3400000000000001E-2</c:v>
                </c:pt>
                <c:pt idx="135">
                  <c:v>4.2299999999999997E-2</c:v>
                </c:pt>
                <c:pt idx="136">
                  <c:v>4.2599999999999999E-2</c:v>
                </c:pt>
                <c:pt idx="137">
                  <c:v>4.0800000000000003E-2</c:v>
                </c:pt>
                <c:pt idx="138">
                  <c:v>4.0399999999999998E-2</c:v>
                </c:pt>
                <c:pt idx="139">
                  <c:v>3.7600000000000001E-2</c:v>
                </c:pt>
                <c:pt idx="140">
                  <c:v>3.1199999999999999E-2</c:v>
                </c:pt>
                <c:pt idx="141">
                  <c:v>2.7300000000000001E-2</c:v>
                </c:pt>
                <c:pt idx="142">
                  <c:v>2.7799999999999998E-2</c:v>
                </c:pt>
                <c:pt idx="143">
                  <c:v>3.1099999999999999E-2</c:v>
                </c:pt>
                <c:pt idx="144">
                  <c:v>3.0300000000000001E-2</c:v>
                </c:pt>
                <c:pt idx="145">
                  <c:v>3.0200000000000001E-2</c:v>
                </c:pt>
                <c:pt idx="146">
                  <c:v>3.56E-2</c:v>
                </c:pt>
                <c:pt idx="147">
                  <c:v>3.4200000000000001E-2</c:v>
                </c:pt>
                <c:pt idx="148">
                  <c:v>3.2599999999999997E-2</c:v>
                </c:pt>
                <c:pt idx="149">
                  <c:v>2.9899999999999999E-2</c:v>
                </c:pt>
                <c:pt idx="150">
                  <c:v>2.5600000000000001E-2</c:v>
                </c:pt>
                <c:pt idx="151">
                  <c:v>2.1299999999999999E-2</c:v>
                </c:pt>
                <c:pt idx="152">
                  <c:v>0.02</c:v>
                </c:pt>
                <c:pt idx="153">
                  <c:v>1.9099999999999999E-2</c:v>
                </c:pt>
                <c:pt idx="154">
                  <c:v>1.9199999999999998E-2</c:v>
                </c:pt>
                <c:pt idx="155">
                  <c:v>1.84E-2</c:v>
                </c:pt>
                <c:pt idx="156">
                  <c:v>1.7399999999999999E-2</c:v>
                </c:pt>
                <c:pt idx="157">
                  <c:v>1.6299999999999999E-2</c:v>
                </c:pt>
                <c:pt idx="158">
                  <c:v>1.5699999999999999E-2</c:v>
                </c:pt>
                <c:pt idx="159">
                  <c:v>1.6199999999999999E-2</c:v>
                </c:pt>
                <c:pt idx="160">
                  <c:v>1.4200000000000001E-2</c:v>
                </c:pt>
                <c:pt idx="161">
                  <c:v>1.23E-2</c:v>
                </c:pt>
                <c:pt idx="162">
                  <c:v>1.47E-2</c:v>
                </c:pt>
                <c:pt idx="163">
                  <c:v>1.8599999999999998E-2</c:v>
                </c:pt>
                <c:pt idx="164">
                  <c:v>1.7100000000000001E-2</c:v>
                </c:pt>
                <c:pt idx="165">
                  <c:v>1.7500000000000002E-2</c:v>
                </c:pt>
                <c:pt idx="166">
                  <c:v>1.9300000000000001E-2</c:v>
                </c:pt>
                <c:pt idx="167">
                  <c:v>1.9099999999999999E-2</c:v>
                </c:pt>
                <c:pt idx="168">
                  <c:v>1.7600000000000001E-2</c:v>
                </c:pt>
                <c:pt idx="169">
                  <c:v>1.7399999999999999E-2</c:v>
                </c:pt>
                <c:pt idx="170">
                  <c:v>1.5800000000000002E-2</c:v>
                </c:pt>
                <c:pt idx="171">
                  <c:v>2.07E-2</c:v>
                </c:pt>
                <c:pt idx="172">
                  <c:v>2.53E-2</c:v>
                </c:pt>
                <c:pt idx="173">
                  <c:v>2.76E-2</c:v>
                </c:pt>
                <c:pt idx="174">
                  <c:v>2.64E-2</c:v>
                </c:pt>
                <c:pt idx="175">
                  <c:v>2.5100000000000001E-2</c:v>
                </c:pt>
                <c:pt idx="176">
                  <c:v>2.53E-2</c:v>
                </c:pt>
                <c:pt idx="177">
                  <c:v>2.58E-2</c:v>
                </c:pt>
                <c:pt idx="178">
                  <c:v>2.8500000000000001E-2</c:v>
                </c:pt>
                <c:pt idx="179">
                  <c:v>3.0099999999999998E-2</c:v>
                </c:pt>
                <c:pt idx="180">
                  <c:v>3.2199999999999999E-2</c:v>
                </c:pt>
                <c:pt idx="181">
                  <c:v>3.3799999999999997E-2</c:v>
                </c:pt>
                <c:pt idx="182">
                  <c:v>3.73E-2</c:v>
                </c:pt>
                <c:pt idx="183">
                  <c:v>3.6499999999999998E-2</c:v>
                </c:pt>
                <c:pt idx="184">
                  <c:v>3.6400000000000002E-2</c:v>
                </c:pt>
                <c:pt idx="185">
                  <c:v>3.6400000000000002E-2</c:v>
                </c:pt>
                <c:pt idx="186">
                  <c:v>3.8699999999999998E-2</c:v>
                </c:pt>
                <c:pt idx="187">
                  <c:v>4.0399999999999998E-2</c:v>
                </c:pt>
                <c:pt idx="188">
                  <c:v>3.95E-2</c:v>
                </c:pt>
                <c:pt idx="189">
                  <c:v>4.2700000000000002E-2</c:v>
                </c:pt>
                <c:pt idx="190">
                  <c:v>4.4200000000000003E-2</c:v>
                </c:pt>
                <c:pt idx="191">
                  <c:v>4.3999999999999997E-2</c:v>
                </c:pt>
                <c:pt idx="192">
                  <c:v>4.3999999999999997E-2</c:v>
                </c:pt>
                <c:pt idx="193">
                  <c:v>4.6699999999999998E-2</c:v>
                </c:pt>
                <c:pt idx="194">
                  <c:v>4.7300000000000002E-2</c:v>
                </c:pt>
                <c:pt idx="195">
                  <c:v>4.8899999999999999E-2</c:v>
                </c:pt>
                <c:pt idx="196">
                  <c:v>4.9700000000000001E-2</c:v>
                </c:pt>
                <c:pt idx="197">
                  <c:v>5.1200000000000002E-2</c:v>
                </c:pt>
                <c:pt idx="198">
                  <c:v>5.1200000000000002E-2</c:v>
                </c:pt>
                <c:pt idx="199">
                  <c:v>4.9000000000000002E-2</c:v>
                </c:pt>
                <c:pt idx="200">
                  <c:v>4.7699999999999999E-2</c:v>
                </c:pt>
                <c:pt idx="201">
                  <c:v>4.8000000000000001E-2</c:v>
                </c:pt>
                <c:pt idx="202">
                  <c:v>4.7399999999999998E-2</c:v>
                </c:pt>
                <c:pt idx="203">
                  <c:v>4.6699999999999998E-2</c:v>
                </c:pt>
                <c:pt idx="204">
                  <c:v>4.8800000000000003E-2</c:v>
                </c:pt>
                <c:pt idx="205">
                  <c:v>4.8500000000000001E-2</c:v>
                </c:pt>
                <c:pt idx="206">
                  <c:v>4.5699999999999998E-2</c:v>
                </c:pt>
                <c:pt idx="207">
                  <c:v>4.6699999999999998E-2</c:v>
                </c:pt>
                <c:pt idx="208">
                  <c:v>4.7699999999999999E-2</c:v>
                </c:pt>
                <c:pt idx="209">
                  <c:v>4.9799999999999997E-2</c:v>
                </c:pt>
                <c:pt idx="210">
                  <c:v>4.82E-2</c:v>
                </c:pt>
                <c:pt idx="211">
                  <c:v>4.3099999999999999E-2</c:v>
                </c:pt>
                <c:pt idx="212">
                  <c:v>4.0099999999999997E-2</c:v>
                </c:pt>
                <c:pt idx="213">
                  <c:v>3.9699999999999999E-2</c:v>
                </c:pt>
                <c:pt idx="214">
                  <c:v>3.3399999999999999E-2</c:v>
                </c:pt>
                <c:pt idx="215">
                  <c:v>3.1199999999999999E-2</c:v>
                </c:pt>
                <c:pt idx="216">
                  <c:v>2.4799999999999999E-2</c:v>
                </c:pt>
                <c:pt idx="217">
                  <c:v>1.9699999999999999E-2</c:v>
                </c:pt>
                <c:pt idx="218">
                  <c:v>1.6199999999999999E-2</c:v>
                </c:pt>
                <c:pt idx="219">
                  <c:v>2.0500000000000001E-2</c:v>
                </c:pt>
                <c:pt idx="220">
                  <c:v>2.4500000000000001E-2</c:v>
                </c:pt>
                <c:pt idx="221">
                  <c:v>2.7699999999999999E-2</c:v>
                </c:pt>
                <c:pt idx="222">
                  <c:v>2.5700000000000001E-2</c:v>
                </c:pt>
                <c:pt idx="223">
                  <c:v>2.4199999999999999E-2</c:v>
                </c:pt>
                <c:pt idx="224">
                  <c:v>2.0799999999999999E-2</c:v>
                </c:pt>
                <c:pt idx="225">
                  <c:v>1.61E-2</c:v>
                </c:pt>
                <c:pt idx="226">
                  <c:v>1.21E-2</c:v>
                </c:pt>
                <c:pt idx="227">
                  <c:v>8.2000000000000007E-3</c:v>
                </c:pt>
                <c:pt idx="228">
                  <c:v>8.0999999999999996E-3</c:v>
                </c:pt>
                <c:pt idx="229">
                  <c:v>9.7999999999999997E-3</c:v>
                </c:pt>
                <c:pt idx="230">
                  <c:v>9.2999999999999992E-3</c:v>
                </c:pt>
                <c:pt idx="231">
                  <c:v>9.2999999999999992E-3</c:v>
                </c:pt>
                <c:pt idx="232">
                  <c:v>9.2999999999999992E-3</c:v>
                </c:pt>
                <c:pt idx="233">
                  <c:v>1.18E-2</c:v>
                </c:pt>
                <c:pt idx="234">
                  <c:v>1.0200000000000001E-2</c:v>
                </c:pt>
                <c:pt idx="235">
                  <c:v>1.12E-2</c:v>
                </c:pt>
                <c:pt idx="236">
                  <c:v>9.5999999999999992E-3</c:v>
                </c:pt>
                <c:pt idx="237">
                  <c:v>9.4999999999999998E-3</c:v>
                </c:pt>
                <c:pt idx="238">
                  <c:v>8.0000000000000002E-3</c:v>
                </c:pt>
                <c:pt idx="239">
                  <c:v>8.6999999999999994E-3</c:v>
                </c:pt>
                <c:pt idx="240">
                  <c:v>9.2999999999999992E-3</c:v>
                </c:pt>
                <c:pt idx="241">
                  <c:v>8.6E-3</c:v>
                </c:pt>
                <c:pt idx="242">
                  <c:v>9.5999999999999992E-3</c:v>
                </c:pt>
                <c:pt idx="243">
                  <c:v>1.06E-2</c:v>
                </c:pt>
                <c:pt idx="244">
                  <c:v>8.3000000000000001E-3</c:v>
                </c:pt>
                <c:pt idx="245">
                  <c:v>7.1999999999999998E-3</c:v>
                </c:pt>
                <c:pt idx="246">
                  <c:v>6.1999999999999998E-3</c:v>
                </c:pt>
                <c:pt idx="247">
                  <c:v>5.1999999999999998E-3</c:v>
                </c:pt>
                <c:pt idx="248">
                  <c:v>4.7999999999999996E-3</c:v>
                </c:pt>
                <c:pt idx="249">
                  <c:v>3.8E-3</c:v>
                </c:pt>
                <c:pt idx="250">
                  <c:v>4.4999999999999997E-3</c:v>
                </c:pt>
                <c:pt idx="251">
                  <c:v>6.1999999999999998E-3</c:v>
                </c:pt>
                <c:pt idx="252">
                  <c:v>6.1000000000000004E-3</c:v>
                </c:pt>
                <c:pt idx="253">
                  <c:v>7.7000000000000002E-3</c:v>
                </c:pt>
                <c:pt idx="254">
                  <c:v>7.0000000000000001E-3</c:v>
                </c:pt>
                <c:pt idx="255">
                  <c:v>7.3000000000000001E-3</c:v>
                </c:pt>
                <c:pt idx="256">
                  <c:v>5.5999999999999999E-3</c:v>
                </c:pt>
                <c:pt idx="257">
                  <c:v>4.1000000000000003E-3</c:v>
                </c:pt>
                <c:pt idx="258">
                  <c:v>4.1000000000000003E-3</c:v>
                </c:pt>
                <c:pt idx="259">
                  <c:v>2.3E-3</c:v>
                </c:pt>
                <c:pt idx="260">
                  <c:v>2.0999999999999999E-3</c:v>
                </c:pt>
                <c:pt idx="261">
                  <c:v>2.8E-3</c:v>
                </c:pt>
                <c:pt idx="262">
                  <c:v>2.5000000000000001E-3</c:v>
                </c:pt>
                <c:pt idx="263">
                  <c:v>2.5999999999999999E-3</c:v>
                </c:pt>
                <c:pt idx="264">
                  <c:v>2.3999999999999998E-3</c:v>
                </c:pt>
                <c:pt idx="265">
                  <c:v>2.8E-3</c:v>
                </c:pt>
                <c:pt idx="266">
                  <c:v>3.3999999999999998E-3</c:v>
                </c:pt>
                <c:pt idx="267">
                  <c:v>2.8999999999999998E-3</c:v>
                </c:pt>
                <c:pt idx="268">
                  <c:v>2.8999999999999998E-3</c:v>
                </c:pt>
                <c:pt idx="269">
                  <c:v>2.8999999999999998E-3</c:v>
                </c:pt>
                <c:pt idx="270">
                  <c:v>2.5000000000000001E-3</c:v>
                </c:pt>
                <c:pt idx="271">
                  <c:v>2.7000000000000001E-3</c:v>
                </c:pt>
                <c:pt idx="272">
                  <c:v>2.5999999999999999E-3</c:v>
                </c:pt>
                <c:pt idx="273">
                  <c:v>2.8E-3</c:v>
                </c:pt>
                <c:pt idx="274">
                  <c:v>2.7000000000000001E-3</c:v>
                </c:pt>
                <c:pt idx="275">
                  <c:v>2.5999999999999999E-3</c:v>
                </c:pt>
                <c:pt idx="276">
                  <c:v>2.7000000000000001E-3</c:v>
                </c:pt>
                <c:pt idx="277">
                  <c:v>2.7000000000000001E-3</c:v>
                </c:pt>
                <c:pt idx="278">
                  <c:v>2.5999999999999999E-3</c:v>
                </c:pt>
                <c:pt idx="279">
                  <c:v>2.3E-3</c:v>
                </c:pt>
                <c:pt idx="280">
                  <c:v>2.5000000000000001E-3</c:v>
                </c:pt>
                <c:pt idx="281">
                  <c:v>3.3E-3</c:v>
                </c:pt>
                <c:pt idx="282">
                  <c:v>3.3999999999999998E-3</c:v>
                </c:pt>
                <c:pt idx="283">
                  <c:v>3.5999999999999999E-3</c:v>
                </c:pt>
                <c:pt idx="284">
                  <c:v>4.0000000000000001E-3</c:v>
                </c:pt>
                <c:pt idx="285">
                  <c:v>3.3999999999999998E-3</c:v>
                </c:pt>
                <c:pt idx="286">
                  <c:v>3.0000000000000001E-3</c:v>
                </c:pt>
                <c:pt idx="287">
                  <c:v>3.3999999999999998E-3</c:v>
                </c:pt>
                <c:pt idx="288">
                  <c:v>3.8999999999999998E-3</c:v>
                </c:pt>
                <c:pt idx="289">
                  <c:v>3.3E-3</c:v>
                </c:pt>
                <c:pt idx="290">
                  <c:v>4.0000000000000001E-3</c:v>
                </c:pt>
                <c:pt idx="291">
                  <c:v>4.1999999999999997E-3</c:v>
                </c:pt>
                <c:pt idx="292">
                  <c:v>3.8999999999999998E-3</c:v>
                </c:pt>
                <c:pt idx="293">
                  <c:v>4.4999999999999997E-3</c:v>
                </c:pt>
                <c:pt idx="294">
                  <c:v>5.1000000000000004E-3</c:v>
                </c:pt>
                <c:pt idx="295">
                  <c:v>4.7000000000000002E-3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10-Yr Yield</c:v>
                </c:pt>
              </c:strCache>
            </c:strRef>
          </c:tx>
          <c:spPr>
            <a:ln w="38324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Sheet1!$A$2:$A$297</c:f>
              <c:strCache>
                <c:ptCount val="296"/>
                <c:pt idx="0">
                  <c:v>1/31/1990</c:v>
                </c:pt>
                <c:pt idx="1">
                  <c:v>2/28/1990</c:v>
                </c:pt>
                <c:pt idx="2">
                  <c:v>3/31/1990</c:v>
                </c:pt>
                <c:pt idx="3">
                  <c:v>4/30/1990</c:v>
                </c:pt>
                <c:pt idx="4">
                  <c:v>5/31/1990</c:v>
                </c:pt>
                <c:pt idx="5">
                  <c:v>6/30/1990</c:v>
                </c:pt>
                <c:pt idx="6">
                  <c:v>7/31/1990</c:v>
                </c:pt>
                <c:pt idx="7">
                  <c:v>8/31/1990</c:v>
                </c:pt>
                <c:pt idx="8">
                  <c:v>9/30/1990</c:v>
                </c:pt>
                <c:pt idx="9">
                  <c:v>10/31/1990</c:v>
                </c:pt>
                <c:pt idx="10">
                  <c:v>11/30/1990</c:v>
                </c:pt>
                <c:pt idx="11">
                  <c:v>12/31/1990</c:v>
                </c:pt>
                <c:pt idx="12">
                  <c:v>1/31/1991</c:v>
                </c:pt>
                <c:pt idx="13">
                  <c:v>2/28/1991</c:v>
                </c:pt>
                <c:pt idx="14">
                  <c:v>3/31/1991</c:v>
                </c:pt>
                <c:pt idx="15">
                  <c:v>4/30/1991</c:v>
                </c:pt>
                <c:pt idx="16">
                  <c:v>5/31/1991</c:v>
                </c:pt>
                <c:pt idx="17">
                  <c:v>6/30/1991</c:v>
                </c:pt>
                <c:pt idx="18">
                  <c:v>7/31/1991</c:v>
                </c:pt>
                <c:pt idx="19">
                  <c:v>8/31/1991</c:v>
                </c:pt>
                <c:pt idx="20">
                  <c:v>9/30/1991</c:v>
                </c:pt>
                <c:pt idx="21">
                  <c:v>10/31/1991</c:v>
                </c:pt>
                <c:pt idx="22">
                  <c:v>11/30/1991</c:v>
                </c:pt>
                <c:pt idx="23">
                  <c:v>12/31/1991</c:v>
                </c:pt>
                <c:pt idx="24">
                  <c:v>1/31/1992</c:v>
                </c:pt>
                <c:pt idx="25">
                  <c:v>2/28/1992</c:v>
                </c:pt>
                <c:pt idx="26">
                  <c:v>3/31/1992</c:v>
                </c:pt>
                <c:pt idx="27">
                  <c:v>4/30/1992</c:v>
                </c:pt>
                <c:pt idx="28">
                  <c:v>5/31/1992</c:v>
                </c:pt>
                <c:pt idx="29">
                  <c:v>6/30/1992</c:v>
                </c:pt>
                <c:pt idx="30">
                  <c:v>7/31/1992</c:v>
                </c:pt>
                <c:pt idx="31">
                  <c:v>8/31/1992</c:v>
                </c:pt>
                <c:pt idx="32">
                  <c:v>9/30/1992</c:v>
                </c:pt>
                <c:pt idx="33">
                  <c:v>10/31/1992</c:v>
                </c:pt>
                <c:pt idx="34">
                  <c:v>11/30/1992</c:v>
                </c:pt>
                <c:pt idx="35">
                  <c:v>12/31/1992</c:v>
                </c:pt>
                <c:pt idx="36">
                  <c:v>1/31/1993</c:v>
                </c:pt>
                <c:pt idx="37">
                  <c:v>2/28/1993</c:v>
                </c:pt>
                <c:pt idx="38">
                  <c:v>3/31/1993</c:v>
                </c:pt>
                <c:pt idx="39">
                  <c:v>4/30/1993</c:v>
                </c:pt>
                <c:pt idx="40">
                  <c:v>5/31/1993</c:v>
                </c:pt>
                <c:pt idx="41">
                  <c:v>6/30/1993</c:v>
                </c:pt>
                <c:pt idx="42">
                  <c:v>7/31/1993</c:v>
                </c:pt>
                <c:pt idx="43">
                  <c:v>8/31/1993</c:v>
                </c:pt>
                <c:pt idx="44">
                  <c:v>9/30/1993</c:v>
                </c:pt>
                <c:pt idx="45">
                  <c:v>10/31/1993</c:v>
                </c:pt>
                <c:pt idx="46">
                  <c:v>11/30/1993</c:v>
                </c:pt>
                <c:pt idx="47">
                  <c:v>12/31/1993</c:v>
                </c:pt>
                <c:pt idx="48">
                  <c:v>1/31/1994</c:v>
                </c:pt>
                <c:pt idx="49">
                  <c:v>2/28/1994</c:v>
                </c:pt>
                <c:pt idx="50">
                  <c:v>3/31/1994</c:v>
                </c:pt>
                <c:pt idx="51">
                  <c:v>4/30/1994</c:v>
                </c:pt>
                <c:pt idx="52">
                  <c:v>5/31/1994</c:v>
                </c:pt>
                <c:pt idx="53">
                  <c:v>6/30/1994</c:v>
                </c:pt>
                <c:pt idx="54">
                  <c:v>7/31/1994</c:v>
                </c:pt>
                <c:pt idx="55">
                  <c:v>8/31/1994</c:v>
                </c:pt>
                <c:pt idx="56">
                  <c:v>9/30/1994</c:v>
                </c:pt>
                <c:pt idx="57">
                  <c:v>10/31/1994</c:v>
                </c:pt>
                <c:pt idx="58">
                  <c:v>11/30/1994</c:v>
                </c:pt>
                <c:pt idx="59">
                  <c:v>12/31/1994</c:v>
                </c:pt>
                <c:pt idx="60">
                  <c:v>1/31/1995</c:v>
                </c:pt>
                <c:pt idx="61">
                  <c:v>2/28/1995</c:v>
                </c:pt>
                <c:pt idx="62">
                  <c:v>3/31/1995</c:v>
                </c:pt>
                <c:pt idx="63">
                  <c:v>4/30/1995</c:v>
                </c:pt>
                <c:pt idx="64">
                  <c:v>5/31/1995</c:v>
                </c:pt>
                <c:pt idx="65">
                  <c:v>6/30/1995</c:v>
                </c:pt>
                <c:pt idx="66">
                  <c:v>7/31/1995</c:v>
                </c:pt>
                <c:pt idx="67">
                  <c:v>8/31/1995</c:v>
                </c:pt>
                <c:pt idx="68">
                  <c:v>9/30/1995</c:v>
                </c:pt>
                <c:pt idx="69">
                  <c:v>10/31/1995</c:v>
                </c:pt>
                <c:pt idx="70">
                  <c:v>11/30/1995</c:v>
                </c:pt>
                <c:pt idx="71">
                  <c:v>12/31/1995</c:v>
                </c:pt>
                <c:pt idx="72">
                  <c:v>1/31/1996</c:v>
                </c:pt>
                <c:pt idx="73">
                  <c:v>2/28/1996</c:v>
                </c:pt>
                <c:pt idx="74">
                  <c:v>3/31/1996</c:v>
                </c:pt>
                <c:pt idx="75">
                  <c:v>4/30/1996</c:v>
                </c:pt>
                <c:pt idx="76">
                  <c:v>5/31/1996</c:v>
                </c:pt>
                <c:pt idx="77">
                  <c:v>6/30/1996</c:v>
                </c:pt>
                <c:pt idx="78">
                  <c:v>7/31/1996</c:v>
                </c:pt>
                <c:pt idx="79">
                  <c:v>8/31/1996</c:v>
                </c:pt>
                <c:pt idx="80">
                  <c:v>9/30/1996</c:v>
                </c:pt>
                <c:pt idx="81">
                  <c:v>10/31/1996</c:v>
                </c:pt>
                <c:pt idx="82">
                  <c:v>11/30/1996</c:v>
                </c:pt>
                <c:pt idx="83">
                  <c:v>12/31/1996</c:v>
                </c:pt>
                <c:pt idx="84">
                  <c:v>1/31/1997</c:v>
                </c:pt>
                <c:pt idx="85">
                  <c:v>2/28/1997</c:v>
                </c:pt>
                <c:pt idx="86">
                  <c:v>3/31/1997</c:v>
                </c:pt>
                <c:pt idx="87">
                  <c:v>4/30/1997</c:v>
                </c:pt>
                <c:pt idx="88">
                  <c:v>5/31/1997</c:v>
                </c:pt>
                <c:pt idx="89">
                  <c:v>6/30/1997</c:v>
                </c:pt>
                <c:pt idx="90">
                  <c:v>7/31/1997</c:v>
                </c:pt>
                <c:pt idx="91">
                  <c:v>8/31/1997</c:v>
                </c:pt>
                <c:pt idx="92">
                  <c:v>9/30/1997</c:v>
                </c:pt>
                <c:pt idx="93">
                  <c:v>10/31/1997</c:v>
                </c:pt>
                <c:pt idx="94">
                  <c:v>11/30/1997</c:v>
                </c:pt>
                <c:pt idx="95">
                  <c:v>12/31/1997</c:v>
                </c:pt>
                <c:pt idx="96">
                  <c:v>1/31/1998</c:v>
                </c:pt>
                <c:pt idx="97">
                  <c:v>2/28/1998</c:v>
                </c:pt>
                <c:pt idx="98">
                  <c:v>3/31/1998</c:v>
                </c:pt>
                <c:pt idx="99">
                  <c:v>4/30/1998</c:v>
                </c:pt>
                <c:pt idx="100">
                  <c:v>5/31/1998</c:v>
                </c:pt>
                <c:pt idx="101">
                  <c:v>6/30/1998</c:v>
                </c:pt>
                <c:pt idx="102">
                  <c:v>7/31/1998</c:v>
                </c:pt>
                <c:pt idx="103">
                  <c:v>8/31/1998</c:v>
                </c:pt>
                <c:pt idx="104">
                  <c:v>9/30/1998</c:v>
                </c:pt>
                <c:pt idx="105">
                  <c:v>10/31/1998</c:v>
                </c:pt>
                <c:pt idx="106">
                  <c:v>11/30/1998</c:v>
                </c:pt>
                <c:pt idx="107">
                  <c:v>12/31/1998</c:v>
                </c:pt>
                <c:pt idx="108">
                  <c:v>1/31/1999</c:v>
                </c:pt>
                <c:pt idx="109">
                  <c:v>2/28/1999</c:v>
                </c:pt>
                <c:pt idx="110">
                  <c:v>3/31/1999</c:v>
                </c:pt>
                <c:pt idx="111">
                  <c:v>4/30/1999</c:v>
                </c:pt>
                <c:pt idx="112">
                  <c:v>5/31/1999</c:v>
                </c:pt>
                <c:pt idx="113">
                  <c:v>6/30/1999</c:v>
                </c:pt>
                <c:pt idx="114">
                  <c:v>7/31/1999</c:v>
                </c:pt>
                <c:pt idx="115">
                  <c:v>8/31/1999</c:v>
                </c:pt>
                <c:pt idx="116">
                  <c:v>9/30/1999</c:v>
                </c:pt>
                <c:pt idx="117">
                  <c:v>10/31/1999</c:v>
                </c:pt>
                <c:pt idx="118">
                  <c:v>11/30/1999</c:v>
                </c:pt>
                <c:pt idx="119">
                  <c:v>12/31/1999</c:v>
                </c:pt>
                <c:pt idx="120">
                  <c:v>1/31/2000</c:v>
                </c:pt>
                <c:pt idx="121">
                  <c:v>2/28/2000</c:v>
                </c:pt>
                <c:pt idx="122">
                  <c:v>3/31/2000</c:v>
                </c:pt>
                <c:pt idx="123">
                  <c:v>4/30/2000</c:v>
                </c:pt>
                <c:pt idx="124">
                  <c:v>5/31/2000</c:v>
                </c:pt>
                <c:pt idx="125">
                  <c:v>6/30/2000</c:v>
                </c:pt>
                <c:pt idx="126">
                  <c:v>7/31/2000</c:v>
                </c:pt>
                <c:pt idx="127">
                  <c:v>8/31/2000</c:v>
                </c:pt>
                <c:pt idx="128">
                  <c:v>9/30/2000</c:v>
                </c:pt>
                <c:pt idx="129">
                  <c:v>10/31/2000</c:v>
                </c:pt>
                <c:pt idx="130">
                  <c:v>11/30/2000</c:v>
                </c:pt>
                <c:pt idx="131">
                  <c:v>12/31/2000</c:v>
                </c:pt>
                <c:pt idx="132">
                  <c:v>1/31/2001</c:v>
                </c:pt>
                <c:pt idx="133">
                  <c:v>2/28/2001</c:v>
                </c:pt>
                <c:pt idx="134">
                  <c:v>3/31/2001</c:v>
                </c:pt>
                <c:pt idx="135">
                  <c:v>4/30/2001</c:v>
                </c:pt>
                <c:pt idx="136">
                  <c:v>5/31/2001</c:v>
                </c:pt>
                <c:pt idx="137">
                  <c:v>6/30/2001</c:v>
                </c:pt>
                <c:pt idx="138">
                  <c:v>7/31/2001</c:v>
                </c:pt>
                <c:pt idx="139">
                  <c:v>8/31/2001</c:v>
                </c:pt>
                <c:pt idx="140">
                  <c:v>9/30/2001</c:v>
                </c:pt>
                <c:pt idx="141">
                  <c:v>10/31/2001</c:v>
                </c:pt>
                <c:pt idx="142">
                  <c:v>11/30/2001</c:v>
                </c:pt>
                <c:pt idx="143">
                  <c:v>12/31/2001</c:v>
                </c:pt>
                <c:pt idx="144">
                  <c:v>1/31/2002</c:v>
                </c:pt>
                <c:pt idx="145">
                  <c:v>2/28/2002</c:v>
                </c:pt>
                <c:pt idx="146">
                  <c:v>3/31/2002</c:v>
                </c:pt>
                <c:pt idx="147">
                  <c:v>4/30/2002</c:v>
                </c:pt>
                <c:pt idx="148">
                  <c:v>5/31/2002</c:v>
                </c:pt>
                <c:pt idx="149">
                  <c:v>6/30/2002</c:v>
                </c:pt>
                <c:pt idx="150">
                  <c:v>7/31/2002</c:v>
                </c:pt>
                <c:pt idx="151">
                  <c:v>8/31/2002</c:v>
                </c:pt>
                <c:pt idx="152">
                  <c:v>9/30/2002</c:v>
                </c:pt>
                <c:pt idx="153">
                  <c:v>10/31/2002</c:v>
                </c:pt>
                <c:pt idx="154">
                  <c:v>11/30/2002</c:v>
                </c:pt>
                <c:pt idx="155">
                  <c:v>12/31/2002</c:v>
                </c:pt>
                <c:pt idx="156">
                  <c:v>1/31/2003</c:v>
                </c:pt>
                <c:pt idx="157">
                  <c:v>2/28/2003</c:v>
                </c:pt>
                <c:pt idx="158">
                  <c:v>3/31/2003</c:v>
                </c:pt>
                <c:pt idx="159">
                  <c:v>4/30/2003</c:v>
                </c:pt>
                <c:pt idx="160">
                  <c:v>5/31/2003</c:v>
                </c:pt>
                <c:pt idx="161">
                  <c:v>6/30/2003</c:v>
                </c:pt>
                <c:pt idx="162">
                  <c:v>7/31/2003</c:v>
                </c:pt>
                <c:pt idx="163">
                  <c:v>8/31/2003</c:v>
                </c:pt>
                <c:pt idx="164">
                  <c:v>9/30/2003</c:v>
                </c:pt>
                <c:pt idx="165">
                  <c:v>10/31/2003</c:v>
                </c:pt>
                <c:pt idx="166">
                  <c:v>11/30/2003</c:v>
                </c:pt>
                <c:pt idx="167">
                  <c:v>12/31/2003</c:v>
                </c:pt>
                <c:pt idx="168">
                  <c:v>1/31/2004</c:v>
                </c:pt>
                <c:pt idx="169">
                  <c:v>2/29/2004</c:v>
                </c:pt>
                <c:pt idx="170">
                  <c:v>3/31/2004</c:v>
                </c:pt>
                <c:pt idx="171">
                  <c:v>4/30/2004</c:v>
                </c:pt>
                <c:pt idx="172">
                  <c:v>5/31/2004</c:v>
                </c:pt>
                <c:pt idx="173">
                  <c:v>6/30/2004</c:v>
                </c:pt>
                <c:pt idx="174">
                  <c:v>7/31/2004</c:v>
                </c:pt>
                <c:pt idx="175">
                  <c:v>8/31/2004</c:v>
                </c:pt>
                <c:pt idx="176">
                  <c:v>9/30/2004</c:v>
                </c:pt>
                <c:pt idx="177">
                  <c:v>10/31/2004</c:v>
                </c:pt>
                <c:pt idx="178">
                  <c:v>11/30/2004</c:v>
                </c:pt>
                <c:pt idx="179">
                  <c:v>12/31/2004</c:v>
                </c:pt>
                <c:pt idx="180">
                  <c:v>1/31/2005</c:v>
                </c:pt>
                <c:pt idx="181">
                  <c:v>3/1/2005</c:v>
                </c:pt>
                <c:pt idx="182">
                  <c:v>3/31/2005</c:v>
                </c:pt>
                <c:pt idx="183">
                  <c:v>4/30/2005</c:v>
                </c:pt>
                <c:pt idx="184">
                  <c:v>5/31/2005</c:v>
                </c:pt>
                <c:pt idx="185">
                  <c:v>6/30/2005</c:v>
                </c:pt>
                <c:pt idx="186">
                  <c:v>7/31/2005</c:v>
                </c:pt>
                <c:pt idx="187">
                  <c:v>8/31/2005</c:v>
                </c:pt>
                <c:pt idx="188">
                  <c:v>9/30/2005</c:v>
                </c:pt>
                <c:pt idx="189">
                  <c:v>10/31/2005</c:v>
                </c:pt>
                <c:pt idx="190">
                  <c:v>11/30/2005</c:v>
                </c:pt>
                <c:pt idx="191">
                  <c:v>12/31/2005</c:v>
                </c:pt>
                <c:pt idx="192">
                  <c:v>1/31/2006</c:v>
                </c:pt>
                <c:pt idx="193">
                  <c:v>3/1/2006</c:v>
                </c:pt>
                <c:pt idx="194">
                  <c:v>3/31/2006</c:v>
                </c:pt>
                <c:pt idx="195">
                  <c:v>4/30/2006</c:v>
                </c:pt>
                <c:pt idx="196">
                  <c:v>5/31/2006</c:v>
                </c:pt>
                <c:pt idx="197">
                  <c:v>6/30/2006</c:v>
                </c:pt>
                <c:pt idx="198">
                  <c:v>7/31/2006</c:v>
                </c:pt>
                <c:pt idx="199">
                  <c:v>8/31/2006</c:v>
                </c:pt>
                <c:pt idx="200">
                  <c:v>9/30/2006</c:v>
                </c:pt>
                <c:pt idx="201">
                  <c:v>10/31/2006</c:v>
                </c:pt>
                <c:pt idx="202">
                  <c:v>11/30/2006</c:v>
                </c:pt>
                <c:pt idx="203">
                  <c:v>12/31/2006</c:v>
                </c:pt>
                <c:pt idx="204">
                  <c:v>1/31/2007</c:v>
                </c:pt>
                <c:pt idx="205">
                  <c:v>3/1/2007</c:v>
                </c:pt>
                <c:pt idx="206">
                  <c:v>3/31/2007</c:v>
                </c:pt>
                <c:pt idx="207">
                  <c:v>4/30/2007</c:v>
                </c:pt>
                <c:pt idx="208">
                  <c:v>5/31/2007</c:v>
                </c:pt>
                <c:pt idx="209">
                  <c:v>6/30/2007</c:v>
                </c:pt>
                <c:pt idx="210">
                  <c:v>7/31/2007</c:v>
                </c:pt>
                <c:pt idx="211">
                  <c:v>8/31/2007</c:v>
                </c:pt>
                <c:pt idx="212">
                  <c:v>9/30/2007</c:v>
                </c:pt>
                <c:pt idx="213">
                  <c:v>10/31/2007</c:v>
                </c:pt>
                <c:pt idx="214">
                  <c:v>11/30/2007</c:v>
                </c:pt>
                <c:pt idx="215">
                  <c:v>12/31/2007</c:v>
                </c:pt>
                <c:pt idx="216">
                  <c:v>1/31/2008</c:v>
                </c:pt>
                <c:pt idx="217">
                  <c:v>2/29/2008</c:v>
                </c:pt>
                <c:pt idx="218">
                  <c:v>3/31/2008</c:v>
                </c:pt>
                <c:pt idx="219">
                  <c:v>4/30/2008</c:v>
                </c:pt>
                <c:pt idx="220">
                  <c:v>5/31/2008</c:v>
                </c:pt>
                <c:pt idx="221">
                  <c:v>6/30/2008</c:v>
                </c:pt>
                <c:pt idx="222">
                  <c:v>7/31/2008</c:v>
                </c:pt>
                <c:pt idx="223">
                  <c:v>8/31/2008</c:v>
                </c:pt>
                <c:pt idx="224">
                  <c:v>9/30/2008</c:v>
                </c:pt>
                <c:pt idx="225">
                  <c:v>10/31/2008</c:v>
                </c:pt>
                <c:pt idx="226">
                  <c:v>11/30/2008</c:v>
                </c:pt>
                <c:pt idx="227">
                  <c:v>12/31/2008</c:v>
                </c:pt>
                <c:pt idx="228">
                  <c:v>1/31/2009</c:v>
                </c:pt>
                <c:pt idx="229">
                  <c:v>2/29/2009</c:v>
                </c:pt>
                <c:pt idx="230">
                  <c:v>3/31/2008</c:v>
                </c:pt>
                <c:pt idx="231">
                  <c:v>4/30/2009</c:v>
                </c:pt>
                <c:pt idx="232">
                  <c:v>5/31/2009</c:v>
                </c:pt>
                <c:pt idx="233">
                  <c:v>6/30/2009</c:v>
                </c:pt>
                <c:pt idx="234">
                  <c:v>7/31/2009</c:v>
                </c:pt>
                <c:pt idx="235">
                  <c:v>8/31/2009</c:v>
                </c:pt>
                <c:pt idx="236">
                  <c:v>9/30/2009</c:v>
                </c:pt>
                <c:pt idx="237">
                  <c:v>10/31/2009</c:v>
                </c:pt>
                <c:pt idx="238">
                  <c:v>11/30/2009</c:v>
                </c:pt>
                <c:pt idx="239">
                  <c:v>12/31/2009</c:v>
                </c:pt>
                <c:pt idx="240">
                  <c:v>1/31/2010</c:v>
                </c:pt>
                <c:pt idx="241">
                  <c:v>2/28/2010</c:v>
                </c:pt>
                <c:pt idx="242">
                  <c:v>3/31/2010</c:v>
                </c:pt>
                <c:pt idx="243">
                  <c:v>4/30/2010</c:v>
                </c:pt>
                <c:pt idx="244">
                  <c:v>5/31/2010</c:v>
                </c:pt>
                <c:pt idx="245">
                  <c:v>6/30/2010</c:v>
                </c:pt>
                <c:pt idx="246">
                  <c:v>7/31/2010</c:v>
                </c:pt>
                <c:pt idx="247">
                  <c:v>8/31/2010</c:v>
                </c:pt>
                <c:pt idx="248">
                  <c:v>9/30/2010</c:v>
                </c:pt>
                <c:pt idx="249">
                  <c:v>10/31/2010</c:v>
                </c:pt>
                <c:pt idx="250">
                  <c:v>11/30/2010</c:v>
                </c:pt>
                <c:pt idx="251">
                  <c:v>12/31/2010</c:v>
                </c:pt>
                <c:pt idx="252">
                  <c:v>1/31/2011</c:v>
                </c:pt>
                <c:pt idx="253">
                  <c:v>2/28/2011</c:v>
                </c:pt>
                <c:pt idx="254">
                  <c:v>3/31/2011</c:v>
                </c:pt>
                <c:pt idx="255">
                  <c:v>4/30/2011</c:v>
                </c:pt>
                <c:pt idx="256">
                  <c:v>5/31/2011</c:v>
                </c:pt>
                <c:pt idx="257">
                  <c:v>6/30/2011</c:v>
                </c:pt>
                <c:pt idx="258">
                  <c:v>7/31/2011</c:v>
                </c:pt>
                <c:pt idx="259">
                  <c:v>8/31/2011</c:v>
                </c:pt>
                <c:pt idx="260">
                  <c:v>9/30/2011</c:v>
                </c:pt>
                <c:pt idx="261">
                  <c:v>10/31/2011</c:v>
                </c:pt>
                <c:pt idx="262">
                  <c:v>11/30/2011</c:v>
                </c:pt>
                <c:pt idx="263">
                  <c:v>12/30/2011</c:v>
                </c:pt>
                <c:pt idx="264">
                  <c:v>1/30/2012</c:v>
                </c:pt>
                <c:pt idx="265">
                  <c:v>2/30/2012</c:v>
                </c:pt>
                <c:pt idx="266">
                  <c:v>3/30/2012</c:v>
                </c:pt>
                <c:pt idx="267">
                  <c:v>4/30/2012</c:v>
                </c:pt>
                <c:pt idx="268">
                  <c:v>5/30/2012</c:v>
                </c:pt>
                <c:pt idx="269">
                  <c:v>6/30/2012</c:v>
                </c:pt>
                <c:pt idx="270">
                  <c:v>7/30/2012</c:v>
                </c:pt>
                <c:pt idx="271">
                  <c:v>8/30/2012</c:v>
                </c:pt>
                <c:pt idx="272">
                  <c:v>9/30/2012</c:v>
                </c:pt>
                <c:pt idx="273">
                  <c:v>10/31/2012</c:v>
                </c:pt>
                <c:pt idx="274">
                  <c:v>11/30/2012</c:v>
                </c:pt>
                <c:pt idx="275">
                  <c:v>12/31/2012</c:v>
                </c:pt>
                <c:pt idx="276">
                  <c:v>1/31/2013</c:v>
                </c:pt>
                <c:pt idx="277">
                  <c:v>2/28/2013</c:v>
                </c:pt>
                <c:pt idx="278">
                  <c:v>3/31/2013</c:v>
                </c:pt>
                <c:pt idx="279">
                  <c:v>4/30/2013</c:v>
                </c:pt>
                <c:pt idx="280">
                  <c:v>5/31/2013</c:v>
                </c:pt>
                <c:pt idx="281">
                  <c:v>6/30/2013</c:v>
                </c:pt>
                <c:pt idx="282">
                  <c:v>7/31/2013</c:v>
                </c:pt>
                <c:pt idx="283">
                  <c:v>8/31/2013</c:v>
                </c:pt>
                <c:pt idx="284">
                  <c:v>9/30/2013</c:v>
                </c:pt>
                <c:pt idx="285">
                  <c:v>10/31/2013</c:v>
                </c:pt>
                <c:pt idx="286">
                  <c:v>11/30/2013</c:v>
                </c:pt>
                <c:pt idx="287">
                  <c:v>12/31/2013</c:v>
                </c:pt>
                <c:pt idx="288">
                  <c:v>1/31/2014</c:v>
                </c:pt>
                <c:pt idx="289">
                  <c:v>2/28/2014</c:v>
                </c:pt>
                <c:pt idx="290">
                  <c:v>3/31/2014</c:v>
                </c:pt>
                <c:pt idx="291">
                  <c:v>4/30/2014</c:v>
                </c:pt>
                <c:pt idx="292">
                  <c:v>5/31/2014</c:v>
                </c:pt>
                <c:pt idx="293">
                  <c:v>6/30/2014</c:v>
                </c:pt>
                <c:pt idx="294">
                  <c:v>7/31/2014</c:v>
                </c:pt>
                <c:pt idx="295">
                  <c:v>8/31/2014</c:v>
                </c:pt>
              </c:strCache>
            </c:strRef>
          </c:cat>
          <c:val>
            <c:numRef>
              <c:f>Sheet1!$C$2:$C$297</c:f>
              <c:numCache>
                <c:formatCode>0.00%</c:formatCode>
                <c:ptCount val="296"/>
                <c:pt idx="0">
                  <c:v>8.2100000000000006E-2</c:v>
                </c:pt>
                <c:pt idx="1">
                  <c:v>8.4699999999999998E-2</c:v>
                </c:pt>
                <c:pt idx="2">
                  <c:v>8.5900000000000004E-2</c:v>
                </c:pt>
                <c:pt idx="3">
                  <c:v>8.7900000000000006E-2</c:v>
                </c:pt>
                <c:pt idx="4">
                  <c:v>8.7599999999999997E-2</c:v>
                </c:pt>
                <c:pt idx="5">
                  <c:v>8.48E-2</c:v>
                </c:pt>
                <c:pt idx="6">
                  <c:v>8.4699999999999998E-2</c:v>
                </c:pt>
                <c:pt idx="7">
                  <c:v>8.7499999999999994E-2</c:v>
                </c:pt>
                <c:pt idx="8">
                  <c:v>8.8900000000000007E-2</c:v>
                </c:pt>
                <c:pt idx="9">
                  <c:v>8.72E-2</c:v>
                </c:pt>
                <c:pt idx="10">
                  <c:v>8.3900000000000002E-2</c:v>
                </c:pt>
                <c:pt idx="11">
                  <c:v>8.0799999999999997E-2</c:v>
                </c:pt>
                <c:pt idx="12">
                  <c:v>8.09E-2</c:v>
                </c:pt>
                <c:pt idx="13">
                  <c:v>7.85E-2</c:v>
                </c:pt>
                <c:pt idx="14">
                  <c:v>8.1100000000000005E-2</c:v>
                </c:pt>
                <c:pt idx="15">
                  <c:v>8.0399999999999999E-2</c:v>
                </c:pt>
                <c:pt idx="16">
                  <c:v>8.0699999999999994E-2</c:v>
                </c:pt>
                <c:pt idx="17">
                  <c:v>8.2799999999999999E-2</c:v>
                </c:pt>
                <c:pt idx="18">
                  <c:v>8.2699999999999996E-2</c:v>
                </c:pt>
                <c:pt idx="19">
                  <c:v>7.9000000000000001E-2</c:v>
                </c:pt>
                <c:pt idx="20">
                  <c:v>7.6499999999999999E-2</c:v>
                </c:pt>
                <c:pt idx="21">
                  <c:v>7.5300000000000006E-2</c:v>
                </c:pt>
                <c:pt idx="22">
                  <c:v>7.4200000000000002E-2</c:v>
                </c:pt>
                <c:pt idx="23">
                  <c:v>7.0900000000000005E-2</c:v>
                </c:pt>
                <c:pt idx="24">
                  <c:v>7.0300000000000001E-2</c:v>
                </c:pt>
                <c:pt idx="25">
                  <c:v>7.3400000000000007E-2</c:v>
                </c:pt>
                <c:pt idx="26">
                  <c:v>7.5399999999999995E-2</c:v>
                </c:pt>
                <c:pt idx="27">
                  <c:v>7.4800000000000005E-2</c:v>
                </c:pt>
                <c:pt idx="28">
                  <c:v>7.3899999999999993E-2</c:v>
                </c:pt>
                <c:pt idx="29">
                  <c:v>7.2599999999999998E-2</c:v>
                </c:pt>
                <c:pt idx="30">
                  <c:v>6.8400000000000002E-2</c:v>
                </c:pt>
                <c:pt idx="31">
                  <c:v>6.59E-2</c:v>
                </c:pt>
                <c:pt idx="32">
                  <c:v>6.4199999999999993E-2</c:v>
                </c:pt>
                <c:pt idx="33">
                  <c:v>6.59E-2</c:v>
                </c:pt>
                <c:pt idx="34">
                  <c:v>6.8699999999999997E-2</c:v>
                </c:pt>
                <c:pt idx="35">
                  <c:v>6.7699999999999996E-2</c:v>
                </c:pt>
                <c:pt idx="36">
                  <c:v>6.6000000000000003E-2</c:v>
                </c:pt>
                <c:pt idx="37">
                  <c:v>6.2600000000000003E-2</c:v>
                </c:pt>
                <c:pt idx="38">
                  <c:v>5.9799999999999999E-2</c:v>
                </c:pt>
                <c:pt idx="39">
                  <c:v>5.9700000000000003E-2</c:v>
                </c:pt>
                <c:pt idx="40">
                  <c:v>6.0400000000000002E-2</c:v>
                </c:pt>
                <c:pt idx="41">
                  <c:v>5.96E-2</c:v>
                </c:pt>
                <c:pt idx="42">
                  <c:v>5.8099999999999999E-2</c:v>
                </c:pt>
                <c:pt idx="43">
                  <c:v>5.6800000000000003E-2</c:v>
                </c:pt>
                <c:pt idx="44">
                  <c:v>5.3600000000000002E-2</c:v>
                </c:pt>
                <c:pt idx="45">
                  <c:v>5.33E-2</c:v>
                </c:pt>
                <c:pt idx="46">
                  <c:v>5.7200000000000001E-2</c:v>
                </c:pt>
                <c:pt idx="47">
                  <c:v>5.7700000000000001E-2</c:v>
                </c:pt>
                <c:pt idx="48">
                  <c:v>5.7500000000000002E-2</c:v>
                </c:pt>
                <c:pt idx="49">
                  <c:v>5.9700000000000003E-2</c:v>
                </c:pt>
                <c:pt idx="50">
                  <c:v>6.4799999999999996E-2</c:v>
                </c:pt>
                <c:pt idx="51">
                  <c:v>6.9699999999999998E-2</c:v>
                </c:pt>
                <c:pt idx="52">
                  <c:v>7.1800000000000003E-2</c:v>
                </c:pt>
                <c:pt idx="53">
                  <c:v>7.0999999999999994E-2</c:v>
                </c:pt>
                <c:pt idx="54">
                  <c:v>7.2999999999999995E-2</c:v>
                </c:pt>
                <c:pt idx="55">
                  <c:v>7.2400000000000006E-2</c:v>
                </c:pt>
                <c:pt idx="56">
                  <c:v>7.46E-2</c:v>
                </c:pt>
                <c:pt idx="57">
                  <c:v>7.7399999999999997E-2</c:v>
                </c:pt>
                <c:pt idx="58">
                  <c:v>7.9600000000000004E-2</c:v>
                </c:pt>
                <c:pt idx="59">
                  <c:v>7.8100000000000003E-2</c:v>
                </c:pt>
                <c:pt idx="60">
                  <c:v>7.7799999999999994E-2</c:v>
                </c:pt>
                <c:pt idx="61">
                  <c:v>7.4700000000000003E-2</c:v>
                </c:pt>
                <c:pt idx="62">
                  <c:v>7.1999999999999995E-2</c:v>
                </c:pt>
                <c:pt idx="63">
                  <c:v>7.0599999999999996E-2</c:v>
                </c:pt>
                <c:pt idx="64">
                  <c:v>6.6299999999999998E-2</c:v>
                </c:pt>
                <c:pt idx="65">
                  <c:v>6.1699999999999998E-2</c:v>
                </c:pt>
                <c:pt idx="66">
                  <c:v>6.2799999999999995E-2</c:v>
                </c:pt>
                <c:pt idx="67">
                  <c:v>6.4899999999999999E-2</c:v>
                </c:pt>
                <c:pt idx="68">
                  <c:v>6.2E-2</c:v>
                </c:pt>
                <c:pt idx="69">
                  <c:v>6.0400000000000002E-2</c:v>
                </c:pt>
                <c:pt idx="70">
                  <c:v>5.9299999999999999E-2</c:v>
                </c:pt>
                <c:pt idx="71">
                  <c:v>5.7099999999999998E-2</c:v>
                </c:pt>
                <c:pt idx="72">
                  <c:v>5.6500000000000002E-2</c:v>
                </c:pt>
                <c:pt idx="73">
                  <c:v>5.8099999999999999E-2</c:v>
                </c:pt>
                <c:pt idx="74">
                  <c:v>6.2700000000000006E-2</c:v>
                </c:pt>
                <c:pt idx="75">
                  <c:v>6.5100000000000005E-2</c:v>
                </c:pt>
                <c:pt idx="76">
                  <c:v>6.7400000000000002E-2</c:v>
                </c:pt>
                <c:pt idx="77">
                  <c:v>6.9099999999999995E-2</c:v>
                </c:pt>
                <c:pt idx="78">
                  <c:v>6.8699999999999997E-2</c:v>
                </c:pt>
                <c:pt idx="79">
                  <c:v>6.6400000000000001E-2</c:v>
                </c:pt>
                <c:pt idx="80">
                  <c:v>6.83E-2</c:v>
                </c:pt>
                <c:pt idx="81">
                  <c:v>6.5299999999999997E-2</c:v>
                </c:pt>
                <c:pt idx="82">
                  <c:v>6.2E-2</c:v>
                </c:pt>
                <c:pt idx="83">
                  <c:v>6.3E-2</c:v>
                </c:pt>
                <c:pt idx="84">
                  <c:v>6.5799999999999997E-2</c:v>
                </c:pt>
                <c:pt idx="85">
                  <c:v>6.4199999999999993E-2</c:v>
                </c:pt>
                <c:pt idx="86">
                  <c:v>6.6900000000000001E-2</c:v>
                </c:pt>
                <c:pt idx="87">
                  <c:v>6.8900000000000003E-2</c:v>
                </c:pt>
                <c:pt idx="88">
                  <c:v>6.7100000000000007E-2</c:v>
                </c:pt>
                <c:pt idx="89">
                  <c:v>6.4899999999999999E-2</c:v>
                </c:pt>
                <c:pt idx="90">
                  <c:v>6.2199999999999998E-2</c:v>
                </c:pt>
                <c:pt idx="91">
                  <c:v>6.3E-2</c:v>
                </c:pt>
                <c:pt idx="92">
                  <c:v>6.2100000000000002E-2</c:v>
                </c:pt>
                <c:pt idx="93">
                  <c:v>6.0299999999999999E-2</c:v>
                </c:pt>
                <c:pt idx="94">
                  <c:v>5.8799999999999998E-2</c:v>
                </c:pt>
                <c:pt idx="95">
                  <c:v>5.8099999999999999E-2</c:v>
                </c:pt>
                <c:pt idx="96">
                  <c:v>5.5399999999999998E-2</c:v>
                </c:pt>
                <c:pt idx="97">
                  <c:v>5.57E-2</c:v>
                </c:pt>
                <c:pt idx="98">
                  <c:v>5.6500000000000002E-2</c:v>
                </c:pt>
                <c:pt idx="99">
                  <c:v>5.6399999999999999E-2</c:v>
                </c:pt>
                <c:pt idx="100">
                  <c:v>5.6500000000000002E-2</c:v>
                </c:pt>
                <c:pt idx="101">
                  <c:v>5.5E-2</c:v>
                </c:pt>
                <c:pt idx="102">
                  <c:v>5.4600000000000003E-2</c:v>
                </c:pt>
                <c:pt idx="103">
                  <c:v>5.3400000000000003E-2</c:v>
                </c:pt>
                <c:pt idx="104">
                  <c:v>4.8099999999999997E-2</c:v>
                </c:pt>
                <c:pt idx="105">
                  <c:v>4.53E-2</c:v>
                </c:pt>
                <c:pt idx="106">
                  <c:v>4.8300000000000003E-2</c:v>
                </c:pt>
                <c:pt idx="107">
                  <c:v>4.65E-2</c:v>
                </c:pt>
                <c:pt idx="108">
                  <c:v>4.7199999999999999E-2</c:v>
                </c:pt>
                <c:pt idx="109">
                  <c:v>0.05</c:v>
                </c:pt>
                <c:pt idx="110">
                  <c:v>5.2299999999999999E-2</c:v>
                </c:pt>
                <c:pt idx="111">
                  <c:v>5.1799999999999999E-2</c:v>
                </c:pt>
                <c:pt idx="112">
                  <c:v>5.5399999999999998E-2</c:v>
                </c:pt>
                <c:pt idx="113">
                  <c:v>5.8999999999999997E-2</c:v>
                </c:pt>
                <c:pt idx="114">
                  <c:v>5.79E-2</c:v>
                </c:pt>
                <c:pt idx="115">
                  <c:v>5.9400000000000001E-2</c:v>
                </c:pt>
                <c:pt idx="116">
                  <c:v>5.9200000000000003E-2</c:v>
                </c:pt>
                <c:pt idx="117">
                  <c:v>6.1100000000000002E-2</c:v>
                </c:pt>
                <c:pt idx="118">
                  <c:v>6.0299999999999999E-2</c:v>
                </c:pt>
                <c:pt idx="119">
                  <c:v>6.2799999999999995E-2</c:v>
                </c:pt>
                <c:pt idx="120">
                  <c:v>6.6600000000000006E-2</c:v>
                </c:pt>
                <c:pt idx="121">
                  <c:v>6.5199999999999994E-2</c:v>
                </c:pt>
                <c:pt idx="122">
                  <c:v>6.2600000000000003E-2</c:v>
                </c:pt>
                <c:pt idx="123">
                  <c:v>5.9900000000000002E-2</c:v>
                </c:pt>
                <c:pt idx="124">
                  <c:v>6.4399999999999999E-2</c:v>
                </c:pt>
                <c:pt idx="125">
                  <c:v>6.0999999999999999E-2</c:v>
                </c:pt>
                <c:pt idx="126">
                  <c:v>6.0499999999999998E-2</c:v>
                </c:pt>
                <c:pt idx="127">
                  <c:v>5.8299999999999998E-2</c:v>
                </c:pt>
                <c:pt idx="128">
                  <c:v>5.8000000000000003E-2</c:v>
                </c:pt>
                <c:pt idx="129">
                  <c:v>5.74E-2</c:v>
                </c:pt>
                <c:pt idx="130">
                  <c:v>5.7200000000000001E-2</c:v>
                </c:pt>
                <c:pt idx="131">
                  <c:v>5.2400000000000002E-2</c:v>
                </c:pt>
                <c:pt idx="132">
                  <c:v>5.16E-2</c:v>
                </c:pt>
                <c:pt idx="133">
                  <c:v>5.0999999999999997E-2</c:v>
                </c:pt>
                <c:pt idx="134">
                  <c:v>4.8899999999999999E-2</c:v>
                </c:pt>
                <c:pt idx="135">
                  <c:v>5.1400000000000001E-2</c:v>
                </c:pt>
                <c:pt idx="136">
                  <c:v>5.3900000000000003E-2</c:v>
                </c:pt>
                <c:pt idx="137">
                  <c:v>5.28E-2</c:v>
                </c:pt>
                <c:pt idx="138">
                  <c:v>5.2400000000000002E-2</c:v>
                </c:pt>
                <c:pt idx="139">
                  <c:v>4.9700000000000001E-2</c:v>
                </c:pt>
                <c:pt idx="140">
                  <c:v>4.7300000000000002E-2</c:v>
                </c:pt>
                <c:pt idx="141">
                  <c:v>4.5699999999999998E-2</c:v>
                </c:pt>
                <c:pt idx="142">
                  <c:v>4.65E-2</c:v>
                </c:pt>
                <c:pt idx="143">
                  <c:v>5.0900000000000001E-2</c:v>
                </c:pt>
                <c:pt idx="144">
                  <c:v>5.04E-2</c:v>
                </c:pt>
                <c:pt idx="145">
                  <c:v>4.9099999999999998E-2</c:v>
                </c:pt>
                <c:pt idx="146">
                  <c:v>5.28E-2</c:v>
                </c:pt>
                <c:pt idx="147">
                  <c:v>5.21E-2</c:v>
                </c:pt>
                <c:pt idx="148">
                  <c:v>5.16E-2</c:v>
                </c:pt>
                <c:pt idx="149">
                  <c:v>4.9299999999999997E-2</c:v>
                </c:pt>
                <c:pt idx="150">
                  <c:v>4.65E-2</c:v>
                </c:pt>
                <c:pt idx="151">
                  <c:v>4.2599999999999999E-2</c:v>
                </c:pt>
                <c:pt idx="152">
                  <c:v>3.8699999999999998E-2</c:v>
                </c:pt>
                <c:pt idx="153">
                  <c:v>3.9399999999999998E-2</c:v>
                </c:pt>
                <c:pt idx="154">
                  <c:v>4.0500000000000001E-2</c:v>
                </c:pt>
                <c:pt idx="155">
                  <c:v>4.0300000000000002E-2</c:v>
                </c:pt>
                <c:pt idx="156">
                  <c:v>4.0500000000000001E-2</c:v>
                </c:pt>
                <c:pt idx="157">
                  <c:v>3.9E-2</c:v>
                </c:pt>
                <c:pt idx="158">
                  <c:v>3.8100000000000002E-2</c:v>
                </c:pt>
                <c:pt idx="159">
                  <c:v>3.9600000000000003E-2</c:v>
                </c:pt>
                <c:pt idx="160">
                  <c:v>3.5700000000000003E-2</c:v>
                </c:pt>
                <c:pt idx="161">
                  <c:v>3.3300000000000003E-2</c:v>
                </c:pt>
                <c:pt idx="162">
                  <c:v>3.9800000000000002E-2</c:v>
                </c:pt>
                <c:pt idx="163">
                  <c:v>4.4499999999999998E-2</c:v>
                </c:pt>
                <c:pt idx="164">
                  <c:v>4.2700000000000002E-2</c:v>
                </c:pt>
                <c:pt idx="165">
                  <c:v>4.2900000000000001E-2</c:v>
                </c:pt>
                <c:pt idx="166">
                  <c:v>4.2999999999999997E-2</c:v>
                </c:pt>
                <c:pt idx="167">
                  <c:v>4.2700000000000002E-2</c:v>
                </c:pt>
                <c:pt idx="168">
                  <c:v>4.1500000000000002E-2</c:v>
                </c:pt>
                <c:pt idx="169">
                  <c:v>4.0800000000000003E-2</c:v>
                </c:pt>
                <c:pt idx="170">
                  <c:v>3.8300000000000001E-2</c:v>
                </c:pt>
                <c:pt idx="171">
                  <c:v>4.3499999999999997E-2</c:v>
                </c:pt>
                <c:pt idx="172">
                  <c:v>4.7199999999999999E-2</c:v>
                </c:pt>
                <c:pt idx="173">
                  <c:v>4.7300000000000002E-2</c:v>
                </c:pt>
                <c:pt idx="174">
                  <c:v>4.4999999999999998E-2</c:v>
                </c:pt>
                <c:pt idx="175">
                  <c:v>4.2799999999999998E-2</c:v>
                </c:pt>
                <c:pt idx="176">
                  <c:v>4.1300000000000003E-2</c:v>
                </c:pt>
                <c:pt idx="177">
                  <c:v>4.1000000000000002E-2</c:v>
                </c:pt>
                <c:pt idx="178">
                  <c:v>4.19E-2</c:v>
                </c:pt>
                <c:pt idx="179">
                  <c:v>4.2299999999999997E-2</c:v>
                </c:pt>
                <c:pt idx="180">
                  <c:v>4.2200000000000001E-2</c:v>
                </c:pt>
                <c:pt idx="181">
                  <c:v>4.1700000000000001E-2</c:v>
                </c:pt>
                <c:pt idx="182">
                  <c:v>4.4999999999999998E-2</c:v>
                </c:pt>
                <c:pt idx="183">
                  <c:v>4.3400000000000001E-2</c:v>
                </c:pt>
                <c:pt idx="184">
                  <c:v>4.1399999999999999E-2</c:v>
                </c:pt>
                <c:pt idx="185">
                  <c:v>0.04</c:v>
                </c:pt>
                <c:pt idx="186">
                  <c:v>4.1799999999999997E-2</c:v>
                </c:pt>
                <c:pt idx="187">
                  <c:v>4.2599999999999999E-2</c:v>
                </c:pt>
                <c:pt idx="188">
                  <c:v>4.2000000000000003E-2</c:v>
                </c:pt>
                <c:pt idx="189">
                  <c:v>4.4600000000000001E-2</c:v>
                </c:pt>
                <c:pt idx="190">
                  <c:v>4.5400000000000003E-2</c:v>
                </c:pt>
                <c:pt idx="191">
                  <c:v>4.4699999999999997E-2</c:v>
                </c:pt>
                <c:pt idx="192">
                  <c:v>4.4200000000000003E-2</c:v>
                </c:pt>
                <c:pt idx="193">
                  <c:v>4.5699999999999998E-2</c:v>
                </c:pt>
                <c:pt idx="194">
                  <c:v>4.7199999999999999E-2</c:v>
                </c:pt>
                <c:pt idx="195">
                  <c:v>4.99E-2</c:v>
                </c:pt>
                <c:pt idx="196">
                  <c:v>5.11E-2</c:v>
                </c:pt>
                <c:pt idx="197">
                  <c:v>5.11E-2</c:v>
                </c:pt>
                <c:pt idx="198">
                  <c:v>5.0900000000000001E-2</c:v>
                </c:pt>
                <c:pt idx="199">
                  <c:v>4.8800000000000003E-2</c:v>
                </c:pt>
                <c:pt idx="200">
                  <c:v>4.7199999999999999E-2</c:v>
                </c:pt>
                <c:pt idx="201">
                  <c:v>4.7300000000000002E-2</c:v>
                </c:pt>
                <c:pt idx="202">
                  <c:v>4.5999999999999999E-2</c:v>
                </c:pt>
                <c:pt idx="203">
                  <c:v>4.5600000000000002E-2</c:v>
                </c:pt>
                <c:pt idx="204">
                  <c:v>4.7600000000000003E-2</c:v>
                </c:pt>
                <c:pt idx="205">
                  <c:v>4.7199999999999999E-2</c:v>
                </c:pt>
                <c:pt idx="206">
                  <c:v>4.5600000000000002E-2</c:v>
                </c:pt>
                <c:pt idx="207">
                  <c:v>4.6899999999999997E-2</c:v>
                </c:pt>
                <c:pt idx="208">
                  <c:v>4.7500000000000001E-2</c:v>
                </c:pt>
                <c:pt idx="209">
                  <c:v>5.0999999999999997E-2</c:v>
                </c:pt>
                <c:pt idx="210">
                  <c:v>0.05</c:v>
                </c:pt>
                <c:pt idx="211">
                  <c:v>4.6699999999999998E-2</c:v>
                </c:pt>
                <c:pt idx="212">
                  <c:v>4.5199999999999997E-2</c:v>
                </c:pt>
                <c:pt idx="213">
                  <c:v>4.53E-2</c:v>
                </c:pt>
                <c:pt idx="214">
                  <c:v>4.1500000000000002E-2</c:v>
                </c:pt>
                <c:pt idx="215">
                  <c:v>4.1000000000000002E-2</c:v>
                </c:pt>
                <c:pt idx="216">
                  <c:v>3.7400000000000003E-2</c:v>
                </c:pt>
                <c:pt idx="217">
                  <c:v>3.7400000000000003E-2</c:v>
                </c:pt>
                <c:pt idx="218">
                  <c:v>3.5099999999999999E-2</c:v>
                </c:pt>
                <c:pt idx="219">
                  <c:v>3.6799999999999999E-2</c:v>
                </c:pt>
                <c:pt idx="220">
                  <c:v>3.8800000000000001E-2</c:v>
                </c:pt>
                <c:pt idx="221">
                  <c:v>4.1000000000000002E-2</c:v>
                </c:pt>
                <c:pt idx="222">
                  <c:v>4.0099999999999997E-2</c:v>
                </c:pt>
                <c:pt idx="223">
                  <c:v>3.8899999999999997E-2</c:v>
                </c:pt>
                <c:pt idx="224">
                  <c:v>3.6900000000000002E-2</c:v>
                </c:pt>
                <c:pt idx="225">
                  <c:v>3.8100000000000002E-2</c:v>
                </c:pt>
                <c:pt idx="226">
                  <c:v>3.5299999999999998E-2</c:v>
                </c:pt>
                <c:pt idx="227">
                  <c:v>2.4199999999999999E-2</c:v>
                </c:pt>
                <c:pt idx="228">
                  <c:v>2.52E-2</c:v>
                </c:pt>
                <c:pt idx="229">
                  <c:v>2.87E-2</c:v>
                </c:pt>
                <c:pt idx="230">
                  <c:v>2.8199999999999999E-2</c:v>
                </c:pt>
                <c:pt idx="231">
                  <c:v>2.93E-2</c:v>
                </c:pt>
                <c:pt idx="232">
                  <c:v>3.2899999999999999E-2</c:v>
                </c:pt>
                <c:pt idx="233">
                  <c:v>3.7199999999999997E-2</c:v>
                </c:pt>
                <c:pt idx="234">
                  <c:v>3.56E-2</c:v>
                </c:pt>
                <c:pt idx="235">
                  <c:v>3.5900000000000001E-2</c:v>
                </c:pt>
                <c:pt idx="236">
                  <c:v>3.4000000000000002E-2</c:v>
                </c:pt>
                <c:pt idx="237">
                  <c:v>3.39E-2</c:v>
                </c:pt>
                <c:pt idx="238">
                  <c:v>3.4000000000000002E-2</c:v>
                </c:pt>
                <c:pt idx="239">
                  <c:v>3.5900000000000001E-2</c:v>
                </c:pt>
                <c:pt idx="240">
                  <c:v>3.73E-2</c:v>
                </c:pt>
                <c:pt idx="241">
                  <c:v>3.6900000000000002E-2</c:v>
                </c:pt>
                <c:pt idx="242">
                  <c:v>3.73E-2</c:v>
                </c:pt>
                <c:pt idx="243">
                  <c:v>3.85E-2</c:v>
                </c:pt>
                <c:pt idx="244">
                  <c:v>3.4200000000000001E-2</c:v>
                </c:pt>
                <c:pt idx="245">
                  <c:v>3.2000000000000001E-2</c:v>
                </c:pt>
                <c:pt idx="246">
                  <c:v>3.0099999999999998E-2</c:v>
                </c:pt>
                <c:pt idx="247">
                  <c:v>2.7E-2</c:v>
                </c:pt>
                <c:pt idx="248">
                  <c:v>2.6499999999999999E-2</c:v>
                </c:pt>
                <c:pt idx="249">
                  <c:v>2.5399999999999999E-2</c:v>
                </c:pt>
                <c:pt idx="250">
                  <c:v>2.76E-2</c:v>
                </c:pt>
                <c:pt idx="251">
                  <c:v>3.2899999999999999E-2</c:v>
                </c:pt>
                <c:pt idx="252">
                  <c:v>3.39E-2</c:v>
                </c:pt>
                <c:pt idx="253">
                  <c:v>3.5799999999999998E-2</c:v>
                </c:pt>
                <c:pt idx="254">
                  <c:v>3.4099999999999998E-2</c:v>
                </c:pt>
                <c:pt idx="255">
                  <c:v>3.4599999999999999E-2</c:v>
                </c:pt>
                <c:pt idx="256">
                  <c:v>3.1699999999999999E-2</c:v>
                </c:pt>
                <c:pt idx="257">
                  <c:v>0.03</c:v>
                </c:pt>
                <c:pt idx="258">
                  <c:v>0.03</c:v>
                </c:pt>
                <c:pt idx="259">
                  <c:v>2.3E-2</c:v>
                </c:pt>
                <c:pt idx="260">
                  <c:v>1.9800000000000002E-2</c:v>
                </c:pt>
                <c:pt idx="261">
                  <c:v>2.1499999999999998E-2</c:v>
                </c:pt>
                <c:pt idx="262">
                  <c:v>2.01E-2</c:v>
                </c:pt>
                <c:pt idx="263">
                  <c:v>1.9800000000000002E-2</c:v>
                </c:pt>
                <c:pt idx="264">
                  <c:v>1.9699999999999999E-2</c:v>
                </c:pt>
                <c:pt idx="265">
                  <c:v>1.9699999999999999E-2</c:v>
                </c:pt>
                <c:pt idx="266">
                  <c:v>2.1700000000000001E-2</c:v>
                </c:pt>
                <c:pt idx="267">
                  <c:v>2.0500000000000001E-2</c:v>
                </c:pt>
                <c:pt idx="268">
                  <c:v>1.7999999999999999E-2</c:v>
                </c:pt>
                <c:pt idx="269">
                  <c:v>1.6199999999999999E-2</c:v>
                </c:pt>
                <c:pt idx="270">
                  <c:v>1.5299999999999999E-2</c:v>
                </c:pt>
                <c:pt idx="271">
                  <c:v>1.6799999999999999E-2</c:v>
                </c:pt>
                <c:pt idx="272">
                  <c:v>1.72E-2</c:v>
                </c:pt>
                <c:pt idx="273">
                  <c:v>1.7500000000000002E-2</c:v>
                </c:pt>
                <c:pt idx="274">
                  <c:v>1.6500000000000001E-2</c:v>
                </c:pt>
                <c:pt idx="275">
                  <c:v>1.72E-2</c:v>
                </c:pt>
                <c:pt idx="276">
                  <c:v>1.9099999999999999E-2</c:v>
                </c:pt>
                <c:pt idx="277">
                  <c:v>1.9800000000000002E-2</c:v>
                </c:pt>
                <c:pt idx="278">
                  <c:v>1.9599999999999999E-2</c:v>
                </c:pt>
                <c:pt idx="279">
                  <c:v>1.7600000000000001E-2</c:v>
                </c:pt>
                <c:pt idx="280">
                  <c:v>1.9300000000000001E-2</c:v>
                </c:pt>
                <c:pt idx="281">
                  <c:v>2.3E-2</c:v>
                </c:pt>
                <c:pt idx="282">
                  <c:v>2.58E-2</c:v>
                </c:pt>
                <c:pt idx="283">
                  <c:v>2.7400000000000001E-2</c:v>
                </c:pt>
                <c:pt idx="284">
                  <c:v>2.81E-2</c:v>
                </c:pt>
                <c:pt idx="285">
                  <c:v>2.6200000000000001E-2</c:v>
                </c:pt>
                <c:pt idx="286">
                  <c:v>2.7199999999999998E-2</c:v>
                </c:pt>
                <c:pt idx="287">
                  <c:v>2.9000000000000001E-2</c:v>
                </c:pt>
                <c:pt idx="288">
                  <c:v>2.86E-2</c:v>
                </c:pt>
                <c:pt idx="289">
                  <c:v>2.7099999999999999E-2</c:v>
                </c:pt>
                <c:pt idx="290">
                  <c:v>2.7199999999999998E-2</c:v>
                </c:pt>
                <c:pt idx="291">
                  <c:v>2.7099999999999999E-2</c:v>
                </c:pt>
                <c:pt idx="292">
                  <c:v>2.5600000000000001E-2</c:v>
                </c:pt>
                <c:pt idx="293">
                  <c:v>2.5999999999999999E-2</c:v>
                </c:pt>
                <c:pt idx="294">
                  <c:v>2.5399999999999999E-2</c:v>
                </c:pt>
                <c:pt idx="295">
                  <c:v>2.4199999999999999E-2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705232"/>
        <c:axId val="344697784"/>
      </c:lineChart>
      <c:catAx>
        <c:axId val="344705232"/>
        <c:scaling>
          <c:orientation val="minMax"/>
        </c:scaling>
        <c:delete val="0"/>
        <c:axPos val="b"/>
        <c:numFmt formatCode="\'yy" sourceLinked="0"/>
        <c:majorTickMark val="none"/>
        <c:minorTickMark val="none"/>
        <c:tickLblPos val="nextTo"/>
        <c:spPr>
          <a:ln w="2555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4697784"/>
        <c:crossesAt val="0"/>
        <c:auto val="1"/>
        <c:lblAlgn val="ctr"/>
        <c:lblOffset val="100"/>
        <c:tickLblSkip val="12"/>
        <c:tickMarkSkip val="1"/>
        <c:noMultiLvlLbl val="0"/>
      </c:catAx>
      <c:valAx>
        <c:axId val="344697784"/>
        <c:scaling>
          <c:orientation val="minMax"/>
          <c:max val="9.0000000000000024E-2"/>
          <c:min val="0"/>
        </c:scaling>
        <c:delete val="0"/>
        <c:axPos val="l"/>
        <c:majorGridlines>
          <c:spPr>
            <a:ln w="319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none"/>
        <c:minorTickMark val="none"/>
        <c:tickLblPos val="nextTo"/>
        <c:spPr>
          <a:ln w="255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4705232"/>
        <c:crosses val="autoZero"/>
        <c:crossBetween val="between"/>
        <c:majorUnit val="1.0000000000000005E-2"/>
        <c:minorUnit val="1.0000000000000007E-3"/>
      </c:valAx>
      <c:catAx>
        <c:axId val="344701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4702488"/>
        <c:crosses val="autoZero"/>
        <c:auto val="1"/>
        <c:lblAlgn val="ctr"/>
        <c:lblOffset val="100"/>
        <c:noMultiLvlLbl val="0"/>
      </c:catAx>
      <c:valAx>
        <c:axId val="34470248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81">
            <a:noFill/>
          </a:ln>
        </c:spPr>
        <c:crossAx val="344701312"/>
        <c:crosses val="max"/>
        <c:crossBetween val="between"/>
        <c:majorUnit val="1"/>
      </c:valAx>
      <c:spPr>
        <a:solidFill>
          <a:srgbClr val="FFFFFF"/>
        </a:solidFill>
        <a:ln w="25550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14048113905143075"/>
          <c:y val="0.58690636491110681"/>
          <c:w val="0.33815941582144771"/>
          <c:h val="0.74605456264929026"/>
        </c:manualLayout>
      </c:layout>
      <c:overlay val="0"/>
      <c:spPr>
        <a:solidFill>
          <a:schemeClr val="bg1"/>
        </a:solidFill>
        <a:ln w="3194">
          <a:solidFill>
            <a:schemeClr val="tx1"/>
          </a:solidFill>
          <a:prstDash val="solid"/>
        </a:ln>
      </c:spPr>
      <c:txPr>
        <a:bodyPr/>
        <a:lstStyle/>
        <a:p>
          <a:pPr>
            <a:defRPr sz="166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06094808126408E-2"/>
          <c:y val="5.1848869512202127E-2"/>
          <c:w val="0.93002257336343119"/>
          <c:h val="0.8457251974255591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Property/Casualty</c:v>
                </c:pt>
              </c:strCache>
            </c:strRef>
          </c:tx>
          <c:spPr>
            <a:solidFill>
              <a:srgbClr val="FF6600"/>
            </a:solidFill>
            <a:ln w="1276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5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2014:1H</c:v>
                </c:pt>
              </c:strCache>
            </c:strRef>
          </c:cat>
          <c:val>
            <c:numRef>
              <c:f>Sheet1!$B$2:$I$2</c:f>
              <c:numCache>
                <c:formatCode>0.00%</c:formatCode>
                <c:ptCount val="8"/>
                <c:pt idx="0">
                  <c:v>4.4900000000000002E-2</c:v>
                </c:pt>
                <c:pt idx="1">
                  <c:v>4.2000000000000003E-2</c:v>
                </c:pt>
                <c:pt idx="2">
                  <c:v>3.9300000000000002E-2</c:v>
                </c:pt>
                <c:pt idx="3">
                  <c:v>3.73E-2</c:v>
                </c:pt>
                <c:pt idx="4">
                  <c:v>3.8300000000000001E-2</c:v>
                </c:pt>
                <c:pt idx="5">
                  <c:v>3.6799999999999999E-2</c:v>
                </c:pt>
                <c:pt idx="6">
                  <c:v>3.4299999999999997E-2</c:v>
                </c:pt>
                <c:pt idx="7">
                  <c:v>3.27E-2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46505400"/>
        <c:axId val="346505792"/>
        <c:extLst/>
      </c:barChart>
      <c:catAx>
        <c:axId val="346505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5792"/>
        <c:crossesAt val="2.5000000000000005E-2"/>
        <c:auto val="1"/>
        <c:lblAlgn val="ctr"/>
        <c:lblOffset val="20"/>
        <c:tickLblSkip val="1"/>
        <c:tickMarkSkip val="1"/>
        <c:noMultiLvlLbl val="0"/>
      </c:catAx>
      <c:valAx>
        <c:axId val="346505792"/>
        <c:scaling>
          <c:orientation val="minMax"/>
          <c:max val="5.000000000000001E-2"/>
          <c:min val="2.5000000000000005E-2"/>
        </c:scaling>
        <c:delete val="0"/>
        <c:axPos val="l"/>
        <c:numFmt formatCode="0.0%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5400"/>
        <c:crosses val="autoZero"/>
        <c:crossBetween val="between"/>
        <c:majorUnit val="5.000000000000001E-3"/>
      </c:valAx>
      <c:spPr>
        <a:noFill/>
        <a:ln w="255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28571428571428E-2"/>
          <c:y val="4.8387096774193547E-2"/>
          <c:w val="0.94171428571428573"/>
          <c:h val="0.8387096774193548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Investment Gain</c:v>
                </c:pt>
              </c:strCache>
            </c:strRef>
          </c:tx>
          <c:spPr>
            <a:solidFill>
              <a:schemeClr val="accent1"/>
            </a:solidFill>
            <a:ln w="25467">
              <a:noFill/>
            </a:ln>
          </c:spPr>
          <c:invertIfNegative val="0"/>
          <c:dLbls>
            <c:dLbl>
              <c:idx val="4"/>
              <c:numFmt formatCode="\$#,##0.0" sourceLinked="0"/>
              <c:spPr>
                <a:noFill/>
                <a:ln w="25467">
                  <a:noFill/>
                </a:ln>
              </c:spPr>
              <c:txPr>
                <a:bodyPr/>
                <a:lstStyle/>
                <a:p>
                  <a:pPr>
                    <a:defRPr sz="130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\$#,##0.0" sourceLinked="0"/>
              <c:spPr>
                <a:noFill/>
                <a:ln w="25467">
                  <a:noFill/>
                </a:ln>
              </c:spPr>
              <c:txPr>
                <a:bodyPr/>
                <a:lstStyle/>
                <a:p>
                  <a:pPr>
                    <a:defRPr sz="130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\$#,##0.0" sourceLinked="0"/>
              <c:spPr>
                <a:noFill/>
                <a:ln w="25467">
                  <a:noFill/>
                </a:ln>
              </c:spPr>
              <c:txPr>
                <a:bodyPr/>
                <a:lstStyle/>
                <a:p>
                  <a:pPr>
                    <a:defRPr sz="130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.0" sourceLinked="0"/>
            <c:spPr>
              <a:noFill/>
              <a:ln w="254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Sheet1!$B$1:$V$1</c:f>
              <c:strCache>
                <c:ptCount val="21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05*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14:1H</c:v>
                </c:pt>
              </c:strCache>
            </c:strRef>
          </c:cat>
          <c:val>
            <c:numRef>
              <c:f>Sheet1!$B$2:$V$2</c:f>
              <c:numCache>
                <c:formatCode>"$"#,##0.00_);[Red]\("$"#,##0.00\)</c:formatCode>
                <c:ptCount val="21"/>
                <c:pt idx="0">
                  <c:v>35.35</c:v>
                </c:pt>
                <c:pt idx="1">
                  <c:v>42.83</c:v>
                </c:pt>
                <c:pt idx="2">
                  <c:v>47.21</c:v>
                </c:pt>
                <c:pt idx="3">
                  <c:v>52.31</c:v>
                </c:pt>
                <c:pt idx="4">
                  <c:v>57.95</c:v>
                </c:pt>
                <c:pt idx="5">
                  <c:v>51.87</c:v>
                </c:pt>
                <c:pt idx="6">
                  <c:v>56.91</c:v>
                </c:pt>
                <c:pt idx="7">
                  <c:v>44.37</c:v>
                </c:pt>
                <c:pt idx="8" formatCode="&quot;$&quot;#,##0.00">
                  <c:v>36.01</c:v>
                </c:pt>
                <c:pt idx="9" formatCode="&quot;$&quot;#,##0.00">
                  <c:v>45.258000000000003</c:v>
                </c:pt>
                <c:pt idx="10" formatCode="&quot;$&quot;#,##0.00">
                  <c:v>48.887</c:v>
                </c:pt>
                <c:pt idx="11" formatCode="&quot;$&quot;#,##0.00">
                  <c:v>59.43</c:v>
                </c:pt>
                <c:pt idx="12" formatCode="&quot;$&quot;#,##0.00">
                  <c:v>55.651000000000003</c:v>
                </c:pt>
                <c:pt idx="13" formatCode="&quot;$&quot;#,##0.00">
                  <c:v>63.972999999999999</c:v>
                </c:pt>
                <c:pt idx="14" formatCode="&quot;$&quot;#,##0.00">
                  <c:v>31.652999999999999</c:v>
                </c:pt>
                <c:pt idx="15" formatCode="&quot;$&quot;#,##0.00">
                  <c:v>39.154000000000003</c:v>
                </c:pt>
                <c:pt idx="16" formatCode="&quot;$&quot;#,##0.00">
                  <c:v>53.418999999999997</c:v>
                </c:pt>
                <c:pt idx="17" formatCode="&quot;$&quot;#,##0.00">
                  <c:v>56.235999999999997</c:v>
                </c:pt>
                <c:pt idx="18" formatCode="&quot;$&quot;#,##0.00">
                  <c:v>54.186</c:v>
                </c:pt>
                <c:pt idx="19" formatCode="&quot;$&quot;#,##0.00">
                  <c:v>58.786000000000001</c:v>
                </c:pt>
                <c:pt idx="20" formatCode="&quot;$&quot;#,##0.00">
                  <c:v>30.1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46504224"/>
        <c:axId val="346503048"/>
      </c:barChart>
      <c:catAx>
        <c:axId val="34650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30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46503048"/>
        <c:scaling>
          <c:orientation val="minMax"/>
          <c:max val="70"/>
          <c:min val="0"/>
        </c:scaling>
        <c:delete val="0"/>
        <c:axPos val="l"/>
        <c:numFmt formatCode="\$#,##0" sourceLinked="0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4224"/>
        <c:crosses val="autoZero"/>
        <c:crossBetween val="between"/>
        <c:majorUnit val="10"/>
      </c:valAx>
      <c:spPr>
        <a:noFill/>
        <a:ln w="2546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50346420323328E-2"/>
          <c:y val="4.2222222222222223E-2"/>
          <c:w val="0.91570438799076215"/>
          <c:h val="0.735555555555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change from prior month</c:v>
                </c:pt>
              </c:strCache>
            </c:strRef>
          </c:tx>
          <c:spPr>
            <a:solidFill>
              <a:schemeClr val="accent1"/>
            </a:solidFill>
            <a:ln w="25874">
              <a:noFill/>
            </a:ln>
          </c:spPr>
          <c:invertIfNegative val="0"/>
          <c:dPt>
            <c:idx val="27"/>
            <c:invertIfNegative val="0"/>
            <c:bubble3D val="0"/>
          </c:dPt>
          <c:dPt>
            <c:idx val="28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2"/>
            <c:invertIfNegative val="0"/>
            <c:bubble3D val="0"/>
          </c:dPt>
          <c:dPt>
            <c:idx val="33"/>
            <c:invertIfNegative val="0"/>
            <c:bubble3D val="0"/>
          </c:dPt>
          <c:dPt>
            <c:idx val="34"/>
            <c:invertIfNegative val="0"/>
            <c:bubble3D val="0"/>
          </c:dPt>
          <c:dPt>
            <c:idx val="35"/>
            <c:invertIfNegative val="0"/>
            <c:bubble3D val="0"/>
          </c:dPt>
          <c:dPt>
            <c:idx val="47"/>
            <c:invertIfNegative val="0"/>
            <c:bubble3D val="0"/>
          </c:dPt>
          <c:dLbls>
            <c:numFmt formatCode="#,##0" sourceLinked="0"/>
            <c:spPr>
              <a:noFill/>
              <a:ln w="25874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22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Sheet1!$A$2:$A$60</c:f>
              <c:strCache>
                <c:ptCount val="59"/>
                <c:pt idx="0">
                  <c:v>1/31/2010</c:v>
                </c:pt>
                <c:pt idx="1">
                  <c:v>2/28/2010</c:v>
                </c:pt>
                <c:pt idx="2">
                  <c:v>3/31/2010</c:v>
                </c:pt>
                <c:pt idx="3">
                  <c:v>4/28/2010</c:v>
                </c:pt>
                <c:pt idx="4">
                  <c:v>5/31/2010</c:v>
                </c:pt>
                <c:pt idx="5">
                  <c:v>6/30/2010</c:v>
                </c:pt>
                <c:pt idx="6">
                  <c:v>7/31/2010</c:v>
                </c:pt>
                <c:pt idx="7">
                  <c:v>8/31/2010</c:v>
                </c:pt>
                <c:pt idx="8">
                  <c:v>9/30/2010</c:v>
                </c:pt>
                <c:pt idx="9">
                  <c:v>10/30/2010</c:v>
                </c:pt>
                <c:pt idx="10">
                  <c:v>11/30/2010</c:v>
                </c:pt>
                <c:pt idx="11">
                  <c:v>12/30/2010</c:v>
                </c:pt>
                <c:pt idx="12">
                  <c:v>1/31/2011</c:v>
                </c:pt>
                <c:pt idx="13">
                  <c:v>2/28/2011</c:v>
                </c:pt>
                <c:pt idx="14">
                  <c:v>3/31/2011</c:v>
                </c:pt>
                <c:pt idx="15">
                  <c:v>4/28/2011</c:v>
                </c:pt>
                <c:pt idx="16">
                  <c:v>5/31/2011</c:v>
                </c:pt>
                <c:pt idx="17">
                  <c:v>6/30/2011</c:v>
                </c:pt>
                <c:pt idx="18">
                  <c:v>7/31/2011</c:v>
                </c:pt>
                <c:pt idx="19">
                  <c:v>8/31/2011</c:v>
                </c:pt>
                <c:pt idx="20">
                  <c:v>9/30/2011</c:v>
                </c:pt>
                <c:pt idx="21">
                  <c:v>10/30/2011</c:v>
                </c:pt>
                <c:pt idx="22">
                  <c:v>11/30/2011</c:v>
                </c:pt>
                <c:pt idx="23">
                  <c:v>12/30/2011</c:v>
                </c:pt>
                <c:pt idx="24">
                  <c:v>1/30/2012</c:v>
                </c:pt>
                <c:pt idx="25">
                  <c:v>2/30/2012</c:v>
                </c:pt>
                <c:pt idx="26">
                  <c:v>3/30/2012</c:v>
                </c:pt>
                <c:pt idx="27">
                  <c:v>4/30/2012</c:v>
                </c:pt>
                <c:pt idx="28">
                  <c:v>5/30/2012</c:v>
                </c:pt>
                <c:pt idx="29">
                  <c:v>6/30/2012</c:v>
                </c:pt>
                <c:pt idx="30">
                  <c:v>7/30/2012</c:v>
                </c:pt>
                <c:pt idx="31">
                  <c:v>8/30/2012</c:v>
                </c:pt>
                <c:pt idx="32">
                  <c:v>9/30/2012</c:v>
                </c:pt>
                <c:pt idx="33">
                  <c:v>10/30/2012</c:v>
                </c:pt>
                <c:pt idx="34">
                  <c:v>11/30/2012</c:v>
                </c:pt>
                <c:pt idx="35">
                  <c:v>12/30/2012</c:v>
                </c:pt>
                <c:pt idx="36">
                  <c:v>1/30/2013</c:v>
                </c:pt>
                <c:pt idx="37">
                  <c:v>Feb-13</c:v>
                </c:pt>
                <c:pt idx="38">
                  <c:v>3/30/2013</c:v>
                </c:pt>
                <c:pt idx="39">
                  <c:v>4/30/2013</c:v>
                </c:pt>
                <c:pt idx="40">
                  <c:v>5/30/2013</c:v>
                </c:pt>
                <c:pt idx="41">
                  <c:v>6/30/2013</c:v>
                </c:pt>
                <c:pt idx="42">
                  <c:v>7/30/2013</c:v>
                </c:pt>
                <c:pt idx="43">
                  <c:v>8/30/2013</c:v>
                </c:pt>
                <c:pt idx="44">
                  <c:v>9/30/2012</c:v>
                </c:pt>
                <c:pt idx="45">
                  <c:v>10/30/2013</c:v>
                </c:pt>
                <c:pt idx="46">
                  <c:v>11/30/2013</c:v>
                </c:pt>
                <c:pt idx="47">
                  <c:v>12/31/2013</c:v>
                </c:pt>
                <c:pt idx="48">
                  <c:v>1/31/2014</c:v>
                </c:pt>
                <c:pt idx="49">
                  <c:v>2/28/2014</c:v>
                </c:pt>
                <c:pt idx="50">
                  <c:v>3/31/2014</c:v>
                </c:pt>
                <c:pt idx="51">
                  <c:v>4/30/2014</c:v>
                </c:pt>
                <c:pt idx="52">
                  <c:v>5/31/2014</c:v>
                </c:pt>
                <c:pt idx="53">
                  <c:v>6/30/2014</c:v>
                </c:pt>
                <c:pt idx="54">
                  <c:v>7/31/2014</c:v>
                </c:pt>
                <c:pt idx="55">
                  <c:v>8/31/2014</c:v>
                </c:pt>
                <c:pt idx="56">
                  <c:v>9/30/2014</c:v>
                </c:pt>
                <c:pt idx="57">
                  <c:v>10/31/2014</c:v>
                </c:pt>
                <c:pt idx="58">
                  <c:v>11/30/2014</c:v>
                </c:pt>
              </c:strCache>
            </c:strRef>
          </c:cat>
          <c:val>
            <c:numRef>
              <c:f>Sheet1!$B$2:$B$60</c:f>
              <c:numCache>
                <c:formatCode>General</c:formatCode>
                <c:ptCount val="59"/>
                <c:pt idx="0">
                  <c:v>5587</c:v>
                </c:pt>
                <c:pt idx="1">
                  <c:v>5508</c:v>
                </c:pt>
                <c:pt idx="2">
                  <c:v>5536</c:v>
                </c:pt>
                <c:pt idx="3">
                  <c:v>5555</c:v>
                </c:pt>
                <c:pt idx="4">
                  <c:v>5524</c:v>
                </c:pt>
                <c:pt idx="5">
                  <c:v>5512</c:v>
                </c:pt>
                <c:pt idx="6">
                  <c:v>5502</c:v>
                </c:pt>
                <c:pt idx="7">
                  <c:v>5525</c:v>
                </c:pt>
                <c:pt idx="8">
                  <c:v>5503</c:v>
                </c:pt>
                <c:pt idx="9">
                  <c:v>5507</c:v>
                </c:pt>
                <c:pt idx="10">
                  <c:v>5504</c:v>
                </c:pt>
                <c:pt idx="11">
                  <c:v>5462</c:v>
                </c:pt>
                <c:pt idx="12">
                  <c:v>5432</c:v>
                </c:pt>
                <c:pt idx="13">
                  <c:v>5464</c:v>
                </c:pt>
                <c:pt idx="14">
                  <c:v>5475</c:v>
                </c:pt>
                <c:pt idx="15">
                  <c:v>5496</c:v>
                </c:pt>
                <c:pt idx="16">
                  <c:v>5520</c:v>
                </c:pt>
                <c:pt idx="17">
                  <c:v>5524</c:v>
                </c:pt>
                <c:pt idx="18">
                  <c:v>5551</c:v>
                </c:pt>
                <c:pt idx="19">
                  <c:v>5553</c:v>
                </c:pt>
                <c:pt idx="20">
                  <c:v>5590</c:v>
                </c:pt>
                <c:pt idx="21">
                  <c:v>5584</c:v>
                </c:pt>
                <c:pt idx="22">
                  <c:v>5585</c:v>
                </c:pt>
                <c:pt idx="23">
                  <c:v>5606</c:v>
                </c:pt>
                <c:pt idx="24">
                  <c:v>5627</c:v>
                </c:pt>
                <c:pt idx="25">
                  <c:v>5622</c:v>
                </c:pt>
                <c:pt idx="26">
                  <c:v>5627</c:v>
                </c:pt>
                <c:pt idx="27">
                  <c:v>5630</c:v>
                </c:pt>
                <c:pt idx="28">
                  <c:v>5613</c:v>
                </c:pt>
                <c:pt idx="29">
                  <c:v>5620</c:v>
                </c:pt>
                <c:pt idx="30">
                  <c:v>5635</c:v>
                </c:pt>
                <c:pt idx="31">
                  <c:v>5647</c:v>
                </c:pt>
                <c:pt idx="32">
                  <c:v>5648</c:v>
                </c:pt>
                <c:pt idx="33">
                  <c:v>5666</c:v>
                </c:pt>
                <c:pt idx="34">
                  <c:v>5687</c:v>
                </c:pt>
                <c:pt idx="35">
                  <c:v>5720</c:v>
                </c:pt>
                <c:pt idx="36">
                  <c:v>5743</c:v>
                </c:pt>
                <c:pt idx="37">
                  <c:v>5789</c:v>
                </c:pt>
                <c:pt idx="38">
                  <c:v>5813</c:v>
                </c:pt>
                <c:pt idx="39">
                  <c:v>5811</c:v>
                </c:pt>
                <c:pt idx="40">
                  <c:v>5816</c:v>
                </c:pt>
                <c:pt idx="41">
                  <c:v>5829</c:v>
                </c:pt>
                <c:pt idx="42">
                  <c:v>5830</c:v>
                </c:pt>
                <c:pt idx="43">
                  <c:v>5836</c:v>
                </c:pt>
                <c:pt idx="44">
                  <c:v>5849</c:v>
                </c:pt>
                <c:pt idx="45">
                  <c:v>5864</c:v>
                </c:pt>
                <c:pt idx="46">
                  <c:v>5896</c:v>
                </c:pt>
                <c:pt idx="47">
                  <c:v>5876</c:v>
                </c:pt>
                <c:pt idx="48">
                  <c:v>5927</c:v>
                </c:pt>
                <c:pt idx="49">
                  <c:v>5951</c:v>
                </c:pt>
                <c:pt idx="50">
                  <c:v>5964</c:v>
                </c:pt>
                <c:pt idx="51">
                  <c:v>6000</c:v>
                </c:pt>
                <c:pt idx="52">
                  <c:v>6009</c:v>
                </c:pt>
                <c:pt idx="53">
                  <c:v>6017</c:v>
                </c:pt>
                <c:pt idx="54">
                  <c:v>6047</c:v>
                </c:pt>
                <c:pt idx="55">
                  <c:v>6064</c:v>
                </c:pt>
                <c:pt idx="56">
                  <c:v>6082</c:v>
                </c:pt>
                <c:pt idx="57">
                  <c:v>6089</c:v>
                </c:pt>
                <c:pt idx="58">
                  <c:v>6109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D0DCE2"/>
            </a:solidFill>
            <a:ln w="25874">
              <a:noFill/>
            </a:ln>
          </c:spPr>
          <c:invertIfNegative val="0"/>
          <c:cat>
            <c:strRef>
              <c:f>Sheet1!$A$2:$A$60</c:f>
              <c:strCache>
                <c:ptCount val="59"/>
                <c:pt idx="0">
                  <c:v>1/31/2010</c:v>
                </c:pt>
                <c:pt idx="1">
                  <c:v>2/28/2010</c:v>
                </c:pt>
                <c:pt idx="2">
                  <c:v>3/31/2010</c:v>
                </c:pt>
                <c:pt idx="3">
                  <c:v>4/28/2010</c:v>
                </c:pt>
                <c:pt idx="4">
                  <c:v>5/31/2010</c:v>
                </c:pt>
                <c:pt idx="5">
                  <c:v>6/30/2010</c:v>
                </c:pt>
                <c:pt idx="6">
                  <c:v>7/31/2010</c:v>
                </c:pt>
                <c:pt idx="7">
                  <c:v>8/31/2010</c:v>
                </c:pt>
                <c:pt idx="8">
                  <c:v>9/30/2010</c:v>
                </c:pt>
                <c:pt idx="9">
                  <c:v>10/30/2010</c:v>
                </c:pt>
                <c:pt idx="10">
                  <c:v>11/30/2010</c:v>
                </c:pt>
                <c:pt idx="11">
                  <c:v>12/30/2010</c:v>
                </c:pt>
                <c:pt idx="12">
                  <c:v>1/31/2011</c:v>
                </c:pt>
                <c:pt idx="13">
                  <c:v>2/28/2011</c:v>
                </c:pt>
                <c:pt idx="14">
                  <c:v>3/31/2011</c:v>
                </c:pt>
                <c:pt idx="15">
                  <c:v>4/28/2011</c:v>
                </c:pt>
                <c:pt idx="16">
                  <c:v>5/31/2011</c:v>
                </c:pt>
                <c:pt idx="17">
                  <c:v>6/30/2011</c:v>
                </c:pt>
                <c:pt idx="18">
                  <c:v>7/31/2011</c:v>
                </c:pt>
                <c:pt idx="19">
                  <c:v>8/31/2011</c:v>
                </c:pt>
                <c:pt idx="20">
                  <c:v>9/30/2011</c:v>
                </c:pt>
                <c:pt idx="21">
                  <c:v>10/30/2011</c:v>
                </c:pt>
                <c:pt idx="22">
                  <c:v>11/30/2011</c:v>
                </c:pt>
                <c:pt idx="23">
                  <c:v>12/30/2011</c:v>
                </c:pt>
                <c:pt idx="24">
                  <c:v>1/30/2012</c:v>
                </c:pt>
                <c:pt idx="25">
                  <c:v>2/30/2012</c:v>
                </c:pt>
                <c:pt idx="26">
                  <c:v>3/30/2012</c:v>
                </c:pt>
                <c:pt idx="27">
                  <c:v>4/30/2012</c:v>
                </c:pt>
                <c:pt idx="28">
                  <c:v>5/30/2012</c:v>
                </c:pt>
                <c:pt idx="29">
                  <c:v>6/30/2012</c:v>
                </c:pt>
                <c:pt idx="30">
                  <c:v>7/30/2012</c:v>
                </c:pt>
                <c:pt idx="31">
                  <c:v>8/30/2012</c:v>
                </c:pt>
                <c:pt idx="32">
                  <c:v>9/30/2012</c:v>
                </c:pt>
                <c:pt idx="33">
                  <c:v>10/30/2012</c:v>
                </c:pt>
                <c:pt idx="34">
                  <c:v>11/30/2012</c:v>
                </c:pt>
                <c:pt idx="35">
                  <c:v>12/30/2012</c:v>
                </c:pt>
                <c:pt idx="36">
                  <c:v>1/30/2013</c:v>
                </c:pt>
                <c:pt idx="37">
                  <c:v>Feb-13</c:v>
                </c:pt>
                <c:pt idx="38">
                  <c:v>3/30/2013</c:v>
                </c:pt>
                <c:pt idx="39">
                  <c:v>4/30/2013</c:v>
                </c:pt>
                <c:pt idx="40">
                  <c:v>5/30/2013</c:v>
                </c:pt>
                <c:pt idx="41">
                  <c:v>6/30/2013</c:v>
                </c:pt>
                <c:pt idx="42">
                  <c:v>7/30/2013</c:v>
                </c:pt>
                <c:pt idx="43">
                  <c:v>8/30/2013</c:v>
                </c:pt>
                <c:pt idx="44">
                  <c:v>9/30/2012</c:v>
                </c:pt>
                <c:pt idx="45">
                  <c:v>10/30/2013</c:v>
                </c:pt>
                <c:pt idx="46">
                  <c:v>11/30/2013</c:v>
                </c:pt>
                <c:pt idx="47">
                  <c:v>12/31/2013</c:v>
                </c:pt>
                <c:pt idx="48">
                  <c:v>1/31/2014</c:v>
                </c:pt>
                <c:pt idx="49">
                  <c:v>2/28/2014</c:v>
                </c:pt>
                <c:pt idx="50">
                  <c:v>3/31/2014</c:v>
                </c:pt>
                <c:pt idx="51">
                  <c:v>4/30/2014</c:v>
                </c:pt>
                <c:pt idx="52">
                  <c:v>5/31/2014</c:v>
                </c:pt>
                <c:pt idx="53">
                  <c:v>6/30/2014</c:v>
                </c:pt>
                <c:pt idx="54">
                  <c:v>7/31/2014</c:v>
                </c:pt>
                <c:pt idx="55">
                  <c:v>8/31/2014</c:v>
                </c:pt>
                <c:pt idx="56">
                  <c:v>9/30/2014</c:v>
                </c:pt>
                <c:pt idx="57">
                  <c:v>10/31/2014</c:v>
                </c:pt>
                <c:pt idx="58">
                  <c:v>11/30/2014</c:v>
                </c:pt>
              </c:strCache>
            </c:strRef>
          </c:cat>
          <c:val>
            <c:numRef>
              <c:f>Sheet1!$C$2:$C$60</c:f>
              <c:numCache>
                <c:formatCode>0</c:formatCode>
                <c:ptCount val="59"/>
                <c:pt idx="0">
                  <c:v>0</c:v>
                </c:pt>
                <c:pt idx="1">
                  <c:v>0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0</c:v>
                </c:pt>
                <c:pt idx="17" formatCode="General">
                  <c:v>0</c:v>
                </c:pt>
                <c:pt idx="18" formatCode="General">
                  <c:v>0</c:v>
                </c:pt>
                <c:pt idx="19" formatCode="General">
                  <c:v>0</c:v>
                </c:pt>
                <c:pt idx="20" formatCode="General">
                  <c:v>0</c:v>
                </c:pt>
                <c:pt idx="21" formatCode="General">
                  <c:v>0</c:v>
                </c:pt>
                <c:pt idx="22" formatCode="General">
                  <c:v>0</c:v>
                </c:pt>
                <c:pt idx="23" formatCode="General">
                  <c:v>0</c:v>
                </c:pt>
                <c:pt idx="24" formatCode="General">
                  <c:v>0</c:v>
                </c:pt>
                <c:pt idx="25" formatCode="General">
                  <c:v>0</c:v>
                </c:pt>
                <c:pt idx="26" formatCode="General">
                  <c:v>0</c:v>
                </c:pt>
                <c:pt idx="27" formatCode="General">
                  <c:v>0</c:v>
                </c:pt>
                <c:pt idx="28" formatCode="General">
                  <c:v>0</c:v>
                </c:pt>
                <c:pt idx="29" formatCode="General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  <c:pt idx="44" formatCode="General">
                  <c:v>0</c:v>
                </c:pt>
                <c:pt idx="45" formatCode="General">
                  <c:v>0</c:v>
                </c:pt>
                <c:pt idx="46" formatCode="General">
                  <c:v>0</c:v>
                </c:pt>
                <c:pt idx="47" formatCode="General">
                  <c:v>0</c:v>
                </c:pt>
                <c:pt idx="48" formatCode="General">
                  <c:v>0</c:v>
                </c:pt>
                <c:pt idx="49" formatCode="General">
                  <c:v>0</c:v>
                </c:pt>
                <c:pt idx="50" formatCode="General">
                  <c:v>0</c:v>
                </c:pt>
                <c:pt idx="51" formatCode="General">
                  <c:v>0</c:v>
                </c:pt>
                <c:pt idx="52" formatCode="General">
                  <c:v>0</c:v>
                </c:pt>
                <c:pt idx="53" formatCode="General">
                  <c:v>0</c:v>
                </c:pt>
                <c:pt idx="54" formatCode="General">
                  <c:v>0</c:v>
                </c:pt>
                <c:pt idx="55" formatCode="General">
                  <c:v>0</c:v>
                </c:pt>
                <c:pt idx="56" formatCode="General">
                  <c:v>0</c:v>
                </c:pt>
                <c:pt idx="57" formatCode="General">
                  <c:v>0</c:v>
                </c:pt>
                <c:pt idx="58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46499520"/>
        <c:axId val="346503832"/>
      </c:barChart>
      <c:catAx>
        <c:axId val="34649952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25874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2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3832"/>
        <c:crossesAt val="5400"/>
        <c:auto val="1"/>
        <c:lblAlgn val="ctr"/>
        <c:lblOffset val="100"/>
        <c:tickLblSkip val="1"/>
        <c:tickMarkSkip val="1"/>
        <c:noMultiLvlLbl val="0"/>
      </c:catAx>
      <c:valAx>
        <c:axId val="346503832"/>
        <c:scaling>
          <c:orientation val="minMax"/>
          <c:min val="5400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ln w="258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499520"/>
        <c:crosses val="autoZero"/>
        <c:crossBetween val="between"/>
        <c:majorUnit val="100"/>
      </c:valAx>
      <c:spPr>
        <a:solidFill>
          <a:srgbClr val="FFFFFF"/>
        </a:solidFill>
        <a:ln w="2587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3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21939953810627E-2"/>
          <c:y val="4.2222222222222223E-2"/>
          <c:w val="0.92263279445727486"/>
          <c:h val="0.8511111111111111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D0DCE2"/>
            </a:solidFill>
            <a:ln w="25584">
              <a:noFill/>
            </a:ln>
          </c:spPr>
          <c:invertIfNegative val="0"/>
          <c:cat>
            <c:strRef>
              <c:f>Sheet1!$A$2:$A$144</c:f>
              <c:strCache>
                <c:ptCount val="143"/>
                <c:pt idx="0">
                  <c:v>1/31/2003</c:v>
                </c:pt>
                <c:pt idx="1">
                  <c:v>2/31/2003</c:v>
                </c:pt>
                <c:pt idx="2">
                  <c:v>3/31/2003</c:v>
                </c:pt>
                <c:pt idx="3">
                  <c:v>4/31/2003</c:v>
                </c:pt>
                <c:pt idx="4">
                  <c:v>5/31/2003</c:v>
                </c:pt>
                <c:pt idx="5">
                  <c:v>6/31/2003</c:v>
                </c:pt>
                <c:pt idx="6">
                  <c:v>7/31/2003</c:v>
                </c:pt>
                <c:pt idx="7">
                  <c:v>8/31/2003</c:v>
                </c:pt>
                <c:pt idx="8">
                  <c:v>9/31/2003</c:v>
                </c:pt>
                <c:pt idx="9">
                  <c:v>10/31/2003</c:v>
                </c:pt>
                <c:pt idx="10">
                  <c:v>11/31/2003</c:v>
                </c:pt>
                <c:pt idx="11">
                  <c:v>12/31/2003</c:v>
                </c:pt>
                <c:pt idx="12">
                  <c:v>1/31/2004</c:v>
                </c:pt>
                <c:pt idx="13">
                  <c:v>2/29/2004</c:v>
                </c:pt>
                <c:pt idx="14">
                  <c:v>3/31/2004</c:v>
                </c:pt>
                <c:pt idx="15">
                  <c:v>4/30/2004</c:v>
                </c:pt>
                <c:pt idx="16">
                  <c:v>5/31/2004</c:v>
                </c:pt>
                <c:pt idx="17">
                  <c:v>6/30/2004</c:v>
                </c:pt>
                <c:pt idx="18">
                  <c:v>7/31/2004</c:v>
                </c:pt>
                <c:pt idx="19">
                  <c:v>8/31/2004</c:v>
                </c:pt>
                <c:pt idx="20">
                  <c:v>9/30/2004</c:v>
                </c:pt>
                <c:pt idx="21">
                  <c:v>10/31/2004</c:v>
                </c:pt>
                <c:pt idx="22">
                  <c:v>11/30/2004</c:v>
                </c:pt>
                <c:pt idx="23">
                  <c:v>12/31/2004</c:v>
                </c:pt>
                <c:pt idx="24">
                  <c:v>1/31/2005</c:v>
                </c:pt>
                <c:pt idx="25">
                  <c:v>3/1/2005</c:v>
                </c:pt>
                <c:pt idx="26">
                  <c:v>3/31/2005</c:v>
                </c:pt>
                <c:pt idx="27">
                  <c:v>4/30/2005</c:v>
                </c:pt>
                <c:pt idx="28">
                  <c:v>5/31/2005</c:v>
                </c:pt>
                <c:pt idx="29">
                  <c:v>6/30/2005</c:v>
                </c:pt>
                <c:pt idx="30">
                  <c:v>7/31/2005</c:v>
                </c:pt>
                <c:pt idx="31">
                  <c:v>8/31/2005</c:v>
                </c:pt>
                <c:pt idx="32">
                  <c:v>9/30/2005</c:v>
                </c:pt>
                <c:pt idx="33">
                  <c:v>10/31/2005</c:v>
                </c:pt>
                <c:pt idx="34">
                  <c:v>11/30/2005</c:v>
                </c:pt>
                <c:pt idx="35">
                  <c:v>12/31/2005</c:v>
                </c:pt>
                <c:pt idx="36">
                  <c:v>1/31/2006</c:v>
                </c:pt>
                <c:pt idx="37">
                  <c:v>3/1/2006</c:v>
                </c:pt>
                <c:pt idx="38">
                  <c:v>3/31/2006</c:v>
                </c:pt>
                <c:pt idx="39">
                  <c:v>4/30/2006</c:v>
                </c:pt>
                <c:pt idx="40">
                  <c:v>5/31/2006</c:v>
                </c:pt>
                <c:pt idx="41">
                  <c:v>6/30/2006</c:v>
                </c:pt>
                <c:pt idx="42">
                  <c:v>7/31/2006</c:v>
                </c:pt>
                <c:pt idx="43">
                  <c:v>8/31/2006</c:v>
                </c:pt>
                <c:pt idx="44">
                  <c:v>9/30/2006</c:v>
                </c:pt>
                <c:pt idx="45">
                  <c:v>10/31/2006</c:v>
                </c:pt>
                <c:pt idx="46">
                  <c:v>11/30/2006</c:v>
                </c:pt>
                <c:pt idx="47">
                  <c:v>12/31/2006</c:v>
                </c:pt>
                <c:pt idx="48">
                  <c:v>1/31/2007</c:v>
                </c:pt>
                <c:pt idx="49">
                  <c:v>3/1/2007</c:v>
                </c:pt>
                <c:pt idx="50">
                  <c:v>3/31/2007</c:v>
                </c:pt>
                <c:pt idx="51">
                  <c:v>4/30/2007</c:v>
                </c:pt>
                <c:pt idx="52">
                  <c:v>5/31/2007</c:v>
                </c:pt>
                <c:pt idx="53">
                  <c:v>6/30/2007</c:v>
                </c:pt>
                <c:pt idx="54">
                  <c:v>7/31/2007</c:v>
                </c:pt>
                <c:pt idx="55">
                  <c:v>8/31/2007</c:v>
                </c:pt>
                <c:pt idx="56">
                  <c:v>9/30/2007</c:v>
                </c:pt>
                <c:pt idx="57">
                  <c:v>10/31/2007</c:v>
                </c:pt>
                <c:pt idx="58">
                  <c:v>11/30/2007</c:v>
                </c:pt>
                <c:pt idx="59">
                  <c:v>12/31/2007</c:v>
                </c:pt>
                <c:pt idx="60">
                  <c:v>1/31/2008</c:v>
                </c:pt>
                <c:pt idx="61">
                  <c:v>2/29/2008</c:v>
                </c:pt>
                <c:pt idx="62">
                  <c:v>3/31/2008</c:v>
                </c:pt>
                <c:pt idx="63">
                  <c:v>4/30/2008</c:v>
                </c:pt>
                <c:pt idx="64">
                  <c:v>5/31/2008</c:v>
                </c:pt>
                <c:pt idx="65">
                  <c:v>6/30/2008</c:v>
                </c:pt>
                <c:pt idx="66">
                  <c:v>7/31/2008</c:v>
                </c:pt>
                <c:pt idx="67">
                  <c:v>8/31/2008</c:v>
                </c:pt>
                <c:pt idx="68">
                  <c:v>9/30/2008</c:v>
                </c:pt>
                <c:pt idx="69">
                  <c:v>10/31/2008</c:v>
                </c:pt>
                <c:pt idx="70">
                  <c:v>11/30/2008</c:v>
                </c:pt>
                <c:pt idx="71">
                  <c:v>12/31/2008</c:v>
                </c:pt>
                <c:pt idx="72">
                  <c:v>1/31/2009</c:v>
                </c:pt>
                <c:pt idx="73">
                  <c:v>2/29/2009</c:v>
                </c:pt>
                <c:pt idx="74">
                  <c:v>3/31/2008</c:v>
                </c:pt>
                <c:pt idx="75">
                  <c:v>4/30/2009</c:v>
                </c:pt>
                <c:pt idx="76">
                  <c:v>5/31/2009</c:v>
                </c:pt>
                <c:pt idx="77">
                  <c:v>6/30/2009</c:v>
                </c:pt>
                <c:pt idx="78">
                  <c:v>7/31/2009</c:v>
                </c:pt>
                <c:pt idx="79">
                  <c:v>8/31/2009</c:v>
                </c:pt>
                <c:pt idx="80">
                  <c:v>9/30/2009</c:v>
                </c:pt>
                <c:pt idx="81">
                  <c:v>10/31/2009</c:v>
                </c:pt>
                <c:pt idx="82">
                  <c:v>11/30/2009</c:v>
                </c:pt>
                <c:pt idx="83">
                  <c:v>12/31/2009</c:v>
                </c:pt>
                <c:pt idx="84">
                  <c:v>1/31/2010</c:v>
                </c:pt>
                <c:pt idx="85">
                  <c:v>2/28/2010</c:v>
                </c:pt>
                <c:pt idx="86">
                  <c:v>3/31/2010</c:v>
                </c:pt>
                <c:pt idx="87">
                  <c:v>4/28/2010</c:v>
                </c:pt>
                <c:pt idx="88">
                  <c:v>5/31/2010</c:v>
                </c:pt>
                <c:pt idx="89">
                  <c:v>6/30/2010</c:v>
                </c:pt>
                <c:pt idx="90">
                  <c:v>7/31/2010</c:v>
                </c:pt>
                <c:pt idx="91">
                  <c:v>8/31/2010</c:v>
                </c:pt>
                <c:pt idx="92">
                  <c:v>9/30/2010</c:v>
                </c:pt>
                <c:pt idx="93">
                  <c:v>10/30/2010</c:v>
                </c:pt>
                <c:pt idx="94">
                  <c:v>11/30/2010</c:v>
                </c:pt>
                <c:pt idx="95">
                  <c:v>12/30/2010</c:v>
                </c:pt>
                <c:pt idx="96">
                  <c:v>1/31/2011</c:v>
                </c:pt>
                <c:pt idx="97">
                  <c:v>2/28/2011</c:v>
                </c:pt>
                <c:pt idx="98">
                  <c:v>3/31/2011</c:v>
                </c:pt>
                <c:pt idx="99">
                  <c:v>4/28/2011</c:v>
                </c:pt>
                <c:pt idx="100">
                  <c:v>5/31/2011</c:v>
                </c:pt>
                <c:pt idx="101">
                  <c:v>6/30/2011</c:v>
                </c:pt>
                <c:pt idx="102">
                  <c:v>7/31/2011</c:v>
                </c:pt>
                <c:pt idx="103">
                  <c:v>8/31/2011</c:v>
                </c:pt>
                <c:pt idx="104">
                  <c:v>9/30/2011</c:v>
                </c:pt>
                <c:pt idx="105">
                  <c:v>10/30/2011</c:v>
                </c:pt>
                <c:pt idx="106">
                  <c:v>11/30/2011</c:v>
                </c:pt>
                <c:pt idx="107">
                  <c:v>12/30/2011</c:v>
                </c:pt>
                <c:pt idx="108">
                  <c:v>1/30/2012</c:v>
                </c:pt>
                <c:pt idx="109">
                  <c:v>2/30/2012</c:v>
                </c:pt>
                <c:pt idx="110">
                  <c:v>3/30/2012</c:v>
                </c:pt>
                <c:pt idx="111">
                  <c:v>4/30/2012</c:v>
                </c:pt>
                <c:pt idx="112">
                  <c:v>5/30/2012</c:v>
                </c:pt>
                <c:pt idx="113">
                  <c:v>6/30/2012</c:v>
                </c:pt>
                <c:pt idx="114">
                  <c:v>7/30/2012</c:v>
                </c:pt>
                <c:pt idx="115">
                  <c:v>8/30/2012</c:v>
                </c:pt>
                <c:pt idx="116">
                  <c:v>9/30/2012</c:v>
                </c:pt>
                <c:pt idx="117">
                  <c:v>10/30/2012</c:v>
                </c:pt>
                <c:pt idx="118">
                  <c:v>11/30/2012</c:v>
                </c:pt>
                <c:pt idx="119">
                  <c:v>12/30/2012</c:v>
                </c:pt>
                <c:pt idx="120">
                  <c:v>1/30/2013</c:v>
                </c:pt>
                <c:pt idx="121">
                  <c:v>13-Feb</c:v>
                </c:pt>
                <c:pt idx="122">
                  <c:v>3/30/2013</c:v>
                </c:pt>
                <c:pt idx="123">
                  <c:v>4/30/2013</c:v>
                </c:pt>
                <c:pt idx="124">
                  <c:v>5/30/2013</c:v>
                </c:pt>
                <c:pt idx="125">
                  <c:v>6/30/2013</c:v>
                </c:pt>
                <c:pt idx="126">
                  <c:v>7/30/2013</c:v>
                </c:pt>
                <c:pt idx="127">
                  <c:v>8/30/2013</c:v>
                </c:pt>
                <c:pt idx="128">
                  <c:v>9/30/2012</c:v>
                </c:pt>
                <c:pt idx="129">
                  <c:v>10/30/2013</c:v>
                </c:pt>
                <c:pt idx="130">
                  <c:v>11/30/2013</c:v>
                </c:pt>
                <c:pt idx="131">
                  <c:v>12/31/2013</c:v>
                </c:pt>
                <c:pt idx="132">
                  <c:v>1/31/2014</c:v>
                </c:pt>
                <c:pt idx="133">
                  <c:v>2/28/2014</c:v>
                </c:pt>
                <c:pt idx="134">
                  <c:v>3/31/2014</c:v>
                </c:pt>
                <c:pt idx="135">
                  <c:v>4/30/2014</c:v>
                </c:pt>
                <c:pt idx="136">
                  <c:v>5/31/2014</c:v>
                </c:pt>
                <c:pt idx="137">
                  <c:v>6/30/2014</c:v>
                </c:pt>
                <c:pt idx="138">
                  <c:v>7/31/2014</c:v>
                </c:pt>
                <c:pt idx="139">
                  <c:v>8/31/2014</c:v>
                </c:pt>
                <c:pt idx="140">
                  <c:v>9/30/2014</c:v>
                </c:pt>
                <c:pt idx="141">
                  <c:v>10/31/2014</c:v>
                </c:pt>
                <c:pt idx="142">
                  <c:v>11/30/2014</c:v>
                </c:pt>
              </c:strCache>
            </c:strRef>
          </c:cat>
          <c:val>
            <c:numRef>
              <c:f>Sheet1!$C$2:$C$144</c:f>
              <c:numCache>
                <c:formatCode>0</c:formatCode>
                <c:ptCount val="1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 formatCode="General">
                  <c:v>0</c:v>
                </c:pt>
                <c:pt idx="87" formatCode="General">
                  <c:v>0</c:v>
                </c:pt>
                <c:pt idx="88" formatCode="General">
                  <c:v>0</c:v>
                </c:pt>
                <c:pt idx="89" formatCode="General">
                  <c:v>0</c:v>
                </c:pt>
                <c:pt idx="90" formatCode="General">
                  <c:v>0</c:v>
                </c:pt>
                <c:pt idx="91" formatCode="General">
                  <c:v>0</c:v>
                </c:pt>
                <c:pt idx="92" formatCode="General">
                  <c:v>0</c:v>
                </c:pt>
                <c:pt idx="93" formatCode="General">
                  <c:v>0</c:v>
                </c:pt>
                <c:pt idx="94" formatCode="General">
                  <c:v>0</c:v>
                </c:pt>
                <c:pt idx="95" formatCode="General">
                  <c:v>0</c:v>
                </c:pt>
                <c:pt idx="96" formatCode="General">
                  <c:v>0</c:v>
                </c:pt>
                <c:pt idx="97" formatCode="General">
                  <c:v>0</c:v>
                </c:pt>
                <c:pt idx="98" formatCode="General">
                  <c:v>0</c:v>
                </c:pt>
                <c:pt idx="99" formatCode="General">
                  <c:v>0</c:v>
                </c:pt>
                <c:pt idx="100" formatCode="General">
                  <c:v>0</c:v>
                </c:pt>
                <c:pt idx="101" formatCode="General">
                  <c:v>0</c:v>
                </c:pt>
                <c:pt idx="102" formatCode="General">
                  <c:v>0</c:v>
                </c:pt>
                <c:pt idx="103" formatCode="General">
                  <c:v>0</c:v>
                </c:pt>
                <c:pt idx="104" formatCode="General">
                  <c:v>0</c:v>
                </c:pt>
                <c:pt idx="105" formatCode="General">
                  <c:v>0</c:v>
                </c:pt>
                <c:pt idx="106" formatCode="General">
                  <c:v>0</c:v>
                </c:pt>
                <c:pt idx="107" formatCode="General">
                  <c:v>0</c:v>
                </c:pt>
                <c:pt idx="108" formatCode="General">
                  <c:v>0</c:v>
                </c:pt>
                <c:pt idx="109" formatCode="General">
                  <c:v>0</c:v>
                </c:pt>
                <c:pt idx="110" formatCode="General">
                  <c:v>0</c:v>
                </c:pt>
                <c:pt idx="111" formatCode="General">
                  <c:v>0</c:v>
                </c:pt>
                <c:pt idx="112" formatCode="General">
                  <c:v>0</c:v>
                </c:pt>
                <c:pt idx="113" formatCode="General">
                  <c:v>0</c:v>
                </c:pt>
                <c:pt idx="114" formatCode="General">
                  <c:v>0</c:v>
                </c:pt>
                <c:pt idx="115" formatCode="General">
                  <c:v>0</c:v>
                </c:pt>
                <c:pt idx="116" formatCode="General">
                  <c:v>0</c:v>
                </c:pt>
                <c:pt idx="117" formatCode="General">
                  <c:v>0</c:v>
                </c:pt>
                <c:pt idx="118" formatCode="General">
                  <c:v>0</c:v>
                </c:pt>
                <c:pt idx="119" formatCode="General">
                  <c:v>0</c:v>
                </c:pt>
                <c:pt idx="120" formatCode="General">
                  <c:v>0</c:v>
                </c:pt>
                <c:pt idx="121" formatCode="General">
                  <c:v>0</c:v>
                </c:pt>
                <c:pt idx="122" formatCode="General">
                  <c:v>0</c:v>
                </c:pt>
                <c:pt idx="123" formatCode="General">
                  <c:v>0</c:v>
                </c:pt>
                <c:pt idx="124" formatCode="General">
                  <c:v>0</c:v>
                </c:pt>
                <c:pt idx="125" formatCode="General">
                  <c:v>0</c:v>
                </c:pt>
                <c:pt idx="126" formatCode="General">
                  <c:v>0</c:v>
                </c:pt>
                <c:pt idx="127" formatCode="General">
                  <c:v>0</c:v>
                </c:pt>
                <c:pt idx="128" formatCode="General">
                  <c:v>0</c:v>
                </c:pt>
                <c:pt idx="129" formatCode="General">
                  <c:v>0</c:v>
                </c:pt>
                <c:pt idx="130" formatCode="General">
                  <c:v>0</c:v>
                </c:pt>
                <c:pt idx="131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46500304"/>
        <c:axId val="34649873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Yield</c:v>
                </c:pt>
              </c:strCache>
            </c:strRef>
          </c:tx>
          <c:spPr>
            <a:ln w="38376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Sheet1!$A$2:$A$144</c:f>
              <c:strCache>
                <c:ptCount val="143"/>
                <c:pt idx="0">
                  <c:v>1/31/2003</c:v>
                </c:pt>
                <c:pt idx="1">
                  <c:v>2/31/2003</c:v>
                </c:pt>
                <c:pt idx="2">
                  <c:v>3/31/2003</c:v>
                </c:pt>
                <c:pt idx="3">
                  <c:v>4/31/2003</c:v>
                </c:pt>
                <c:pt idx="4">
                  <c:v>5/31/2003</c:v>
                </c:pt>
                <c:pt idx="5">
                  <c:v>6/31/2003</c:v>
                </c:pt>
                <c:pt idx="6">
                  <c:v>7/31/2003</c:v>
                </c:pt>
                <c:pt idx="7">
                  <c:v>8/31/2003</c:v>
                </c:pt>
                <c:pt idx="8">
                  <c:v>9/31/2003</c:v>
                </c:pt>
                <c:pt idx="9">
                  <c:v>10/31/2003</c:v>
                </c:pt>
                <c:pt idx="10">
                  <c:v>11/31/2003</c:v>
                </c:pt>
                <c:pt idx="11">
                  <c:v>12/31/2003</c:v>
                </c:pt>
                <c:pt idx="12">
                  <c:v>1/31/2004</c:v>
                </c:pt>
                <c:pt idx="13">
                  <c:v>2/29/2004</c:v>
                </c:pt>
                <c:pt idx="14">
                  <c:v>3/31/2004</c:v>
                </c:pt>
                <c:pt idx="15">
                  <c:v>4/30/2004</c:v>
                </c:pt>
                <c:pt idx="16">
                  <c:v>5/31/2004</c:v>
                </c:pt>
                <c:pt idx="17">
                  <c:v>6/30/2004</c:v>
                </c:pt>
                <c:pt idx="18">
                  <c:v>7/31/2004</c:v>
                </c:pt>
                <c:pt idx="19">
                  <c:v>8/31/2004</c:v>
                </c:pt>
                <c:pt idx="20">
                  <c:v>9/30/2004</c:v>
                </c:pt>
                <c:pt idx="21">
                  <c:v>10/31/2004</c:v>
                </c:pt>
                <c:pt idx="22">
                  <c:v>11/30/2004</c:v>
                </c:pt>
                <c:pt idx="23">
                  <c:v>12/31/2004</c:v>
                </c:pt>
                <c:pt idx="24">
                  <c:v>1/31/2005</c:v>
                </c:pt>
                <c:pt idx="25">
                  <c:v>3/1/2005</c:v>
                </c:pt>
                <c:pt idx="26">
                  <c:v>3/31/2005</c:v>
                </c:pt>
                <c:pt idx="27">
                  <c:v>4/30/2005</c:v>
                </c:pt>
                <c:pt idx="28">
                  <c:v>5/31/2005</c:v>
                </c:pt>
                <c:pt idx="29">
                  <c:v>6/30/2005</c:v>
                </c:pt>
                <c:pt idx="30">
                  <c:v>7/31/2005</c:v>
                </c:pt>
                <c:pt idx="31">
                  <c:v>8/31/2005</c:v>
                </c:pt>
                <c:pt idx="32">
                  <c:v>9/30/2005</c:v>
                </c:pt>
                <c:pt idx="33">
                  <c:v>10/31/2005</c:v>
                </c:pt>
                <c:pt idx="34">
                  <c:v>11/30/2005</c:v>
                </c:pt>
                <c:pt idx="35">
                  <c:v>12/31/2005</c:v>
                </c:pt>
                <c:pt idx="36">
                  <c:v>1/31/2006</c:v>
                </c:pt>
                <c:pt idx="37">
                  <c:v>3/1/2006</c:v>
                </c:pt>
                <c:pt idx="38">
                  <c:v>3/31/2006</c:v>
                </c:pt>
                <c:pt idx="39">
                  <c:v>4/30/2006</c:v>
                </c:pt>
                <c:pt idx="40">
                  <c:v>5/31/2006</c:v>
                </c:pt>
                <c:pt idx="41">
                  <c:v>6/30/2006</c:v>
                </c:pt>
                <c:pt idx="42">
                  <c:v>7/31/2006</c:v>
                </c:pt>
                <c:pt idx="43">
                  <c:v>8/31/2006</c:v>
                </c:pt>
                <c:pt idx="44">
                  <c:v>9/30/2006</c:v>
                </c:pt>
                <c:pt idx="45">
                  <c:v>10/31/2006</c:v>
                </c:pt>
                <c:pt idx="46">
                  <c:v>11/30/2006</c:v>
                </c:pt>
                <c:pt idx="47">
                  <c:v>12/31/2006</c:v>
                </c:pt>
                <c:pt idx="48">
                  <c:v>1/31/2007</c:v>
                </c:pt>
                <c:pt idx="49">
                  <c:v>3/1/2007</c:v>
                </c:pt>
                <c:pt idx="50">
                  <c:v>3/31/2007</c:v>
                </c:pt>
                <c:pt idx="51">
                  <c:v>4/30/2007</c:v>
                </c:pt>
                <c:pt idx="52">
                  <c:v>5/31/2007</c:v>
                </c:pt>
                <c:pt idx="53">
                  <c:v>6/30/2007</c:v>
                </c:pt>
                <c:pt idx="54">
                  <c:v>7/31/2007</c:v>
                </c:pt>
                <c:pt idx="55">
                  <c:v>8/31/2007</c:v>
                </c:pt>
                <c:pt idx="56">
                  <c:v>9/30/2007</c:v>
                </c:pt>
                <c:pt idx="57">
                  <c:v>10/31/2007</c:v>
                </c:pt>
                <c:pt idx="58">
                  <c:v>11/30/2007</c:v>
                </c:pt>
                <c:pt idx="59">
                  <c:v>12/31/2007</c:v>
                </c:pt>
                <c:pt idx="60">
                  <c:v>1/31/2008</c:v>
                </c:pt>
                <c:pt idx="61">
                  <c:v>2/29/2008</c:v>
                </c:pt>
                <c:pt idx="62">
                  <c:v>3/31/2008</c:v>
                </c:pt>
                <c:pt idx="63">
                  <c:v>4/30/2008</c:v>
                </c:pt>
                <c:pt idx="64">
                  <c:v>5/31/2008</c:v>
                </c:pt>
                <c:pt idx="65">
                  <c:v>6/30/2008</c:v>
                </c:pt>
                <c:pt idx="66">
                  <c:v>7/31/2008</c:v>
                </c:pt>
                <c:pt idx="67">
                  <c:v>8/31/2008</c:v>
                </c:pt>
                <c:pt idx="68">
                  <c:v>9/30/2008</c:v>
                </c:pt>
                <c:pt idx="69">
                  <c:v>10/31/2008</c:v>
                </c:pt>
                <c:pt idx="70">
                  <c:v>11/30/2008</c:v>
                </c:pt>
                <c:pt idx="71">
                  <c:v>12/31/2008</c:v>
                </c:pt>
                <c:pt idx="72">
                  <c:v>1/31/2009</c:v>
                </c:pt>
                <c:pt idx="73">
                  <c:v>2/29/2009</c:v>
                </c:pt>
                <c:pt idx="74">
                  <c:v>3/31/2008</c:v>
                </c:pt>
                <c:pt idx="75">
                  <c:v>4/30/2009</c:v>
                </c:pt>
                <c:pt idx="76">
                  <c:v>5/31/2009</c:v>
                </c:pt>
                <c:pt idx="77">
                  <c:v>6/30/2009</c:v>
                </c:pt>
                <c:pt idx="78">
                  <c:v>7/31/2009</c:v>
                </c:pt>
                <c:pt idx="79">
                  <c:v>8/31/2009</c:v>
                </c:pt>
                <c:pt idx="80">
                  <c:v>9/30/2009</c:v>
                </c:pt>
                <c:pt idx="81">
                  <c:v>10/31/2009</c:v>
                </c:pt>
                <c:pt idx="82">
                  <c:v>11/30/2009</c:v>
                </c:pt>
                <c:pt idx="83">
                  <c:v>12/31/2009</c:v>
                </c:pt>
                <c:pt idx="84">
                  <c:v>1/31/2010</c:v>
                </c:pt>
                <c:pt idx="85">
                  <c:v>2/28/2010</c:v>
                </c:pt>
                <c:pt idx="86">
                  <c:v>3/31/2010</c:v>
                </c:pt>
                <c:pt idx="87">
                  <c:v>4/28/2010</c:v>
                </c:pt>
                <c:pt idx="88">
                  <c:v>5/31/2010</c:v>
                </c:pt>
                <c:pt idx="89">
                  <c:v>6/30/2010</c:v>
                </c:pt>
                <c:pt idx="90">
                  <c:v>7/31/2010</c:v>
                </c:pt>
                <c:pt idx="91">
                  <c:v>8/31/2010</c:v>
                </c:pt>
                <c:pt idx="92">
                  <c:v>9/30/2010</c:v>
                </c:pt>
                <c:pt idx="93">
                  <c:v>10/30/2010</c:v>
                </c:pt>
                <c:pt idx="94">
                  <c:v>11/30/2010</c:v>
                </c:pt>
                <c:pt idx="95">
                  <c:v>12/30/2010</c:v>
                </c:pt>
                <c:pt idx="96">
                  <c:v>1/31/2011</c:v>
                </c:pt>
                <c:pt idx="97">
                  <c:v>2/28/2011</c:v>
                </c:pt>
                <c:pt idx="98">
                  <c:v>3/31/2011</c:v>
                </c:pt>
                <c:pt idx="99">
                  <c:v>4/28/2011</c:v>
                </c:pt>
                <c:pt idx="100">
                  <c:v>5/31/2011</c:v>
                </c:pt>
                <c:pt idx="101">
                  <c:v>6/30/2011</c:v>
                </c:pt>
                <c:pt idx="102">
                  <c:v>7/31/2011</c:v>
                </c:pt>
                <c:pt idx="103">
                  <c:v>8/31/2011</c:v>
                </c:pt>
                <c:pt idx="104">
                  <c:v>9/30/2011</c:v>
                </c:pt>
                <c:pt idx="105">
                  <c:v>10/30/2011</c:v>
                </c:pt>
                <c:pt idx="106">
                  <c:v>11/30/2011</c:v>
                </c:pt>
                <c:pt idx="107">
                  <c:v>12/30/2011</c:v>
                </c:pt>
                <c:pt idx="108">
                  <c:v>1/30/2012</c:v>
                </c:pt>
                <c:pt idx="109">
                  <c:v>2/30/2012</c:v>
                </c:pt>
                <c:pt idx="110">
                  <c:v>3/30/2012</c:v>
                </c:pt>
                <c:pt idx="111">
                  <c:v>4/30/2012</c:v>
                </c:pt>
                <c:pt idx="112">
                  <c:v>5/30/2012</c:v>
                </c:pt>
                <c:pt idx="113">
                  <c:v>6/30/2012</c:v>
                </c:pt>
                <c:pt idx="114">
                  <c:v>7/30/2012</c:v>
                </c:pt>
                <c:pt idx="115">
                  <c:v>8/30/2012</c:v>
                </c:pt>
                <c:pt idx="116">
                  <c:v>9/30/2012</c:v>
                </c:pt>
                <c:pt idx="117">
                  <c:v>10/30/2012</c:v>
                </c:pt>
                <c:pt idx="118">
                  <c:v>11/30/2012</c:v>
                </c:pt>
                <c:pt idx="119">
                  <c:v>12/30/2012</c:v>
                </c:pt>
                <c:pt idx="120">
                  <c:v>1/30/2013</c:v>
                </c:pt>
                <c:pt idx="121">
                  <c:v>13-Feb</c:v>
                </c:pt>
                <c:pt idx="122">
                  <c:v>3/30/2013</c:v>
                </c:pt>
                <c:pt idx="123">
                  <c:v>4/30/2013</c:v>
                </c:pt>
                <c:pt idx="124">
                  <c:v>5/30/2013</c:v>
                </c:pt>
                <c:pt idx="125">
                  <c:v>6/30/2013</c:v>
                </c:pt>
                <c:pt idx="126">
                  <c:v>7/30/2013</c:v>
                </c:pt>
                <c:pt idx="127">
                  <c:v>8/30/2013</c:v>
                </c:pt>
                <c:pt idx="128">
                  <c:v>9/30/2012</c:v>
                </c:pt>
                <c:pt idx="129">
                  <c:v>10/30/2013</c:v>
                </c:pt>
                <c:pt idx="130">
                  <c:v>11/30/2013</c:v>
                </c:pt>
                <c:pt idx="131">
                  <c:v>12/31/2013</c:v>
                </c:pt>
                <c:pt idx="132">
                  <c:v>1/31/2014</c:v>
                </c:pt>
                <c:pt idx="133">
                  <c:v>2/28/2014</c:v>
                </c:pt>
                <c:pt idx="134">
                  <c:v>3/31/2014</c:v>
                </c:pt>
                <c:pt idx="135">
                  <c:v>4/30/2014</c:v>
                </c:pt>
                <c:pt idx="136">
                  <c:v>5/31/2014</c:v>
                </c:pt>
                <c:pt idx="137">
                  <c:v>6/30/2014</c:v>
                </c:pt>
                <c:pt idx="138">
                  <c:v>7/31/2014</c:v>
                </c:pt>
                <c:pt idx="139">
                  <c:v>8/31/2014</c:v>
                </c:pt>
                <c:pt idx="140">
                  <c:v>9/30/2014</c:v>
                </c:pt>
                <c:pt idx="141">
                  <c:v>10/31/2014</c:v>
                </c:pt>
                <c:pt idx="142">
                  <c:v>11/30/2014</c:v>
                </c:pt>
              </c:strCache>
            </c:strRef>
          </c:cat>
          <c:val>
            <c:numRef>
              <c:f>Sheet1!$B$2:$B$144</c:f>
              <c:numCache>
                <c:formatCode>General</c:formatCode>
                <c:ptCount val="143"/>
                <c:pt idx="0">
                  <c:v>6704</c:v>
                </c:pt>
                <c:pt idx="1">
                  <c:v>6667</c:v>
                </c:pt>
                <c:pt idx="2">
                  <c:v>6654</c:v>
                </c:pt>
                <c:pt idx="3">
                  <c:v>6689</c:v>
                </c:pt>
                <c:pt idx="4">
                  <c:v>6706</c:v>
                </c:pt>
                <c:pt idx="5">
                  <c:v>6723</c:v>
                </c:pt>
                <c:pt idx="6">
                  <c:v>6735</c:v>
                </c:pt>
                <c:pt idx="7">
                  <c:v>6760</c:v>
                </c:pt>
                <c:pt idx="8">
                  <c:v>6783</c:v>
                </c:pt>
                <c:pt idx="9">
                  <c:v>6784</c:v>
                </c:pt>
                <c:pt idx="10">
                  <c:v>6796</c:v>
                </c:pt>
                <c:pt idx="11">
                  <c:v>6827</c:v>
                </c:pt>
                <c:pt idx="12">
                  <c:v>6848</c:v>
                </c:pt>
                <c:pt idx="13">
                  <c:v>6838</c:v>
                </c:pt>
                <c:pt idx="14">
                  <c:v>6887</c:v>
                </c:pt>
                <c:pt idx="15">
                  <c:v>6901</c:v>
                </c:pt>
                <c:pt idx="16">
                  <c:v>6948</c:v>
                </c:pt>
                <c:pt idx="17">
                  <c:v>6962</c:v>
                </c:pt>
                <c:pt idx="18">
                  <c:v>6977</c:v>
                </c:pt>
                <c:pt idx="19">
                  <c:v>7003</c:v>
                </c:pt>
                <c:pt idx="20">
                  <c:v>7029</c:v>
                </c:pt>
                <c:pt idx="21">
                  <c:v>7077</c:v>
                </c:pt>
                <c:pt idx="22">
                  <c:v>7091</c:v>
                </c:pt>
                <c:pt idx="23">
                  <c:v>7117</c:v>
                </c:pt>
                <c:pt idx="24">
                  <c:v>7095</c:v>
                </c:pt>
                <c:pt idx="25">
                  <c:v>7153</c:v>
                </c:pt>
                <c:pt idx="26">
                  <c:v>7181</c:v>
                </c:pt>
                <c:pt idx="27">
                  <c:v>7266</c:v>
                </c:pt>
                <c:pt idx="28">
                  <c:v>7294</c:v>
                </c:pt>
                <c:pt idx="29">
                  <c:v>7333</c:v>
                </c:pt>
                <c:pt idx="30">
                  <c:v>7353</c:v>
                </c:pt>
                <c:pt idx="31">
                  <c:v>7394</c:v>
                </c:pt>
                <c:pt idx="32">
                  <c:v>7415</c:v>
                </c:pt>
                <c:pt idx="33">
                  <c:v>7460</c:v>
                </c:pt>
                <c:pt idx="34">
                  <c:v>7524</c:v>
                </c:pt>
                <c:pt idx="35">
                  <c:v>7533</c:v>
                </c:pt>
                <c:pt idx="36">
                  <c:v>7601</c:v>
                </c:pt>
                <c:pt idx="37">
                  <c:v>7664</c:v>
                </c:pt>
                <c:pt idx="38">
                  <c:v>7689</c:v>
                </c:pt>
                <c:pt idx="39">
                  <c:v>7726</c:v>
                </c:pt>
                <c:pt idx="40">
                  <c:v>7713</c:v>
                </c:pt>
                <c:pt idx="41">
                  <c:v>7699</c:v>
                </c:pt>
                <c:pt idx="42">
                  <c:v>7712</c:v>
                </c:pt>
                <c:pt idx="43">
                  <c:v>7720</c:v>
                </c:pt>
                <c:pt idx="44">
                  <c:v>7718</c:v>
                </c:pt>
                <c:pt idx="45">
                  <c:v>7682</c:v>
                </c:pt>
                <c:pt idx="46">
                  <c:v>7666</c:v>
                </c:pt>
                <c:pt idx="47">
                  <c:v>7685</c:v>
                </c:pt>
                <c:pt idx="48">
                  <c:v>7725</c:v>
                </c:pt>
                <c:pt idx="49">
                  <c:v>7626</c:v>
                </c:pt>
                <c:pt idx="50">
                  <c:v>7706</c:v>
                </c:pt>
                <c:pt idx="51">
                  <c:v>7686</c:v>
                </c:pt>
                <c:pt idx="52">
                  <c:v>7673</c:v>
                </c:pt>
                <c:pt idx="53">
                  <c:v>7687</c:v>
                </c:pt>
                <c:pt idx="54">
                  <c:v>7660</c:v>
                </c:pt>
                <c:pt idx="55">
                  <c:v>7610</c:v>
                </c:pt>
                <c:pt idx="56">
                  <c:v>7577</c:v>
                </c:pt>
                <c:pt idx="57">
                  <c:v>7565</c:v>
                </c:pt>
                <c:pt idx="58">
                  <c:v>7523</c:v>
                </c:pt>
                <c:pt idx="59">
                  <c:v>7490</c:v>
                </c:pt>
                <c:pt idx="60">
                  <c:v>7476</c:v>
                </c:pt>
                <c:pt idx="61">
                  <c:v>7453</c:v>
                </c:pt>
                <c:pt idx="62">
                  <c:v>7406</c:v>
                </c:pt>
                <c:pt idx="63">
                  <c:v>7327</c:v>
                </c:pt>
                <c:pt idx="64">
                  <c:v>7274</c:v>
                </c:pt>
                <c:pt idx="65">
                  <c:v>7213</c:v>
                </c:pt>
                <c:pt idx="66">
                  <c:v>7160</c:v>
                </c:pt>
                <c:pt idx="67">
                  <c:v>7114</c:v>
                </c:pt>
                <c:pt idx="68">
                  <c:v>7044</c:v>
                </c:pt>
                <c:pt idx="69">
                  <c:v>6967</c:v>
                </c:pt>
                <c:pt idx="70">
                  <c:v>6813</c:v>
                </c:pt>
                <c:pt idx="71">
                  <c:v>6701</c:v>
                </c:pt>
                <c:pt idx="72">
                  <c:v>6554</c:v>
                </c:pt>
                <c:pt idx="73">
                  <c:v>6453</c:v>
                </c:pt>
                <c:pt idx="74">
                  <c:v>6291</c:v>
                </c:pt>
                <c:pt idx="75">
                  <c:v>6149</c:v>
                </c:pt>
                <c:pt idx="76">
                  <c:v>6103</c:v>
                </c:pt>
                <c:pt idx="77">
                  <c:v>6008</c:v>
                </c:pt>
                <c:pt idx="78">
                  <c:v>5928</c:v>
                </c:pt>
                <c:pt idx="79">
                  <c:v>5851</c:v>
                </c:pt>
                <c:pt idx="80">
                  <c:v>5785</c:v>
                </c:pt>
                <c:pt idx="81">
                  <c:v>5724</c:v>
                </c:pt>
                <c:pt idx="82">
                  <c:v>5693</c:v>
                </c:pt>
                <c:pt idx="83">
                  <c:v>5650</c:v>
                </c:pt>
                <c:pt idx="84">
                  <c:v>5587</c:v>
                </c:pt>
                <c:pt idx="85">
                  <c:v>5508</c:v>
                </c:pt>
                <c:pt idx="86">
                  <c:v>5536</c:v>
                </c:pt>
                <c:pt idx="87">
                  <c:v>5555</c:v>
                </c:pt>
                <c:pt idx="88">
                  <c:v>5524</c:v>
                </c:pt>
                <c:pt idx="89">
                  <c:v>5512</c:v>
                </c:pt>
                <c:pt idx="90">
                  <c:v>5502</c:v>
                </c:pt>
                <c:pt idx="91">
                  <c:v>5525</c:v>
                </c:pt>
                <c:pt idx="92">
                  <c:v>5503</c:v>
                </c:pt>
                <c:pt idx="93">
                  <c:v>5507</c:v>
                </c:pt>
                <c:pt idx="94">
                  <c:v>5504</c:v>
                </c:pt>
                <c:pt idx="95">
                  <c:v>5462</c:v>
                </c:pt>
                <c:pt idx="96">
                  <c:v>5432</c:v>
                </c:pt>
                <c:pt idx="97">
                  <c:v>5464</c:v>
                </c:pt>
                <c:pt idx="98">
                  <c:v>5475</c:v>
                </c:pt>
                <c:pt idx="99">
                  <c:v>5496</c:v>
                </c:pt>
                <c:pt idx="100">
                  <c:v>5520</c:v>
                </c:pt>
                <c:pt idx="101">
                  <c:v>5524</c:v>
                </c:pt>
                <c:pt idx="102">
                  <c:v>5551</c:v>
                </c:pt>
                <c:pt idx="103">
                  <c:v>5553</c:v>
                </c:pt>
                <c:pt idx="104">
                  <c:v>5590</c:v>
                </c:pt>
                <c:pt idx="105">
                  <c:v>5584</c:v>
                </c:pt>
                <c:pt idx="106">
                  <c:v>5585</c:v>
                </c:pt>
                <c:pt idx="107">
                  <c:v>5606</c:v>
                </c:pt>
                <c:pt idx="108">
                  <c:v>5627</c:v>
                </c:pt>
                <c:pt idx="109">
                  <c:v>5622</c:v>
                </c:pt>
                <c:pt idx="110">
                  <c:v>5627</c:v>
                </c:pt>
                <c:pt idx="111">
                  <c:v>5630</c:v>
                </c:pt>
                <c:pt idx="112">
                  <c:v>5613</c:v>
                </c:pt>
                <c:pt idx="113">
                  <c:v>5620</c:v>
                </c:pt>
                <c:pt idx="114">
                  <c:v>5635</c:v>
                </c:pt>
                <c:pt idx="115">
                  <c:v>5647</c:v>
                </c:pt>
                <c:pt idx="116">
                  <c:v>5648</c:v>
                </c:pt>
                <c:pt idx="117">
                  <c:v>5666</c:v>
                </c:pt>
                <c:pt idx="118">
                  <c:v>5687</c:v>
                </c:pt>
                <c:pt idx="119">
                  <c:v>5720</c:v>
                </c:pt>
                <c:pt idx="120">
                  <c:v>5743</c:v>
                </c:pt>
                <c:pt idx="121">
                  <c:v>5789</c:v>
                </c:pt>
                <c:pt idx="122">
                  <c:v>5813</c:v>
                </c:pt>
                <c:pt idx="123">
                  <c:v>5811</c:v>
                </c:pt>
                <c:pt idx="124">
                  <c:v>5816</c:v>
                </c:pt>
                <c:pt idx="125">
                  <c:v>5829</c:v>
                </c:pt>
                <c:pt idx="126">
                  <c:v>5830</c:v>
                </c:pt>
                <c:pt idx="127">
                  <c:v>5836</c:v>
                </c:pt>
                <c:pt idx="128">
                  <c:v>5849</c:v>
                </c:pt>
                <c:pt idx="129">
                  <c:v>5864</c:v>
                </c:pt>
                <c:pt idx="130">
                  <c:v>5896</c:v>
                </c:pt>
                <c:pt idx="131">
                  <c:v>5876</c:v>
                </c:pt>
                <c:pt idx="132">
                  <c:v>5927</c:v>
                </c:pt>
                <c:pt idx="133">
                  <c:v>5951</c:v>
                </c:pt>
                <c:pt idx="134">
                  <c:v>5964</c:v>
                </c:pt>
                <c:pt idx="135">
                  <c:v>6000</c:v>
                </c:pt>
                <c:pt idx="136">
                  <c:v>6009</c:v>
                </c:pt>
                <c:pt idx="137">
                  <c:v>6017</c:v>
                </c:pt>
                <c:pt idx="138">
                  <c:v>6047</c:v>
                </c:pt>
                <c:pt idx="139">
                  <c:v>6064</c:v>
                </c:pt>
                <c:pt idx="140">
                  <c:v>6082</c:v>
                </c:pt>
                <c:pt idx="141">
                  <c:v>6089</c:v>
                </c:pt>
                <c:pt idx="142">
                  <c:v>6109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504616"/>
        <c:axId val="346506184"/>
      </c:lineChart>
      <c:catAx>
        <c:axId val="346504616"/>
        <c:scaling>
          <c:orientation val="minMax"/>
        </c:scaling>
        <c:delete val="0"/>
        <c:axPos val="b"/>
        <c:numFmt formatCode="\'yy" sourceLinked="0"/>
        <c:majorTickMark val="none"/>
        <c:minorTickMark val="none"/>
        <c:tickLblPos val="nextTo"/>
        <c:spPr>
          <a:ln w="2558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1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6184"/>
        <c:crosses val="autoZero"/>
        <c:auto val="1"/>
        <c:lblAlgn val="ctr"/>
        <c:lblOffset val="100"/>
        <c:tickLblSkip val="12"/>
        <c:tickMarkSkip val="1"/>
        <c:noMultiLvlLbl val="0"/>
      </c:catAx>
      <c:valAx>
        <c:axId val="346506184"/>
        <c:scaling>
          <c:orientation val="minMax"/>
          <c:min val="5000"/>
        </c:scaling>
        <c:delete val="0"/>
        <c:axPos val="l"/>
        <c:majorGridlines>
          <c:spPr>
            <a:ln w="3198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558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1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4616"/>
        <c:crosses val="autoZero"/>
        <c:crossBetween val="between"/>
      </c:valAx>
      <c:catAx>
        <c:axId val="346500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6498736"/>
        <c:crosses val="autoZero"/>
        <c:auto val="1"/>
        <c:lblAlgn val="ctr"/>
        <c:lblOffset val="100"/>
        <c:noMultiLvlLbl val="0"/>
      </c:catAx>
      <c:valAx>
        <c:axId val="34649873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396">
            <a:noFill/>
          </a:ln>
        </c:spPr>
        <c:crossAx val="346500304"/>
        <c:crosses val="max"/>
        <c:crossBetween val="between"/>
        <c:majorUnit val="1"/>
      </c:valAx>
      <c:spPr>
        <a:solidFill>
          <a:srgbClr val="FFFFFF"/>
        </a:solidFill>
        <a:ln w="255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74595842956119E-2"/>
          <c:y val="4.2222222222222223E-2"/>
          <c:w val="0.93418013856812931"/>
          <c:h val="0.735555555555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change from prior month</c:v>
                </c:pt>
              </c:strCache>
            </c:strRef>
          </c:tx>
          <c:spPr>
            <a:solidFill>
              <a:schemeClr val="accent1"/>
            </a:solidFill>
            <a:ln w="25879">
              <a:noFill/>
            </a:ln>
          </c:spPr>
          <c:invertIfNegative val="0"/>
          <c:dPt>
            <c:idx val="27"/>
            <c:invertIfNegative val="0"/>
            <c:bubble3D val="0"/>
          </c:dPt>
          <c:dPt>
            <c:idx val="28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4"/>
            <c:invertIfNegative val="0"/>
            <c:bubble3D val="0"/>
          </c:dPt>
          <c:dPt>
            <c:idx val="35"/>
            <c:invertIfNegative val="0"/>
            <c:bubble3D val="0"/>
          </c:dPt>
          <c:dPt>
            <c:idx val="36"/>
            <c:invertIfNegative val="0"/>
            <c:bubble3D val="0"/>
          </c:dPt>
          <c:dPt>
            <c:idx val="37"/>
            <c:invertIfNegative val="0"/>
            <c:bubble3D val="0"/>
          </c:dPt>
          <c:dPt>
            <c:idx val="38"/>
            <c:invertIfNegative val="0"/>
            <c:bubble3D val="0"/>
          </c:dPt>
          <c:dPt>
            <c:idx val="39"/>
            <c:invertIfNegative val="0"/>
            <c:bubble3D val="0"/>
          </c:dPt>
          <c:dPt>
            <c:idx val="41"/>
            <c:invertIfNegative val="0"/>
            <c:bubble3D val="0"/>
          </c:dPt>
          <c:dPt>
            <c:idx val="42"/>
            <c:invertIfNegative val="0"/>
            <c:bubble3D val="0"/>
          </c:dPt>
          <c:dPt>
            <c:idx val="43"/>
            <c:invertIfNegative val="0"/>
            <c:bubble3D val="0"/>
          </c:dPt>
          <c:dPt>
            <c:idx val="44"/>
            <c:invertIfNegative val="0"/>
            <c:bubble3D val="0"/>
          </c:dPt>
          <c:dPt>
            <c:idx val="45"/>
            <c:invertIfNegative val="0"/>
            <c:bubble3D val="0"/>
          </c:dPt>
          <c:dPt>
            <c:idx val="47"/>
            <c:invertIfNegative val="0"/>
            <c:bubble3D val="0"/>
          </c:dPt>
          <c:dLbls>
            <c:numFmt formatCode="#,##0.0" sourceLinked="0"/>
            <c:spPr>
              <a:noFill/>
              <a:ln w="25879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22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Sheet1!$A$2:$A$60</c:f>
              <c:strCache>
                <c:ptCount val="59"/>
                <c:pt idx="0">
                  <c:v>1/31/2010</c:v>
                </c:pt>
                <c:pt idx="1">
                  <c:v>2/28/2010</c:v>
                </c:pt>
                <c:pt idx="2">
                  <c:v>3/31/2010</c:v>
                </c:pt>
                <c:pt idx="3">
                  <c:v>4/28/2010</c:v>
                </c:pt>
                <c:pt idx="4">
                  <c:v>5/31/2010</c:v>
                </c:pt>
                <c:pt idx="5">
                  <c:v>6/30/2010</c:v>
                </c:pt>
                <c:pt idx="6">
                  <c:v>7/31/2010</c:v>
                </c:pt>
                <c:pt idx="7">
                  <c:v>8/31/2010</c:v>
                </c:pt>
                <c:pt idx="8">
                  <c:v>9/30/2010</c:v>
                </c:pt>
                <c:pt idx="9">
                  <c:v>10/30/2010</c:v>
                </c:pt>
                <c:pt idx="10">
                  <c:v>11/30/2010</c:v>
                </c:pt>
                <c:pt idx="11">
                  <c:v>12/30/2010</c:v>
                </c:pt>
                <c:pt idx="12">
                  <c:v>1/31/2011</c:v>
                </c:pt>
                <c:pt idx="13">
                  <c:v>2/28/2011</c:v>
                </c:pt>
                <c:pt idx="14">
                  <c:v>3/31/2011</c:v>
                </c:pt>
                <c:pt idx="15">
                  <c:v>4/28/2011</c:v>
                </c:pt>
                <c:pt idx="16">
                  <c:v>5/31/2011</c:v>
                </c:pt>
                <c:pt idx="17">
                  <c:v>6/30/2011</c:v>
                </c:pt>
                <c:pt idx="18">
                  <c:v>7/31/2011</c:v>
                </c:pt>
                <c:pt idx="19">
                  <c:v>8/31/2011</c:v>
                </c:pt>
                <c:pt idx="20">
                  <c:v>9/30/2011</c:v>
                </c:pt>
                <c:pt idx="21">
                  <c:v>10/30/2011</c:v>
                </c:pt>
                <c:pt idx="22">
                  <c:v>11/30/2011</c:v>
                </c:pt>
                <c:pt idx="23">
                  <c:v>12/30/2011</c:v>
                </c:pt>
                <c:pt idx="24">
                  <c:v>1/30/2012</c:v>
                </c:pt>
                <c:pt idx="25">
                  <c:v>2/30/2102</c:v>
                </c:pt>
                <c:pt idx="26">
                  <c:v>3/30/2012</c:v>
                </c:pt>
                <c:pt idx="27">
                  <c:v>4/30/2012</c:v>
                </c:pt>
                <c:pt idx="28">
                  <c:v>5/30/2012</c:v>
                </c:pt>
                <c:pt idx="29">
                  <c:v>6/30/2012</c:v>
                </c:pt>
                <c:pt idx="30">
                  <c:v>7/30/2012</c:v>
                </c:pt>
                <c:pt idx="31">
                  <c:v>8/30/2012</c:v>
                </c:pt>
                <c:pt idx="32">
                  <c:v>9/30/2012</c:v>
                </c:pt>
                <c:pt idx="33">
                  <c:v>10/30/2012</c:v>
                </c:pt>
                <c:pt idx="34">
                  <c:v>11/30/2012</c:v>
                </c:pt>
                <c:pt idx="35">
                  <c:v>12/30/2012</c:v>
                </c:pt>
                <c:pt idx="36">
                  <c:v>1/30/2013</c:v>
                </c:pt>
                <c:pt idx="37">
                  <c:v>2/28/2013</c:v>
                </c:pt>
                <c:pt idx="38">
                  <c:v>3/28/2013</c:v>
                </c:pt>
                <c:pt idx="39">
                  <c:v>4/28/2013</c:v>
                </c:pt>
                <c:pt idx="40">
                  <c:v>5/28/2013</c:v>
                </c:pt>
                <c:pt idx="41">
                  <c:v>6/28/2013</c:v>
                </c:pt>
                <c:pt idx="42">
                  <c:v>7/28/2013</c:v>
                </c:pt>
                <c:pt idx="43">
                  <c:v>8/28/2013</c:v>
                </c:pt>
                <c:pt idx="44">
                  <c:v>9/28/2013</c:v>
                </c:pt>
                <c:pt idx="45">
                  <c:v>10/28/2013</c:v>
                </c:pt>
                <c:pt idx="46">
                  <c:v>11/28/2013</c:v>
                </c:pt>
                <c:pt idx="47">
                  <c:v>12/28/2013</c:v>
                </c:pt>
                <c:pt idx="48">
                  <c:v>1/30/2014</c:v>
                </c:pt>
                <c:pt idx="49">
                  <c:v>2/28/2014</c:v>
                </c:pt>
                <c:pt idx="50">
                  <c:v>3/31/2014</c:v>
                </c:pt>
                <c:pt idx="51">
                  <c:v>4/30/2014</c:v>
                </c:pt>
                <c:pt idx="52">
                  <c:v>5/31/2014</c:v>
                </c:pt>
                <c:pt idx="53">
                  <c:v>6/30/2014</c:v>
                </c:pt>
                <c:pt idx="54">
                  <c:v>7/31/2014</c:v>
                </c:pt>
                <c:pt idx="55">
                  <c:v>8/31/2014</c:v>
                </c:pt>
                <c:pt idx="56">
                  <c:v>9/30/2014</c:v>
                </c:pt>
                <c:pt idx="57">
                  <c:v>10/31/2014</c:v>
                </c:pt>
                <c:pt idx="58">
                  <c:v>11/30/2014</c:v>
                </c:pt>
              </c:strCache>
            </c:strRef>
          </c:cat>
          <c:val>
            <c:numRef>
              <c:f>Sheet1!$B$2:$B$60</c:f>
              <c:numCache>
                <c:formatCode>General</c:formatCode>
                <c:ptCount val="59"/>
                <c:pt idx="0">
                  <c:v>156.5</c:v>
                </c:pt>
                <c:pt idx="1">
                  <c:v>156.6</c:v>
                </c:pt>
                <c:pt idx="2">
                  <c:v>156.9</c:v>
                </c:pt>
                <c:pt idx="3">
                  <c:v>157.5</c:v>
                </c:pt>
                <c:pt idx="4">
                  <c:v>158.69999999999999</c:v>
                </c:pt>
                <c:pt idx="5">
                  <c:v>158.19999999999999</c:v>
                </c:pt>
                <c:pt idx="6">
                  <c:v>158.30000000000001</c:v>
                </c:pt>
                <c:pt idx="7">
                  <c:v>159.69999999999999</c:v>
                </c:pt>
                <c:pt idx="8">
                  <c:v>160.1</c:v>
                </c:pt>
                <c:pt idx="9">
                  <c:v>161.19999999999999</c:v>
                </c:pt>
                <c:pt idx="10">
                  <c:v>161.4</c:v>
                </c:pt>
                <c:pt idx="11">
                  <c:v>160.80000000000001</c:v>
                </c:pt>
                <c:pt idx="12">
                  <c:v>162.80000000000001</c:v>
                </c:pt>
                <c:pt idx="13">
                  <c:v>164.4</c:v>
                </c:pt>
                <c:pt idx="14">
                  <c:v>166.8</c:v>
                </c:pt>
                <c:pt idx="15">
                  <c:v>169.2</c:v>
                </c:pt>
                <c:pt idx="16">
                  <c:v>170.1</c:v>
                </c:pt>
                <c:pt idx="17">
                  <c:v>171.1</c:v>
                </c:pt>
                <c:pt idx="18">
                  <c:v>172.6</c:v>
                </c:pt>
                <c:pt idx="19">
                  <c:v>173.9</c:v>
                </c:pt>
                <c:pt idx="20">
                  <c:v>176.4</c:v>
                </c:pt>
                <c:pt idx="21">
                  <c:v>177.9</c:v>
                </c:pt>
                <c:pt idx="22">
                  <c:v>178.6</c:v>
                </c:pt>
                <c:pt idx="23">
                  <c:v>180.4</c:v>
                </c:pt>
                <c:pt idx="24">
                  <c:v>181.4</c:v>
                </c:pt>
                <c:pt idx="25">
                  <c:v>182.4</c:v>
                </c:pt>
                <c:pt idx="26">
                  <c:v>184.9</c:v>
                </c:pt>
                <c:pt idx="27">
                  <c:v>185.2</c:v>
                </c:pt>
                <c:pt idx="28">
                  <c:v>186.2</c:v>
                </c:pt>
                <c:pt idx="29">
                  <c:v>187.8</c:v>
                </c:pt>
                <c:pt idx="30">
                  <c:v>188.6</c:v>
                </c:pt>
                <c:pt idx="31">
                  <c:v>189</c:v>
                </c:pt>
                <c:pt idx="32">
                  <c:v>189.2</c:v>
                </c:pt>
                <c:pt idx="33">
                  <c:v>189</c:v>
                </c:pt>
                <c:pt idx="34">
                  <c:v>190.6</c:v>
                </c:pt>
                <c:pt idx="35">
                  <c:v>192.4</c:v>
                </c:pt>
                <c:pt idx="36">
                  <c:v>193.2</c:v>
                </c:pt>
                <c:pt idx="37">
                  <c:v>194.8</c:v>
                </c:pt>
                <c:pt idx="38">
                  <c:v>194.2</c:v>
                </c:pt>
                <c:pt idx="39">
                  <c:v>194.9</c:v>
                </c:pt>
                <c:pt idx="40">
                  <c:v>195.7</c:v>
                </c:pt>
                <c:pt idx="41">
                  <c:v>196</c:v>
                </c:pt>
                <c:pt idx="42">
                  <c:v>197.5</c:v>
                </c:pt>
                <c:pt idx="43">
                  <c:v>198.7</c:v>
                </c:pt>
                <c:pt idx="44">
                  <c:v>199.7</c:v>
                </c:pt>
                <c:pt idx="45">
                  <c:v>200.6</c:v>
                </c:pt>
                <c:pt idx="46">
                  <c:v>203.1</c:v>
                </c:pt>
                <c:pt idx="47">
                  <c:v>204.3</c:v>
                </c:pt>
                <c:pt idx="48">
                  <c:v>205.3</c:v>
                </c:pt>
                <c:pt idx="49">
                  <c:v>207.8</c:v>
                </c:pt>
                <c:pt idx="50">
                  <c:v>207.5</c:v>
                </c:pt>
                <c:pt idx="51">
                  <c:v>207.9</c:v>
                </c:pt>
                <c:pt idx="52">
                  <c:v>210.1</c:v>
                </c:pt>
                <c:pt idx="53">
                  <c:v>211.3</c:v>
                </c:pt>
                <c:pt idx="54">
                  <c:v>212.2</c:v>
                </c:pt>
                <c:pt idx="55">
                  <c:v>212.2</c:v>
                </c:pt>
                <c:pt idx="56">
                  <c:v>213.1</c:v>
                </c:pt>
                <c:pt idx="57">
                  <c:v>215</c:v>
                </c:pt>
                <c:pt idx="58">
                  <c:v>215.2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D0DCE2"/>
            </a:solidFill>
            <a:ln w="25879">
              <a:noFill/>
            </a:ln>
          </c:spPr>
          <c:invertIfNegative val="0"/>
          <c:cat>
            <c:strRef>
              <c:f>Sheet1!$A$2:$A$60</c:f>
              <c:strCache>
                <c:ptCount val="59"/>
                <c:pt idx="0">
                  <c:v>1/31/2010</c:v>
                </c:pt>
                <c:pt idx="1">
                  <c:v>2/28/2010</c:v>
                </c:pt>
                <c:pt idx="2">
                  <c:v>3/31/2010</c:v>
                </c:pt>
                <c:pt idx="3">
                  <c:v>4/28/2010</c:v>
                </c:pt>
                <c:pt idx="4">
                  <c:v>5/31/2010</c:v>
                </c:pt>
                <c:pt idx="5">
                  <c:v>6/30/2010</c:v>
                </c:pt>
                <c:pt idx="6">
                  <c:v>7/31/2010</c:v>
                </c:pt>
                <c:pt idx="7">
                  <c:v>8/31/2010</c:v>
                </c:pt>
                <c:pt idx="8">
                  <c:v>9/30/2010</c:v>
                </c:pt>
                <c:pt idx="9">
                  <c:v>10/30/2010</c:v>
                </c:pt>
                <c:pt idx="10">
                  <c:v>11/30/2010</c:v>
                </c:pt>
                <c:pt idx="11">
                  <c:v>12/30/2010</c:v>
                </c:pt>
                <c:pt idx="12">
                  <c:v>1/31/2011</c:v>
                </c:pt>
                <c:pt idx="13">
                  <c:v>2/28/2011</c:v>
                </c:pt>
                <c:pt idx="14">
                  <c:v>3/31/2011</c:v>
                </c:pt>
                <c:pt idx="15">
                  <c:v>4/28/2011</c:v>
                </c:pt>
                <c:pt idx="16">
                  <c:v>5/31/2011</c:v>
                </c:pt>
                <c:pt idx="17">
                  <c:v>6/30/2011</c:v>
                </c:pt>
                <c:pt idx="18">
                  <c:v>7/31/2011</c:v>
                </c:pt>
                <c:pt idx="19">
                  <c:v>8/31/2011</c:v>
                </c:pt>
                <c:pt idx="20">
                  <c:v>9/30/2011</c:v>
                </c:pt>
                <c:pt idx="21">
                  <c:v>10/30/2011</c:v>
                </c:pt>
                <c:pt idx="22">
                  <c:v>11/30/2011</c:v>
                </c:pt>
                <c:pt idx="23">
                  <c:v>12/30/2011</c:v>
                </c:pt>
                <c:pt idx="24">
                  <c:v>1/30/2012</c:v>
                </c:pt>
                <c:pt idx="25">
                  <c:v>2/30/2102</c:v>
                </c:pt>
                <c:pt idx="26">
                  <c:v>3/30/2012</c:v>
                </c:pt>
                <c:pt idx="27">
                  <c:v>4/30/2012</c:v>
                </c:pt>
                <c:pt idx="28">
                  <c:v>5/30/2012</c:v>
                </c:pt>
                <c:pt idx="29">
                  <c:v>6/30/2012</c:v>
                </c:pt>
                <c:pt idx="30">
                  <c:v>7/30/2012</c:v>
                </c:pt>
                <c:pt idx="31">
                  <c:v>8/30/2012</c:v>
                </c:pt>
                <c:pt idx="32">
                  <c:v>9/30/2012</c:v>
                </c:pt>
                <c:pt idx="33">
                  <c:v>10/30/2012</c:v>
                </c:pt>
                <c:pt idx="34">
                  <c:v>11/30/2012</c:v>
                </c:pt>
                <c:pt idx="35">
                  <c:v>12/30/2012</c:v>
                </c:pt>
                <c:pt idx="36">
                  <c:v>1/30/2013</c:v>
                </c:pt>
                <c:pt idx="37">
                  <c:v>2/28/2013</c:v>
                </c:pt>
                <c:pt idx="38">
                  <c:v>3/28/2013</c:v>
                </c:pt>
                <c:pt idx="39">
                  <c:v>4/28/2013</c:v>
                </c:pt>
                <c:pt idx="40">
                  <c:v>5/28/2013</c:v>
                </c:pt>
                <c:pt idx="41">
                  <c:v>6/28/2013</c:v>
                </c:pt>
                <c:pt idx="42">
                  <c:v>7/28/2013</c:v>
                </c:pt>
                <c:pt idx="43">
                  <c:v>8/28/2013</c:v>
                </c:pt>
                <c:pt idx="44">
                  <c:v>9/28/2013</c:v>
                </c:pt>
                <c:pt idx="45">
                  <c:v>10/28/2013</c:v>
                </c:pt>
                <c:pt idx="46">
                  <c:v>11/28/2013</c:v>
                </c:pt>
                <c:pt idx="47">
                  <c:v>12/28/2013</c:v>
                </c:pt>
                <c:pt idx="48">
                  <c:v>1/30/2014</c:v>
                </c:pt>
                <c:pt idx="49">
                  <c:v>2/28/2014</c:v>
                </c:pt>
                <c:pt idx="50">
                  <c:v>3/31/2014</c:v>
                </c:pt>
                <c:pt idx="51">
                  <c:v>4/30/2014</c:v>
                </c:pt>
                <c:pt idx="52">
                  <c:v>5/31/2014</c:v>
                </c:pt>
                <c:pt idx="53">
                  <c:v>6/30/2014</c:v>
                </c:pt>
                <c:pt idx="54">
                  <c:v>7/31/2014</c:v>
                </c:pt>
                <c:pt idx="55">
                  <c:v>8/31/2014</c:v>
                </c:pt>
                <c:pt idx="56">
                  <c:v>9/30/2014</c:v>
                </c:pt>
                <c:pt idx="57">
                  <c:v>10/31/2014</c:v>
                </c:pt>
                <c:pt idx="58">
                  <c:v>11/30/2014</c:v>
                </c:pt>
              </c:strCache>
            </c:strRef>
          </c:cat>
          <c:val>
            <c:numRef>
              <c:f>Sheet1!$C$2:$C$60</c:f>
              <c:numCache>
                <c:formatCode>0</c:formatCode>
                <c:ptCount val="59"/>
                <c:pt idx="0">
                  <c:v>0</c:v>
                </c:pt>
                <c:pt idx="1">
                  <c:v>0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0</c:v>
                </c:pt>
                <c:pt idx="17" formatCode="General">
                  <c:v>0</c:v>
                </c:pt>
                <c:pt idx="18" formatCode="General">
                  <c:v>0</c:v>
                </c:pt>
                <c:pt idx="19" formatCode="General">
                  <c:v>0</c:v>
                </c:pt>
                <c:pt idx="20" formatCode="General">
                  <c:v>0</c:v>
                </c:pt>
                <c:pt idx="21" formatCode="General">
                  <c:v>0</c:v>
                </c:pt>
                <c:pt idx="22" formatCode="General">
                  <c:v>0</c:v>
                </c:pt>
                <c:pt idx="23" formatCode="General">
                  <c:v>0</c:v>
                </c:pt>
                <c:pt idx="24" formatCode="General">
                  <c:v>0</c:v>
                </c:pt>
                <c:pt idx="25" formatCode="General">
                  <c:v>0</c:v>
                </c:pt>
                <c:pt idx="26" formatCode="General">
                  <c:v>0</c:v>
                </c:pt>
                <c:pt idx="27" formatCode="General">
                  <c:v>0</c:v>
                </c:pt>
                <c:pt idx="28" formatCode="General">
                  <c:v>0</c:v>
                </c:pt>
                <c:pt idx="29" formatCode="General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  <c:pt idx="44" formatCode="General">
                  <c:v>0</c:v>
                </c:pt>
                <c:pt idx="45" formatCode="General">
                  <c:v>0</c:v>
                </c:pt>
                <c:pt idx="46" formatCode="General">
                  <c:v>0</c:v>
                </c:pt>
                <c:pt idx="47" formatCode="General">
                  <c:v>0</c:v>
                </c:pt>
                <c:pt idx="48" formatCode="General">
                  <c:v>0</c:v>
                </c:pt>
                <c:pt idx="49" formatCode="General">
                  <c:v>0</c:v>
                </c:pt>
                <c:pt idx="50" formatCode="General">
                  <c:v>0</c:v>
                </c:pt>
                <c:pt idx="51" formatCode="General">
                  <c:v>0</c:v>
                </c:pt>
                <c:pt idx="52" formatCode="General">
                  <c:v>0</c:v>
                </c:pt>
                <c:pt idx="53" formatCode="General">
                  <c:v>0</c:v>
                </c:pt>
                <c:pt idx="54" formatCode="General">
                  <c:v>0</c:v>
                </c:pt>
                <c:pt idx="55" formatCode="General">
                  <c:v>0</c:v>
                </c:pt>
                <c:pt idx="56" formatCode="General">
                  <c:v>0</c:v>
                </c:pt>
                <c:pt idx="57" formatCode="General">
                  <c:v>0</c:v>
                </c:pt>
                <c:pt idx="58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46500696"/>
        <c:axId val="346501872"/>
      </c:barChart>
      <c:catAx>
        <c:axId val="34650069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25879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23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1872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346501872"/>
        <c:scaling>
          <c:orientation val="minMax"/>
          <c:min val="150"/>
        </c:scaling>
        <c:delete val="0"/>
        <c:axPos val="l"/>
        <c:majorGridlines>
          <c:spPr>
            <a:ln w="3235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58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6500696"/>
        <c:crosses val="autoZero"/>
        <c:crossBetween val="between"/>
      </c:valAx>
      <c:spPr>
        <a:solidFill>
          <a:srgbClr val="FFFFFF"/>
        </a:solidFill>
        <a:ln w="258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3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Public Nonresidential</c:v>
                </c:pt>
                <c:pt idx="1">
                  <c:v>Private Nonresidential</c:v>
                </c:pt>
                <c:pt idx="2">
                  <c:v>Residential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265.31599999999997</c:v>
                </c:pt>
                <c:pt idx="1">
                  <c:v>296.47500000000002</c:v>
                </c:pt>
                <c:pt idx="2">
                  <c:v>336.58199999999999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23527250448848E-2"/>
          <c:y val="3.0242866529260583E-2"/>
          <c:w val="0.92799070847851339"/>
          <c:h val="0.80849840893410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1"/>
            </a:solidFill>
            <a:ln w="25336">
              <a:noFill/>
            </a:ln>
          </c:spPr>
          <c:invertIfNegative val="0"/>
          <c:dLbls>
            <c:dLbl>
              <c:idx val="0"/>
              <c:numFmt formatCode="\$#,##0.0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1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\$#,##0.0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1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\$#,##0.0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1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\$#,##0.0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1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\$#,##0.0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1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\$#,##0.0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1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.0" sourceLinked="0"/>
            <c:spPr>
              <a:noFill/>
              <a:ln w="253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2014*</c:v>
                </c:pt>
              </c:strCache>
            </c:strRef>
          </c:cat>
          <c:val>
            <c:numRef>
              <c:f>Sheet1!$B$2:$N$2</c:f>
              <c:numCache>
                <c:formatCode>"$"#,##0.00</c:formatCode>
                <c:ptCount val="13"/>
                <c:pt idx="0">
                  <c:v>650.5</c:v>
                </c:pt>
                <c:pt idx="1">
                  <c:v>690.02</c:v>
                </c:pt>
                <c:pt idx="2">
                  <c:v>798.49</c:v>
                </c:pt>
                <c:pt idx="3">
                  <c:v>898.97</c:v>
                </c:pt>
                <c:pt idx="4">
                  <c:v>937.05</c:v>
                </c:pt>
                <c:pt idx="5">
                  <c:v>850.01</c:v>
                </c:pt>
                <c:pt idx="6">
                  <c:v>766.17</c:v>
                </c:pt>
                <c:pt idx="7">
                  <c:v>592.33000000000004</c:v>
                </c:pt>
                <c:pt idx="8">
                  <c:v>500.6</c:v>
                </c:pt>
                <c:pt idx="9">
                  <c:v>494.96</c:v>
                </c:pt>
                <c:pt idx="10" formatCode="&quot;$&quot;#,##0.00_);[Red]\(&quot;$&quot;#,##0.00\)">
                  <c:v>577.92999999999995</c:v>
                </c:pt>
                <c:pt idx="11" formatCode="&quot;$&quot;#,##0.00_);[Red]\(&quot;$&quot;#,##0.00\)">
                  <c:v>628.52</c:v>
                </c:pt>
                <c:pt idx="12" formatCode="&quot;$&quot;#,##0.00_);[Red]\(&quot;$&quot;#,##0.00\)">
                  <c:v>692.4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Public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2014*</c:v>
                </c:pt>
              </c:strCache>
            </c:strRef>
          </c:cat>
          <c:val>
            <c:numRef>
              <c:f>Sheet1!$B$3:$N$3</c:f>
              <c:numCache>
                <c:formatCode>"$"#,##0.00</c:formatCode>
                <c:ptCount val="13"/>
                <c:pt idx="0">
                  <c:v>210.43</c:v>
                </c:pt>
                <c:pt idx="1">
                  <c:v>225.72</c:v>
                </c:pt>
                <c:pt idx="2">
                  <c:v>229.25</c:v>
                </c:pt>
                <c:pt idx="3">
                  <c:v>244.69</c:v>
                </c:pt>
                <c:pt idx="4">
                  <c:v>255.19</c:v>
                </c:pt>
                <c:pt idx="5">
                  <c:v>287.14</c:v>
                </c:pt>
                <c:pt idx="6">
                  <c:v>305.95999999999998</c:v>
                </c:pt>
                <c:pt idx="7">
                  <c:v>315.45999999999998</c:v>
                </c:pt>
                <c:pt idx="8">
                  <c:v>303.02</c:v>
                </c:pt>
                <c:pt idx="9">
                  <c:v>283.27999999999997</c:v>
                </c:pt>
                <c:pt idx="10" formatCode="&quot;$&quot;#,##0.00_);[Red]\(&quot;$&quot;#,##0.00\)">
                  <c:v>279.02</c:v>
                </c:pt>
                <c:pt idx="11" formatCode="&quot;$&quot;#,##0.00_);[Red]\(&quot;$&quot;#,##0.00\)">
                  <c:v>271.43</c:v>
                </c:pt>
                <c:pt idx="12" formatCode="&quot;$&quot;#,##0.00_);[Red]\(&quot;$&quot;#,##0.00\)">
                  <c:v>278.58999999999997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347884456"/>
        <c:axId val="347883672"/>
      </c:barChart>
      <c:catAx>
        <c:axId val="347884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6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3672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347883672"/>
        <c:scaling>
          <c:orientation val="minMax"/>
          <c:max val="1000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4456"/>
        <c:crosses val="autoZero"/>
        <c:crossBetween val="between"/>
        <c:majorUnit val="250"/>
      </c:valAx>
      <c:spPr>
        <a:noFill/>
        <a:ln w="25336">
          <a:noFill/>
        </a:ln>
      </c:spPr>
    </c:plotArea>
    <c:legend>
      <c:legendPos val="t"/>
      <c:layout>
        <c:manualLayout>
          <c:xMode val="edge"/>
          <c:yMode val="edge"/>
          <c:x val="0.51237124820832314"/>
          <c:y val="1.9283274593577152E-2"/>
          <c:w val="0.37363621917370521"/>
          <c:h val="6.8918220948367637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23527250448848E-2"/>
          <c:y val="3.0242866529260583E-2"/>
          <c:w val="0.92799070847851339"/>
          <c:h val="0.8084984089341010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Non-residential</c:v>
                </c:pt>
              </c:strCache>
            </c:strRef>
          </c:tx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2014*</c:v>
                </c:pt>
              </c:strCache>
            </c:strRef>
          </c:cat>
          <c:val>
            <c:numRef>
              <c:f>Sheet1!$B$2:$N$2</c:f>
              <c:numCache>
                <c:formatCode>"$"#,##0.00</c:formatCode>
                <c:ptCount val="13"/>
                <c:pt idx="0">
                  <c:v>228.97399999999999</c:v>
                </c:pt>
                <c:pt idx="1">
                  <c:v>213.88</c:v>
                </c:pt>
                <c:pt idx="2">
                  <c:v>235.11</c:v>
                </c:pt>
                <c:pt idx="3">
                  <c:v>256.69</c:v>
                </c:pt>
                <c:pt idx="4">
                  <c:v>295.72000000000003</c:v>
                </c:pt>
                <c:pt idx="5">
                  <c:v>357.51</c:v>
                </c:pt>
                <c:pt idx="6">
                  <c:v>416.09</c:v>
                </c:pt>
                <c:pt idx="7">
                  <c:v>346.71</c:v>
                </c:pt>
                <c:pt idx="8">
                  <c:v>261.8</c:v>
                </c:pt>
                <c:pt idx="9">
                  <c:v>258</c:v>
                </c:pt>
                <c:pt idx="10" formatCode="&quot;$&quot;#,##0.00_);[Red]\(&quot;$&quot;#,##0.00\)">
                  <c:v>297.67</c:v>
                </c:pt>
                <c:pt idx="11" formatCode="&quot;$&quot;#,##0.00_);[Red]\(&quot;$&quot;#,##0.00\)">
                  <c:v>296.60000000000002</c:v>
                </c:pt>
                <c:pt idx="12" formatCode="&quot;$&quot;#,##0.00_);[Red]\(&quot;$&quot;#,##0.00\)">
                  <c:v>338.6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Residential</c:v>
                </c:pt>
              </c:strCache>
            </c:strRef>
          </c:tx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2014*</c:v>
                </c:pt>
              </c:strCache>
            </c:strRef>
          </c:cat>
          <c:val>
            <c:numRef>
              <c:f>Sheet1!$B$3:$N$3</c:f>
              <c:numCache>
                <c:formatCode>"$"#,##0.00</c:formatCode>
                <c:ptCount val="13"/>
                <c:pt idx="0">
                  <c:v>421.52</c:v>
                </c:pt>
                <c:pt idx="1">
                  <c:v>476.14</c:v>
                </c:pt>
                <c:pt idx="2">
                  <c:v>563.38</c:v>
                </c:pt>
                <c:pt idx="3">
                  <c:v>642.28</c:v>
                </c:pt>
                <c:pt idx="4">
                  <c:v>641.33000000000004</c:v>
                </c:pt>
                <c:pt idx="5">
                  <c:v>492.5</c:v>
                </c:pt>
                <c:pt idx="6">
                  <c:v>350.08</c:v>
                </c:pt>
                <c:pt idx="7">
                  <c:v>245.62</c:v>
                </c:pt>
                <c:pt idx="8">
                  <c:v>238.8</c:v>
                </c:pt>
                <c:pt idx="9">
                  <c:v>236.96</c:v>
                </c:pt>
                <c:pt idx="10" formatCode="&quot;$&quot;#,##0.00_);[Red]\(&quot;$&quot;#,##0.00\)">
                  <c:v>280.26</c:v>
                </c:pt>
                <c:pt idx="11" formatCode="&quot;$&quot;#,##0.00_);[Red]\(&quot;$&quot;#,##0.00\)">
                  <c:v>331.92</c:v>
                </c:pt>
                <c:pt idx="12" formatCode="&quot;$&quot;#,##0.00_);[Red]\(&quot;$&quot;#,##0.00\)">
                  <c:v>353.8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7884848"/>
        <c:axId val="347881712"/>
      </c:lineChart>
      <c:catAx>
        <c:axId val="34788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6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1712"/>
        <c:crosses val="autoZero"/>
        <c:auto val="1"/>
        <c:lblAlgn val="ctr"/>
        <c:lblOffset val="20"/>
        <c:noMultiLvlLbl val="0"/>
      </c:catAx>
      <c:valAx>
        <c:axId val="347881712"/>
        <c:scaling>
          <c:orientation val="minMax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4848"/>
        <c:crosses val="autoZero"/>
        <c:crossBetween val="between"/>
      </c:valAx>
      <c:spPr>
        <a:noFill/>
        <a:ln w="25336">
          <a:noFill/>
        </a:ln>
      </c:spPr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06041118275648E-2"/>
          <c:y val="2.4188461221839517E-2"/>
          <c:w val="0.92889390519187354"/>
          <c:h val="0.606217616580310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Private Construction</c:v>
                </c:pt>
              </c:strCache>
            </c:strRef>
          </c:tx>
          <c:spPr>
            <a:solidFill>
              <a:schemeClr val="accent1"/>
            </a:solidFill>
            <a:ln w="2540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folHlink"/>
              </a:solidFill>
              <a:ln w="25401">
                <a:noFill/>
              </a:ln>
            </c:spPr>
          </c:dPt>
          <c:dPt>
            <c:idx val="27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28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29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0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1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2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3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4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Lbls>
            <c:dLbl>
              <c:idx val="0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254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Total</c:v>
                </c:pt>
                <c:pt idx="2">
                  <c:v>Residential</c:v>
                </c:pt>
                <c:pt idx="3">
                  <c:v>Total Nonresidential</c:v>
                </c:pt>
                <c:pt idx="4">
                  <c:v>Power</c:v>
                </c:pt>
                <c:pt idx="5">
                  <c:v>Manufacturing</c:v>
                </c:pt>
                <c:pt idx="6">
                  <c:v>Commercial</c:v>
                </c:pt>
                <c:pt idx="7">
                  <c:v>Office</c:v>
                </c:pt>
                <c:pt idx="8">
                  <c:v>Health Care</c:v>
                </c:pt>
                <c:pt idx="9">
                  <c:v>Lodging</c:v>
                </c:pt>
                <c:pt idx="10">
                  <c:v>Educational</c:v>
                </c:pt>
                <c:pt idx="11">
                  <c:v>Communication</c:v>
                </c:pt>
                <c:pt idx="12">
                  <c:v>Transportation</c:v>
                </c:pt>
                <c:pt idx="13">
                  <c:v>Amusement &amp; Rec.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 formatCode="0.0%">
                  <c:v>0.04</c:v>
                </c:pt>
                <c:pt idx="2" formatCode="0.0%">
                  <c:v>1.9E-2</c:v>
                </c:pt>
                <c:pt idx="3" formatCode="0.0%">
                  <c:v>6.4000000000000001E-2</c:v>
                </c:pt>
                <c:pt idx="4" formatCode="0.0%">
                  <c:v>3.0000000000000001E-3</c:v>
                </c:pt>
                <c:pt idx="5" formatCode="0.0%">
                  <c:v>0.23</c:v>
                </c:pt>
                <c:pt idx="6" formatCode="0.0%">
                  <c:v>9.2999999999999999E-2</c:v>
                </c:pt>
                <c:pt idx="7" formatCode="0.0%">
                  <c:v>0.20899999999999999</c:v>
                </c:pt>
                <c:pt idx="8" formatCode="0.0%">
                  <c:v>-8.3000000000000004E-2</c:v>
                </c:pt>
                <c:pt idx="9" formatCode="0.0%">
                  <c:v>0.158</c:v>
                </c:pt>
                <c:pt idx="10" formatCode="0.0%">
                  <c:v>-5.1999999999999998E-2</c:v>
                </c:pt>
                <c:pt idx="11" formatCode="0.0%">
                  <c:v>-0.1</c:v>
                </c:pt>
                <c:pt idx="12" formatCode="0.0%">
                  <c:v>8.1000000000000003E-2</c:v>
                </c:pt>
                <c:pt idx="13" formatCode="0.0%">
                  <c:v>-5.1999999999999998E-2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47879752"/>
        <c:axId val="347880144"/>
      </c:barChart>
      <c:catAx>
        <c:axId val="347879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0144"/>
        <c:crosses val="autoZero"/>
        <c:auto val="1"/>
        <c:lblAlgn val="ctr"/>
        <c:lblOffset val="400"/>
        <c:tickLblSkip val="1"/>
        <c:tickMarkSkip val="1"/>
        <c:noMultiLvlLbl val="0"/>
      </c:catAx>
      <c:valAx>
        <c:axId val="34788014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79752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92792575666514E-2"/>
          <c:y val="3.0645421290842582E-2"/>
          <c:w val="0.90940766550522645"/>
          <c:h val="0.7971698113207547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dpw</c:v>
                </c:pt>
              </c:strCache>
            </c:strRef>
          </c:tx>
          <c:spPr>
            <a:ln w="19050">
              <a:solidFill>
                <a:schemeClr val="accent2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Sheet1!$B$1:$W$1</c:f>
              <c:strCach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2014E</c:v>
                </c:pt>
              </c:strCache>
            </c:strRef>
          </c:cat>
          <c:val>
            <c:numRef>
              <c:f>Sheet1!$B$2:$W$2</c:f>
              <c:numCache>
                <c:formatCode>"$"#,##0_);[Red]\("$"#,##0\)</c:formatCode>
                <c:ptCount val="22"/>
                <c:pt idx="0">
                  <c:v>2382</c:v>
                </c:pt>
                <c:pt idx="1">
                  <c:v>2520</c:v>
                </c:pt>
                <c:pt idx="2">
                  <c:v>2773</c:v>
                </c:pt>
                <c:pt idx="3">
                  <c:v>2807</c:v>
                </c:pt>
                <c:pt idx="4">
                  <c:v>2951</c:v>
                </c:pt>
                <c:pt idx="5">
                  <c:v>3047</c:v>
                </c:pt>
                <c:pt idx="6">
                  <c:v>3498</c:v>
                </c:pt>
                <c:pt idx="7">
                  <c:v>3458</c:v>
                </c:pt>
                <c:pt idx="8">
                  <c:v>3591</c:v>
                </c:pt>
                <c:pt idx="9">
                  <c:v>3908</c:v>
                </c:pt>
                <c:pt idx="10">
                  <c:v>3918</c:v>
                </c:pt>
                <c:pt idx="11">
                  <c:v>4292</c:v>
                </c:pt>
                <c:pt idx="12">
                  <c:v>4510</c:v>
                </c:pt>
                <c:pt idx="13">
                  <c:v>5020</c:v>
                </c:pt>
                <c:pt idx="14">
                  <c:v>5452</c:v>
                </c:pt>
                <c:pt idx="15">
                  <c:v>5473</c:v>
                </c:pt>
                <c:pt idx="16">
                  <c:v>5166</c:v>
                </c:pt>
                <c:pt idx="17">
                  <c:v>5150</c:v>
                </c:pt>
                <c:pt idx="18">
                  <c:v>5147</c:v>
                </c:pt>
                <c:pt idx="19">
                  <c:v>5041</c:v>
                </c:pt>
                <c:pt idx="20">
                  <c:v>5255</c:v>
                </c:pt>
                <c:pt idx="21">
                  <c:v>6881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12700">
              <a:solidFill>
                <a:srgbClr val="225A7A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225A7A"/>
              </a:solidFill>
              <a:ln>
                <a:solidFill>
                  <a:srgbClr val="225A7A"/>
                </a:solidFill>
                <a:prstDash val="solid"/>
              </a:ln>
            </c:spPr>
          </c:marker>
          <c:cat>
            <c:strRef>
              <c:f>Sheet1!$B$1:$W$1</c:f>
              <c:strCach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2014E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454512"/>
        <c:axId val="283455296"/>
      </c:lineChart>
      <c:catAx>
        <c:axId val="28345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5296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283455296"/>
        <c:scaling>
          <c:orientation val="minMax"/>
          <c:max val="7000"/>
          <c:min val="2000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4512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34762979683967E-2"/>
          <c:y val="7.512953367875648E-2"/>
          <c:w val="0.92889390519187354"/>
          <c:h val="0.61658031088082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401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folHlink"/>
              </a:solidFill>
              <a:ln w="25401">
                <a:noFill/>
              </a:ln>
            </c:spPr>
          </c:dPt>
          <c:dPt>
            <c:idx val="27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28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29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0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1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2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3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Pt>
            <c:idx val="34"/>
            <c:invertIfNegative val="0"/>
            <c:bubble3D val="0"/>
            <c:spPr>
              <a:solidFill>
                <a:schemeClr val="tx2"/>
              </a:solidFill>
              <a:ln w="25401">
                <a:noFill/>
              </a:ln>
            </c:spPr>
          </c:dPt>
          <c:dLbls>
            <c:dLbl>
              <c:idx val="0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145049009402352E-3"/>
                  <c:y val="4.6707353622320339E-3"/>
                </c:manualLayout>
              </c:layout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360613380408217E-3"/>
                  <c:y val="1.1928180257744598E-3"/>
                </c:manualLayout>
              </c:layout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1076809440833661E-3"/>
                  <c:y val="1.1375091954336158E-3"/>
                </c:manualLayout>
              </c:layout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2777846957285925E-3"/>
                  <c:y val="-7.8305593745848723E-2"/>
                </c:manualLayout>
              </c:layout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7.1754516921029854E-3"/>
                  <c:y val="5.1572605139222155E-2"/>
                </c:manualLayout>
              </c:layout>
              <c:numFmt formatCode="0.0%" sourceLinked="0"/>
              <c:spPr>
                <a:noFill/>
                <a:ln w="25401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4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Total</c:v>
                </c:pt>
                <c:pt idx="2">
                  <c:v>Residential</c:v>
                </c:pt>
                <c:pt idx="3">
                  <c:v>Total Nonresidential</c:v>
                </c:pt>
                <c:pt idx="4">
                  <c:v>Highway &amp; Street</c:v>
                </c:pt>
                <c:pt idx="5">
                  <c:v>Educational</c:v>
                </c:pt>
                <c:pt idx="6">
                  <c:v>Transportation</c:v>
                </c:pt>
                <c:pt idx="7">
                  <c:v>Sewage &amp; Waste Disposal</c:v>
                </c:pt>
                <c:pt idx="8">
                  <c:v>Water Supply</c:v>
                </c:pt>
                <c:pt idx="9">
                  <c:v>Power</c:v>
                </c:pt>
                <c:pt idx="10">
                  <c:v>Health Care</c:v>
                </c:pt>
                <c:pt idx="11">
                  <c:v>Public Safety</c:v>
                </c:pt>
                <c:pt idx="12">
                  <c:v>Amusement &amp; Rec.</c:v>
                </c:pt>
                <c:pt idx="13">
                  <c:v>Conservation &amp; Develop.</c:v>
                </c:pt>
                <c:pt idx="14">
                  <c:v>Office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 formatCode="0.0%">
                  <c:v>1.4999999999999999E-2</c:v>
                </c:pt>
                <c:pt idx="2" formatCode="0.0%">
                  <c:v>-0.11</c:v>
                </c:pt>
                <c:pt idx="3" formatCode="0.0%">
                  <c:v>1.7999999999999999E-2</c:v>
                </c:pt>
                <c:pt idx="4" formatCode="0.0%">
                  <c:v>-1E-3</c:v>
                </c:pt>
                <c:pt idx="5" formatCode="0.0%">
                  <c:v>6.0999999999999999E-2</c:v>
                </c:pt>
                <c:pt idx="6" formatCode="0.0%">
                  <c:v>-8.0000000000000002E-3</c:v>
                </c:pt>
                <c:pt idx="7" formatCode="0.0%">
                  <c:v>1E-3</c:v>
                </c:pt>
                <c:pt idx="8" formatCode="0.0%">
                  <c:v>-2.5999999999999999E-2</c:v>
                </c:pt>
                <c:pt idx="9" formatCode="0.0%">
                  <c:v>4.2000000000000003E-2</c:v>
                </c:pt>
                <c:pt idx="10" formatCode="0.0%">
                  <c:v>-8.5999999999999993E-2</c:v>
                </c:pt>
                <c:pt idx="11" formatCode="0.0%">
                  <c:v>-2.8000000000000001E-2</c:v>
                </c:pt>
                <c:pt idx="12" formatCode="0.0%">
                  <c:v>7.3999999999999996E-2</c:v>
                </c:pt>
                <c:pt idx="13" formatCode="0.0%">
                  <c:v>-1E-3</c:v>
                </c:pt>
                <c:pt idx="14" formatCode="0.0%">
                  <c:v>-0.02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47880536"/>
        <c:axId val="347877792"/>
      </c:barChart>
      <c:catAx>
        <c:axId val="347880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77792"/>
        <c:crosses val="autoZero"/>
        <c:auto val="1"/>
        <c:lblAlgn val="ctr"/>
        <c:lblOffset val="400"/>
        <c:tickLblSkip val="1"/>
        <c:tickMarkSkip val="1"/>
        <c:noMultiLvlLbl val="0"/>
      </c:catAx>
      <c:valAx>
        <c:axId val="34787779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053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92792575666514E-2"/>
          <c:y val="3.3795027590055177E-2"/>
          <c:w val="0.90940766550522645"/>
          <c:h val="0.7971698113207547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dpw</c:v>
                </c:pt>
              </c:strCache>
            </c:strRef>
          </c:tx>
          <c:spPr>
            <a:ln w="19050">
              <a:solidFill>
                <a:schemeClr val="accent2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Sheet1!$B$1:$W$1</c:f>
              <c:strCach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2014E</c:v>
                </c:pt>
              </c:strCache>
            </c:strRef>
          </c:cat>
          <c:val>
            <c:numRef>
              <c:f>Sheet1!$B$2:$W$2</c:f>
              <c:numCache>
                <c:formatCode>"$"#,##0_);[Red]\("$"#,##0\)</c:formatCode>
                <c:ptCount val="22"/>
                <c:pt idx="0">
                  <c:v>2382</c:v>
                </c:pt>
                <c:pt idx="1">
                  <c:v>2520</c:v>
                </c:pt>
                <c:pt idx="2">
                  <c:v>2773</c:v>
                </c:pt>
                <c:pt idx="3">
                  <c:v>2807</c:v>
                </c:pt>
                <c:pt idx="4">
                  <c:v>2951</c:v>
                </c:pt>
                <c:pt idx="5">
                  <c:v>3047</c:v>
                </c:pt>
                <c:pt idx="6">
                  <c:v>3498</c:v>
                </c:pt>
                <c:pt idx="7">
                  <c:v>3458</c:v>
                </c:pt>
                <c:pt idx="8">
                  <c:v>3591</c:v>
                </c:pt>
                <c:pt idx="9">
                  <c:v>3908</c:v>
                </c:pt>
                <c:pt idx="10">
                  <c:v>3918</c:v>
                </c:pt>
                <c:pt idx="11">
                  <c:v>4292</c:v>
                </c:pt>
                <c:pt idx="12">
                  <c:v>4510</c:v>
                </c:pt>
                <c:pt idx="13">
                  <c:v>5020</c:v>
                </c:pt>
                <c:pt idx="14">
                  <c:v>5452</c:v>
                </c:pt>
                <c:pt idx="15">
                  <c:v>5473</c:v>
                </c:pt>
                <c:pt idx="16">
                  <c:v>5166</c:v>
                </c:pt>
                <c:pt idx="17">
                  <c:v>5150</c:v>
                </c:pt>
                <c:pt idx="18">
                  <c:v>5147</c:v>
                </c:pt>
                <c:pt idx="19">
                  <c:v>5041</c:v>
                </c:pt>
                <c:pt idx="20">
                  <c:v>5255</c:v>
                </c:pt>
                <c:pt idx="21">
                  <c:v>6881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npw</c:v>
                </c:pt>
              </c:strCache>
            </c:strRef>
          </c:tx>
          <c:spPr>
            <a:ln w="12700">
              <a:solidFill>
                <a:srgbClr val="225A7A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225A7A"/>
              </a:solidFill>
              <a:ln>
                <a:solidFill>
                  <a:srgbClr val="225A7A"/>
                </a:solidFill>
                <a:prstDash val="solid"/>
              </a:ln>
            </c:spPr>
          </c:marker>
          <c:cat>
            <c:strRef>
              <c:f>Sheet1!$B$1:$W$1</c:f>
              <c:strCach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2014E</c:v>
                </c:pt>
              </c:strCache>
            </c:strRef>
          </c:cat>
          <c:val>
            <c:numRef>
              <c:f>Sheet1!$B$3:$W$3</c:f>
              <c:numCache>
                <c:formatCode>"$"#,##0_);[Red]\("$"#,##0\)</c:formatCode>
                <c:ptCount val="22"/>
                <c:pt idx="0">
                  <c:v>2158</c:v>
                </c:pt>
                <c:pt idx="1">
                  <c:v>2356</c:v>
                </c:pt>
                <c:pt idx="2">
                  <c:v>2528</c:v>
                </c:pt>
                <c:pt idx="3">
                  <c:v>2610</c:v>
                </c:pt>
                <c:pt idx="4">
                  <c:v>2749</c:v>
                </c:pt>
                <c:pt idx="5">
                  <c:v>2881</c:v>
                </c:pt>
                <c:pt idx="6">
                  <c:v>3252</c:v>
                </c:pt>
                <c:pt idx="7">
                  <c:v>3332</c:v>
                </c:pt>
                <c:pt idx="8">
                  <c:v>3060</c:v>
                </c:pt>
                <c:pt idx="9">
                  <c:v>3288</c:v>
                </c:pt>
                <c:pt idx="10">
                  <c:v>3394</c:v>
                </c:pt>
                <c:pt idx="11">
                  <c:v>3836</c:v>
                </c:pt>
                <c:pt idx="12">
                  <c:v>3840</c:v>
                </c:pt>
                <c:pt idx="13">
                  <c:v>4417</c:v>
                </c:pt>
                <c:pt idx="14">
                  <c:v>4807</c:v>
                </c:pt>
                <c:pt idx="15">
                  <c:v>4922</c:v>
                </c:pt>
                <c:pt idx="16">
                  <c:v>4813</c:v>
                </c:pt>
                <c:pt idx="17">
                  <c:v>4823</c:v>
                </c:pt>
                <c:pt idx="18">
                  <c:v>4854</c:v>
                </c:pt>
                <c:pt idx="19">
                  <c:v>4694</c:v>
                </c:pt>
                <c:pt idx="20">
                  <c:v>4871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881320"/>
        <c:axId val="347882104"/>
      </c:lineChart>
      <c:catAx>
        <c:axId val="347881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2104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347882104"/>
        <c:scaling>
          <c:orientation val="minMax"/>
          <c:max val="7000"/>
          <c:min val="2000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1320"/>
        <c:crosses val="autoZero"/>
        <c:crossBetween val="between"/>
        <c:majorUnit val="100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3949461082959358"/>
          <c:y val="2.2047244094488189E-2"/>
          <c:w val="0.18478438742231998"/>
          <c:h val="6.766495132990266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753774680603944E-2"/>
          <c:y val="4.0094339622641507E-2"/>
          <c:w val="0.90940766550522645"/>
          <c:h val="0.7971698113207547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dpw</c:v>
                </c:pt>
              </c:strCache>
            </c:strRef>
          </c:tx>
          <c:spPr>
            <a:ln w="19050">
              <a:solidFill>
                <a:schemeClr val="accent2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Sheet1!$B$1:$W$1</c:f>
              <c:strCach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2013E</c:v>
                </c:pt>
                <c:pt idx="21">
                  <c:v>2014E</c:v>
                </c:pt>
              </c:strCache>
            </c:strRef>
          </c:cat>
          <c:val>
            <c:numRef>
              <c:f>Sheet1!$B$2:$W$2</c:f>
              <c:numCache>
                <c:formatCode>"$"#,##0_);[Red]\("$"#,##0\)</c:formatCode>
                <c:ptCount val="22"/>
                <c:pt idx="0">
                  <c:v>3914</c:v>
                </c:pt>
                <c:pt idx="1">
                  <c:v>4037</c:v>
                </c:pt>
                <c:pt idx="2">
                  <c:v>4320</c:v>
                </c:pt>
                <c:pt idx="3">
                  <c:v>4248</c:v>
                </c:pt>
                <c:pt idx="4">
                  <c:v>4366</c:v>
                </c:pt>
                <c:pt idx="5">
                  <c:v>4438</c:v>
                </c:pt>
                <c:pt idx="6">
                  <c:v>4985</c:v>
                </c:pt>
                <c:pt idx="7">
                  <c:v>4768</c:v>
                </c:pt>
                <c:pt idx="8">
                  <c:v>4814</c:v>
                </c:pt>
                <c:pt idx="9">
                  <c:v>5158</c:v>
                </c:pt>
                <c:pt idx="10">
                  <c:v>5056</c:v>
                </c:pt>
                <c:pt idx="11">
                  <c:v>5395</c:v>
                </c:pt>
                <c:pt idx="12">
                  <c:v>5483</c:v>
                </c:pt>
                <c:pt idx="13">
                  <c:v>5912</c:v>
                </c:pt>
                <c:pt idx="14">
                  <c:v>6243</c:v>
                </c:pt>
                <c:pt idx="15">
                  <c:v>6036</c:v>
                </c:pt>
                <c:pt idx="16">
                  <c:v>5717</c:v>
                </c:pt>
                <c:pt idx="17">
                  <c:v>5608</c:v>
                </c:pt>
                <c:pt idx="18">
                  <c:v>5433</c:v>
                </c:pt>
                <c:pt idx="19">
                  <c:v>5213</c:v>
                </c:pt>
                <c:pt idx="20">
                  <c:v>5356</c:v>
                </c:pt>
                <c:pt idx="21">
                  <c:v>6881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npw</c:v>
                </c:pt>
              </c:strCache>
            </c:strRef>
          </c:tx>
          <c:spPr>
            <a:ln w="12700">
              <a:solidFill>
                <a:srgbClr val="225A7A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225A7A"/>
              </a:solidFill>
              <a:ln>
                <a:solidFill>
                  <a:srgbClr val="225A7A"/>
                </a:solidFill>
                <a:prstDash val="solid"/>
              </a:ln>
            </c:spPr>
          </c:marker>
          <c:cat>
            <c:strRef>
              <c:f>Sheet1!$B$1:$W$1</c:f>
              <c:strCach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2013E</c:v>
                </c:pt>
                <c:pt idx="21">
                  <c:v>2014E</c:v>
                </c:pt>
              </c:strCache>
            </c:strRef>
          </c:cat>
          <c:val>
            <c:numRef>
              <c:f>Sheet1!$B$3:$W$3</c:f>
              <c:numCache>
                <c:formatCode>"$"#,##0_);[Red]\("$"#,##0\)</c:formatCode>
                <c:ptCount val="22"/>
                <c:pt idx="0">
                  <c:v>3546</c:v>
                </c:pt>
                <c:pt idx="1">
                  <c:v>3775</c:v>
                </c:pt>
                <c:pt idx="2">
                  <c:v>3939</c:v>
                </c:pt>
                <c:pt idx="3">
                  <c:v>3950</c:v>
                </c:pt>
                <c:pt idx="4">
                  <c:v>4067</c:v>
                </c:pt>
                <c:pt idx="5">
                  <c:v>4197</c:v>
                </c:pt>
                <c:pt idx="6">
                  <c:v>4635</c:v>
                </c:pt>
                <c:pt idx="7">
                  <c:v>4594</c:v>
                </c:pt>
                <c:pt idx="8">
                  <c:v>4102</c:v>
                </c:pt>
                <c:pt idx="9">
                  <c:v>4340</c:v>
                </c:pt>
                <c:pt idx="10">
                  <c:v>4380</c:v>
                </c:pt>
                <c:pt idx="11">
                  <c:v>4822</c:v>
                </c:pt>
                <c:pt idx="12">
                  <c:v>4668</c:v>
                </c:pt>
                <c:pt idx="13">
                  <c:v>5202</c:v>
                </c:pt>
                <c:pt idx="14">
                  <c:v>5505</c:v>
                </c:pt>
                <c:pt idx="15">
                  <c:v>5428</c:v>
                </c:pt>
                <c:pt idx="16">
                  <c:v>5327</c:v>
                </c:pt>
                <c:pt idx="17">
                  <c:v>5252</c:v>
                </c:pt>
                <c:pt idx="18">
                  <c:v>5124</c:v>
                </c:pt>
                <c:pt idx="19">
                  <c:v>4854</c:v>
                </c:pt>
                <c:pt idx="20">
                  <c:v>4965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877400"/>
        <c:axId val="347882496"/>
      </c:lineChart>
      <c:catAx>
        <c:axId val="347877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82496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347882496"/>
        <c:scaling>
          <c:orientation val="minMax"/>
          <c:max val="7000"/>
          <c:min val="3500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877400"/>
        <c:crosses val="autoZero"/>
        <c:crossBetween val="between"/>
        <c:majorUnit val="50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89290606399886"/>
          <c:y val="6.9291338582677164E-2"/>
          <c:w val="0.18478438742231998"/>
          <c:h val="6.766495132990266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753774680603944E-2"/>
          <c:y val="4.0094339622641507E-2"/>
          <c:w val="0.90940766550522645"/>
          <c:h val="0.7971698113207547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dpw</c:v>
                </c:pt>
              </c:strCache>
            </c:strRef>
          </c:tx>
          <c:spPr>
            <a:ln w="19050">
              <a:solidFill>
                <a:schemeClr val="accent2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Sheet1!$B$1:$W$1</c:f>
              <c:strCach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2013E</c:v>
                </c:pt>
                <c:pt idx="21">
                  <c:v>2014E</c:v>
                </c:pt>
              </c:strCache>
            </c:strRef>
          </c:cat>
          <c:val>
            <c:numRef>
              <c:f>Sheet1!$B$2:$W$2</c:f>
              <c:numCache>
                <c:formatCode>"$"#,##0_);[Red]\("$"#,##0\)</c:formatCode>
                <c:ptCount val="22"/>
                <c:pt idx="0">
                  <c:v>3914</c:v>
                </c:pt>
                <c:pt idx="1">
                  <c:v>4037</c:v>
                </c:pt>
                <c:pt idx="2">
                  <c:v>4320</c:v>
                </c:pt>
                <c:pt idx="3">
                  <c:v>4248</c:v>
                </c:pt>
                <c:pt idx="4">
                  <c:v>4366</c:v>
                </c:pt>
                <c:pt idx="5">
                  <c:v>4438</c:v>
                </c:pt>
                <c:pt idx="6">
                  <c:v>4985</c:v>
                </c:pt>
                <c:pt idx="7">
                  <c:v>4768</c:v>
                </c:pt>
                <c:pt idx="8">
                  <c:v>4814</c:v>
                </c:pt>
                <c:pt idx="9">
                  <c:v>5158</c:v>
                </c:pt>
                <c:pt idx="10">
                  <c:v>5056</c:v>
                </c:pt>
                <c:pt idx="11">
                  <c:v>5395</c:v>
                </c:pt>
                <c:pt idx="12">
                  <c:v>5483</c:v>
                </c:pt>
                <c:pt idx="13">
                  <c:v>5912</c:v>
                </c:pt>
                <c:pt idx="14">
                  <c:v>6243</c:v>
                </c:pt>
                <c:pt idx="15">
                  <c:v>6036</c:v>
                </c:pt>
                <c:pt idx="16">
                  <c:v>5717</c:v>
                </c:pt>
                <c:pt idx="17">
                  <c:v>5608</c:v>
                </c:pt>
                <c:pt idx="18">
                  <c:v>5433</c:v>
                </c:pt>
                <c:pt idx="19">
                  <c:v>5213</c:v>
                </c:pt>
                <c:pt idx="20">
                  <c:v>5356</c:v>
                </c:pt>
                <c:pt idx="21">
                  <c:v>6881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12700">
              <a:solidFill>
                <a:srgbClr val="225A7A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225A7A"/>
              </a:solidFill>
              <a:ln>
                <a:solidFill>
                  <a:srgbClr val="225A7A"/>
                </a:solidFill>
                <a:prstDash val="solid"/>
              </a:ln>
            </c:spPr>
          </c:marker>
          <c:cat>
            <c:strRef>
              <c:f>Sheet1!$B$1:$W$1</c:f>
              <c:strCach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2013E</c:v>
                </c:pt>
                <c:pt idx="21">
                  <c:v>2014E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456472"/>
        <c:axId val="283450592"/>
      </c:lineChart>
      <c:catAx>
        <c:axId val="283456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0592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283450592"/>
        <c:scaling>
          <c:orientation val="minMax"/>
          <c:max val="7000"/>
          <c:min val="3500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6472"/>
        <c:crosses val="autoZero"/>
        <c:crossBetween val="between"/>
        <c:majorUnit val="5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5846867749424E-2"/>
          <c:y val="4.4155844155844157E-2"/>
          <c:w val="0.92807424593967514"/>
          <c:h val="0.64935064935064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Line</c:v>
                </c:pt>
              </c:strCache>
            </c:strRef>
          </c:tx>
          <c:spPr>
            <a:solidFill>
              <a:schemeClr val="accent1"/>
            </a:solidFill>
            <a:ln w="25336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225A7A"/>
              </a:solidFill>
              <a:ln w="25336">
                <a:noFill/>
              </a:ln>
            </c:spPr>
          </c:dPt>
          <c:dLbls>
            <c:dLbl>
              <c:idx val="0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995738086013174E-3"/>
                  <c:y val="-1.14078825686139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Sheet1!$C$1:$Q$1</c:f>
              <c:strCache>
                <c:ptCount val="15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  <c:pt idx="8">
                  <c:v>2013:Q1</c:v>
                </c:pt>
                <c:pt idx="9">
                  <c:v>2013:Q2</c:v>
                </c:pt>
                <c:pt idx="10">
                  <c:v>2013:Q3</c:v>
                </c:pt>
                <c:pt idx="11">
                  <c:v>2013:Q4</c:v>
                </c:pt>
                <c:pt idx="12">
                  <c:v>2014:Q1</c:v>
                </c:pt>
                <c:pt idx="13">
                  <c:v>2014:Q2</c:v>
                </c:pt>
                <c:pt idx="14">
                  <c:v>2014:Q3</c:v>
                </c:pt>
              </c:strCache>
            </c:strRef>
          </c:cat>
          <c:val>
            <c:numRef>
              <c:f>Sheet1!$C$2:$Q$2</c:f>
              <c:numCache>
                <c:formatCode>0.0%</c:formatCode>
                <c:ptCount val="15"/>
                <c:pt idx="0">
                  <c:v>6.0000000000000001E-3</c:v>
                </c:pt>
                <c:pt idx="1">
                  <c:v>5.0000000000000001E-3</c:v>
                </c:pt>
                <c:pt idx="2">
                  <c:v>3.0000000000000001E-3</c:v>
                </c:pt>
                <c:pt idx="3">
                  <c:v>8.0000000000000002E-3</c:v>
                </c:pt>
                <c:pt idx="4">
                  <c:v>7.0000000000000001E-3</c:v>
                </c:pt>
                <c:pt idx="5">
                  <c:v>6.0000000000000001E-3</c:v>
                </c:pt>
                <c:pt idx="6">
                  <c:v>8.9999999999999993E-3</c:v>
                </c:pt>
                <c:pt idx="7">
                  <c:v>1.2999999999999999E-2</c:v>
                </c:pt>
                <c:pt idx="8">
                  <c:v>1.2999999999999999E-2</c:v>
                </c:pt>
                <c:pt idx="9">
                  <c:v>1.0999999999999999E-2</c:v>
                </c:pt>
                <c:pt idx="10">
                  <c:v>0.01</c:v>
                </c:pt>
                <c:pt idx="11">
                  <c:v>8.9999999999999993E-3</c:v>
                </c:pt>
                <c:pt idx="12">
                  <c:v>8.9999999999999993E-3</c:v>
                </c:pt>
                <c:pt idx="13">
                  <c:v>1E-3</c:v>
                </c:pt>
                <c:pt idx="14">
                  <c:v>4.0000000000000001E-3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3451376"/>
        <c:axId val="283453336"/>
      </c:barChart>
      <c:catAx>
        <c:axId val="28345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66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3336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283453336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1376"/>
        <c:crosses val="autoZero"/>
        <c:crossBetween val="between"/>
      </c:valAx>
      <c:spPr>
        <a:noFill/>
        <a:ln w="2533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5846867749424E-2"/>
          <c:y val="4.4155844155844157E-2"/>
          <c:w val="0.92807424593967514"/>
          <c:h val="0.64935064935064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Line</c:v>
                </c:pt>
              </c:strCache>
            </c:strRef>
          </c:tx>
          <c:spPr>
            <a:solidFill>
              <a:schemeClr val="accent1"/>
            </a:solidFill>
            <a:ln w="25336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25336">
                <a:noFill/>
              </a:ln>
            </c:spPr>
          </c:dPt>
          <c:dLbls>
            <c:dLbl>
              <c:idx val="0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0.0%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3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.218938070462180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Surety</c:v>
                </c:pt>
                <c:pt idx="1">
                  <c:v>Construction</c:v>
                </c:pt>
                <c:pt idx="2">
                  <c:v>Business Interruption</c:v>
                </c:pt>
                <c:pt idx="3">
                  <c:v>Umbrella</c:v>
                </c:pt>
                <c:pt idx="4">
                  <c:v>General Liability</c:v>
                </c:pt>
                <c:pt idx="5">
                  <c:v>Commercial Auto</c:v>
                </c:pt>
                <c:pt idx="6">
                  <c:v>Commercial Property</c:v>
                </c:pt>
                <c:pt idx="7">
                  <c:v>D&amp;O</c:v>
                </c:pt>
                <c:pt idx="8">
                  <c:v>EPL</c:v>
                </c:pt>
                <c:pt idx="9">
                  <c:v>Workers Comp</c:v>
                </c:pt>
              </c:strCache>
            </c:strRef>
          </c:cat>
          <c:val>
            <c:numRef>
              <c:f>Sheet1!$B$2:$K$2</c:f>
              <c:numCache>
                <c:formatCode>0.0%</c:formatCode>
                <c:ptCount val="10"/>
                <c:pt idx="0">
                  <c:v>4.0000000000000001E-3</c:v>
                </c:pt>
                <c:pt idx="1">
                  <c:v>2E-3</c:v>
                </c:pt>
                <c:pt idx="2">
                  <c:v>-2E-3</c:v>
                </c:pt>
                <c:pt idx="3">
                  <c:v>6.0000000000000001E-3</c:v>
                </c:pt>
                <c:pt idx="4">
                  <c:v>6.0000000000000001E-3</c:v>
                </c:pt>
                <c:pt idx="5">
                  <c:v>2.5999999999999999E-2</c:v>
                </c:pt>
                <c:pt idx="6">
                  <c:v>-1.6E-2</c:v>
                </c:pt>
                <c:pt idx="7">
                  <c:v>2.1999999999999999E-2</c:v>
                </c:pt>
                <c:pt idx="8">
                  <c:v>3.1E-2</c:v>
                </c:pt>
                <c:pt idx="9">
                  <c:v>2.3E-2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3456864"/>
        <c:axId val="283453728"/>
      </c:barChart>
      <c:catAx>
        <c:axId val="2834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66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3728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283453728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6864"/>
        <c:crosses val="autoZero"/>
        <c:crossBetween val="between"/>
      </c:valAx>
      <c:spPr>
        <a:noFill/>
        <a:ln w="2533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0011376564274E-2"/>
          <c:y val="9.6566523605150209E-2"/>
          <c:w val="0.9112627986348123"/>
          <c:h val="0.652360515021459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Surety: Change in Direct Premiums Written</c:v>
                </c:pt>
              </c:strCache>
            </c:strRef>
          </c:tx>
          <c:spPr>
            <a:ln w="37993">
              <a:solidFill>
                <a:schemeClr val="accent1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2"/>
              <c:layout>
                <c:manualLayout>
                  <c:x val="-1.910604914513192E-2"/>
                  <c:y val="4.5048438151239656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8025324882109173E-2"/>
                  <c:y val="4.1386141988652148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1495106845815848E-2"/>
                  <c:y val="3.9068421122141428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1665783855718268E-2"/>
                  <c:y val="-6.5031331365509204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9504215845367101E-2"/>
                  <c:y val="4.5048438151239656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9617960690533454E-2"/>
                  <c:y val="4.4161417905490774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5181199308970217E-2"/>
                  <c:y val="-3.7040306601455797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6375668417159317E-2"/>
                  <c:y val="-3.8871311446436241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984556986517183E-2"/>
                  <c:y val="4.8273501340303504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648941326232567E-2"/>
                  <c:y val="4.6336049093833598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3372283993614684E-2"/>
                  <c:y val="4.430450758365867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2.1153903302833066E-2"/>
                  <c:y val="4.1521071566882894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6660090272228145E-2"/>
                  <c:y val="4.6278858475530482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9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97" b="1" i="0" u="none" strike="noStrike" baseline="0">
                    <a:solidFill>
                      <a:schemeClr val="accent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Sheet1!$B$1:$Y$1</c:f>
              <c:strCach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2013E</c:v>
                </c:pt>
              </c:strCache>
            </c:strRef>
          </c:cat>
          <c:val>
            <c:numRef>
              <c:f>Sheet1!$B$2:$Y$2</c:f>
              <c:numCache>
                <c:formatCode>0.0%</c:formatCode>
                <c:ptCount val="20"/>
                <c:pt idx="0">
                  <c:v>9.1999999999999998E-2</c:v>
                </c:pt>
                <c:pt idx="1">
                  <c:v>7.2999999999999995E-2</c:v>
                </c:pt>
                <c:pt idx="2">
                  <c:v>3.2000000000000001E-2</c:v>
                </c:pt>
                <c:pt idx="3">
                  <c:v>5.3999999999999999E-2</c:v>
                </c:pt>
                <c:pt idx="4">
                  <c:v>4.8000000000000001E-2</c:v>
                </c:pt>
                <c:pt idx="5">
                  <c:v>0.129</c:v>
                </c:pt>
                <c:pt idx="6">
                  <c:v>2.5000000000000001E-2</c:v>
                </c:pt>
                <c:pt idx="7">
                  <c:v>-8.2000000000000003E-2</c:v>
                </c:pt>
                <c:pt idx="8">
                  <c:v>7.4999999999999997E-2</c:v>
                </c:pt>
                <c:pt idx="9">
                  <c:v>3.2000000000000001E-2</c:v>
                </c:pt>
                <c:pt idx="10">
                  <c:v>0.13</c:v>
                </c:pt>
                <c:pt idx="11">
                  <c:v>1E-3</c:v>
                </c:pt>
                <c:pt idx="12">
                  <c:v>0.15</c:v>
                </c:pt>
                <c:pt idx="13">
                  <c:v>8.7999999999999995E-2</c:v>
                </c:pt>
                <c:pt idx="14">
                  <c:v>2.4E-2</c:v>
                </c:pt>
                <c:pt idx="15">
                  <c:v>-2.1999999999999999E-2</c:v>
                </c:pt>
                <c:pt idx="16">
                  <c:v>2E-3</c:v>
                </c:pt>
                <c:pt idx="17">
                  <c:v>6.0000000000000001E-3</c:v>
                </c:pt>
                <c:pt idx="18">
                  <c:v>-3.3000000000000002E-2</c:v>
                </c:pt>
                <c:pt idx="19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Nominal GDP: Annual Change</c:v>
                </c:pt>
              </c:strCache>
            </c:strRef>
          </c:tx>
          <c:spPr>
            <a:ln w="37993">
              <a:solidFill>
                <a:schemeClr val="folHlink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folHlink"/>
              </a:solidFill>
              <a:ln>
                <a:solidFill>
                  <a:schemeClr val="folHlink"/>
                </a:solidFill>
              </a:ln>
            </c:spPr>
          </c:marker>
          <c:dLbls>
            <c:dLbl>
              <c:idx val="0"/>
              <c:layout>
                <c:manualLayout>
                  <c:x val="-2.8093555722036104E-2"/>
                  <c:y val="1.2485517109310562E-2"/>
                </c:manualLayout>
              </c:layout>
              <c:numFmt formatCode="0.0%" sourceLinked="0"/>
              <c:spPr>
                <a:noFill/>
                <a:ln w="25329">
                  <a:noFill/>
                </a:ln>
              </c:spPr>
              <c:txPr>
                <a:bodyPr/>
                <a:lstStyle/>
                <a:p>
                  <a:pPr>
                    <a:defRPr sz="997" b="1" i="0" u="none" strike="noStrike" baseline="0">
                      <a:solidFill>
                        <a:schemeClr val="folHlink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8750555469488E-2"/>
                  <c:y val="2.2957659928442065E-2"/>
                </c:manualLayout>
              </c:layout>
              <c:numFmt formatCode="0.0%" sourceLinked="0"/>
              <c:spPr>
                <a:noFill/>
                <a:ln w="25329">
                  <a:noFill/>
                </a:ln>
              </c:spPr>
              <c:txPr>
                <a:bodyPr/>
                <a:lstStyle/>
                <a:p>
                  <a:pPr>
                    <a:defRPr sz="997" b="1" i="0" u="none" strike="noStrike" baseline="0">
                      <a:solidFill>
                        <a:schemeClr val="folHlink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0027545550265211E-2"/>
                  <c:y val="1.7979074485601987E-2"/>
                </c:manualLayout>
              </c:layout>
              <c:numFmt formatCode="0.0%" sourceLinked="0"/>
              <c:spPr>
                <a:noFill/>
                <a:ln w="25329">
                  <a:noFill/>
                </a:ln>
              </c:spPr>
              <c:txPr>
                <a:bodyPr/>
                <a:lstStyle/>
                <a:p>
                  <a:pPr>
                    <a:defRPr sz="997" b="1" i="0" u="none" strike="noStrike" baseline="0">
                      <a:solidFill>
                        <a:schemeClr val="folHlink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3258539148448332E-2"/>
                  <c:y val="-5.6212689125343718E-2"/>
                </c:manualLayout>
              </c:layout>
              <c:numFmt formatCode="0.0%" sourceLinked="0"/>
              <c:spPr>
                <a:noFill/>
                <a:ln w="25329">
                  <a:noFill/>
                </a:ln>
              </c:spPr>
              <c:txPr>
                <a:bodyPr/>
                <a:lstStyle/>
                <a:p>
                  <a:pPr>
                    <a:defRPr sz="997" b="1" i="0" u="none" strike="noStrike" baseline="0">
                      <a:solidFill>
                        <a:schemeClr val="folHlink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2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7" b="1" i="0" u="none" strike="noStrike" baseline="0">
                    <a:solidFill>
                      <a:schemeClr val="folHlink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Sheet1!$B$1:$Y$1</c:f>
              <c:strCache>
                <c:ptCount val="2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2013E</c:v>
                </c:pt>
              </c:strCache>
            </c:strRef>
          </c:cat>
          <c:val>
            <c:numRef>
              <c:f>Sheet1!$B$3:$Y$3</c:f>
              <c:numCache>
                <c:formatCode>0.00%</c:formatCode>
                <c:ptCount val="20"/>
                <c:pt idx="0">
                  <c:v>0.06</c:v>
                </c:pt>
                <c:pt idx="1">
                  <c:v>5.0999999999999997E-2</c:v>
                </c:pt>
                <c:pt idx="2">
                  <c:v>5.7000000000000002E-2</c:v>
                </c:pt>
                <c:pt idx="3">
                  <c:v>5.6000000000000001E-2</c:v>
                </c:pt>
                <c:pt idx="4">
                  <c:v>6.2E-2</c:v>
                </c:pt>
                <c:pt idx="5">
                  <c:v>7.0000000000000007E-2</c:v>
                </c:pt>
                <c:pt idx="6">
                  <c:v>7.6999999999999999E-2</c:v>
                </c:pt>
                <c:pt idx="7">
                  <c:v>4.4999999999999998E-2</c:v>
                </c:pt>
                <c:pt idx="8">
                  <c:v>3.9E-2</c:v>
                </c:pt>
                <c:pt idx="9">
                  <c:v>5.0999999999999997E-2</c:v>
                </c:pt>
                <c:pt idx="10">
                  <c:v>6.4000000000000001E-2</c:v>
                </c:pt>
                <c:pt idx="11">
                  <c:v>6.4000000000000001E-2</c:v>
                </c:pt>
                <c:pt idx="12">
                  <c:v>5.8000000000000003E-2</c:v>
                </c:pt>
                <c:pt idx="13">
                  <c:v>4.8000000000000001E-2</c:v>
                </c:pt>
                <c:pt idx="14">
                  <c:v>2.7E-2</c:v>
                </c:pt>
                <c:pt idx="15">
                  <c:v>-1.6E-2</c:v>
                </c:pt>
                <c:pt idx="16">
                  <c:v>3.5999999999999997E-2</c:v>
                </c:pt>
                <c:pt idx="17">
                  <c:v>0.05</c:v>
                </c:pt>
                <c:pt idx="18">
                  <c:v>4.1000000000000002E-2</c:v>
                </c:pt>
                <c:pt idx="19">
                  <c:v>3.1E-2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3457256"/>
        <c:axId val="283452552"/>
      </c:lineChart>
      <c:catAx>
        <c:axId val="28345725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2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345255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3457256"/>
        <c:crosses val="autoZero"/>
        <c:crossBetween val="between"/>
      </c:valAx>
      <c:spPr>
        <a:noFill/>
        <a:ln w="25329">
          <a:noFill/>
        </a:ln>
      </c:spPr>
    </c:plotArea>
    <c:legend>
      <c:legendPos val="b"/>
      <c:layout>
        <c:manualLayout>
          <c:xMode val="edge"/>
          <c:yMode val="edge"/>
          <c:x val="9.1012514220705346E-2"/>
          <c:y val="0.92918454935622319"/>
          <c:w val="0.79635949943117179"/>
          <c:h val="6.4377682403433473E-2"/>
        </c:manualLayout>
      </c:layout>
      <c:overlay val="0"/>
      <c:spPr>
        <a:solidFill>
          <a:schemeClr val="bg1"/>
        </a:solidFill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28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84072810011382E-2"/>
          <c:y val="9.6566523605150209E-2"/>
          <c:w val="0.91922639362912395"/>
          <c:h val="0.652360515021459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Surety: Change in Direct Premiums Written</c:v>
                </c:pt>
              </c:strCache>
            </c:strRef>
          </c:tx>
          <c:spPr>
            <a:ln w="37993">
              <a:solidFill>
                <a:schemeClr val="accent1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2"/>
              <c:layout>
                <c:manualLayout>
                  <c:x val="-1.9216652463802414E-2"/>
                  <c:y val="4.629931067888382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7952646480180606E-2"/>
                  <c:y val="4.176219023569222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376803151047175E-2"/>
                  <c:y val="3.9003200530450199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0859978571393711E-2"/>
                  <c:y val="-6.5901769216098305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946950354760324E-2"/>
                  <c:y val="4.6483108602840939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0354341379330343E-2"/>
                  <c:y val="4.3969529800339247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5550897072263425E-2"/>
                  <c:y val="-3.5123116223984008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6562084459853632E-2"/>
                  <c:y val="-3.8507619394993142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984870418726703E-2"/>
                  <c:y val="4.873950878975708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6309265863821865E-2"/>
                  <c:y val="4.7084045630525373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3008854874511764E-2"/>
                  <c:y val="4.3160052353600875E-2"/>
                </c:manualLayout>
              </c:layout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spPr>
                <a:noFill/>
                <a:ln w="25329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997" b="1" i="0" u="none" strike="noStrike" baseline="0">
                      <a:solidFill>
                        <a:schemeClr val="accent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9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97" b="1" i="0" u="none" strike="noStrike" baseline="0">
                    <a:solidFill>
                      <a:schemeClr val="accent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Sheet1!$B$1:$Y$1</c:f>
              <c:strCache>
                <c:ptCount val="1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2013E</c:v>
                </c:pt>
              </c:strCache>
            </c:strRef>
          </c:cat>
          <c:val>
            <c:numRef>
              <c:f>Sheet1!$B$2:$Y$2</c:f>
              <c:numCache>
                <c:formatCode>0.0%</c:formatCode>
                <c:ptCount val="18"/>
                <c:pt idx="0">
                  <c:v>5.5E-2</c:v>
                </c:pt>
                <c:pt idx="1">
                  <c:v>5.2999999999999999E-2</c:v>
                </c:pt>
                <c:pt idx="2">
                  <c:v>3.2000000000000001E-2</c:v>
                </c:pt>
                <c:pt idx="3">
                  <c:v>7.8E-2</c:v>
                </c:pt>
                <c:pt idx="4">
                  <c:v>5.2999999999999999E-2</c:v>
                </c:pt>
                <c:pt idx="5">
                  <c:v>5.3999999999999999E-2</c:v>
                </c:pt>
                <c:pt idx="6">
                  <c:v>3.9E-2</c:v>
                </c:pt>
                <c:pt idx="7">
                  <c:v>4.2000000000000003E-2</c:v>
                </c:pt>
                <c:pt idx="8">
                  <c:v>6.0999999999999999E-2</c:v>
                </c:pt>
                <c:pt idx="9">
                  <c:v>0.05</c:v>
                </c:pt>
                <c:pt idx="10">
                  <c:v>8.6999999999999994E-2</c:v>
                </c:pt>
                <c:pt idx="11">
                  <c:v>8.4000000000000005E-2</c:v>
                </c:pt>
                <c:pt idx="12">
                  <c:v>6.4000000000000001E-2</c:v>
                </c:pt>
                <c:pt idx="13">
                  <c:v>8.9999999999999993E-3</c:v>
                </c:pt>
                <c:pt idx="14">
                  <c:v>-1.9E-2</c:v>
                </c:pt>
                <c:pt idx="15">
                  <c:v>-2.1000000000000001E-2</c:v>
                </c:pt>
                <c:pt idx="16">
                  <c:v>-8.0000000000000002E-3</c:v>
                </c:pt>
                <c:pt idx="17">
                  <c:v>-7.0000000000000001E-3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Nominal GDP: Annual Change</c:v>
                </c:pt>
              </c:strCache>
            </c:strRef>
          </c:tx>
          <c:spPr>
            <a:ln w="37993">
              <a:solidFill>
                <a:schemeClr val="folHlink"/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folHlink"/>
              </a:solidFill>
              <a:ln>
                <a:solidFill>
                  <a:schemeClr val="folHlink"/>
                </a:solidFill>
              </a:ln>
            </c:spPr>
          </c:marker>
          <c:dLbls>
            <c:dLbl>
              <c:idx val="0"/>
              <c:layout>
                <c:manualLayout>
                  <c:x val="-2.857072248190462E-2"/>
                  <c:y val="1.1402412662750439E-2"/>
                </c:manualLayout>
              </c:layout>
              <c:numFmt formatCode="0.0%" sourceLinked="0"/>
              <c:spPr>
                <a:noFill/>
                <a:ln w="25329">
                  <a:noFill/>
                </a:ln>
              </c:spPr>
              <c:txPr>
                <a:bodyPr/>
                <a:lstStyle/>
                <a:p>
                  <a:pPr>
                    <a:defRPr sz="997" b="1" i="0" u="none" strike="noStrike" baseline="0">
                      <a:solidFill>
                        <a:schemeClr val="folHlink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169060070524025E-2"/>
                  <c:y val="2.3910096926799351E-2"/>
                </c:manualLayout>
              </c:layout>
              <c:numFmt formatCode="0.0%" sourceLinked="0"/>
              <c:spPr>
                <a:noFill/>
                <a:ln w="25329">
                  <a:noFill/>
                </a:ln>
              </c:spPr>
              <c:txPr>
                <a:bodyPr/>
                <a:lstStyle/>
                <a:p>
                  <a:pPr>
                    <a:defRPr sz="997" b="1" i="0" u="none" strike="noStrike" baseline="0">
                      <a:solidFill>
                        <a:schemeClr val="folHlink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0213961592959415E-2"/>
                  <c:y val="1.869852281118406E-2"/>
                </c:manualLayout>
              </c:layout>
              <c:numFmt formatCode="0.0%" sourceLinked="0"/>
              <c:spPr>
                <a:noFill/>
                <a:ln w="25329">
                  <a:noFill/>
                </a:ln>
              </c:spPr>
              <c:txPr>
                <a:bodyPr/>
                <a:lstStyle/>
                <a:p>
                  <a:pPr>
                    <a:defRPr sz="997" b="1" i="0" u="none" strike="noStrike" baseline="0">
                      <a:solidFill>
                        <a:schemeClr val="folHlink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326167347054342E-2"/>
                  <c:y val="-5.5550461521967853E-2"/>
                </c:manualLayout>
              </c:layout>
              <c:numFmt formatCode="0.0%" sourceLinked="0"/>
              <c:spPr>
                <a:noFill/>
                <a:ln w="25329">
                  <a:noFill/>
                </a:ln>
              </c:spPr>
              <c:txPr>
                <a:bodyPr/>
                <a:lstStyle/>
                <a:p>
                  <a:pPr>
                    <a:defRPr sz="997" b="1" i="0" u="none" strike="noStrike" baseline="0">
                      <a:solidFill>
                        <a:schemeClr val="folHlink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2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7" b="1" i="0" u="none" strike="noStrike" baseline="0">
                    <a:solidFill>
                      <a:schemeClr val="folHlink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Sheet1!$B$1:$Y$1</c:f>
              <c:strCache>
                <c:ptCount val="1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2013E</c:v>
                </c:pt>
              </c:strCache>
            </c:strRef>
          </c:cat>
          <c:val>
            <c:numRef>
              <c:f>Sheet1!$B$3:$Y$3</c:f>
              <c:numCache>
                <c:formatCode>0.00%</c:formatCode>
                <c:ptCount val="18"/>
                <c:pt idx="0">
                  <c:v>5.7000000000000002E-2</c:v>
                </c:pt>
                <c:pt idx="1">
                  <c:v>5.6000000000000001E-2</c:v>
                </c:pt>
                <c:pt idx="2">
                  <c:v>6.2E-2</c:v>
                </c:pt>
                <c:pt idx="3">
                  <c:v>7.0000000000000007E-2</c:v>
                </c:pt>
                <c:pt idx="4">
                  <c:v>7.6999999999999999E-2</c:v>
                </c:pt>
                <c:pt idx="5">
                  <c:v>4.4999999999999998E-2</c:v>
                </c:pt>
                <c:pt idx="6">
                  <c:v>3.9E-2</c:v>
                </c:pt>
                <c:pt idx="7">
                  <c:v>5.0999999999999997E-2</c:v>
                </c:pt>
                <c:pt idx="8">
                  <c:v>6.4000000000000001E-2</c:v>
                </c:pt>
                <c:pt idx="9">
                  <c:v>6.4000000000000001E-2</c:v>
                </c:pt>
                <c:pt idx="10">
                  <c:v>5.8000000000000003E-2</c:v>
                </c:pt>
                <c:pt idx="11">
                  <c:v>4.8000000000000001E-2</c:v>
                </c:pt>
                <c:pt idx="12">
                  <c:v>2.7E-2</c:v>
                </c:pt>
                <c:pt idx="13">
                  <c:v>-1.6E-2</c:v>
                </c:pt>
                <c:pt idx="14">
                  <c:v>3.5999999999999997E-2</c:v>
                </c:pt>
                <c:pt idx="15">
                  <c:v>0.05</c:v>
                </c:pt>
                <c:pt idx="16">
                  <c:v>4.1000000000000002E-2</c:v>
                </c:pt>
                <c:pt idx="17">
                  <c:v>3.1E-2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4701704"/>
        <c:axId val="344704056"/>
      </c:lineChart>
      <c:catAx>
        <c:axId val="344701704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4704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470405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4701704"/>
        <c:crosses val="autoZero"/>
        <c:crossBetween val="between"/>
      </c:valAx>
      <c:spPr>
        <a:noFill/>
        <a:ln w="25329">
          <a:noFill/>
        </a:ln>
      </c:spPr>
    </c:plotArea>
    <c:legend>
      <c:legendPos val="b"/>
      <c:layout>
        <c:manualLayout>
          <c:xMode val="edge"/>
          <c:yMode val="edge"/>
          <c:x val="8.75995449374289E-2"/>
          <c:y val="0.92918454935622319"/>
          <c:w val="0.79635949943117179"/>
          <c:h val="6.4377682403433473E-2"/>
        </c:manualLayout>
      </c:layout>
      <c:overlay val="0"/>
      <c:spPr>
        <a:solidFill>
          <a:schemeClr val="bg1"/>
        </a:solidFill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28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Surety DWP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Sheet1!$B$2:$B$14</c:f>
              <c:numCache>
                <c:formatCode>0.0%</c:formatCode>
                <c:ptCount val="13"/>
                <c:pt idx="0">
                  <c:v>-8.2000000000000003E-2</c:v>
                </c:pt>
                <c:pt idx="1">
                  <c:v>7.4999999999999997E-2</c:v>
                </c:pt>
                <c:pt idx="2">
                  <c:v>3.2000000000000001E-2</c:v>
                </c:pt>
                <c:pt idx="3">
                  <c:v>0.13</c:v>
                </c:pt>
                <c:pt idx="4">
                  <c:v>1E-3</c:v>
                </c:pt>
                <c:pt idx="5">
                  <c:v>0.15</c:v>
                </c:pt>
                <c:pt idx="6">
                  <c:v>8.7999999999999995E-2</c:v>
                </c:pt>
                <c:pt idx="7">
                  <c:v>2.4E-2</c:v>
                </c:pt>
                <c:pt idx="8">
                  <c:v>-2.1999999999999999E-2</c:v>
                </c:pt>
                <c:pt idx="9">
                  <c:v>2E-3</c:v>
                </c:pt>
                <c:pt idx="10">
                  <c:v>6.0000000000000001E-3</c:v>
                </c:pt>
                <c:pt idx="11">
                  <c:v>-3.3000000000000002E-2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Construction Spending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Sheet1!$C$2:$C$14</c:f>
              <c:numCache>
                <c:formatCode>0.0%</c:formatCode>
                <c:ptCount val="13"/>
                <c:pt idx="0">
                  <c:v>0.114</c:v>
                </c:pt>
                <c:pt idx="1">
                  <c:v>5.7000000000000002E-2</c:v>
                </c:pt>
                <c:pt idx="2">
                  <c:v>6.4000000000000001E-2</c:v>
                </c:pt>
                <c:pt idx="3">
                  <c:v>0.122</c:v>
                </c:pt>
                <c:pt idx="4">
                  <c:v>0.113</c:v>
                </c:pt>
                <c:pt idx="5">
                  <c:v>4.2000000000000003E-2</c:v>
                </c:pt>
                <c:pt idx="6">
                  <c:v>-4.5999999999999999E-2</c:v>
                </c:pt>
                <c:pt idx="7">
                  <c:v>-5.7000000000000002E-2</c:v>
                </c:pt>
                <c:pt idx="8">
                  <c:v>-0.153</c:v>
                </c:pt>
                <c:pt idx="9">
                  <c:v>-0.115</c:v>
                </c:pt>
                <c:pt idx="10">
                  <c:v>-3.2000000000000001E-2</c:v>
                </c:pt>
                <c:pt idx="11">
                  <c:v>0.10100000000000001</c:v>
                </c:pt>
                <c:pt idx="12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4704448"/>
        <c:axId val="344702096"/>
      </c:lineChart>
      <c:catAx>
        <c:axId val="34470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702096"/>
        <c:crosses val="autoZero"/>
        <c:auto val="1"/>
        <c:lblAlgn val="ctr"/>
        <c:lblOffset val="100"/>
        <c:noMultiLvlLbl val="0"/>
      </c:catAx>
      <c:valAx>
        <c:axId val="344702096"/>
        <c:scaling>
          <c:orientation val="minMax"/>
          <c:max val="0.16000000000000003"/>
          <c:min val="-0.16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704448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690744920993229E-2"/>
          <c:y val="7.8167115902964962E-2"/>
          <c:w val="0.9424379232505643"/>
          <c:h val="0.73854447439353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110.1</c:v>
                </c:pt>
              </c:strCache>
            </c:strRef>
          </c:tx>
          <c:spPr>
            <a:solidFill>
              <a:schemeClr val="accent1"/>
            </a:solidFill>
            <a:ln w="25300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253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3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3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folHlink"/>
              </a:solidFill>
              <a:ln w="253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hlink"/>
              </a:solidFill>
              <a:ln w="253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 w="253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 w="253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CC00CC"/>
              </a:solidFill>
              <a:ln w="253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0066CC"/>
              </a:solidFill>
              <a:ln w="253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969696"/>
              </a:solidFill>
              <a:ln w="253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000000"/>
              </a:solidFill>
              <a:ln w="25300">
                <a:noFill/>
              </a:ln>
            </c:spPr>
          </c:dPt>
          <c:dLbls>
            <c:dLbl>
              <c:idx val="0"/>
              <c:spPr>
                <a:noFill/>
                <a:ln w="25300">
                  <a:noFill/>
                </a:ln>
              </c:spPr>
              <c:txPr>
                <a:bodyPr/>
                <a:lstStyle/>
                <a:p>
                  <a:pPr>
                    <a:defRPr sz="1395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300">
                  <a:noFill/>
                </a:ln>
              </c:spPr>
              <c:txPr>
                <a:bodyPr/>
                <a:lstStyle/>
                <a:p>
                  <a:pPr>
                    <a:defRPr sz="1395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300">
                  <a:noFill/>
                </a:ln>
              </c:spPr>
              <c:txPr>
                <a:bodyPr/>
                <a:lstStyle/>
                <a:p>
                  <a:pPr>
                    <a:defRPr sz="1395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300">
                  <a:noFill/>
                </a:ln>
              </c:spPr>
              <c:txPr>
                <a:bodyPr/>
                <a:lstStyle/>
                <a:p>
                  <a:pPr>
                    <a:defRPr sz="1395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300">
                  <a:noFill/>
                </a:ln>
              </c:spPr>
              <c:txPr>
                <a:bodyPr/>
                <a:lstStyle/>
                <a:p>
                  <a:pPr>
                    <a:defRPr sz="1395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300">
                  <a:noFill/>
                </a:ln>
              </c:spPr>
              <c:txPr>
                <a:bodyPr/>
                <a:lstStyle/>
                <a:p>
                  <a:pPr>
                    <a:defRPr sz="1395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0.0" sourceLinked="0"/>
              <c:spPr>
                <a:noFill/>
                <a:ln w="25300">
                  <a:noFill/>
                </a:ln>
              </c:spPr>
              <c:txPr>
                <a:bodyPr/>
                <a:lstStyle/>
                <a:p>
                  <a:pPr>
                    <a:defRPr sz="1395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Sheet1!$B$1:$N$1</c:f>
              <c:strCach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2013:Q3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115.8</c:v>
                </c:pt>
                <c:pt idx="1">
                  <c:v>107.5</c:v>
                </c:pt>
                <c:pt idx="2">
                  <c:v>100.1</c:v>
                </c:pt>
                <c:pt idx="3">
                  <c:v>98.4</c:v>
                </c:pt>
                <c:pt idx="4">
                  <c:v>100.8</c:v>
                </c:pt>
                <c:pt idx="5">
                  <c:v>92.6</c:v>
                </c:pt>
                <c:pt idx="6">
                  <c:v>95.7</c:v>
                </c:pt>
                <c:pt idx="7">
                  <c:v>101</c:v>
                </c:pt>
                <c:pt idx="8">
                  <c:v>99.3</c:v>
                </c:pt>
                <c:pt idx="9" formatCode="0.0">
                  <c:v>100.8</c:v>
                </c:pt>
                <c:pt idx="10" formatCode="0.0">
                  <c:v>106.3</c:v>
                </c:pt>
                <c:pt idx="11" formatCode="0.0">
                  <c:v>102.4</c:v>
                </c:pt>
                <c:pt idx="12" formatCode="0.0">
                  <c:v>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44703664"/>
        <c:axId val="344698960"/>
      </c:barChart>
      <c:catAx>
        <c:axId val="34470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5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4698960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344698960"/>
        <c:scaling>
          <c:orientation val="minMax"/>
          <c:max val="120"/>
          <c:min val="9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4703664"/>
        <c:crosses val="autoZero"/>
        <c:crossBetween val="between"/>
        <c:majorUnit val="10"/>
      </c:valAx>
      <c:spPr>
        <a:noFill/>
        <a:ln w="253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0.45021</cdr:x>
      <cdr:y>0.6195</cdr:y>
    </cdr:from>
    <cdr:to>
      <cdr:x>0.65522</cdr:x>
      <cdr:y>0.7584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670761" y="2882490"/>
          <a:ext cx="1671483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800" dirty="0" smtClean="0"/>
            <a:t>Private Nonresidential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0.51794</cdr:x>
      <cdr:y>0.33902</cdr:y>
    </cdr:from>
    <cdr:to>
      <cdr:x>0.74721</cdr:x>
      <cdr:y>0.47793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22994" y="1577431"/>
          <a:ext cx="1869330" cy="6463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/>
            <a:t>Public Nonresidential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0.11979</cdr:x>
      <cdr:y>0.3385</cdr:y>
    </cdr:from>
    <cdr:to>
      <cdr:x>0.24762</cdr:x>
      <cdr:y>0.4357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76678" y="1575016"/>
          <a:ext cx="1042249" cy="452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37.5%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0.72812</cdr:x>
      <cdr:y>0.22731</cdr:y>
    </cdr:from>
    <cdr:to>
      <cdr:x>0.85594</cdr:x>
      <cdr:y>0.32452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936635" y="1057684"/>
          <a:ext cx="1042220" cy="452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29.5%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0.67023</cdr:x>
      <cdr:y>0.73024</cdr:y>
    </cdr:from>
    <cdr:to>
      <cdr:x>0.79806</cdr:x>
      <cdr:y>0.82744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464687" y="3397761"/>
          <a:ext cx="1042220" cy="452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33.0%</a:t>
          </a:r>
          <a:endParaRPr lang="en-US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2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defTabSz="914182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592" y="0"/>
            <a:ext cx="30392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defTabSz="914182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92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defTabSz="914182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592" y="8830627"/>
            <a:ext cx="30392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defTabSz="914182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8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2537" y="3824750"/>
            <a:ext cx="5866916" cy="5155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3726" y="9046875"/>
            <a:ext cx="706129" cy="24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670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4261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1E40F-A2CC-49C2-8E01-BCB74AA6F99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1715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1E40F-A2CC-49C2-8E01-BCB74AA6F99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8489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6" y="9046678"/>
            <a:ext cx="706129" cy="248133"/>
          </a:xfrm>
        </p:spPr>
        <p:txBody>
          <a:bodyPr/>
          <a:lstStyle/>
          <a:p>
            <a:pPr>
              <a:defRPr/>
            </a:pPr>
            <a:fld id="{3A6B90E8-B186-4EE7-9831-1401031F6C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6355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22935" y="9059539"/>
            <a:ext cx="678332" cy="24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A31CDB-2F51-446C-9F5C-F906A36CD1F6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2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29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8983" indent="-280378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1512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116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8721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7326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5930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4535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39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E7FC54-9E5C-4662-9649-B3108D5371A3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4308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53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6" y="9046824"/>
            <a:ext cx="706129" cy="247989"/>
          </a:xfrm>
        </p:spPr>
        <p:txBody>
          <a:bodyPr/>
          <a:lstStyle/>
          <a:p>
            <a:pPr defTabSz="928531">
              <a:defRPr/>
            </a:pPr>
            <a:fld id="{5858BD08-603D-48F8-9A20-C039EB7A66EE}" type="slidenum">
              <a:rPr lang="en-US" smtClean="0">
                <a:solidFill>
                  <a:srgbClr val="000000"/>
                </a:solidFill>
              </a:rPr>
              <a:pPr defTabSz="928531">
                <a:defRPr/>
              </a:pPr>
              <a:t>17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4817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874" tIns="46487" rIns="45874" bIns="46487" anchor="b">
            <a:spAutoFit/>
          </a:bodyPr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111E3FE3-76EB-4FEA-806C-5E3C1F1A32FD}" type="slidenum">
              <a:rPr lang="en-US" sz="1000">
                <a:solidFill>
                  <a:srgbClr val="000000"/>
                </a:solidFill>
              </a:rPr>
              <a:pPr algn="ctr"/>
              <a:t>18</a:t>
            </a:fld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873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8D18C-0784-4943-AE98-17D8DF7C11EF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9110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 txBox="1">
            <a:spLocks noGrp="1" noChangeArrowheads="1"/>
          </p:cNvSpPr>
          <p:nvPr/>
        </p:nvSpPr>
        <p:spPr bwMode="auto">
          <a:xfrm>
            <a:off x="3155950" y="9047163"/>
            <a:ext cx="7016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20" tIns="46634" rIns="46020" bIns="46634" anchor="b">
            <a:spAutoFit/>
          </a:bodyPr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D3184FB0-C81A-4638-BEE7-D10B4E8B1A67}" type="slidenum">
              <a:rPr lang="en-US" sz="1000">
                <a:cs typeface="Arial" panose="020B0604020202020204" pitchFamily="34" charset="0"/>
              </a:rPr>
              <a:pPr algn="ctr"/>
              <a:t>20</a:t>
            </a:fld>
            <a:endParaRPr lang="en-US" sz="1000"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99" tIns="46199" rIns="46199" bIns="46199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67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4365" y="9047163"/>
            <a:ext cx="704850" cy="247650"/>
          </a:xfrm>
        </p:spPr>
        <p:txBody>
          <a:bodyPr/>
          <a:lstStyle/>
          <a:p>
            <a:pPr defTabSz="930180">
              <a:defRPr/>
            </a:pPr>
            <a:fld id="{15A7F7DB-3A93-4CAB-8AF3-CD35918FB945}" type="slidenum">
              <a:rPr lang="en-US" smtClean="0"/>
              <a:pPr defTabSz="930180">
                <a:defRPr/>
              </a:pPr>
              <a:t>2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459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ECABD82-5FE7-4618-9C78-0F1F01779C23}" type="slidenum">
              <a:rPr lang="en-US" sz="1000" smtClean="0">
                <a:solidFill>
                  <a:srgbClr val="000000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956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7136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81006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63DA4F-B002-47BE-9AEC-705672FE9F1E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37768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 txBox="1">
            <a:spLocks noGrp="1" noChangeArrowheads="1"/>
          </p:cNvSpPr>
          <p:nvPr/>
        </p:nvSpPr>
        <p:spPr bwMode="auto">
          <a:xfrm>
            <a:off x="3154364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41" tIns="46555" rIns="45941" bIns="46555" anchor="b">
            <a:spAutoFit/>
          </a:bodyPr>
          <a:lstStyle/>
          <a:p>
            <a:pPr algn="ctr" defTabSz="930180"/>
            <a:fld id="{E7F16FBB-7AEE-4DA5-B0F2-DB9341F37734}" type="slidenum">
              <a:rPr lang="en-US" sz="1000"/>
              <a:pPr algn="ctr" defTabSz="930180"/>
              <a:t>25</a:t>
            </a:fld>
            <a:endParaRPr lang="en-US" sz="1000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20" tIns="46120" rIns="46120" bIns="4612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2236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 txBox="1">
            <a:spLocks noGrp="1" noChangeArrowheads="1"/>
          </p:cNvSpPr>
          <p:nvPr/>
        </p:nvSpPr>
        <p:spPr bwMode="auto">
          <a:xfrm>
            <a:off x="3154680" y="9047163"/>
            <a:ext cx="704286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020" tIns="46634" rIns="46020" bIns="46634" anchor="b">
            <a:spAutoFit/>
          </a:bodyPr>
          <a:lstStyle/>
          <a:p>
            <a:pPr algn="ctr" defTabSz="933261"/>
            <a:fld id="{47C89156-2F8B-41D7-B79C-F708654623FD}" type="slidenum">
              <a:rPr lang="en-US" sz="1000"/>
              <a:pPr algn="ctr" defTabSz="933261"/>
              <a:t>26</a:t>
            </a:fld>
            <a:endParaRPr lang="en-US" sz="10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99" tIns="46199" rIns="46199" bIns="46199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5493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3"/>
          <p:cNvSpPr txBox="1">
            <a:spLocks noGrp="1" noChangeArrowheads="1"/>
          </p:cNvSpPr>
          <p:nvPr/>
        </p:nvSpPr>
        <p:spPr bwMode="auto">
          <a:xfrm>
            <a:off x="3153726" y="9046822"/>
            <a:ext cx="706129" cy="2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46" tIns="46559" rIns="45946" bIns="46559" anchor="b">
            <a:spAutoFit/>
          </a:bodyPr>
          <a:lstStyle/>
          <a:p>
            <a:pPr algn="ctr" defTabSz="931670"/>
            <a:fld id="{E9565180-8486-4D0E-8C23-611864437D81}" type="slidenum">
              <a:rPr lang="en-US" sz="1000"/>
              <a:pPr algn="ctr" defTabSz="931670"/>
              <a:t>27</a:t>
            </a:fld>
            <a:endParaRPr lang="en-US" sz="100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25" tIns="46125" rIns="46125" bIns="46125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53185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A6B39-CFCC-48C2-877B-BEDA2033B4AE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3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695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A6B39-CFCC-48C2-877B-BEDA2033B4AE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3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9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2136" y="9046822"/>
            <a:ext cx="709310" cy="247989"/>
          </a:xfrm>
        </p:spPr>
        <p:txBody>
          <a:bodyPr/>
          <a:lstStyle/>
          <a:p>
            <a:pPr defTabSz="930081">
              <a:defRPr/>
            </a:pPr>
            <a:fld id="{30B1B221-73F5-4062-9EC5-65201ECCFD86}" type="slidenum">
              <a:rPr lang="en-US" smtClean="0"/>
              <a:pPr defTabSz="930081">
                <a:defRPr/>
              </a:pPr>
              <a:t>31</a:t>
            </a:fld>
            <a:endParaRPr lang="en-US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032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 txBox="1">
            <a:spLocks noGrp="1" noChangeArrowheads="1"/>
          </p:cNvSpPr>
          <p:nvPr/>
        </p:nvSpPr>
        <p:spPr bwMode="auto">
          <a:xfrm>
            <a:off x="3155950" y="9047163"/>
            <a:ext cx="7016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7" tIns="46560" rIns="45947" bIns="46560" anchor="b">
            <a:spAutoFit/>
          </a:bodyPr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8693A773-4F56-48BF-9D1C-6003024B5657}" type="slidenum">
              <a:rPr lang="en-US" altLang="en-US" sz="1000">
                <a:solidFill>
                  <a:srgbClr val="000000"/>
                </a:solidFill>
              </a:rPr>
              <a:pPr algn="ctr"/>
              <a:t>3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3376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2136" y="9046822"/>
            <a:ext cx="709310" cy="247989"/>
          </a:xfrm>
        </p:spPr>
        <p:txBody>
          <a:bodyPr/>
          <a:lstStyle/>
          <a:p>
            <a:pPr defTabSz="930081">
              <a:defRPr/>
            </a:pPr>
            <a:fld id="{30B1B221-73F5-4062-9EC5-65201ECCFD86}" type="slidenum">
              <a:rPr lang="en-US" smtClean="0"/>
              <a:pPr defTabSz="930081">
                <a:defRPr/>
              </a:pPr>
              <a:t>32</a:t>
            </a:fld>
            <a:endParaRPr lang="en-US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49605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F506C-8E94-409B-9545-EDD16F1A668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41084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F506C-8E94-409B-9545-EDD16F1A668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3822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F506C-8E94-409B-9545-EDD16F1A668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7860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F506C-8E94-409B-9545-EDD16F1A668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571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6" y="9046678"/>
            <a:ext cx="706129" cy="248133"/>
          </a:xfrm>
          <a:noFill/>
        </p:spPr>
        <p:txBody>
          <a:bodyPr/>
          <a:lstStyle/>
          <a:p>
            <a:fld id="{FEC3857E-DCBC-4731-A75E-A1590B57B44A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1678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6" y="9046678"/>
            <a:ext cx="706129" cy="248133"/>
          </a:xfrm>
          <a:noFill/>
        </p:spPr>
        <p:txBody>
          <a:bodyPr/>
          <a:lstStyle/>
          <a:p>
            <a:fld id="{FEC3857E-DCBC-4731-A75E-A1590B57B44A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7765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CA581-3ACB-483D-9C47-F0A932F056F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6348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CA581-3ACB-483D-9C47-F0A932F056F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346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eralreserve.gov/releases/h15/data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bls.gov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bls.gov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ensus.gov/construction/c30/prpdf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ensus.gov/construction/c30/prpdf.html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ensus.gov/construction/c30/c30index.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ensus.gov/construction/c30/c30index.htm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ab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37985"/>
            <a:ext cx="9104313" cy="2499146"/>
          </a:xfrm>
          <a:ln/>
        </p:spPr>
        <p:txBody>
          <a:bodyPr/>
          <a:lstStyle/>
          <a:p>
            <a:r>
              <a:rPr lang="en-US" sz="4000" dirty="0" smtClean="0"/>
              <a:t>The Surety and P/C Insurance </a:t>
            </a:r>
            <a:r>
              <a:rPr lang="en-US" sz="4000" dirty="0"/>
              <a:t>Industries: Overview </a:t>
            </a:r>
            <a:r>
              <a:rPr lang="en-US" sz="4000" dirty="0" smtClean="0"/>
              <a:t>&amp;</a:t>
            </a:r>
            <a:br>
              <a:rPr lang="en-US" sz="4000" dirty="0" smtClean="0"/>
            </a:br>
            <a:r>
              <a:rPr lang="en-US" sz="4000" dirty="0" smtClean="0"/>
              <a:t>Outlook</a:t>
            </a:r>
            <a:r>
              <a:rPr lang="en-US" sz="4000" dirty="0"/>
              <a:t> </a:t>
            </a:r>
            <a:r>
              <a:rPr lang="en-US" sz="4000" dirty="0" smtClean="0"/>
              <a:t>for 2015 and Beyond</a:t>
            </a:r>
            <a:br>
              <a:rPr lang="en-US" sz="4000" dirty="0" smtClean="0"/>
            </a:br>
            <a:r>
              <a:rPr lang="en-US" sz="3200" i="1" dirty="0" smtClean="0"/>
              <a:t>Trends, Challenges &amp; Opportunities</a:t>
            </a:r>
            <a:br>
              <a:rPr lang="en-US" sz="3200" i="1" dirty="0" smtClean="0"/>
            </a:b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40" y="4327531"/>
            <a:ext cx="8952271" cy="15511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Association of General Contractors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Surety Bond &amp; Construction Risk Management Conference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Naples, FL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February 2, 2015</a:t>
            </a: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chemeClr val="bg2"/>
                </a:solidFill>
              </a:rPr>
              <a:t>Steven </a:t>
            </a:r>
            <a:r>
              <a:rPr lang="en-US" b="1" dirty="0">
                <a:solidFill>
                  <a:schemeClr val="bg2"/>
                </a:solidFill>
              </a:rPr>
              <a:t>N</a:t>
            </a:r>
            <a:r>
              <a:rPr lang="en-US" b="1" dirty="0" smtClean="0">
                <a:solidFill>
                  <a:schemeClr val="bg2"/>
                </a:solidFill>
              </a:rPr>
              <a:t>. Weisbart, </a:t>
            </a:r>
            <a:r>
              <a:rPr lang="en-US" b="1" dirty="0">
                <a:solidFill>
                  <a:schemeClr val="bg2"/>
                </a:solidFill>
              </a:rPr>
              <a:t>Ph.D., </a:t>
            </a:r>
            <a:r>
              <a:rPr lang="en-US" b="1" dirty="0" smtClean="0">
                <a:solidFill>
                  <a:schemeClr val="bg2"/>
                </a:solidFill>
              </a:rPr>
              <a:t>CLU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smtClean="0">
                <a:solidFill>
                  <a:schemeClr val="bg2"/>
                </a:solidFill>
              </a:rPr>
              <a:t>Senior Vice President </a:t>
            </a:r>
            <a:r>
              <a:rPr lang="en-US" b="1" dirty="0">
                <a:solidFill>
                  <a:schemeClr val="bg2"/>
                </a:solidFill>
              </a:rPr>
              <a:t>&amp; </a:t>
            </a:r>
            <a:r>
              <a:rPr lang="en-US" b="1" dirty="0" smtClean="0">
                <a:solidFill>
                  <a:schemeClr val="bg2"/>
                </a:solidFill>
              </a:rPr>
              <a:t>Chief Economist</a:t>
            </a:r>
            <a:endParaRPr lang="en-US" b="1" dirty="0">
              <a:solidFill>
                <a:schemeClr val="bg2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</a:t>
            </a: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: </a:t>
            </a:r>
            <a:r>
              <a:rPr lang="en-US" b="1" smtClean="0">
                <a:solidFill>
                  <a:schemeClr val="bg1"/>
                </a:solidFill>
                <a:sym typeface="Symbol" pitchFamily="18" charset="2"/>
              </a:rPr>
              <a:t>212.346.5540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Cell</a:t>
            </a: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: </a:t>
            </a:r>
            <a:r>
              <a:rPr lang="en-US" b="1" smtClean="0">
                <a:solidFill>
                  <a:schemeClr val="bg1"/>
                </a:solidFill>
                <a:sym typeface="Symbol" pitchFamily="18" charset="2"/>
              </a:rPr>
              <a:t>917.494.5945 </a:t>
            </a: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 </a:t>
            </a:r>
            <a:r>
              <a:rPr lang="en-US" b="1" smtClean="0">
                <a:solidFill>
                  <a:schemeClr val="bg1"/>
                </a:solidFill>
                <a:sym typeface="Symbol" pitchFamily="18" charset="2"/>
              </a:rPr>
              <a:t>stevenw@iii.org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6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7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5F818-5CDA-4A18-AF01-C55DA352415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0178"/>
            <a:ext cx="6446479" cy="860425"/>
          </a:xfrm>
        </p:spPr>
        <p:txBody>
          <a:bodyPr/>
          <a:lstStyle/>
          <a:p>
            <a:r>
              <a:rPr lang="en-US" dirty="0" smtClean="0"/>
              <a:t>Surety </a:t>
            </a:r>
            <a:r>
              <a:rPr lang="en-US" dirty="0" err="1" smtClean="0"/>
              <a:t>Loss+LAE</a:t>
            </a:r>
            <a:r>
              <a:rPr lang="en-US" dirty="0" smtClean="0"/>
              <a:t> Ratio, 2003-2012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055356"/>
              </p:ext>
            </p:extLst>
          </p:nvPr>
        </p:nvGraphicFramePr>
        <p:xfrm>
          <a:off x="390525" y="1293725"/>
          <a:ext cx="8296275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722" name="Chart" r:id="rId4" imgW="8296228" imgH="3771784" progId="MSGraph.Chart.8">
                  <p:embed followColorScheme="full"/>
                </p:oleObj>
              </mc:Choice>
              <mc:Fallback>
                <p:oleObj name="Chart" r:id="rId4" imgW="8296228" imgH="377178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90525" y="1293725"/>
                        <a:ext cx="8296275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6575615"/>
            <a:ext cx="8686800" cy="2823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Source</a:t>
            </a:r>
            <a:r>
              <a:rPr lang="en-US" sz="1100" dirty="0"/>
              <a:t>: A.M. </a:t>
            </a:r>
            <a:r>
              <a:rPr lang="en-US" sz="1100" dirty="0" smtClean="0"/>
              <a:t>Best; Insurance Information Institute.</a:t>
            </a:r>
            <a:endParaRPr lang="en-US" sz="1100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4975121" y="1087503"/>
            <a:ext cx="2753033" cy="943898"/>
          </a:xfrm>
          <a:prstGeom prst="wedgeRectCallout">
            <a:avLst>
              <a:gd name="adj1" fmla="val -98762"/>
              <a:gd name="adj2" fmla="val 17357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Underwriting performance in the surety line has been strong since 2006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8855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6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077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5F818-5CDA-4A18-AF01-C55DA352415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0178"/>
            <a:ext cx="6446479" cy="860425"/>
          </a:xfrm>
        </p:spPr>
        <p:txBody>
          <a:bodyPr/>
          <a:lstStyle/>
          <a:p>
            <a:r>
              <a:rPr lang="en-US" dirty="0" smtClean="0"/>
              <a:t>Surety Combined Ratio, Net Basis, 2003-2012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460305"/>
              </p:ext>
            </p:extLst>
          </p:nvPr>
        </p:nvGraphicFramePr>
        <p:xfrm>
          <a:off x="390525" y="1293725"/>
          <a:ext cx="8296275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473" name="Chart" r:id="rId4" imgW="8296228" imgH="3771784" progId="MSGraph.Chart.8">
                  <p:embed followColorScheme="full"/>
                </p:oleObj>
              </mc:Choice>
              <mc:Fallback>
                <p:oleObj name="Chart" r:id="rId4" imgW="8296228" imgH="377178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90525" y="1293725"/>
                        <a:ext cx="8296275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6575615"/>
            <a:ext cx="8686800" cy="2823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smtClean="0"/>
              <a:t>Source</a:t>
            </a:r>
            <a:r>
              <a:rPr lang="en-US" sz="1100" dirty="0"/>
              <a:t>: A.M. </a:t>
            </a:r>
            <a:r>
              <a:rPr lang="en-US" sz="1100" dirty="0" smtClean="0"/>
              <a:t>Best; Insurance Information Institute.</a:t>
            </a:r>
            <a:endParaRPr lang="en-US" sz="1100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6105831" y="1229031"/>
            <a:ext cx="2753033" cy="943898"/>
          </a:xfrm>
          <a:prstGeom prst="wedgeRectCallout">
            <a:avLst>
              <a:gd name="adj1" fmla="val -35905"/>
              <a:gd name="adj2" fmla="val 18920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Underwriting performance in the surety line has been strong since 2006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70524" y="2762865"/>
            <a:ext cx="7816276" cy="70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96" y="110153"/>
            <a:ext cx="7016750" cy="860425"/>
          </a:xfrm>
        </p:spPr>
        <p:txBody>
          <a:bodyPr/>
          <a:lstStyle/>
          <a:p>
            <a:r>
              <a:rPr lang="en-US" sz="2800" dirty="0"/>
              <a:t>Y-o-Y Percentage Change: Construction Spending vs. Surety DWP, </a:t>
            </a:r>
            <a:r>
              <a:rPr lang="en-US" sz="2800" dirty="0" smtClean="0"/>
              <a:t>2001-2012*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319103"/>
              </p:ext>
            </p:extLst>
          </p:nvPr>
        </p:nvGraphicFramePr>
        <p:xfrm>
          <a:off x="447675" y="1234871"/>
          <a:ext cx="8153400" cy="465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11046" y="3716594"/>
            <a:ext cx="7490029" cy="19657"/>
          </a:xfrm>
          <a:prstGeom prst="line">
            <a:avLst/>
          </a:prstGeom>
          <a:ln w="19050">
            <a:solidFill>
              <a:srgbClr val="C00000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518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8307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364333B5-F606-4F22-B5AB-C00680A5C585}" type="slidenum"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en-US" sz="9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983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55" name="Rectangle 7"/>
          <p:cNvSpPr>
            <a:spLocks noChangeArrowheads="1"/>
          </p:cNvSpPr>
          <p:nvPr/>
        </p:nvSpPr>
        <p:spPr bwMode="blackWhite">
          <a:xfrm>
            <a:off x="581025" y="2268538"/>
            <a:ext cx="7981950" cy="129698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4200" b="1" dirty="0">
                <a:solidFill>
                  <a:srgbClr val="FFFFFF"/>
                </a:solidFill>
                <a:latin typeface="Arial" charset="0"/>
                <a:cs typeface="Arial" charset="0"/>
              </a:rPr>
              <a:t>P/C Insurance Industry Financial Overview</a:t>
            </a:r>
          </a:p>
        </p:txBody>
      </p:sp>
      <p:sp>
        <p:nvSpPr>
          <p:cNvPr id="2152456" name="Rectangle 8"/>
          <p:cNvSpPr>
            <a:spLocks noChangeArrowheads="1"/>
          </p:cNvSpPr>
          <p:nvPr/>
        </p:nvSpPr>
        <p:spPr bwMode="auto">
          <a:xfrm>
            <a:off x="771110" y="3826541"/>
            <a:ext cx="7396069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  <a:t>2013: Best Year in the       Post-Crisis Era</a:t>
            </a:r>
          </a:p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  <a:t>Performance Improved </a:t>
            </a:r>
            <a:r>
              <a:rPr lang="en-US" sz="4000" b="1" dirty="0" smtClean="0">
                <a:solidFill>
                  <a:srgbClr val="225A7A"/>
                </a:solidFill>
              </a:rPr>
              <a:t>with Lower CATs, Strong Markets</a:t>
            </a:r>
            <a:endParaRPr lang="en-US" sz="40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215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55" grpId="0" animBg="1"/>
      <p:bldP spid="21524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03427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103428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8BA28-DAD0-4473-9D63-9B0BE5AFBA02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29" name="Rectangle 6"/>
          <p:cNvSpPr>
            <a:spLocks noChangeArrowheads="1"/>
          </p:cNvSpPr>
          <p:nvPr/>
        </p:nvSpPr>
        <p:spPr bwMode="auto">
          <a:xfrm>
            <a:off x="1685925" y="1836738"/>
            <a:ext cx="708025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430" name="Rectangle 15"/>
          <p:cNvSpPr>
            <a:spLocks noChangeArrowheads="1"/>
          </p:cNvSpPr>
          <p:nvPr/>
        </p:nvSpPr>
        <p:spPr bwMode="auto">
          <a:xfrm>
            <a:off x="3365500" y="1836738"/>
            <a:ext cx="709613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431" name="Rectangle 16"/>
          <p:cNvSpPr>
            <a:spLocks noChangeArrowheads="1"/>
          </p:cNvSpPr>
          <p:nvPr/>
        </p:nvSpPr>
        <p:spPr bwMode="auto">
          <a:xfrm>
            <a:off x="6335713" y="1836738"/>
            <a:ext cx="744537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03432" name="Object 2"/>
          <p:cNvGraphicFramePr>
            <a:graphicFrameLocks/>
          </p:cNvGraphicFramePr>
          <p:nvPr/>
        </p:nvGraphicFramePr>
        <p:xfrm>
          <a:off x="363538" y="1803400"/>
          <a:ext cx="8683625" cy="453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702" name="Chart" r:id="rId4" imgW="8591543" imgH="4553040" progId="MSGraph.Chart.8">
                  <p:embed followColorScheme="full"/>
                </p:oleObj>
              </mc:Choice>
              <mc:Fallback>
                <p:oleObj name="Chart" r:id="rId4" imgW="8591543" imgH="455304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63538" y="1803400"/>
                        <a:ext cx="8683625" cy="453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3" name="Rectangle 3"/>
          <p:cNvSpPr>
            <a:spLocks noGrp="1" noChangeArrowheads="1"/>
          </p:cNvSpPr>
          <p:nvPr>
            <p:ph type="title"/>
          </p:nvPr>
        </p:nvSpPr>
        <p:spPr>
          <a:xfrm>
            <a:off x="-13247" y="90488"/>
            <a:ext cx="77946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P/C Net Premium Growth: Annual Change,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1971—2014F</a:t>
            </a:r>
          </a:p>
        </p:txBody>
      </p:sp>
      <p:sp>
        <p:nvSpPr>
          <p:cNvPr id="103434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 b="1">
                <a:solidFill>
                  <a:srgbClr val="225A7A"/>
                </a:solidFill>
                <a:cs typeface="Arial" panose="020B0604020202020204" pitchFamily="34" charset="0"/>
              </a:rPr>
              <a:t>(Percent)</a:t>
            </a:r>
          </a:p>
        </p:txBody>
      </p:sp>
      <p:sp>
        <p:nvSpPr>
          <p:cNvPr id="103435" name="Text Box 10"/>
          <p:cNvSpPr txBox="1">
            <a:spLocks noChangeArrowheads="1"/>
          </p:cNvSpPr>
          <p:nvPr/>
        </p:nvSpPr>
        <p:spPr bwMode="auto">
          <a:xfrm>
            <a:off x="1449388" y="14938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00"/>
                </a:solidFill>
                <a:cs typeface="Arial" panose="020B0604020202020204" pitchFamily="34" charset="0"/>
              </a:rPr>
              <a:t>1975-78</a:t>
            </a:r>
          </a:p>
        </p:txBody>
      </p:sp>
      <p:sp>
        <p:nvSpPr>
          <p:cNvPr id="103436" name="Text Box 11"/>
          <p:cNvSpPr txBox="1">
            <a:spLocks noChangeArrowheads="1"/>
          </p:cNvSpPr>
          <p:nvPr/>
        </p:nvSpPr>
        <p:spPr bwMode="auto">
          <a:xfrm>
            <a:off x="3170238" y="14938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00"/>
                </a:solidFill>
                <a:cs typeface="Arial" panose="020B0604020202020204" pitchFamily="34" charset="0"/>
              </a:rPr>
              <a:t>1984-87</a:t>
            </a:r>
          </a:p>
        </p:txBody>
      </p:sp>
      <p:sp>
        <p:nvSpPr>
          <p:cNvPr id="103437" name="Text Box 12"/>
          <p:cNvSpPr txBox="1">
            <a:spLocks noChangeArrowheads="1"/>
          </p:cNvSpPr>
          <p:nvPr/>
        </p:nvSpPr>
        <p:spPr bwMode="auto">
          <a:xfrm>
            <a:off x="6162675" y="14938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00"/>
                </a:solidFill>
                <a:cs typeface="Arial" panose="020B0604020202020204" pitchFamily="34" charset="0"/>
              </a:rPr>
              <a:t>2000-03</a:t>
            </a:r>
          </a:p>
        </p:txBody>
      </p:sp>
      <p:sp>
        <p:nvSpPr>
          <p:cNvPr id="103438" name="Rectangle 13"/>
          <p:cNvSpPr>
            <a:spLocks noChangeArrowheads="1"/>
          </p:cNvSpPr>
          <p:nvPr/>
        </p:nvSpPr>
        <p:spPr bwMode="auto">
          <a:xfrm>
            <a:off x="0" y="6262688"/>
            <a:ext cx="75692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>
                <a:solidFill>
                  <a:srgbClr val="000000"/>
                </a:solidFill>
                <a:cs typeface="Arial" panose="020B0604020202020204" pitchFamily="34" charset="0"/>
              </a:rPr>
              <a:t>Shaded areas denote “hard market” periods</a:t>
            </a:r>
          </a:p>
          <a:p>
            <a:pPr>
              <a:lnSpc>
                <a:spcPct val="90000"/>
              </a:lnSpc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>
                <a:solidFill>
                  <a:srgbClr val="000000"/>
                </a:solidFill>
                <a:cs typeface="Arial" panose="020B0604020202020204" pitchFamily="34" charset="0"/>
              </a:rPr>
              <a:t>Sources:  A.M. Best (historical and forecast), ISO, Insurance Information Institute.</a:t>
            </a:r>
          </a:p>
        </p:txBody>
      </p:sp>
      <p:sp>
        <p:nvSpPr>
          <p:cNvPr id="2034702" name="AutoShape 14"/>
          <p:cNvSpPr>
            <a:spLocks noChangeArrowheads="1"/>
          </p:cNvSpPr>
          <p:nvPr/>
        </p:nvSpPr>
        <p:spPr bwMode="blackWhite">
          <a:xfrm>
            <a:off x="5318125" y="1925638"/>
            <a:ext cx="2711450" cy="1046162"/>
          </a:xfrm>
          <a:prstGeom prst="wedgeRectCallout">
            <a:avLst>
              <a:gd name="adj1" fmla="val 42574"/>
              <a:gd name="adj2" fmla="val 27537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Net Written Premiums Fell 0.7% in 2007 (First Decline Since 1943) by 2.0% in 2008, and 4.2% in 2009, the First 3-Year Decline Since 1930-33.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7742238" y="3038475"/>
            <a:ext cx="1320800" cy="1103313"/>
          </a:xfrm>
          <a:prstGeom prst="wedgeRectCallout">
            <a:avLst>
              <a:gd name="adj1" fmla="val 32223"/>
              <a:gd name="adj2" fmla="val 87966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2014F: 4.0%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2013: 4.6%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2012: +</a:t>
            </a:r>
            <a:r>
              <a:rPr lang="en-US" sz="1400" b="1" dirty="0">
                <a:solidFill>
                  <a:srgbClr val="FFFFFF"/>
                </a:solidFill>
              </a:rPr>
              <a:t>4.3</a:t>
            </a: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%</a:t>
            </a:r>
            <a:endParaRPr lang="en-US" sz="1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93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3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4702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/>
          </p:nvPr>
        </p:nvGraphicFramePr>
        <p:xfrm>
          <a:off x="-30163" y="1192213"/>
          <a:ext cx="8915401" cy="588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726" name="Chart" r:id="rId5" imgW="8258056" imgH="5505283" progId="MSGraph.Chart.8">
                  <p:embed followColorScheme="full"/>
                </p:oleObj>
              </mc:Choice>
              <mc:Fallback>
                <p:oleObj name="Chart" r:id="rId5" imgW="8258056" imgH="550528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163" y="1192213"/>
                        <a:ext cx="8915401" cy="588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8486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Profitability Peaks &amp; Troughs in the P/C Insurance Industry, 1975 – 2014:H1*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44272" y="6154005"/>
            <a:ext cx="8249055" cy="60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dirty="0">
                <a:solidFill>
                  <a:srgbClr val="000000"/>
                </a:solidFill>
              </a:rPr>
              <a:t>*Profitability =  P/C insurer ROEs. </a:t>
            </a:r>
            <a:r>
              <a:rPr lang="en-US" sz="1100" dirty="0" smtClean="0">
                <a:solidFill>
                  <a:srgbClr val="000000"/>
                </a:solidFill>
              </a:rPr>
              <a:t>2011-14 </a:t>
            </a:r>
            <a:r>
              <a:rPr lang="en-US" sz="1100" dirty="0">
                <a:solidFill>
                  <a:srgbClr val="000000"/>
                </a:solidFill>
              </a:rPr>
              <a:t>figures are estimates based on ROAS data.  Note:  Data for </a:t>
            </a:r>
            <a:r>
              <a:rPr lang="en-US" sz="1100" dirty="0" smtClean="0">
                <a:solidFill>
                  <a:srgbClr val="000000"/>
                </a:solidFill>
              </a:rPr>
              <a:t>2008-2014 </a:t>
            </a:r>
            <a:r>
              <a:rPr lang="en-US" sz="1100" dirty="0">
                <a:solidFill>
                  <a:srgbClr val="000000"/>
                </a:solidFill>
              </a:rPr>
              <a:t>exclude mortgage and financial guaranty insurers.</a:t>
            </a:r>
          </a:p>
          <a:p>
            <a:r>
              <a:rPr lang="en-US" sz="1100" dirty="0">
                <a:solidFill>
                  <a:srgbClr val="000000"/>
                </a:solidFill>
              </a:rPr>
              <a:t>Source:  Insurance Information Institute; NAIC, ISO, A.M. Best.</a:t>
            </a:r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>
            <a:off x="1209675" y="1200150"/>
            <a:ext cx="1425575" cy="381000"/>
          </a:xfrm>
          <a:prstGeom prst="wedgeRectCallout">
            <a:avLst>
              <a:gd name="adj1" fmla="val -41545"/>
              <a:gd name="adj2" fmla="val 21678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1977:19.0%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3135313" y="1344153"/>
            <a:ext cx="1479550" cy="381000"/>
          </a:xfrm>
          <a:prstGeom prst="wedgeRectCallout">
            <a:avLst>
              <a:gd name="adj1" fmla="val -36065"/>
              <a:gd name="adj2" fmla="val 24516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1987:17.3%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5" name="AutoShape 12"/>
          <p:cNvSpPr>
            <a:spLocks noChangeArrowheads="1"/>
          </p:cNvSpPr>
          <p:nvPr/>
        </p:nvSpPr>
        <p:spPr bwMode="auto">
          <a:xfrm>
            <a:off x="4368800" y="2214563"/>
            <a:ext cx="1677988" cy="381000"/>
          </a:xfrm>
          <a:prstGeom prst="wedgeRectCallout">
            <a:avLst>
              <a:gd name="adj1" fmla="val 7770"/>
              <a:gd name="adj2" fmla="val 22427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1997:11.6%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6" name="AutoShape 13"/>
          <p:cNvSpPr>
            <a:spLocks noChangeArrowheads="1"/>
          </p:cNvSpPr>
          <p:nvPr/>
        </p:nvSpPr>
        <p:spPr bwMode="auto">
          <a:xfrm>
            <a:off x="6513439" y="2163763"/>
            <a:ext cx="1422400" cy="381000"/>
          </a:xfrm>
          <a:prstGeom prst="wedgeRectCallout">
            <a:avLst>
              <a:gd name="adj1" fmla="val -5991"/>
              <a:gd name="adj2" fmla="val 2091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2006:12.7%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1" name="AutoShape 18"/>
          <p:cNvSpPr>
            <a:spLocks noChangeArrowheads="1"/>
          </p:cNvSpPr>
          <p:nvPr/>
        </p:nvSpPr>
        <p:spPr bwMode="auto">
          <a:xfrm>
            <a:off x="2786218" y="5168745"/>
            <a:ext cx="1447800" cy="381000"/>
          </a:xfrm>
          <a:prstGeom prst="wedgeRectCallout">
            <a:avLst>
              <a:gd name="adj1" fmla="val -51572"/>
              <a:gd name="adj2" fmla="val -122259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1984: 1.8%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2" name="AutoShape 19"/>
          <p:cNvSpPr>
            <a:spLocks noChangeArrowheads="1"/>
          </p:cNvSpPr>
          <p:nvPr/>
        </p:nvSpPr>
        <p:spPr bwMode="auto">
          <a:xfrm>
            <a:off x="4463334" y="5176682"/>
            <a:ext cx="1447800" cy="381000"/>
          </a:xfrm>
          <a:prstGeom prst="wedgeRectCallout">
            <a:avLst>
              <a:gd name="adj1" fmla="val -60529"/>
              <a:gd name="adj2" fmla="val -214859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1992: 4.5%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3" name="AutoShape 20"/>
          <p:cNvSpPr>
            <a:spLocks noChangeArrowheads="1"/>
          </p:cNvSpPr>
          <p:nvPr/>
        </p:nvSpPr>
        <p:spPr bwMode="auto">
          <a:xfrm>
            <a:off x="6388036" y="5136279"/>
            <a:ext cx="1600200" cy="381000"/>
          </a:xfrm>
          <a:prstGeom prst="wedgeRectCallout">
            <a:avLst>
              <a:gd name="adj1" fmla="val -63227"/>
              <a:gd name="adj2" fmla="val -17442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2001: -1.2%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4" name="AutoShape 21"/>
          <p:cNvSpPr>
            <a:spLocks noChangeArrowheads="1"/>
          </p:cNvSpPr>
          <p:nvPr/>
        </p:nvSpPr>
        <p:spPr bwMode="auto">
          <a:xfrm rot="511939">
            <a:off x="1550988" y="2055813"/>
            <a:ext cx="1603375" cy="612775"/>
          </a:xfrm>
          <a:prstGeom prst="rightArrow">
            <a:avLst>
              <a:gd name="adj1" fmla="val 50000"/>
              <a:gd name="adj2" fmla="val 9311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10 Years</a:t>
            </a:r>
          </a:p>
        </p:txBody>
      </p:sp>
      <p:sp>
        <p:nvSpPr>
          <p:cNvPr id="16405" name="AutoShape 22"/>
          <p:cNvSpPr>
            <a:spLocks noChangeArrowheads="1"/>
          </p:cNvSpPr>
          <p:nvPr/>
        </p:nvSpPr>
        <p:spPr bwMode="auto">
          <a:xfrm rot="937132">
            <a:off x="3584575" y="2652713"/>
            <a:ext cx="1711325" cy="612775"/>
          </a:xfrm>
          <a:prstGeom prst="rightArrow">
            <a:avLst>
              <a:gd name="adj1" fmla="val 50000"/>
              <a:gd name="adj2" fmla="val 9294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10 Years</a:t>
            </a:r>
          </a:p>
        </p:txBody>
      </p:sp>
      <p:sp>
        <p:nvSpPr>
          <p:cNvPr id="16406" name="AutoShape 23"/>
          <p:cNvSpPr>
            <a:spLocks noChangeArrowheads="1"/>
          </p:cNvSpPr>
          <p:nvPr/>
        </p:nvSpPr>
        <p:spPr bwMode="auto">
          <a:xfrm>
            <a:off x="5586413" y="2874963"/>
            <a:ext cx="1447800" cy="612775"/>
          </a:xfrm>
          <a:prstGeom prst="rightArrow">
            <a:avLst>
              <a:gd name="adj1" fmla="val 50000"/>
              <a:gd name="adj2" fmla="val 8297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9 Years</a:t>
            </a:r>
          </a:p>
        </p:txBody>
      </p:sp>
      <p:sp>
        <p:nvSpPr>
          <p:cNvPr id="16407" name="Text Box 17"/>
          <p:cNvSpPr txBox="1">
            <a:spLocks noChangeArrowheads="1"/>
          </p:cNvSpPr>
          <p:nvPr/>
        </p:nvSpPr>
        <p:spPr bwMode="auto">
          <a:xfrm>
            <a:off x="5621338" y="1117600"/>
            <a:ext cx="3254375" cy="646113"/>
          </a:xfrm>
          <a:prstGeom prst="rect">
            <a:avLst/>
          </a:prstGeom>
          <a:solidFill>
            <a:srgbClr val="2868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FFFFFF"/>
                </a:solidFill>
              </a:rPr>
              <a:t>History suggests next ROE peak will be in 2016-2017</a:t>
            </a:r>
          </a:p>
        </p:txBody>
      </p:sp>
      <p:sp>
        <p:nvSpPr>
          <p:cNvPr id="16408" name="Rectangle 7"/>
          <p:cNvSpPr>
            <a:spLocks noChangeArrowheads="1"/>
          </p:cNvSpPr>
          <p:nvPr/>
        </p:nvSpPr>
        <p:spPr bwMode="black">
          <a:xfrm>
            <a:off x="185738" y="1155700"/>
            <a:ext cx="102393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ROE</a:t>
            </a:r>
          </a:p>
        </p:txBody>
      </p:sp>
      <p:sp>
        <p:nvSpPr>
          <p:cNvPr id="16409" name="AutoShape 6"/>
          <p:cNvSpPr>
            <a:spLocks noChangeArrowheads="1"/>
          </p:cNvSpPr>
          <p:nvPr/>
        </p:nvSpPr>
        <p:spPr bwMode="auto">
          <a:xfrm>
            <a:off x="902751" y="5147749"/>
            <a:ext cx="1447800" cy="381000"/>
          </a:xfrm>
          <a:prstGeom prst="wedgeRectCallout">
            <a:avLst>
              <a:gd name="adj1" fmla="val -43472"/>
              <a:gd name="adj2" fmla="val -143778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1975: 2.4%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blackWhite">
          <a:xfrm>
            <a:off x="7453175" y="2619376"/>
            <a:ext cx="879475" cy="660400"/>
          </a:xfrm>
          <a:prstGeom prst="wedgeRectCallout">
            <a:avLst>
              <a:gd name="adj1" fmla="val 52204"/>
              <a:gd name="adj2" fmla="val 789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2013 10.4%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blackWhite">
          <a:xfrm>
            <a:off x="7778839" y="4457623"/>
            <a:ext cx="1106399" cy="660400"/>
          </a:xfrm>
          <a:prstGeom prst="wedgeRectCallout">
            <a:avLst>
              <a:gd name="adj1" fmla="val 25845"/>
              <a:gd name="adj2" fmla="val -100448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2014:H1 7.7%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7454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3349" y="134938"/>
            <a:ext cx="6921230" cy="8604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P/C Industry Net Income After Taxes</a:t>
            </a:r>
            <a:br>
              <a:rPr lang="en-US" dirty="0" smtClean="0">
                <a:latin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</a:rPr>
              <a:t>1991–2014:1H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095375" y="1138238"/>
            <a:ext cx="2374900" cy="2033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98438" indent="-198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</a:rPr>
              <a:t>2005 ROE*= 9.6%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</a:rPr>
              <a:t>2006 ROE = 12.7%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</a:rPr>
              <a:t>2007 ROE = 10.9%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</a:rPr>
              <a:t>2008 ROE = 0.1%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</a:rPr>
              <a:t>2009 ROE = 5.0%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</a:rPr>
              <a:t>2010 ROE = 6.6%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</a:rPr>
              <a:t>2011 ROAS</a:t>
            </a:r>
            <a:r>
              <a:rPr lang="en-US" sz="1300" baseline="30000" dirty="0">
                <a:solidFill>
                  <a:srgbClr val="000000"/>
                </a:solidFill>
              </a:rPr>
              <a:t>1</a:t>
            </a:r>
            <a:r>
              <a:rPr lang="en-US" sz="1300" dirty="0">
                <a:solidFill>
                  <a:srgbClr val="000000"/>
                </a:solidFill>
              </a:rPr>
              <a:t> = 3.5%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>
                <a:solidFill>
                  <a:srgbClr val="000000"/>
                </a:solidFill>
              </a:rPr>
              <a:t>2012 ROAS</a:t>
            </a:r>
            <a:r>
              <a:rPr lang="en-US" sz="1300" baseline="30000" dirty="0">
                <a:solidFill>
                  <a:srgbClr val="000000"/>
                </a:solidFill>
              </a:rPr>
              <a:t>1</a:t>
            </a:r>
            <a:r>
              <a:rPr lang="en-US" sz="1300" dirty="0">
                <a:solidFill>
                  <a:srgbClr val="000000"/>
                </a:solidFill>
              </a:rPr>
              <a:t> = 5.9%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300" dirty="0" smtClean="0">
                <a:solidFill>
                  <a:srgbClr val="000000"/>
                </a:solidFill>
              </a:rPr>
              <a:t>2013 </a:t>
            </a:r>
            <a:r>
              <a:rPr lang="en-US" sz="1300" dirty="0">
                <a:solidFill>
                  <a:srgbClr val="000000"/>
                </a:solidFill>
              </a:rPr>
              <a:t>ROAS</a:t>
            </a:r>
            <a:r>
              <a:rPr lang="en-US" sz="1300" baseline="30000" dirty="0">
                <a:solidFill>
                  <a:srgbClr val="000000"/>
                </a:solidFill>
              </a:rPr>
              <a:t>1</a:t>
            </a:r>
            <a:r>
              <a:rPr lang="en-US" sz="1300" dirty="0">
                <a:solidFill>
                  <a:srgbClr val="000000"/>
                </a:solidFill>
              </a:rPr>
              <a:t> = </a:t>
            </a:r>
            <a:r>
              <a:rPr lang="en-US" sz="1300" dirty="0" smtClean="0">
                <a:solidFill>
                  <a:srgbClr val="000000"/>
                </a:solidFill>
              </a:rPr>
              <a:t>10.3%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6249988"/>
            <a:ext cx="8610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ROE figures are GAAP; </a:t>
            </a:r>
            <a:r>
              <a:rPr lang="en-US" sz="1100" baseline="30000" dirty="0">
                <a:solidFill>
                  <a:srgbClr val="000000"/>
                </a:solidFill>
              </a:rPr>
              <a:t>1</a:t>
            </a:r>
            <a:r>
              <a:rPr lang="en-US" sz="1100" dirty="0">
                <a:solidFill>
                  <a:srgbClr val="000000"/>
                </a:solidFill>
              </a:rPr>
              <a:t>Return on avg. surplus.  Excluding Mortgage &amp; Financial Guaranty insurers yields a 8.9% ROAS through 2013:Q3, 6.2% ROAS in 2012, 4.7% ROAS for 2011, 7.6% for 2010 and 7.4% for 2009.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</a:pPr>
            <a:r>
              <a:rPr lang="en-US" sz="1100" dirty="0">
                <a:solidFill>
                  <a:srgbClr val="000000"/>
                </a:solidFill>
              </a:rPr>
              <a:t>Sources: A.M. Best, </a:t>
            </a:r>
            <a:r>
              <a:rPr lang="en-US" sz="1100" dirty="0" smtClean="0">
                <a:solidFill>
                  <a:srgbClr val="000000"/>
                </a:solidFill>
              </a:rPr>
              <a:t>ISO; Insurance </a:t>
            </a:r>
            <a:r>
              <a:rPr lang="en-US" sz="1100" dirty="0">
                <a:solidFill>
                  <a:srgbClr val="000000"/>
                </a:solidFill>
              </a:rPr>
              <a:t>Information Institute</a:t>
            </a:r>
          </a:p>
        </p:txBody>
      </p:sp>
      <p:graphicFrame>
        <p:nvGraphicFramePr>
          <p:cNvPr id="14341" name="Object 3"/>
          <p:cNvGraphicFramePr>
            <a:graphicFrameLocks/>
          </p:cNvGraphicFramePr>
          <p:nvPr>
            <p:extLst/>
          </p:nvPr>
        </p:nvGraphicFramePr>
        <p:xfrm>
          <a:off x="206375" y="1474788"/>
          <a:ext cx="8701088" cy="490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674" name="Chart" r:id="rId5" imgW="8724799" imgH="5057659" progId="MSGraph.Chart.8">
                  <p:embed followColorScheme="full"/>
                </p:oleObj>
              </mc:Choice>
              <mc:Fallback>
                <p:oleObj name="Chart" r:id="rId5" imgW="8724799" imgH="5057659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1474788"/>
                        <a:ext cx="8701088" cy="490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PTShape_0"/>
          <p:cNvSpPr>
            <a:spLocks noChangeArrowheads="1"/>
          </p:cNvSpPr>
          <p:nvPr/>
        </p:nvSpPr>
        <p:spPr bwMode="blackWhite">
          <a:xfrm>
            <a:off x="6510130" y="1003300"/>
            <a:ext cx="1679713" cy="661175"/>
          </a:xfrm>
          <a:prstGeom prst="wedgeRectCallout">
            <a:avLst>
              <a:gd name="adj1" fmla="val 48161"/>
              <a:gd name="adj2" fmla="val 138077"/>
            </a:avLst>
          </a:prstGeom>
          <a:solidFill>
            <a:schemeClr val="tx2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sz="1400" b="1" dirty="0"/>
              <a:t>Net income </a:t>
            </a:r>
            <a:r>
              <a:rPr lang="en-US" sz="1400" b="1" dirty="0" smtClean="0"/>
              <a:t>rose strongly (+81.9%) vs. 2012</a:t>
            </a:r>
            <a:endParaRPr lang="en-US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6398" y="1387476"/>
            <a:ext cx="94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$ Millions</a:t>
            </a:r>
            <a:endParaRPr lang="en-US" sz="12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43109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22532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22533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5F50F-E340-4757-8594-9CD26E9B588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386" y="90488"/>
            <a:ext cx="7400925" cy="860425"/>
          </a:xfrm>
        </p:spPr>
        <p:txBody>
          <a:bodyPr/>
          <a:lstStyle/>
          <a:p>
            <a:r>
              <a:rPr lang="en-US" dirty="0" smtClean="0"/>
              <a:t>P/C Insurance Industry </a:t>
            </a:r>
            <a:br>
              <a:rPr lang="en-US" dirty="0" smtClean="0"/>
            </a:br>
            <a:r>
              <a:rPr lang="en-US" dirty="0" smtClean="0"/>
              <a:t>Combined Ratio, 2001–2013:Q3*</a:t>
            </a:r>
          </a:p>
        </p:txBody>
      </p:sp>
      <p:sp>
        <p:nvSpPr>
          <p:cNvPr id="37895" name="Rectangle 3"/>
          <p:cNvSpPr>
            <a:spLocks noChangeArrowheads="1"/>
          </p:cNvSpPr>
          <p:nvPr/>
        </p:nvSpPr>
        <p:spPr bwMode="auto">
          <a:xfrm>
            <a:off x="-50240" y="6308709"/>
            <a:ext cx="8915400" cy="56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* Excludes Mortgage &amp; Financial Guaranty insurers 2008--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2012.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Including M&amp;FG, 2008=105.1, 2009=100.7, 2010=102.4, 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2011=108.1; 2012:=103.2; 2013:Q3 = 95.8.                              </a:t>
            </a:r>
            <a:endParaRPr 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A.M. Best, ISO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25425" y="2794000"/>
          <a:ext cx="8475663" cy="3513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451334" name="AutoShape 6"/>
          <p:cNvSpPr>
            <a:spLocks noChangeArrowheads="1"/>
          </p:cNvSpPr>
          <p:nvPr/>
        </p:nvSpPr>
        <p:spPr bwMode="blackWhite">
          <a:xfrm>
            <a:off x="3634716" y="3076129"/>
            <a:ext cx="1406525" cy="895350"/>
          </a:xfrm>
          <a:prstGeom prst="wedgeRectCallout">
            <a:avLst>
              <a:gd name="adj1" fmla="val -17182"/>
              <a:gd name="adj2" fmla="val 185028"/>
            </a:avLst>
          </a:prstGeom>
          <a:gradFill rotWithShape="1">
            <a:gsLst>
              <a:gs pos="0">
                <a:schemeClr val="hlink"/>
              </a:gs>
              <a:gs pos="100000">
                <a:srgbClr val="226544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Best Combined Ratio Since 1949 (87.6)</a:t>
            </a:r>
          </a:p>
        </p:txBody>
      </p:sp>
      <p:sp>
        <p:nvSpPr>
          <p:cNvPr id="4451335" name="AutoShape 7"/>
          <p:cNvSpPr>
            <a:spLocks noChangeArrowheads="1"/>
          </p:cNvSpPr>
          <p:nvPr/>
        </p:nvSpPr>
        <p:spPr bwMode="blackWhite">
          <a:xfrm>
            <a:off x="182563" y="1357313"/>
            <a:ext cx="2124075" cy="1231900"/>
          </a:xfrm>
          <a:prstGeom prst="wedgeRectCallout">
            <a:avLst>
              <a:gd name="adj1" fmla="val -11509"/>
              <a:gd name="adj2" fmla="val 9419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As Recently as 2001, Insurers Paid Out Nearly $1.16 for Every $1 in Earned Premiums</a:t>
            </a:r>
          </a:p>
        </p:txBody>
      </p:sp>
      <p:sp>
        <p:nvSpPr>
          <p:cNvPr id="4451336" name="AutoShape 8"/>
          <p:cNvSpPr>
            <a:spLocks noChangeArrowheads="1"/>
          </p:cNvSpPr>
          <p:nvPr/>
        </p:nvSpPr>
        <p:spPr bwMode="blackWhite">
          <a:xfrm>
            <a:off x="4866594" y="1450354"/>
            <a:ext cx="1198563" cy="1228725"/>
          </a:xfrm>
          <a:prstGeom prst="wedgeRectCallout">
            <a:avLst>
              <a:gd name="adj1" fmla="val -20832"/>
              <a:gd name="adj2" fmla="val 189025"/>
            </a:avLst>
          </a:prstGeom>
          <a:gradFill rotWithShape="1">
            <a:gsLst>
              <a:gs pos="0">
                <a:schemeClr val="tx2"/>
              </a:gs>
              <a:gs pos="100000">
                <a:srgbClr val="9E8000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Relatively Low CAT Losses, Reserve Releases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blackWhite">
          <a:xfrm>
            <a:off x="2314987" y="1370013"/>
            <a:ext cx="1709738" cy="895350"/>
          </a:xfrm>
          <a:prstGeom prst="wedgeRectCallout">
            <a:avLst>
              <a:gd name="adj1" fmla="val 17460"/>
              <a:gd name="adj2" fmla="val 286644"/>
            </a:avLst>
          </a:prstGeom>
          <a:gradFill rotWithShape="1">
            <a:gsLst>
              <a:gs pos="0">
                <a:schemeClr val="folHlink"/>
              </a:gs>
              <a:gs pos="100000">
                <a:srgbClr val="6D0016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Heavy Use of Reinsurance Lowered Net Losses</a:t>
            </a:r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blackWhite">
          <a:xfrm>
            <a:off x="6184926" y="1167938"/>
            <a:ext cx="1116013" cy="1206500"/>
          </a:xfrm>
          <a:prstGeom prst="wedgeRectCallout">
            <a:avLst>
              <a:gd name="adj1" fmla="val -64659"/>
              <a:gd name="adj2" fmla="val 244232"/>
            </a:avLst>
          </a:prstGeom>
          <a:solidFill>
            <a:srgbClr val="FF00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Relatively Low CAT Losses, Reserve Releases</a:t>
            </a:r>
          </a:p>
        </p:txBody>
      </p:sp>
      <p:sp>
        <p:nvSpPr>
          <p:cNvPr id="14" name="PPTShape_0"/>
          <p:cNvSpPr>
            <a:spLocks noChangeArrowheads="1"/>
          </p:cNvSpPr>
          <p:nvPr/>
        </p:nvSpPr>
        <p:spPr bwMode="blackWhite">
          <a:xfrm>
            <a:off x="6507146" y="2739807"/>
            <a:ext cx="1038225" cy="1119188"/>
          </a:xfrm>
          <a:prstGeom prst="wedgeRectCallout">
            <a:avLst>
              <a:gd name="adj1" fmla="val -49844"/>
              <a:gd name="adj2" fmla="val 98717"/>
            </a:avLst>
          </a:prstGeom>
          <a:solidFill>
            <a:srgbClr val="0070C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Avg. CAT Losses, More Reserve Releases</a:t>
            </a:r>
          </a:p>
        </p:txBody>
      </p:sp>
      <p:sp>
        <p:nvSpPr>
          <p:cNvPr id="15" name="PPTShape_1"/>
          <p:cNvSpPr>
            <a:spLocks noChangeArrowheads="1"/>
          </p:cNvSpPr>
          <p:nvPr/>
        </p:nvSpPr>
        <p:spPr bwMode="blackWhite">
          <a:xfrm>
            <a:off x="7447790" y="1152605"/>
            <a:ext cx="1101725" cy="1654175"/>
          </a:xfrm>
          <a:prstGeom prst="wedgeRectCallout">
            <a:avLst>
              <a:gd name="adj1" fmla="val -54642"/>
              <a:gd name="adj2" fmla="val 157155"/>
            </a:avLst>
          </a:prstGeom>
          <a:solidFill>
            <a:schemeClr val="bg1">
              <a:lumMod val="50000"/>
            </a:schemeClr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Higher CAT Losses, Shrinking Reserve Releases, Toll of Soft Market</a:t>
            </a:r>
          </a:p>
        </p:txBody>
      </p:sp>
      <p:sp>
        <p:nvSpPr>
          <p:cNvPr id="16" name="PPTShape_2"/>
          <p:cNvSpPr>
            <a:spLocks noChangeArrowheads="1"/>
          </p:cNvSpPr>
          <p:nvPr/>
        </p:nvSpPr>
        <p:spPr bwMode="blackWhite">
          <a:xfrm>
            <a:off x="5278208" y="3460102"/>
            <a:ext cx="1316038" cy="571500"/>
          </a:xfrm>
          <a:prstGeom prst="wedgeRectCallout">
            <a:avLst>
              <a:gd name="adj1" fmla="val -46487"/>
              <a:gd name="adj2" fmla="val 116127"/>
            </a:avLst>
          </a:prstGeom>
          <a:gradFill rotWithShape="1">
            <a:gsLst>
              <a:gs pos="0">
                <a:schemeClr val="bg2"/>
              </a:gs>
              <a:gs pos="100000">
                <a:srgbClr val="4A869E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Cyclical Deterioration</a:t>
            </a:r>
          </a:p>
        </p:txBody>
      </p:sp>
      <p:sp>
        <p:nvSpPr>
          <p:cNvPr id="17" name="PPTShape_3"/>
          <p:cNvSpPr>
            <a:spLocks noChangeArrowheads="1"/>
          </p:cNvSpPr>
          <p:nvPr/>
        </p:nvSpPr>
        <p:spPr bwMode="blackWhite">
          <a:xfrm>
            <a:off x="7857160" y="2974312"/>
            <a:ext cx="915740" cy="582804"/>
          </a:xfrm>
          <a:prstGeom prst="wedgeRectCallout">
            <a:avLst>
              <a:gd name="adj1" fmla="val -55959"/>
              <a:gd name="adj2" fmla="val 169059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Sandy Impacts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PPTShape_4"/>
          <p:cNvSpPr>
            <a:spLocks noChangeArrowheads="1"/>
          </p:cNvSpPr>
          <p:nvPr/>
        </p:nvSpPr>
        <p:spPr bwMode="blackWhite">
          <a:xfrm>
            <a:off x="8140184" y="3808325"/>
            <a:ext cx="915740" cy="684963"/>
          </a:xfrm>
          <a:prstGeom prst="wedgeRectCallout">
            <a:avLst>
              <a:gd name="adj1" fmla="val -19749"/>
              <a:gd name="adj2" fmla="val 93420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Lower CAT Losses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5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5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45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1334" grpId="0" animBg="1"/>
      <p:bldP spid="4451335" grpId="0" animBg="1"/>
      <p:bldP spid="4451336" grpId="0" animBg="1"/>
      <p:bldP spid="13" grpId="0" animBg="1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20483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2048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</a:pPr>
            <a:fld id="{D668D1C9-06FA-4A3C-BD2A-C33343A2005D}" type="slidenum">
              <a:rPr lang="en-US" sz="900">
                <a:solidFill>
                  <a:srgbClr val="000000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</a:pPr>
              <a:t>18</a:t>
            </a:fld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7850" y="219075"/>
            <a:ext cx="4311650" cy="8604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Policyholder Surplus, </a:t>
            </a:r>
            <a:br>
              <a:rPr lang="en-US" dirty="0" smtClean="0">
                <a:latin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</a:rPr>
              <a:t>2006:Q4–2014:1H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-171450" y="6584950"/>
            <a:ext cx="20574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sz="1100">
                <a:solidFill>
                  <a:srgbClr val="000000"/>
                </a:solidFill>
              </a:rPr>
              <a:t>Sources: ISO, A.M .Best.</a:t>
            </a:r>
          </a:p>
        </p:txBody>
      </p:sp>
      <p:sp>
        <p:nvSpPr>
          <p:cNvPr id="20487" name="PPTShape_0"/>
          <p:cNvSpPr>
            <a:spLocks noChangeArrowheads="1"/>
          </p:cNvSpPr>
          <p:nvPr/>
        </p:nvSpPr>
        <p:spPr bwMode="black">
          <a:xfrm>
            <a:off x="169863" y="1123950"/>
            <a:ext cx="8221662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($ Billions)</a:t>
            </a:r>
          </a:p>
        </p:txBody>
      </p:sp>
      <p:graphicFrame>
        <p:nvGraphicFramePr>
          <p:cNvPr id="20488" name="Object 3"/>
          <p:cNvGraphicFramePr>
            <a:graphicFrameLocks/>
          </p:cNvGraphicFramePr>
          <p:nvPr>
            <p:extLst/>
          </p:nvPr>
        </p:nvGraphicFramePr>
        <p:xfrm>
          <a:off x="228600" y="1300163"/>
          <a:ext cx="8736013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698" name="Chart" r:id="rId5" imgW="8772688" imgH="3305046" progId="MSGraph.Chart.8">
                  <p:embed followColorScheme="full"/>
                </p:oleObj>
              </mc:Choice>
              <mc:Fallback>
                <p:oleObj name="Chart" r:id="rId5" imgW="8772688" imgH="330504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00163"/>
                        <a:ext cx="8736013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776" name="AutoShape 8"/>
          <p:cNvSpPr>
            <a:spLocks noChangeArrowheads="1"/>
          </p:cNvSpPr>
          <p:nvPr/>
        </p:nvSpPr>
        <p:spPr bwMode="blackWhite">
          <a:xfrm>
            <a:off x="1765283" y="1236663"/>
            <a:ext cx="1695450" cy="568325"/>
          </a:xfrm>
          <a:prstGeom prst="wedgeRectCallout">
            <a:avLst>
              <a:gd name="adj1" fmla="val -47889"/>
              <a:gd name="adj2" fmla="val 19669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FFFFFF"/>
                </a:solidFill>
              </a:rPr>
              <a:t>2007:Q3</a:t>
            </a: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Pre-Crisis Peak</a:t>
            </a:r>
          </a:p>
        </p:txBody>
      </p:sp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5799138" y="5440363"/>
            <a:ext cx="26606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</a:pPr>
            <a:endParaRPr lang="en-US" sz="1600" b="1" i="1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sz="1600" b="1">
              <a:solidFill>
                <a:srgbClr val="000000"/>
              </a:solidFill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endParaRPr lang="en-US" sz="1600" b="1" i="1">
              <a:solidFill>
                <a:srgbClr val="339966"/>
              </a:solidFill>
            </a:endParaRPr>
          </a:p>
        </p:txBody>
      </p:sp>
      <p:sp>
        <p:nvSpPr>
          <p:cNvPr id="20492" name="Text Box 18"/>
          <p:cNvSpPr txBox="1">
            <a:spLocks noChangeArrowheads="1"/>
          </p:cNvSpPr>
          <p:nvPr/>
        </p:nvSpPr>
        <p:spPr bwMode="auto">
          <a:xfrm>
            <a:off x="190500" y="5438775"/>
            <a:ext cx="311308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2010:Q1 data includes $22.5B of paid-in capital from a holding company parent for one insurer’s investment in a non-insurance business .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198438" y="4791075"/>
            <a:ext cx="8686800" cy="655638"/>
          </a:xfrm>
          <a:prstGeom prst="wedgeRectCallout">
            <a:avLst>
              <a:gd name="adj1" fmla="val 49752"/>
              <a:gd name="adj2" fmla="val 2225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The industry now has $1 of surplus for every $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0.73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of NPW,</a:t>
            </a:r>
            <a:b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strongest claims-paying status in its history.</a:t>
            </a:r>
          </a:p>
        </p:txBody>
      </p:sp>
      <p:sp>
        <p:nvSpPr>
          <p:cNvPr id="19" name="PPTShape_2"/>
          <p:cNvSpPr>
            <a:spLocks noChangeArrowheads="1"/>
          </p:cNvSpPr>
          <p:nvPr/>
        </p:nvSpPr>
        <p:spPr bwMode="blackWhite">
          <a:xfrm>
            <a:off x="4972050" y="1005751"/>
            <a:ext cx="2563812" cy="568325"/>
          </a:xfrm>
          <a:prstGeom prst="wedgeRectCallout">
            <a:avLst>
              <a:gd name="adj1" fmla="val -1810"/>
              <a:gd name="adj2" fmla="val 19910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FFFFFF"/>
                </a:solidFill>
              </a:rPr>
              <a:t>Drop due to near-record 2011 CAT losses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blackWhite">
          <a:xfrm>
            <a:off x="3382963" y="5595938"/>
            <a:ext cx="5449887" cy="93027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The P/C insurance industry </a:t>
            </a:r>
            <a:r>
              <a:rPr lang="en-US" sz="2000" b="1" dirty="0" smtClean="0">
                <a:solidFill>
                  <a:srgbClr val="FFFFFF"/>
                </a:solidFill>
              </a:rPr>
              <a:t>entered</a:t>
            </a:r>
            <a:br>
              <a:rPr lang="en-US" sz="2000" b="1" dirty="0" smtClean="0">
                <a:solidFill>
                  <a:srgbClr val="FFFFFF"/>
                </a:solidFill>
              </a:rPr>
            </a:br>
            <a:r>
              <a:rPr lang="en-US" sz="2000" b="1" dirty="0" smtClean="0">
                <a:solidFill>
                  <a:srgbClr val="FFFFFF"/>
                </a:solidFill>
              </a:rPr>
              <a:t>the second half of 2014</a:t>
            </a:r>
            <a:r>
              <a:rPr lang="en-US" sz="2000" b="1" dirty="0">
                <a:solidFill>
                  <a:srgbClr val="FFFFFF"/>
                </a:solidFill>
              </a:rPr>
              <a:t/>
            </a:r>
            <a:br>
              <a:rPr lang="en-US" sz="2000" b="1" dirty="0">
                <a:solidFill>
                  <a:srgbClr val="FFFFFF"/>
                </a:solidFill>
              </a:rPr>
            </a:br>
            <a:r>
              <a:rPr lang="en-US" sz="2000" b="1" dirty="0">
                <a:solidFill>
                  <a:srgbClr val="FFFFFF"/>
                </a:solidFill>
              </a:rPr>
              <a:t>in </a:t>
            </a:r>
            <a:r>
              <a:rPr lang="en-US" sz="2000" b="1" dirty="0" smtClean="0">
                <a:solidFill>
                  <a:srgbClr val="FFFFFF"/>
                </a:solidFill>
              </a:rPr>
              <a:t>very </a:t>
            </a:r>
            <a:r>
              <a:rPr lang="en-US" sz="2000" b="1" dirty="0">
                <a:solidFill>
                  <a:srgbClr val="FFFFFF"/>
                </a:solidFill>
              </a:rPr>
              <a:t>strong financial shape.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75161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776" grpId="0" animBg="1"/>
      <p:bldP spid="18" grpId="0" animBg="1"/>
      <p:bldP spid="19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98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551529" y="2317298"/>
            <a:ext cx="7981950" cy="1359967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 Investment Story: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Low Interest Rates, Past and Future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9FAF68DA-B98E-484D-9896-A23C0EED5EBE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19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43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51529" y="3780453"/>
            <a:ext cx="7981950" cy="1988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200" b="1" dirty="0">
                <a:solidFill>
                  <a:srgbClr val="225A7A"/>
                </a:solidFill>
              </a:rPr>
              <a:t>Investment Performance </a:t>
            </a:r>
            <a:r>
              <a:rPr lang="en-US" sz="3200" b="1" dirty="0" smtClean="0">
                <a:solidFill>
                  <a:srgbClr val="225A7A"/>
                </a:solidFill>
              </a:rPr>
              <a:t>is</a:t>
            </a:r>
            <a:br>
              <a:rPr lang="en-US" sz="3200" b="1" dirty="0" smtClean="0">
                <a:solidFill>
                  <a:srgbClr val="225A7A"/>
                </a:solidFill>
              </a:rPr>
            </a:br>
            <a:r>
              <a:rPr lang="en-US" sz="3200" b="1" dirty="0" smtClean="0">
                <a:solidFill>
                  <a:srgbClr val="225A7A"/>
                </a:solidFill>
              </a:rPr>
              <a:t>a </a:t>
            </a:r>
            <a:r>
              <a:rPr lang="en-US" sz="3200" b="1" dirty="0">
                <a:solidFill>
                  <a:srgbClr val="225A7A"/>
                </a:solidFill>
              </a:rPr>
              <a:t>Key Driver of </a:t>
            </a:r>
            <a:r>
              <a:rPr lang="en-US" sz="3200" b="1" dirty="0" smtClean="0">
                <a:solidFill>
                  <a:srgbClr val="225A7A"/>
                </a:solidFill>
              </a:rPr>
              <a:t>Profitability</a:t>
            </a:r>
          </a:p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225A7A"/>
                </a:solidFill>
              </a:rPr>
              <a:t> </a:t>
            </a:r>
            <a:r>
              <a:rPr lang="en-US" sz="3200" b="1" i="1" dirty="0" smtClean="0">
                <a:solidFill>
                  <a:srgbClr val="00B0F0"/>
                </a:solidFill>
              </a:rPr>
              <a:t>Depressed Yields Will Necessarily Influence Underwriting &amp; Pricing</a:t>
            </a:r>
            <a:endParaRPr lang="en-US" sz="3200" b="1" i="1" dirty="0">
              <a:solidFill>
                <a:srgbClr val="00B0F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498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eSlide</a:t>
            </a:r>
            <a:r>
              <a:rPr lang="en-US" smtClean="0"/>
              <a:t>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726" y="90488"/>
            <a:ext cx="7665679" cy="860425"/>
          </a:xfrm>
        </p:spPr>
        <p:txBody>
          <a:bodyPr/>
          <a:lstStyle/>
          <a:p>
            <a:r>
              <a:rPr lang="en-US" dirty="0" smtClean="0"/>
              <a:t>Presentation Outline</a:t>
            </a:r>
            <a:endParaRPr lang="en-US" i="1" dirty="0" smtClean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327" y="1105731"/>
            <a:ext cx="8640448" cy="54483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Surety Market Overview and Outlook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Premium Growth</a:t>
            </a:r>
          </a:p>
          <a:p>
            <a:pPr lvl="1">
              <a:lnSpc>
                <a:spcPct val="100000"/>
              </a:lnSpc>
            </a:pPr>
            <a:r>
              <a:rPr lang="en-US" sz="2000" b="1" smtClean="0"/>
              <a:t>Underwriting Performance</a:t>
            </a: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/>
              <a:t>P/C Insurance Industry Overview &amp; Outlook</a:t>
            </a:r>
          </a:p>
          <a:p>
            <a:pPr lvl="1">
              <a:lnSpc>
                <a:spcPct val="100000"/>
              </a:lnSpc>
            </a:pPr>
            <a:r>
              <a:rPr lang="en-US" b="1" dirty="0"/>
              <a:t>Growth</a:t>
            </a:r>
          </a:p>
          <a:p>
            <a:pPr lvl="1">
              <a:lnSpc>
                <a:spcPct val="100000"/>
              </a:lnSpc>
            </a:pPr>
            <a:r>
              <a:rPr lang="en-US" b="1" dirty="0"/>
              <a:t>Underwriting </a:t>
            </a:r>
          </a:p>
          <a:p>
            <a:pPr lvl="1">
              <a:lnSpc>
                <a:spcPct val="100000"/>
              </a:lnSpc>
            </a:pPr>
            <a:r>
              <a:rPr lang="en-US" b="1" dirty="0" smtClean="0"/>
              <a:t>Investments</a:t>
            </a:r>
            <a:endParaRPr lang="en-US" sz="2000" b="1" dirty="0"/>
          </a:p>
          <a:p>
            <a:pPr lvl="1">
              <a:lnSpc>
                <a:spcPct val="100000"/>
              </a:lnSpc>
            </a:pPr>
            <a:r>
              <a:rPr lang="en-US" b="1" dirty="0" smtClean="0"/>
              <a:t>Profitability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sz="900">
                <a:solidFill>
                  <a:schemeClr val="bg1"/>
                </a:solidFill>
                <a:cs typeface="Arial" panose="020B0604020202020204" pitchFamily="34" charset="0"/>
              </a:rPr>
              <a:t>12/01/09 - 9pm</a:t>
            </a:r>
          </a:p>
        </p:txBody>
      </p:sp>
      <p:sp>
        <p:nvSpPr>
          <p:cNvPr id="4198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sz="900">
                <a:solidFill>
                  <a:schemeClr val="bg1"/>
                </a:solidFill>
                <a:cs typeface="Arial" panose="020B0604020202020204" pitchFamily="34" charset="0"/>
              </a:rPr>
              <a:t>eSlide – P6466 – The Financial Crisis and the Future of the P/C</a:t>
            </a:r>
          </a:p>
        </p:txBody>
      </p:sp>
      <p:sp>
        <p:nvSpPr>
          <p:cNvPr id="4198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3C4D191-4850-44B2-B002-048C531FFE0F}" type="slidenum">
              <a:rPr lang="en-US" sz="900">
                <a:cs typeface="Arial" panose="020B0604020202020204" pitchFamily="34" charset="0"/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20</a:t>
            </a:fld>
            <a:endParaRPr lang="en-US" sz="900">
              <a:cs typeface="Arial" panose="020B0604020202020204" pitchFamily="34" charset="0"/>
            </a:endParaRP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" y="147638"/>
            <a:ext cx="7102475" cy="860425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U.S. Treasury 2- and 10-Year Note Yields*: 1990–2014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0" y="6284913"/>
            <a:ext cx="8724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sz="1100" dirty="0">
                <a:cs typeface="Arial" panose="020B0604020202020204" pitchFamily="34" charset="0"/>
              </a:rPr>
              <a:t>*Monthly, constant maturity, nominal rates, through </a:t>
            </a:r>
            <a:r>
              <a:rPr lang="en-US" sz="1100" dirty="0" smtClean="0"/>
              <a:t>November </a:t>
            </a:r>
            <a:r>
              <a:rPr lang="en-US" sz="1100" dirty="0" smtClean="0">
                <a:cs typeface="Arial" panose="020B0604020202020204" pitchFamily="34" charset="0"/>
              </a:rPr>
              <a:t>2014</a:t>
            </a:r>
            <a:r>
              <a:rPr lang="en-US" sz="1100" dirty="0"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sz="1100" dirty="0">
                <a:cs typeface="Arial" panose="020B0604020202020204" pitchFamily="34" charset="0"/>
              </a:rPr>
              <a:t>Sources: Federal Reserve Bank at </a:t>
            </a:r>
            <a:r>
              <a:rPr lang="en-US" sz="1100" dirty="0">
                <a:cs typeface="Arial" panose="020B0604020202020204" pitchFamily="34" charset="0"/>
                <a:hlinkClick r:id="rId3"/>
              </a:rPr>
              <a:t>http://www.federalreserve.gov/releases/h15/data.htm</a:t>
            </a:r>
            <a:r>
              <a:rPr lang="en-US" sz="1100" dirty="0">
                <a:cs typeface="Arial" panose="020B0604020202020204" pitchFamily="34" charset="0"/>
              </a:rPr>
              <a:t>.  </a:t>
            </a:r>
            <a:br>
              <a:rPr lang="en-US" sz="1100" dirty="0">
                <a:cs typeface="Arial" panose="020B0604020202020204" pitchFamily="34" charset="0"/>
              </a:rPr>
            </a:br>
            <a:r>
              <a:rPr lang="en-US" sz="1100" dirty="0">
                <a:cs typeface="Arial" panose="020B0604020202020204" pitchFamily="34" charset="0"/>
              </a:rPr>
              <a:t>National Bureau of Economic Research (recession dates); Insurance Information Institutes.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487589"/>
              </p:ext>
            </p:extLst>
          </p:nvPr>
        </p:nvGraphicFramePr>
        <p:xfrm>
          <a:off x="258762" y="1033462"/>
          <a:ext cx="8586788" cy="472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352800" y="1143000"/>
            <a:ext cx="2876550" cy="809625"/>
          </a:xfrm>
          <a:prstGeom prst="wedgeRectCallout">
            <a:avLst>
              <a:gd name="adj1" fmla="val 4399"/>
              <a:gd name="adj2" fmla="val 14482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Yields on 10-Year U.S. Treasury Notes have been essentially  below 5% for </a:t>
            </a:r>
            <a:r>
              <a:rPr lang="en-US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over a decade</a:t>
            </a: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41993" name="Rectangle 4"/>
          <p:cNvSpPr>
            <a:spLocks noChangeArrowheads="1"/>
          </p:cNvSpPr>
          <p:nvPr/>
        </p:nvSpPr>
        <p:spPr bwMode="blackWhite">
          <a:xfrm>
            <a:off x="447675" y="5667375"/>
            <a:ext cx="8382000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sz="1600" b="1">
                <a:solidFill>
                  <a:schemeClr val="bg1"/>
                </a:solidFill>
                <a:cs typeface="Arial" panose="020B0604020202020204" pitchFamily="34" charset="0"/>
              </a:rPr>
              <a:t>Since roughly 80% of P/C bond/cash investments are in 10-year or shorter durations, most P/C insurer portfolios will have low-yielding bonds for years to come. </a:t>
            </a: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7215188" y="1651819"/>
            <a:ext cx="1509712" cy="733553"/>
          </a:xfrm>
          <a:prstGeom prst="wedgeRectCallout">
            <a:avLst>
              <a:gd name="adj1" fmla="val 27360"/>
              <a:gd name="adj2" fmla="val 17826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U.S. Treasury 10-year note yields </a:t>
            </a:r>
            <a:r>
              <a:rPr lang="en-US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“</a:t>
            </a: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</a:rPr>
              <a:t>spiked</a:t>
            </a:r>
            <a:r>
              <a:rPr lang="en-US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”</a:t>
            </a:r>
            <a:endParaRPr lang="en-US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995" name="Date Placeholder 1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41996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3FB8A3C8-44E9-4AF4-9280-A7C7B895AADD}" type="slidenum">
              <a:rPr lang="en-US" sz="900" smtClean="0">
                <a:cs typeface="Arial" panose="020B0604020202020204" pitchFamily="34" charset="0"/>
              </a:rPr>
              <a:pPr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20</a:t>
            </a:fld>
            <a:endParaRPr lang="en-US" sz="90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660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22532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13316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566B530-2C19-4335-BB50-D71BC6552EC1}" type="slidenum">
              <a:rPr lang="en-US" sz="900" smtClean="0">
                <a:solidFill>
                  <a:srgbClr val="000000"/>
                </a:solidFill>
              </a:rPr>
              <a:pPr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21</a:t>
            </a:fld>
            <a:endParaRPr lang="en-US" sz="900" smtClean="0">
              <a:solidFill>
                <a:srgbClr val="000000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52400"/>
            <a:ext cx="7375525" cy="82708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Net Yield on P/C Insurer Invested Assets, 2007-2014:1H</a:t>
            </a: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6384925"/>
            <a:ext cx="30099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sz="1100"/>
              <a:t>Sources: NAIC, via SNL Financial; I.I.I.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792202"/>
              </p:ext>
            </p:extLst>
          </p:nvPr>
        </p:nvGraphicFramePr>
        <p:xfrm>
          <a:off x="298450" y="1106488"/>
          <a:ext cx="8475663" cy="434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blackWhite">
          <a:xfrm>
            <a:off x="371475" y="5366544"/>
            <a:ext cx="8401050" cy="939006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sz="1900" b="1" dirty="0" smtClean="0">
                <a:solidFill>
                  <a:srgbClr val="FFFFFF"/>
                </a:solidFill>
              </a:rPr>
              <a:t>Since </a:t>
            </a:r>
            <a:r>
              <a:rPr lang="en-US" sz="1900" b="1" dirty="0">
                <a:solidFill>
                  <a:srgbClr val="FFFFFF"/>
                </a:solidFill>
              </a:rPr>
              <a:t>year-end </a:t>
            </a:r>
            <a:r>
              <a:rPr lang="en-US" sz="1900" b="1" dirty="0" smtClean="0">
                <a:solidFill>
                  <a:srgbClr val="FFFFFF"/>
                </a:solidFill>
              </a:rPr>
              <a:t>2007, </a:t>
            </a:r>
            <a:r>
              <a:rPr lang="en-US" sz="1900" b="1" dirty="0">
                <a:solidFill>
                  <a:srgbClr val="FFFFFF"/>
                </a:solidFill>
              </a:rPr>
              <a:t>P/C Insurer net </a:t>
            </a:r>
            <a:r>
              <a:rPr lang="en-US" sz="1900" b="1" smtClean="0">
                <a:solidFill>
                  <a:srgbClr val="FFFFFF"/>
                </a:solidFill>
              </a:rPr>
              <a:t>yields</a:t>
            </a:r>
            <a:r>
              <a:rPr lang="en-US" sz="1900" b="1">
                <a:solidFill>
                  <a:srgbClr val="FFFFFF"/>
                </a:solidFill>
              </a:rPr>
              <a:t> </a:t>
            </a:r>
            <a:r>
              <a:rPr lang="en-US" sz="1900" b="1" smtClean="0">
                <a:solidFill>
                  <a:srgbClr val="FFFFFF"/>
                </a:solidFill>
              </a:rPr>
              <a:t>dropped </a:t>
            </a:r>
            <a:r>
              <a:rPr lang="en-US" sz="1900" b="1" dirty="0" smtClean="0">
                <a:solidFill>
                  <a:srgbClr val="FFFFFF"/>
                </a:solidFill>
              </a:rPr>
              <a:t>by 132 </a:t>
            </a:r>
            <a:r>
              <a:rPr lang="en-US" sz="1900" b="1" dirty="0">
                <a:solidFill>
                  <a:srgbClr val="FFFFFF"/>
                </a:solidFill>
              </a:rPr>
              <a:t>basis </a:t>
            </a:r>
            <a:r>
              <a:rPr lang="en-US" sz="1900" b="1" dirty="0" smtClean="0">
                <a:solidFill>
                  <a:srgbClr val="FFFFFF"/>
                </a:solidFill>
              </a:rPr>
              <a:t>points. This downtrend is likely to continue as older, higher-yielding bonds mature and are replaced by lower-yielding ones.</a:t>
            </a:r>
            <a:endParaRPr lang="en-US" sz="19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52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Property/Casualty Insurance Industry Investment Gain: 1994–2014:1H</a:t>
            </a:r>
            <a:r>
              <a:rPr lang="en-US" baseline="30000" dirty="0" smtClean="0"/>
              <a:t>1</a:t>
            </a:r>
          </a:p>
        </p:txBody>
      </p:sp>
      <p:graphicFrame>
        <p:nvGraphicFramePr>
          <p:cNvPr id="2" name="Object 3"/>
          <p:cNvGraphicFramePr>
            <a:graphicFrameLocks/>
          </p:cNvGraphicFramePr>
          <p:nvPr>
            <p:extLst/>
          </p:nvPr>
        </p:nvGraphicFramePr>
        <p:xfrm>
          <a:off x="349250" y="1427922"/>
          <a:ext cx="8350250" cy="373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blackWhite">
          <a:xfrm>
            <a:off x="484094" y="5389123"/>
            <a:ext cx="8283295" cy="863199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>
                <a:solidFill>
                  <a:srgbClr val="FFFFFF"/>
                </a:solidFill>
              </a:rPr>
              <a:t>Low </a:t>
            </a:r>
            <a:r>
              <a:rPr lang="en-US" b="1" dirty="0" smtClean="0">
                <a:solidFill>
                  <a:srgbClr val="FFFFFF"/>
                </a:solidFill>
              </a:rPr>
              <a:t>interest </a:t>
            </a:r>
            <a:r>
              <a:rPr lang="en-US" b="1" dirty="0">
                <a:solidFill>
                  <a:srgbClr val="FFFFFF"/>
                </a:solidFill>
              </a:rPr>
              <a:t>r</a:t>
            </a:r>
            <a:r>
              <a:rPr lang="en-US" b="1" dirty="0" smtClean="0">
                <a:solidFill>
                  <a:srgbClr val="FFFFFF"/>
                </a:solidFill>
              </a:rPr>
              <a:t>ates </a:t>
            </a:r>
            <a:r>
              <a:rPr lang="en-US" b="1" dirty="0">
                <a:solidFill>
                  <a:srgbClr val="FFFFFF"/>
                </a:solidFill>
              </a:rPr>
              <a:t>in 2013</a:t>
            </a:r>
            <a:r>
              <a:rPr lang="en-US" b="1" dirty="0" smtClean="0">
                <a:solidFill>
                  <a:srgbClr val="FFFFFF"/>
                </a:solidFill>
              </a:rPr>
              <a:t> caused investment income to keep falling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but </a:t>
            </a:r>
            <a:r>
              <a:rPr lang="en-US" b="1" dirty="0">
                <a:solidFill>
                  <a:srgbClr val="FFFFFF"/>
                </a:solidFill>
              </a:rPr>
              <a:t>r</a:t>
            </a:r>
            <a:r>
              <a:rPr lang="en-US" b="1" dirty="0" smtClean="0">
                <a:solidFill>
                  <a:srgbClr val="FFFFFF"/>
                </a:solidFill>
              </a:rPr>
              <a:t>ealized </a:t>
            </a:r>
            <a:r>
              <a:rPr lang="en-US" b="1" dirty="0">
                <a:solidFill>
                  <a:srgbClr val="FFFFFF"/>
                </a:solidFill>
              </a:rPr>
              <a:t>i</a:t>
            </a:r>
            <a:r>
              <a:rPr lang="en-US" b="1" dirty="0" smtClean="0">
                <a:solidFill>
                  <a:srgbClr val="FFFFFF"/>
                </a:solidFill>
              </a:rPr>
              <a:t>nvestment </a:t>
            </a:r>
            <a:r>
              <a:rPr lang="en-US" b="1" dirty="0">
                <a:solidFill>
                  <a:srgbClr val="FFFFFF"/>
                </a:solidFill>
              </a:rPr>
              <a:t>g</a:t>
            </a:r>
            <a:r>
              <a:rPr lang="en-US" b="1" dirty="0" smtClean="0">
                <a:solidFill>
                  <a:srgbClr val="FFFFFF"/>
                </a:solidFill>
              </a:rPr>
              <a:t>ains </a:t>
            </a:r>
            <a:r>
              <a:rPr lang="en-US" b="1" dirty="0">
                <a:solidFill>
                  <a:srgbClr val="FFFFFF"/>
                </a:solidFill>
              </a:rPr>
              <a:t>w</a:t>
            </a:r>
            <a:r>
              <a:rPr lang="en-US" b="1" dirty="0" smtClean="0">
                <a:solidFill>
                  <a:srgbClr val="FFFFFF"/>
                </a:solidFill>
              </a:rPr>
              <a:t>ere </a:t>
            </a:r>
            <a:r>
              <a:rPr lang="en-US" b="1" dirty="0">
                <a:solidFill>
                  <a:srgbClr val="FFFFFF"/>
                </a:solidFill>
              </a:rPr>
              <a:t>u</a:t>
            </a:r>
            <a:r>
              <a:rPr lang="en-US" b="1" dirty="0" smtClean="0">
                <a:solidFill>
                  <a:srgbClr val="FFFFFF"/>
                </a:solidFill>
              </a:rPr>
              <a:t>p sharply.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The </a:t>
            </a:r>
            <a:r>
              <a:rPr lang="en-US" b="1" dirty="0">
                <a:solidFill>
                  <a:srgbClr val="FFFFFF"/>
                </a:solidFill>
              </a:rPr>
              <a:t>f</a:t>
            </a:r>
            <a:r>
              <a:rPr lang="en-US" b="1" dirty="0" smtClean="0">
                <a:solidFill>
                  <a:srgbClr val="FFFFFF"/>
                </a:solidFill>
              </a:rPr>
              <a:t>inancial </a:t>
            </a:r>
            <a:r>
              <a:rPr lang="en-US" b="1" dirty="0">
                <a:solidFill>
                  <a:srgbClr val="FFFFFF"/>
                </a:solidFill>
              </a:rPr>
              <a:t>c</a:t>
            </a:r>
            <a:r>
              <a:rPr lang="en-US" b="1" dirty="0" smtClean="0">
                <a:solidFill>
                  <a:srgbClr val="FFFFFF"/>
                </a:solidFill>
              </a:rPr>
              <a:t>risis </a:t>
            </a:r>
            <a:r>
              <a:rPr lang="en-US" b="1" dirty="0">
                <a:solidFill>
                  <a:srgbClr val="FFFFFF"/>
                </a:solidFill>
              </a:rPr>
              <a:t>c</a:t>
            </a:r>
            <a:r>
              <a:rPr lang="en-US" b="1" dirty="0" smtClean="0">
                <a:solidFill>
                  <a:srgbClr val="FFFFFF"/>
                </a:solidFill>
              </a:rPr>
              <a:t>aused </a:t>
            </a:r>
            <a:r>
              <a:rPr lang="en-US" b="1" dirty="0">
                <a:solidFill>
                  <a:srgbClr val="FFFFFF"/>
                </a:solidFill>
              </a:rPr>
              <a:t>i</a:t>
            </a:r>
            <a:r>
              <a:rPr lang="en-US" b="1" dirty="0" smtClean="0">
                <a:solidFill>
                  <a:srgbClr val="FFFFFF"/>
                </a:solidFill>
              </a:rPr>
              <a:t>nvestment gains </a:t>
            </a:r>
            <a:r>
              <a:rPr lang="en-US" b="1" dirty="0">
                <a:solidFill>
                  <a:srgbClr val="FFFFFF"/>
                </a:solidFill>
              </a:rPr>
              <a:t>to </a:t>
            </a:r>
            <a:r>
              <a:rPr lang="en-US" b="1" dirty="0" smtClean="0">
                <a:solidFill>
                  <a:srgbClr val="FFFFFF"/>
                </a:solidFill>
              </a:rPr>
              <a:t>fall </a:t>
            </a:r>
            <a:r>
              <a:rPr lang="en-US" b="1" dirty="0">
                <a:solidFill>
                  <a:srgbClr val="FFFFFF"/>
                </a:solidFill>
              </a:rPr>
              <a:t>by 50% in </a:t>
            </a:r>
            <a:r>
              <a:rPr lang="en-US" b="1" dirty="0" smtClean="0">
                <a:solidFill>
                  <a:srgbClr val="FFFFFF"/>
                </a:solidFill>
              </a:rPr>
              <a:t>2008.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-103236" y="6302140"/>
            <a:ext cx="9144000" cy="595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baseline="30000" dirty="0"/>
              <a:t>1</a:t>
            </a:r>
            <a:r>
              <a:rPr lang="en-US" sz="1100" dirty="0"/>
              <a:t> Investment gains consist primarily of interest, stock dividends and realized capital gains and losses.</a:t>
            </a:r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* 2005 figure includes special one-time dividend of $</a:t>
            </a:r>
            <a:r>
              <a:rPr lang="en-US" sz="1100" dirty="0" smtClean="0"/>
              <a:t>3.2B; </a:t>
            </a:r>
            <a:endParaRPr lang="en-US" sz="1100" dirty="0"/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Sources: ISO; Insurance Information Institute.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black">
          <a:xfrm>
            <a:off x="211476" y="1171078"/>
            <a:ext cx="1247673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$ Billions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3814762" y="3852153"/>
            <a:ext cx="2810735" cy="840870"/>
          </a:xfrm>
          <a:prstGeom prst="wedgeRectCallout">
            <a:avLst>
              <a:gd name="adj1" fmla="val 98293"/>
              <a:gd name="adj2" fmla="val -1015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Investment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gains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in 2013 were the highest in the post-crisis era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5956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</a:t>
            </a:r>
            <a:r>
              <a:rPr lang="en-US" sz="3600" b="1" i="1">
                <a:solidFill>
                  <a:srgbClr val="225A7A"/>
                </a:solidFill>
              </a:rPr>
              <a:t>attention</a:t>
            </a:r>
            <a:r>
              <a:rPr lang="en-US" sz="3600" b="1" i="1" smtClean="0">
                <a:solidFill>
                  <a:srgbClr val="225A7A"/>
                </a:solidFill>
              </a:rPr>
              <a:t>!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98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576262" y="2177280"/>
            <a:ext cx="7981950" cy="1548529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 Construction Industry: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A Major Driver of Surety Exposure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768AB0DD-6747-40A0-AC06-7D6A13F73FFF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24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50874" y="3863359"/>
            <a:ext cx="7832725" cy="18651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225A7A"/>
                </a:solidFill>
              </a:rPr>
              <a:t>The Strength of the Construction Sector Is Critical to the Economy,</a:t>
            </a:r>
            <a:br>
              <a:rPr lang="en-US" sz="3200" b="1" dirty="0" smtClean="0">
                <a:solidFill>
                  <a:srgbClr val="225A7A"/>
                </a:solidFill>
              </a:rPr>
            </a:br>
            <a:r>
              <a:rPr lang="en-US" sz="3200" b="1" dirty="0" smtClean="0">
                <a:solidFill>
                  <a:srgbClr val="225A7A"/>
                </a:solidFill>
              </a:rPr>
              <a:t>to the P/C Insurance Industry</a:t>
            </a:r>
            <a:br>
              <a:rPr lang="en-US" sz="3200" b="1" dirty="0" smtClean="0">
                <a:solidFill>
                  <a:srgbClr val="225A7A"/>
                </a:solidFill>
              </a:rPr>
            </a:br>
            <a:r>
              <a:rPr lang="en-US" sz="3200" b="1" dirty="0" smtClean="0">
                <a:solidFill>
                  <a:srgbClr val="225A7A"/>
                </a:solidFill>
              </a:rPr>
              <a:t>&amp; to Surety Exposures</a:t>
            </a:r>
            <a:endParaRPr lang="en-US" sz="3200" b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498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946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946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ECB0FDB-F106-4775-B3AE-80BA2F902B30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25</a:t>
            </a:fld>
            <a:endParaRPr lang="en-US" sz="900"/>
          </a:p>
        </p:txBody>
      </p:sp>
      <p:sp>
        <p:nvSpPr>
          <p:cNvPr id="1946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03188"/>
            <a:ext cx="7400925" cy="860425"/>
          </a:xfrm>
        </p:spPr>
        <p:txBody>
          <a:bodyPr/>
          <a:lstStyle/>
          <a:p>
            <a:r>
              <a:rPr lang="en-US" sz="3200" dirty="0" smtClean="0"/>
              <a:t>Construction Employment,</a:t>
            </a:r>
            <a:br>
              <a:rPr lang="en-US" sz="3200" dirty="0" smtClean="0"/>
            </a:br>
            <a:r>
              <a:rPr lang="en-US" sz="3200" dirty="0" smtClean="0"/>
              <a:t>Jan. 2010—November 2014</a:t>
            </a:r>
            <a:r>
              <a:rPr lang="en-US" dirty="0" smtClean="0"/>
              <a:t>*</a:t>
            </a: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-58738" y="6462713"/>
            <a:ext cx="8724901" cy="46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*Seasonally adjusted; </a:t>
            </a:r>
            <a:r>
              <a:rPr lang="en-US" sz="1100" dirty="0" smtClean="0"/>
              <a:t>Oct </a:t>
            </a:r>
            <a:r>
              <a:rPr lang="en-US" sz="1100" dirty="0"/>
              <a:t>and Nov </a:t>
            </a:r>
            <a:r>
              <a:rPr lang="en-US" sz="1100" dirty="0" smtClean="0"/>
              <a:t>2014 </a:t>
            </a:r>
            <a:r>
              <a:rPr lang="en-US" sz="1100" dirty="0"/>
              <a:t>are preliminary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US Bureau of Labor Statistics at </a:t>
            </a:r>
            <a:r>
              <a:rPr lang="en-US" sz="1100" dirty="0">
                <a:hlinkClick r:id="rId3"/>
              </a:rPr>
              <a:t>http://data.bls.gov</a:t>
            </a:r>
            <a:r>
              <a:rPr lang="en-US" sz="1100" dirty="0"/>
              <a:t>; Insurance Information Institute.</a:t>
            </a: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706865"/>
              </p:ext>
            </p:extLst>
          </p:nvPr>
        </p:nvGraphicFramePr>
        <p:xfrm>
          <a:off x="312393" y="1223618"/>
          <a:ext cx="8397875" cy="47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3782839" y="1142351"/>
            <a:ext cx="3141663" cy="894531"/>
          </a:xfrm>
          <a:prstGeom prst="wedgeRectCallout">
            <a:avLst>
              <a:gd name="adj1" fmla="val 100320"/>
              <a:gd name="adj2" fmla="val -2370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defRPr/>
            </a:pPr>
            <a:r>
              <a:rPr lang="en-US" b="1" dirty="0">
                <a:solidFill>
                  <a:schemeClr val="bg1"/>
                </a:solidFill>
              </a:rPr>
              <a:t>Construction  employment is </a:t>
            </a:r>
            <a:r>
              <a:rPr lang="en-US" b="1" dirty="0" smtClean="0">
                <a:solidFill>
                  <a:schemeClr val="bg1"/>
                </a:solidFill>
              </a:rPr>
              <a:t>+677,000 </a:t>
            </a:r>
            <a:r>
              <a:rPr lang="en-US" b="1" dirty="0">
                <a:solidFill>
                  <a:schemeClr val="bg1"/>
                </a:solidFill>
              </a:rPr>
              <a:t>above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Jan. 2011 </a:t>
            </a:r>
            <a:r>
              <a:rPr lang="en-US" b="1" dirty="0" smtClean="0">
                <a:solidFill>
                  <a:schemeClr val="bg1"/>
                </a:solidFill>
              </a:rPr>
              <a:t>(+12.5%).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black">
          <a:xfrm>
            <a:off x="221353" y="1093994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(Thousands)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blackWhite">
          <a:xfrm>
            <a:off x="218662" y="5901359"/>
            <a:ext cx="8647042" cy="499441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1650" b="1" dirty="0" smtClean="0">
                <a:solidFill>
                  <a:srgbClr val="FFFFFF"/>
                </a:solidFill>
              </a:rPr>
              <a:t>Construction and manufacturing employment constitute 1/3 of all workers comp payroll exposure.</a:t>
            </a:r>
            <a:endParaRPr lang="en-US" sz="165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3174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3174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02D49CA0-B047-4B42-9E08-5BCAF29776AF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26</a:t>
            </a:fld>
            <a:endParaRPr lang="en-US" sz="900"/>
          </a:p>
        </p:txBody>
      </p:sp>
      <p:sp>
        <p:nvSpPr>
          <p:cNvPr id="3175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" y="127974"/>
            <a:ext cx="7102475" cy="860425"/>
          </a:xfrm>
        </p:spPr>
        <p:txBody>
          <a:bodyPr/>
          <a:lstStyle/>
          <a:p>
            <a:r>
              <a:rPr lang="en-US" dirty="0" smtClean="0"/>
              <a:t>Construction Employment, </a:t>
            </a:r>
            <a:br>
              <a:rPr lang="en-US" dirty="0" smtClean="0"/>
            </a:br>
            <a:r>
              <a:rPr lang="en-US" dirty="0" smtClean="0"/>
              <a:t>Jan. 2003–November 2014 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0" y="6429751"/>
            <a:ext cx="8724900" cy="468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Note</a:t>
            </a:r>
            <a:r>
              <a:rPr lang="en-US" sz="1100" dirty="0"/>
              <a:t>: </a:t>
            </a:r>
            <a:r>
              <a:rPr lang="en-US" sz="1100" dirty="0" smtClean="0"/>
              <a:t>Recession </a:t>
            </a:r>
            <a:r>
              <a:rPr lang="en-US" sz="1100" dirty="0"/>
              <a:t>indicated by gray shaded </a:t>
            </a:r>
            <a:r>
              <a:rPr lang="en-US" sz="1100" dirty="0" smtClean="0"/>
              <a:t>column.</a:t>
            </a: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</a:t>
            </a:r>
            <a:r>
              <a:rPr lang="en-US" sz="1100" dirty="0" smtClean="0"/>
              <a:t>U.S. Bureau of Labor Statistics; </a:t>
            </a:r>
            <a:r>
              <a:rPr lang="en-US" sz="1100" dirty="0"/>
              <a:t>Insurance Information </a:t>
            </a:r>
            <a:r>
              <a:rPr lang="en-US" sz="1100" dirty="0" smtClean="0"/>
              <a:t>Institute.</a:t>
            </a:r>
            <a:endParaRPr lang="en-US" sz="1100" dirty="0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402330"/>
              </p:ext>
            </p:extLst>
          </p:nvPr>
        </p:nvGraphicFramePr>
        <p:xfrm>
          <a:off x="514350" y="1299494"/>
          <a:ext cx="8302625" cy="456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1219200" y="4191000"/>
            <a:ext cx="2838450" cy="809625"/>
          </a:xfrm>
          <a:prstGeom prst="wedgeRectCallout">
            <a:avLst>
              <a:gd name="adj1" fmla="val 79894"/>
              <a:gd name="adj2" fmla="val -14340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The “Great Recession” and housing bust destroyed 2.3 million constructions jobs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754" name="Rectangle 4"/>
          <p:cNvSpPr>
            <a:spLocks noChangeArrowheads="1"/>
          </p:cNvSpPr>
          <p:nvPr/>
        </p:nvSpPr>
        <p:spPr bwMode="blackWhite">
          <a:xfrm>
            <a:off x="447675" y="5805023"/>
            <a:ext cx="8382000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The Construction Sector Could Be a Growth Leader in 2015 as the Housing Market,  Private Investment and Govt. Spending Recover.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5512512" y="1627408"/>
            <a:ext cx="1570394" cy="1626011"/>
          </a:xfrm>
          <a:prstGeom prst="wedgeRectCallout">
            <a:avLst>
              <a:gd name="adj1" fmla="val 1860"/>
              <a:gd name="adj2" fmla="val 14005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Construction employment troughed at 5.435 million in Jan. 2011, after a loss of 2.291 million jobs, a 29.7% plunge from the April 2006 peak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blackWhite">
          <a:xfrm>
            <a:off x="1344868" y="1332272"/>
            <a:ext cx="1427828" cy="1027469"/>
          </a:xfrm>
          <a:prstGeom prst="wedgeRectCallout">
            <a:avLst>
              <a:gd name="adj1" fmla="val 89145"/>
              <a:gd name="adj2" fmla="val -501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bg1"/>
                </a:solidFill>
              </a:rPr>
              <a:t>Construction employment peaked at 7.726 million in April 2006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98418" y="1018766"/>
            <a:ext cx="12554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</a:rPr>
              <a:t>(Thousands)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grayWhite">
          <a:xfrm>
            <a:off x="5663381" y="3755923"/>
            <a:ext cx="3220269" cy="1307632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2304D1B2-FCFB-47FF-9729-B56EB152D928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27</a:t>
            </a:fld>
            <a:endParaRPr lang="en-US" sz="900"/>
          </a:p>
        </p:txBody>
      </p:sp>
      <p:sp>
        <p:nvSpPr>
          <p:cNvPr id="1127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02933"/>
            <a:ext cx="7400925" cy="860425"/>
          </a:xfrm>
        </p:spPr>
        <p:txBody>
          <a:bodyPr/>
          <a:lstStyle/>
          <a:p>
            <a:r>
              <a:rPr lang="en-US" dirty="0" smtClean="0"/>
              <a:t>Employment in Oil &amp; Gas Extraction,</a:t>
            </a:r>
            <a:br>
              <a:rPr lang="en-US" dirty="0" smtClean="0"/>
            </a:br>
            <a:r>
              <a:rPr lang="en-US" dirty="0" smtClean="0"/>
              <a:t>Jan. 2010—Nov. </a:t>
            </a:r>
            <a:r>
              <a:rPr lang="en-US" dirty="0"/>
              <a:t>2014</a:t>
            </a:r>
            <a:r>
              <a:rPr lang="en-US" dirty="0" smtClean="0"/>
              <a:t>*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-58992" y="6463150"/>
            <a:ext cx="8724900" cy="468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*Seasonally </a:t>
            </a:r>
            <a:r>
              <a:rPr lang="en-US" sz="1100" dirty="0"/>
              <a:t>adjusted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Sources</a:t>
            </a:r>
            <a:r>
              <a:rPr lang="en-US" sz="1100" dirty="0"/>
              <a:t>: US Bureau of Labor </a:t>
            </a:r>
            <a:r>
              <a:rPr lang="en-US" sz="1100" dirty="0" smtClean="0"/>
              <a:t>Statistics at </a:t>
            </a:r>
            <a:r>
              <a:rPr lang="en-US" sz="1100" dirty="0" smtClean="0">
                <a:hlinkClick r:id="rId3"/>
              </a:rPr>
              <a:t>http://data.bls.gov</a:t>
            </a:r>
            <a:r>
              <a:rPr lang="en-US" sz="1100" dirty="0" smtClean="0"/>
              <a:t>; </a:t>
            </a:r>
            <a:r>
              <a:rPr lang="en-US" sz="1100" dirty="0"/>
              <a:t>Insurance Information </a:t>
            </a:r>
            <a:r>
              <a:rPr lang="en-US" sz="1100" dirty="0" smtClean="0"/>
              <a:t>Institute.</a:t>
            </a:r>
            <a:endParaRPr lang="en-US" sz="1100" dirty="0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171686"/>
              </p:ext>
            </p:extLst>
          </p:nvPr>
        </p:nvGraphicFramePr>
        <p:xfrm>
          <a:off x="272026" y="1742145"/>
          <a:ext cx="8398899" cy="47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1428442" y="1117583"/>
            <a:ext cx="3549445" cy="1691146"/>
          </a:xfrm>
          <a:prstGeom prst="wedgeRectCallout">
            <a:avLst>
              <a:gd name="adj1" fmla="val 31955"/>
              <a:gd name="adj2" fmla="val 3507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defRPr/>
            </a:pPr>
            <a:r>
              <a:rPr lang="en-US" b="1" dirty="0" smtClean="0">
                <a:solidFill>
                  <a:schemeClr val="bg1"/>
                </a:solidFill>
              </a:rPr>
              <a:t>Oil and gas extraction employment is up 37.7% since Jan. 2010 as the energy sector booms.  (Previous boom in 1979-81, employment peak at 267,000 in March 1982.)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black">
          <a:xfrm>
            <a:off x="221226" y="1565002"/>
            <a:ext cx="805526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(000)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blackWhite">
          <a:xfrm>
            <a:off x="5325498" y="1117583"/>
            <a:ext cx="2859036" cy="572196"/>
          </a:xfrm>
          <a:prstGeom prst="wedgeRectCallout">
            <a:avLst>
              <a:gd name="adj1" fmla="val 60129"/>
              <a:gd name="adj2" fmla="val 5591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Highest employment in this sector since July 1986.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196645"/>
            <a:ext cx="7518195" cy="754268"/>
          </a:xfrm>
        </p:spPr>
        <p:txBody>
          <a:bodyPr/>
          <a:lstStyle/>
          <a:p>
            <a:r>
              <a:rPr lang="en-US" sz="2600" dirty="0"/>
              <a:t>Value of Public/Private </a:t>
            </a:r>
            <a:r>
              <a:rPr lang="en-US" sz="2600" dirty="0" smtClean="0"/>
              <a:t>and Residential/ Nonresidential </a:t>
            </a:r>
            <a:r>
              <a:rPr lang="en-US" sz="2600" dirty="0"/>
              <a:t>Construction Put in Place, </a:t>
            </a:r>
            <a:r>
              <a:rPr lang="en-US" sz="2600" dirty="0" smtClean="0"/>
              <a:t>2013</a:t>
            </a:r>
            <a:endParaRPr lang="en-US" sz="2600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074636"/>
              </p:ext>
            </p:extLst>
          </p:nvPr>
        </p:nvGraphicFramePr>
        <p:xfrm>
          <a:off x="447675" y="1629568"/>
          <a:ext cx="8153400" cy="465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99376" y="3254477"/>
            <a:ext cx="1671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Residential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407" y="3503675"/>
            <a:ext cx="183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$336.58 billion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6787" y="5312279"/>
            <a:ext cx="183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$296.48 billion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64710" y="3069811"/>
            <a:ext cx="183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$265.32 billion</a:t>
            </a:r>
            <a:endParaRPr lang="en-US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blackWhite">
          <a:xfrm>
            <a:off x="583585" y="4316360"/>
            <a:ext cx="1500854" cy="717755"/>
          </a:xfrm>
          <a:prstGeom prst="wedgeRectCallout">
            <a:avLst>
              <a:gd name="adj1" fmla="val 42643"/>
              <a:gd name="adj2" fmla="val -1036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$330.72 million (98.3%) of this is private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448" y="1225532"/>
            <a:ext cx="273971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private construction put in place in 2013 was $ 627.20 billion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85193" y="1087032"/>
            <a:ext cx="273971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public construction put in place in 2013 was $ 271.18 billion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1942173-93C8-46AA-965D-EEE2C1FC5D48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511629"/>
              </p:ext>
            </p:extLst>
          </p:nvPr>
        </p:nvGraphicFramePr>
        <p:xfrm>
          <a:off x="376238" y="1465957"/>
          <a:ext cx="8224837" cy="3951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36389" name="Rectangle 5"/>
          <p:cNvSpPr>
            <a:spLocks noChangeArrowheads="1"/>
          </p:cNvSpPr>
          <p:nvPr/>
        </p:nvSpPr>
        <p:spPr bwMode="black">
          <a:xfrm>
            <a:off x="216694" y="1197999"/>
            <a:ext cx="1090612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$ Billions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936390" name="Rectangle 6"/>
          <p:cNvSpPr>
            <a:spLocks noChangeArrowheads="1"/>
          </p:cNvSpPr>
          <p:nvPr/>
        </p:nvSpPr>
        <p:spPr bwMode="blackWhite">
          <a:xfrm>
            <a:off x="461962" y="5466735"/>
            <a:ext cx="8220075" cy="730526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 annual value of public construction has been fairly steady despite sharply varying economic conditions. Not so with private construction.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black">
          <a:xfrm>
            <a:off x="642584" y="176980"/>
            <a:ext cx="6662786" cy="78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defTabSz="114300" eaLnBrk="0" hangingPunct="0">
              <a:lnSpc>
                <a:spcPct val="90000"/>
              </a:lnSpc>
              <a:defRPr/>
            </a:pPr>
            <a:r>
              <a:rPr lang="en-US" sz="3000" b="1" kern="0" dirty="0" smtClean="0">
                <a:solidFill>
                  <a:srgbClr val="225A7A"/>
                </a:solidFill>
              </a:rPr>
              <a:t>Annual Value </a:t>
            </a:r>
            <a:r>
              <a:rPr lang="en-US" sz="3000" b="1" kern="0" dirty="0">
                <a:solidFill>
                  <a:srgbClr val="225A7A"/>
                </a:solidFill>
              </a:rPr>
              <a:t>of Construction Put in Place, </a:t>
            </a:r>
            <a:r>
              <a:rPr lang="en-US" sz="3000" b="1" kern="0" dirty="0" smtClean="0">
                <a:solidFill>
                  <a:srgbClr val="225A7A"/>
                </a:solidFill>
              </a:rPr>
              <a:t>Private </a:t>
            </a:r>
            <a:r>
              <a:rPr lang="en-US" sz="3000" b="1" kern="0" dirty="0">
                <a:solidFill>
                  <a:srgbClr val="225A7A"/>
                </a:solidFill>
              </a:rPr>
              <a:t>vs. Public, </a:t>
            </a:r>
            <a:r>
              <a:rPr lang="en-US" sz="3000" b="1" kern="0" dirty="0" smtClean="0">
                <a:solidFill>
                  <a:srgbClr val="225A7A"/>
                </a:solidFill>
              </a:rPr>
              <a:t>2002-2014</a:t>
            </a:r>
            <a:r>
              <a:rPr lang="en-US" sz="3000" b="1" kern="0" dirty="0">
                <a:solidFill>
                  <a:srgbClr val="225A7A"/>
                </a:solidFill>
              </a:rPr>
              <a:t>*</a:t>
            </a:r>
            <a:endParaRPr lang="en-US" sz="3000" b="1" kern="0" dirty="0" smtClean="0">
              <a:solidFill>
                <a:srgbClr val="225A7A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6352852"/>
            <a:ext cx="8682037" cy="468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sz="1100" dirty="0"/>
              <a:t>*2014 is October at annual rate; data are seasonally adjusted</a:t>
            </a:r>
          </a:p>
          <a:p>
            <a:pPr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sz="1100" dirty="0"/>
              <a:t>Sources: US Census Bureau at </a:t>
            </a:r>
            <a:r>
              <a:rPr lang="en-US" sz="1100" dirty="0">
                <a:hlinkClick r:id="rId4"/>
              </a:rPr>
              <a:t>http://www.census.gov/construction/c30/prpdf.html</a:t>
            </a:r>
            <a:r>
              <a:rPr lang="en-US" sz="1100" dirty="0"/>
              <a:t> ; Insurance Information Institute.</a:t>
            </a:r>
          </a:p>
        </p:txBody>
      </p:sp>
    </p:spTree>
    <p:extLst>
      <p:ext uri="{BB962C8B-B14F-4D97-AF65-F5344CB8AC3E}">
        <p14:creationId xmlns:p14="http://schemas.microsoft.com/office/powerpoint/2010/main" val="19336563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3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37891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3789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89F2AF18-F97D-44AB-8113-848198700EE7}" type="slidenum">
              <a:rPr lang="en-US" altLang="en-US" sz="900">
                <a:solidFill>
                  <a:srgbClr val="000000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7513" y="168275"/>
            <a:ext cx="7096125" cy="874713"/>
          </a:xfrm>
        </p:spPr>
        <p:txBody>
          <a:bodyPr/>
          <a:lstStyle/>
          <a:p>
            <a:r>
              <a:rPr lang="en-US" altLang="en-US" sz="2800" dirty="0" smtClean="0">
                <a:latin typeface="Arial" panose="020B0604020202020204" pitchFamily="34" charset="0"/>
              </a:rPr>
              <a:t>Surety LOB Rate Change, Monthly (vs.</a:t>
            </a:r>
            <a:br>
              <a:rPr lang="en-US" altLang="en-US" sz="2800" dirty="0" smtClean="0">
                <a:latin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</a:rPr>
              <a:t>Year Earlier) June 2014-November 2014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0" y="6575425"/>
            <a:ext cx="75692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>
                <a:solidFill>
                  <a:srgbClr val="000000"/>
                </a:solidFill>
              </a:rPr>
              <a:t>Sources: MarketScout, Insurance Information Institute. </a:t>
            </a: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blackWhite">
          <a:xfrm>
            <a:off x="444500" y="5670550"/>
            <a:ext cx="8207375" cy="8048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endParaRPr lang="en-US" altLang="en-US" sz="2000" b="1">
              <a:solidFill>
                <a:srgbClr val="FFFFFF"/>
              </a:solidFill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59792"/>
              </p:ext>
            </p:extLst>
          </p:nvPr>
        </p:nvGraphicFramePr>
        <p:xfrm>
          <a:off x="396875" y="1331913"/>
          <a:ext cx="8397875" cy="418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6243484" y="1860576"/>
            <a:ext cx="2138976" cy="1043756"/>
          </a:xfrm>
          <a:prstGeom prst="wedgeRectCallout">
            <a:avLst>
              <a:gd name="adj1" fmla="val 35923"/>
              <a:gd name="adj2" fmla="val 21886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Last rate increase, at 1%, appears to have occurred in November 2013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585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1942173-93C8-46AA-965D-EEE2C1FC5D48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335744"/>
              </p:ext>
            </p:extLst>
          </p:nvPr>
        </p:nvGraphicFramePr>
        <p:xfrm>
          <a:off x="376238" y="1465957"/>
          <a:ext cx="8224837" cy="380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36389" name="Rectangle 5"/>
          <p:cNvSpPr>
            <a:spLocks noChangeArrowheads="1"/>
          </p:cNvSpPr>
          <p:nvPr/>
        </p:nvSpPr>
        <p:spPr bwMode="black">
          <a:xfrm>
            <a:off x="216694" y="1197999"/>
            <a:ext cx="1090612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$ Billions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936390" name="Rectangle 6"/>
          <p:cNvSpPr>
            <a:spLocks noChangeArrowheads="1"/>
          </p:cNvSpPr>
          <p:nvPr/>
        </p:nvSpPr>
        <p:spPr bwMode="blackWhite">
          <a:xfrm>
            <a:off x="461962" y="5322190"/>
            <a:ext cx="8220075" cy="875071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>
                <a:solidFill>
                  <a:srgbClr val="FFFFFF"/>
                </a:solidFill>
              </a:rPr>
              <a:t>Private </a:t>
            </a:r>
            <a:r>
              <a:rPr lang="en-US" b="1" dirty="0" smtClean="0">
                <a:solidFill>
                  <a:srgbClr val="FFFFFF"/>
                </a:solidFill>
              </a:rPr>
              <a:t>construction activity is rising but remains well below pre-recession (bubble?) peak</a:t>
            </a:r>
            <a:r>
              <a:rPr lang="en-US" b="1" dirty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FF"/>
                </a:solidFill>
              </a:rPr>
              <a:t>residential construction no longer dominates.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black">
          <a:xfrm>
            <a:off x="461961" y="176980"/>
            <a:ext cx="7344851" cy="78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defTabSz="114300" eaLnBrk="0" hangingPunct="0">
              <a:lnSpc>
                <a:spcPct val="90000"/>
              </a:lnSpc>
              <a:defRPr/>
            </a:pPr>
            <a:r>
              <a:rPr lang="en-US" sz="2400" b="1" kern="0" dirty="0" smtClean="0">
                <a:solidFill>
                  <a:srgbClr val="225A7A"/>
                </a:solidFill>
              </a:rPr>
              <a:t>Annual Value </a:t>
            </a:r>
            <a:r>
              <a:rPr lang="en-US" sz="2400" b="1" kern="0" dirty="0">
                <a:solidFill>
                  <a:srgbClr val="225A7A"/>
                </a:solidFill>
              </a:rPr>
              <a:t>of Construction Put in Place, </a:t>
            </a:r>
            <a:r>
              <a:rPr lang="en-US" sz="2400" b="1" kern="0" dirty="0" smtClean="0">
                <a:solidFill>
                  <a:srgbClr val="225A7A"/>
                </a:solidFill>
              </a:rPr>
              <a:t>Private Residential &amp; Nonresidential, 2002-2014</a:t>
            </a:r>
            <a:r>
              <a:rPr lang="en-US" sz="2400" b="1" kern="0" dirty="0">
                <a:solidFill>
                  <a:srgbClr val="225A7A"/>
                </a:solidFill>
              </a:rPr>
              <a:t>*</a:t>
            </a:r>
            <a:endParaRPr lang="en-US" sz="2400" b="1" kern="0" dirty="0" smtClean="0">
              <a:solidFill>
                <a:srgbClr val="225A7A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6352852"/>
            <a:ext cx="8682037" cy="468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sz="1100" dirty="0" smtClean="0"/>
              <a:t>*2014 is October at annual rate; data are seasonally adjusted</a:t>
            </a:r>
            <a:endParaRPr lang="en-US" sz="1100" dirty="0"/>
          </a:p>
          <a:p>
            <a:pPr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sz="1100" dirty="0"/>
              <a:t>Sources: US </a:t>
            </a:r>
            <a:r>
              <a:rPr lang="en-US" sz="1100" dirty="0" smtClean="0"/>
              <a:t>Census Bureau at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www.census.gov/construction/c30/prpdf.html</a:t>
            </a:r>
            <a:r>
              <a:rPr lang="en-US" sz="1100" dirty="0" smtClean="0"/>
              <a:t> ; </a:t>
            </a:r>
            <a:r>
              <a:rPr lang="en-US" sz="1100" dirty="0"/>
              <a:t>Insurance Information Institute.</a:t>
            </a:r>
          </a:p>
        </p:txBody>
      </p:sp>
    </p:spTree>
    <p:extLst>
      <p:ext uri="{BB962C8B-B14F-4D97-AF65-F5344CB8AC3E}">
        <p14:creationId xmlns:p14="http://schemas.microsoft.com/office/powerpoint/2010/main" val="24592020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39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410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0CDA3-BBCA-43E0-9320-4D65E8B5D3F4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6656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Change in Value of Private Construction Put in Place, by Segment,  Oct. 2014 vs. Oct. 2013*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577664"/>
              </p:ext>
            </p:extLst>
          </p:nvPr>
        </p:nvGraphicFramePr>
        <p:xfrm>
          <a:off x="58737" y="1444772"/>
          <a:ext cx="8766175" cy="4105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26150" name="Rectangle 6"/>
          <p:cNvSpPr>
            <a:spLocks noChangeArrowheads="1"/>
          </p:cNvSpPr>
          <p:nvPr/>
        </p:nvSpPr>
        <p:spPr bwMode="blackWhite">
          <a:xfrm>
            <a:off x="461963" y="5572327"/>
            <a:ext cx="8220075" cy="81597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Private construction </a:t>
            </a:r>
            <a:r>
              <a:rPr lang="en-US" b="1" dirty="0">
                <a:solidFill>
                  <a:srgbClr val="FFFFFF"/>
                </a:solidFill>
              </a:rPr>
              <a:t>a</a:t>
            </a:r>
            <a:r>
              <a:rPr lang="en-US" b="1" dirty="0" smtClean="0">
                <a:solidFill>
                  <a:srgbClr val="FFFFFF"/>
                </a:solidFill>
              </a:rPr>
              <a:t>ctivity is strong in Manufacturing and Office segments, weak in many others, including the key </a:t>
            </a:r>
            <a:r>
              <a:rPr lang="en-US" b="1" dirty="0">
                <a:solidFill>
                  <a:srgbClr val="FFFFFF"/>
                </a:solidFill>
              </a:rPr>
              <a:t>r</a:t>
            </a:r>
            <a:r>
              <a:rPr lang="en-US" b="1" dirty="0" smtClean="0">
                <a:solidFill>
                  <a:srgbClr val="FFFFFF"/>
                </a:solidFill>
              </a:rPr>
              <a:t>esidential sector</a:t>
            </a:r>
            <a:r>
              <a:rPr lang="en-US" b="1" dirty="0">
                <a:solidFill>
                  <a:srgbClr val="FFFFFF"/>
                </a:solidFill>
              </a:rPr>
              <a:t>.</a:t>
            </a:r>
            <a:r>
              <a:rPr lang="en-US" b="1" dirty="0" smtClean="0">
                <a:solidFill>
                  <a:srgbClr val="FFFFFF"/>
                </a:solidFill>
              </a:rPr>
              <a:t> Construction in Power remains high but isn’t </a:t>
            </a:r>
            <a:r>
              <a:rPr lang="en-US" b="1" smtClean="0">
                <a:solidFill>
                  <a:srgbClr val="FFFFFF"/>
                </a:solidFill>
              </a:rPr>
              <a:t>growing further.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black">
          <a:xfrm>
            <a:off x="85725" y="1174954"/>
            <a:ext cx="1602785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Percent Change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926153" name="AutoShape 9"/>
          <p:cNvSpPr>
            <a:spLocks noChangeArrowheads="1"/>
          </p:cNvSpPr>
          <p:nvPr/>
        </p:nvSpPr>
        <p:spPr bwMode="blackWhite">
          <a:xfrm>
            <a:off x="6641545" y="1086464"/>
            <a:ext cx="2300749" cy="978310"/>
          </a:xfrm>
          <a:prstGeom prst="wedgeRectCallout">
            <a:avLst>
              <a:gd name="adj1" fmla="val -42574"/>
              <a:gd name="adj2" fmla="val 3229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sz="1200" b="1" dirty="0" smtClean="0">
                <a:solidFill>
                  <a:schemeClr val="bg1"/>
                </a:solidFill>
              </a:rPr>
              <a:t>The nonresidential segments are graphed with the largest dollar amount of construction activity to smallest from left to right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-147918" y="6431729"/>
            <a:ext cx="9090212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*seasonally </a:t>
            </a:r>
            <a:r>
              <a:rPr lang="en-US" sz="1100" dirty="0" smtClean="0"/>
              <a:t>adjusted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Source: U.S. Census </a:t>
            </a:r>
            <a:r>
              <a:rPr lang="en-US" sz="1100" dirty="0" smtClean="0"/>
              <a:t>Bureau, </a:t>
            </a:r>
            <a:r>
              <a:rPr lang="en-US" sz="1100" dirty="0" smtClean="0">
                <a:hlinkClick r:id="rId4"/>
              </a:rPr>
              <a:t>http://www.census.gov/construction/c30/c30index.html</a:t>
            </a:r>
            <a:r>
              <a:rPr lang="en-US" sz="1100" dirty="0" smtClean="0"/>
              <a:t> ; Insurance Information Institute.  </a:t>
            </a:r>
            <a:endParaRPr lang="en-US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2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50" grpId="0" animBg="1"/>
      <p:bldP spid="19261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410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0CDA3-BBCA-43E0-9320-4D65E8B5D3F4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6656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Change in Value of Public Construction Put in Place, by Segment,  Oct. 2014 vs. Oct. 2013*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393739"/>
              </p:ext>
            </p:extLst>
          </p:nvPr>
        </p:nvGraphicFramePr>
        <p:xfrm>
          <a:off x="90488" y="1689100"/>
          <a:ext cx="87661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26150" name="Rectangle 6"/>
          <p:cNvSpPr>
            <a:spLocks noChangeArrowheads="1"/>
          </p:cNvSpPr>
          <p:nvPr/>
        </p:nvSpPr>
        <p:spPr bwMode="blackWhite">
          <a:xfrm>
            <a:off x="461963" y="5464175"/>
            <a:ext cx="8220075" cy="81597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b="1" dirty="0">
                <a:solidFill>
                  <a:schemeClr val="bg1"/>
                </a:solidFill>
              </a:rPr>
              <a:t>Public sector construction activity is down </a:t>
            </a:r>
            <a:r>
              <a:rPr lang="en-US" b="1" dirty="0" smtClean="0">
                <a:solidFill>
                  <a:schemeClr val="bg1"/>
                </a:solidFill>
              </a:rPr>
              <a:t>in many of the largest </a:t>
            </a:r>
            <a:r>
              <a:rPr lang="en-US" b="1" dirty="0">
                <a:solidFill>
                  <a:schemeClr val="bg1"/>
                </a:solidFill>
              </a:rPr>
              <a:t>segments, a situation that likely </a:t>
            </a:r>
            <a:r>
              <a:rPr lang="en-US" b="1" dirty="0" smtClean="0">
                <a:solidFill>
                  <a:schemeClr val="bg1"/>
                </a:solidFill>
              </a:rPr>
              <a:t>will persist</a:t>
            </a:r>
            <a:r>
              <a:rPr lang="en-US" b="1" dirty="0">
                <a:solidFill>
                  <a:schemeClr val="bg1"/>
                </a:solidFill>
              </a:rPr>
              <a:t>, dragging on public entity risk exposures</a:t>
            </a: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black">
          <a:xfrm>
            <a:off x="85725" y="1334481"/>
            <a:ext cx="1568535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Percent change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-147918" y="6431729"/>
            <a:ext cx="9090212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*seasonally </a:t>
            </a:r>
            <a:r>
              <a:rPr lang="en-US" sz="1100" dirty="0" smtClean="0"/>
              <a:t>adjusted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Source: U.S. Census </a:t>
            </a:r>
            <a:r>
              <a:rPr lang="en-US" sz="1100" dirty="0" smtClean="0"/>
              <a:t>Bureau, </a:t>
            </a:r>
            <a:r>
              <a:rPr lang="en-US" sz="1100" dirty="0" smtClean="0">
                <a:hlinkClick r:id="rId4"/>
              </a:rPr>
              <a:t>http://www.census.gov/construction/c30/c30index.html</a:t>
            </a:r>
            <a:r>
              <a:rPr lang="en-US" sz="1100" dirty="0" smtClean="0"/>
              <a:t> ; Insurance Information Institute.  </a:t>
            </a:r>
            <a:endParaRPr lang="en-US" sz="1100" dirty="0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blackWhite">
          <a:xfrm>
            <a:off x="3500284" y="1032139"/>
            <a:ext cx="3593546" cy="604684"/>
          </a:xfrm>
          <a:prstGeom prst="wedgeRectCallout">
            <a:avLst>
              <a:gd name="adj1" fmla="val -42574"/>
              <a:gd name="adj2" fmla="val 3229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sz="1200" b="1" dirty="0" smtClean="0">
                <a:solidFill>
                  <a:schemeClr val="bg1"/>
                </a:solidFill>
              </a:rPr>
              <a:t>The nonresidential segments are graphed with the largest dollar amount of construction activity to smallest from left to right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50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2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3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83059-9616-4448-9678-6BB308674DB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Surety, Direct and Net Premiums Written (nominal), 1993–2013E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/>
          </p:nvPr>
        </p:nvGraphicFramePr>
        <p:xfrm>
          <a:off x="431800" y="1679575"/>
          <a:ext cx="8194675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4168878" y="1266825"/>
            <a:ext cx="3712138" cy="679449"/>
          </a:xfrm>
          <a:prstGeom prst="wedgeRectCallout">
            <a:avLst>
              <a:gd name="adj1" fmla="val 51714"/>
              <a:gd name="adj2" fmla="val 14558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Nominal surety premium growth was negative/flat since the “Great Recession” began, until 2014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575615"/>
            <a:ext cx="8686800" cy="2823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Sources: </a:t>
            </a:r>
            <a:r>
              <a:rPr lang="en-US" sz="1100" dirty="0"/>
              <a:t>A.M. </a:t>
            </a:r>
            <a:r>
              <a:rPr lang="en-US" sz="1100" dirty="0" smtClean="0"/>
              <a:t>Best; Insurance Information Institute estimate for 2014 based on 9-month data from SNL Financial.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142" y="1266825"/>
            <a:ext cx="223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 Millions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02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2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3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83059-9616-4448-9678-6BB308674DB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Surety, Direct and Net Premiums Written (inflation-adjusted), 1993–2013E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/>
          </p:nvPr>
        </p:nvGraphicFramePr>
        <p:xfrm>
          <a:off x="431800" y="1679575"/>
          <a:ext cx="8194675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4652810" y="1147763"/>
            <a:ext cx="4033990" cy="679449"/>
          </a:xfrm>
          <a:prstGeom prst="wedgeRectCallout">
            <a:avLst>
              <a:gd name="adj1" fmla="val 35229"/>
              <a:gd name="adj2" fmla="val 16439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Adjusted for inflation, Surety premium growth was negative ever since the “Great Recession” began, until 2014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575615"/>
            <a:ext cx="8686800" cy="2823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Sources: </a:t>
            </a:r>
            <a:r>
              <a:rPr lang="en-US" sz="1100" dirty="0"/>
              <a:t>A.M. </a:t>
            </a:r>
            <a:r>
              <a:rPr lang="en-US" sz="1100" dirty="0" smtClean="0"/>
              <a:t>Best; Insurance Information Institute estimate </a:t>
            </a:r>
            <a:r>
              <a:rPr lang="en-US" sz="1100" smtClean="0"/>
              <a:t>for 2014 </a:t>
            </a:r>
            <a:r>
              <a:rPr lang="en-US" sz="1100" dirty="0" smtClean="0"/>
              <a:t>based on 9-month data from SNL Financial.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142" y="1035784"/>
            <a:ext cx="153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 Millions, 2014 dollars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322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2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3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83059-9616-4448-9678-6BB308674DB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691740" y="129817"/>
            <a:ext cx="6456311" cy="860425"/>
          </a:xfrm>
        </p:spPr>
        <p:txBody>
          <a:bodyPr/>
          <a:lstStyle/>
          <a:p>
            <a:r>
              <a:rPr lang="en-US" dirty="0" smtClean="0"/>
              <a:t>Surety Direct Premiums Written (nominal), 1993–2013E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218739"/>
              </p:ext>
            </p:extLst>
          </p:nvPr>
        </p:nvGraphicFramePr>
        <p:xfrm>
          <a:off x="431800" y="1679575"/>
          <a:ext cx="8194675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4168878" y="1266825"/>
            <a:ext cx="3712138" cy="679449"/>
          </a:xfrm>
          <a:prstGeom prst="wedgeRectCallout">
            <a:avLst>
              <a:gd name="adj1" fmla="val 40060"/>
              <a:gd name="adj2" fmla="val 17741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Nominal surety premium growth was negative/flat since the “Great Recession” began, until 2014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575615"/>
            <a:ext cx="8686800" cy="2823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Sources: </a:t>
            </a:r>
            <a:r>
              <a:rPr lang="en-US" sz="1100" dirty="0"/>
              <a:t>A.M. </a:t>
            </a:r>
            <a:r>
              <a:rPr lang="en-US" sz="1100" dirty="0" smtClean="0"/>
              <a:t>Best; Insurance Information Institute estimate for 2014 based on 9-month data from SNL Financial.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142" y="1266825"/>
            <a:ext cx="223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 Millions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5211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5"/>
          <p:cNvSpPr>
            <a:spLocks noGrp="1" noChangeArrowheads="1"/>
          </p:cNvSpPr>
          <p:nvPr>
            <p:ph type="dt" sz="quarter" idx="10"/>
          </p:nvPr>
        </p:nvSpPr>
        <p:spPr>
          <a:xfrm>
            <a:off x="85725" y="6961188"/>
            <a:ext cx="1352550" cy="117475"/>
          </a:xfr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2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53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83059-9616-4448-9678-6BB308674DB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Surety, Direct and Net Premiums Written (inflation-adjusted), 1993–2013E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334283"/>
              </p:ext>
            </p:extLst>
          </p:nvPr>
        </p:nvGraphicFramePr>
        <p:xfrm>
          <a:off x="431800" y="1679575"/>
          <a:ext cx="8194675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endParaRPr lang="en-US" sz="1600" b="1">
              <a:solidFill>
                <a:srgbClr val="225A7A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4652810" y="1147763"/>
            <a:ext cx="4033990" cy="679449"/>
          </a:xfrm>
          <a:prstGeom prst="wedgeRectCallout">
            <a:avLst>
              <a:gd name="adj1" fmla="val 14024"/>
              <a:gd name="adj2" fmla="val 22372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Adjusted for inflation, Surety premium growth was negative ever since the “Great Recession” began, until 2014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575615"/>
            <a:ext cx="8686800" cy="2823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Sources: </a:t>
            </a:r>
            <a:r>
              <a:rPr lang="en-US" sz="1100" dirty="0"/>
              <a:t>A.M. </a:t>
            </a:r>
            <a:r>
              <a:rPr lang="en-US" sz="1100" dirty="0" smtClean="0"/>
              <a:t>Best; Insurance Information Institute estimate </a:t>
            </a:r>
            <a:r>
              <a:rPr lang="en-US" sz="1100" smtClean="0"/>
              <a:t>for 2014 </a:t>
            </a:r>
            <a:r>
              <a:rPr lang="en-US" sz="1100" dirty="0" smtClean="0"/>
              <a:t>based on 9-month data from SNL Financial.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142" y="1035784"/>
            <a:ext cx="153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 Millions, 2014 dollars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603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0138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CD4B1-62DD-4C9F-B92F-E15EAAAF53A1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13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86" y="98762"/>
            <a:ext cx="6352227" cy="860425"/>
          </a:xfrm>
        </p:spPr>
        <p:txBody>
          <a:bodyPr/>
          <a:lstStyle/>
          <a:p>
            <a:r>
              <a:rPr lang="en-US" dirty="0" smtClean="0"/>
              <a:t>Change in Surety Rate Renewals, Quarterly, 2011:Q1 - 2014:Q3</a:t>
            </a:r>
          </a:p>
        </p:txBody>
      </p:sp>
      <p:sp>
        <p:nvSpPr>
          <p:cNvPr id="101383" name="Rectangle 4"/>
          <p:cNvSpPr>
            <a:spLocks noChangeArrowheads="1"/>
          </p:cNvSpPr>
          <p:nvPr/>
        </p:nvSpPr>
        <p:spPr bwMode="auto">
          <a:xfrm>
            <a:off x="0" y="6489700"/>
            <a:ext cx="7569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Council of Insurance Agents and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Brokers, at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  <a:hlinkClick r:id="rId3"/>
              </a:rPr>
              <a:t>www.ciab.com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;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Insurance Information Institute.</a:t>
            </a:r>
          </a:p>
        </p:txBody>
      </p:sp>
      <p:sp>
        <p:nvSpPr>
          <p:cNvPr id="1938437" name="Rectangle 5"/>
          <p:cNvSpPr>
            <a:spLocks noChangeArrowheads="1"/>
          </p:cNvSpPr>
          <p:nvPr/>
        </p:nvSpPr>
        <p:spPr bwMode="blackWhite">
          <a:xfrm>
            <a:off x="103242" y="5545393"/>
            <a:ext cx="8922774" cy="66859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Most major commercial </a:t>
            </a:r>
            <a:r>
              <a:rPr lang="en-US" b="1" dirty="0">
                <a:solidFill>
                  <a:srgbClr val="FFFFFF"/>
                </a:solidFill>
              </a:rPr>
              <a:t>l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ines </a:t>
            </a:r>
            <a:r>
              <a:rPr lang="en-US" b="1" dirty="0">
                <a:solidFill>
                  <a:srgbClr val="FFFFFF"/>
                </a:solidFill>
              </a:rPr>
              <a:t>r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enewed upward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in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Q3:2014,</a:t>
            </a:r>
            <a:b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with D&amp;O, EPL, &amp;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Workers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Comp leading the way.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1385" name="Rectangle 6"/>
          <p:cNvSpPr>
            <a:spLocks noChangeArrowheads="1"/>
          </p:cNvSpPr>
          <p:nvPr/>
        </p:nvSpPr>
        <p:spPr bwMode="black">
          <a:xfrm>
            <a:off x="206093" y="1172821"/>
            <a:ext cx="2464363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25A7A"/>
                </a:solidFill>
                <a:latin typeface="Arial" charset="0"/>
                <a:cs typeface="Arial" charset="0"/>
              </a:rPr>
              <a:t>Percentage </a:t>
            </a:r>
            <a:r>
              <a:rPr lang="en-US" sz="16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  <a:t>Change</a:t>
            </a:r>
            <a:br>
              <a:rPr lang="en-US" sz="16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</a:br>
            <a:r>
              <a:rPr lang="en-US" sz="16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  <a:t>from Prior Quarter</a:t>
            </a:r>
            <a:endParaRPr lang="en-US" sz="16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666251"/>
              </p:ext>
            </p:extLst>
          </p:nvPr>
        </p:nvGraphicFramePr>
        <p:xfrm>
          <a:off x="406400" y="1763503"/>
          <a:ext cx="8194675" cy="4097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6267792"/>
            <a:ext cx="8790040" cy="2908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63500" indent="-6350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 smtClean="0"/>
              <a:t>Note: CIAB data cited here are based on a survey. Rate changes earned by individual insurers can and do vary, potentially substantially.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11009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0138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CD4B1-62DD-4C9F-B92F-E15EAAAF53A1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13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386" y="90488"/>
            <a:ext cx="7400925" cy="860425"/>
          </a:xfrm>
        </p:spPr>
        <p:txBody>
          <a:bodyPr/>
          <a:lstStyle/>
          <a:p>
            <a:r>
              <a:rPr lang="en-US" dirty="0" smtClean="0"/>
              <a:t>Change in Commercial Rate Renewals, by Line: 2014:Q3</a:t>
            </a:r>
          </a:p>
        </p:txBody>
      </p:sp>
      <p:sp>
        <p:nvSpPr>
          <p:cNvPr id="101383" name="Rectangle 4"/>
          <p:cNvSpPr>
            <a:spLocks noChangeArrowheads="1"/>
          </p:cNvSpPr>
          <p:nvPr/>
        </p:nvSpPr>
        <p:spPr bwMode="auto">
          <a:xfrm>
            <a:off x="0" y="6489700"/>
            <a:ext cx="7569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Council of Insurance Agents and Brokers; Insurance Information Institute.</a:t>
            </a:r>
          </a:p>
        </p:txBody>
      </p:sp>
      <p:sp>
        <p:nvSpPr>
          <p:cNvPr id="1938437" name="Rectangle 5"/>
          <p:cNvSpPr>
            <a:spLocks noChangeArrowheads="1"/>
          </p:cNvSpPr>
          <p:nvPr/>
        </p:nvSpPr>
        <p:spPr bwMode="blackWhite">
          <a:xfrm>
            <a:off x="103242" y="5545393"/>
            <a:ext cx="8922774" cy="66859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Most major commercial </a:t>
            </a:r>
            <a:r>
              <a:rPr lang="en-US" b="1" dirty="0">
                <a:solidFill>
                  <a:srgbClr val="FFFFFF"/>
                </a:solidFill>
              </a:rPr>
              <a:t>l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ines </a:t>
            </a:r>
            <a:r>
              <a:rPr lang="en-US" b="1" dirty="0">
                <a:solidFill>
                  <a:srgbClr val="FFFFFF"/>
                </a:solidFill>
              </a:rPr>
              <a:t>r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enewed upward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in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Q3:2014,</a:t>
            </a:r>
            <a:b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with D&amp;O, EPL, &amp;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Workers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Comp leading the way.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1385" name="Rectangle 6"/>
          <p:cNvSpPr>
            <a:spLocks noChangeArrowheads="1"/>
          </p:cNvSpPr>
          <p:nvPr/>
        </p:nvSpPr>
        <p:spPr bwMode="black">
          <a:xfrm>
            <a:off x="206093" y="1172821"/>
            <a:ext cx="2464363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25A7A"/>
                </a:solidFill>
                <a:latin typeface="Arial" charset="0"/>
                <a:cs typeface="Arial" charset="0"/>
              </a:rPr>
              <a:t>Percentage </a:t>
            </a:r>
            <a:r>
              <a:rPr lang="en-US" sz="16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  <a:t>Change</a:t>
            </a:r>
            <a:endParaRPr lang="en-US" sz="16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50061"/>
              </p:ext>
            </p:extLst>
          </p:nvPr>
        </p:nvGraphicFramePr>
        <p:xfrm>
          <a:off x="374650" y="1394420"/>
          <a:ext cx="8194675" cy="4097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6267792"/>
            <a:ext cx="8790040" cy="2908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63500" indent="-6350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 smtClean="0"/>
              <a:t>Note: CIAB data cited here are based on a survey. Rate changes earned by individual insurers can and do vary, potentially substantially.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5124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5125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06CB87-3F23-428F-AB05-3D91881BE3D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Change in Surety DWP vs. Nominal GDP, 1994-2013E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68300" y="1651000"/>
          <a:ext cx="83693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PTShape_0"/>
          <p:cNvSpPr>
            <a:spLocks noChangeArrowheads="1"/>
          </p:cNvSpPr>
          <p:nvPr/>
        </p:nvSpPr>
        <p:spPr bwMode="blackWhite">
          <a:xfrm>
            <a:off x="4149213" y="1258530"/>
            <a:ext cx="3106993" cy="737420"/>
          </a:xfrm>
          <a:prstGeom prst="wedgeRectCallout">
            <a:avLst>
              <a:gd name="adj1" fmla="val 6741"/>
              <a:gd name="adj2" fmla="val 108564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Annual changes in Surety premiums written are far more volatile than for GDP growth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88489" y="6431729"/>
            <a:ext cx="9006350" cy="4262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Sources: U.S. Department of Commerce; A.M</a:t>
            </a:r>
            <a:r>
              <a:rPr lang="en-US" sz="1100" dirty="0"/>
              <a:t>. </a:t>
            </a:r>
            <a:r>
              <a:rPr lang="en-US" sz="1100" dirty="0" smtClean="0"/>
              <a:t>Best; Insurance Information Institute estimate for 2013 based on 9-month data from SNL </a:t>
            </a:r>
            <a:r>
              <a:rPr lang="en-US" sz="1100" dirty="0" err="1" smtClean="0"/>
              <a:t>Finl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5124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5125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06CB87-3F23-428F-AB05-3D91881BE3D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Change in 3-Year Total of Surety DWP vs. Nominal GDP, 1994-2013E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574766"/>
              </p:ext>
            </p:extLst>
          </p:nvPr>
        </p:nvGraphicFramePr>
        <p:xfrm>
          <a:off x="368300" y="1651000"/>
          <a:ext cx="83693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PTShape_0"/>
          <p:cNvSpPr>
            <a:spLocks noChangeArrowheads="1"/>
          </p:cNvSpPr>
          <p:nvPr/>
        </p:nvSpPr>
        <p:spPr bwMode="blackWhite">
          <a:xfrm>
            <a:off x="4168877" y="1076326"/>
            <a:ext cx="4316361" cy="737420"/>
          </a:xfrm>
          <a:prstGeom prst="wedgeRectCallout">
            <a:avLst>
              <a:gd name="adj1" fmla="val 18814"/>
              <a:gd name="adj2" fmla="val 179231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Annual changes in 3-year rolling totals of direct surety premiums written tracked nominal GDP growth until the Great Recession ended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88489" y="6431729"/>
            <a:ext cx="9006350" cy="4262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 dirty="0" smtClean="0"/>
              <a:t>Sources: U.S. Department of Commerce; A.M</a:t>
            </a:r>
            <a:r>
              <a:rPr lang="en-US" sz="1100" dirty="0"/>
              <a:t>. </a:t>
            </a:r>
            <a:r>
              <a:rPr lang="en-US" sz="1100" dirty="0" smtClean="0"/>
              <a:t>Best; Insurance Information Institute estimate for 2013 based on 9-month data from SNL </a:t>
            </a:r>
            <a:r>
              <a:rPr lang="en-US" sz="1100" dirty="0" err="1" smtClean="0"/>
              <a:t>Finl</a:t>
            </a:r>
            <a:r>
              <a:rPr lang="en-US" sz="1100" dirty="0" smtClean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78844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d1b25dd7-2819-40d4-857e-0586fe15f666"/>
  <p:tag name="ARTICULATE_TITLE_TAG" val="P/C Net Premiums Written: % Change"/>
  <p:tag name="ARTICULATE_SLIDE_NAV" val="57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fitability Peaks &amp; Troughs in the P/C Insurance Industry"/>
  <p:tag name="ARTICULATE_SLIDE_GUID" val="5f352899-b35e-44e4-b252-7ee23066d223"/>
  <p:tag name="ARTICULATE_SLIDE_NAV" val="44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/C Net Income After Taxes"/>
  <p:tag name="ARTICULATE_SLIDE_GUID" val="b36d2394-cab0-4993-8a78-0afe809536e5"/>
  <p:tag name="ARTICULATE_SLIDE_NAV" val="43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/C Insurance Industry Combined Ratio"/>
  <p:tag name="ARTICULATE_SLIDE_GUID" val="d597db85-55e1-4188-b89d-d656c2dd132a"/>
  <p:tag name="ARTICULATE_SLIDE_NAV" val="52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d816a7d-974e-4f1a-9550-52aea7948b6c"/>
  <p:tag name="ARTICULATE_SLIDE_NAV" val="48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192144</TotalTime>
  <Words>2272</Words>
  <Application>Microsoft Office PowerPoint</Application>
  <PresentationFormat>On-screen Show (4:3)</PresentationFormat>
  <Paragraphs>310</Paragraphs>
  <Slides>34</Slides>
  <Notes>32</Notes>
  <HiddenSlides>11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Symbol</vt:lpstr>
      <vt:lpstr>Verdana</vt:lpstr>
      <vt:lpstr>Wingdings</vt:lpstr>
      <vt:lpstr>Default Design</vt:lpstr>
      <vt:lpstr>Chart</vt:lpstr>
      <vt:lpstr>The Surety and P/C Insurance Industries: Overview &amp; Outlook for 2015 and Beyond Trends, Challenges &amp; Opportunities </vt:lpstr>
      <vt:lpstr>Presentation Outline</vt:lpstr>
      <vt:lpstr>Surety LOB Rate Change, Monthly (vs. Year Earlier) June 2014-November 2014</vt:lpstr>
      <vt:lpstr>Surety Direct Premiums Written (nominal), 1993–2013E</vt:lpstr>
      <vt:lpstr>Surety, Direct and Net Premiums Written (inflation-adjusted), 1993–2013E</vt:lpstr>
      <vt:lpstr>Change in Surety Rate Renewals, Quarterly, 2011:Q1 - 2014:Q3</vt:lpstr>
      <vt:lpstr>Change in Commercial Rate Renewals, by Line: 2014:Q3</vt:lpstr>
      <vt:lpstr>Annual Change in Surety DWP vs. Nominal GDP, 1994-2013E</vt:lpstr>
      <vt:lpstr>Annual Change in 3-Year Total of Surety DWP vs. Nominal GDP, 1994-2013E</vt:lpstr>
      <vt:lpstr>Surety Loss+LAE Ratio, 2003-2012</vt:lpstr>
      <vt:lpstr>Surety Combined Ratio, Net Basis, 2003-2012</vt:lpstr>
      <vt:lpstr>Y-o-Y Percentage Change: Construction Spending vs. Surety DWP, 2001-2012*</vt:lpstr>
      <vt:lpstr>PowerPoint Presentation</vt:lpstr>
      <vt:lpstr>P/C Net Premium Growth: Annual Change,  1971—2014F</vt:lpstr>
      <vt:lpstr>Profitability Peaks &amp; Troughs in the P/C Insurance Industry, 1975 – 2014:H1*</vt:lpstr>
      <vt:lpstr>P/C Industry Net Income After Taxes 1991–2014:1H</vt:lpstr>
      <vt:lpstr>P/C Insurance Industry  Combined Ratio, 2001–2013:Q3*</vt:lpstr>
      <vt:lpstr>Policyholder Surplus,  2006:Q4–2014:1H</vt:lpstr>
      <vt:lpstr>The Investment Story:  Low Interest Rates, Past and Future</vt:lpstr>
      <vt:lpstr>U.S. Treasury 2- and 10-Year Note Yields*: 1990–2014</vt:lpstr>
      <vt:lpstr>Net Yield on P/C Insurer Invested Assets, 2007-2014:1H</vt:lpstr>
      <vt:lpstr>Property/Casualty Insurance Industry Investment Gain: 1994–2014:1H1</vt:lpstr>
      <vt:lpstr>PowerPoint Presentation</vt:lpstr>
      <vt:lpstr>The Construction Industry: A Major Driver of Surety Exposure</vt:lpstr>
      <vt:lpstr>Construction Employment, Jan. 2010—November 2014*</vt:lpstr>
      <vt:lpstr>Construction Employment,  Jan. 2003–November 2014 </vt:lpstr>
      <vt:lpstr>Employment in Oil &amp; Gas Extraction, Jan. 2010—Nov. 2014*</vt:lpstr>
      <vt:lpstr>Value of Public/Private and Residential/ Nonresidential Construction Put in Place, 2013</vt:lpstr>
      <vt:lpstr>PowerPoint Presentation</vt:lpstr>
      <vt:lpstr>PowerPoint Presentation</vt:lpstr>
      <vt:lpstr>Change in Value of Private Construction Put in Place, by Segment,  Oct. 2014 vs. Oct. 2013*</vt:lpstr>
      <vt:lpstr>Change in Value of Public Construction Put in Place, by Segment,  Oct. 2014 vs. Oct. 2013*</vt:lpstr>
      <vt:lpstr>Surety, Direct and Net Premiums Written (nominal), 1993–2013E</vt:lpstr>
      <vt:lpstr>Surety, Direct and Net Premiums Written (inflation-adjusted), 1993–2013E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Lewis, Shorna</cp:lastModifiedBy>
  <cp:revision>3964</cp:revision>
  <cp:lastPrinted>2015-01-06T13:26:56Z</cp:lastPrinted>
  <dcterms:modified xsi:type="dcterms:W3CDTF">2015-03-18T13:15:53Z</dcterms:modified>
</cp:coreProperties>
</file>