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Override1.xml" ContentType="application/vnd.openxmlformats-officedocument.themeOverr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Override2.xml" ContentType="application/vnd.openxmlformats-officedocument.themeOverride+xml"/>
  <Override PartName="/ppt/tags/tag8.xml" ContentType="application/vnd.openxmlformats-officedocument.presentationml.tags+xml"/>
  <Override PartName="/ppt/theme/themeOverride3.xml" ContentType="application/vnd.openxmlformats-officedocument.themeOverr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Override4.xml" ContentType="application/vnd.openxmlformats-officedocument.themeOverride+xml"/>
  <Override PartName="/ppt/tags/tag14.xml" ContentType="application/vnd.openxmlformats-officedocument.presentationml.tags+xml"/>
  <Override PartName="/ppt/theme/themeOverride5.xml" ContentType="application/vnd.openxmlformats-officedocument.themeOverride+xml"/>
  <Override PartName="/ppt/tags/tag15.xml" ContentType="application/vnd.openxmlformats-officedocument.presentationml.tags+xml"/>
  <Override PartName="/ppt/theme/themeOverride6.xml" ContentType="application/vnd.openxmlformats-officedocument.themeOverride+xml"/>
  <Override PartName="/ppt/tags/tag16.xml" ContentType="application/vnd.openxmlformats-officedocument.presentationml.tags+xml"/>
  <Override PartName="/ppt/theme/themeOverride7.xml" ContentType="application/vnd.openxmlformats-officedocument.themeOverr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Override8.xml" ContentType="application/vnd.openxmlformats-officedocument.themeOverride+xml"/>
  <Override PartName="/ppt/tags/tag21.xml" ContentType="application/vnd.openxmlformats-officedocument.presentationml.tags+xml"/>
  <Override PartName="/ppt/theme/themeOverride9.xml" ContentType="application/vnd.openxmlformats-officedocument.themeOverr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heme/themeOverride10.xml" ContentType="application/vnd.openxmlformats-officedocument.themeOverr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heme/themeOverride17.xml" ContentType="application/vnd.openxmlformats-officedocument.themeOverr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4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5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8.xml" ContentType="application/vnd.openxmlformats-officedocument.themeOverride+xml"/>
  <Override PartName="/ppt/charts/chart6.xml" ContentType="application/vnd.openxmlformats-officedocument.drawingml.chart+xml"/>
  <Override PartName="/ppt/theme/themeOverride19.xml" ContentType="application/vnd.openxmlformats-officedocument.themeOverrid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6.xml" ContentType="application/vnd.openxmlformats-officedocument.drawingml.chartshape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2.xml" ContentType="application/vnd.openxmlformats-officedocument.drawingml.chart+xml"/>
  <Override PartName="/ppt/notesSlides/notesSlide18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7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15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  <p:sldMasterId id="2147483682" r:id="rId3"/>
  </p:sldMasterIdLst>
  <p:notesMasterIdLst>
    <p:notesMasterId r:id="rId50"/>
  </p:notesMasterIdLst>
  <p:handoutMasterIdLst>
    <p:handoutMasterId r:id="rId51"/>
  </p:handoutMasterIdLst>
  <p:sldIdLst>
    <p:sldId id="426" r:id="rId4"/>
    <p:sldId id="484" r:id="rId5"/>
    <p:sldId id="487" r:id="rId6"/>
    <p:sldId id="317" r:id="rId7"/>
    <p:sldId id="498" r:id="rId8"/>
    <p:sldId id="496" r:id="rId9"/>
    <p:sldId id="501" r:id="rId10"/>
    <p:sldId id="490" r:id="rId11"/>
    <p:sldId id="489" r:id="rId12"/>
    <p:sldId id="504" r:id="rId13"/>
    <p:sldId id="505" r:id="rId14"/>
    <p:sldId id="503" r:id="rId15"/>
    <p:sldId id="488" r:id="rId16"/>
    <p:sldId id="482" r:id="rId17"/>
    <p:sldId id="492" r:id="rId18"/>
    <p:sldId id="502" r:id="rId19"/>
    <p:sldId id="499" r:id="rId20"/>
    <p:sldId id="485" r:id="rId21"/>
    <p:sldId id="495" r:id="rId22"/>
    <p:sldId id="486" r:id="rId23"/>
    <p:sldId id="494" r:id="rId24"/>
    <p:sldId id="479" r:id="rId25"/>
    <p:sldId id="506" r:id="rId26"/>
    <p:sldId id="507" r:id="rId27"/>
    <p:sldId id="508" r:id="rId28"/>
    <p:sldId id="509" r:id="rId29"/>
    <p:sldId id="510" r:id="rId30"/>
    <p:sldId id="511" r:id="rId31"/>
    <p:sldId id="512" r:id="rId32"/>
    <p:sldId id="513" r:id="rId33"/>
    <p:sldId id="514" r:id="rId34"/>
    <p:sldId id="515" r:id="rId35"/>
    <p:sldId id="516" r:id="rId36"/>
    <p:sldId id="517" r:id="rId37"/>
    <p:sldId id="518" r:id="rId38"/>
    <p:sldId id="519" r:id="rId39"/>
    <p:sldId id="520" r:id="rId40"/>
    <p:sldId id="521" r:id="rId41"/>
    <p:sldId id="529" r:id="rId42"/>
    <p:sldId id="522" r:id="rId43"/>
    <p:sldId id="523" r:id="rId44"/>
    <p:sldId id="524" r:id="rId45"/>
    <p:sldId id="525" r:id="rId46"/>
    <p:sldId id="526" r:id="rId47"/>
    <p:sldId id="527" r:id="rId48"/>
    <p:sldId id="528" r:id="rId49"/>
  </p:sldIdLst>
  <p:sldSz cx="9144000" cy="6858000" type="screen4x3"/>
  <p:notesSz cx="7010400" cy="9296400"/>
  <p:embeddedFontLst>
    <p:embeddedFont>
      <p:font typeface="SwissReSans Light" panose="020B0604020202020204" charset="0"/>
      <p:regular r:id="rId52"/>
      <p:bold r:id="rId53"/>
      <p:italic r:id="rId54"/>
      <p:boldItalic r:id="rId55"/>
    </p:embeddedFont>
    <p:embeddedFont>
      <p:font typeface="SwissReSans" panose="020B0604020202020204" charset="0"/>
      <p:regular r:id="rId56"/>
      <p:bold r:id="rId57"/>
      <p:italic r:id="rId58"/>
      <p:boldItalic r:id="rId59"/>
    </p:embeddedFont>
  </p:embeddedFontLst>
  <p:custDataLst>
    <p:tags r:id="rId60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">
          <p15:clr>
            <a:srgbClr val="A4A3A4"/>
          </p15:clr>
        </p15:guide>
        <p15:guide id="2" orient="horz" pos="436">
          <p15:clr>
            <a:srgbClr val="A4A3A4"/>
          </p15:clr>
        </p15:guide>
        <p15:guide id="3" orient="horz" pos="1026">
          <p15:clr>
            <a:srgbClr val="A4A3A4"/>
          </p15:clr>
        </p15:guide>
        <p15:guide id="4" orient="horz" pos="3793">
          <p15:clr>
            <a:srgbClr val="A4A3A4"/>
          </p15:clr>
        </p15:guide>
        <p15:guide id="5" pos="431">
          <p15:clr>
            <a:srgbClr val="A4A3A4"/>
          </p15:clr>
        </p15:guide>
        <p15:guide id="6" pos="54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ucia Bevere" initials="LB" lastIdx="10" clrIdx="0"/>
  <p:cmAuthor id="1" name="Ginger Turner" initials="GT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F870FC3-41F4-4639-9F92-194A608F593C}">
  <a:tblStyle styleId="{4F870FC3-41F4-4639-9F92-194A608F593C}" styleName="Swiss Re - Table 1">
    <a:wholeTbl>
      <a:tcTxStyle>
        <a:fontRef idx="minor">
          <a:scrgbClr r="40" g="62" b="54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2H>
      <a:tcStyle>
        <a:tcBdr/>
        <a:fill>
          <a:solidFill>
            <a:schemeClr val="accent1">
              <a:tint val="36000"/>
            </a:schemeClr>
          </a:solidFill>
        </a:fill>
      </a:tcStyle>
    </a:band2H>
    <a:band1V>
      <a:tcStyle>
        <a:tcBdr/>
        <a:fill>
          <a:solidFill>
            <a:schemeClr val="accent1">
              <a:tint val="36000"/>
            </a:schemeClr>
          </a:solidFill>
        </a:fill>
      </a:tcStyle>
    </a:band1V>
    <a:firstRow>
      <a:tcTxStyle b="on">
        <a:fontRef idx="minor">
          <a:scrgbClr r="255" g="255" b="255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E6E6707-7832-46BE-A3A0-E36881F78559}" styleName="Swiss Re - Table 2">
    <a:wholeTbl>
      <a:tcTxStyle>
        <a:fontRef idx="minor">
          <a:scrgbClr r="40" g="62" b="54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2H>
      <a:tcStyle>
        <a:tcBdr/>
        <a:fill>
          <a:solidFill>
            <a:schemeClr val="accent5">
              <a:tint val="36000"/>
            </a:schemeClr>
          </a:solidFill>
        </a:fill>
      </a:tcStyle>
    </a:band2H>
    <a:band1V>
      <a:tcStyle>
        <a:tcBdr/>
        <a:fill>
          <a:solidFill>
            <a:schemeClr val="accent5">
              <a:tint val="36000"/>
            </a:schemeClr>
          </a:solidFill>
        </a:fill>
      </a:tcStyle>
    </a:band1V>
    <a:firstRow>
      <a:tcTxStyle b="on">
        <a:fontRef idx="minor">
          <a:scrgbClr r="255" g="255" b="255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BE75E58-984F-4F72-8EDD-5C9A88DD35F0}" styleName="Swiss Re - Table 3">
    <a:wholeTbl>
      <a:tcTxStyle>
        <a:fontRef idx="minor">
          <a:scrgbClr r="40" g="62" b="54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2H>
      <a:tcStyle>
        <a:tcBdr/>
        <a:fill>
          <a:solidFill>
            <a:schemeClr val="accent3">
              <a:tint val="36000"/>
            </a:schemeClr>
          </a:solidFill>
        </a:fill>
      </a:tcStyle>
    </a:band2H>
    <a:band1V>
      <a:tcStyle>
        <a:tcBdr/>
        <a:fill>
          <a:solidFill>
            <a:schemeClr val="accent3">
              <a:tint val="36000"/>
            </a:schemeClr>
          </a:solidFill>
        </a:fill>
      </a:tcStyle>
    </a:band1V>
    <a:firstRow>
      <a:tcTxStyle b="on">
        <a:fontRef idx="minor">
          <a:scrgbClr r="255" g="255" b="255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0DF0198-80C8-49AA-8D90-CB580F7814A3}" styleName="Swiss Re - Table 4">
    <a:wholeTbl>
      <a:tcTxStyle>
        <a:fontRef idx="minor">
          <a:scrgbClr r="40" g="62" b="54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879B2AA-A785-4C12-A31E-098CB692474E}" styleName="Swiss Re - Table 5">
    <a:wholeTbl>
      <a:tcTxStyle>
        <a:fontRef idx="minor">
          <a:scrgbClr r="40" g="62" b="54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7059" autoAdjust="0"/>
    <p:restoredTop sz="92636" autoAdjust="0"/>
  </p:normalViewPr>
  <p:slideViewPr>
    <p:cSldViewPr showGuides="1">
      <p:cViewPr varScale="1">
        <p:scale>
          <a:sx n="116" d="100"/>
          <a:sy n="116" d="100"/>
        </p:scale>
        <p:origin x="2130" y="126"/>
      </p:cViewPr>
      <p:guideLst>
        <p:guide orient="horz" pos="164"/>
        <p:guide orient="horz" pos="436"/>
        <p:guide orient="horz" pos="1026"/>
        <p:guide orient="horz" pos="3793"/>
        <p:guide pos="431"/>
        <p:guide pos="54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2344"/>
    </p:cViewPr>
  </p:sorterViewPr>
  <p:notesViewPr>
    <p:cSldViewPr showGuides="1">
      <p:cViewPr varScale="1">
        <p:scale>
          <a:sx n="84" d="100"/>
          <a:sy n="84" d="100"/>
        </p:scale>
        <p:origin x="-3120" y="-7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4.fntdata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3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6.fntdata"/><Relationship Id="rId61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1.fntdata"/><Relationship Id="rId60" Type="http://schemas.openxmlformats.org/officeDocument/2006/relationships/tags" Target="tags/tag1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5.fntdata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8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RP.GWPNET.COM\DFS\CY\S\E\NY\Economic%20Research\HOT\_SIGMA\sigma%202015-5%20Property%20protection%20gap\data\ProtectionGapAnalysis%20(version2)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1HR5U\Desktop\UninsurableRisk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7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https://shp.swissre.com/teams/erc/SharedDocuments/Sigma/15_5_Property%20protection%20gap/Charts/sigma_5_15_figurestable.xlsx" TargetMode="External"/><Relationship Id="rId1" Type="http://schemas.openxmlformats.org/officeDocument/2006/relationships/themeOverride" Target="../theme/themeOverride18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https://shp.swissre.com/teams/erc/SharedDocuments/Sigma/15_5_Property%20protection%20gap/Charts/sigma_5_15_figurestable.xlsx" TargetMode="External"/><Relationship Id="rId1" Type="http://schemas.openxmlformats.org/officeDocument/2006/relationships/themeOverride" Target="../theme/themeOverride19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RP.GWPNET.COM\DFS\CY\S\E\NY\Economic%20Research\HOT\_SIGMA\sigma%202015-5%20Property%20protection%20gap\data\ProtectionGapAnalysis%20(version2)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RP.GWPNET.COM\DFS\CY\S\E\NY\Economic%20Research\HOT\_SIGMA\sigma%202015-5%20Property%20protection%20gap\data\ProtectionGapAnalysis%20(version2)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RP.GWPNET.COM\DFS\CY\S\E\NY\Economic%20Research\HOT\_SIGMA\sigma%202015-5%20Property%20protection%20gap\data\ProtectionGapAnalysis%20(version2)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16129736771889"/>
          <c:y val="0.20886788593154554"/>
          <c:w val="0.83579405912887261"/>
          <c:h val="0.78273337012733357"/>
        </c:manualLayout>
      </c:layout>
      <c:bubbleChart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307662392"/>
        <c:axId val="307660040"/>
      </c:bubbleChart>
      <c:valAx>
        <c:axId val="307662392"/>
        <c:scaling>
          <c:orientation val="minMax"/>
          <c:max val="5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307660040"/>
        <c:crosses val="autoZero"/>
        <c:crossBetween val="midCat"/>
      </c:valAx>
      <c:valAx>
        <c:axId val="307660040"/>
        <c:scaling>
          <c:orientation val="minMax"/>
          <c:max val="3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30766239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834405767947192E-2"/>
          <c:y val="3.5370418911787577E-2"/>
          <c:w val="0.84875481043922563"/>
          <c:h val="0.78203203116320397"/>
        </c:manualLayout>
      </c:layout>
      <c:scatterChart>
        <c:scatterStyle val="lineMarker"/>
        <c:varyColors val="0"/>
        <c:ser>
          <c:idx val="0"/>
          <c:order val="0"/>
          <c:tx>
            <c:v>sample data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'gap analysis'!$D$10:$D$54</c:f>
              <c:numCache>
                <c:formatCode>_ * #,##0_ ;_ * \-#,##0_ ;_ * "-"??_ ;_ @_ </c:formatCode>
                <c:ptCount val="45"/>
                <c:pt idx="0">
                  <c:v>53736.936466173494</c:v>
                </c:pt>
                <c:pt idx="1">
                  <c:v>41117.513309436443</c:v>
                </c:pt>
                <c:pt idx="2">
                  <c:v>41028.425655549043</c:v>
                </c:pt>
                <c:pt idx="3">
                  <c:v>40753.196882803968</c:v>
                </c:pt>
                <c:pt idx="4">
                  <c:v>29786.523223080934</c:v>
                </c:pt>
                <c:pt idx="5">
                  <c:v>29392.506708931156</c:v>
                </c:pt>
                <c:pt idx="6">
                  <c:v>29184.831594111674</c:v>
                </c:pt>
                <c:pt idx="7">
                  <c:v>29107.160970299727</c:v>
                </c:pt>
                <c:pt idx="8">
                  <c:v>29072.230480310976</c:v>
                </c:pt>
                <c:pt idx="9">
                  <c:v>28780.316111612949</c:v>
                </c:pt>
                <c:pt idx="10">
                  <c:v>28656.773922591365</c:v>
                </c:pt>
                <c:pt idx="11">
                  <c:v>27644.965837119555</c:v>
                </c:pt>
                <c:pt idx="12">
                  <c:v>26994.753509677023</c:v>
                </c:pt>
                <c:pt idx="13">
                  <c:v>25407.676088590862</c:v>
                </c:pt>
                <c:pt idx="14">
                  <c:v>25328.2907326651</c:v>
                </c:pt>
                <c:pt idx="15">
                  <c:v>24531.843354430381</c:v>
                </c:pt>
                <c:pt idx="16">
                  <c:v>24022.438292233139</c:v>
                </c:pt>
                <c:pt idx="17">
                  <c:v>22148.465473145778</c:v>
                </c:pt>
                <c:pt idx="18">
                  <c:v>21179.413715054365</c:v>
                </c:pt>
                <c:pt idx="19">
                  <c:v>19816.107804572253</c:v>
                </c:pt>
                <c:pt idx="20">
                  <c:v>19291.170005382599</c:v>
                </c:pt>
                <c:pt idx="21">
                  <c:v>18282.769182288426</c:v>
                </c:pt>
                <c:pt idx="22">
                  <c:v>15074.431519530148</c:v>
                </c:pt>
                <c:pt idx="23">
                  <c:v>14496.045991695943</c:v>
                </c:pt>
                <c:pt idx="24">
                  <c:v>11634.073879233014</c:v>
                </c:pt>
                <c:pt idx="25">
                  <c:v>11317.311522935957</c:v>
                </c:pt>
                <c:pt idx="26">
                  <c:v>10359.89861368373</c:v>
                </c:pt>
                <c:pt idx="27">
                  <c:v>9089.1411764705881</c:v>
                </c:pt>
                <c:pt idx="28">
                  <c:v>8736.0383267290526</c:v>
                </c:pt>
                <c:pt idx="29">
                  <c:v>8721.4045317396631</c:v>
                </c:pt>
                <c:pt idx="30">
                  <c:v>8557.514092989768</c:v>
                </c:pt>
                <c:pt idx="31">
                  <c:v>8451.0078311201905</c:v>
                </c:pt>
                <c:pt idx="32">
                  <c:v>8266.9872021494721</c:v>
                </c:pt>
                <c:pt idx="33">
                  <c:v>7999.5886542784383</c:v>
                </c:pt>
                <c:pt idx="34">
                  <c:v>7950.608097628131</c:v>
                </c:pt>
                <c:pt idx="35">
                  <c:v>6148.2578419100564</c:v>
                </c:pt>
                <c:pt idx="36">
                  <c:v>5819.4741880338615</c:v>
                </c:pt>
                <c:pt idx="37">
                  <c:v>4725.483621673121</c:v>
                </c:pt>
                <c:pt idx="38">
                  <c:v>4652.7686371672271</c:v>
                </c:pt>
                <c:pt idx="39">
                  <c:v>3892.9284996419269</c:v>
                </c:pt>
                <c:pt idx="40">
                  <c:v>3405.3418473954575</c:v>
                </c:pt>
                <c:pt idx="41">
                  <c:v>2635.6109279671491</c:v>
                </c:pt>
                <c:pt idx="42">
                  <c:v>2263.3225840215714</c:v>
                </c:pt>
                <c:pt idx="43">
                  <c:v>1321.8859606276137</c:v>
                </c:pt>
                <c:pt idx="44">
                  <c:v>773.22226317729462</c:v>
                </c:pt>
              </c:numCache>
            </c:numRef>
          </c:xVal>
          <c:yVal>
            <c:numRef>
              <c:f>'gap analysis'!$F$10:$F$54</c:f>
              <c:numCache>
                <c:formatCode>0.00%</c:formatCode>
                <c:ptCount val="45"/>
                <c:pt idx="0">
                  <c:v>8.1085466101694925E-3</c:v>
                </c:pt>
                <c:pt idx="1">
                  <c:v>7.4008674531575291E-3</c:v>
                </c:pt>
                <c:pt idx="2">
                  <c:v>5.881346E-3</c:v>
                </c:pt>
                <c:pt idx="3">
                  <c:v>1.0117991967871486E-2</c:v>
                </c:pt>
                <c:pt idx="4">
                  <c:v>7.5831967963386725E-3</c:v>
                </c:pt>
                <c:pt idx="5">
                  <c:v>7.8160399728997281E-3</c:v>
                </c:pt>
                <c:pt idx="6">
                  <c:v>8.961852266368215E-3</c:v>
                </c:pt>
                <c:pt idx="7">
                  <c:v>5.9590142302716692E-3</c:v>
                </c:pt>
                <c:pt idx="8">
                  <c:v>9.780844574780059E-3</c:v>
                </c:pt>
                <c:pt idx="9">
                  <c:v>7.6378842105263162E-3</c:v>
                </c:pt>
                <c:pt idx="10">
                  <c:v>6.4531535580524347E-3</c:v>
                </c:pt>
                <c:pt idx="11">
                  <c:v>4.7692497773286447E-3</c:v>
                </c:pt>
                <c:pt idx="12">
                  <c:v>8.7234480337078663E-3</c:v>
                </c:pt>
                <c:pt idx="13">
                  <c:v>4.5363904308543673E-3</c:v>
                </c:pt>
                <c:pt idx="14">
                  <c:v>5.6702261768082664E-3</c:v>
                </c:pt>
                <c:pt idx="15">
                  <c:v>8.0928410256410257E-3</c:v>
                </c:pt>
                <c:pt idx="16">
                  <c:v>3.5682526756630989E-3</c:v>
                </c:pt>
                <c:pt idx="17">
                  <c:v>3.5957105263157898E-3</c:v>
                </c:pt>
                <c:pt idx="18">
                  <c:v>3.6700542417010197E-3</c:v>
                </c:pt>
                <c:pt idx="19">
                  <c:v>6.7140206112295663E-3</c:v>
                </c:pt>
                <c:pt idx="20">
                  <c:v>1.8236624561403507E-3</c:v>
                </c:pt>
                <c:pt idx="21">
                  <c:v>3.1950713043478263E-3</c:v>
                </c:pt>
                <c:pt idx="22">
                  <c:v>2.1149730687455705E-3</c:v>
                </c:pt>
                <c:pt idx="23">
                  <c:v>1.5188411067193677E-3</c:v>
                </c:pt>
                <c:pt idx="24">
                  <c:v>5.3382480620155033E-3</c:v>
                </c:pt>
                <c:pt idx="25">
                  <c:v>2.9104104761904764E-3</c:v>
                </c:pt>
                <c:pt idx="26">
                  <c:v>4.8999444444444446E-3</c:v>
                </c:pt>
                <c:pt idx="27">
                  <c:v>1.5890957393483709E-3</c:v>
                </c:pt>
                <c:pt idx="28">
                  <c:v>3.9792844364937383E-3</c:v>
                </c:pt>
                <c:pt idx="29">
                  <c:v>2.3160053078556263E-3</c:v>
                </c:pt>
                <c:pt idx="30">
                  <c:v>2.6976450000000003E-3</c:v>
                </c:pt>
                <c:pt idx="31">
                  <c:v>6.6107805851063823E-4</c:v>
                </c:pt>
                <c:pt idx="32">
                  <c:v>3.3082271952259166E-3</c:v>
                </c:pt>
                <c:pt idx="33">
                  <c:v>1.5632191142191142E-3</c:v>
                </c:pt>
                <c:pt idx="34">
                  <c:v>5.0141592857142854E-3</c:v>
                </c:pt>
                <c:pt idx="35">
                  <c:v>2.5900122324159021E-3</c:v>
                </c:pt>
                <c:pt idx="36">
                  <c:v>2.132538221528861E-3</c:v>
                </c:pt>
                <c:pt idx="37">
                  <c:v>2.2705648148148147E-3</c:v>
                </c:pt>
                <c:pt idx="38">
                  <c:v>1.2249702911467618E-3</c:v>
                </c:pt>
                <c:pt idx="39">
                  <c:v>8.8286752873563221E-3</c:v>
                </c:pt>
                <c:pt idx="40">
                  <c:v>2.8057012345679014E-3</c:v>
                </c:pt>
                <c:pt idx="41">
                  <c:v>1.1386247191011237E-3</c:v>
                </c:pt>
                <c:pt idx="42">
                  <c:v>1.4582466898954705E-3</c:v>
                </c:pt>
                <c:pt idx="43">
                  <c:v>7.106419277108434E-4</c:v>
                </c:pt>
                <c:pt idx="44">
                  <c:v>6.0099920634920634E-4</c:v>
                </c:pt>
              </c:numCache>
            </c:numRef>
          </c:yVal>
          <c:smooth val="0"/>
        </c:ser>
        <c:ser>
          <c:idx val="1"/>
          <c:order val="1"/>
          <c:tx>
            <c:v>s-curve</c:v>
          </c:tx>
          <c:spPr>
            <a:ln w="2540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2"/>
            <c:marker>
              <c:symbol val="none"/>
            </c:marker>
            <c:bubble3D val="0"/>
          </c:dPt>
          <c:xVal>
            <c:numRef>
              <c:f>'gap analysis'!$D$10:$D$54</c:f>
              <c:numCache>
                <c:formatCode>_ * #,##0_ ;_ * \-#,##0_ ;_ * "-"??_ ;_ @_ </c:formatCode>
                <c:ptCount val="45"/>
                <c:pt idx="0">
                  <c:v>53736.936466173494</c:v>
                </c:pt>
                <c:pt idx="1">
                  <c:v>41117.513309436443</c:v>
                </c:pt>
                <c:pt idx="2">
                  <c:v>41028.425655549043</c:v>
                </c:pt>
                <c:pt idx="3">
                  <c:v>40753.196882803968</c:v>
                </c:pt>
                <c:pt idx="4">
                  <c:v>29786.523223080934</c:v>
                </c:pt>
                <c:pt idx="5">
                  <c:v>29392.506708931156</c:v>
                </c:pt>
                <c:pt idx="6">
                  <c:v>29184.831594111674</c:v>
                </c:pt>
                <c:pt idx="7">
                  <c:v>29107.160970299727</c:v>
                </c:pt>
                <c:pt idx="8">
                  <c:v>29072.230480310976</c:v>
                </c:pt>
                <c:pt idx="9">
                  <c:v>28780.316111612949</c:v>
                </c:pt>
                <c:pt idx="10">
                  <c:v>28656.773922591365</c:v>
                </c:pt>
                <c:pt idx="11">
                  <c:v>27644.965837119555</c:v>
                </c:pt>
                <c:pt idx="12">
                  <c:v>26994.753509677023</c:v>
                </c:pt>
                <c:pt idx="13">
                  <c:v>25407.676088590862</c:v>
                </c:pt>
                <c:pt idx="14">
                  <c:v>25328.2907326651</c:v>
                </c:pt>
                <c:pt idx="15">
                  <c:v>24531.843354430381</c:v>
                </c:pt>
                <c:pt idx="16">
                  <c:v>24022.438292233139</c:v>
                </c:pt>
                <c:pt idx="17">
                  <c:v>22148.465473145778</c:v>
                </c:pt>
                <c:pt idx="18">
                  <c:v>21179.413715054365</c:v>
                </c:pt>
                <c:pt idx="19">
                  <c:v>19816.107804572253</c:v>
                </c:pt>
                <c:pt idx="20">
                  <c:v>19291.170005382599</c:v>
                </c:pt>
                <c:pt idx="21">
                  <c:v>18282.769182288426</c:v>
                </c:pt>
                <c:pt idx="22">
                  <c:v>15074.431519530148</c:v>
                </c:pt>
                <c:pt idx="23">
                  <c:v>14496.045991695943</c:v>
                </c:pt>
                <c:pt idx="24">
                  <c:v>11634.073879233014</c:v>
                </c:pt>
                <c:pt idx="25">
                  <c:v>11317.311522935957</c:v>
                </c:pt>
                <c:pt idx="26">
                  <c:v>10359.89861368373</c:v>
                </c:pt>
                <c:pt idx="27">
                  <c:v>9089.1411764705881</c:v>
                </c:pt>
                <c:pt idx="28">
                  <c:v>8736.0383267290526</c:v>
                </c:pt>
                <c:pt idx="29">
                  <c:v>8721.4045317396631</c:v>
                </c:pt>
                <c:pt idx="30">
                  <c:v>8557.514092989768</c:v>
                </c:pt>
                <c:pt idx="31">
                  <c:v>8451.0078311201905</c:v>
                </c:pt>
                <c:pt idx="32">
                  <c:v>8266.9872021494721</c:v>
                </c:pt>
                <c:pt idx="33">
                  <c:v>7999.5886542784383</c:v>
                </c:pt>
                <c:pt idx="34">
                  <c:v>7950.608097628131</c:v>
                </c:pt>
                <c:pt idx="35">
                  <c:v>6148.2578419100564</c:v>
                </c:pt>
                <c:pt idx="36">
                  <c:v>5819.4741880338615</c:v>
                </c:pt>
                <c:pt idx="37">
                  <c:v>4725.483621673121</c:v>
                </c:pt>
                <c:pt idx="38">
                  <c:v>4652.7686371672271</c:v>
                </c:pt>
                <c:pt idx="39">
                  <c:v>3892.9284996419269</c:v>
                </c:pt>
                <c:pt idx="40">
                  <c:v>3405.3418473954575</c:v>
                </c:pt>
                <c:pt idx="41">
                  <c:v>2635.6109279671491</c:v>
                </c:pt>
                <c:pt idx="42">
                  <c:v>2263.3225840215714</c:v>
                </c:pt>
                <c:pt idx="43">
                  <c:v>1321.8859606276137</c:v>
                </c:pt>
                <c:pt idx="44">
                  <c:v>773.22226317729462</c:v>
                </c:pt>
              </c:numCache>
            </c:numRef>
          </c:xVal>
          <c:yVal>
            <c:numRef>
              <c:f>'gap analysis'!$V$10:$V$54</c:f>
              <c:numCache>
                <c:formatCode>0.00%</c:formatCode>
                <c:ptCount val="45"/>
                <c:pt idx="0">
                  <c:v>8.8252908977753536E-3</c:v>
                </c:pt>
                <c:pt idx="1">
                  <c:v>8.2268768706759959E-3</c:v>
                </c:pt>
                <c:pt idx="2">
                  <c:v>8.2199130346308179E-3</c:v>
                </c:pt>
                <c:pt idx="3">
                  <c:v>8.1980786932454794E-3</c:v>
                </c:pt>
                <c:pt idx="4">
                  <c:v>6.858236289088113E-3</c:v>
                </c:pt>
                <c:pt idx="5">
                  <c:v>6.79120413604321E-3</c:v>
                </c:pt>
                <c:pt idx="6">
                  <c:v>6.7553402244468043E-3</c:v>
                </c:pt>
                <c:pt idx="7">
                  <c:v>6.7418331195967258E-3</c:v>
                </c:pt>
                <c:pt idx="8">
                  <c:v>6.7357419992604851E-3</c:v>
                </c:pt>
                <c:pt idx="9">
                  <c:v>6.6844368807962113E-3</c:v>
                </c:pt>
                <c:pt idx="10">
                  <c:v>6.6625089028811901E-3</c:v>
                </c:pt>
                <c:pt idx="11">
                  <c:v>6.4781967839383E-3</c:v>
                </c:pt>
                <c:pt idx="12">
                  <c:v>6.3554338953576046E-3</c:v>
                </c:pt>
                <c:pt idx="13">
                  <c:v>6.0425180514367943E-3</c:v>
                </c:pt>
                <c:pt idx="14">
                  <c:v>6.0264011723489674E-3</c:v>
                </c:pt>
                <c:pt idx="15">
                  <c:v>5.8624454273670887E-3</c:v>
                </c:pt>
                <c:pt idx="16">
                  <c:v>5.7555394350702754E-3</c:v>
                </c:pt>
                <c:pt idx="17">
                  <c:v>5.3505327963586716E-3</c:v>
                </c:pt>
                <c:pt idx="18">
                  <c:v>5.1352994562781935E-3</c:v>
                </c:pt>
                <c:pt idx="19">
                  <c:v>4.8280847074458127E-3</c:v>
                </c:pt>
                <c:pt idx="20">
                  <c:v>4.7089316503566075E-3</c:v>
                </c:pt>
                <c:pt idx="21">
                  <c:v>4.4795377524147317E-3</c:v>
                </c:pt>
                <c:pt idx="22">
                  <c:v>3.7574085694259043E-3</c:v>
                </c:pt>
                <c:pt idx="23">
                  <c:v>3.6303958045078594E-3</c:v>
                </c:pt>
                <c:pt idx="24">
                  <c:v>3.0268964990473541E-3</c:v>
                </c:pt>
                <c:pt idx="25">
                  <c:v>2.9631824150266246E-3</c:v>
                </c:pt>
                <c:pt idx="26">
                  <c:v>2.7749367006481424E-3</c:v>
                </c:pt>
                <c:pt idx="27">
                  <c:v>2.5357998246588751E-3</c:v>
                </c:pt>
                <c:pt idx="28">
                  <c:v>2.4716383923077327E-3</c:v>
                </c:pt>
                <c:pt idx="29">
                  <c:v>2.469001370002792E-3</c:v>
                </c:pt>
                <c:pt idx="30">
                  <c:v>2.4395889417027417E-3</c:v>
                </c:pt>
                <c:pt idx="31">
                  <c:v>2.42059422442507E-3</c:v>
                </c:pt>
                <c:pt idx="32">
                  <c:v>2.3879980873233444E-3</c:v>
                </c:pt>
                <c:pt idx="33">
                  <c:v>2.3411392448140799E-3</c:v>
                </c:pt>
                <c:pt idx="34">
                  <c:v>2.3326212596067992E-3</c:v>
                </c:pt>
                <c:pt idx="35">
                  <c:v>2.0335072884904524E-3</c:v>
                </c:pt>
                <c:pt idx="36">
                  <c:v>1.9819893805182866E-3</c:v>
                </c:pt>
                <c:pt idx="37">
                  <c:v>1.8173946876202218E-3</c:v>
                </c:pt>
                <c:pt idx="38">
                  <c:v>1.8068263425311737E-3</c:v>
                </c:pt>
                <c:pt idx="39">
                  <c:v>1.6991537465045042E-3</c:v>
                </c:pt>
                <c:pt idx="40">
                  <c:v>1.6327026701393659E-3</c:v>
                </c:pt>
                <c:pt idx="41">
                  <c:v>1.5319581949812999E-3</c:v>
                </c:pt>
                <c:pt idx="42">
                  <c:v>1.4850385200608936E-3</c:v>
                </c:pt>
                <c:pt idx="43">
                  <c:v>1.3715510057764073E-3</c:v>
                </c:pt>
                <c:pt idx="44">
                  <c:v>1.3087600706918373E-3</c:v>
                </c:pt>
              </c:numCache>
            </c:numRef>
          </c:yVal>
          <c:smooth val="1"/>
        </c:ser>
        <c:ser>
          <c:idx val="2"/>
          <c:order val="2"/>
          <c:tx>
            <c:v>best-practice benchmark</c:v>
          </c:tx>
          <c:spPr>
            <a:ln w="2540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'gap analysis'!$D$10:$D$54</c:f>
              <c:numCache>
                <c:formatCode>_ * #,##0_ ;_ * \-#,##0_ ;_ * "-"??_ ;_ @_ </c:formatCode>
                <c:ptCount val="45"/>
                <c:pt idx="0">
                  <c:v>53736.936466173494</c:v>
                </c:pt>
                <c:pt idx="1">
                  <c:v>41117.513309436443</c:v>
                </c:pt>
                <c:pt idx="2">
                  <c:v>41028.425655549043</c:v>
                </c:pt>
                <c:pt idx="3">
                  <c:v>40753.196882803968</c:v>
                </c:pt>
                <c:pt idx="4">
                  <c:v>29786.523223080934</c:v>
                </c:pt>
                <c:pt idx="5">
                  <c:v>29392.506708931156</c:v>
                </c:pt>
                <c:pt idx="6">
                  <c:v>29184.831594111674</c:v>
                </c:pt>
                <c:pt idx="7">
                  <c:v>29107.160970299727</c:v>
                </c:pt>
                <c:pt idx="8">
                  <c:v>29072.230480310976</c:v>
                </c:pt>
                <c:pt idx="9">
                  <c:v>28780.316111612949</c:v>
                </c:pt>
                <c:pt idx="10">
                  <c:v>28656.773922591365</c:v>
                </c:pt>
                <c:pt idx="11">
                  <c:v>27644.965837119555</c:v>
                </c:pt>
                <c:pt idx="12">
                  <c:v>26994.753509677023</c:v>
                </c:pt>
                <c:pt idx="13">
                  <c:v>25407.676088590862</c:v>
                </c:pt>
                <c:pt idx="14">
                  <c:v>25328.2907326651</c:v>
                </c:pt>
                <c:pt idx="15">
                  <c:v>24531.843354430381</c:v>
                </c:pt>
                <c:pt idx="16">
                  <c:v>24022.438292233139</c:v>
                </c:pt>
                <c:pt idx="17">
                  <c:v>22148.465473145778</c:v>
                </c:pt>
                <c:pt idx="18">
                  <c:v>21179.413715054365</c:v>
                </c:pt>
                <c:pt idx="19">
                  <c:v>19816.107804572253</c:v>
                </c:pt>
                <c:pt idx="20">
                  <c:v>19291.170005382599</c:v>
                </c:pt>
                <c:pt idx="21">
                  <c:v>18282.769182288426</c:v>
                </c:pt>
                <c:pt idx="22">
                  <c:v>15074.431519530148</c:v>
                </c:pt>
                <c:pt idx="23">
                  <c:v>14496.045991695943</c:v>
                </c:pt>
                <c:pt idx="24">
                  <c:v>11634.073879233014</c:v>
                </c:pt>
                <c:pt idx="25">
                  <c:v>11317.311522935957</c:v>
                </c:pt>
                <c:pt idx="26">
                  <c:v>10359.89861368373</c:v>
                </c:pt>
                <c:pt idx="27">
                  <c:v>9089.1411764705881</c:v>
                </c:pt>
                <c:pt idx="28">
                  <c:v>8736.0383267290526</c:v>
                </c:pt>
                <c:pt idx="29">
                  <c:v>8721.4045317396631</c:v>
                </c:pt>
                <c:pt idx="30">
                  <c:v>8557.514092989768</c:v>
                </c:pt>
                <c:pt idx="31">
                  <c:v>8451.0078311201905</c:v>
                </c:pt>
                <c:pt idx="32">
                  <c:v>8266.9872021494721</c:v>
                </c:pt>
                <c:pt idx="33">
                  <c:v>7999.5886542784383</c:v>
                </c:pt>
                <c:pt idx="34">
                  <c:v>7950.608097628131</c:v>
                </c:pt>
                <c:pt idx="35">
                  <c:v>6148.2578419100564</c:v>
                </c:pt>
                <c:pt idx="36">
                  <c:v>5819.4741880338615</c:v>
                </c:pt>
                <c:pt idx="37">
                  <c:v>4725.483621673121</c:v>
                </c:pt>
                <c:pt idx="38">
                  <c:v>4652.7686371672271</c:v>
                </c:pt>
                <c:pt idx="39">
                  <c:v>3892.9284996419269</c:v>
                </c:pt>
                <c:pt idx="40">
                  <c:v>3405.3418473954575</c:v>
                </c:pt>
                <c:pt idx="41">
                  <c:v>2635.6109279671491</c:v>
                </c:pt>
                <c:pt idx="42">
                  <c:v>2263.3225840215714</c:v>
                </c:pt>
                <c:pt idx="43">
                  <c:v>1321.8859606276137</c:v>
                </c:pt>
                <c:pt idx="44">
                  <c:v>773.22226317729462</c:v>
                </c:pt>
              </c:numCache>
            </c:numRef>
          </c:xVal>
          <c:yVal>
            <c:numRef>
              <c:f>'gap analysis'!$W$10:$W$54</c:f>
              <c:numCache>
                <c:formatCode>0.000%</c:formatCode>
                <c:ptCount val="45"/>
                <c:pt idx="0">
                  <c:v>9.6580914233753597E-3</c:v>
                </c:pt>
                <c:pt idx="1">
                  <c:v>9.271366285594277E-3</c:v>
                </c:pt>
                <c:pt idx="2">
                  <c:v>9.2658968812889004E-3</c:v>
                </c:pt>
                <c:pt idx="3">
                  <c:v>9.2486794603829844E-3</c:v>
                </c:pt>
                <c:pt idx="4">
                  <c:v>8.0928013260427676E-3</c:v>
                </c:pt>
                <c:pt idx="5">
                  <c:v>8.0323787396331583E-3</c:v>
                </c:pt>
                <c:pt idx="6">
                  <c:v>7.9999985462581927E-3</c:v>
                </c:pt>
                <c:pt idx="7">
                  <c:v>7.9877943542182479E-3</c:v>
                </c:pt>
                <c:pt idx="8">
                  <c:v>7.9822891874978905E-3</c:v>
                </c:pt>
                <c:pt idx="9">
                  <c:v>7.9358808878278054E-3</c:v>
                </c:pt>
                <c:pt idx="10">
                  <c:v>7.9160253111987301E-3</c:v>
                </c:pt>
                <c:pt idx="11">
                  <c:v>7.7486861178132534E-3</c:v>
                </c:pt>
                <c:pt idx="12">
                  <c:v>7.6368304413695787E-3</c:v>
                </c:pt>
                <c:pt idx="13">
                  <c:v>7.3505375779415391E-3</c:v>
                </c:pt>
                <c:pt idx="14">
                  <c:v>7.3357523760322445E-3</c:v>
                </c:pt>
                <c:pt idx="15">
                  <c:v>7.1851569137514771E-3</c:v>
                </c:pt>
                <c:pt idx="16">
                  <c:v>7.0867961132982443E-3</c:v>
                </c:pt>
                <c:pt idx="17">
                  <c:v>6.7132250814094024E-3</c:v>
                </c:pt>
                <c:pt idx="18">
                  <c:v>6.5142474360476467E-3</c:v>
                </c:pt>
                <c:pt idx="19">
                  <c:v>6.229901934914352E-3</c:v>
                </c:pt>
                <c:pt idx="20">
                  <c:v>6.1195546289511257E-3</c:v>
                </c:pt>
                <c:pt idx="21">
                  <c:v>5.9070765002624962E-3</c:v>
                </c:pt>
                <c:pt idx="22">
                  <c:v>5.0291248808007061E-3</c:v>
                </c:pt>
                <c:pt idx="23">
                  <c:v>4.8740211068800908E-3</c:v>
                </c:pt>
                <c:pt idx="24">
                  <c:v>4.1315216354276289E-3</c:v>
                </c:pt>
                <c:pt idx="25">
                  <c:v>4.0524230478635008E-3</c:v>
                </c:pt>
                <c:pt idx="26">
                  <c:v>3.8176777352781103E-3</c:v>
                </c:pt>
                <c:pt idx="27">
                  <c:v>3.5168227545110389E-3</c:v>
                </c:pt>
                <c:pt idx="28">
                  <c:v>3.4355118347443579E-3</c:v>
                </c:pt>
                <c:pt idx="29">
                  <c:v>3.4321640787730199E-3</c:v>
                </c:pt>
                <c:pt idx="30">
                  <c:v>3.3947918251163466E-3</c:v>
                </c:pt>
                <c:pt idx="31">
                  <c:v>3.3706243152686194E-3</c:v>
                </c:pt>
                <c:pt idx="32">
                  <c:v>3.3290906704038078E-3</c:v>
                </c:pt>
                <c:pt idx="33">
                  <c:v>3.2692448241504373E-3</c:v>
                </c:pt>
                <c:pt idx="34">
                  <c:v>3.2583479529033092E-3</c:v>
                </c:pt>
                <c:pt idx="35">
                  <c:v>2.871697494750804E-3</c:v>
                </c:pt>
                <c:pt idx="36">
                  <c:v>2.8042112332558279E-3</c:v>
                </c:pt>
                <c:pt idx="37">
                  <c:v>2.58648364306097E-3</c:v>
                </c:pt>
                <c:pt idx="38">
                  <c:v>2.5723836790325174E-3</c:v>
                </c:pt>
                <c:pt idx="39">
                  <c:v>2.4278071925788805E-3</c:v>
                </c:pt>
                <c:pt idx="40">
                  <c:v>2.3376750239687879E-3</c:v>
                </c:pt>
                <c:pt idx="41">
                  <c:v>2.1995462832185594E-3</c:v>
                </c:pt>
                <c:pt idx="42">
                  <c:v>2.1345453204407489E-3</c:v>
                </c:pt>
                <c:pt idx="43">
                  <c:v>1.9753341436674434E-3</c:v>
                </c:pt>
                <c:pt idx="44">
                  <c:v>1.8858957284459254E-3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6423568"/>
        <c:axId val="306421608"/>
      </c:scatterChart>
      <c:valAx>
        <c:axId val="306423568"/>
        <c:scaling>
          <c:logBase val="10"/>
          <c:orientation val="minMax"/>
          <c:max val="100000"/>
          <c:min val="1000"/>
        </c:scaling>
        <c:delete val="0"/>
        <c:axPos val="b"/>
        <c:numFmt formatCode="_ * #,##0_ ;_ * \-#,##0_ ;_ * &quot;-&quot;??_ ;_ @_ 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421608"/>
        <c:crosses val="autoZero"/>
        <c:crossBetween val="midCat"/>
      </c:valAx>
      <c:valAx>
        <c:axId val="306421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4235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621044320679427E-2"/>
          <c:y val="0.90329683644438441"/>
          <c:w val="0.72665749098435861"/>
          <c:h val="7.13385303092388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Top</a:t>
            </a:r>
            <a:r>
              <a:rPr lang="en-US" baseline="0" dirty="0">
                <a:solidFill>
                  <a:schemeClr val="tx1"/>
                </a:solidFill>
              </a:rPr>
              <a:t> risks for which businesses are least prepared</a:t>
            </a:r>
            <a:endParaRPr lang="en-US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Cyber risks</c:v>
                </c:pt>
                <c:pt idx="1">
                  <c:v>Business interruption and supply chain</c:v>
                </c:pt>
                <c:pt idx="2">
                  <c:v>Natural catastrophes</c:v>
                </c:pt>
                <c:pt idx="3">
                  <c:v>Political/social upheaval</c:v>
                </c:pt>
                <c:pt idx="4">
                  <c:v>Terrorism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0.28999999999999998</c:v>
                </c:pt>
                <c:pt idx="1">
                  <c:v>0.18</c:v>
                </c:pt>
                <c:pt idx="2">
                  <c:v>0.16</c:v>
                </c:pt>
                <c:pt idx="3">
                  <c:v>7.0000000000000007E-2</c:v>
                </c:pt>
                <c:pt idx="4">
                  <c:v>0.06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6425920"/>
        <c:axId val="306420040"/>
      </c:barChart>
      <c:catAx>
        <c:axId val="306425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420040"/>
        <c:crosses val="autoZero"/>
        <c:auto val="1"/>
        <c:lblAlgn val="ctr"/>
        <c:lblOffset val="100"/>
        <c:noMultiLvlLbl val="0"/>
      </c:catAx>
      <c:valAx>
        <c:axId val="30642004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425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68530478633991E-2"/>
          <c:y val="2.8490356769756781E-2"/>
          <c:w val="0.93710118505013662"/>
          <c:h val="0.74308300395256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invertIfNegative val="0"/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  <c:spPr>
              <a:solidFill>
                <a:schemeClr val="accent6"/>
              </a:solidFill>
            </c:spPr>
          </c:dPt>
          <c:dLbls>
            <c:dLbl>
              <c:idx val="0"/>
              <c:layout>
                <c:manualLayout>
                  <c:x val="-1.4808849281389147E-3"/>
                  <c:y val="-1.5483153506801989E-2"/>
                </c:manualLayout>
              </c:layout>
              <c:numFmt formatCode="0%" sourceLinked="0"/>
              <c:spPr>
                <a:noFill/>
                <a:ln w="24128">
                  <a:noFill/>
                </a:ln>
              </c:spPr>
              <c:txPr>
                <a:bodyPr/>
                <a:lstStyle/>
                <a:p>
                  <a:pPr>
                    <a:defRPr sz="1330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%" sourceLinked="0"/>
            <c:spPr>
              <a:noFill/>
              <a:ln w="24128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3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Sheet1!$B$1:$K$1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Sheet1!$B$2:$K$2</c:f>
              <c:numCache>
                <c:formatCode>0%</c:formatCode>
                <c:ptCount val="5"/>
                <c:pt idx="0">
                  <c:v>0.28999999999999998</c:v>
                </c:pt>
                <c:pt idx="1">
                  <c:v>0.31</c:v>
                </c:pt>
                <c:pt idx="2">
                  <c:v>0.35</c:v>
                </c:pt>
                <c:pt idx="3">
                  <c:v>0.37</c:v>
                </c:pt>
                <c:pt idx="4">
                  <c:v>0.4</c:v>
                </c:pt>
              </c:numCache>
            </c:numRef>
          </c:val>
          <c:extLst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444249176"/>
        <c:axId val="444252312"/>
      </c:barChart>
      <c:catAx>
        <c:axId val="444249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06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 rtl="0">
              <a:defRPr sz="997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44252312"/>
        <c:crossesAt val="0"/>
        <c:auto val="1"/>
        <c:lblAlgn val="ctr"/>
        <c:lblOffset val="0"/>
        <c:tickLblSkip val="1"/>
        <c:tickMarkSkip val="1"/>
        <c:noMultiLvlLbl val="0"/>
      </c:catAx>
      <c:valAx>
        <c:axId val="444252312"/>
        <c:scaling>
          <c:orientation val="minMax"/>
          <c:max val="0.7"/>
          <c:min val="0.1"/>
        </c:scaling>
        <c:delete val="0"/>
        <c:axPos val="l"/>
        <c:numFmt formatCode="0%" sourceLinked="0"/>
        <c:majorTickMark val="out"/>
        <c:minorTickMark val="none"/>
        <c:tickLblPos val="nextTo"/>
        <c:spPr>
          <a:ln w="301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33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44249176"/>
        <c:crossesAt val="1"/>
        <c:crossBetween val="between"/>
        <c:majorUnit val="0.1"/>
        <c:minorUnit val="0.1"/>
      </c:valAx>
      <c:spPr>
        <a:noFill/>
        <a:ln w="2412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330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671328671328672E-2"/>
          <c:y val="2.0661157024793389E-3"/>
          <c:w val="0.8426573426573426"/>
          <c:h val="0.99586776859504134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ln w="17294"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7294">
                <a:noFill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7294">
                <a:noFill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7294">
                <a:noFill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7294">
                <a:noFill/>
              </a:ln>
            </c:spPr>
          </c:dPt>
          <c:dPt>
            <c:idx val="4"/>
            <c:bubble3D val="0"/>
            <c:spPr>
              <a:solidFill>
                <a:schemeClr val="tx2"/>
              </a:solidFill>
              <a:ln w="17294">
                <a:noFill/>
              </a:ln>
            </c:spPr>
          </c:dPt>
          <c:dPt>
            <c:idx val="5"/>
            <c:bubble3D val="0"/>
            <c:spPr>
              <a:solidFill>
                <a:schemeClr val="bg2"/>
              </a:solidFill>
              <a:ln w="17294">
                <a:noFill/>
              </a:ln>
            </c:spPr>
          </c:dPt>
          <c:dLbls>
            <c:dLbl>
              <c:idx val="0"/>
              <c:layout>
                <c:manualLayout>
                  <c:x val="-0.19478954439550347"/>
                  <c:y val="0.10106758847807902"/>
                </c:manualLayout>
              </c:layout>
              <c:spPr>
                <a:noFill/>
                <a:ln w="17294">
                  <a:noFill/>
                </a:ln>
              </c:spPr>
              <c:txPr>
                <a:bodyPr/>
                <a:lstStyle/>
                <a:p>
                  <a:pPr>
                    <a:defRPr sz="1226" b="1" i="0" u="none" strike="noStrike" baseline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4591282461182625"/>
                  <c:y val="-0.2007270210179978"/>
                </c:manualLayout>
              </c:layout>
              <c:spPr>
                <a:noFill/>
                <a:ln w="17294">
                  <a:noFill/>
                </a:ln>
              </c:spPr>
              <c:txPr>
                <a:bodyPr/>
                <a:lstStyle/>
                <a:p>
                  <a:pPr>
                    <a:defRPr sz="1226" b="1" i="0" u="none" strike="noStrike" baseline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23611809322970695"/>
                  <c:y val="0.1985953922659974"/>
                </c:manualLayout>
              </c:layout>
              <c:tx>
                <c:rich>
                  <a:bodyPr/>
                  <a:lstStyle/>
                  <a:p>
                    <a:pPr>
                      <a:defRPr sz="1226" b="1" i="0" u="none" strike="noStrike" baseline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dirty="0" smtClean="0"/>
                      <a:t>19%</a:t>
                    </a:r>
                  </a:p>
                  <a:p>
                    <a:pPr>
                      <a:defRPr sz="1226" b="1" i="0" u="none" strike="noStrike" baseline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</a:defRPr>
                    </a:pPr>
                    <a:endParaRPr lang="en-US" dirty="0"/>
                  </a:p>
                </c:rich>
              </c:tx>
              <c:spPr>
                <a:noFill/>
                <a:ln w="17294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723525110117174"/>
                      <c:h val="0.13697240760085469"/>
                    </c:manualLayout>
                  </c15:layout>
                </c:ext>
              </c:extLst>
            </c:dLbl>
            <c:dLbl>
              <c:idx val="3"/>
              <c:layout>
                <c:manualLayout>
                  <c:xMode val="edge"/>
                  <c:yMode val="edge"/>
                  <c:x val="0.24300699300699302"/>
                  <c:y val="2.6859504132231409E-2"/>
                </c:manualLayout>
              </c:layout>
              <c:spPr>
                <a:noFill/>
                <a:ln w="17294">
                  <a:noFill/>
                </a:ln>
              </c:spPr>
              <c:txPr>
                <a:bodyPr/>
                <a:lstStyle/>
                <a:p>
                  <a:pPr>
                    <a:defRPr sz="1226" b="1" i="0" u="none" strike="noStrike" baseline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spPr>
                <a:noFill/>
                <a:ln w="17294">
                  <a:noFill/>
                </a:ln>
              </c:spPr>
              <c:txPr>
                <a:bodyPr/>
                <a:lstStyle/>
                <a:p>
                  <a:pPr>
                    <a:defRPr sz="1226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>
                <a:noFill/>
                <a:ln w="17294">
                  <a:noFill/>
                </a:ln>
              </c:spPr>
              <c:txPr>
                <a:bodyPr/>
                <a:lstStyle/>
                <a:p>
                  <a:pPr>
                    <a:defRPr sz="953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17294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26" b="1" i="0" u="none" strike="noStrike" baseline="0">
                    <a:solidFill>
                      <a:srgbClr val="FFFFFF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Don't know</c:v>
                </c:pt>
              </c:strCache>
            </c:strRef>
          </c:cat>
          <c:val>
            <c:numRef>
              <c:f>Sheet1!$B$2:$D$2</c:f>
              <c:numCache>
                <c:formatCode>0%</c:formatCode>
                <c:ptCount val="3"/>
                <c:pt idx="0">
                  <c:v>0.24</c:v>
                </c:pt>
                <c:pt idx="1">
                  <c:v>0.56000000000000005</c:v>
                </c:pt>
                <c:pt idx="2">
                  <c:v>0.19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362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South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South</c:v>
                </c:pt>
                <c:pt idx="1">
                  <c:v>Northeast</c:v>
                </c:pt>
                <c:pt idx="2">
                  <c:v>Midwest</c:v>
                </c:pt>
                <c:pt idx="3">
                  <c:v>West</c:v>
                </c:pt>
                <c:pt idx="4">
                  <c:v>Total U.S.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0.34</c:v>
                </c:pt>
                <c:pt idx="1">
                  <c:v>0.3</c:v>
                </c:pt>
                <c:pt idx="2">
                  <c:v>0.14000000000000001</c:v>
                </c:pt>
                <c:pt idx="3">
                  <c:v>0.14000000000000001</c:v>
                </c:pt>
                <c:pt idx="4">
                  <c:v>0.24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7"/>
        <c:overlap val="-27"/>
        <c:axId val="342421552"/>
        <c:axId val="342424296"/>
      </c:barChart>
      <c:catAx>
        <c:axId val="342421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42424296"/>
        <c:crosses val="autoZero"/>
        <c:auto val="1"/>
        <c:lblAlgn val="ctr"/>
        <c:lblOffset val="100"/>
        <c:noMultiLvlLbl val="0"/>
      </c:catAx>
      <c:valAx>
        <c:axId val="34242429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42421552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671328671328672E-2"/>
          <c:y val="2.0661157024793389E-3"/>
          <c:w val="0.8426573426573426"/>
          <c:h val="0.99586776859504134"/>
        </c:manualLayout>
      </c:layout>
      <c:pieChart>
        <c:varyColors val="1"/>
        <c:ser>
          <c:idx val="0"/>
          <c:order val="0"/>
          <c:spPr>
            <a:ln w="17294">
              <a:noFill/>
            </a:ln>
          </c:spPr>
          <c:explosion val="1"/>
          <c:dPt>
            <c:idx val="0"/>
            <c:bubble3D val="0"/>
            <c:spPr>
              <a:solidFill>
                <a:schemeClr val="accent1"/>
              </a:solidFill>
              <a:ln w="17294">
                <a:noFill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7294">
                <a:noFill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7294">
                <a:noFill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7294">
                <a:noFill/>
              </a:ln>
            </c:spPr>
          </c:dPt>
          <c:dPt>
            <c:idx val="4"/>
            <c:bubble3D val="0"/>
            <c:spPr>
              <a:solidFill>
                <a:schemeClr val="tx2"/>
              </a:solidFill>
              <a:ln w="17294">
                <a:noFill/>
              </a:ln>
            </c:spPr>
          </c:dPt>
          <c:dPt>
            <c:idx val="5"/>
            <c:bubble3D val="0"/>
            <c:spPr>
              <a:solidFill>
                <a:schemeClr val="bg2"/>
              </a:solidFill>
              <a:ln w="17294">
                <a:noFill/>
              </a:ln>
            </c:spPr>
          </c:dPt>
          <c:dLbls>
            <c:dLbl>
              <c:idx val="0"/>
              <c:layout>
                <c:manualLayout>
                  <c:x val="-0.30884848897127598"/>
                  <c:y val="-3.0465282748747317E-4"/>
                </c:manualLayout>
              </c:layout>
              <c:spPr>
                <a:noFill/>
                <a:ln w="17294">
                  <a:noFill/>
                </a:ln>
              </c:spPr>
              <c:txPr>
                <a:bodyPr/>
                <a:lstStyle/>
                <a:p>
                  <a:pPr>
                    <a:defRPr sz="1226" b="1" i="0" u="none" strike="noStrike" baseline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7575041240795217"/>
                  <c:y val="-0.14962500596516345"/>
                </c:manualLayout>
              </c:layout>
              <c:spPr>
                <a:noFill/>
                <a:ln w="17294">
                  <a:noFill/>
                </a:ln>
              </c:spPr>
              <c:txPr>
                <a:bodyPr/>
                <a:lstStyle/>
                <a:p>
                  <a:pPr>
                    <a:defRPr sz="1226" b="1" i="0" u="none" strike="noStrike" baseline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9862723423071035"/>
                  <c:y val="0.12771367215461701"/>
                </c:manualLayout>
              </c:layout>
              <c:spPr>
                <a:noFill/>
                <a:ln w="17294">
                  <a:noFill/>
                </a:ln>
              </c:spPr>
              <c:txPr>
                <a:bodyPr/>
                <a:lstStyle/>
                <a:p>
                  <a:pPr>
                    <a:defRPr sz="1226" b="1" i="0" u="none" strike="noStrike" baseline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Mode val="edge"/>
                  <c:yMode val="edge"/>
                  <c:x val="0.24300699300699302"/>
                  <c:y val="2.6859504132231409E-2"/>
                </c:manualLayout>
              </c:layout>
              <c:spPr>
                <a:noFill/>
                <a:ln w="17294">
                  <a:noFill/>
                </a:ln>
              </c:spPr>
              <c:txPr>
                <a:bodyPr/>
                <a:lstStyle/>
                <a:p>
                  <a:pPr>
                    <a:defRPr sz="1226" b="1" i="0" u="none" strike="noStrike" baseline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spPr>
                <a:noFill/>
                <a:ln w="17294">
                  <a:noFill/>
                </a:ln>
              </c:spPr>
              <c:txPr>
                <a:bodyPr/>
                <a:lstStyle/>
                <a:p>
                  <a:pPr>
                    <a:defRPr sz="1226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>
                <a:noFill/>
                <a:ln w="17294">
                  <a:noFill/>
                </a:ln>
              </c:spPr>
              <c:txPr>
                <a:bodyPr/>
                <a:lstStyle/>
                <a:p>
                  <a:pPr>
                    <a:defRPr sz="953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17294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26" b="1" i="0" u="none" strike="noStrike" baseline="0">
                    <a:solidFill>
                      <a:srgbClr val="FFFFFF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Home insurance</c:v>
                </c:pt>
                <c:pt idx="1">
                  <c:v>Flood insurance</c:v>
                </c:pt>
                <c:pt idx="2">
                  <c:v>Don't know</c:v>
                </c:pt>
              </c:strCache>
            </c:strRef>
          </c:cat>
          <c:val>
            <c:numRef>
              <c:f>Sheet1!$B$2:$D$2</c:f>
              <c:numCache>
                <c:formatCode>0%</c:formatCode>
                <c:ptCount val="3"/>
                <c:pt idx="0">
                  <c:v>0.33</c:v>
                </c:pt>
                <c:pt idx="1">
                  <c:v>0.43</c:v>
                </c:pt>
                <c:pt idx="2">
                  <c:v>0.24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7294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362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656342458915037E-2"/>
          <c:y val="5.0634295800820524E-2"/>
          <c:w val="0.90275920739161741"/>
          <c:h val="0.7909005202317243"/>
        </c:manualLayout>
      </c:layout>
      <c:barChart>
        <c:barDir val="col"/>
        <c:grouping val="stacked"/>
        <c:varyColors val="0"/>
        <c:ser>
          <c:idx val="2"/>
          <c:order val="0"/>
          <c:tx>
            <c:v>Insured losses</c:v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TotLoss!$A$6:$A$50</c:f>
              <c:numCache>
                <c:formatCode>General</c:formatCode>
                <c:ptCount val="45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</c:numCache>
            </c:numRef>
          </c:cat>
          <c:val>
            <c:numRef>
              <c:f>InsLoss!$E$6:$E$50</c:f>
              <c:numCache>
                <c:formatCode>#,##0.0</c:formatCode>
                <c:ptCount val="45"/>
                <c:pt idx="0">
                  <c:v>5608.9703814371387</c:v>
                </c:pt>
                <c:pt idx="1">
                  <c:v>2976.9095088785461</c:v>
                </c:pt>
                <c:pt idx="2">
                  <c:v>5924.5960693002917</c:v>
                </c:pt>
                <c:pt idx="3">
                  <c:v>6743.5834127414437</c:v>
                </c:pt>
                <c:pt idx="4">
                  <c:v>8185.7544185877705</c:v>
                </c:pt>
                <c:pt idx="5">
                  <c:v>5776.0367534857696</c:v>
                </c:pt>
                <c:pt idx="6">
                  <c:v>7340.2856325893918</c:v>
                </c:pt>
                <c:pt idx="7">
                  <c:v>5910.8602700869342</c:v>
                </c:pt>
                <c:pt idx="8">
                  <c:v>6750.6109486082933</c:v>
                </c:pt>
                <c:pt idx="9">
                  <c:v>13178.385230123951</c:v>
                </c:pt>
                <c:pt idx="10">
                  <c:v>7966.0267638065106</c:v>
                </c:pt>
                <c:pt idx="11">
                  <c:v>4944.4046495364328</c:v>
                </c:pt>
                <c:pt idx="12">
                  <c:v>10588.260775298568</c:v>
                </c:pt>
                <c:pt idx="13">
                  <c:v>12471.26842173815</c:v>
                </c:pt>
                <c:pt idx="14">
                  <c:v>7818.8495748732203</c:v>
                </c:pt>
                <c:pt idx="15">
                  <c:v>12061.418055090671</c:v>
                </c:pt>
                <c:pt idx="16">
                  <c:v>6336.7586044981872</c:v>
                </c:pt>
                <c:pt idx="17">
                  <c:v>17737.779199392302</c:v>
                </c:pt>
                <c:pt idx="18">
                  <c:v>14378.102216412924</c:v>
                </c:pt>
                <c:pt idx="19">
                  <c:v>28293.201065135279</c:v>
                </c:pt>
                <c:pt idx="20">
                  <c:v>32526.377973777035</c:v>
                </c:pt>
                <c:pt idx="21">
                  <c:v>28000.628975078849</c:v>
                </c:pt>
                <c:pt idx="22">
                  <c:v>48777.88552096182</c:v>
                </c:pt>
                <c:pt idx="23">
                  <c:v>21441.861889002779</c:v>
                </c:pt>
                <c:pt idx="24">
                  <c:v>40210.510466326392</c:v>
                </c:pt>
                <c:pt idx="25">
                  <c:v>28955.48182832601</c:v>
                </c:pt>
                <c:pt idx="26">
                  <c:v>20731.519742587327</c:v>
                </c:pt>
                <c:pt idx="27">
                  <c:v>15513.148868003147</c:v>
                </c:pt>
                <c:pt idx="28">
                  <c:v>28720.238423094688</c:v>
                </c:pt>
                <c:pt idx="29">
                  <c:v>49011.335520201596</c:v>
                </c:pt>
                <c:pt idx="30">
                  <c:v>17280.53418055232</c:v>
                </c:pt>
                <c:pt idx="31">
                  <c:v>48769.58798088802</c:v>
                </c:pt>
                <c:pt idx="32">
                  <c:v>22516.925881276286</c:v>
                </c:pt>
                <c:pt idx="33">
                  <c:v>27284.733471506115</c:v>
                </c:pt>
                <c:pt idx="34">
                  <c:v>60587.105435623969</c:v>
                </c:pt>
                <c:pt idx="35">
                  <c:v>129894.53496065625</c:v>
                </c:pt>
                <c:pt idx="36">
                  <c:v>20764.123017476821</c:v>
                </c:pt>
                <c:pt idx="37">
                  <c:v>34069.117318867749</c:v>
                </c:pt>
                <c:pt idx="38">
                  <c:v>56466.643702812129</c:v>
                </c:pt>
                <c:pt idx="39">
                  <c:v>29035.628120142923</c:v>
                </c:pt>
                <c:pt idx="40">
                  <c:v>52031.771176147347</c:v>
                </c:pt>
                <c:pt idx="41">
                  <c:v>131664.24793873797</c:v>
                </c:pt>
                <c:pt idx="42">
                  <c:v>80158.634557812897</c:v>
                </c:pt>
                <c:pt idx="43">
                  <c:v>44433.690298757472</c:v>
                </c:pt>
                <c:pt idx="44">
                  <c:v>34707.689871014642</c:v>
                </c:pt>
              </c:numCache>
            </c:numRef>
          </c:val>
        </c:ser>
        <c:ser>
          <c:idx val="0"/>
          <c:order val="1"/>
          <c:tx>
            <c:v>Uninsured losses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3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3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37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3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39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4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4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4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4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4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cat>
            <c:numRef>
              <c:f>TotLoss!$A$6:$A$50</c:f>
              <c:numCache>
                <c:formatCode>General</c:formatCode>
                <c:ptCount val="45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</c:numCache>
            </c:numRef>
          </c:cat>
          <c:val>
            <c:numRef>
              <c:f>TotLoss!$H$6:$H$50</c:f>
              <c:numCache>
                <c:formatCode>#,##0</c:formatCode>
                <c:ptCount val="45"/>
                <c:pt idx="0">
                  <c:v>10380.417721611653</c:v>
                </c:pt>
                <c:pt idx="1">
                  <c:v>404.72756942840624</c:v>
                </c:pt>
                <c:pt idx="2">
                  <c:v>5548.5866511109061</c:v>
                </c:pt>
                <c:pt idx="3">
                  <c:v>4579.3564961637912</c:v>
                </c:pt>
                <c:pt idx="4">
                  <c:v>10965.380832424755</c:v>
                </c:pt>
                <c:pt idx="5">
                  <c:v>1271.6925830153996</c:v>
                </c:pt>
                <c:pt idx="6">
                  <c:v>53177.977545529851</c:v>
                </c:pt>
                <c:pt idx="7">
                  <c:v>11627.344621733562</c:v>
                </c:pt>
                <c:pt idx="8">
                  <c:v>2088.0855896868998</c:v>
                </c:pt>
                <c:pt idx="9">
                  <c:v>7263.6870745997785</c:v>
                </c:pt>
                <c:pt idx="10">
                  <c:v>46777.293339676769</c:v>
                </c:pt>
                <c:pt idx="11">
                  <c:v>7001.1973905362702</c:v>
                </c:pt>
                <c:pt idx="12">
                  <c:v>9574.1352058375523</c:v>
                </c:pt>
                <c:pt idx="13">
                  <c:v>23974.276130895854</c:v>
                </c:pt>
                <c:pt idx="14">
                  <c:v>7899.0072404411603</c:v>
                </c:pt>
                <c:pt idx="15">
                  <c:v>17410.720449148113</c:v>
                </c:pt>
                <c:pt idx="16">
                  <c:v>15710.937107033838</c:v>
                </c:pt>
                <c:pt idx="17">
                  <c:v>23850.230915726657</c:v>
                </c:pt>
                <c:pt idx="18">
                  <c:v>46112.837662556747</c:v>
                </c:pt>
                <c:pt idx="19">
                  <c:v>31718.073932098956</c:v>
                </c:pt>
                <c:pt idx="20">
                  <c:v>59311.787600154988</c:v>
                </c:pt>
                <c:pt idx="21">
                  <c:v>26623.795866291657</c:v>
                </c:pt>
                <c:pt idx="22">
                  <c:v>55971.794998974714</c:v>
                </c:pt>
                <c:pt idx="23">
                  <c:v>56702.67819758955</c:v>
                </c:pt>
                <c:pt idx="24">
                  <c:v>85076.189564460496</c:v>
                </c:pt>
                <c:pt idx="25">
                  <c:v>216234.26967271703</c:v>
                </c:pt>
                <c:pt idx="26">
                  <c:v>67275.087601306877</c:v>
                </c:pt>
                <c:pt idx="27">
                  <c:v>35296.37793517184</c:v>
                </c:pt>
                <c:pt idx="28">
                  <c:v>93904.540911779419</c:v>
                </c:pt>
                <c:pt idx="29">
                  <c:v>100590.40131078498</c:v>
                </c:pt>
                <c:pt idx="30">
                  <c:v>61530.441456966364</c:v>
                </c:pt>
                <c:pt idx="31">
                  <c:v>133287.88797627689</c:v>
                </c:pt>
                <c:pt idx="32">
                  <c:v>59478.327090742387</c:v>
                </c:pt>
                <c:pt idx="33">
                  <c:v>84952.02744990123</c:v>
                </c:pt>
                <c:pt idx="34">
                  <c:v>117250.65866078559</c:v>
                </c:pt>
                <c:pt idx="35">
                  <c:v>161559.91837486287</c:v>
                </c:pt>
                <c:pt idx="36">
                  <c:v>44439.79871181069</c:v>
                </c:pt>
                <c:pt idx="37">
                  <c:v>52763.520174087462</c:v>
                </c:pt>
                <c:pt idx="38">
                  <c:v>247550.34362246958</c:v>
                </c:pt>
                <c:pt idx="39">
                  <c:v>51548.518549439323</c:v>
                </c:pt>
                <c:pt idx="40">
                  <c:v>198218.20093124913</c:v>
                </c:pt>
                <c:pt idx="41">
                  <c:v>290312.5620488869</c:v>
                </c:pt>
                <c:pt idx="42">
                  <c:v>108430.73372727902</c:v>
                </c:pt>
                <c:pt idx="43">
                  <c:v>93280.292804370969</c:v>
                </c:pt>
                <c:pt idx="44">
                  <c:v>75233.170222493121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307661216"/>
        <c:axId val="307661608"/>
      </c:barChart>
      <c:lineChart>
        <c:grouping val="standard"/>
        <c:varyColors val="0"/>
        <c:ser>
          <c:idx val="1"/>
          <c:order val="2"/>
          <c:tx>
            <c:v>Total Insured Losses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cat>
            <c:numRef>
              <c:f>TotLoss!$A$6:$A$49</c:f>
              <c:numCache>
                <c:formatCode>General</c:formatCode>
                <c:ptCount val="44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</c:numCache>
            </c:numRef>
          </c:cat>
          <c:val>
            <c:numRef>
              <c:f>TotLoss!$G$6:$G$50</c:f>
              <c:numCache>
                <c:formatCode>General</c:formatCode>
                <c:ptCount val="45"/>
                <c:pt idx="0">
                  <c:v>5608.9703814371387</c:v>
                </c:pt>
                <c:pt idx="1">
                  <c:v>2976.9095088785461</c:v>
                </c:pt>
                <c:pt idx="2">
                  <c:v>5924.5960693002917</c:v>
                </c:pt>
                <c:pt idx="3">
                  <c:v>6743.5834127414437</c:v>
                </c:pt>
                <c:pt idx="4">
                  <c:v>8185.7544185877705</c:v>
                </c:pt>
                <c:pt idx="5">
                  <c:v>5776.0367534857696</c:v>
                </c:pt>
                <c:pt idx="6">
                  <c:v>7340.2856325893918</c:v>
                </c:pt>
                <c:pt idx="7">
                  <c:v>5910.8602700869342</c:v>
                </c:pt>
                <c:pt idx="8">
                  <c:v>6750.6109486082933</c:v>
                </c:pt>
                <c:pt idx="9">
                  <c:v>13178.385230123951</c:v>
                </c:pt>
                <c:pt idx="10">
                  <c:v>7966.0267638065106</c:v>
                </c:pt>
                <c:pt idx="11">
                  <c:v>4944.4046495364328</c:v>
                </c:pt>
                <c:pt idx="12">
                  <c:v>10588.260775298568</c:v>
                </c:pt>
                <c:pt idx="13">
                  <c:v>12471.26842173815</c:v>
                </c:pt>
                <c:pt idx="14">
                  <c:v>7818.8495748732203</c:v>
                </c:pt>
                <c:pt idx="15">
                  <c:v>12061.418055090671</c:v>
                </c:pt>
                <c:pt idx="16">
                  <c:v>6336.7586044981872</c:v>
                </c:pt>
                <c:pt idx="17">
                  <c:v>17737.779199392302</c:v>
                </c:pt>
                <c:pt idx="18">
                  <c:v>14378.102216412924</c:v>
                </c:pt>
                <c:pt idx="19">
                  <c:v>28293.201065135279</c:v>
                </c:pt>
                <c:pt idx="20">
                  <c:v>32526.377973777035</c:v>
                </c:pt>
                <c:pt idx="21">
                  <c:v>28000.628975078849</c:v>
                </c:pt>
                <c:pt idx="22">
                  <c:v>48777.88552096182</c:v>
                </c:pt>
                <c:pt idx="23">
                  <c:v>21441.861889002779</c:v>
                </c:pt>
                <c:pt idx="24">
                  <c:v>40210.510466326392</c:v>
                </c:pt>
                <c:pt idx="25">
                  <c:v>28955.48182832601</c:v>
                </c:pt>
                <c:pt idx="26">
                  <c:v>20731.519742587327</c:v>
                </c:pt>
                <c:pt idx="27">
                  <c:v>15513.148868003147</c:v>
                </c:pt>
                <c:pt idx="28">
                  <c:v>28720.238423094688</c:v>
                </c:pt>
                <c:pt idx="29">
                  <c:v>49011.335520201596</c:v>
                </c:pt>
                <c:pt idx="30">
                  <c:v>17280.53418055232</c:v>
                </c:pt>
                <c:pt idx="31">
                  <c:v>48769.58798088802</c:v>
                </c:pt>
                <c:pt idx="32">
                  <c:v>22516.925881276286</c:v>
                </c:pt>
                <c:pt idx="33">
                  <c:v>27284.733471506115</c:v>
                </c:pt>
                <c:pt idx="34">
                  <c:v>60587.105435623969</c:v>
                </c:pt>
                <c:pt idx="35">
                  <c:v>129894.53496065625</c:v>
                </c:pt>
                <c:pt idx="36">
                  <c:v>20764.123017476821</c:v>
                </c:pt>
                <c:pt idx="37">
                  <c:v>34069.117318867749</c:v>
                </c:pt>
                <c:pt idx="38">
                  <c:v>56466.643702812129</c:v>
                </c:pt>
                <c:pt idx="39">
                  <c:v>29035.628120142923</c:v>
                </c:pt>
                <c:pt idx="40">
                  <c:v>52031.771176147347</c:v>
                </c:pt>
                <c:pt idx="41">
                  <c:v>131664.24793873797</c:v>
                </c:pt>
                <c:pt idx="42">
                  <c:v>80158.634557812897</c:v>
                </c:pt>
                <c:pt idx="43">
                  <c:v>44433.690298757472</c:v>
                </c:pt>
                <c:pt idx="44">
                  <c:v>34707.689871014642</c:v>
                </c:pt>
              </c:numCache>
            </c:numRef>
          </c:val>
          <c:smooth val="0"/>
        </c:ser>
        <c:ser>
          <c:idx val="3"/>
          <c:order val="3"/>
          <c:tx>
            <c:v>Total Eco Losses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cat>
            <c:numRef>
              <c:f>TotLoss!$A$6:$A$49</c:f>
              <c:numCache>
                <c:formatCode>General</c:formatCode>
                <c:ptCount val="44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</c:numCache>
            </c:numRef>
          </c:cat>
          <c:val>
            <c:numRef>
              <c:f>TotLoss!$E$6:$E$50</c:f>
              <c:numCache>
                <c:formatCode>#,##0</c:formatCode>
                <c:ptCount val="45"/>
                <c:pt idx="0">
                  <c:v>15989.388103048792</c:v>
                </c:pt>
                <c:pt idx="1">
                  <c:v>3381.6370783069524</c:v>
                </c:pt>
                <c:pt idx="2">
                  <c:v>11473.182720411198</c:v>
                </c:pt>
                <c:pt idx="3">
                  <c:v>11322.939908905235</c:v>
                </c:pt>
                <c:pt idx="4">
                  <c:v>19151.135251012525</c:v>
                </c:pt>
                <c:pt idx="5">
                  <c:v>7047.7293365011692</c:v>
                </c:pt>
                <c:pt idx="6">
                  <c:v>60518.263178119239</c:v>
                </c:pt>
                <c:pt idx="7">
                  <c:v>17538.204891820496</c:v>
                </c:pt>
                <c:pt idx="8">
                  <c:v>8838.696538295193</c:v>
                </c:pt>
                <c:pt idx="9">
                  <c:v>20442.07230472373</c:v>
                </c:pt>
                <c:pt idx="10">
                  <c:v>54743.320103483282</c:v>
                </c:pt>
                <c:pt idx="11">
                  <c:v>11945.602040072703</c:v>
                </c:pt>
                <c:pt idx="12">
                  <c:v>20162.39598113612</c:v>
                </c:pt>
                <c:pt idx="13">
                  <c:v>36445.544552634005</c:v>
                </c:pt>
                <c:pt idx="14">
                  <c:v>15717.856815314381</c:v>
                </c:pt>
                <c:pt idx="15">
                  <c:v>29472.138504238785</c:v>
                </c:pt>
                <c:pt idx="16">
                  <c:v>22047.695711532026</c:v>
                </c:pt>
                <c:pt idx="17">
                  <c:v>41588.010115118959</c:v>
                </c:pt>
                <c:pt idx="18">
                  <c:v>60490.939878969672</c:v>
                </c:pt>
                <c:pt idx="19">
                  <c:v>60011.274997234235</c:v>
                </c:pt>
                <c:pt idx="20">
                  <c:v>91838.165573932027</c:v>
                </c:pt>
                <c:pt idx="21">
                  <c:v>54624.424841370506</c:v>
                </c:pt>
                <c:pt idx="22">
                  <c:v>104749.68051993653</c:v>
                </c:pt>
                <c:pt idx="23">
                  <c:v>78144.540086592329</c:v>
                </c:pt>
                <c:pt idx="24">
                  <c:v>125286.70003078689</c:v>
                </c:pt>
                <c:pt idx="25">
                  <c:v>245189.75150104304</c:v>
                </c:pt>
                <c:pt idx="26">
                  <c:v>88006.607343894197</c:v>
                </c:pt>
                <c:pt idx="27">
                  <c:v>50809.526803174987</c:v>
                </c:pt>
                <c:pt idx="28">
                  <c:v>122624.77933487411</c:v>
                </c:pt>
                <c:pt idx="29">
                  <c:v>149601.73683098657</c:v>
                </c:pt>
                <c:pt idx="30">
                  <c:v>78810.975637518684</c:v>
                </c:pt>
                <c:pt idx="31">
                  <c:v>182057.47595716492</c:v>
                </c:pt>
                <c:pt idx="32">
                  <c:v>81995.252972018672</c:v>
                </c:pt>
                <c:pt idx="33">
                  <c:v>112236.76092140735</c:v>
                </c:pt>
                <c:pt idx="34">
                  <c:v>177837.76409640955</c:v>
                </c:pt>
                <c:pt idx="35">
                  <c:v>291454.45333551912</c:v>
                </c:pt>
                <c:pt idx="36">
                  <c:v>65203.921729287511</c:v>
                </c:pt>
                <c:pt idx="37">
                  <c:v>86832.637492955211</c:v>
                </c:pt>
                <c:pt idx="38">
                  <c:v>304016.98732528172</c:v>
                </c:pt>
                <c:pt idx="39">
                  <c:v>80584.146669582246</c:v>
                </c:pt>
                <c:pt idx="40">
                  <c:v>250249.97210739646</c:v>
                </c:pt>
                <c:pt idx="41">
                  <c:v>421976.80998762487</c:v>
                </c:pt>
                <c:pt idx="42">
                  <c:v>188589.36828509191</c:v>
                </c:pt>
                <c:pt idx="43">
                  <c:v>137713.98310312844</c:v>
                </c:pt>
                <c:pt idx="44">
                  <c:v>109940.86009350776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7661216"/>
        <c:axId val="307661608"/>
      </c:lineChart>
      <c:catAx>
        <c:axId val="307661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7661608"/>
        <c:crosses val="autoZero"/>
        <c:auto val="1"/>
        <c:lblAlgn val="ctr"/>
        <c:lblOffset val="100"/>
        <c:tickLblSkip val="5"/>
        <c:tickMarkSkip val="5"/>
        <c:noMultiLvlLbl val="0"/>
      </c:catAx>
      <c:valAx>
        <c:axId val="307661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7661216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Sheet10!$O$7</c:f>
              <c:strCache>
                <c:ptCount val="1"/>
                <c:pt idx="0">
                  <c:v>2014</c:v>
                </c:pt>
              </c:strCache>
            </c:strRef>
          </c:tx>
          <c:dPt>
            <c:idx val="0"/>
            <c:bubble3D val="0"/>
            <c:explosion val="18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bubble3D val="0"/>
            <c:explosion val="18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7.5213226500512279E-2"/>
                  <c:y val="0.2812022209172525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32770664122855603"/>
                  <c:y val="5.941469466355590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Sheet10!$N$8:$N$9</c:f>
              <c:strCache>
                <c:ptCount val="2"/>
                <c:pt idx="0">
                  <c:v>Insured losses</c:v>
                </c:pt>
                <c:pt idx="1">
                  <c:v>Uninsured losses</c:v>
                </c:pt>
              </c:strCache>
            </c:strRef>
          </c:cat>
          <c:val>
            <c:numRef>
              <c:f>Sheet10!$O$8:$O$9</c:f>
              <c:numCache>
                <c:formatCode>_(* #,##0_);_(* \(#,##0\);_(* "-"??_);_(@_)</c:formatCode>
                <c:ptCount val="2"/>
                <c:pt idx="0">
                  <c:v>548070.70369920577</c:v>
                </c:pt>
                <c:pt idx="1">
                  <c:v>1271433.5239671373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alpha val="0"/>
      </a:schemeClr>
    </a:solidFill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C0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c:spPr>
          <c:invertIfNegative val="0"/>
          <c:cat>
            <c:strRef>
              <c:f>Figure6!$B$19:$B$40</c:f>
              <c:strCache>
                <c:ptCount val="22"/>
                <c:pt idx="0">
                  <c:v>Taiwan</c:v>
                </c:pt>
                <c:pt idx="1">
                  <c:v>Turkey</c:v>
                </c:pt>
                <c:pt idx="2">
                  <c:v>Chile</c:v>
                </c:pt>
                <c:pt idx="3">
                  <c:v>Japan</c:v>
                </c:pt>
                <c:pt idx="4">
                  <c:v>Philippines</c:v>
                </c:pt>
                <c:pt idx="5">
                  <c:v>New Zealand</c:v>
                </c:pt>
                <c:pt idx="6">
                  <c:v>Mexico</c:v>
                </c:pt>
                <c:pt idx="7">
                  <c:v>Italy</c:v>
                </c:pt>
                <c:pt idx="8">
                  <c:v>Indonesia</c:v>
                </c:pt>
                <c:pt idx="9">
                  <c:v>Israel</c:v>
                </c:pt>
                <c:pt idx="10">
                  <c:v>Colombia</c:v>
                </c:pt>
                <c:pt idx="11">
                  <c:v>USA</c:v>
                </c:pt>
                <c:pt idx="12">
                  <c:v>Portugal</c:v>
                </c:pt>
                <c:pt idx="13">
                  <c:v>Canada</c:v>
                </c:pt>
                <c:pt idx="14">
                  <c:v>Switzerland</c:v>
                </c:pt>
                <c:pt idx="15">
                  <c:v>Austria</c:v>
                </c:pt>
                <c:pt idx="16">
                  <c:v>China</c:v>
                </c:pt>
                <c:pt idx="17">
                  <c:v>Belgium</c:v>
                </c:pt>
                <c:pt idx="18">
                  <c:v>India</c:v>
                </c:pt>
                <c:pt idx="19">
                  <c:v>Australia</c:v>
                </c:pt>
                <c:pt idx="20">
                  <c:v>South Africa</c:v>
                </c:pt>
                <c:pt idx="21">
                  <c:v>Germany</c:v>
                </c:pt>
              </c:strCache>
            </c:strRef>
          </c:cat>
          <c:val>
            <c:numRef>
              <c:f>Figure6!$C$19:$C$40</c:f>
              <c:numCache>
                <c:formatCode>0.0%</c:formatCode>
                <c:ptCount val="22"/>
                <c:pt idx="0">
                  <c:v>0.11912287843474</c:v>
                </c:pt>
                <c:pt idx="1">
                  <c:v>9.5975109267910294E-2</c:v>
                </c:pt>
                <c:pt idx="2">
                  <c:v>8.6940490833300799E-2</c:v>
                </c:pt>
                <c:pt idx="3">
                  <c:v>8.6042323684808797E-2</c:v>
                </c:pt>
                <c:pt idx="4">
                  <c:v>5.9678116825654298E-2</c:v>
                </c:pt>
                <c:pt idx="5">
                  <c:v>3.9711207993924497E-2</c:v>
                </c:pt>
                <c:pt idx="6">
                  <c:v>3.3818330925314E-2</c:v>
                </c:pt>
                <c:pt idx="7">
                  <c:v>3.11957813408319E-2</c:v>
                </c:pt>
                <c:pt idx="8">
                  <c:v>2.6399508469708399E-2</c:v>
                </c:pt>
                <c:pt idx="9">
                  <c:v>2.4800746532796399E-2</c:v>
                </c:pt>
                <c:pt idx="10">
                  <c:v>2.3918243732810401E-2</c:v>
                </c:pt>
                <c:pt idx="11">
                  <c:v>2.0679833334421201E-2</c:v>
                </c:pt>
                <c:pt idx="12">
                  <c:v>2.05703221803872E-2</c:v>
                </c:pt>
                <c:pt idx="13">
                  <c:v>1.53295642883126E-2</c:v>
                </c:pt>
                <c:pt idx="14">
                  <c:v>1.23250780686446E-2</c:v>
                </c:pt>
                <c:pt idx="15">
                  <c:v>1.1378822855956599E-2</c:v>
                </c:pt>
                <c:pt idx="16">
                  <c:v>1.13492190695522E-2</c:v>
                </c:pt>
                <c:pt idx="17">
                  <c:v>9.6288443021668099E-3</c:v>
                </c:pt>
                <c:pt idx="18">
                  <c:v>6.8667752052975596E-3</c:v>
                </c:pt>
                <c:pt idx="19">
                  <c:v>6.0714904953844502E-3</c:v>
                </c:pt>
                <c:pt idx="20">
                  <c:v>5.87607521129873E-3</c:v>
                </c:pt>
                <c:pt idx="21">
                  <c:v>2.75765819632574E-3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64414400"/>
        <c:axId val="306421216"/>
      </c:barChart>
      <c:catAx>
        <c:axId val="264414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rgbClr val="627D77"/>
            </a:solidFill>
            <a:prstDash val="solid"/>
          </a:ln>
        </c:spPr>
        <c:crossAx val="306421216"/>
        <c:crosses val="autoZero"/>
        <c:auto val="1"/>
        <c:lblAlgn val="ctr"/>
        <c:lblOffset val="100"/>
        <c:noMultiLvlLbl val="0"/>
      </c:catAx>
      <c:valAx>
        <c:axId val="306421216"/>
        <c:scaling>
          <c:orientation val="minMax"/>
        </c:scaling>
        <c:delete val="0"/>
        <c:axPos val="l"/>
        <c:majorGridlines>
          <c:spPr>
            <a:ln>
              <a:solidFill>
                <a:srgbClr val="627D77"/>
              </a:solidFill>
              <a:prstDash val="solid"/>
            </a:ln>
          </c:spPr>
        </c:majorGridlines>
        <c:numFmt formatCode="0.0%" sourceLinked="1"/>
        <c:majorTickMark val="none"/>
        <c:minorTickMark val="none"/>
        <c:tickLblPos val="nextTo"/>
        <c:spPr>
          <a:ln>
            <a:noFill/>
          </a:ln>
        </c:spPr>
        <c:crossAx val="26441440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900">
          <a:solidFill>
            <a:srgbClr val="283E36"/>
          </a:solidFill>
          <a:latin typeface="SwissReSans" pitchFamily="34" charset="0"/>
        </a:defRPr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0F4DBC"/>
            </a:solidFill>
            <a:ln w="9525" cap="flat" cmpd="sng" algn="ctr">
              <a:solidFill>
                <a:srgbClr val="0F4DBC"/>
              </a:solidFill>
              <a:prstDash val="solid"/>
              <a:round/>
              <a:headEnd type="none" w="med" len="med"/>
              <a:tailEnd type="none" w="med" len="med"/>
            </a:ln>
            <a:effectLst/>
          </c:spPr>
          <c:invertIfNegative val="0"/>
          <c:cat>
            <c:strRef>
              <c:f>Figure8!$B$6:$B$22</c:f>
              <c:strCache>
                <c:ptCount val="17"/>
                <c:pt idx="0">
                  <c:v>Taiwan</c:v>
                </c:pt>
                <c:pt idx="1">
                  <c:v>Philippines</c:v>
                </c:pt>
                <c:pt idx="2">
                  <c:v>Hong Kong</c:v>
                </c:pt>
                <c:pt idx="3">
                  <c:v>Mexico</c:v>
                </c:pt>
                <c:pt idx="4">
                  <c:v>USA</c:v>
                </c:pt>
                <c:pt idx="5">
                  <c:v>United Kingdom</c:v>
                </c:pt>
                <c:pt idx="6">
                  <c:v>Denmark</c:v>
                </c:pt>
                <c:pt idx="7">
                  <c:v>Belgium</c:v>
                </c:pt>
                <c:pt idx="8">
                  <c:v>Japan</c:v>
                </c:pt>
                <c:pt idx="9">
                  <c:v>China</c:v>
                </c:pt>
                <c:pt idx="10">
                  <c:v>Australia</c:v>
                </c:pt>
                <c:pt idx="11">
                  <c:v>Netherlands</c:v>
                </c:pt>
                <c:pt idx="12">
                  <c:v>France</c:v>
                </c:pt>
                <c:pt idx="13">
                  <c:v>Austria</c:v>
                </c:pt>
                <c:pt idx="14">
                  <c:v>Switzerland</c:v>
                </c:pt>
                <c:pt idx="15">
                  <c:v>Germany</c:v>
                </c:pt>
                <c:pt idx="16">
                  <c:v>India</c:v>
                </c:pt>
              </c:strCache>
            </c:strRef>
          </c:cat>
          <c:val>
            <c:numRef>
              <c:f>Figure8!$C$6:$C$22</c:f>
              <c:numCache>
                <c:formatCode>0.0%</c:formatCode>
                <c:ptCount val="17"/>
                <c:pt idx="0">
                  <c:v>4.8898979926104903E-2</c:v>
                </c:pt>
                <c:pt idx="1">
                  <c:v>4.5147379510197802E-2</c:v>
                </c:pt>
                <c:pt idx="2">
                  <c:v>1.80513096120587E-2</c:v>
                </c:pt>
                <c:pt idx="3">
                  <c:v>1.5968467589650901E-2</c:v>
                </c:pt>
                <c:pt idx="4">
                  <c:v>1.21389027364669E-2</c:v>
                </c:pt>
                <c:pt idx="5">
                  <c:v>6.8607690583211301E-3</c:v>
                </c:pt>
                <c:pt idx="6">
                  <c:v>6.4755543473270904E-3</c:v>
                </c:pt>
                <c:pt idx="7">
                  <c:v>5.8195719355785E-3</c:v>
                </c:pt>
                <c:pt idx="8">
                  <c:v>5.3367608513385598E-3</c:v>
                </c:pt>
                <c:pt idx="9">
                  <c:v>5.2704032899518203E-3</c:v>
                </c:pt>
                <c:pt idx="10">
                  <c:v>4.8259888426800002E-3</c:v>
                </c:pt>
                <c:pt idx="11">
                  <c:v>4.6654721634802601E-3</c:v>
                </c:pt>
                <c:pt idx="12">
                  <c:v>3.5234104472436699E-3</c:v>
                </c:pt>
                <c:pt idx="13">
                  <c:v>2.9510727465812598E-3</c:v>
                </c:pt>
                <c:pt idx="14">
                  <c:v>2.5854245413084202E-3</c:v>
                </c:pt>
                <c:pt idx="15">
                  <c:v>1.74324629265844E-3</c:v>
                </c:pt>
                <c:pt idx="16">
                  <c:v>1.70598693639988E-3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6422784"/>
        <c:axId val="306426312"/>
      </c:barChart>
      <c:catAx>
        <c:axId val="30642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rgbClr val="627D77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306426312"/>
        <c:crosses val="autoZero"/>
        <c:auto val="1"/>
        <c:lblAlgn val="ctr"/>
        <c:lblOffset val="100"/>
        <c:tickLblSkip val="1"/>
        <c:noMultiLvlLbl val="0"/>
      </c:catAx>
      <c:valAx>
        <c:axId val="306426312"/>
        <c:scaling>
          <c:orientation val="minMax"/>
        </c:scaling>
        <c:delete val="0"/>
        <c:axPos val="l"/>
        <c:majorGridlines>
          <c:spPr>
            <a:ln>
              <a:solidFill>
                <a:srgbClr val="627D77"/>
              </a:solidFill>
              <a:prstDash val="solid"/>
            </a:ln>
          </c:spPr>
        </c:majorGridlines>
        <c:numFmt formatCode="0.0%" sourceLinked="1"/>
        <c:majorTickMark val="none"/>
        <c:minorTickMark val="none"/>
        <c:tickLblPos val="nextTo"/>
        <c:spPr>
          <a:ln>
            <a:noFill/>
          </a:ln>
        </c:spPr>
        <c:crossAx val="30642278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900">
          <a:solidFill>
            <a:srgbClr val="283E36"/>
          </a:solidFill>
          <a:latin typeface="SwissReSans" pitchFamily="34" charset="0"/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834405767947192E-2"/>
          <c:y val="3.5370418911787577E-2"/>
          <c:w val="0.84875481043922563"/>
          <c:h val="0.78203203116320397"/>
        </c:manualLayout>
      </c:layout>
      <c:scatterChart>
        <c:scatterStyle val="lineMarker"/>
        <c:varyColors val="0"/>
        <c:ser>
          <c:idx val="0"/>
          <c:order val="0"/>
          <c:tx>
            <c:v>sample data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'gap analysis'!$D$10:$D$54</c:f>
              <c:numCache>
                <c:formatCode>_ * #,##0_ ;_ * \-#,##0_ ;_ * "-"??_ ;_ @_ </c:formatCode>
                <c:ptCount val="45"/>
                <c:pt idx="0">
                  <c:v>53736.936466173494</c:v>
                </c:pt>
                <c:pt idx="1">
                  <c:v>41117.513309436443</c:v>
                </c:pt>
                <c:pt idx="2">
                  <c:v>41028.425655549043</c:v>
                </c:pt>
                <c:pt idx="3">
                  <c:v>40753.196882803968</c:v>
                </c:pt>
                <c:pt idx="4">
                  <c:v>29786.523223080934</c:v>
                </c:pt>
                <c:pt idx="5">
                  <c:v>29392.506708931156</c:v>
                </c:pt>
                <c:pt idx="6">
                  <c:v>29184.831594111674</c:v>
                </c:pt>
                <c:pt idx="7">
                  <c:v>29107.160970299727</c:v>
                </c:pt>
                <c:pt idx="8">
                  <c:v>29072.230480310976</c:v>
                </c:pt>
                <c:pt idx="9">
                  <c:v>28780.316111612949</c:v>
                </c:pt>
                <c:pt idx="10">
                  <c:v>28656.773922591365</c:v>
                </c:pt>
                <c:pt idx="11">
                  <c:v>27644.965837119555</c:v>
                </c:pt>
                <c:pt idx="12">
                  <c:v>26994.753509677023</c:v>
                </c:pt>
                <c:pt idx="13">
                  <c:v>25407.676088590862</c:v>
                </c:pt>
                <c:pt idx="14">
                  <c:v>25328.2907326651</c:v>
                </c:pt>
                <c:pt idx="15">
                  <c:v>24531.843354430381</c:v>
                </c:pt>
                <c:pt idx="16">
                  <c:v>24022.438292233139</c:v>
                </c:pt>
                <c:pt idx="17">
                  <c:v>22148.465473145778</c:v>
                </c:pt>
                <c:pt idx="18">
                  <c:v>21179.413715054365</c:v>
                </c:pt>
                <c:pt idx="19">
                  <c:v>19816.107804572253</c:v>
                </c:pt>
                <c:pt idx="20">
                  <c:v>19291.170005382599</c:v>
                </c:pt>
                <c:pt idx="21">
                  <c:v>18282.769182288426</c:v>
                </c:pt>
                <c:pt idx="22">
                  <c:v>15074.431519530148</c:v>
                </c:pt>
                <c:pt idx="23">
                  <c:v>14496.045991695943</c:v>
                </c:pt>
                <c:pt idx="24">
                  <c:v>11634.073879233014</c:v>
                </c:pt>
                <c:pt idx="25">
                  <c:v>11317.311522935957</c:v>
                </c:pt>
                <c:pt idx="26">
                  <c:v>10359.89861368373</c:v>
                </c:pt>
                <c:pt idx="27">
                  <c:v>9089.1411764705881</c:v>
                </c:pt>
                <c:pt idx="28">
                  <c:v>8736.0383267290526</c:v>
                </c:pt>
                <c:pt idx="29">
                  <c:v>8721.4045317396631</c:v>
                </c:pt>
                <c:pt idx="30">
                  <c:v>8557.514092989768</c:v>
                </c:pt>
                <c:pt idx="31">
                  <c:v>8451.0078311201905</c:v>
                </c:pt>
                <c:pt idx="32">
                  <c:v>8266.9872021494721</c:v>
                </c:pt>
                <c:pt idx="33">
                  <c:v>7999.5886542784383</c:v>
                </c:pt>
                <c:pt idx="34">
                  <c:v>7950.608097628131</c:v>
                </c:pt>
                <c:pt idx="35">
                  <c:v>6148.2578419100564</c:v>
                </c:pt>
                <c:pt idx="36">
                  <c:v>5819.4741880338615</c:v>
                </c:pt>
                <c:pt idx="37">
                  <c:v>4725.483621673121</c:v>
                </c:pt>
                <c:pt idx="38">
                  <c:v>4652.7686371672271</c:v>
                </c:pt>
                <c:pt idx="39">
                  <c:v>3892.9284996419269</c:v>
                </c:pt>
                <c:pt idx="40">
                  <c:v>3405.3418473954575</c:v>
                </c:pt>
                <c:pt idx="41">
                  <c:v>2635.6109279671491</c:v>
                </c:pt>
                <c:pt idx="42">
                  <c:v>2263.3225840215714</c:v>
                </c:pt>
                <c:pt idx="43">
                  <c:v>1321.8859606276137</c:v>
                </c:pt>
                <c:pt idx="44">
                  <c:v>773.22226317729462</c:v>
                </c:pt>
              </c:numCache>
            </c:numRef>
          </c:xVal>
          <c:yVal>
            <c:numRef>
              <c:f>'gap analysis'!$F$10:$F$54</c:f>
              <c:numCache>
                <c:formatCode>0.00%</c:formatCode>
                <c:ptCount val="45"/>
                <c:pt idx="0">
                  <c:v>8.1085466101694925E-3</c:v>
                </c:pt>
                <c:pt idx="1">
                  <c:v>7.4008674531575291E-3</c:v>
                </c:pt>
                <c:pt idx="2">
                  <c:v>5.881346E-3</c:v>
                </c:pt>
                <c:pt idx="3">
                  <c:v>1.0117991967871486E-2</c:v>
                </c:pt>
                <c:pt idx="4">
                  <c:v>7.5831967963386725E-3</c:v>
                </c:pt>
                <c:pt idx="5">
                  <c:v>7.8160399728997281E-3</c:v>
                </c:pt>
                <c:pt idx="6">
                  <c:v>8.961852266368215E-3</c:v>
                </c:pt>
                <c:pt idx="7">
                  <c:v>5.9590142302716692E-3</c:v>
                </c:pt>
                <c:pt idx="8">
                  <c:v>9.780844574780059E-3</c:v>
                </c:pt>
                <c:pt idx="9">
                  <c:v>7.6378842105263162E-3</c:v>
                </c:pt>
                <c:pt idx="10">
                  <c:v>6.4531535580524347E-3</c:v>
                </c:pt>
                <c:pt idx="11">
                  <c:v>4.7692497773286447E-3</c:v>
                </c:pt>
                <c:pt idx="12">
                  <c:v>8.7234480337078663E-3</c:v>
                </c:pt>
                <c:pt idx="13">
                  <c:v>4.5363904308543673E-3</c:v>
                </c:pt>
                <c:pt idx="14">
                  <c:v>5.6702261768082664E-3</c:v>
                </c:pt>
                <c:pt idx="15">
                  <c:v>8.0928410256410257E-3</c:v>
                </c:pt>
                <c:pt idx="16">
                  <c:v>3.5682526756630989E-3</c:v>
                </c:pt>
                <c:pt idx="17">
                  <c:v>3.5957105263157898E-3</c:v>
                </c:pt>
                <c:pt idx="18">
                  <c:v>3.6700542417010197E-3</c:v>
                </c:pt>
                <c:pt idx="19">
                  <c:v>6.7140206112295663E-3</c:v>
                </c:pt>
                <c:pt idx="20">
                  <c:v>1.8236624561403507E-3</c:v>
                </c:pt>
                <c:pt idx="21">
                  <c:v>3.1950713043478263E-3</c:v>
                </c:pt>
                <c:pt idx="22">
                  <c:v>2.1149730687455705E-3</c:v>
                </c:pt>
                <c:pt idx="23">
                  <c:v>1.5188411067193677E-3</c:v>
                </c:pt>
                <c:pt idx="24">
                  <c:v>5.3382480620155033E-3</c:v>
                </c:pt>
                <c:pt idx="25">
                  <c:v>2.9104104761904764E-3</c:v>
                </c:pt>
                <c:pt idx="26">
                  <c:v>4.8999444444444446E-3</c:v>
                </c:pt>
                <c:pt idx="27">
                  <c:v>1.5890957393483709E-3</c:v>
                </c:pt>
                <c:pt idx="28">
                  <c:v>3.9792844364937383E-3</c:v>
                </c:pt>
                <c:pt idx="29">
                  <c:v>2.3160053078556263E-3</c:v>
                </c:pt>
                <c:pt idx="30">
                  <c:v>2.6976450000000003E-3</c:v>
                </c:pt>
                <c:pt idx="31">
                  <c:v>6.6107805851063823E-4</c:v>
                </c:pt>
                <c:pt idx="32">
                  <c:v>3.3082271952259166E-3</c:v>
                </c:pt>
                <c:pt idx="33">
                  <c:v>1.5632191142191142E-3</c:v>
                </c:pt>
                <c:pt idx="34">
                  <c:v>5.0141592857142854E-3</c:v>
                </c:pt>
                <c:pt idx="35">
                  <c:v>2.5900122324159021E-3</c:v>
                </c:pt>
                <c:pt idx="36">
                  <c:v>2.132538221528861E-3</c:v>
                </c:pt>
                <c:pt idx="37">
                  <c:v>2.2705648148148147E-3</c:v>
                </c:pt>
                <c:pt idx="38">
                  <c:v>1.2249702911467618E-3</c:v>
                </c:pt>
                <c:pt idx="39">
                  <c:v>8.8286752873563221E-3</c:v>
                </c:pt>
                <c:pt idx="40">
                  <c:v>2.8057012345679014E-3</c:v>
                </c:pt>
                <c:pt idx="41">
                  <c:v>1.1386247191011237E-3</c:v>
                </c:pt>
                <c:pt idx="42">
                  <c:v>1.4582466898954705E-3</c:v>
                </c:pt>
                <c:pt idx="43">
                  <c:v>7.106419277108434E-4</c:v>
                </c:pt>
                <c:pt idx="44">
                  <c:v>6.0099920634920634E-4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6423960"/>
        <c:axId val="306424744"/>
      </c:scatterChart>
      <c:valAx>
        <c:axId val="306423960"/>
        <c:scaling>
          <c:logBase val="10"/>
          <c:orientation val="minMax"/>
          <c:max val="100000"/>
          <c:min val="1000"/>
        </c:scaling>
        <c:delete val="0"/>
        <c:axPos val="b"/>
        <c:numFmt formatCode="_ * #,##0_ ;_ * \-#,##0_ ;_ * &quot;-&quot;??_ ;_ @_ 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424744"/>
        <c:crosses val="autoZero"/>
        <c:crossBetween val="midCat"/>
      </c:valAx>
      <c:valAx>
        <c:axId val="306424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4239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834405767947192E-2"/>
          <c:y val="3.5370418911787577E-2"/>
          <c:w val="0.84875481043922563"/>
          <c:h val="0.78203203116320397"/>
        </c:manualLayout>
      </c:layout>
      <c:scatterChart>
        <c:scatterStyle val="lineMarker"/>
        <c:varyColors val="0"/>
        <c:ser>
          <c:idx val="0"/>
          <c:order val="0"/>
          <c:tx>
            <c:v>sample data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'gap analysis'!$D$10:$D$54</c:f>
              <c:numCache>
                <c:formatCode>_ * #,##0_ ;_ * \-#,##0_ ;_ * "-"??_ ;_ @_ </c:formatCode>
                <c:ptCount val="45"/>
                <c:pt idx="0">
                  <c:v>53736.936466173494</c:v>
                </c:pt>
                <c:pt idx="1">
                  <c:v>41117.513309436443</c:v>
                </c:pt>
                <c:pt idx="2">
                  <c:v>41028.425655549043</c:v>
                </c:pt>
                <c:pt idx="3">
                  <c:v>40753.196882803968</c:v>
                </c:pt>
                <c:pt idx="4">
                  <c:v>29786.523223080934</c:v>
                </c:pt>
                <c:pt idx="5">
                  <c:v>29392.506708931156</c:v>
                </c:pt>
                <c:pt idx="6">
                  <c:v>29184.831594111674</c:v>
                </c:pt>
                <c:pt idx="7">
                  <c:v>29107.160970299727</c:v>
                </c:pt>
                <c:pt idx="8">
                  <c:v>29072.230480310976</c:v>
                </c:pt>
                <c:pt idx="9">
                  <c:v>28780.316111612949</c:v>
                </c:pt>
                <c:pt idx="10">
                  <c:v>28656.773922591365</c:v>
                </c:pt>
                <c:pt idx="11">
                  <c:v>27644.965837119555</c:v>
                </c:pt>
                <c:pt idx="12">
                  <c:v>26994.753509677023</c:v>
                </c:pt>
                <c:pt idx="13">
                  <c:v>25407.676088590862</c:v>
                </c:pt>
                <c:pt idx="14">
                  <c:v>25328.2907326651</c:v>
                </c:pt>
                <c:pt idx="15">
                  <c:v>24531.843354430381</c:v>
                </c:pt>
                <c:pt idx="16">
                  <c:v>24022.438292233139</c:v>
                </c:pt>
                <c:pt idx="17">
                  <c:v>22148.465473145778</c:v>
                </c:pt>
                <c:pt idx="18">
                  <c:v>21179.413715054365</c:v>
                </c:pt>
                <c:pt idx="19">
                  <c:v>19816.107804572253</c:v>
                </c:pt>
                <c:pt idx="20">
                  <c:v>19291.170005382599</c:v>
                </c:pt>
                <c:pt idx="21">
                  <c:v>18282.769182288426</c:v>
                </c:pt>
                <c:pt idx="22">
                  <c:v>15074.431519530148</c:v>
                </c:pt>
                <c:pt idx="23">
                  <c:v>14496.045991695943</c:v>
                </c:pt>
                <c:pt idx="24">
                  <c:v>11634.073879233014</c:v>
                </c:pt>
                <c:pt idx="25">
                  <c:v>11317.311522935957</c:v>
                </c:pt>
                <c:pt idx="26">
                  <c:v>10359.89861368373</c:v>
                </c:pt>
                <c:pt idx="27">
                  <c:v>9089.1411764705881</c:v>
                </c:pt>
                <c:pt idx="28">
                  <c:v>8736.0383267290526</c:v>
                </c:pt>
                <c:pt idx="29">
                  <c:v>8721.4045317396631</c:v>
                </c:pt>
                <c:pt idx="30">
                  <c:v>8557.514092989768</c:v>
                </c:pt>
                <c:pt idx="31">
                  <c:v>8451.0078311201905</c:v>
                </c:pt>
                <c:pt idx="32">
                  <c:v>8266.9872021494721</c:v>
                </c:pt>
                <c:pt idx="33">
                  <c:v>7999.5886542784383</c:v>
                </c:pt>
                <c:pt idx="34">
                  <c:v>7950.608097628131</c:v>
                </c:pt>
                <c:pt idx="35">
                  <c:v>6148.2578419100564</c:v>
                </c:pt>
                <c:pt idx="36">
                  <c:v>5819.4741880338615</c:v>
                </c:pt>
                <c:pt idx="37">
                  <c:v>4725.483621673121</c:v>
                </c:pt>
                <c:pt idx="38">
                  <c:v>4652.7686371672271</c:v>
                </c:pt>
                <c:pt idx="39">
                  <c:v>3892.9284996419269</c:v>
                </c:pt>
                <c:pt idx="40">
                  <c:v>3405.3418473954575</c:v>
                </c:pt>
                <c:pt idx="41">
                  <c:v>2635.6109279671491</c:v>
                </c:pt>
                <c:pt idx="42">
                  <c:v>2263.3225840215714</c:v>
                </c:pt>
                <c:pt idx="43">
                  <c:v>1321.8859606276137</c:v>
                </c:pt>
                <c:pt idx="44">
                  <c:v>773.22226317729462</c:v>
                </c:pt>
              </c:numCache>
            </c:numRef>
          </c:xVal>
          <c:yVal>
            <c:numRef>
              <c:f>'gap analysis'!$F$10:$F$54</c:f>
              <c:numCache>
                <c:formatCode>0.00%</c:formatCode>
                <c:ptCount val="45"/>
                <c:pt idx="0">
                  <c:v>8.1085466101694925E-3</c:v>
                </c:pt>
                <c:pt idx="1">
                  <c:v>7.4008674531575291E-3</c:v>
                </c:pt>
                <c:pt idx="2">
                  <c:v>5.881346E-3</c:v>
                </c:pt>
                <c:pt idx="3">
                  <c:v>1.0117991967871486E-2</c:v>
                </c:pt>
                <c:pt idx="4">
                  <c:v>7.5831967963386725E-3</c:v>
                </c:pt>
                <c:pt idx="5">
                  <c:v>7.8160399728997281E-3</c:v>
                </c:pt>
                <c:pt idx="6">
                  <c:v>8.961852266368215E-3</c:v>
                </c:pt>
                <c:pt idx="7">
                  <c:v>5.9590142302716692E-3</c:v>
                </c:pt>
                <c:pt idx="8">
                  <c:v>9.780844574780059E-3</c:v>
                </c:pt>
                <c:pt idx="9">
                  <c:v>7.6378842105263162E-3</c:v>
                </c:pt>
                <c:pt idx="10">
                  <c:v>6.4531535580524347E-3</c:v>
                </c:pt>
                <c:pt idx="11">
                  <c:v>4.7692497773286447E-3</c:v>
                </c:pt>
                <c:pt idx="12">
                  <c:v>8.7234480337078663E-3</c:v>
                </c:pt>
                <c:pt idx="13">
                  <c:v>4.5363904308543673E-3</c:v>
                </c:pt>
                <c:pt idx="14">
                  <c:v>5.6702261768082664E-3</c:v>
                </c:pt>
                <c:pt idx="15">
                  <c:v>8.0928410256410257E-3</c:v>
                </c:pt>
                <c:pt idx="16">
                  <c:v>3.5682526756630989E-3</c:v>
                </c:pt>
                <c:pt idx="17">
                  <c:v>3.5957105263157898E-3</c:v>
                </c:pt>
                <c:pt idx="18">
                  <c:v>3.6700542417010197E-3</c:v>
                </c:pt>
                <c:pt idx="19">
                  <c:v>6.7140206112295663E-3</c:v>
                </c:pt>
                <c:pt idx="20">
                  <c:v>1.8236624561403507E-3</c:v>
                </c:pt>
                <c:pt idx="21">
                  <c:v>3.1950713043478263E-3</c:v>
                </c:pt>
                <c:pt idx="22">
                  <c:v>2.1149730687455705E-3</c:v>
                </c:pt>
                <c:pt idx="23">
                  <c:v>1.5188411067193677E-3</c:v>
                </c:pt>
                <c:pt idx="24">
                  <c:v>5.3382480620155033E-3</c:v>
                </c:pt>
                <c:pt idx="25">
                  <c:v>2.9104104761904764E-3</c:v>
                </c:pt>
                <c:pt idx="26">
                  <c:v>4.8999444444444446E-3</c:v>
                </c:pt>
                <c:pt idx="27">
                  <c:v>1.5890957393483709E-3</c:v>
                </c:pt>
                <c:pt idx="28">
                  <c:v>3.9792844364937383E-3</c:v>
                </c:pt>
                <c:pt idx="29">
                  <c:v>2.3160053078556263E-3</c:v>
                </c:pt>
                <c:pt idx="30">
                  <c:v>2.6976450000000003E-3</c:v>
                </c:pt>
                <c:pt idx="31">
                  <c:v>6.6107805851063823E-4</c:v>
                </c:pt>
                <c:pt idx="32">
                  <c:v>3.3082271952259166E-3</c:v>
                </c:pt>
                <c:pt idx="33">
                  <c:v>1.5632191142191142E-3</c:v>
                </c:pt>
                <c:pt idx="34">
                  <c:v>5.0141592857142854E-3</c:v>
                </c:pt>
                <c:pt idx="35">
                  <c:v>2.5900122324159021E-3</c:v>
                </c:pt>
                <c:pt idx="36">
                  <c:v>2.132538221528861E-3</c:v>
                </c:pt>
                <c:pt idx="37">
                  <c:v>2.2705648148148147E-3</c:v>
                </c:pt>
                <c:pt idx="38">
                  <c:v>1.2249702911467618E-3</c:v>
                </c:pt>
                <c:pt idx="39">
                  <c:v>8.8286752873563221E-3</c:v>
                </c:pt>
                <c:pt idx="40">
                  <c:v>2.8057012345679014E-3</c:v>
                </c:pt>
                <c:pt idx="41">
                  <c:v>1.1386247191011237E-3</c:v>
                </c:pt>
                <c:pt idx="42">
                  <c:v>1.4582466898954705E-3</c:v>
                </c:pt>
                <c:pt idx="43">
                  <c:v>7.106419277108434E-4</c:v>
                </c:pt>
                <c:pt idx="44">
                  <c:v>6.0099920634920634E-4</c:v>
                </c:pt>
              </c:numCache>
            </c:numRef>
          </c:yVal>
          <c:smooth val="0"/>
        </c:ser>
        <c:ser>
          <c:idx val="1"/>
          <c:order val="1"/>
          <c:tx>
            <c:v>s-curve</c:v>
          </c:tx>
          <c:spPr>
            <a:ln w="2540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2"/>
            <c:marker>
              <c:symbol val="none"/>
            </c:marker>
            <c:bubble3D val="0"/>
          </c:dPt>
          <c:xVal>
            <c:numRef>
              <c:f>'gap analysis'!$D$10:$D$54</c:f>
              <c:numCache>
                <c:formatCode>_ * #,##0_ ;_ * \-#,##0_ ;_ * "-"??_ ;_ @_ </c:formatCode>
                <c:ptCount val="45"/>
                <c:pt idx="0">
                  <c:v>53736.936466173494</c:v>
                </c:pt>
                <c:pt idx="1">
                  <c:v>41117.513309436443</c:v>
                </c:pt>
                <c:pt idx="2">
                  <c:v>41028.425655549043</c:v>
                </c:pt>
                <c:pt idx="3">
                  <c:v>40753.196882803968</c:v>
                </c:pt>
                <c:pt idx="4">
                  <c:v>29786.523223080934</c:v>
                </c:pt>
                <c:pt idx="5">
                  <c:v>29392.506708931156</c:v>
                </c:pt>
                <c:pt idx="6">
                  <c:v>29184.831594111674</c:v>
                </c:pt>
                <c:pt idx="7">
                  <c:v>29107.160970299727</c:v>
                </c:pt>
                <c:pt idx="8">
                  <c:v>29072.230480310976</c:v>
                </c:pt>
                <c:pt idx="9">
                  <c:v>28780.316111612949</c:v>
                </c:pt>
                <c:pt idx="10">
                  <c:v>28656.773922591365</c:v>
                </c:pt>
                <c:pt idx="11">
                  <c:v>27644.965837119555</c:v>
                </c:pt>
                <c:pt idx="12">
                  <c:v>26994.753509677023</c:v>
                </c:pt>
                <c:pt idx="13">
                  <c:v>25407.676088590862</c:v>
                </c:pt>
                <c:pt idx="14">
                  <c:v>25328.2907326651</c:v>
                </c:pt>
                <c:pt idx="15">
                  <c:v>24531.843354430381</c:v>
                </c:pt>
                <c:pt idx="16">
                  <c:v>24022.438292233139</c:v>
                </c:pt>
                <c:pt idx="17">
                  <c:v>22148.465473145778</c:v>
                </c:pt>
                <c:pt idx="18">
                  <c:v>21179.413715054365</c:v>
                </c:pt>
                <c:pt idx="19">
                  <c:v>19816.107804572253</c:v>
                </c:pt>
                <c:pt idx="20">
                  <c:v>19291.170005382599</c:v>
                </c:pt>
                <c:pt idx="21">
                  <c:v>18282.769182288426</c:v>
                </c:pt>
                <c:pt idx="22">
                  <c:v>15074.431519530148</c:v>
                </c:pt>
                <c:pt idx="23">
                  <c:v>14496.045991695943</c:v>
                </c:pt>
                <c:pt idx="24">
                  <c:v>11634.073879233014</c:v>
                </c:pt>
                <c:pt idx="25">
                  <c:v>11317.311522935957</c:v>
                </c:pt>
                <c:pt idx="26">
                  <c:v>10359.89861368373</c:v>
                </c:pt>
                <c:pt idx="27">
                  <c:v>9089.1411764705881</c:v>
                </c:pt>
                <c:pt idx="28">
                  <c:v>8736.0383267290526</c:v>
                </c:pt>
                <c:pt idx="29">
                  <c:v>8721.4045317396631</c:v>
                </c:pt>
                <c:pt idx="30">
                  <c:v>8557.514092989768</c:v>
                </c:pt>
                <c:pt idx="31">
                  <c:v>8451.0078311201905</c:v>
                </c:pt>
                <c:pt idx="32">
                  <c:v>8266.9872021494721</c:v>
                </c:pt>
                <c:pt idx="33">
                  <c:v>7999.5886542784383</c:v>
                </c:pt>
                <c:pt idx="34">
                  <c:v>7950.608097628131</c:v>
                </c:pt>
                <c:pt idx="35">
                  <c:v>6148.2578419100564</c:v>
                </c:pt>
                <c:pt idx="36">
                  <c:v>5819.4741880338615</c:v>
                </c:pt>
                <c:pt idx="37">
                  <c:v>4725.483621673121</c:v>
                </c:pt>
                <c:pt idx="38">
                  <c:v>4652.7686371672271</c:v>
                </c:pt>
                <c:pt idx="39">
                  <c:v>3892.9284996419269</c:v>
                </c:pt>
                <c:pt idx="40">
                  <c:v>3405.3418473954575</c:v>
                </c:pt>
                <c:pt idx="41">
                  <c:v>2635.6109279671491</c:v>
                </c:pt>
                <c:pt idx="42">
                  <c:v>2263.3225840215714</c:v>
                </c:pt>
                <c:pt idx="43">
                  <c:v>1321.8859606276137</c:v>
                </c:pt>
                <c:pt idx="44">
                  <c:v>773.22226317729462</c:v>
                </c:pt>
              </c:numCache>
            </c:numRef>
          </c:xVal>
          <c:yVal>
            <c:numRef>
              <c:f>'gap analysis'!$V$10:$V$54</c:f>
              <c:numCache>
                <c:formatCode>0.00%</c:formatCode>
                <c:ptCount val="45"/>
                <c:pt idx="0">
                  <c:v>8.8252908977753536E-3</c:v>
                </c:pt>
                <c:pt idx="1">
                  <c:v>8.2268768706759959E-3</c:v>
                </c:pt>
                <c:pt idx="2">
                  <c:v>8.2199130346308179E-3</c:v>
                </c:pt>
                <c:pt idx="3">
                  <c:v>8.1980786932454794E-3</c:v>
                </c:pt>
                <c:pt idx="4">
                  <c:v>6.858236289088113E-3</c:v>
                </c:pt>
                <c:pt idx="5">
                  <c:v>6.79120413604321E-3</c:v>
                </c:pt>
                <c:pt idx="6">
                  <c:v>6.7553402244468043E-3</c:v>
                </c:pt>
                <c:pt idx="7">
                  <c:v>6.7418331195967258E-3</c:v>
                </c:pt>
                <c:pt idx="8">
                  <c:v>6.7357419992604851E-3</c:v>
                </c:pt>
                <c:pt idx="9">
                  <c:v>6.6844368807962113E-3</c:v>
                </c:pt>
                <c:pt idx="10">
                  <c:v>6.6625089028811901E-3</c:v>
                </c:pt>
                <c:pt idx="11">
                  <c:v>6.4781967839383E-3</c:v>
                </c:pt>
                <c:pt idx="12">
                  <c:v>6.3554338953576046E-3</c:v>
                </c:pt>
                <c:pt idx="13">
                  <c:v>6.0425180514367943E-3</c:v>
                </c:pt>
                <c:pt idx="14">
                  <c:v>6.0264011723489674E-3</c:v>
                </c:pt>
                <c:pt idx="15">
                  <c:v>5.8624454273670887E-3</c:v>
                </c:pt>
                <c:pt idx="16">
                  <c:v>5.7555394350702754E-3</c:v>
                </c:pt>
                <c:pt idx="17">
                  <c:v>5.3505327963586716E-3</c:v>
                </c:pt>
                <c:pt idx="18">
                  <c:v>5.1352994562781935E-3</c:v>
                </c:pt>
                <c:pt idx="19">
                  <c:v>4.8280847074458127E-3</c:v>
                </c:pt>
                <c:pt idx="20">
                  <c:v>4.7089316503566075E-3</c:v>
                </c:pt>
                <c:pt idx="21">
                  <c:v>4.4795377524147317E-3</c:v>
                </c:pt>
                <c:pt idx="22">
                  <c:v>3.7574085694259043E-3</c:v>
                </c:pt>
                <c:pt idx="23">
                  <c:v>3.6303958045078594E-3</c:v>
                </c:pt>
                <c:pt idx="24">
                  <c:v>3.0268964990473541E-3</c:v>
                </c:pt>
                <c:pt idx="25">
                  <c:v>2.9631824150266246E-3</c:v>
                </c:pt>
                <c:pt idx="26">
                  <c:v>2.7749367006481424E-3</c:v>
                </c:pt>
                <c:pt idx="27">
                  <c:v>2.5357998246588751E-3</c:v>
                </c:pt>
                <c:pt idx="28">
                  <c:v>2.4716383923077327E-3</c:v>
                </c:pt>
                <c:pt idx="29">
                  <c:v>2.469001370002792E-3</c:v>
                </c:pt>
                <c:pt idx="30">
                  <c:v>2.4395889417027417E-3</c:v>
                </c:pt>
                <c:pt idx="31">
                  <c:v>2.42059422442507E-3</c:v>
                </c:pt>
                <c:pt idx="32">
                  <c:v>2.3879980873233444E-3</c:v>
                </c:pt>
                <c:pt idx="33">
                  <c:v>2.3411392448140799E-3</c:v>
                </c:pt>
                <c:pt idx="34">
                  <c:v>2.3326212596067992E-3</c:v>
                </c:pt>
                <c:pt idx="35">
                  <c:v>2.0335072884904524E-3</c:v>
                </c:pt>
                <c:pt idx="36">
                  <c:v>1.9819893805182866E-3</c:v>
                </c:pt>
                <c:pt idx="37">
                  <c:v>1.8173946876202218E-3</c:v>
                </c:pt>
                <c:pt idx="38">
                  <c:v>1.8068263425311737E-3</c:v>
                </c:pt>
                <c:pt idx="39">
                  <c:v>1.6991537465045042E-3</c:v>
                </c:pt>
                <c:pt idx="40">
                  <c:v>1.6327026701393659E-3</c:v>
                </c:pt>
                <c:pt idx="41">
                  <c:v>1.5319581949812999E-3</c:v>
                </c:pt>
                <c:pt idx="42">
                  <c:v>1.4850385200608936E-3</c:v>
                </c:pt>
                <c:pt idx="43">
                  <c:v>1.3715510057764073E-3</c:v>
                </c:pt>
                <c:pt idx="44">
                  <c:v>1.3087600706918373E-3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6423176"/>
        <c:axId val="306425136"/>
      </c:scatterChart>
      <c:valAx>
        <c:axId val="306423176"/>
        <c:scaling>
          <c:logBase val="10"/>
          <c:orientation val="minMax"/>
          <c:max val="100000"/>
          <c:min val="1000"/>
        </c:scaling>
        <c:delete val="0"/>
        <c:axPos val="b"/>
        <c:numFmt formatCode="_ * #,##0_ ;_ * \-#,##0_ ;_ * &quot;-&quot;??_ ;_ @_ 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425136"/>
        <c:crosses val="autoZero"/>
        <c:crossBetween val="midCat"/>
      </c:valAx>
      <c:valAx>
        <c:axId val="306425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4231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621044320679427E-2"/>
          <c:y val="0.90329683644438441"/>
          <c:w val="0.72665749098435861"/>
          <c:h val="7.13385303092388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834405767947192E-2"/>
          <c:y val="3.5370418911787577E-2"/>
          <c:w val="0.84875481043922563"/>
          <c:h val="0.78203203116320397"/>
        </c:manualLayout>
      </c:layout>
      <c:scatterChart>
        <c:scatterStyle val="lineMarker"/>
        <c:varyColors val="0"/>
        <c:ser>
          <c:idx val="0"/>
          <c:order val="0"/>
          <c:tx>
            <c:v>sample data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'gap analysis'!$D$10:$D$54</c:f>
              <c:numCache>
                <c:formatCode>_ * #,##0_ ;_ * \-#,##0_ ;_ * "-"??_ ;_ @_ </c:formatCode>
                <c:ptCount val="45"/>
                <c:pt idx="0">
                  <c:v>53736.936466173494</c:v>
                </c:pt>
                <c:pt idx="1">
                  <c:v>41117.513309436443</c:v>
                </c:pt>
                <c:pt idx="2">
                  <c:v>41028.425655549043</c:v>
                </c:pt>
                <c:pt idx="3">
                  <c:v>40753.196882803968</c:v>
                </c:pt>
                <c:pt idx="4">
                  <c:v>29786.523223080934</c:v>
                </c:pt>
                <c:pt idx="5">
                  <c:v>29392.506708931156</c:v>
                </c:pt>
                <c:pt idx="6">
                  <c:v>29184.831594111674</c:v>
                </c:pt>
                <c:pt idx="7">
                  <c:v>29107.160970299727</c:v>
                </c:pt>
                <c:pt idx="8">
                  <c:v>29072.230480310976</c:v>
                </c:pt>
                <c:pt idx="9">
                  <c:v>28780.316111612949</c:v>
                </c:pt>
                <c:pt idx="10">
                  <c:v>28656.773922591365</c:v>
                </c:pt>
                <c:pt idx="11">
                  <c:v>27644.965837119555</c:v>
                </c:pt>
                <c:pt idx="12">
                  <c:v>26994.753509677023</c:v>
                </c:pt>
                <c:pt idx="13">
                  <c:v>25407.676088590862</c:v>
                </c:pt>
                <c:pt idx="14">
                  <c:v>25328.2907326651</c:v>
                </c:pt>
                <c:pt idx="15">
                  <c:v>24531.843354430381</c:v>
                </c:pt>
                <c:pt idx="16">
                  <c:v>24022.438292233139</c:v>
                </c:pt>
                <c:pt idx="17">
                  <c:v>22148.465473145778</c:v>
                </c:pt>
                <c:pt idx="18">
                  <c:v>21179.413715054365</c:v>
                </c:pt>
                <c:pt idx="19">
                  <c:v>19816.107804572253</c:v>
                </c:pt>
                <c:pt idx="20">
                  <c:v>19291.170005382599</c:v>
                </c:pt>
                <c:pt idx="21">
                  <c:v>18282.769182288426</c:v>
                </c:pt>
                <c:pt idx="22">
                  <c:v>15074.431519530148</c:v>
                </c:pt>
                <c:pt idx="23">
                  <c:v>14496.045991695943</c:v>
                </c:pt>
                <c:pt idx="24">
                  <c:v>11634.073879233014</c:v>
                </c:pt>
                <c:pt idx="25">
                  <c:v>11317.311522935957</c:v>
                </c:pt>
                <c:pt idx="26">
                  <c:v>10359.89861368373</c:v>
                </c:pt>
                <c:pt idx="27">
                  <c:v>9089.1411764705881</c:v>
                </c:pt>
                <c:pt idx="28">
                  <c:v>8736.0383267290526</c:v>
                </c:pt>
                <c:pt idx="29">
                  <c:v>8721.4045317396631</c:v>
                </c:pt>
                <c:pt idx="30">
                  <c:v>8557.514092989768</c:v>
                </c:pt>
                <c:pt idx="31">
                  <c:v>8451.0078311201905</c:v>
                </c:pt>
                <c:pt idx="32">
                  <c:v>8266.9872021494721</c:v>
                </c:pt>
                <c:pt idx="33">
                  <c:v>7999.5886542784383</c:v>
                </c:pt>
                <c:pt idx="34">
                  <c:v>7950.608097628131</c:v>
                </c:pt>
                <c:pt idx="35">
                  <c:v>6148.2578419100564</c:v>
                </c:pt>
                <c:pt idx="36">
                  <c:v>5819.4741880338615</c:v>
                </c:pt>
                <c:pt idx="37">
                  <c:v>4725.483621673121</c:v>
                </c:pt>
                <c:pt idx="38">
                  <c:v>4652.7686371672271</c:v>
                </c:pt>
                <c:pt idx="39">
                  <c:v>3892.9284996419269</c:v>
                </c:pt>
                <c:pt idx="40">
                  <c:v>3405.3418473954575</c:v>
                </c:pt>
                <c:pt idx="41">
                  <c:v>2635.6109279671491</c:v>
                </c:pt>
                <c:pt idx="42">
                  <c:v>2263.3225840215714</c:v>
                </c:pt>
                <c:pt idx="43">
                  <c:v>1321.8859606276137</c:v>
                </c:pt>
                <c:pt idx="44">
                  <c:v>773.22226317729462</c:v>
                </c:pt>
              </c:numCache>
            </c:numRef>
          </c:xVal>
          <c:yVal>
            <c:numRef>
              <c:f>'gap analysis'!$F$10:$F$54</c:f>
              <c:numCache>
                <c:formatCode>0.00%</c:formatCode>
                <c:ptCount val="45"/>
                <c:pt idx="0">
                  <c:v>8.1085466101694925E-3</c:v>
                </c:pt>
                <c:pt idx="1">
                  <c:v>7.4008674531575291E-3</c:v>
                </c:pt>
                <c:pt idx="2">
                  <c:v>5.881346E-3</c:v>
                </c:pt>
                <c:pt idx="3">
                  <c:v>1.0117991967871486E-2</c:v>
                </c:pt>
                <c:pt idx="4">
                  <c:v>7.5831967963386725E-3</c:v>
                </c:pt>
                <c:pt idx="5">
                  <c:v>7.8160399728997281E-3</c:v>
                </c:pt>
                <c:pt idx="6">
                  <c:v>8.961852266368215E-3</c:v>
                </c:pt>
                <c:pt idx="7">
                  <c:v>5.9590142302716692E-3</c:v>
                </c:pt>
                <c:pt idx="8">
                  <c:v>9.780844574780059E-3</c:v>
                </c:pt>
                <c:pt idx="9">
                  <c:v>7.6378842105263162E-3</c:v>
                </c:pt>
                <c:pt idx="10">
                  <c:v>6.4531535580524347E-3</c:v>
                </c:pt>
                <c:pt idx="11">
                  <c:v>4.7692497773286447E-3</c:v>
                </c:pt>
                <c:pt idx="12">
                  <c:v>8.7234480337078663E-3</c:v>
                </c:pt>
                <c:pt idx="13">
                  <c:v>4.5363904308543673E-3</c:v>
                </c:pt>
                <c:pt idx="14">
                  <c:v>5.6702261768082664E-3</c:v>
                </c:pt>
                <c:pt idx="15">
                  <c:v>8.0928410256410257E-3</c:v>
                </c:pt>
                <c:pt idx="16">
                  <c:v>3.5682526756630989E-3</c:v>
                </c:pt>
                <c:pt idx="17">
                  <c:v>3.5957105263157898E-3</c:v>
                </c:pt>
                <c:pt idx="18">
                  <c:v>3.6700542417010197E-3</c:v>
                </c:pt>
                <c:pt idx="19">
                  <c:v>6.7140206112295663E-3</c:v>
                </c:pt>
                <c:pt idx="20">
                  <c:v>1.8236624561403507E-3</c:v>
                </c:pt>
                <c:pt idx="21">
                  <c:v>3.1950713043478263E-3</c:v>
                </c:pt>
                <c:pt idx="22">
                  <c:v>2.1149730687455705E-3</c:v>
                </c:pt>
                <c:pt idx="23">
                  <c:v>1.5188411067193677E-3</c:v>
                </c:pt>
                <c:pt idx="24">
                  <c:v>5.3382480620155033E-3</c:v>
                </c:pt>
                <c:pt idx="25">
                  <c:v>2.9104104761904764E-3</c:v>
                </c:pt>
                <c:pt idx="26">
                  <c:v>4.8999444444444446E-3</c:v>
                </c:pt>
                <c:pt idx="27">
                  <c:v>1.5890957393483709E-3</c:v>
                </c:pt>
                <c:pt idx="28">
                  <c:v>3.9792844364937383E-3</c:v>
                </c:pt>
                <c:pt idx="29">
                  <c:v>2.3160053078556263E-3</c:v>
                </c:pt>
                <c:pt idx="30">
                  <c:v>2.6976450000000003E-3</c:v>
                </c:pt>
                <c:pt idx="31">
                  <c:v>6.6107805851063823E-4</c:v>
                </c:pt>
                <c:pt idx="32">
                  <c:v>3.3082271952259166E-3</c:v>
                </c:pt>
                <c:pt idx="33">
                  <c:v>1.5632191142191142E-3</c:v>
                </c:pt>
                <c:pt idx="34">
                  <c:v>5.0141592857142854E-3</c:v>
                </c:pt>
                <c:pt idx="35">
                  <c:v>2.5900122324159021E-3</c:v>
                </c:pt>
                <c:pt idx="36">
                  <c:v>2.132538221528861E-3</c:v>
                </c:pt>
                <c:pt idx="37">
                  <c:v>2.2705648148148147E-3</c:v>
                </c:pt>
                <c:pt idx="38">
                  <c:v>1.2249702911467618E-3</c:v>
                </c:pt>
                <c:pt idx="39">
                  <c:v>8.8286752873563221E-3</c:v>
                </c:pt>
                <c:pt idx="40">
                  <c:v>2.8057012345679014E-3</c:v>
                </c:pt>
                <c:pt idx="41">
                  <c:v>1.1386247191011237E-3</c:v>
                </c:pt>
                <c:pt idx="42">
                  <c:v>1.4582466898954705E-3</c:v>
                </c:pt>
                <c:pt idx="43">
                  <c:v>7.106419277108434E-4</c:v>
                </c:pt>
                <c:pt idx="44">
                  <c:v>6.0099920634920634E-4</c:v>
                </c:pt>
              </c:numCache>
            </c:numRef>
          </c:yVal>
          <c:smooth val="0"/>
        </c:ser>
        <c:ser>
          <c:idx val="1"/>
          <c:order val="1"/>
          <c:tx>
            <c:v>s-curve</c:v>
          </c:tx>
          <c:spPr>
            <a:ln w="2540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2"/>
            <c:marker>
              <c:symbol val="none"/>
            </c:marker>
            <c:bubble3D val="0"/>
          </c:dPt>
          <c:xVal>
            <c:numRef>
              <c:f>'gap analysis'!$D$10:$D$54</c:f>
              <c:numCache>
                <c:formatCode>_ * #,##0_ ;_ * \-#,##0_ ;_ * "-"??_ ;_ @_ </c:formatCode>
                <c:ptCount val="45"/>
                <c:pt idx="0">
                  <c:v>53736.936466173494</c:v>
                </c:pt>
                <c:pt idx="1">
                  <c:v>41117.513309436443</c:v>
                </c:pt>
                <c:pt idx="2">
                  <c:v>41028.425655549043</c:v>
                </c:pt>
                <c:pt idx="3">
                  <c:v>40753.196882803968</c:v>
                </c:pt>
                <c:pt idx="4">
                  <c:v>29786.523223080934</c:v>
                </c:pt>
                <c:pt idx="5">
                  <c:v>29392.506708931156</c:v>
                </c:pt>
                <c:pt idx="6">
                  <c:v>29184.831594111674</c:v>
                </c:pt>
                <c:pt idx="7">
                  <c:v>29107.160970299727</c:v>
                </c:pt>
                <c:pt idx="8">
                  <c:v>29072.230480310976</c:v>
                </c:pt>
                <c:pt idx="9">
                  <c:v>28780.316111612949</c:v>
                </c:pt>
                <c:pt idx="10">
                  <c:v>28656.773922591365</c:v>
                </c:pt>
                <c:pt idx="11">
                  <c:v>27644.965837119555</c:v>
                </c:pt>
                <c:pt idx="12">
                  <c:v>26994.753509677023</c:v>
                </c:pt>
                <c:pt idx="13">
                  <c:v>25407.676088590862</c:v>
                </c:pt>
                <c:pt idx="14">
                  <c:v>25328.2907326651</c:v>
                </c:pt>
                <c:pt idx="15">
                  <c:v>24531.843354430381</c:v>
                </c:pt>
                <c:pt idx="16">
                  <c:v>24022.438292233139</c:v>
                </c:pt>
                <c:pt idx="17">
                  <c:v>22148.465473145778</c:v>
                </c:pt>
                <c:pt idx="18">
                  <c:v>21179.413715054365</c:v>
                </c:pt>
                <c:pt idx="19">
                  <c:v>19816.107804572253</c:v>
                </c:pt>
                <c:pt idx="20">
                  <c:v>19291.170005382599</c:v>
                </c:pt>
                <c:pt idx="21">
                  <c:v>18282.769182288426</c:v>
                </c:pt>
                <c:pt idx="22">
                  <c:v>15074.431519530148</c:v>
                </c:pt>
                <c:pt idx="23">
                  <c:v>14496.045991695943</c:v>
                </c:pt>
                <c:pt idx="24">
                  <c:v>11634.073879233014</c:v>
                </c:pt>
                <c:pt idx="25">
                  <c:v>11317.311522935957</c:v>
                </c:pt>
                <c:pt idx="26">
                  <c:v>10359.89861368373</c:v>
                </c:pt>
                <c:pt idx="27">
                  <c:v>9089.1411764705881</c:v>
                </c:pt>
                <c:pt idx="28">
                  <c:v>8736.0383267290526</c:v>
                </c:pt>
                <c:pt idx="29">
                  <c:v>8721.4045317396631</c:v>
                </c:pt>
                <c:pt idx="30">
                  <c:v>8557.514092989768</c:v>
                </c:pt>
                <c:pt idx="31">
                  <c:v>8451.0078311201905</c:v>
                </c:pt>
                <c:pt idx="32">
                  <c:v>8266.9872021494721</c:v>
                </c:pt>
                <c:pt idx="33">
                  <c:v>7999.5886542784383</c:v>
                </c:pt>
                <c:pt idx="34">
                  <c:v>7950.608097628131</c:v>
                </c:pt>
                <c:pt idx="35">
                  <c:v>6148.2578419100564</c:v>
                </c:pt>
                <c:pt idx="36">
                  <c:v>5819.4741880338615</c:v>
                </c:pt>
                <c:pt idx="37">
                  <c:v>4725.483621673121</c:v>
                </c:pt>
                <c:pt idx="38">
                  <c:v>4652.7686371672271</c:v>
                </c:pt>
                <c:pt idx="39">
                  <c:v>3892.9284996419269</c:v>
                </c:pt>
                <c:pt idx="40">
                  <c:v>3405.3418473954575</c:v>
                </c:pt>
                <c:pt idx="41">
                  <c:v>2635.6109279671491</c:v>
                </c:pt>
                <c:pt idx="42">
                  <c:v>2263.3225840215714</c:v>
                </c:pt>
                <c:pt idx="43">
                  <c:v>1321.8859606276137</c:v>
                </c:pt>
                <c:pt idx="44">
                  <c:v>773.22226317729462</c:v>
                </c:pt>
              </c:numCache>
            </c:numRef>
          </c:xVal>
          <c:yVal>
            <c:numRef>
              <c:f>'gap analysis'!$V$10:$V$54</c:f>
              <c:numCache>
                <c:formatCode>0.00%</c:formatCode>
                <c:ptCount val="45"/>
                <c:pt idx="0">
                  <c:v>8.8252908977753536E-3</c:v>
                </c:pt>
                <c:pt idx="1">
                  <c:v>8.2268768706759959E-3</c:v>
                </c:pt>
                <c:pt idx="2">
                  <c:v>8.2199130346308179E-3</c:v>
                </c:pt>
                <c:pt idx="3">
                  <c:v>8.1980786932454794E-3</c:v>
                </c:pt>
                <c:pt idx="4">
                  <c:v>6.858236289088113E-3</c:v>
                </c:pt>
                <c:pt idx="5">
                  <c:v>6.79120413604321E-3</c:v>
                </c:pt>
                <c:pt idx="6">
                  <c:v>6.7553402244468043E-3</c:v>
                </c:pt>
                <c:pt idx="7">
                  <c:v>6.7418331195967258E-3</c:v>
                </c:pt>
                <c:pt idx="8">
                  <c:v>6.7357419992604851E-3</c:v>
                </c:pt>
                <c:pt idx="9">
                  <c:v>6.6844368807962113E-3</c:v>
                </c:pt>
                <c:pt idx="10">
                  <c:v>6.6625089028811901E-3</c:v>
                </c:pt>
                <c:pt idx="11">
                  <c:v>6.4781967839383E-3</c:v>
                </c:pt>
                <c:pt idx="12">
                  <c:v>6.3554338953576046E-3</c:v>
                </c:pt>
                <c:pt idx="13">
                  <c:v>6.0425180514367943E-3</c:v>
                </c:pt>
                <c:pt idx="14">
                  <c:v>6.0264011723489674E-3</c:v>
                </c:pt>
                <c:pt idx="15">
                  <c:v>5.8624454273670887E-3</c:v>
                </c:pt>
                <c:pt idx="16">
                  <c:v>5.7555394350702754E-3</c:v>
                </c:pt>
                <c:pt idx="17">
                  <c:v>5.3505327963586716E-3</c:v>
                </c:pt>
                <c:pt idx="18">
                  <c:v>5.1352994562781935E-3</c:v>
                </c:pt>
                <c:pt idx="19">
                  <c:v>4.8280847074458127E-3</c:v>
                </c:pt>
                <c:pt idx="20">
                  <c:v>4.7089316503566075E-3</c:v>
                </c:pt>
                <c:pt idx="21">
                  <c:v>4.4795377524147317E-3</c:v>
                </c:pt>
                <c:pt idx="22">
                  <c:v>3.7574085694259043E-3</c:v>
                </c:pt>
                <c:pt idx="23">
                  <c:v>3.6303958045078594E-3</c:v>
                </c:pt>
                <c:pt idx="24">
                  <c:v>3.0268964990473541E-3</c:v>
                </c:pt>
                <c:pt idx="25">
                  <c:v>2.9631824150266246E-3</c:v>
                </c:pt>
                <c:pt idx="26">
                  <c:v>2.7749367006481424E-3</c:v>
                </c:pt>
                <c:pt idx="27">
                  <c:v>2.5357998246588751E-3</c:v>
                </c:pt>
                <c:pt idx="28">
                  <c:v>2.4716383923077327E-3</c:v>
                </c:pt>
                <c:pt idx="29">
                  <c:v>2.469001370002792E-3</c:v>
                </c:pt>
                <c:pt idx="30">
                  <c:v>2.4395889417027417E-3</c:v>
                </c:pt>
                <c:pt idx="31">
                  <c:v>2.42059422442507E-3</c:v>
                </c:pt>
                <c:pt idx="32">
                  <c:v>2.3879980873233444E-3</c:v>
                </c:pt>
                <c:pt idx="33">
                  <c:v>2.3411392448140799E-3</c:v>
                </c:pt>
                <c:pt idx="34">
                  <c:v>2.3326212596067992E-3</c:v>
                </c:pt>
                <c:pt idx="35">
                  <c:v>2.0335072884904524E-3</c:v>
                </c:pt>
                <c:pt idx="36">
                  <c:v>1.9819893805182866E-3</c:v>
                </c:pt>
                <c:pt idx="37">
                  <c:v>1.8173946876202218E-3</c:v>
                </c:pt>
                <c:pt idx="38">
                  <c:v>1.8068263425311737E-3</c:v>
                </c:pt>
                <c:pt idx="39">
                  <c:v>1.6991537465045042E-3</c:v>
                </c:pt>
                <c:pt idx="40">
                  <c:v>1.6327026701393659E-3</c:v>
                </c:pt>
                <c:pt idx="41">
                  <c:v>1.5319581949812999E-3</c:v>
                </c:pt>
                <c:pt idx="42">
                  <c:v>1.4850385200608936E-3</c:v>
                </c:pt>
                <c:pt idx="43">
                  <c:v>1.3715510057764073E-3</c:v>
                </c:pt>
                <c:pt idx="44">
                  <c:v>1.3087600706918373E-3</c:v>
                </c:pt>
              </c:numCache>
            </c:numRef>
          </c:yVal>
          <c:smooth val="1"/>
        </c:ser>
        <c:ser>
          <c:idx val="2"/>
          <c:order val="2"/>
          <c:tx>
            <c:v>best-practice benchmark</c:v>
          </c:tx>
          <c:spPr>
            <a:ln w="2540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'gap analysis'!$D$10:$D$54</c:f>
              <c:numCache>
                <c:formatCode>_ * #,##0_ ;_ * \-#,##0_ ;_ * "-"??_ ;_ @_ </c:formatCode>
                <c:ptCount val="45"/>
                <c:pt idx="0">
                  <c:v>53736.936466173494</c:v>
                </c:pt>
                <c:pt idx="1">
                  <c:v>41117.513309436443</c:v>
                </c:pt>
                <c:pt idx="2">
                  <c:v>41028.425655549043</c:v>
                </c:pt>
                <c:pt idx="3">
                  <c:v>40753.196882803968</c:v>
                </c:pt>
                <c:pt idx="4">
                  <c:v>29786.523223080934</c:v>
                </c:pt>
                <c:pt idx="5">
                  <c:v>29392.506708931156</c:v>
                </c:pt>
                <c:pt idx="6">
                  <c:v>29184.831594111674</c:v>
                </c:pt>
                <c:pt idx="7">
                  <c:v>29107.160970299727</c:v>
                </c:pt>
                <c:pt idx="8">
                  <c:v>29072.230480310976</c:v>
                </c:pt>
                <c:pt idx="9">
                  <c:v>28780.316111612949</c:v>
                </c:pt>
                <c:pt idx="10">
                  <c:v>28656.773922591365</c:v>
                </c:pt>
                <c:pt idx="11">
                  <c:v>27644.965837119555</c:v>
                </c:pt>
                <c:pt idx="12">
                  <c:v>26994.753509677023</c:v>
                </c:pt>
                <c:pt idx="13">
                  <c:v>25407.676088590862</c:v>
                </c:pt>
                <c:pt idx="14">
                  <c:v>25328.2907326651</c:v>
                </c:pt>
                <c:pt idx="15">
                  <c:v>24531.843354430381</c:v>
                </c:pt>
                <c:pt idx="16">
                  <c:v>24022.438292233139</c:v>
                </c:pt>
                <c:pt idx="17">
                  <c:v>22148.465473145778</c:v>
                </c:pt>
                <c:pt idx="18">
                  <c:v>21179.413715054365</c:v>
                </c:pt>
                <c:pt idx="19">
                  <c:v>19816.107804572253</c:v>
                </c:pt>
                <c:pt idx="20">
                  <c:v>19291.170005382599</c:v>
                </c:pt>
                <c:pt idx="21">
                  <c:v>18282.769182288426</c:v>
                </c:pt>
                <c:pt idx="22">
                  <c:v>15074.431519530148</c:v>
                </c:pt>
                <c:pt idx="23">
                  <c:v>14496.045991695943</c:v>
                </c:pt>
                <c:pt idx="24">
                  <c:v>11634.073879233014</c:v>
                </c:pt>
                <c:pt idx="25">
                  <c:v>11317.311522935957</c:v>
                </c:pt>
                <c:pt idx="26">
                  <c:v>10359.89861368373</c:v>
                </c:pt>
                <c:pt idx="27">
                  <c:v>9089.1411764705881</c:v>
                </c:pt>
                <c:pt idx="28">
                  <c:v>8736.0383267290526</c:v>
                </c:pt>
                <c:pt idx="29">
                  <c:v>8721.4045317396631</c:v>
                </c:pt>
                <c:pt idx="30">
                  <c:v>8557.514092989768</c:v>
                </c:pt>
                <c:pt idx="31">
                  <c:v>8451.0078311201905</c:v>
                </c:pt>
                <c:pt idx="32">
                  <c:v>8266.9872021494721</c:v>
                </c:pt>
                <c:pt idx="33">
                  <c:v>7999.5886542784383</c:v>
                </c:pt>
                <c:pt idx="34">
                  <c:v>7950.608097628131</c:v>
                </c:pt>
                <c:pt idx="35">
                  <c:v>6148.2578419100564</c:v>
                </c:pt>
                <c:pt idx="36">
                  <c:v>5819.4741880338615</c:v>
                </c:pt>
                <c:pt idx="37">
                  <c:v>4725.483621673121</c:v>
                </c:pt>
                <c:pt idx="38">
                  <c:v>4652.7686371672271</c:v>
                </c:pt>
                <c:pt idx="39">
                  <c:v>3892.9284996419269</c:v>
                </c:pt>
                <c:pt idx="40">
                  <c:v>3405.3418473954575</c:v>
                </c:pt>
                <c:pt idx="41">
                  <c:v>2635.6109279671491</c:v>
                </c:pt>
                <c:pt idx="42">
                  <c:v>2263.3225840215714</c:v>
                </c:pt>
                <c:pt idx="43">
                  <c:v>1321.8859606276137</c:v>
                </c:pt>
                <c:pt idx="44">
                  <c:v>773.22226317729462</c:v>
                </c:pt>
              </c:numCache>
            </c:numRef>
          </c:xVal>
          <c:yVal>
            <c:numRef>
              <c:f>'gap analysis'!$W$10:$W$54</c:f>
              <c:numCache>
                <c:formatCode>0.000%</c:formatCode>
                <c:ptCount val="45"/>
                <c:pt idx="0">
                  <c:v>9.6580914233753597E-3</c:v>
                </c:pt>
                <c:pt idx="1">
                  <c:v>9.271366285594277E-3</c:v>
                </c:pt>
                <c:pt idx="2">
                  <c:v>9.2658968812889004E-3</c:v>
                </c:pt>
                <c:pt idx="3">
                  <c:v>9.2486794603829844E-3</c:v>
                </c:pt>
                <c:pt idx="4">
                  <c:v>8.0928013260427676E-3</c:v>
                </c:pt>
                <c:pt idx="5">
                  <c:v>8.0323787396331583E-3</c:v>
                </c:pt>
                <c:pt idx="6">
                  <c:v>7.9999985462581927E-3</c:v>
                </c:pt>
                <c:pt idx="7">
                  <c:v>7.9877943542182479E-3</c:v>
                </c:pt>
                <c:pt idx="8">
                  <c:v>7.9822891874978905E-3</c:v>
                </c:pt>
                <c:pt idx="9">
                  <c:v>7.9358808878278054E-3</c:v>
                </c:pt>
                <c:pt idx="10">
                  <c:v>7.9160253111987301E-3</c:v>
                </c:pt>
                <c:pt idx="11">
                  <c:v>7.7486861178132534E-3</c:v>
                </c:pt>
                <c:pt idx="12">
                  <c:v>7.6368304413695787E-3</c:v>
                </c:pt>
                <c:pt idx="13">
                  <c:v>7.3505375779415391E-3</c:v>
                </c:pt>
                <c:pt idx="14">
                  <c:v>7.3357523760322445E-3</c:v>
                </c:pt>
                <c:pt idx="15">
                  <c:v>7.1851569137514771E-3</c:v>
                </c:pt>
                <c:pt idx="16">
                  <c:v>7.0867961132982443E-3</c:v>
                </c:pt>
                <c:pt idx="17">
                  <c:v>6.7132250814094024E-3</c:v>
                </c:pt>
                <c:pt idx="18">
                  <c:v>6.5142474360476467E-3</c:v>
                </c:pt>
                <c:pt idx="19">
                  <c:v>6.229901934914352E-3</c:v>
                </c:pt>
                <c:pt idx="20">
                  <c:v>6.1195546289511257E-3</c:v>
                </c:pt>
                <c:pt idx="21">
                  <c:v>5.9070765002624962E-3</c:v>
                </c:pt>
                <c:pt idx="22">
                  <c:v>5.0291248808007061E-3</c:v>
                </c:pt>
                <c:pt idx="23">
                  <c:v>4.8740211068800908E-3</c:v>
                </c:pt>
                <c:pt idx="24">
                  <c:v>4.1315216354276289E-3</c:v>
                </c:pt>
                <c:pt idx="25">
                  <c:v>4.0524230478635008E-3</c:v>
                </c:pt>
                <c:pt idx="26">
                  <c:v>3.8176777352781103E-3</c:v>
                </c:pt>
                <c:pt idx="27">
                  <c:v>3.5168227545110389E-3</c:v>
                </c:pt>
                <c:pt idx="28">
                  <c:v>3.4355118347443579E-3</c:v>
                </c:pt>
                <c:pt idx="29">
                  <c:v>3.4321640787730199E-3</c:v>
                </c:pt>
                <c:pt idx="30">
                  <c:v>3.3947918251163466E-3</c:v>
                </c:pt>
                <c:pt idx="31">
                  <c:v>3.3706243152686194E-3</c:v>
                </c:pt>
                <c:pt idx="32">
                  <c:v>3.3290906704038078E-3</c:v>
                </c:pt>
                <c:pt idx="33">
                  <c:v>3.2692448241504373E-3</c:v>
                </c:pt>
                <c:pt idx="34">
                  <c:v>3.2583479529033092E-3</c:v>
                </c:pt>
                <c:pt idx="35">
                  <c:v>2.871697494750804E-3</c:v>
                </c:pt>
                <c:pt idx="36">
                  <c:v>2.8042112332558279E-3</c:v>
                </c:pt>
                <c:pt idx="37">
                  <c:v>2.58648364306097E-3</c:v>
                </c:pt>
                <c:pt idx="38">
                  <c:v>2.5723836790325174E-3</c:v>
                </c:pt>
                <c:pt idx="39">
                  <c:v>2.4278071925788805E-3</c:v>
                </c:pt>
                <c:pt idx="40">
                  <c:v>2.3376750239687879E-3</c:v>
                </c:pt>
                <c:pt idx="41">
                  <c:v>2.1995462832185594E-3</c:v>
                </c:pt>
                <c:pt idx="42">
                  <c:v>2.1345453204407489E-3</c:v>
                </c:pt>
                <c:pt idx="43">
                  <c:v>1.9753341436674434E-3</c:v>
                </c:pt>
                <c:pt idx="44">
                  <c:v>1.8858957284459254E-3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6420432"/>
        <c:axId val="306418864"/>
      </c:scatterChart>
      <c:valAx>
        <c:axId val="306420432"/>
        <c:scaling>
          <c:logBase val="10"/>
          <c:orientation val="minMax"/>
          <c:max val="100000"/>
          <c:min val="1000"/>
        </c:scaling>
        <c:delete val="0"/>
        <c:axPos val="b"/>
        <c:numFmt formatCode="_ * #,##0_ ;_ * \-#,##0_ ;_ * &quot;-&quot;??_ ;_ @_ 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418864"/>
        <c:crosses val="autoZero"/>
        <c:crossBetween val="midCat"/>
      </c:valAx>
      <c:valAx>
        <c:axId val="306418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4204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621044320679427E-2"/>
          <c:y val="0.90329683644438441"/>
          <c:w val="0.72665749098435861"/>
          <c:h val="7.13385303092388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0.48077</cdr:x>
      <cdr:y>0.49575</cdr:y>
    </cdr:from>
    <cdr:to>
      <cdr:x>0.53106</cdr:x>
      <cdr:y>0.66806</cdr:y>
    </cdr:to>
    <cdr:sp macro="" textlink="">
      <cdr:nvSpPr>
        <cdr:cNvPr id="3074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281994" y="2332685"/>
          <a:ext cx="342957" cy="80970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0.04652</cdr:x>
      <cdr:y>2.11107E-7</cdr:y>
    </cdr:from>
    <cdr:to>
      <cdr:x>0.15323</cdr:x>
      <cdr:y>0.05198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60040" y="1"/>
          <a:ext cx="825867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CH" sz="1000" dirty="0" smtClean="0">
              <a:solidFill>
                <a:srgbClr val="283E36"/>
              </a:solidFill>
            </a:rPr>
            <a:t>USD billion</a:t>
          </a:r>
          <a:endParaRPr lang="en-GB" sz="1000" dirty="0" smtClean="0">
            <a:solidFill>
              <a:srgbClr val="283E36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0.38306</cdr:y>
    </cdr:from>
    <cdr:to>
      <cdr:x>0.43322</cdr:x>
      <cdr:y>0.68836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158502"/>
          <a:ext cx="1754353" cy="92333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lumMod val="20000"/>
            <a:lumOff val="80000"/>
          </a:schemeClr>
        </a:solidFill>
        <a:ln xmlns:a="http://schemas.openxmlformats.org/drawingml/2006/main" w="28575">
          <a:solidFill>
            <a:schemeClr val="bg1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it-IT" dirty="0" smtClean="0">
              <a:latin typeface="SwissReSans" pitchFamily="34" charset="0"/>
            </a:rPr>
            <a:t>USD 1.3 </a:t>
          </a:r>
          <a:r>
            <a:rPr lang="it-IT" dirty="0" err="1" smtClean="0">
              <a:latin typeface="SwissReSans" pitchFamily="34" charset="0"/>
            </a:rPr>
            <a:t>trillion</a:t>
          </a:r>
          <a:r>
            <a:rPr lang="it-IT" dirty="0" smtClean="0">
              <a:latin typeface="SwissReSans" pitchFamily="34" charset="0"/>
            </a:rPr>
            <a:t> </a:t>
          </a:r>
          <a:r>
            <a:rPr lang="it-IT" dirty="0" err="1" smtClean="0">
              <a:latin typeface="SwissReSans" pitchFamily="34" charset="0"/>
            </a:rPr>
            <a:t>uninsured</a:t>
          </a:r>
          <a:r>
            <a:rPr lang="it-IT" dirty="0" smtClean="0">
              <a:latin typeface="SwissReSans" pitchFamily="34" charset="0"/>
            </a:rPr>
            <a:t> </a:t>
          </a:r>
          <a:r>
            <a:rPr lang="it-IT" dirty="0" err="1" smtClean="0">
              <a:latin typeface="SwissReSans" pitchFamily="34" charset="0"/>
            </a:rPr>
            <a:t>losses</a:t>
          </a:r>
          <a:r>
            <a:rPr lang="it-IT" dirty="0">
              <a:latin typeface="SwissReSans" pitchFamily="34" charset="0"/>
            </a:rPr>
            <a:t>*</a:t>
          </a:r>
          <a:endParaRPr lang="it-IT" dirty="0" smtClean="0">
            <a:latin typeface="SwissReSans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0.64868</cdr:x>
      <cdr:y>0.67795</cdr:y>
    </cdr:from>
    <cdr:to>
      <cdr:x>0.96068</cdr:x>
      <cdr:y>0.80456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83930" y="3124323"/>
          <a:ext cx="2493306" cy="5834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aseline="0" dirty="0">
              <a:latin typeface="SwissReSans" pitchFamily="34" charset="0"/>
            </a:rPr>
            <a:t>Consumption per capita in 1000 USD, logarithmic scale</a:t>
          </a:r>
          <a:endParaRPr lang="en-US" sz="1200" dirty="0">
            <a:latin typeface="SwissReSans" pitchFamily="34" charset="0"/>
          </a:endParaRPr>
        </a:p>
      </cdr:txBody>
    </cdr:sp>
  </cdr:relSizeAnchor>
  <cdr:relSizeAnchor xmlns:cdr="http://schemas.openxmlformats.org/drawingml/2006/chartDrawing">
    <cdr:from>
      <cdr:x>0.07676</cdr:x>
      <cdr:y>0.05351</cdr:y>
    </cdr:from>
    <cdr:to>
      <cdr:x>0.41897</cdr:x>
      <cdr:y>0.18198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59729" y="160751"/>
          <a:ext cx="1603699" cy="3859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>
              <a:latin typeface="SwissReSans" pitchFamily="34" charset="0"/>
            </a:rPr>
            <a:t>Property insurance </a:t>
          </a:r>
          <a:r>
            <a:rPr lang="en-US" sz="1200" baseline="0" dirty="0">
              <a:latin typeface="SwissReSans" pitchFamily="34" charset="0"/>
            </a:rPr>
            <a:t>penetration </a:t>
          </a:r>
          <a:br>
            <a:rPr lang="en-US" sz="1200" baseline="0" dirty="0">
              <a:latin typeface="SwissReSans" pitchFamily="34" charset="0"/>
            </a:rPr>
          </a:br>
          <a:r>
            <a:rPr lang="en-US" sz="1200" baseline="0" dirty="0">
              <a:latin typeface="SwissReSans" pitchFamily="34" charset="0"/>
            </a:rPr>
            <a:t>(premiums as a % of GDP)</a:t>
          </a:r>
          <a:endParaRPr lang="en-US" sz="1200" dirty="0">
            <a:latin typeface="SwissReSans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0.64868</cdr:x>
      <cdr:y>0.67795</cdr:y>
    </cdr:from>
    <cdr:to>
      <cdr:x>0.96068</cdr:x>
      <cdr:y>0.80456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83930" y="3124323"/>
          <a:ext cx="2493306" cy="5834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aseline="0" dirty="0">
              <a:latin typeface="SwissReSans" pitchFamily="34" charset="0"/>
            </a:rPr>
            <a:t>Consumption per capita in 1000 USD, logarithmic scale</a:t>
          </a:r>
          <a:endParaRPr lang="en-US" sz="1200" dirty="0">
            <a:latin typeface="SwissReSans" pitchFamily="34" charset="0"/>
          </a:endParaRPr>
        </a:p>
      </cdr:txBody>
    </cdr:sp>
  </cdr:relSizeAnchor>
  <cdr:relSizeAnchor xmlns:cdr="http://schemas.openxmlformats.org/drawingml/2006/chartDrawing">
    <cdr:from>
      <cdr:x>0.07676</cdr:x>
      <cdr:y>0.05351</cdr:y>
    </cdr:from>
    <cdr:to>
      <cdr:x>0.41897</cdr:x>
      <cdr:y>0.18198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59729" y="160751"/>
          <a:ext cx="1603699" cy="3859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>
              <a:latin typeface="SwissReSans" pitchFamily="34" charset="0"/>
            </a:rPr>
            <a:t>Property insurance </a:t>
          </a:r>
          <a:r>
            <a:rPr lang="en-US" sz="1200" baseline="0" dirty="0">
              <a:latin typeface="SwissReSans" pitchFamily="34" charset="0"/>
            </a:rPr>
            <a:t>penetration </a:t>
          </a:r>
          <a:br>
            <a:rPr lang="en-US" sz="1200" baseline="0" dirty="0">
              <a:latin typeface="SwissReSans" pitchFamily="34" charset="0"/>
            </a:rPr>
          </a:br>
          <a:r>
            <a:rPr lang="en-US" sz="1200" baseline="0" dirty="0">
              <a:latin typeface="SwissReSans" pitchFamily="34" charset="0"/>
            </a:rPr>
            <a:t>(premiums as a % of GDP)</a:t>
          </a:r>
          <a:endParaRPr lang="en-US" sz="1200" dirty="0">
            <a:latin typeface="SwissReSans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0.64868</cdr:x>
      <cdr:y>0.67795</cdr:y>
    </cdr:from>
    <cdr:to>
      <cdr:x>0.96068</cdr:x>
      <cdr:y>0.80456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83930" y="3124323"/>
          <a:ext cx="2493306" cy="5834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aseline="0" dirty="0">
              <a:latin typeface="SwissReSans" pitchFamily="34" charset="0"/>
            </a:rPr>
            <a:t>Consumption per capita in 1000 USD, logarithmic scale</a:t>
          </a:r>
          <a:endParaRPr lang="en-US" sz="1200" dirty="0">
            <a:latin typeface="SwissReSans" pitchFamily="34" charset="0"/>
          </a:endParaRPr>
        </a:p>
      </cdr:txBody>
    </cdr:sp>
  </cdr:relSizeAnchor>
  <cdr:relSizeAnchor xmlns:cdr="http://schemas.openxmlformats.org/drawingml/2006/chartDrawing">
    <cdr:from>
      <cdr:x>0.07676</cdr:x>
      <cdr:y>0.05351</cdr:y>
    </cdr:from>
    <cdr:to>
      <cdr:x>0.41897</cdr:x>
      <cdr:y>0.18198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59729" y="160751"/>
          <a:ext cx="1603699" cy="3859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>
              <a:latin typeface="SwissReSans" pitchFamily="34" charset="0"/>
            </a:rPr>
            <a:t>Property insurance </a:t>
          </a:r>
          <a:r>
            <a:rPr lang="en-US" sz="1200" baseline="0" dirty="0">
              <a:latin typeface="SwissReSans" pitchFamily="34" charset="0"/>
            </a:rPr>
            <a:t>penetration </a:t>
          </a:r>
          <a:br>
            <a:rPr lang="en-US" sz="1200" baseline="0" dirty="0">
              <a:latin typeface="SwissReSans" pitchFamily="34" charset="0"/>
            </a:rPr>
          </a:br>
          <a:r>
            <a:rPr lang="en-US" sz="1200" baseline="0" dirty="0">
              <a:latin typeface="SwissReSans" pitchFamily="34" charset="0"/>
            </a:rPr>
            <a:t>(premiums as a % of GDP)</a:t>
          </a:r>
          <a:endParaRPr lang="en-US" sz="1200" dirty="0">
            <a:latin typeface="SwissReSans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0.64868</cdr:x>
      <cdr:y>0.67795</cdr:y>
    </cdr:from>
    <cdr:to>
      <cdr:x>0.96068</cdr:x>
      <cdr:y>0.80456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83930" y="3124323"/>
          <a:ext cx="2493306" cy="5834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aseline="0" dirty="0">
              <a:latin typeface="SwissReSans" pitchFamily="34" charset="0"/>
            </a:rPr>
            <a:t>Consumption per capita in 1000 USD, logarithmic scale</a:t>
          </a:r>
          <a:endParaRPr lang="en-US" sz="1200" dirty="0">
            <a:latin typeface="SwissReSans" pitchFamily="34" charset="0"/>
          </a:endParaRPr>
        </a:p>
      </cdr:txBody>
    </cdr:sp>
  </cdr:relSizeAnchor>
  <cdr:relSizeAnchor xmlns:cdr="http://schemas.openxmlformats.org/drawingml/2006/chartDrawing">
    <cdr:from>
      <cdr:x>0.07676</cdr:x>
      <cdr:y>0.05351</cdr:y>
    </cdr:from>
    <cdr:to>
      <cdr:x>0.41897</cdr:x>
      <cdr:y>0.18198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59729" y="160751"/>
          <a:ext cx="1603699" cy="3859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>
              <a:latin typeface="SwissReSans" pitchFamily="34" charset="0"/>
            </a:rPr>
            <a:t>Property insurance </a:t>
          </a:r>
          <a:r>
            <a:rPr lang="en-US" sz="1200" baseline="0" dirty="0">
              <a:latin typeface="SwissReSans" pitchFamily="34" charset="0"/>
            </a:rPr>
            <a:t>penetration </a:t>
          </a:r>
          <a:br>
            <a:rPr lang="en-US" sz="1200" baseline="0" dirty="0">
              <a:latin typeface="SwissReSans" pitchFamily="34" charset="0"/>
            </a:rPr>
          </a:br>
          <a:r>
            <a:rPr lang="en-US" sz="1200" baseline="0" dirty="0">
              <a:latin typeface="SwissReSans" pitchFamily="34" charset="0"/>
            </a:rPr>
            <a:t>(premiums as a % of GDP)</a:t>
          </a:r>
          <a:endParaRPr lang="en-US" sz="1200" dirty="0">
            <a:latin typeface="SwissReSans" pitchFamily="34" charset="0"/>
          </a:endParaRPr>
        </a:p>
      </cdr:txBody>
    </cdr:sp>
  </cdr:relSizeAnchor>
  <cdr:relSizeAnchor xmlns:cdr="http://schemas.openxmlformats.org/drawingml/2006/chartDrawing">
    <cdr:from>
      <cdr:x>0.70894</cdr:x>
      <cdr:y>0.29131</cdr:y>
    </cdr:from>
    <cdr:to>
      <cdr:x>0.74309</cdr:x>
      <cdr:y>0.42649</cdr:y>
    </cdr:to>
    <cdr:sp macro="" textlink="">
      <cdr:nvSpPr>
        <cdr:cNvPr id="4" name="Right Brace 3"/>
        <cdr:cNvSpPr/>
      </cdr:nvSpPr>
      <cdr:spPr>
        <a:xfrm xmlns:a="http://schemas.openxmlformats.org/drawingml/2006/main">
          <a:off x="3322326" y="977264"/>
          <a:ext cx="160014" cy="453500"/>
        </a:xfrm>
        <a:prstGeom xmlns:a="http://schemas.openxmlformats.org/drawingml/2006/main" prst="rightBrace">
          <a:avLst/>
        </a:prstGeom>
        <a:ln xmlns:a="http://schemas.openxmlformats.org/drawingml/2006/main" w="19050">
          <a:solidFill>
            <a:schemeClr val="accent3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0.47315</cdr:x>
      <cdr:y>0.00724</cdr:y>
    </cdr:from>
    <cdr:to>
      <cdr:x>0.8096</cdr:x>
      <cdr:y>0.30063</cdr:y>
    </cdr:to>
    <cdr:sp macro="" textlink="">
      <cdr:nvSpPr>
        <cdr:cNvPr id="3" name="AutoShape 6"/>
        <cdr:cNvSpPr>
          <a:spLocks xmlns:a="http://schemas.openxmlformats.org/drawingml/2006/main" noChangeArrowheads="1"/>
        </cdr:cNvSpPr>
      </cdr:nvSpPr>
      <cdr:spPr bwMode="blackWhite">
        <a:xfrm xmlns:a="http://schemas.openxmlformats.org/drawingml/2006/main">
          <a:off x="3857761" y="20175"/>
          <a:ext cx="2743199" cy="817932"/>
        </a:xfrm>
        <a:prstGeom xmlns:a="http://schemas.openxmlformats.org/drawingml/2006/main" prst="wedgeRectCallout">
          <a:avLst>
            <a:gd name="adj1" fmla="val -88449"/>
            <a:gd name="adj2" fmla="val -10265"/>
          </a:avLst>
        </a:prstGeom>
        <a:gradFill xmlns:a="http://schemas.openxmlformats.org/drawingml/2006/main" rotWithShape="1">
          <a:gsLst>
            <a:gs pos="0">
              <a:schemeClr val="accent1"/>
            </a:gs>
            <a:gs pos="100000">
              <a:schemeClr val="accent1">
                <a:gamma/>
                <a:shade val="66275"/>
                <a:invGamma/>
              </a:schemeClr>
            </a:gs>
          </a:gsLst>
          <a:lin ang="5400000" scaled="1"/>
        </a:gradFill>
        <a:ln xmlns:a="http://schemas.openxmlformats.org/drawingml/2006/main" w="28575" algn="ctr">
          <a:solidFill>
            <a:schemeClr val="bg1"/>
          </a:solidFill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tIns="91440" bIns="9144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90000"/>
            </a:lnSpc>
            <a:spcBef>
              <a:spcPct val="50000"/>
            </a:spcBef>
            <a:buClr>
              <a:schemeClr val="bg1"/>
            </a:buClr>
            <a:buFont typeface="Wingdings" pitchFamily="2" charset="2"/>
            <a:buNone/>
            <a:defRPr/>
          </a:pPr>
          <a:r>
            <a:rPr lang="en-US" sz="1400" b="1" dirty="0" smtClean="0">
              <a:solidFill>
                <a:schemeClr val="bg1"/>
              </a:solidFill>
              <a:latin typeface="Arial" charset="0"/>
              <a:cs typeface="Arial" charset="0"/>
            </a:rPr>
            <a:t>Suggests even greater educational efforts are needed in these areas, in part to counter misinformation</a:t>
          </a:r>
          <a:endParaRPr lang="en-US" sz="1400" b="1" dirty="0">
            <a:solidFill>
              <a:schemeClr val="bg1"/>
            </a:solidFill>
            <a:latin typeface="Arial" charset="0"/>
            <a:cs typeface="Arial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SwissReSans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7C786-A259-4FDD-A4C0-BD83D19C2427}" type="datetimeFigureOut">
              <a:rPr lang="en-GB" smtClean="0">
                <a:latin typeface="SwissReSans" pitchFamily="34" charset="0"/>
              </a:rPr>
              <a:pPr/>
              <a:t>28/09/2015</a:t>
            </a:fld>
            <a:endParaRPr lang="en-GB" dirty="0">
              <a:latin typeface="SwissReSans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SwissReSans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DD15C-2E90-415F-B376-5831ACCDAAD0}" type="slidenum">
              <a:rPr lang="en-GB" smtClean="0">
                <a:latin typeface="SwissReSans" pitchFamily="34" charset="0"/>
              </a:rPr>
              <a:pPr/>
              <a:t>‹#›</a:t>
            </a:fld>
            <a:endParaRPr lang="en-GB" dirty="0">
              <a:latin typeface="SwissRe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96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wissReSans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wissReSans" pitchFamily="34" charset="0"/>
              </a:defRPr>
            </a:lvl1pPr>
          </a:lstStyle>
          <a:p>
            <a:fld id="{3A1CEC75-F9BB-42F0-8E1C-193797F4D4D6}" type="datetimeFigureOut">
              <a:rPr lang="de-DE" smtClean="0"/>
              <a:pPr/>
              <a:t>28.09.2015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wissReSans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wissReSans" pitchFamily="34" charset="0"/>
              </a:defRPr>
            </a:lvl1pPr>
          </a:lstStyle>
          <a:p>
            <a:fld id="{CF8ED666-4372-485F-9851-ED435EF4ACC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9760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wissReSans" pitchFamily="34" charset="0"/>
        <a:ea typeface="+mn-ea"/>
        <a:cs typeface="+mn-cs"/>
      </a:defRPr>
    </a:lvl1pPr>
    <a:lvl2pPr marL="349250" indent="0" algn="l" defTabSz="914400" rtl="0" eaLnBrk="1" latinLnBrk="0" hangingPunct="1">
      <a:defRPr sz="1200" kern="1200">
        <a:solidFill>
          <a:schemeClr val="tx1"/>
        </a:solidFill>
        <a:latin typeface="SwissReSans" pitchFamily="34" charset="0"/>
        <a:ea typeface="+mn-ea"/>
        <a:cs typeface="+mn-cs"/>
      </a:defRPr>
    </a:lvl2pPr>
    <a:lvl3pPr marL="717550" indent="0" algn="l" defTabSz="914400" rtl="0" eaLnBrk="1" latinLnBrk="0" hangingPunct="1">
      <a:defRPr sz="1200" kern="1200">
        <a:solidFill>
          <a:schemeClr val="tx1"/>
        </a:solidFill>
        <a:latin typeface="SwissReSans" pitchFamily="34" charset="0"/>
        <a:ea typeface="+mn-ea"/>
        <a:cs typeface="+mn-cs"/>
      </a:defRPr>
    </a:lvl3pPr>
    <a:lvl4pPr marL="1066800" indent="0" algn="l" defTabSz="914400" rtl="0" eaLnBrk="1" latinLnBrk="0" hangingPunct="1">
      <a:defRPr sz="1200" kern="1200">
        <a:solidFill>
          <a:schemeClr val="tx1"/>
        </a:solidFill>
        <a:latin typeface="SwissReSans" pitchFamily="34" charset="0"/>
        <a:ea typeface="+mn-ea"/>
        <a:cs typeface="+mn-cs"/>
      </a:defRPr>
    </a:lvl4pPr>
    <a:lvl5pPr marL="1435100" indent="0" algn="l" defTabSz="914400" rtl="0" eaLnBrk="1" latinLnBrk="0" hangingPunct="1">
      <a:defRPr sz="1200" kern="1200">
        <a:solidFill>
          <a:schemeClr val="tx1"/>
        </a:solidFill>
        <a:latin typeface="SwissReSans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ED666-4372-485F-9851-ED435EF4ACCF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5249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BCBB4E-90D8-4308-B280-0B812A4EE1DB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65555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3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148013" y="9034319"/>
            <a:ext cx="704850" cy="247794"/>
          </a:xfrm>
        </p:spPr>
        <p:txBody>
          <a:bodyPr/>
          <a:lstStyle/>
          <a:p>
            <a:pPr>
              <a:defRPr/>
            </a:pPr>
            <a:fld id="{D3B46664-AE7A-4EF7-BFD7-083E2F3E0F6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26946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68D18C-0784-4943-AE98-17D8DF7C11E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58080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85800"/>
            <a:ext cx="4673600" cy="35052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392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419600"/>
            <a:ext cx="5105400" cy="419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7981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85800"/>
            <a:ext cx="4673600" cy="35052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394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419600"/>
            <a:ext cx="5105400" cy="419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1423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85800"/>
            <a:ext cx="4673600" cy="35052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323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419600"/>
            <a:ext cx="5105400" cy="419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427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68D18C-0784-4943-AE98-17D8DF7C11E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04664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193"/>
            <a:fld id="{AEA7B339-6DD4-4927-829F-3B6BA8195CD1}" type="slidenum">
              <a:rPr lang="en-US" smtClean="0">
                <a:solidFill>
                  <a:srgbClr val="000000"/>
                </a:solidFill>
              </a:rPr>
              <a:pPr defTabSz="930193"/>
              <a:t>33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620607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193"/>
            <a:fld id="{5A2A7BB4-00DB-4919-A7C7-558F09B8FCA9}" type="slidenum">
              <a:rPr lang="en-US" smtClean="0">
                <a:solidFill>
                  <a:srgbClr val="000000"/>
                </a:solidFill>
              </a:rPr>
              <a:pPr defTabSz="930193"/>
              <a:t>34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461283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193"/>
            <a:fld id="{5A2A7BB4-00DB-4919-A7C7-558F09B8FCA9}" type="slidenum">
              <a:rPr lang="en-US" smtClean="0">
                <a:solidFill>
                  <a:srgbClr val="000000"/>
                </a:solidFill>
              </a:rPr>
              <a:pPr defTabSz="930193"/>
              <a:t>36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64238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ED666-4372-485F-9851-ED435EF4ACCF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47219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lnSpc>
                <a:spcPct val="90000"/>
              </a:lnSpc>
              <a:spcBef>
                <a:spcPct val="100000"/>
              </a:spcBef>
              <a:buClr>
                <a:srgbClr val="008080"/>
              </a:buClr>
              <a:buSzPct val="85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 typeface="Wingdings" panose="05000000000000000000" pitchFamily="2" charset="2"/>
              <a:buChar char="w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lnSpc>
                <a:spcPct val="90000"/>
              </a:lnSpc>
              <a:spcBef>
                <a:spcPct val="25000"/>
              </a:spcBef>
              <a:buClr>
                <a:srgbClr val="008080"/>
              </a:buClr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924BD246-1F0A-41A1-BDED-0E195F629639}" type="slidenum">
              <a:rPr lang="en-US" altLang="en-US" sz="1000" smtClean="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en-US" altLang="en-US" sz="1000" smtClean="0">
              <a:solidFill>
                <a:srgbClr val="000000"/>
              </a:solidFill>
            </a:endParaRPr>
          </a:p>
        </p:txBody>
      </p:sp>
      <p:sp>
        <p:nvSpPr>
          <p:cNvPr id="614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 w="12700"/>
        </p:spPr>
      </p:sp>
      <p:sp>
        <p:nvSpPr>
          <p:cNvPr id="6148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1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67" tIns="45784" rIns="91567" bIns="45784"/>
          <a:lstStyle/>
          <a:p>
            <a:pPr marL="0" indent="0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3739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lnSpc>
                <a:spcPct val="90000"/>
              </a:lnSpc>
              <a:spcBef>
                <a:spcPct val="100000"/>
              </a:spcBef>
              <a:buClr>
                <a:srgbClr val="008080"/>
              </a:buClr>
              <a:buSzPct val="85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 typeface="Wingdings" panose="05000000000000000000" pitchFamily="2" charset="2"/>
              <a:buChar char="w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lnSpc>
                <a:spcPct val="90000"/>
              </a:lnSpc>
              <a:spcBef>
                <a:spcPct val="25000"/>
              </a:spcBef>
              <a:buClr>
                <a:srgbClr val="008080"/>
              </a:buClr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924BD246-1F0A-41A1-BDED-0E195F629639}" type="slidenum">
              <a:rPr lang="en-US" altLang="en-US" sz="1000" smtClean="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en-US" altLang="en-US" sz="1000" smtClean="0">
              <a:solidFill>
                <a:srgbClr val="000000"/>
              </a:solidFill>
            </a:endParaRPr>
          </a:p>
        </p:txBody>
      </p:sp>
      <p:sp>
        <p:nvSpPr>
          <p:cNvPr id="614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 w="12700"/>
        </p:spPr>
      </p:sp>
      <p:sp>
        <p:nvSpPr>
          <p:cNvPr id="6148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1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67" tIns="45784" rIns="91567" bIns="45784"/>
          <a:lstStyle/>
          <a:p>
            <a:pPr marL="0" indent="0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6274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6338" y="696913"/>
            <a:ext cx="4643437" cy="3481387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10075"/>
            <a:ext cx="5597525" cy="4176713"/>
          </a:xfrm>
          <a:noFill/>
          <a:ln/>
        </p:spPr>
        <p:txBody>
          <a:bodyPr lIns="91430" tIns="45714" rIns="91430" bIns="4571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63377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6338" y="696913"/>
            <a:ext cx="4643437" cy="3481387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10075"/>
            <a:ext cx="5597525" cy="4176713"/>
          </a:xfrm>
          <a:noFill/>
          <a:ln/>
        </p:spPr>
        <p:txBody>
          <a:bodyPr lIns="91430" tIns="45714" rIns="91430" bIns="4571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378129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68D18C-0784-4943-AE98-17D8DF7C11E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011782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 txBox="1">
            <a:spLocks noGrp="1" noChangeArrowheads="1"/>
          </p:cNvSpPr>
          <p:nvPr/>
        </p:nvSpPr>
        <p:spPr bwMode="auto">
          <a:xfrm>
            <a:off x="3085168" y="8837568"/>
            <a:ext cx="690779" cy="244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4924" tIns="45522" rIns="44924" bIns="45522" anchor="b">
            <a:spAutoFit/>
          </a:bodyPr>
          <a:lstStyle/>
          <a:p>
            <a:pPr algn="ctr" defTabSz="910741" fontAlgn="base">
              <a:spcBef>
                <a:spcPct val="0"/>
              </a:spcBef>
              <a:spcAft>
                <a:spcPct val="0"/>
              </a:spcAft>
            </a:pPr>
            <a:fld id="{AA3B54CF-3B90-4833-A1B1-3D837068E6A9}" type="slidenum"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pPr algn="ctr" defTabSz="910741"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83730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 txBox="1">
            <a:spLocks noGrp="1" noChangeArrowheads="1"/>
          </p:cNvSpPr>
          <p:nvPr/>
        </p:nvSpPr>
        <p:spPr bwMode="auto">
          <a:xfrm>
            <a:off x="3148013" y="9037638"/>
            <a:ext cx="704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887" tIns="46499" rIns="45887" bIns="46499" anchor="b">
            <a:spAutoFit/>
          </a:bodyPr>
          <a:lstStyle/>
          <a:p>
            <a:pPr algn="ctr" defTabSz="930275" fontAlgn="base">
              <a:spcBef>
                <a:spcPct val="0"/>
              </a:spcBef>
              <a:spcAft>
                <a:spcPct val="0"/>
              </a:spcAft>
            </a:pPr>
            <a:fld id="{E2388F25-A923-4A4E-AB16-B302A7DF49FF}" type="slidenum"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pPr algn="ctr" defTabSz="930275"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391374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 txBox="1">
            <a:spLocks noGrp="1" noChangeArrowheads="1"/>
          </p:cNvSpPr>
          <p:nvPr/>
        </p:nvSpPr>
        <p:spPr bwMode="auto">
          <a:xfrm>
            <a:off x="3148013" y="9037638"/>
            <a:ext cx="704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887" tIns="46499" rIns="45887" bIns="46499" anchor="b">
            <a:spAutoFit/>
          </a:bodyPr>
          <a:lstStyle/>
          <a:p>
            <a:pPr algn="ctr" defTabSz="930275" fontAlgn="base">
              <a:spcBef>
                <a:spcPct val="0"/>
              </a:spcBef>
              <a:spcAft>
                <a:spcPct val="0"/>
              </a:spcAft>
            </a:pPr>
            <a:fld id="{1928FACB-ED7E-46B8-A268-D2561AFE61F3}" type="slidenum"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pPr algn="ctr" defTabSz="930275"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421495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3"/>
          <p:cNvSpPr txBox="1">
            <a:spLocks noGrp="1" noChangeArrowheads="1"/>
          </p:cNvSpPr>
          <p:nvPr/>
        </p:nvSpPr>
        <p:spPr bwMode="auto">
          <a:xfrm>
            <a:off x="3154364" y="9047163"/>
            <a:ext cx="7048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956" tIns="46569" rIns="45956" bIns="46569" anchor="b">
            <a:spAutoFit/>
          </a:bodyPr>
          <a:lstStyle/>
          <a:p>
            <a:pPr algn="ctr" defTabSz="930275" fontAlgn="base">
              <a:spcBef>
                <a:spcPct val="0"/>
              </a:spcBef>
              <a:spcAft>
                <a:spcPct val="0"/>
              </a:spcAft>
            </a:pPr>
            <a:fld id="{5C1989CA-1A92-4DB6-A85A-D489C0504DE6}" type="slidenum"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pPr algn="ctr" defTabSz="930275"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929411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3D68F1-0777-4B1E-A52C-51505E82C0D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17582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bad</a:t>
            </a:r>
            <a:r>
              <a:rPr lang="en-GB" baseline="0" dirty="0" smtClean="0"/>
              <a:t> news is over two thirds of losses were uninsured globally.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28B08-42BE-4DD3-8942-8090053FA3BD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815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ED666-4372-485F-9851-ED435EF4ACCF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2045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ED666-4372-485F-9851-ED435EF4ACCF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5648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ED666-4372-485F-9851-ED435EF4ACCF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7531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438143-1DA2-4BA3-AF43-18D3330F406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36665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68D18C-0784-4943-AE98-17D8DF7C11E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20535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BCBB4E-90D8-4308-B280-0B812A4EE1DB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52809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emf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5.png"/><Relationship Id="rId4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6.xml"/><Relationship Id="rId7" Type="http://schemas.openxmlformats.org/officeDocument/2006/relationships/image" Target="../media/image6.png"/><Relationship Id="rId2" Type="http://schemas.openxmlformats.org/officeDocument/2006/relationships/tags" Target="../tags/tag35.xml"/><Relationship Id="rId1" Type="http://schemas.openxmlformats.org/officeDocument/2006/relationships/themeOverride" Target="../theme/themeOverride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8.xml"/><Relationship Id="rId4" Type="http://schemas.openxmlformats.org/officeDocument/2006/relationships/tags" Target="../tags/tag3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7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4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5.png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hemeOverride" Target="../theme/themeOverride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tags" Target="../tags/tag1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hemeOverride" Target="../theme/themeOverride3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9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themeOverride" Target="../theme/themeOverride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hemeOverride" Target="../theme/themeOverride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hemeOverride" Target="../theme/themeOverride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../media/image1.emf"/><Relationship Id="rId2" Type="http://schemas.openxmlformats.org/officeDocument/2006/relationships/tags" Target="../tags/tag17.xml"/><Relationship Id="rId1" Type="http://schemas.openxmlformats.org/officeDocument/2006/relationships/themeOverride" Target="../theme/themeOverride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themeOverride" Target="../theme/themeOverride8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hemeOverride" Target="../theme/themeOverride9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9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bg>
      <p:bgPr>
        <a:solidFill>
          <a:srgbClr val="D1D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 bwMode="gray">
          <a:xfrm>
            <a:off x="0" y="0"/>
            <a:ext cx="9144000" cy="6858000"/>
          </a:xfrm>
        </p:spPr>
        <p:txBody>
          <a:bodyPr/>
          <a:lstStyle>
            <a:lvl1pPr>
              <a:buFontTx/>
              <a:buNone/>
              <a:defRPr sz="1200">
                <a:solidFill>
                  <a:srgbClr val="A8BAB2"/>
                </a:solidFill>
                <a:latin typeface="SwissReSans" pitchFamily="34" charset="0"/>
              </a:defRPr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684213" y="1628776"/>
            <a:ext cx="7272163" cy="1296168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4800">
                <a:solidFill>
                  <a:srgbClr val="FFFFFF"/>
                </a:solidFill>
                <a:latin typeface="SwissReSans Light" pitchFamily="34" charset="0"/>
              </a:defRPr>
            </a:lvl1pPr>
          </a:lstStyle>
          <a:p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title style</a:t>
            </a:r>
            <a:endParaRPr lang="de-C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684213" y="2996952"/>
            <a:ext cx="7272163" cy="28803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SwissReSans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</a:t>
            </a:r>
            <a:r>
              <a:rPr lang="de-CH" dirty="0" err="1" smtClean="0"/>
              <a:t>subtitle</a:t>
            </a:r>
            <a:r>
              <a:rPr lang="de-CH" dirty="0" smtClean="0"/>
              <a:t> style</a:t>
            </a:r>
            <a:endParaRPr lang="de-CH" dirty="0"/>
          </a:p>
        </p:txBody>
      </p:sp>
      <p:sp>
        <p:nvSpPr>
          <p:cNvPr id="11" name="Classification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2915989" y="260350"/>
            <a:ext cx="5759699" cy="139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r">
              <a:buClrTx/>
              <a:buSzTx/>
              <a:buFontTx/>
              <a:buNone/>
            </a:pPr>
            <a:endParaRPr lang="de-CH" sz="900" dirty="0">
              <a:solidFill>
                <a:srgbClr val="283E36"/>
              </a:solidFill>
              <a:latin typeface="SwissReSans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63425" y="301052"/>
            <a:ext cx="1379390" cy="324512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9B99E-03DF-492C-92D9-2D0D6FF4027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14CB5-0C48-4A49-8F60-8555C24ABEE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46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bg>
      <p:bgPr>
        <a:solidFill>
          <a:srgbClr val="D1D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 bwMode="gray">
          <a:xfrm>
            <a:off x="0" y="0"/>
            <a:ext cx="9144000" cy="6858000"/>
          </a:xfrm>
        </p:spPr>
        <p:txBody>
          <a:bodyPr/>
          <a:lstStyle>
            <a:lvl1pPr>
              <a:buFontTx/>
              <a:buNone/>
              <a:defRPr sz="1200">
                <a:solidFill>
                  <a:srgbClr val="A8BAB2"/>
                </a:solidFill>
                <a:latin typeface="SwissReSans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55650" y="1628775"/>
            <a:ext cx="6048375" cy="1181862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4800">
                <a:solidFill>
                  <a:srgbClr val="FFFFFF"/>
                </a:solidFill>
                <a:latin typeface="SwissReSans Light" pitchFamily="34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55650" y="2883662"/>
            <a:ext cx="6048375" cy="8636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>
                <a:solidFill>
                  <a:srgbClr val="FFFFFF"/>
                </a:solidFill>
                <a:latin typeface="SwissReSans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GB" dirty="0"/>
          </a:p>
        </p:txBody>
      </p:sp>
      <p:sp>
        <p:nvSpPr>
          <p:cNvPr id="9" name="Classification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755650" y="260350"/>
            <a:ext cx="5832475" cy="139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/>
          <a:lstStyle/>
          <a:p>
            <a:endParaRPr lang="en-GB" sz="900" dirty="0">
              <a:solidFill>
                <a:srgbClr val="283E3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804025" y="260350"/>
            <a:ext cx="1157288" cy="67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3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black"/>
        <p:txBody>
          <a:bodyPr/>
          <a:lstStyle>
            <a:lvl1pPr>
              <a:defRPr>
                <a:latin typeface="SwissReSans" pitchFamily="34" charset="0"/>
              </a:defRPr>
            </a:lvl1pPr>
            <a:lvl2pPr>
              <a:defRPr>
                <a:latin typeface="SwissReSans" pitchFamily="34" charset="0"/>
              </a:defRPr>
            </a:lvl2pPr>
            <a:lvl3pPr>
              <a:defRPr>
                <a:latin typeface="SwissReSans" pitchFamily="34" charset="0"/>
              </a:defRPr>
            </a:lvl3pPr>
            <a:lvl4pPr>
              <a:defRPr>
                <a:latin typeface="SwissReSans" pitchFamily="34" charset="0"/>
              </a:defRPr>
            </a:lvl4pPr>
            <a:lvl5pPr>
              <a:defRPr>
                <a:latin typeface="SwissReSans" pitchFamily="34" charset="0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fld id="{8E9F59B9-8094-4618-B073-21DD649DF75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889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bg>
      <p:bgPr>
        <a:solidFill>
          <a:srgbClr val="D1D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755651" y="1628800"/>
            <a:ext cx="6048375" cy="1181862"/>
          </a:xfr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GB" sz="4800" kern="1200" dirty="0">
                <a:solidFill>
                  <a:srgbClr val="FFFFFF"/>
                </a:solidFill>
                <a:latin typeface="SwissReSans Light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11" name="Classification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755650" y="260350"/>
            <a:ext cx="5832475" cy="139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/>
          <a:lstStyle/>
          <a:p>
            <a:endParaRPr lang="en-GB" sz="9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>
            <a:spLocks/>
          </p:cNvSpPr>
          <p:nvPr userDrawn="1">
            <p:custDataLst>
              <p:tags r:id="rId4"/>
            </p:custDataLst>
          </p:nvPr>
        </p:nvSpPr>
        <p:spPr bwMode="black">
          <a:xfrm>
            <a:off x="755650" y="6384925"/>
            <a:ext cx="5903912" cy="1397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/>
          <a:p>
            <a:endParaRPr lang="en-GB" sz="1000" dirty="0">
              <a:solidFill>
                <a:srgbClr val="FFFFFF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fld id="{8E9F59B9-8094-4618-B073-21DD649DF75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755651" y="2883687"/>
            <a:ext cx="6048375" cy="863600"/>
          </a:xfr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  <a:lvl2pPr>
              <a:defRPr sz="1600">
                <a:solidFill>
                  <a:srgbClr val="FFFFFF"/>
                </a:solidFill>
              </a:defRPr>
            </a:lvl2pPr>
            <a:lvl3pPr>
              <a:defRPr sz="16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804025" y="260350"/>
            <a:ext cx="100012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black">
          <a:xfrm>
            <a:off x="755650" y="1628775"/>
            <a:ext cx="3816350" cy="4300555"/>
          </a:xfrm>
        </p:spPr>
        <p:txBody>
          <a:bodyPr/>
          <a:lstStyle>
            <a:lvl1pPr>
              <a:defRPr sz="1800">
                <a:latin typeface="SwissReSans" pitchFamily="34" charset="0"/>
              </a:defRPr>
            </a:lvl1pPr>
            <a:lvl2pPr>
              <a:defRPr sz="1600">
                <a:latin typeface="SwissReSans" pitchFamily="34" charset="0"/>
              </a:defRPr>
            </a:lvl2pPr>
            <a:lvl3pPr>
              <a:defRPr sz="1600">
                <a:latin typeface="SwissReSans" pitchFamily="34" charset="0"/>
              </a:defRPr>
            </a:lvl3pPr>
            <a:lvl4pPr>
              <a:defRPr sz="1600">
                <a:latin typeface="SwissReSans" pitchFamily="34" charset="0"/>
              </a:defRPr>
            </a:lvl4pPr>
            <a:lvl5pPr>
              <a:defRPr sz="1600">
                <a:latin typeface="SwissReSans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black">
          <a:xfrm>
            <a:off x="4786314" y="1628775"/>
            <a:ext cx="3817936" cy="4300555"/>
          </a:xfrm>
        </p:spPr>
        <p:txBody>
          <a:bodyPr/>
          <a:lstStyle>
            <a:lvl1pPr>
              <a:defRPr sz="1800">
                <a:latin typeface="SwissReSans" pitchFamily="34" charset="0"/>
              </a:defRPr>
            </a:lvl1pPr>
            <a:lvl2pPr>
              <a:defRPr sz="1600">
                <a:latin typeface="SwissReSans" pitchFamily="34" charset="0"/>
              </a:defRPr>
            </a:lvl2pPr>
            <a:lvl3pPr>
              <a:defRPr sz="1600">
                <a:latin typeface="SwissReSans" pitchFamily="34" charset="0"/>
              </a:defRPr>
            </a:lvl3pPr>
            <a:lvl4pPr>
              <a:defRPr sz="1600">
                <a:latin typeface="SwissReSans" pitchFamily="34" charset="0"/>
              </a:defRPr>
            </a:lvl4pPr>
            <a:lvl5pPr>
              <a:defRPr sz="1600">
                <a:latin typeface="SwissReSans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fld id="{8E9F59B9-8094-4618-B073-21DD649DF75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70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fld id="{8E9F59B9-8094-4618-B073-21DD649DF75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258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fld id="{8E9F59B9-8094-4618-B073-21DD649DF75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20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" preserve="1" userDrawn="1">
  <p:cSld name="Image">
    <p:bg>
      <p:bgPr>
        <a:solidFill>
          <a:srgbClr val="D1D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 sz="1200">
                <a:solidFill>
                  <a:srgbClr val="A8BAB2"/>
                </a:solidFill>
                <a:latin typeface="SwissReSans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Classification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755650" y="260350"/>
            <a:ext cx="5832475" cy="139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/>
          <a:lstStyle/>
          <a:p>
            <a:endParaRPr lang="en-GB" sz="900" dirty="0">
              <a:solidFill>
                <a:srgbClr val="283E3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9F59B9-8094-4618-B073-21DD649DF75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ooter"/>
          <p:cNvSpPr txBox="1">
            <a:spLocks/>
          </p:cNvSpPr>
          <p:nvPr userDrawn="1">
            <p:custDataLst>
              <p:tags r:id="rId3"/>
            </p:custDataLst>
          </p:nvPr>
        </p:nvSpPr>
        <p:spPr bwMode="black">
          <a:xfrm>
            <a:off x="755650" y="6384925"/>
            <a:ext cx="5903912" cy="1397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/>
          <a:p>
            <a:endParaRPr lang="en-GB" sz="10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804025" y="260350"/>
            <a:ext cx="100012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1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" preserve="1" userDrawn="1">
  <p:cSld name="Closing">
    <p:bg>
      <p:bgPr>
        <a:solidFill>
          <a:srgbClr val="D1D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 bwMode="gray">
          <a:xfrm>
            <a:off x="0" y="0"/>
            <a:ext cx="9144000" cy="6858000"/>
          </a:xfrm>
        </p:spPr>
        <p:txBody>
          <a:bodyPr/>
          <a:lstStyle>
            <a:lvl1pPr>
              <a:buFontTx/>
              <a:buNone/>
              <a:defRPr sz="1200">
                <a:solidFill>
                  <a:srgbClr val="A8BAB2"/>
                </a:solidFill>
                <a:latin typeface="SwissReSans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55650" y="1628775"/>
            <a:ext cx="6048375" cy="1181862"/>
          </a:xfrm>
        </p:spPr>
        <p:txBody>
          <a:bodyPr anchor="t" anchorCtr="0">
            <a:noAutofit/>
          </a:bodyPr>
          <a:lstStyle>
            <a:lvl1pPr algn="l">
              <a:lnSpc>
                <a:spcPct val="80000"/>
              </a:lnSpc>
              <a:defRPr sz="4800">
                <a:solidFill>
                  <a:srgbClr val="FFFFFF"/>
                </a:solidFill>
                <a:latin typeface="SwissReSans Light" pitchFamily="34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9" name="Classification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755650" y="260350"/>
            <a:ext cx="5832475" cy="139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/>
          <a:lstStyle/>
          <a:p>
            <a:endParaRPr lang="en-GB" sz="900" dirty="0">
              <a:solidFill>
                <a:srgbClr val="283E3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804025" y="260350"/>
            <a:ext cx="1157288" cy="67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2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83"/>
          <p:cNvSpPr>
            <a:spLocks noChangeArrowheads="1"/>
          </p:cNvSpPr>
          <p:nvPr userDrawn="1"/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1188" descr="Title Page bar_112409_1pm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8288"/>
            <a:ext cx="914400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180"/>
          <p:cNvSpPr>
            <a:spLocks noChangeArrowheads="1"/>
          </p:cNvSpPr>
          <p:nvPr userDrawn="1"/>
        </p:nvSpPr>
        <p:spPr bwMode="auto">
          <a:xfrm>
            <a:off x="0" y="6556375"/>
            <a:ext cx="9144000" cy="301625"/>
          </a:xfrm>
          <a:prstGeom prst="rect">
            <a:avLst/>
          </a:prstGeom>
          <a:solidFill>
            <a:srgbClr val="225A7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118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1175" y="838200"/>
            <a:ext cx="30321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8" name="Rectangle 108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979738"/>
            <a:ext cx="7772400" cy="649287"/>
          </a:xfrm>
          <a:ln algn="ctr"/>
        </p:spPr>
        <p:txBody>
          <a:bodyPr>
            <a:spAutoFit/>
          </a:bodyPr>
          <a:lstStyle>
            <a:lvl1pPr algn="ctr">
              <a:lnSpc>
                <a:spcPct val="85000"/>
              </a:lnSpc>
              <a:spcBef>
                <a:spcPct val="40000"/>
              </a:spcBef>
              <a:defRPr sz="4300" smtClean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81979" name="Rectangle 1083"/>
          <p:cNvSpPr>
            <a:spLocks noGrp="1" noChangeArrowheads="1"/>
          </p:cNvSpPr>
          <p:nvPr>
            <p:ph type="subTitle" idx="1"/>
          </p:nvPr>
        </p:nvSpPr>
        <p:spPr>
          <a:xfrm>
            <a:off x="668338" y="4867275"/>
            <a:ext cx="7807325" cy="430213"/>
          </a:xfrm>
        </p:spPr>
        <p:txBody>
          <a:bodyPr>
            <a:spAutoFit/>
          </a:bodyPr>
          <a:lstStyle>
            <a:lvl1pPr marL="0" indent="0" algn="ctr">
              <a:lnSpc>
                <a:spcPct val="85000"/>
              </a:lnSpc>
              <a:spcBef>
                <a:spcPct val="25000"/>
              </a:spcBef>
              <a:buFont typeface="Wingdings" pitchFamily="2" charset="2"/>
              <a:buNone/>
              <a:defRPr sz="2600" b="1" smtClean="0">
                <a:solidFill>
                  <a:srgbClr val="225A7A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</a:p>
        </p:txBody>
      </p:sp>
      <p:sp>
        <p:nvSpPr>
          <p:cNvPr id="8" name="Rectangle 118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12/01/09 - 9pm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18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eSlide – P6466 – The Financial Crisis and the Future of the P/C</a:t>
            </a:r>
          </a:p>
        </p:txBody>
      </p:sp>
      <p:sp>
        <p:nvSpPr>
          <p:cNvPr id="10" name="Rectangle 118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AA298A7-07D0-41F4-A57B-095D4458DC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711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black">
          <a:xfrm>
            <a:off x="684213" y="1628775"/>
            <a:ext cx="7991475" cy="4392513"/>
          </a:xfrm>
        </p:spPr>
        <p:txBody>
          <a:bodyPr/>
          <a:lstStyle>
            <a:lvl1pPr>
              <a:defRPr>
                <a:latin typeface="SwissReSans" pitchFamily="34" charset="0"/>
              </a:defRPr>
            </a:lvl1pPr>
            <a:lvl2pPr>
              <a:defRPr>
                <a:latin typeface="SwissReSans" pitchFamily="34" charset="0"/>
              </a:defRPr>
            </a:lvl2pPr>
            <a:lvl3pPr>
              <a:defRPr>
                <a:latin typeface="SwissReSans" pitchFamily="34" charset="0"/>
              </a:defRPr>
            </a:lvl3pPr>
            <a:lvl4pPr>
              <a:defRPr>
                <a:latin typeface="SwissReSans" pitchFamily="34" charset="0"/>
              </a:defRPr>
            </a:lvl4pPr>
            <a:lvl5pPr>
              <a:defRPr>
                <a:latin typeface="SwissReSans" pitchFamily="34" charset="0"/>
              </a:defRPr>
            </a:lvl5pPr>
          </a:lstStyle>
          <a:p>
            <a:pPr lvl="0"/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</a:t>
            </a:r>
            <a:r>
              <a:rPr lang="de-CH" dirty="0" err="1" smtClean="0"/>
              <a:t>text</a:t>
            </a:r>
            <a:r>
              <a:rPr lang="de-CH" dirty="0" smtClean="0"/>
              <a:t> </a:t>
            </a:r>
            <a:r>
              <a:rPr lang="de-CH" dirty="0" err="1" smtClean="0"/>
              <a:t>styles</a:t>
            </a:r>
            <a:endParaRPr lang="de-CH" dirty="0" smtClean="0"/>
          </a:p>
          <a:p>
            <a:pPr lvl="1"/>
            <a:r>
              <a:rPr lang="de-CH" dirty="0" smtClean="0"/>
              <a:t>Second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2"/>
            <a:r>
              <a:rPr lang="de-CH" dirty="0" smtClean="0"/>
              <a:t>Third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3"/>
            <a:r>
              <a:rPr lang="de-CH" dirty="0" err="1" smtClean="0"/>
              <a:t>Fourth</a:t>
            </a:r>
            <a:r>
              <a:rPr lang="de-CH" dirty="0" smtClean="0"/>
              <a:t>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4"/>
            <a:r>
              <a:rPr lang="de-CH" dirty="0" err="1" smtClean="0"/>
              <a:t>Fifth</a:t>
            </a:r>
            <a:r>
              <a:rPr lang="de-CH" dirty="0" smtClean="0"/>
              <a:t> </a:t>
            </a:r>
            <a:r>
              <a:rPr lang="de-CH" dirty="0" err="1" smtClean="0"/>
              <a:t>level</a:t>
            </a:r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title style</a:t>
            </a:r>
            <a:endParaRPr lang="de-CH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460432" y="6472238"/>
            <a:ext cx="215256" cy="182562"/>
          </a:xfrm>
        </p:spPr>
        <p:txBody>
          <a:bodyPr/>
          <a:lstStyle/>
          <a:p>
            <a:fld id="{5E4D2043-7E31-4A53-BD33-72A88E682172}" type="slidenum">
              <a:rPr lang="de-CH" smtClean="0"/>
              <a:pPr/>
              <a:t>‹#›</a:t>
            </a:fld>
            <a:endParaRPr lang="de-CH" dirty="0"/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12/01/09 - 9pm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0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eSlide – P6466 – The Financial Crisis and the Future of the P/C</a:t>
            </a:r>
          </a:p>
        </p:txBody>
      </p:sp>
      <p:sp>
        <p:nvSpPr>
          <p:cNvPr id="6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D8FF3-5AB6-4EC6-BDC2-E6058C96F9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704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rtlCol="0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rtlCol="0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12/01/09 - 9pm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0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eSlide – P6466 – The Financial Crisis and the Future of the P/C</a:t>
            </a:r>
          </a:p>
        </p:txBody>
      </p:sp>
      <p:sp>
        <p:nvSpPr>
          <p:cNvPr id="6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4BFB2-9712-42D6-90C8-408268A19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592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12/01/09 - 9pm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eSlide – P6466 – The Financial Crisis and the Future of the P/C</a:t>
            </a:r>
          </a:p>
        </p:txBody>
      </p:sp>
      <p:sp>
        <p:nvSpPr>
          <p:cNvPr id="7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90DBB-527D-49DE-BE17-F2C090C1D3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045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12/01/09 - 9pm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0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eSlide – P6466 – The Financial Crisis and the Future of the P/C</a:t>
            </a:r>
          </a:p>
        </p:txBody>
      </p:sp>
      <p:sp>
        <p:nvSpPr>
          <p:cNvPr id="9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B4C8B-F8C1-4480-ADCB-1FB9116D9D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201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12/01/09 - 9pm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0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eSlide – P6466 – The Financial Crisis and the Future of the P/C</a:t>
            </a:r>
          </a:p>
        </p:txBody>
      </p:sp>
      <p:sp>
        <p:nvSpPr>
          <p:cNvPr id="5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D1549-189B-430A-BC2E-B6FA9183E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376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12/01/09 - 9pm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10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eSlide – P6466 – The Financial Crisis and the Future of the P/C</a:t>
            </a:r>
          </a:p>
        </p:txBody>
      </p:sp>
      <p:sp>
        <p:nvSpPr>
          <p:cNvPr id="4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49112-2361-4913-9798-B6AEBB59A8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5987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rtlCol="0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12/01/09 - 9pm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eSlide – P6466 – The Financial Crisis and the Future of the P/C</a:t>
            </a:r>
          </a:p>
        </p:txBody>
      </p:sp>
      <p:sp>
        <p:nvSpPr>
          <p:cNvPr id="7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2EC06-222A-42D0-87E9-064A6BEAE8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773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rtlCol="0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lIns="91440" rIns="91440"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12/01/09 - 9pm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eSlide – P6466 – The Financial Crisis and the Future of the P/C</a:t>
            </a:r>
          </a:p>
        </p:txBody>
      </p:sp>
      <p:sp>
        <p:nvSpPr>
          <p:cNvPr id="7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FF8B8-F0F3-400C-8102-4AEACDC8D3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086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12/01/09 - 9pm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0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eSlide – P6466 – The Financial Crisis and the Future of the P/C</a:t>
            </a:r>
          </a:p>
        </p:txBody>
      </p:sp>
      <p:sp>
        <p:nvSpPr>
          <p:cNvPr id="6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C345D-58F2-4414-BF4A-B7296ABFC7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10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 lIns="91440" rIns="91440" rtlCol="0"/>
          <a:lstStyle/>
          <a:p>
            <a:pPr lvl="0"/>
            <a:endParaRPr lang="en-US" noProof="0" smtClean="0"/>
          </a:p>
        </p:txBody>
      </p:sp>
      <p:sp>
        <p:nvSpPr>
          <p:cNvPr id="4" name="Rectangle 1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12/01/09 - 9pm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0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eSlide – P6466 – The Financial Crisis and the Future of the P/C</a:t>
            </a:r>
          </a:p>
        </p:txBody>
      </p:sp>
      <p:sp>
        <p:nvSpPr>
          <p:cNvPr id="6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C86FA-B60D-423D-926C-A543DAD8D6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205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684213" y="1628775"/>
            <a:ext cx="7272163" cy="1329620"/>
          </a:xfr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GB" sz="4800" kern="1200" dirty="0">
                <a:solidFill>
                  <a:srgbClr val="FFFFFF"/>
                </a:solidFill>
                <a:latin typeface="SwissReSans Light" pitchFamily="34" charset="0"/>
                <a:ea typeface="+mj-ea"/>
                <a:cs typeface="+mj-cs"/>
              </a:defRPr>
            </a:lvl1pPr>
          </a:lstStyle>
          <a:p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title style</a:t>
            </a:r>
            <a:endParaRPr lang="de-CH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84213" y="3573016"/>
            <a:ext cx="7272163" cy="2448372"/>
          </a:xfr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rgbClr val="283E36"/>
                </a:solidFill>
                <a:latin typeface="SwissReSans Light" panose="020B0504020202020204" pitchFamily="34" charset="0"/>
              </a:defRPr>
            </a:lvl1pPr>
            <a:lvl2pPr>
              <a:spcBef>
                <a:spcPts val="0"/>
              </a:spcBef>
              <a:defRPr sz="1600">
                <a:solidFill>
                  <a:srgbClr val="283E36"/>
                </a:solidFill>
                <a:latin typeface="SwissReSans Light" panose="020B0504020202020204" pitchFamily="34" charset="0"/>
              </a:defRPr>
            </a:lvl2pPr>
            <a:lvl3pPr>
              <a:spcBef>
                <a:spcPts val="0"/>
              </a:spcBef>
              <a:defRPr sz="1600">
                <a:solidFill>
                  <a:srgbClr val="283E36"/>
                </a:solidFill>
                <a:latin typeface="SwissReSans Light" panose="020B0504020202020204" pitchFamily="34" charset="0"/>
              </a:defRPr>
            </a:lvl3pPr>
            <a:lvl4pPr>
              <a:spcBef>
                <a:spcPts val="0"/>
              </a:spcBef>
              <a:defRPr sz="1600">
                <a:solidFill>
                  <a:srgbClr val="283E36"/>
                </a:solidFill>
                <a:latin typeface="SwissReSans Light" panose="020B0504020202020204" pitchFamily="34" charset="0"/>
              </a:defRPr>
            </a:lvl4pPr>
            <a:lvl5pPr>
              <a:spcBef>
                <a:spcPts val="0"/>
              </a:spcBef>
              <a:defRPr sz="1600">
                <a:solidFill>
                  <a:srgbClr val="283E36"/>
                </a:solidFill>
                <a:latin typeface="SwissReSans Light" panose="020B0504020202020204" pitchFamily="34" charset="0"/>
              </a:defRPr>
            </a:lvl5pPr>
          </a:lstStyle>
          <a:p>
            <a:pPr lvl="0"/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</a:t>
            </a:r>
            <a:r>
              <a:rPr lang="de-CH" dirty="0" err="1" smtClean="0"/>
              <a:t>text</a:t>
            </a:r>
            <a:r>
              <a:rPr lang="de-CH" dirty="0" smtClean="0"/>
              <a:t> </a:t>
            </a:r>
            <a:r>
              <a:rPr lang="de-CH" dirty="0" err="1" smtClean="0"/>
              <a:t>styles</a:t>
            </a:r>
            <a:endParaRPr lang="de-CH" dirty="0" smtClean="0"/>
          </a:p>
          <a:p>
            <a:pPr lvl="1"/>
            <a:r>
              <a:rPr lang="de-CH" dirty="0" smtClean="0"/>
              <a:t>Second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2"/>
            <a:r>
              <a:rPr lang="de-CH" dirty="0" smtClean="0"/>
              <a:t>Third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3"/>
            <a:r>
              <a:rPr lang="de-CH" dirty="0" err="1" smtClean="0"/>
              <a:t>Fourth</a:t>
            </a:r>
            <a:r>
              <a:rPr lang="de-CH" dirty="0" smtClean="0"/>
              <a:t>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4"/>
            <a:r>
              <a:rPr lang="de-CH" dirty="0" err="1" smtClean="0"/>
              <a:t>Fifth</a:t>
            </a:r>
            <a:r>
              <a:rPr lang="de-CH" dirty="0" smtClean="0"/>
              <a:t> </a:t>
            </a:r>
            <a:r>
              <a:rPr lang="de-CH" dirty="0" err="1" smtClean="0"/>
              <a:t>level</a:t>
            </a:r>
            <a:endParaRPr lang="de-CH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  <p:custDataLst>
              <p:tags r:id="rId3"/>
            </p:custDataLst>
          </p:nvPr>
        </p:nvSpPr>
        <p:spPr>
          <a:xfrm>
            <a:off x="8460432" y="6472238"/>
            <a:ext cx="215256" cy="182562"/>
          </a:xfrm>
        </p:spPr>
        <p:txBody>
          <a:bodyPr/>
          <a:lstStyle/>
          <a:p>
            <a:fld id="{5E4D2043-7E31-4A53-BD33-72A88E682172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1" name="Classification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2915989" y="260350"/>
            <a:ext cx="5759699" cy="139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r">
              <a:buClrTx/>
              <a:buSzTx/>
              <a:buFontTx/>
              <a:buNone/>
            </a:pPr>
            <a:endParaRPr lang="de-CH" sz="900" dirty="0">
              <a:solidFill>
                <a:srgbClr val="283E36"/>
              </a:solidFill>
              <a:latin typeface="SwissReSans" pitchFamily="34" charset="0"/>
            </a:endParaRPr>
          </a:p>
        </p:txBody>
      </p:sp>
      <p:sp>
        <p:nvSpPr>
          <p:cNvPr id="14" name="Footer"/>
          <p:cNvSpPr txBox="1">
            <a:spLocks/>
          </p:cNvSpPr>
          <p:nvPr userDrawn="1">
            <p:custDataLst>
              <p:tags r:id="rId5"/>
            </p:custDataLst>
          </p:nvPr>
        </p:nvSpPr>
        <p:spPr bwMode="black">
          <a:xfrm>
            <a:off x="2340496" y="6505575"/>
            <a:ext cx="5903912" cy="1397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/>
          <a:p>
            <a:pPr marL="0" algn="r" defTabSz="914400" rtl="0" eaLnBrk="1" latinLnBrk="0" hangingPunct="1"/>
            <a:endParaRPr lang="de-CH" sz="1000" kern="1200" dirty="0">
              <a:solidFill>
                <a:srgbClr val="283E36"/>
              </a:solidFill>
              <a:latin typeface="SwissReSans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01751" y="6456609"/>
            <a:ext cx="924574" cy="217513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50" y="90488"/>
            <a:ext cx="7400925" cy="860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95300" y="1647825"/>
            <a:ext cx="8153400" cy="4652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12/01/09 - 9pm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0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eSlide – P6466 – The Financial Crisis and the Future of the P/C</a:t>
            </a:r>
          </a:p>
        </p:txBody>
      </p:sp>
      <p:sp>
        <p:nvSpPr>
          <p:cNvPr id="6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DCD5A-272D-460F-810D-8B44844B5B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859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black">
          <a:xfrm>
            <a:off x="684213" y="1628774"/>
            <a:ext cx="3887788" cy="4392614"/>
          </a:xfrm>
        </p:spPr>
        <p:txBody>
          <a:bodyPr/>
          <a:lstStyle>
            <a:lvl1pPr>
              <a:defRPr sz="1800">
                <a:latin typeface="SwissReSans" pitchFamily="34" charset="0"/>
              </a:defRPr>
            </a:lvl1pPr>
            <a:lvl2pPr>
              <a:defRPr sz="1600">
                <a:latin typeface="SwissReSans" pitchFamily="34" charset="0"/>
              </a:defRPr>
            </a:lvl2pPr>
            <a:lvl3pPr>
              <a:defRPr sz="1600">
                <a:latin typeface="SwissReSans" pitchFamily="34" charset="0"/>
              </a:defRPr>
            </a:lvl3pPr>
            <a:lvl4pPr>
              <a:defRPr sz="1600">
                <a:latin typeface="SwissReSans" pitchFamily="34" charset="0"/>
              </a:defRPr>
            </a:lvl4pPr>
            <a:lvl5pPr>
              <a:defRPr sz="1600">
                <a:latin typeface="SwissReSans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</a:t>
            </a:r>
            <a:r>
              <a:rPr lang="de-CH" dirty="0" err="1" smtClean="0"/>
              <a:t>text</a:t>
            </a:r>
            <a:r>
              <a:rPr lang="de-CH" dirty="0" smtClean="0"/>
              <a:t> </a:t>
            </a:r>
            <a:r>
              <a:rPr lang="de-CH" dirty="0" err="1" smtClean="0"/>
              <a:t>styles</a:t>
            </a:r>
            <a:endParaRPr lang="de-CH" dirty="0" smtClean="0"/>
          </a:p>
          <a:p>
            <a:pPr lvl="1"/>
            <a:r>
              <a:rPr lang="de-CH" dirty="0" smtClean="0"/>
              <a:t>Second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2"/>
            <a:r>
              <a:rPr lang="de-CH" dirty="0" smtClean="0"/>
              <a:t>Third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3"/>
            <a:r>
              <a:rPr lang="de-CH" dirty="0" err="1" smtClean="0"/>
              <a:t>Fourth</a:t>
            </a:r>
            <a:r>
              <a:rPr lang="de-CH" dirty="0" smtClean="0"/>
              <a:t>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4"/>
            <a:r>
              <a:rPr lang="de-CH" dirty="0" err="1" smtClean="0"/>
              <a:t>Fifth</a:t>
            </a:r>
            <a:r>
              <a:rPr lang="de-CH" dirty="0" smtClean="0"/>
              <a:t> </a:t>
            </a:r>
            <a:r>
              <a:rPr lang="de-CH" dirty="0" err="1" smtClean="0"/>
              <a:t>level</a:t>
            </a:r>
            <a:endParaRPr lang="de-CH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black">
          <a:xfrm>
            <a:off x="4788024" y="1628775"/>
            <a:ext cx="3887664" cy="4392613"/>
          </a:xfrm>
        </p:spPr>
        <p:txBody>
          <a:bodyPr/>
          <a:lstStyle>
            <a:lvl1pPr>
              <a:defRPr sz="1800">
                <a:latin typeface="SwissReSans" pitchFamily="34" charset="0"/>
              </a:defRPr>
            </a:lvl1pPr>
            <a:lvl2pPr>
              <a:defRPr sz="1600">
                <a:latin typeface="SwissReSans" pitchFamily="34" charset="0"/>
              </a:defRPr>
            </a:lvl2pPr>
            <a:lvl3pPr>
              <a:defRPr sz="1600">
                <a:latin typeface="SwissReSans" pitchFamily="34" charset="0"/>
              </a:defRPr>
            </a:lvl3pPr>
            <a:lvl4pPr>
              <a:defRPr sz="1600">
                <a:latin typeface="SwissReSans" pitchFamily="34" charset="0"/>
              </a:defRPr>
            </a:lvl4pPr>
            <a:lvl5pPr>
              <a:defRPr sz="1600">
                <a:latin typeface="SwissReSans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</a:t>
            </a:r>
            <a:r>
              <a:rPr lang="de-CH" dirty="0" err="1" smtClean="0"/>
              <a:t>text</a:t>
            </a:r>
            <a:r>
              <a:rPr lang="de-CH" dirty="0" smtClean="0"/>
              <a:t> </a:t>
            </a:r>
            <a:r>
              <a:rPr lang="de-CH" dirty="0" err="1" smtClean="0"/>
              <a:t>styles</a:t>
            </a:r>
            <a:endParaRPr lang="de-CH" dirty="0" smtClean="0"/>
          </a:p>
          <a:p>
            <a:pPr lvl="1"/>
            <a:r>
              <a:rPr lang="de-CH" dirty="0" smtClean="0"/>
              <a:t>Second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2"/>
            <a:r>
              <a:rPr lang="de-CH" dirty="0" smtClean="0"/>
              <a:t>Third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3"/>
            <a:r>
              <a:rPr lang="de-CH" dirty="0" err="1" smtClean="0"/>
              <a:t>Fourth</a:t>
            </a:r>
            <a:r>
              <a:rPr lang="de-CH" dirty="0" smtClean="0"/>
              <a:t>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4"/>
            <a:r>
              <a:rPr lang="de-CH" dirty="0" err="1" smtClean="0"/>
              <a:t>Fifth</a:t>
            </a:r>
            <a:r>
              <a:rPr lang="de-CH" dirty="0" smtClean="0"/>
              <a:t> </a:t>
            </a:r>
            <a:r>
              <a:rPr lang="de-CH" dirty="0" err="1" smtClean="0"/>
              <a:t>level</a:t>
            </a:r>
            <a:endParaRPr lang="de-CH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title style</a:t>
            </a:r>
            <a:endParaRPr lang="de-CH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460432" y="6472238"/>
            <a:ext cx="215256" cy="182562"/>
          </a:xfrm>
        </p:spPr>
        <p:txBody>
          <a:bodyPr/>
          <a:lstStyle/>
          <a:p>
            <a:fld id="{5E4D2043-7E31-4A53-BD33-72A88E682172}" type="slidenum">
              <a:rPr lang="de-CH" smtClean="0"/>
              <a:pPr/>
              <a:t>‹#›</a:t>
            </a:fld>
            <a:endParaRPr lang="de-CH" dirty="0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460432" y="6472238"/>
            <a:ext cx="215256" cy="182562"/>
          </a:xfrm>
        </p:spPr>
        <p:txBody>
          <a:bodyPr/>
          <a:lstStyle/>
          <a:p>
            <a:fld id="{5E4D2043-7E31-4A53-BD33-72A88E682172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title style</a:t>
            </a:r>
            <a:endParaRPr lang="de-CH" dirty="0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460432" y="6472238"/>
            <a:ext cx="215256" cy="182562"/>
          </a:xfrm>
        </p:spPr>
        <p:txBody>
          <a:bodyPr/>
          <a:lstStyle/>
          <a:p>
            <a:fld id="{5E4D2043-7E31-4A53-BD33-72A88E682172}" type="slidenum">
              <a:rPr lang="de-CH" smtClean="0"/>
              <a:pPr/>
              <a:t>‹#›</a:t>
            </a:fld>
            <a:endParaRPr lang="de-CH" dirty="0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" preserve="1" userDrawn="1">
  <p:cSld name="Image">
    <p:bg>
      <p:bgPr>
        <a:solidFill>
          <a:srgbClr val="D1D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 hidden="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 sz="1200">
                <a:solidFill>
                  <a:srgbClr val="A8BAB2"/>
                </a:solidFill>
                <a:latin typeface="SwissReSans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460432" y="6472238"/>
            <a:ext cx="215256" cy="182562"/>
          </a:xfrm>
        </p:spPr>
        <p:txBody>
          <a:bodyPr/>
          <a:lstStyle/>
          <a:p>
            <a:fld id="{5E4D2043-7E31-4A53-BD33-72A88E682172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0" name="Classification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2915989" y="260350"/>
            <a:ext cx="5759699" cy="139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r">
              <a:buClrTx/>
              <a:buSzTx/>
              <a:buFontTx/>
              <a:buNone/>
            </a:pPr>
            <a:endParaRPr lang="de-CH" sz="900" dirty="0">
              <a:solidFill>
                <a:srgbClr val="283E36"/>
              </a:solidFill>
              <a:latin typeface="SwissReSans" pitchFamily="34" charset="0"/>
            </a:endParaRPr>
          </a:p>
        </p:txBody>
      </p:sp>
      <p:sp>
        <p:nvSpPr>
          <p:cNvPr id="12" name="Footer"/>
          <p:cNvSpPr txBox="1">
            <a:spLocks/>
          </p:cNvSpPr>
          <p:nvPr userDrawn="1">
            <p:custDataLst>
              <p:tags r:id="rId4"/>
            </p:custDataLst>
          </p:nvPr>
        </p:nvSpPr>
        <p:spPr bwMode="black">
          <a:xfrm>
            <a:off x="2340496" y="6505575"/>
            <a:ext cx="5903912" cy="1397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/>
          <a:p>
            <a:pPr marL="0" algn="r" defTabSz="914400" rtl="0" eaLnBrk="1" latinLnBrk="0" hangingPunct="1"/>
            <a:endParaRPr lang="de-CH" sz="1000" kern="1200" dirty="0">
              <a:solidFill>
                <a:srgbClr val="283E36"/>
              </a:solidFill>
              <a:latin typeface="SwissReSans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01751" y="6456609"/>
            <a:ext cx="924574" cy="217513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wer Symbol" preserve="1" userDrawn="1">
  <p:cSld name="Power Symb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460432" y="6472238"/>
            <a:ext cx="215256" cy="182562"/>
          </a:xfrm>
        </p:spPr>
        <p:txBody>
          <a:bodyPr/>
          <a:lstStyle/>
          <a:p>
            <a:fld id="{5E4D2043-7E31-4A53-BD33-72A88E682172}" type="slidenum">
              <a:rPr lang="de-CH" smtClean="0"/>
              <a:pPr/>
              <a:t>‹#›</a:t>
            </a:fld>
            <a:endParaRPr lang="de-CH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3132138" y="1989138"/>
            <a:ext cx="2879725" cy="2879725"/>
            <a:chOff x="3132138" y="1989138"/>
            <a:chExt cx="2879725" cy="2879725"/>
          </a:xfrm>
        </p:grpSpPr>
        <p:sp>
          <p:nvSpPr>
            <p:cNvPr id="9" name="Rectangle 8"/>
            <p:cNvSpPr/>
            <p:nvPr userDrawn="1"/>
          </p:nvSpPr>
          <p:spPr>
            <a:xfrm>
              <a:off x="3707904" y="2564904"/>
              <a:ext cx="1728192" cy="1728192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 smtClean="0">
                <a:latin typeface="SwissReSans" pitchFamily="34" charset="0"/>
              </a:endParaRPr>
            </a:p>
          </p:txBody>
        </p:sp>
        <p:sp>
          <p:nvSpPr>
            <p:cNvPr id="8" name="Freeform 5"/>
            <p:cNvSpPr>
              <a:spLocks noEditPoints="1"/>
            </p:cNvSpPr>
            <p:nvPr userDrawn="1"/>
          </p:nvSpPr>
          <p:spPr bwMode="auto">
            <a:xfrm>
              <a:off x="3132138" y="1989138"/>
              <a:ext cx="2879725" cy="2879725"/>
            </a:xfrm>
            <a:custGeom>
              <a:avLst/>
              <a:gdLst>
                <a:gd name="T0" fmla="*/ 738 w 1476"/>
                <a:gd name="T1" fmla="*/ 0 h 1476"/>
                <a:gd name="T2" fmla="*/ 0 w 1476"/>
                <a:gd name="T3" fmla="*/ 738 h 1476"/>
                <a:gd name="T4" fmla="*/ 738 w 1476"/>
                <a:gd name="T5" fmla="*/ 1476 h 1476"/>
                <a:gd name="T6" fmla="*/ 1476 w 1476"/>
                <a:gd name="T7" fmla="*/ 738 h 1476"/>
                <a:gd name="T8" fmla="*/ 738 w 1476"/>
                <a:gd name="T9" fmla="*/ 0 h 1476"/>
                <a:gd name="T10" fmla="*/ 547 w 1476"/>
                <a:gd name="T11" fmla="*/ 1099 h 1476"/>
                <a:gd name="T12" fmla="*/ 388 w 1476"/>
                <a:gd name="T13" fmla="*/ 1099 h 1476"/>
                <a:gd name="T14" fmla="*/ 388 w 1476"/>
                <a:gd name="T15" fmla="*/ 637 h 1476"/>
                <a:gd name="T16" fmla="*/ 547 w 1476"/>
                <a:gd name="T17" fmla="*/ 637 h 1476"/>
                <a:gd name="T18" fmla="*/ 547 w 1476"/>
                <a:gd name="T19" fmla="*/ 1099 h 1476"/>
                <a:gd name="T20" fmla="*/ 817 w 1476"/>
                <a:gd name="T21" fmla="*/ 1099 h 1476"/>
                <a:gd name="T22" fmla="*/ 658 w 1476"/>
                <a:gd name="T23" fmla="*/ 1099 h 1476"/>
                <a:gd name="T24" fmla="*/ 658 w 1476"/>
                <a:gd name="T25" fmla="*/ 637 h 1476"/>
                <a:gd name="T26" fmla="*/ 817 w 1476"/>
                <a:gd name="T27" fmla="*/ 637 h 1476"/>
                <a:gd name="T28" fmla="*/ 817 w 1476"/>
                <a:gd name="T29" fmla="*/ 1099 h 1476"/>
                <a:gd name="T30" fmla="*/ 1088 w 1476"/>
                <a:gd name="T31" fmla="*/ 1099 h 1476"/>
                <a:gd name="T32" fmla="*/ 929 w 1476"/>
                <a:gd name="T33" fmla="*/ 1099 h 1476"/>
                <a:gd name="T34" fmla="*/ 929 w 1476"/>
                <a:gd name="T35" fmla="*/ 637 h 1476"/>
                <a:gd name="T36" fmla="*/ 1088 w 1476"/>
                <a:gd name="T37" fmla="*/ 637 h 1476"/>
                <a:gd name="T38" fmla="*/ 1088 w 1476"/>
                <a:gd name="T39" fmla="*/ 1099 h 1476"/>
                <a:gd name="T40" fmla="*/ 1094 w 1476"/>
                <a:gd name="T41" fmla="*/ 524 h 1476"/>
                <a:gd name="T42" fmla="*/ 382 w 1476"/>
                <a:gd name="T43" fmla="*/ 524 h 1476"/>
                <a:gd name="T44" fmla="*/ 382 w 1476"/>
                <a:gd name="T45" fmla="*/ 374 h 1476"/>
                <a:gd name="T46" fmla="*/ 1094 w 1476"/>
                <a:gd name="T47" fmla="*/ 374 h 1476"/>
                <a:gd name="T48" fmla="*/ 1094 w 1476"/>
                <a:gd name="T49" fmla="*/ 524 h 1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76" h="1476">
                  <a:moveTo>
                    <a:pt x="738" y="0"/>
                  </a:moveTo>
                  <a:cubicBezTo>
                    <a:pt x="330" y="0"/>
                    <a:pt x="0" y="331"/>
                    <a:pt x="0" y="738"/>
                  </a:cubicBezTo>
                  <a:cubicBezTo>
                    <a:pt x="0" y="1146"/>
                    <a:pt x="330" y="1476"/>
                    <a:pt x="738" y="1476"/>
                  </a:cubicBezTo>
                  <a:cubicBezTo>
                    <a:pt x="1145" y="1476"/>
                    <a:pt x="1476" y="1146"/>
                    <a:pt x="1476" y="738"/>
                  </a:cubicBezTo>
                  <a:cubicBezTo>
                    <a:pt x="1476" y="331"/>
                    <a:pt x="1145" y="0"/>
                    <a:pt x="738" y="0"/>
                  </a:cubicBezTo>
                  <a:moveTo>
                    <a:pt x="547" y="1099"/>
                  </a:moveTo>
                  <a:cubicBezTo>
                    <a:pt x="388" y="1099"/>
                    <a:pt x="388" y="1099"/>
                    <a:pt x="388" y="1099"/>
                  </a:cubicBezTo>
                  <a:cubicBezTo>
                    <a:pt x="388" y="637"/>
                    <a:pt x="388" y="637"/>
                    <a:pt x="388" y="637"/>
                  </a:cubicBezTo>
                  <a:cubicBezTo>
                    <a:pt x="547" y="637"/>
                    <a:pt x="547" y="637"/>
                    <a:pt x="547" y="637"/>
                  </a:cubicBezTo>
                  <a:lnTo>
                    <a:pt x="547" y="1099"/>
                  </a:lnTo>
                  <a:close/>
                  <a:moveTo>
                    <a:pt x="817" y="1099"/>
                  </a:moveTo>
                  <a:cubicBezTo>
                    <a:pt x="658" y="1099"/>
                    <a:pt x="658" y="1099"/>
                    <a:pt x="658" y="1099"/>
                  </a:cubicBezTo>
                  <a:cubicBezTo>
                    <a:pt x="658" y="637"/>
                    <a:pt x="658" y="637"/>
                    <a:pt x="658" y="637"/>
                  </a:cubicBezTo>
                  <a:cubicBezTo>
                    <a:pt x="817" y="637"/>
                    <a:pt x="817" y="637"/>
                    <a:pt x="817" y="637"/>
                  </a:cubicBezTo>
                  <a:lnTo>
                    <a:pt x="817" y="1099"/>
                  </a:lnTo>
                  <a:close/>
                  <a:moveTo>
                    <a:pt x="1088" y="1099"/>
                  </a:moveTo>
                  <a:cubicBezTo>
                    <a:pt x="929" y="1099"/>
                    <a:pt x="929" y="1099"/>
                    <a:pt x="929" y="1099"/>
                  </a:cubicBezTo>
                  <a:cubicBezTo>
                    <a:pt x="929" y="637"/>
                    <a:pt x="929" y="637"/>
                    <a:pt x="929" y="637"/>
                  </a:cubicBezTo>
                  <a:cubicBezTo>
                    <a:pt x="1088" y="637"/>
                    <a:pt x="1088" y="637"/>
                    <a:pt x="1088" y="637"/>
                  </a:cubicBezTo>
                  <a:lnTo>
                    <a:pt x="1088" y="1099"/>
                  </a:lnTo>
                  <a:close/>
                  <a:moveTo>
                    <a:pt x="1094" y="524"/>
                  </a:moveTo>
                  <a:cubicBezTo>
                    <a:pt x="382" y="524"/>
                    <a:pt x="382" y="524"/>
                    <a:pt x="382" y="524"/>
                  </a:cubicBezTo>
                  <a:cubicBezTo>
                    <a:pt x="382" y="374"/>
                    <a:pt x="382" y="374"/>
                    <a:pt x="382" y="374"/>
                  </a:cubicBezTo>
                  <a:cubicBezTo>
                    <a:pt x="1094" y="374"/>
                    <a:pt x="1094" y="374"/>
                    <a:pt x="1094" y="374"/>
                  </a:cubicBezTo>
                  <a:lnTo>
                    <a:pt x="1094" y="524"/>
                  </a:lnTo>
                  <a:close/>
                </a:path>
              </a:pathLst>
            </a:custGeom>
            <a:solidFill>
              <a:srgbClr val="627D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dirty="0"/>
            </a:p>
          </p:txBody>
        </p:sp>
      </p:grp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684213" y="1628775"/>
            <a:ext cx="7272163" cy="1329620"/>
          </a:xfrm>
        </p:spPr>
        <p:txBody>
          <a:bodyPr anchor="t" anchorCtr="0">
            <a:noAutofit/>
          </a:bodyPr>
          <a:lstStyle>
            <a:lvl1pPr algn="l">
              <a:lnSpc>
                <a:spcPct val="80000"/>
              </a:lnSpc>
              <a:defRPr sz="4800">
                <a:solidFill>
                  <a:srgbClr val="FFFFFF"/>
                </a:solidFill>
                <a:latin typeface="SwissReSans Light" pitchFamily="34" charset="0"/>
              </a:defRPr>
            </a:lvl1pPr>
          </a:lstStyle>
          <a:p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title style</a:t>
            </a:r>
            <a:endParaRPr lang="de-CH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460432" y="6472238"/>
            <a:ext cx="215256" cy="182562"/>
          </a:xfrm>
        </p:spPr>
        <p:txBody>
          <a:bodyPr/>
          <a:lstStyle/>
          <a:p>
            <a:fld id="{5E4D2043-7E31-4A53-BD33-72A88E682172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3" y="3573016"/>
            <a:ext cx="7272163" cy="244837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200">
                <a:solidFill>
                  <a:srgbClr val="283E36"/>
                </a:solidFill>
                <a:latin typeface="SwissReSans Light" panose="020B0504020202020204" pitchFamily="34" charset="0"/>
              </a:defRPr>
            </a:lvl1pPr>
            <a:lvl2pPr marL="182562" indent="0">
              <a:spcBef>
                <a:spcPts val="0"/>
              </a:spcBef>
              <a:spcAft>
                <a:spcPts val="1200"/>
              </a:spcAft>
              <a:buFontTx/>
              <a:buNone/>
              <a:defRPr sz="1200">
                <a:solidFill>
                  <a:srgbClr val="283E36"/>
                </a:solidFill>
                <a:latin typeface="SwissReSans Light" panose="020B0504020202020204" pitchFamily="34" charset="0"/>
              </a:defRPr>
            </a:lvl2pPr>
            <a:lvl3pPr marL="444500" indent="0">
              <a:spcBef>
                <a:spcPts val="0"/>
              </a:spcBef>
              <a:spcAft>
                <a:spcPts val="1200"/>
              </a:spcAft>
              <a:buFontTx/>
              <a:buNone/>
              <a:defRPr sz="1200">
                <a:solidFill>
                  <a:srgbClr val="283E36"/>
                </a:solidFill>
                <a:latin typeface="SwissReSans Light" panose="020B0504020202020204" pitchFamily="34" charset="0"/>
              </a:defRPr>
            </a:lvl3pPr>
            <a:lvl4pPr marL="715963" indent="0">
              <a:spcBef>
                <a:spcPts val="0"/>
              </a:spcBef>
              <a:spcAft>
                <a:spcPts val="1200"/>
              </a:spcAft>
              <a:buFontTx/>
              <a:buNone/>
              <a:defRPr sz="1200">
                <a:solidFill>
                  <a:srgbClr val="283E36"/>
                </a:solidFill>
                <a:latin typeface="SwissReSans Light" panose="020B0504020202020204" pitchFamily="34" charset="0"/>
              </a:defRPr>
            </a:lvl4pPr>
            <a:lvl5pPr marL="985838" indent="0">
              <a:spcBef>
                <a:spcPts val="0"/>
              </a:spcBef>
              <a:spcAft>
                <a:spcPts val="1200"/>
              </a:spcAft>
              <a:buFontTx/>
              <a:buNone/>
              <a:defRPr sz="1200">
                <a:solidFill>
                  <a:srgbClr val="283E36"/>
                </a:solidFill>
                <a:latin typeface="SwissReSans Light" panose="020B0504020202020204" pitchFamily="34" charset="0"/>
              </a:defRPr>
            </a:lvl5pPr>
          </a:lstStyle>
          <a:p>
            <a:pPr lvl="0"/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</a:t>
            </a:r>
            <a:r>
              <a:rPr lang="de-CH" dirty="0" err="1" smtClean="0"/>
              <a:t>text</a:t>
            </a:r>
            <a:r>
              <a:rPr lang="de-CH" dirty="0" smtClean="0"/>
              <a:t> </a:t>
            </a:r>
            <a:r>
              <a:rPr lang="de-CH" dirty="0" err="1" smtClean="0"/>
              <a:t>styles</a:t>
            </a:r>
            <a:endParaRPr lang="de-CH" dirty="0" smtClean="0"/>
          </a:p>
        </p:txBody>
      </p:sp>
      <p:sp>
        <p:nvSpPr>
          <p:cNvPr id="10" name="Classification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2915989" y="260350"/>
            <a:ext cx="5759699" cy="139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r">
              <a:buClrTx/>
              <a:buSzTx/>
              <a:buFontTx/>
              <a:buNone/>
            </a:pPr>
            <a:endParaRPr lang="de-CH" sz="900" dirty="0">
              <a:solidFill>
                <a:srgbClr val="283E36"/>
              </a:solidFill>
              <a:latin typeface="SwissReSans" pitchFamily="34" charset="0"/>
            </a:endParaRPr>
          </a:p>
        </p:txBody>
      </p:sp>
      <p:sp>
        <p:nvSpPr>
          <p:cNvPr id="13" name="Footer"/>
          <p:cNvSpPr txBox="1">
            <a:spLocks/>
          </p:cNvSpPr>
          <p:nvPr userDrawn="1">
            <p:custDataLst>
              <p:tags r:id="rId5"/>
            </p:custDataLst>
          </p:nvPr>
        </p:nvSpPr>
        <p:spPr bwMode="black">
          <a:xfrm>
            <a:off x="2340496" y="6505575"/>
            <a:ext cx="5903912" cy="1397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/>
          <a:p>
            <a:pPr marL="0" algn="r" defTabSz="914400" rtl="0" eaLnBrk="1" latinLnBrk="0" hangingPunct="1"/>
            <a:endParaRPr lang="de-CH" sz="1000" kern="1200" dirty="0">
              <a:solidFill>
                <a:srgbClr val="283E36"/>
              </a:solidFill>
              <a:latin typeface="SwissReSans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01751" y="6456609"/>
            <a:ext cx="924574" cy="21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5674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ags" Target="../tags/tag30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ags" Target="../tags/tag29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ags" Target="../tags/tag28.xml"/><Relationship Id="rId5" Type="http://schemas.openxmlformats.org/officeDocument/2006/relationships/slideLayout" Target="../slideLayouts/slideLayout15.xml"/><Relationship Id="rId15" Type="http://schemas.openxmlformats.org/officeDocument/2006/relationships/tags" Target="../tags/tag32.xml"/><Relationship Id="rId10" Type="http://schemas.openxmlformats.org/officeDocument/2006/relationships/tags" Target="../tags/tag27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Relationship Id="rId14" Type="http://schemas.openxmlformats.org/officeDocument/2006/relationships/tags" Target="../tags/tag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9.emf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684214" y="692150"/>
            <a:ext cx="7991474" cy="6926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title style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684213" y="1628775"/>
            <a:ext cx="7991475" cy="43925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</a:t>
            </a:r>
            <a:r>
              <a:rPr lang="de-CH" dirty="0" err="1" smtClean="0"/>
              <a:t>text</a:t>
            </a:r>
            <a:r>
              <a:rPr lang="de-CH" dirty="0" smtClean="0"/>
              <a:t> </a:t>
            </a:r>
            <a:r>
              <a:rPr lang="de-CH" dirty="0" err="1" smtClean="0"/>
              <a:t>styles</a:t>
            </a:r>
            <a:endParaRPr lang="de-CH" dirty="0" smtClean="0"/>
          </a:p>
          <a:p>
            <a:pPr lvl="1"/>
            <a:r>
              <a:rPr lang="de-CH" dirty="0" smtClean="0"/>
              <a:t>Second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2"/>
            <a:r>
              <a:rPr lang="de-CH" dirty="0" smtClean="0"/>
              <a:t>Third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3"/>
            <a:r>
              <a:rPr lang="de-CH" dirty="0" err="1" smtClean="0"/>
              <a:t>Fourth</a:t>
            </a:r>
            <a:r>
              <a:rPr lang="de-CH" dirty="0" smtClean="0"/>
              <a:t>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4"/>
            <a:r>
              <a:rPr lang="de-CH" dirty="0" err="1" smtClean="0"/>
              <a:t>Fifth</a:t>
            </a:r>
            <a:r>
              <a:rPr lang="de-CH" dirty="0" smtClean="0"/>
              <a:t> </a:t>
            </a:r>
            <a:r>
              <a:rPr lang="de-CH" dirty="0" err="1" smtClean="0"/>
              <a:t>level</a:t>
            </a:r>
            <a:endParaRPr lang="de-CH" dirty="0"/>
          </a:p>
        </p:txBody>
      </p:sp>
      <p:sp>
        <p:nvSpPr>
          <p:cNvPr id="10" name="Classification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black">
          <a:xfrm>
            <a:off x="2915989" y="260350"/>
            <a:ext cx="5759699" cy="139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r">
              <a:buClrTx/>
              <a:buSzTx/>
              <a:buFontTx/>
              <a:buNone/>
            </a:pPr>
            <a:endParaRPr lang="de-CH" sz="900" dirty="0">
              <a:solidFill>
                <a:srgbClr val="283E36"/>
              </a:solidFill>
              <a:latin typeface="SwissReSans" pitchFamily="34" charset="0"/>
            </a:endParaRPr>
          </a:p>
        </p:txBody>
      </p:sp>
      <p:sp>
        <p:nvSpPr>
          <p:cNvPr id="9" name="Footer"/>
          <p:cNvSpPr txBox="1">
            <a:spLocks/>
          </p:cNvSpPr>
          <p:nvPr>
            <p:custDataLst>
              <p:tags r:id="rId13"/>
            </p:custDataLst>
          </p:nvPr>
        </p:nvSpPr>
        <p:spPr bwMode="black">
          <a:xfrm>
            <a:off x="2340496" y="6505575"/>
            <a:ext cx="5903912" cy="1397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/>
          <a:p>
            <a:pPr marL="0" algn="r" defTabSz="914400" rtl="0" eaLnBrk="1" latinLnBrk="0" hangingPunct="1"/>
            <a:endParaRPr lang="de-CH" sz="1000" kern="1200" dirty="0">
              <a:solidFill>
                <a:srgbClr val="283E36"/>
              </a:solidFill>
              <a:latin typeface="SwissReSans" pitchFamily="34" charset="0"/>
              <a:ea typeface="+mn-ea"/>
              <a:cs typeface="+mn-cs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 bwMode="black">
          <a:xfrm>
            <a:off x="7236296" y="6918846"/>
            <a:ext cx="1367954" cy="18256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rgbClr val="A8BAB2"/>
                </a:solidFill>
                <a:latin typeface="SwissReSans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 bwMode="black">
          <a:xfrm>
            <a:off x="755649" y="6918845"/>
            <a:ext cx="6048375" cy="1825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rgbClr val="A8BAB2"/>
                </a:solidFill>
                <a:latin typeface="SwissReSans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460432" y="6472238"/>
            <a:ext cx="215256" cy="18256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1200">
                <a:solidFill>
                  <a:srgbClr val="283E36"/>
                </a:solidFill>
                <a:latin typeface="SwissReSans" panose="020B0604020202020204" pitchFamily="34" charset="0"/>
              </a:defRPr>
            </a:lvl1pPr>
          </a:lstStyle>
          <a:p>
            <a:fld id="{5E4D2043-7E31-4A53-BD33-72A88E682172}" type="slidenum">
              <a:rPr lang="de-CH" smtClean="0"/>
              <a:pPr/>
              <a:t>‹#›</a:t>
            </a:fld>
            <a:endParaRPr lang="de-CH" dirty="0"/>
          </a:p>
        </p:txBody>
      </p:sp>
      <p:pic>
        <p:nvPicPr>
          <p:cNvPr id="4" name="Picture 3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01751" y="6456609"/>
            <a:ext cx="924574" cy="2175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7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SwissReSans" pitchFamily="34" charset="0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100000"/>
        </a:lnSpc>
        <a:spcBef>
          <a:spcPts val="1200"/>
        </a:spcBef>
        <a:buClrTx/>
        <a:buSzPct val="100000"/>
        <a:buFont typeface="Arial" pitchFamily="34" charset="0"/>
        <a:buChar char="•"/>
        <a:defRPr sz="1800" kern="1200">
          <a:solidFill>
            <a:srgbClr val="283E36"/>
          </a:solidFill>
          <a:latin typeface="SwissReSans" pitchFamily="34" charset="0"/>
          <a:ea typeface="+mn-ea"/>
          <a:cs typeface="+mn-cs"/>
        </a:defRPr>
      </a:lvl1pPr>
      <a:lvl2pPr marL="444500" indent="-261938" algn="l" defTabSz="914400" rtl="0" eaLnBrk="1" latinLnBrk="0" hangingPunct="1">
        <a:lnSpc>
          <a:spcPct val="100000"/>
        </a:lnSpc>
        <a:spcBef>
          <a:spcPts val="1000"/>
        </a:spcBef>
        <a:buFont typeface="SwissReSans" pitchFamily="34" charset="0"/>
        <a:buChar char="–"/>
        <a:defRPr sz="1600" kern="1200">
          <a:solidFill>
            <a:srgbClr val="283E36"/>
          </a:solidFill>
          <a:latin typeface="SwissReSans" pitchFamily="34" charset="0"/>
          <a:ea typeface="+mn-ea"/>
          <a:cs typeface="+mn-cs"/>
        </a:defRPr>
      </a:lvl2pPr>
      <a:lvl3pPr marL="715963" indent="-271463" algn="l" defTabSz="914400" rtl="0" eaLnBrk="1" latinLnBrk="0" hangingPunct="1">
        <a:lnSpc>
          <a:spcPct val="100000"/>
        </a:lnSpc>
        <a:spcBef>
          <a:spcPts val="1000"/>
        </a:spcBef>
        <a:buFont typeface="SwissReSans" pitchFamily="34" charset="0"/>
        <a:buChar char="–"/>
        <a:defRPr sz="1600" kern="1200">
          <a:solidFill>
            <a:srgbClr val="283E36"/>
          </a:solidFill>
          <a:latin typeface="SwissReSans" pitchFamily="34" charset="0"/>
          <a:ea typeface="+mn-ea"/>
          <a:cs typeface="+mn-cs"/>
        </a:defRPr>
      </a:lvl3pPr>
      <a:lvl4pPr marL="985838" indent="-269875" algn="l" defTabSz="914400" rtl="0" eaLnBrk="1" latinLnBrk="0" hangingPunct="1">
        <a:lnSpc>
          <a:spcPct val="100000"/>
        </a:lnSpc>
        <a:spcBef>
          <a:spcPts val="1000"/>
        </a:spcBef>
        <a:buFont typeface="SwissReSans" pitchFamily="34" charset="0"/>
        <a:buChar char="–"/>
        <a:defRPr sz="1600" kern="1200">
          <a:solidFill>
            <a:srgbClr val="283E36"/>
          </a:solidFill>
          <a:latin typeface="SwissReSans" pitchFamily="34" charset="0"/>
          <a:ea typeface="+mn-ea"/>
          <a:cs typeface="+mn-cs"/>
        </a:defRPr>
      </a:lvl4pPr>
      <a:lvl5pPr marL="1255713" indent="-269875" algn="l" defTabSz="914400" rtl="0" eaLnBrk="1" latinLnBrk="0" hangingPunct="1">
        <a:lnSpc>
          <a:spcPct val="100000"/>
        </a:lnSpc>
        <a:spcBef>
          <a:spcPts val="1000"/>
        </a:spcBef>
        <a:buFont typeface="SwissReSans" pitchFamily="34" charset="0"/>
        <a:buChar char="–"/>
        <a:defRPr sz="1600" kern="1200">
          <a:solidFill>
            <a:srgbClr val="283E36"/>
          </a:solidFill>
          <a:latin typeface="SwissReSan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Band_BW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0" y="6237288"/>
            <a:ext cx="9144000" cy="427037"/>
          </a:xfrm>
          <a:prstGeom prst="rect">
            <a:avLst/>
          </a:prstGeom>
          <a:solidFill>
            <a:srgbClr val="D0D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/>
          </p:cNvPicPr>
          <p:nvPr userDrawn="1">
            <p:custDataLst>
              <p:tags r:id="rId11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hidden">
          <a:xfrm>
            <a:off x="0" y="6237288"/>
            <a:ext cx="9144000" cy="42703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755651" y="476251"/>
            <a:ext cx="5832475" cy="86518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755650" y="1628775"/>
            <a:ext cx="7848600" cy="4321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 bwMode="black">
          <a:xfrm>
            <a:off x="6804026" y="6342062"/>
            <a:ext cx="185737" cy="18256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200" b="1">
                <a:solidFill>
                  <a:srgbClr val="FFFFFF"/>
                </a:solidFill>
                <a:latin typeface="SwissReSans" pitchFamily="34" charset="0"/>
              </a:defRPr>
            </a:lvl1pPr>
          </a:lstStyle>
          <a:p>
            <a:fld id="{8E9F59B9-8094-4618-B073-21DD649DF75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Classification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black">
          <a:xfrm>
            <a:off x="755650" y="260350"/>
            <a:ext cx="5832475" cy="139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/>
          <a:lstStyle/>
          <a:p>
            <a:endParaRPr lang="en-GB" sz="900" dirty="0">
              <a:solidFill>
                <a:srgbClr val="283E36"/>
              </a:solidFill>
            </a:endParaRPr>
          </a:p>
        </p:txBody>
      </p:sp>
      <p:sp>
        <p:nvSpPr>
          <p:cNvPr id="9" name="Footer"/>
          <p:cNvSpPr txBox="1">
            <a:spLocks/>
          </p:cNvSpPr>
          <p:nvPr>
            <p:custDataLst>
              <p:tags r:id="rId14"/>
            </p:custDataLst>
          </p:nvPr>
        </p:nvSpPr>
        <p:spPr bwMode="black">
          <a:xfrm>
            <a:off x="755650" y="6384925"/>
            <a:ext cx="5903912" cy="1397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/>
          <a:p>
            <a:endParaRPr lang="en-GB" sz="1000" dirty="0">
              <a:solidFill>
                <a:srgbClr val="FFFFFF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 bwMode="black">
          <a:xfrm>
            <a:off x="7236296" y="6918846"/>
            <a:ext cx="1367954" cy="18256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rgbClr val="A8BAB2"/>
                </a:solidFill>
                <a:latin typeface="SwissReSans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 bwMode="black">
          <a:xfrm>
            <a:off x="755649" y="6918845"/>
            <a:ext cx="6048375" cy="1825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rgbClr val="A8BAB2"/>
                </a:solidFill>
                <a:latin typeface="SwissReSans" pitchFamily="34" charset="0"/>
              </a:defRPr>
            </a:lvl1pPr>
          </a:lstStyle>
          <a:p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804025" y="260350"/>
            <a:ext cx="100012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6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SwissReSans" pitchFamily="34" charset="0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00000"/>
        </a:lnSpc>
        <a:spcBef>
          <a:spcPts val="1200"/>
        </a:spcBef>
        <a:buSzPct val="80000"/>
        <a:buFont typeface="Wingdings" pitchFamily="2" charset="2"/>
        <a:buChar char=""/>
        <a:defRPr sz="1800" kern="1200">
          <a:solidFill>
            <a:schemeClr val="tx1"/>
          </a:solidFill>
          <a:latin typeface="SwissReSans" pitchFamily="34" charset="0"/>
          <a:ea typeface="+mn-ea"/>
          <a:cs typeface="+mn-cs"/>
        </a:defRPr>
      </a:lvl1pPr>
      <a:lvl2pPr marL="538163" indent="-273050" algn="l" defTabSz="914400" rtl="0" eaLnBrk="1" latinLnBrk="0" hangingPunct="1">
        <a:lnSpc>
          <a:spcPct val="100000"/>
        </a:lnSpc>
        <a:spcBef>
          <a:spcPts val="1000"/>
        </a:spcBef>
        <a:buFont typeface="SwissReSans" pitchFamily="34" charset="0"/>
        <a:buChar char="–"/>
        <a:defRPr sz="1600" kern="1200">
          <a:solidFill>
            <a:schemeClr val="tx1"/>
          </a:solidFill>
          <a:latin typeface="SwissReSans" pitchFamily="34" charset="0"/>
          <a:ea typeface="+mn-ea"/>
          <a:cs typeface="+mn-cs"/>
        </a:defRPr>
      </a:lvl2pPr>
      <a:lvl3pPr marL="803275" indent="-265113" algn="l" defTabSz="914400" rtl="0" eaLnBrk="1" latinLnBrk="0" hangingPunct="1">
        <a:lnSpc>
          <a:spcPct val="100000"/>
        </a:lnSpc>
        <a:spcBef>
          <a:spcPts val="1000"/>
        </a:spcBef>
        <a:buFont typeface="SwissReSans" pitchFamily="34" charset="0"/>
        <a:buChar char="–"/>
        <a:defRPr sz="1600" kern="1200">
          <a:solidFill>
            <a:schemeClr val="tx1"/>
          </a:solidFill>
          <a:latin typeface="SwissReSans" pitchFamily="34" charset="0"/>
          <a:ea typeface="+mn-ea"/>
          <a:cs typeface="+mn-cs"/>
        </a:defRPr>
      </a:lvl3pPr>
      <a:lvl4pPr marL="1076325" indent="-273050" algn="l" defTabSz="914400" rtl="0" eaLnBrk="1" latinLnBrk="0" hangingPunct="1">
        <a:lnSpc>
          <a:spcPct val="100000"/>
        </a:lnSpc>
        <a:spcBef>
          <a:spcPts val="1000"/>
        </a:spcBef>
        <a:buFont typeface="SwissReSans" pitchFamily="34" charset="0"/>
        <a:buChar char="–"/>
        <a:defRPr sz="1600" kern="1200">
          <a:solidFill>
            <a:schemeClr val="tx1"/>
          </a:solidFill>
          <a:latin typeface="SwissReSans" pitchFamily="34" charset="0"/>
          <a:ea typeface="+mn-ea"/>
          <a:cs typeface="+mn-cs"/>
        </a:defRPr>
      </a:lvl4pPr>
      <a:lvl5pPr marL="1341438" indent="-265113" algn="l" defTabSz="914400" rtl="0" eaLnBrk="1" latinLnBrk="0" hangingPunct="1">
        <a:lnSpc>
          <a:spcPct val="100000"/>
        </a:lnSpc>
        <a:spcBef>
          <a:spcPts val="1000"/>
        </a:spcBef>
        <a:buFont typeface="SwissReSans" pitchFamily="34" charset="0"/>
        <a:buChar char="–"/>
        <a:defRPr sz="1600" kern="1200">
          <a:solidFill>
            <a:schemeClr val="tx1"/>
          </a:solidFill>
          <a:latin typeface="SwissReSan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Rectangle 104"/>
          <p:cNvSpPr>
            <a:spLocks noChangeArrowheads="1"/>
          </p:cNvSpPr>
          <p:nvPr/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90115" name="Picture 109" descr="Text Page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Rectangle 4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47825"/>
            <a:ext cx="8153400" cy="4652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0117" name="Rectangle 44"/>
          <p:cNvSpPr>
            <a:spLocks noGrp="1" noChangeArrowheads="1"/>
          </p:cNvSpPr>
          <p:nvPr>
            <p:ph type="title"/>
          </p:nvPr>
        </p:nvSpPr>
        <p:spPr bwMode="black">
          <a:xfrm>
            <a:off x="298450" y="90488"/>
            <a:ext cx="7400925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</a:t>
            </a:r>
            <a:br>
              <a:rPr lang="en-US" smtClean="0"/>
            </a:br>
            <a:r>
              <a:rPr lang="en-US" smtClean="0"/>
              <a:t>Master title style</a:t>
            </a:r>
          </a:p>
        </p:txBody>
      </p:sp>
      <p:sp>
        <p:nvSpPr>
          <p:cNvPr id="1125" name="Rectangle 101"/>
          <p:cNvSpPr>
            <a:spLocks noChangeArrowheads="1"/>
          </p:cNvSpPr>
          <p:nvPr/>
        </p:nvSpPr>
        <p:spPr bwMode="auto">
          <a:xfrm>
            <a:off x="0" y="6807200"/>
            <a:ext cx="9144000" cy="50800"/>
          </a:xfrm>
          <a:prstGeom prst="rect">
            <a:avLst/>
          </a:prstGeom>
          <a:solidFill>
            <a:srgbClr val="225A7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90119" name="Picture 102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1288" y="349250"/>
            <a:ext cx="1228725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9" name="Rectangle 10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5725" y="6961188"/>
            <a:ext cx="1352550" cy="11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lnSpc>
                <a:spcPct val="85000"/>
              </a:lnSpc>
              <a:spcBef>
                <a:spcPct val="20000"/>
              </a:spcBef>
              <a:defRPr sz="900">
                <a:solidFill>
                  <a:schemeClr val="bg1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</a:rPr>
              <a:t>12/01/09 - 9pm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130" name="Rectangle 10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95575" y="6961188"/>
            <a:ext cx="3752850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lnSpc>
                <a:spcPct val="85000"/>
              </a:lnSpc>
              <a:spcBef>
                <a:spcPct val="20000"/>
              </a:spcBef>
              <a:defRPr sz="900">
                <a:solidFill>
                  <a:schemeClr val="bg1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eSlide – P6466 – The Financial Crisis and the Future of the P/C</a:t>
            </a:r>
          </a:p>
        </p:txBody>
      </p:sp>
      <p:sp>
        <p:nvSpPr>
          <p:cNvPr id="1134" name="Rectangle 1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01075" y="6656388"/>
            <a:ext cx="447675" cy="11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lnSpc>
                <a:spcPct val="85000"/>
              </a:lnSpc>
              <a:spcBef>
                <a:spcPct val="20000"/>
              </a:spcBef>
              <a:defRPr sz="900">
                <a:latin typeface="Arial" charset="0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FF8B5C7A-7BED-4BF9-AD02-83F44DE0BE26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62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1143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225A7A"/>
          </a:solidFill>
          <a:latin typeface="Arial" charset="0"/>
          <a:ea typeface="+mj-ea"/>
          <a:cs typeface="+mj-cs"/>
        </a:defRPr>
      </a:lvl1pPr>
      <a:lvl2pPr algn="l" defTabSz="1143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225A7A"/>
          </a:solidFill>
          <a:latin typeface="Arial"/>
        </a:defRPr>
      </a:lvl2pPr>
      <a:lvl3pPr algn="l" defTabSz="1143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225A7A"/>
          </a:solidFill>
          <a:latin typeface="Arial"/>
        </a:defRPr>
      </a:lvl3pPr>
      <a:lvl4pPr algn="l" defTabSz="1143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225A7A"/>
          </a:solidFill>
          <a:latin typeface="Arial"/>
        </a:defRPr>
      </a:lvl4pPr>
      <a:lvl5pPr algn="l" defTabSz="1143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225A7A"/>
          </a:solidFill>
          <a:latin typeface="Arial"/>
        </a:defRPr>
      </a:lvl5pPr>
      <a:lvl6pPr marL="457200" algn="l" fontAlgn="base">
        <a:spcBef>
          <a:spcPct val="0"/>
        </a:spcBef>
        <a:spcAft>
          <a:spcPct val="0"/>
        </a:spcAft>
        <a:defRPr sz="3200">
          <a:solidFill>
            <a:schemeClr val="bg1">
              <a:alpha val="100000"/>
            </a:schemeClr>
          </a:solidFill>
          <a:latin typeface="Arial"/>
        </a:defRPr>
      </a:lvl6pPr>
      <a:lvl7pPr marL="914400" algn="l" fontAlgn="base">
        <a:spcBef>
          <a:spcPct val="0"/>
        </a:spcBef>
        <a:spcAft>
          <a:spcPct val="0"/>
        </a:spcAft>
        <a:defRPr sz="3200">
          <a:solidFill>
            <a:schemeClr val="bg1">
              <a:alpha val="100000"/>
            </a:schemeClr>
          </a:solidFill>
          <a:latin typeface="Arial"/>
        </a:defRPr>
      </a:lvl7pPr>
      <a:lvl8pPr marL="1371600" algn="l" fontAlgn="base">
        <a:spcBef>
          <a:spcPct val="0"/>
        </a:spcBef>
        <a:spcAft>
          <a:spcPct val="0"/>
        </a:spcAft>
        <a:defRPr sz="3200">
          <a:solidFill>
            <a:schemeClr val="bg1">
              <a:alpha val="100000"/>
            </a:schemeClr>
          </a:solidFill>
          <a:latin typeface="Arial"/>
        </a:defRPr>
      </a:lvl8pPr>
      <a:lvl9pPr marL="1828800" algn="l" fontAlgn="base">
        <a:spcBef>
          <a:spcPct val="0"/>
        </a:spcBef>
        <a:spcAft>
          <a:spcPct val="0"/>
        </a:spcAft>
        <a:defRPr sz="3200">
          <a:solidFill>
            <a:schemeClr val="bg1">
              <a:alpha val="100000"/>
            </a:schemeClr>
          </a:solidFill>
          <a:latin typeface="Arial"/>
        </a:defRPr>
      </a:lvl9pPr>
    </p:titleStyle>
    <p:bodyStyle>
      <a:lvl1pPr marL="292100" indent="-292100" algn="l" rtl="0" eaLnBrk="0" fontAlgn="base" hangingPunct="0">
        <a:lnSpc>
          <a:spcPct val="90000"/>
        </a:lnSpc>
        <a:spcBef>
          <a:spcPct val="10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400">
          <a:solidFill>
            <a:schemeClr val="tx1"/>
          </a:solidFill>
          <a:latin typeface="Arial" charset="0"/>
          <a:ea typeface="+mn-ea"/>
          <a:cs typeface="+mn-cs"/>
        </a:defRPr>
      </a:lvl1pPr>
      <a:lvl2pPr marL="6350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accent2"/>
        </a:buClr>
        <a:buFont typeface="Wingdings" pitchFamily="2" charset="2"/>
        <a:buChar char="w"/>
        <a:defRPr sz="2200">
          <a:solidFill>
            <a:schemeClr val="tx1"/>
          </a:solidFill>
          <a:latin typeface="Arial" charset="0"/>
        </a:defRPr>
      </a:lvl2pPr>
      <a:lvl3pPr marL="977900" indent="-228600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Font typeface="Arial" charset="0"/>
        <a:buChar char="–"/>
        <a:defRPr sz="2000">
          <a:solidFill>
            <a:schemeClr val="tx1"/>
          </a:solidFill>
          <a:latin typeface="Arial" charset="0"/>
        </a:defRPr>
      </a:lvl3pPr>
      <a:lvl4pPr marL="1320800" indent="-228600" algn="l" rtl="0" eaLnBrk="0" fontAlgn="base" hangingPunct="0">
        <a:lnSpc>
          <a:spcPct val="90000"/>
        </a:lnSpc>
        <a:spcBef>
          <a:spcPct val="1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>
          <a:solidFill>
            <a:schemeClr val="tx1"/>
          </a:solidFill>
          <a:latin typeface="Arial" charset="0"/>
        </a:defRPr>
      </a:lvl4pPr>
      <a:lvl5pPr marL="1663700" indent="-228600" algn="l" rtl="0" eaLnBrk="0" fontAlgn="base" hangingPunct="0">
        <a:lnSpc>
          <a:spcPct val="95000"/>
        </a:lnSpc>
        <a:spcBef>
          <a:spcPct val="15000"/>
        </a:spcBef>
        <a:spcAft>
          <a:spcPct val="0"/>
        </a:spcAft>
        <a:buClr>
          <a:schemeClr val="accent2"/>
        </a:buClr>
        <a:buChar char="»"/>
        <a:defRPr sz="1600">
          <a:solidFill>
            <a:schemeClr val="tx1"/>
          </a:solidFill>
          <a:latin typeface="Arial" charset="0"/>
        </a:defRPr>
      </a:lvl5pPr>
      <a:lvl6pPr marL="2514600" indent="-228600" algn="l" fontAlgn="base">
        <a:spcBef>
          <a:spcPct val="20000"/>
        </a:spcBef>
        <a:spcAft>
          <a:spcPct val="0"/>
        </a:spcAft>
        <a:buChar char="»"/>
        <a:defRPr>
          <a:solidFill>
            <a:schemeClr val="bg1">
              <a:alpha val="100000"/>
            </a:schemeClr>
          </a:solidFill>
          <a:latin typeface="+mn-lt"/>
        </a:defRPr>
      </a:lvl6pPr>
      <a:lvl7pPr marL="2971800" indent="-228600" algn="l" fontAlgn="base">
        <a:spcBef>
          <a:spcPct val="20000"/>
        </a:spcBef>
        <a:spcAft>
          <a:spcPct val="0"/>
        </a:spcAft>
        <a:buChar char="»"/>
        <a:defRPr>
          <a:solidFill>
            <a:schemeClr val="bg1">
              <a:alpha val="100000"/>
            </a:schemeClr>
          </a:solidFill>
          <a:latin typeface="+mn-lt"/>
        </a:defRPr>
      </a:lvl7pPr>
      <a:lvl8pPr marL="3429000" indent="-228600" algn="l" fontAlgn="base">
        <a:spcBef>
          <a:spcPct val="20000"/>
        </a:spcBef>
        <a:spcAft>
          <a:spcPct val="0"/>
        </a:spcAft>
        <a:buChar char="»"/>
        <a:defRPr>
          <a:solidFill>
            <a:schemeClr val="bg1">
              <a:alpha val="100000"/>
            </a:schemeClr>
          </a:solidFill>
          <a:latin typeface="+mn-lt"/>
        </a:defRPr>
      </a:lvl8pPr>
      <a:lvl9pPr marL="3886200" indent="-228600" algn="l" fontAlgn="base">
        <a:spcBef>
          <a:spcPct val="20000"/>
        </a:spcBef>
        <a:spcAft>
          <a:spcPct val="0"/>
        </a:spcAft>
        <a:buChar char="»"/>
        <a:defRPr>
          <a:solidFill>
            <a:schemeClr val="bg1">
              <a:alpha val="100000"/>
            </a:schemeClr>
          </a:solidFill>
          <a:latin typeface="+mn-lt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4.xml"/><Relationship Id="rId5" Type="http://schemas.openxmlformats.org/officeDocument/2006/relationships/image" Target="../media/image1.emf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openxmlformats.org/officeDocument/2006/relationships/hyperlink" Target="http://www.wsj.com/articles/california-pushes-homeowners-to-insure-against-earthquakes-1440980138" TargetMode="Externa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3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notesSlide" Target="../notesSlides/notesSlide3.xml"/><Relationship Id="rId7" Type="http://schemas.openxmlformats.org/officeDocument/2006/relationships/chart" Target="../charts/chart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5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5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6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7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8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https://Shp.swissre.com/teams/erc/SharedDocuments/Sigma/15_5_Property%20protection%20gap/Charts/sigma_5_15_figurestable.xlsx!Figure5!%5bsigma_5_15_figurestables.xlsx%5dFigure5%20Chart%202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2" descr="C:\Users\SRZHOT\AppData\Local\Temp\wz0661\SR_532018.jpg\master-31166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63425" y="301052"/>
            <a:ext cx="1379390" cy="3245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340768"/>
            <a:ext cx="9144000" cy="2664296"/>
          </a:xfrm>
          <a:prstGeom prst="rect">
            <a:avLst/>
          </a:prstGeom>
          <a:gradFill>
            <a:gsLst>
              <a:gs pos="0">
                <a:schemeClr val="bg1">
                  <a:alpha val="30000"/>
                </a:schemeClr>
              </a:gs>
              <a:gs pos="50000">
                <a:schemeClr val="bg1">
                  <a:alpha val="60000"/>
                </a:schemeClr>
              </a:gs>
              <a:gs pos="100000">
                <a:schemeClr val="bg1">
                  <a:alpha val="30000"/>
                </a:schemeClr>
              </a:gs>
            </a:gsLst>
            <a:lin ang="54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srgbClr val="FF0000"/>
              </a:solidFill>
              <a:latin typeface="SwissReSans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 bwMode="black">
          <a:xfrm>
            <a:off x="792088" y="1628800"/>
            <a:ext cx="7596336" cy="2232248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2800" b="1" i="1" dirty="0" smtClean="0">
                <a:latin typeface="SwissReSans Light" pitchFamily="34" charset="0"/>
                <a:ea typeface="+mj-ea"/>
                <a:cs typeface="+mj-cs"/>
              </a:rPr>
              <a:t>sigma</a:t>
            </a:r>
            <a:r>
              <a:rPr lang="en-US" sz="2800" b="1" dirty="0" smtClean="0">
                <a:latin typeface="SwissReSans Light" pitchFamily="34" charset="0"/>
                <a:ea typeface="+mj-ea"/>
                <a:cs typeface="+mj-cs"/>
              </a:rPr>
              <a:t> No 5/2015:</a:t>
            </a:r>
            <a:r>
              <a:rPr lang="en-US" sz="4000" b="1" dirty="0" smtClean="0">
                <a:latin typeface="SwissReSans Light" pitchFamily="34" charset="0"/>
                <a:ea typeface="+mj-ea"/>
                <a:cs typeface="+mj-cs"/>
              </a:rPr>
              <a:t/>
            </a:r>
            <a:br>
              <a:rPr lang="en-US" sz="4000" b="1" dirty="0" smtClean="0">
                <a:latin typeface="SwissReSans Light" pitchFamily="34" charset="0"/>
                <a:ea typeface="+mj-ea"/>
                <a:cs typeface="+mj-cs"/>
              </a:rPr>
            </a:br>
            <a:r>
              <a:rPr lang="en-US" sz="3200" dirty="0">
                <a:latin typeface="SwissReSans Light" pitchFamily="34" charset="0"/>
                <a:ea typeface="+mj-ea"/>
                <a:cs typeface="+mj-cs"/>
              </a:rPr>
              <a:t>Underinsurance of property risks: </a:t>
            </a:r>
            <a:r>
              <a:rPr lang="en-US" sz="3200" dirty="0" smtClean="0">
                <a:latin typeface="SwissReSans Light" pitchFamily="34" charset="0"/>
                <a:ea typeface="+mj-ea"/>
                <a:cs typeface="+mj-cs"/>
              </a:rPr>
              <a:t/>
            </a:r>
            <a:br>
              <a:rPr lang="en-US" sz="3200" dirty="0" smtClean="0">
                <a:latin typeface="SwissReSans Light" pitchFamily="34" charset="0"/>
                <a:ea typeface="+mj-ea"/>
                <a:cs typeface="+mj-cs"/>
              </a:rPr>
            </a:br>
            <a:r>
              <a:rPr lang="en-US" sz="3200" dirty="0" smtClean="0">
                <a:latin typeface="SwissReSans Light" pitchFamily="34" charset="0"/>
                <a:ea typeface="+mj-ea"/>
                <a:cs typeface="+mj-cs"/>
              </a:rPr>
              <a:t>closing </a:t>
            </a:r>
            <a:r>
              <a:rPr lang="en-US" sz="3200" dirty="0">
                <a:latin typeface="SwissReSans Light" pitchFamily="34" charset="0"/>
                <a:ea typeface="+mj-ea"/>
                <a:cs typeface="+mj-cs"/>
              </a:rPr>
              <a:t>the gap</a:t>
            </a:r>
            <a:r>
              <a:rPr lang="en-US" sz="4000" b="1" dirty="0" smtClean="0">
                <a:latin typeface="SwissReSans Light" pitchFamily="34" charset="0"/>
                <a:ea typeface="+mj-ea"/>
                <a:cs typeface="+mj-cs"/>
              </a:rPr>
              <a:t/>
            </a:r>
            <a:br>
              <a:rPr lang="en-US" sz="4000" b="1" dirty="0" smtClean="0">
                <a:latin typeface="SwissReSans Light" pitchFamily="34" charset="0"/>
                <a:ea typeface="+mj-ea"/>
                <a:cs typeface="+mj-cs"/>
              </a:rPr>
            </a:br>
            <a:endParaRPr lang="en-US" sz="4000" b="1" dirty="0" smtClean="0">
              <a:latin typeface="SwissReSans Light" pitchFamily="34" charset="0"/>
              <a:ea typeface="+mj-ea"/>
              <a:cs typeface="+mj-cs"/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2400" dirty="0" smtClean="0">
                <a:latin typeface="SwissReSans Light" pitchFamily="34" charset="0"/>
                <a:ea typeface="+mj-ea"/>
                <a:cs typeface="+mj-cs"/>
              </a:rPr>
              <a:t>Swiss Re Economic Research &amp; Consulting</a:t>
            </a:r>
          </a:p>
        </p:txBody>
      </p:sp>
    </p:spTree>
    <p:extLst>
      <p:ext uri="{BB962C8B-B14F-4D97-AF65-F5344CB8AC3E}">
        <p14:creationId xmlns:p14="http://schemas.microsoft.com/office/powerpoint/2010/main" val="107048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Benchmarking property underinsurance - Insurance </a:t>
            </a:r>
            <a:r>
              <a:rPr lang="en-US" dirty="0"/>
              <a:t>penetration vs. consumption per </a:t>
            </a:r>
            <a:r>
              <a:rPr lang="en-US" dirty="0" smtClean="0"/>
              <a:t>capita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2043-7E31-4A53-BD33-72A88E682172}" type="slidenum">
              <a:rPr lang="de-CH" smtClean="0"/>
              <a:pPr/>
              <a:t>10</a:t>
            </a:fld>
            <a:endParaRPr lang="de-CH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9654092"/>
              </p:ext>
            </p:extLst>
          </p:nvPr>
        </p:nvGraphicFramePr>
        <p:xfrm>
          <a:off x="629215" y="1772816"/>
          <a:ext cx="7776218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48697" y="6226017"/>
            <a:ext cx="31293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 smtClean="0">
                <a:solidFill>
                  <a:srgbClr val="283E36"/>
                </a:solidFill>
              </a:rPr>
              <a:t>Source: Swiss Re Economic Research &amp; Consulting</a:t>
            </a:r>
            <a:endParaRPr lang="en-GB" sz="1000" dirty="0" smtClean="0">
              <a:solidFill>
                <a:srgbClr val="283E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53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Benchmarking property underinsurance - Insurance </a:t>
            </a:r>
            <a:r>
              <a:rPr lang="en-US" dirty="0"/>
              <a:t>penetration vs. consumption per </a:t>
            </a:r>
            <a:r>
              <a:rPr lang="en-US" dirty="0" smtClean="0"/>
              <a:t>capita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2043-7E31-4A53-BD33-72A88E682172}" type="slidenum">
              <a:rPr lang="de-CH" smtClean="0"/>
              <a:pPr/>
              <a:t>11</a:t>
            </a:fld>
            <a:endParaRPr lang="de-CH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629215" y="1772816"/>
          <a:ext cx="7776218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48697" y="6226017"/>
            <a:ext cx="31293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 smtClean="0">
                <a:solidFill>
                  <a:srgbClr val="283E36"/>
                </a:solidFill>
              </a:rPr>
              <a:t>Source: Swiss Re Economic Research &amp; Consulting</a:t>
            </a:r>
            <a:endParaRPr lang="en-GB" sz="1000" dirty="0" smtClean="0">
              <a:solidFill>
                <a:srgbClr val="283E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06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Benchmarking property underinsurance - Insurance </a:t>
            </a:r>
            <a:r>
              <a:rPr lang="en-US" dirty="0"/>
              <a:t>penetration vs. consumption per </a:t>
            </a:r>
            <a:r>
              <a:rPr lang="en-US" dirty="0" smtClean="0"/>
              <a:t>capita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2043-7E31-4A53-BD33-72A88E682172}" type="slidenum">
              <a:rPr lang="de-CH" smtClean="0"/>
              <a:pPr/>
              <a:t>12</a:t>
            </a:fld>
            <a:endParaRPr lang="de-CH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629215" y="1772816"/>
          <a:ext cx="7776218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10"/>
          <p:cNvSpPr txBox="1"/>
          <p:nvPr/>
        </p:nvSpPr>
        <p:spPr>
          <a:xfrm>
            <a:off x="6516217" y="3348905"/>
            <a:ext cx="1229579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underinsurance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8697" y="6226017"/>
            <a:ext cx="31293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 smtClean="0">
                <a:solidFill>
                  <a:srgbClr val="283E36"/>
                </a:solidFill>
              </a:rPr>
              <a:t>Source: Swiss Re Economic Research &amp; Consulting</a:t>
            </a:r>
            <a:endParaRPr lang="en-GB" sz="1000" dirty="0" smtClean="0">
              <a:solidFill>
                <a:srgbClr val="283E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83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the broader scope of property risks – including fire, burglary and water – </a:t>
            </a:r>
            <a:r>
              <a:rPr lang="en-US" dirty="0" smtClean="0"/>
              <a:t>and </a:t>
            </a:r>
            <a:r>
              <a:rPr lang="en-US" dirty="0"/>
              <a:t>business interruption risks, underinsurance can be estimated by the difference between best-practice countries and those with lower insurance penetration rates (premiums as a % of </a:t>
            </a:r>
            <a:r>
              <a:rPr lang="en-US" dirty="0" smtClean="0"/>
              <a:t>GDP). </a:t>
            </a:r>
          </a:p>
          <a:p>
            <a:r>
              <a:rPr lang="en-US" dirty="0" smtClean="0"/>
              <a:t>A </a:t>
            </a:r>
            <a:r>
              <a:rPr lang="en-US" dirty="0"/>
              <a:t>global benchmarking of insurance penetration across nations suggests </a:t>
            </a:r>
            <a:r>
              <a:rPr lang="en-US" dirty="0" smtClean="0"/>
              <a:t>an additional </a:t>
            </a:r>
            <a:r>
              <a:rPr lang="en-US" b="1" dirty="0"/>
              <a:t>general underinsurance protection gap of USD </a:t>
            </a:r>
            <a:r>
              <a:rPr lang="en-US" b="1" dirty="0" smtClean="0"/>
              <a:t>68 </a:t>
            </a:r>
            <a:r>
              <a:rPr lang="en-US" dirty="0"/>
              <a:t>billion worldwide. </a:t>
            </a:r>
            <a:r>
              <a:rPr lang="en-US" dirty="0" smtClean="0"/>
              <a:t>With the USD 153 billion underinsurance for catastrophe, this totals USD 221 billion annually of underinsurance.</a:t>
            </a:r>
          </a:p>
          <a:p>
            <a:r>
              <a:rPr lang="en-US" dirty="0" smtClean="0"/>
              <a:t>Of </a:t>
            </a:r>
            <a:r>
              <a:rPr lang="en-US" dirty="0"/>
              <a:t>the countries most underinsured relative to GDP, many are high-growth economies. </a:t>
            </a:r>
            <a:r>
              <a:rPr lang="en-US" dirty="0" smtClean="0"/>
              <a:t>Buying insurance still lags in these economies, even though they have a rapidly </a:t>
            </a:r>
            <a:r>
              <a:rPr lang="en-US" dirty="0"/>
              <a:t>growing middle class </a:t>
            </a:r>
            <a:r>
              <a:rPr lang="en-US" dirty="0" smtClean="0"/>
              <a:t>which is accumulating </a:t>
            </a:r>
            <a:r>
              <a:rPr lang="en-US" dirty="0"/>
              <a:t>substantial new </a:t>
            </a:r>
            <a:r>
              <a:rPr lang="en-US" dirty="0" smtClean="0"/>
              <a:t>wealth.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8386" y="692696"/>
            <a:ext cx="7991474" cy="692647"/>
          </a:xfrm>
        </p:spPr>
        <p:txBody>
          <a:bodyPr/>
          <a:lstStyle/>
          <a:p>
            <a:r>
              <a:rPr lang="en-US" dirty="0"/>
              <a:t>Benchmarking property </a:t>
            </a:r>
            <a:r>
              <a:rPr lang="en-US" dirty="0" smtClean="0"/>
              <a:t>underinsurance – demand lags in many emerging economies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2043-7E31-4A53-BD33-72A88E682172}" type="slidenum">
              <a:rPr lang="de-CH" smtClean="0"/>
              <a:pPr/>
              <a:t>13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2143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408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2043-7E31-4A53-BD33-72A88E682172}" type="slidenum">
              <a:rPr lang="en-GB" smtClean="0">
                <a:solidFill>
                  <a:srgbClr val="FFFFFF"/>
                </a:solidFill>
              </a:rPr>
              <a:pPr/>
              <a:t>14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01751" y="6456610"/>
            <a:ext cx="924430" cy="217513"/>
          </a:xfrm>
          <a:prstGeom prst="rect">
            <a:avLst/>
          </a:prstGeom>
        </p:spPr>
      </p:pic>
      <p:sp>
        <p:nvSpPr>
          <p:cNvPr id="3" name="TextBox 2"/>
          <p:cNvSpPr txBox="1"/>
          <p:nvPr>
            <p:custDataLst>
              <p:tags r:id="rId2"/>
            </p:custDataLst>
          </p:nvPr>
        </p:nvSpPr>
        <p:spPr bwMode="gray">
          <a:xfrm>
            <a:off x="8460432" y="6472238"/>
            <a:ext cx="215256" cy="18256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defPPr>
              <a:defRPr lang="de-DE"/>
            </a:defPPr>
            <a:lvl1pPr algn="r">
              <a:defRPr sz="1200">
                <a:solidFill>
                  <a:srgbClr val="283E36"/>
                </a:solidFill>
                <a:latin typeface="SwissReSans" panose="020B0604020202020204" pitchFamily="34" charset="0"/>
              </a:defRPr>
            </a:lvl1pPr>
          </a:lstStyle>
          <a:p>
            <a:fld id="{6C2EA8E3-A918-4546-81F2-E9D6B71DC9DF}" type="slidenum">
              <a:rPr lang="en-GB">
                <a:solidFill>
                  <a:srgbClr val="FFFFFF"/>
                </a:solidFill>
              </a:rPr>
              <a:pPr/>
              <a:t>14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340768"/>
            <a:ext cx="9144000" cy="1872208"/>
          </a:xfrm>
          <a:prstGeom prst="rect">
            <a:avLst/>
          </a:prstGeom>
          <a:gradFill>
            <a:gsLst>
              <a:gs pos="0">
                <a:schemeClr val="bg1">
                  <a:alpha val="30000"/>
                </a:schemeClr>
              </a:gs>
              <a:gs pos="50000">
                <a:schemeClr val="bg1">
                  <a:alpha val="60000"/>
                </a:schemeClr>
              </a:gs>
              <a:gs pos="100000">
                <a:schemeClr val="bg1">
                  <a:alpha val="30000"/>
                </a:schemeClr>
              </a:gs>
            </a:gsLst>
            <a:lin ang="54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srgbClr val="000000"/>
              </a:solidFill>
              <a:latin typeface="SwissReSans" pitchFamily="34" charset="0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684213" y="1628775"/>
            <a:ext cx="7704211" cy="13296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SwissReSans" pitchFamily="34" charset="0"/>
                <a:ea typeface="+mj-ea"/>
                <a:cs typeface="+mj-cs"/>
              </a:defRPr>
            </a:lvl1pPr>
          </a:lstStyle>
          <a:p>
            <a:r>
              <a:rPr lang="en-GB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Dealing with underinsurance</a:t>
            </a:r>
          </a:p>
        </p:txBody>
      </p:sp>
    </p:spTree>
    <p:extLst>
      <p:ext uri="{BB962C8B-B14F-4D97-AF65-F5344CB8AC3E}">
        <p14:creationId xmlns:p14="http://schemas.microsoft.com/office/powerpoint/2010/main" val="270923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355976" y="1628775"/>
            <a:ext cx="4319712" cy="4392613"/>
          </a:xfrm>
        </p:spPr>
        <p:txBody>
          <a:bodyPr/>
          <a:lstStyle/>
          <a:p>
            <a:r>
              <a:rPr lang="en-US" b="1" dirty="0" smtClean="0"/>
              <a:t>Insurability</a:t>
            </a:r>
            <a:r>
              <a:rPr lang="en-US" dirty="0" smtClean="0"/>
              <a:t>: Certain </a:t>
            </a:r>
            <a:r>
              <a:rPr lang="en-US" dirty="0"/>
              <a:t>risks such as </a:t>
            </a:r>
            <a:r>
              <a:rPr lang="en-US" dirty="0" smtClean="0"/>
              <a:t>some </a:t>
            </a:r>
            <a:r>
              <a:rPr lang="en-US" dirty="0"/>
              <a:t>peak natural catastrophe, terrorism, cyber or contingent business interruption risk, can challenge the bounds of insurability. </a:t>
            </a:r>
          </a:p>
          <a:p>
            <a:r>
              <a:rPr lang="en-US" b="1" dirty="0" smtClean="0"/>
              <a:t>Buying behavior</a:t>
            </a:r>
            <a:r>
              <a:rPr lang="en-US" dirty="0" smtClean="0"/>
              <a:t>: Factors like perception </a:t>
            </a:r>
            <a:r>
              <a:rPr lang="en-US" dirty="0"/>
              <a:t>of risk, </a:t>
            </a:r>
            <a:r>
              <a:rPr lang="en-US" dirty="0" smtClean="0"/>
              <a:t>insurance </a:t>
            </a:r>
            <a:r>
              <a:rPr lang="en-US" dirty="0"/>
              <a:t>knowledge, </a:t>
            </a:r>
            <a:r>
              <a:rPr lang="en-US" dirty="0" smtClean="0"/>
              <a:t>affordability</a:t>
            </a:r>
            <a:r>
              <a:rPr lang="en-US" dirty="0"/>
              <a:t>, </a:t>
            </a:r>
            <a:r>
              <a:rPr lang="en-US" dirty="0" smtClean="0"/>
              <a:t>reliance </a:t>
            </a:r>
            <a:r>
              <a:rPr lang="en-US" dirty="0"/>
              <a:t>on government post-disaster relief, </a:t>
            </a:r>
            <a:r>
              <a:rPr lang="en-US" dirty="0" smtClean="0"/>
              <a:t>trust </a:t>
            </a:r>
            <a:r>
              <a:rPr lang="en-US" dirty="0"/>
              <a:t>in </a:t>
            </a:r>
            <a:r>
              <a:rPr lang="en-US" dirty="0" smtClean="0"/>
              <a:t>insurers and ease </a:t>
            </a:r>
            <a:r>
              <a:rPr lang="en-US" dirty="0"/>
              <a:t>of doing business can hinder adequate take up of cover, especially in new markets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Undervaluation</a:t>
            </a:r>
            <a:r>
              <a:rPr lang="en-US" dirty="0" smtClean="0"/>
              <a:t>: </a:t>
            </a:r>
            <a:r>
              <a:rPr lang="en-US" dirty="0"/>
              <a:t>Valuing properties at less than replacement value means that insurance policies </a:t>
            </a:r>
            <a:r>
              <a:rPr lang="en-US" dirty="0" smtClean="0"/>
              <a:t>may not fully cover the total damages</a:t>
            </a:r>
            <a:r>
              <a:rPr lang="en-US" dirty="0"/>
              <a:t>. </a:t>
            </a:r>
          </a:p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Underinsurance explained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2043-7E31-4A53-BD33-72A88E682172}" type="slidenum">
              <a:rPr lang="de-CH" smtClean="0"/>
              <a:pPr/>
              <a:t>15</a:t>
            </a:fld>
            <a:endParaRPr lang="de-CH" dirty="0"/>
          </a:p>
        </p:txBody>
      </p:sp>
      <p:sp>
        <p:nvSpPr>
          <p:cNvPr id="5" name="Freeform 29"/>
          <p:cNvSpPr>
            <a:spLocks/>
          </p:cNvSpPr>
          <p:nvPr/>
        </p:nvSpPr>
        <p:spPr bwMode="gray">
          <a:xfrm>
            <a:off x="827584" y="2060848"/>
            <a:ext cx="3168352" cy="790229"/>
          </a:xfrm>
          <a:custGeom>
            <a:avLst/>
            <a:gdLst>
              <a:gd name="T0" fmla="*/ 2147483647 w 3884"/>
              <a:gd name="T1" fmla="*/ 2147483647 h 1600"/>
              <a:gd name="T2" fmla="*/ 2147483647 w 3884"/>
              <a:gd name="T3" fmla="*/ 2147483647 h 1600"/>
              <a:gd name="T4" fmla="*/ 2147483647 w 3884"/>
              <a:gd name="T5" fmla="*/ 2147483647 h 1600"/>
              <a:gd name="T6" fmla="*/ 2147483647 w 3884"/>
              <a:gd name="T7" fmla="*/ 2147483647 h 1600"/>
              <a:gd name="T8" fmla="*/ 2147483647 w 3884"/>
              <a:gd name="T9" fmla="*/ 2147483647 h 1600"/>
              <a:gd name="T10" fmla="*/ 2147483647 w 3884"/>
              <a:gd name="T11" fmla="*/ 2147483647 h 1600"/>
              <a:gd name="T12" fmla="*/ 0 w 3884"/>
              <a:gd name="T13" fmla="*/ 2147483647 h 1600"/>
              <a:gd name="T14" fmla="*/ 2147483647 w 3884"/>
              <a:gd name="T15" fmla="*/ 2147483647 h 1600"/>
              <a:gd name="T16" fmla="*/ 2147483647 w 3884"/>
              <a:gd name="T17" fmla="*/ 2147483647 h 1600"/>
              <a:gd name="T18" fmla="*/ 2147483647 w 3884"/>
              <a:gd name="T19" fmla="*/ 2147483647 h 1600"/>
              <a:gd name="T20" fmla="*/ 2147483647 w 3884"/>
              <a:gd name="T21" fmla="*/ 2147483647 h 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884"/>
              <a:gd name="T34" fmla="*/ 0 h 1600"/>
              <a:gd name="T35" fmla="*/ 3884 w 3884"/>
              <a:gd name="T36" fmla="*/ 1600 h 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884" h="1600">
                <a:moveTo>
                  <a:pt x="297" y="1346"/>
                </a:moveTo>
                <a:cubicBezTo>
                  <a:pt x="918" y="1523"/>
                  <a:pt x="1726" y="1533"/>
                  <a:pt x="2310" y="1448"/>
                </a:cubicBezTo>
                <a:cubicBezTo>
                  <a:pt x="3125" y="1334"/>
                  <a:pt x="3798" y="1192"/>
                  <a:pt x="3810" y="884"/>
                </a:cubicBezTo>
                <a:cubicBezTo>
                  <a:pt x="3822" y="576"/>
                  <a:pt x="3114" y="204"/>
                  <a:pt x="1945" y="137"/>
                </a:cubicBezTo>
                <a:cubicBezTo>
                  <a:pt x="645" y="63"/>
                  <a:pt x="74" y="564"/>
                  <a:pt x="74" y="724"/>
                </a:cubicBezTo>
                <a:cubicBezTo>
                  <a:pt x="74" y="884"/>
                  <a:pt x="394" y="1032"/>
                  <a:pt x="781" y="1072"/>
                </a:cubicBezTo>
                <a:cubicBezTo>
                  <a:pt x="280" y="1135"/>
                  <a:pt x="0" y="912"/>
                  <a:pt x="0" y="724"/>
                </a:cubicBezTo>
                <a:cubicBezTo>
                  <a:pt x="0" y="536"/>
                  <a:pt x="473" y="0"/>
                  <a:pt x="1951" y="68"/>
                </a:cubicBezTo>
                <a:cubicBezTo>
                  <a:pt x="2863" y="110"/>
                  <a:pt x="3884" y="433"/>
                  <a:pt x="3878" y="884"/>
                </a:cubicBezTo>
                <a:cubicBezTo>
                  <a:pt x="3872" y="1335"/>
                  <a:pt x="2873" y="1446"/>
                  <a:pt x="2276" y="1523"/>
                </a:cubicBezTo>
                <a:cubicBezTo>
                  <a:pt x="1679" y="1600"/>
                  <a:pt x="553" y="1580"/>
                  <a:pt x="297" y="1346"/>
                </a:cubicBezTo>
                <a:close/>
              </a:path>
            </a:pathLst>
          </a:custGeom>
          <a:solidFill>
            <a:srgbClr val="CC0000"/>
          </a:solidFill>
          <a:ln w="12700">
            <a:solidFill>
              <a:srgbClr val="CC0000"/>
            </a:solidFill>
            <a:round/>
            <a:headEnd/>
            <a:tailEnd/>
          </a:ln>
        </p:spPr>
        <p:txBody>
          <a:bodyPr lIns="87278" tIns="87278" rIns="87278" bIns="87278" anchor="ctr"/>
          <a:lstStyle/>
          <a:p>
            <a:pPr algn="ctr" defTabSz="873125"/>
            <a:r>
              <a:rPr lang="en-US" sz="1600" dirty="0" smtClean="0">
                <a:latin typeface="SwissReSans" pitchFamily="34" charset="0"/>
              </a:rPr>
              <a:t>Completely </a:t>
            </a:r>
            <a:r>
              <a:rPr lang="en-US" sz="1600" dirty="0">
                <a:latin typeface="SwissReSans" pitchFamily="34" charset="0"/>
              </a:rPr>
              <a:t>uninsured</a:t>
            </a:r>
          </a:p>
        </p:txBody>
      </p:sp>
      <p:sp>
        <p:nvSpPr>
          <p:cNvPr id="6" name="Freeform 30"/>
          <p:cNvSpPr>
            <a:spLocks/>
          </p:cNvSpPr>
          <p:nvPr/>
        </p:nvSpPr>
        <p:spPr bwMode="gray">
          <a:xfrm>
            <a:off x="827584" y="3070820"/>
            <a:ext cx="3168352" cy="790228"/>
          </a:xfrm>
          <a:custGeom>
            <a:avLst/>
            <a:gdLst>
              <a:gd name="T0" fmla="*/ 2147483647 w 3884"/>
              <a:gd name="T1" fmla="*/ 2147483647 h 1600"/>
              <a:gd name="T2" fmla="*/ 2147483647 w 3884"/>
              <a:gd name="T3" fmla="*/ 2147483647 h 1600"/>
              <a:gd name="T4" fmla="*/ 2147483647 w 3884"/>
              <a:gd name="T5" fmla="*/ 2147483647 h 1600"/>
              <a:gd name="T6" fmla="*/ 2147483647 w 3884"/>
              <a:gd name="T7" fmla="*/ 2147483647 h 1600"/>
              <a:gd name="T8" fmla="*/ 2147483647 w 3884"/>
              <a:gd name="T9" fmla="*/ 2147483647 h 1600"/>
              <a:gd name="T10" fmla="*/ 2147483647 w 3884"/>
              <a:gd name="T11" fmla="*/ 2147483647 h 1600"/>
              <a:gd name="T12" fmla="*/ 0 w 3884"/>
              <a:gd name="T13" fmla="*/ 2147483647 h 1600"/>
              <a:gd name="T14" fmla="*/ 2147483647 w 3884"/>
              <a:gd name="T15" fmla="*/ 2147483647 h 1600"/>
              <a:gd name="T16" fmla="*/ 2147483647 w 3884"/>
              <a:gd name="T17" fmla="*/ 2147483647 h 1600"/>
              <a:gd name="T18" fmla="*/ 2147483647 w 3884"/>
              <a:gd name="T19" fmla="*/ 2147483647 h 1600"/>
              <a:gd name="T20" fmla="*/ 2147483647 w 3884"/>
              <a:gd name="T21" fmla="*/ 2147483647 h 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884"/>
              <a:gd name="T34" fmla="*/ 0 h 1600"/>
              <a:gd name="T35" fmla="*/ 3884 w 3884"/>
              <a:gd name="T36" fmla="*/ 1600 h 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884" h="1600">
                <a:moveTo>
                  <a:pt x="297" y="1346"/>
                </a:moveTo>
                <a:cubicBezTo>
                  <a:pt x="918" y="1523"/>
                  <a:pt x="1726" y="1533"/>
                  <a:pt x="2310" y="1448"/>
                </a:cubicBezTo>
                <a:cubicBezTo>
                  <a:pt x="3125" y="1334"/>
                  <a:pt x="3798" y="1192"/>
                  <a:pt x="3810" y="884"/>
                </a:cubicBezTo>
                <a:cubicBezTo>
                  <a:pt x="3822" y="576"/>
                  <a:pt x="3114" y="204"/>
                  <a:pt x="1945" y="137"/>
                </a:cubicBezTo>
                <a:cubicBezTo>
                  <a:pt x="645" y="63"/>
                  <a:pt x="74" y="564"/>
                  <a:pt x="74" y="724"/>
                </a:cubicBezTo>
                <a:cubicBezTo>
                  <a:pt x="74" y="884"/>
                  <a:pt x="394" y="1032"/>
                  <a:pt x="781" y="1072"/>
                </a:cubicBezTo>
                <a:cubicBezTo>
                  <a:pt x="280" y="1135"/>
                  <a:pt x="0" y="912"/>
                  <a:pt x="0" y="724"/>
                </a:cubicBezTo>
                <a:cubicBezTo>
                  <a:pt x="0" y="536"/>
                  <a:pt x="473" y="0"/>
                  <a:pt x="1951" y="68"/>
                </a:cubicBezTo>
                <a:cubicBezTo>
                  <a:pt x="2863" y="110"/>
                  <a:pt x="3884" y="433"/>
                  <a:pt x="3878" y="884"/>
                </a:cubicBezTo>
                <a:cubicBezTo>
                  <a:pt x="3872" y="1335"/>
                  <a:pt x="2873" y="1446"/>
                  <a:pt x="2276" y="1523"/>
                </a:cubicBezTo>
                <a:cubicBezTo>
                  <a:pt x="1679" y="1600"/>
                  <a:pt x="553" y="1580"/>
                  <a:pt x="297" y="1346"/>
                </a:cubicBezTo>
                <a:close/>
              </a:path>
            </a:pathLst>
          </a:custGeom>
          <a:solidFill>
            <a:srgbClr val="DC6E00"/>
          </a:solidFill>
          <a:ln w="9525">
            <a:solidFill>
              <a:srgbClr val="DC6E00"/>
            </a:solidFill>
            <a:round/>
            <a:headEnd/>
            <a:tailEnd/>
          </a:ln>
        </p:spPr>
        <p:txBody>
          <a:bodyPr lIns="87278" tIns="87278" rIns="87278" bIns="87278" anchor="ctr"/>
          <a:lstStyle/>
          <a:p>
            <a:pPr algn="ctr" defTabSz="873125"/>
            <a:r>
              <a:rPr lang="en-US" sz="1600" dirty="0" smtClean="0">
                <a:latin typeface="SwissReSans" pitchFamily="34" charset="0"/>
              </a:rPr>
              <a:t>Insured </a:t>
            </a:r>
            <a:r>
              <a:rPr lang="en-US" sz="1600" dirty="0">
                <a:latin typeface="SwissReSans" pitchFamily="34" charset="0"/>
              </a:rPr>
              <a:t>for certain perils</a:t>
            </a:r>
          </a:p>
        </p:txBody>
      </p:sp>
      <p:sp>
        <p:nvSpPr>
          <p:cNvPr id="7" name="Freeform 31"/>
          <p:cNvSpPr>
            <a:spLocks/>
          </p:cNvSpPr>
          <p:nvPr/>
        </p:nvSpPr>
        <p:spPr bwMode="gray">
          <a:xfrm>
            <a:off x="827584" y="4869185"/>
            <a:ext cx="3168352" cy="790229"/>
          </a:xfrm>
          <a:custGeom>
            <a:avLst/>
            <a:gdLst>
              <a:gd name="T0" fmla="*/ 2147483647 w 3884"/>
              <a:gd name="T1" fmla="*/ 2147483647 h 1600"/>
              <a:gd name="T2" fmla="*/ 2147483647 w 3884"/>
              <a:gd name="T3" fmla="*/ 2147483647 h 1600"/>
              <a:gd name="T4" fmla="*/ 2147483647 w 3884"/>
              <a:gd name="T5" fmla="*/ 2147483647 h 1600"/>
              <a:gd name="T6" fmla="*/ 2147483647 w 3884"/>
              <a:gd name="T7" fmla="*/ 2147483647 h 1600"/>
              <a:gd name="T8" fmla="*/ 2147483647 w 3884"/>
              <a:gd name="T9" fmla="*/ 2147483647 h 1600"/>
              <a:gd name="T10" fmla="*/ 2147483647 w 3884"/>
              <a:gd name="T11" fmla="*/ 2147483647 h 1600"/>
              <a:gd name="T12" fmla="*/ 0 w 3884"/>
              <a:gd name="T13" fmla="*/ 2147483647 h 1600"/>
              <a:gd name="T14" fmla="*/ 2147483647 w 3884"/>
              <a:gd name="T15" fmla="*/ 2147483647 h 1600"/>
              <a:gd name="T16" fmla="*/ 2147483647 w 3884"/>
              <a:gd name="T17" fmla="*/ 2147483647 h 1600"/>
              <a:gd name="T18" fmla="*/ 2147483647 w 3884"/>
              <a:gd name="T19" fmla="*/ 2147483647 h 1600"/>
              <a:gd name="T20" fmla="*/ 2147483647 w 3884"/>
              <a:gd name="T21" fmla="*/ 2147483647 h 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884"/>
              <a:gd name="T34" fmla="*/ 0 h 1600"/>
              <a:gd name="T35" fmla="*/ 3884 w 3884"/>
              <a:gd name="T36" fmla="*/ 1600 h 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884" h="1600">
                <a:moveTo>
                  <a:pt x="297" y="1346"/>
                </a:moveTo>
                <a:cubicBezTo>
                  <a:pt x="918" y="1523"/>
                  <a:pt x="1726" y="1533"/>
                  <a:pt x="2310" y="1448"/>
                </a:cubicBezTo>
                <a:cubicBezTo>
                  <a:pt x="3125" y="1334"/>
                  <a:pt x="3798" y="1192"/>
                  <a:pt x="3810" y="884"/>
                </a:cubicBezTo>
                <a:cubicBezTo>
                  <a:pt x="3822" y="576"/>
                  <a:pt x="3114" y="204"/>
                  <a:pt x="1945" y="137"/>
                </a:cubicBezTo>
                <a:cubicBezTo>
                  <a:pt x="645" y="63"/>
                  <a:pt x="74" y="564"/>
                  <a:pt x="74" y="724"/>
                </a:cubicBezTo>
                <a:cubicBezTo>
                  <a:pt x="74" y="884"/>
                  <a:pt x="394" y="1032"/>
                  <a:pt x="781" y="1072"/>
                </a:cubicBezTo>
                <a:cubicBezTo>
                  <a:pt x="280" y="1135"/>
                  <a:pt x="0" y="912"/>
                  <a:pt x="0" y="724"/>
                </a:cubicBezTo>
                <a:cubicBezTo>
                  <a:pt x="0" y="536"/>
                  <a:pt x="473" y="0"/>
                  <a:pt x="1951" y="68"/>
                </a:cubicBezTo>
                <a:cubicBezTo>
                  <a:pt x="2863" y="110"/>
                  <a:pt x="3884" y="433"/>
                  <a:pt x="3878" y="884"/>
                </a:cubicBezTo>
                <a:cubicBezTo>
                  <a:pt x="3872" y="1335"/>
                  <a:pt x="2873" y="1446"/>
                  <a:pt x="2276" y="1523"/>
                </a:cubicBezTo>
                <a:cubicBezTo>
                  <a:pt x="1679" y="1600"/>
                  <a:pt x="553" y="1580"/>
                  <a:pt x="297" y="1346"/>
                </a:cubicBezTo>
                <a:close/>
              </a:path>
            </a:pathLst>
          </a:custGeom>
          <a:solidFill>
            <a:srgbClr val="06C245"/>
          </a:solidFill>
          <a:ln w="9525">
            <a:solidFill>
              <a:srgbClr val="06C245"/>
            </a:solidFill>
            <a:round/>
            <a:headEnd/>
            <a:tailEnd/>
          </a:ln>
        </p:spPr>
        <p:txBody>
          <a:bodyPr lIns="87278" tIns="87278" rIns="87278" bIns="87278" anchor="ctr"/>
          <a:lstStyle/>
          <a:p>
            <a:pPr algn="ctr" defTabSz="873125"/>
            <a:r>
              <a:rPr lang="en-US" sz="1600" dirty="0" smtClean="0">
                <a:latin typeface="SwissReSans" pitchFamily="34" charset="0"/>
              </a:rPr>
              <a:t>Undervaluation </a:t>
            </a:r>
            <a:r>
              <a:rPr lang="en-US" sz="1600" dirty="0">
                <a:latin typeface="SwissReSans" pitchFamily="34" charset="0"/>
              </a:rPr>
              <a:t>of assets</a:t>
            </a:r>
          </a:p>
        </p:txBody>
      </p:sp>
      <p:sp>
        <p:nvSpPr>
          <p:cNvPr id="8" name="Freeform 30"/>
          <p:cNvSpPr>
            <a:spLocks/>
          </p:cNvSpPr>
          <p:nvPr/>
        </p:nvSpPr>
        <p:spPr bwMode="gray">
          <a:xfrm>
            <a:off x="827584" y="3934131"/>
            <a:ext cx="3168352" cy="788287"/>
          </a:xfrm>
          <a:custGeom>
            <a:avLst/>
            <a:gdLst>
              <a:gd name="T0" fmla="*/ 2147483647 w 3884"/>
              <a:gd name="T1" fmla="*/ 2147483647 h 1600"/>
              <a:gd name="T2" fmla="*/ 2147483647 w 3884"/>
              <a:gd name="T3" fmla="*/ 2147483647 h 1600"/>
              <a:gd name="T4" fmla="*/ 2147483647 w 3884"/>
              <a:gd name="T5" fmla="*/ 2147483647 h 1600"/>
              <a:gd name="T6" fmla="*/ 2147483647 w 3884"/>
              <a:gd name="T7" fmla="*/ 2147483647 h 1600"/>
              <a:gd name="T8" fmla="*/ 2147483647 w 3884"/>
              <a:gd name="T9" fmla="*/ 2147483647 h 1600"/>
              <a:gd name="T10" fmla="*/ 2147483647 w 3884"/>
              <a:gd name="T11" fmla="*/ 2147483647 h 1600"/>
              <a:gd name="T12" fmla="*/ 0 w 3884"/>
              <a:gd name="T13" fmla="*/ 2147483647 h 1600"/>
              <a:gd name="T14" fmla="*/ 2147483647 w 3884"/>
              <a:gd name="T15" fmla="*/ 2147483647 h 1600"/>
              <a:gd name="T16" fmla="*/ 2147483647 w 3884"/>
              <a:gd name="T17" fmla="*/ 2147483647 h 1600"/>
              <a:gd name="T18" fmla="*/ 2147483647 w 3884"/>
              <a:gd name="T19" fmla="*/ 2147483647 h 1600"/>
              <a:gd name="T20" fmla="*/ 2147483647 w 3884"/>
              <a:gd name="T21" fmla="*/ 2147483647 h 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884"/>
              <a:gd name="T34" fmla="*/ 0 h 1600"/>
              <a:gd name="T35" fmla="*/ 3884 w 3884"/>
              <a:gd name="T36" fmla="*/ 1600 h 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884" h="1600">
                <a:moveTo>
                  <a:pt x="297" y="1346"/>
                </a:moveTo>
                <a:cubicBezTo>
                  <a:pt x="918" y="1523"/>
                  <a:pt x="1726" y="1533"/>
                  <a:pt x="2310" y="1448"/>
                </a:cubicBezTo>
                <a:cubicBezTo>
                  <a:pt x="3125" y="1334"/>
                  <a:pt x="3798" y="1192"/>
                  <a:pt x="3810" y="884"/>
                </a:cubicBezTo>
                <a:cubicBezTo>
                  <a:pt x="3822" y="576"/>
                  <a:pt x="3114" y="204"/>
                  <a:pt x="1945" y="137"/>
                </a:cubicBezTo>
                <a:cubicBezTo>
                  <a:pt x="645" y="63"/>
                  <a:pt x="74" y="564"/>
                  <a:pt x="74" y="724"/>
                </a:cubicBezTo>
                <a:cubicBezTo>
                  <a:pt x="74" y="884"/>
                  <a:pt x="394" y="1032"/>
                  <a:pt x="781" y="1072"/>
                </a:cubicBezTo>
                <a:cubicBezTo>
                  <a:pt x="280" y="1135"/>
                  <a:pt x="0" y="912"/>
                  <a:pt x="0" y="724"/>
                </a:cubicBezTo>
                <a:cubicBezTo>
                  <a:pt x="0" y="536"/>
                  <a:pt x="473" y="0"/>
                  <a:pt x="1951" y="68"/>
                </a:cubicBezTo>
                <a:cubicBezTo>
                  <a:pt x="2863" y="110"/>
                  <a:pt x="3884" y="433"/>
                  <a:pt x="3878" y="884"/>
                </a:cubicBezTo>
                <a:cubicBezTo>
                  <a:pt x="3872" y="1335"/>
                  <a:pt x="2873" y="1446"/>
                  <a:pt x="2276" y="1523"/>
                </a:cubicBezTo>
                <a:cubicBezTo>
                  <a:pt x="1679" y="1600"/>
                  <a:pt x="553" y="1580"/>
                  <a:pt x="297" y="1346"/>
                </a:cubicBezTo>
                <a:close/>
              </a:path>
            </a:pathLst>
          </a:custGeom>
          <a:solidFill>
            <a:srgbClr val="DCC05A"/>
          </a:solidFill>
          <a:ln w="9525">
            <a:solidFill>
              <a:srgbClr val="DCC05A"/>
            </a:solidFill>
            <a:round/>
            <a:headEnd/>
            <a:tailEnd/>
          </a:ln>
        </p:spPr>
        <p:txBody>
          <a:bodyPr lIns="87278" tIns="87278" rIns="87278" bIns="87278" anchor="ctr"/>
          <a:lstStyle/>
          <a:p>
            <a:pPr algn="ctr" defTabSz="873125"/>
            <a:r>
              <a:rPr lang="en-US" sz="1600" dirty="0" smtClean="0">
                <a:latin typeface="SwissReSans" pitchFamily="34" charset="0"/>
              </a:rPr>
              <a:t>Restrictive </a:t>
            </a:r>
            <a:r>
              <a:rPr lang="en-US" sz="1600" dirty="0">
                <a:latin typeface="SwissReSans" pitchFamily="34" charset="0"/>
              </a:rPr>
              <a:t>policy terms </a:t>
            </a:r>
          </a:p>
        </p:txBody>
      </p:sp>
    </p:spTree>
    <p:extLst>
      <p:ext uri="{BB962C8B-B14F-4D97-AF65-F5344CB8AC3E}">
        <p14:creationId xmlns:p14="http://schemas.microsoft.com/office/powerpoint/2010/main" val="349670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927951" y="1535037"/>
            <a:ext cx="2964530" cy="4392613"/>
          </a:xfrm>
        </p:spPr>
        <p:txBody>
          <a:bodyPr/>
          <a:lstStyle/>
          <a:p>
            <a:r>
              <a:rPr lang="en-GB" dirty="0" smtClean="0"/>
              <a:t>Risks that are hard to prepare for and sometimes not fully insurable</a:t>
            </a:r>
          </a:p>
          <a:p>
            <a:pPr lvl="1"/>
            <a:r>
              <a:rPr lang="en-GB" dirty="0" smtClean="0"/>
              <a:t>Lacking historical data</a:t>
            </a:r>
          </a:p>
          <a:p>
            <a:pPr lvl="1"/>
            <a:r>
              <a:rPr lang="en-GB" dirty="0" smtClean="0"/>
              <a:t>Difficult to measure or model</a:t>
            </a:r>
          </a:p>
          <a:p>
            <a:pPr marL="182562" lvl="1" indent="0">
              <a:buNone/>
            </a:pPr>
            <a:endParaRPr lang="en-GB" dirty="0" smtClean="0"/>
          </a:p>
          <a:p>
            <a:r>
              <a:rPr lang="en-GB" dirty="0" smtClean="0"/>
              <a:t>These difficult-to-insure risks include</a:t>
            </a:r>
          </a:p>
          <a:p>
            <a:pPr lvl="1"/>
            <a:r>
              <a:rPr lang="en-GB" dirty="0"/>
              <a:t>N</a:t>
            </a:r>
            <a:r>
              <a:rPr lang="en-GB" dirty="0" smtClean="0"/>
              <a:t>ew scenarios that have not occurred previously</a:t>
            </a:r>
          </a:p>
          <a:p>
            <a:pPr lvl="1"/>
            <a:r>
              <a:rPr lang="en-GB" dirty="0"/>
              <a:t>H</a:t>
            </a:r>
            <a:r>
              <a:rPr lang="en-GB" dirty="0" smtClean="0"/>
              <a:t>uman behaviour, deliberate avoidance of prediction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4214" y="692150"/>
            <a:ext cx="8459786" cy="692647"/>
          </a:xfrm>
        </p:spPr>
        <p:txBody>
          <a:bodyPr/>
          <a:lstStyle/>
          <a:p>
            <a:r>
              <a:rPr lang="en-GB" dirty="0" smtClean="0"/>
              <a:t>Difficult-to-insure risks contribute to underinsurance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2043-7E31-4A53-BD33-72A88E682172}" type="slidenum">
              <a:rPr lang="de-CH" smtClean="0"/>
              <a:pPr/>
              <a:t>16</a:t>
            </a:fld>
            <a:endParaRPr lang="de-CH" dirty="0"/>
          </a:p>
        </p:txBody>
      </p:sp>
      <p:sp>
        <p:nvSpPr>
          <p:cNvPr id="7" name="Rectangle 6"/>
          <p:cNvSpPr/>
          <p:nvPr/>
        </p:nvSpPr>
        <p:spPr>
          <a:xfrm>
            <a:off x="683568" y="5271011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00" dirty="0" smtClean="0">
                <a:latin typeface="+mj-lt"/>
              </a:rPr>
              <a:t>Source:  Allianz Risk Barometer 2015</a:t>
            </a:r>
            <a:endParaRPr lang="en-GB" sz="1000" dirty="0">
              <a:latin typeface="+mj-lt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683568" y="1484783"/>
          <a:ext cx="5040560" cy="3786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6030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4213" y="1340768"/>
            <a:ext cx="7991475" cy="4392513"/>
          </a:xfrm>
        </p:spPr>
        <p:txBody>
          <a:bodyPr/>
          <a:lstStyle/>
          <a:p>
            <a:r>
              <a:rPr lang="en-GB" dirty="0" smtClean="0"/>
              <a:t>The US is home to the “peak” natural disaster risks of Atlantic hurricanes and west coast earthquakes.</a:t>
            </a:r>
          </a:p>
          <a:p>
            <a:r>
              <a:rPr lang="en-US" dirty="0" smtClean="0"/>
              <a:t>US property values are growing faster rate than GDP and inflation. Total insured property values are estimated to be more than </a:t>
            </a:r>
            <a:r>
              <a:rPr lang="en-GB" b="1" dirty="0" smtClean="0"/>
              <a:t>USD 90 trillion</a:t>
            </a:r>
            <a:r>
              <a:rPr lang="en-GB" dirty="0" smtClean="0"/>
              <a:t>, with only USD 40 trillion insured.</a:t>
            </a:r>
          </a:p>
          <a:p>
            <a:r>
              <a:rPr lang="en-GB" b="1" dirty="0" smtClean="0"/>
              <a:t>Consumer awareness and buying </a:t>
            </a:r>
            <a:r>
              <a:rPr lang="en-GB" b="1" dirty="0" err="1" smtClean="0"/>
              <a:t>behavior</a:t>
            </a:r>
            <a:r>
              <a:rPr lang="en-GB" b="1" dirty="0" smtClean="0"/>
              <a:t> </a:t>
            </a:r>
            <a:r>
              <a:rPr lang="en-GB" dirty="0" smtClean="0"/>
              <a:t>is an important challenge:  </a:t>
            </a:r>
          </a:p>
          <a:p>
            <a:pPr lvl="1"/>
            <a:r>
              <a:rPr lang="en-GB" dirty="0" smtClean="0"/>
              <a:t>Surveys in New York after Hurricane Sandy in 2012 showed that only 54% of residents whose homes were less than a block away from a body of water had flood insurance.  </a:t>
            </a:r>
          </a:p>
          <a:p>
            <a:pPr lvl="1"/>
            <a:r>
              <a:rPr lang="en-GB" dirty="0" smtClean="0"/>
              <a:t>Earthquake insurance take-up in California is only 12%, lower than other high earthquake risk regions such as New Zealand and Japan.</a:t>
            </a:r>
          </a:p>
          <a:p>
            <a:r>
              <a:rPr lang="en-GB" b="1" dirty="0" smtClean="0"/>
              <a:t>Undervaluation</a:t>
            </a:r>
            <a:r>
              <a:rPr lang="en-GB" dirty="0" smtClean="0"/>
              <a:t> is a core reason for underinsurance:</a:t>
            </a:r>
          </a:p>
          <a:p>
            <a:pPr lvl="1"/>
            <a:r>
              <a:rPr lang="en-US" dirty="0" smtClean="0"/>
              <a:t>A large 2014 sample of commercial property in the US and Canada revealed that properties </a:t>
            </a:r>
            <a:r>
              <a:rPr lang="en-US" dirty="0"/>
              <a:t>with limits below USD 20 million (representing 95% of the sample) </a:t>
            </a:r>
            <a:r>
              <a:rPr lang="en-US" dirty="0" smtClean="0"/>
              <a:t>were under-valued </a:t>
            </a:r>
            <a:r>
              <a:rPr lang="en-US" dirty="0"/>
              <a:t>by an average 26</a:t>
            </a:r>
            <a:r>
              <a:rPr lang="en-US" dirty="0" smtClean="0"/>
              <a:t>%.</a:t>
            </a:r>
            <a:endParaRPr lang="en-GB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US has the most uninsured losses of any country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2043-7E31-4A53-BD33-72A88E682172}" type="slidenum">
              <a:rPr lang="de-CH" smtClean="0"/>
              <a:pPr/>
              <a:t>17</a:t>
            </a:fld>
            <a:endParaRPr lang="de-CH" dirty="0"/>
          </a:p>
        </p:txBody>
      </p:sp>
      <p:sp>
        <p:nvSpPr>
          <p:cNvPr id="5" name="Rectangle 4"/>
          <p:cNvSpPr/>
          <p:nvPr/>
        </p:nvSpPr>
        <p:spPr>
          <a:xfrm>
            <a:off x="636240" y="613567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00" dirty="0" smtClean="0">
                <a:latin typeface="+mj-lt"/>
              </a:rPr>
              <a:t>Sources:  Karen Clark &amp; Co, </a:t>
            </a:r>
            <a:r>
              <a:rPr lang="en-GB" sz="1000" dirty="0" err="1" smtClean="0">
                <a:latin typeface="+mj-lt"/>
              </a:rPr>
              <a:t>CoreLogic</a:t>
            </a:r>
            <a:r>
              <a:rPr lang="en-GB" sz="1000" dirty="0" smtClean="0">
                <a:latin typeface="+mj-lt"/>
              </a:rPr>
              <a:t>, Wharton Risk </a:t>
            </a:r>
            <a:r>
              <a:rPr lang="en-GB" sz="1000" dirty="0" err="1" smtClean="0">
                <a:latin typeface="+mj-lt"/>
              </a:rPr>
              <a:t>Center</a:t>
            </a:r>
            <a:r>
              <a:rPr lang="en-GB" sz="1000" dirty="0" smtClean="0">
                <a:latin typeface="+mj-lt"/>
              </a:rPr>
              <a:t>, Swiss Re Economic Research &amp; Consulting </a:t>
            </a:r>
            <a:endParaRPr lang="en-GB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4833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992" y="1329465"/>
            <a:ext cx="3699992" cy="2159851"/>
          </a:xfrm>
          <a:prstGeom prst="rect">
            <a:avLst/>
          </a:prstGeom>
        </p:spPr>
      </p:pic>
      <p:pic>
        <p:nvPicPr>
          <p:cNvPr id="2052" name="Picture 4" descr="C:\Users\srzoch\AppData\Local\Temp\wzdf29\Ge_dv545020.jpg\master-31281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2672" y="1329465"/>
            <a:ext cx="3671999" cy="215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rzoch\AppData\Local\Temp\wz282a\GE_B_175540650_75.jpg\master-0522053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47" y="3598544"/>
            <a:ext cx="3689658" cy="214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W:\BGPC-Data\CUO\CP\all_CP\R&amp;D_EQ\06_Events\Oceania_New Zealand_Australia\2011-02-22, Christchurch, NewZealand\04-Picture material\Christchurch_HotelGrandChancellor\Christchurch_HotelGrandChancellor_07_NZHerald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2671" y="3598544"/>
            <a:ext cx="3672000" cy="2148036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2043-7E31-4A53-BD33-72A88E682172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can we close the underinsurance gap?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979711" y="2771964"/>
            <a:ext cx="2427090" cy="7078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GB" sz="2000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SwissReSans" pitchFamily="34" charset="0"/>
              </a:rPr>
              <a:t>Public/private collaboration </a:t>
            </a:r>
            <a:endParaRPr lang="en-GB" sz="2000" dirty="0" smtClean="0">
              <a:ln>
                <a:solidFill>
                  <a:schemeClr val="tx1"/>
                </a:solidFill>
              </a:ln>
              <a:solidFill>
                <a:schemeClr val="accent3"/>
              </a:solidFill>
              <a:latin typeface="SwissReSans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2672" y="2771964"/>
            <a:ext cx="2703625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SwissReSans" pitchFamily="34" charset="0"/>
              </a:rPr>
              <a:t>Increase access </a:t>
            </a:r>
            <a:r>
              <a:rPr lang="en-GB" sz="2000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SwissReSans" pitchFamily="34" charset="0"/>
              </a:rPr>
              <a:t>a</a:t>
            </a:r>
            <a:r>
              <a:rPr lang="en-GB" sz="2000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SwissReSans" pitchFamily="34" charset="0"/>
              </a:rPr>
              <a:t>nd  distribution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79711" y="3602683"/>
            <a:ext cx="2427089" cy="7208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chemeClr val="bg1"/>
                </a:solidFill>
                <a:latin typeface="SwissReSans" pitchFamily="34" charset="0"/>
              </a:defRPr>
            </a:lvl1pPr>
          </a:lstStyle>
          <a:p>
            <a:pPr algn="r"/>
            <a:r>
              <a:rPr lang="en-GB" sz="2000" b="0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</a:rPr>
              <a:t>Improve product design</a:t>
            </a:r>
            <a:endParaRPr lang="en-GB" sz="2000" b="0" dirty="0">
              <a:ln>
                <a:solidFill>
                  <a:schemeClr val="tx1"/>
                </a:solidFill>
              </a:ln>
              <a:solidFill>
                <a:schemeClr val="accent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31775" y="3615653"/>
            <a:ext cx="270452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SwissReSans" pitchFamily="34" charset="0"/>
              </a:rPr>
              <a:t>Mitigation, building standards, and zoning</a:t>
            </a:r>
          </a:p>
        </p:txBody>
      </p:sp>
    </p:spTree>
    <p:extLst>
      <p:ext uri="{BB962C8B-B14F-4D97-AF65-F5344CB8AC3E}">
        <p14:creationId xmlns:p14="http://schemas.microsoft.com/office/powerpoint/2010/main" val="241748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Dealing with </a:t>
            </a:r>
            <a:r>
              <a:rPr lang="en-GB" dirty="0" smtClean="0"/>
              <a:t>underinsurance: Who needs to be involved to reduce underinsurance?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2043-7E31-4A53-BD33-72A88E682172}" type="slidenum">
              <a:rPr lang="de-CH" smtClean="0"/>
              <a:pPr/>
              <a:t>19</a:t>
            </a:fld>
            <a:endParaRPr lang="de-CH" dirty="0"/>
          </a:p>
        </p:txBody>
      </p:sp>
      <p:sp>
        <p:nvSpPr>
          <p:cNvPr id="6" name="TextBox 5"/>
          <p:cNvSpPr txBox="1"/>
          <p:nvPr/>
        </p:nvSpPr>
        <p:spPr>
          <a:xfrm>
            <a:off x="684214" y="6257332"/>
            <a:ext cx="31293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 smtClean="0">
                <a:solidFill>
                  <a:srgbClr val="283E36"/>
                </a:solidFill>
              </a:rPr>
              <a:t>Source: Swiss Re Economic Research &amp; Consulting</a:t>
            </a:r>
            <a:endParaRPr lang="en-GB" sz="1000" dirty="0" smtClean="0">
              <a:solidFill>
                <a:srgbClr val="283E3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1268488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Measures which promote risk </a:t>
            </a:r>
            <a:r>
              <a:rPr lang="en-US" dirty="0" smtClean="0"/>
              <a:t>mitigation or </a:t>
            </a:r>
            <a:r>
              <a:rPr lang="en-US" dirty="0"/>
              <a:t>expand insurability</a:t>
            </a:r>
            <a:endParaRPr lang="en-US" dirty="0" smtClean="0">
              <a:latin typeface="SwissReSans" pitchFamily="34" charset="0"/>
            </a:endParaRPr>
          </a:p>
        </p:txBody>
      </p:sp>
      <p:graphicFrame>
        <p:nvGraphicFramePr>
          <p:cNvPr id="7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4396366"/>
              </p:ext>
            </p:extLst>
          </p:nvPr>
        </p:nvGraphicFramePr>
        <p:xfrm>
          <a:off x="755576" y="1616616"/>
          <a:ext cx="7991473" cy="4676742"/>
        </p:xfrm>
        <a:graphic>
          <a:graphicData uri="http://schemas.openxmlformats.org/drawingml/2006/table">
            <a:tbl>
              <a:tblPr firstRow="1" firstCol="1" bandRow="1"/>
              <a:tblGrid>
                <a:gridCol w="2440823"/>
                <a:gridCol w="998281"/>
                <a:gridCol w="732471"/>
                <a:gridCol w="940788"/>
                <a:gridCol w="837750"/>
                <a:gridCol w="1018440"/>
                <a:gridCol w="1022920"/>
              </a:tblGrid>
              <a:tr h="1680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kern="1300" dirty="0">
                          <a:solidFill>
                            <a:srgbClr val="FFFFFF"/>
                          </a:solidFill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Measures </a:t>
                      </a:r>
                      <a:endParaRPr lang="en-US" sz="12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kern="1300" dirty="0">
                          <a:solidFill>
                            <a:srgbClr val="FFFFFF"/>
                          </a:solidFill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Objectives</a:t>
                      </a:r>
                      <a:endParaRPr lang="en-US" sz="12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kern="1300" dirty="0">
                          <a:solidFill>
                            <a:srgbClr val="FFFFFF"/>
                          </a:solidFill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Agents</a:t>
                      </a:r>
                      <a:endParaRPr lang="en-US" sz="12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504174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1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Affordability of coverage</a:t>
                      </a:r>
                      <a:endParaRPr lang="en-US" sz="12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Improve product design</a:t>
                      </a:r>
                      <a:endParaRPr lang="en-US" sz="12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Increase</a:t>
                      </a:r>
                      <a:endParaRPr lang="en-US" sz="12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access and distribution</a:t>
                      </a:r>
                      <a:endParaRPr lang="en-US" sz="12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Insurance industry</a:t>
                      </a:r>
                      <a:endParaRPr lang="en-US" sz="12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Government</a:t>
                      </a:r>
                      <a:endParaRPr lang="en-US" sz="12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Public-private partnerships</a:t>
                      </a:r>
                      <a:endParaRPr lang="en-US" sz="12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474764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Product innovation</a:t>
                      </a:r>
                      <a:endParaRPr lang="en-US" sz="12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764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Microinsurance</a:t>
                      </a:r>
                      <a:endParaRPr lang="en-US" sz="12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46706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Index-based insurance</a:t>
                      </a:r>
                      <a:endParaRPr lang="en-US" sz="12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05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Product bundling</a:t>
                      </a:r>
                      <a:endParaRPr lang="en-US" sz="12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336116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 technologies and distribution innovation</a:t>
                      </a:r>
                      <a:endParaRPr lang="en-US" sz="12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116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Government setting the rules for the insurance market</a:t>
                      </a:r>
                      <a:endParaRPr lang="en-US" sz="12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6805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Developing the takaful sector</a:t>
                      </a:r>
                      <a:endParaRPr lang="en-US" sz="12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764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Mitigation, building standards, and zoning</a:t>
                      </a:r>
                      <a:endParaRPr lang="en-US" sz="12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6805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Mandatory insurance programs</a:t>
                      </a:r>
                      <a:endParaRPr lang="en-US" sz="12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116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Government- backed programs for risks that are not fully insurable</a:t>
                      </a:r>
                      <a:endParaRPr lang="en-US" sz="12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31650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Public sector insurance programs</a:t>
                      </a:r>
                      <a:endParaRPr lang="en-US" sz="12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300" dirty="0">
                          <a:effectLst/>
                          <a:latin typeface="SwissReSans Light" panose="020B05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300" dirty="0">
                        <a:effectLst/>
                        <a:latin typeface="SwissReSans Light" panose="020B05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312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Outline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2043-7E31-4A53-BD33-72A88E682172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black">
          <a:xfrm>
            <a:off x="1403648" y="2204839"/>
            <a:ext cx="7272000" cy="432000"/>
          </a:xfrm>
          <a:prstGeom prst="rect">
            <a:avLst/>
          </a:prstGeom>
          <a:solidFill>
            <a:srgbClr val="CFDBF2"/>
          </a:solidFill>
        </p:spPr>
        <p:txBody>
          <a:bodyPr vert="horz" lIns="0" tIns="0" rIns="0" bIns="0" rtlCol="0" anchor="ctr">
            <a:noAutofit/>
          </a:bodyPr>
          <a:lstStyle>
            <a:defPPr>
              <a:defRPr lang="de-DE"/>
            </a:defPPr>
            <a:lvl1pPr marL="182563" indent="0">
              <a:lnSpc>
                <a:spcPct val="100000"/>
              </a:lnSpc>
              <a:spcBef>
                <a:spcPts val="1200"/>
              </a:spcBef>
              <a:buClrTx/>
              <a:buSzPct val="100000"/>
              <a:buFont typeface="Arial" pitchFamily="34" charset="0"/>
              <a:buNone/>
              <a:defRPr>
                <a:solidFill>
                  <a:srgbClr val="283E36"/>
                </a:solidFill>
                <a:latin typeface="SwissReSans" pitchFamily="34" charset="0"/>
              </a:defRPr>
            </a:lvl1pPr>
            <a:lvl2pPr marL="444500" indent="-261938">
              <a:lnSpc>
                <a:spcPct val="100000"/>
              </a:lnSpc>
              <a:spcBef>
                <a:spcPts val="1000"/>
              </a:spcBef>
              <a:buFont typeface="SwissReSans" pitchFamily="34" charset="0"/>
              <a:buChar char="–"/>
              <a:defRPr sz="1600">
                <a:solidFill>
                  <a:srgbClr val="283E36"/>
                </a:solidFill>
                <a:latin typeface="SwissReSans" pitchFamily="34" charset="0"/>
              </a:defRPr>
            </a:lvl2pPr>
            <a:lvl3pPr marL="715963" indent="-271463">
              <a:lnSpc>
                <a:spcPct val="100000"/>
              </a:lnSpc>
              <a:spcBef>
                <a:spcPts val="1000"/>
              </a:spcBef>
              <a:buFont typeface="SwissReSans" pitchFamily="34" charset="0"/>
              <a:buChar char="–"/>
              <a:defRPr sz="1600">
                <a:solidFill>
                  <a:srgbClr val="283E36"/>
                </a:solidFill>
                <a:latin typeface="SwissReSans" pitchFamily="34" charset="0"/>
              </a:defRPr>
            </a:lvl3pPr>
            <a:lvl4pPr marL="985838" indent="-269875">
              <a:lnSpc>
                <a:spcPct val="100000"/>
              </a:lnSpc>
              <a:spcBef>
                <a:spcPts val="1000"/>
              </a:spcBef>
              <a:buFont typeface="SwissReSans" pitchFamily="34" charset="0"/>
              <a:buChar char="–"/>
              <a:defRPr sz="1600">
                <a:solidFill>
                  <a:srgbClr val="283E36"/>
                </a:solidFill>
                <a:latin typeface="SwissReSans" pitchFamily="34" charset="0"/>
              </a:defRPr>
            </a:lvl4pPr>
            <a:lvl5pPr marL="1255713" indent="-269875">
              <a:lnSpc>
                <a:spcPct val="100000"/>
              </a:lnSpc>
              <a:spcBef>
                <a:spcPts val="1000"/>
              </a:spcBef>
              <a:buFont typeface="SwissReSans" pitchFamily="34" charset="0"/>
              <a:buChar char="–"/>
              <a:defRPr sz="1600">
                <a:solidFill>
                  <a:srgbClr val="283E36"/>
                </a:solidFill>
                <a:latin typeface="SwissReSans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>
                <a:latin typeface="+mn-lt"/>
              </a:rPr>
              <a:t>How big is the natural catastrophe protection gap?</a:t>
            </a:r>
            <a:endParaRPr lang="en-GB" dirty="0">
              <a:latin typeface="+mn-lt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black">
          <a:xfrm>
            <a:off x="1403648" y="2780903"/>
            <a:ext cx="7272000" cy="432000"/>
          </a:xfrm>
          <a:prstGeom prst="rect">
            <a:avLst/>
          </a:prstGeom>
          <a:solidFill>
            <a:srgbClr val="CFDBF2"/>
          </a:solidFill>
        </p:spPr>
        <p:txBody>
          <a:bodyPr vert="horz" lIns="0" tIns="0" rIns="0" bIns="0" rtlCol="0" anchor="ctr">
            <a:noAutofit/>
          </a:bodyPr>
          <a:lstStyle>
            <a:defPPr>
              <a:defRPr lang="de-DE"/>
            </a:defPPr>
            <a:lvl1pPr marL="182563" indent="0">
              <a:lnSpc>
                <a:spcPct val="100000"/>
              </a:lnSpc>
              <a:spcBef>
                <a:spcPts val="1200"/>
              </a:spcBef>
              <a:buClrTx/>
              <a:buSzPct val="100000"/>
              <a:buFont typeface="Arial" pitchFamily="34" charset="0"/>
              <a:buNone/>
              <a:defRPr>
                <a:solidFill>
                  <a:srgbClr val="283E36"/>
                </a:solidFill>
                <a:latin typeface="SwissReSans" pitchFamily="34" charset="0"/>
              </a:defRPr>
            </a:lvl1pPr>
            <a:lvl2pPr marL="444500" indent="-261938">
              <a:lnSpc>
                <a:spcPct val="100000"/>
              </a:lnSpc>
              <a:spcBef>
                <a:spcPts val="1000"/>
              </a:spcBef>
              <a:buFont typeface="SwissReSans" pitchFamily="34" charset="0"/>
              <a:buChar char="–"/>
              <a:defRPr sz="1600">
                <a:solidFill>
                  <a:srgbClr val="283E36"/>
                </a:solidFill>
                <a:latin typeface="SwissReSans" pitchFamily="34" charset="0"/>
              </a:defRPr>
            </a:lvl2pPr>
            <a:lvl3pPr marL="715963" indent="-271463">
              <a:lnSpc>
                <a:spcPct val="100000"/>
              </a:lnSpc>
              <a:spcBef>
                <a:spcPts val="1000"/>
              </a:spcBef>
              <a:buFont typeface="SwissReSans" pitchFamily="34" charset="0"/>
              <a:buChar char="–"/>
              <a:defRPr sz="1600">
                <a:solidFill>
                  <a:srgbClr val="283E36"/>
                </a:solidFill>
                <a:latin typeface="SwissReSans" pitchFamily="34" charset="0"/>
              </a:defRPr>
            </a:lvl3pPr>
            <a:lvl4pPr marL="985838" indent="-269875">
              <a:lnSpc>
                <a:spcPct val="100000"/>
              </a:lnSpc>
              <a:spcBef>
                <a:spcPts val="1000"/>
              </a:spcBef>
              <a:buFont typeface="SwissReSans" pitchFamily="34" charset="0"/>
              <a:buChar char="–"/>
              <a:defRPr sz="1600">
                <a:solidFill>
                  <a:srgbClr val="283E36"/>
                </a:solidFill>
                <a:latin typeface="SwissReSans" pitchFamily="34" charset="0"/>
              </a:defRPr>
            </a:lvl4pPr>
            <a:lvl5pPr marL="1255713" indent="-269875">
              <a:lnSpc>
                <a:spcPct val="100000"/>
              </a:lnSpc>
              <a:spcBef>
                <a:spcPts val="1000"/>
              </a:spcBef>
              <a:buFont typeface="SwissReSans" pitchFamily="34" charset="0"/>
              <a:buChar char="–"/>
              <a:defRPr sz="1600">
                <a:solidFill>
                  <a:srgbClr val="283E36"/>
                </a:solidFill>
                <a:latin typeface="SwissReSans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>
                <a:latin typeface="+mn-lt"/>
              </a:rPr>
              <a:t>The global shortfall in property insurance</a:t>
            </a:r>
            <a:endParaRPr lang="en-GB" dirty="0">
              <a:latin typeface="+mn-lt"/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black">
          <a:xfrm>
            <a:off x="1403648" y="3356967"/>
            <a:ext cx="7272000" cy="432048"/>
          </a:xfrm>
          <a:prstGeom prst="rect">
            <a:avLst/>
          </a:prstGeom>
          <a:solidFill>
            <a:srgbClr val="CFDBF2"/>
          </a:solidFill>
        </p:spPr>
        <p:txBody>
          <a:bodyPr vert="horz" lIns="0" tIns="0" rIns="0" bIns="0" rtlCol="0" anchor="ctr">
            <a:noAutofit/>
          </a:bodyPr>
          <a:lstStyle>
            <a:defPPr>
              <a:defRPr lang="de-DE"/>
            </a:defPPr>
            <a:lvl1pPr marL="182563" indent="0">
              <a:lnSpc>
                <a:spcPct val="100000"/>
              </a:lnSpc>
              <a:spcBef>
                <a:spcPts val="1200"/>
              </a:spcBef>
              <a:buClrTx/>
              <a:buSzPct val="100000"/>
              <a:buFont typeface="Arial" pitchFamily="34" charset="0"/>
              <a:buNone/>
              <a:defRPr>
                <a:solidFill>
                  <a:srgbClr val="283E36"/>
                </a:solidFill>
                <a:latin typeface="SwissReSans" pitchFamily="34" charset="0"/>
              </a:defRPr>
            </a:lvl1pPr>
            <a:lvl2pPr marL="444500" indent="-261938">
              <a:lnSpc>
                <a:spcPct val="100000"/>
              </a:lnSpc>
              <a:spcBef>
                <a:spcPts val="1000"/>
              </a:spcBef>
              <a:buFont typeface="SwissReSans" pitchFamily="34" charset="0"/>
              <a:buChar char="–"/>
              <a:defRPr sz="1600">
                <a:solidFill>
                  <a:srgbClr val="283E36"/>
                </a:solidFill>
                <a:latin typeface="SwissReSans" pitchFamily="34" charset="0"/>
              </a:defRPr>
            </a:lvl2pPr>
            <a:lvl3pPr marL="715963" indent="-271463">
              <a:lnSpc>
                <a:spcPct val="100000"/>
              </a:lnSpc>
              <a:spcBef>
                <a:spcPts val="1000"/>
              </a:spcBef>
              <a:buFont typeface="SwissReSans" pitchFamily="34" charset="0"/>
              <a:buChar char="–"/>
              <a:defRPr sz="1600">
                <a:solidFill>
                  <a:srgbClr val="283E36"/>
                </a:solidFill>
                <a:latin typeface="SwissReSans" pitchFamily="34" charset="0"/>
              </a:defRPr>
            </a:lvl3pPr>
            <a:lvl4pPr marL="985838" indent="-269875">
              <a:lnSpc>
                <a:spcPct val="100000"/>
              </a:lnSpc>
              <a:spcBef>
                <a:spcPts val="1000"/>
              </a:spcBef>
              <a:buFont typeface="SwissReSans" pitchFamily="34" charset="0"/>
              <a:buChar char="–"/>
              <a:defRPr sz="1600">
                <a:solidFill>
                  <a:srgbClr val="283E36"/>
                </a:solidFill>
                <a:latin typeface="SwissReSans" pitchFamily="34" charset="0"/>
              </a:defRPr>
            </a:lvl4pPr>
            <a:lvl5pPr marL="1255713" indent="-269875">
              <a:lnSpc>
                <a:spcPct val="100000"/>
              </a:lnSpc>
              <a:spcBef>
                <a:spcPts val="1000"/>
              </a:spcBef>
              <a:buFont typeface="SwissReSans" pitchFamily="34" charset="0"/>
              <a:buChar char="–"/>
              <a:defRPr sz="1600">
                <a:solidFill>
                  <a:srgbClr val="283E36"/>
                </a:solidFill>
                <a:latin typeface="SwissReSans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GB" dirty="0"/>
              <a:t>Dealing with underinsurance</a:t>
            </a:r>
          </a:p>
        </p:txBody>
      </p:sp>
      <p:sp>
        <p:nvSpPr>
          <p:cNvPr id="8" name="Rectangle 7"/>
          <p:cNvSpPr/>
          <p:nvPr/>
        </p:nvSpPr>
        <p:spPr>
          <a:xfrm>
            <a:off x="684211" y="2780935"/>
            <a:ext cx="647429" cy="432000"/>
          </a:xfrm>
          <a:prstGeom prst="rect">
            <a:avLst/>
          </a:prstGeom>
          <a:solidFill>
            <a:srgbClr val="87A6DD"/>
          </a:solidFill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</a:t>
            </a:r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4210" y="2204855"/>
            <a:ext cx="647429" cy="432000"/>
          </a:xfrm>
          <a:prstGeom prst="rect">
            <a:avLst/>
          </a:prstGeom>
          <a:solidFill>
            <a:srgbClr val="87A6DD"/>
          </a:solidFill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</a:t>
            </a:r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4208" y="3357015"/>
            <a:ext cx="647429" cy="432000"/>
          </a:xfrm>
          <a:prstGeom prst="rect">
            <a:avLst/>
          </a:prstGeom>
          <a:solidFill>
            <a:srgbClr val="87A6DD"/>
          </a:solidFill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</a:t>
            </a:r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 bwMode="black">
          <a:xfrm>
            <a:off x="1400680" y="3933079"/>
            <a:ext cx="7272000" cy="432048"/>
          </a:xfrm>
          <a:prstGeom prst="rect">
            <a:avLst/>
          </a:prstGeom>
          <a:solidFill>
            <a:srgbClr val="CFDBF2"/>
          </a:solidFill>
        </p:spPr>
        <p:txBody>
          <a:bodyPr vert="horz" lIns="0" tIns="0" rIns="0" bIns="0" rtlCol="0" anchor="ctr">
            <a:noAutofit/>
          </a:bodyPr>
          <a:lstStyle>
            <a:defPPr>
              <a:defRPr lang="de-DE"/>
            </a:defPPr>
            <a:lvl1pPr marL="182563" indent="0">
              <a:lnSpc>
                <a:spcPct val="100000"/>
              </a:lnSpc>
              <a:spcBef>
                <a:spcPts val="1200"/>
              </a:spcBef>
              <a:buClrTx/>
              <a:buSzPct val="100000"/>
              <a:buFont typeface="Arial" pitchFamily="34" charset="0"/>
              <a:buNone/>
              <a:defRPr>
                <a:solidFill>
                  <a:srgbClr val="283E36"/>
                </a:solidFill>
                <a:latin typeface="SwissReSans" pitchFamily="34" charset="0"/>
              </a:defRPr>
            </a:lvl1pPr>
            <a:lvl2pPr marL="444500" indent="-261938">
              <a:lnSpc>
                <a:spcPct val="100000"/>
              </a:lnSpc>
              <a:spcBef>
                <a:spcPts val="1000"/>
              </a:spcBef>
              <a:buFont typeface="SwissReSans" pitchFamily="34" charset="0"/>
              <a:buChar char="–"/>
              <a:defRPr sz="1600">
                <a:solidFill>
                  <a:srgbClr val="283E36"/>
                </a:solidFill>
                <a:latin typeface="SwissReSans" pitchFamily="34" charset="0"/>
              </a:defRPr>
            </a:lvl2pPr>
            <a:lvl3pPr marL="715963" indent="-271463">
              <a:lnSpc>
                <a:spcPct val="100000"/>
              </a:lnSpc>
              <a:spcBef>
                <a:spcPts val="1000"/>
              </a:spcBef>
              <a:buFont typeface="SwissReSans" pitchFamily="34" charset="0"/>
              <a:buChar char="–"/>
              <a:defRPr sz="1600">
                <a:solidFill>
                  <a:srgbClr val="283E36"/>
                </a:solidFill>
                <a:latin typeface="SwissReSans" pitchFamily="34" charset="0"/>
              </a:defRPr>
            </a:lvl3pPr>
            <a:lvl4pPr marL="985838" indent="-269875">
              <a:lnSpc>
                <a:spcPct val="100000"/>
              </a:lnSpc>
              <a:spcBef>
                <a:spcPts val="1000"/>
              </a:spcBef>
              <a:buFont typeface="SwissReSans" pitchFamily="34" charset="0"/>
              <a:buChar char="–"/>
              <a:defRPr sz="1600">
                <a:solidFill>
                  <a:srgbClr val="283E36"/>
                </a:solidFill>
                <a:latin typeface="SwissReSans" pitchFamily="34" charset="0"/>
              </a:defRPr>
            </a:lvl4pPr>
            <a:lvl5pPr marL="1255713" indent="-269875">
              <a:lnSpc>
                <a:spcPct val="100000"/>
              </a:lnSpc>
              <a:spcBef>
                <a:spcPts val="1000"/>
              </a:spcBef>
              <a:buFont typeface="SwissReSans" pitchFamily="34" charset="0"/>
              <a:buChar char="–"/>
              <a:defRPr sz="1600">
                <a:solidFill>
                  <a:srgbClr val="283E36"/>
                </a:solidFill>
                <a:latin typeface="SwissReSans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GB" dirty="0" smtClean="0">
                <a:latin typeface="+mn-lt"/>
              </a:rPr>
              <a:t>Conclusions</a:t>
            </a:r>
            <a:endParaRPr lang="en-GB" dirty="0"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4207" y="3933095"/>
            <a:ext cx="647429" cy="432000"/>
          </a:xfrm>
          <a:prstGeom prst="rect">
            <a:avLst/>
          </a:prstGeom>
          <a:solidFill>
            <a:srgbClr val="87A6DD"/>
          </a:solidFill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5789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343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2043-7E31-4A53-BD33-72A88E682172}" type="slidenum">
              <a:rPr lang="en-GB" smtClean="0">
                <a:solidFill>
                  <a:schemeClr val="bg1"/>
                </a:solidFill>
              </a:rPr>
              <a:pPr/>
              <a:t>20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340768"/>
            <a:ext cx="9144000" cy="1872208"/>
          </a:xfrm>
          <a:prstGeom prst="rect">
            <a:avLst/>
          </a:prstGeom>
          <a:gradFill>
            <a:gsLst>
              <a:gs pos="0">
                <a:schemeClr val="bg1">
                  <a:alpha val="30000"/>
                </a:schemeClr>
              </a:gs>
              <a:gs pos="50000">
                <a:schemeClr val="bg1">
                  <a:alpha val="60000"/>
                </a:schemeClr>
              </a:gs>
              <a:gs pos="100000">
                <a:schemeClr val="bg1">
                  <a:alpha val="30000"/>
                </a:schemeClr>
              </a:gs>
            </a:gsLst>
            <a:lin ang="54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srgbClr val="000000"/>
              </a:solidFill>
              <a:latin typeface="SwissReSans" pitchFamily="34" charset="0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684213" y="1628775"/>
            <a:ext cx="7272163" cy="13296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SwissReSans" pitchFamily="34" charset="0"/>
                <a:ea typeface="+mj-ea"/>
                <a:cs typeface="+mj-cs"/>
              </a:defRPr>
            </a:lvl1pPr>
          </a:lstStyle>
          <a:p>
            <a:r>
              <a:rPr lang="en-GB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728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9552" y="4725144"/>
            <a:ext cx="8136904" cy="8640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>
              <a:latin typeface="SwissReSans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9552" y="3675504"/>
            <a:ext cx="8136904" cy="8640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>
              <a:latin typeface="SwissReSans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9552" y="2606432"/>
            <a:ext cx="8136904" cy="8640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>
              <a:latin typeface="SwissReSans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552" y="1526312"/>
            <a:ext cx="8136904" cy="8640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>
              <a:latin typeface="SwissReSans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The global shortfall </a:t>
            </a:r>
            <a:r>
              <a:rPr lang="en-US" sz="2000" dirty="0"/>
              <a:t>in </a:t>
            </a:r>
            <a:r>
              <a:rPr lang="en-US" sz="2000" dirty="0" smtClean="0"/>
              <a:t>insurance </a:t>
            </a:r>
            <a:r>
              <a:rPr lang="en-US" sz="2000" dirty="0"/>
              <a:t>cover </a:t>
            </a:r>
            <a:r>
              <a:rPr lang="en-US" sz="2000" dirty="0" smtClean="0"/>
              <a:t>for property risks is </a:t>
            </a:r>
            <a:br>
              <a:rPr lang="en-US" sz="2000" dirty="0" smtClean="0"/>
            </a:br>
            <a:r>
              <a:rPr lang="en-US" sz="2000" dirty="0" smtClean="0"/>
              <a:t>estimated at USD </a:t>
            </a:r>
            <a:r>
              <a:rPr lang="en-US" sz="2000" dirty="0"/>
              <a:t>221 </a:t>
            </a:r>
            <a:r>
              <a:rPr lang="en-US" sz="2000" dirty="0" smtClean="0"/>
              <a:t>billion per year. </a:t>
            </a:r>
            <a:r>
              <a:rPr lang="en-GB" sz="2000" dirty="0" smtClean="0"/>
              <a:t/>
            </a:r>
            <a:br>
              <a:rPr lang="en-GB" sz="2000" dirty="0" smtClean="0"/>
            </a:br>
            <a:endParaRPr lang="en-GB" sz="2000" dirty="0" smtClean="0"/>
          </a:p>
          <a:p>
            <a:r>
              <a:rPr lang="en-US" sz="2000" dirty="0"/>
              <a:t>The challenge for the insurance industry is to focus on the needs of those who are totally or insufficiently insured. </a:t>
            </a:r>
            <a:r>
              <a:rPr lang="en-GB" sz="2000" dirty="0" smtClean="0"/>
              <a:t/>
            </a:r>
            <a:br>
              <a:rPr lang="en-GB" sz="2000" dirty="0" smtClean="0"/>
            </a:br>
            <a:endParaRPr lang="en-GB" sz="2000" dirty="0" smtClean="0"/>
          </a:p>
          <a:p>
            <a:r>
              <a:rPr lang="en-US" sz="2000" dirty="0"/>
              <a:t>Government support in risk mitigation and </a:t>
            </a:r>
            <a:r>
              <a:rPr lang="en-US" sz="2000" dirty="0" smtClean="0"/>
              <a:t>insurance </a:t>
            </a:r>
            <a:r>
              <a:rPr lang="en-US" sz="2000" dirty="0"/>
              <a:t>market governance is key for </a:t>
            </a:r>
            <a:r>
              <a:rPr lang="en-US" sz="2000" dirty="0" smtClean="0"/>
              <a:t>success.</a:t>
            </a:r>
            <a:r>
              <a:rPr lang="en-GB" sz="2000" dirty="0" smtClean="0"/>
              <a:t/>
            </a:r>
            <a:br>
              <a:rPr lang="en-GB" sz="2000" dirty="0" smtClean="0"/>
            </a:br>
            <a:endParaRPr lang="en-GB" sz="2000" dirty="0" smtClean="0"/>
          </a:p>
          <a:p>
            <a:r>
              <a:rPr lang="en-US" sz="2000" dirty="0"/>
              <a:t>Further innovation in products, processes, and distribution are needed to reach previously uninsured consumers and risks.</a:t>
            </a:r>
            <a:endParaRPr lang="en-GB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2043-7E31-4A53-BD33-72A88E682172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991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Legal notice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2043-7E31-4A53-BD33-72A88E68217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©2015 Swiss Re. All rights reserved. You are not permitted to create any modifications </a:t>
            </a:r>
            <a:br>
              <a:rPr lang="en-US" dirty="0" smtClean="0"/>
            </a:br>
            <a:r>
              <a:rPr lang="en-US" dirty="0" smtClean="0"/>
              <a:t>or derivative works of this presentation or to use it for commercial or other public purposes </a:t>
            </a:r>
            <a:br>
              <a:rPr lang="en-US" dirty="0" smtClean="0"/>
            </a:br>
            <a:r>
              <a:rPr lang="en-US" dirty="0" smtClean="0"/>
              <a:t>without the prior written permission of Swiss Re.</a:t>
            </a:r>
          </a:p>
          <a:p>
            <a:r>
              <a:rPr lang="en-US" dirty="0" smtClean="0"/>
              <a:t>The information and opinions contained in the presentation are provided as at the date of </a:t>
            </a:r>
            <a:br>
              <a:rPr lang="en-US" dirty="0" smtClean="0"/>
            </a:br>
            <a:r>
              <a:rPr lang="en-US" dirty="0" smtClean="0"/>
              <a:t>the presentation and are subject to change without notice. Although the information used </a:t>
            </a:r>
            <a:br>
              <a:rPr lang="en-US" dirty="0" smtClean="0"/>
            </a:br>
            <a:r>
              <a:rPr lang="en-US" dirty="0" smtClean="0"/>
              <a:t>was taken from reliable sources, Swiss Re does not accept any responsibility for the accuracy </a:t>
            </a:r>
            <a:br>
              <a:rPr lang="en-US" dirty="0" smtClean="0"/>
            </a:br>
            <a:r>
              <a:rPr lang="en-US" dirty="0" smtClean="0"/>
              <a:t>or comprehensiveness of the details given. All liability for the accuracy and completeness </a:t>
            </a:r>
            <a:br>
              <a:rPr lang="en-US" dirty="0" smtClean="0"/>
            </a:br>
            <a:r>
              <a:rPr lang="en-US" dirty="0" smtClean="0"/>
              <a:t>thereof or for any damage or loss resulting from the use of the information contained in this </a:t>
            </a:r>
            <a:br>
              <a:rPr lang="en-US" dirty="0" smtClean="0"/>
            </a:br>
            <a:r>
              <a:rPr lang="en-US" dirty="0" smtClean="0"/>
              <a:t>presentation is expressly excluded. Under no circumstances shall Swiss Re or its Group </a:t>
            </a:r>
            <a:br>
              <a:rPr lang="en-US" dirty="0" smtClean="0"/>
            </a:br>
            <a:r>
              <a:rPr lang="en-US" dirty="0" smtClean="0"/>
              <a:t>companies be liable for any financial or consequential loss relating to this presentation.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77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76022" y="2372706"/>
            <a:ext cx="9104313" cy="1818959"/>
          </a:xfrm>
          <a:ln/>
        </p:spPr>
        <p:txBody>
          <a:bodyPr/>
          <a:lstStyle/>
          <a:p>
            <a:r>
              <a:rPr lang="en-US" sz="4400" dirty="0" smtClean="0"/>
              <a:t>Underinsurance, Economics       &amp; Politics in the United States</a:t>
            </a:r>
            <a:br>
              <a:rPr lang="en-US" sz="4400" dirty="0" smtClean="0"/>
            </a:br>
            <a:r>
              <a:rPr lang="en-US" sz="4400" i="1" dirty="0" smtClean="0"/>
              <a:t>Minding the Gap</a:t>
            </a:r>
            <a:endParaRPr lang="en-US" sz="3400" i="1" dirty="0">
              <a:solidFill>
                <a:srgbClr val="00B0F0"/>
              </a:solidFill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339043"/>
            <a:ext cx="8952271" cy="1252651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Insurance Information Institute</a:t>
            </a:r>
            <a:endParaRPr lang="en-US" dirty="0"/>
          </a:p>
          <a:p>
            <a:pPr>
              <a:lnSpc>
                <a:spcPct val="80000"/>
              </a:lnSpc>
            </a:pPr>
            <a:r>
              <a:rPr lang="en-US" dirty="0" smtClean="0"/>
              <a:t>September 28, 2015</a:t>
            </a:r>
            <a:endParaRPr lang="en-US" sz="2400" i="1" dirty="0" smtClean="0">
              <a:solidFill>
                <a:srgbClr val="C00000"/>
              </a:solidFill>
            </a:endParaRPr>
          </a:p>
        </p:txBody>
      </p:sp>
      <p:sp>
        <p:nvSpPr>
          <p:cNvPr id="94212" name="Rectangle 3"/>
          <p:cNvSpPr txBox="1">
            <a:spLocks noChangeArrowheads="1"/>
          </p:cNvSpPr>
          <p:nvPr/>
        </p:nvSpPr>
        <p:spPr bwMode="gray">
          <a:xfrm>
            <a:off x="0" y="5886450"/>
            <a:ext cx="9144000" cy="971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45720" rIns="45720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225A7A"/>
              </a:buClr>
              <a:buFont typeface="Wingdings" pitchFamily="2" charset="2"/>
              <a:buNone/>
            </a:pPr>
            <a:r>
              <a:rPr lang="en-US" b="1" dirty="0">
                <a:solidFill>
                  <a:srgbClr val="6FCAEF"/>
                </a:solidFill>
                <a:latin typeface="Arial" charset="0"/>
                <a:cs typeface="Arial" charset="0"/>
              </a:rPr>
              <a:t>Robert P. Hartwig, Ph.D., CPCU, President &amp; Economist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225A7A"/>
              </a:buClr>
            </a:pPr>
            <a:r>
              <a:rPr lang="en-US" b="1" dirty="0">
                <a:solidFill>
                  <a:srgbClr val="6FCAEF"/>
                </a:solidFill>
                <a:latin typeface="Arial" charset="0"/>
                <a:cs typeface="Arial" charset="0"/>
                <a:sym typeface="Symbol" pitchFamily="18" charset="2"/>
              </a:rPr>
              <a:t>Insurance Information Institute  110 William Street  New York, NY 10038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225A7A"/>
              </a:buClr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  <a:sym typeface="Symbol" pitchFamily="18" charset="2"/>
              </a:rPr>
              <a:t>Tel: 212.346.5520  Cell: 917.453.1885  bobh@iii.org  www.iii.org</a:t>
            </a:r>
          </a:p>
        </p:txBody>
      </p:sp>
    </p:spTree>
    <p:extLst>
      <p:ext uri="{BB962C8B-B14F-4D97-AF65-F5344CB8AC3E}">
        <p14:creationId xmlns:p14="http://schemas.microsoft.com/office/powerpoint/2010/main" val="945921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498" name="Rectangle 2"/>
          <p:cNvSpPr>
            <a:spLocks noGrp="1" noChangeArrowheads="1"/>
          </p:cNvSpPr>
          <p:nvPr>
            <p:ph type="ctrTitle" idx="4294967295"/>
          </p:nvPr>
        </p:nvSpPr>
        <p:spPr bwMode="blackWhite">
          <a:xfrm>
            <a:off x="551529" y="2231967"/>
            <a:ext cx="7981950" cy="1922404"/>
          </a:xfrm>
          <a:gradFill rotWithShape="1">
            <a:gsLst>
              <a:gs pos="0">
                <a:srgbClr val="FF6801"/>
              </a:gs>
              <a:gs pos="100000">
                <a:srgbClr val="DC5A01"/>
              </a:gs>
            </a:gsLst>
            <a:lin ang="5400000" scaled="1"/>
          </a:gradFill>
          <a:ln w="12700" cap="flat" algn="ctr">
            <a:solidFill>
              <a:srgbClr val="FF6801"/>
            </a:solidFill>
          </a:ln>
        </p:spPr>
        <p:txBody>
          <a:bodyPr/>
          <a:lstStyle/>
          <a:p>
            <a:pPr algn="ctr" defTabSz="914400" eaLnBrk="1" hangingPunct="1">
              <a:lnSpc>
                <a:spcPct val="95000"/>
              </a:lnSpc>
              <a:spcBef>
                <a:spcPct val="25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UNDERSINSURANCE:   POLITICAL AND ECONOMIC CONSIDERATIONS IN THE U.S.</a:t>
            </a:r>
          </a:p>
        </p:txBody>
      </p:sp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0" y="6556375"/>
            <a:ext cx="9144000" cy="301625"/>
          </a:xfrm>
          <a:prstGeom prst="rect">
            <a:avLst/>
          </a:prstGeom>
          <a:solidFill>
            <a:srgbClr val="225A7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8601075" y="6656388"/>
            <a:ext cx="447675" cy="11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</a:pPr>
            <a:fld id="{9FAF68DA-B98E-484D-9896-A23C0EED5EBE}" type="slidenum">
              <a:rPr lang="en-US" sz="900">
                <a:solidFill>
                  <a:srgbClr val="FFFFFF"/>
                </a:solidFill>
                <a:latin typeface="Arial" charset="0"/>
                <a:cs typeface="Arial" charset="0"/>
              </a:rPr>
              <a:pPr algn="r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</a:pPr>
              <a:t>24</a:t>
            </a:fld>
            <a:endParaRPr lang="en-US" sz="9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433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1175" y="838200"/>
            <a:ext cx="30321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17091" y="4257559"/>
            <a:ext cx="8450825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pPr marL="292100" indent="-292100" algn="ctr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Font typeface="Wingdings" pitchFamily="2" charset="2"/>
              <a:buNone/>
            </a:pPr>
            <a:r>
              <a:rPr lang="en-US" sz="4000" b="1" dirty="0" smtClean="0">
                <a:solidFill>
                  <a:srgbClr val="225A7A"/>
                </a:solidFill>
                <a:latin typeface="Arial" charset="0"/>
                <a:cs typeface="Arial" charset="0"/>
              </a:rPr>
              <a:t>Vulnerable Economic Development, Subsidies and Underinsurance Are Inextricably Intertwined</a:t>
            </a:r>
            <a:endParaRPr lang="en-US" sz="4000" b="1" i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12/01/09 - 9pm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649112-2361-4913-9798-B6AEBB59A8D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66255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154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498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05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12/01/09 - 9pm</a:t>
            </a:r>
          </a:p>
        </p:txBody>
      </p:sp>
      <p:sp>
        <p:nvSpPr>
          <p:cNvPr id="107523" name="Rectangle 106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eSlide – P6466 – The Financial Crisis and the Future of the P/C</a:t>
            </a:r>
          </a:p>
        </p:txBody>
      </p:sp>
      <p:sp>
        <p:nvSpPr>
          <p:cNvPr id="107524" name="Rectangle 110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4C7BCE1-8634-4D87-B8C2-16540BBDFA5A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7525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" y="99359"/>
            <a:ext cx="7647371" cy="860425"/>
          </a:xfrm>
        </p:spPr>
        <p:txBody>
          <a:bodyPr/>
          <a:lstStyle/>
          <a:p>
            <a:r>
              <a:rPr lang="en-US" dirty="0" smtClean="0"/>
              <a:t>The Four Types of Underinsurance</a:t>
            </a:r>
          </a:p>
        </p:txBody>
      </p:sp>
      <p:sp>
        <p:nvSpPr>
          <p:cNvPr id="192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5262" y="1090924"/>
            <a:ext cx="8629650" cy="4652963"/>
          </a:xfrm>
        </p:spPr>
        <p:txBody>
          <a:bodyPr/>
          <a:lstStyle/>
          <a:p>
            <a:pPr marL="457200" indent="-457200">
              <a:lnSpc>
                <a:spcPts val="21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rgbClr val="FF0000"/>
                </a:solidFill>
              </a:rPr>
              <a:t>Entirely Uninsured</a:t>
            </a:r>
          </a:p>
          <a:p>
            <a:pPr lvl="1">
              <a:lnSpc>
                <a:spcPts val="2100"/>
              </a:lnSpc>
            </a:pPr>
            <a:r>
              <a:rPr lang="en-US" sz="1800" b="1" dirty="0" smtClean="0"/>
              <a:t>People/Businesses in this group buy no insurance at all because:</a:t>
            </a:r>
          </a:p>
          <a:p>
            <a:pPr lvl="2">
              <a:lnSpc>
                <a:spcPts val="2100"/>
              </a:lnSpc>
            </a:pPr>
            <a:r>
              <a:rPr lang="en-US" sz="1600" b="1" dirty="0" smtClean="0"/>
              <a:t>Unaware of it</a:t>
            </a:r>
          </a:p>
          <a:p>
            <a:pPr lvl="2">
              <a:lnSpc>
                <a:spcPts val="2100"/>
              </a:lnSpc>
            </a:pPr>
            <a:r>
              <a:rPr lang="en-US" sz="1600" b="1" dirty="0" smtClean="0"/>
              <a:t>Belief that cost outweighs benefit</a:t>
            </a:r>
            <a:endParaRPr lang="en-US" sz="1800" b="1" dirty="0" smtClean="0"/>
          </a:p>
          <a:p>
            <a:pPr marL="457200" indent="-457200">
              <a:lnSpc>
                <a:spcPts val="21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rgbClr val="FF0000"/>
                </a:solidFill>
              </a:rPr>
              <a:t>Insured, but Certain Perils Excluded</a:t>
            </a:r>
          </a:p>
          <a:p>
            <a:pPr lvl="1">
              <a:lnSpc>
                <a:spcPts val="2100"/>
              </a:lnSpc>
            </a:pPr>
            <a:r>
              <a:rPr lang="en-US" sz="1800" b="1" dirty="0" smtClean="0"/>
              <a:t>Covered for many perils but some are excluded (e.g., flood, earthquake)</a:t>
            </a:r>
          </a:p>
          <a:p>
            <a:pPr lvl="1">
              <a:lnSpc>
                <a:spcPts val="2100"/>
              </a:lnSpc>
            </a:pPr>
            <a:r>
              <a:rPr lang="en-US" sz="1800" b="1" dirty="0" smtClean="0"/>
              <a:t>Fail to completely insurer because:</a:t>
            </a:r>
          </a:p>
          <a:p>
            <a:pPr lvl="2">
              <a:lnSpc>
                <a:spcPts val="2100"/>
              </a:lnSpc>
            </a:pPr>
            <a:r>
              <a:rPr lang="en-US" sz="1600" b="1" dirty="0"/>
              <a:t>Unaware of </a:t>
            </a:r>
            <a:r>
              <a:rPr lang="en-US" sz="1600" b="1" dirty="0" smtClean="0"/>
              <a:t>availability of coverage</a:t>
            </a:r>
            <a:endParaRPr lang="en-US" sz="1600" b="1" dirty="0"/>
          </a:p>
          <a:p>
            <a:pPr lvl="2">
              <a:lnSpc>
                <a:spcPts val="2100"/>
              </a:lnSpc>
            </a:pPr>
            <a:r>
              <a:rPr lang="en-US" sz="1600" b="1" dirty="0"/>
              <a:t>Belief that cost outweighs </a:t>
            </a:r>
            <a:r>
              <a:rPr lang="en-US" sz="1600" b="1" dirty="0" smtClean="0"/>
              <a:t>benefit</a:t>
            </a:r>
          </a:p>
          <a:p>
            <a:pPr lvl="2">
              <a:lnSpc>
                <a:spcPts val="2100"/>
              </a:lnSpc>
            </a:pPr>
            <a:r>
              <a:rPr lang="en-US" sz="1600" b="1" dirty="0" smtClean="0"/>
              <a:t>Lack of available coverage</a:t>
            </a:r>
          </a:p>
          <a:p>
            <a:pPr marL="457200" indent="-457200">
              <a:lnSpc>
                <a:spcPts val="21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rgbClr val="FF0000"/>
                </a:solidFill>
              </a:rPr>
              <a:t>Insured, but Policy Terms Restrictive</a:t>
            </a:r>
          </a:p>
          <a:p>
            <a:pPr lvl="1">
              <a:lnSpc>
                <a:spcPts val="2100"/>
              </a:lnSpc>
            </a:pPr>
            <a:r>
              <a:rPr lang="en-US" sz="1800" b="1" dirty="0" smtClean="0"/>
              <a:t>Coverage is restrictive/limited, often due to limits of insurability</a:t>
            </a:r>
          </a:p>
          <a:p>
            <a:pPr marL="457200" indent="-457200">
              <a:lnSpc>
                <a:spcPts val="21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rgbClr val="FF0000"/>
                </a:solidFill>
              </a:rPr>
              <a:t>Insured, but Undervalued</a:t>
            </a:r>
          </a:p>
          <a:p>
            <a:pPr lvl="1">
              <a:lnSpc>
                <a:spcPts val="2100"/>
              </a:lnSpc>
            </a:pPr>
            <a:r>
              <a:rPr lang="en-US" sz="1800" b="1" dirty="0" smtClean="0"/>
              <a:t>Perils are covered and level of coverage meets stated demand, but exposures are undervalued</a:t>
            </a:r>
            <a:endParaRPr lang="en-US" sz="2400" b="1" dirty="0" smtClean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-209527" y="6482482"/>
            <a:ext cx="8863781" cy="4385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365760" tIns="0" rIns="0" bIns="137160" anchor="b">
            <a:spAutoFit/>
          </a:bodyPr>
          <a:lstStyle/>
          <a:p>
            <a:pPr algn="r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Font typeface="Wingdings" pitchFamily="2" charset="2"/>
              <a:buNone/>
            </a:pPr>
            <a:endParaRPr lang="en-US" sz="1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r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Font typeface="Wingdings" pitchFamily="2" charset="2"/>
              <a:buNone/>
            </a:pPr>
            <a:r>
              <a:rPr lang="en-US" sz="1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Source:  Swiss Re Economic Research &amp; Consulting, sigma no. 5/2015.</a:t>
            </a:r>
            <a:endParaRPr lang="en-US" sz="1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01617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2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2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2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2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2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2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2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2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2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22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22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220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220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220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2051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05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12/01/09 - 9pm</a:t>
            </a:r>
          </a:p>
        </p:txBody>
      </p:sp>
      <p:sp>
        <p:nvSpPr>
          <p:cNvPr id="107523" name="Rectangle 106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eSlide – P6466 – The Financial Crisis and the Future of the P/C</a:t>
            </a:r>
          </a:p>
        </p:txBody>
      </p:sp>
      <p:sp>
        <p:nvSpPr>
          <p:cNvPr id="107524" name="Rectangle 110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4C7BCE1-8634-4D87-B8C2-16540BBDFA5A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7525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" y="99359"/>
            <a:ext cx="7647371" cy="860425"/>
          </a:xfrm>
        </p:spPr>
        <p:txBody>
          <a:bodyPr/>
          <a:lstStyle/>
          <a:p>
            <a:r>
              <a:rPr lang="en-US" dirty="0" smtClean="0"/>
              <a:t>Factors Influencing the Decision to Buy Property Insurance</a:t>
            </a:r>
          </a:p>
        </p:txBody>
      </p:sp>
      <p:sp>
        <p:nvSpPr>
          <p:cNvPr id="192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5262" y="1090924"/>
            <a:ext cx="8629650" cy="4652963"/>
          </a:xfrm>
        </p:spPr>
        <p:txBody>
          <a:bodyPr/>
          <a:lstStyle/>
          <a:p>
            <a:pPr marL="457200" indent="-457200">
              <a:lnSpc>
                <a:spcPts val="16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en-US" sz="1800" b="1" dirty="0" smtClean="0">
                <a:solidFill>
                  <a:srgbClr val="FF0000"/>
                </a:solidFill>
              </a:rPr>
              <a:t>Risk Awareness</a:t>
            </a:r>
          </a:p>
          <a:p>
            <a:pPr lvl="1">
              <a:lnSpc>
                <a:spcPts val="1600"/>
              </a:lnSpc>
            </a:pPr>
            <a:r>
              <a:rPr lang="en-US" sz="1600" b="1" dirty="0" smtClean="0"/>
              <a:t>Vulnerability to (natural disaster) risk often poorly understood</a:t>
            </a:r>
          </a:p>
          <a:p>
            <a:pPr lvl="1">
              <a:lnSpc>
                <a:spcPts val="1600"/>
              </a:lnSpc>
            </a:pPr>
            <a:r>
              <a:rPr lang="en-US" sz="1600" b="1" dirty="0" smtClean="0"/>
              <a:t>Awareness does not necessarily lead to insurance purchases</a:t>
            </a:r>
          </a:p>
          <a:p>
            <a:pPr lvl="1">
              <a:lnSpc>
                <a:spcPts val="1600"/>
              </a:lnSpc>
            </a:pPr>
            <a:r>
              <a:rPr lang="en-US" sz="1600" b="1" dirty="0" smtClean="0"/>
              <a:t>Lack of awareness; perceptions on low-probability events</a:t>
            </a:r>
          </a:p>
          <a:p>
            <a:pPr marL="457200" indent="-457200">
              <a:lnSpc>
                <a:spcPts val="16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en-US" sz="1800" b="1" dirty="0" smtClean="0">
                <a:solidFill>
                  <a:srgbClr val="FF0000"/>
                </a:solidFill>
              </a:rPr>
              <a:t>Knowledge about Insurance Products and their Availability</a:t>
            </a:r>
          </a:p>
          <a:p>
            <a:pPr lvl="1">
              <a:lnSpc>
                <a:spcPts val="1600"/>
              </a:lnSpc>
            </a:pPr>
            <a:r>
              <a:rPr lang="en-US" sz="1600" b="1" dirty="0" smtClean="0"/>
              <a:t>Insurance ‘literacy’ is key</a:t>
            </a:r>
          </a:p>
          <a:p>
            <a:pPr lvl="1">
              <a:lnSpc>
                <a:spcPts val="1600"/>
              </a:lnSpc>
            </a:pPr>
            <a:r>
              <a:rPr lang="en-US" sz="1600" b="1" dirty="0" smtClean="0"/>
              <a:t>Understanding of what’s covered, limits, premiums, claims process often lacking</a:t>
            </a:r>
            <a:endParaRPr lang="en-US" sz="1400" b="1" dirty="0" smtClean="0"/>
          </a:p>
          <a:p>
            <a:pPr marL="457200" indent="-457200">
              <a:lnSpc>
                <a:spcPts val="16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en-US" sz="1800" b="1" dirty="0" smtClean="0">
                <a:solidFill>
                  <a:srgbClr val="FF0000"/>
                </a:solidFill>
              </a:rPr>
              <a:t>Affordability</a:t>
            </a:r>
          </a:p>
          <a:p>
            <a:pPr lvl="1">
              <a:lnSpc>
                <a:spcPts val="1600"/>
              </a:lnSpc>
            </a:pPr>
            <a:r>
              <a:rPr lang="en-US" sz="1600" b="1" dirty="0" smtClean="0"/>
              <a:t>As with any product, insurance buyers are price sensitive</a:t>
            </a:r>
          </a:p>
          <a:p>
            <a:pPr lvl="1">
              <a:lnSpc>
                <a:spcPts val="1600"/>
              </a:lnSpc>
            </a:pPr>
            <a:r>
              <a:rPr lang="en-US" sz="1600" b="1" dirty="0" smtClean="0"/>
              <a:t>Budget constraints could be binding for low-income consumers</a:t>
            </a:r>
          </a:p>
          <a:p>
            <a:pPr marL="457200" indent="-457200">
              <a:lnSpc>
                <a:spcPts val="16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en-US" sz="1800" b="1" dirty="0" smtClean="0">
                <a:solidFill>
                  <a:srgbClr val="FF0000"/>
                </a:solidFill>
              </a:rPr>
              <a:t>Trust in Insurers </a:t>
            </a:r>
          </a:p>
          <a:p>
            <a:pPr lvl="1">
              <a:lnSpc>
                <a:spcPts val="1600"/>
              </a:lnSpc>
            </a:pPr>
            <a:r>
              <a:rPr lang="en-US" sz="1600" b="1" dirty="0" smtClean="0"/>
              <a:t>Stories of claim disputes, litigation have impact</a:t>
            </a:r>
            <a:endParaRPr lang="en-US" sz="2400" b="1" dirty="0" smtClean="0"/>
          </a:p>
          <a:p>
            <a:pPr marL="457200" indent="-457200">
              <a:lnSpc>
                <a:spcPts val="16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en-US" sz="1800" b="1" dirty="0">
                <a:solidFill>
                  <a:srgbClr val="FF0000"/>
                </a:solidFill>
              </a:rPr>
              <a:t>Ease of Buying Insurance Products </a:t>
            </a:r>
          </a:p>
          <a:p>
            <a:pPr lvl="1">
              <a:lnSpc>
                <a:spcPts val="1600"/>
              </a:lnSpc>
            </a:pPr>
            <a:r>
              <a:rPr lang="en-US" sz="1600" b="1" dirty="0" smtClean="0"/>
              <a:t>Insurance products are intangible and may seem abstract to many consumers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457200" indent="-457200">
              <a:lnSpc>
                <a:spcPts val="16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en-US" sz="1800" b="1" dirty="0" smtClean="0">
                <a:solidFill>
                  <a:srgbClr val="FF0000"/>
                </a:solidFill>
              </a:rPr>
              <a:t>Reliance on Government Aid as a Substitute for Insurance</a:t>
            </a:r>
            <a:endParaRPr lang="en-US" sz="1800" b="1" dirty="0">
              <a:solidFill>
                <a:srgbClr val="FF0000"/>
              </a:solidFill>
            </a:endParaRPr>
          </a:p>
          <a:p>
            <a:pPr lvl="1">
              <a:lnSpc>
                <a:spcPts val="1600"/>
              </a:lnSpc>
            </a:pPr>
            <a:r>
              <a:rPr lang="en-US" sz="1600" b="1" dirty="0" smtClean="0"/>
              <a:t>Widespread expectation of government aid can reduce incentives to buy insurance, leading to a crowding out of private sector solutions</a:t>
            </a:r>
          </a:p>
          <a:p>
            <a:pPr marL="457200" indent="-457200">
              <a:lnSpc>
                <a:spcPts val="1600"/>
              </a:lnSpc>
              <a:spcBef>
                <a:spcPct val="50000"/>
              </a:spcBef>
              <a:buFont typeface="+mj-lt"/>
              <a:buAutoNum type="arabicPeriod"/>
            </a:pPr>
            <a:endParaRPr lang="en-US" sz="1600" b="1" dirty="0"/>
          </a:p>
          <a:p>
            <a:pPr marL="0" indent="0">
              <a:lnSpc>
                <a:spcPts val="1600"/>
              </a:lnSpc>
              <a:buNone/>
            </a:pPr>
            <a:endParaRPr lang="en-US" b="1" dirty="0" smtClean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-162229" y="6482482"/>
            <a:ext cx="8863781" cy="4385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365760" tIns="0" rIns="0" bIns="137160" anchor="b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Font typeface="Wingdings" pitchFamily="2" charset="2"/>
              <a:buNone/>
            </a:pPr>
            <a:endParaRPr lang="en-US" sz="1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Font typeface="Wingdings" pitchFamily="2" charset="2"/>
              <a:buNone/>
            </a:pPr>
            <a:r>
              <a:rPr lang="en-US" sz="1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Source:  Swiss Re Economic Research &amp; Consulting, sigma no. 5/2015.</a:t>
            </a:r>
            <a:endParaRPr lang="en-US" sz="1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45695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2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2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2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2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2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2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2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2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2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22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22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220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220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220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220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2205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2051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105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12/01/09 - 9pm</a:t>
            </a:r>
          </a:p>
        </p:txBody>
      </p:sp>
      <p:sp>
        <p:nvSpPr>
          <p:cNvPr id="55300" name="Rectangle 10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eSlide – P6466 – The Financial Crisis and the Future of the P/C</a:t>
            </a:r>
          </a:p>
        </p:txBody>
      </p:sp>
      <p:sp>
        <p:nvSpPr>
          <p:cNvPr id="55301" name="Rectangle 1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21827A-84F6-4A43-8588-541F0AF3455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51202" name="Object 2"/>
          <p:cNvGraphicFramePr>
            <a:graphicFrameLocks/>
          </p:cNvGraphicFramePr>
          <p:nvPr>
            <p:extLst/>
          </p:nvPr>
        </p:nvGraphicFramePr>
        <p:xfrm>
          <a:off x="85725" y="1773806"/>
          <a:ext cx="8493125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Chart" r:id="rId4" imgW="8429557" imgH="4343400" progId="MSGraph.Chart.8">
                  <p:embed followColorScheme="full"/>
                </p:oleObj>
              </mc:Choice>
              <mc:Fallback>
                <p:oleObj name="Chart" r:id="rId4" imgW="8429557" imgH="4343400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5" y="1773806"/>
                        <a:ext cx="8493125" cy="434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-216966" y="6117206"/>
            <a:ext cx="9191625" cy="6617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365760" tIns="0" rIns="0" bIns="137160" anchor="b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Font typeface="Wingdings" pitchFamily="2" charset="2"/>
              <a:buNone/>
            </a:pPr>
            <a:r>
              <a:rPr lang="en-US" sz="1000" dirty="0" smtClean="0">
                <a:solidFill>
                  <a:srgbClr val="000000"/>
                </a:solidFill>
                <a:latin typeface="Arial "/>
                <a:cs typeface="Arial" charset="0"/>
              </a:rPr>
              <a:t>Sources: CA Earthquake (</a:t>
            </a:r>
            <a:r>
              <a:rPr lang="en-US" sz="1000" dirty="0">
                <a:solidFill>
                  <a:srgbClr val="000000"/>
                </a:solidFill>
                <a:latin typeface="Arial "/>
                <a:cs typeface="Arial" charset="0"/>
              </a:rPr>
              <a:t>WSJ, </a:t>
            </a:r>
            <a:r>
              <a:rPr lang="en-US" sz="1000" dirty="0">
                <a:solidFill>
                  <a:srgbClr val="000000"/>
                </a:solidFill>
                <a:latin typeface="Arial "/>
                <a:cs typeface="Arial" charset="0"/>
                <a:hlinkClick r:id="rId6"/>
              </a:rPr>
              <a:t>http://</a:t>
            </a:r>
            <a:r>
              <a:rPr lang="en-US" sz="1000" dirty="0" smtClean="0">
                <a:solidFill>
                  <a:srgbClr val="000000"/>
                </a:solidFill>
                <a:latin typeface="Arial "/>
                <a:cs typeface="Arial" charset="0"/>
                <a:hlinkClick r:id="rId6"/>
              </a:rPr>
              <a:t>www.wsj.com/articles/california-pushes-homeowners-to-insure-against-earthquakes-1440980138</a:t>
            </a:r>
            <a:r>
              <a:rPr lang="en-US" sz="1000" dirty="0" smtClean="0">
                <a:solidFill>
                  <a:srgbClr val="000000"/>
                </a:solidFill>
                <a:latin typeface="Arial "/>
                <a:cs typeface="Arial" charset="0"/>
              </a:rPr>
              <a:t> ); Flood and Renters (I.I.I. June 2015 Pulse Survey); Cyber (</a:t>
            </a:r>
            <a:r>
              <a:rPr lang="en-US" sz="1000" dirty="0" err="1" smtClean="0">
                <a:solidFill>
                  <a:srgbClr val="000000"/>
                </a:solidFill>
                <a:latin typeface="Arial "/>
                <a:cs typeface="Arial" charset="0"/>
              </a:rPr>
              <a:t>Advisen</a:t>
            </a:r>
            <a:r>
              <a:rPr lang="en-US" sz="1000" dirty="0" smtClean="0">
                <a:solidFill>
                  <a:srgbClr val="000000"/>
                </a:solidFill>
                <a:latin typeface="Arial "/>
                <a:cs typeface="Arial" charset="0"/>
              </a:rPr>
              <a:t>, 2015); Terrorism (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Marsh Global Analytics, </a:t>
            </a:r>
            <a:r>
              <a:rPr lang="en-US" sz="1000" i="1" dirty="0">
                <a:solidFill>
                  <a:srgbClr val="000000"/>
                </a:solidFill>
                <a:latin typeface="Arial" charset="0"/>
                <a:cs typeface="Arial" charset="0"/>
              </a:rPr>
              <a:t>2014 Terrorism Risk Insurance Report,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April </a:t>
            </a:r>
            <a:r>
              <a:rPr lang="en-US" sz="1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2014; data for 2013); Pvt. Passenger Auto (Insurance Research Council, </a:t>
            </a:r>
            <a:r>
              <a:rPr lang="en-US" sz="1000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Uninsured Motorists, </a:t>
            </a:r>
            <a:r>
              <a:rPr lang="en-US" sz="1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2014 Edition, data for 2012); Home and Workers Comp (I.I.I. estimates);  Insurance Information Institute research.</a:t>
            </a:r>
            <a:endParaRPr lang="en-US" sz="1000" dirty="0">
              <a:solidFill>
                <a:srgbClr val="000000"/>
              </a:solidFill>
              <a:latin typeface="Arial "/>
              <a:cs typeface="Arial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black">
          <a:xfrm>
            <a:off x="111647" y="14990"/>
            <a:ext cx="7853643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defTabSz="1143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225A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Take-Up Rates for Various Types of Insurance in the U.S.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black">
          <a:xfrm>
            <a:off x="111647" y="1321017"/>
            <a:ext cx="8534400" cy="220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143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225A7A"/>
                </a:solidFill>
                <a:latin typeface="Arial "/>
                <a:cs typeface="Arial" charset="0"/>
              </a:rPr>
              <a:t>Take-Up Rate</a:t>
            </a:r>
            <a:endParaRPr lang="en-US" sz="1600" b="1" dirty="0">
              <a:solidFill>
                <a:srgbClr val="225A7A"/>
              </a:solidFill>
              <a:latin typeface="Arial "/>
              <a:cs typeface="Arial" charset="0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010471" y="2207874"/>
            <a:ext cx="3370208" cy="707886"/>
          </a:xfrm>
          <a:prstGeom prst="rect">
            <a:avLst/>
          </a:prstGeom>
          <a:solidFill>
            <a:srgbClr val="2868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ct val="10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15000"/>
              </a:spcBef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000" b="1" dirty="0" smtClean="0">
                <a:solidFill>
                  <a:srgbClr val="FFFFFF"/>
                </a:solidFill>
                <a:cs typeface="Arial" panose="020B0604020202020204" pitchFamily="34" charset="0"/>
              </a:rPr>
              <a:t>Take-up rates vary widely by type of coverage</a:t>
            </a:r>
            <a:endParaRPr lang="en-US" altLang="en-US" sz="20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84933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498" name="Rectangle 2"/>
          <p:cNvSpPr>
            <a:spLocks noGrp="1" noChangeArrowheads="1"/>
          </p:cNvSpPr>
          <p:nvPr>
            <p:ph type="ctrTitle" idx="4294967295"/>
          </p:nvPr>
        </p:nvSpPr>
        <p:spPr bwMode="blackWhite">
          <a:xfrm>
            <a:off x="551528" y="1888359"/>
            <a:ext cx="8216387" cy="2377958"/>
          </a:xfrm>
          <a:gradFill rotWithShape="1">
            <a:gsLst>
              <a:gs pos="0">
                <a:srgbClr val="FF6801"/>
              </a:gs>
              <a:gs pos="100000">
                <a:srgbClr val="DC5A01"/>
              </a:gs>
            </a:gsLst>
            <a:lin ang="5400000" scaled="1"/>
          </a:gradFill>
          <a:ln w="12700" cap="flat" algn="ctr">
            <a:solidFill>
              <a:srgbClr val="FF6801"/>
            </a:solidFill>
          </a:ln>
        </p:spPr>
        <p:txBody>
          <a:bodyPr/>
          <a:lstStyle/>
          <a:p>
            <a:pPr algn="ctr" defTabSz="914400" eaLnBrk="1" hangingPunct="1">
              <a:lnSpc>
                <a:spcPct val="95000"/>
              </a:lnSpc>
              <a:spcBef>
                <a:spcPct val="25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PROPERTY UNDERINSURANCE: </a:t>
            </a:r>
            <a:br>
              <a:rPr lang="en-US" sz="3800" dirty="0" smtClean="0">
                <a:solidFill>
                  <a:schemeClr val="bg1"/>
                </a:solidFill>
              </a:rPr>
            </a:br>
            <a:r>
              <a:rPr lang="en-US" sz="3800" dirty="0" smtClean="0">
                <a:solidFill>
                  <a:schemeClr val="bg1"/>
                </a:solidFill>
              </a:rPr>
              <a:t> A BY-PRODUCT OF A RATIONAL ECONOMIC AND POLITICAL PROCESS?</a:t>
            </a:r>
          </a:p>
        </p:txBody>
      </p:sp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0" y="6556375"/>
            <a:ext cx="9144000" cy="301625"/>
          </a:xfrm>
          <a:prstGeom prst="rect">
            <a:avLst/>
          </a:prstGeom>
          <a:solidFill>
            <a:srgbClr val="225A7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8601075" y="6656388"/>
            <a:ext cx="447675" cy="11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</a:pPr>
            <a:fld id="{9FAF68DA-B98E-484D-9896-A23C0EED5EBE}" type="slidenum">
              <a:rPr lang="en-US" sz="900">
                <a:solidFill>
                  <a:srgbClr val="FFFFFF"/>
                </a:solidFill>
                <a:latin typeface="Arial" charset="0"/>
                <a:cs typeface="Arial" charset="0"/>
              </a:rPr>
              <a:pPr algn="r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</a:pPr>
              <a:t>28</a:t>
            </a:fld>
            <a:endParaRPr lang="en-US" sz="9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433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1175" y="838200"/>
            <a:ext cx="30321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17090" y="4478276"/>
            <a:ext cx="8450825" cy="17543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pPr marL="292100" indent="-292100" algn="ctr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Font typeface="Wingdings" pitchFamily="2" charset="2"/>
              <a:buNone/>
            </a:pPr>
            <a:r>
              <a:rPr lang="en-US" sz="4000" b="1" dirty="0" smtClean="0">
                <a:solidFill>
                  <a:srgbClr val="225A7A"/>
                </a:solidFill>
                <a:latin typeface="Arial" charset="0"/>
                <a:cs typeface="Arial" charset="0"/>
              </a:rPr>
              <a:t>Consumers, Politicians Act in their Own Self-Interest </a:t>
            </a:r>
            <a:r>
              <a:rPr lang="en-US" sz="4000" b="1" i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Underinsurance Results </a:t>
            </a:r>
            <a:endParaRPr lang="en-US" sz="4000" b="1" i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12/01/09 - 9pm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649112-2361-4913-9798-B6AEBB59A8D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337684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154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498" grpId="0" animBg="1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3570" y="15766"/>
            <a:ext cx="8282152" cy="103318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600" dirty="0"/>
              <a:t>Excessive Catastrophe </a:t>
            </a:r>
            <a:r>
              <a:rPr lang="en-US" altLang="en-US" sz="2600" dirty="0" err="1" smtClean="0"/>
              <a:t>Exposure</a:t>
            </a:r>
            <a:r>
              <a:rPr lang="en-US" altLang="en-US" sz="2600" dirty="0" err="1" smtClean="0">
                <a:sym typeface="Wingdings" panose="05000000000000000000" pitchFamily="2" charset="2"/>
              </a:rPr>
              <a:t>Underinsurance</a:t>
            </a:r>
            <a:r>
              <a:rPr lang="en-US" altLang="en-US" sz="2600" dirty="0" smtClean="0"/>
              <a:t>:</a:t>
            </a:r>
            <a:r>
              <a:rPr lang="en-US" altLang="en-US" sz="2600" dirty="0"/>
              <a:t/>
            </a:r>
            <a:br>
              <a:rPr lang="en-US" altLang="en-US" sz="2600" dirty="0"/>
            </a:br>
            <a:r>
              <a:rPr lang="en-US" altLang="en-US" sz="2600" dirty="0" smtClean="0"/>
              <a:t>Outcomes </a:t>
            </a:r>
            <a:r>
              <a:rPr lang="en-US" altLang="en-US" sz="2600" dirty="0"/>
              <a:t>of Economically &amp; Politically Rational Decision Process?</a:t>
            </a:r>
          </a:p>
        </p:txBody>
      </p:sp>
      <p:sp>
        <p:nvSpPr>
          <p:cNvPr id="539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70249"/>
            <a:ext cx="8954814" cy="4800600"/>
          </a:xfrm>
        </p:spPr>
        <p:txBody>
          <a:bodyPr/>
          <a:lstStyle/>
          <a:p>
            <a:pPr>
              <a:lnSpc>
                <a:spcPts val="1500"/>
              </a:lnSpc>
              <a:buClr>
                <a:srgbClr val="C00000"/>
              </a:buClr>
              <a:buFontTx/>
              <a:buChar char="•"/>
            </a:pPr>
            <a:r>
              <a:rPr lang="en-US" altLang="en-US" b="1" dirty="0">
                <a:solidFill>
                  <a:srgbClr val="FF0000"/>
                </a:solidFill>
              </a:rPr>
              <a:t>Property Owners</a:t>
            </a:r>
          </a:p>
          <a:p>
            <a:pPr lvl="1">
              <a:lnSpc>
                <a:spcPts val="1500"/>
              </a:lnSpc>
              <a:buClr>
                <a:srgbClr val="C00000"/>
              </a:buClr>
            </a:pPr>
            <a:r>
              <a:rPr lang="en-US" altLang="en-US" sz="1800" dirty="0"/>
              <a:t>Make economically rational decision to live in disaster-prone areas</a:t>
            </a:r>
          </a:p>
          <a:p>
            <a:pPr lvl="1">
              <a:lnSpc>
                <a:spcPts val="1500"/>
              </a:lnSpc>
              <a:buClr>
                <a:srgbClr val="C00000"/>
              </a:buClr>
            </a:pPr>
            <a:r>
              <a:rPr lang="en-US" altLang="en-US" sz="1800" dirty="0"/>
              <a:t>Low cost of living, low real estate prices &amp; rapid appreciation, low/no income tax, low property tax, rapid job growth</a:t>
            </a:r>
          </a:p>
          <a:p>
            <a:pPr lvl="1">
              <a:lnSpc>
                <a:spcPts val="1500"/>
              </a:lnSpc>
              <a:buClr>
                <a:srgbClr val="C00000"/>
              </a:buClr>
            </a:pPr>
            <a:r>
              <a:rPr lang="en-US" altLang="en-US" sz="1800" dirty="0"/>
              <a:t>Government-run insurers (e.g., </a:t>
            </a:r>
            <a:r>
              <a:rPr lang="en-US" altLang="en-US" sz="1800" dirty="0" smtClean="0"/>
              <a:t>FL Citizens, </a:t>
            </a:r>
            <a:r>
              <a:rPr lang="en-US" altLang="en-US" sz="1800" dirty="0"/>
              <a:t>NFIP) </a:t>
            </a:r>
            <a:r>
              <a:rPr lang="en-US" altLang="en-US" sz="1800" dirty="0" smtClean="0"/>
              <a:t>often provide </a:t>
            </a:r>
            <a:r>
              <a:rPr lang="en-US" altLang="en-US" sz="1800" dirty="0"/>
              <a:t>implicit subsidies by selling insurance at below-market </a:t>
            </a:r>
            <a:r>
              <a:rPr lang="en-US" altLang="en-US" sz="1800" dirty="0" smtClean="0"/>
              <a:t>prices, fewer </a:t>
            </a:r>
            <a:r>
              <a:rPr lang="en-US" altLang="en-US" sz="1800" dirty="0"/>
              <a:t>underwriting restrictions</a:t>
            </a:r>
          </a:p>
          <a:p>
            <a:pPr lvl="1">
              <a:lnSpc>
                <a:spcPts val="1500"/>
              </a:lnSpc>
              <a:buClr>
                <a:srgbClr val="C00000"/>
              </a:buClr>
            </a:pPr>
            <a:r>
              <a:rPr lang="en-US" altLang="en-US" sz="1800" dirty="0"/>
              <a:t>Government aid, tax deductions, litigation recovery for uninsured losses</a:t>
            </a:r>
          </a:p>
          <a:p>
            <a:pPr lvl="1">
              <a:lnSpc>
                <a:spcPts val="1500"/>
              </a:lnSpc>
              <a:buClr>
                <a:srgbClr val="C00000"/>
              </a:buClr>
            </a:pPr>
            <a:r>
              <a:rPr lang="en-US" altLang="en-US" sz="1800" dirty="0"/>
              <a:t>No fear of death and injury</a:t>
            </a:r>
            <a:endParaRPr lang="en-US" altLang="en-US" sz="2000" dirty="0"/>
          </a:p>
          <a:p>
            <a:pPr>
              <a:lnSpc>
                <a:spcPts val="1500"/>
              </a:lnSpc>
              <a:buClr>
                <a:srgbClr val="C00000"/>
              </a:buClr>
              <a:buFontTx/>
              <a:buChar char="•"/>
            </a:pPr>
            <a:r>
              <a:rPr lang="en-US" altLang="en-US" b="1" dirty="0">
                <a:solidFill>
                  <a:srgbClr val="FF0000"/>
                </a:solidFill>
              </a:rPr>
              <a:t>Local Zoning/Permitting Authorities</a:t>
            </a:r>
          </a:p>
          <a:p>
            <a:pPr lvl="1">
              <a:lnSpc>
                <a:spcPts val="1500"/>
              </a:lnSpc>
              <a:buClr>
                <a:srgbClr val="C00000"/>
              </a:buClr>
            </a:pPr>
            <a:r>
              <a:rPr lang="en-US" altLang="en-US" sz="1800" dirty="0"/>
              <a:t>Allowing development is economically &amp; politically rational &amp; fiscally sound</a:t>
            </a:r>
          </a:p>
          <a:p>
            <a:pPr lvl="1">
              <a:lnSpc>
                <a:spcPts val="1500"/>
              </a:lnSpc>
              <a:buClr>
                <a:srgbClr val="C00000"/>
              </a:buClr>
            </a:pPr>
            <a:r>
              <a:rPr lang="en-US" altLang="en-US" sz="1800" dirty="0"/>
              <a:t>Residential construction creates jobs, attracts wealth, increases tax receipts, stimulates commercial construction &amp; permanent jobs, develops infrastructure</a:t>
            </a:r>
          </a:p>
          <a:p>
            <a:pPr lvl="1">
              <a:lnSpc>
                <a:spcPts val="1500"/>
              </a:lnSpc>
              <a:buClr>
                <a:srgbClr val="C00000"/>
              </a:buClr>
            </a:pPr>
            <a:r>
              <a:rPr lang="en-US" altLang="en-US" sz="1800" dirty="0"/>
              <a:t>Increases local representation in state legislature &amp; political influence</a:t>
            </a:r>
          </a:p>
          <a:p>
            <a:pPr lvl="1">
              <a:lnSpc>
                <a:spcPts val="1500"/>
              </a:lnSpc>
              <a:buClr>
                <a:srgbClr val="C00000"/>
              </a:buClr>
            </a:pPr>
            <a:r>
              <a:rPr lang="en-US" altLang="en-US" sz="1800" dirty="0"/>
              <a:t>Property and infrastructure damage costs shifted to others (state and federal taxpayers, policyholders in unaffected areas)</a:t>
            </a:r>
          </a:p>
          <a:p>
            <a:pPr>
              <a:lnSpc>
                <a:spcPts val="1500"/>
              </a:lnSpc>
              <a:buClr>
                <a:srgbClr val="C00000"/>
              </a:buClr>
              <a:buFontTx/>
              <a:buChar char="•"/>
            </a:pPr>
            <a:r>
              <a:rPr lang="en-US" altLang="en-US" b="1" dirty="0">
                <a:solidFill>
                  <a:srgbClr val="FF0000"/>
                </a:solidFill>
              </a:rPr>
              <a:t>Developers</a:t>
            </a:r>
          </a:p>
          <a:p>
            <a:pPr lvl="1">
              <a:lnSpc>
                <a:spcPts val="1500"/>
              </a:lnSpc>
              <a:buClr>
                <a:srgbClr val="C00000"/>
              </a:buClr>
            </a:pPr>
            <a:r>
              <a:rPr lang="en-US" altLang="en-US" sz="1800" dirty="0"/>
              <a:t>Coastal development is a high-margin business</a:t>
            </a:r>
          </a:p>
          <a:p>
            <a:pPr lvl="1">
              <a:lnSpc>
                <a:spcPts val="1500"/>
              </a:lnSpc>
              <a:buClr>
                <a:srgbClr val="C00000"/>
              </a:buClr>
            </a:pPr>
            <a:r>
              <a:rPr lang="en-US" altLang="en-US" sz="1800" dirty="0"/>
              <a:t>Financial interest reduced to zero after sale</a:t>
            </a:r>
          </a:p>
        </p:txBody>
      </p:sp>
      <p:sp>
        <p:nvSpPr>
          <p:cNvPr id="5391364" name="Rectangle 4"/>
          <p:cNvSpPr>
            <a:spLocks noChangeArrowheads="1"/>
          </p:cNvSpPr>
          <p:nvPr/>
        </p:nvSpPr>
        <p:spPr bwMode="auto">
          <a:xfrm>
            <a:off x="5867400" y="6553200"/>
            <a:ext cx="3276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Source: Insurance Information Institute.</a:t>
            </a:r>
            <a:endParaRPr lang="en-US" altLang="en-US" sz="1400" i="1" dirty="0">
              <a:solidFill>
                <a:srgbClr val="000000"/>
              </a:solidFill>
              <a:latin typeface="Arial" panose="020B06040202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391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9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9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9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9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1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91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91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91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91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1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91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91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91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91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1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91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391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91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391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1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91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91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391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91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1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91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91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91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91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1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91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91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91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391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1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91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91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91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91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1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391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391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91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391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1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391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391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91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91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1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391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391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391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391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1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391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391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91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91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1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391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391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91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91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13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3913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3913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3913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3913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91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91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1362" grpId="0" autoUpdateAnimBg="0"/>
      <p:bldP spid="5391363" grpId="0" build="p" autoUpdateAnimBg="0"/>
      <p:bldP spid="5391364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2043-7E31-4A53-BD33-72A88E682172}" type="slidenum">
              <a:rPr lang="de-CH" smtClean="0"/>
              <a:pPr/>
              <a:t>3</a:t>
            </a:fld>
            <a:endParaRPr lang="de-C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1340768"/>
            <a:ext cx="9144000" cy="1872208"/>
          </a:xfrm>
          <a:prstGeom prst="rect">
            <a:avLst/>
          </a:prstGeom>
          <a:gradFill>
            <a:gsLst>
              <a:gs pos="0">
                <a:schemeClr val="bg1">
                  <a:alpha val="30000"/>
                </a:schemeClr>
              </a:gs>
              <a:gs pos="50000">
                <a:schemeClr val="bg1">
                  <a:alpha val="60000"/>
                </a:schemeClr>
              </a:gs>
              <a:gs pos="100000">
                <a:schemeClr val="bg1">
                  <a:alpha val="30000"/>
                </a:schemeClr>
              </a:gs>
            </a:gsLst>
            <a:lin ang="54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srgbClr val="000000"/>
              </a:solidFill>
              <a:latin typeface="SwissReSans" pitchFamily="34" charset="0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684213" y="1628775"/>
            <a:ext cx="7272163" cy="13296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SwissReSans" pitchFamily="34" charset="0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big is the natural catastrophe protection gap?</a:t>
            </a:r>
          </a:p>
        </p:txBody>
      </p:sp>
    </p:spTree>
    <p:extLst>
      <p:ext uri="{BB962C8B-B14F-4D97-AF65-F5344CB8AC3E}">
        <p14:creationId xmlns:p14="http://schemas.microsoft.com/office/powerpoint/2010/main" val="11534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27781"/>
            <a:ext cx="8915400" cy="4800600"/>
          </a:xfrm>
        </p:spPr>
        <p:txBody>
          <a:bodyPr/>
          <a:lstStyle/>
          <a:p>
            <a:pPr>
              <a:lnSpc>
                <a:spcPts val="1200"/>
              </a:lnSpc>
              <a:buClr>
                <a:srgbClr val="C00000"/>
              </a:buClr>
              <a:buFontTx/>
              <a:buChar char="•"/>
            </a:pPr>
            <a:r>
              <a:rPr lang="en-US" altLang="en-US" sz="2000" b="1" dirty="0">
                <a:solidFill>
                  <a:srgbClr val="FF0000"/>
                </a:solidFill>
              </a:rPr>
              <a:t>State Legislators</a:t>
            </a:r>
          </a:p>
          <a:p>
            <a:pPr lvl="1">
              <a:lnSpc>
                <a:spcPts val="1200"/>
              </a:lnSpc>
              <a:buClr>
                <a:srgbClr val="C00000"/>
              </a:buClr>
            </a:pPr>
            <a:r>
              <a:rPr lang="en-US" altLang="en-US" sz="1600" dirty="0"/>
              <a:t>Loathe to pass laws negatively impacting development in home districts</a:t>
            </a:r>
          </a:p>
          <a:p>
            <a:pPr lvl="1">
              <a:lnSpc>
                <a:spcPts val="1200"/>
              </a:lnSpc>
              <a:buClr>
                <a:srgbClr val="C00000"/>
              </a:buClr>
            </a:pPr>
            <a:r>
              <a:rPr lang="en-US" altLang="en-US" sz="1600" dirty="0"/>
              <a:t>Local development benefits local economy and enhances political influence</a:t>
            </a:r>
          </a:p>
          <a:p>
            <a:pPr lvl="1">
              <a:lnSpc>
                <a:spcPts val="1200"/>
              </a:lnSpc>
              <a:buClr>
                <a:srgbClr val="C00000"/>
              </a:buClr>
            </a:pPr>
            <a:r>
              <a:rPr lang="en-US" altLang="en-US" sz="1600" dirty="0"/>
              <a:t>Rapid development lessens need for higher income and property taxes</a:t>
            </a:r>
          </a:p>
          <a:p>
            <a:pPr lvl="1">
              <a:lnSpc>
                <a:spcPts val="1200"/>
              </a:lnSpc>
              <a:buClr>
                <a:srgbClr val="C00000"/>
              </a:buClr>
            </a:pPr>
            <a:r>
              <a:rPr lang="en-US" altLang="en-US" sz="1600" dirty="0"/>
              <a:t>Can redistribute CAT losses to unaffected policyholders and taxpayers</a:t>
            </a:r>
          </a:p>
          <a:p>
            <a:pPr lvl="1">
              <a:lnSpc>
                <a:spcPts val="1200"/>
              </a:lnSpc>
              <a:buClr>
                <a:srgbClr val="C00000"/>
              </a:buClr>
            </a:pPr>
            <a:r>
              <a:rPr lang="en-US" altLang="en-US" sz="1600" dirty="0"/>
              <a:t>Can suppress insurance prices via state insurance regulator, suppress pricing and weaken underwriting standards in state-run insurer &amp; redistribute losses </a:t>
            </a:r>
            <a:endParaRPr lang="en-US" altLang="en-US" sz="1600" u="sng" dirty="0"/>
          </a:p>
          <a:p>
            <a:pPr>
              <a:lnSpc>
                <a:spcPts val="1200"/>
              </a:lnSpc>
              <a:buClr>
                <a:srgbClr val="C00000"/>
              </a:buClr>
              <a:buFontTx/>
              <a:buChar char="•"/>
            </a:pPr>
            <a:r>
              <a:rPr lang="en-US" altLang="en-US" sz="2000" b="1" dirty="0">
                <a:solidFill>
                  <a:srgbClr val="FF0000"/>
                </a:solidFill>
              </a:rPr>
              <a:t>Congressional Delegation</a:t>
            </a:r>
          </a:p>
          <a:p>
            <a:pPr lvl="1">
              <a:lnSpc>
                <a:spcPts val="1200"/>
              </a:lnSpc>
              <a:buClr>
                <a:srgbClr val="C00000"/>
              </a:buClr>
            </a:pPr>
            <a:r>
              <a:rPr lang="en-US" altLang="en-US" sz="1600" dirty="0"/>
              <a:t>Home state development increases influence in Washington</a:t>
            </a:r>
          </a:p>
          <a:p>
            <a:pPr lvl="2">
              <a:lnSpc>
                <a:spcPts val="1200"/>
              </a:lnSpc>
              <a:buClr>
                <a:srgbClr val="C00000"/>
              </a:buClr>
            </a:pPr>
            <a:r>
              <a:rPr lang="en-US" altLang="en-US" sz="1400" dirty="0"/>
              <a:t>Political representation, share of federal expenditures</a:t>
            </a:r>
          </a:p>
          <a:p>
            <a:pPr lvl="1">
              <a:lnSpc>
                <a:spcPts val="1200"/>
              </a:lnSpc>
              <a:buClr>
                <a:srgbClr val="C00000"/>
              </a:buClr>
            </a:pPr>
            <a:r>
              <a:rPr lang="en-US" altLang="en-US" sz="1600" dirty="0"/>
              <a:t>Loathe to pass laws harming development in home state/district</a:t>
            </a:r>
          </a:p>
          <a:p>
            <a:pPr lvl="1">
              <a:lnSpc>
                <a:spcPts val="1200"/>
              </a:lnSpc>
              <a:buClr>
                <a:srgbClr val="C00000"/>
              </a:buClr>
            </a:pPr>
            <a:r>
              <a:rPr lang="en-US" altLang="en-US" sz="1600" dirty="0"/>
              <a:t>Tax law promotes homeownership and actually produces supplemental benefits for property owners in disaster-prone areas</a:t>
            </a:r>
          </a:p>
          <a:p>
            <a:pPr lvl="1">
              <a:lnSpc>
                <a:spcPts val="1200"/>
              </a:lnSpc>
              <a:buClr>
                <a:srgbClr val="C00000"/>
              </a:buClr>
            </a:pPr>
            <a:r>
              <a:rPr lang="en-US" altLang="en-US" sz="1600" dirty="0"/>
              <a:t>Large amounts of unbudgeted disaster aid easily authorized</a:t>
            </a:r>
          </a:p>
          <a:p>
            <a:pPr lvl="1">
              <a:lnSpc>
                <a:spcPts val="1200"/>
              </a:lnSpc>
              <a:buClr>
                <a:srgbClr val="C00000"/>
              </a:buClr>
            </a:pPr>
            <a:r>
              <a:rPr lang="en-US" altLang="en-US" sz="1600" dirty="0"/>
              <a:t>Tax burden largely borne by those outside CAT zone &amp; those with no representation (children &amp; unborn)</a:t>
            </a:r>
          </a:p>
          <a:p>
            <a:pPr>
              <a:lnSpc>
                <a:spcPts val="1200"/>
              </a:lnSpc>
              <a:buClr>
                <a:srgbClr val="C00000"/>
              </a:buClr>
              <a:buFontTx/>
              <a:buChar char="•"/>
            </a:pPr>
            <a:r>
              <a:rPr lang="en-US" altLang="en-US" sz="2000" b="1" dirty="0">
                <a:solidFill>
                  <a:srgbClr val="FF0000"/>
                </a:solidFill>
              </a:rPr>
              <a:t>President</a:t>
            </a:r>
          </a:p>
          <a:p>
            <a:pPr lvl="1">
              <a:lnSpc>
                <a:spcPts val="1200"/>
              </a:lnSpc>
              <a:buClr>
                <a:srgbClr val="C00000"/>
              </a:buClr>
            </a:pPr>
            <a:r>
              <a:rPr lang="en-US" altLang="en-US" sz="1600" dirty="0"/>
              <a:t>Presidential disaster declarations and associated aid are increasing</a:t>
            </a:r>
          </a:p>
          <a:p>
            <a:pPr lvl="1">
              <a:lnSpc>
                <a:spcPts val="1200"/>
              </a:lnSpc>
              <a:buClr>
                <a:srgbClr val="C00000"/>
              </a:buClr>
            </a:pPr>
            <a:r>
              <a:rPr lang="en-US" altLang="en-US" sz="1600" dirty="0"/>
              <a:t>Political benefits to making declarations and distributing large amounts of aid</a:t>
            </a:r>
          </a:p>
          <a:p>
            <a:pPr lvl="1">
              <a:lnSpc>
                <a:spcPts val="1200"/>
              </a:lnSpc>
              <a:buClr>
                <a:srgbClr val="C00000"/>
              </a:buClr>
            </a:pPr>
            <a:r>
              <a:rPr lang="en-US" altLang="en-US" sz="1600" dirty="0"/>
              <a:t>Direct impact on favorability ratings &amp; election outcomes</a:t>
            </a:r>
          </a:p>
          <a:p>
            <a:pPr lvl="1">
              <a:lnSpc>
                <a:spcPts val="1200"/>
              </a:lnSpc>
              <a:buClr>
                <a:srgbClr val="C00000"/>
              </a:buClr>
            </a:pPr>
            <a:r>
              <a:rPr lang="en-US" altLang="en-US" sz="1600" dirty="0"/>
              <a:t>Losses can be distributed to other areas and the unrepresented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885388" y="6518049"/>
            <a:ext cx="1150956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Source: </a:t>
            </a:r>
            <a:r>
              <a:rPr lang="en-US" alt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I.I.I.</a:t>
            </a:r>
            <a:endParaRPr lang="en-US" altLang="en-US" sz="1400" i="1" dirty="0">
              <a:solidFill>
                <a:srgbClr val="000000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3570" y="15766"/>
            <a:ext cx="8282152" cy="103318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600" dirty="0"/>
              <a:t>Excessive Catastrophe </a:t>
            </a:r>
            <a:r>
              <a:rPr lang="en-US" altLang="en-US" sz="2600" dirty="0" err="1" smtClean="0"/>
              <a:t>Exposure</a:t>
            </a:r>
            <a:r>
              <a:rPr lang="en-US" altLang="en-US" sz="2600" dirty="0" err="1" smtClean="0">
                <a:sym typeface="Wingdings" panose="05000000000000000000" pitchFamily="2" charset="2"/>
              </a:rPr>
              <a:t>Underinsurance</a:t>
            </a:r>
            <a:r>
              <a:rPr lang="en-US" altLang="en-US" sz="2600" dirty="0" smtClean="0"/>
              <a:t>:</a:t>
            </a:r>
            <a:r>
              <a:rPr lang="en-US" altLang="en-US" sz="2600" dirty="0"/>
              <a:t/>
            </a:r>
            <a:br>
              <a:rPr lang="en-US" altLang="en-US" sz="2600" dirty="0"/>
            </a:br>
            <a:r>
              <a:rPr lang="en-US" altLang="en-US" sz="2600" dirty="0" smtClean="0"/>
              <a:t>Outcomes </a:t>
            </a:r>
            <a:r>
              <a:rPr lang="en-US" altLang="en-US" sz="2600" dirty="0"/>
              <a:t>of Economically &amp; Politically Rational Decision Process?</a:t>
            </a:r>
          </a:p>
        </p:txBody>
      </p:sp>
    </p:spTree>
    <p:extLst>
      <p:ext uri="{BB962C8B-B14F-4D97-AF65-F5344CB8AC3E}">
        <p14:creationId xmlns:p14="http://schemas.microsoft.com/office/powerpoint/2010/main" val="276664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3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93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93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93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93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3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93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93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93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93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3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93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93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93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93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3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93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93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93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93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3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393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93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393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93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3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93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393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93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93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3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93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93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393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93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3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93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93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393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393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3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93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93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93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93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3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393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93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393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393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3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393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93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93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93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3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393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393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393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393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34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3934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3934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3934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934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34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3934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934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934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3934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34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3934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3934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3934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3934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34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934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934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934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934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34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3934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3934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3934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3934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34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934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3934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3934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3934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3411" grpId="0" build="p" autoUpdateAnimBg="0"/>
      <p:bldP spid="7" grpId="0" autoUpdateAnimBg="0"/>
      <p:bldP spid="10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" y="0"/>
            <a:ext cx="8108731" cy="841375"/>
          </a:xfrm>
        </p:spPr>
        <p:txBody>
          <a:bodyPr/>
          <a:lstStyle/>
          <a:p>
            <a:r>
              <a:rPr lang="en-US" altLang="en-US" dirty="0"/>
              <a:t>Negative Outcomes from </a:t>
            </a:r>
            <a:r>
              <a:rPr lang="en-US" altLang="en-US" dirty="0" smtClean="0"/>
              <a:t>Subsidies and Flawed Design of Govt.-Run </a:t>
            </a:r>
            <a:r>
              <a:rPr lang="en-US" altLang="en-US" dirty="0"/>
              <a:t>Insurers</a:t>
            </a:r>
          </a:p>
        </p:txBody>
      </p:sp>
      <p:sp>
        <p:nvSpPr>
          <p:cNvPr id="5322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82566"/>
            <a:ext cx="8915400" cy="4800600"/>
          </a:xfrm>
        </p:spPr>
        <p:txBody>
          <a:bodyPr/>
          <a:lstStyle/>
          <a:p>
            <a:pPr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altLang="en-US" sz="2400" b="1" dirty="0"/>
              <a:t>True risk associated with building </a:t>
            </a:r>
            <a:r>
              <a:rPr lang="en-US" altLang="en-US" sz="2400" b="1" dirty="0" smtClean="0"/>
              <a:t>activity </a:t>
            </a:r>
            <a:r>
              <a:rPr lang="en-US" altLang="en-US" sz="2400" b="1" dirty="0"/>
              <a:t>is obscured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altLang="en-US" sz="2400" b="1" dirty="0"/>
              <a:t>Subsidies </a:t>
            </a:r>
            <a:r>
              <a:rPr lang="en-US" altLang="en-US" sz="2400" b="1" dirty="0" smtClean="0"/>
              <a:t>lead to </a:t>
            </a:r>
            <a:r>
              <a:rPr lang="en-US" altLang="en-US" sz="2400" b="1" dirty="0"/>
              <a:t>market distortions/inequities:</a:t>
            </a:r>
          </a:p>
          <a:p>
            <a:pPr lvl="1">
              <a:lnSpc>
                <a:spcPct val="80000"/>
              </a:lnSpc>
              <a:buClr>
                <a:schemeClr val="tx1"/>
              </a:buClr>
            </a:pPr>
            <a:r>
              <a:rPr lang="en-US" altLang="en-US" sz="2000" dirty="0"/>
              <a:t>Many thousands of homes likely would not have been built (or built differently) if property owner obligated to pay actuarially sound </a:t>
            </a:r>
            <a:r>
              <a:rPr lang="en-US" altLang="en-US" sz="2000" dirty="0" smtClean="0"/>
              <a:t>rates</a:t>
            </a:r>
            <a:endParaRPr lang="en-US" altLang="en-US" sz="2000" dirty="0"/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altLang="en-US" sz="2400" b="1" dirty="0"/>
              <a:t>Serial rebuilding in disaster-prone areas is the norm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altLang="en-US" sz="2400" b="1" dirty="0"/>
              <a:t>Property owners come to assume that the government rate is the “fair” rate and object to moves to actuarially sound rates. </a:t>
            </a:r>
            <a:endParaRPr lang="en-US" altLang="en-US" sz="2400" dirty="0"/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altLang="en-US" sz="2400" b="1" dirty="0"/>
              <a:t>Government-run insurer can’t control its own exposure</a:t>
            </a:r>
          </a:p>
          <a:p>
            <a:pPr lvl="1">
              <a:lnSpc>
                <a:spcPct val="80000"/>
              </a:lnSpc>
              <a:buClr>
                <a:schemeClr val="tx1"/>
              </a:buClr>
            </a:pPr>
            <a:r>
              <a:rPr lang="en-US" altLang="en-US" sz="2000" dirty="0"/>
              <a:t>Legislature mandates </a:t>
            </a:r>
            <a:r>
              <a:rPr lang="en-US" altLang="en-US" sz="2000" dirty="0" smtClean="0"/>
              <a:t>for govt. </a:t>
            </a:r>
            <a:r>
              <a:rPr lang="en-US" altLang="en-US" sz="2000" dirty="0"/>
              <a:t>coverage in most cases if no private insurer will offer coverage due to high risk, near certainty of destruction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altLang="en-US" sz="2400" b="1" dirty="0" smtClean="0"/>
              <a:t>Taxpayer </a:t>
            </a:r>
            <a:r>
              <a:rPr lang="en-US" altLang="en-US" sz="2400" b="1" dirty="0"/>
              <a:t>Burden: NFIP </a:t>
            </a:r>
            <a:r>
              <a:rPr lang="en-US" altLang="en-US" sz="2400" b="1" dirty="0" smtClean="0"/>
              <a:t>is </a:t>
            </a:r>
            <a:r>
              <a:rPr lang="en-US" altLang="en-US" sz="2400" b="1" dirty="0"/>
              <a:t>$20B+ in </a:t>
            </a:r>
            <a:r>
              <a:rPr lang="en-US" altLang="en-US" sz="2400" b="1" dirty="0" smtClean="0"/>
              <a:t>debt</a:t>
            </a:r>
            <a:endParaRPr lang="en-US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1662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32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2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2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2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2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2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2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2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2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2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2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2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2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2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2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2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2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2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2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2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2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2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2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2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32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2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2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2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2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2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32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32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32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2754" grpId="0" autoUpdateAnimBg="0"/>
      <p:bldP spid="5322755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498" name="Rectangle 2"/>
          <p:cNvSpPr>
            <a:spLocks noGrp="1" noChangeArrowheads="1"/>
          </p:cNvSpPr>
          <p:nvPr>
            <p:ph type="ctrTitle" idx="4294967295"/>
          </p:nvPr>
        </p:nvSpPr>
        <p:spPr bwMode="blackWhite">
          <a:xfrm>
            <a:off x="551529" y="2231967"/>
            <a:ext cx="7981950" cy="1470025"/>
          </a:xfrm>
          <a:gradFill rotWithShape="1">
            <a:gsLst>
              <a:gs pos="0">
                <a:srgbClr val="FF6801"/>
              </a:gs>
              <a:gs pos="100000">
                <a:srgbClr val="DC5A01"/>
              </a:gs>
            </a:gsLst>
            <a:lin ang="5400000" scaled="1"/>
          </a:gradFill>
          <a:ln w="12700" cap="flat" algn="ctr">
            <a:solidFill>
              <a:srgbClr val="FF6801"/>
            </a:solidFill>
          </a:ln>
        </p:spPr>
        <p:txBody>
          <a:bodyPr/>
          <a:lstStyle/>
          <a:p>
            <a:pPr algn="ctr" defTabSz="914400" eaLnBrk="1" hangingPunct="1">
              <a:lnSpc>
                <a:spcPct val="95000"/>
              </a:lnSpc>
              <a:spcBef>
                <a:spcPct val="25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CONSUMER AWARENESS AND UNDERINSURANCE</a:t>
            </a:r>
          </a:p>
        </p:txBody>
      </p:sp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0" y="6556375"/>
            <a:ext cx="9144000" cy="301625"/>
          </a:xfrm>
          <a:prstGeom prst="rect">
            <a:avLst/>
          </a:prstGeom>
          <a:solidFill>
            <a:srgbClr val="225A7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8601075" y="6656388"/>
            <a:ext cx="447675" cy="11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</a:pPr>
            <a:fld id="{9FAF68DA-B98E-484D-9896-A23C0EED5EBE}" type="slidenum">
              <a:rPr lang="en-US" sz="900">
                <a:solidFill>
                  <a:srgbClr val="FFFFFF"/>
                </a:solidFill>
                <a:latin typeface="Arial" charset="0"/>
                <a:cs typeface="Arial" charset="0"/>
              </a:rPr>
              <a:pPr algn="r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</a:pPr>
              <a:t>32</a:t>
            </a:fld>
            <a:endParaRPr lang="en-US" sz="9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433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1175" y="838200"/>
            <a:ext cx="30321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17091" y="4257559"/>
            <a:ext cx="8450825" cy="19082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pPr marL="292100" indent="-292100" algn="ctr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Font typeface="Wingdings" pitchFamily="2" charset="2"/>
              <a:buNone/>
            </a:pPr>
            <a:r>
              <a:rPr lang="en-US" sz="4000" b="1" dirty="0" smtClean="0">
                <a:solidFill>
                  <a:srgbClr val="225A7A"/>
                </a:solidFill>
                <a:latin typeface="Arial" charset="0"/>
                <a:cs typeface="Arial" charset="0"/>
              </a:rPr>
              <a:t>Education of the Public Is a Difficult, Continuous Process</a:t>
            </a:r>
          </a:p>
          <a:p>
            <a:pPr marL="292100" indent="-292100" algn="ctr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Font typeface="Wingdings" pitchFamily="2" charset="2"/>
              <a:buNone/>
            </a:pPr>
            <a:r>
              <a:rPr lang="en-US" sz="4000" b="1" i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Case Study: Flood Insurance</a:t>
            </a:r>
            <a:endParaRPr lang="en-US" sz="4000" b="1" i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12/01/09 - 9pm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649112-2361-4913-9798-B6AEBB59A8D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86117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154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498" grpId="0" animBg="1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05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12/01/09 - 9pm</a:t>
            </a:r>
          </a:p>
        </p:txBody>
      </p:sp>
      <p:sp>
        <p:nvSpPr>
          <p:cNvPr id="1028" name="Rectangle 106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eSlide – P6466 – The Financial Crisis and the Future of the P/C</a:t>
            </a:r>
          </a:p>
        </p:txBody>
      </p:sp>
      <p:sp>
        <p:nvSpPr>
          <p:cNvPr id="1029" name="Rectangle 110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E22D9B5-EA2F-4906-A047-8391D6D5F408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I.I.I.</a:t>
            </a:r>
            <a:r>
              <a:rPr lang="en-US" dirty="0" smtClean="0"/>
              <a:t> Poll: Home Insurance</a:t>
            </a:r>
            <a:endParaRPr lang="en-US" baseline="30000" dirty="0" smtClean="0"/>
          </a:p>
        </p:txBody>
      </p:sp>
      <p:sp>
        <p:nvSpPr>
          <p:cNvPr id="1031" name="Rectangle 3"/>
          <p:cNvSpPr>
            <a:spLocks noChangeArrowheads="1"/>
          </p:cNvSpPr>
          <p:nvPr/>
        </p:nvSpPr>
        <p:spPr bwMode="auto">
          <a:xfrm>
            <a:off x="0" y="6578600"/>
            <a:ext cx="8636000" cy="279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5760" tIns="0" rIns="0" bIns="137160" anchor="b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Font typeface="Wingdings" pitchFamily="2" charset="2"/>
              <a:buNone/>
            </a:pPr>
            <a:r>
              <a:rPr lang="en-US" sz="1100">
                <a:solidFill>
                  <a:srgbClr val="000000"/>
                </a:solidFill>
                <a:latin typeface="Arial" charset="0"/>
                <a:cs typeface="Arial" charset="0"/>
              </a:rPr>
              <a:t>Source: Insurance Information Institute Annual </a:t>
            </a:r>
            <a:r>
              <a:rPr lang="en-US" sz="1100" i="1">
                <a:solidFill>
                  <a:srgbClr val="000000"/>
                </a:solidFill>
                <a:latin typeface="Arial" charset="0"/>
                <a:cs typeface="Arial" charset="0"/>
              </a:rPr>
              <a:t>Pulse</a:t>
            </a:r>
            <a:r>
              <a:rPr lang="en-US" sz="1100">
                <a:solidFill>
                  <a:srgbClr val="000000"/>
                </a:solidFill>
                <a:latin typeface="Arial" charset="0"/>
                <a:cs typeface="Arial" charset="0"/>
              </a:rPr>
              <a:t> Survey.</a:t>
            </a:r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>
            <p:extLst/>
          </p:nvPr>
        </p:nvGraphicFramePr>
        <p:xfrm>
          <a:off x="101600" y="2295665"/>
          <a:ext cx="9042400" cy="3662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5"/>
          <p:cNvSpPr>
            <a:spLocks noChangeArrowheads="1"/>
          </p:cNvSpPr>
          <p:nvPr/>
        </p:nvSpPr>
        <p:spPr bwMode="blackWhite">
          <a:xfrm>
            <a:off x="298450" y="5454363"/>
            <a:ext cx="8618784" cy="656947"/>
          </a:xfrm>
          <a:prstGeom prst="rect">
            <a:avLst/>
          </a:prstGeom>
          <a:gradFill rotWithShape="1">
            <a:gsLst>
              <a:gs pos="0">
                <a:srgbClr val="FF6801"/>
              </a:gs>
              <a:gs pos="100000">
                <a:srgbClr val="DC5A01"/>
              </a:gs>
            </a:gsLst>
            <a:lin ang="5400000" scaled="1"/>
          </a:gradFill>
          <a:ln w="12700" algn="ctr">
            <a:solidFill>
              <a:srgbClr val="FF6801"/>
            </a:solidFill>
            <a:miter lim="800000"/>
            <a:headEnd/>
            <a:tailEnd/>
          </a:ln>
        </p:spPr>
        <p:txBody>
          <a:bodyPr bIns="64008" anchor="ctr"/>
          <a:lstStyle/>
          <a:p>
            <a:pPr algn="ctr" fontAlgn="base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The Percentage of Renters Who Have Renters Insurance Has Been Rising Since 2011.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8450" y="1256985"/>
            <a:ext cx="36968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225A7A"/>
                </a:solidFill>
                <a:latin typeface="Arial" charset="0"/>
                <a:cs typeface="Arial" charset="0"/>
              </a:rPr>
              <a:t>Q</a:t>
            </a:r>
            <a:r>
              <a:rPr lang="en-US" sz="1600" b="1" dirty="0">
                <a:solidFill>
                  <a:srgbClr val="28688C"/>
                </a:solidFill>
                <a:latin typeface="Arial" charset="0"/>
                <a:cs typeface="Arial" charset="0"/>
              </a:rPr>
              <a:t>.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1600" b="1" dirty="0" smtClean="0">
                <a:solidFill>
                  <a:srgbClr val="28688C"/>
                </a:solidFill>
                <a:latin typeface="Arial" charset="0"/>
                <a:cs typeface="Arial" charset="0"/>
              </a:rPr>
              <a:t>Do you have renters insurance?</a:t>
            </a:r>
            <a:r>
              <a:rPr lang="en-US" sz="1600" b="1" baseline="30000" dirty="0">
                <a:solidFill>
                  <a:srgbClr val="225A7A"/>
                </a:solidFill>
                <a:latin typeface="Arial" charset="0"/>
                <a:cs typeface="Arial" charset="0"/>
              </a:rPr>
              <a:t> 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solidFill>
                <a:srgbClr val="28688C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8450" y="6150204"/>
            <a:ext cx="4572000" cy="23621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</a:pPr>
            <a:r>
              <a:rPr lang="en-US" sz="1100" baseline="30000" dirty="0">
                <a:solidFill>
                  <a:srgbClr val="000000"/>
                </a:solidFill>
                <a:latin typeface="Arial" charset="0"/>
                <a:cs typeface="Arial" charset="0"/>
              </a:rPr>
              <a:t>1</a:t>
            </a:r>
            <a:r>
              <a:rPr lang="en-US" sz="1100" dirty="0">
                <a:solidFill>
                  <a:srgbClr val="000000"/>
                </a:solidFill>
                <a:latin typeface="Arial" charset="0"/>
                <a:cs typeface="Arial" charset="0"/>
              </a:rPr>
              <a:t>Asked of those who </a:t>
            </a:r>
            <a:r>
              <a:rPr lang="en-US" sz="11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rent their home.</a:t>
            </a:r>
            <a:endParaRPr lang="en-US" sz="11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blackWhite">
          <a:xfrm>
            <a:off x="2695575" y="1672483"/>
            <a:ext cx="5829738" cy="1466430"/>
          </a:xfrm>
          <a:prstGeom prst="wedgeRectCallout">
            <a:avLst>
              <a:gd name="adj1" fmla="val -26968"/>
              <a:gd name="adj2" fmla="val -45412"/>
            </a:avLst>
          </a:prstGeom>
          <a:gradFill rotWithShape="1">
            <a:gsLst>
              <a:gs pos="0">
                <a:schemeClr val="accent1"/>
              </a:gs>
              <a:gs pos="100000">
                <a:srgbClr val="173C51"/>
              </a:gs>
            </a:gsLst>
            <a:lin ang="5400000" scaled="1"/>
          </a:gra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tIns="91440" bIns="9144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Americans are increasingly choosing to rent, but are slow to understand the need to insure, exacerbating the underinsurance gap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09290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05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12/01/09 - 9pm</a:t>
            </a:r>
          </a:p>
        </p:txBody>
      </p:sp>
      <p:sp>
        <p:nvSpPr>
          <p:cNvPr id="14340" name="Rectangle 106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eSlide – P6466 – The Financial Crisis and the Future of the P/C</a:t>
            </a:r>
          </a:p>
        </p:txBody>
      </p:sp>
      <p:sp>
        <p:nvSpPr>
          <p:cNvPr id="14341" name="Rectangle 110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8D41946-FD3D-4091-A2F2-5BB338BC6915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3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I.I.I.</a:t>
            </a:r>
            <a:r>
              <a:rPr lang="en-US" dirty="0" smtClean="0"/>
              <a:t> Poll: Home Insurance</a:t>
            </a:r>
          </a:p>
        </p:txBody>
      </p:sp>
      <p:sp>
        <p:nvSpPr>
          <p:cNvPr id="14343" name="Rectangle 3"/>
          <p:cNvSpPr>
            <a:spLocks noChangeArrowheads="1"/>
          </p:cNvSpPr>
          <p:nvPr/>
        </p:nvSpPr>
        <p:spPr bwMode="black">
          <a:xfrm>
            <a:off x="331726" y="1149963"/>
            <a:ext cx="8534400" cy="8925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143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28688C"/>
                </a:solidFill>
                <a:latin typeface="Arial "/>
                <a:cs typeface="Arial" charset="0"/>
              </a:rPr>
              <a:t>Q. Does your homeowners policy cover damage from flooding during a </a:t>
            </a:r>
            <a:r>
              <a:rPr lang="en-US" sz="2000" b="1" dirty="0" smtClean="0">
                <a:solidFill>
                  <a:srgbClr val="28688C"/>
                </a:solidFill>
                <a:latin typeface="Arial "/>
                <a:cs typeface="Arial" charset="0"/>
              </a:rPr>
              <a:t>hurricane?</a:t>
            </a:r>
            <a:r>
              <a:rPr lang="en-US" sz="2000" b="1" baseline="30000" dirty="0" smtClean="0">
                <a:solidFill>
                  <a:srgbClr val="28688C"/>
                </a:solidFill>
                <a:latin typeface="Arial "/>
                <a:cs typeface="Arial" charset="0"/>
              </a:rPr>
              <a:t>1</a:t>
            </a:r>
            <a:endParaRPr lang="en-US" sz="2000" b="1" baseline="30000" dirty="0">
              <a:solidFill>
                <a:srgbClr val="28688C"/>
              </a:solidFill>
              <a:latin typeface="Arial "/>
              <a:cs typeface="Arial" charset="0"/>
            </a:endParaRPr>
          </a:p>
          <a:p>
            <a:pPr defTabSz="1143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000" b="1" dirty="0">
              <a:solidFill>
                <a:srgbClr val="28688C"/>
              </a:solidFill>
              <a:latin typeface="Arial "/>
              <a:cs typeface="Arial" charset="0"/>
            </a:endParaRPr>
          </a:p>
        </p:txBody>
      </p:sp>
      <p:sp>
        <p:nvSpPr>
          <p:cNvPr id="14344" name="Rectangle 4"/>
          <p:cNvSpPr>
            <a:spLocks noChangeArrowheads="1"/>
          </p:cNvSpPr>
          <p:nvPr/>
        </p:nvSpPr>
        <p:spPr bwMode="auto">
          <a:xfrm>
            <a:off x="0" y="6389410"/>
            <a:ext cx="7569200" cy="46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5760" tIns="0" rIns="0" bIns="137160" anchor="b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Font typeface="Wingdings" pitchFamily="2" charset="2"/>
              <a:buNone/>
            </a:pPr>
            <a:r>
              <a:rPr lang="en-US" sz="1100" baseline="30000" dirty="0" smtClean="0">
                <a:solidFill>
                  <a:srgbClr val="000000"/>
                </a:solidFill>
                <a:latin typeface="Arial "/>
                <a:cs typeface="Arial" charset="0"/>
              </a:rPr>
              <a:t>1</a:t>
            </a:r>
            <a:r>
              <a:rPr lang="en-US" sz="1100" dirty="0" smtClean="0">
                <a:solidFill>
                  <a:srgbClr val="000000"/>
                </a:solidFill>
                <a:latin typeface="Arial "/>
                <a:cs typeface="Arial" charset="0"/>
              </a:rPr>
              <a:t>Asked of those who have home insurance.</a:t>
            </a:r>
          </a:p>
          <a:p>
            <a:pPr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Font typeface="Wingdings" pitchFamily="2" charset="2"/>
              <a:buNone/>
            </a:pPr>
            <a:r>
              <a:rPr lang="en-US" sz="1100" dirty="0" smtClean="0">
                <a:solidFill>
                  <a:srgbClr val="000000"/>
                </a:solidFill>
                <a:latin typeface="Arial "/>
                <a:cs typeface="Arial" charset="0"/>
              </a:rPr>
              <a:t>Source</a:t>
            </a:r>
            <a:r>
              <a:rPr lang="en-US" sz="1100" dirty="0">
                <a:solidFill>
                  <a:srgbClr val="000000"/>
                </a:solidFill>
                <a:latin typeface="Arial "/>
                <a:cs typeface="Arial" charset="0"/>
              </a:rPr>
              <a:t>: Insurance Information Institute Annual </a:t>
            </a:r>
            <a:r>
              <a:rPr lang="en-US" sz="1100" i="1" dirty="0">
                <a:solidFill>
                  <a:srgbClr val="000000"/>
                </a:solidFill>
                <a:latin typeface="Arial "/>
                <a:cs typeface="Arial" charset="0"/>
              </a:rPr>
              <a:t>Pulse</a:t>
            </a:r>
            <a:r>
              <a:rPr lang="en-US" sz="1100" dirty="0">
                <a:solidFill>
                  <a:srgbClr val="000000"/>
                </a:solidFill>
                <a:latin typeface="Arial "/>
                <a:cs typeface="Arial" charset="0"/>
              </a:rPr>
              <a:t> Survey.</a:t>
            </a:r>
          </a:p>
        </p:txBody>
      </p:sp>
      <p:sp>
        <p:nvSpPr>
          <p:cNvPr id="2069509" name="Text Box 5"/>
          <p:cNvSpPr txBox="1">
            <a:spLocks noChangeArrowheads="1"/>
          </p:cNvSpPr>
          <p:nvPr/>
        </p:nvSpPr>
        <p:spPr bwMode="blackWhite">
          <a:xfrm>
            <a:off x="397904" y="5049205"/>
            <a:ext cx="8203171" cy="1141155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DC5A01"/>
              </a:gs>
            </a:gsLst>
            <a:lin ang="5400000" scaled="1"/>
          </a:gradFill>
          <a:ln w="12700" algn="ctr">
            <a:solidFill>
              <a:srgbClr val="FF6801"/>
            </a:solidFill>
            <a:miter lim="800000"/>
            <a:headEnd type="none" w="sm" len="sm"/>
            <a:tailEnd type="none" w="sm" len="sm"/>
          </a:ln>
        </p:spPr>
        <p:txBody>
          <a:bodyPr bIns="6400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 "/>
                <a:cs typeface="Arial" charset="0"/>
              </a:rPr>
              <a:t>More </a:t>
            </a:r>
            <a:r>
              <a:rPr lang="en-US" b="1" dirty="0" smtClean="0">
                <a:solidFill>
                  <a:srgbClr val="FFFFFF"/>
                </a:solidFill>
                <a:latin typeface="Arial "/>
                <a:cs typeface="Arial" charset="0"/>
              </a:rPr>
              <a:t>Than Half of Homeowners Know Their HO Insurance Does Not Cover Flood From a Hurricane, But A Significant Proportion Either Think It Does Or Do Not Know.</a:t>
            </a:r>
            <a:endParaRPr lang="en-US" dirty="0">
              <a:solidFill>
                <a:srgbClr val="FFFFFF"/>
              </a:solidFill>
              <a:latin typeface="Arial "/>
              <a:cs typeface="Arial" charset="0"/>
            </a:endParaRPr>
          </a:p>
        </p:txBody>
      </p:sp>
      <p:graphicFrame>
        <p:nvGraphicFramePr>
          <p:cNvPr id="2" name="Object 2"/>
          <p:cNvGraphicFramePr>
            <a:graphicFrameLocks/>
          </p:cNvGraphicFramePr>
          <p:nvPr>
            <p:extLst/>
          </p:nvPr>
        </p:nvGraphicFramePr>
        <p:xfrm>
          <a:off x="2981325" y="1716276"/>
          <a:ext cx="2940050" cy="3325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346" name="Text Box 8"/>
          <p:cNvSpPr txBox="1">
            <a:spLocks noChangeArrowheads="1"/>
          </p:cNvSpPr>
          <p:nvPr/>
        </p:nvSpPr>
        <p:spPr bwMode="auto">
          <a:xfrm>
            <a:off x="2196927" y="2560752"/>
            <a:ext cx="118745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Wingdings" pitchFamily="2" charset="2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Don’t know</a:t>
            </a:r>
            <a:endParaRPr lang="en-US" sz="1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347" name="Text Box 9"/>
          <p:cNvSpPr txBox="1">
            <a:spLocks noChangeArrowheads="1"/>
          </p:cNvSpPr>
          <p:nvPr/>
        </p:nvSpPr>
        <p:spPr bwMode="auto">
          <a:xfrm>
            <a:off x="5727319" y="2573865"/>
            <a:ext cx="830262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Wingdings" pitchFamily="2" charset="2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Yes</a:t>
            </a:r>
            <a:endParaRPr lang="en-US" sz="1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348" name="Text Box 10"/>
          <p:cNvSpPr txBox="1">
            <a:spLocks noChangeArrowheads="1"/>
          </p:cNvSpPr>
          <p:nvPr/>
        </p:nvSpPr>
        <p:spPr bwMode="auto">
          <a:xfrm>
            <a:off x="4279900" y="4707099"/>
            <a:ext cx="5842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Wingdings" pitchFamily="2" charset="2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No</a:t>
            </a:r>
            <a:endParaRPr lang="en-US" sz="1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00454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69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69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950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I.I.I. Poll: Home Insurance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/>
          </p:nvPr>
        </p:nvGraphicFramePr>
        <p:xfrm>
          <a:off x="503237" y="2289864"/>
          <a:ext cx="8153400" cy="2787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12/01/09 - 9pm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eSlide – P6466 – The Financial Crisis and the Future of the P/C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11D71-409D-42DA-B483-98FA9D9DD1D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black">
          <a:xfrm>
            <a:off x="304800" y="1120868"/>
            <a:ext cx="8534400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28688C"/>
                </a:solidFill>
                <a:latin typeface="Arial "/>
                <a:cs typeface="Arial" charset="0"/>
              </a:rPr>
              <a:t>Q. Does </a:t>
            </a:r>
            <a:r>
              <a:rPr lang="en-US" sz="2000" b="1" dirty="0">
                <a:solidFill>
                  <a:srgbClr val="28688C"/>
                </a:solidFill>
                <a:latin typeface="Arial "/>
                <a:cs typeface="Arial" charset="0"/>
              </a:rPr>
              <a:t>your homeowners policy cover damage from flooding during a </a:t>
            </a:r>
            <a:r>
              <a:rPr lang="en-US" sz="2000" b="1" dirty="0" smtClean="0">
                <a:solidFill>
                  <a:srgbClr val="28688C"/>
                </a:solidFill>
                <a:latin typeface="Arial "/>
                <a:cs typeface="Arial" charset="0"/>
              </a:rPr>
              <a:t>hurricane?</a:t>
            </a:r>
            <a:r>
              <a:rPr lang="en-US" sz="2000" b="1" baseline="30000" dirty="0" smtClean="0">
                <a:solidFill>
                  <a:srgbClr val="225A7A"/>
                </a:solidFill>
                <a:latin typeface="Arial "/>
                <a:cs typeface="Arial" charset="0"/>
              </a:rPr>
              <a:t>1</a:t>
            </a:r>
            <a:endParaRPr lang="en-US" sz="2000" b="1" baseline="30000" dirty="0">
              <a:solidFill>
                <a:srgbClr val="225A7A"/>
              </a:solidFill>
              <a:latin typeface="Arial 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28688C"/>
                </a:solidFill>
                <a:latin typeface="Arial "/>
                <a:cs typeface="Arial" charset="0"/>
              </a:rPr>
              <a:t>                                              Respondents answering “YES”</a:t>
            </a:r>
            <a:endParaRPr lang="en-US" sz="2000" b="1" dirty="0">
              <a:solidFill>
                <a:srgbClr val="28688C"/>
              </a:solidFill>
              <a:latin typeface="Arial "/>
              <a:cs typeface="Arial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blackWhite">
          <a:xfrm>
            <a:off x="320675" y="5187257"/>
            <a:ext cx="8518525" cy="750887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DC5A01"/>
              </a:gs>
            </a:gsLst>
            <a:lin ang="5400000" scaled="1"/>
          </a:gradFill>
          <a:ln w="12700" algn="ctr">
            <a:solidFill>
              <a:srgbClr val="FF6801"/>
            </a:solidFill>
            <a:miter lim="800000"/>
            <a:headEnd type="none" w="sm" len="sm"/>
            <a:tailEnd type="none" w="sm" len="sm"/>
          </a:ln>
        </p:spPr>
        <p:txBody>
          <a:bodyPr bIns="64008" anchor="ctr"/>
          <a:lstStyle/>
          <a:p>
            <a:pPr algn="ctr" fontAlgn="base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 "/>
                <a:cs typeface="Arial" charset="0"/>
              </a:rPr>
              <a:t>Homeowners in the South and Northeast Were Most Likely to Think Home Insurance Pays for Flood Damage.</a:t>
            </a:r>
            <a:endParaRPr lang="en-US" b="1" dirty="0">
              <a:solidFill>
                <a:srgbClr val="FFFFFF"/>
              </a:solidFill>
              <a:latin typeface="Arial "/>
              <a:cs typeface="Arial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122962"/>
            <a:ext cx="7569200" cy="46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5760" tIns="0" rIns="0" bIns="137160" anchor="b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Font typeface="Wingdings" pitchFamily="2" charset="2"/>
              <a:buNone/>
            </a:pPr>
            <a:r>
              <a:rPr lang="en-US" sz="1100" baseline="30000" dirty="0" smtClean="0">
                <a:solidFill>
                  <a:srgbClr val="000000"/>
                </a:solidFill>
                <a:latin typeface="Arial "/>
                <a:cs typeface="Arial" charset="0"/>
              </a:rPr>
              <a:t>1</a:t>
            </a:r>
            <a:r>
              <a:rPr lang="en-US" sz="1100" dirty="0" smtClean="0">
                <a:solidFill>
                  <a:srgbClr val="000000"/>
                </a:solidFill>
                <a:latin typeface="Arial "/>
                <a:cs typeface="Arial" charset="0"/>
              </a:rPr>
              <a:t>Asked of those who have home insurance.</a:t>
            </a:r>
          </a:p>
          <a:p>
            <a:pPr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Font typeface="Wingdings" pitchFamily="2" charset="2"/>
              <a:buNone/>
            </a:pPr>
            <a:r>
              <a:rPr lang="en-US" sz="1100" dirty="0" smtClean="0">
                <a:solidFill>
                  <a:srgbClr val="000000"/>
                </a:solidFill>
                <a:latin typeface="Arial "/>
                <a:cs typeface="Arial" charset="0"/>
              </a:rPr>
              <a:t>Source: Insurance Information Institute Annual </a:t>
            </a:r>
            <a:r>
              <a:rPr lang="en-US" sz="1100" i="1" dirty="0" smtClean="0">
                <a:solidFill>
                  <a:srgbClr val="000000"/>
                </a:solidFill>
                <a:latin typeface="Arial "/>
                <a:cs typeface="Arial" charset="0"/>
              </a:rPr>
              <a:t>Pulse</a:t>
            </a:r>
            <a:r>
              <a:rPr lang="en-US" sz="1100" dirty="0" smtClean="0">
                <a:solidFill>
                  <a:srgbClr val="000000"/>
                </a:solidFill>
                <a:latin typeface="Arial "/>
                <a:cs typeface="Arial" charset="0"/>
              </a:rPr>
              <a:t> Survey.</a:t>
            </a:r>
            <a:endParaRPr lang="en-US" sz="1100" dirty="0">
              <a:solidFill>
                <a:srgbClr val="000000"/>
              </a:solidFill>
              <a:latin typeface="Arial 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36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05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12/01/09 - 9pm</a:t>
            </a:r>
          </a:p>
        </p:txBody>
      </p:sp>
      <p:sp>
        <p:nvSpPr>
          <p:cNvPr id="14340" name="Rectangle 106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eSlide – P6466 – The Financial Crisis and the Future of the P/C</a:t>
            </a:r>
          </a:p>
        </p:txBody>
      </p:sp>
      <p:sp>
        <p:nvSpPr>
          <p:cNvPr id="14341" name="Rectangle 110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8D41946-FD3D-4091-A2F2-5BB338BC6915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3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I.I.I. Poll: </a:t>
            </a:r>
            <a:r>
              <a:rPr lang="en-US" dirty="0" err="1" smtClean="0"/>
              <a:t>Superstorm</a:t>
            </a:r>
            <a:r>
              <a:rPr lang="en-US" dirty="0" smtClean="0"/>
              <a:t> Sandy Claims</a:t>
            </a:r>
          </a:p>
        </p:txBody>
      </p:sp>
      <p:sp>
        <p:nvSpPr>
          <p:cNvPr id="14343" name="Rectangle 3"/>
          <p:cNvSpPr>
            <a:spLocks noChangeArrowheads="1"/>
          </p:cNvSpPr>
          <p:nvPr/>
        </p:nvSpPr>
        <p:spPr bwMode="black">
          <a:xfrm>
            <a:off x="347663" y="1266825"/>
            <a:ext cx="8534400" cy="15388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225A7A"/>
                </a:solidFill>
                <a:latin typeface="Arial "/>
                <a:cs typeface="Arial" charset="0"/>
              </a:rPr>
              <a:t>Q</a:t>
            </a:r>
            <a:r>
              <a:rPr lang="en-US" sz="2000" b="1" dirty="0" smtClean="0">
                <a:solidFill>
                  <a:srgbClr val="225A7A"/>
                </a:solidFill>
                <a:latin typeface="Arial "/>
                <a:cs typeface="Arial" charset="0"/>
              </a:rPr>
              <a:t>.</a:t>
            </a:r>
            <a:r>
              <a:rPr lang="en-US" sz="2000" i="1" dirty="0">
                <a:solidFill>
                  <a:srgbClr val="000000"/>
                </a:solidFill>
                <a:latin typeface="Arial "/>
                <a:cs typeface="Arial" charset="0"/>
              </a:rPr>
              <a:t> </a:t>
            </a:r>
            <a:r>
              <a:rPr lang="en-US" sz="2000" b="1" dirty="0" smtClean="0">
                <a:solidFill>
                  <a:srgbClr val="28688C"/>
                </a:solidFill>
                <a:latin typeface="Arial "/>
                <a:cs typeface="Arial" charset="0"/>
              </a:rPr>
              <a:t>Do </a:t>
            </a:r>
            <a:r>
              <a:rPr lang="en-US" sz="2000" b="1" dirty="0">
                <a:solidFill>
                  <a:srgbClr val="28688C"/>
                </a:solidFill>
                <a:latin typeface="Arial "/>
                <a:cs typeface="Arial" charset="0"/>
              </a:rPr>
              <a:t>you think that the damages in these disputed claims from Hurricane Sandy were covered by homeowners insurance or flood insurance </a:t>
            </a:r>
            <a:r>
              <a:rPr lang="en-US" sz="2000" b="1" dirty="0" smtClean="0">
                <a:solidFill>
                  <a:srgbClr val="28688C"/>
                </a:solidFill>
                <a:latin typeface="Arial "/>
                <a:cs typeface="Arial" charset="0"/>
              </a:rPr>
              <a:t>policies?</a:t>
            </a:r>
            <a:r>
              <a:rPr lang="en-US" sz="2000" b="1" baseline="30000" dirty="0" smtClean="0">
                <a:solidFill>
                  <a:srgbClr val="28688C"/>
                </a:solidFill>
                <a:latin typeface="Arial "/>
                <a:cs typeface="Arial" charset="0"/>
              </a:rPr>
              <a:t>1</a:t>
            </a:r>
            <a:endParaRPr lang="en-US" sz="2000" b="1" baseline="30000" dirty="0">
              <a:solidFill>
                <a:srgbClr val="28688C"/>
              </a:solidFill>
              <a:latin typeface="Arial 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28688C"/>
              </a:solidFill>
              <a:latin typeface="Arial 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225A7A"/>
              </a:solidFill>
              <a:latin typeface="Arial "/>
              <a:cs typeface="Arial" charset="0"/>
            </a:endParaRPr>
          </a:p>
        </p:txBody>
      </p:sp>
      <p:sp>
        <p:nvSpPr>
          <p:cNvPr id="14344" name="Rectangle 4"/>
          <p:cNvSpPr>
            <a:spLocks noChangeArrowheads="1"/>
          </p:cNvSpPr>
          <p:nvPr/>
        </p:nvSpPr>
        <p:spPr bwMode="auto">
          <a:xfrm>
            <a:off x="0" y="6575615"/>
            <a:ext cx="7569200" cy="28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5760" tIns="0" rIns="0" bIns="137160" anchor="b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Font typeface="Wingdings" pitchFamily="2" charset="2"/>
              <a:buNone/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Source</a:t>
            </a:r>
            <a:r>
              <a:rPr lang="en-US" sz="1100" dirty="0">
                <a:solidFill>
                  <a:srgbClr val="000000"/>
                </a:solidFill>
                <a:latin typeface="Arial" charset="0"/>
                <a:cs typeface="Arial" charset="0"/>
              </a:rPr>
              <a:t>: Insurance Information Institute Annual </a:t>
            </a:r>
            <a:r>
              <a:rPr lang="en-US" sz="1100" i="1" dirty="0">
                <a:solidFill>
                  <a:srgbClr val="000000"/>
                </a:solidFill>
                <a:latin typeface="Arial" charset="0"/>
                <a:cs typeface="Arial" charset="0"/>
              </a:rPr>
              <a:t>Pulse</a:t>
            </a:r>
            <a:r>
              <a:rPr lang="en-US" sz="1100" dirty="0">
                <a:solidFill>
                  <a:srgbClr val="000000"/>
                </a:solidFill>
                <a:latin typeface="Arial" charset="0"/>
                <a:cs typeface="Arial" charset="0"/>
              </a:rPr>
              <a:t> Survey.</a:t>
            </a:r>
          </a:p>
        </p:txBody>
      </p:sp>
      <p:sp>
        <p:nvSpPr>
          <p:cNvPr id="2069509" name="Text Box 5"/>
          <p:cNvSpPr txBox="1">
            <a:spLocks noChangeArrowheads="1"/>
          </p:cNvSpPr>
          <p:nvPr/>
        </p:nvSpPr>
        <p:spPr bwMode="blackWhite">
          <a:xfrm>
            <a:off x="338259" y="5299418"/>
            <a:ext cx="8621713" cy="955332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DC5A01"/>
              </a:gs>
            </a:gsLst>
            <a:lin ang="5400000" scaled="1"/>
          </a:gradFill>
          <a:ln w="12700" algn="ctr">
            <a:solidFill>
              <a:srgbClr val="FF6801"/>
            </a:solidFill>
            <a:miter lim="800000"/>
            <a:headEnd type="none" w="sm" len="sm"/>
            <a:tailEnd type="none" w="sm" len="sm"/>
          </a:ln>
        </p:spPr>
        <p:txBody>
          <a:bodyPr bIns="64008" anchor="ctr"/>
          <a:lstStyle/>
          <a:p>
            <a:pPr algn="ctr" fontAlgn="base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Arial "/>
                <a:cs typeface="Arial" charset="0"/>
              </a:rPr>
              <a:t>Only 1/3 Third of </a:t>
            </a:r>
            <a:r>
              <a:rPr lang="en-US" sz="2000" b="1" dirty="0" smtClean="0">
                <a:solidFill>
                  <a:srgbClr val="FFFFFF"/>
                </a:solidFill>
                <a:latin typeface="Arial "/>
                <a:cs typeface="Arial" panose="020B0604020202020204" pitchFamily="34" charset="0"/>
              </a:rPr>
              <a:t>Those</a:t>
            </a:r>
            <a:r>
              <a:rPr lang="en-US" sz="2000" b="1" dirty="0" smtClean="0">
                <a:solidFill>
                  <a:srgbClr val="FFFFFF"/>
                </a:solidFill>
                <a:latin typeface="Arial "/>
                <a:cs typeface="Arial" charset="0"/>
              </a:rPr>
              <a:t> Who Heard About </a:t>
            </a:r>
            <a:r>
              <a:rPr lang="en-US" sz="2000" b="1" dirty="0" err="1" smtClean="0">
                <a:solidFill>
                  <a:srgbClr val="FFFFFF"/>
                </a:solidFill>
                <a:latin typeface="Arial "/>
                <a:cs typeface="Arial" charset="0"/>
              </a:rPr>
              <a:t>Superstorm</a:t>
            </a:r>
            <a:r>
              <a:rPr lang="en-US" sz="2000" b="1" dirty="0" smtClean="0">
                <a:solidFill>
                  <a:srgbClr val="FFFFFF"/>
                </a:solidFill>
                <a:latin typeface="Arial "/>
                <a:cs typeface="Arial" charset="0"/>
              </a:rPr>
              <a:t> Sandy Claim Disputes Thought the Claims Were Related to Home Insurance while 43% Understood </a:t>
            </a:r>
            <a:r>
              <a:rPr lang="en-US" sz="2000" b="1" dirty="0">
                <a:solidFill>
                  <a:srgbClr val="FFFFFF"/>
                </a:solidFill>
                <a:latin typeface="Arial "/>
                <a:cs typeface="Arial" charset="0"/>
              </a:rPr>
              <a:t>C</a:t>
            </a:r>
            <a:r>
              <a:rPr lang="en-US" sz="2000" b="1" dirty="0" smtClean="0">
                <a:solidFill>
                  <a:srgbClr val="FFFFFF"/>
                </a:solidFill>
                <a:latin typeface="Arial "/>
                <a:cs typeface="Arial" charset="0"/>
              </a:rPr>
              <a:t>orrectly that the Claims are on Flood Policies.</a:t>
            </a:r>
            <a:endParaRPr lang="en-US" sz="2000" b="1" dirty="0">
              <a:solidFill>
                <a:srgbClr val="FFFFFF"/>
              </a:solidFill>
              <a:latin typeface="Arial "/>
              <a:cs typeface="Arial" charset="0"/>
            </a:endParaRPr>
          </a:p>
        </p:txBody>
      </p:sp>
      <p:graphicFrame>
        <p:nvGraphicFramePr>
          <p:cNvPr id="2" name="Object 2"/>
          <p:cNvGraphicFramePr>
            <a:graphicFrameLocks/>
          </p:cNvGraphicFramePr>
          <p:nvPr>
            <p:extLst/>
          </p:nvPr>
        </p:nvGraphicFramePr>
        <p:xfrm>
          <a:off x="2955567" y="2443797"/>
          <a:ext cx="2940050" cy="2619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346" name="Text Box 8"/>
          <p:cNvSpPr txBox="1">
            <a:spLocks noChangeArrowheads="1"/>
          </p:cNvSpPr>
          <p:nvPr/>
        </p:nvSpPr>
        <p:spPr bwMode="auto">
          <a:xfrm>
            <a:off x="2153531" y="2730142"/>
            <a:ext cx="118745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Wingdings" pitchFamily="2" charset="2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Don’t know</a:t>
            </a:r>
            <a:endParaRPr lang="en-US" sz="1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347" name="Text Box 9"/>
          <p:cNvSpPr txBox="1">
            <a:spLocks noChangeArrowheads="1"/>
          </p:cNvSpPr>
          <p:nvPr/>
        </p:nvSpPr>
        <p:spPr bwMode="auto">
          <a:xfrm>
            <a:off x="5653796" y="2936538"/>
            <a:ext cx="1056097" cy="58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Wingdings" pitchFamily="2" charset="2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Home insurance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Wingdings" pitchFamily="2" charset="2"/>
              <a:buNone/>
            </a:pPr>
            <a:endParaRPr lang="en-US" sz="1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348" name="Text Box 10"/>
          <p:cNvSpPr txBox="1">
            <a:spLocks noChangeArrowheads="1"/>
          </p:cNvSpPr>
          <p:nvPr/>
        </p:nvSpPr>
        <p:spPr bwMode="auto">
          <a:xfrm>
            <a:off x="2180645" y="4428147"/>
            <a:ext cx="1029860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Wingdings" pitchFamily="2" charset="2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Flood insurance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7663" y="6254750"/>
            <a:ext cx="8602906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</a:pPr>
            <a:r>
              <a:rPr lang="en-US" sz="1100" baseline="30000" dirty="0">
                <a:solidFill>
                  <a:srgbClr val="000000"/>
                </a:solidFill>
                <a:latin typeface="Arial" charset="0"/>
                <a:cs typeface="Arial" charset="0"/>
              </a:rPr>
              <a:t>1</a:t>
            </a:r>
            <a:r>
              <a:rPr lang="en-US" sz="1100" dirty="0">
                <a:solidFill>
                  <a:srgbClr val="000000"/>
                </a:solidFill>
                <a:latin typeface="Arial" charset="0"/>
                <a:cs typeface="Arial" charset="0"/>
              </a:rPr>
              <a:t>Asked of those </a:t>
            </a:r>
            <a:r>
              <a:rPr lang="en-US" sz="11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who had heard about disputes following Hurricane Sandy.</a:t>
            </a:r>
            <a:endParaRPr lang="en-US" sz="11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15984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69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69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950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10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10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15000"/>
              </a:spcBef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20000"/>
              </a:spcBef>
              <a:buClrTx/>
              <a:buFontTx/>
              <a:buNone/>
            </a:pPr>
            <a:fld id="{4AB3629B-0EBC-4EDE-81DD-4B9169E65B3A}" type="slidenum">
              <a:rPr lang="en-US" altLang="en-US" sz="900" smtClean="0">
                <a:solidFill>
                  <a:srgbClr val="000000"/>
                </a:solidFill>
              </a:rPr>
              <a:pPr>
                <a:lnSpc>
                  <a:spcPct val="85000"/>
                </a:lnSpc>
                <a:spcBef>
                  <a:spcPct val="20000"/>
                </a:spcBef>
                <a:buClrTx/>
                <a:buFontTx/>
                <a:buNone/>
              </a:pPr>
              <a:t>37</a:t>
            </a:fld>
            <a:endParaRPr lang="en-US" altLang="en-US" sz="900" smtClean="0">
              <a:solidFill>
                <a:srgbClr val="000000"/>
              </a:solidFill>
            </a:endParaRPr>
          </a:p>
        </p:txBody>
      </p:sp>
      <p:sp>
        <p:nvSpPr>
          <p:cNvPr id="5123" name="Rectangle 2"/>
          <p:cNvSpPr txBox="1">
            <a:spLocks noChangeArrowheads="1"/>
          </p:cNvSpPr>
          <p:nvPr/>
        </p:nvSpPr>
        <p:spPr bwMode="auto">
          <a:xfrm>
            <a:off x="0" y="0"/>
            <a:ext cx="8035925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lnSpc>
                <a:spcPct val="90000"/>
              </a:lnSpc>
              <a:spcBef>
                <a:spcPct val="10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15000"/>
              </a:spcBef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600" b="1" dirty="0">
                <a:solidFill>
                  <a:srgbClr val="225A7A"/>
                </a:solidFill>
                <a:cs typeface="Arial" charset="0"/>
              </a:rPr>
              <a:t>Number of National Flood Insurance Program Policies in Force at Year-End, 1980-2015*</a:t>
            </a:r>
          </a:p>
        </p:txBody>
      </p:sp>
      <p:sp>
        <p:nvSpPr>
          <p:cNvPr id="5124" name="Rectangle 7"/>
          <p:cNvSpPr>
            <a:spLocks noChangeArrowheads="1"/>
          </p:cNvSpPr>
          <p:nvPr/>
        </p:nvSpPr>
        <p:spPr bwMode="auto">
          <a:xfrm>
            <a:off x="9525" y="6226175"/>
            <a:ext cx="87503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10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15000"/>
              </a:spcBef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cs typeface="Arial" charset="0"/>
              </a:rPr>
              <a:t>Source: National Flood Insurance Program. </a:t>
            </a:r>
            <a:br>
              <a:rPr lang="en-US" altLang="en-US" sz="1100">
                <a:solidFill>
                  <a:srgbClr val="000000"/>
                </a:solidFill>
                <a:cs typeface="Arial" charset="0"/>
              </a:rPr>
            </a:br>
            <a:r>
              <a:rPr lang="en-US" altLang="en-US" sz="1100">
                <a:solidFill>
                  <a:srgbClr val="000000"/>
                </a:solidFill>
                <a:cs typeface="Arial" charset="0"/>
              </a:rPr>
              <a:t>* As of July, 2015</a:t>
            </a:r>
          </a:p>
        </p:txBody>
      </p:sp>
      <p:graphicFrame>
        <p:nvGraphicFramePr>
          <p:cNvPr id="5125" name="Object 3"/>
          <p:cNvGraphicFramePr>
            <a:graphicFrameLocks noChangeAspect="1"/>
          </p:cNvGraphicFramePr>
          <p:nvPr>
            <p:extLst/>
          </p:nvPr>
        </p:nvGraphicFramePr>
        <p:xfrm>
          <a:off x="9525" y="1201738"/>
          <a:ext cx="9134475" cy="5227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Chart" r:id="rId4" imgW="8810557" imgH="4552860" progId="MSGraph.Chart.8">
                  <p:embed followColorScheme="full"/>
                </p:oleObj>
              </mc:Choice>
              <mc:Fallback>
                <p:oleObj name="Chart" r:id="rId4" imgW="8810557" imgH="455286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" y="1201738"/>
                        <a:ext cx="9134475" cy="5227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2459038"/>
            <a:ext cx="738664" cy="2308324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(</a:t>
            </a: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millions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blackWhite">
          <a:xfrm>
            <a:off x="4922532" y="3018445"/>
            <a:ext cx="2897165" cy="2105806"/>
          </a:xfrm>
          <a:prstGeom prst="wedgeRectCallout">
            <a:avLst>
              <a:gd name="adj1" fmla="val 64649"/>
              <a:gd name="adj2" fmla="val -71382"/>
            </a:avLst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66275"/>
                  <a:invGamma/>
                </a:schemeClr>
              </a:gs>
            </a:gsLst>
            <a:lin ang="5400000" scaled="1"/>
          </a:gradFill>
          <a:ln w="2857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tIns="91440" bIns="91440" anchor="ctr"/>
          <a:lstStyle/>
          <a:p>
            <a:pPr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The number of NFIP policies in force has plunged by 549,000 or 9.6% since 2009, even as coastal development surges and sea levels rise</a:t>
            </a:r>
            <a:endParaRPr lang="en-US" sz="20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7334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10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10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15000"/>
              </a:spcBef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20000"/>
              </a:spcBef>
              <a:buClrTx/>
              <a:buFontTx/>
              <a:buNone/>
            </a:pPr>
            <a:fld id="{4AB3629B-0EBC-4EDE-81DD-4B9169E65B3A}" type="slidenum">
              <a:rPr lang="en-US" altLang="en-US" sz="900" smtClean="0">
                <a:solidFill>
                  <a:srgbClr val="000000"/>
                </a:solidFill>
              </a:rPr>
              <a:pPr>
                <a:lnSpc>
                  <a:spcPct val="85000"/>
                </a:lnSpc>
                <a:spcBef>
                  <a:spcPct val="20000"/>
                </a:spcBef>
                <a:buClrTx/>
                <a:buFontTx/>
                <a:buNone/>
              </a:pPr>
              <a:t>38</a:t>
            </a:fld>
            <a:endParaRPr lang="en-US" altLang="en-US" sz="900" smtClean="0">
              <a:solidFill>
                <a:srgbClr val="000000"/>
              </a:solidFill>
            </a:endParaRPr>
          </a:p>
        </p:txBody>
      </p:sp>
      <p:sp>
        <p:nvSpPr>
          <p:cNvPr id="5123" name="Rectangle 2"/>
          <p:cNvSpPr txBox="1">
            <a:spLocks noChangeArrowheads="1"/>
          </p:cNvSpPr>
          <p:nvPr/>
        </p:nvSpPr>
        <p:spPr bwMode="auto">
          <a:xfrm>
            <a:off x="0" y="0"/>
            <a:ext cx="8035925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lnSpc>
                <a:spcPct val="90000"/>
              </a:lnSpc>
              <a:spcBef>
                <a:spcPct val="10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15000"/>
              </a:spcBef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500" b="1" dirty="0">
                <a:solidFill>
                  <a:srgbClr val="225A7A"/>
                </a:solidFill>
                <a:cs typeface="Arial" charset="0"/>
              </a:rPr>
              <a:t>Number of National Flood Insurance Program </a:t>
            </a:r>
            <a:r>
              <a:rPr lang="en-US" altLang="en-US" sz="2500" b="1" dirty="0" smtClean="0">
                <a:solidFill>
                  <a:srgbClr val="225A7A"/>
                </a:solidFill>
                <a:cs typeface="Arial" charset="0"/>
              </a:rPr>
              <a:t> Policies </a:t>
            </a:r>
            <a:r>
              <a:rPr lang="en-US" altLang="en-US" sz="2500" b="1" dirty="0">
                <a:solidFill>
                  <a:srgbClr val="225A7A"/>
                </a:solidFill>
                <a:cs typeface="Arial" charset="0"/>
              </a:rPr>
              <a:t>in </a:t>
            </a:r>
            <a:r>
              <a:rPr lang="en-US" altLang="en-US" sz="2500" b="1" dirty="0" smtClean="0">
                <a:solidFill>
                  <a:srgbClr val="225A7A"/>
                </a:solidFill>
                <a:cs typeface="Arial" charset="0"/>
              </a:rPr>
              <a:t>Force by Month, Mar. 2004 – Mar. 2015</a:t>
            </a:r>
            <a:endParaRPr lang="en-US" altLang="en-US" sz="2500" b="1" dirty="0">
              <a:solidFill>
                <a:srgbClr val="225A7A"/>
              </a:solidFill>
              <a:cs typeface="Arial" charset="0"/>
            </a:endParaRPr>
          </a:p>
        </p:txBody>
      </p:sp>
      <p:sp>
        <p:nvSpPr>
          <p:cNvPr id="5124" name="Rectangle 7"/>
          <p:cNvSpPr>
            <a:spLocks noChangeArrowheads="1"/>
          </p:cNvSpPr>
          <p:nvPr/>
        </p:nvSpPr>
        <p:spPr bwMode="auto">
          <a:xfrm>
            <a:off x="74612" y="6518175"/>
            <a:ext cx="87503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10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15000"/>
              </a:spcBef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charset="0"/>
              </a:rPr>
              <a:t>Source: </a:t>
            </a:r>
            <a:r>
              <a:rPr lang="en-US" altLang="en-US" sz="1100" dirty="0" smtClean="0">
                <a:solidFill>
                  <a:srgbClr val="000000"/>
                </a:solidFill>
                <a:cs typeface="Arial" charset="0"/>
              </a:rPr>
              <a:t>FEMA/NFIP. </a:t>
            </a:r>
            <a:r>
              <a:rPr lang="en-US" altLang="en-US" sz="1100" dirty="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100" dirty="0">
                <a:solidFill>
                  <a:srgbClr val="000000"/>
                </a:solidFill>
                <a:cs typeface="Arial" charset="0"/>
              </a:rPr>
            </a:br>
            <a:endParaRPr lang="en-US" altLang="en-US" sz="11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31" y="1104801"/>
            <a:ext cx="8617662" cy="532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65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298244"/>
            <a:ext cx="7696200" cy="396875"/>
          </a:xfrm>
        </p:spPr>
        <p:txBody>
          <a:bodyPr/>
          <a:lstStyle/>
          <a:p>
            <a:r>
              <a:rPr lang="en-US" dirty="0" smtClean="0"/>
              <a:t>Florida’s Longest Spans Between Major Hurricanes</a:t>
            </a:r>
          </a:p>
        </p:txBody>
      </p:sp>
      <p:sp>
        <p:nvSpPr>
          <p:cNvPr id="4763651" name="Rectangle 3"/>
          <p:cNvSpPr>
            <a:spLocks noChangeArrowheads="1"/>
          </p:cNvSpPr>
          <p:nvPr/>
        </p:nvSpPr>
        <p:spPr bwMode="auto">
          <a:xfrm>
            <a:off x="165100" y="6338888"/>
            <a:ext cx="8686800" cy="47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5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*As of Sept. 28, 2015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5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Source</a:t>
            </a:r>
            <a:r>
              <a:rPr lang="en-US" sz="1250" dirty="0">
                <a:solidFill>
                  <a:srgbClr val="000000"/>
                </a:solidFill>
                <a:latin typeface="Arial" charset="0"/>
                <a:cs typeface="Arial" charset="0"/>
              </a:rPr>
              <a:t>: Insurance Information </a:t>
            </a:r>
            <a:r>
              <a:rPr lang="en-US" sz="125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Institute and flhurricane.com</a:t>
            </a:r>
            <a:r>
              <a:rPr lang="en-US" sz="1250" dirty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  <a:r>
              <a:rPr lang="en-US" sz="125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en-US" sz="125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1506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709726813"/>
              </p:ext>
            </p:extLst>
          </p:nvPr>
        </p:nvGraphicFramePr>
        <p:xfrm>
          <a:off x="506413" y="1028700"/>
          <a:ext cx="8283575" cy="501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Chart" r:id="rId4" imgW="4572208" imgH="2768554" progId="MSGraph.Chart.8">
                  <p:embed followColorScheme="full"/>
                </p:oleObj>
              </mc:Choice>
              <mc:Fallback>
                <p:oleObj name="Chart" r:id="rId4" imgW="4572208" imgH="2768554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413" y="1028700"/>
                        <a:ext cx="8283575" cy="501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utoShape 6"/>
          <p:cNvSpPr>
            <a:spLocks noChangeArrowheads="1"/>
          </p:cNvSpPr>
          <p:nvPr/>
        </p:nvSpPr>
        <p:spPr bwMode="blackWhite">
          <a:xfrm>
            <a:off x="3645695" y="1185338"/>
            <a:ext cx="5123876" cy="1127125"/>
          </a:xfrm>
          <a:prstGeom prst="wedgeRectCallout">
            <a:avLst>
              <a:gd name="adj1" fmla="val -26968"/>
              <a:gd name="adj2" fmla="val -45412"/>
            </a:avLst>
          </a:prstGeom>
          <a:gradFill rotWithShape="1">
            <a:gsLst>
              <a:gs pos="0">
                <a:schemeClr val="accent1"/>
              </a:gs>
              <a:gs pos="100000">
                <a:srgbClr val="173C51"/>
              </a:gs>
            </a:gsLst>
            <a:lin ang="5400000" scaled="1"/>
          </a:gra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tIns="91440" bIns="91440" anchor="ctr"/>
          <a:lstStyle/>
          <a:p>
            <a:pPr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Font typeface="Wingdings" pitchFamily="2" charset="2"/>
              <a:buNone/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The current hurricane dry spell is now the  longest in recorded history.  Despite recent low activity, it is not a question of “IF” a hurricane will hit Florida but “WHEN”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1335388" y="4137563"/>
            <a:ext cx="1281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9 Years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339 Days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3019120" y="4154771"/>
            <a:ext cx="1316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6 Years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249 Days*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4720060" y="4189187"/>
            <a:ext cx="1316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6 Years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79 Days*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6406252" y="4164611"/>
            <a:ext cx="1316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6 Years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317 Days*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black">
          <a:xfrm>
            <a:off x="466918" y="1560158"/>
            <a:ext cx="8534400" cy="220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143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225A7A"/>
                </a:solidFill>
                <a:latin typeface="Arial "/>
                <a:cs typeface="Arial" charset="0"/>
              </a:rPr>
              <a:t>Years</a:t>
            </a:r>
            <a:endParaRPr lang="en-US" sz="1600" b="1" dirty="0">
              <a:solidFill>
                <a:srgbClr val="225A7A"/>
              </a:solidFill>
              <a:latin typeface="Arial 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403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5" descr="Welt_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484784"/>
            <a:ext cx="7651299" cy="4536504"/>
          </a:xfrm>
          <a:prstGeom prst="rect">
            <a:avLst/>
          </a:prstGeom>
          <a:noFill/>
        </p:spPr>
      </p:pic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359816847"/>
              </p:ext>
            </p:extLst>
          </p:nvPr>
        </p:nvGraphicFramePr>
        <p:xfrm>
          <a:off x="269971" y="1148558"/>
          <a:ext cx="8424936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black">
          <a:xfrm>
            <a:off x="755651" y="332111"/>
            <a:ext cx="7939256" cy="72062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SwissReSans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Global</a:t>
            </a:r>
            <a:r>
              <a:rPr lang="en-GB" dirty="0" smtClean="0"/>
              <a:t> natural catastrophe losses totalled USD 1.8 trillion* over the last decade, with 70% uninsured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05360" y="6117110"/>
            <a:ext cx="3998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 smtClean="0">
                <a:solidFill>
                  <a:srgbClr val="283E36"/>
                </a:solidFill>
              </a:rPr>
              <a:t>* in 2014 </a:t>
            </a:r>
            <a:r>
              <a:rPr lang="de-CH" sz="1000" dirty="0" err="1" smtClean="0">
                <a:solidFill>
                  <a:srgbClr val="283E36"/>
                </a:solidFill>
              </a:rPr>
              <a:t>dollars</a:t>
            </a:r>
            <a:r>
              <a:rPr lang="de-CH" sz="1000" dirty="0" smtClean="0">
                <a:solidFill>
                  <a:srgbClr val="283E36"/>
                </a:solidFill>
              </a:rPr>
              <a:t/>
            </a:r>
            <a:br>
              <a:rPr lang="de-CH" sz="1000" dirty="0" smtClean="0">
                <a:solidFill>
                  <a:srgbClr val="283E36"/>
                </a:solidFill>
              </a:rPr>
            </a:br>
            <a:r>
              <a:rPr lang="de-CH" sz="1000" dirty="0" smtClean="0">
                <a:solidFill>
                  <a:srgbClr val="283E36"/>
                </a:solidFill>
              </a:rPr>
              <a:t>Source: Swiss Re Economic Research &amp; Consulting and Cat Perils.</a:t>
            </a:r>
            <a:endParaRPr lang="en-GB" sz="1000" dirty="0" smtClean="0">
              <a:solidFill>
                <a:srgbClr val="283E36"/>
              </a:solidFill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17325046"/>
              </p:ext>
            </p:extLst>
          </p:nvPr>
        </p:nvGraphicFramePr>
        <p:xfrm>
          <a:off x="3658753" y="1603343"/>
          <a:ext cx="5219345" cy="3546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Content Placeholder 1"/>
          <p:cNvSpPr txBox="1">
            <a:spLocks/>
          </p:cNvSpPr>
          <p:nvPr/>
        </p:nvSpPr>
        <p:spPr bwMode="black">
          <a:xfrm>
            <a:off x="1043609" y="5157192"/>
            <a:ext cx="7651298" cy="9779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Tx/>
              <a:buSzPct val="10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SwissReSans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SwissReSans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SwissReSans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SwissReSans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SwissReSans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SwissReSans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SwissReSans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SwissReSans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SwissReSans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The global natural catastrophe property protection gap has risen steadily over the last 10 years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70% of the economic losses, or USD 1.3 trillion, were uninsured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5675543"/>
              </p:ext>
            </p:extLst>
          </p:nvPr>
        </p:nvGraphicFramePr>
        <p:xfrm>
          <a:off x="593304" y="2132856"/>
          <a:ext cx="4049567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2150875"/>
              </p:ext>
            </p:extLst>
          </p:nvPr>
        </p:nvGraphicFramePr>
        <p:xfrm>
          <a:off x="107504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69568" y="2225192"/>
            <a:ext cx="172819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SwissReSans" pitchFamily="34" charset="0"/>
              </a:rPr>
              <a:t>USD 548 </a:t>
            </a:r>
            <a:r>
              <a:rPr lang="it-IT" dirty="0" err="1" smtClean="0">
                <a:latin typeface="SwissReSans" pitchFamily="34" charset="0"/>
              </a:rPr>
              <a:t>billion</a:t>
            </a:r>
            <a:r>
              <a:rPr lang="it-IT" dirty="0" smtClean="0">
                <a:latin typeface="SwissReSans" pitchFamily="34" charset="0"/>
              </a:rPr>
              <a:t> </a:t>
            </a:r>
            <a:r>
              <a:rPr lang="it-IT" dirty="0" err="1" smtClean="0">
                <a:latin typeface="SwissReSans" pitchFamily="34" charset="0"/>
              </a:rPr>
              <a:t>insured</a:t>
            </a:r>
            <a:r>
              <a:rPr lang="it-IT" dirty="0" smtClean="0">
                <a:latin typeface="SwissReSans" pitchFamily="34" charset="0"/>
              </a:rPr>
              <a:t> </a:t>
            </a:r>
            <a:r>
              <a:rPr lang="it-IT" dirty="0" err="1" smtClean="0">
                <a:latin typeface="SwissReSans" pitchFamily="34" charset="0"/>
              </a:rPr>
              <a:t>losses</a:t>
            </a:r>
            <a:r>
              <a:rPr lang="it-IT" dirty="0" smtClean="0">
                <a:latin typeface="SwissReSans" pitchFamily="34" charset="0"/>
              </a:rPr>
              <a:t>*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17420" y="4946155"/>
            <a:ext cx="2376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SwissReSans" pitchFamily="34" charset="0"/>
              </a:rPr>
              <a:t>  Uninsured losses last 10 years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72083" y="5043373"/>
            <a:ext cx="88850" cy="92790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>
              <a:latin typeface="SwissReSans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81494" y="2232340"/>
            <a:ext cx="175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SwissReSans" pitchFamily="34" charset="0"/>
              </a:rPr>
              <a:t>USD 1.3 trillion</a:t>
            </a:r>
          </a:p>
        </p:txBody>
      </p:sp>
    </p:spTree>
    <p:extLst>
      <p:ext uri="{BB962C8B-B14F-4D97-AF65-F5344CB8AC3E}">
        <p14:creationId xmlns:p14="http://schemas.microsoft.com/office/powerpoint/2010/main" val="25807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298244"/>
            <a:ext cx="7696200" cy="396875"/>
          </a:xfrm>
        </p:spPr>
        <p:txBody>
          <a:bodyPr/>
          <a:lstStyle/>
          <a:p>
            <a:r>
              <a:rPr lang="en-US" dirty="0" smtClean="0"/>
              <a:t>Florida’s Longest Span Between Hurricanes</a:t>
            </a:r>
          </a:p>
        </p:txBody>
      </p:sp>
      <p:sp>
        <p:nvSpPr>
          <p:cNvPr id="4763651" name="Rectangle 3"/>
          <p:cNvSpPr>
            <a:spLocks noChangeArrowheads="1"/>
          </p:cNvSpPr>
          <p:nvPr/>
        </p:nvSpPr>
        <p:spPr bwMode="auto">
          <a:xfrm>
            <a:off x="165100" y="6338888"/>
            <a:ext cx="8686800" cy="47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5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*As of Sept. 28, 2015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5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Source</a:t>
            </a:r>
            <a:r>
              <a:rPr lang="en-US" sz="1250" dirty="0">
                <a:solidFill>
                  <a:srgbClr val="000000"/>
                </a:solidFill>
                <a:latin typeface="Arial" charset="0"/>
                <a:cs typeface="Arial" charset="0"/>
              </a:rPr>
              <a:t>: Insurance Information </a:t>
            </a:r>
            <a:r>
              <a:rPr lang="en-US" sz="125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Institute and flhurricane.com</a:t>
            </a:r>
            <a:r>
              <a:rPr lang="en-US" sz="1250" dirty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  <a:r>
              <a:rPr lang="en-US" sz="125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en-US" sz="125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1506" name="Object 2"/>
          <p:cNvGraphicFramePr>
            <a:graphicFrameLocks noGrp="1" noChangeAspect="1"/>
          </p:cNvGraphicFramePr>
          <p:nvPr>
            <p:ph type="chart" idx="1"/>
            <p:extLst/>
          </p:nvPr>
        </p:nvGraphicFramePr>
        <p:xfrm>
          <a:off x="495300" y="1028700"/>
          <a:ext cx="8305800" cy="501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Chart" r:id="rId4" imgW="6858000" imgH="4152810" progId="MSGraph.Chart.8">
                  <p:embed followColorScheme="full"/>
                </p:oleObj>
              </mc:Choice>
              <mc:Fallback>
                <p:oleObj name="Chart" r:id="rId4" imgW="6858000" imgH="4152810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" y="1028700"/>
                        <a:ext cx="8305800" cy="501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utoShape 6"/>
          <p:cNvSpPr>
            <a:spLocks noChangeArrowheads="1"/>
          </p:cNvSpPr>
          <p:nvPr/>
        </p:nvSpPr>
        <p:spPr bwMode="blackWhite">
          <a:xfrm>
            <a:off x="3645695" y="1185338"/>
            <a:ext cx="5123876" cy="1127125"/>
          </a:xfrm>
          <a:prstGeom prst="wedgeRectCallout">
            <a:avLst>
              <a:gd name="adj1" fmla="val -26968"/>
              <a:gd name="adj2" fmla="val -45412"/>
            </a:avLst>
          </a:prstGeom>
          <a:gradFill rotWithShape="1">
            <a:gsLst>
              <a:gs pos="0">
                <a:schemeClr val="accent1"/>
              </a:gs>
              <a:gs pos="100000">
                <a:srgbClr val="173C51"/>
              </a:gs>
            </a:gsLst>
            <a:lin ang="5400000" scaled="1"/>
          </a:gra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tIns="91440" bIns="91440" anchor="ctr"/>
          <a:lstStyle/>
          <a:p>
            <a:pPr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Font typeface="Wingdings" pitchFamily="2" charset="2"/>
              <a:buNone/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The current hurricane dry spell is now the  longest in recorded history.  Despite recent low activity, it is not a question of “IF” a hurricane will hit Florida but “WHEN”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1415846" y="4218020"/>
            <a:ext cx="1120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9 Years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53 Days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3019120" y="4154771"/>
            <a:ext cx="1316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6 Years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249 Days*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4720060" y="4189187"/>
            <a:ext cx="1316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6 Years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79 Days*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6406252" y="4164611"/>
            <a:ext cx="1316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6 Years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317 Days*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9805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498" name="Rectangle 2"/>
          <p:cNvSpPr>
            <a:spLocks noGrp="1" noChangeArrowheads="1"/>
          </p:cNvSpPr>
          <p:nvPr>
            <p:ph type="ctrTitle" idx="4294967295"/>
          </p:nvPr>
        </p:nvSpPr>
        <p:spPr bwMode="blackWhite">
          <a:xfrm>
            <a:off x="551529" y="2231967"/>
            <a:ext cx="7981950" cy="1470025"/>
          </a:xfrm>
          <a:gradFill rotWithShape="1">
            <a:gsLst>
              <a:gs pos="0">
                <a:srgbClr val="FF6801"/>
              </a:gs>
              <a:gs pos="100000">
                <a:srgbClr val="DC5A01"/>
              </a:gs>
            </a:gsLst>
            <a:lin ang="5400000" scaled="1"/>
          </a:gradFill>
          <a:ln w="12700" cap="flat" algn="ctr">
            <a:solidFill>
              <a:srgbClr val="FF6801"/>
            </a:solidFill>
          </a:ln>
        </p:spPr>
        <p:txBody>
          <a:bodyPr/>
          <a:lstStyle/>
          <a:p>
            <a:pPr algn="ctr" defTabSz="914400" eaLnBrk="1" hangingPunct="1">
              <a:lnSpc>
                <a:spcPct val="95000"/>
              </a:lnSpc>
              <a:spcBef>
                <a:spcPct val="25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21</a:t>
            </a:r>
            <a:r>
              <a:rPr lang="en-US" sz="3800" baseline="30000" dirty="0" smtClean="0">
                <a:solidFill>
                  <a:schemeClr val="bg1"/>
                </a:solidFill>
              </a:rPr>
              <a:t>st</a:t>
            </a:r>
            <a:r>
              <a:rPr lang="en-US" sz="3800" dirty="0" smtClean="0">
                <a:solidFill>
                  <a:schemeClr val="bg1"/>
                </a:solidFill>
              </a:rPr>
              <a:t> CENTURY RISKS</a:t>
            </a:r>
          </a:p>
        </p:txBody>
      </p:sp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0" y="6556375"/>
            <a:ext cx="9144000" cy="301625"/>
          </a:xfrm>
          <a:prstGeom prst="rect">
            <a:avLst/>
          </a:prstGeom>
          <a:solidFill>
            <a:srgbClr val="225A7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8601075" y="6656388"/>
            <a:ext cx="447675" cy="11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</a:pPr>
            <a:fld id="{9FAF68DA-B98E-484D-9896-A23C0EED5EBE}" type="slidenum">
              <a:rPr lang="en-US" sz="900">
                <a:solidFill>
                  <a:srgbClr val="FFFFFF"/>
                </a:solidFill>
                <a:latin typeface="Arial" charset="0"/>
                <a:cs typeface="Arial" charset="0"/>
              </a:rPr>
              <a:pPr algn="r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</a:pPr>
              <a:t>41</a:t>
            </a:fld>
            <a:endParaRPr lang="en-US" sz="9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433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1175" y="838200"/>
            <a:ext cx="30321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17091" y="4257559"/>
            <a:ext cx="8450825" cy="19082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pPr marL="292100" indent="-292100" algn="ctr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Font typeface="Wingdings" pitchFamily="2" charset="2"/>
              <a:buNone/>
            </a:pPr>
            <a:r>
              <a:rPr lang="en-US" sz="4000" b="1" dirty="0" smtClean="0">
                <a:solidFill>
                  <a:srgbClr val="225A7A"/>
                </a:solidFill>
                <a:latin typeface="Arial" charset="0"/>
                <a:cs typeface="Arial" charset="0"/>
              </a:rPr>
              <a:t>Insurers Are Working to Keep the Gap Small</a:t>
            </a:r>
          </a:p>
          <a:p>
            <a:pPr marL="292100" indent="-292100" algn="ctr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Font typeface="Wingdings" pitchFamily="2" charset="2"/>
              <a:buNone/>
            </a:pPr>
            <a:r>
              <a:rPr lang="en-US" sz="4000" b="1" i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Innovation Is the Key</a:t>
            </a:r>
            <a:endParaRPr lang="en-US" sz="4000" b="1" i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12/01/09 - 9pm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649112-2361-4913-9798-B6AEBB59A8D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977389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154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498" grpId="0" animBg="1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110"/>
          <p:cNvSpPr txBox="1">
            <a:spLocks noGrp="1" noChangeArrowheads="1"/>
          </p:cNvSpPr>
          <p:nvPr/>
        </p:nvSpPr>
        <p:spPr bwMode="auto">
          <a:xfrm>
            <a:off x="8601075" y="6656388"/>
            <a:ext cx="447675" cy="11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</a:pPr>
            <a:fld id="{C9B1B912-0736-41AB-8DBD-AE2FE1777A61}" type="slidenum">
              <a:rPr lang="en-US" sz="90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</a:pPr>
              <a:t>42</a:t>
            </a:fld>
            <a:endParaRPr lang="en-US" sz="9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6675" y="138279"/>
            <a:ext cx="7451725" cy="860425"/>
          </a:xfrm>
        </p:spPr>
        <p:txBody>
          <a:bodyPr/>
          <a:lstStyle/>
          <a:p>
            <a:r>
              <a:rPr lang="en-US" dirty="0" smtClean="0"/>
              <a:t>Terrorism Insurance Take-up Rates,</a:t>
            </a:r>
            <a:br>
              <a:rPr lang="en-US" dirty="0" smtClean="0"/>
            </a:br>
            <a:r>
              <a:rPr lang="en-US" dirty="0" smtClean="0"/>
              <a:t>By Year, 2003-2013</a:t>
            </a:r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-47625" y="6575425"/>
            <a:ext cx="9191625" cy="282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5760" tIns="0" rIns="0" bIns="137160" anchor="b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Font typeface="Wingdings" pitchFamily="2" charset="2"/>
              <a:buNone/>
            </a:pPr>
            <a:r>
              <a:rPr lang="en-US" sz="1100" dirty="0">
                <a:solidFill>
                  <a:srgbClr val="000000"/>
                </a:solidFill>
                <a:latin typeface="Arial" charset="0"/>
                <a:cs typeface="Arial" charset="0"/>
              </a:rPr>
              <a:t>Source: </a:t>
            </a:r>
            <a:r>
              <a:rPr lang="en-US" sz="11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Marsh Global Analytics, </a:t>
            </a:r>
            <a:r>
              <a:rPr lang="en-US" sz="1100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2014 Terrorism Risk Insurance Report,</a:t>
            </a:r>
            <a:r>
              <a:rPr lang="en-US" sz="11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April 2014 and earlier editions.</a:t>
            </a:r>
            <a:endParaRPr lang="en-US" sz="11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4098" name="Object 2"/>
          <p:cNvGraphicFramePr>
            <a:graphicFrameLocks/>
          </p:cNvGraphicFramePr>
          <p:nvPr>
            <p:extLst/>
          </p:nvPr>
        </p:nvGraphicFramePr>
        <p:xfrm>
          <a:off x="304800" y="1371600"/>
          <a:ext cx="8382000" cy="409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Chart" r:id="rId4" imgW="8296343" imgH="4305390" progId="MSGraph.Chart.8">
                  <p:embed followColorScheme="full"/>
                </p:oleObj>
              </mc:Choice>
              <mc:Fallback>
                <p:oleObj name="Chart" r:id="rId4" imgW="8296343" imgH="4305390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71600"/>
                        <a:ext cx="8382000" cy="4090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4980" name="Rectangle 4"/>
          <p:cNvSpPr>
            <a:spLocks noChangeArrowheads="1"/>
          </p:cNvSpPr>
          <p:nvPr/>
        </p:nvSpPr>
        <p:spPr bwMode="blackWhite">
          <a:xfrm>
            <a:off x="838200" y="5715000"/>
            <a:ext cx="7772400" cy="773113"/>
          </a:xfrm>
          <a:prstGeom prst="rect">
            <a:avLst/>
          </a:prstGeom>
          <a:gradFill rotWithShape="1">
            <a:gsLst>
              <a:gs pos="0">
                <a:srgbClr val="FF6801"/>
              </a:gs>
              <a:gs pos="100000">
                <a:srgbClr val="DC5A01"/>
              </a:gs>
            </a:gsLst>
            <a:lin ang="5400000" scaled="1"/>
          </a:gradFill>
          <a:ln w="12700" algn="ctr">
            <a:solidFill>
              <a:srgbClr val="FF6801"/>
            </a:solidFill>
            <a:miter lim="800000"/>
            <a:headEnd/>
            <a:tailEnd/>
          </a:ln>
        </p:spPr>
        <p:txBody>
          <a:bodyPr bIns="64008" anchor="ctr"/>
          <a:lstStyle/>
          <a:p>
            <a:pPr algn="ctr" fontAlgn="base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 2003, the first year TRIA was in effect, the terrorism take-up rate was 27 percent. Since then, it has increased steadily, remaining in the low 60 percent range since 2009.  </a:t>
            </a:r>
            <a:endParaRPr lang="en-US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blackWhite">
          <a:xfrm>
            <a:off x="3222984" y="3345911"/>
            <a:ext cx="4706578" cy="1208447"/>
          </a:xfrm>
          <a:prstGeom prst="rect">
            <a:avLst/>
          </a:prstGeom>
          <a:gradFill rotWithShape="1">
            <a:gsLst>
              <a:gs pos="0">
                <a:srgbClr val="225A7A"/>
              </a:gs>
              <a:gs pos="100000">
                <a:srgbClr val="173C51"/>
              </a:gs>
            </a:gsLst>
            <a:lin ang="5400000" scaled="1"/>
          </a:gradFill>
          <a:ln w="28575" algn="ctr">
            <a:solidFill>
              <a:srgbClr val="FFFFFF"/>
            </a:solidFill>
            <a:miter lim="800000"/>
            <a:headEnd type="none" w="sm" len="sm"/>
            <a:tailEnd type="none" w="sm" len="sm"/>
          </a:ln>
        </p:spPr>
        <p:txBody>
          <a:bodyPr tIns="91440" bIns="91440" anchor="ctr"/>
          <a:lstStyle/>
          <a:p>
            <a:pPr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Font typeface="Wingdings" pitchFamily="2" charset="2"/>
              <a:buNone/>
            </a:pPr>
            <a:r>
              <a:rPr lang="en-US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TRIA’s high take-up rates, availability and affordability have benefitted businesses, workers and the entire US economy since the program’s enactment</a:t>
            </a:r>
            <a:endParaRPr lang="en-US" b="1" i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35531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4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8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110"/>
          <p:cNvSpPr txBox="1">
            <a:spLocks noGrp="1" noChangeArrowheads="1"/>
          </p:cNvSpPr>
          <p:nvPr/>
        </p:nvSpPr>
        <p:spPr bwMode="auto">
          <a:xfrm>
            <a:off x="8601075" y="6656388"/>
            <a:ext cx="447675" cy="11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</a:pPr>
            <a:fld id="{CF9B86E4-5F4C-4BE7-BB43-21F6061BF600}" type="slidenum">
              <a:rPr lang="en-US" sz="90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</a:pPr>
              <a:t>43</a:t>
            </a:fld>
            <a:endParaRPr lang="en-US" sz="9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6675" y="90488"/>
            <a:ext cx="7451725" cy="860425"/>
          </a:xfrm>
        </p:spPr>
        <p:txBody>
          <a:bodyPr/>
          <a:lstStyle/>
          <a:p>
            <a:r>
              <a:rPr lang="en-US" sz="2800" dirty="0" smtClean="0"/>
              <a:t>Percentage of U.S. Companies Purchasing Cyber Insurance Increased in 2014</a:t>
            </a:r>
          </a:p>
        </p:txBody>
      </p:sp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0" y="6245525"/>
            <a:ext cx="8886825" cy="612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365760" tIns="0" rIns="0" bIns="137160" anchor="b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Font typeface="Wingdings" pitchFamily="2" charset="2"/>
              <a:buNone/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*Take-up rate refers to the overall percentage of clients that purchased standalone cyber insurance.</a:t>
            </a:r>
          </a:p>
          <a:p>
            <a:pPr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Font typeface="Wingdings" pitchFamily="2" charset="2"/>
              <a:buNone/>
            </a:pPr>
            <a:r>
              <a:rPr lang="en-US" sz="11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Source</a:t>
            </a:r>
            <a:r>
              <a:rPr lang="en-US" sz="1100" dirty="0">
                <a:solidFill>
                  <a:srgbClr val="000000"/>
                </a:solidFill>
                <a:latin typeface="Arial" charset="0"/>
                <a:cs typeface="Arial" charset="0"/>
              </a:rPr>
              <a:t>: </a:t>
            </a:r>
            <a:r>
              <a:rPr lang="en-US" sz="1100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Benchmarking Trends: As Cyber Concerns Broaden, Insurance Purchases Rise</a:t>
            </a:r>
            <a:r>
              <a:rPr lang="en-US" sz="11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1100" dirty="0">
                <a:solidFill>
                  <a:srgbClr val="000000"/>
                </a:solidFill>
                <a:latin typeface="Arial" charset="0"/>
                <a:cs typeface="Arial" charset="0"/>
              </a:rPr>
              <a:t>Marsh Risk Management Research Briefing, </a:t>
            </a:r>
            <a:r>
              <a:rPr lang="en-US" sz="11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March 2015</a:t>
            </a:r>
            <a:endParaRPr lang="en-US" sz="11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9218" name="Object 2"/>
          <p:cNvGraphicFramePr>
            <a:graphicFrameLocks/>
          </p:cNvGraphicFramePr>
          <p:nvPr>
            <p:extLst/>
          </p:nvPr>
        </p:nvGraphicFramePr>
        <p:xfrm>
          <a:off x="177800" y="1638300"/>
          <a:ext cx="8547100" cy="448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Chart" r:id="rId4" imgW="8962957" imgH="4314825" progId="MSGraph.Chart.8">
                  <p:embed followColorScheme="full"/>
                </p:oleObj>
              </mc:Choice>
              <mc:Fallback>
                <p:oleObj name="Chart" r:id="rId4" imgW="8962957" imgH="4314825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1638300"/>
                        <a:ext cx="8547100" cy="44831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C0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4980" name="Rectangle 4"/>
          <p:cNvSpPr>
            <a:spLocks noChangeArrowheads="1"/>
          </p:cNvSpPr>
          <p:nvPr/>
        </p:nvSpPr>
        <p:spPr bwMode="blackWhite">
          <a:xfrm>
            <a:off x="6048086" y="3074542"/>
            <a:ext cx="2676814" cy="2072614"/>
          </a:xfrm>
          <a:prstGeom prst="rect">
            <a:avLst/>
          </a:prstGeom>
          <a:gradFill rotWithShape="1">
            <a:gsLst>
              <a:gs pos="0">
                <a:srgbClr val="FF6801"/>
              </a:gs>
              <a:gs pos="100000">
                <a:srgbClr val="DC5A01"/>
              </a:gs>
            </a:gsLst>
            <a:lin ang="5400000" scaled="1"/>
          </a:gradFill>
          <a:ln w="12700" algn="ctr">
            <a:solidFill>
              <a:srgbClr val="FF6801"/>
            </a:solidFill>
            <a:miter lim="800000"/>
            <a:headEnd/>
            <a:tailEnd/>
          </a:ln>
        </p:spPr>
        <p:txBody>
          <a:bodyPr bIns="64008" anchor="ctr"/>
          <a:lstStyle/>
          <a:p>
            <a:pPr algn="ctr" fontAlgn="base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Ever larger numbers of </a:t>
            </a:r>
            <a:r>
              <a:rPr lang="en-US" sz="16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insureds</a:t>
            </a:r>
            <a:r>
              <a:rPr lang="en-US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seek financial protection via cyber insurance. </a:t>
            </a:r>
            <a:r>
              <a:rPr lang="en-US" sz="1600" b="1" dirty="0">
                <a:solidFill>
                  <a:srgbClr val="FFFFFF"/>
                </a:solidFill>
                <a:latin typeface="Arial" charset="0"/>
                <a:cs typeface="Arial" charset="0"/>
              </a:rPr>
              <a:t>The </a:t>
            </a:r>
            <a:r>
              <a:rPr lang="en-US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percentage </a:t>
            </a:r>
            <a:r>
              <a:rPr lang="en-US" sz="1600" b="1" dirty="0">
                <a:solidFill>
                  <a:srgbClr val="FFFFFF"/>
                </a:solidFill>
                <a:latin typeface="Arial" charset="0"/>
                <a:cs typeface="Arial" charset="0"/>
              </a:rPr>
              <a:t>of </a:t>
            </a:r>
            <a:r>
              <a:rPr lang="en-US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U.S. companies buying </a:t>
            </a:r>
            <a:r>
              <a:rPr lang="en-US" sz="1600" b="1" dirty="0">
                <a:solidFill>
                  <a:srgbClr val="FFFFFF"/>
                </a:solidFill>
                <a:latin typeface="Arial" charset="0"/>
                <a:cs typeface="Arial" charset="0"/>
              </a:rPr>
              <a:t>cyber insurance </a:t>
            </a:r>
            <a:r>
              <a:rPr lang="en-US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rose to 16 percent in 2014.</a:t>
            </a:r>
            <a:endParaRPr lang="en-US" sz="16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78945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4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8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110"/>
          <p:cNvSpPr txBox="1">
            <a:spLocks noGrp="1" noChangeArrowheads="1"/>
          </p:cNvSpPr>
          <p:nvPr/>
        </p:nvSpPr>
        <p:spPr bwMode="auto">
          <a:xfrm>
            <a:off x="8601075" y="6656388"/>
            <a:ext cx="447675" cy="11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</a:pPr>
            <a:fld id="{B2046849-38C7-4253-AA00-A26674FE626C}" type="slidenum">
              <a:rPr lang="en-US" sz="90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</a:pPr>
              <a:t>44</a:t>
            </a:fld>
            <a:endParaRPr lang="en-US" sz="9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6675" y="90488"/>
            <a:ext cx="7451725" cy="860425"/>
          </a:xfrm>
        </p:spPr>
        <p:txBody>
          <a:bodyPr/>
          <a:lstStyle/>
          <a:p>
            <a:r>
              <a:rPr lang="en-US" sz="2600" smtClean="0"/>
              <a:t>Marsh: Total Limits Purchased, By Industry – Cyber Liability, All Revenue Size</a:t>
            </a: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0" y="6431729"/>
            <a:ext cx="9019309" cy="4262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365760" tIns="0" rIns="0" bIns="137160" anchor="b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Font typeface="Wingdings" pitchFamily="2" charset="2"/>
              <a:buNone/>
            </a:pPr>
            <a:r>
              <a:rPr lang="en-US" sz="1100" dirty="0">
                <a:solidFill>
                  <a:srgbClr val="000000"/>
                </a:solidFill>
                <a:latin typeface="Arial" charset="0"/>
                <a:cs typeface="Arial" charset="0"/>
              </a:rPr>
              <a:t>Source: </a:t>
            </a:r>
            <a:r>
              <a:rPr lang="en-US" sz="1100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Benchmarking Trends: As Cyber Concerns Broaden, Insurance Purchases Rise</a:t>
            </a:r>
            <a:r>
              <a:rPr lang="en-US" sz="11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Marsh Risk Management Research Briefing, March 2015</a:t>
            </a:r>
            <a:endParaRPr lang="en-US" sz="11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0242" name="Object 2"/>
          <p:cNvGraphicFramePr>
            <a:graphicFrameLocks/>
          </p:cNvGraphicFramePr>
          <p:nvPr>
            <p:extLst/>
          </p:nvPr>
        </p:nvGraphicFramePr>
        <p:xfrm>
          <a:off x="115164" y="2130107"/>
          <a:ext cx="8620125" cy="398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Chart" r:id="rId4" imgW="8982143" imgH="4143375" progId="MSGraph.Chart.8">
                  <p:embed followColorScheme="full"/>
                </p:oleObj>
              </mc:Choice>
              <mc:Fallback>
                <p:oleObj name="Chart" r:id="rId4" imgW="8982143" imgH="4143375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164" y="2130107"/>
                        <a:ext cx="8620125" cy="398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4980" name="Rectangle 4"/>
          <p:cNvSpPr>
            <a:spLocks noChangeArrowheads="1"/>
          </p:cNvSpPr>
          <p:nvPr/>
        </p:nvSpPr>
        <p:spPr bwMode="blackWhite">
          <a:xfrm>
            <a:off x="284017" y="1105977"/>
            <a:ext cx="8451272" cy="712355"/>
          </a:xfrm>
          <a:prstGeom prst="rect">
            <a:avLst/>
          </a:prstGeom>
          <a:gradFill rotWithShape="1">
            <a:gsLst>
              <a:gs pos="0">
                <a:srgbClr val="FF6801"/>
              </a:gs>
              <a:gs pos="100000">
                <a:srgbClr val="DC5A01"/>
              </a:gs>
            </a:gsLst>
            <a:lin ang="5400000" scaled="1"/>
          </a:gradFill>
          <a:ln w="12700" algn="ctr">
            <a:solidFill>
              <a:srgbClr val="FF6801"/>
            </a:solidFill>
            <a:miter lim="800000"/>
            <a:headEnd/>
            <a:tailEnd/>
          </a:ln>
        </p:spPr>
        <p:txBody>
          <a:bodyPr bIns="64008" anchor="ctr"/>
          <a:lstStyle/>
          <a:p>
            <a:pPr algn="ctr" fontAlgn="base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Average limits purchased for cyber risk rose to $12.8 million for all industries and all company sizes in 2014. </a:t>
            </a:r>
            <a:r>
              <a:rPr lang="en-US" sz="16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Power and utility companies witnessed the sharpest percentage increase in average limits, at 59 percent.</a:t>
            </a:r>
            <a:endParaRPr lang="en-US" sz="1600" b="1" i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black">
          <a:xfrm>
            <a:off x="195263" y="1939925"/>
            <a:ext cx="8221662" cy="220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143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b="1">
                <a:solidFill>
                  <a:srgbClr val="225A7A"/>
                </a:solidFill>
                <a:latin typeface="Arial" charset="0"/>
                <a:cs typeface="Arial" charset="0"/>
              </a:rPr>
              <a:t>($ Millions)</a:t>
            </a:r>
          </a:p>
        </p:txBody>
      </p:sp>
    </p:spTree>
    <p:extLst>
      <p:ext uri="{BB962C8B-B14F-4D97-AF65-F5344CB8AC3E}">
        <p14:creationId xmlns:p14="http://schemas.microsoft.com/office/powerpoint/2010/main" val="229520800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4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8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5"/>
          <p:cNvSpPr txBox="1">
            <a:spLocks noGrp="1" noChangeArrowheads="1"/>
          </p:cNvSpPr>
          <p:nvPr/>
        </p:nvSpPr>
        <p:spPr bwMode="auto">
          <a:xfrm>
            <a:off x="85725" y="6961188"/>
            <a:ext cx="1352550" cy="11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900">
                <a:solidFill>
                  <a:srgbClr val="FFFFFF"/>
                </a:solidFill>
                <a:latin typeface="Arial" charset="0"/>
                <a:cs typeface="Arial" charset="0"/>
              </a:rPr>
              <a:t>12/01/09 - 9pm</a:t>
            </a:r>
          </a:p>
        </p:txBody>
      </p:sp>
      <p:sp>
        <p:nvSpPr>
          <p:cNvPr id="65539" name="Rectangle 106"/>
          <p:cNvSpPr txBox="1">
            <a:spLocks noGrp="1" noChangeArrowheads="1"/>
          </p:cNvSpPr>
          <p:nvPr/>
        </p:nvSpPr>
        <p:spPr bwMode="auto">
          <a:xfrm>
            <a:off x="2695575" y="6961188"/>
            <a:ext cx="3752850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900">
                <a:solidFill>
                  <a:srgbClr val="FFFFFF"/>
                </a:solidFill>
                <a:latin typeface="Arial" charset="0"/>
                <a:cs typeface="Arial" charset="0"/>
              </a:rPr>
              <a:t>eSlide – P6466 – The Financial Crisis and the Future of the P/C</a:t>
            </a:r>
          </a:p>
        </p:txBody>
      </p:sp>
      <p:sp>
        <p:nvSpPr>
          <p:cNvPr id="65540" name="Rectangle 110"/>
          <p:cNvSpPr txBox="1">
            <a:spLocks noGrp="1" noChangeArrowheads="1"/>
          </p:cNvSpPr>
          <p:nvPr/>
        </p:nvSpPr>
        <p:spPr bwMode="auto">
          <a:xfrm>
            <a:off x="8601075" y="6656388"/>
            <a:ext cx="447675" cy="11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</a:pPr>
            <a:fld id="{E49E9257-1E9E-4115-9E11-7EEC0715408B}" type="slidenum">
              <a:rPr lang="en-US" sz="90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</a:pPr>
              <a:t>45</a:t>
            </a:fld>
            <a:endParaRPr lang="en-US" sz="9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55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699" y="83885"/>
            <a:ext cx="7950815" cy="860425"/>
          </a:xfrm>
        </p:spPr>
        <p:txBody>
          <a:bodyPr/>
          <a:lstStyle/>
          <a:p>
            <a:r>
              <a:rPr lang="en-US" dirty="0" smtClean="0"/>
              <a:t>The On-Demand/Sharing Economy: Insurers Are Minding the Gap!</a:t>
            </a:r>
          </a:p>
        </p:txBody>
      </p:sp>
      <p:sp>
        <p:nvSpPr>
          <p:cNvPr id="1922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0802" y="1103313"/>
            <a:ext cx="5088425" cy="4652963"/>
          </a:xfrm>
        </p:spPr>
        <p:txBody>
          <a:bodyPr/>
          <a:lstStyle/>
          <a:p>
            <a:pPr>
              <a:lnSpc>
                <a:spcPts val="2400"/>
              </a:lnSpc>
              <a:spcBef>
                <a:spcPct val="50000"/>
              </a:spcBef>
            </a:pPr>
            <a:r>
              <a:rPr lang="en-US" sz="2100" b="1" dirty="0" smtClean="0"/>
              <a:t>The “On-Demand” Economy is or will impact many segments of the economy important to P/C insurers</a:t>
            </a:r>
          </a:p>
          <a:p>
            <a:pPr lvl="1">
              <a:lnSpc>
                <a:spcPts val="2400"/>
              </a:lnSpc>
            </a:pPr>
            <a:r>
              <a:rPr lang="en-US" sz="1900" b="1" dirty="0" smtClean="0"/>
              <a:t>Auto (personal and commercial)</a:t>
            </a:r>
          </a:p>
          <a:p>
            <a:pPr lvl="1">
              <a:lnSpc>
                <a:spcPts val="2400"/>
              </a:lnSpc>
            </a:pPr>
            <a:r>
              <a:rPr lang="en-US" sz="1900" b="1" dirty="0" smtClean="0"/>
              <a:t>Homeowners/Renters</a:t>
            </a:r>
          </a:p>
          <a:p>
            <a:pPr lvl="1">
              <a:lnSpc>
                <a:spcPts val="2400"/>
              </a:lnSpc>
            </a:pPr>
            <a:r>
              <a:rPr lang="en-US" sz="1900" b="1" dirty="0" smtClean="0"/>
              <a:t>Many Liability Coverages</a:t>
            </a:r>
          </a:p>
          <a:p>
            <a:pPr lvl="1">
              <a:lnSpc>
                <a:spcPts val="2400"/>
              </a:lnSpc>
            </a:pPr>
            <a:r>
              <a:rPr lang="en-US" sz="1900" b="1" dirty="0" smtClean="0"/>
              <a:t>Professional Liability</a:t>
            </a:r>
          </a:p>
          <a:p>
            <a:pPr lvl="1">
              <a:lnSpc>
                <a:spcPts val="2400"/>
              </a:lnSpc>
            </a:pPr>
            <a:r>
              <a:rPr lang="en-US" sz="1800" b="1" dirty="0"/>
              <a:t>Workers </a:t>
            </a:r>
            <a:r>
              <a:rPr lang="en-US" sz="1800" b="1" dirty="0" smtClean="0"/>
              <a:t>Comp</a:t>
            </a:r>
          </a:p>
          <a:p>
            <a:pPr>
              <a:lnSpc>
                <a:spcPts val="2400"/>
              </a:lnSpc>
              <a:spcBef>
                <a:spcPct val="50000"/>
              </a:spcBef>
            </a:pPr>
            <a:r>
              <a:rPr lang="en-US" sz="2100" b="1" dirty="0" smtClean="0"/>
              <a:t>Many unanswered insurance questions due to regulation and litigation, but…</a:t>
            </a:r>
          </a:p>
          <a:p>
            <a:pPr>
              <a:lnSpc>
                <a:spcPts val="2400"/>
              </a:lnSpc>
              <a:spcBef>
                <a:spcPct val="50000"/>
              </a:spcBef>
            </a:pPr>
            <a:r>
              <a:rPr lang="en-US" sz="2100" b="1" i="1" dirty="0" smtClean="0"/>
              <a:t>Insurance solutions are increasingly available to fill the many insurance needs and gaps that arise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2845" y="1202163"/>
            <a:ext cx="2962275" cy="1543050"/>
          </a:xfrm>
          <a:prstGeom prst="rect">
            <a:avLst/>
          </a:prstGeom>
        </p:spPr>
      </p:pic>
      <p:sp>
        <p:nvSpPr>
          <p:cNvPr id="3" name="AutoShape 2" descr="data:image/jpeg;base64,/9j/4AAQSkZJRgABAQAAAQABAAD/2wCEAAkGBxAPEhAQDRMQERAQEBIRERARDQ8QFRAPFREWFhcUExUYIiggGBolHBQVITEjJSkrLjAuFyI0OD8vNygtLi0BCgoKDg0OGxAQGiwlICUtNywsLCwtLCwsLCwtNy0vLCwsLCwsLCwwNCwsLCwsLCwsLCwsLCwsLCwsLC0sLCwtLP/AABEIAL8BBwMBEQACEQEDEQH/xAAcAAEBAAIDAQEAAAAAAAAAAAAABwUGAQIDBAj/xABLEAACAQIBBQkKCwYGAwAAAAAAAQIDBBEFBhIhMQcTNEFRYYGRsyIzcXJzdKGxstEVIzI1QlJUYoKDlFOSk6LB0hYXJENjoxQl8P/EABoBAQACAwEAAAAAAAAAAAAAAAABBAIDBQb/xAA0EQEAAQICBQoGAgMBAAAAAAAAAQIDETEEITJRcQUSEzM0QYGRsdFSYXLB4fAUoSJC8SP/2gAMAwEAAhEDEQA/AM5PdAvV+x/hS/uLHR0uFHKF/wCXl+XX/MK9/wCD+FL+4dHSn+ff+Xl+T/MK9/4P4Uv7h0dJ/Pv/AC8vyf5hX3/B/Cl/cOjpP59/5eX5etrn9eynCL3nCU4xfxUtjkl9YTbpTTp96ZiNXl+VSK7tgAAAAAAAAAAAAAAAD5MpZSo20N8uJxpx4sdsnyRS1yfMiYiZya7l2i3GNU4NHytujvXGzpJL9pW14+CEXq6X0G2LW9zbnKM5W48Z9vy1i8zqvqvyq9RLkptUsP3MGZxTTHcp1aTeqzqnw1ejG1L6tL5dSrLxqs5etmWENU1VTnM+by3x8pLHB70co14d7q1YeJWnH1MjCGcV1RlM+cszYZ631HDGpvsV9GrBT/mWEvSYzRTLfRpl6nvx4/uLbsjboNCrhG6i6En9NPTpvwvbHqw5zXNqe5etcoUVaq4w9G40qkZpSg1KMlipRaaa5U1tNToRMTGMOwSAAAH5+qbWW3loydQkAAe9h32l5SHtITkyp2o4r4VHpgAAAAAAAAAAAAAADB505x07Cni8J1pp73Tx2/elyRXpM6aecraTpMWafn3QkeU8pVbqbq15Ocns5Ir6sVxIsRERqhwq66q6udVOMvkDEAAAAAABnM285q1jJaLc6Lfd0W9T5XH6svXxmNVMVN9jSK7M6styuZMyhSuaca1CWlCXXF8cZLiaK8xMThLu27lNynnU5PrIbAAB+f6m1lt5aMnQJAAH0WHfaXlIe0hOTKnajivZUemAAAAAAAAAAAAAAfLlO+hb0qlar8mnHF8rexRXO3gukmIxnBhcuRbpmqruRPK+Ual1VnWqvupvZxRjxRjzIsxGEYQ85crm5VNdWcviJYgAAAAAAAADY8ysvuzrJTfxFVqNRcUXxVOjj5vAjGunnQs6Lf6GvXlOfv8AvcsBWd8AAQCptZbeWjJ0CQAB9Fh32l5SHtITkmnajivRUenAAAAAAAAAAAAAAT3dRyo8aVrF6kt9qc71qC9p9RutR3uTyjdxmLccZ+37wT82uaAAAAAAAAAAHKAr2YWU3cWsVJ4zovepc6STi/3Wl4UyvcjCXc0G7z7WE5xq9v6bGYLgBAam1lx5WMnQhIAA97DvtLykPaQnJlRtRxXoqPTgAAAAAAAAAAAAAIlnPeb/AHVxU4nVlGPiw7iPoii1TGEQ83fr592qr5+mpiyWoAAAGADHwdZOEsedTvCGQAAAAN03L7vRr1aT2VaWl+KEtXonLqNd2NTocnV4XJp3x6f9U00OyAQGptZceVjJ1ISAAPex77S8pD2kJyZUbUcVdz2rSp2VedOUoSW94SjJxaxrQTwa17GV7e07mnTMWJmJwy9YSr4auvtFx+pq+8sYRucTpLnxT5z7nwzdfaLj9RV94wjcdJc+KfOfc+Gbr7RcfqKvvGEbjpLnxT5z7nwzdfaLj9RV94wjcdJc+KfOfdsmYOUq9S7jGrVrTjvc3ozrVJrHBcTZhciOat6DXXN7CapnV3zKmld20ey/la5jc3MY168YqvVSSr1UklUeCST1ItREYRqecu3K+kq/ynOe+d7H/DN19ouP1FX3k4RuYdJc+KfOfc+Gbr7RcfqKvvGEbjpLnxT5z7nwzdfaLj9RV94wjcdJc+KfOfc+Grr7RcfqavvGEbkTcufFPnPusdGu420ajeLjbqbbeOLVPHFlXveiirC3j8kOZbeajJwQkAAcpAU/NbMulShGpdwVStJJ6E1jClzaOyUuVvo5XpruTlDsaNoNNMc65GM7u6G2xoxS0VGKjyKKS6jU6GENUz0zYt50KtelCNKrShKo3CKipxisZKSWpvBPXtNtFc44KGmaLRNE10xhMa+KW4G5xgAAA9KFedNqVKUoSWyUJSi1jt1rWExMxricH1/DN19ouP1NX3jCNzLpLnxT5z7qTueXNSrbSlVnOpLf5LSnOU3hoQ1Yvi1mi7m6/J9UzanGZnX369yVVNrLDiRk6kJAAHvY99peUh7SE5MqNqOKsZ+8BuPyu2gV7e07en9RV4esJAWHCAAADaNznhkfJVPUjC5srmgdfHCVXK7uojnHwq684rdpItU5Q81e62rjPqxxLWAABKJWa9f/AK+ph9hl2DK0bXi9Dc7NP0/ZGWWXnwgAAGczKslWvKCksYwbqP8AAm1/NomNc4UrGiUc+9TE8fL8rGVnoQDHZx8EuvN63Zsyo2oaNK6ivhPoiTLTzrggAAAABUtzPgk/OJ+xA0Xc3Z5O6qePsmFTayw4sZOpCQAB72PfaXlIe0gyp2o4qvn5wGv+V20Cvb2nb0/qKvD1hISw4QAAAbPuc8Mj5Kp6kYXNlc0Dr44Sq5Xd1Es4+FXXnFbtJFqMoeavdbVxn1Y4lrAAAE5LLe/N9TzGXYMrxteL0F3s0/T9kaZYefAAADadzdpXevV8TU2+GJhc2VzQOu8J+ypb5HlXWiu7mMG+R5V1oGMPhzj4Jdeb1uzZlRtQ06V1FfCfREmWnnQgAAAABUdzPgk/OJ+xA0Xc3Z5N6qePsmNTayw4sZOhCQAB72PfaXlIe0h3MqdqOKsZ+cBr/ldtAr29p29P7PV4esJAWHCAAADaNznhkfJVPUjC5srmgdfHCVWK7uonnHwq684rdpItRlDzV7rauM+rGktYAAEonJZb35vqeYy7BlaNrxehu9mn6fsjbLLz7ggAAAkmInMw8HUMWPNp3HLs2chMSxqpjCdS15e4Hc+a1ezZUo2oel0nqK/pn0RVlp55wQAAAAAqO5pwSfl5+xA0Xc3Z5N6qePsmVXayw4kZOgSAAPew77S8pD2kROTKjajiq+ffAa/5XbQK9vadzT+z1eHrCQllwQAAA2fc64ZHydT1I13Nld0Dr44SqxXd1E84+FXXnFbtJFunKHmb3W1cZ9WOJawAABOSyXvzfU8xl2DK0bXi9Dd7NP0/ZG2WXngAAAAAD4/AIRVlK1Ze4Hc+bVezZVo2oej0nqK/pn0RZlp51wAAAAGAFR3NV/pJeXn7EDRdzdrk3qp4+yY1drN7iRk6hIAA97HvtLykPaRE5MqNqOKrZ98Br/ldtAr29p3NP7PV4esJEWXBAAADZ9zrhkfJ1PUjXc2VzQOvjhKqld3kUzj4VdecVu0kW6coeZvdbVxn1Y4lrAAAE5LHe/N9TzGXYMrRteL0N3s0/T9kcZZeeAAAAAA4fH4BCKspWrL3A7nzar2bKtG1D0ek9RX9M+iLstPOuAAADY8wrKlXuZQrwjUjvM2oy2aSlDX1YmFyZiNS3oVFNd3m1RjGHsoP+F7H7PT6maOfVvdb+JY+GGQsbGlQi4UIKEW9LRjs0mksfQiJmZzbrdum3GFMYIdV2stvLxk6hIAA97HvlLykPaRE5MqNqOKq598Br/ldtAr29p3NP7PV4esJGWXBAAADZtzvhkfJ1PUjXc2VzQOvjhKqld3kVzi4VdecVe0kW6coeZvdbXxn1Y4lrAAAE5LFe/N9TzGXYMrRteL0F3s0/T9kdZZefAAAAAA4aEIqylbMrw0rWuuW3qLrpsq07UPS34xs1R8p9EUZaebgAAAM5mVdqjeUW3gpt03+NNL+bRMa4xpWdEr5l6mfDz/KvlV6EAg9Tay48pGToEgAD3se+UvKQ9pETkyo2o4qrn1wGv8AldtAr29p3NP7PV4esJGWXBAAADM5o5QjbXVKpUeEO6hKX1VKLWL5scDGuMYWNFuRbuxVOSsVspUIQdSVWmoJY6WnFprmw29BWwnJ3qrtFNPOmYwRbKFxvtWrU2b5UnPDk0pOWHpLcaoebqq51U1b5mfN84YgAACcljvfm+p5jLsGVo2/F6C72afp+yOssvPuAAAD68mZOq3M97oR0p6LlhpRj3Kwx1yaXGiJmIzZ27dVyebTGMsr/gu//Y/91H+4x6Sne3/wr/w/3Hu5/wAF3/7H/uo/3E9JTvRVoWkTGz/ce6rSp4w0Xxx0X0rAqvQYYxghdWm4txlti3F+FamXHloiY1S6AAAHKeGtAUbN/PmlKEYXrcKiWG+KLcZ87w1xfo9Roqtz3Ovo/KFOGF3VO/e2Onl6zlsuKHTWgvQ2Ycyrct/yrHxx5wjNVa2WnnIydAkAAe1l3yn5SHtITkyo2o4qxnrDSsrhLiUH0RqRf9Ctb2od3ToxsVfvfCQllwAAAAAMAjACQAAABErFe/N9TzGXYMrRt+L0N3s0/T9keZZefcAAAG1bnHC/yZ+uJru7K7yf1/hP2VAru6AAJBnlZbzd1lhqnLfY86nrf82kugtUTjS87pdHMvVR4+f5xYQyVwAAAAetB6yYY1ZPfK1HQr1ofUq1I9U2jGMmy5HNrqj5y+QliAAOYvDWtq1rwhE/Ja72krm3nGOytRai/GhqfpRVjVL01ynpbUxHfHqiklht1PkLTzMOAkAAAAAAAAAAiclhvfm+p5jLsGVo2/F6G52afp+yPMsvPASAANs3Nqbd1J8UaE/TOCNd3ZXuTo/9vD2U0ru4AANP3RckurSjcQWMqOqfPSfH0P0Nm21Vrwc3lGzzqYuR3Z8Px7psb3HAAAAB6UdohjVk2TdCye6Vy6iXc14qS8eKUZL1P8RrtzjSvafb5l7Hfr92rmxTAAHIFYzHv1WtKa+lR+KkuaPyf5Wupla5GFTvaBc59mI3avb+mk58ZJdvcSnFfF126kXxKT+XHrePgkjdbqxhy9Ns9Hdme6dfu1wzVQAAAAAAAAACJyWG9+b6nmUuwZWjb8XobvZp+n7I+yy884CQABSdzfJzp0p15LB1mlDxI46+lt/uo0XZ14Ovybawpmue/wBIbganTAAHWcFJNSSaaaaaxTT2phExjGEpPnbm/KzqYxxdCo3vctui9uhJ8q4uVdJZoq50PP6Vo02atWzOXswBmrAAAB6UNpMMasleznyOryhKnqVSPdUpPimlsfM9np4irRVzZej0qx01vDv7kir0ZU5ShNOMotqUXqaa4mWXnpiYnCc3mEAADO5oZb/8OtjPvVTCNRci4p9GL6GzGunnQs6LpHQ3MZynP38FLytk2le0XTng4ySlCccHoyw1Ti+Pb0plemqaZdu9Zpv0YT4T90myxkmraVHTrLD6sl8mceWL/wDsCzExMYw8/dtVWqubV/18BLWAAAAAAAAATksN6v8AQVPMpdgytG34vQ3ezT9P2R9ll55wAwA2HNbNmpdyU5pwt0+6ns08Pow5fDxeEwrr5q3ouizenGdnfv4KpSpxhGMYJRjFKMUtSUUsEkVnfiIpjCHcJAAADwvLSnWhKnWipQksHF+tcj5yYnDXDCuimunm1RqTPOTNKrat1KWNSht0ksZQX30uLnWrwFiiuKnD0nQ67OuNdPpx92tYGamAAPShtJhFWS6FJ6xr+c+bFO8WnBqnXSwU8NU0tinh69q59hsor5qlpWh03v8AKNVXrxTbKeSK9tLRrwlHXqlhjGXiyWpm+JicnFuWq7U4Vxh6eb4cCWswA+qxyfWrvRownN/djil4XsXSJmIzZUUVVzhRGKnZo5MubanoXE4uO2FJd06fL3X9NaK9yqJnU7mhWbtqnCudXdG7x+zLX9jSuIOnXhGcXxPifKntT50YRMxks3LVFynm1RjDTso7nybbtquC4oVVs/HH3G2Lu9zbnJnwVefv+GJnmLerYqT51V96Rn0lKvPJ9/dHm9rbMG5k/jJ0oLxpTfUlh6SJu0sqeTrs5zEf22HJ+ZtpbJ1K735wTk3USUIpLFvQX9cTCbkzqhct6Batxzq9eG/Ly98U7ypdb9Vq1cMNObaX1Y7Ix6Ekug3xGEYOPXXz6pq3vlDEAAcxjjqW16ukljOWpaMp27dtWpwWMnb1IRS43vbSSKlM/wCUS9NepmbNVMbp9EwjmrfN6qE+mVOPrZY59O9wo0S/8E/17sha5iXc8N8dOmuPSnpPqjivSYzdpbqOT7054R+/JsmSsx7ajhKs3XkuKS0YY+Lx9LaMJuzOS7a5Ot0669fp5e7aIxSSSSSSwSSwSXIjU6ERg5AAAAAAAA13LGZ9tcYyit5qP6VNLRb+9DZ1YM2U3JhSvaBaua41T8vZqV/mNd08d60Ky4tGSjLpjLD0NmyLlMudc5PvU5YT+/P3YevkS6h8qhWXPvU2utLAz50b1abNynOmfKXShk+tj3qr/Cn7icYYVW6/hnylaim9UAdZwUk1JJp7U1in0BExE6pYytm5ZT+VQpfhjoezgZc+re0Tolif9Y9HFHNqyhsoU34yc/axJ59W9EaHYj/WPV65YvFZ286tOEWqbh3C7hYSqRi8MNm0imOdOCdIudBamqmMsNXi8MkZyW11goT0Kj/254Rlj93il0E1UTDGzplq7qicJ3SzBgtAAABoufmcUcHaUHi2/jpJ6lh/tp8vL1cuG63R3y5Gn6VE/wDlR4+3v5NDNzluAAADJ5t2u+3VvDlqxk/Fj3T9EWRVOES22KOfdpp+fprWQqPTAAAAAAAAAAAAAAAAAAAAAAADBZ78Cr/l9tA2WtpT5Q7PV4esJOWHn2YybnPd2+ChUcor6FT4xenWuhoxmimVm3pV63lV562yWm6CsPj6Ov61Oe38MtnWa5tbpXaOU/ip8v37voq7oNFLuKVVvklKEV1psdDO9nPKlHdTP9MBlfPO5rpwp4UYPaoNuTXI5+5IzptxCne067c1Rqj5e7WjNTcAAAHIG67m2TsZ1LiS1QW9w8eWDl1LD941XZ1YOlybbxqm5u1fv73qAaHZAAAAAAAAAAAAAAAAAAAAAAAGCz34FX/L7aBst7Snyh2erw9YSgsOA4AAAAAAAAAe1nbTrTjTprGc2oxXO/6DLWmmmapimnOViyPk+NtRp0Ya9Fa39ab1yfWVapxnF6Wxai1RFEPtMW0AAAAAAAAAAAAAAAAAAAAAAAYPPbgVf8vtoGy3tKXKHZ6vD1hKCw4IAAAAAAABzCDk0opttpJJYtt7EkBTMz82/wDxY77WS3+a2bd6i/or7z430eGvcrx1Q7ehaJ0Uc+van+mzGt0AAAAAAAAAAAAAAAAAAAAAAAAAx+Xsnu5oVKMWouejg2m1jGalr6sDKirCcWjSbM3bU0RP7mlWVMk17WWjXg48ktsZeLLY/BtLMTE5PPXbVdqcK4w9HwksAAAAAAPqsLCrcTUKMHOT5OJcsnsS52JmIzZUUVXKubRGMqPmzmtC0wqVMKlf630afNDHj5/UV67mOqHb0XQotf5Va6vTh7tiNa8AAAAAAAAAAAAAAAAAAAAAAAAAAB0rUYzi41IxlF6nGSUk1zpiJwY1UxVGFUYw1jKWY1vUxdCUqMnxfLh1PWus2xdnvULvJturXROH9x++LXLzMi7hjoKFRfdmovDnUsPWbIu0yo18n3qcsJ8fdhbnJlWnqqR0fxRfqZnExOSrXRVRtQ86VnObwisX4UvWTOpjTjVky1nmjeVdahGMfrSqQw/lbfoMJuUws0aHfryjzmPy2HJuYUI4O5qOX3Ka0V0yet9CRrm7uXbfJkZ3KvCPf/jbbKypUI6FGEYR5Ira+VvjfOzVMzObpW7dFuMKYwe5DMAAAAAAAAAAAAAAAAAAAAB//9k=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AutoShape 4" descr="data:image/jpeg;base64,/9j/4AAQSkZJRgABAQAAAQABAAD/2wCEAAkGBxAPEhAQDRMQERAQEBIRERARDQ8QFRAPFREWFhcUExUYIiggGBolHBQVITEjJSkrLjAuFyI0OD8vNygtLi0BCgoKDg0OGxAQGiwlICUtNywsLCwtLCwsLCwtNy0vLCwsLCwsLCwwNCwsLCwsLCwsLCwsLCwsLCwsLC0sLCwtLP/AABEIAL8BBwMBEQACEQEDEQH/xAAcAAEBAAIDAQEAAAAAAAAAAAAABwUGAQIDBAj/xABLEAACAQIBBQkKCwYGAwAAAAAAAQIDBBEFBhIhMQcTNEFRYYGRsyIzcXJzdKGxstEVIzI1QlJUYoKDlFOSk6LB0hYXJENjoxQl8P/EABoBAQACAwEAAAAAAAAAAAAAAAABBAIDBQb/xAA0EQEAAQICBQoGAgMBAAAAAAAAAQIDETEEITJRcQUSEzM0QYGRsdFSYXLB4fAUoSJC8SP/2gAMAwEAAhEDEQA/AM5PdAvV+x/hS/uLHR0uFHKF/wCXl+XX/MK9/wCD+FL+4dHSn+ff+Xl+T/MK9/4P4Uv7h0dJ/Pv/AC8vyf5hX3/B/Cl/cOjpP59/5eX5etrn9eynCL3nCU4xfxUtjkl9YTbpTTp96ZiNXl+VSK7tgAAAAAAAAAAAAAAAD5MpZSo20N8uJxpx4sdsnyRS1yfMiYiZya7l2i3GNU4NHytujvXGzpJL9pW14+CEXq6X0G2LW9zbnKM5W48Z9vy1i8zqvqvyq9RLkptUsP3MGZxTTHcp1aTeqzqnw1ejG1L6tL5dSrLxqs5etmWENU1VTnM+by3x8pLHB70co14d7q1YeJWnH1MjCGcV1RlM+cszYZ631HDGpvsV9GrBT/mWEvSYzRTLfRpl6nvx4/uLbsjboNCrhG6i6En9NPTpvwvbHqw5zXNqe5etcoUVaq4w9G40qkZpSg1KMlipRaaa5U1tNToRMTGMOwSAAAH5+qbWW3loydQkAAe9h32l5SHtITkyp2o4r4VHpgAAAAAAAAAAAAAADB505x07Cni8J1pp73Tx2/elyRXpM6aecraTpMWafn3QkeU8pVbqbq15Ocns5Ir6sVxIsRERqhwq66q6udVOMvkDEAAAAAABnM285q1jJaLc6Lfd0W9T5XH6svXxmNVMVN9jSK7M6styuZMyhSuaca1CWlCXXF8cZLiaK8xMThLu27lNynnU5PrIbAAB+f6m1lt5aMnQJAAH0WHfaXlIe0hOTKnajivZUemAAAAAAAAAAAAAAfLlO+hb0qlar8mnHF8rexRXO3gukmIxnBhcuRbpmqruRPK+Ual1VnWqvupvZxRjxRjzIsxGEYQ85crm5VNdWcviJYgAAAAAAAADY8ysvuzrJTfxFVqNRcUXxVOjj5vAjGunnQs6Lf6GvXlOfv8AvcsBWd8AAQCptZbeWjJ0CQAB9Fh32l5SHtITkmnajivRUenAAAAAAAAAAAAAAT3dRyo8aVrF6kt9qc71qC9p9RutR3uTyjdxmLccZ+37wT82uaAAAAAAAAAAHKAr2YWU3cWsVJ4zovepc6STi/3Wl4UyvcjCXc0G7z7WE5xq9v6bGYLgBAam1lx5WMnQhIAA97DvtLykPaQnJlRtRxXoqPTgAAAAAAAAAAAAAIlnPeb/AHVxU4nVlGPiw7iPoii1TGEQ83fr592qr5+mpiyWoAAAGADHwdZOEsedTvCGQAAAAN03L7vRr1aT2VaWl+KEtXonLqNd2NTocnV4XJp3x6f9U00OyAQGptZceVjJ1ISAAPex77S8pD2kJyZUbUcVdz2rSp2VedOUoSW94SjJxaxrQTwa17GV7e07mnTMWJmJwy9YSr4auvtFx+pq+8sYRucTpLnxT5z7nwzdfaLj9RV94wjcdJc+KfOfc+Gbr7RcfqKvvGEbjpLnxT5z7nwzdfaLj9RV94wjcdJc+KfOfdsmYOUq9S7jGrVrTjvc3ozrVJrHBcTZhciOat6DXXN7CapnV3zKmld20ey/la5jc3MY168YqvVSSr1UklUeCST1ItREYRqecu3K+kq/ynOe+d7H/DN19ouP1FX3k4RuYdJc+KfOfc+Gbr7RcfqKvvGEbjpLnxT5z7nwzdfaLj9RV94wjcdJc+KfOfc+Grr7RcfqavvGEbkTcufFPnPusdGu420ajeLjbqbbeOLVPHFlXveiirC3j8kOZbeajJwQkAAcpAU/NbMulShGpdwVStJJ6E1jClzaOyUuVvo5XpruTlDsaNoNNMc65GM7u6G2xoxS0VGKjyKKS6jU6GENUz0zYt50KtelCNKrShKo3CKipxisZKSWpvBPXtNtFc44KGmaLRNE10xhMa+KW4G5xgAAA9KFedNqVKUoSWyUJSi1jt1rWExMxricH1/DN19ouP1NX3jCNzLpLnxT5z7qTueXNSrbSlVnOpLf5LSnOU3hoQ1Yvi1mi7m6/J9UzanGZnX369yVVNrLDiRk6kJAAHvY99peUh7SE5MqNqOKsZ+8BuPyu2gV7e07en9RV4esJAWHCAAADaNznhkfJVPUjC5srmgdfHCVXK7uojnHwq684rdpItU5Q81e62rjPqxxLWAABKJWa9f/AK+ph9hl2DK0bXi9Dc7NP0/ZGWWXnwgAAGczKslWvKCksYwbqP8AAm1/NomNc4UrGiUc+9TE8fL8rGVnoQDHZx8EuvN63Zsyo2oaNK6ivhPoiTLTzrggAAAABUtzPgk/OJ+xA0Xc3Z5O6qePsmFTayw4sZOpCQAB72PfaXlIe0gyp2o4qvn5wGv+V20Cvb2nb0/qKvD1hISw4QAAAbPuc8Mj5Kp6kYXNlc0Dr44Sq5Xd1Es4+FXXnFbtJFqMoeavdbVxn1Y4lrAAAE5LLe/N9TzGXYMrxteL0F3s0/T9kaZYefAAADadzdpXevV8TU2+GJhc2VzQOu8J+ypb5HlXWiu7mMG+R5V1oGMPhzj4Jdeb1uzZlRtQ06V1FfCfREmWnnQgAAAABUdzPgk/OJ+xA0Xc3Z5N6qePsmNTayw4sZOhCQAB72PfaXlIe0h3MqdqOKsZ+cBr/ldtAr29p29P7PV4esJAWHCAAADaNznhkfJVPUjC5srmgdfHCVWK7uonnHwq684rdpItRlDzV7rauM+rGktYAAEonJZb35vqeYy7BlaNrxehu9mn6fsjbLLz7ggAAAkmInMw8HUMWPNp3HLs2chMSxqpjCdS15e4Hc+a1ezZUo2oel0nqK/pn0RVlp55wQAAAAAqO5pwSfl5+xA0Xc3Z5N6qePsmVXayw4kZOgSAAPew77S8pD2kROTKjajiq+ffAa/5XbQK9vadzT+z1eHrCQllwQAAA2fc64ZHydT1I13Nld0Dr44SqxXd1E84+FXXnFbtJFunKHmb3W1cZ9WOJawAABOSyXvzfU8xl2DK0bXi9Dd7NP0/ZG2WXngAAAAAD4/AIRVlK1Ze4Hc+bVezZVo2oej0nqK/pn0RZlp51wAAAAGAFR3NV/pJeXn7EDRdzdrk3qp4+yY1drN7iRk6hIAA97HvtLykPaRE5MqNqOKrZ98Br/ldtAr29p3NP7PV4esJEWXBAAADZ9zrhkfJ1PUjXc2VzQOvjhKqld3kUzj4VdecVu0kW6coeZvdbVxn1Y4lrAAAE5LHe/N9TzGXYMrRteL0N3s0/T9kcZZeeAAAAAA4fH4BCKspWrL3A7nzar2bKtG1D0ek9RX9M+iLstPOuAAADY8wrKlXuZQrwjUjvM2oy2aSlDX1YmFyZiNS3oVFNd3m1RjGHsoP+F7H7PT6maOfVvdb+JY+GGQsbGlQi4UIKEW9LRjs0mksfQiJmZzbrdum3GFMYIdV2stvLxk6hIAA97HvlLykPaRE5MqNqOKq598Br/ldtAr29p3NP7PV4esJGWXBAAADZtzvhkfJ1PUjXc2VzQOvjhKqld3kVzi4VdecVe0kW6coeZvdbXxn1Y4lrAAAE5LFe/N9TzGXYMrRteL0F3s0/T9kdZZefAAAAAA4aEIqylbMrw0rWuuW3qLrpsq07UPS34xs1R8p9EUZaebgAAAM5mVdqjeUW3gpt03+NNL+bRMa4xpWdEr5l6mfDz/KvlV6EAg9Tay48pGToEgAD3se+UvKQ9pETkyo2o4qrn1wGv8AldtAr29p3NP7PV4esJGWXBAAADM5o5QjbXVKpUeEO6hKX1VKLWL5scDGuMYWNFuRbuxVOSsVspUIQdSVWmoJY6WnFprmw29BWwnJ3qrtFNPOmYwRbKFxvtWrU2b5UnPDk0pOWHpLcaoebqq51U1b5mfN84YgAACcljvfm+p5jLsGVo2/F6C72afp+yOssvPuAAAD68mZOq3M97oR0p6LlhpRj3Kwx1yaXGiJmIzZ27dVyebTGMsr/gu//Y/91H+4x6Sne3/wr/w/3Hu5/wAF3/7H/uo/3E9JTvRVoWkTGz/ce6rSp4w0Xxx0X0rAqvQYYxghdWm4txlti3F+FamXHloiY1S6AAAHKeGtAUbN/PmlKEYXrcKiWG+KLcZ87w1xfo9Roqtz3Ovo/KFOGF3VO/e2Onl6zlsuKHTWgvQ2Ycyrct/yrHxx5wjNVa2WnnIydAkAAe1l3yn5SHtITkyo2o4qxnrDSsrhLiUH0RqRf9Ctb2od3ToxsVfvfCQllwAAAAAMAjACQAAABErFe/N9TzGXYMrRt+L0N3s0/T9keZZefcAAAG1bnHC/yZ+uJru7K7yf1/hP2VAru6AAJBnlZbzd1lhqnLfY86nrf82kugtUTjS87pdHMvVR4+f5xYQyVwAAAAetB6yYY1ZPfK1HQr1ofUq1I9U2jGMmy5HNrqj5y+QliAAOYvDWtq1rwhE/Ja72krm3nGOytRai/GhqfpRVjVL01ynpbUxHfHqiklht1PkLTzMOAkAAAAAAAAAAiclhvfm+p5jLsGVo2/F6G52afp+yPMsvPASAANs3Nqbd1J8UaE/TOCNd3ZXuTo/9vD2U0ru4AANP3RckurSjcQWMqOqfPSfH0P0Nm21Vrwc3lGzzqYuR3Z8Px7psb3HAAAAB6UdohjVk2TdCye6Vy6iXc14qS8eKUZL1P8RrtzjSvafb5l7Hfr92rmxTAAHIFYzHv1WtKa+lR+KkuaPyf5Wupla5GFTvaBc59mI3avb+mk58ZJdvcSnFfF126kXxKT+XHrePgkjdbqxhy9Ns9Hdme6dfu1wzVQAAAAAAAAACJyWG9+b6nmUuwZWjb8XobvZp+n7I+yy884CQABSdzfJzp0p15LB1mlDxI46+lt/uo0XZ14Ovybawpmue/wBIbganTAAHWcFJNSSaaaaaxTT2phExjGEpPnbm/KzqYxxdCo3vctui9uhJ8q4uVdJZoq50PP6Vo02atWzOXswBmrAAAB6UNpMMasleznyOryhKnqVSPdUpPimlsfM9np4irRVzZej0qx01vDv7kir0ZU5ShNOMotqUXqaa4mWXnpiYnCc3mEAADO5oZb/8OtjPvVTCNRci4p9GL6GzGunnQs6LpHQ3MZynP38FLytk2le0XTng4ySlCccHoyw1Ti+Pb0plemqaZdu9Zpv0YT4T90myxkmraVHTrLD6sl8mceWL/wDsCzExMYw8/dtVWqubV/18BLWAAAAAAAAATksN6v8AQVPMpdgytG34vQ3ezT9P2R9ll55wAwA2HNbNmpdyU5pwt0+6ns08Pow5fDxeEwrr5q3ouizenGdnfv4KpSpxhGMYJRjFKMUtSUUsEkVnfiIpjCHcJAAADwvLSnWhKnWipQksHF+tcj5yYnDXDCuimunm1RqTPOTNKrat1KWNSht0ksZQX30uLnWrwFiiuKnD0nQ67OuNdPpx92tYGamAAPShtJhFWS6FJ6xr+c+bFO8WnBqnXSwU8NU0tinh69q59hsor5qlpWh03v8AKNVXrxTbKeSK9tLRrwlHXqlhjGXiyWpm+JicnFuWq7U4Vxh6eb4cCWswA+qxyfWrvRownN/djil4XsXSJmIzZUUVVzhRGKnZo5MubanoXE4uO2FJd06fL3X9NaK9yqJnU7mhWbtqnCudXdG7x+zLX9jSuIOnXhGcXxPifKntT50YRMxks3LVFynm1RjDTso7nybbtquC4oVVs/HH3G2Lu9zbnJnwVefv+GJnmLerYqT51V96Rn0lKvPJ9/dHm9rbMG5k/jJ0oLxpTfUlh6SJu0sqeTrs5zEf22HJ+ZtpbJ1K735wTk3USUIpLFvQX9cTCbkzqhct6Batxzq9eG/Ly98U7ypdb9Vq1cMNObaX1Y7Ix6Ekug3xGEYOPXXz6pq3vlDEAAcxjjqW16ukljOWpaMp27dtWpwWMnb1IRS43vbSSKlM/wCUS9NepmbNVMbp9EwjmrfN6qE+mVOPrZY59O9wo0S/8E/17sha5iXc8N8dOmuPSnpPqjivSYzdpbqOT7054R+/JsmSsx7ajhKs3XkuKS0YY+Lx9LaMJuzOS7a5Ot0669fp5e7aIxSSSSSSwSSwSXIjU6ERg5AAAAAAAA13LGZ9tcYyit5qP6VNLRb+9DZ1YM2U3JhSvaBaua41T8vZqV/mNd08d60Ky4tGSjLpjLD0NmyLlMudc5PvU5YT+/P3YevkS6h8qhWXPvU2utLAz50b1abNynOmfKXShk+tj3qr/Cn7icYYVW6/hnylaim9UAdZwUk1JJp7U1in0BExE6pYytm5ZT+VQpfhjoezgZc+re0Tolif9Y9HFHNqyhsoU34yc/axJ59W9EaHYj/WPV65YvFZ286tOEWqbh3C7hYSqRi8MNm0imOdOCdIudBamqmMsNXi8MkZyW11goT0Kj/254Rlj93il0E1UTDGzplq7qicJ3SzBgtAAABoufmcUcHaUHi2/jpJ6lh/tp8vL1cuG63R3y5Gn6VE/wDlR4+3v5NDNzluAAADJ5t2u+3VvDlqxk/Fj3T9EWRVOES22KOfdpp+fprWQqPTAAAAAAAAAAAAAAAAAAAAAAADBZ78Cr/l9tA2WtpT5Q7PV4esJOWHn2YybnPd2+ChUcor6FT4xenWuhoxmimVm3pV63lV562yWm6CsPj6Ov61Oe38MtnWa5tbpXaOU/ip8v37voq7oNFLuKVVvklKEV1psdDO9nPKlHdTP9MBlfPO5rpwp4UYPaoNuTXI5+5IzptxCne067c1Rqj5e7WjNTcAAAHIG67m2TsZ1LiS1QW9w8eWDl1LD941XZ1YOlybbxqm5u1fv73qAaHZAAAAAAAAAAAAAAAAAAAAAAAGCz34FX/L7aBst7Snyh2erw9YSgsOA4AAAAAAAAAe1nbTrTjTprGc2oxXO/6DLWmmmapimnOViyPk+NtRp0Ya9Fa39ab1yfWVapxnF6Wxai1RFEPtMW0AAAAAAAAAAAAAAAAAAAAAAAYPPbgVf8vtoGy3tKXKHZ6vD1hKCw4IAAAAAAABzCDk0opttpJJYtt7EkBTMz82/wDxY77WS3+a2bd6i/or7z430eGvcrx1Q7ehaJ0Uc+van+mzGt0AAAAAAAAAAAAAAAAAAAAAAAAAx+Xsnu5oVKMWouejg2m1jGalr6sDKirCcWjSbM3bU0RP7mlWVMk17WWjXg48ktsZeLLY/BtLMTE5PPXbVdqcK4w9HwksAAAAAAPqsLCrcTUKMHOT5OJcsnsS52JmIzZUUVXKubRGMqPmzmtC0wqVMKlf630afNDHj5/UV67mOqHb0XQotf5Va6vTh7tiNa8AAAAAAAAAAAAAAAAAAAAAAAAAAB0rUYzi41IxlF6nGSUk1zpiJwY1UxVGFUYw1jKWY1vUxdCUqMnxfLh1PWus2xdnvULvJturXROH9x++LXLzMi7hjoKFRfdmovDnUsPWbIu0yo18n3qcsJ8fdhbnJlWnqqR0fxRfqZnExOSrXRVRtQ86VnObwisX4UvWTOpjTjVky1nmjeVdahGMfrSqQw/lbfoMJuUws0aHfryjzmPy2HJuYUI4O5qOX3Ka0V0yet9CRrm7uXbfJkZ3KvCPf/jbbKypUI6FGEYR5Ira+VvjfOzVMzObpW7dFuMKYwe5DMAAAAAAAAAAAAAAAAAAAAB//9k="/>
          <p:cNvSpPr>
            <a:spLocks noChangeAspect="1" noChangeArrowheads="1"/>
          </p:cNvSpPr>
          <p:nvPr/>
        </p:nvSpPr>
        <p:spPr bwMode="auto">
          <a:xfrm>
            <a:off x="12065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AutoShape 6" descr="data:image/jpeg;base64,/9j/4AAQSkZJRgABAQAAAQABAAD/2wCEAAkGBxAPEhAQDRMQERAQEBIRERARDQ8QFRAPFREWFhcUExUYIiggGBolHBQVITEjJSkrLjAuFyI0OD8vNygtLi0BCgoKDg0OGxAQGiwlICUtNywsLCwtLCwsLCwtNy0vLCwsLCwsLCwwNCwsLCwsLCwsLCwsLCwsLCwsLC0sLCwtLP/AABEIAL8BBwMBEQACEQEDEQH/xAAcAAEBAAIDAQEAAAAAAAAAAAAABwUGAQIDBAj/xABLEAACAQIBBQkKCwYGAwAAAAAAAQIDBBEFBhIhMQcTNEFRYYGRsyIzcXJzdKGxstEVIzI1QlJUYoKDlFOSk6LB0hYXJENjoxQl8P/EABoBAQACAwEAAAAAAAAAAAAAAAABBAIDBQb/xAA0EQEAAQICBQoGAgMBAAAAAAAAAQIDETEEITJRcQUSEzM0QYGRsdFSYXLB4fAUoSJC8SP/2gAMAwEAAhEDEQA/AM5PdAvV+x/hS/uLHR0uFHKF/wCXl+XX/MK9/wCD+FL+4dHSn+ff+Xl+T/MK9/4P4Uv7h0dJ/Pv/AC8vyf5hX3/B/Cl/cOjpP59/5eX5etrn9eynCL3nCU4xfxUtjkl9YTbpTTp96ZiNXl+VSK7tgAAAAAAAAAAAAAAAD5MpZSo20N8uJxpx4sdsnyRS1yfMiYiZya7l2i3GNU4NHytujvXGzpJL9pW14+CEXq6X0G2LW9zbnKM5W48Z9vy1i8zqvqvyq9RLkptUsP3MGZxTTHcp1aTeqzqnw1ejG1L6tL5dSrLxqs5etmWENU1VTnM+by3x8pLHB70co14d7q1YeJWnH1MjCGcV1RlM+cszYZ631HDGpvsV9GrBT/mWEvSYzRTLfRpl6nvx4/uLbsjboNCrhG6i6En9NPTpvwvbHqw5zXNqe5etcoUVaq4w9G40qkZpSg1KMlipRaaa5U1tNToRMTGMOwSAAAH5+qbWW3loydQkAAe9h32l5SHtITkyp2o4r4VHpgAAAAAAAAAAAAAADB505x07Cni8J1pp73Tx2/elyRXpM6aecraTpMWafn3QkeU8pVbqbq15Ocns5Ir6sVxIsRERqhwq66q6udVOMvkDEAAAAAABnM285q1jJaLc6Lfd0W9T5XH6svXxmNVMVN9jSK7M6styuZMyhSuaca1CWlCXXF8cZLiaK8xMThLu27lNynnU5PrIbAAB+f6m1lt5aMnQJAAH0WHfaXlIe0hOTKnajivZUemAAAAAAAAAAAAAAfLlO+hb0qlar8mnHF8rexRXO3gukmIxnBhcuRbpmqruRPK+Ual1VnWqvupvZxRjxRjzIsxGEYQ85crm5VNdWcviJYgAAAAAAAADY8ysvuzrJTfxFVqNRcUXxVOjj5vAjGunnQs6Lf6GvXlOfv8AvcsBWd8AAQCptZbeWjJ0CQAB9Fh32l5SHtITkmnajivRUenAAAAAAAAAAAAAAT3dRyo8aVrF6kt9qc71qC9p9RutR3uTyjdxmLccZ+37wT82uaAAAAAAAAAAHKAr2YWU3cWsVJ4zovepc6STi/3Wl4UyvcjCXc0G7z7WE5xq9v6bGYLgBAam1lx5WMnQhIAA97DvtLykPaQnJlRtRxXoqPTgAAAAAAAAAAAAAIlnPeb/AHVxU4nVlGPiw7iPoii1TGEQ83fr592qr5+mpiyWoAAAGADHwdZOEsedTvCGQAAAAN03L7vRr1aT2VaWl+KEtXonLqNd2NTocnV4XJp3x6f9U00OyAQGptZceVjJ1ISAAPex77S8pD2kJyZUbUcVdz2rSp2VedOUoSW94SjJxaxrQTwa17GV7e07mnTMWJmJwy9YSr4auvtFx+pq+8sYRucTpLnxT5z7nwzdfaLj9RV94wjcdJc+KfOfc+Gbr7RcfqKvvGEbjpLnxT5z7nwzdfaLj9RV94wjcdJc+KfOfdsmYOUq9S7jGrVrTjvc3ozrVJrHBcTZhciOat6DXXN7CapnV3zKmld20ey/la5jc3MY168YqvVSSr1UklUeCST1ItREYRqecu3K+kq/ynOe+d7H/DN19ouP1FX3k4RuYdJc+KfOfc+Gbr7RcfqKvvGEbjpLnxT5z7nwzdfaLj9RV94wjcdJc+KfOfc+Grr7RcfqavvGEbkTcufFPnPusdGu420ajeLjbqbbeOLVPHFlXveiirC3j8kOZbeajJwQkAAcpAU/NbMulShGpdwVStJJ6E1jClzaOyUuVvo5XpruTlDsaNoNNMc65GM7u6G2xoxS0VGKjyKKS6jU6GENUz0zYt50KtelCNKrShKo3CKipxisZKSWpvBPXtNtFc44KGmaLRNE10xhMa+KW4G5xgAAA9KFedNqVKUoSWyUJSi1jt1rWExMxricH1/DN19ouP1NX3jCNzLpLnxT5z7qTueXNSrbSlVnOpLf5LSnOU3hoQ1Yvi1mi7m6/J9UzanGZnX369yVVNrLDiRk6kJAAHvY99peUh7SE5MqNqOKsZ+8BuPyu2gV7e07en9RV4esJAWHCAAADaNznhkfJVPUjC5srmgdfHCVXK7uojnHwq684rdpItU5Q81e62rjPqxxLWAABKJWa9f/AK+ph9hl2DK0bXi9Dc7NP0/ZGWWXnwgAAGczKslWvKCksYwbqP8AAm1/NomNc4UrGiUc+9TE8fL8rGVnoQDHZx8EuvN63Zsyo2oaNK6ivhPoiTLTzrggAAAABUtzPgk/OJ+xA0Xc3Z5O6qePsmFTayw4sZOpCQAB72PfaXlIe0gyp2o4qvn5wGv+V20Cvb2nb0/qKvD1hISw4QAAAbPuc8Mj5Kp6kYXNlc0Dr44Sq5Xd1Es4+FXXnFbtJFqMoeavdbVxn1Y4lrAAAE5LLe/N9TzGXYMrxteL0F3s0/T9kaZYefAAADadzdpXevV8TU2+GJhc2VzQOu8J+ypb5HlXWiu7mMG+R5V1oGMPhzj4Jdeb1uzZlRtQ06V1FfCfREmWnnQgAAAABUdzPgk/OJ+xA0Xc3Z5N6qePsmNTayw4sZOhCQAB72PfaXlIe0h3MqdqOKsZ+cBr/ldtAr29p29P7PV4esJAWHCAAADaNznhkfJVPUjC5srmgdfHCVWK7uonnHwq684rdpItRlDzV7rauM+rGktYAAEonJZb35vqeYy7BlaNrxehu9mn6fsjbLLz7ggAAAkmInMw8HUMWPNp3HLs2chMSxqpjCdS15e4Hc+a1ezZUo2oel0nqK/pn0RVlp55wQAAAAAqO5pwSfl5+xA0Xc3Z5N6qePsmVXayw4kZOgSAAPew77S8pD2kROTKjajiq+ffAa/5XbQK9vadzT+z1eHrCQllwQAAA2fc64ZHydT1I13Nld0Dr44SqxXd1E84+FXXnFbtJFunKHmb3W1cZ9WOJawAABOSyXvzfU8xl2DK0bXi9Dd7NP0/ZG2WXngAAAAAD4/AIRVlK1Ze4Hc+bVezZVo2oej0nqK/pn0RZlp51wAAAAGAFR3NV/pJeXn7EDRdzdrk3qp4+yY1drN7iRk6hIAA97HvtLykPaRE5MqNqOKrZ98Br/ldtAr29p3NP7PV4esJEWXBAAADZ9zrhkfJ1PUjXc2VzQOvjhKqld3kUzj4VdecVu0kW6coeZvdbVxn1Y4lrAAAE5LHe/N9TzGXYMrRteL0N3s0/T9kcZZeeAAAAAA4fH4BCKspWrL3A7nzar2bKtG1D0ek9RX9M+iLstPOuAAADY8wrKlXuZQrwjUjvM2oy2aSlDX1YmFyZiNS3oVFNd3m1RjGHsoP+F7H7PT6maOfVvdb+JY+GGQsbGlQi4UIKEW9LRjs0mksfQiJmZzbrdum3GFMYIdV2stvLxk6hIAA97HvlLykPaRE5MqNqOKq598Br/ldtAr29p3NP7PV4esJGWXBAAADZtzvhkfJ1PUjXc2VzQOvjhKqld3kVzi4VdecVe0kW6coeZvdbXxn1Y4lrAAAE5LFe/N9TzGXYMrRteL0F3s0/T9kdZZefAAAAAA4aEIqylbMrw0rWuuW3qLrpsq07UPS34xs1R8p9EUZaebgAAAM5mVdqjeUW3gpt03+NNL+bRMa4xpWdEr5l6mfDz/KvlV6EAg9Tay48pGToEgAD3se+UvKQ9pETkyo2o4qrn1wGv8AldtAr29p3NP7PV4esJGWXBAAADM5o5QjbXVKpUeEO6hKX1VKLWL5scDGuMYWNFuRbuxVOSsVspUIQdSVWmoJY6WnFprmw29BWwnJ3qrtFNPOmYwRbKFxvtWrU2b5UnPDk0pOWHpLcaoebqq51U1b5mfN84YgAACcljvfm+p5jLsGVo2/F6C72afp+yOssvPuAAAD68mZOq3M97oR0p6LlhpRj3Kwx1yaXGiJmIzZ27dVyebTGMsr/gu//Y/91H+4x6Sne3/wr/w/3Hu5/wAF3/7H/uo/3E9JTvRVoWkTGz/ce6rSp4w0Xxx0X0rAqvQYYxghdWm4txlti3F+FamXHloiY1S6AAAHKeGtAUbN/PmlKEYXrcKiWG+KLcZ87w1xfo9Roqtz3Ovo/KFOGF3VO/e2Onl6zlsuKHTWgvQ2Ycyrct/yrHxx5wjNVa2WnnIydAkAAe1l3yn5SHtITkyo2o4qxnrDSsrhLiUH0RqRf9Ctb2od3ToxsVfvfCQllwAAAAAMAjACQAAABErFe/N9TzGXYMrRt+L0N3s0/T9keZZefcAAAG1bnHC/yZ+uJru7K7yf1/hP2VAru6AAJBnlZbzd1lhqnLfY86nrf82kugtUTjS87pdHMvVR4+f5xYQyVwAAAAetB6yYY1ZPfK1HQr1ofUq1I9U2jGMmy5HNrqj5y+QliAAOYvDWtq1rwhE/Ja72krm3nGOytRai/GhqfpRVjVL01ynpbUxHfHqiklht1PkLTzMOAkAAAAAAAAAAiclhvfm+p5jLsGVo2/F6G52afp+yPMsvPASAANs3Nqbd1J8UaE/TOCNd3ZXuTo/9vD2U0ru4AANP3RckurSjcQWMqOqfPSfH0P0Nm21Vrwc3lGzzqYuR3Z8Px7psb3HAAAAB6UdohjVk2TdCye6Vy6iXc14qS8eKUZL1P8RrtzjSvafb5l7Hfr92rmxTAAHIFYzHv1WtKa+lR+KkuaPyf5Wupla5GFTvaBc59mI3avb+mk58ZJdvcSnFfF126kXxKT+XHrePgkjdbqxhy9Ns9Hdme6dfu1wzVQAAAAAAAAACJyWG9+b6nmUuwZWjb8XobvZp+n7I+yy884CQABSdzfJzp0p15LB1mlDxI46+lt/uo0XZ14Ovybawpmue/wBIbganTAAHWcFJNSSaaaaaxTT2phExjGEpPnbm/KzqYxxdCo3vctui9uhJ8q4uVdJZoq50PP6Vo02atWzOXswBmrAAAB6UNpMMasleznyOryhKnqVSPdUpPimlsfM9np4irRVzZej0qx01vDv7kir0ZU5ShNOMotqUXqaa4mWXnpiYnCc3mEAADO5oZb/8OtjPvVTCNRci4p9GL6GzGunnQs6LpHQ3MZynP38FLytk2le0XTng4ySlCccHoyw1Ti+Pb0plemqaZdu9Zpv0YT4T90myxkmraVHTrLD6sl8mceWL/wDsCzExMYw8/dtVWqubV/18BLWAAAAAAAAATksN6v8AQVPMpdgytG34vQ3ezT9P2R9ll55wAwA2HNbNmpdyU5pwt0+6ns08Pow5fDxeEwrr5q3ouizenGdnfv4KpSpxhGMYJRjFKMUtSUUsEkVnfiIpjCHcJAAADwvLSnWhKnWipQksHF+tcj5yYnDXDCuimunm1RqTPOTNKrat1KWNSht0ksZQX30uLnWrwFiiuKnD0nQ67OuNdPpx92tYGamAAPShtJhFWS6FJ6xr+c+bFO8WnBqnXSwU8NU0tinh69q59hsor5qlpWh03v8AKNVXrxTbKeSK9tLRrwlHXqlhjGXiyWpm+JicnFuWq7U4Vxh6eb4cCWswA+qxyfWrvRownN/djil4XsXSJmIzZUUVVzhRGKnZo5MubanoXE4uO2FJd06fL3X9NaK9yqJnU7mhWbtqnCudXdG7x+zLX9jSuIOnXhGcXxPifKntT50YRMxks3LVFynm1RjDTso7nybbtquC4oVVs/HH3G2Lu9zbnJnwVefv+GJnmLerYqT51V96Rn0lKvPJ9/dHm9rbMG5k/jJ0oLxpTfUlh6SJu0sqeTrs5zEf22HJ+ZtpbJ1K735wTk3USUIpLFvQX9cTCbkzqhct6Batxzq9eG/Ly98U7ypdb9Vq1cMNObaX1Y7Ix6Ekug3xGEYOPXXz6pq3vlDEAAcxjjqW16ukljOWpaMp27dtWpwWMnb1IRS43vbSSKlM/wCUS9NepmbNVMbp9EwjmrfN6qE+mVOPrZY59O9wo0S/8E/17sha5iXc8N8dOmuPSnpPqjivSYzdpbqOT7054R+/JsmSsx7ajhKs3XkuKS0YY+Lx9LaMJuzOS7a5Ot0669fp5e7aIxSSSSSSwSSwSXIjU6ERg5AAAAAAAA13LGZ9tcYyit5qP6VNLRb+9DZ1YM2U3JhSvaBaua41T8vZqV/mNd08d60Ky4tGSjLpjLD0NmyLlMudc5PvU5YT+/P3YevkS6h8qhWXPvU2utLAz50b1abNynOmfKXShk+tj3qr/Cn7icYYVW6/hnylaim9UAdZwUk1JJp7U1in0BExE6pYytm5ZT+VQpfhjoezgZc+re0Tolif9Y9HFHNqyhsoU34yc/axJ59W9EaHYj/WPV65YvFZ286tOEWqbh3C7hYSqRi8MNm0imOdOCdIudBamqmMsNXi8MkZyW11goT0Kj/254Rlj93il0E1UTDGzplq7qicJ3SzBgtAAABoufmcUcHaUHi2/jpJ6lh/tp8vL1cuG63R3y5Gn6VE/wDlR4+3v5NDNzluAAADJ5t2u+3VvDlqxk/Fj3T9EWRVOES22KOfdpp+fprWQqPTAAAAAAAAAAAAAAAAAAAAAAADBZ78Cr/l9tA2WtpT5Q7PV4esJOWHn2YybnPd2+ChUcor6FT4xenWuhoxmimVm3pV63lV562yWm6CsPj6Ov61Oe38MtnWa5tbpXaOU/ip8v37voq7oNFLuKVVvklKEV1psdDO9nPKlHdTP9MBlfPO5rpwp4UYPaoNuTXI5+5IzptxCne067c1Rqj5e7WjNTcAAAHIG67m2TsZ1LiS1QW9w8eWDl1LD941XZ1YOlybbxqm5u1fv73qAaHZAAAAAAAAAAAAAAAAAAAAAAAGCz34FX/L7aBst7Snyh2erw9YSgsOA4AAAAAAAAAe1nbTrTjTprGc2oxXO/6DLWmmmapimnOViyPk+NtRp0Ya9Fa39ab1yfWVapxnF6Wxai1RFEPtMW0AAAAAAAAAAAAAAAAAAAAAAAYPPbgVf8vtoGy3tKXKHZ6vD1hKCw4IAAAAAAABzCDk0opttpJJYtt7EkBTMz82/wDxY77WS3+a2bd6i/or7z430eGvcrx1Q7ehaJ0Uc+van+mzGt0AAAAAAAAAAAAAAAAAAAAAAAAAx+Xsnu5oVKMWouejg2m1jGalr6sDKirCcWjSbM3bU0RP7mlWVMk17WWjXg48ktsZeLLY/BtLMTE5PPXbVdqcK4w9HwksAAAAAAPqsLCrcTUKMHOT5OJcsnsS52JmIzZUUVXKubRGMqPmzmtC0wqVMKlf630afNDHj5/UV67mOqHb0XQotf5Va6vTh7tiNa8AAAAAAAAAAAAAAAAAAAAAAAAAAB0rUYzi41IxlF6nGSUk1zpiJwY1UxVGFUYw1jKWY1vUxdCUqMnxfLh1PWus2xdnvULvJturXROH9x++LXLzMi7hjoKFRfdmovDnUsPWbIu0yo18n3qcsJ8fdhbnJlWnqqR0fxRfqZnExOSrXRVRtQ86VnObwisX4UvWTOpjTjVky1nmjeVdahGMfrSqQw/lbfoMJuUws0aHfryjzmPy2HJuYUI4O5qOX3Ka0V0yet9CRrm7uXbfJkZ3KvCPf/jbbKypUI6FGEYR5Ira+VvjfOzVMzObpW7dFuMKYwe5DMAAAAAAAAAAAAAAAAAAAAB//9k="/>
          <p:cNvSpPr>
            <a:spLocks noChangeAspect="1" noChangeArrowheads="1"/>
          </p:cNvSpPr>
          <p:nvPr/>
        </p:nvSpPr>
        <p:spPr bwMode="auto">
          <a:xfrm>
            <a:off x="27305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AutoShape 8" descr="data:image/jpeg;base64,/9j/4AAQSkZJRgABAQAAAQABAAD/2wCEAAkGBxEQEhAUEBQRFBIUEhUUEBAUFRUWEBYUFBcWFxcVFhQYHC0gHhomHRQUITIkJSkrLi4uGCIzODMtNygtLy4BCgoKDg0OGhAQGywkICQrLCw3NyssLCwsLCwsLC0sLC4sLCwsLCwtLCwsLCwsLCwsLCwsLCwsLCwsLCwsLCwsLP/AABEIAIQA5wMBEQACEQEDEQH/xAAcAAEAAgMBAQEAAAAAAAAAAAAAAQcEBQYCAwj/xABFEAABAwIABwsHCwMFAAAAAAABAAIDBBEFBgcSITFBEzRRYXFyc4GRsbIiMjOTocLRFSMkUlNUYnSSwcMUgoNCQ6Kj8f/EABoBAQACAwEAAAAAAAAAAAAAAAABBAMFBgL/xAA1EQEAAgEBBQYEBQQCAwAAAAAAAQIDEQQFEjEyIUFRcYGxMzSRwRMUIlJhQnKh0fDxI2Lh/9oADAMBAAIRAxEAPwC8UBBDnAAk6ABck6gEJ7O1h/K9N9vB6xnxU8M+DH+Nj/dH1g+Vqb7eD1jPinDPgfjY/wB0fU+V6b7eD1jPinDPgfjY/wB0fWGYCoZEoCAgICAgICAgi6D41FZFH6R7Gc5wb3lNJl4tkpXqmIYny/SXtu8N+eF64LeDF+aw66cUfVl09bFJ6N7H81zXdxUaTDLXJS3TMS+6h7EBAQEBAQEEFBKAgxML+gn6GTwlTXnDHm+Hbyn2UEAtg4mU2TRGqHBEw/QsXmt5B3LXO5ryh7RIgICAgICAg1uHcNRUcefMeJjB5zjwAL1Ws2nSGDaNopgrxW/7VfhvHSqqCQ1xhj2MjPldb9Z9itVw1hze0byzZeyJ4Y/j/bmjpJJvc6ztWXRQ11LJogAtp27DtTROro8CY51VMQC4zM2skJJtxP1j2rFbFWV/Z95ZsU9s6x/P+1oYBw7DWR58R0jz2Hz2nj4uNVbVms9ro9n2mmevFVswvKwlAQEBAQQUEoCDEwv6CfoZPCVNecMeb4dvKfZQbVsHESlSPLlCYfoWLUOQdy1zua8oe0SICAgICAg+VTO2NrnvNmtaXOPAALlNNXm9orWbTyhSGMWGH1szpHaBqjZ9Vg1D9yr1KxWNHH7VtNs+Sbz6NasisICAgIM/AeFn0czJY9hs9uxzdrSvF6xaNFjZtothvF6rxpKhsrGPYbte0OaeIhUNNHY0vF6xaOUvsj0ICAgIIKCUBBiYX9BP0MnhKmvOGPN8O3lPsoNq2DiJSpHlyhMP0LFqHIO5a53NeUPaJEBAQEBAQcnlKrjHSFo1yvDOoeUe72rLhjWzW71y8GDTxnRUgVxyyVIhQF0BBKkFAtTJjXGSmfGdcUlhzHi49ucqmeNLaum3Rlm2Gaz3S7JYW1EBAQEEFBKAgxML+gn6GTwlTXnDHm+Hbyn2UG1bBxEpUjy5QmFxY91D46Fzo3OY4Ojs5pIdpI2hUsURN+11e8LWrs0zWdOXJVww7V/eJ/WP+Kt8FfBzf5rN++frJ8u1n3if1j/inBXwPzWb98/WW5xOwvUyVtO180rmlzrtc9xafIdrBKx5axFZ7FzYNoy32isWtMx298+Du8fah8VHI6NzmODmWc0kO0uF9IWDFETZuN5XtTZ5ms6T2cvNVYw7WfeJ/WP+Kt8FfBzf5rN++31k+Xaz7xP6x/xTgr4H5rN++frLbYqYXqX1lM180zml+lpe4tOg6wSvGSkRWexa2LaMts9Ym0z2+Mt7lZfppG8UpP8A1gfusez963vqeiPP7K8CstElSN9iZgIVs+a++5sGdJbWRfQ2+y6xZb8ML2wbLG0ZNJ5RzW5BgyBjc1kUbW2tYNFuvRpVPil1NcOOsaRWNPJVuUagigqgImhgfE17mjQ3OLng2GzzQrWGZmva5vemKmPPHDGmsa/5ly6ztYIPrBVSR33N72X15ri2/LZeZiJe6ZLU6ZmPJ1uTetlfWWfJI4bk82c9xF/J2ErDmrEVbXdWS9s+kzM9k/ZaiqujEBAQQUEoCDEwv6CfoZPCVNecMeb4dvKfZQbVsHESlSPLlCYW7lD3g/nReIKni63U7y+Vn091RhXHKpUjeYkb+pec7wOWLN0Svbt+Zr6+yw8o28ZeczxBVsPW3m9flp8491PhXXKpUjcYnb9pek90rHl6ZXN3/MU83TZWfPpebJ3sWHZ+9sN9c6ev2cAFZaMQd3k0whBB/U7tIxhJjzc42uBn3t7FXzRM6aN1ujLjxxfjmI5O6gw9Svc1rJonOcbNaHC5PAFg4LR3N1XacNp0i0K9yq76j/Lt8cqsYOlod8fHr/b95carDUiAg6vJjv3/ABP72rBn6W13R8f0n7LbVR0wgICCCglAQYmF/QT9DJ4SprzhjzfDt5T7KDatg4iUqR5coTC3coe8H86LxBU8XW6neXys+nuqMK45VKkbzEjf1LzneByxZuiV7dvzNfX2WHlG3jLzmeIKth6283r8tPnHup8K65VKkbjE7ftL0nulY8vTK5u/5inm6bKz59LzZO9iw7P3thvrqp6uACstGlSIUDbYpD6bSdK1eMnTK3sPx6ebe5Vd9R/l2+ORY8HSt74+PX+37y41WGpEBB1eTHfv+J/e1YM/S2u6Pj+k/ZbaqOmEBAQQUEoCDEwv6CfoZPCVNecMeb4dvKfZQbVsHESlSPLlCYW7lD3g/nReIKni63U7y+Vn091RhXHKpUjeYkb+pec7wOWLN0Svbt+Zr6+yw8o28ZeczxBVsPW3m9flp8491PhXXKpUjcYnb9pek90rHl6ZXN3/ADFPN02Vnz6Xmyd7Fh2fvbDfXVT1cAFZaNKkEG1xS37SdK1Y8nTK3sPx6ebe5Vh9KiOz+nb7HyfELHg6VzfMf+evl95carDUCDsMQ8XaetbOZs4ljmZua4jQQfgq+a81mNG23bsmLPW037ncYGxTpqSTdIQ/OzS3S4kWNr6OpYLZLWjSW5wbDiw24qc2+XhcEBAQQUEoCDEwv6CfoZPCVNecMeb4dvKfZQbVsHESlSPLlCYW7lD3g/nReIKni63U7y+Vn091RhXHKpUjcYnStZW0xcbDPtc6rua5o9pCx5Y1rK5u+0V2isysTKTKBRPBIBc9gaOEg37gVWw9Te71tEbPMT4x7qiCuOWSpG4xO37S9J7pWPL0yubv+Yp5unyst8qkP4ZR2FnxCw7P3tjvqO2k+f2V+FZaJKkZVFg2afO3GN8mbbOzRe172v2HsXmbRHNlx4MmTojVu8WMB1TKumc+GVrWyNLnFpsBwlY8l6zWe1d2TZc1c1Zms823ysw2kpn8LHt/SQfeXjBPZKzvmv66W/if+f5cGrLSCDpMRMOtpJzumiKQBrnfVIOhxHBrWHLSbR2Nju3aq4Mn6uUrYp8IwyW3OSN19Wa5pPZdVNJh01cuO3TaPqylDIICAggoJQEGPhCPOilaNbo3gdbSFMc3jLGtJj+JUA1bBw8pUiHKJIW7j0N0wc8t1Wjf1XBVLF2XdVvD9WyTMfwqIK65VKkQQoH0klc62c5zrCzbkmw4BfUmkPU2mecvCl5EG4xO37S9J7pWPL0yubv+Yp5uqyta6Pkm/iWHZ+9st9/0ev2V4FZaEKCxsk2qr5Yu6RVto7m/3L039PusFV28cllJweZaQubrhcH/ANup3ffqWXDOlmt3ri48Gvh2qmV1ywgKBscWB9MpfzEfiC836ZWNl+PT+6PdeqoOzEBAQQUEoCCCgo7GfBZpamWO3k5xdHwZjtI7NXUr1LcVdXHbXg/BzTXu7vJq1kVUKBbeLcza/BxiJ8oRmF/CCB5Lrclj1KneOC+rqdkvG07LwTz00VTUU7onuY8WcwlrhwEK5E6xq5i9Jpaazzh81LyICAgINxidv2l6T3SseXplc3f8xTzdVla10fJN/EsOz97Zb7/o9fsrwKy0IUFp5LqB0dPJI7Rurxmj8LBYHrJd2KpntrbR0u6MU1xTee+fZ2iwts8yRhwLXAEEEOB1EHQQURMRMaSpfG3F91FLYXMTyTE/i+qeMK7jvxQ5LbtknZ7/APrPJo1lUhBssV990v5iPxBeL9MrGyfHp5x7r0VB2YgICCCglAQEHP434tNroxazZWX3N/e13EfYveO/DKltuxxtFfCY5Kkwng6WmfmTMLHbL6jxtOohXK2ieTlsuC+K3DeNGHdemJ0eI9RVRz3po3SNNmyt1MI43agRsWLLFZjtbDd1s1cmuONfF2uOeKArPnYbNnA8oHzXjYCdjhwrBjycPZPJt9v2D8f9dOy3uq+uopYHZszHMdwOFr8h2jkVuLRPJzmTFfHOl40Y91LHo2UmBJ2QmaRhZGCAC/yXOJ1ZrTpXnjiZ0hYnZslcf4lo0j+WuXpXFI3WJbb11LzyexrisWXolc3fGu0VdPlaOmj5Jv4li2fvbLfX9Hr9nA08LpCGxtc92xrQXO7ArOsQ0daWtOlY1dji7iDLKQ6q+bj17n/uO4vwj2rBfNEcm22XdV7TxZeyPDvn/SzoIWsa1rQA1oAaBqAGoBVXRVrFY0h9ESIMXCFBHURujlaHMdrB7wdh41MTMTrDHkxVyV4bxrCtMPYgTQkup/no9ebqlHFb/V1dis0zRPNz+07qyU7cfbH+XISsLCWuBa4a2uBBHKCs8S1M1mJ0mGwxYP0ul/MR+ILxfpln2X49P7o916Ki7MQEBBBQSgICAg+c0DXiz2tc3a1wBb2FEWrFuyYYIxfpAb7hDfmN7l647eLDGzYYnXhj6Plh7CjKGESZl2BzWljbNsHHWBq6tCVrxTo87Tmrs+Pi07H0wRh6mqgNxkaTtYdDx/adKWpNeacO04s0folsJGBws4AjgOkdi8s81ieb4spoo7uDI2WFy4Na2w2klNZl5ilK9sREKsx9xjFXI2OI3hjJs767zoLuQahynhVvFj4Y1lzW8tsjNbhp0x/mXKLM1iVI6vJrSZ9YHbI2Od1nyR3lYM9v0tpunHxZ+Lwhas1LG+2exjras5oNr8F+QKpEz3OltStuqNXuOINFmgAcAFgiYrEcnoBEpQEBAQEHwqKSOQWkYx4/E0O70iZh5tStuqNWJFgGlY4ObBEHAhzXBoBBGkEL1x28WKNmwxOsVjVsl5ZxAQEEFBKAgICAgIOUymbyd0jO9ZcPW1u9fl584VGFc0cvro29LjPWxCzJ5LfiId7XAleJxVnuWqbdtFY0i8+/ux8I4ZqajRNK94+qTZv6RoUxSscoY8u1ZcvZe2rAXpgSpEFQLaycYIMFOZHiz5iHW2hg80ddyesKnmtrbR1G69nnFi4p529u51qxNmICAgICAgICAgICAgIIKCUBAQEBAQcplM3k7pGd6y4etrd6/Lz5wqMK45ZKkEBAQddiRik6pc2acEQNN2tI9IR7veq+XLp2Q2279gnLP4l4/T7/APxazRZVXSQ9IkQEBAQEBAQEBAQEBAQQUEoCAgICAgx66jjnYWSta9h1tIuP/VMTMTrDxkx1yV4bRrDgsM5N9bqR4t9lJ+z/AIjrWeufxaXPufvxT6T/ALcpW4tVkXnwScrWl4/43WaMlZ72rybFnpzrPp2sAUMt7bnJfgzHX7LL1xQw/g5NdOGfo2VDirWzEZsL2jhkGYB+rSvE5Kx3rGPYM9+VdPPsdpgDJ5HEQ+qcJXaxGBaIcp1u9nWsF80zybfZt01pPFlnX+O527G2sBoA0ADVZYW3iNHpEiAgICAgICAgICAgICAggoJQEBAQEBAQEEIgsoSIJCkEBAQEBAQEBAQEBAQEBAQEEFB//9k="/>
          <p:cNvSpPr>
            <a:spLocks noChangeAspect="1" noChangeArrowheads="1"/>
          </p:cNvSpPr>
          <p:nvPr/>
        </p:nvSpPr>
        <p:spPr bwMode="auto">
          <a:xfrm>
            <a:off x="42545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AutoShape 10" descr="data:image/jpeg;base64,/9j/4AAQSkZJRgABAQAAAQABAAD/2wCEAAkGBxEQEhAUEBQRFBIUEhUUEBAUFRUWEBYUFBcWFxcVFhQYHC0gHhomHRQUITIkJSkrLi4uGCIzODMtNygtLy4BCgoKDg0OGhAQGywkICQrLCw3NyssLCwsLCwsLC0sLC4sLCwsLCwtLCwsLCwsLCwsLCwsLCwsLCwsLCwsLCwsLP/AABEIAIQA5wMBEQACEQEDEQH/xAAcAAEAAgMBAQEAAAAAAAAAAAAAAQcEBQYCAwj/xABFEAABAwIABwsHCwMFAAAAAAABAAIDBBEFBgcSITFBEzRRYXFyc4GRsbIiMjOTocLRFSMkUlNUYnSSwcMUgoNCQ6Kj8f/EABoBAQACAwEAAAAAAAAAAAAAAAABBAMFBgL/xAA1EQEAAgEBBQYEBQQCAwAAAAAAAQIDEQQFEjEyIUFRcYGxMzSRwRMUIlJhQnKh0fDxI2Lh/9oADAMBAAIRAxEAPwC8UBBDnAAk6ABck6gEJ7O1h/K9N9vB6xnxU8M+DH+Nj/dH1g+Vqb7eD1jPinDPgfjY/wB0fU+V6b7eD1jPinDPgfjY/wB0fWGYCoZEoCAgICAgICAgi6D41FZFH6R7Gc5wb3lNJl4tkpXqmIYny/SXtu8N+eF64LeDF+aw66cUfVl09bFJ6N7H81zXdxUaTDLXJS3TMS+6h7EBAQEBAQEEFBKAgxML+gn6GTwlTXnDHm+Hbyn2UEAtg4mU2TRGqHBEw/QsXmt5B3LXO5ryh7RIgICAgICAg1uHcNRUcefMeJjB5zjwAL1Ws2nSGDaNopgrxW/7VfhvHSqqCQ1xhj2MjPldb9Z9itVw1hze0byzZeyJ4Y/j/bmjpJJvc6ztWXRQ11LJogAtp27DtTROro8CY51VMQC4zM2skJJtxP1j2rFbFWV/Z95ZsU9s6x/P+1oYBw7DWR58R0jz2Hz2nj4uNVbVms9ro9n2mmevFVswvKwlAQEBAQQUEoCDEwv6CfoZPCVNecMeb4dvKfZQbVsHESlSPLlCYfoWLUOQdy1zua8oe0SICAgICAg+VTO2NrnvNmtaXOPAALlNNXm9orWbTyhSGMWGH1szpHaBqjZ9Vg1D9yr1KxWNHH7VtNs+Sbz6NasisICAgIM/AeFn0czJY9hs9uxzdrSvF6xaNFjZtothvF6rxpKhsrGPYbte0OaeIhUNNHY0vF6xaOUvsj0ICAgIIKCUBBiYX9BP0MnhKmvOGPN8O3lPsoNq2DiJSpHlyhMP0LFqHIO5a53NeUPaJEBAQEBAQcnlKrjHSFo1yvDOoeUe72rLhjWzW71y8GDTxnRUgVxyyVIhQF0BBKkFAtTJjXGSmfGdcUlhzHi49ucqmeNLaum3Rlm2Gaz3S7JYW1EBAQEEFBKAgxML+gn6GTwlTXnDHm+Hbyn2UG1bBxEpUjy5QmFxY91D46Fzo3OY4Ojs5pIdpI2hUsURN+11e8LWrs0zWdOXJVww7V/eJ/WP+Kt8FfBzf5rN++frJ8u1n3if1j/inBXwPzWb98/WW5xOwvUyVtO180rmlzrtc9xafIdrBKx5axFZ7FzYNoy32isWtMx298+Du8fah8VHI6NzmODmWc0kO0uF9IWDFETZuN5XtTZ5ms6T2cvNVYw7WfeJ/WP+Kt8FfBzf5rN++31k+Xaz7xP6x/xTgr4H5rN++frLbYqYXqX1lM180zml+lpe4tOg6wSvGSkRWexa2LaMts9Ym0z2+Mt7lZfppG8UpP8A1gfusez963vqeiPP7K8CstElSN9iZgIVs+a++5sGdJbWRfQ2+y6xZb8ML2wbLG0ZNJ5RzW5BgyBjc1kUbW2tYNFuvRpVPil1NcOOsaRWNPJVuUagigqgImhgfE17mjQ3OLng2GzzQrWGZmva5vemKmPPHDGmsa/5ly6ztYIPrBVSR33N72X15ri2/LZeZiJe6ZLU6ZmPJ1uTetlfWWfJI4bk82c9xF/J2ErDmrEVbXdWS9s+kzM9k/ZaiqujEBAQQUEoCDEwv6CfoZPCVNecMeb4dvKfZQbVsHESlSPLlCYW7lD3g/nReIKni63U7y+Vn091RhXHKpUjeYkb+pec7wOWLN0Svbt+Zr6+yw8o28ZeczxBVsPW3m9flp8491PhXXKpUjcYnb9pek90rHl6ZXN3/MU83TZWfPpebJ3sWHZ+9sN9c6ev2cAFZaMQd3k0whBB/U7tIxhJjzc42uBn3t7FXzRM6aN1ujLjxxfjmI5O6gw9Svc1rJonOcbNaHC5PAFg4LR3N1XacNp0i0K9yq76j/Lt8cqsYOlod8fHr/b95carDUiAg6vJjv3/ABP72rBn6W13R8f0n7LbVR0wgICCCglAQYmF/QT9DJ4SprzhjzfDt5T7KDatg4iUqR5coTC3coe8H86LxBU8XW6neXys+nuqMK45VKkbzEjf1LzneByxZuiV7dvzNfX2WHlG3jLzmeIKth6283r8tPnHup8K65VKkbjE7ftL0nulY8vTK5u/5inm6bKz59LzZO9iw7P3thvrqp6uACstGlSIUDbYpD6bSdK1eMnTK3sPx6ebe5Vd9R/l2+ORY8HSt74+PX+37y41WGpEBB1eTHfv+J/e1YM/S2u6Pj+k/ZbaqOmEBAQQUEoCDEwv6CfoZPCVNecMeb4dvKfZQbVsHESlSPLlCYW7lD3g/nReIKni63U7y+Vn091RhXHKpUjeYkb+pec7wOWLN0Svbt+Zr6+yw8o28ZeczxBVsPW3m9flp8491PhXXKpUjcYnb9pek90rHl6ZXN3/ADFPN02Vnz6Xmyd7Fh2fvbDfXVT1cAFZaNKkEG1xS37SdK1Y8nTK3sPx6ebe5Vh9KiOz+nb7HyfELHg6VzfMf+evl95carDUCDsMQ8XaetbOZs4ljmZua4jQQfgq+a81mNG23bsmLPW037ncYGxTpqSTdIQ/OzS3S4kWNr6OpYLZLWjSW5wbDiw24qc2+XhcEBAQQUEoCDEwv6CfoZPCVNecMeb4dvKfZQbVsHESlSPLlCYW7lD3g/nReIKni63U7y+Vn091RhXHKpUjcYnStZW0xcbDPtc6rua5o9pCx5Y1rK5u+0V2isysTKTKBRPBIBc9gaOEg37gVWw9Te71tEbPMT4x7qiCuOWSpG4xO37S9J7pWPL0yubv+Yp5unyst8qkP4ZR2FnxCw7P3tjvqO2k+f2V+FZaJKkZVFg2afO3GN8mbbOzRe172v2HsXmbRHNlx4MmTojVu8WMB1TKumc+GVrWyNLnFpsBwlY8l6zWe1d2TZc1c1Zms823ysw2kpn8LHt/SQfeXjBPZKzvmv66W/if+f5cGrLSCDpMRMOtpJzumiKQBrnfVIOhxHBrWHLSbR2Nju3aq4Mn6uUrYp8IwyW3OSN19Wa5pPZdVNJh01cuO3TaPqylDIICAggoJQEGPhCPOilaNbo3gdbSFMc3jLGtJj+JUA1bBw8pUiHKJIW7j0N0wc8t1Wjf1XBVLF2XdVvD9WyTMfwqIK65VKkQQoH0klc62c5zrCzbkmw4BfUmkPU2mecvCl5EG4xO37S9J7pWPL0yubv+Yp5uqyta6Pkm/iWHZ+9st9/0ev2V4FZaEKCxsk2qr5Yu6RVto7m/3L039PusFV28cllJweZaQubrhcH/ANup3ffqWXDOlmt3ri48Gvh2qmV1ywgKBscWB9MpfzEfiC836ZWNl+PT+6PdeqoOzEBAQQUEoCCCgo7GfBZpamWO3k5xdHwZjtI7NXUr1LcVdXHbXg/BzTXu7vJq1kVUKBbeLcza/BxiJ8oRmF/CCB5Lrclj1KneOC+rqdkvG07LwTz00VTUU7onuY8WcwlrhwEK5E6xq5i9Jpaazzh81LyICAgINxidv2l6T3SseXplc3f8xTzdVla10fJN/EsOz97Zb7/o9fsrwKy0IUFp5LqB0dPJI7Rurxmj8LBYHrJd2KpntrbR0u6MU1xTee+fZ2iwts8yRhwLXAEEEOB1EHQQURMRMaSpfG3F91FLYXMTyTE/i+qeMK7jvxQ5LbtknZ7/APrPJo1lUhBssV990v5iPxBeL9MrGyfHp5x7r0VB2YgICCCglAQEHP434tNroxazZWX3N/e13EfYveO/DKltuxxtFfCY5Kkwng6WmfmTMLHbL6jxtOohXK2ieTlsuC+K3DeNGHdemJ0eI9RVRz3po3SNNmyt1MI43agRsWLLFZjtbDd1s1cmuONfF2uOeKArPnYbNnA8oHzXjYCdjhwrBjycPZPJt9v2D8f9dOy3uq+uopYHZszHMdwOFr8h2jkVuLRPJzmTFfHOl40Y91LHo2UmBJ2QmaRhZGCAC/yXOJ1ZrTpXnjiZ0hYnZslcf4lo0j+WuXpXFI3WJbb11LzyexrisWXolc3fGu0VdPlaOmj5Jv4li2fvbLfX9Hr9nA08LpCGxtc92xrQXO7ArOsQ0daWtOlY1dji7iDLKQ6q+bj17n/uO4vwj2rBfNEcm22XdV7TxZeyPDvn/SzoIWsa1rQA1oAaBqAGoBVXRVrFY0h9ESIMXCFBHURujlaHMdrB7wdh41MTMTrDHkxVyV4bxrCtMPYgTQkup/no9ebqlHFb/V1dis0zRPNz+07qyU7cfbH+XISsLCWuBa4a2uBBHKCs8S1M1mJ0mGwxYP0ul/MR+ILxfpln2X49P7o916Ki7MQEBBBQSgICAg+c0DXiz2tc3a1wBb2FEWrFuyYYIxfpAb7hDfmN7l647eLDGzYYnXhj6Plh7CjKGESZl2BzWljbNsHHWBq6tCVrxTo87Tmrs+Pi07H0wRh6mqgNxkaTtYdDx/adKWpNeacO04s0folsJGBws4AjgOkdi8s81ieb4spoo7uDI2WFy4Na2w2klNZl5ilK9sREKsx9xjFXI2OI3hjJs767zoLuQahynhVvFj4Y1lzW8tsjNbhp0x/mXKLM1iVI6vJrSZ9YHbI2Od1nyR3lYM9v0tpunHxZ+Lwhas1LG+2exjras5oNr8F+QKpEz3OltStuqNXuOINFmgAcAFgiYrEcnoBEpQEBAQEHwqKSOQWkYx4/E0O70iZh5tStuqNWJFgGlY4ObBEHAhzXBoBBGkEL1x28WKNmwxOsVjVsl5ZxAQEEFBKAgICAgIOUymbyd0jO9ZcPW1u9fl584VGFc0cvro29LjPWxCzJ5LfiId7XAleJxVnuWqbdtFY0i8+/ux8I4ZqajRNK94+qTZv6RoUxSscoY8u1ZcvZe2rAXpgSpEFQLaycYIMFOZHiz5iHW2hg80ddyesKnmtrbR1G69nnFi4p529u51qxNmICAgICAgICAgICAgIIKCUBAQEBAQcplM3k7pGd6y4etrd6/Lz5wqMK45ZKkEBAQddiRik6pc2acEQNN2tI9IR7veq+XLp2Q2279gnLP4l4/T7/APxazRZVXSQ9IkQEBAQEBAQEBAQEBAQQUEoCAgICAgx66jjnYWSta9h1tIuP/VMTMTrDxkx1yV4bRrDgsM5N9bqR4t9lJ+z/AIjrWeufxaXPufvxT6T/ALcpW4tVkXnwScrWl4/43WaMlZ72rybFnpzrPp2sAUMt7bnJfgzHX7LL1xQw/g5NdOGfo2VDirWzEZsL2jhkGYB+rSvE5Kx3rGPYM9+VdPPsdpgDJ5HEQ+qcJXaxGBaIcp1u9nWsF80zybfZt01pPFlnX+O527G2sBoA0ADVZYW3iNHpEiAgICAgICAgICAgICAggoJQEBAQEBAQEEIgsoSIJCkEBAQEBAQEBAQEBAQEBAQEEFB//9k="/>
          <p:cNvSpPr>
            <a:spLocks noChangeAspect="1" noChangeArrowheads="1"/>
          </p:cNvSpPr>
          <p:nvPr/>
        </p:nvSpPr>
        <p:spPr bwMode="auto">
          <a:xfrm>
            <a:off x="577850" y="473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AutoShape 12" descr="data:image/jpeg;base64,/9j/4AAQSkZJRgABAQAAAQABAAD/2wCEAAkGBxEQEhAUEBQRFBIUEhUUEBAUFRUWEBYUFBcWFxcVFhQYHC0gHhomHRQUITIkJSkrLi4uGCIzODMtNygtLy4BCgoKDg0OGhAQGywkICQrLCw3NyssLCwsLCwsLC0sLC4sLCwsLCwtLCwsLCwsLCwsLCwsLCwsLCwsLCwsLCwsLP/AABEIAIQA5wMBEQACEQEDEQH/xAAcAAEAAgMBAQEAAAAAAAAAAAAAAQcEBQYCAwj/xABFEAABAwIABwsHCwMFAAAAAAABAAIDBBEFBgcSITFBEzRRYXFyc4GRsbIiMjOTocLRFSMkUlNUYnSSwcMUgoNCQ6Kj8f/EABoBAQACAwEAAAAAAAAAAAAAAAABBAMFBgL/xAA1EQEAAgEBBQYEBQQCAwAAAAAAAQIDEQQFEjEyIUFRcYGxMzSRwRMUIlJhQnKh0fDxI2Lh/9oADAMBAAIRAxEAPwC8UBBDnAAk6ABck6gEJ7O1h/K9N9vB6xnxU8M+DH+Nj/dH1g+Vqb7eD1jPinDPgfjY/wB0fU+V6b7eD1jPinDPgfjY/wB0fWGYCoZEoCAgICAgICAgi6D41FZFH6R7Gc5wb3lNJl4tkpXqmIYny/SXtu8N+eF64LeDF+aw66cUfVl09bFJ6N7H81zXdxUaTDLXJS3TMS+6h7EBAQEBAQEEFBKAgxML+gn6GTwlTXnDHm+Hbyn2UEAtg4mU2TRGqHBEw/QsXmt5B3LXO5ryh7RIgICAgICAg1uHcNRUcefMeJjB5zjwAL1Ws2nSGDaNopgrxW/7VfhvHSqqCQ1xhj2MjPldb9Z9itVw1hze0byzZeyJ4Y/j/bmjpJJvc6ztWXRQ11LJogAtp27DtTROro8CY51VMQC4zM2skJJtxP1j2rFbFWV/Z95ZsU9s6x/P+1oYBw7DWR58R0jz2Hz2nj4uNVbVms9ro9n2mmevFVswvKwlAQEBAQQUEoCDEwv6CfoZPCVNecMeb4dvKfZQbVsHESlSPLlCYfoWLUOQdy1zua8oe0SICAgICAg+VTO2NrnvNmtaXOPAALlNNXm9orWbTyhSGMWGH1szpHaBqjZ9Vg1D9yr1KxWNHH7VtNs+Sbz6NasisICAgIM/AeFn0czJY9hs9uxzdrSvF6xaNFjZtothvF6rxpKhsrGPYbte0OaeIhUNNHY0vF6xaOUvsj0ICAgIIKCUBBiYX9BP0MnhKmvOGPN8O3lPsoNq2DiJSpHlyhMP0LFqHIO5a53NeUPaJEBAQEBAQcnlKrjHSFo1yvDOoeUe72rLhjWzW71y8GDTxnRUgVxyyVIhQF0BBKkFAtTJjXGSmfGdcUlhzHi49ucqmeNLaum3Rlm2Gaz3S7JYW1EBAQEEFBKAgxML+gn6GTwlTXnDHm+Hbyn2UG1bBxEpUjy5QmFxY91D46Fzo3OY4Ojs5pIdpI2hUsURN+11e8LWrs0zWdOXJVww7V/eJ/WP+Kt8FfBzf5rN++frJ8u1n3if1j/inBXwPzWb98/WW5xOwvUyVtO180rmlzrtc9xafIdrBKx5axFZ7FzYNoy32isWtMx298+Du8fah8VHI6NzmODmWc0kO0uF9IWDFETZuN5XtTZ5ms6T2cvNVYw7WfeJ/WP+Kt8FfBzf5rN++31k+Xaz7xP6x/xTgr4H5rN++frLbYqYXqX1lM180zml+lpe4tOg6wSvGSkRWexa2LaMts9Ym0z2+Mt7lZfppG8UpP8A1gfusez963vqeiPP7K8CstElSN9iZgIVs+a++5sGdJbWRfQ2+y6xZb8ML2wbLG0ZNJ5RzW5BgyBjc1kUbW2tYNFuvRpVPil1NcOOsaRWNPJVuUagigqgImhgfE17mjQ3OLng2GzzQrWGZmva5vemKmPPHDGmsa/5ly6ztYIPrBVSR33N72X15ri2/LZeZiJe6ZLU6ZmPJ1uTetlfWWfJI4bk82c9xF/J2ErDmrEVbXdWS9s+kzM9k/ZaiqujEBAQQUEoCDEwv6CfoZPCVNecMeb4dvKfZQbVsHESlSPLlCYW7lD3g/nReIKni63U7y+Vn091RhXHKpUjeYkb+pec7wOWLN0Svbt+Zr6+yw8o28ZeczxBVsPW3m9flp8491PhXXKpUjcYnb9pek90rHl6ZXN3/MU83TZWfPpebJ3sWHZ+9sN9c6ev2cAFZaMQd3k0whBB/U7tIxhJjzc42uBn3t7FXzRM6aN1ujLjxxfjmI5O6gw9Svc1rJonOcbNaHC5PAFg4LR3N1XacNp0i0K9yq76j/Lt8cqsYOlod8fHr/b95carDUiAg6vJjv3/ABP72rBn6W13R8f0n7LbVR0wgICCCglAQYmF/QT9DJ4SprzhjzfDt5T7KDatg4iUqR5coTC3coe8H86LxBU8XW6neXys+nuqMK45VKkbzEjf1LzneByxZuiV7dvzNfX2WHlG3jLzmeIKth6283r8tPnHup8K65VKkbjE7ftL0nulY8vTK5u/5inm6bKz59LzZO9iw7P3thvrqp6uACstGlSIUDbYpD6bSdK1eMnTK3sPx6ebe5Vd9R/l2+ORY8HSt74+PX+37y41WGpEBB1eTHfv+J/e1YM/S2u6Pj+k/ZbaqOmEBAQQUEoCDEwv6CfoZPCVNecMeb4dvKfZQbVsHESlSPLlCYW7lD3g/nReIKni63U7y+Vn091RhXHKpUjeYkb+pec7wOWLN0Svbt+Zr6+yw8o28ZeczxBVsPW3m9flp8491PhXXKpUjcYnb9pek90rHl6ZXN3/ADFPN02Vnz6Xmyd7Fh2fvbDfXVT1cAFZaNKkEG1xS37SdK1Y8nTK3sPx6ebe5Vh9KiOz+nb7HyfELHg6VzfMf+evl95carDUCDsMQ8XaetbOZs4ljmZua4jQQfgq+a81mNG23bsmLPW037ncYGxTpqSTdIQ/OzS3S4kWNr6OpYLZLWjSW5wbDiw24qc2+XhcEBAQQUEoCDEwv6CfoZPCVNecMeb4dvKfZQbVsHESlSPLlCYW7lD3g/nReIKni63U7y+Vn091RhXHKpUjcYnStZW0xcbDPtc6rua5o9pCx5Y1rK5u+0V2isysTKTKBRPBIBc9gaOEg37gVWw9Te71tEbPMT4x7qiCuOWSpG4xO37S9J7pWPL0yubv+Yp5unyst8qkP4ZR2FnxCw7P3tjvqO2k+f2V+FZaJKkZVFg2afO3GN8mbbOzRe172v2HsXmbRHNlx4MmTojVu8WMB1TKumc+GVrWyNLnFpsBwlY8l6zWe1d2TZc1c1Zms823ysw2kpn8LHt/SQfeXjBPZKzvmv66W/if+f5cGrLSCDpMRMOtpJzumiKQBrnfVIOhxHBrWHLSbR2Nju3aq4Mn6uUrYp8IwyW3OSN19Wa5pPZdVNJh01cuO3TaPqylDIICAggoJQEGPhCPOilaNbo3gdbSFMc3jLGtJj+JUA1bBw8pUiHKJIW7j0N0wc8t1Wjf1XBVLF2XdVvD9WyTMfwqIK65VKkQQoH0klc62c5zrCzbkmw4BfUmkPU2mecvCl5EG4xO37S9J7pWPL0yubv+Yp5uqyta6Pkm/iWHZ+9st9/0ev2V4FZaEKCxsk2qr5Yu6RVto7m/3L039PusFV28cllJweZaQubrhcH/ANup3ffqWXDOlmt3ri48Gvh2qmV1ywgKBscWB9MpfzEfiC836ZWNl+PT+6PdeqoOzEBAQQUEoCCCgo7GfBZpamWO3k5xdHwZjtI7NXUr1LcVdXHbXg/BzTXu7vJq1kVUKBbeLcza/BxiJ8oRmF/CCB5Lrclj1KneOC+rqdkvG07LwTz00VTUU7onuY8WcwlrhwEK5E6xq5i9Jpaazzh81LyICAgINxidv2l6T3SseXplc3f8xTzdVla10fJN/EsOz97Zb7/o9fsrwKy0IUFp5LqB0dPJI7Rurxmj8LBYHrJd2KpntrbR0u6MU1xTee+fZ2iwts8yRhwLXAEEEOB1EHQQURMRMaSpfG3F91FLYXMTyTE/i+qeMK7jvxQ5LbtknZ7/APrPJo1lUhBssV990v5iPxBeL9MrGyfHp5x7r0VB2YgICCCglAQEHP434tNroxazZWX3N/e13EfYveO/DKltuxxtFfCY5Kkwng6WmfmTMLHbL6jxtOohXK2ieTlsuC+K3DeNGHdemJ0eI9RVRz3po3SNNmyt1MI43agRsWLLFZjtbDd1s1cmuONfF2uOeKArPnYbNnA8oHzXjYCdjhwrBjycPZPJt9v2D8f9dOy3uq+uopYHZszHMdwOFr8h2jkVuLRPJzmTFfHOl40Y91LHo2UmBJ2QmaRhZGCAC/yXOJ1ZrTpXnjiZ0hYnZslcf4lo0j+WuXpXFI3WJbb11LzyexrisWXolc3fGu0VdPlaOmj5Jv4li2fvbLfX9Hr9nA08LpCGxtc92xrQXO7ArOsQ0daWtOlY1dji7iDLKQ6q+bj17n/uO4vwj2rBfNEcm22XdV7TxZeyPDvn/SzoIWsa1rQA1oAaBqAGoBVXRVrFY0h9ESIMXCFBHURujlaHMdrB7wdh41MTMTrDHkxVyV4bxrCtMPYgTQkup/no9ebqlHFb/V1dis0zRPNz+07qyU7cfbH+XISsLCWuBa4a2uBBHKCs8S1M1mJ0mGwxYP0ul/MR+ILxfpln2X49P7o916Ki7MQEBBBQSgICAg+c0DXiz2tc3a1wBb2FEWrFuyYYIxfpAb7hDfmN7l647eLDGzYYnXhj6Plh7CjKGESZl2BzWljbNsHHWBq6tCVrxTo87Tmrs+Pi07H0wRh6mqgNxkaTtYdDx/adKWpNeacO04s0folsJGBws4AjgOkdi8s81ieb4spoo7uDI2WFy4Na2w2klNZl5ilK9sREKsx9xjFXI2OI3hjJs767zoLuQahynhVvFj4Y1lzW8tsjNbhp0x/mXKLM1iVI6vJrSZ9YHbI2Od1nyR3lYM9v0tpunHxZ+Lwhas1LG+2exjras5oNr8F+QKpEz3OltStuqNXuOINFmgAcAFgiYrEcnoBEpQEBAQEHwqKSOQWkYx4/E0O70iZh5tStuqNWJFgGlY4ObBEHAhzXBoBBGkEL1x28WKNmwxOsVjVsl5ZxAQEEFBKAgICAgIOUymbyd0jO9ZcPW1u9fl584VGFc0cvro29LjPWxCzJ5LfiId7XAleJxVnuWqbdtFY0i8+/ux8I4ZqajRNK94+qTZv6RoUxSscoY8u1ZcvZe2rAXpgSpEFQLaycYIMFOZHiz5iHW2hg80ddyesKnmtrbR1G69nnFi4p529u51qxNmICAgICAgICAgICAgIIKCUBAQEBAQcplM3k7pGd6y4etrd6/Lz5wqMK45ZKkEBAQddiRik6pc2acEQNN2tI9IR7veq+XLp2Q2279gnLP4l4/T7/APxazRZVXSQ9IkQEBAQEBAQEBAQEBAQQUEoCAgICAgx66jjnYWSta9h1tIuP/VMTMTrDxkx1yV4bRrDgsM5N9bqR4t9lJ+z/AIjrWeufxaXPufvxT6T/ALcpW4tVkXnwScrWl4/43WaMlZ72rybFnpzrPp2sAUMt7bnJfgzHX7LL1xQw/g5NdOGfo2VDirWzEZsL2jhkGYB+rSvE5Kx3rGPYM9+VdPPsdpgDJ5HEQ+qcJXaxGBaIcp1u9nWsF80zybfZt01pPFlnX+O527G2sBoA0ADVZYW3iNHpEiAgICAgICAgICAgICAggoJQEBAQEBAQEEIgsoSIJCkEBAQEBAQEBAQEBAQEBAQEEFB//9k="/>
          <p:cNvSpPr>
            <a:spLocks noChangeAspect="1" noChangeArrowheads="1"/>
          </p:cNvSpPr>
          <p:nvPr/>
        </p:nvSpPr>
        <p:spPr bwMode="auto">
          <a:xfrm>
            <a:off x="730250" y="625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847" y="2745213"/>
            <a:ext cx="2593273" cy="1886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156" y="3905642"/>
            <a:ext cx="2825892" cy="2825892"/>
          </a:xfrm>
          <a:prstGeom prst="rect">
            <a:avLst/>
          </a:prstGeom>
        </p:spPr>
      </p:pic>
      <p:sp>
        <p:nvSpPr>
          <p:cNvPr id="12" name="AutoShape 16" descr="data:image/jpeg;base64,/9j/4AAQSkZJRgABAQAAAQABAAD/2wCEAAkGBxMSEhUSExQWFRUXGBwbGRgXGSAYGhggGxweHRkeIB8gHCsgIRolHR0UITEhJSkrLy4uHR8zODM1NygtLiwBCgoKDg0OGxAQGiwkICYsLC0sLCwsLCwsLCwsLCwsLCwsLSwsLCwsLCwsLCwsLCwsLCwsLCwsLCwsLCwsLCwsLP/AABEIAEwBQAMBEQACEQEDEQH/xAAbAAEAAwEBAQEAAAAAAAAAAAAABQYHBAIDAf/EAEAQAAEDAgMFBAYHBwQDAAAAAAEAAgMEEQUGEgchMVFhEyJBcRQygZGxwTRCUnOhstEjJDVicoLhF0OS8BUzU//EABoBAQADAQEBAAAAAAAAAAAAAAABAgMEBQb/xAAyEQACAgECBQIDBwQDAAAAAAAAAQIDEQQhEhMxQVEFMiJhgRUzQnGhseEUNJHBI9Hw/9oADAMBAAIRAxEAPwDcUAQBAEBQp8110zJXUtM0sa5zA6+p4t46VjxyfRHlS1d84ydcdunzOPB8drHXMM7ah49eCVgjkHPTbioUpdnkzp1Fz3jLifhrDLhl7McVWCG3ZK3143bnN/UdVpGakejRqY27LZ90TKudAQBAEAQBAEAQBAEAQBAEAQBAEAQBAEAQBAEAQBAEAQBAEAQBAEAQBAEAQHl7w0EkgAcSdwCENpbsg6rOFFGbGdpP8t3fBV44+TmnraI9ZFPZmWnpax00D+0gnN5WWILHfaF+N7n8VlxJSyuh5v8AV1U3ccHmMuq8fMteM4BBXMbNE4MkteOaPj0vbiFpKKluehbp6748UXv2aK3JTyTydlL+74jELxSt3NnA+PXzWfV4ezORxlOXDL4bF0fktOVcf9Ja6OQaKiI2kZ8x0K0hLPXqdum1HMWJbSXVE8rnUEAQBAEAQBAEAQBAEAQBAEAQBAEAQBAEAQBAEAQBAEAQBAEAQBAEAQEDmrM8VEy7u9I4dxgNr9Tyb1VJzUTl1WrjRHfd9kUZmEYjih7SV3Zx/V1XDf7WePmVlwymeVyNTq/im8Ik49lrbd6pdfowAfEq3K+ZsvSI43l+hHYls1nYLxSNl/lI0O+JB/BQ62jC30maWYPJEYFj9Rh0hYWnTfvxP3e0cj1VVJxZz0am3Sy4WtvBorailxWEaH6ZGd5p4SRO8CP+2K12mj21OrVw+F7/AKoh8aMsWiv02npzoqGt4SMP1h08R/hVllfF46nPdxRxd+KO0vmi8UVYyZgfG4OaRe4N1qnk9KE4zWYs+6kuEAQBAEAQBAEAQBAEAQBAEAQBAEAQBAEAQBAEAQBAEAQBAEAQBAVnNGKziaKkpSGyyAuc87wxo8bc+Kzm3nCOLU2z41VX1ffwcuGZItUekVU3pLgBp1NtvHPebgeARV75byZ16D/k47ZcTLbNK1gLnENaOJJsAtD0G0lllenzzQtNu2B8gSFTmR8nI9fQn7iVwvGYKgXhka/mAd49nFWUk+hvXfXZ7Hk+eN4DBVt0zMuRwcNzm+RUSin1K3aeu5YmiIwDIsFLL22p8jh6uqwDfdxKrGtJ5OfT+n10y4s5ZZ3xggggEEWN/EclodzSfUoWL4RQQVLIYp30lRJvboJ079wuOG83sLrPlrtscE9HWpfA3F/IlMHxmeGcUdbYucP2Uw3CS3EEfaSMmnwyLVXzhZyrfo/JZMRrGwxPldfSxpcbcdy0O1vCyZFNtRrHElrImNPBpBcQOp5qDm58jx/qdXcov+J/VCOdInck54qqqrZBKI9Ba4nS0g7rW8VJeu1ylhmlodAQBAEAQFK2j5onoTT9jo/adpq1C/q6LW3/AMxQxtm44wSmSMyen05kLdD2O0PANxcAG46EEIXrnxLJYULkdmGsdDTSystqYwkX4XUSeFkxvm4VykuyMz/1GrOUX/H/ACseZI8L7Wu+R6ZtIqxxbEfYR805kiV6tb3SLvlLN0dbduns5Wi5be4I5g8lpGfEerpNbHULHRlkVztCAICLzLjApIHTFuojcBwuTw9irJ4WTDU3qmtzZW8jZsnrJ3slDA0M1DSOvO6pCbbwzi0OtnfNqXQvC1PUCAoedM7yU03YQtbdoBc52/jwACynNp4R5Ot9QlTPggi15erXTU0Ur7antBNuC0i8rJ6Gnm51qT7kipNiOzHXup6WaZoBcxhcAeFx8kKyeE2Z1s/zlVz1jYZX9qx7XeAGiwvqFvDw9oQwrsk5YZ2Zk2hTRzvjga0NjcWkuFy4g2PkLrGVjzsebqfU5RscILpsaPA67Wk+IB/BbHtReVkqOcA5lbQyRG0rnOZY8CzcXfErOfuTR5+rzG6tx6vb6FxWh6JQIaZ2LzOkkcW0cTi1jBu7UjiT0/7zWOOY/keUovWTcn7F0+Za4Mu0rG6RBHbq0FacK8HctNUlhRRV8yZN7L96obxyM3lo4OA5fp4rOVeN4nDqNFwf8lOzXYs2V8ZFXTsm4Hg4cnDitIy4lk7dNfzq1IllY6AgIvEsvU88sc0sYdJEbtd7bi/Ox3oVcE3lkZtDptVI6UevC4SNPIg7/eFnb7c+Dl10M1cXdbk0GNqaezxdsrN44bnDetEdMXxwT8lGzfkijp6OWWOMh7W3adRNkM51xUcozvLNGyargikF2PeA4cLixUGEFmSRpOMU+H4MWzxxl07gRGzUd/DUTyHDepN5cNe/cqNTtIr3G4exg5Btx7yoM3dIlIdqkwgLXRMM9xpd9QjxJHEEfihbnvBP5DzrLVmo9IEbGRMa7U24te9738gpL12OWclaxzafUPeRTBscd+6XDU9w5kcBfkoM5XN9D8wXafURuHpIbLHfvFo0vaOYHA25KRG5rqd+2WUPFE5pu1wlIPMHsiEJv7HRsdmaynq3uIa1sgJJ4ABguUJo6Mjq3ajUulcKeJhjLrRhwJe7wHDxPJQQ73nYuuLmc4ZMajT2piJcGCwbfw38SOaiftZGqzyJZ8GVZdpWy1MMbxdrngEdFgll4PmtLBTujGXTJoGZMhU7YHyQ3Y9jS7ebg2FyCtJVpLY9rU+nVctuOzRRco1DmVlO5u68jWnyduPxWceqPH0c3G+OPJomcM7ild2MLQ+X6xPqs5eZ6LWU8bI9vWeoKl8Md3+xTW7QK0OvrYemncs+OR5i9UvzklazaZKWs7OJodbv6rkX6dFZ2PsdE/V3hcK/M+2YMWfVYSJpAA4ygd3huKN5hll9Tc7tHxvyVTLGPGifJI1gc5zNIubAb73Konh5PN0mq/p23jJ3jP8AW3vrZ5aRZTxyNvtS8vGUM6Nqz2UjezltcAG7Xc7dei0jPOzPW0evjf8AC9mULaH9Pl8m/BZz9zPH9S/uGfePPU8cMcMIawMaAXHvFx+ACcbSwi69SnGChBdDowzaNUscO1DZW+Nhpd7DwUqxovV6rYn8ayjRzjUL6V1SDri0EkW39QRz8LLXiWMnt/1EHVzF0KFkrHWOrQyKmhhbJe5aLusATa/ms4zbZ52k1ztu4VFJFSzB9KqPvpPzlZvqzx9T99P83+5omRM2zVUxhkawNay403vuIC1hNt4Pc0OtndLhkux15j3YnQk8LPA89ymXuRpqP7mv6lmxIEwyBvHQ63nY2V30O2z2PHhkTkNjRQU+nxYCfM8fxVKvYjHRpKmOCfWh0hAU7IEYbJWtb6gn7vuN/ks6+552hWJWJdMk3mHFPRmNkcCYr6ZCOLARud7/AIq0pY3Oq+3lpSfTuVTBM+6dUcrJJWtNmysaSXDw1N8DZZqzHU8+j1Fe2Sbx3RKnPkP1Yah3lGVbmI6H6hDtF/4OOvlq8Sb2DYHU8DiNb5PWcOQCh8U9sbGc5XalcKjwx7t9S6wxhrQ0cAAB7FqeklhYRX9of8PqP6fmhWz2sx/JX0+m+8HwKg5a/cjo2iV5kr5y7hH3B0DRv/G6C15kzRclZKpo6dkkrGyyyNDnFwuBcX0gcgpOiutJblY2oZWiptFRA3Q17tL2DgCd7SPcd3koMroJbo4dnlC6ePEIWes+BoF+d3KSKlnKK9hVa+jqWvdGC+Mm8cgt0I8+qgzT4WXajxjCKyUuqYOxkfa5cToJ4cRuHghspVye6PO1ymZEyhjjFmNbKGi9937KykXLGMFIjxV7aZ9K3cx8gkeRxdZoaGn+XdfzUGOdsGh7JsuRlprXlr3XLYx/87esT/Md3kPNSb0w/EXPOP0Ko+7KrP2sjV/cS/IxXC60wSsmaASw3APArBPG58rTY65qa7E/jmeqipiMRa2NrvW03JI5eSlzbR3X+pWWx4cYPeRsFe5/pb2kRQgvBP1nAbreXG6QWXknQad55slstyv0cT6qdrSe/M/eTzcd6qtzjjF3W4fVs2SlyjRsj7PsWuFt5cLuPW66FCJ9NHR0xjw8Jlmc8FFJUmNvqOGpt/AHw9ixksPB8/rtOqbMLoyYk/gjfvfmp/AdUv7D6kZkbAmVdQWyX0MbqcB9bfYDyURXEzn9P00brPi6I0vEsn0ksZjETWG3dc0WIPzWrgme7boqZx4cYMdpZnU87XA96KT8psffvWB8zCTptz4ZL7QHXrpT0b+UK0/czp9R3vZdckZTgFOyaVgkkkF+9vDQeAAV4QWMs9XQ6KuNalJZbITaNliKBrZ4W6Gk6XNHC54EfionHG6OT1LSQrSsgseTgynVn0LEITw7MPHS9w73933KsXs0Y6Sb/p7Y/I5dnv0+H+78pSHuRT0379EVmH6VUffSfnKrLuc2p+/l+b/c3TD6SNjWuaxrSWjeAB4LpSPrK4RSTSK9tDgcIoqpgu6mkD7c2nc75KlnTPg5NfFqKsj1i8/QstFVNljbIw3a4Ag+aunk7YTU4qS7nLguG+jtfGCDHrLox4tDt5b5A3t0PRIrBnTVy04rp2/6JFSbEHmzGzTRfs2OfK+4Y1oJ9psOAVJywjl1V/Khsst9DMqrHZYI44Ymvh0u1ue8WfI/xPLT0WOcLB4dmpnXFQgmu+/VstmD7QoJWdnVt0EixNtTHfotFYu56FPqddi4bFj9iLxd1JTFs+Hz2l1gdixxcJATvFvBUlwreLMreTW1OiW/hdzT2G4BIsbcOS6D2l0PSEhAVzaH/D6j+n5oUs9rMfyV9PpvvB8CoOWv3I79peGGGukJHdm77Tz8HD2H4oTasSLTlDaLCyBsNTqY6NoaHgag8Dhw4FSaQuWMMr+0LODa0siiBELDqudxe61gbeAAv71BSyzi2R9tmGIej+mzFrnhkTHFrbXIBde11IpeMsmpM54bXPEdTTloP+5Jps32g3F0L8yEtmih5npKaOdzKWTtIrDfxsTxF/FQYzST2JHMkj3Yfhhf9mcNv9kGMN/CyFp+2J1ZVy76bQVLWgdtHMHxnxP7MXYT9k/HehMIcUWcOSs1voJHXaXxv3PZexaRuuAfrDeCD8kK12cJoVbm6nrqOqZFr1NhLnBzbWF7ceCiftZOpsUqZ48Gc4DRtmqIonX0vdY24i6wSy8HzemrVlqi+56xnDJKOcxP9Zpu1w4OHg4fojWHgm+menswy64btBErWU8sJu+0bnNIt3t17W68FdWdmj1avU1YlCUeuxRnxyUlRp4SQv4/0ncfIix9qzW23g8mSlRb80zTqXaLSmMOfqa+29lr7+h5LZWI96HqlLjl9TOcy40ayd0xGkWs1t72A+ayby8nh6vUO+ziLBJ/BG/e/NW/Ad0v7D6kLlHHvQp+0LdTXDS4DjbmOoUReHk5NFqeRPL6F9xPaNTtjJh1PkI3NIsAepWjsXY9i31SpRzHdmb4NROqahkY3l77uPS93H4rFLLweHRW7rUvJJ7QR+/Sjo38qtP3M39S+/ZYsnZ6iihbBUXaWCzXAXBHhfkQrRnhYZ3aP1GEYKFnYic85tFZpiiBETTck8XHw3eAG/3qJy4jl1+uV2IQ6H0yth5bh9dORuezS3qG31HyuQPYkVs2X0tTWlsm+6I/Z79Ph/u/KVEPcjH0379HLnGhdFWTtd9Z5eDzDzcfEj2KJLdoy1tbrvlnu8/5NDyTm81ZEDo9LmMuXA3BtYcPBawnnY9rQ63nfC1ukW2oha9rmOF2uBBHMHitD0ZRUlhmfYViTsJnNJUEup3G8Un2R+nPl7VinwPD6HkVWvST5VntfRmhRStcA5pDmneCDcFbHrpprKPaEhAUjPWboo2OgjDJZDuN7Oazz5u6LKc+yPL12thCPAt3+xmWHUL55GxRi7nGw6cyegWXyR4FVUrZqMTbMDy3BTMYGsaXtG+S3eJ8SuiMUj6ujTV1RSS38kwrHQEAQHwraVssbo3i7XggjoUIazsUfCNmbaeojnbUuIjdqDCwXPTVq/GyGMacPOS1Zjy/DWxdnMOG9rhucw8x+iGsoqSwzO5tk04J0VMZb4FzCD+BIQw5D8knTbKYxC5r5yZiQRIG7m28A2+8HxJKFlQsdSZydkkUDpXGbthK0NILNNrX/mN73QtCvh7kBjOyoOeXU0wY0/7b2khvk4G9uhCFJUeGeMK2UWeDUzhzAfUjaRq6FxO4eQQKjyyyZvyW2uEDWy9g2EOAAZqBDtNvrC1tP4oXnXxYOjJeVf8Ax7JGdr2vaODr6dFrC1vWN0JrhwHzzHkalrHF7gY5DxfHuJ8xax+KCVUZEZg2zoU7ahoqC7touz3x207739bf5blDWVgylp8wlHPVYGD7O+wmjm9I1aHX09na/t1lUVeHnJw0el8qxT484+X8lnx3AYatmmVtyPVcNzm+RVpRT6noX6eFyxNFTp9mgZK2QVJs1wcAYxfcb2vq+Spy/medH0lRmpKfT5fyTmacoRVtn37OUbtYF7jk4X3hWlBM69VooX79H5KiNmE1988duek393+VTlvyed9jyz7kStZszic1gjmcwtFnEt1a+ttQsp5R0WekwaSjLH0zn9USDsmXoRR9twfq16Ot7adXzVuD4cGz0GdPyeLv1x/rP+yNp9mUYY8OmLnOA0ODNOgi9/rG4O7d0VeV8znh6RFRalLPjbGP1I0bMJr/APvjtz0m/u/yo5b8mP2PLPuRccr5VhogS275CO893HyA8Arxgonp6XRwoW278kTmHIPpU75/SNGq3d7PVawtx1hQ68vOTm1PpvOs4+LH0/k4MR2Zg6TDMAQAHBzdxPMWO6/LeodXhmVvpKeOBnnDNmNnAzzBzR9VgIv/AHE7vYEVXlkVekJPM5fRF1r8Ja+mdTMtG0s0CwvpHldaNbYPUspUqnWtljBW8vZB9FnZP6Rr037vZ6b3FuOsqirw8nDpvTeTZx8Wfp/JYMey/BWNDZW7x6rhuc2/I/JWlFPqdt+mruWJoicr5MFFM6UTF4LdOkttbfzv8lWMMPJzaXQKibkpZ+ha1oegcOMYTFVRmOVtx4HxaeYPgVDSfUyuphbHhmjO58AxHDiTSvdJFxs0X97N+/q3iseGUeh48tPqdM81PK/92Ob/AFGrG91zY9XVpBHsuo5jM/tW5bNIisUzhV1A0ul0tP1Yxpv7t/4qHNvuc9uvvsWM4XyP3BMo1VSRpjMbPtvBaPYOJ9iKLfQijQXWvpheWanljLMVEzu96QjvPPE9ByHRbxion0Gm0kKI4XXyTisdQQBAEAQBAEAQBAEAQBAEAQBAEAQBAEAQBAEAQBAEAQBAEAQBAEAQBAEAQBAfKemY/wBdjXf1AH4oVlCMuqPMNFGw3bGxp5hoHwCjBCriuiR91JcIAgCAIAgCAIAgCAIAgCAIAgCAIAgCAIAgCAIAgCAIAgCAIAgCAIAgCAID/9k="/>
          <p:cNvSpPr>
            <a:spLocks noChangeAspect="1" noChangeArrowheads="1"/>
          </p:cNvSpPr>
          <p:nvPr/>
        </p:nvSpPr>
        <p:spPr bwMode="auto">
          <a:xfrm>
            <a:off x="882650" y="777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2562" y="5990431"/>
            <a:ext cx="30480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8525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2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2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2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2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2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2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2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2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2051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699" name="Rectangle 3"/>
          <p:cNvSpPr>
            <a:spLocks noChangeArrowheads="1"/>
          </p:cNvSpPr>
          <p:nvPr/>
        </p:nvSpPr>
        <p:spPr bwMode="blackWhite">
          <a:xfrm>
            <a:off x="685800" y="2327275"/>
            <a:ext cx="7772400" cy="1470025"/>
          </a:xfrm>
          <a:prstGeom prst="rect">
            <a:avLst/>
          </a:prstGeom>
          <a:gradFill rotWithShape="1">
            <a:gsLst>
              <a:gs pos="0">
                <a:srgbClr val="FF6801"/>
              </a:gs>
              <a:gs pos="100000">
                <a:srgbClr val="DC5A01"/>
              </a:gs>
            </a:gsLst>
            <a:lin ang="5400000" scaled="1"/>
          </a:gradFill>
          <a:ln w="12700" algn="ctr">
            <a:solidFill>
              <a:srgbClr val="FF6801"/>
            </a:solidFill>
            <a:miter lim="800000"/>
            <a:headEnd/>
            <a:tailEnd/>
          </a:ln>
        </p:spPr>
        <p:txBody>
          <a:bodyPr lIns="45720" rIns="45720" anchor="ctr"/>
          <a:lstStyle/>
          <a:p>
            <a:pPr algn="ctr" defTabSz="114300" fontAlgn="base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</a:pPr>
            <a:r>
              <a:rPr lang="en-US" sz="6000" b="1">
                <a:solidFill>
                  <a:srgbClr val="FFFFFF"/>
                </a:solidFill>
                <a:latin typeface="Arial" charset="0"/>
                <a:cs typeface="Arial" charset="0"/>
              </a:rPr>
              <a:t>www.iii.org</a:t>
            </a:r>
          </a:p>
        </p:txBody>
      </p:sp>
      <p:sp>
        <p:nvSpPr>
          <p:cNvPr id="2077700" name="Rectangle 4"/>
          <p:cNvSpPr>
            <a:spLocks noChangeArrowheads="1"/>
          </p:cNvSpPr>
          <p:nvPr/>
        </p:nvSpPr>
        <p:spPr bwMode="auto">
          <a:xfrm>
            <a:off x="161925" y="4232275"/>
            <a:ext cx="8696325" cy="17266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45720" rIns="45720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Font typeface="Wingdings" pitchFamily="2" charset="2"/>
              <a:buNone/>
            </a:pPr>
            <a:r>
              <a:rPr lang="en-US" sz="3600" b="1" i="1" dirty="0">
                <a:solidFill>
                  <a:srgbClr val="225A7A"/>
                </a:solidFill>
                <a:latin typeface="Arial" charset="0"/>
                <a:cs typeface="Arial" charset="0"/>
              </a:rPr>
              <a:t>Thank you for your time</a:t>
            </a:r>
            <a:br>
              <a:rPr lang="en-US" sz="3600" b="1" i="1" dirty="0">
                <a:solidFill>
                  <a:srgbClr val="225A7A"/>
                </a:solidFill>
                <a:latin typeface="Arial" charset="0"/>
                <a:cs typeface="Arial" charset="0"/>
              </a:rPr>
            </a:br>
            <a:r>
              <a:rPr lang="en-US" sz="3600" b="1" i="1" dirty="0">
                <a:solidFill>
                  <a:srgbClr val="225A7A"/>
                </a:solidFill>
                <a:latin typeface="Arial" charset="0"/>
                <a:cs typeface="Arial" charset="0"/>
              </a:rPr>
              <a:t>and your attention!</a:t>
            </a:r>
            <a:endParaRPr lang="en-US" sz="3600" b="1" i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Font typeface="Wingdings" pitchFamily="2" charset="2"/>
              <a:buNone/>
            </a:pPr>
            <a:r>
              <a:rPr lang="en-US" sz="36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Twitter: </a:t>
            </a:r>
            <a:r>
              <a:rPr lang="en-US" sz="3600" b="1" i="1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twitter.com/</a:t>
            </a:r>
            <a:r>
              <a:rPr lang="en-US" sz="3600" b="1" i="1" smtClean="0">
                <a:solidFill>
                  <a:srgbClr val="00B050"/>
                </a:solidFill>
                <a:latin typeface="Arial" charset="0"/>
                <a:cs typeface="Arial" charset="0"/>
              </a:rPr>
              <a:t>bob_Hartwig</a:t>
            </a:r>
            <a:endParaRPr lang="en-US" sz="3600" b="1" i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2077702" name="Rectangle 6"/>
          <p:cNvSpPr>
            <a:spLocks noChangeArrowheads="1"/>
          </p:cNvSpPr>
          <p:nvPr/>
        </p:nvSpPr>
        <p:spPr bwMode="auto">
          <a:xfrm>
            <a:off x="668338" y="1597025"/>
            <a:ext cx="7807325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45720" rIns="45720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Font typeface="Wingdings" pitchFamily="2" charset="2"/>
              <a:buNone/>
              <a:tabLst>
                <a:tab pos="6172200" algn="l"/>
              </a:tabLst>
            </a:pPr>
            <a:r>
              <a:rPr lang="en-US" sz="2800" b="1">
                <a:solidFill>
                  <a:srgbClr val="225A7A"/>
                </a:solidFill>
                <a:latin typeface="Arial" charset="0"/>
                <a:cs typeface="Arial" charset="0"/>
              </a:rPr>
              <a:t>Insurance Information Institute Online: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12/01/09 - 9pm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3D1549-189B-430A-BC2E-B6FA9183E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634507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7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77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77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2077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77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77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7699" grpId="0" animBg="1"/>
      <p:bldP spid="2077700" grpId="0"/>
      <p:bldP spid="207770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</a:t>
            </a:r>
            <a:r>
              <a:rPr lang="en-US" dirty="0"/>
              <a:t>catastrophe </a:t>
            </a:r>
            <a:r>
              <a:rPr lang="en-US" dirty="0" smtClean="0"/>
              <a:t>protection gap</a:t>
            </a:r>
            <a:br>
              <a:rPr lang="en-US" dirty="0" smtClean="0"/>
            </a:br>
            <a:r>
              <a:rPr lang="en-US" sz="2000" dirty="0" smtClean="0"/>
              <a:t>by region and peril, 1975-2014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2043-7E31-4A53-BD33-72A88E682172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3" y="1700808"/>
            <a:ext cx="6798299" cy="38164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4214" y="5518973"/>
            <a:ext cx="788384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Average </a:t>
            </a:r>
            <a:r>
              <a:rPr lang="en-US" dirty="0"/>
              <a:t>uninsured portions have been </a:t>
            </a:r>
            <a:r>
              <a:rPr lang="en-US" dirty="0" smtClean="0"/>
              <a:t>around </a:t>
            </a:r>
            <a:r>
              <a:rPr lang="en-US" dirty="0"/>
              <a:t>55% for windstorms</a:t>
            </a:r>
            <a:r>
              <a:rPr lang="en-US" dirty="0" smtClean="0"/>
              <a:t>, 86</a:t>
            </a:r>
            <a:r>
              <a:rPr lang="en-US" dirty="0"/>
              <a:t>% for floods, and 90% for </a:t>
            </a:r>
            <a:r>
              <a:rPr lang="en-US" dirty="0" smtClean="0"/>
              <a:t>earthquakes.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308304" y="1700806"/>
            <a:ext cx="1512168" cy="3367215"/>
          </a:xfrm>
          <a:prstGeom prst="rect">
            <a:avLst/>
          </a:prstGeom>
          <a:solidFill>
            <a:srgbClr val="FF9999">
              <a:alpha val="5098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>
              <a:latin typeface="SwissReSans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64088" y="1700807"/>
            <a:ext cx="3456384" cy="336721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>
              <a:latin typeface="SwissReSans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80312" y="2215405"/>
            <a:ext cx="14401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/>
              <a:t>In </a:t>
            </a:r>
            <a:r>
              <a:rPr lang="en-US" dirty="0"/>
              <a:t>the emerging markets, </a:t>
            </a:r>
            <a:r>
              <a:rPr lang="en-US" dirty="0" smtClean="0"/>
              <a:t>80-98% </a:t>
            </a:r>
            <a:r>
              <a:rPr lang="en-US" dirty="0"/>
              <a:t>of the losses are </a:t>
            </a:r>
            <a:r>
              <a:rPr lang="en-US" dirty="0" smtClean="0"/>
              <a:t>uninsured.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5549" y="6050683"/>
            <a:ext cx="51283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 smtClean="0">
                <a:solidFill>
                  <a:srgbClr val="283E36"/>
                </a:solidFill>
              </a:rPr>
              <a:t>Source: Swiss Re Economic Research &amp; Consulting </a:t>
            </a:r>
            <a:r>
              <a:rPr lang="de-CH" sz="1000" dirty="0" err="1">
                <a:solidFill>
                  <a:srgbClr val="283E36"/>
                </a:solidFill>
              </a:rPr>
              <a:t>and</a:t>
            </a:r>
            <a:r>
              <a:rPr lang="de-CH" sz="1000" dirty="0">
                <a:solidFill>
                  <a:srgbClr val="283E36"/>
                </a:solidFill>
              </a:rPr>
              <a:t> Non-Life </a:t>
            </a:r>
            <a:r>
              <a:rPr lang="de-CH" sz="1000" dirty="0" err="1">
                <a:solidFill>
                  <a:srgbClr val="283E36"/>
                </a:solidFill>
              </a:rPr>
              <a:t>Risk</a:t>
            </a:r>
            <a:r>
              <a:rPr lang="de-CH" sz="1000" dirty="0">
                <a:solidFill>
                  <a:srgbClr val="283E36"/>
                </a:solidFill>
              </a:rPr>
              <a:t> Transformation.</a:t>
            </a:r>
            <a:endParaRPr lang="en-GB" sz="1000" dirty="0" smtClean="0">
              <a:solidFill>
                <a:srgbClr val="283E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66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</a:t>
            </a:r>
            <a:r>
              <a:rPr lang="en-US" dirty="0"/>
              <a:t>insured and uninsured losses from natural </a:t>
            </a:r>
            <a:r>
              <a:rPr lang="en-US" dirty="0" smtClean="0"/>
              <a:t>catastrophes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2043-7E31-4A53-BD33-72A88E682172}" type="slidenum">
              <a:rPr lang="en-GB" smtClean="0"/>
              <a:pPr/>
              <a:t>6</a:t>
            </a:fld>
            <a:endParaRPr lang="en-GB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7712889"/>
              </p:ext>
            </p:extLst>
          </p:nvPr>
        </p:nvGraphicFramePr>
        <p:xfrm>
          <a:off x="679450" y="1624012"/>
          <a:ext cx="6664325" cy="4685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" name="Worksheet" r:id="rId3" imgW="6610384" imgH="4324276" progId="Excel.Sheet.12">
                  <p:link/>
                </p:oleObj>
              </mc:Choice>
              <mc:Fallback>
                <p:oleObj name="Worksheet" r:id="rId3" imgW="6610384" imgH="4324276" progId="Excel.Sheet.12">
                  <p:link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9450" y="1624012"/>
                        <a:ext cx="6664325" cy="4685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V="1">
            <a:off x="1733897" y="1844824"/>
            <a:ext cx="5286375" cy="8284"/>
          </a:xfrm>
          <a:prstGeom prst="straightConnector1">
            <a:avLst/>
          </a:prstGeom>
          <a:ln>
            <a:solidFill>
              <a:srgbClr val="627D7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376128" y="1787445"/>
            <a:ext cx="956" cy="65663"/>
          </a:xfrm>
          <a:prstGeom prst="line">
            <a:avLst/>
          </a:prstGeom>
          <a:ln>
            <a:solidFill>
              <a:srgbClr val="627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1"/>
          <p:cNvSpPr txBox="1"/>
          <p:nvPr/>
        </p:nvSpPr>
        <p:spPr>
          <a:xfrm>
            <a:off x="2800950" y="1647954"/>
            <a:ext cx="556387" cy="19687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srgbClr val="283E36"/>
                </a:solidFill>
                <a:latin typeface="SwissReSans" panose="020B0604020202020204" pitchFamily="34" charset="0"/>
              </a:rPr>
              <a:t>insured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44864" y="1643603"/>
            <a:ext cx="647058" cy="20557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srgbClr val="283E36"/>
                </a:solidFill>
                <a:latin typeface="SwissReSans" panose="020B0604020202020204" pitchFamily="34" charset="0"/>
              </a:rPr>
              <a:t>uninsured</a:t>
            </a:r>
          </a:p>
        </p:txBody>
      </p:sp>
      <p:sp>
        <p:nvSpPr>
          <p:cNvPr id="11" name="Freeform 29"/>
          <p:cNvSpPr>
            <a:spLocks/>
          </p:cNvSpPr>
          <p:nvPr/>
        </p:nvSpPr>
        <p:spPr bwMode="gray">
          <a:xfrm rot="10800000">
            <a:off x="3635011" y="1693275"/>
            <a:ext cx="3708764" cy="871629"/>
          </a:xfrm>
          <a:custGeom>
            <a:avLst/>
            <a:gdLst>
              <a:gd name="T0" fmla="*/ 2147483647 w 3884"/>
              <a:gd name="T1" fmla="*/ 2147483647 h 1600"/>
              <a:gd name="T2" fmla="*/ 2147483647 w 3884"/>
              <a:gd name="T3" fmla="*/ 2147483647 h 1600"/>
              <a:gd name="T4" fmla="*/ 2147483647 w 3884"/>
              <a:gd name="T5" fmla="*/ 2147483647 h 1600"/>
              <a:gd name="T6" fmla="*/ 2147483647 w 3884"/>
              <a:gd name="T7" fmla="*/ 2147483647 h 1600"/>
              <a:gd name="T8" fmla="*/ 2147483647 w 3884"/>
              <a:gd name="T9" fmla="*/ 2147483647 h 1600"/>
              <a:gd name="T10" fmla="*/ 2147483647 w 3884"/>
              <a:gd name="T11" fmla="*/ 2147483647 h 1600"/>
              <a:gd name="T12" fmla="*/ 0 w 3884"/>
              <a:gd name="T13" fmla="*/ 2147483647 h 1600"/>
              <a:gd name="T14" fmla="*/ 2147483647 w 3884"/>
              <a:gd name="T15" fmla="*/ 2147483647 h 1600"/>
              <a:gd name="T16" fmla="*/ 2147483647 w 3884"/>
              <a:gd name="T17" fmla="*/ 2147483647 h 1600"/>
              <a:gd name="T18" fmla="*/ 2147483647 w 3884"/>
              <a:gd name="T19" fmla="*/ 2147483647 h 1600"/>
              <a:gd name="T20" fmla="*/ 2147483647 w 3884"/>
              <a:gd name="T21" fmla="*/ 2147483647 h 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884"/>
              <a:gd name="T34" fmla="*/ 0 h 1600"/>
              <a:gd name="T35" fmla="*/ 3884 w 3884"/>
              <a:gd name="T36" fmla="*/ 1600 h 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884" h="1600">
                <a:moveTo>
                  <a:pt x="297" y="1346"/>
                </a:moveTo>
                <a:cubicBezTo>
                  <a:pt x="918" y="1523"/>
                  <a:pt x="1726" y="1533"/>
                  <a:pt x="2310" y="1448"/>
                </a:cubicBezTo>
                <a:cubicBezTo>
                  <a:pt x="3125" y="1334"/>
                  <a:pt x="3798" y="1192"/>
                  <a:pt x="3810" y="884"/>
                </a:cubicBezTo>
                <a:cubicBezTo>
                  <a:pt x="3822" y="576"/>
                  <a:pt x="3114" y="204"/>
                  <a:pt x="1945" y="137"/>
                </a:cubicBezTo>
                <a:cubicBezTo>
                  <a:pt x="645" y="63"/>
                  <a:pt x="74" y="564"/>
                  <a:pt x="74" y="724"/>
                </a:cubicBezTo>
                <a:cubicBezTo>
                  <a:pt x="74" y="884"/>
                  <a:pt x="394" y="1032"/>
                  <a:pt x="781" y="1072"/>
                </a:cubicBezTo>
                <a:cubicBezTo>
                  <a:pt x="280" y="1135"/>
                  <a:pt x="0" y="912"/>
                  <a:pt x="0" y="724"/>
                </a:cubicBezTo>
                <a:cubicBezTo>
                  <a:pt x="0" y="536"/>
                  <a:pt x="473" y="0"/>
                  <a:pt x="1951" y="68"/>
                </a:cubicBezTo>
                <a:cubicBezTo>
                  <a:pt x="2863" y="110"/>
                  <a:pt x="3884" y="433"/>
                  <a:pt x="3878" y="884"/>
                </a:cubicBezTo>
                <a:cubicBezTo>
                  <a:pt x="3872" y="1335"/>
                  <a:pt x="2873" y="1446"/>
                  <a:pt x="2276" y="1523"/>
                </a:cubicBezTo>
                <a:cubicBezTo>
                  <a:pt x="1679" y="1600"/>
                  <a:pt x="553" y="1580"/>
                  <a:pt x="297" y="1346"/>
                </a:cubicBezTo>
                <a:close/>
              </a:path>
            </a:pathLst>
          </a:custGeom>
          <a:solidFill>
            <a:srgbClr val="CC0000"/>
          </a:solidFill>
          <a:ln w="12700">
            <a:solidFill>
              <a:srgbClr val="CC0000"/>
            </a:solidFill>
            <a:round/>
            <a:headEnd/>
            <a:tailEnd/>
          </a:ln>
        </p:spPr>
        <p:txBody>
          <a:bodyPr lIns="87278" tIns="87278" rIns="87278" bIns="87278" anchor="ctr"/>
          <a:lstStyle/>
          <a:p>
            <a:pPr algn="ctr" defTabSz="873125"/>
            <a:endParaRPr lang="en-US" sz="1600" dirty="0">
              <a:latin typeface="SwissReSans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08472" y="4942909"/>
            <a:ext cx="676721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Catastrophe models estimate the global annual uninsured losses from future natural disaster events to be </a:t>
            </a:r>
            <a:r>
              <a:rPr lang="en-US" dirty="0" smtClean="0"/>
              <a:t>USD 153 </a:t>
            </a:r>
            <a:r>
              <a:rPr lang="en-US" dirty="0"/>
              <a:t>billion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76056" y="2785717"/>
            <a:ext cx="3240360" cy="923330"/>
          </a:xfrm>
          <a:prstGeom prst="rect">
            <a:avLst/>
          </a:prstGeom>
          <a:solidFill>
            <a:srgbClr val="FF9999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largest uninsured natural catastrophe exposures are in the US, </a:t>
            </a:r>
            <a:r>
              <a:rPr lang="en-US" dirty="0" smtClean="0"/>
              <a:t>Japan, and China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73266" y="1508357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wissReSans" pitchFamily="34" charset="0"/>
              </a:rPr>
              <a:t>USD </a:t>
            </a:r>
            <a:r>
              <a:rPr lang="en-US" sz="1400" dirty="0" err="1" smtClean="0">
                <a:latin typeface="SwissReSans" pitchFamily="34" charset="0"/>
              </a:rPr>
              <a:t>bn</a:t>
            </a:r>
            <a:endParaRPr lang="en-US" sz="1400" dirty="0" smtClean="0">
              <a:latin typeface="SwissReSans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9924" y="6228245"/>
            <a:ext cx="51283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 smtClean="0">
                <a:solidFill>
                  <a:srgbClr val="283E36"/>
                </a:solidFill>
              </a:rPr>
              <a:t>Source: Swiss Re Economic Research &amp; Consulting </a:t>
            </a:r>
            <a:r>
              <a:rPr lang="de-CH" sz="1000" dirty="0" err="1">
                <a:solidFill>
                  <a:srgbClr val="283E36"/>
                </a:solidFill>
              </a:rPr>
              <a:t>and</a:t>
            </a:r>
            <a:r>
              <a:rPr lang="de-CH" sz="1000" dirty="0">
                <a:solidFill>
                  <a:srgbClr val="283E36"/>
                </a:solidFill>
              </a:rPr>
              <a:t> Non-Life </a:t>
            </a:r>
            <a:r>
              <a:rPr lang="de-CH" sz="1000" dirty="0" err="1">
                <a:solidFill>
                  <a:srgbClr val="283E36"/>
                </a:solidFill>
              </a:rPr>
              <a:t>Risk</a:t>
            </a:r>
            <a:r>
              <a:rPr lang="de-CH" sz="1000" dirty="0">
                <a:solidFill>
                  <a:srgbClr val="283E36"/>
                </a:solidFill>
              </a:rPr>
              <a:t> Transformation.</a:t>
            </a:r>
            <a:endParaRPr lang="en-GB" sz="1000" dirty="0" smtClean="0">
              <a:solidFill>
                <a:srgbClr val="283E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4213" y="1484759"/>
            <a:ext cx="7991475" cy="439251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Although the US is highest in terms of absolute uninsured value exposed… </a:t>
            </a:r>
          </a:p>
          <a:p>
            <a:r>
              <a:rPr lang="en-GB" dirty="0" smtClean="0"/>
              <a:t>Smaller countries and emerging markets are likely to lose significant portions of GDP due to major catastrophes.</a:t>
            </a:r>
          </a:p>
          <a:p>
            <a:r>
              <a:rPr lang="en-GB" dirty="0" smtClean="0"/>
              <a:t>Urbanization in emerging markets has contributed to higher property concentrations in risky areas. 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Many other economies are highly exposed as a % of GDP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2043-7E31-4A53-BD33-72A88E682172}" type="slidenum">
              <a:rPr lang="de-CH" smtClean="0"/>
              <a:pPr/>
              <a:t>7</a:t>
            </a:fld>
            <a:endParaRPr lang="de-CH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317579"/>
              </p:ext>
            </p:extLst>
          </p:nvPr>
        </p:nvGraphicFramePr>
        <p:xfrm>
          <a:off x="668189" y="3701436"/>
          <a:ext cx="4103811" cy="232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8719906"/>
              </p:ext>
            </p:extLst>
          </p:nvPr>
        </p:nvGraphicFramePr>
        <p:xfrm>
          <a:off x="4772000" y="3706397"/>
          <a:ext cx="4032870" cy="2463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49924" y="6228245"/>
            <a:ext cx="51283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 smtClean="0">
                <a:solidFill>
                  <a:srgbClr val="283E36"/>
                </a:solidFill>
              </a:rPr>
              <a:t>Source: Swiss Re Economic Research &amp; Consulting </a:t>
            </a:r>
            <a:r>
              <a:rPr lang="de-CH" sz="1000" dirty="0" err="1">
                <a:solidFill>
                  <a:srgbClr val="283E36"/>
                </a:solidFill>
              </a:rPr>
              <a:t>and</a:t>
            </a:r>
            <a:r>
              <a:rPr lang="de-CH" sz="1000" dirty="0">
                <a:solidFill>
                  <a:srgbClr val="283E36"/>
                </a:solidFill>
              </a:rPr>
              <a:t> Non-Life </a:t>
            </a:r>
            <a:r>
              <a:rPr lang="de-CH" sz="1000" dirty="0" err="1">
                <a:solidFill>
                  <a:srgbClr val="283E36"/>
                </a:solidFill>
              </a:rPr>
              <a:t>Risk</a:t>
            </a:r>
            <a:r>
              <a:rPr lang="de-CH" sz="1000" dirty="0">
                <a:solidFill>
                  <a:srgbClr val="283E36"/>
                </a:solidFill>
              </a:rPr>
              <a:t> Transformation.</a:t>
            </a:r>
            <a:endParaRPr lang="en-GB" sz="1000" dirty="0" smtClean="0">
              <a:solidFill>
                <a:srgbClr val="283E3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39727" y="3404008"/>
            <a:ext cx="35651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dirty="0" smtClean="0">
                <a:solidFill>
                  <a:srgbClr val="283E36"/>
                </a:solidFill>
              </a:rPr>
              <a:t>One-in-100 </a:t>
            </a:r>
            <a:r>
              <a:rPr lang="de-CH" sz="1200" dirty="0" err="1" smtClean="0">
                <a:solidFill>
                  <a:srgbClr val="283E36"/>
                </a:solidFill>
              </a:rPr>
              <a:t>year</a:t>
            </a:r>
            <a:r>
              <a:rPr lang="de-CH" sz="1200" dirty="0" smtClean="0">
                <a:solidFill>
                  <a:srgbClr val="283E36"/>
                </a:solidFill>
              </a:rPr>
              <a:t> </a:t>
            </a:r>
            <a:r>
              <a:rPr lang="de-CH" sz="1200" dirty="0" err="1" smtClean="0">
                <a:solidFill>
                  <a:srgbClr val="283E36"/>
                </a:solidFill>
              </a:rPr>
              <a:t>storm</a:t>
            </a:r>
            <a:r>
              <a:rPr lang="de-CH" sz="1200" dirty="0" smtClean="0">
                <a:solidFill>
                  <a:srgbClr val="283E36"/>
                </a:solidFill>
              </a:rPr>
              <a:t> </a:t>
            </a:r>
            <a:r>
              <a:rPr lang="de-CH" sz="1200" dirty="0" err="1" smtClean="0">
                <a:solidFill>
                  <a:srgbClr val="283E36"/>
                </a:solidFill>
              </a:rPr>
              <a:t>loss</a:t>
            </a:r>
            <a:r>
              <a:rPr lang="de-CH" sz="1200" dirty="0" smtClean="0">
                <a:solidFill>
                  <a:srgbClr val="283E36"/>
                </a:solidFill>
              </a:rPr>
              <a:t> </a:t>
            </a:r>
            <a:r>
              <a:rPr lang="de-CH" sz="1200" dirty="0" err="1" smtClean="0">
                <a:solidFill>
                  <a:srgbClr val="283E36"/>
                </a:solidFill>
              </a:rPr>
              <a:t>scenarios</a:t>
            </a:r>
            <a:r>
              <a:rPr lang="de-CH" sz="1200" dirty="0" smtClean="0">
                <a:solidFill>
                  <a:srgbClr val="283E36"/>
                </a:solidFill>
              </a:rPr>
              <a:t> (% </a:t>
            </a:r>
            <a:r>
              <a:rPr lang="de-CH" sz="1200" dirty="0" err="1" smtClean="0">
                <a:solidFill>
                  <a:srgbClr val="283E36"/>
                </a:solidFill>
              </a:rPr>
              <a:t>of</a:t>
            </a:r>
            <a:r>
              <a:rPr lang="de-CH" sz="1200" dirty="0" smtClean="0">
                <a:solidFill>
                  <a:srgbClr val="283E36"/>
                </a:solidFill>
              </a:rPr>
              <a:t> GDP)</a:t>
            </a:r>
            <a:endParaRPr lang="en-GB" sz="1200" dirty="0" smtClean="0">
              <a:solidFill>
                <a:srgbClr val="283E3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7522" y="3404008"/>
            <a:ext cx="3959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dirty="0" smtClean="0">
                <a:solidFill>
                  <a:srgbClr val="283E36"/>
                </a:solidFill>
              </a:rPr>
              <a:t>One-in-250 </a:t>
            </a:r>
            <a:r>
              <a:rPr lang="de-CH" sz="1200" dirty="0" err="1" smtClean="0">
                <a:solidFill>
                  <a:srgbClr val="283E36"/>
                </a:solidFill>
              </a:rPr>
              <a:t>year</a:t>
            </a:r>
            <a:r>
              <a:rPr lang="de-CH" sz="1200" dirty="0" smtClean="0">
                <a:solidFill>
                  <a:srgbClr val="283E36"/>
                </a:solidFill>
              </a:rPr>
              <a:t> </a:t>
            </a:r>
            <a:r>
              <a:rPr lang="de-CH" sz="1200" dirty="0" err="1" smtClean="0">
                <a:solidFill>
                  <a:srgbClr val="283E36"/>
                </a:solidFill>
              </a:rPr>
              <a:t>earthquake</a:t>
            </a:r>
            <a:r>
              <a:rPr lang="de-CH" sz="1200" dirty="0" smtClean="0">
                <a:solidFill>
                  <a:srgbClr val="283E36"/>
                </a:solidFill>
              </a:rPr>
              <a:t> </a:t>
            </a:r>
            <a:r>
              <a:rPr lang="de-CH" sz="1200" dirty="0" err="1" smtClean="0">
                <a:solidFill>
                  <a:srgbClr val="283E36"/>
                </a:solidFill>
              </a:rPr>
              <a:t>loss</a:t>
            </a:r>
            <a:r>
              <a:rPr lang="de-CH" sz="1200" dirty="0" smtClean="0">
                <a:solidFill>
                  <a:srgbClr val="283E36"/>
                </a:solidFill>
              </a:rPr>
              <a:t> </a:t>
            </a:r>
            <a:r>
              <a:rPr lang="de-CH" sz="1200" dirty="0" err="1" smtClean="0">
                <a:solidFill>
                  <a:srgbClr val="283E36"/>
                </a:solidFill>
              </a:rPr>
              <a:t>scenarios</a:t>
            </a:r>
            <a:r>
              <a:rPr lang="de-CH" sz="1200" dirty="0" smtClean="0">
                <a:solidFill>
                  <a:srgbClr val="283E36"/>
                </a:solidFill>
              </a:rPr>
              <a:t> (% </a:t>
            </a:r>
            <a:r>
              <a:rPr lang="de-CH" sz="1200" dirty="0" err="1" smtClean="0">
                <a:solidFill>
                  <a:srgbClr val="283E36"/>
                </a:solidFill>
              </a:rPr>
              <a:t>of</a:t>
            </a:r>
            <a:r>
              <a:rPr lang="de-CH" sz="1200" dirty="0" smtClean="0">
                <a:solidFill>
                  <a:srgbClr val="283E36"/>
                </a:solidFill>
              </a:rPr>
              <a:t> GDP)</a:t>
            </a:r>
            <a:endParaRPr lang="en-GB" sz="1200" dirty="0" smtClean="0">
              <a:solidFill>
                <a:srgbClr val="283E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7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6" y="-30006"/>
            <a:ext cx="9140744" cy="688800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2043-7E31-4A53-BD33-72A88E682172}" type="slidenum">
              <a:rPr lang="de-CH" smtClean="0"/>
              <a:pPr/>
              <a:t>8</a:t>
            </a:fld>
            <a:endParaRPr lang="de-CH" dirty="0"/>
          </a:p>
        </p:txBody>
      </p:sp>
      <p:sp>
        <p:nvSpPr>
          <p:cNvPr id="6" name="Rectangle 5"/>
          <p:cNvSpPr/>
          <p:nvPr/>
        </p:nvSpPr>
        <p:spPr>
          <a:xfrm>
            <a:off x="0" y="1340768"/>
            <a:ext cx="9144000" cy="1872208"/>
          </a:xfrm>
          <a:prstGeom prst="rect">
            <a:avLst/>
          </a:prstGeom>
          <a:gradFill>
            <a:gsLst>
              <a:gs pos="0">
                <a:schemeClr val="bg1">
                  <a:alpha val="30000"/>
                </a:schemeClr>
              </a:gs>
              <a:gs pos="50000">
                <a:schemeClr val="bg1">
                  <a:alpha val="60000"/>
                </a:schemeClr>
              </a:gs>
              <a:gs pos="100000">
                <a:schemeClr val="bg1">
                  <a:alpha val="30000"/>
                </a:schemeClr>
              </a:gs>
            </a:gsLst>
            <a:lin ang="54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srgbClr val="000000"/>
              </a:solidFill>
              <a:latin typeface="SwissReSans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84213" y="1628775"/>
            <a:ext cx="7272163" cy="13296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SwissReSans" pitchFamily="34" charset="0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global shortfall in property insurance</a:t>
            </a:r>
          </a:p>
        </p:txBody>
      </p:sp>
    </p:spTree>
    <p:extLst>
      <p:ext uri="{BB962C8B-B14F-4D97-AF65-F5344CB8AC3E}">
        <p14:creationId xmlns:p14="http://schemas.microsoft.com/office/powerpoint/2010/main" val="378950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Benchmarking property underinsurance - Insurance </a:t>
            </a:r>
            <a:r>
              <a:rPr lang="en-US" dirty="0"/>
              <a:t>penetration vs. consumption per </a:t>
            </a:r>
            <a:r>
              <a:rPr lang="en-US" dirty="0" smtClean="0"/>
              <a:t>capita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2043-7E31-4A53-BD33-72A88E682172}" type="slidenum">
              <a:rPr lang="de-CH" smtClean="0"/>
              <a:pPr/>
              <a:t>9</a:t>
            </a:fld>
            <a:endParaRPr lang="de-CH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1734288"/>
              </p:ext>
            </p:extLst>
          </p:nvPr>
        </p:nvGraphicFramePr>
        <p:xfrm>
          <a:off x="629215" y="1772816"/>
          <a:ext cx="7776218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48697" y="6226017"/>
            <a:ext cx="31293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 smtClean="0">
                <a:solidFill>
                  <a:srgbClr val="283E36"/>
                </a:solidFill>
              </a:rPr>
              <a:t>Source: Swiss Re Economic Research &amp; Consulting</a:t>
            </a:r>
            <a:endParaRPr lang="en-GB" sz="1000" dirty="0" smtClean="0">
              <a:solidFill>
                <a:srgbClr val="283E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37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NFO" val="SR1101"/>
  <p:tag name="PRESENTATIONSTYLE" val="1"/>
  <p:tag name="COLORPAIR" val="1"/>
  <p:tag name="CLASSIFICATION" val="0"/>
  <p:tag name="LANGUAGE" val="205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Numbe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footer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  <p:tag name="COLORTAG" val="W"/>
  <p:tag name="LOGOI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Number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Number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Number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Number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foot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  <p:tag name="COLORTAG" val="W"/>
  <p:tag name="LOGOID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Number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Number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footer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  <p:tag name="COLORTAG" val="W"/>
  <p:tag name="LOGOID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FooterBandB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FooterBand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Numb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footer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footer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  <p:tag name="COLORTAG" val="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  <p:tag name="COLORTAG" val="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footer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  <p:tag name="COLORTAG" val="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Number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footer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  <p:tag name="COLORTAG" val="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  <p:tag name="COLORTAG" val="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  <p:tag name="COLORTAG" val="L"/>
  <p:tag name="LOGO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xDqylTeVUGynJSYZvNfn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  <p:tag name="COLORTAG" val="W"/>
  <p:tag name="LOGO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Numb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  <p:tag name="COLORTAG" val="L"/>
  <p:tag name="LOGOI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  <p:tag name="COLORTAG" val="W"/>
  <p:tag name="LOGOI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Number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</p:tagLst>
</file>

<file path=ppt/theme/theme1.xml><?xml version="1.0" encoding="utf-8"?>
<a:theme xmlns:a="http://schemas.openxmlformats.org/drawingml/2006/main" name="SwissRe">
  <a:themeElements>
    <a:clrScheme name="SR - BlueSkyCrepuscule">
      <a:dk1>
        <a:srgbClr val="283E36"/>
      </a:dk1>
      <a:lt1>
        <a:sysClr val="window" lastClr="FFFFFF"/>
      </a:lt1>
      <a:dk2>
        <a:srgbClr val="0F4DBC"/>
      </a:dk2>
      <a:lt2>
        <a:srgbClr val="0493D9"/>
      </a:lt2>
      <a:accent1>
        <a:srgbClr val="627D77"/>
      </a:accent1>
      <a:accent2>
        <a:srgbClr val="A1B1AD"/>
      </a:accent2>
      <a:accent3>
        <a:srgbClr val="0F4DBC"/>
      </a:accent3>
      <a:accent4>
        <a:srgbClr val="6F94D7"/>
      </a:accent4>
      <a:accent5>
        <a:srgbClr val="00A9E0"/>
      </a:accent5>
      <a:accent6>
        <a:srgbClr val="66CBEC"/>
      </a:accent6>
      <a:hlink>
        <a:srgbClr val="0000FF"/>
      </a:hlink>
      <a:folHlink>
        <a:srgbClr val="800080"/>
      </a:folHlink>
    </a:clrScheme>
    <a:fontScheme name="Swiss Re">
      <a:majorFont>
        <a:latin typeface="SwissReSans Light"/>
        <a:ea typeface=""/>
        <a:cs typeface=""/>
      </a:majorFont>
      <a:minorFont>
        <a:latin typeface="SwissRe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1"/>
          </a:solidFill>
        </a:ln>
      </a:spPr>
      <a:bodyPr rtlCol="0" anchor="ctr"/>
      <a:lstStyle>
        <a:defPPr algn="ctr">
          <a:defRPr dirty="0" err="1" smtClean="0">
            <a:latin typeface="SwissReSans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err="1" smtClean="0">
            <a:latin typeface="SwissReSans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Swiss Re">
  <a:themeElements>
    <a:clrScheme name="SR - BlueSkyCrepuscule">
      <a:dk1>
        <a:srgbClr val="283E36"/>
      </a:dk1>
      <a:lt1>
        <a:sysClr val="window" lastClr="FFFFFF"/>
      </a:lt1>
      <a:dk2>
        <a:srgbClr val="0F4DBC"/>
      </a:dk2>
      <a:lt2>
        <a:srgbClr val="0493D9"/>
      </a:lt2>
      <a:accent1>
        <a:srgbClr val="627D77"/>
      </a:accent1>
      <a:accent2>
        <a:srgbClr val="A1B1AD"/>
      </a:accent2>
      <a:accent3>
        <a:srgbClr val="0F4DBC"/>
      </a:accent3>
      <a:accent4>
        <a:srgbClr val="6F94D7"/>
      </a:accent4>
      <a:accent5>
        <a:srgbClr val="00A9E0"/>
      </a:accent5>
      <a:accent6>
        <a:srgbClr val="66CBEC"/>
      </a:accent6>
      <a:hlink>
        <a:srgbClr val="0000FF"/>
      </a:hlink>
      <a:folHlink>
        <a:srgbClr val="800080"/>
      </a:folHlink>
    </a:clrScheme>
    <a:fontScheme name="Swiss Re">
      <a:majorFont>
        <a:latin typeface="SwissReSans Light"/>
        <a:ea typeface=""/>
        <a:cs typeface=""/>
      </a:majorFont>
      <a:minorFont>
        <a:latin typeface="SwissRe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1"/>
          </a:solidFill>
        </a:ln>
      </a:spPr>
      <a:bodyPr rtlCol="0" anchor="ctr"/>
      <a:lstStyle>
        <a:defPPr algn="ctr">
          <a:defRPr dirty="0" err="1" smtClean="0">
            <a:latin typeface="SwissReSans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err="1" smtClean="0">
            <a:latin typeface="SwissReSans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EEC100"/>
      </a:dk2>
      <a:lt2>
        <a:srgbClr val="6FCAEF"/>
      </a:lt2>
      <a:accent1>
        <a:srgbClr val="225A7A"/>
      </a:accent1>
      <a:accent2>
        <a:srgbClr val="FF6801"/>
      </a:accent2>
      <a:accent3>
        <a:srgbClr val="FFFFFF"/>
      </a:accent3>
      <a:accent4>
        <a:srgbClr val="000000"/>
      </a:accent4>
      <a:accent5>
        <a:srgbClr val="ABB5BE"/>
      </a:accent5>
      <a:accent6>
        <a:srgbClr val="E75E01"/>
      </a:accent6>
      <a:hlink>
        <a:srgbClr val="339966"/>
      </a:hlink>
      <a:folHlink>
        <a:srgbClr val="A50021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黑体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宋体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336699"/>
        </a:dk2>
        <a:lt2>
          <a:srgbClr val="808080"/>
        </a:lt2>
        <a:accent1>
          <a:srgbClr val="0A2E4E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ADB2"/>
        </a:accent5>
        <a:accent6>
          <a:srgbClr val="8AB900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2376BD"/>
        </a:dk2>
        <a:lt2>
          <a:srgbClr val="808080"/>
        </a:lt2>
        <a:accent1>
          <a:srgbClr val="0A2E4E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ADB2"/>
        </a:accent5>
        <a:accent6>
          <a:srgbClr val="8AB900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1067B5"/>
        </a:dk2>
        <a:lt2>
          <a:srgbClr val="808080"/>
        </a:lt2>
        <a:accent1>
          <a:srgbClr val="0A2E4E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ADB2"/>
        </a:accent5>
        <a:accent6>
          <a:srgbClr val="8AB900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1067B5"/>
        </a:dk2>
        <a:lt2>
          <a:srgbClr val="808080"/>
        </a:lt2>
        <a:accent1>
          <a:srgbClr val="0A2E4E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ADB2"/>
        </a:accent5>
        <a:accent6>
          <a:srgbClr val="8AB900"/>
        </a:accent6>
        <a:hlink>
          <a:srgbClr val="66CCFF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R - BlueSkyCrepuscule">
    <a:dk1>
      <a:srgbClr val="283E36"/>
    </a:dk1>
    <a:lt1>
      <a:sysClr val="window" lastClr="FFFFFF"/>
    </a:lt1>
    <a:dk2>
      <a:srgbClr val="0F4DBC"/>
    </a:dk2>
    <a:lt2>
      <a:srgbClr val="0493D9"/>
    </a:lt2>
    <a:accent1>
      <a:srgbClr val="627D77"/>
    </a:accent1>
    <a:accent2>
      <a:srgbClr val="A1B1AD"/>
    </a:accent2>
    <a:accent3>
      <a:srgbClr val="0F4DBC"/>
    </a:accent3>
    <a:accent4>
      <a:srgbClr val="6F94D7"/>
    </a:accent4>
    <a:accent5>
      <a:srgbClr val="00A9E0"/>
    </a:accent5>
    <a:accent6>
      <a:srgbClr val="66CBEC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SR - BlueSkyCrepuscule">
    <a:dk1>
      <a:srgbClr val="283E36"/>
    </a:dk1>
    <a:lt1>
      <a:sysClr val="window" lastClr="FFFFFF"/>
    </a:lt1>
    <a:dk2>
      <a:srgbClr val="0F4DBC"/>
    </a:dk2>
    <a:lt2>
      <a:srgbClr val="0493D9"/>
    </a:lt2>
    <a:accent1>
      <a:srgbClr val="627D77"/>
    </a:accent1>
    <a:accent2>
      <a:srgbClr val="A1B1AD"/>
    </a:accent2>
    <a:accent3>
      <a:srgbClr val="0F4DBC"/>
    </a:accent3>
    <a:accent4>
      <a:srgbClr val="6F94D7"/>
    </a:accent4>
    <a:accent5>
      <a:srgbClr val="00A9E0"/>
    </a:accent5>
    <a:accent6>
      <a:srgbClr val="66CBEC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SR - BlueSkyCrepuscule">
    <a:dk1>
      <a:srgbClr val="283E36"/>
    </a:dk1>
    <a:lt1>
      <a:sysClr val="window" lastClr="FFFFFF"/>
    </a:lt1>
    <a:dk2>
      <a:srgbClr val="0F4DBC"/>
    </a:dk2>
    <a:lt2>
      <a:srgbClr val="0493D9"/>
    </a:lt2>
    <a:accent1>
      <a:srgbClr val="627D77"/>
    </a:accent1>
    <a:accent2>
      <a:srgbClr val="A1B1AD"/>
    </a:accent2>
    <a:accent3>
      <a:srgbClr val="0F4DBC"/>
    </a:accent3>
    <a:accent4>
      <a:srgbClr val="6F94D7"/>
    </a:accent4>
    <a:accent5>
      <a:srgbClr val="00A9E0"/>
    </a:accent5>
    <a:accent6>
      <a:srgbClr val="66CBEC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SR - BlueSkyCrepuscule">
    <a:dk1>
      <a:srgbClr val="283E36"/>
    </a:dk1>
    <a:lt1>
      <a:sysClr val="window" lastClr="FFFFFF"/>
    </a:lt1>
    <a:dk2>
      <a:srgbClr val="0F4DBC"/>
    </a:dk2>
    <a:lt2>
      <a:srgbClr val="0493D9"/>
    </a:lt2>
    <a:accent1>
      <a:srgbClr val="627D77"/>
    </a:accent1>
    <a:accent2>
      <a:srgbClr val="A1B1AD"/>
    </a:accent2>
    <a:accent3>
      <a:srgbClr val="0F4DBC"/>
    </a:accent3>
    <a:accent4>
      <a:srgbClr val="6F94D7"/>
    </a:accent4>
    <a:accent5>
      <a:srgbClr val="00A9E0"/>
    </a:accent5>
    <a:accent6>
      <a:srgbClr val="66CBEC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SR - BlueSkyCrepuscule">
    <a:dk1>
      <a:srgbClr val="283E36"/>
    </a:dk1>
    <a:lt1>
      <a:sysClr val="window" lastClr="FFFFFF"/>
    </a:lt1>
    <a:dk2>
      <a:srgbClr val="0F4DBC"/>
    </a:dk2>
    <a:lt2>
      <a:srgbClr val="0493D9"/>
    </a:lt2>
    <a:accent1>
      <a:srgbClr val="627D77"/>
    </a:accent1>
    <a:accent2>
      <a:srgbClr val="A1B1AD"/>
    </a:accent2>
    <a:accent3>
      <a:srgbClr val="0F4DBC"/>
    </a:accent3>
    <a:accent4>
      <a:srgbClr val="6F94D7"/>
    </a:accent4>
    <a:accent5>
      <a:srgbClr val="00A9E0"/>
    </a:accent5>
    <a:accent6>
      <a:srgbClr val="66CBEC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SR - BlueSkyCrepuscule">
    <a:dk1>
      <a:srgbClr val="283E36"/>
    </a:dk1>
    <a:lt1>
      <a:sysClr val="window" lastClr="FFFFFF"/>
    </a:lt1>
    <a:dk2>
      <a:srgbClr val="0F4DBC"/>
    </a:dk2>
    <a:lt2>
      <a:srgbClr val="0493D9"/>
    </a:lt2>
    <a:accent1>
      <a:srgbClr val="627D77"/>
    </a:accent1>
    <a:accent2>
      <a:srgbClr val="A1B1AD"/>
    </a:accent2>
    <a:accent3>
      <a:srgbClr val="0F4DBC"/>
    </a:accent3>
    <a:accent4>
      <a:srgbClr val="6F94D7"/>
    </a:accent4>
    <a:accent5>
      <a:srgbClr val="00A9E0"/>
    </a:accent5>
    <a:accent6>
      <a:srgbClr val="66CBEC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SR - BlueSkyCrepuscule">
    <a:dk1>
      <a:srgbClr val="283E36"/>
    </a:dk1>
    <a:lt1>
      <a:sysClr val="window" lastClr="FFFFFF"/>
    </a:lt1>
    <a:dk2>
      <a:srgbClr val="0F4DBC"/>
    </a:dk2>
    <a:lt2>
      <a:srgbClr val="0493D9"/>
    </a:lt2>
    <a:accent1>
      <a:srgbClr val="627D77"/>
    </a:accent1>
    <a:accent2>
      <a:srgbClr val="A1B1AD"/>
    </a:accent2>
    <a:accent3>
      <a:srgbClr val="0F4DBC"/>
    </a:accent3>
    <a:accent4>
      <a:srgbClr val="6F94D7"/>
    </a:accent4>
    <a:accent5>
      <a:srgbClr val="00A9E0"/>
    </a:accent5>
    <a:accent6>
      <a:srgbClr val="66CBEC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SR - BlueSkyCrepuscule">
    <a:dk1>
      <a:srgbClr val="283E36"/>
    </a:dk1>
    <a:lt1>
      <a:sysClr val="window" lastClr="FFFFFF"/>
    </a:lt1>
    <a:dk2>
      <a:srgbClr val="0F4DBC"/>
    </a:dk2>
    <a:lt2>
      <a:srgbClr val="0493D9"/>
    </a:lt2>
    <a:accent1>
      <a:srgbClr val="627D77"/>
    </a:accent1>
    <a:accent2>
      <a:srgbClr val="A1B1AD"/>
    </a:accent2>
    <a:accent3>
      <a:srgbClr val="0F4DBC"/>
    </a:accent3>
    <a:accent4>
      <a:srgbClr val="6F94D7"/>
    </a:accent4>
    <a:accent5>
      <a:srgbClr val="00A9E0"/>
    </a:accent5>
    <a:accent6>
      <a:srgbClr val="66CBEC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SR - BlueSkyCrepuscule">
    <a:dk1>
      <a:srgbClr val="283E36"/>
    </a:dk1>
    <a:lt1>
      <a:sysClr val="window" lastClr="FFFFFF"/>
    </a:lt1>
    <a:dk2>
      <a:srgbClr val="0F4DBC"/>
    </a:dk2>
    <a:lt2>
      <a:srgbClr val="0493D9"/>
    </a:lt2>
    <a:accent1>
      <a:srgbClr val="627D77"/>
    </a:accent1>
    <a:accent2>
      <a:srgbClr val="A1B1AD"/>
    </a:accent2>
    <a:accent3>
      <a:srgbClr val="0F4DBC"/>
    </a:accent3>
    <a:accent4>
      <a:srgbClr val="6F94D7"/>
    </a:accent4>
    <a:accent5>
      <a:srgbClr val="00A9E0"/>
    </a:accent5>
    <a:accent6>
      <a:srgbClr val="66CBEC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Swiss Re - SunsetChilli">
    <a:dk1>
      <a:srgbClr val="000000"/>
    </a:dk1>
    <a:lt1>
      <a:sysClr val="window" lastClr="FFFFFF"/>
    </a:lt1>
    <a:dk2>
      <a:srgbClr val="283E36"/>
    </a:dk2>
    <a:lt2>
      <a:srgbClr val="D0D8D6"/>
    </a:lt2>
    <a:accent1>
      <a:srgbClr val="627D77"/>
    </a:accent1>
    <a:accent2>
      <a:srgbClr val="A1B1AD"/>
    </a:accent2>
    <a:accent3>
      <a:srgbClr val="E00034"/>
    </a:accent3>
    <a:accent4>
      <a:srgbClr val="EC6685"/>
    </a:accent4>
    <a:accent5>
      <a:srgbClr val="FFA02F"/>
    </a:accent5>
    <a:accent6>
      <a:srgbClr val="FFC682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Swiss Re - SunsetChilli">
    <a:dk1>
      <a:srgbClr val="000000"/>
    </a:dk1>
    <a:lt1>
      <a:sysClr val="window" lastClr="FFFFFF"/>
    </a:lt1>
    <a:dk2>
      <a:srgbClr val="283E36"/>
    </a:dk2>
    <a:lt2>
      <a:srgbClr val="D0D8D6"/>
    </a:lt2>
    <a:accent1>
      <a:srgbClr val="627D77"/>
    </a:accent1>
    <a:accent2>
      <a:srgbClr val="A1B1AD"/>
    </a:accent2>
    <a:accent3>
      <a:srgbClr val="E00034"/>
    </a:accent3>
    <a:accent4>
      <a:srgbClr val="EC6685"/>
    </a:accent4>
    <a:accent5>
      <a:srgbClr val="FFA02F"/>
    </a:accent5>
    <a:accent6>
      <a:srgbClr val="FFC682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SR - BlueSkyCrepuscule">
    <a:dk1>
      <a:srgbClr val="283E36"/>
    </a:dk1>
    <a:lt1>
      <a:sysClr val="window" lastClr="FFFFFF"/>
    </a:lt1>
    <a:dk2>
      <a:srgbClr val="0F4DBC"/>
    </a:dk2>
    <a:lt2>
      <a:srgbClr val="0493D9"/>
    </a:lt2>
    <a:accent1>
      <a:srgbClr val="627D77"/>
    </a:accent1>
    <a:accent2>
      <a:srgbClr val="A1B1AD"/>
    </a:accent2>
    <a:accent3>
      <a:srgbClr val="0F4DBC"/>
    </a:accent3>
    <a:accent4>
      <a:srgbClr val="6F94D7"/>
    </a:accent4>
    <a:accent5>
      <a:srgbClr val="00A9E0"/>
    </a:accent5>
    <a:accent6>
      <a:srgbClr val="66CBEC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SR - BlueSkyCrepuscule">
    <a:dk1>
      <a:srgbClr val="283E36"/>
    </a:dk1>
    <a:lt1>
      <a:sysClr val="window" lastClr="FFFFFF"/>
    </a:lt1>
    <a:dk2>
      <a:srgbClr val="0F4DBC"/>
    </a:dk2>
    <a:lt2>
      <a:srgbClr val="0493D9"/>
    </a:lt2>
    <a:accent1>
      <a:srgbClr val="627D77"/>
    </a:accent1>
    <a:accent2>
      <a:srgbClr val="A1B1AD"/>
    </a:accent2>
    <a:accent3>
      <a:srgbClr val="0F4DBC"/>
    </a:accent3>
    <a:accent4>
      <a:srgbClr val="6F94D7"/>
    </a:accent4>
    <a:accent5>
      <a:srgbClr val="00A9E0"/>
    </a:accent5>
    <a:accent6>
      <a:srgbClr val="66CBEC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SR - BlueSkyCrepuscule">
    <a:dk1>
      <a:srgbClr val="283E36"/>
    </a:dk1>
    <a:lt1>
      <a:sysClr val="window" lastClr="FFFFFF"/>
    </a:lt1>
    <a:dk2>
      <a:srgbClr val="0F4DBC"/>
    </a:dk2>
    <a:lt2>
      <a:srgbClr val="0493D9"/>
    </a:lt2>
    <a:accent1>
      <a:srgbClr val="627D77"/>
    </a:accent1>
    <a:accent2>
      <a:srgbClr val="A1B1AD"/>
    </a:accent2>
    <a:accent3>
      <a:srgbClr val="0F4DBC"/>
    </a:accent3>
    <a:accent4>
      <a:srgbClr val="6F94D7"/>
    </a:accent4>
    <a:accent5>
      <a:srgbClr val="00A9E0"/>
    </a:accent5>
    <a:accent6>
      <a:srgbClr val="66CBEC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SR - BlueSkyCrepuscule">
    <a:dk1>
      <a:srgbClr val="283E36"/>
    </a:dk1>
    <a:lt1>
      <a:sysClr val="window" lastClr="FFFFFF"/>
    </a:lt1>
    <a:dk2>
      <a:srgbClr val="0F4DBC"/>
    </a:dk2>
    <a:lt2>
      <a:srgbClr val="0493D9"/>
    </a:lt2>
    <a:accent1>
      <a:srgbClr val="627D77"/>
    </a:accent1>
    <a:accent2>
      <a:srgbClr val="A1B1AD"/>
    </a:accent2>
    <a:accent3>
      <a:srgbClr val="0F4DBC"/>
    </a:accent3>
    <a:accent4>
      <a:srgbClr val="6F94D7"/>
    </a:accent4>
    <a:accent5>
      <a:srgbClr val="00A9E0"/>
    </a:accent5>
    <a:accent6>
      <a:srgbClr val="66CBEC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SR - BlueSkyCrepuscule">
    <a:dk1>
      <a:srgbClr val="283E36"/>
    </a:dk1>
    <a:lt1>
      <a:sysClr val="window" lastClr="FFFFFF"/>
    </a:lt1>
    <a:dk2>
      <a:srgbClr val="0F4DBC"/>
    </a:dk2>
    <a:lt2>
      <a:srgbClr val="0493D9"/>
    </a:lt2>
    <a:accent1>
      <a:srgbClr val="627D77"/>
    </a:accent1>
    <a:accent2>
      <a:srgbClr val="A1B1AD"/>
    </a:accent2>
    <a:accent3>
      <a:srgbClr val="0F4DBC"/>
    </a:accent3>
    <a:accent4>
      <a:srgbClr val="6F94D7"/>
    </a:accent4>
    <a:accent5>
      <a:srgbClr val="00A9E0"/>
    </a:accent5>
    <a:accent6>
      <a:srgbClr val="66CBEC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SR - BlueSkyCrepuscule">
    <a:dk1>
      <a:srgbClr val="283E36"/>
    </a:dk1>
    <a:lt1>
      <a:sysClr val="window" lastClr="FFFFFF"/>
    </a:lt1>
    <a:dk2>
      <a:srgbClr val="0F4DBC"/>
    </a:dk2>
    <a:lt2>
      <a:srgbClr val="0493D9"/>
    </a:lt2>
    <a:accent1>
      <a:srgbClr val="627D77"/>
    </a:accent1>
    <a:accent2>
      <a:srgbClr val="A1B1AD"/>
    </a:accent2>
    <a:accent3>
      <a:srgbClr val="0F4DBC"/>
    </a:accent3>
    <a:accent4>
      <a:srgbClr val="6F94D7"/>
    </a:accent4>
    <a:accent5>
      <a:srgbClr val="00A9E0"/>
    </a:accent5>
    <a:accent6>
      <a:srgbClr val="66CBEC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SR - BlueSkyCrepuscule">
    <a:dk1>
      <a:srgbClr val="283E36"/>
    </a:dk1>
    <a:lt1>
      <a:sysClr val="window" lastClr="FFFFFF"/>
    </a:lt1>
    <a:dk2>
      <a:srgbClr val="0F4DBC"/>
    </a:dk2>
    <a:lt2>
      <a:srgbClr val="0493D9"/>
    </a:lt2>
    <a:accent1>
      <a:srgbClr val="627D77"/>
    </a:accent1>
    <a:accent2>
      <a:srgbClr val="A1B1AD"/>
    </a:accent2>
    <a:accent3>
      <a:srgbClr val="0F4DBC"/>
    </a:accent3>
    <a:accent4>
      <a:srgbClr val="6F94D7"/>
    </a:accent4>
    <a:accent5>
      <a:srgbClr val="00A9E0"/>
    </a:accent5>
    <a:accent6>
      <a:srgbClr val="66CBEC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SR - BlueSkyCrepuscule">
    <a:dk1>
      <a:srgbClr val="283E36"/>
    </a:dk1>
    <a:lt1>
      <a:sysClr val="window" lastClr="FFFFFF"/>
    </a:lt1>
    <a:dk2>
      <a:srgbClr val="0F4DBC"/>
    </a:dk2>
    <a:lt2>
      <a:srgbClr val="0493D9"/>
    </a:lt2>
    <a:accent1>
      <a:srgbClr val="627D77"/>
    </a:accent1>
    <a:accent2>
      <a:srgbClr val="A1B1AD"/>
    </a:accent2>
    <a:accent3>
      <a:srgbClr val="0F4DBC"/>
    </a:accent3>
    <a:accent4>
      <a:srgbClr val="6F94D7"/>
    </a:accent4>
    <a:accent5>
      <a:srgbClr val="00A9E0"/>
    </a:accent5>
    <a:accent6>
      <a:srgbClr val="66CBEC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447</TotalTime>
  <Words>3152</Words>
  <Application>Microsoft Office PowerPoint</Application>
  <PresentationFormat>On-screen Show (4:3)</PresentationFormat>
  <Paragraphs>478</Paragraphs>
  <Slides>46</Slides>
  <Notes>29</Notes>
  <HiddenSlides>0</HiddenSlides>
  <MMClips>0</MMClips>
  <ScaleCrop>false</ScaleCrop>
  <HeadingPairs>
    <vt:vector size="10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Wingdings</vt:lpstr>
      <vt:lpstr>Arial </vt:lpstr>
      <vt:lpstr>Symbol</vt:lpstr>
      <vt:lpstr>SwissReSans Light</vt:lpstr>
      <vt:lpstr>Arial</vt:lpstr>
      <vt:lpstr>SwissReSans</vt:lpstr>
      <vt:lpstr>Times New Roman</vt:lpstr>
      <vt:lpstr>SwissRe</vt:lpstr>
      <vt:lpstr>Swiss Re</vt:lpstr>
      <vt:lpstr>Default Design</vt:lpstr>
      <vt:lpstr>https://Shp.swissre.com/teams/erc/SharedDocuments/Sigma/15_5_Property%20protection%20gap/Charts/sigma_5_15_figurestable.xlsx!Figure5!%5bsigma_5_15_figurestables.xlsx%5dFigure5%20Chart%202</vt:lpstr>
      <vt:lpstr>Chart</vt:lpstr>
      <vt:lpstr> </vt:lpstr>
      <vt:lpstr>Outline</vt:lpstr>
      <vt:lpstr>PowerPoint Presentation</vt:lpstr>
      <vt:lpstr>PowerPoint Presentation</vt:lpstr>
      <vt:lpstr>Natural catastrophe protection gap by region and peril, 1975-2014</vt:lpstr>
      <vt:lpstr>Expected insured and uninsured losses from natural catastrophes</vt:lpstr>
      <vt:lpstr>Many other economies are highly exposed as a % of GDP </vt:lpstr>
      <vt:lpstr>PowerPoint Presentation</vt:lpstr>
      <vt:lpstr>Benchmarking property underinsurance - Insurance penetration vs. consumption per capita</vt:lpstr>
      <vt:lpstr>Benchmarking property underinsurance - Insurance penetration vs. consumption per capita</vt:lpstr>
      <vt:lpstr>Benchmarking property underinsurance - Insurance penetration vs. consumption per capita</vt:lpstr>
      <vt:lpstr>Benchmarking property underinsurance - Insurance penetration vs. consumption per capita</vt:lpstr>
      <vt:lpstr>Benchmarking property underinsurance – demand lags in many emerging economies</vt:lpstr>
      <vt:lpstr>PowerPoint Presentation</vt:lpstr>
      <vt:lpstr>Underinsurance explained </vt:lpstr>
      <vt:lpstr>Difficult-to-insure risks contribute to underinsurance</vt:lpstr>
      <vt:lpstr>The US has the most uninsured losses of any country</vt:lpstr>
      <vt:lpstr>How can we close the underinsurance gap?</vt:lpstr>
      <vt:lpstr>Dealing with underinsurance: Who needs to be involved to reduce underinsurance? </vt:lpstr>
      <vt:lpstr>PowerPoint Presentation</vt:lpstr>
      <vt:lpstr>Conclusions</vt:lpstr>
      <vt:lpstr>Legal notice</vt:lpstr>
      <vt:lpstr>Underinsurance, Economics       &amp; Politics in the United States Minding the Gap</vt:lpstr>
      <vt:lpstr>UNDERSINSURANCE:   POLITICAL AND ECONOMIC CONSIDERATIONS IN THE U.S.</vt:lpstr>
      <vt:lpstr>The Four Types of Underinsurance</vt:lpstr>
      <vt:lpstr>Factors Influencing the Decision to Buy Property Insurance</vt:lpstr>
      <vt:lpstr>PowerPoint Presentation</vt:lpstr>
      <vt:lpstr>PROPERTY UNDERINSURANCE:   A BY-PRODUCT OF A RATIONAL ECONOMIC AND POLITICAL PROCESS?</vt:lpstr>
      <vt:lpstr>Excessive Catastrophe ExposureUnderinsurance: Outcomes of Economically &amp; Politically Rational Decision Process?</vt:lpstr>
      <vt:lpstr>Excessive Catastrophe ExposureUnderinsurance: Outcomes of Economically &amp; Politically Rational Decision Process?</vt:lpstr>
      <vt:lpstr>Negative Outcomes from Subsidies and Flawed Design of Govt.-Run Insurers</vt:lpstr>
      <vt:lpstr>CONSUMER AWARENESS AND UNDERINSURANCE</vt:lpstr>
      <vt:lpstr>I.I.I. Poll: Home Insurance</vt:lpstr>
      <vt:lpstr>I.I.I. Poll: Home Insurance</vt:lpstr>
      <vt:lpstr>I.I.I. Poll: Home Insurance</vt:lpstr>
      <vt:lpstr>I.I.I. Poll: Superstorm Sandy Claims</vt:lpstr>
      <vt:lpstr>PowerPoint Presentation</vt:lpstr>
      <vt:lpstr>PowerPoint Presentation</vt:lpstr>
      <vt:lpstr>Florida’s Longest Spans Between Major Hurricanes</vt:lpstr>
      <vt:lpstr>Florida’s Longest Span Between Hurricanes</vt:lpstr>
      <vt:lpstr>21st CENTURY RISKS</vt:lpstr>
      <vt:lpstr>Terrorism Insurance Take-up Rates, By Year, 2003-2013</vt:lpstr>
      <vt:lpstr>Percentage of U.S. Companies Purchasing Cyber Insurance Increased in 2014</vt:lpstr>
      <vt:lpstr>Marsh: Total Limits Purchased, By Industry – Cyber Liability, All Revenue Size</vt:lpstr>
      <vt:lpstr>The On-Demand/Sharing Economy: Insurers Are Minding the Gap!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 insurance: focusing on the consumer</dc:title>
  <dc:creator>Lukas Steinmann</dc:creator>
  <cp:lastModifiedBy>Lewis, Shorna</cp:lastModifiedBy>
  <cp:revision>733</cp:revision>
  <cp:lastPrinted>2015-09-23T15:26:02Z</cp:lastPrinted>
  <dcterms:created xsi:type="dcterms:W3CDTF">2013-09-03T11:34:14Z</dcterms:created>
  <dcterms:modified xsi:type="dcterms:W3CDTF">2015-09-28T13:00:33Z</dcterms:modified>
</cp:coreProperties>
</file>