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3.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7.xml" ContentType="application/vnd.openxmlformats-officedocument.presentationml.tags+xml"/>
  <Override PartName="/ppt/notesSlides/notesSlide101.xml" ContentType="application/vnd.openxmlformats-officedocument.presentationml.notesSlide+xml"/>
  <Override PartName="/ppt/tags/tag8.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tags/tag9.xml" ContentType="application/vnd.openxmlformats-officedocument.presentationml.tags+xml"/>
  <Override PartName="/ppt/notesSlides/notesSlide116.xml" ContentType="application/vnd.openxmlformats-officedocument.presentationml.notesSlide+xml"/>
  <Override PartName="/ppt/tags/tag10.xml" ContentType="application/vnd.openxmlformats-officedocument.presentationml.tags+xml"/>
  <Override PartName="/ppt/notesSlides/notesSlide117.xml" ContentType="application/vnd.openxmlformats-officedocument.presentationml.notesSlide+xml"/>
  <Override PartName="/ppt/tags/tag11.xml" ContentType="application/vnd.openxmlformats-officedocument.presentationml.tags+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7"/>
  </p:notesMasterIdLst>
  <p:handoutMasterIdLst>
    <p:handoutMasterId r:id="rId128"/>
  </p:handoutMasterIdLst>
  <p:sldIdLst>
    <p:sldId id="5174" r:id="rId2"/>
    <p:sldId id="5175" r:id="rId3"/>
    <p:sldId id="5176" r:id="rId4"/>
    <p:sldId id="5177" r:id="rId5"/>
    <p:sldId id="5209" r:id="rId6"/>
    <p:sldId id="5178" r:id="rId7"/>
    <p:sldId id="5264" r:id="rId8"/>
    <p:sldId id="5265" r:id="rId9"/>
    <p:sldId id="5273" r:id="rId10"/>
    <p:sldId id="5094" r:id="rId11"/>
    <p:sldId id="5184" r:id="rId12"/>
    <p:sldId id="5185" r:id="rId13"/>
    <p:sldId id="5189" r:id="rId14"/>
    <p:sldId id="5298" r:id="rId15"/>
    <p:sldId id="5299" r:id="rId16"/>
    <p:sldId id="5301" r:id="rId17"/>
    <p:sldId id="5302" r:id="rId18"/>
    <p:sldId id="5303" r:id="rId19"/>
    <p:sldId id="4852" r:id="rId20"/>
    <p:sldId id="5108" r:id="rId21"/>
    <p:sldId id="5109" r:id="rId22"/>
    <p:sldId id="5199" r:id="rId23"/>
    <p:sldId id="5155" r:id="rId24"/>
    <p:sldId id="5274" r:id="rId25"/>
    <p:sldId id="5275" r:id="rId26"/>
    <p:sldId id="5304" r:id="rId27"/>
    <p:sldId id="5277" r:id="rId28"/>
    <p:sldId id="5278" r:id="rId29"/>
    <p:sldId id="5279" r:id="rId30"/>
    <p:sldId id="5280" r:id="rId31"/>
    <p:sldId id="5281" r:id="rId32"/>
    <p:sldId id="5282" r:id="rId33"/>
    <p:sldId id="5283" r:id="rId34"/>
    <p:sldId id="5284" r:id="rId35"/>
    <p:sldId id="5285" r:id="rId36"/>
    <p:sldId id="5286" r:id="rId37"/>
    <p:sldId id="5287" r:id="rId38"/>
    <p:sldId id="5288" r:id="rId39"/>
    <p:sldId id="5289" r:id="rId40"/>
    <p:sldId id="5290" r:id="rId41"/>
    <p:sldId id="5291" r:id="rId42"/>
    <p:sldId id="5292" r:id="rId43"/>
    <p:sldId id="5293" r:id="rId44"/>
    <p:sldId id="5294" r:id="rId45"/>
    <p:sldId id="5295" r:id="rId46"/>
    <p:sldId id="5296" r:id="rId47"/>
    <p:sldId id="5297" r:id="rId48"/>
    <p:sldId id="5181" r:id="rId49"/>
    <p:sldId id="5183" r:id="rId50"/>
    <p:sldId id="4635" r:id="rId51"/>
    <p:sldId id="4450" r:id="rId52"/>
    <p:sldId id="5003" r:id="rId53"/>
    <p:sldId id="5090" r:id="rId54"/>
    <p:sldId id="5091" r:id="rId55"/>
    <p:sldId id="5092" r:id="rId56"/>
    <p:sldId id="5093" r:id="rId57"/>
    <p:sldId id="5037" r:id="rId58"/>
    <p:sldId id="5197" r:id="rId59"/>
    <p:sldId id="5196" r:id="rId60"/>
    <p:sldId id="5016" r:id="rId61"/>
    <p:sldId id="5116" r:id="rId62"/>
    <p:sldId id="5114" r:id="rId63"/>
    <p:sldId id="5115" r:id="rId64"/>
    <p:sldId id="5019" r:id="rId65"/>
    <p:sldId id="5020" r:id="rId66"/>
    <p:sldId id="5023" r:id="rId67"/>
    <p:sldId id="5200" r:id="rId68"/>
    <p:sldId id="5206" r:id="rId69"/>
    <p:sldId id="5204" r:id="rId70"/>
    <p:sldId id="5208" r:id="rId71"/>
    <p:sldId id="4990" r:id="rId72"/>
    <p:sldId id="5118" r:id="rId73"/>
    <p:sldId id="4997" r:id="rId74"/>
    <p:sldId id="4962" r:id="rId75"/>
    <p:sldId id="4958" r:id="rId76"/>
    <p:sldId id="5044" r:id="rId77"/>
    <p:sldId id="5122" r:id="rId78"/>
    <p:sldId id="5043" r:id="rId79"/>
    <p:sldId id="5047" r:id="rId80"/>
    <p:sldId id="5049" r:id="rId81"/>
    <p:sldId id="5045" r:id="rId82"/>
    <p:sldId id="5236" r:id="rId83"/>
    <p:sldId id="5237" r:id="rId84"/>
    <p:sldId id="5238" r:id="rId85"/>
    <p:sldId id="5239" r:id="rId86"/>
    <p:sldId id="5241" r:id="rId87"/>
    <p:sldId id="5218" r:id="rId88"/>
    <p:sldId id="5219" r:id="rId89"/>
    <p:sldId id="5220" r:id="rId90"/>
    <p:sldId id="5226" r:id="rId91"/>
    <p:sldId id="5229" r:id="rId92"/>
    <p:sldId id="5266" r:id="rId93"/>
    <p:sldId id="5267" r:id="rId94"/>
    <p:sldId id="5268" r:id="rId95"/>
    <p:sldId id="5269" r:id="rId96"/>
    <p:sldId id="5270" r:id="rId97"/>
    <p:sldId id="5271" r:id="rId98"/>
    <p:sldId id="4469" r:id="rId99"/>
    <p:sldId id="5216" r:id="rId100"/>
    <p:sldId id="5305" r:id="rId101"/>
    <p:sldId id="5156" r:id="rId102"/>
    <p:sldId id="4623" r:id="rId103"/>
    <p:sldId id="4817" r:id="rId104"/>
    <p:sldId id="5162" r:id="rId105"/>
    <p:sldId id="4948" r:id="rId106"/>
    <p:sldId id="5113" r:id="rId107"/>
    <p:sldId id="4557" r:id="rId108"/>
    <p:sldId id="4752" r:id="rId109"/>
    <p:sldId id="4753" r:id="rId110"/>
    <p:sldId id="4858" r:id="rId111"/>
    <p:sldId id="5252" r:id="rId112"/>
    <p:sldId id="5253" r:id="rId113"/>
    <p:sldId id="5254" r:id="rId114"/>
    <p:sldId id="5257" r:id="rId115"/>
    <p:sldId id="5167" r:id="rId116"/>
    <p:sldId id="5168" r:id="rId117"/>
    <p:sldId id="5259" r:id="rId118"/>
    <p:sldId id="5170" r:id="rId119"/>
    <p:sldId id="5242" r:id="rId120"/>
    <p:sldId id="5243" r:id="rId121"/>
    <p:sldId id="5244" r:id="rId122"/>
    <p:sldId id="5249" r:id="rId123"/>
    <p:sldId id="5250" r:id="rId124"/>
    <p:sldId id="5251" r:id="rId125"/>
    <p:sldId id="1136" r:id="rId1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66" d="100"/>
          <a:sy n="66" d="100"/>
        </p:scale>
        <p:origin x="624" y="4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2879554504353"/>
          <c:y val="6.1446169664045383E-2"/>
          <c:w val="0.7265924972306218"/>
          <c:h val="0.91419980841802639"/>
        </c:manualLayout>
      </c:layout>
      <c:barChart>
        <c:barDir val="bar"/>
        <c:grouping val="clustered"/>
        <c:varyColors val="0"/>
        <c:ser>
          <c:idx val="2"/>
          <c:order val="0"/>
          <c:tx>
            <c:strRef>
              <c:f>Sheet1!$A$2</c:f>
              <c:strCache>
                <c:ptCount val="1"/>
              </c:strCache>
            </c:strRef>
          </c:tx>
          <c:spPr>
            <a:solidFill>
              <a:schemeClr val="accent1"/>
            </a:solidFill>
          </c:spPr>
          <c:invertIfNegative val="0"/>
          <c:dPt>
            <c:idx val="14"/>
            <c:invertIfNegative val="0"/>
            <c:bubble3D val="0"/>
            <c:spPr>
              <a:solidFill>
                <a:srgbClr val="FFC000"/>
              </a:solidFill>
            </c:spPr>
            <c:extLst xmlns:c16r2="http://schemas.microsoft.com/office/drawing/2015/06/chart">
              <c:ext xmlns:c16="http://schemas.microsoft.com/office/drawing/2014/chart" uri="{C3380CC4-5D6E-409C-BE32-E72D297353CC}">
                <c16:uniqueId val="{00000001-EBE0-4474-81C8-164D47822F3E}"/>
              </c:ext>
            </c:extLst>
          </c:dPt>
          <c:dPt>
            <c:idx val="15"/>
            <c:invertIfNegative val="0"/>
            <c:bubble3D val="0"/>
            <c:extLst xmlns:c16r2="http://schemas.microsoft.com/office/drawing/2015/06/chart">
              <c:ext xmlns:c16="http://schemas.microsoft.com/office/drawing/2014/chart" uri="{C3380CC4-5D6E-409C-BE32-E72D297353CC}">
                <c16:uniqueId val="{00000000-17A7-413B-A9B3-6FD57A22FF25}"/>
              </c:ext>
            </c:extLst>
          </c:dPt>
          <c:dPt>
            <c:idx val="17"/>
            <c:invertIfNegative val="0"/>
            <c:bubble3D val="0"/>
            <c:spPr>
              <a:solidFill>
                <a:srgbClr val="FFC000"/>
              </a:solidFill>
            </c:spPr>
            <c:extLst xmlns:c16r2="http://schemas.microsoft.com/office/drawing/2015/06/chart">
              <c:ext xmlns:c16="http://schemas.microsoft.com/office/drawing/2014/chart" uri="{C3380CC4-5D6E-409C-BE32-E72D297353CC}">
                <c16:uniqueId val="{00000004-EBE0-4474-81C8-164D47822F3E}"/>
              </c:ext>
            </c:extLst>
          </c:dPt>
          <c:dPt>
            <c:idx val="18"/>
            <c:invertIfNegative val="0"/>
            <c:bubble3D val="0"/>
            <c:spPr>
              <a:solidFill>
                <a:srgbClr val="FFC000"/>
              </a:solidFill>
            </c:spPr>
            <c:extLst xmlns:c16r2="http://schemas.microsoft.com/office/drawing/2015/06/chart">
              <c:ext xmlns:c16="http://schemas.microsoft.com/office/drawing/2014/chart" uri="{C3380CC4-5D6E-409C-BE32-E72D297353CC}">
                <c16:uniqueId val="{00000006-EBE0-4474-81C8-164D47822F3E}"/>
              </c:ext>
            </c:extLst>
          </c:dPt>
          <c:dPt>
            <c:idx val="23"/>
            <c:invertIfNegative val="0"/>
            <c:bubble3D val="0"/>
            <c:spPr>
              <a:solidFill>
                <a:srgbClr val="FFC000"/>
              </a:solidFill>
            </c:spPr>
            <c:extLst xmlns:c16r2="http://schemas.microsoft.com/office/drawing/2015/06/chart">
              <c:ext xmlns:c16="http://schemas.microsoft.com/office/drawing/2014/chart" uri="{C3380CC4-5D6E-409C-BE32-E72D297353CC}">
                <c16:uniqueId val="{00000008-EBE0-4474-81C8-164D47822F3E}"/>
              </c:ext>
            </c:extLst>
          </c:dPt>
          <c:dPt>
            <c:idx val="24"/>
            <c:invertIfNegative val="0"/>
            <c:bubble3D val="0"/>
            <c:spPr>
              <a:solidFill>
                <a:srgbClr val="FFC000"/>
              </a:solidFill>
            </c:spPr>
            <c:extLst xmlns:c16r2="http://schemas.microsoft.com/office/drawing/2015/06/chart">
              <c:ext xmlns:c16="http://schemas.microsoft.com/office/drawing/2014/chart" uri="{C3380CC4-5D6E-409C-BE32-E72D297353CC}">
                <c16:uniqueId val="{0000000A-EBE0-4474-81C8-164D47822F3E}"/>
              </c:ext>
            </c:extLst>
          </c:dPt>
          <c:dLbls>
            <c:numFmt formatCode="0%" sourceLinked="0"/>
            <c:spPr>
              <a:noFill/>
              <a:ln>
                <a:noFill/>
              </a:ln>
              <a:effectLst/>
            </c:spPr>
            <c:txPr>
              <a:bodyPr/>
              <a:lstStyle/>
              <a:p>
                <a:pPr>
                  <a:defRPr sz="9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Sheet1!$B$1:$AB$1</c:f>
              <c:strCache>
                <c:ptCount val="27"/>
                <c:pt idx="0">
                  <c:v>Riots</c:v>
                </c:pt>
                <c:pt idx="1">
                  <c:v>Terrorism</c:v>
                </c:pt>
                <c:pt idx="2">
                  <c:v>Auto Affordability &amp; CFA</c:v>
                </c:pt>
                <c:pt idx="3">
                  <c:v>Insurance Fraud</c:v>
                </c:pt>
                <c:pt idx="4">
                  <c:v>Flood Insurance</c:v>
                </c:pt>
                <c:pt idx="5">
                  <c:v>Systemic Risk</c:v>
                </c:pt>
                <c:pt idx="6">
                  <c:v>Auto</c:v>
                </c:pt>
                <c:pt idx="7">
                  <c:v>Winter Storms &amp; Insurance</c:v>
                </c:pt>
                <c:pt idx="8">
                  <c:v>Tornadoes</c:v>
                </c:pt>
                <c:pt idx="9">
                  <c:v>Workers Comp</c:v>
                </c:pt>
                <c:pt idx="10">
                  <c:v>Earthquakes</c:v>
                </c:pt>
                <c:pt idx="11">
                  <c:v>Market Conditions</c:v>
                </c:pt>
                <c:pt idx="12">
                  <c:v>Homeowners</c:v>
                </c:pt>
                <c:pt idx="13">
                  <c:v>Aviation</c:v>
                </c:pt>
                <c:pt idx="14">
                  <c:v>Drones and Insurance</c:v>
                </c:pt>
                <c:pt idx="15">
                  <c:v>Hurricanes</c:v>
                </c:pt>
                <c:pt idx="16">
                  <c:v>Credit Scoring</c:v>
                </c:pt>
                <c:pt idx="17">
                  <c:v>Cyber Insurance</c:v>
                </c:pt>
                <c:pt idx="18">
                  <c:v>Pay-As-You Go/Telematics</c:v>
                </c:pt>
                <c:pt idx="19">
                  <c:v>Tort</c:v>
                </c:pt>
                <c:pt idx="20">
                  <c:v>Price Optimization</c:v>
                </c:pt>
                <c:pt idx="21">
                  <c:v>Climate Change</c:v>
                </c:pt>
                <c:pt idx="22">
                  <c:v>Solvency</c:v>
                </c:pt>
                <c:pt idx="23">
                  <c:v>Sharing Economy</c:v>
                </c:pt>
                <c:pt idx="24">
                  <c:v>Driverless Cars</c:v>
                </c:pt>
                <c:pt idx="25">
                  <c:v>Gun Liability</c:v>
                </c:pt>
                <c:pt idx="26">
                  <c:v>Wildfires</c:v>
                </c:pt>
              </c:strCache>
            </c:strRef>
          </c:cat>
          <c:val>
            <c:numRef>
              <c:f>Sheet1!$B$2:$AB$2</c:f>
              <c:numCache>
                <c:formatCode>0%</c:formatCode>
                <c:ptCount val="27"/>
                <c:pt idx="0">
                  <c:v>-0.85</c:v>
                </c:pt>
                <c:pt idx="1">
                  <c:v>-0.46</c:v>
                </c:pt>
                <c:pt idx="2">
                  <c:v>-0.37</c:v>
                </c:pt>
                <c:pt idx="3" formatCode="0.00%">
                  <c:v>0.04</c:v>
                </c:pt>
                <c:pt idx="4">
                  <c:v>0.1</c:v>
                </c:pt>
                <c:pt idx="5">
                  <c:v>0.25</c:v>
                </c:pt>
                <c:pt idx="6">
                  <c:v>0.27</c:v>
                </c:pt>
                <c:pt idx="7">
                  <c:v>0.28000000000000003</c:v>
                </c:pt>
                <c:pt idx="8">
                  <c:v>0.31</c:v>
                </c:pt>
                <c:pt idx="9">
                  <c:v>0.37</c:v>
                </c:pt>
                <c:pt idx="10">
                  <c:v>0.39</c:v>
                </c:pt>
                <c:pt idx="11">
                  <c:v>0.39</c:v>
                </c:pt>
                <c:pt idx="12">
                  <c:v>0.41</c:v>
                </c:pt>
                <c:pt idx="13">
                  <c:v>0.73</c:v>
                </c:pt>
                <c:pt idx="14">
                  <c:v>0.73</c:v>
                </c:pt>
                <c:pt idx="15">
                  <c:v>0.78</c:v>
                </c:pt>
                <c:pt idx="16" formatCode="0.00%">
                  <c:v>0.81</c:v>
                </c:pt>
                <c:pt idx="17" formatCode="0.00%">
                  <c:v>0.85</c:v>
                </c:pt>
                <c:pt idx="18" formatCode="0.00%">
                  <c:v>0.9</c:v>
                </c:pt>
                <c:pt idx="19" formatCode="0.00%">
                  <c:v>1</c:v>
                </c:pt>
                <c:pt idx="20" formatCode="0.00%">
                  <c:v>1.1000000000000001</c:v>
                </c:pt>
                <c:pt idx="21" formatCode="0.00%">
                  <c:v>1.21</c:v>
                </c:pt>
                <c:pt idx="22" formatCode="0.00%">
                  <c:v>1.22</c:v>
                </c:pt>
                <c:pt idx="23" formatCode="0.00%">
                  <c:v>1.69</c:v>
                </c:pt>
                <c:pt idx="24" formatCode="0.00%">
                  <c:v>1.84</c:v>
                </c:pt>
                <c:pt idx="25" formatCode="0.00%">
                  <c:v>2.2000000000000002</c:v>
                </c:pt>
                <c:pt idx="26" formatCode="0.00%">
                  <c:v>8.7100000000000009</c:v>
                </c:pt>
              </c:numCache>
            </c:numRef>
          </c:val>
          <c:extLst xmlns:c16r2="http://schemas.microsoft.com/office/drawing/2015/06/char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30694616"/>
        <c:axId val="230692656"/>
      </c:barChart>
      <c:catAx>
        <c:axId val="230694616"/>
        <c:scaling>
          <c:orientation val="minMax"/>
        </c:scaling>
        <c:delete val="0"/>
        <c:axPos val="l"/>
        <c:numFmt formatCode="General" sourceLinked="1"/>
        <c:majorTickMark val="out"/>
        <c:minorTickMark val="none"/>
        <c:tickLblPos val="low"/>
        <c:txPr>
          <a:bodyPr rot="0" vert="horz"/>
          <a:lstStyle/>
          <a:p>
            <a:pPr>
              <a:defRPr sz="1050"/>
            </a:pPr>
            <a:endParaRPr lang="en-US"/>
          </a:p>
        </c:txPr>
        <c:crossAx val="230692656"/>
        <c:crosses val="autoZero"/>
        <c:auto val="0"/>
        <c:lblAlgn val="ctr"/>
        <c:lblOffset val="100"/>
        <c:tickLblSkip val="1"/>
        <c:noMultiLvlLbl val="0"/>
      </c:catAx>
      <c:valAx>
        <c:axId val="230692656"/>
        <c:scaling>
          <c:orientation val="minMax"/>
          <c:max val="10"/>
          <c:min val="-2"/>
        </c:scaling>
        <c:delete val="0"/>
        <c:axPos val="b"/>
        <c:numFmt formatCode="0%" sourceLinked="0"/>
        <c:majorTickMark val="out"/>
        <c:minorTickMark val="none"/>
        <c:tickLblPos val="nextTo"/>
        <c:txPr>
          <a:bodyPr/>
          <a:lstStyle/>
          <a:p>
            <a:pPr>
              <a:defRPr sz="1100"/>
            </a:pPr>
            <a:endParaRPr lang="en-US"/>
          </a:p>
        </c:txPr>
        <c:crossAx val="230694616"/>
        <c:crosses val="autoZero"/>
        <c:crossBetween val="between"/>
        <c:majorUnit val="2"/>
        <c:minorUnit val="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xmlns:c16r2="http://schemas.microsoft.com/office/drawing/2015/06/chart">
            <c:ext xmlns:c16="http://schemas.microsoft.com/office/drawing/2014/chart" uri="{C3380CC4-5D6E-409C-BE32-E72D297353CC}">
              <c16:uniqueId val="{00000000-537D-47ED-B78F-0744B16E7CF1}"/>
            </c:ext>
          </c:extLst>
        </c:ser>
        <c:dLbls>
          <c:showLegendKey val="0"/>
          <c:showVal val="0"/>
          <c:showCatName val="0"/>
          <c:showSerName val="0"/>
          <c:showPercent val="0"/>
          <c:showBubbleSize val="0"/>
        </c:dLbls>
        <c:marker val="1"/>
        <c:smooth val="0"/>
        <c:axId val="230697360"/>
        <c:axId val="230691872"/>
      </c:lineChart>
      <c:lineChart>
        <c:grouping val="standard"/>
        <c:varyColors val="0"/>
        <c:ser>
          <c:idx val="0"/>
          <c:order val="1"/>
          <c:tx>
            <c:strRef>
              <c:f>Sheet1!$C$1</c:f>
              <c:strCache>
                <c:ptCount val="1"/>
                <c:pt idx="0">
                  <c:v># Employed</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xmlns:c16r2="http://schemas.microsoft.com/office/drawing/2015/06/chart">
            <c:ext xmlns:c16="http://schemas.microsoft.com/office/drawing/2014/chart" uri="{C3380CC4-5D6E-409C-BE32-E72D297353CC}">
              <c16:uniqueId val="{00000001-537D-47ED-B78F-0744B16E7CF1}"/>
            </c:ext>
          </c:extLst>
        </c:ser>
        <c:dLbls>
          <c:showLegendKey val="0"/>
          <c:showVal val="0"/>
          <c:showCatName val="0"/>
          <c:showSerName val="0"/>
          <c:showPercent val="0"/>
          <c:showBubbleSize val="0"/>
        </c:dLbls>
        <c:marker val="1"/>
        <c:smooth val="0"/>
        <c:axId val="230692264"/>
        <c:axId val="230696184"/>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Sheet1!$D$1</c15:sqref>
                        </c15:formulaRef>
                      </c:ext>
                    </c:extLst>
                    <c:strCache>
                      <c:ptCount val="1"/>
                      <c:pt idx="0">
                        <c:v># Employed</c:v>
                      </c:pt>
                    </c:strCache>
                  </c:strRef>
                </c:tx>
                <c:cat>
                  <c:strRef>
                    <c:extLst xmlns:c16r2="http://schemas.microsoft.com/office/drawing/2015/06/char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xmlns:c16r2="http://schemas.microsoft.com/office/drawing/2015/06/char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xmlns:c16r2="http://schemas.microsoft.com/office/drawing/2015/06/chart">
                  <c:ext xmlns:c16="http://schemas.microsoft.com/office/drawing/2014/chart" uri="{C3380CC4-5D6E-409C-BE32-E72D297353CC}">
                    <c16:uniqueId val="{00000002-537D-47ED-B78F-0744B16E7CF1}"/>
                  </c:ext>
                </c:extLst>
              </c15:ser>
            </c15:filteredLineSeries>
          </c:ext>
        </c:extLst>
      </c:lineChart>
      <c:catAx>
        <c:axId val="230697360"/>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230691872"/>
        <c:crossesAt val="0"/>
        <c:auto val="0"/>
        <c:lblAlgn val="ctr"/>
        <c:lblOffset val="100"/>
        <c:tickLblSkip val="2"/>
        <c:tickMarkSkip val="1"/>
        <c:noMultiLvlLbl val="0"/>
      </c:catAx>
      <c:valAx>
        <c:axId val="230691872"/>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230697360"/>
        <c:crosses val="autoZero"/>
        <c:crossBetween val="between"/>
        <c:minorUnit val="1"/>
      </c:valAx>
      <c:catAx>
        <c:axId val="230692264"/>
        <c:scaling>
          <c:orientation val="minMax"/>
        </c:scaling>
        <c:delete val="1"/>
        <c:axPos val="b"/>
        <c:numFmt formatCode="General" sourceLinked="1"/>
        <c:majorTickMark val="out"/>
        <c:minorTickMark val="none"/>
        <c:tickLblPos val="nextTo"/>
        <c:crossAx val="230696184"/>
        <c:crossesAt val="5.5"/>
        <c:auto val="0"/>
        <c:lblAlgn val="ctr"/>
        <c:lblOffset val="100"/>
        <c:noMultiLvlLbl val="0"/>
      </c:catAx>
      <c:valAx>
        <c:axId val="230696184"/>
        <c:scaling>
          <c:orientation val="minMax"/>
        </c:scaling>
        <c:delete val="0"/>
        <c:axPos val="r"/>
        <c:numFmt formatCode="#,##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230692264"/>
        <c:crosses val="max"/>
        <c:crossBetween val="between"/>
      </c:valAx>
      <c:spPr>
        <a:solidFill>
          <a:srgbClr val="FFFFFF"/>
        </a:solidFill>
        <a:ln w="24038">
          <a:noFill/>
        </a:ln>
      </c:spPr>
    </c:plotArea>
    <c:legend>
      <c:legendPos val="t"/>
      <c:layout>
        <c:manualLayout>
          <c:xMode val="edge"/>
          <c:yMode val="edge"/>
          <c:x val="0.18822170900692842"/>
          <c:y val="6.6666666666666671E-3"/>
          <c:w val="0.47842686466635664"/>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Lbls>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6"/>
                <c:pt idx="0">
                  <c:v>2011</c:v>
                </c:pt>
                <c:pt idx="1">
                  <c:v>2012</c:v>
                </c:pt>
                <c:pt idx="2">
                  <c:v>2013</c:v>
                </c:pt>
                <c:pt idx="3">
                  <c:v>2014</c:v>
                </c:pt>
                <c:pt idx="4">
                  <c:v>May 2015</c:v>
                </c:pt>
                <c:pt idx="5">
                  <c:v>Nov. 2015</c:v>
                </c:pt>
              </c:strCache>
            </c:strRef>
          </c:cat>
          <c:val>
            <c:numRef>
              <c:f>Sheet1!$B$2:$L$2</c:f>
              <c:numCache>
                <c:formatCode>0%</c:formatCode>
                <c:ptCount val="6"/>
                <c:pt idx="0">
                  <c:v>0.28999999999999998</c:v>
                </c:pt>
                <c:pt idx="1">
                  <c:v>0.31</c:v>
                </c:pt>
                <c:pt idx="2">
                  <c:v>0.35</c:v>
                </c:pt>
                <c:pt idx="3">
                  <c:v>0.37</c:v>
                </c:pt>
                <c:pt idx="4">
                  <c:v>0.4</c:v>
                </c:pt>
                <c:pt idx="5">
                  <c:v>0.43</c:v>
                </c:pt>
              </c:numCache>
            </c:numRef>
          </c:val>
          <c:extLst xmlns:c16r2="http://schemas.microsoft.com/office/drawing/2015/06/chart">
            <c:ext xmlns:c16="http://schemas.microsoft.com/office/drawing/2014/chart" uri="{C3380CC4-5D6E-409C-BE32-E72D297353CC}">
              <c16:uniqueId val="{00000000-1DFB-4342-8827-B20B65101826}"/>
            </c:ext>
          </c:extLst>
        </c:ser>
        <c:dLbls>
          <c:showLegendKey val="0"/>
          <c:showVal val="0"/>
          <c:showCatName val="0"/>
          <c:showSerName val="0"/>
          <c:showPercent val="0"/>
          <c:showBubbleSize val="0"/>
        </c:dLbls>
        <c:gapWidth val="60"/>
        <c:axId val="230693048"/>
        <c:axId val="230695400"/>
      </c:barChart>
      <c:catAx>
        <c:axId val="230693048"/>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230695400"/>
        <c:crossesAt val="0"/>
        <c:auto val="1"/>
        <c:lblAlgn val="ctr"/>
        <c:lblOffset val="0"/>
        <c:tickLblSkip val="1"/>
        <c:tickMarkSkip val="1"/>
        <c:noMultiLvlLbl val="0"/>
      </c:catAx>
      <c:valAx>
        <c:axId val="230695400"/>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230693048"/>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extLst xmlns:c16r2="http://schemas.microsoft.com/office/drawing/2015/06/chart">
              <c:ext xmlns:c16="http://schemas.microsoft.com/office/drawing/2014/chart" uri="{C3380CC4-5D6E-409C-BE32-E72D297353CC}">
                <c16:uniqueId val="{00000001-D81F-4561-98D6-3BF11A7FA4F9}"/>
              </c:ext>
            </c:extLst>
          </c:dPt>
          <c:dPt>
            <c:idx val="21"/>
            <c:invertIfNegative val="0"/>
            <c:bubble3D val="0"/>
            <c:extLst xmlns:c16r2="http://schemas.microsoft.com/office/drawing/2015/06/chart">
              <c:ext xmlns:c16="http://schemas.microsoft.com/office/drawing/2014/chart" uri="{C3380CC4-5D6E-409C-BE32-E72D297353CC}">
                <c16:uniqueId val="{00000002-D81F-4561-98D6-3BF11A7FA4F9}"/>
              </c:ext>
            </c:extLst>
          </c:dPt>
          <c:dPt>
            <c:idx val="22"/>
            <c:invertIfNegative val="0"/>
            <c:bubble3D val="0"/>
            <c:extLst xmlns:c16r2="http://schemas.microsoft.com/office/drawing/2015/06/chart">
              <c:ext xmlns:c16="http://schemas.microsoft.com/office/drawing/2014/chart" uri="{C3380CC4-5D6E-409C-BE32-E72D297353CC}">
                <c16:uniqueId val="{00000003-D81F-4561-98D6-3BF11A7FA4F9}"/>
              </c:ext>
            </c:extLst>
          </c:dPt>
          <c:dPt>
            <c:idx val="23"/>
            <c:invertIfNegative val="0"/>
            <c:bubble3D val="0"/>
            <c:extLst xmlns:c16r2="http://schemas.microsoft.com/office/drawing/2015/06/chart">
              <c:ext xmlns:c16="http://schemas.microsoft.com/office/drawing/2014/chart" uri="{C3380CC4-5D6E-409C-BE32-E72D297353CC}">
                <c16:uniqueId val="{00000004-D81F-4561-98D6-3BF11A7FA4F9}"/>
              </c:ext>
            </c:extLst>
          </c:dPt>
          <c:dPt>
            <c:idx val="24"/>
            <c:invertIfNegative val="0"/>
            <c:bubble3D val="0"/>
            <c:extLst xmlns:c16r2="http://schemas.microsoft.com/office/drawing/2015/06/chart">
              <c:ext xmlns:c16="http://schemas.microsoft.com/office/drawing/2014/chart" uri="{C3380CC4-5D6E-409C-BE32-E72D297353CC}">
                <c16:uniqueId val="{00000005-D81F-4561-98D6-3BF11A7FA4F9}"/>
              </c:ext>
            </c:extLst>
          </c:dPt>
          <c:dPt>
            <c:idx val="25"/>
            <c:invertIfNegative val="0"/>
            <c:bubble3D val="0"/>
            <c:spPr>
              <a:solidFill>
                <a:srgbClr val="3691C4"/>
              </a:solidFill>
            </c:spPr>
            <c:extLst xmlns:c16r2="http://schemas.microsoft.com/office/drawing/2015/06/chart">
              <c:ext xmlns:c16="http://schemas.microsoft.com/office/drawing/2014/chart" uri="{C3380CC4-5D6E-409C-BE32-E72D297353CC}">
                <c16:uniqueId val="{00000007-D81F-4561-98D6-3BF11A7FA4F9}"/>
              </c:ext>
            </c:extLst>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Sheet1!$B$2:$B$27</c:f>
              <c:numCache>
                <c:formatCode>0.000</c:formatCode>
                <c:ptCount val="26"/>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pt idx="25">
                  <c:v>39.700000000000003</c:v>
                </c:pt>
              </c:numCache>
            </c:numRef>
          </c:val>
          <c:extLst xmlns:c16r2="http://schemas.microsoft.com/office/drawing/2015/06/chart">
            <c:ext xmlns:c16="http://schemas.microsoft.com/office/drawing/2014/chart" uri="{C3380CC4-5D6E-409C-BE32-E72D297353CC}">
              <c16:uniqueId val="{00000008-D81F-4561-98D6-3BF11A7FA4F9}"/>
            </c:ext>
          </c:extLst>
        </c:ser>
        <c:ser>
          <c:idx val="2"/>
          <c:order val="1"/>
          <c:tx>
            <c:strRef>
              <c:f>Sheet1!$C$1</c:f>
              <c:strCache>
                <c:ptCount val="1"/>
                <c:pt idx="0">
                  <c:v>State Funds ($ B)</c:v>
                </c:pt>
              </c:strCache>
            </c:strRef>
          </c:tx>
          <c:spPr>
            <a:solidFill>
              <a:schemeClr val="accent2">
                <a:lumMod val="75000"/>
              </a:schemeClr>
            </a:solidFill>
          </c:spPr>
          <c:invertIfNegative val="0"/>
          <c:dPt>
            <c:idx val="19"/>
            <c:invertIfNegative val="0"/>
            <c:bubble3D val="0"/>
            <c:spPr>
              <a:solidFill>
                <a:schemeClr val="accent2">
                  <a:lumMod val="75000"/>
                </a:schemeClr>
              </a:solidFill>
              <a:ln>
                <a:solidFill>
                  <a:schemeClr val="accent2"/>
                </a:solidFill>
              </a:ln>
            </c:spPr>
            <c:extLst xmlns:c16r2="http://schemas.microsoft.com/office/drawing/2015/06/chart">
              <c:ext xmlns:c16="http://schemas.microsoft.com/office/drawing/2014/chart" uri="{C3380CC4-5D6E-409C-BE32-E72D297353CC}">
                <c16:uniqueId val="{0000000A-D81F-4561-98D6-3BF11A7FA4F9}"/>
              </c:ext>
            </c:extLst>
          </c:dPt>
          <c:dPt>
            <c:idx val="22"/>
            <c:invertIfNegative val="0"/>
            <c:bubble3D val="0"/>
            <c:extLst xmlns:c16r2="http://schemas.microsoft.com/office/drawing/2015/06/chart">
              <c:ext xmlns:c16="http://schemas.microsoft.com/office/drawing/2014/chart" uri="{C3380CC4-5D6E-409C-BE32-E72D297353CC}">
                <c16:uniqueId val="{0000000B-D81F-4561-98D6-3BF11A7FA4F9}"/>
              </c:ext>
            </c:extLst>
          </c:dPt>
          <c:dPt>
            <c:idx val="23"/>
            <c:invertIfNegative val="0"/>
            <c:bubble3D val="0"/>
            <c:extLst xmlns:c16r2="http://schemas.microsoft.com/office/drawing/2015/06/chart">
              <c:ext xmlns:c16="http://schemas.microsoft.com/office/drawing/2014/chart" uri="{C3380CC4-5D6E-409C-BE32-E72D297353CC}">
                <c16:uniqueId val="{0000000C-D81F-4561-98D6-3BF11A7FA4F9}"/>
              </c:ext>
            </c:extLst>
          </c:dPt>
          <c:dPt>
            <c:idx val="24"/>
            <c:invertIfNegative val="0"/>
            <c:bubble3D val="0"/>
            <c:extLst xmlns:c16r2="http://schemas.microsoft.com/office/drawing/2015/06/chart">
              <c:ext xmlns:c16="http://schemas.microsoft.com/office/drawing/2014/chart" uri="{C3380CC4-5D6E-409C-BE32-E72D297353CC}">
                <c16:uniqueId val="{0000000D-D81F-4561-98D6-3BF11A7FA4F9}"/>
              </c:ext>
            </c:extLst>
          </c:dPt>
          <c:dPt>
            <c:idx val="25"/>
            <c:invertIfNegative val="0"/>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F-D81F-4561-98D6-3BF11A7FA4F9}"/>
              </c:ext>
            </c:extLst>
          </c:dPt>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Sheet1!$C$2:$C$27</c:f>
              <c:numCache>
                <c:formatCode>0.000</c:formatCode>
                <c:ptCount val="26"/>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pt idx="25">
                  <c:v>5.8</c:v>
                </c:pt>
              </c:numCache>
            </c:numRef>
          </c:val>
          <c:extLst xmlns:c16r2="http://schemas.microsoft.com/office/drawing/2015/06/chart">
            <c:ext xmlns:c16="http://schemas.microsoft.com/office/drawing/2014/chart" uri="{C3380CC4-5D6E-409C-BE32-E72D297353CC}">
              <c16:uniqueId val="{00000010-D81F-4561-98D6-3BF11A7FA4F9}"/>
            </c:ext>
          </c:extLst>
        </c:ser>
        <c:dLbls>
          <c:showLegendKey val="0"/>
          <c:showVal val="0"/>
          <c:showCatName val="0"/>
          <c:showSerName val="0"/>
          <c:showPercent val="0"/>
          <c:showBubbleSize val="0"/>
        </c:dLbls>
        <c:gapWidth val="20"/>
        <c:overlap val="100"/>
        <c:axId val="230693440"/>
        <c:axId val="230698144"/>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Sheet1!$D$2:$D$27</c:f>
              <c:numCache>
                <c:formatCode>0.000</c:formatCode>
                <c:ptCount val="26"/>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pt idx="25">
                  <c:v>45.5</c:v>
                </c:pt>
              </c:numCache>
            </c:numRef>
          </c:val>
          <c:smooth val="0"/>
          <c:extLst xmlns:c16r2="http://schemas.microsoft.com/office/drawing/2015/06/chart">
            <c:ext xmlns:c16="http://schemas.microsoft.com/office/drawing/2014/chart" uri="{C3380CC4-5D6E-409C-BE32-E72D297353CC}">
              <c16:uniqueId val="{00000012-D81F-4561-98D6-3BF11A7FA4F9}"/>
            </c:ext>
          </c:extLst>
        </c:ser>
        <c:ser>
          <c:idx val="1"/>
          <c:order val="3"/>
          <c:tx>
            <c:strRef>
              <c:f>Sheet1!$E$1</c:f>
              <c:strCache>
                <c:ptCount val="1"/>
                <c:pt idx="0">
                  <c:v>AVG</c:v>
                </c:pt>
              </c:strCache>
            </c:strRef>
          </c:tx>
          <c:spPr>
            <a:ln w="28024">
              <a:noFill/>
            </a:ln>
          </c:spPr>
          <c:marker>
            <c:symbol val="none"/>
          </c:marker>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Sheet1!$E$2:$E$27</c:f>
              <c:numCache>
                <c:formatCode>0.000</c:formatCode>
                <c:ptCount val="26"/>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pt idx="25">
                  <c:v>29.622</c:v>
                </c:pt>
              </c:numCache>
            </c:numRef>
          </c:val>
          <c:smooth val="0"/>
          <c:extLst xmlns:c16r2="http://schemas.microsoft.com/office/drawing/2015/06/chart">
            <c:ext xmlns:c16="http://schemas.microsoft.com/office/drawing/2014/chart" uri="{C3380CC4-5D6E-409C-BE32-E72D297353CC}">
              <c16:uniqueId val="{00000013-D81F-4561-98D6-3BF11A7FA4F9}"/>
            </c:ext>
          </c:extLst>
        </c:ser>
        <c:dLbls>
          <c:showLegendKey val="0"/>
          <c:showVal val="0"/>
          <c:showCatName val="0"/>
          <c:showSerName val="0"/>
          <c:showPercent val="0"/>
          <c:showBubbleSize val="0"/>
        </c:dLbls>
        <c:marker val="1"/>
        <c:smooth val="0"/>
        <c:axId val="230693440"/>
        <c:axId val="230698144"/>
      </c:lineChart>
      <c:catAx>
        <c:axId val="23069344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30698144"/>
        <c:crosses val="autoZero"/>
        <c:auto val="0"/>
        <c:lblAlgn val="ctr"/>
        <c:lblOffset val="100"/>
        <c:tickLblSkip val="1"/>
        <c:noMultiLvlLbl val="0"/>
      </c:catAx>
      <c:valAx>
        <c:axId val="230698144"/>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3069344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extLst xmlns:c16r2="http://schemas.microsoft.com/office/drawing/2015/06/chart">
              <c:ext xmlns:c16="http://schemas.microsoft.com/office/drawing/2014/chart" uri="{C3380CC4-5D6E-409C-BE32-E72D297353CC}">
                <c16:uniqueId val="{00000001-9E55-468E-AFFA-374A4D51C3FC}"/>
              </c:ext>
            </c:extLst>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Chart!$B$4:$B$26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-2.1999999999999997</c:v>
                </c:pt>
                <c:pt idx="15">
                  <c:v>-4.3</c:v>
                </c:pt>
                <c:pt idx="16">
                  <c:v>-4.9000000000000004</c:v>
                </c:pt>
                <c:pt idx="17">
                  <c:v>10.6</c:v>
                </c:pt>
                <c:pt idx="18" formatCode="0.0">
                  <c:v>-3.9</c:v>
                </c:pt>
                <c:pt idx="19">
                  <c:v>-5.4</c:v>
                </c:pt>
                <c:pt idx="20">
                  <c:v>-3.2</c:v>
                </c:pt>
                <c:pt idx="21">
                  <c:v>-1.7</c:v>
                </c:pt>
                <c:pt idx="22">
                  <c:v>-3</c:v>
                </c:pt>
              </c:numCache>
            </c:numRef>
          </c:val>
          <c:extLst xmlns:c16r2="http://schemas.microsoft.com/office/drawing/2015/06/chart">
            <c:ext xmlns:c16="http://schemas.microsoft.com/office/drawing/2014/chart" uri="{C3380CC4-5D6E-409C-BE32-E72D297353CC}">
              <c16:uniqueId val="{00000003-9E55-468E-AFFA-374A4D51C3FC}"/>
            </c:ext>
          </c:extLst>
        </c:ser>
        <c:dLbls>
          <c:showLegendKey val="0"/>
          <c:showVal val="0"/>
          <c:showCatName val="0"/>
          <c:showSerName val="0"/>
          <c:showPercent val="0"/>
          <c:showBubbleSize val="0"/>
        </c:dLbls>
        <c:gapWidth val="80"/>
        <c:axId val="230694224"/>
        <c:axId val="230699320"/>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E55-468E-AFFA-374A4D51C3FC}"/>
                </c:ex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Chart!$C$4:$C$26</c:f>
              <c:numCache>
                <c:formatCode>General</c:formatCode>
                <c:ptCount val="23"/>
                <c:pt idx="17">
                  <c:v>3.6</c:v>
                </c:pt>
                <c:pt idx="18" formatCode="0.0">
                  <c:v>-0.9</c:v>
                </c:pt>
              </c:numCache>
            </c:numRef>
          </c:val>
          <c:extLst xmlns:c16r2="http://schemas.microsoft.com/office/drawing/2015/06/chart">
            <c:ext xmlns:c16="http://schemas.microsoft.com/office/drawing/2014/chart" uri="{C3380CC4-5D6E-409C-BE32-E72D297353CC}">
              <c16:uniqueId val="{00000005-9E55-468E-AFFA-374A4D51C3FC}"/>
            </c:ext>
          </c:extLst>
        </c:ser>
        <c:dLbls>
          <c:showLegendKey val="0"/>
          <c:showVal val="0"/>
          <c:showCatName val="0"/>
          <c:showSerName val="0"/>
          <c:showPercent val="0"/>
          <c:showBubbleSize val="0"/>
        </c:dLbls>
        <c:gapWidth val="80"/>
        <c:axId val="154334616"/>
        <c:axId val="230695008"/>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Chart!$D$4:$D$26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c:v>
                </c:pt>
                <c:pt idx="15">
                  <c:v>-4.1000000000000005</c:v>
                </c:pt>
                <c:pt idx="16">
                  <c:v>-5.5</c:v>
                </c:pt>
                <c:pt idx="17">
                  <c:v>10.6</c:v>
                </c:pt>
              </c:numCache>
            </c:numRef>
          </c:val>
          <c:smooth val="0"/>
          <c:extLst xmlns:c16r2="http://schemas.microsoft.com/office/drawing/2015/06/chart">
            <c:ext xmlns:c16="http://schemas.microsoft.com/office/drawing/2014/chart" uri="{C3380CC4-5D6E-409C-BE32-E72D297353CC}">
              <c16:uniqueId val="{00000006-9E55-468E-AFFA-374A4D51C3FC}"/>
            </c:ext>
          </c:extLst>
        </c:ser>
        <c:ser>
          <c:idx val="3"/>
          <c:order val="3"/>
          <c:tx>
            <c:strRef>
              <c:f>Chart!$E$1</c:f>
              <c:strCache>
                <c:ptCount val="1"/>
                <c:pt idx="0">
                  <c:v>Label Adjusted</c:v>
                </c:pt>
              </c:strCache>
            </c:strRef>
          </c:tx>
          <c:spPr>
            <a:ln w="28575">
              <a:noFill/>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Chart!$E$4:$E$26</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numCache>
            </c:numRef>
          </c:val>
          <c:smooth val="0"/>
          <c:extLst xmlns:c16r2="http://schemas.microsoft.com/office/drawing/2015/06/chart">
            <c:ext xmlns:c16="http://schemas.microsoft.com/office/drawing/2014/chart" uri="{C3380CC4-5D6E-409C-BE32-E72D297353CC}">
              <c16:uniqueId val="{00000007-9E55-468E-AFFA-374A4D51C3FC}"/>
            </c:ext>
          </c:extLst>
        </c:ser>
        <c:dLbls>
          <c:showLegendKey val="0"/>
          <c:showVal val="0"/>
          <c:showCatName val="0"/>
          <c:showSerName val="0"/>
          <c:showPercent val="0"/>
          <c:showBubbleSize val="0"/>
        </c:dLbls>
        <c:marker val="1"/>
        <c:smooth val="0"/>
        <c:axId val="230694224"/>
        <c:axId val="230699320"/>
      </c:lineChart>
      <c:catAx>
        <c:axId val="23069422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30699320"/>
        <c:crosses val="autoZero"/>
        <c:auto val="0"/>
        <c:lblAlgn val="ctr"/>
        <c:lblOffset val="100"/>
        <c:tickLblSkip val="1"/>
        <c:noMultiLvlLbl val="0"/>
      </c:catAx>
      <c:valAx>
        <c:axId val="230699320"/>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30694224"/>
        <c:crosses val="autoZero"/>
        <c:crossBetween val="between"/>
        <c:majorUnit val="2"/>
      </c:valAx>
      <c:valAx>
        <c:axId val="230695008"/>
        <c:scaling>
          <c:orientation val="minMax"/>
          <c:max val="12"/>
          <c:min val="-10"/>
        </c:scaling>
        <c:delete val="0"/>
        <c:axPos val="r"/>
        <c:numFmt formatCode="General" sourceLinked="1"/>
        <c:majorTickMark val="none"/>
        <c:minorTickMark val="none"/>
        <c:tickLblPos val="none"/>
        <c:spPr>
          <a:ln>
            <a:noFill/>
          </a:ln>
        </c:spPr>
        <c:crossAx val="154334616"/>
        <c:crosses val="max"/>
        <c:crossBetween val="between"/>
        <c:majorUnit val="2"/>
      </c:valAx>
      <c:catAx>
        <c:axId val="154334616"/>
        <c:scaling>
          <c:orientation val="minMax"/>
        </c:scaling>
        <c:delete val="0"/>
        <c:axPos val="t"/>
        <c:numFmt formatCode="General" sourceLinked="1"/>
        <c:majorTickMark val="none"/>
        <c:minorTickMark val="none"/>
        <c:tickLblPos val="none"/>
        <c:spPr>
          <a:ln>
            <a:noFill/>
          </a:ln>
        </c:spPr>
        <c:crossAx val="230695008"/>
        <c:crosses val="max"/>
        <c:auto val="1"/>
        <c:lblAlgn val="ctr"/>
        <c:lblOffset val="100"/>
        <c:noMultiLvlLbl val="0"/>
      </c:catAx>
    </c:plotArea>
    <c:legend>
      <c:legendPos val="r"/>
      <c:layout>
        <c:manualLayout>
          <c:xMode val="edge"/>
          <c:yMode val="edge"/>
          <c:x val="0.81959666338304815"/>
          <c:y val="0.12798370194072559"/>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0.65979</cdr:x>
      <cdr:y>0.19296</cdr:y>
    </cdr:from>
    <cdr:to>
      <cdr:x>0.94945</cdr:x>
      <cdr:y>0.45054</cdr:y>
    </cdr:to>
    <cdr:sp macro="" textlink="">
      <cdr:nvSpPr>
        <cdr:cNvPr id="2" name="AutoShape 7"/>
        <cdr:cNvSpPr>
          <a:spLocks xmlns:a="http://schemas.openxmlformats.org/drawingml/2006/main" noChangeArrowheads="1"/>
        </cdr:cNvSpPr>
      </cdr:nvSpPr>
      <cdr:spPr bwMode="blackWhite">
        <a:xfrm xmlns:a="http://schemas.openxmlformats.org/drawingml/2006/main">
          <a:off x="5509439" y="876465"/>
          <a:ext cx="2418691" cy="1169988"/>
        </a:xfrm>
        <a:prstGeom xmlns:a="http://schemas.openxmlformats.org/drawingml/2006/main" prst="wedgeRectCallout">
          <a:avLst>
            <a:gd name="adj1" fmla="val -88762"/>
            <a:gd name="adj2" fmla="val -69780"/>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fontAlgn="base">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charset="0"/>
              <a:cs typeface="Arial" charset="0"/>
            </a:rPr>
            <a:t>Interest in Technology issues  impacting the insurance industry are surging</a:t>
          </a:r>
        </a:p>
      </cdr:txBody>
    </cdr:sp>
  </cdr:relSizeAnchor>
  <cdr:relSizeAnchor xmlns:cdr="http://schemas.openxmlformats.org/drawingml/2006/chartDrawing">
    <cdr:from>
      <cdr:x>0.5</cdr:x>
      <cdr:y>0.58922</cdr:y>
    </cdr:from>
    <cdr:to>
      <cdr:x>0.91163</cdr:x>
      <cdr:y>0.82638</cdr:y>
    </cdr:to>
    <cdr:sp macro="" textlink="">
      <cdr:nvSpPr>
        <cdr:cNvPr id="3" name="Text Box 17"/>
        <cdr:cNvSpPr txBox="1">
          <a:spLocks xmlns:a="http://schemas.openxmlformats.org/drawingml/2006/main" noChangeArrowheads="1"/>
        </cdr:cNvSpPr>
      </cdr:nvSpPr>
      <cdr:spPr bwMode="auto">
        <a:xfrm xmlns:a="http://schemas.openxmlformats.org/drawingml/2006/main">
          <a:off x="4175125" y="2676358"/>
          <a:ext cx="3437189" cy="1077218"/>
        </a:xfrm>
        <a:prstGeom xmlns:a="http://schemas.openxmlformats.org/drawingml/2006/main" prst="rect">
          <a:avLst/>
        </a:prstGeom>
        <a:solidFill xmlns:a="http://schemas.openxmlformats.org/drawingml/2006/main">
          <a:srgbClr val="28688C"/>
        </a:solidFill>
        <a:ln xmlns:a="http://schemas.openxmlformats.org/drawingml/2006/main">
          <a:noFill/>
        </a:ln>
        <a:extLst xmlns:a="http://schemas.openxmlformats.org/drawingml/2006/main">
          <a:ext uri="{91240B29-F687-4F45-9708-019B960494DF}">
            <a14:hiddenLine xmlns:a14="http://schemas.microsoft.com/office/drawing/2010/main" w="9525" algn="ctr">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r>
            <a:rPr lang="en-US" sz="1600" b="1" dirty="0">
              <a:solidFill>
                <a:srgbClr val="FFFFFF"/>
              </a:solidFill>
            </a:rPr>
            <a:t>I.I.I. appeared on CBS </a:t>
          </a:r>
          <a:r>
            <a:rPr lang="en-US" sz="1600" b="1" i="1" dirty="0">
              <a:solidFill>
                <a:srgbClr val="FFFFFF"/>
              </a:solidFill>
            </a:rPr>
            <a:t>60 Minutes</a:t>
          </a:r>
          <a:r>
            <a:rPr lang="en-US" sz="1600" b="1" dirty="0">
              <a:solidFill>
                <a:srgbClr val="FFFFFF"/>
              </a:solidFill>
            </a:rPr>
            <a:t> (unclaimed life insurance benefits) and  PBS Frontline (NFIP WYO issues) in May.</a:t>
          </a:r>
        </a:p>
      </cdr:txBody>
    </cdr:sp>
  </cdr:relSizeAnchor>
</c:userShapes>
</file>

<file path=ppt/drawings/drawing2.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a:solidFill>
                <a:srgbClr val="FFFFFF"/>
              </a:solidFill>
            </a:rPr>
            <a:t>Pvt. Carrier NWP growth was +2.9% in 2015, +4.3% in 2014, +5.1% in 2013 and 8.7% in 2012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7/14/2016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10</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178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103</a:t>
            </a:fld>
            <a:endParaRPr lang="en-US">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131860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104</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107</a:t>
            </a:fld>
            <a:endParaRPr lang="en-US"/>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87567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108</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056092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109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267369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111</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988170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146548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114</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1860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4036735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115</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57730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03894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906946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12087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119</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83659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120</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864982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122</a:t>
            </a:fld>
            <a:endParaRPr lang="en-US" altLang="en-US" sz="1200">
              <a:solidFill>
                <a:srgbClr val="000000"/>
              </a:solidFill>
            </a:endParaRPr>
          </a:p>
        </p:txBody>
      </p:sp>
    </p:spTree>
    <p:extLst>
      <p:ext uri="{BB962C8B-B14F-4D97-AF65-F5344CB8AC3E}">
        <p14:creationId xmlns:p14="http://schemas.microsoft.com/office/powerpoint/2010/main" val="19453345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123</a:t>
            </a:fld>
            <a:endParaRPr lang="en-US" altLang="en-US" sz="1200">
              <a:solidFill>
                <a:srgbClr val="000000"/>
              </a:solidFill>
            </a:endParaRPr>
          </a:p>
        </p:txBody>
      </p:sp>
    </p:spTree>
    <p:extLst>
      <p:ext uri="{BB962C8B-B14F-4D97-AF65-F5344CB8AC3E}">
        <p14:creationId xmlns:p14="http://schemas.microsoft.com/office/powerpoint/2010/main" val="41326184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124</a:t>
            </a:fld>
            <a:endParaRPr lang="en-US" altLang="en-US" sz="1200">
              <a:solidFill>
                <a:srgbClr val="000000"/>
              </a:solidFill>
            </a:endParaRPr>
          </a:p>
        </p:txBody>
      </p:sp>
    </p:spTree>
    <p:extLst>
      <p:ext uri="{BB962C8B-B14F-4D97-AF65-F5344CB8AC3E}">
        <p14:creationId xmlns:p14="http://schemas.microsoft.com/office/powerpoint/2010/main" val="41980396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125</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126887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067220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14</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686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15</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776333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16</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4391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17</a:t>
            </a:fld>
            <a:endParaRPr lang="en-US" altLang="en-US" sz="1000" dirty="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2833607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18</a:t>
            </a:fld>
            <a:endParaRPr lang="en-US" altLang="en-US" sz="1000" dirty="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a:latin typeface="Arial" panose="020B0604020202020204" pitchFamily="34" charset="0"/>
            </a:endParaRPr>
          </a:p>
        </p:txBody>
      </p:sp>
    </p:spTree>
    <p:extLst>
      <p:ext uri="{BB962C8B-B14F-4D97-AF65-F5344CB8AC3E}">
        <p14:creationId xmlns:p14="http://schemas.microsoft.com/office/powerpoint/2010/main" val="415410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19</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7500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45091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151181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088578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22</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4522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178425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EF42B8-905F-4CB3-AE31-2F3F7F1D1DBD}" type="slidenum">
              <a:rPr lang="en-US" altLang="en-US" sz="1000" smtClean="0"/>
              <a:pPr>
                <a:lnSpc>
                  <a:spcPct val="100000"/>
                </a:lnSpc>
                <a:spcBef>
                  <a:spcPct val="0"/>
                </a:spcBef>
                <a:buClrTx/>
                <a:buSzTx/>
                <a:buFontTx/>
                <a:buNone/>
              </a:pPr>
              <a:t>24</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185380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203C0E-37F4-425E-9B6D-BEA09C0D477A}" type="slidenum">
              <a:rPr lang="en-US" altLang="en-US" sz="1000"/>
              <a:pPr algn="ctr" eaLnBrk="1" hangingPunct="1">
                <a:lnSpc>
                  <a:spcPct val="100000"/>
                </a:lnSpc>
                <a:spcBef>
                  <a:spcPct val="0"/>
                </a:spcBef>
                <a:buClrTx/>
                <a:buSzTx/>
                <a:buFontTx/>
                <a:buNone/>
              </a:pPr>
              <a:t>25</a:t>
            </a:fld>
            <a:endParaRPr lang="en-US" alt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68049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EF42B8-905F-4CB3-AE31-2F3F7F1D1DBD}" type="slidenum">
              <a:rPr lang="en-US" altLang="en-US" sz="1000" smtClean="0"/>
              <a:pPr>
                <a:lnSpc>
                  <a:spcPct val="100000"/>
                </a:lnSpc>
                <a:spcBef>
                  <a:spcPct val="0"/>
                </a:spcBef>
                <a:buClrTx/>
                <a:buSzTx/>
                <a:buFontTx/>
                <a:buNone/>
              </a:pPr>
              <a:t>26</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77305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03C9134-9E2E-4BCA-88F0-BE2BE7F8DB89}" type="slidenum">
              <a:rPr lang="en-US" altLang="en-US" sz="1000"/>
              <a:pPr algn="ctr" eaLnBrk="1" hangingPunct="1">
                <a:lnSpc>
                  <a:spcPct val="100000"/>
                </a:lnSpc>
                <a:spcBef>
                  <a:spcPct val="0"/>
                </a:spcBef>
                <a:buClrTx/>
                <a:buSzTx/>
                <a:buFontTx/>
                <a:buNone/>
              </a:pPr>
              <a:t>27</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5565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03C9134-9E2E-4BCA-88F0-BE2BE7F8DB89}" type="slidenum">
              <a:rPr lang="en-US" altLang="en-US" sz="1000"/>
              <a:pPr algn="ctr" eaLnBrk="1" hangingPunct="1">
                <a:lnSpc>
                  <a:spcPct val="100000"/>
                </a:lnSpc>
                <a:spcBef>
                  <a:spcPct val="0"/>
                </a:spcBef>
                <a:buClrTx/>
                <a:buSzTx/>
                <a:buFontTx/>
                <a:buNone/>
              </a:pPr>
              <a:t>28</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81797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A033DB0-597B-44CA-B8FC-AC11585EF5BB}" type="slidenum">
              <a:rPr lang="en-US" altLang="en-US" sz="1000"/>
              <a:pPr algn="ctr" eaLnBrk="1" hangingPunct="1">
                <a:lnSpc>
                  <a:spcPct val="100000"/>
                </a:lnSpc>
                <a:spcBef>
                  <a:spcPct val="0"/>
                </a:spcBef>
                <a:buClrTx/>
                <a:buSzTx/>
                <a:buFontTx/>
                <a:buNone/>
              </a:pPr>
              <a:t>29</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93530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a:t>
            </a:fld>
            <a:endParaRPr lang="en-US"/>
          </a:p>
        </p:txBody>
      </p:sp>
    </p:spTree>
    <p:extLst>
      <p:ext uri="{BB962C8B-B14F-4D97-AF65-F5344CB8AC3E}">
        <p14:creationId xmlns:p14="http://schemas.microsoft.com/office/powerpoint/2010/main" val="195785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15F8228-B49C-4FAF-817D-4C5163D9438A}" type="slidenum">
              <a:rPr lang="en-US" altLang="en-US" sz="1000"/>
              <a:pPr algn="ctr" eaLnBrk="1" hangingPunct="1">
                <a:lnSpc>
                  <a:spcPct val="100000"/>
                </a:lnSpc>
                <a:spcBef>
                  <a:spcPct val="0"/>
                </a:spcBef>
                <a:buClrTx/>
                <a:buSzTx/>
                <a:buFontTx/>
                <a:buNone/>
              </a:pPr>
              <a:t>30</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38903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9C246C5-BF84-4539-9558-34EC1701AD5D}" type="slidenum">
              <a:rPr lang="en-US" altLang="en-US" sz="1000"/>
              <a:pPr algn="ctr" eaLnBrk="1" hangingPunct="1">
                <a:lnSpc>
                  <a:spcPct val="100000"/>
                </a:lnSpc>
                <a:spcBef>
                  <a:spcPct val="0"/>
                </a:spcBef>
                <a:buClrTx/>
                <a:buSzTx/>
                <a:buFontTx/>
                <a:buNone/>
              </a:pPr>
              <a:t>31</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79676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29CDD24-AD81-4E5E-B0CA-73FC2B3C6400}" type="slidenum">
              <a:rPr lang="en-US" altLang="en-US" sz="1000"/>
              <a:pPr algn="ctr" eaLnBrk="1" hangingPunct="1">
                <a:lnSpc>
                  <a:spcPct val="100000"/>
                </a:lnSpc>
                <a:spcBef>
                  <a:spcPct val="0"/>
                </a:spcBef>
                <a:buClrTx/>
                <a:buSzTx/>
                <a:buFontTx/>
                <a:buNone/>
              </a:pPr>
              <a:t>32</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175038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29CDD24-AD81-4E5E-B0CA-73FC2B3C6400}" type="slidenum">
              <a:rPr lang="en-US" altLang="en-US" sz="1000"/>
              <a:pPr algn="ctr" eaLnBrk="1" hangingPunct="1">
                <a:lnSpc>
                  <a:spcPct val="100000"/>
                </a:lnSpc>
                <a:spcBef>
                  <a:spcPct val="0"/>
                </a:spcBef>
                <a:buClrTx/>
                <a:buSzTx/>
                <a:buFontTx/>
                <a:buNone/>
              </a:pPr>
              <a:t>33</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763106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DB6B7EA-8E00-4E5A-8B66-947B7130A140}" type="slidenum">
              <a:rPr lang="en-US" altLang="en-US" sz="1000"/>
              <a:pPr algn="ctr" eaLnBrk="1" hangingPunct="1">
                <a:lnSpc>
                  <a:spcPct val="100000"/>
                </a:lnSpc>
                <a:spcBef>
                  <a:spcPct val="0"/>
                </a:spcBef>
                <a:buClrTx/>
                <a:buSzTx/>
                <a:buFontTx/>
                <a:buNone/>
              </a:pPr>
              <a:t>34</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111737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77925" y="696913"/>
            <a:ext cx="4641850" cy="3481387"/>
          </a:xfrm>
          <a:ln/>
        </p:spPr>
      </p:sp>
      <p:sp>
        <p:nvSpPr>
          <p:cNvPr id="2457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05727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60069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591AC-E5D1-490D-99D9-3B3777FB4971}" type="slidenum">
              <a:rPr lang="en-US" altLang="en-US" sz="1000" smtClean="0">
                <a:solidFill>
                  <a:srgbClr val="000000"/>
                </a:solidFill>
              </a:rPr>
              <a:pPr>
                <a:lnSpc>
                  <a:spcPct val="100000"/>
                </a:lnSpc>
                <a:spcBef>
                  <a:spcPct val="0"/>
                </a:spcBef>
                <a:buClrTx/>
                <a:buSzTx/>
                <a:buFontTx/>
                <a:buNone/>
              </a:pPr>
              <a:t>37</a:t>
            </a:fld>
            <a:endParaRPr lang="en-US" altLang="en-US" sz="100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89794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455579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46010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99248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65217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D486FF1-EBB6-4FFA-97C4-DEACA8CB26FD}" type="slidenum">
              <a:rPr lang="en-US" altLang="en-US" sz="1000" smtClean="0">
                <a:solidFill>
                  <a:srgbClr val="000000"/>
                </a:solidFill>
              </a:rPr>
              <a:pPr>
                <a:lnSpc>
                  <a:spcPct val="100000"/>
                </a:lnSpc>
                <a:spcBef>
                  <a:spcPct val="0"/>
                </a:spcBef>
                <a:buClrTx/>
                <a:buSzTx/>
                <a:buFontTx/>
                <a:buNone/>
              </a:pPr>
              <a:t>41</a:t>
            </a:fld>
            <a:endParaRPr lang="en-US" altLang="en-US" sz="100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494968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54915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203C0E-37F4-425E-9B6D-BEA09C0D477A}" type="slidenum">
              <a:rPr lang="en-US" altLang="en-US" sz="1000"/>
              <a:pPr algn="ctr" eaLnBrk="1" hangingPunct="1">
                <a:lnSpc>
                  <a:spcPct val="100000"/>
                </a:lnSpc>
                <a:spcBef>
                  <a:spcPct val="0"/>
                </a:spcBef>
                <a:buClrTx/>
                <a:buSzTx/>
                <a:buFontTx/>
                <a:buNone/>
              </a:pPr>
              <a:t>43</a:t>
            </a:fld>
            <a:endParaRPr lang="en-US" alt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571377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C686CD8-C75B-4BC4-A4D4-1A2CB96C2EDA}" type="slidenum">
              <a:rPr lang="en-US" altLang="en-US" sz="1000"/>
              <a:pPr algn="ctr" eaLnBrk="1" hangingPunct="1">
                <a:lnSpc>
                  <a:spcPct val="100000"/>
                </a:lnSpc>
                <a:spcBef>
                  <a:spcPct val="0"/>
                </a:spcBef>
                <a:buClrTx/>
                <a:buSzTx/>
                <a:buFontTx/>
                <a:buNone/>
              </a:pPr>
              <a:t>44</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22477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913BF98-E52B-40D4-8CBF-D2FCE317051A}" type="slidenum">
              <a:rPr lang="en-US" altLang="en-US" sz="1000"/>
              <a:pPr algn="ctr" eaLnBrk="1" hangingPunct="1">
                <a:lnSpc>
                  <a:spcPct val="100000"/>
                </a:lnSpc>
                <a:spcBef>
                  <a:spcPct val="0"/>
                </a:spcBef>
                <a:buClrTx/>
                <a:buSzTx/>
                <a:buFontTx/>
                <a:buNone/>
              </a:pPr>
              <a:t>45</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30533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15FFF19-A626-43F2-96F5-70B3D9D42EC4}" type="slidenum">
              <a:rPr lang="en-US" altLang="en-US" sz="1000"/>
              <a:pPr algn="ctr" eaLnBrk="1" hangingPunct="1">
                <a:lnSpc>
                  <a:spcPct val="100000"/>
                </a:lnSpc>
                <a:spcBef>
                  <a:spcPct val="0"/>
                </a:spcBef>
                <a:buClrTx/>
                <a:buSzTx/>
                <a:buFontTx/>
                <a:buNone/>
              </a:pPr>
              <a:t>46</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25530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201A1B7-6349-4A84-BAEB-04C1DEFA93D8}" type="slidenum">
              <a:rPr lang="en-US" altLang="en-US" sz="1000"/>
              <a:pPr algn="ctr" eaLnBrk="1" hangingPunct="1">
                <a:lnSpc>
                  <a:spcPct val="100000"/>
                </a:lnSpc>
                <a:spcBef>
                  <a:spcPct val="0"/>
                </a:spcBef>
                <a:buClrTx/>
                <a:buSzTx/>
                <a:buFontTx/>
                <a:buNone/>
              </a:pPr>
              <a:t>47</a:t>
            </a:fld>
            <a:endParaRPr lang="en-US" altLang="en-US" sz="10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7202991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48</a:t>
            </a:fld>
            <a:endParaRPr lang="en-US">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78316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49</a:t>
            </a:fld>
            <a:endParaRPr lang="en-US" dirty="0"/>
          </a:p>
        </p:txBody>
      </p:sp>
      <p:sp>
        <p:nvSpPr>
          <p:cNvPr id="1966082" name="Rectangle 2"/>
          <p:cNvSpPr>
            <a:spLocks noGrp="1" noRot="1" noChangeAspect="1" noChangeArrowheads="1" noTextEdit="1"/>
          </p:cNvSpPr>
          <p:nvPr>
            <p:ph type="sldImg"/>
          </p:nvPr>
        </p:nvSpPr>
        <p:spPr>
          <a:xfrm>
            <a:off x="1371600" y="320675"/>
            <a:ext cx="4114800" cy="3086100"/>
          </a:xfrm>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299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2662727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50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4111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51</a:t>
            </a:fld>
            <a:endParaRPr lang="en-US" dirty="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1698106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52</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51371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53</a:t>
            </a:fld>
            <a:endParaRPr lang="en-US"/>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3189893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54</a:t>
            </a:fld>
            <a:endParaRPr lang="en-US"/>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a:p>
        </p:txBody>
      </p:sp>
    </p:spTree>
    <p:extLst>
      <p:ext uri="{BB962C8B-B14F-4D97-AF65-F5344CB8AC3E}">
        <p14:creationId xmlns:p14="http://schemas.microsoft.com/office/powerpoint/2010/main" val="3800884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55</a:t>
            </a:fld>
            <a:endParaRPr lang="en-US"/>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1115803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56</a:t>
            </a:fld>
            <a:endParaRPr lang="en-US"/>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27878053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57</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748100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503462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44705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055924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60</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216570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61</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013722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62</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5540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63</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06269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64</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94688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65</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8743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66</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48957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67</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34590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68</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1600001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69</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24734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a:p>
        </p:txBody>
      </p:sp>
    </p:spTree>
    <p:extLst>
      <p:ext uri="{BB962C8B-B14F-4D97-AF65-F5344CB8AC3E}">
        <p14:creationId xmlns:p14="http://schemas.microsoft.com/office/powerpoint/2010/main" val="8078141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7600" y="698500"/>
            <a:ext cx="4646613"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354678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71</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81477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72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a:p>
        </p:txBody>
      </p:sp>
    </p:spTree>
    <p:extLst>
      <p:ext uri="{BB962C8B-B14F-4D97-AF65-F5344CB8AC3E}">
        <p14:creationId xmlns:p14="http://schemas.microsoft.com/office/powerpoint/2010/main" val="22244392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73</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652623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74</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19638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75</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689294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76</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023877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77</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237297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78</a:t>
            </a:fld>
            <a:endParaRPr lang="en-US" dirty="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10842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79</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5351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8</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2834547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523910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82</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014218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758083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517209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270052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34209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89</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481681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65030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16144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92</a:t>
            </a:fld>
            <a:endParaRPr lang="en-US">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9452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9901778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93</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512083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94</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452252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95</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208440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96</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827038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97</a:t>
            </a:fld>
            <a:endParaRPr lang="en-US">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934311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98</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9070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99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345986013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100</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081514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101</a:t>
            </a:fld>
            <a:endParaRPr lang="en-US">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32321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102</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236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9934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6" r:id="rId14"/>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79.emf"/><Relationship Id="rId4" Type="http://schemas.openxmlformats.org/officeDocument/2006/relationships/oleObject" Target="../embeddings/oleObject69.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80.emf"/><Relationship Id="rId4" Type="http://schemas.openxmlformats.org/officeDocument/2006/relationships/oleObject" Target="../embeddings/oleObject70.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81.emf"/><Relationship Id="rId4" Type="http://schemas.openxmlformats.org/officeDocument/2006/relationships/oleObject" Target="../embeddings/oleObject71.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82.emf"/><Relationship Id="rId4" Type="http://schemas.openxmlformats.org/officeDocument/2006/relationships/oleObject" Target="../embeddings/oleObject72.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83.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84.png"/></Relationships>
</file>

<file path=ppt/slides/_rels/slide106.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09.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92.jpg"/><Relationship Id="rId5" Type="http://schemas.openxmlformats.org/officeDocument/2006/relationships/image" Target="../media/image91.png"/><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png"/><Relationship Id="rId3" Type="http://schemas.openxmlformats.org/officeDocument/2006/relationships/notesSlide" Target="../notesSlides/notesSlide106.xml"/><Relationship Id="rId7" Type="http://schemas.openxmlformats.org/officeDocument/2006/relationships/image" Target="../media/image95.png"/><Relationship Id="rId12" Type="http://schemas.openxmlformats.org/officeDocument/2006/relationships/image" Target="../media/image100.jpeg"/><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emf"/><Relationship Id="rId10" Type="http://schemas.openxmlformats.org/officeDocument/2006/relationships/image" Target="../media/image98.jpeg"/><Relationship Id="rId4" Type="http://schemas.openxmlformats.org/officeDocument/2006/relationships/oleObject" Target="../embeddings/oleObject73.bin"/><Relationship Id="rId9" Type="http://schemas.openxmlformats.org/officeDocument/2006/relationships/image" Target="../media/image97.png"/><Relationship Id="rId14" Type="http://schemas.openxmlformats.org/officeDocument/2006/relationships/image" Target="../media/image102.jpeg"/></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109.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image" Target="../media/image110.jpg"/><Relationship Id="rId5" Type="http://schemas.openxmlformats.org/officeDocument/2006/relationships/image" Target="../media/image109.png"/><Relationship Id="rId4" Type="http://schemas.openxmlformats.org/officeDocument/2006/relationships/image" Target="../media/image108.jpeg"/></Relationships>
</file>

<file path=ppt/slides/_rels/slide11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3.emf"/><Relationship Id="rId5" Type="http://schemas.openxmlformats.org/officeDocument/2006/relationships/oleObject" Target="../embeddings/oleObject10.bin"/><Relationship Id="rId4" Type="http://schemas.openxmlformats.org/officeDocument/2006/relationships/hyperlink" Target="http://www.federalreserve.gov/releases/h15/data.htm" TargetMode="Externa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hyperlink" Target="https://www.cbinsights.com/blog/insurance-tech-overview-q1-2016/" TargetMode="External"/><Relationship Id="rId5" Type="http://schemas.openxmlformats.org/officeDocument/2006/relationships/image" Target="../media/image112.emf"/><Relationship Id="rId4" Type="http://schemas.openxmlformats.org/officeDocument/2006/relationships/oleObject" Target="../embeddings/oleObject74.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hyperlink" Target="https://www.cbinsights.com/blog/insurance-tech-overview-q1-2016/" TargetMode="External"/><Relationship Id="rId4" Type="http://schemas.openxmlformats.org/officeDocument/2006/relationships/image" Target="../media/image113.emf"/></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4.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7.xml"/><Relationship Id="rId7" Type="http://schemas.openxmlformats.org/officeDocument/2006/relationships/hyperlink" Target="http://mandrillapp.com/track/click/30844816/www.linkedin.com?p=eyJzIjoiSzMxY2Z4TjUyNDRncjFLZjRTQ3o2RnJUeDFnIiwidiI6MSwicCI6IntcInVcIjozMDg0NDgxNixcInZcIjoxLFwidXJsXCI6XCJodHRwczpcXFwvXFxcL3d3dy5saW5rZWRpbi5jb21cXFwvY29tcGFueVxcXC9sZW1vbmFkZS1pbmMtXCIsXCJpZFwiOlwiYTRiYjc5ZTg3ZDRlNGZjODhlNGM3ODdkNTQxMGJjODdcIixcInVybF9pZHNcIjpbXCI1YTBlNjRiZTg3MTA0NDRlNjU1ZWM4MWRhMmMyOWQxM2NkM2IyMjE4XCJdfSJ9"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mandrillapp.com/track/click/30844816/www.facebook.com?p=eyJzIjoiTzBsXzJmdkNKclBQUGNFMG1sR3hfeV93SkNvIiwidiI6MSwicCI6IntcInVcIjozMDg0NDgxNixcInZcIjoxLFwidXJsXCI6XCJodHRwczpcXFwvXFxcL3d3dy5mYWNlYm9vay5jb21cXFwvbGVtb25hZGVpbmNcXFwvXCIsXCJpZFwiOlwiYTRiYjc5ZTg3ZDRlNGZjODhlNGM3ODdkNTQxMGJjODdcIixcInVybF9pZHNcIjpbXCI5ZjNhMzg0YmEwYWY1YmUwMzZkZGQ4M2NiMGM4YTYzODg5ZjZiMWU3XCJdfSJ9" TargetMode="External"/><Relationship Id="rId5" Type="http://schemas.openxmlformats.org/officeDocument/2006/relationships/hyperlink" Target="http://mandrillapp.com/track/click/30844816/twitter.com?p=eyJzIjoia24tV09jQ2JVc19YLXl5eUtPUy0yQnNYbmE0IiwidiI6MSwicCI6IntcInVcIjozMDg0NDgxNixcInZcIjoxLFwidXJsXCI6XCJodHRwczpcXFwvXFxcL3R3aXR0ZXIuY29tXFxcL2xlbW9uYWRlX2luY1wiLFwiaWRcIjpcImE0YmI3OWU4N2Q0ZTRmYzg4ZTRjNzg3ZDU0MTBiYzg3XCIsXCJ1cmxfaWRzXCI6W1wiM2E5M2FhMGYxNWJlNzVjNDNhOTFmMTliNTRkYjgxY2NkOWQzOWVkZVwiXX0ifQ" TargetMode="External"/><Relationship Id="rId4" Type="http://schemas.openxmlformats.org/officeDocument/2006/relationships/hyperlink" Target="http://mandrillapp.com/track/click/30844816/www.bcorporation.net?p=eyJzIjoiTzJRQmFMSTZQeFVzeVVxRTFmRGhyVXRLNzBBIiwidiI6MSwicCI6IntcInVcIjozMDg0NDgxNixcInZcIjoxLFwidXJsXCI6XCJodHRwczpcXFwvXFxcL3d3dy5iY29ycG9yYXRpb24ubmV0XFxcL1wiLFwiaWRcIjpcImE0YmI3OWU4N2Q0ZTRmYzg4ZTRjNzg3ZDU0MTBiYzg3XCIsXCJ1cmxfaWRzXCI6W1wiMGI5ZWFhNWI3MGE2ZGY3MDNiMmExODY0NGE2ZTEzNThkNTlmODAzNFwiXX0ifQ" TargetMode="Externa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5.png"/></Relationships>
</file>

<file path=ppt/slides/_rels/slide12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2.emf"/><Relationship Id="rId4"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4.emf"/><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8.emf"/><Relationship Id="rId4" Type="http://schemas.openxmlformats.org/officeDocument/2006/relationships/oleObject" Target="../embeddings/oleObject4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49.emf"/><Relationship Id="rId4"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0.emf"/><Relationship Id="rId4" Type="http://schemas.openxmlformats.org/officeDocument/2006/relationships/oleObject" Target="../embeddings/oleObject4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1.emf"/><Relationship Id="rId4" Type="http://schemas.openxmlformats.org/officeDocument/2006/relationships/oleObject" Target="../embeddings/oleObject47.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2.emf"/><Relationship Id="rId4" Type="http://schemas.openxmlformats.org/officeDocument/2006/relationships/oleObject" Target="../embeddings/oleObject48.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3.emf"/><Relationship Id="rId4" Type="http://schemas.openxmlformats.org/officeDocument/2006/relationships/oleObject" Target="../embeddings/oleObject49.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4.emf"/><Relationship Id="rId4" Type="http://schemas.openxmlformats.org/officeDocument/2006/relationships/oleObject" Target="../embeddings/oleObject50.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5.emf"/><Relationship Id="rId4" Type="http://schemas.openxmlformats.org/officeDocument/2006/relationships/oleObject" Target="../embeddings/oleObject51.bin"/></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56.emf"/><Relationship Id="rId4" Type="http://schemas.openxmlformats.org/officeDocument/2006/relationships/oleObject" Target="../embeddings/oleObject5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vmlDrawing" Target="../drawings/vmlDrawing53.vml"/><Relationship Id="rId5" Type="http://schemas.openxmlformats.org/officeDocument/2006/relationships/image" Target="../media/image57.emf"/><Relationship Id="rId4" Type="http://schemas.openxmlformats.org/officeDocument/2006/relationships/oleObject" Target="../embeddings/oleObject53.bin"/></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58.emf"/><Relationship Id="rId4" Type="http://schemas.openxmlformats.org/officeDocument/2006/relationships/oleObject" Target="../embeddings/oleObject5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59.emf"/><Relationship Id="rId4" Type="http://schemas.openxmlformats.org/officeDocument/2006/relationships/oleObject" Target="../embeddings/oleObject5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0.emf"/><Relationship Id="rId4" Type="http://schemas.openxmlformats.org/officeDocument/2006/relationships/oleObject" Target="../embeddings/oleObject56.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1.emf"/><Relationship Id="rId4" Type="http://schemas.openxmlformats.org/officeDocument/2006/relationships/oleObject" Target="../embeddings/oleObject57.bin"/></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2.emf"/><Relationship Id="rId4" Type="http://schemas.openxmlformats.org/officeDocument/2006/relationships/oleObject" Target="../embeddings/oleObject58.bin"/></Relationships>
</file>

<file path=ppt/slides/_rels/slide7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63.emf"/><Relationship Id="rId4" Type="http://schemas.openxmlformats.org/officeDocument/2006/relationships/oleObject" Target="../embeddings/oleObject59.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2.xml"/><Relationship Id="rId1" Type="http://schemas.openxmlformats.org/officeDocument/2006/relationships/vmlDrawing" Target="../drawings/vmlDrawing60.vml"/><Relationship Id="rId4" Type="http://schemas.openxmlformats.org/officeDocument/2006/relationships/image" Target="../media/image66.emf"/></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67.emf"/><Relationship Id="rId4" Type="http://schemas.openxmlformats.org/officeDocument/2006/relationships/oleObject" Target="../embeddings/oleObject61.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68.emf"/><Relationship Id="rId4" Type="http://schemas.openxmlformats.org/officeDocument/2006/relationships/oleObject" Target="../embeddings/oleObject62.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69.emf"/><Relationship Id="rId4" Type="http://schemas.openxmlformats.org/officeDocument/2006/relationships/oleObject" Target="../embeddings/oleObject6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0.emf"/><Relationship Id="rId4" Type="http://schemas.openxmlformats.org/officeDocument/2006/relationships/oleObject" Target="../embeddings/oleObject64.bin"/></Relationships>
</file>

<file path=ppt/slides/_rels/slide8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9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72.emf"/><Relationship Id="rId4" Type="http://schemas.openxmlformats.org/officeDocument/2006/relationships/oleObject" Target="../embeddings/oleObject65.bin"/></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76.emf"/><Relationship Id="rId4" Type="http://schemas.openxmlformats.org/officeDocument/2006/relationships/oleObject" Target="../embeddings/oleObject66.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77.emf"/><Relationship Id="rId4" Type="http://schemas.openxmlformats.org/officeDocument/2006/relationships/oleObject" Target="../embeddings/oleObject67.bin"/></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78.emf"/><Relationship Id="rId4" Type="http://schemas.openxmlformats.org/officeDocument/2006/relationships/oleObject" Target="../embeddings/oleObject6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37160" y="2138385"/>
            <a:ext cx="9418320" cy="2302938"/>
          </a:xfrm>
          <a:ln/>
        </p:spPr>
        <p:txBody>
          <a:bodyPr/>
          <a:lstStyle/>
          <a:p>
            <a:r>
              <a:rPr lang="en-US" sz="4200" dirty="0"/>
              <a:t>P/C Insurance Industry Outlook     for 2016 &amp; Beyond</a:t>
            </a:r>
            <a:br>
              <a:rPr lang="en-US" sz="4200" dirty="0"/>
            </a:br>
            <a:r>
              <a:rPr lang="en-US" sz="4000" i="1" dirty="0"/>
              <a:t>Focus on Texas Markets</a:t>
            </a:r>
            <a:r>
              <a:rPr lang="en-US" sz="4200" dirty="0"/>
              <a:t/>
            </a:r>
            <a:br>
              <a:rPr lang="en-US" sz="4200" dirty="0"/>
            </a:br>
            <a:endParaRPr lang="en-US"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0" y="3785229"/>
            <a:ext cx="8952271" cy="2092881"/>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a:t>Insurance Council of Texas</a:t>
            </a:r>
          </a:p>
          <a:p>
            <a:pPr>
              <a:lnSpc>
                <a:spcPct val="80000"/>
              </a:lnSpc>
            </a:pPr>
            <a:r>
              <a:rPr lang="en-US" kern="0" dirty="0"/>
              <a:t>Annual Issues Symposium</a:t>
            </a:r>
          </a:p>
          <a:p>
            <a:pPr>
              <a:lnSpc>
                <a:spcPct val="80000"/>
              </a:lnSpc>
            </a:pPr>
            <a:r>
              <a:rPr lang="en-US" kern="0" dirty="0"/>
              <a:t>Austin, TX</a:t>
            </a:r>
          </a:p>
          <a:p>
            <a:pPr>
              <a:lnSpc>
                <a:spcPct val="80000"/>
              </a:lnSpc>
            </a:pPr>
            <a:r>
              <a:rPr lang="en-US" kern="0" dirty="0"/>
              <a:t>July 14, 2016</a:t>
            </a:r>
          </a:p>
          <a:p>
            <a:pPr>
              <a:lnSpc>
                <a:spcPct val="80000"/>
              </a:lnSpc>
            </a:pPr>
            <a:r>
              <a:rPr lang="en-US" kern="0" dirty="0"/>
              <a:t>Download at </a:t>
            </a:r>
            <a:r>
              <a:rPr lang="en-US" kern="0" dirty="0">
                <a:hlinkClick r:id="rId3"/>
              </a:rPr>
              <a:t>www.iii.org/presentations</a:t>
            </a:r>
            <a:r>
              <a:rPr lang="en-US" kern="0" dirty="0"/>
              <a:t> </a:t>
            </a:r>
          </a:p>
        </p:txBody>
      </p:sp>
    </p:spTree>
    <p:extLst>
      <p:ext uri="{BB962C8B-B14F-4D97-AF65-F5344CB8AC3E}">
        <p14:creationId xmlns:p14="http://schemas.microsoft.com/office/powerpoint/2010/main" val="16046740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 </a:t>
            </a:r>
            <a:r>
              <a:rPr lang="en-US" sz="4000" b="1" i="1" dirty="0">
                <a:solidFill>
                  <a:srgbClr val="225A7A"/>
                </a:solidFill>
              </a:rPr>
              <a:t>Depressed Yields Will Necessarily Influence Underwriting &amp; Pricing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100</a:t>
            </a:fld>
            <a:endParaRPr lang="en-US"/>
          </a:p>
        </p:txBody>
      </p:sp>
      <p:graphicFrame>
        <p:nvGraphicFramePr>
          <p:cNvPr id="12290" name="Object 3"/>
          <p:cNvGraphicFramePr>
            <a:graphicFrameLocks/>
          </p:cNvGraphicFramePr>
          <p:nvPr>
            <p:extLst>
              <p:ext uri="{D42A27DB-BD31-4B8C-83A1-F6EECF244321}">
                <p14:modId xmlns:p14="http://schemas.microsoft.com/office/powerpoint/2010/main" val="3915380658"/>
              </p:ext>
            </p:extLst>
          </p:nvPr>
        </p:nvGraphicFramePr>
        <p:xfrm>
          <a:off x="133350" y="2316282"/>
          <a:ext cx="8607425" cy="3989388"/>
        </p:xfrm>
        <a:graphic>
          <a:graphicData uri="http://schemas.openxmlformats.org/presentationml/2006/ole">
            <mc:AlternateContent xmlns:mc="http://schemas.openxmlformats.org/markup-compatibility/2006">
              <mc:Choice xmlns:v="urn:schemas-microsoft-com:vml" Requires="v">
                <p:oleObj spid="_x0000_s28642311" name="Chart" r:id="rId4" imgW="8610548" imgH="3990940" progId="MSGraph.Chart.8">
                  <p:embed followColorScheme="full"/>
                </p:oleObj>
              </mc:Choice>
              <mc:Fallback>
                <p:oleObj name="Chart" r:id="rId4" imgW="8610548" imgH="3990940" progId="MSGraph.Chart.8">
                  <p:embed followColorScheme="full"/>
                  <p:pic>
                    <p:nvPicPr>
                      <p:cNvPr id="12290" name="Object 3"/>
                      <p:cNvPicPr>
                        <a:picLocks noChangeArrowheads="1"/>
                      </p:cNvPicPr>
                      <p:nvPr/>
                    </p:nvPicPr>
                    <p:blipFill>
                      <a:blip r:embed="rId5"/>
                      <a:srcRect/>
                      <a:stretch>
                        <a:fillRect/>
                      </a:stretch>
                    </p:blipFill>
                    <p:spPr bwMode="auto">
                      <a:xfrm>
                        <a:off x="133350" y="2316282"/>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942913" y="1258580"/>
            <a:ext cx="4235823" cy="1063680"/>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dirty="0">
                <a:solidFill>
                  <a:schemeClr val="bg1"/>
                </a:solidFill>
              </a:rPr>
              <a:t>Hail caused the majority of damage in what was a costly start to 2016 in Texas</a:t>
            </a:r>
            <a:endParaRPr lang="en-US" sz="2000"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Insurance Council of Texas</a:t>
            </a:r>
          </a:p>
        </p:txBody>
      </p:sp>
      <p:sp>
        <p:nvSpPr>
          <p:cNvPr id="13" name="Rectangle 2"/>
          <p:cNvSpPr>
            <a:spLocks noGrp="1" noChangeArrowheads="1"/>
          </p:cNvSpPr>
          <p:nvPr>
            <p:ph type="title"/>
          </p:nvPr>
        </p:nvSpPr>
        <p:spPr>
          <a:xfrm>
            <a:off x="133350" y="63368"/>
            <a:ext cx="7400925" cy="860425"/>
          </a:xfrm>
        </p:spPr>
        <p:txBody>
          <a:bodyPr/>
          <a:lstStyle/>
          <a:p>
            <a:r>
              <a:rPr lang="en-US" dirty="0"/>
              <a:t>Recent Large CATs in Texas in 2016 (except as noted)</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Millions</a:t>
            </a:r>
          </a:p>
        </p:txBody>
      </p:sp>
    </p:spTree>
    <p:extLst>
      <p:ext uri="{BB962C8B-B14F-4D97-AF65-F5344CB8AC3E}">
        <p14:creationId xmlns:p14="http://schemas.microsoft.com/office/powerpoint/2010/main" val="1849712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101</a:t>
            </a:fld>
            <a:endParaRPr lang="en-US">
              <a:solidFill>
                <a:srgbClr val="000000"/>
              </a:solidFill>
            </a:endParaRPr>
          </a:p>
        </p:txBody>
      </p:sp>
      <p:sp>
        <p:nvSpPr>
          <p:cNvPr id="32774" name="Rectangle 2"/>
          <p:cNvSpPr>
            <a:spLocks noGrp="1" noChangeArrowheads="1"/>
          </p:cNvSpPr>
          <p:nvPr>
            <p:ph type="title"/>
          </p:nvPr>
        </p:nvSpPr>
        <p:spPr/>
        <p:txBody>
          <a:bodyPr/>
          <a:lstStyle/>
          <a:p>
            <a:r>
              <a:rPr lang="en-US" dirty="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a:solidFill>
                  <a:srgbClr val="000000"/>
                </a:solidFill>
              </a:rPr>
              <a:t>Notes: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ISO (1960-2009); A.M. Best (2010-15E) 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61931011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68670"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5.46*</a:t>
            </a: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952449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102</a:t>
            </a:fld>
            <a:endParaRPr lang="en-US"/>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a:t>Inflation Adjusted U.S. Catastrophe Losses by Cause of Loss, 1995–2014</a:t>
            </a:r>
            <a:r>
              <a:rPr lang="en-US" baseline="30000" dirty="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490"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2014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$161.2</a:t>
            </a:r>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$6.0</a:t>
            </a:r>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$154.9</a:t>
            </a:r>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$24.5</a:t>
            </a:r>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$0.5</a:t>
            </a:r>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$21.4</a:t>
            </a:r>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$0.2</a:t>
            </a:r>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1995-2014 totaled $395.6B, an average of $19.8B per year or $1.65B per month</a:t>
            </a: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are will push this share up</a:t>
            </a: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103</a:t>
            </a:fld>
            <a:endParaRPr lang="en-US">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a:t>Top 16 Most Costly Disasters</a:t>
            </a:r>
            <a:br>
              <a:rPr lang="en-US" dirty="0"/>
            </a:br>
            <a:r>
              <a:rPr lang="en-US" dirty="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2014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939"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PCS; Insurance Information Institute inflation adjustments to 2014 dollars using the CPI.</a:t>
            </a: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losses, 1980 – 2015</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104</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a:solidFill>
                  <a:srgbClr val="2B7299"/>
                </a:solidFill>
              </a:rPr>
              <a:t>$ Billions</a:t>
            </a: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4"/>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period from 2008-2015 has been the most expensive on record for insured losses from “Convective Events” (severe thunderstorms, tornado, hail, lightning and flash flood)</a:t>
            </a:r>
          </a:p>
        </p:txBody>
      </p:sp>
      <p:pic>
        <p:nvPicPr>
          <p:cNvPr id="17" name="Grafik 1"/>
          <p:cNvPicPr>
            <a:picLocks noChangeAspect="1"/>
          </p:cNvPicPr>
          <p:nvPr/>
        </p:nvPicPr>
        <p:blipFill>
          <a:blip r:embed="rId4"/>
          <a:stretch>
            <a:fillRect/>
          </a:stretch>
        </p:blipFill>
        <p:spPr>
          <a:xfrm>
            <a:off x="320604" y="1956800"/>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Winter Storm Losses in the US</a:t>
            </a:r>
            <a:br>
              <a:rPr lang="de-DE" dirty="0">
                <a:solidFill>
                  <a:srgbClr val="2B7299"/>
                </a:solidFill>
              </a:rPr>
            </a:br>
            <a:r>
              <a:rPr lang="de-DE" dirty="0">
                <a:solidFill>
                  <a:srgbClr val="2B7299"/>
                </a:solidFill>
              </a:rPr>
              <a:t>1980 – 2015 (</a:t>
            </a:r>
            <a:r>
              <a:rPr lang="de-DE" sz="2000" dirty="0">
                <a:solidFill>
                  <a:srgbClr val="2B7299"/>
                </a:solidFill>
              </a:rPr>
              <a:t>Overall and Insured Losses)* </a:t>
            </a: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105</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4" y="6336892"/>
            <a:ext cx="1560739" cy="3693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a:solidFill>
                  <a:srgbClr val="2B7299"/>
                </a:solidFill>
              </a:rPr>
              <a:t>$ Billions</a:t>
            </a: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Winter storm losses have been increasing rapidly in recent years</a:t>
            </a: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3"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106</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3287636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107</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chemeClr val="bg1"/>
                </a:solidFill>
              </a:rPr>
              <a:t>INDUSTRY 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108</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109</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Income: 2000–2016:Q1</a:t>
            </a:r>
            <a:r>
              <a:rPr lang="en-US" baseline="30000" dirty="0"/>
              <a:t>1</a:t>
            </a:r>
          </a:p>
        </p:txBody>
      </p:sp>
      <p:graphicFrame>
        <p:nvGraphicFramePr>
          <p:cNvPr id="58370" name="Object 3"/>
          <p:cNvGraphicFramePr>
            <a:graphicFrameLocks/>
          </p:cNvGraphicFramePr>
          <p:nvPr>
            <p:extLst>
              <p:ext uri="{D42A27DB-BD31-4B8C-83A1-F6EECF244321}">
                <p14:modId xmlns:p14="http://schemas.microsoft.com/office/powerpoint/2010/main" val="102947301"/>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74792"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(1.9%) increase in 2015—another drop in 2016 seems likely.</a:t>
            </a: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and stock dividends. 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Investment earnings are still below their 2007 pre-crisis peak</a:t>
            </a:r>
          </a:p>
        </p:txBody>
      </p:sp>
      <p:sp>
        <p:nvSpPr>
          <p:cNvPr id="9" name="Rectangle 5"/>
          <p:cNvSpPr>
            <a:spLocks noChangeArrowheads="1"/>
          </p:cNvSpPr>
          <p:nvPr/>
        </p:nvSpPr>
        <p:spPr bwMode="auto">
          <a:xfrm>
            <a:off x="152399" y="643265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*Annualized figure based on actual Q1:2016 net investment income earned of $10.893B.</a:t>
            </a:r>
          </a:p>
        </p:txBody>
      </p:sp>
    </p:spTree>
    <p:extLst>
      <p:ext uri="{BB962C8B-B14F-4D97-AF65-F5344CB8AC3E}">
        <p14:creationId xmlns:p14="http://schemas.microsoft.com/office/powerpoint/2010/main" val="3313062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*Figures as of June 30, 2015, from the Identity Theft Resource Center,</a:t>
            </a:r>
          </a:p>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http://www.idtheftcenter.org/images/breach/ITRCBreachReport2015.pdf</a:t>
            </a: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588"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total number of data breaches (+27.5%) hit a record high of 783 in 2014, exposing 85.6 million records. Through June 30, this year has seen 117.6 million records exposed in 400 breaches.*</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The Sharing Economy: An Update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The On-Demand Economy Will Transform the American Workforce and the                       P/C Insurance Industry Too</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111</a:t>
            </a:fld>
            <a:endParaRPr lang="en-US" altLang="en-US" sz="1800"/>
          </a:p>
        </p:txBody>
      </p:sp>
    </p:spTree>
    <p:extLst>
      <p:ext uri="{BB962C8B-B14F-4D97-AF65-F5344CB8AC3E}">
        <p14:creationId xmlns:p14="http://schemas.microsoft.com/office/powerpoint/2010/main" val="2303844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112</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39794"/>
            <a:ext cx="9144000" cy="5888736"/>
          </a:xfrm>
          <a:prstGeom prst="rect">
            <a:avLst/>
          </a:prstGeom>
        </p:spPr>
      </p:pic>
      <p:sp>
        <p:nvSpPr>
          <p:cNvPr id="5" name="Rectangle 2"/>
          <p:cNvSpPr txBox="1">
            <a:spLocks noChangeArrowheads="1"/>
          </p:cNvSpPr>
          <p:nvPr/>
        </p:nvSpPr>
        <p:spPr bwMode="black">
          <a:xfrm>
            <a:off x="120650" y="45884"/>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Has Grown—      And Attracted Political Scrutiny</a:t>
            </a:r>
          </a:p>
        </p:txBody>
      </p:sp>
    </p:spTree>
    <p:extLst>
      <p:ext uri="{BB962C8B-B14F-4D97-AF65-F5344CB8AC3E}">
        <p14:creationId xmlns:p14="http://schemas.microsoft.com/office/powerpoint/2010/main" val="1015336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9" y="1131806"/>
            <a:ext cx="7512611" cy="5677036"/>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113</a:t>
            </a:fld>
            <a:endParaRPr lang="en-US" sz="900"/>
          </a:p>
        </p:txBody>
      </p:sp>
      <p:sp>
        <p:nvSpPr>
          <p:cNvPr id="65541" name="Rectangle 2"/>
          <p:cNvSpPr>
            <a:spLocks noGrp="1" noChangeArrowheads="1"/>
          </p:cNvSpPr>
          <p:nvPr>
            <p:ph type="title" idx="4294967295"/>
          </p:nvPr>
        </p:nvSpPr>
        <p:spPr>
          <a:xfrm>
            <a:off x="120650" y="45884"/>
            <a:ext cx="7950815" cy="860425"/>
          </a:xfrm>
        </p:spPr>
        <p:txBody>
          <a:bodyPr/>
          <a:lstStyle/>
          <a:p>
            <a:r>
              <a:rPr lang="en-US" dirty="0"/>
              <a:t>Political Skepticism About the</a:t>
            </a:r>
            <a:br>
              <a:rPr lang="en-US" dirty="0"/>
            </a:br>
            <a:r>
              <a:rPr lang="en-US" dirty="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863"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867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exciting opportunities and unleashing innovation, </a:t>
            </a:r>
            <a:r>
              <a:rPr lang="en-US" b="1" i="1" dirty="0">
                <a:solidFill>
                  <a:srgbClr val="FF0000"/>
                </a:solidFill>
              </a:rPr>
              <a:t>but it's also raising hard questions about workplace protections </a:t>
            </a:r>
            <a:r>
              <a:rPr lang="en-US" i="1" dirty="0"/>
              <a:t>and what a good job will look like in the future." </a:t>
            </a:r>
          </a:p>
          <a:p>
            <a:r>
              <a:rPr lang="en-US" dirty="0"/>
              <a:t>	</a:t>
            </a:r>
          </a:p>
          <a:p>
            <a:r>
              <a:rPr lang="en-US" dirty="0"/>
              <a:t>--Hillary Clinton, </a:t>
            </a:r>
          </a:p>
          <a:p>
            <a:r>
              <a:rPr lang="en-US" dirty="0"/>
              <a:t>July 13, 2015</a:t>
            </a:r>
          </a:p>
        </p:txBody>
      </p:sp>
    </p:spTree>
    <p:extLst>
      <p:ext uri="{BB962C8B-B14F-4D97-AF65-F5344CB8AC3E}">
        <p14:creationId xmlns:p14="http://schemas.microsoft.com/office/powerpoint/2010/main" val="379793676"/>
      </p:ext>
    </p:extLst>
  </p:cSld>
  <p:clrMapOvr>
    <a:masterClrMapping/>
  </p:clrMapOvr>
  <p:transition>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114</a:t>
            </a:fld>
            <a:endParaRPr lang="en-US">
              <a:solidFill>
                <a:srgbClr val="000000"/>
              </a:solidFill>
            </a:endParaRPr>
          </a:p>
        </p:txBody>
      </p:sp>
      <p:sp>
        <p:nvSpPr>
          <p:cNvPr id="5124" name="Rectangle 3"/>
          <p:cNvSpPr>
            <a:spLocks noGrp="1" noChangeArrowheads="1"/>
          </p:cNvSpPr>
          <p:nvPr>
            <p:ph type="title"/>
          </p:nvPr>
        </p:nvSpPr>
        <p:spPr>
          <a:xfrm>
            <a:off x="0" y="90727"/>
            <a:ext cx="8010263" cy="860425"/>
          </a:xfrm>
        </p:spPr>
        <p:txBody>
          <a:bodyPr/>
          <a:lstStyle/>
          <a:p>
            <a:r>
              <a:rPr lang="en-US" sz="2200" dirty="0"/>
              <a:t>Americans Who Offer Services in the Sharing/Gig  Economy Are Statistically More Prone to Workplace Injury</a:t>
            </a:r>
          </a:p>
        </p:txBody>
      </p:sp>
      <p:sp>
        <p:nvSpPr>
          <p:cNvPr id="5126" name="TextBox 9"/>
          <p:cNvSpPr txBox="1">
            <a:spLocks noChangeArrowheads="1"/>
          </p:cNvSpPr>
          <p:nvPr/>
        </p:nvSpPr>
        <p:spPr bwMode="auto">
          <a:xfrm>
            <a:off x="127896" y="6384120"/>
            <a:ext cx="8589383" cy="461665"/>
          </a:xfrm>
          <a:prstGeom prst="rect">
            <a:avLst/>
          </a:prstGeom>
          <a:noFill/>
          <a:ln w="9525">
            <a:noFill/>
            <a:miter lim="800000"/>
            <a:headEnd/>
            <a:tailEnd/>
          </a:ln>
        </p:spPr>
        <p:txBody>
          <a:bodyPr wrap="square">
            <a:spAutoFit/>
          </a:bodyPr>
          <a:lstStyle/>
          <a:p>
            <a:r>
              <a:rPr lang="en-US" sz="1200" dirty="0">
                <a:solidFill>
                  <a:srgbClr val="000000"/>
                </a:solidFill>
                <a:latin typeface="Arial" charset="0"/>
                <a:cs typeface="Arial" charset="0"/>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a:t>
            </a:r>
            <a:r>
              <a:rPr lang="en-US" sz="1200" dirty="0">
                <a:solidFill>
                  <a:srgbClr val="000000"/>
                </a:solidFill>
                <a:latin typeface="Arial" charset="0"/>
                <a:cs typeface="Arial" charset="0"/>
              </a:rPr>
              <a:t> Insurance Information Institute.</a:t>
            </a:r>
          </a:p>
        </p:txBody>
      </p:sp>
      <p:sp>
        <p:nvSpPr>
          <p:cNvPr id="11" name="Rectangle 6"/>
          <p:cNvSpPr>
            <a:spLocks noChangeArrowheads="1"/>
          </p:cNvSpPr>
          <p:nvPr/>
        </p:nvSpPr>
        <p:spPr bwMode="blackWhite">
          <a:xfrm>
            <a:off x="921670" y="5814503"/>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Young, urban minority males are the most likely to offer their services in the sharing economy.</a:t>
            </a: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921670" y="1062689"/>
            <a:ext cx="7052309" cy="4650436"/>
          </a:xfrm>
          <a:prstGeom prst="rect">
            <a:avLst/>
          </a:prstGeom>
        </p:spPr>
      </p:pic>
    </p:spTree>
    <p:extLst>
      <p:ext uri="{BB962C8B-B14F-4D97-AF65-F5344CB8AC3E}">
        <p14:creationId xmlns:p14="http://schemas.microsoft.com/office/powerpoint/2010/main" val="31168458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115</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116</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The “Internet of Things” will create trillions in economic value throughout the global economy by 2025</a:t>
            </a:r>
          </a:p>
          <a:p>
            <a:pPr>
              <a:lnSpc>
                <a:spcPts val="2400"/>
              </a:lnSpc>
              <a:spcBef>
                <a:spcPct val="50000"/>
              </a:spcBef>
            </a:pPr>
            <a:r>
              <a:rPr lang="en-US" sz="2100" b="1" kern="0" dirty="0"/>
              <a:t>What opportunities, challenges will this create for insurers?</a:t>
            </a:r>
          </a:p>
          <a:p>
            <a:pPr>
              <a:lnSpc>
                <a:spcPts val="2400"/>
              </a:lnSpc>
              <a:spcBef>
                <a:spcPct val="50000"/>
              </a:spcBef>
            </a:pPr>
            <a:r>
              <a:rPr lang="en-US" sz="2100" b="1" kern="0" dirty="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McKinsey Global Institute, </a:t>
            </a:r>
            <a:r>
              <a:rPr lang="en-US" sz="1100" i="1" dirty="0">
                <a:latin typeface="Arial" panose="020B0604020202020204" pitchFamily="34" charset="0"/>
                <a:cs typeface="Arial" panose="020B0604020202020204" pitchFamily="34" charset="0"/>
              </a:rPr>
              <a:t>The Internet of Things: Mapping the Value Beyond the Hype</a:t>
            </a:r>
            <a:r>
              <a:rPr lang="en-US" sz="1100" dirty="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June 2015; 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117</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Wearables Show Significant Potential to Reduce Workplace Injury, Death</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a:t>Wearables Today Can Monitor:</a:t>
            </a:r>
          </a:p>
          <a:p>
            <a:pPr lvl="1">
              <a:lnSpc>
                <a:spcPts val="2400"/>
              </a:lnSpc>
            </a:pPr>
            <a:r>
              <a:rPr lang="en-US" sz="1900" b="1" dirty="0"/>
              <a:t>Location</a:t>
            </a:r>
          </a:p>
          <a:p>
            <a:pPr lvl="1">
              <a:lnSpc>
                <a:spcPts val="2400"/>
              </a:lnSpc>
            </a:pPr>
            <a:r>
              <a:rPr lang="en-US" sz="1900" b="1" dirty="0"/>
              <a:t>Heart rate</a:t>
            </a:r>
          </a:p>
          <a:p>
            <a:pPr lvl="1">
              <a:lnSpc>
                <a:spcPts val="2400"/>
              </a:lnSpc>
            </a:pPr>
            <a:r>
              <a:rPr lang="en-US" sz="1900" b="1" dirty="0"/>
              <a:t>Temperature</a:t>
            </a:r>
          </a:p>
          <a:p>
            <a:pPr lvl="1">
              <a:lnSpc>
                <a:spcPts val="2400"/>
              </a:lnSpc>
            </a:pPr>
            <a:r>
              <a:rPr lang="en-US" sz="1900" b="1" dirty="0"/>
              <a:t>Steps/Exertion</a:t>
            </a:r>
          </a:p>
          <a:p>
            <a:pPr lvl="1">
              <a:lnSpc>
                <a:spcPts val="2400"/>
              </a:lnSpc>
            </a:pPr>
            <a:r>
              <a:rPr lang="en-US" sz="1900" b="1" dirty="0"/>
              <a:t>Sweat</a:t>
            </a:r>
          </a:p>
          <a:p>
            <a:pPr lvl="1">
              <a:lnSpc>
                <a:spcPts val="2400"/>
              </a:lnSpc>
            </a:pPr>
            <a:r>
              <a:rPr lang="en-US" sz="1900" b="1" dirty="0"/>
              <a:t>Sleep</a:t>
            </a:r>
          </a:p>
          <a:p>
            <a:pPr>
              <a:lnSpc>
                <a:spcPts val="2400"/>
              </a:lnSpc>
            </a:pPr>
            <a:r>
              <a:rPr lang="en-US" sz="2100" b="1" dirty="0"/>
              <a:t>In the Near Future Could Monitor:</a:t>
            </a:r>
          </a:p>
          <a:p>
            <a:pPr lvl="1">
              <a:lnSpc>
                <a:spcPts val="2400"/>
              </a:lnSpc>
            </a:pPr>
            <a:r>
              <a:rPr lang="en-US" sz="1900" b="1" dirty="0"/>
              <a:t>Glucose level</a:t>
            </a:r>
          </a:p>
          <a:p>
            <a:pPr lvl="1">
              <a:lnSpc>
                <a:spcPts val="2400"/>
              </a:lnSpc>
            </a:pPr>
            <a:r>
              <a:rPr lang="en-US" sz="1900" b="1" dirty="0"/>
              <a:t>Oxygen levels</a:t>
            </a:r>
          </a:p>
          <a:p>
            <a:pPr lvl="1">
              <a:lnSpc>
                <a:spcPts val="2400"/>
              </a:lnSpc>
            </a:pPr>
            <a:r>
              <a:rPr lang="en-US" sz="1900" b="1" dirty="0"/>
              <a:t>Pain </a:t>
            </a:r>
          </a:p>
          <a:p>
            <a:pPr lvl="1">
              <a:lnSpc>
                <a:spcPts val="2400"/>
              </a:lnSpc>
            </a:pPr>
            <a:r>
              <a:rPr lang="en-US" sz="1900" b="1" dirty="0"/>
              <a:t>Nausea</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3041150" y="1954058"/>
            <a:ext cx="2995448" cy="96104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5461" y="3394606"/>
            <a:ext cx="2086731" cy="2781458"/>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1979" y="112841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48425" y="5622653"/>
            <a:ext cx="2857500" cy="704850"/>
          </a:xfrm>
          <a:prstGeom prst="rect">
            <a:avLst/>
          </a:prstGeom>
        </p:spPr>
      </p:pic>
    </p:spTree>
    <p:extLst>
      <p:ext uri="{BB962C8B-B14F-4D97-AF65-F5344CB8AC3E}">
        <p14:creationId xmlns:p14="http://schemas.microsoft.com/office/powerpoint/2010/main" val="1228668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118</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119</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INSURANCE TECHNOLOGY:</a:t>
            </a:r>
          </a:p>
          <a:p>
            <a:pPr algn="ctr">
              <a:lnSpc>
                <a:spcPct val="85000"/>
              </a:lnSpc>
              <a:spcBef>
                <a:spcPct val="25000"/>
              </a:spcBef>
              <a:defRPr/>
            </a:pPr>
            <a:r>
              <a:rPr lang="en-US" sz="3200" b="1" i="1" dirty="0">
                <a:solidFill>
                  <a:srgbClr val="FFFFFF"/>
                </a:solidFill>
                <a:latin typeface="Arial "/>
              </a:rPr>
              <a:t>FIN TECH ZEROES IN</a:t>
            </a:r>
          </a:p>
        </p:txBody>
      </p:sp>
      <p:sp>
        <p:nvSpPr>
          <p:cNvPr id="6" name="TextBox 5"/>
          <p:cNvSpPr txBox="1">
            <a:spLocks noChangeArrowheads="1"/>
          </p:cNvSpPr>
          <p:nvPr/>
        </p:nvSpPr>
        <p:spPr bwMode="auto">
          <a:xfrm>
            <a:off x="220717" y="4125887"/>
            <a:ext cx="8828033" cy="1569660"/>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3544755848"/>
      </p:ext>
    </p:extLst>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May 20, 2016.</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National Bureau of Economic Research (recession dates); Insurance Information Institute.</a:t>
            </a:r>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75816"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177549"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Despite the Fed’s  December 2015 rate hike, yields remain low though short-term yields have seen some gains; Yield curve is flattening.</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12</a:t>
            </a:fld>
            <a:endParaRPr lang="en-US"/>
          </a:p>
        </p:txBody>
      </p:sp>
      <p:sp>
        <p:nvSpPr>
          <p:cNvPr id="14" name="Rectangle 7"/>
          <p:cNvSpPr>
            <a:spLocks noChangeArrowheads="1"/>
          </p:cNvSpPr>
          <p:nvPr/>
        </p:nvSpPr>
        <p:spPr bwMode="grayWhite">
          <a:xfrm>
            <a:off x="7930055"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600689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120</a:t>
            </a:fld>
            <a:endParaRPr lang="en-US" altLang="en-US"/>
          </a:p>
        </p:txBody>
      </p:sp>
      <p:graphicFrame>
        <p:nvGraphicFramePr>
          <p:cNvPr id="58374" name="Object 3"/>
          <p:cNvGraphicFramePr>
            <a:graphicFrameLocks noGrp="1"/>
          </p:cNvGraphicFramePr>
          <p:nvPr>
            <p:ph type="chart" idx="4294967295"/>
            <p:extLst/>
          </p:nvPr>
        </p:nvGraphicFramePr>
        <p:xfrm>
          <a:off x="282575" y="1690688"/>
          <a:ext cx="8542337" cy="4513262"/>
        </p:xfrm>
        <a:graphic>
          <a:graphicData uri="http://schemas.openxmlformats.org/presentationml/2006/ole">
            <mc:AlternateContent xmlns:mc="http://schemas.openxmlformats.org/markup-compatibility/2006">
              <mc:Choice xmlns:v="urn:schemas-microsoft-com:vml" Requires="v">
                <p:oleObj spid="_x0000_s28608561" name="Chart" r:id="rId4" imgW="8581836" imgH="4533761" progId="MSGraph.Chart.8">
                  <p:embed followColorScheme="full"/>
                </p:oleObj>
              </mc:Choice>
              <mc:Fallback>
                <p:oleObj name="Chart" r:id="rId4" imgW="8581836" imgH="4533761" progId="MSGraph.Chart.8">
                  <p:embed followColorScheme="full"/>
                  <p:pic>
                    <p:nvPicPr>
                      <p:cNvPr id="58374" name="Object 3"/>
                      <p:cNvPicPr>
                        <a:picLocks noGrp="1" noChangeArrowheads="1"/>
                      </p:cNvPicPr>
                      <p:nvPr/>
                    </p:nvPicPr>
                    <p:blipFill>
                      <a:blip r:embed="rId5"/>
                      <a:srcRect/>
                      <a:stretch>
                        <a:fillRect/>
                      </a:stretch>
                    </p:blipFill>
                    <p:spPr bwMode="gray">
                      <a:xfrm>
                        <a:off x="282575"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916664" y="2506543"/>
            <a:ext cx="1739045" cy="907217"/>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Investment in insurance tech is rising</a:t>
            </a:r>
          </a:p>
        </p:txBody>
      </p:sp>
      <p:sp>
        <p:nvSpPr>
          <p:cNvPr id="10" name="AutoShape 8"/>
          <p:cNvSpPr>
            <a:spLocks noChangeArrowheads="1"/>
          </p:cNvSpPr>
          <p:nvPr/>
        </p:nvSpPr>
        <p:spPr bwMode="blackWhite">
          <a:xfrm>
            <a:off x="4401710" y="1238250"/>
            <a:ext cx="1813035" cy="1165105"/>
          </a:xfrm>
          <a:prstGeom prst="wedgeRectCallout">
            <a:avLst>
              <a:gd name="adj1" fmla="val 129787"/>
              <a:gd name="adj2" fmla="val -28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panose="020B0604020202020204" pitchFamily="34" charset="0"/>
                <a:cs typeface="Arial" panose="020B0604020202020204" pitchFamily="34" charset="0"/>
              </a:rPr>
              <a:t>Insurance tech deals reached a new record in 2016:Q1</a:t>
            </a: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3" name="Rectangle 2"/>
          <p:cNvSpPr txBox="1">
            <a:spLocks noChangeArrowheads="1"/>
          </p:cNvSpPr>
          <p:nvPr/>
        </p:nvSpPr>
        <p:spPr bwMode="black">
          <a:xfrm>
            <a:off x="85725" y="74295"/>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Technology Financing Trend: Change Is Coming</a:t>
            </a:r>
          </a:p>
        </p:txBody>
      </p:sp>
    </p:spTree>
    <p:extLst>
      <p:ext uri="{BB962C8B-B14F-4D97-AF65-F5344CB8AC3E}">
        <p14:creationId xmlns:p14="http://schemas.microsoft.com/office/powerpoint/2010/main" val="1613006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a:latin typeface="Arial "/>
              </a:rPr>
              <a:t>Insurance Tech Activity by Area                   of Interest, 2013 – 2016:Q1</a:t>
            </a:r>
          </a:p>
        </p:txBody>
      </p:sp>
      <p:graphicFrame>
        <p:nvGraphicFramePr>
          <p:cNvPr id="7173" name="Object 3"/>
          <p:cNvGraphicFramePr>
            <a:graphicFrameLocks noChangeAspect="1"/>
          </p:cNvGraphicFramePr>
          <p:nvPr>
            <p:extLst/>
          </p:nvPr>
        </p:nvGraphicFramePr>
        <p:xfrm>
          <a:off x="406400" y="1317625"/>
          <a:ext cx="8058150" cy="4203700"/>
        </p:xfrm>
        <a:graphic>
          <a:graphicData uri="http://schemas.openxmlformats.org/presentationml/2006/ole">
            <mc:AlternateContent xmlns:mc="http://schemas.openxmlformats.org/markup-compatibility/2006">
              <mc:Choice xmlns:v="urn:schemas-microsoft-com:vml" Requires="v">
                <p:oleObj spid="_x0000_s28609585" name="Worksheet" r:id="rId3" imgW="8064613" imgH="4203746" progId="Excel.Sheet.8">
                  <p:embed/>
                </p:oleObj>
              </mc:Choice>
              <mc:Fallback>
                <p:oleObj name="Worksheet" r:id="rId3" imgW="8064613" imgH="4203746" progId="Excel.Sheet.8">
                  <p:embed/>
                  <p:pic>
                    <p:nvPicPr>
                      <p:cNvPr id="7173" name="Object 3"/>
                      <p:cNvPicPr>
                        <a:picLocks noChangeAspect="1" noChangeArrowheads="1"/>
                      </p:cNvPicPr>
                      <p:nvPr/>
                    </p:nvPicPr>
                    <p:blipFill>
                      <a:blip r:embed="rId4"/>
                      <a:srcRect/>
                      <a:stretch>
                        <a:fillRect/>
                      </a:stretch>
                    </p:blipFill>
                    <p:spPr bwMode="auto">
                      <a:xfrm>
                        <a:off x="406400" y="1317625"/>
                        <a:ext cx="8058150" cy="4203700"/>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6400" y="5663922"/>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a:solidFill>
                  <a:srgbClr val="FFFFFF"/>
                </a:solidFill>
              </a:rPr>
              <a:t>Silicon Valley and the venture capital community have the insurance industry in their sights.  Most will fail.  Some will succeed.</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5"/>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0" name="Rectangle 4"/>
          <p:cNvSpPr>
            <a:spLocks noChangeArrowheads="1"/>
          </p:cNvSpPr>
          <p:nvPr/>
        </p:nvSpPr>
        <p:spPr bwMode="black">
          <a:xfrm>
            <a:off x="249237" y="1532591"/>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(Percent)</a:t>
            </a:r>
          </a:p>
        </p:txBody>
      </p:sp>
      <p:sp>
        <p:nvSpPr>
          <p:cNvPr id="11" name="AutoShape 14"/>
          <p:cNvSpPr>
            <a:spLocks noChangeArrowheads="1"/>
          </p:cNvSpPr>
          <p:nvPr/>
        </p:nvSpPr>
        <p:spPr bwMode="blackWhite">
          <a:xfrm>
            <a:off x="3403600" y="1092340"/>
            <a:ext cx="4147503" cy="893762"/>
          </a:xfrm>
          <a:prstGeom prst="wedgeRectCallout">
            <a:avLst>
              <a:gd name="adj1" fmla="val 35795"/>
              <a:gd name="adj2" fmla="val 189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a:solidFill>
                  <a:srgbClr val="FFFFFF"/>
                </a:solidFill>
              </a:rPr>
              <a:t>With the ACA in the rear view window, non-health insurance tech accounts for the majority of investment</a:t>
            </a:r>
          </a:p>
        </p:txBody>
      </p:sp>
    </p:spTree>
    <p:extLst>
      <p:ext uri="{BB962C8B-B14F-4D97-AF65-F5344CB8AC3E}">
        <p14:creationId xmlns:p14="http://schemas.microsoft.com/office/powerpoint/2010/main" val="1225817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6540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Lemonade.com accessed June 24, 2016.</a:t>
            </a:r>
            <a:endParaRPr lang="en-US" sz="750" i="1" dirty="0">
              <a:solidFill>
                <a:srgbClr val="000000">
                  <a:lumMod val="75000"/>
                </a:srgbClr>
              </a:solidFill>
            </a:endParaRPr>
          </a:p>
        </p:txBody>
      </p:sp>
      <p:sp>
        <p:nvSpPr>
          <p:cNvPr id="62467" name="Title 1"/>
          <p:cNvSpPr>
            <a:spLocks noGrp="1"/>
          </p:cNvSpPr>
          <p:nvPr>
            <p:ph type="title"/>
          </p:nvPr>
        </p:nvSpPr>
        <p:spPr>
          <a:xfrm>
            <a:off x="0" y="185314"/>
            <a:ext cx="7774297" cy="645319"/>
          </a:xfrm>
        </p:spPr>
        <p:txBody>
          <a:bodyPr/>
          <a:lstStyle/>
          <a:p>
            <a:r>
              <a:rPr lang="en-US" altLang="en-US" dirty="0">
                <a:latin typeface="Arial" panose="020B0604020202020204" pitchFamily="34" charset="0"/>
                <a:ea typeface="ＭＳ Ｐゴシック" panose="020B0600070205080204" pitchFamily="34" charset="-128"/>
              </a:rPr>
              <a:t>Lemonade: Peer-to-Peer (P2P)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122</a:t>
            </a:fld>
            <a:endParaRPr lang="en-US" altLang="en-US" sz="1350"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894" y="1310640"/>
            <a:ext cx="8527116" cy="4547795"/>
          </a:xfrm>
          <a:prstGeom prst="rect">
            <a:avLst/>
          </a:prstGeom>
          <a:ln>
            <a:solidFill>
              <a:srgbClr val="2B7299"/>
            </a:solidFill>
          </a:ln>
        </p:spPr>
      </p:pic>
    </p:spTree>
    <p:custDataLst>
      <p:tags r:id="rId1"/>
    </p:custDataLst>
    <p:extLst>
      <p:ext uri="{BB962C8B-B14F-4D97-AF65-F5344CB8AC3E}">
        <p14:creationId xmlns:p14="http://schemas.microsoft.com/office/powerpoint/2010/main" val="1412170153"/>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88482"/>
            <a:ext cx="4337009" cy="2308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Email from Lemonade CEO </a:t>
            </a:r>
            <a:r>
              <a:rPr lang="en-US" sz="900" dirty="0" err="1">
                <a:solidFill>
                  <a:srgbClr val="000000">
                    <a:lumMod val="75000"/>
                  </a:srgbClr>
                </a:solidFill>
              </a:rPr>
              <a:t>Danieal</a:t>
            </a:r>
            <a:r>
              <a:rPr lang="en-US" sz="900" dirty="0">
                <a:solidFill>
                  <a:srgbClr val="000000">
                    <a:lumMod val="75000"/>
                  </a:srgbClr>
                </a:solidFill>
              </a:rPr>
              <a:t> </a:t>
            </a:r>
            <a:r>
              <a:rPr lang="en-US" sz="900" dirty="0" err="1">
                <a:solidFill>
                  <a:srgbClr val="000000">
                    <a:lumMod val="75000"/>
                  </a:srgbClr>
                </a:solidFill>
              </a:rPr>
              <a:t>Schreibeir</a:t>
            </a:r>
            <a:r>
              <a:rPr lang="en-US" sz="900" dirty="0">
                <a:solidFill>
                  <a:srgbClr val="000000">
                    <a:lumMod val="75000"/>
                  </a:srgbClr>
                </a:solidFill>
              </a:rPr>
              <a:t>, May 17, 2016.</a:t>
            </a:r>
            <a:endParaRPr lang="en-US" sz="900" i="1" dirty="0">
              <a:solidFill>
                <a:srgbClr val="000000">
                  <a:lumMod val="75000"/>
                </a:srgbClr>
              </a:solidFill>
            </a:endParaRPr>
          </a:p>
        </p:txBody>
      </p:sp>
      <p:sp>
        <p:nvSpPr>
          <p:cNvPr id="62467" name="Title 1"/>
          <p:cNvSpPr>
            <a:spLocks noGrp="1"/>
          </p:cNvSpPr>
          <p:nvPr>
            <p:ph type="title"/>
          </p:nvPr>
        </p:nvSpPr>
        <p:spPr>
          <a:xfrm>
            <a:off x="64168" y="185314"/>
            <a:ext cx="7774297" cy="645319"/>
          </a:xfrm>
        </p:spPr>
        <p:txBody>
          <a:bodyPr/>
          <a:lstStyle/>
          <a:p>
            <a:r>
              <a:rPr lang="en-US" altLang="en-US" dirty="0">
                <a:latin typeface="Arial" panose="020B0604020202020204" pitchFamily="34" charset="0"/>
                <a:ea typeface="ＭＳ Ｐゴシック" panose="020B0600070205080204" pitchFamily="34" charset="-128"/>
              </a:rPr>
              <a:t>Lemonade: Sour Words About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123</a:t>
            </a:fld>
            <a:endParaRPr lang="en-US" altLang="en-US" sz="1350" dirty="0"/>
          </a:p>
        </p:txBody>
      </p:sp>
      <p:sp>
        <p:nvSpPr>
          <p:cNvPr id="3" name="Rectangle 2"/>
          <p:cNvSpPr/>
          <p:nvPr/>
        </p:nvSpPr>
        <p:spPr>
          <a:xfrm>
            <a:off x="235238" y="1283212"/>
            <a:ext cx="8545187" cy="5170646"/>
          </a:xfrm>
          <a:prstGeom prst="rect">
            <a:avLst/>
          </a:prstGeom>
        </p:spPr>
        <p:txBody>
          <a:bodyPr wrap="square">
            <a:spAutoFit/>
          </a:bodyPr>
          <a:lstStyle/>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 Schreiber here, with updates from Lemonade.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I’m thrilled to report that a few days ago, by unanimous vote of our board and shareholders, </a:t>
            </a:r>
            <a:r>
              <a:rPr lang="en-US" b="1" dirty="0">
                <a:solidFill>
                  <a:srgbClr val="FF0000"/>
                </a:solidFill>
                <a:latin typeface="Arial" panose="020B0604020202020204" pitchFamily="34" charset="0"/>
                <a:ea typeface="Calibri" panose="020F0502020204030204" pitchFamily="34" charset="0"/>
              </a:rPr>
              <a:t>Lemonade became a Public Benefit Corporation</a:t>
            </a:r>
            <a:r>
              <a:rPr lang="en-US" dirty="0">
                <a:solidFill>
                  <a:srgbClr val="4A4A4A"/>
                </a:solidFill>
                <a:latin typeface="Arial" panose="020B0604020202020204" pitchFamily="34" charset="0"/>
                <a:ea typeface="Calibri" panose="020F0502020204030204" pitchFamily="34" charset="0"/>
              </a:rPr>
              <a:t>, and was also </a:t>
            </a:r>
            <a:r>
              <a:rPr lang="en-US" b="1" dirty="0">
                <a:solidFill>
                  <a:srgbClr val="FF0000"/>
                </a:solidFill>
                <a:latin typeface="Arial" panose="020B0604020202020204" pitchFamily="34" charset="0"/>
                <a:ea typeface="Calibri" panose="020F0502020204030204" pitchFamily="34" charset="0"/>
              </a:rPr>
              <a:t>awarded provisional ‘</a:t>
            </a:r>
            <a:r>
              <a:rPr lang="en-US" b="1" u="sng" dirty="0">
                <a:solidFill>
                  <a:srgbClr val="FF0000"/>
                </a:solidFill>
                <a:latin typeface="Arial" panose="020B0604020202020204" pitchFamily="34" charset="0"/>
                <a:ea typeface="Calibri" panose="020F0502020204030204" pitchFamily="34" charset="0"/>
                <a:hlinkClick r:id="rId4"/>
              </a:rPr>
              <a:t>B-Corp</a:t>
            </a:r>
            <a:r>
              <a:rPr lang="en-US" b="1" dirty="0">
                <a:solidFill>
                  <a:srgbClr val="FF0000"/>
                </a:solidFill>
                <a:latin typeface="Arial" panose="020B0604020202020204" pitchFamily="34" charset="0"/>
                <a:ea typeface="Calibri" panose="020F0502020204030204" pitchFamily="34" charset="0"/>
              </a:rPr>
              <a:t>’ certification. Both are firsts for an insurance carrier</a:t>
            </a:r>
            <a:r>
              <a:rPr lang="en-US" dirty="0">
                <a:solidFill>
                  <a:srgbClr val="4A4A4A"/>
                </a:solidFill>
                <a:latin typeface="Arial" panose="020B0604020202020204" pitchFamily="34" charset="0"/>
                <a:ea typeface="Calibri" panose="020F0502020204030204" pitchFamily="34" charset="0"/>
              </a:rPr>
              <a:t>, and are points of tremendous pride for our team.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Rebuilding insurance as a social good, rather than a necessary evil, is now part of our legal mission. </a:t>
            </a:r>
            <a:r>
              <a:rPr lang="en-US" b="1" dirty="0">
                <a:solidFill>
                  <a:srgbClr val="FF0000"/>
                </a:solidFill>
                <a:latin typeface="Arial" panose="020B0604020202020204" pitchFamily="34" charset="0"/>
                <a:ea typeface="Calibri" panose="020F0502020204030204" pitchFamily="34" charset="0"/>
              </a:rPr>
              <a:t>Our Chief Behavioral Officer, Professor Dan </a:t>
            </a:r>
            <a:r>
              <a:rPr lang="en-US" b="1" dirty="0" err="1">
                <a:solidFill>
                  <a:srgbClr val="FF0000"/>
                </a:solidFill>
                <a:latin typeface="Arial" panose="020B0604020202020204" pitchFamily="34" charset="0"/>
                <a:ea typeface="Calibri" panose="020F0502020204030204" pitchFamily="34" charset="0"/>
              </a:rPr>
              <a:t>Ariely</a:t>
            </a:r>
            <a:r>
              <a:rPr lang="en-US" b="1" dirty="0">
                <a:solidFill>
                  <a:srgbClr val="FF0000"/>
                </a:solidFill>
                <a:latin typeface="Arial" panose="020B0604020202020204" pitchFamily="34" charset="0"/>
                <a:ea typeface="Calibri" panose="020F0502020204030204" pitchFamily="34" charset="0"/>
              </a:rPr>
              <a:t>, says that “If you tried to create a system to bring out the worst in humans, it would look a lot like the insurance of today.” </a:t>
            </a:r>
            <a:r>
              <a:rPr lang="en-US" dirty="0">
                <a:solidFill>
                  <a:srgbClr val="4A4A4A"/>
                </a:solidFill>
                <a:latin typeface="Arial" panose="020B0604020202020204" pitchFamily="34" charset="0"/>
                <a:ea typeface="Calibri" panose="020F0502020204030204" pitchFamily="34" charset="0"/>
              </a:rPr>
              <a:t>Working in partnership with nonprofits, and baking giving-back into our business model, holds the promise of a better insurance experience, and a more valuable insurance company.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In other news, I’m happy to say that we’re putting finishing touches on our product and will be ready to launch in New York within weeks. The final step is for us to get our license, and if all goes to plan, we’ll have that shortly. </a:t>
            </a: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Be sure to follow us on </a:t>
            </a:r>
            <a:r>
              <a:rPr lang="en-US" u="sng" dirty="0">
                <a:solidFill>
                  <a:srgbClr val="4A4A4A"/>
                </a:solidFill>
                <a:latin typeface="Arial" panose="020B0604020202020204" pitchFamily="34" charset="0"/>
                <a:ea typeface="Calibri" panose="020F0502020204030204" pitchFamily="34" charset="0"/>
                <a:hlinkClick r:id="rId5"/>
              </a:rPr>
              <a:t>Twitter</a:t>
            </a:r>
            <a:r>
              <a:rPr lang="en-US" dirty="0">
                <a:solidFill>
                  <a:srgbClr val="4A4A4A"/>
                </a:solidFill>
                <a:latin typeface="Arial" panose="020B0604020202020204" pitchFamily="34" charset="0"/>
                <a:ea typeface="Calibri" panose="020F0502020204030204" pitchFamily="34" charset="0"/>
              </a:rPr>
              <a:t>, </a:t>
            </a:r>
            <a:r>
              <a:rPr lang="en-US" u="sng" dirty="0">
                <a:solidFill>
                  <a:srgbClr val="4A4A4A"/>
                </a:solidFill>
                <a:latin typeface="Arial" panose="020B0604020202020204" pitchFamily="34" charset="0"/>
                <a:ea typeface="Calibri" panose="020F0502020204030204" pitchFamily="34" charset="0"/>
                <a:hlinkClick r:id="rId6"/>
              </a:rPr>
              <a:t>Facebook</a:t>
            </a:r>
            <a:r>
              <a:rPr lang="en-US" dirty="0">
                <a:solidFill>
                  <a:srgbClr val="4A4A4A"/>
                </a:solidFill>
                <a:latin typeface="Arial" panose="020B0604020202020204" pitchFamily="34" charset="0"/>
                <a:ea typeface="Calibri" panose="020F0502020204030204" pitchFamily="34" charset="0"/>
              </a:rPr>
              <a:t>, and </a:t>
            </a:r>
            <a:r>
              <a:rPr lang="en-US" u="sng" dirty="0">
                <a:solidFill>
                  <a:srgbClr val="4A4A4A"/>
                </a:solidFill>
                <a:latin typeface="Arial" panose="020B0604020202020204" pitchFamily="34" charset="0"/>
                <a:ea typeface="Calibri" panose="020F0502020204030204" pitchFamily="34" charset="0"/>
                <a:hlinkClick r:id="rId7"/>
              </a:rPr>
              <a:t>LinkedIn</a:t>
            </a:r>
            <a:r>
              <a:rPr lang="en-US" dirty="0">
                <a:solidFill>
                  <a:srgbClr val="4A4A4A"/>
                </a:solidFill>
                <a:latin typeface="Arial" panose="020B0604020202020204" pitchFamily="34" charset="0"/>
                <a:ea typeface="Calibri" panose="020F0502020204030204" pitchFamily="34" charset="0"/>
              </a:rPr>
              <a:t> to stay in the know.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Until next time, </a:t>
            </a: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a:t>
            </a:r>
            <a:br>
              <a:rPr lang="en-US" dirty="0">
                <a:solidFill>
                  <a:srgbClr val="4A4A4A"/>
                </a:solidFill>
                <a:latin typeface="Arial" panose="020B0604020202020204" pitchFamily="34" charset="0"/>
                <a:ea typeface="Calibri" panose="020F0502020204030204" pitchFamily="34" charset="0"/>
              </a:rPr>
            </a:br>
            <a:r>
              <a:rPr lang="en-US" dirty="0">
                <a:solidFill>
                  <a:srgbClr val="4A4A4A"/>
                </a:solidFill>
                <a:latin typeface="Arial" panose="020B0604020202020204" pitchFamily="34" charset="0"/>
                <a:ea typeface="Calibri" panose="020F0502020204030204" pitchFamily="34" charset="0"/>
              </a:rPr>
              <a:t>@</a:t>
            </a:r>
            <a:r>
              <a:rPr lang="en-US" dirty="0" err="1">
                <a:solidFill>
                  <a:srgbClr val="4A4A4A"/>
                </a:solidFill>
                <a:latin typeface="Arial" panose="020B0604020202020204" pitchFamily="34" charset="0"/>
                <a:ea typeface="Calibri" panose="020F0502020204030204" pitchFamily="34" charset="0"/>
              </a:rPr>
              <a:t>daschreiber</a:t>
            </a:r>
            <a:r>
              <a:rPr lang="en-US" dirty="0">
                <a:solidFill>
                  <a:srgbClr val="4A4A4A"/>
                </a:solidFill>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3023609203"/>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78837"/>
            <a:ext cx="6294145" cy="3693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a:t>
            </a:r>
            <a:r>
              <a:rPr lang="en-US" sz="900" dirty="0" err="1">
                <a:solidFill>
                  <a:srgbClr val="000000">
                    <a:lumMod val="75000"/>
                  </a:srgbClr>
                </a:solidFill>
              </a:rPr>
              <a:t>UberX-ing</a:t>
            </a:r>
            <a:r>
              <a:rPr lang="en-US" sz="900" dirty="0">
                <a:solidFill>
                  <a:srgbClr val="000000">
                    <a:lumMod val="75000"/>
                  </a:srgbClr>
                </a:solidFill>
              </a:rPr>
              <a:t> Insurance : Is Peer-to-Peer Insurance Viable?”, presentation by Jay </a:t>
            </a:r>
            <a:r>
              <a:rPr lang="en-US" sz="900" dirty="0" err="1">
                <a:solidFill>
                  <a:srgbClr val="000000">
                    <a:lumMod val="75000"/>
                  </a:srgbClr>
                </a:solidFill>
              </a:rPr>
              <a:t>Sarzen</a:t>
            </a:r>
            <a:r>
              <a:rPr lang="en-US" sz="900" dirty="0">
                <a:solidFill>
                  <a:srgbClr val="000000">
                    <a:lumMod val="75000"/>
                  </a:srgbClr>
                </a:solidFill>
              </a:rPr>
              <a:t>, </a:t>
            </a:r>
            <a:r>
              <a:rPr lang="en-US" sz="900" dirty="0" err="1">
                <a:solidFill>
                  <a:srgbClr val="000000">
                    <a:lumMod val="75000"/>
                  </a:srgbClr>
                </a:solidFill>
              </a:rPr>
              <a:t>Aite</a:t>
            </a:r>
            <a:r>
              <a:rPr lang="en-US" sz="900" dirty="0">
                <a:solidFill>
                  <a:srgbClr val="000000">
                    <a:lumMod val="75000"/>
                  </a:srgbClr>
                </a:solidFill>
              </a:rPr>
              <a:t> Group at </a:t>
            </a:r>
            <a:r>
              <a:rPr lang="en-US" sz="900" dirty="0" err="1">
                <a:solidFill>
                  <a:srgbClr val="000000">
                    <a:lumMod val="75000"/>
                  </a:srgbClr>
                </a:solidFill>
              </a:rPr>
              <a:t>DrinkerBiddle</a:t>
            </a:r>
            <a:r>
              <a:rPr lang="en-US" sz="900" dirty="0">
                <a:solidFill>
                  <a:srgbClr val="000000">
                    <a:lumMod val="75000"/>
                  </a:srgbClr>
                </a:solidFill>
              </a:rPr>
              <a:t> Insurance Conference, June 21, 2016.</a:t>
            </a:r>
            <a:endParaRPr lang="en-US" sz="900" i="1" dirty="0">
              <a:solidFill>
                <a:srgbClr val="000000">
                  <a:lumMod val="75000"/>
                </a:srgbClr>
              </a:solidFill>
            </a:endParaRPr>
          </a:p>
        </p:txBody>
      </p:sp>
      <p:sp>
        <p:nvSpPr>
          <p:cNvPr id="62467" name="Title 1"/>
          <p:cNvSpPr>
            <a:spLocks noGrp="1"/>
          </p:cNvSpPr>
          <p:nvPr>
            <p:ph type="title"/>
          </p:nvPr>
        </p:nvSpPr>
        <p:spPr>
          <a:xfrm>
            <a:off x="64168" y="185314"/>
            <a:ext cx="7774297" cy="645319"/>
          </a:xfrm>
        </p:spPr>
        <p:txBody>
          <a:bodyPr/>
          <a:lstStyle/>
          <a:p>
            <a:r>
              <a:rPr lang="en-US" altLang="en-US" dirty="0">
                <a:latin typeface="Arial" panose="020B0604020202020204" pitchFamily="34" charset="0"/>
                <a:ea typeface="ＭＳ Ｐゴシック" panose="020B0600070205080204" pitchFamily="34" charset="-128"/>
              </a:rPr>
              <a:t>Risk Groups in P2P Structures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124</a:t>
            </a:fld>
            <a:endParaRPr lang="en-US" altLang="en-US" sz="1350" dirty="0"/>
          </a:p>
        </p:txBody>
      </p:sp>
      <p:pic>
        <p:nvPicPr>
          <p:cNvPr id="2" name="Picture 1"/>
          <p:cNvPicPr>
            <a:picLocks noChangeAspect="1"/>
          </p:cNvPicPr>
          <p:nvPr/>
        </p:nvPicPr>
        <p:blipFill>
          <a:blip r:embed="rId4"/>
          <a:stretch>
            <a:fillRect/>
          </a:stretch>
        </p:blipFill>
        <p:spPr>
          <a:xfrm>
            <a:off x="693821" y="1501901"/>
            <a:ext cx="5771147" cy="4219058"/>
          </a:xfrm>
          <a:prstGeom prst="rect">
            <a:avLst/>
          </a:prstGeom>
        </p:spPr>
      </p:pic>
      <p:sp>
        <p:nvSpPr>
          <p:cNvPr id="7" name="AutoShape 14"/>
          <p:cNvSpPr>
            <a:spLocks noChangeArrowheads="1"/>
          </p:cNvSpPr>
          <p:nvPr/>
        </p:nvSpPr>
        <p:spPr bwMode="blackWhite">
          <a:xfrm>
            <a:off x="6464968" y="1488511"/>
            <a:ext cx="2591419" cy="1267612"/>
          </a:xfrm>
          <a:prstGeom prst="wedgeRectCallout">
            <a:avLst>
              <a:gd name="adj1" fmla="val 35795"/>
              <a:gd name="adj2" fmla="val 189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a:solidFill>
                  <a:srgbClr val="FFFFFF"/>
                </a:solidFill>
              </a:rPr>
              <a:t>P2P model is predicated in part that view that individuals who know one another are less likely to commit fraud, etc.</a:t>
            </a:r>
          </a:p>
        </p:txBody>
      </p:sp>
    </p:spTree>
    <p:custDataLst>
      <p:tags r:id="rId1"/>
    </p:custDataLst>
    <p:extLst>
      <p:ext uri="{BB962C8B-B14F-4D97-AF65-F5344CB8AC3E}">
        <p14:creationId xmlns:p14="http://schemas.microsoft.com/office/powerpoint/2010/main" val="2881672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00B050"/>
                </a:solidFill>
              </a:rPr>
              <a:t>Download at </a:t>
            </a:r>
            <a:r>
              <a:rPr lang="en-US" sz="3600" b="1" i="1" dirty="0">
                <a:solidFill>
                  <a:srgbClr val="00B050"/>
                </a:solidFill>
                <a:hlinkClick r:id="rId3"/>
              </a:rPr>
              <a:t>www.iii.org/presentations</a:t>
            </a:r>
            <a:r>
              <a:rPr lang="en-US" sz="3600" b="1" i="1" dirty="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125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Net Investment Yield on Property/ Casualty Insurance Invested Assets, 2007–2016P*</a:t>
            </a:r>
            <a:endParaRPr lang="en-US" baseline="30000" dirty="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79912"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pushed 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A.M. Best; 2015E-2016P figures from A.M. Best P/C Review and Preview, Feb. 2016;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34966903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14</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extLst>
      <p:ext uri="{BB962C8B-B14F-4D97-AF65-F5344CB8AC3E}">
        <p14:creationId xmlns:p14="http://schemas.microsoft.com/office/powerpoint/2010/main" val="166311266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a:t>
            </a:fld>
            <a:endParaRPr lang="en-US"/>
          </a:p>
        </p:txBody>
      </p:sp>
      <p:sp>
        <p:nvSpPr>
          <p:cNvPr id="66566" name="Rectangle 11"/>
          <p:cNvSpPr>
            <a:spLocks noGrp="1" noChangeArrowheads="1"/>
          </p:cNvSpPr>
          <p:nvPr>
            <p:ph type="title"/>
          </p:nvPr>
        </p:nvSpPr>
        <p:spPr/>
        <p:txBody>
          <a:bodyPr/>
          <a:lstStyle/>
          <a:p>
            <a:r>
              <a:rPr lang="en-US"/>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6/16; 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638218" name="Chart" r:id="rId4" imgW="8600977" imgH="3781460" progId="MSGraph.Chart.8">
                  <p:embed followColorScheme="full"/>
                </p:oleObj>
              </mc:Choice>
              <mc:Fallback>
                <p:oleObj name="Chart" r:id="rId4" imgW="8600977" imgH="3781460" progId="MSGraph.Chart.8">
                  <p:embed followColorScheme="full"/>
                  <p:pic>
                    <p:nvPicPr>
                      <p:cNvPr id="66562" name="Object 4"/>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Should Increase in 2016 as GDP Growth Continues at a Steady, Albeit Moderate Pace and Gradually Benefits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a:t>
            </a: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Q1 2014/15 GDP data were hit hard by this year’s “Polar Vortex” and harsh winter</a:t>
            </a: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608341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16</a:t>
            </a:fld>
            <a:endParaRPr lang="en-US"/>
          </a:p>
        </p:txBody>
      </p:sp>
      <p:sp>
        <p:nvSpPr>
          <p:cNvPr id="45062" name="Rectangle 2"/>
          <p:cNvSpPr>
            <a:spLocks noGrp="1" noChangeArrowheads="1"/>
          </p:cNvSpPr>
          <p:nvPr>
            <p:ph type="title"/>
          </p:nvPr>
        </p:nvSpPr>
        <p:spPr/>
        <p:txBody>
          <a:bodyPr/>
          <a:lstStyle/>
          <a:p>
            <a:r>
              <a:rPr lang="en-US" dirty="0"/>
              <a:t>US Unemployment Rate Forecast</a:t>
            </a:r>
          </a:p>
        </p:txBody>
      </p:sp>
      <p:graphicFrame>
        <p:nvGraphicFramePr>
          <p:cNvPr id="6924291" name="Object 3"/>
          <p:cNvGraphicFramePr>
            <a:graphicFrameLocks noGrp="1" noChangeAspect="1"/>
          </p:cNvGraphicFramePr>
          <p:nvPr>
            <p:ph type="chart" idx="4294967295"/>
            <p:extLst/>
          </p:nvPr>
        </p:nvGraphicFramePr>
        <p:xfrm>
          <a:off x="254000" y="1873250"/>
          <a:ext cx="8518525" cy="4383088"/>
        </p:xfrm>
        <a:graphic>
          <a:graphicData uri="http://schemas.openxmlformats.org/presentationml/2006/ole">
            <mc:AlternateContent xmlns:mc="http://schemas.openxmlformats.org/markup-compatibility/2006">
              <mc:Choice xmlns:v="urn:schemas-microsoft-com:vml" Requires="v">
                <p:oleObj spid="_x0000_s28639242" name="Chart" r:id="rId4" imgW="8201097" imgH="4219540" progId="MSGraph.Chart.8">
                  <p:embed followColorScheme="full"/>
                </p:oleObj>
              </mc:Choice>
              <mc:Fallback>
                <p:oleObj name="Chart" r:id="rId4" imgW="8201097" imgH="4219540" progId="MSGraph.Chart.8">
                  <p:embed followColorScheme="full"/>
                  <p:pic>
                    <p:nvPicPr>
                      <p:cNvPr id="6924291" name="Object 3"/>
                      <p:cNvPicPr>
                        <a:picLocks noChangeAspect="1" noChangeArrowheads="1"/>
                      </p:cNvPicPr>
                      <p:nvPr/>
                    </p:nvPicPr>
                    <p:blipFill>
                      <a:blip r:embed="rId5"/>
                      <a:srcRect/>
                      <a:stretch>
                        <a:fillRect/>
                      </a:stretch>
                    </p:blipFill>
                    <p:spPr bwMode="auto">
                      <a:xfrm>
                        <a:off x="254000" y="1873250"/>
                        <a:ext cx="8518525"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WC’s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(6/16 edition);  Insurance Information Institute.</a:t>
            </a:r>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2017:Q4F*</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have been revised modestly downwards. Optimistic scenarios put the unemployment as low as 4.4% by Q4 of 2016.</a:t>
            </a: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downwards for 2016</a:t>
            </a:r>
          </a:p>
        </p:txBody>
      </p:sp>
    </p:spTree>
    <p:extLst>
      <p:ext uri="{BB962C8B-B14F-4D97-AF65-F5344CB8AC3E}">
        <p14:creationId xmlns:p14="http://schemas.microsoft.com/office/powerpoint/2010/main" val="2709008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17</a:t>
            </a:fld>
            <a:endParaRPr lang="en-US" altLang="en-US" sz="900" dirty="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a:latin typeface="Arial" panose="020B0604020202020204" pitchFamily="34" charset="0"/>
              </a:rPr>
              <a:t>Unemployment Rates by State, May 2016:</a:t>
            </a:r>
            <a:br>
              <a:rPr lang="en-US" altLang="en-US" sz="2600" dirty="0">
                <a:latin typeface="Arial" panose="020B0604020202020204" pitchFamily="34" charset="0"/>
              </a:rPr>
            </a:br>
            <a:r>
              <a:rPr lang="en-US" altLang="en-US" sz="2600" dirty="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0" y="1482725"/>
          <a:ext cx="9144000" cy="4740275"/>
        </p:xfrm>
        <a:graphic>
          <a:graphicData uri="http://schemas.openxmlformats.org/presentationml/2006/ole">
            <mc:AlternateContent xmlns:mc="http://schemas.openxmlformats.org/markup-compatibility/2006">
              <mc:Choice xmlns:v="urn:schemas-microsoft-com:vml" Requires="v">
                <p:oleObj spid="_x0000_s28640266" name="Chart" r:id="rId4" imgW="8820267" imgH="4572000" progId="MSGraph.Chart.8">
                  <p:embed followColorScheme="full"/>
                </p:oleObj>
              </mc:Choice>
              <mc:Fallback>
                <p:oleObj name="Chart" r:id="rId4" imgW="8820267" imgH="4572000" progId="MSGraph.Chart.8">
                  <p:embed followColorScheme="full"/>
                  <p:pic>
                    <p:nvPicPr>
                      <p:cNvPr id="5124" name="Object 3"/>
                      <p:cNvPicPr>
                        <a:picLocks noChangeAspect="1" noChangeArrowheads="1"/>
                      </p:cNvPicPr>
                      <p:nvPr/>
                    </p:nvPicPr>
                    <p:blipFill>
                      <a:blip r:embed="rId5"/>
                      <a:srcRect/>
                      <a:stretch>
                        <a:fillRect/>
                      </a:stretch>
                    </p:blipFill>
                    <p:spPr bwMode="auto">
                      <a:xfrm>
                        <a:off x="0" y="1482725"/>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for May 2016, 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8" name="AutoShape 7"/>
          <p:cNvSpPr>
            <a:spLocks noChangeArrowheads="1"/>
          </p:cNvSpPr>
          <p:nvPr/>
        </p:nvSpPr>
        <p:spPr bwMode="blackWhite">
          <a:xfrm>
            <a:off x="2379245" y="3412671"/>
            <a:ext cx="3352083" cy="1687967"/>
          </a:xfrm>
          <a:prstGeom prst="wedgeRectCallout">
            <a:avLst>
              <a:gd name="adj1" fmla="val -85717"/>
              <a:gd name="adj2" fmla="val -302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Weak economies are keeping unemployment relatively high in several states; Low energy prices play a role in some.</a:t>
            </a:r>
          </a:p>
        </p:txBody>
      </p:sp>
      <p:sp>
        <p:nvSpPr>
          <p:cNvPr id="9" name="AutoShape 6"/>
          <p:cNvSpPr>
            <a:spLocks noChangeArrowheads="1"/>
          </p:cNvSpPr>
          <p:nvPr/>
        </p:nvSpPr>
        <p:spPr bwMode="blackWhite">
          <a:xfrm>
            <a:off x="4789033" y="1063285"/>
            <a:ext cx="3620181" cy="1227024"/>
          </a:xfrm>
          <a:prstGeom prst="wedgeRectCallout">
            <a:avLst>
              <a:gd name="adj1" fmla="val -124470"/>
              <a:gd name="adj2" fmla="val 42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a:solidFill>
                  <a:schemeClr val="bg1"/>
                </a:solidFill>
                <a:latin typeface="Arial" charset="0"/>
              </a:rPr>
              <a:t>In May, unemployment rates were significantly higher in 5 states, lower in 4 states and the District of Columbia, and stable in 41 states.</a:t>
            </a:r>
          </a:p>
        </p:txBody>
      </p:sp>
    </p:spTree>
    <p:extLst>
      <p:ext uri="{BB962C8B-B14F-4D97-AF65-F5344CB8AC3E}">
        <p14:creationId xmlns:p14="http://schemas.microsoft.com/office/powerpoint/2010/main" val="414043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12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18</a:t>
            </a:fld>
            <a:endParaRPr lang="en-US" altLang="en-US" sz="900" dirty="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2943804429"/>
              </p:ext>
            </p:extLst>
          </p:nvPr>
        </p:nvGraphicFramePr>
        <p:xfrm>
          <a:off x="9525" y="1836738"/>
          <a:ext cx="9134475" cy="4733925"/>
        </p:xfrm>
        <a:graphic>
          <a:graphicData uri="http://schemas.openxmlformats.org/presentationml/2006/ole">
            <mc:AlternateContent xmlns:mc="http://schemas.openxmlformats.org/markup-compatibility/2006">
              <mc:Choice xmlns:v="urn:schemas-microsoft-com:vml" Requires="v">
                <p:oleObj spid="_x0000_s28641290" name="Chart" r:id="rId4" imgW="8820267" imgH="4572000" progId="MSGraph.Chart.8">
                  <p:embed followColorScheme="full"/>
                </p:oleObj>
              </mc:Choice>
              <mc:Fallback>
                <p:oleObj name="Chart" r:id="rId4" imgW="8820267" imgH="4572000" progId="MSGraph.Chart.8">
                  <p:embed followColorScheme="full"/>
                  <p:pic>
                    <p:nvPicPr>
                      <p:cNvPr id="7171" name="Object 3"/>
                      <p:cNvPicPr>
                        <a:picLocks noChangeAspect="1" noChangeArrowheads="1"/>
                      </p:cNvPicPr>
                      <p:nvPr/>
                    </p:nvPicPr>
                    <p:blipFill>
                      <a:blip r:embed="rId5"/>
                      <a:srcRect/>
                      <a:stretch>
                        <a:fillRect/>
                      </a:stretch>
                    </p:blipFill>
                    <p:spPr bwMode="auto">
                      <a:xfrm>
                        <a:off x="9525" y="1836738"/>
                        <a:ext cx="91344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May 2016: </a:t>
            </a: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May 2016, 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8" name="AutoShape 6"/>
          <p:cNvSpPr>
            <a:spLocks noChangeArrowheads="1"/>
          </p:cNvSpPr>
          <p:nvPr/>
        </p:nvSpPr>
        <p:spPr bwMode="blackWhite">
          <a:xfrm>
            <a:off x="4576762" y="1273629"/>
            <a:ext cx="3620181" cy="1227024"/>
          </a:xfrm>
          <a:prstGeom prst="wedgeRectCallout">
            <a:avLst>
              <a:gd name="adj1" fmla="val -106428"/>
              <a:gd name="adj2" fmla="val 95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a:solidFill>
                  <a:schemeClr val="bg1"/>
                </a:solidFill>
                <a:latin typeface="Arial" charset="0"/>
              </a:rPr>
              <a:t>In May, unemployment rates were significantly higher in 5 states, lower in 4 states and the District of Columbia, and stable in 41 states.</a:t>
            </a:r>
          </a:p>
        </p:txBody>
      </p:sp>
      <p:sp>
        <p:nvSpPr>
          <p:cNvPr id="7" name="AutoShape 7"/>
          <p:cNvSpPr>
            <a:spLocks noChangeArrowheads="1"/>
          </p:cNvSpPr>
          <p:nvPr/>
        </p:nvSpPr>
        <p:spPr bwMode="blackWhite">
          <a:xfrm>
            <a:off x="4212771" y="4100513"/>
            <a:ext cx="2437675" cy="1295912"/>
          </a:xfrm>
          <a:prstGeom prst="wedgeRectCallout">
            <a:avLst>
              <a:gd name="adj1" fmla="val 108614"/>
              <a:gd name="adj2" fmla="val -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15 states have unemployment rates under 4%</a:t>
            </a:r>
          </a:p>
        </p:txBody>
      </p:sp>
    </p:spTree>
    <p:extLst>
      <p:ext uri="{BB962C8B-B14F-4D97-AF65-F5344CB8AC3E}">
        <p14:creationId xmlns:p14="http://schemas.microsoft.com/office/powerpoint/2010/main" val="4210006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How Is Profitability Affected by the President’s Political Party?</a:t>
            </a: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1991–2016:Q1</a:t>
            </a:r>
          </a:p>
        </p:txBody>
      </p:sp>
      <p:sp>
        <p:nvSpPr>
          <p:cNvPr id="14339" name="Text Box 5"/>
          <p:cNvSpPr txBox="1">
            <a:spLocks noChangeArrowheads="1"/>
          </p:cNvSpPr>
          <p:nvPr/>
        </p:nvSpPr>
        <p:spPr bwMode="auto">
          <a:xfrm>
            <a:off x="734383"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2013 ROAS</a:t>
            </a:r>
            <a:r>
              <a:rPr lang="en-US" sz="1200" baseline="30000" dirty="0">
                <a:solidFill>
                  <a:srgbClr val="000000"/>
                </a:solidFill>
              </a:rPr>
              <a:t>1</a:t>
            </a:r>
            <a:r>
              <a:rPr lang="en-US" sz="12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2014 ROAS</a:t>
            </a:r>
            <a:r>
              <a:rPr lang="en-US" sz="1200" baseline="30000" dirty="0">
                <a:solidFill>
                  <a:srgbClr val="000000"/>
                </a:solidFill>
              </a:rPr>
              <a:t>1</a:t>
            </a:r>
            <a:r>
              <a:rPr lang="en-US" sz="120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200" dirty="0">
                <a:solidFill>
                  <a:srgbClr val="000000"/>
                </a:solidFill>
              </a:rPr>
              <a:t>2015 ROAS = 8.4%</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2016 ROAS = 7.9%*</a:t>
            </a:r>
          </a:p>
        </p:txBody>
      </p:sp>
      <p:sp>
        <p:nvSpPr>
          <p:cNvPr id="14340" name="Rectangle 5"/>
          <p:cNvSpPr>
            <a:spLocks noChangeArrowheads="1"/>
          </p:cNvSpPr>
          <p:nvPr/>
        </p:nvSpPr>
        <p:spPr bwMode="auto">
          <a:xfrm>
            <a:off x="-268014" y="6129724"/>
            <a:ext cx="9412014" cy="72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2016 data are for Q1.  Excluding Mortgage &amp; Financial Guaranty insurers yields a 8.2% ROAS in 2014, 9.8% ROAS in 2013, 6.2% ROAS in 2012, 4.7% ROAS for 2011, 7.6% for 2010 and 7.4% for 2009; 2015E is annualized figure based actual figure through Q3 of $44.0</a:t>
            </a:r>
          </a:p>
          <a:p>
            <a:pPr fontAlgn="base">
              <a:lnSpc>
                <a:spcPct val="85000"/>
              </a:lnSpc>
              <a:spcBef>
                <a:spcPct val="25000"/>
              </a:spcBef>
              <a:spcAft>
                <a:spcPct val="0"/>
              </a:spcAft>
              <a:buClr>
                <a:srgbClr val="FF6801"/>
              </a:buClr>
            </a:pPr>
            <a:r>
              <a:rPr lang="en-US" sz="1050" dirty="0">
                <a:solidFill>
                  <a:srgbClr val="000000"/>
                </a:solidFill>
              </a:rPr>
              <a:t>Sources: A.M. Best, ISO; Insurance 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187938631"/>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569677" name="Chart" r:id="rId5" imgW="8715408" imgH="5067439" progId="MSGraph.Chart.8">
                  <p:embed followColorScheme="full"/>
                </p:oleObj>
              </mc:Choice>
              <mc:Fallback>
                <p:oleObj name="Chart" r:id="rId5" imgW="8715408" imgH="506743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5998246" y="1605954"/>
            <a:ext cx="1591274" cy="1203994"/>
          </a:xfrm>
          <a:prstGeom prst="wedgeRectCallout">
            <a:avLst>
              <a:gd name="adj1" fmla="val 114126"/>
              <a:gd name="adj2" fmla="val 22089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in Q1:2016 was down 26.6% from Q1:2015 in part due to higher CATs</a:t>
            </a: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latin typeface="Arial" charset="0"/>
                <a:cs typeface="Arial" charset="0"/>
              </a:rPr>
              <a:t>$ Millions</a:t>
            </a:r>
          </a:p>
        </p:txBody>
      </p:sp>
    </p:spTree>
    <p:custDataLst>
      <p:tags r:id="rId2"/>
    </p:custDataLst>
    <p:extLst>
      <p:ext uri="{BB962C8B-B14F-4D97-AF65-F5344CB8AC3E}">
        <p14:creationId xmlns:p14="http://schemas.microsoft.com/office/powerpoint/2010/main" val="145352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634180180"/>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547210" name="Chart" r:id="rId4" imgW="8639260" imgH="5276919" progId="MSGraph.Chart.8">
                  <p:embed followColorScheme="full"/>
                </p:oleObj>
              </mc:Choice>
              <mc:Fallback>
                <p:oleObj name="Chart" r:id="rId4" imgW="8639260" imgH="5276919"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latin typeface="Arial" charset="0"/>
              </a:rPr>
              <a:t>*Truman administration ROE of 6.97% based on 3 years only, 1950-52;</a:t>
            </a:r>
            <a:r>
              <a:rPr lang="en-US" sz="1000" dirty="0"/>
              <a:t>.</a:t>
            </a:r>
            <a:endParaRPr lang="en-US" sz="1000" dirty="0">
              <a:latin typeface="Arial" charset="0"/>
            </a:endParaRPr>
          </a:p>
          <a:p>
            <a:pPr>
              <a:spcBef>
                <a:spcPct val="0"/>
              </a:spcBef>
              <a:buClrTx/>
              <a:buFontTx/>
              <a:buNone/>
            </a:pPr>
            <a:r>
              <a:rPr lang="en-US" sz="1000" dirty="0">
                <a:latin typeface="Arial" charset="0"/>
              </a:rPr>
              <a:t>  Source: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a:latin typeface="Arial" charset="0"/>
              </a:rPr>
              <a:t>1950-2015</a:t>
            </a:r>
            <a:r>
              <a:rPr lang="en-US" sz="2400" b="1" dirty="0">
                <a:latin typeface="Arial" charset="0"/>
              </a:rPr>
              <a:t>*</a:t>
            </a:r>
          </a:p>
          <a:p>
            <a:pPr>
              <a:lnSpc>
                <a:spcPct val="90000"/>
              </a:lnSpc>
              <a:buClrTx/>
              <a:buFontTx/>
              <a:buNone/>
            </a:pPr>
            <a:r>
              <a:rPr lang="en-US" sz="2400" b="1" dirty="0">
                <a:solidFill>
                  <a:srgbClr val="3333FF"/>
                </a:solidFill>
                <a:latin typeface="Arial" charset="0"/>
              </a:rPr>
              <a:t>Democrats	  7.72%</a:t>
            </a:r>
          </a:p>
          <a:p>
            <a:pPr>
              <a:lnSpc>
                <a:spcPct val="90000"/>
              </a:lnSpc>
              <a:buClrTx/>
              <a:buFontTx/>
              <a:buNone/>
            </a:pPr>
            <a:r>
              <a:rPr lang="en-US" sz="2400" b="1" dirty="0">
                <a:solidFill>
                  <a:srgbClr val="FF0000"/>
                </a:solidFill>
                <a:latin typeface="Arial" charset="0"/>
              </a:rPr>
              <a:t>Republicans	  7.85%</a:t>
            </a: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225A7A"/>
                </a:solidFill>
                <a:effectLst/>
                <a:uLnTx/>
                <a:uFillTx/>
                <a:latin typeface="Arial" charset="0"/>
                <a:ea typeface="+mj-ea"/>
                <a:cs typeface="+mj-cs"/>
              </a:rPr>
              <a:t>P/C</a:t>
            </a:r>
            <a:r>
              <a:rPr kumimoji="0" lang="en-US" sz="3000" b="1" i="0" u="none" strike="noStrike" kern="0" cap="none" spc="0" normalizeH="0" noProof="0" dirty="0">
                <a:ln>
                  <a:noFill/>
                </a:ln>
                <a:solidFill>
                  <a:srgbClr val="225A7A"/>
                </a:solidFill>
                <a:effectLst/>
                <a:uLnTx/>
                <a:uFillTx/>
                <a:latin typeface="Arial" charset="0"/>
                <a:ea typeface="+mj-ea"/>
                <a:cs typeface="+mj-cs"/>
              </a:rPr>
              <a:t> </a:t>
            </a:r>
            <a:r>
              <a:rPr lang="en-US" sz="3000" b="1" kern="0" noProof="0" dirty="0">
                <a:solidFill>
                  <a:srgbClr val="225A7A"/>
                </a:solidFill>
                <a:ea typeface="+mj-ea"/>
                <a:cs typeface="+mj-cs"/>
              </a:rPr>
              <a:t>I</a:t>
            </a:r>
            <a:r>
              <a:rPr lang="en-US" sz="3000" b="1" kern="0" dirty="0" err="1">
                <a:solidFill>
                  <a:srgbClr val="225A7A"/>
                </a:solidFill>
                <a:ea typeface="+mj-ea"/>
                <a:cs typeface="+mj-cs"/>
              </a:rPr>
              <a:t>nsurance</a:t>
            </a:r>
            <a:r>
              <a:rPr lang="en-US" sz="3000" b="1" kern="0" dirty="0">
                <a:solidFill>
                  <a:srgbClr val="225A7A"/>
                </a:solidFill>
                <a:ea typeface="+mj-ea"/>
                <a:cs typeface="+mj-cs"/>
              </a:rPr>
              <a:t> Industry ROE by Presidential Administration, 1950-2015*</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476102347"/>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48235" name="Chart" r:id="rId4" imgW="8296386" imgH="5524639" progId="MSGraph.Chart.8">
                  <p:embed followColorScheme="full"/>
                </p:oleObj>
              </mc:Choice>
              <mc:Fallback>
                <p:oleObj name="Chart" r:id="rId4" imgW="8296386"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a:t>Reagan/Bush I</a:t>
            </a:r>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Bush II</a:t>
            </a:r>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225A7A"/>
                </a:solidFill>
                <a:effectLst/>
                <a:uLnTx/>
                <a:uFillTx/>
                <a:latin typeface="Arial" charset="0"/>
                <a:ea typeface="+mj-ea"/>
                <a:cs typeface="+mj-cs"/>
              </a:rPr>
              <a:t>P/C</a:t>
            </a:r>
            <a:r>
              <a:rPr kumimoji="0" lang="en-US" sz="3000" b="1" i="0" u="none" strike="noStrike" kern="0" cap="none" spc="0" normalizeH="0" noProof="0" dirty="0">
                <a:ln>
                  <a:noFill/>
                </a:ln>
                <a:solidFill>
                  <a:srgbClr val="225A7A"/>
                </a:solidFill>
                <a:effectLst/>
                <a:uLnTx/>
                <a:uFillTx/>
                <a:latin typeface="Arial" charset="0"/>
                <a:ea typeface="+mj-ea"/>
                <a:cs typeface="+mj-cs"/>
              </a:rPr>
              <a:t> </a:t>
            </a:r>
            <a:r>
              <a:rPr lang="en-US" sz="3000" b="1" kern="0" dirty="0">
                <a:solidFill>
                  <a:srgbClr val="225A7A"/>
                </a:solidFill>
                <a:ea typeface="+mj-ea"/>
                <a:cs typeface="+mj-cs"/>
              </a:rPr>
              <a:t>insurance Industry ROE by Presidential Party Affiliation, 1950- 2015*</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64637" y="1829867"/>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Obama</a:t>
            </a:r>
          </a:p>
        </p:txBody>
      </p:sp>
      <p:sp>
        <p:nvSpPr>
          <p:cNvPr id="29" name="Rectangle 4"/>
          <p:cNvSpPr>
            <a:spLocks noChangeArrowheads="1"/>
          </p:cNvSpPr>
          <p:nvPr/>
        </p:nvSpPr>
        <p:spPr bwMode="auto">
          <a:xfrm>
            <a:off x="57043" y="6275336"/>
            <a:ext cx="8428652" cy="554640"/>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a:t>
            </a:r>
            <a:endParaRPr lang="en-US" sz="1000" dirty="0">
              <a:latin typeface="Arial" charset="0"/>
            </a:endParaRPr>
          </a:p>
          <a:p>
            <a:pPr>
              <a:spcBef>
                <a:spcPct val="0"/>
              </a:spcBef>
              <a:buClrTx/>
              <a:buFontTx/>
              <a:buNone/>
            </a:pPr>
            <a:r>
              <a:rPr lang="en-US" sz="1000" dirty="0">
                <a:latin typeface="Arial" charset="0"/>
              </a:rPr>
              <a:t>*2015 data is through Q3.  </a:t>
            </a:r>
          </a:p>
          <a:p>
            <a:pPr>
              <a:spcBef>
                <a:spcPct val="0"/>
              </a:spcBef>
              <a:buClrTx/>
              <a:buFontTx/>
              <a:buNone/>
            </a:pPr>
            <a:r>
              <a:rPr lang="en-US" sz="1000" dirty="0">
                <a:latin typeface="Arial" charset="0"/>
              </a:rPr>
              <a:t>Source: Insurance Information Institute</a:t>
            </a:r>
          </a:p>
        </p:txBody>
      </p:sp>
    </p:spTree>
    <p:extLst>
      <p:ext uri="{BB962C8B-B14F-4D97-AF65-F5344CB8AC3E}">
        <p14:creationId xmlns:p14="http://schemas.microsoft.com/office/powerpoint/2010/main" val="1139170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a:t>
            </a:fld>
            <a:endParaRPr lang="en-US" dirty="0"/>
          </a:p>
        </p:txBody>
      </p:sp>
      <p:sp>
        <p:nvSpPr>
          <p:cNvPr id="82949" name="Rectangle 2"/>
          <p:cNvSpPr>
            <a:spLocks noGrp="1" noChangeArrowheads="1"/>
          </p:cNvSpPr>
          <p:nvPr>
            <p:ph type="title"/>
          </p:nvPr>
        </p:nvSpPr>
        <p:spPr/>
        <p:txBody>
          <a:bodyPr/>
          <a:lstStyle/>
          <a:p>
            <a:r>
              <a:rPr lang="en-US" dirty="0"/>
              <a:t>Trump vs. Clinton:</a:t>
            </a:r>
            <a:br>
              <a:rPr lang="en-US" dirty="0"/>
            </a:br>
            <a:r>
              <a:rPr lang="en-US" dirty="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588000"/>
        </p:xfrm>
        <a:graphic>
          <a:graphicData uri="http://schemas.openxmlformats.org/drawingml/2006/table">
            <a:tbl>
              <a:tblPr firstRow="1" bandRow="1">
                <a:tableStyleId>{5C22544A-7EE6-4342-B048-85BDC9FD1C3A}</a:tableStyleId>
              </a:tblPr>
              <a:tblGrid>
                <a:gridCol w="1814721">
                  <a:extLst>
                    <a:ext uri="{9D8B030D-6E8A-4147-A177-3AD203B41FA5}">
                      <a16:colId xmlns:a16="http://schemas.microsoft.com/office/drawing/2014/main" xmlns="" val="20000"/>
                    </a:ext>
                  </a:extLst>
                </a:gridCol>
                <a:gridCol w="3778359">
                  <a:extLst>
                    <a:ext uri="{9D8B030D-6E8A-4147-A177-3AD203B41FA5}">
                      <a16:colId xmlns:a16="http://schemas.microsoft.com/office/drawing/2014/main" xmlns="" val="20001"/>
                    </a:ext>
                  </a:extLst>
                </a:gridCol>
                <a:gridCol w="3175000">
                  <a:extLst>
                    <a:ext uri="{9D8B030D-6E8A-4147-A177-3AD203B41FA5}">
                      <a16:colId xmlns:a16="http://schemas.microsoft.com/office/drawing/2014/main" xmlns="" val="20002"/>
                    </a:ext>
                  </a:extLst>
                </a:gridCol>
              </a:tblGrid>
              <a:tr h="370840">
                <a:tc>
                  <a:txBody>
                    <a:bodyPr/>
                    <a:lstStyle/>
                    <a:p>
                      <a:r>
                        <a:rPr lang="en-US" dirty="0"/>
                        <a:t>Issue</a:t>
                      </a:r>
                    </a:p>
                  </a:txBody>
                  <a:tcPr/>
                </a:tc>
                <a:tc>
                  <a:txBody>
                    <a:bodyPr/>
                    <a:lstStyle/>
                    <a:p>
                      <a:r>
                        <a:rPr lang="en-US" dirty="0"/>
                        <a:t>Trump</a:t>
                      </a:r>
                    </a:p>
                  </a:txBody>
                  <a:tcPr/>
                </a:tc>
                <a:tc>
                  <a:txBody>
                    <a:bodyPr/>
                    <a:lstStyle/>
                    <a:p>
                      <a:r>
                        <a:rPr lang="en-US" sz="1600" dirty="0"/>
                        <a:t>Clinton</a:t>
                      </a:r>
                    </a:p>
                  </a:txBody>
                  <a:tcPr/>
                </a:tc>
                <a:extLst>
                  <a:ext uri="{0D108BD9-81ED-4DB2-BD59-A6C34878D82A}">
                    <a16:rowId xmlns:a16="http://schemas.microsoft.com/office/drawing/2014/main" xmlns="" val="10000"/>
                  </a:ext>
                </a:extLst>
              </a:tr>
              <a:tr h="370840">
                <a:tc>
                  <a:txBody>
                    <a:bodyPr/>
                    <a:lstStyle/>
                    <a:p>
                      <a:r>
                        <a:rPr lang="en-US" sz="1600" dirty="0"/>
                        <a:t>Economy</a:t>
                      </a:r>
                    </a:p>
                  </a:txBody>
                  <a:tcPr/>
                </a:tc>
                <a:tc>
                  <a:txBody>
                    <a:bodyPr/>
                    <a:lstStyle/>
                    <a:p>
                      <a:r>
                        <a:rPr lang="en-US" sz="1600" b="1" i="1" dirty="0"/>
                        <a:t>Supply</a:t>
                      </a:r>
                      <a:r>
                        <a:rPr lang="en-US" sz="1600" b="1" i="1" baseline="0" dirty="0"/>
                        <a:t> </a:t>
                      </a:r>
                      <a:r>
                        <a:rPr lang="en-US" sz="1600" b="1" i="1" dirty="0"/>
                        <a:t>Side-Like</a:t>
                      </a:r>
                      <a:r>
                        <a:rPr lang="en-US" sz="1600" b="1" i="1" baseline="0" dirty="0"/>
                        <a:t> Philosophy:</a:t>
                      </a:r>
                      <a:r>
                        <a:rPr lang="en-US" sz="1600" baseline="0" dirty="0"/>
                        <a:t> Lower </a:t>
                      </a:r>
                      <a:r>
                        <a:rPr lang="en-US" sz="1600" baseline="0" dirty="0" err="1"/>
                        <a:t>taxes</a:t>
                      </a:r>
                      <a:r>
                        <a:rPr lang="en-US" sz="1600" baseline="0" dirty="0" err="1">
                          <a:sym typeface="Wingdings" panose="05000000000000000000" pitchFamily="2" charset="2"/>
                        </a:rPr>
                        <a:t>Faster</a:t>
                      </a:r>
                      <a:r>
                        <a:rPr lang="en-US" sz="1600" baseline="0" dirty="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a:t>Keynesian</a:t>
                      </a:r>
                      <a:r>
                        <a:rPr lang="en-US" sz="1600" b="1" i="1" baseline="0" dirty="0"/>
                        <a:t> Philosophy: </a:t>
                      </a:r>
                      <a:r>
                        <a:rPr lang="en-US" sz="1600" baseline="0" dirty="0"/>
                        <a:t>More government spending on infrastructure, education, social services; Deficits likely increase as tax increases likely difficult to pass</a:t>
                      </a:r>
                      <a:endParaRPr lang="en-US" sz="1600" dirty="0"/>
                    </a:p>
                  </a:txBody>
                  <a:tcPr/>
                </a:tc>
                <a:extLst>
                  <a:ext uri="{0D108BD9-81ED-4DB2-BD59-A6C34878D82A}">
                    <a16:rowId xmlns:a16="http://schemas.microsoft.com/office/drawing/2014/main" xmlns=""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Interest Rates</a:t>
                      </a:r>
                    </a:p>
                  </a:txBody>
                  <a:tcPr/>
                </a:tc>
                <a:tc>
                  <a:txBody>
                    <a:bodyPr/>
                    <a:lstStyle/>
                    <a:p>
                      <a:r>
                        <a:rPr lang="en-US" sz="1600" baseline="0" dirty="0"/>
                        <a:t>May trend higher with larger deficits; Shift from monetary policy to fiscal focus (tax cuts, government spending)</a:t>
                      </a:r>
                      <a:endParaRPr lang="en-US" sz="1600" dirty="0"/>
                    </a:p>
                  </a:txBody>
                  <a:tcPr/>
                </a:tc>
                <a:tc>
                  <a:txBody>
                    <a:bodyPr/>
                    <a:lstStyle/>
                    <a:p>
                      <a:r>
                        <a:rPr lang="en-US" sz="1600" dirty="0"/>
                        <a:t>Status quo at the Fed; Net impact on interest rates unclear</a:t>
                      </a:r>
                    </a:p>
                  </a:txBody>
                  <a:tcPr/>
                </a:tc>
                <a:extLst>
                  <a:ext uri="{0D108BD9-81ED-4DB2-BD59-A6C34878D82A}">
                    <a16:rowId xmlns:a16="http://schemas.microsoft.com/office/drawing/2014/main" xmlns="" val="10002"/>
                  </a:ext>
                </a:extLst>
              </a:tr>
              <a:tr h="370840">
                <a:tc>
                  <a:txBody>
                    <a:bodyPr/>
                    <a:lstStyle/>
                    <a:p>
                      <a:r>
                        <a:rPr lang="en-US" sz="1600" dirty="0"/>
                        <a:t>Taxes</a:t>
                      </a:r>
                    </a:p>
                  </a:txBody>
                  <a:tcPr/>
                </a:tc>
                <a:tc>
                  <a:txBody>
                    <a:bodyPr/>
                    <a:lstStyle/>
                    <a:p>
                      <a:r>
                        <a:rPr lang="en-US" sz="1600" dirty="0"/>
                        <a:t>Favors lower tax rates for corporate</a:t>
                      </a:r>
                      <a:r>
                        <a:rPr lang="en-US" sz="1600" baseline="0" dirty="0"/>
                        <a:t> and personal income tax rates; Tax code overhaul?</a:t>
                      </a:r>
                      <a:endParaRPr lang="en-US" sz="1600" dirty="0"/>
                    </a:p>
                  </a:txBody>
                  <a:tcPr/>
                </a:tc>
                <a:tc>
                  <a:txBody>
                    <a:bodyPr/>
                    <a:lstStyle/>
                    <a:p>
                      <a:r>
                        <a:rPr lang="en-US" sz="1600" dirty="0"/>
                        <a:t>Unlikely to reduce</a:t>
                      </a:r>
                      <a:r>
                        <a:rPr lang="en-US" sz="1600" baseline="0" dirty="0"/>
                        <a:t> taxes or embark on major overhaul of tax code</a:t>
                      </a:r>
                      <a:endParaRPr lang="en-US" sz="1600" dirty="0"/>
                    </a:p>
                  </a:txBody>
                  <a:tcPr/>
                </a:tc>
                <a:extLst>
                  <a:ext uri="{0D108BD9-81ED-4DB2-BD59-A6C34878D82A}">
                    <a16:rowId xmlns:a16="http://schemas.microsoft.com/office/drawing/2014/main" xmlns="" val="10003"/>
                  </a:ext>
                </a:extLst>
              </a:tr>
              <a:tr h="370840">
                <a:tc>
                  <a:txBody>
                    <a:bodyPr/>
                    <a:lstStyle/>
                    <a:p>
                      <a:r>
                        <a:rPr lang="en-US" sz="1600" dirty="0"/>
                        <a:t>International Trade</a:t>
                      </a:r>
                    </a:p>
                  </a:txBody>
                  <a:tcPr/>
                </a:tc>
                <a:tc>
                  <a:txBody>
                    <a:bodyPr/>
                    <a:lstStyle/>
                    <a:p>
                      <a:r>
                        <a:rPr lang="en-US" sz="1600" dirty="0"/>
                        <a:t>Protectionist</a:t>
                      </a:r>
                      <a:r>
                        <a:rPr lang="en-US" sz="1600" baseline="0" dirty="0"/>
                        <a:t> Tendencies (appeal primarily to manufacturing sector)</a:t>
                      </a:r>
                      <a:endParaRPr lang="en-US" sz="1600" dirty="0"/>
                    </a:p>
                  </a:txBody>
                  <a:tcPr/>
                </a:tc>
                <a:tc>
                  <a:txBody>
                    <a:bodyPr/>
                    <a:lstStyle/>
                    <a:p>
                      <a:r>
                        <a:rPr lang="en-US" sz="1600" dirty="0"/>
                        <a:t>Has criticized Trans-Pacific</a:t>
                      </a:r>
                      <a:r>
                        <a:rPr lang="en-US" sz="1600" baseline="0" dirty="0"/>
                        <a:t> Partnership but is a realist on international matters</a:t>
                      </a:r>
                      <a:endParaRPr lang="en-US" sz="1600" dirty="0"/>
                    </a:p>
                  </a:txBody>
                  <a:tcPr/>
                </a:tc>
                <a:extLst>
                  <a:ext uri="{0D108BD9-81ED-4DB2-BD59-A6C34878D82A}">
                    <a16:rowId xmlns:a16="http://schemas.microsoft.com/office/drawing/2014/main" xmlns="" val="10004"/>
                  </a:ext>
                </a:extLst>
              </a:tr>
              <a:tr h="370840">
                <a:tc>
                  <a:txBody>
                    <a:bodyPr/>
                    <a:lstStyle/>
                    <a:p>
                      <a:r>
                        <a:rPr lang="en-US" sz="1600" dirty="0"/>
                        <a:t>Tort System</a:t>
                      </a:r>
                    </a:p>
                  </a:txBody>
                  <a:tcPr/>
                </a:tc>
                <a:tc>
                  <a:txBody>
                    <a:bodyPr/>
                    <a:lstStyle/>
                    <a:p>
                      <a:r>
                        <a:rPr lang="en-US" sz="1600" dirty="0"/>
                        <a:t>Doesn’t like trial lawyers but</a:t>
                      </a:r>
                      <a:r>
                        <a:rPr lang="en-US" sz="1600" baseline="0" dirty="0"/>
                        <a:t> seems to like filing lawsuits</a:t>
                      </a:r>
                      <a:endParaRPr lang="en-US" sz="1600" dirty="0"/>
                    </a:p>
                  </a:txBody>
                  <a:tcPr/>
                </a:tc>
                <a:tc>
                  <a:txBody>
                    <a:bodyPr/>
                    <a:lstStyle/>
                    <a:p>
                      <a:r>
                        <a:rPr lang="en-US" sz="1600" dirty="0"/>
                        <a:t>Status Quo</a:t>
                      </a:r>
                    </a:p>
                  </a:txBody>
                  <a:tcPr/>
                </a:tc>
                <a:extLst>
                  <a:ext uri="{0D108BD9-81ED-4DB2-BD59-A6C34878D82A}">
                    <a16:rowId xmlns:a16="http://schemas.microsoft.com/office/drawing/2014/main" xmlns="" val="10005"/>
                  </a:ext>
                </a:extLst>
              </a:tr>
              <a:tr h="370840">
                <a:tc>
                  <a:txBody>
                    <a:bodyPr/>
                    <a:lstStyle/>
                    <a:p>
                      <a:r>
                        <a:rPr lang="en-US" sz="1600" dirty="0"/>
                        <a:t>Health</a:t>
                      </a:r>
                      <a:r>
                        <a:rPr lang="en-US" sz="1600" baseline="0" dirty="0"/>
                        <a:t> Care</a:t>
                      </a:r>
                      <a:endParaRPr lang="en-US" sz="1600" dirty="0"/>
                    </a:p>
                  </a:txBody>
                  <a:tcPr/>
                </a:tc>
                <a:tc>
                  <a:txBody>
                    <a:bodyPr/>
                    <a:lstStyle/>
                    <a:p>
                      <a:r>
                        <a:rPr lang="en-US" sz="1600" dirty="0"/>
                        <a:t>ACA</a:t>
                      </a:r>
                      <a:r>
                        <a:rPr lang="en-US" sz="1600" baseline="0" dirty="0"/>
                        <a:t> should be repealed &amp; replaced</a:t>
                      </a:r>
                      <a:endParaRPr lang="en-US" sz="1600" dirty="0"/>
                    </a:p>
                  </a:txBody>
                  <a:tcPr/>
                </a:tc>
                <a:tc>
                  <a:txBody>
                    <a:bodyPr/>
                    <a:lstStyle/>
                    <a:p>
                      <a:r>
                        <a:rPr lang="en-US" sz="1600" dirty="0"/>
                        <a:t>Incremental Change</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6670896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a:solidFill>
                  <a:srgbClr val="000000"/>
                </a:solidFill>
              </a:rPr>
              <a:t>C+</a:t>
            </a: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R Street Insurance Regulation Report Card,  December 2015</a:t>
            </a: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F</a:t>
            </a:r>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6" name="Rectangle 2"/>
          <p:cNvSpPr>
            <a:spLocks noGrp="1" noChangeArrowheads="1"/>
          </p:cNvSpPr>
          <p:nvPr>
            <p:ph type="title" idx="4294967295"/>
          </p:nvPr>
        </p:nvSpPr>
        <p:spPr/>
        <p:txBody>
          <a:bodyPr/>
          <a:lstStyle/>
          <a:p>
            <a:r>
              <a:rPr lang="en-US" altLang="en-US" dirty="0">
                <a:latin typeface="Arial" panose="020B0604020202020204" pitchFamily="34" charset="0"/>
              </a:rPr>
              <a:t>2015 Property and Casualty Insurance</a:t>
            </a:r>
            <a:br>
              <a:rPr lang="en-US" altLang="en-US" dirty="0">
                <a:latin typeface="Arial" panose="020B0604020202020204" pitchFamily="34" charset="0"/>
              </a:rPr>
            </a:br>
            <a:r>
              <a:rPr lang="en-US" altLang="en-US" dirty="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640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0F21901-ED3E-4B39-ADD1-F86BB4E373D3}" type="slidenum">
              <a:rPr lang="en-US" altLang="en-US" sz="900">
                <a:solidFill>
                  <a:schemeClr val="bg1"/>
                </a:solidFill>
              </a:rPr>
              <a:pPr algn="r">
                <a:lnSpc>
                  <a:spcPct val="85000"/>
                </a:lnSpc>
                <a:spcBef>
                  <a:spcPct val="20000"/>
                </a:spcBef>
                <a:buClrTx/>
                <a:buFontTx/>
                <a:buNone/>
              </a:pPr>
              <a:t>24</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a:solidFill>
                  <a:schemeClr val="bg1"/>
                </a:solidFill>
              </a:rPr>
              <a:t>Profitability and Growth in Texas 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747570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5040745-A965-4F90-B898-0F93A5FA28E2}" type="slidenum">
              <a:rPr lang="en-US" altLang="en-US" sz="900"/>
              <a:pPr algn="r">
                <a:lnSpc>
                  <a:spcPct val="85000"/>
                </a:lnSpc>
                <a:spcBef>
                  <a:spcPct val="20000"/>
                </a:spcBef>
                <a:buClrTx/>
                <a:buFontTx/>
                <a:buNone/>
              </a:pPr>
              <a:t>25</a:t>
            </a:fld>
            <a:endParaRPr lang="en-US" altLang="en-US" sz="900"/>
          </a:p>
        </p:txBody>
      </p:sp>
      <p:sp>
        <p:nvSpPr>
          <p:cNvPr id="39939" name="Rectangle 2"/>
          <p:cNvSpPr>
            <a:spLocks noGrp="1" noChangeArrowheads="1"/>
          </p:cNvSpPr>
          <p:nvPr>
            <p:ph type="title" idx="4294967295"/>
          </p:nvPr>
        </p:nvSpPr>
        <p:spPr/>
        <p:txBody>
          <a:bodyPr/>
          <a:lstStyle/>
          <a:p>
            <a:r>
              <a:rPr lang="en-US" altLang="en-US" dirty="0">
                <a:latin typeface="Arial" panose="020B0604020202020204" pitchFamily="34" charset="0"/>
              </a:rPr>
              <a:t>Real GDP Growth: TX vs. U.S.,</a:t>
            </a:r>
            <a:br>
              <a:rPr lang="en-US" altLang="en-US" dirty="0">
                <a:latin typeface="Arial" panose="020B0604020202020204" pitchFamily="34" charset="0"/>
              </a:rPr>
            </a:br>
            <a:r>
              <a:rPr lang="en-US" altLang="en-US" dirty="0">
                <a:latin typeface="Arial" panose="020B0604020202020204" pitchFamily="34" charset="0"/>
              </a:rPr>
              <a:t>2010-2015*</a:t>
            </a:r>
          </a:p>
        </p:txBody>
      </p:sp>
      <p:sp>
        <p:nvSpPr>
          <p:cNvPr id="39940" name="Rectangle 3"/>
          <p:cNvSpPr>
            <a:spLocks noChangeArrowheads="1"/>
          </p:cNvSpPr>
          <p:nvPr/>
        </p:nvSpPr>
        <p:spPr bwMode="auto">
          <a:xfrm>
            <a:off x="0" y="6414802"/>
            <a:ext cx="75692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*2015 Texas figure is average of Q1 through Q3 (latest available).	</a:t>
            </a:r>
          </a:p>
          <a:p>
            <a:pPr>
              <a:spcBef>
                <a:spcPct val="0"/>
              </a:spcBef>
              <a:buFont typeface="Wingdings" panose="05000000000000000000" pitchFamily="2" charset="2"/>
              <a:buNone/>
            </a:pPr>
            <a:r>
              <a:rPr lang="en-US" altLang="en-US" sz="1100" dirty="0"/>
              <a:t>Source: US Bureau of Economic Analysis; Insurance Information Institute.</a:t>
            </a:r>
          </a:p>
        </p:txBody>
      </p:sp>
      <p:graphicFrame>
        <p:nvGraphicFramePr>
          <p:cNvPr id="2026500" name="Object 2"/>
          <p:cNvGraphicFramePr>
            <a:graphicFrameLocks/>
          </p:cNvGraphicFramePr>
          <p:nvPr>
            <p:extLst/>
          </p:nvPr>
        </p:nvGraphicFramePr>
        <p:xfrm>
          <a:off x="347663" y="1262063"/>
          <a:ext cx="8623300" cy="4994275"/>
        </p:xfrm>
        <a:graphic>
          <a:graphicData uri="http://schemas.openxmlformats.org/presentationml/2006/ole">
            <mc:AlternateContent xmlns:mc="http://schemas.openxmlformats.org/markup-compatibility/2006">
              <mc:Choice xmlns:v="urn:schemas-microsoft-com:vml" Requires="v">
                <p:oleObj spid="_x0000_s28617740" name="Chart" r:id="rId4" imgW="8610548" imgH="4600679" progId="MSGraph.Chart.8">
                  <p:embed followColorScheme="full"/>
                </p:oleObj>
              </mc:Choice>
              <mc:Fallback>
                <p:oleObj name="Chart" r:id="rId4" imgW="8610548" imgH="4600679" progId="MSGraph.Chart.8">
                  <p:embed followColorScheme="full"/>
                  <p:pic>
                    <p:nvPicPr>
                      <p:cNvPr id="2026500" name="Object 2"/>
                      <p:cNvPicPr>
                        <a:picLocks noChangeArrowheads="1"/>
                      </p:cNvPicPr>
                      <p:nvPr/>
                    </p:nvPicPr>
                    <p:blipFill>
                      <a:blip r:embed="rId5"/>
                      <a:srcRect/>
                      <a:stretch>
                        <a:fillRect/>
                      </a:stretch>
                    </p:blipFill>
                    <p:spPr bwMode="gray">
                      <a:xfrm>
                        <a:off x="347663" y="1262063"/>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524000" y="1250156"/>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4.0%</a:t>
            </a:r>
          </a:p>
        </p:txBody>
      </p:sp>
      <p:sp>
        <p:nvSpPr>
          <p:cNvPr id="8" name="AutoShape 38"/>
          <p:cNvSpPr>
            <a:spLocks noChangeArrowheads="1"/>
          </p:cNvSpPr>
          <p:nvPr/>
        </p:nvSpPr>
        <p:spPr bwMode="blackWhite">
          <a:xfrm>
            <a:off x="5486400" y="1250155"/>
            <a:ext cx="3484563" cy="1417638"/>
          </a:xfrm>
          <a:prstGeom prst="wedgeRectCallout">
            <a:avLst>
              <a:gd name="adj1" fmla="val 32020"/>
              <a:gd name="adj2" fmla="val 12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The TX economy has grown twice as fast as the US, on average, since 2010.  Recent slowdown is due to the swoon in energy prices.</a:t>
            </a:r>
          </a:p>
        </p:txBody>
      </p:sp>
    </p:spTree>
    <p:extLst>
      <p:ext uri="{BB962C8B-B14F-4D97-AF65-F5344CB8AC3E}">
        <p14:creationId xmlns:p14="http://schemas.microsoft.com/office/powerpoint/2010/main" val="1184802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nodeType="afterGroup">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900"/>
                            </p:stCondLst>
                            <p:childTnLst>
                              <p:par>
                                <p:cTn id="18" presetID="22" presetClass="entr" presetSubtype="8"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0F21901-ED3E-4B39-ADD1-F86BB4E373D3}" type="slidenum">
              <a:rPr lang="en-US" altLang="en-US" sz="900">
                <a:solidFill>
                  <a:schemeClr val="bg1"/>
                </a:solidFill>
              </a:rPr>
              <a:pPr algn="r">
                <a:lnSpc>
                  <a:spcPct val="85000"/>
                </a:lnSpc>
                <a:spcBef>
                  <a:spcPct val="20000"/>
                </a:spcBef>
                <a:buClrTx/>
                <a:buFontTx/>
                <a:buNone/>
              </a:pPr>
              <a:t>26</a:t>
            </a:fld>
            <a:endParaRPr lang="en-US" altLang="en-US" sz="900">
              <a:solidFill>
                <a:schemeClr val="bg1"/>
              </a:solidFill>
            </a:endParaRPr>
          </a:p>
        </p:txBody>
      </p:sp>
      <p:sp>
        <p:nvSpPr>
          <p:cNvPr id="6" name="Rectangle 2"/>
          <p:cNvSpPr txBox="1">
            <a:spLocks noChangeArrowheads="1"/>
          </p:cNvSpPr>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altLang="en-US" kern="0" dirty="0">
                <a:latin typeface="Arial" panose="020B0604020202020204" pitchFamily="34" charset="0"/>
              </a:rPr>
              <a:t>Real GDP Growth by State:</a:t>
            </a:r>
            <a:br>
              <a:rPr lang="en-US" altLang="en-US" kern="0" dirty="0">
                <a:latin typeface="Arial" panose="020B0604020202020204" pitchFamily="34" charset="0"/>
              </a:rPr>
            </a:br>
            <a:r>
              <a:rPr lang="en-US" altLang="en-US" kern="0" dirty="0">
                <a:latin typeface="Arial" panose="020B0604020202020204" pitchFamily="34" charset="0"/>
              </a:rPr>
              <a:t>2015:III - 2015:IV</a:t>
            </a:r>
          </a:p>
        </p:txBody>
      </p:sp>
      <p:sp>
        <p:nvSpPr>
          <p:cNvPr id="3" name="Rectangle 2"/>
          <p:cNvSpPr/>
          <p:nvPr/>
        </p:nvSpPr>
        <p:spPr>
          <a:xfrm>
            <a:off x="3484179" y="3627519"/>
            <a:ext cx="1292773" cy="16381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858" y="1059444"/>
            <a:ext cx="8314138" cy="5411206"/>
          </a:xfrm>
          <a:prstGeom prst="rect">
            <a:avLst/>
          </a:prstGeom>
        </p:spPr>
      </p:pic>
    </p:spTree>
    <p:extLst>
      <p:ext uri="{BB962C8B-B14F-4D97-AF65-F5344CB8AC3E}">
        <p14:creationId xmlns:p14="http://schemas.microsoft.com/office/powerpoint/2010/main" val="3537283772"/>
      </p:ext>
    </p:extLst>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0A73042-ABFA-4EF0-9A87-53A56DEF3626}" type="slidenum">
              <a:rPr lang="en-US" altLang="en-US" sz="900"/>
              <a:pPr algn="r">
                <a:lnSpc>
                  <a:spcPct val="85000"/>
                </a:lnSpc>
                <a:spcBef>
                  <a:spcPct val="20000"/>
                </a:spcBef>
                <a:buClrTx/>
                <a:buFontTx/>
                <a:buNone/>
              </a:pPr>
              <a:t>27</a:t>
            </a:fld>
            <a:endParaRPr lang="en-US" altLang="en-US" sz="900"/>
          </a:p>
        </p:txBody>
      </p:sp>
      <p:sp>
        <p:nvSpPr>
          <p:cNvPr id="11267" name="Rectangle 2"/>
          <p:cNvSpPr>
            <a:spLocks noGrp="1" noChangeArrowheads="1"/>
          </p:cNvSpPr>
          <p:nvPr>
            <p:ph type="title" idx="4294967295"/>
          </p:nvPr>
        </p:nvSpPr>
        <p:spPr/>
        <p:txBody>
          <a:bodyPr/>
          <a:lstStyle/>
          <a:p>
            <a:r>
              <a:rPr lang="en-US" altLang="en-US">
                <a:latin typeface="Arial" panose="020B0604020202020204" pitchFamily="34" charset="0"/>
              </a:rPr>
              <a:t>RNW All Lines: TX vs. U.S., 2005-2014</a:t>
            </a:r>
          </a:p>
        </p:txBody>
      </p:sp>
      <p:sp>
        <p:nvSpPr>
          <p:cNvPr id="1126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18764"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5"/>
          <p:cNvSpPr>
            <a:spLocks noChangeArrowheads="1"/>
          </p:cNvSpPr>
          <p:nvPr/>
        </p:nvSpPr>
        <p:spPr bwMode="blackWhite">
          <a:xfrm>
            <a:off x="4949825" y="3424238"/>
            <a:ext cx="2998788" cy="16668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600" b="1" dirty="0">
                <a:solidFill>
                  <a:srgbClr val="FFFFFF"/>
                </a:solidFill>
              </a:rPr>
              <a:t>P/C Insurer profitability in TX is above that of the US overall over the past decade</a:t>
            </a:r>
          </a:p>
          <a:p>
            <a:pPr algn="ctr" eaLnBrk="1" hangingPunct="1">
              <a:lnSpc>
                <a:spcPct val="95000"/>
              </a:lnSpc>
              <a:spcBef>
                <a:spcPct val="25000"/>
              </a:spcBef>
              <a:buClrTx/>
              <a:buFontTx/>
              <a:buNone/>
            </a:pPr>
            <a:r>
              <a:rPr lang="pt-BR" altLang="en-US" sz="1600" b="1" dirty="0">
                <a:solidFill>
                  <a:srgbClr val="FFFFFF"/>
                </a:solidFill>
              </a:rPr>
              <a:t>US: 7.7%</a:t>
            </a:r>
          </a:p>
          <a:p>
            <a:pPr algn="ctr" eaLnBrk="1" hangingPunct="1">
              <a:lnSpc>
                <a:spcPct val="95000"/>
              </a:lnSpc>
              <a:spcBef>
                <a:spcPct val="25000"/>
              </a:spcBef>
              <a:buClrTx/>
              <a:buFontTx/>
              <a:buNone/>
            </a:pPr>
            <a:r>
              <a:rPr lang="pt-BR" altLang="en-US" sz="1600" b="1" dirty="0">
                <a:solidFill>
                  <a:srgbClr val="FFFFFF"/>
                </a:solidFill>
              </a:rPr>
              <a:t>TX: 7.5%</a:t>
            </a:r>
          </a:p>
        </p:txBody>
      </p:sp>
      <p:sp>
        <p:nvSpPr>
          <p:cNvPr id="11271"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Tree>
    <p:extLst>
      <p:ext uri="{BB962C8B-B14F-4D97-AF65-F5344CB8AC3E}">
        <p14:creationId xmlns:p14="http://schemas.microsoft.com/office/powerpoint/2010/main" val="8384057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0A73042-ABFA-4EF0-9A87-53A56DEF3626}" type="slidenum">
              <a:rPr lang="en-US" altLang="en-US" sz="900"/>
              <a:pPr algn="r">
                <a:lnSpc>
                  <a:spcPct val="85000"/>
                </a:lnSpc>
                <a:spcBef>
                  <a:spcPct val="20000"/>
                </a:spcBef>
                <a:buClrTx/>
                <a:buFontTx/>
                <a:buNone/>
              </a:pPr>
              <a:t>28</a:t>
            </a:fld>
            <a:endParaRPr lang="en-US" altLang="en-US" sz="900"/>
          </a:p>
        </p:txBody>
      </p:sp>
      <p:sp>
        <p:nvSpPr>
          <p:cNvPr id="11267" name="Rectangle 2"/>
          <p:cNvSpPr>
            <a:spLocks noGrp="1" noChangeArrowheads="1"/>
          </p:cNvSpPr>
          <p:nvPr>
            <p:ph type="title" idx="4294967295"/>
          </p:nvPr>
        </p:nvSpPr>
        <p:spPr/>
        <p:txBody>
          <a:bodyPr/>
          <a:lstStyle/>
          <a:p>
            <a:r>
              <a:rPr lang="en-US" altLang="en-US" dirty="0">
                <a:latin typeface="Arial" panose="020B0604020202020204" pitchFamily="34" charset="0"/>
              </a:rPr>
              <a:t>RNW All Lines: TX vs. U.S., 1992-2014</a:t>
            </a:r>
          </a:p>
        </p:txBody>
      </p:sp>
      <p:sp>
        <p:nvSpPr>
          <p:cNvPr id="1126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extLst/>
          </p:nvPr>
        </p:nvGraphicFramePr>
        <p:xfrm>
          <a:off x="173831" y="2192338"/>
          <a:ext cx="8569325" cy="4579937"/>
        </p:xfrm>
        <a:graphic>
          <a:graphicData uri="http://schemas.openxmlformats.org/presentationml/2006/ole">
            <mc:AlternateContent xmlns:mc="http://schemas.openxmlformats.org/markup-compatibility/2006">
              <mc:Choice xmlns:v="urn:schemas-microsoft-com:vml" Requires="v">
                <p:oleObj spid="_x0000_s28619788" name="Chart" r:id="rId4" imgW="8610548" imgH="4600679" progId="MSGraph.Chart.8">
                  <p:embed followColorScheme="full"/>
                </p:oleObj>
              </mc:Choice>
              <mc:Fallback>
                <p:oleObj name="Chart" r:id="rId4" imgW="8610548" imgH="4600679" progId="MSGraph.Chart.8">
                  <p:embed followColorScheme="full"/>
                  <p:pic>
                    <p:nvPicPr>
                      <p:cNvPr id="2026500" name="Object 2"/>
                      <p:cNvPicPr>
                        <a:picLocks noChangeArrowheads="1"/>
                      </p:cNvPicPr>
                      <p:nvPr/>
                    </p:nvPicPr>
                    <p:blipFill>
                      <a:blip r:embed="rId5"/>
                      <a:srcRect/>
                      <a:stretch>
                        <a:fillRect/>
                      </a:stretch>
                    </p:blipFill>
                    <p:spPr bwMode="gray">
                      <a:xfrm>
                        <a:off x="173831" y="21923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5"/>
          <p:cNvSpPr>
            <a:spLocks noChangeArrowheads="1"/>
          </p:cNvSpPr>
          <p:nvPr/>
        </p:nvSpPr>
        <p:spPr bwMode="blackWhite">
          <a:xfrm>
            <a:off x="4430110" y="1094445"/>
            <a:ext cx="4618640" cy="179256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600" b="1" dirty="0">
                <a:solidFill>
                  <a:srgbClr val="FFFFFF"/>
                </a:solidFill>
              </a:rPr>
              <a:t>P/C Insurer profitability in TX is since 1992 is somewhat below that of the US overall primarily to periodic tropical events and the “mold crisis” of the early 2000s</a:t>
            </a:r>
          </a:p>
          <a:p>
            <a:pPr algn="ctr" eaLnBrk="1" hangingPunct="1">
              <a:lnSpc>
                <a:spcPct val="95000"/>
              </a:lnSpc>
              <a:spcBef>
                <a:spcPct val="25000"/>
              </a:spcBef>
              <a:buClrTx/>
              <a:buFontTx/>
              <a:buNone/>
            </a:pPr>
            <a:r>
              <a:rPr lang="pt-BR" altLang="en-US" sz="1600" b="1" dirty="0">
                <a:solidFill>
                  <a:srgbClr val="FFFFFF"/>
                </a:solidFill>
              </a:rPr>
              <a:t>US:  7.4%</a:t>
            </a:r>
          </a:p>
          <a:p>
            <a:pPr algn="ctr" eaLnBrk="1" hangingPunct="1">
              <a:lnSpc>
                <a:spcPct val="95000"/>
              </a:lnSpc>
              <a:spcBef>
                <a:spcPct val="25000"/>
              </a:spcBef>
              <a:buClrTx/>
              <a:buFontTx/>
              <a:buNone/>
            </a:pPr>
            <a:r>
              <a:rPr lang="pt-BR" altLang="en-US" sz="1600" b="1" dirty="0">
                <a:solidFill>
                  <a:srgbClr val="FFFFFF"/>
                </a:solidFill>
              </a:rPr>
              <a:t>TX: 6.0%</a:t>
            </a:r>
          </a:p>
        </p:txBody>
      </p:sp>
      <p:sp>
        <p:nvSpPr>
          <p:cNvPr id="11271" name="Rectangle 31"/>
          <p:cNvSpPr>
            <a:spLocks noChangeArrowheads="1"/>
          </p:cNvSpPr>
          <p:nvPr/>
        </p:nvSpPr>
        <p:spPr bwMode="black">
          <a:xfrm>
            <a:off x="179525" y="1806616"/>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dirty="0">
                <a:solidFill>
                  <a:srgbClr val="225A7A"/>
                </a:solidFill>
              </a:rPr>
              <a:t>(Percent)</a:t>
            </a:r>
          </a:p>
        </p:txBody>
      </p:sp>
      <p:sp>
        <p:nvSpPr>
          <p:cNvPr id="8" name="AutoShape 38"/>
          <p:cNvSpPr>
            <a:spLocks noChangeArrowheads="1"/>
          </p:cNvSpPr>
          <p:nvPr/>
        </p:nvSpPr>
        <p:spPr bwMode="blackWhite">
          <a:xfrm>
            <a:off x="1770500" y="5027751"/>
            <a:ext cx="1697914" cy="593232"/>
          </a:xfrm>
          <a:prstGeom prst="wedgeRectCallout">
            <a:avLst>
              <a:gd name="adj1" fmla="val 75002"/>
              <a:gd name="adj2" fmla="val 114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“Mold Crisis”</a:t>
            </a:r>
          </a:p>
        </p:txBody>
      </p:sp>
      <p:sp>
        <p:nvSpPr>
          <p:cNvPr id="9" name="AutoShape 38"/>
          <p:cNvSpPr>
            <a:spLocks noChangeArrowheads="1"/>
          </p:cNvSpPr>
          <p:nvPr/>
        </p:nvSpPr>
        <p:spPr bwMode="blackWhite">
          <a:xfrm>
            <a:off x="4571507" y="4731135"/>
            <a:ext cx="1403624" cy="593232"/>
          </a:xfrm>
          <a:prstGeom prst="wedgeRectCallout">
            <a:avLst>
              <a:gd name="adj1" fmla="val 13420"/>
              <a:gd name="adj2" fmla="val -129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Hurricane Rita </a:t>
            </a:r>
          </a:p>
        </p:txBody>
      </p:sp>
      <p:sp>
        <p:nvSpPr>
          <p:cNvPr id="10" name="AutoShape 38"/>
          <p:cNvSpPr>
            <a:spLocks noChangeArrowheads="1"/>
          </p:cNvSpPr>
          <p:nvPr/>
        </p:nvSpPr>
        <p:spPr bwMode="blackWhite">
          <a:xfrm>
            <a:off x="6997563" y="5354283"/>
            <a:ext cx="1403624" cy="593232"/>
          </a:xfrm>
          <a:prstGeom prst="wedgeRectCallout">
            <a:avLst>
              <a:gd name="adj1" fmla="val -80929"/>
              <a:gd name="adj2" fmla="val -204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Hurricane Ike</a:t>
            </a:r>
          </a:p>
        </p:txBody>
      </p:sp>
    </p:spTree>
    <p:extLst>
      <p:ext uri="{BB962C8B-B14F-4D97-AF65-F5344CB8AC3E}">
        <p14:creationId xmlns:p14="http://schemas.microsoft.com/office/powerpoint/2010/main" val="39613082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8"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2700"/>
                            </p:stCondLst>
                            <p:childTnLst>
                              <p:par>
                                <p:cTn id="18" presetID="22" presetClass="entr" presetSubtype="8"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3700"/>
                            </p:stCondLst>
                            <p:childTnLst>
                              <p:par>
                                <p:cTn id="22" presetID="22" presetClass="entr" presetSubtype="8"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C2D73BA-2C4B-40BF-B174-1887D4C558E2}" type="slidenum">
              <a:rPr lang="en-US" altLang="en-US" sz="900"/>
              <a:pPr algn="r">
                <a:lnSpc>
                  <a:spcPct val="85000"/>
                </a:lnSpc>
                <a:spcBef>
                  <a:spcPct val="20000"/>
                </a:spcBef>
                <a:buClrTx/>
                <a:buFontTx/>
                <a:buNone/>
              </a:pPr>
              <a:t>29</a:t>
            </a:fld>
            <a:endParaRPr lang="en-US" altLang="en-US" sz="900"/>
          </a:p>
        </p:txBody>
      </p:sp>
      <p:sp>
        <p:nvSpPr>
          <p:cNvPr id="13315" name="Rectangle 2"/>
          <p:cNvSpPr>
            <a:spLocks noGrp="1" noChangeArrowheads="1"/>
          </p:cNvSpPr>
          <p:nvPr>
            <p:ph type="title" idx="4294967295"/>
          </p:nvPr>
        </p:nvSpPr>
        <p:spPr/>
        <p:txBody>
          <a:bodyPr/>
          <a:lstStyle/>
          <a:p>
            <a:r>
              <a:rPr lang="en-US" altLang="en-US">
                <a:latin typeface="Arial" panose="020B0604020202020204" pitchFamily="34" charset="0"/>
              </a:rPr>
              <a:t>RNW PP Auto: TX vs. U.S., 2005-2014</a:t>
            </a:r>
          </a:p>
        </p:txBody>
      </p:sp>
      <p:sp>
        <p:nvSpPr>
          <p:cNvPr id="13316"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620812"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75300" y="12969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6.4%</a:t>
            </a:r>
          </a:p>
        </p:txBody>
      </p:sp>
    </p:spTree>
    <p:extLst>
      <p:ext uri="{BB962C8B-B14F-4D97-AF65-F5344CB8AC3E}">
        <p14:creationId xmlns:p14="http://schemas.microsoft.com/office/powerpoint/2010/main" val="3994763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80269187"/>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70699"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2016*</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*2016 data through Q1.  Profitability =  P/C insurer ROEs. 2011-15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940127" y="4525694"/>
            <a:ext cx="1106399" cy="612539"/>
          </a:xfrm>
          <a:prstGeom prst="wedgeRectCallout">
            <a:avLst>
              <a:gd name="adj1" fmla="val -18738"/>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2014 8.4%</a:t>
            </a:r>
          </a:p>
        </p:txBody>
      </p:sp>
      <p:sp>
        <p:nvSpPr>
          <p:cNvPr id="20" name="AutoShape 8"/>
          <p:cNvSpPr>
            <a:spLocks noChangeArrowheads="1"/>
          </p:cNvSpPr>
          <p:nvPr/>
        </p:nvSpPr>
        <p:spPr bwMode="blackWhite">
          <a:xfrm>
            <a:off x="8026677" y="2623080"/>
            <a:ext cx="1106399" cy="612539"/>
          </a:xfrm>
          <a:prstGeom prst="wedgeRectCallout">
            <a:avLst>
              <a:gd name="adj1" fmla="val -15509"/>
              <a:gd name="adj2" fmla="val 1514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2015: 8.4%</a:t>
            </a:r>
          </a:p>
        </p:txBody>
      </p:sp>
    </p:spTree>
    <p:custDataLst>
      <p:tags r:id="rId2"/>
    </p:custDataLst>
    <p:extLst>
      <p:ext uri="{BB962C8B-B14F-4D97-AF65-F5344CB8AC3E}">
        <p14:creationId xmlns:p14="http://schemas.microsoft.com/office/powerpoint/2010/main" val="11581326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727ED8C-F91D-427C-8D45-D012C9BEA663}" type="slidenum">
              <a:rPr lang="en-US" altLang="en-US" sz="900"/>
              <a:pPr algn="r">
                <a:lnSpc>
                  <a:spcPct val="85000"/>
                </a:lnSpc>
                <a:spcBef>
                  <a:spcPct val="20000"/>
                </a:spcBef>
                <a:buClrTx/>
                <a:buFontTx/>
                <a:buNone/>
              </a:pPr>
              <a:t>30</a:t>
            </a:fld>
            <a:endParaRPr lang="en-US" altLang="en-US" sz="900"/>
          </a:p>
        </p:txBody>
      </p:sp>
      <p:sp>
        <p:nvSpPr>
          <p:cNvPr id="15363" name="Rectangle 2"/>
          <p:cNvSpPr>
            <a:spLocks noGrp="1" noChangeArrowheads="1"/>
          </p:cNvSpPr>
          <p:nvPr>
            <p:ph type="title" idx="4294967295"/>
          </p:nvPr>
        </p:nvSpPr>
        <p:spPr/>
        <p:txBody>
          <a:bodyPr/>
          <a:lstStyle/>
          <a:p>
            <a:r>
              <a:rPr lang="en-US" altLang="en-US">
                <a:latin typeface="Arial" panose="020B0604020202020204" pitchFamily="34" charset="0"/>
              </a:rPr>
              <a:t>RNW Comm. Auto: TX vs. U.S.,</a:t>
            </a:r>
            <a:br>
              <a:rPr lang="en-US" altLang="en-US">
                <a:latin typeface="Arial" panose="020B0604020202020204" pitchFamily="34" charset="0"/>
              </a:rPr>
            </a:br>
            <a:r>
              <a:rPr lang="en-US" altLang="en-US">
                <a:latin typeface="Arial" panose="020B0604020202020204" pitchFamily="34" charset="0"/>
              </a:rPr>
              <a:t>2005-2014</a:t>
            </a:r>
          </a:p>
        </p:txBody>
      </p:sp>
      <p:sp>
        <p:nvSpPr>
          <p:cNvPr id="15364"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47663" y="1471613"/>
          <a:ext cx="8569325" cy="4578350"/>
        </p:xfrm>
        <a:graphic>
          <a:graphicData uri="http://schemas.openxmlformats.org/presentationml/2006/ole">
            <mc:AlternateContent xmlns:mc="http://schemas.openxmlformats.org/markup-compatibility/2006">
              <mc:Choice xmlns:v="urn:schemas-microsoft-com:vml" Requires="v">
                <p:oleObj spid="_x0000_s28621836"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347663" y="14716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15367" name="Rectangle 5"/>
          <p:cNvSpPr>
            <a:spLocks noChangeArrowheads="1"/>
          </p:cNvSpPr>
          <p:nvPr/>
        </p:nvSpPr>
        <p:spPr bwMode="blackWhite">
          <a:xfrm>
            <a:off x="5637213" y="1352550"/>
            <a:ext cx="2843212" cy="1050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Commercial Auto profitability in TX is generally below the US average</a:t>
            </a:r>
          </a:p>
        </p:txBody>
      </p:sp>
      <p:sp>
        <p:nvSpPr>
          <p:cNvPr id="9" name="Text Box 6"/>
          <p:cNvSpPr txBox="1">
            <a:spLocks noChangeArrowheads="1"/>
          </p:cNvSpPr>
          <p:nvPr/>
        </p:nvSpPr>
        <p:spPr bwMode="blackWhite">
          <a:xfrm>
            <a:off x="1168400" y="37607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6.3%</a:t>
            </a:r>
          </a:p>
        </p:txBody>
      </p:sp>
    </p:spTree>
    <p:extLst>
      <p:ext uri="{BB962C8B-B14F-4D97-AF65-F5344CB8AC3E}">
        <p14:creationId xmlns:p14="http://schemas.microsoft.com/office/powerpoint/2010/main" val="3417069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A598B35-D0CF-42D6-BA48-23DC4783042B}" type="slidenum">
              <a:rPr lang="en-US" altLang="en-US" sz="900"/>
              <a:pPr algn="r">
                <a:lnSpc>
                  <a:spcPct val="85000"/>
                </a:lnSpc>
                <a:spcBef>
                  <a:spcPct val="20000"/>
                </a:spcBef>
                <a:buClrTx/>
                <a:buFontTx/>
                <a:buNone/>
              </a:pPr>
              <a:t>31</a:t>
            </a:fld>
            <a:endParaRPr lang="en-US" altLang="en-US" sz="900"/>
          </a:p>
        </p:txBody>
      </p:sp>
      <p:sp>
        <p:nvSpPr>
          <p:cNvPr id="17411" name="Rectangle 2"/>
          <p:cNvSpPr>
            <a:spLocks noGrp="1" noChangeArrowheads="1"/>
          </p:cNvSpPr>
          <p:nvPr>
            <p:ph type="title" idx="4294967295"/>
          </p:nvPr>
        </p:nvSpPr>
        <p:spPr/>
        <p:txBody>
          <a:bodyPr/>
          <a:lstStyle/>
          <a:p>
            <a:r>
              <a:rPr lang="en-US" altLang="en-US">
                <a:latin typeface="Arial" panose="020B0604020202020204" pitchFamily="34" charset="0"/>
              </a:rPr>
              <a:t>RNW Comm. Multi-Peril: TX vs. U.S.,</a:t>
            </a:r>
            <a:br>
              <a:rPr lang="en-US" altLang="en-US">
                <a:latin typeface="Arial" panose="020B0604020202020204" pitchFamily="34" charset="0"/>
              </a:rPr>
            </a:br>
            <a:r>
              <a:rPr lang="en-US" altLang="en-US">
                <a:latin typeface="Arial" panose="020B0604020202020204" pitchFamily="34" charset="0"/>
              </a:rPr>
              <a:t>2005-2014</a:t>
            </a:r>
          </a:p>
        </p:txBody>
      </p:sp>
      <p:sp>
        <p:nvSpPr>
          <p:cNvPr id="17412"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622860"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372100" y="34337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2.7%</a:t>
            </a:r>
          </a:p>
        </p:txBody>
      </p:sp>
    </p:spTree>
    <p:extLst>
      <p:ext uri="{BB962C8B-B14F-4D97-AF65-F5344CB8AC3E}">
        <p14:creationId xmlns:p14="http://schemas.microsoft.com/office/powerpoint/2010/main" val="1693308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691479D-226B-48E2-8970-C6D30736E842}" type="slidenum">
              <a:rPr lang="en-US" altLang="en-US" sz="900"/>
              <a:pPr algn="r">
                <a:lnSpc>
                  <a:spcPct val="85000"/>
                </a:lnSpc>
                <a:spcBef>
                  <a:spcPct val="20000"/>
                </a:spcBef>
                <a:buClrTx/>
                <a:buFontTx/>
                <a:buNone/>
              </a:pPr>
              <a:t>32</a:t>
            </a:fld>
            <a:endParaRPr lang="en-US" altLang="en-US" sz="900"/>
          </a:p>
        </p:txBody>
      </p:sp>
      <p:sp>
        <p:nvSpPr>
          <p:cNvPr id="19459" name="Rectangle 2"/>
          <p:cNvSpPr>
            <a:spLocks noGrp="1" noChangeArrowheads="1"/>
          </p:cNvSpPr>
          <p:nvPr>
            <p:ph type="title" idx="4294967295"/>
          </p:nvPr>
        </p:nvSpPr>
        <p:spPr/>
        <p:txBody>
          <a:bodyPr/>
          <a:lstStyle/>
          <a:p>
            <a:r>
              <a:rPr lang="en-US" altLang="en-US">
                <a:latin typeface="Arial" panose="020B0604020202020204" pitchFamily="34" charset="0"/>
              </a:rPr>
              <a:t>RNW Homeowners: TX vs. U.S.,</a:t>
            </a:r>
            <a:br>
              <a:rPr lang="en-US" altLang="en-US">
                <a:latin typeface="Arial" panose="020B0604020202020204" pitchFamily="34" charset="0"/>
              </a:rPr>
            </a:br>
            <a:r>
              <a:rPr lang="en-US" altLang="en-US">
                <a:latin typeface="Arial" panose="020B0604020202020204" pitchFamily="34" charset="0"/>
              </a:rPr>
              <a:t>2005-2014</a:t>
            </a:r>
          </a:p>
        </p:txBody>
      </p:sp>
      <p:sp>
        <p:nvSpPr>
          <p:cNvPr id="1946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98450" y="1709738"/>
          <a:ext cx="8569325" cy="4579937"/>
        </p:xfrm>
        <a:graphic>
          <a:graphicData uri="http://schemas.openxmlformats.org/presentationml/2006/ole">
            <mc:AlternateContent xmlns:mc="http://schemas.openxmlformats.org/markup-compatibility/2006">
              <mc:Choice xmlns:v="urn:schemas-microsoft-com:vml" Requires="v">
                <p:oleObj spid="_x0000_s28623884"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29845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376863" y="40227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8.3%</a:t>
            </a:r>
          </a:p>
        </p:txBody>
      </p:sp>
    </p:spTree>
    <p:extLst>
      <p:ext uri="{BB962C8B-B14F-4D97-AF65-F5344CB8AC3E}">
        <p14:creationId xmlns:p14="http://schemas.microsoft.com/office/powerpoint/2010/main" val="6165290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691479D-226B-48E2-8970-C6D30736E842}" type="slidenum">
              <a:rPr lang="en-US" altLang="en-US" sz="900"/>
              <a:pPr algn="r">
                <a:lnSpc>
                  <a:spcPct val="85000"/>
                </a:lnSpc>
                <a:spcBef>
                  <a:spcPct val="20000"/>
                </a:spcBef>
                <a:buClrTx/>
                <a:buFontTx/>
                <a:buNone/>
              </a:pPr>
              <a:t>33</a:t>
            </a:fld>
            <a:endParaRPr lang="en-US" altLang="en-US" sz="900"/>
          </a:p>
        </p:txBody>
      </p:sp>
      <p:sp>
        <p:nvSpPr>
          <p:cNvPr id="19459" name="Rectangle 2"/>
          <p:cNvSpPr>
            <a:spLocks noGrp="1" noChangeArrowheads="1"/>
          </p:cNvSpPr>
          <p:nvPr>
            <p:ph type="title" idx="4294967295"/>
          </p:nvPr>
        </p:nvSpPr>
        <p:spPr/>
        <p:txBody>
          <a:bodyPr/>
          <a:lstStyle/>
          <a:p>
            <a:r>
              <a:rPr lang="en-US" altLang="en-US" dirty="0">
                <a:latin typeface="Arial" panose="020B0604020202020204" pitchFamily="34" charset="0"/>
              </a:rPr>
              <a:t>RNW Homeowners: TX vs. U.S.,</a:t>
            </a:r>
            <a:br>
              <a:rPr lang="en-US" altLang="en-US" dirty="0">
                <a:latin typeface="Arial" panose="020B0604020202020204" pitchFamily="34" charset="0"/>
              </a:rPr>
            </a:br>
            <a:r>
              <a:rPr lang="en-US" altLang="en-US" dirty="0">
                <a:latin typeface="Arial" panose="020B0604020202020204" pitchFamily="34" charset="0"/>
              </a:rPr>
              <a:t>1992-2014</a:t>
            </a:r>
          </a:p>
        </p:txBody>
      </p:sp>
      <p:sp>
        <p:nvSpPr>
          <p:cNvPr id="1946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extLst/>
          </p:nvPr>
        </p:nvGraphicFramePr>
        <p:xfrm>
          <a:off x="298450" y="1709738"/>
          <a:ext cx="8569325" cy="4579937"/>
        </p:xfrm>
        <a:graphic>
          <a:graphicData uri="http://schemas.openxmlformats.org/presentationml/2006/ole">
            <mc:AlternateContent xmlns:mc="http://schemas.openxmlformats.org/markup-compatibility/2006">
              <mc:Choice xmlns:v="urn:schemas-microsoft-com:vml" Requires="v">
                <p:oleObj spid="_x0000_s28624908" name="Chart" r:id="rId4" imgW="8610548" imgH="4619798" progId="MSGraph.Chart.8">
                  <p:embed followColorScheme="full"/>
                </p:oleObj>
              </mc:Choice>
              <mc:Fallback>
                <p:oleObj name="Chart" r:id="rId4" imgW="8610548" imgH="4619798" progId="MSGraph.Chart.8">
                  <p:embed followColorScheme="full"/>
                  <p:pic>
                    <p:nvPicPr>
                      <p:cNvPr id="2026500" name="Object 2"/>
                      <p:cNvPicPr>
                        <a:picLocks noChangeArrowheads="1"/>
                      </p:cNvPicPr>
                      <p:nvPr/>
                    </p:nvPicPr>
                    <p:blipFill>
                      <a:blip r:embed="rId5"/>
                      <a:srcRect/>
                      <a:stretch>
                        <a:fillRect/>
                      </a:stretch>
                    </p:blipFill>
                    <p:spPr bwMode="gray">
                      <a:xfrm>
                        <a:off x="29845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6331744" y="11398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1992-2014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1.8%</a:t>
            </a:r>
          </a:p>
        </p:txBody>
      </p:sp>
      <p:sp>
        <p:nvSpPr>
          <p:cNvPr id="8" name="AutoShape 38"/>
          <p:cNvSpPr>
            <a:spLocks noChangeArrowheads="1"/>
          </p:cNvSpPr>
          <p:nvPr/>
        </p:nvSpPr>
        <p:spPr bwMode="blackWhite">
          <a:xfrm>
            <a:off x="4723827" y="5007552"/>
            <a:ext cx="1697914" cy="593232"/>
          </a:xfrm>
          <a:prstGeom prst="wedgeRectCallout">
            <a:avLst>
              <a:gd name="adj1" fmla="val -65205"/>
              <a:gd name="adj2" fmla="val 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“Mold Crisis” and TS Alicia</a:t>
            </a:r>
          </a:p>
        </p:txBody>
      </p:sp>
      <p:sp>
        <p:nvSpPr>
          <p:cNvPr id="10" name="AutoShape 38"/>
          <p:cNvSpPr>
            <a:spLocks noChangeArrowheads="1"/>
          </p:cNvSpPr>
          <p:nvPr/>
        </p:nvSpPr>
        <p:spPr bwMode="blackWhite">
          <a:xfrm>
            <a:off x="3495346" y="2065864"/>
            <a:ext cx="1419389" cy="593232"/>
          </a:xfrm>
          <a:prstGeom prst="wedgeRectCallout">
            <a:avLst>
              <a:gd name="adj1" fmla="val 82150"/>
              <a:gd name="adj2" fmla="val 16030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Hurricane Rita</a:t>
            </a:r>
          </a:p>
        </p:txBody>
      </p:sp>
      <p:sp>
        <p:nvSpPr>
          <p:cNvPr id="11" name="AutoShape 38"/>
          <p:cNvSpPr>
            <a:spLocks noChangeArrowheads="1"/>
          </p:cNvSpPr>
          <p:nvPr/>
        </p:nvSpPr>
        <p:spPr bwMode="blackWhite">
          <a:xfrm>
            <a:off x="6989680" y="4783992"/>
            <a:ext cx="1419389" cy="593232"/>
          </a:xfrm>
          <a:prstGeom prst="wedgeRectCallout">
            <a:avLst>
              <a:gd name="adj1" fmla="val -72241"/>
              <a:gd name="adj2" fmla="val 380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Hurricane Ike</a:t>
            </a:r>
          </a:p>
        </p:txBody>
      </p:sp>
      <p:sp>
        <p:nvSpPr>
          <p:cNvPr id="12" name="AutoShape 38"/>
          <p:cNvSpPr>
            <a:spLocks noChangeArrowheads="1"/>
          </p:cNvSpPr>
          <p:nvPr/>
        </p:nvSpPr>
        <p:spPr bwMode="blackWhite">
          <a:xfrm>
            <a:off x="1535893" y="4885533"/>
            <a:ext cx="1696038" cy="593232"/>
          </a:xfrm>
          <a:prstGeom prst="wedgeRectCallout">
            <a:avLst>
              <a:gd name="adj1" fmla="val -67683"/>
              <a:gd name="adj2" fmla="val 486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Hurricanes Andrew, </a:t>
            </a:r>
            <a:r>
              <a:rPr lang="en-US" b="1" dirty="0" err="1">
                <a:solidFill>
                  <a:schemeClr val="bg1"/>
                </a:solidFill>
              </a:rPr>
              <a:t>Iniki</a:t>
            </a:r>
            <a:endParaRPr lang="en-US" b="1" dirty="0">
              <a:solidFill>
                <a:schemeClr val="bg1"/>
              </a:solidFill>
            </a:endParaRPr>
          </a:p>
        </p:txBody>
      </p:sp>
    </p:spTree>
    <p:extLst>
      <p:ext uri="{BB962C8B-B14F-4D97-AF65-F5344CB8AC3E}">
        <p14:creationId xmlns:p14="http://schemas.microsoft.com/office/powerpoint/2010/main" val="2435584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nodeType="afterGroup">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900"/>
                            </p:stCondLst>
                            <p:childTnLst>
                              <p:par>
                                <p:cTn id="18" presetID="22" presetClass="entr" presetSubtype="8"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3900"/>
                            </p:stCondLst>
                            <p:childTnLst>
                              <p:par>
                                <p:cTn id="22" presetID="22" presetClass="entr" presetSubtype="8"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4900"/>
                            </p:stCondLst>
                            <p:childTnLst>
                              <p:par>
                                <p:cTn id="26" presetID="22" presetClass="entr" presetSubtype="8"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900"/>
                            </p:stCondLst>
                            <p:childTnLst>
                              <p:par>
                                <p:cTn id="30" presetID="22" presetClass="entr" presetSubtype="8" fill="hold" grpId="0" nodeType="after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96E05C2-D490-4571-A040-1074E41EB849}" type="slidenum">
              <a:rPr lang="en-US" altLang="en-US" sz="900"/>
              <a:pPr algn="r">
                <a:lnSpc>
                  <a:spcPct val="85000"/>
                </a:lnSpc>
                <a:spcBef>
                  <a:spcPct val="20000"/>
                </a:spcBef>
                <a:buClrTx/>
                <a:buFontTx/>
                <a:buNone/>
              </a:pPr>
              <a:t>34</a:t>
            </a:fld>
            <a:endParaRPr lang="en-US" altLang="en-US" sz="900"/>
          </a:p>
        </p:txBody>
      </p:sp>
      <p:sp>
        <p:nvSpPr>
          <p:cNvPr id="21507" name="Rectangle 2"/>
          <p:cNvSpPr>
            <a:spLocks noGrp="1" noChangeArrowheads="1"/>
          </p:cNvSpPr>
          <p:nvPr>
            <p:ph type="title" idx="4294967295"/>
          </p:nvPr>
        </p:nvSpPr>
        <p:spPr/>
        <p:txBody>
          <a:bodyPr/>
          <a:lstStyle/>
          <a:p>
            <a:r>
              <a:rPr lang="en-US" altLang="en-US">
                <a:latin typeface="Arial" panose="020B0604020202020204" pitchFamily="34" charset="0"/>
              </a:rPr>
              <a:t>RNW Workers Comp: TX vs. U.S.,</a:t>
            </a:r>
            <a:br>
              <a:rPr lang="en-US" altLang="en-US">
                <a:latin typeface="Arial" panose="020B0604020202020204" pitchFamily="34" charset="0"/>
              </a:rPr>
            </a:br>
            <a:r>
              <a:rPr lang="en-US" altLang="en-US">
                <a:latin typeface="Arial" panose="020B0604020202020204" pitchFamily="34" charset="0"/>
              </a:rPr>
              <a:t>2005-2014</a:t>
            </a:r>
          </a:p>
        </p:txBody>
      </p:sp>
      <p:sp>
        <p:nvSpPr>
          <p:cNvPr id="2150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25932"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963613" y="3370263"/>
            <a:ext cx="2473325"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10.9%</a:t>
            </a:r>
          </a:p>
        </p:txBody>
      </p:sp>
    </p:spTree>
    <p:extLst>
      <p:ext uri="{BB962C8B-B14F-4D97-AF65-F5344CB8AC3E}">
        <p14:creationId xmlns:p14="http://schemas.microsoft.com/office/powerpoint/2010/main" val="1687868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a:latin typeface="Arial" panose="020B0604020202020204" pitchFamily="34" charset="0"/>
              </a:rPr>
              <a:t>All Lines: 10-Year Average RNW TX &amp; Nearby States</a:t>
            </a:r>
          </a:p>
        </p:txBody>
      </p:sp>
      <p:graphicFrame>
        <p:nvGraphicFramePr>
          <p:cNvPr id="23555" name="Object 3"/>
          <p:cNvGraphicFramePr>
            <a:graphicFrameLocks noGrp="1" noChangeAspect="1"/>
          </p:cNvGraphicFramePr>
          <p:nvPr>
            <p:ph type="chart" idx="1"/>
          </p:nvPr>
        </p:nvGraphicFramePr>
        <p:xfrm>
          <a:off x="406400" y="1557338"/>
          <a:ext cx="8639175" cy="4613275"/>
        </p:xfrm>
        <a:graphic>
          <a:graphicData uri="http://schemas.openxmlformats.org/presentationml/2006/ole">
            <mc:AlternateContent xmlns:mc="http://schemas.openxmlformats.org/markup-compatibility/2006">
              <mc:Choice xmlns:v="urn:schemas-microsoft-com:vml" Requires="v">
                <p:oleObj spid="_x0000_s28626956" name="Chart" r:id="rId4" imgW="8829838" imgH="4714979" progId="MSGraph.Chart.8">
                  <p:embed followColorScheme="full"/>
                </p:oleObj>
              </mc:Choice>
              <mc:Fallback>
                <p:oleObj name="Chart" r:id="rId4" imgW="8829838" imgH="4714979" progId="MSGraph.Chart.8">
                  <p:embed followColorScheme="full"/>
                  <p:pic>
                    <p:nvPicPr>
                      <p:cNvPr id="23555" name="Object 3"/>
                      <p:cNvPicPr>
                        <a:picLocks noChangeAspect="1" noChangeArrowheads="1"/>
                      </p:cNvPicPr>
                      <p:nvPr/>
                    </p:nvPicPr>
                    <p:blipFill>
                      <a:blip r:embed="rId5"/>
                      <a:srcRect/>
                      <a:stretch>
                        <a:fillRect/>
                      </a:stretch>
                    </p:blipFill>
                    <p:spPr bwMode="auto">
                      <a:xfrm>
                        <a:off x="406400" y="155733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355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1042988" y="2627313"/>
            <a:ext cx="1866900" cy="1371600"/>
          </a:xfrm>
          <a:prstGeom prst="wedgeRectCallout">
            <a:avLst>
              <a:gd name="adj1" fmla="val 139199"/>
              <a:gd name="adj2" fmla="val -760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Texas All Lines profitability is below the US and above the regional averages</a:t>
            </a:r>
          </a:p>
        </p:txBody>
      </p:sp>
    </p:spTree>
    <p:extLst>
      <p:ext uri="{BB962C8B-B14F-4D97-AF65-F5344CB8AC3E}">
        <p14:creationId xmlns:p14="http://schemas.microsoft.com/office/powerpoint/2010/main" val="5962276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a:latin typeface="Arial" panose="020B0604020202020204" pitchFamily="34" charset="0"/>
              </a:rPr>
              <a:t>PP Auto: 10-Year Average RNW TX &amp; Nearby States</a:t>
            </a:r>
          </a:p>
        </p:txBody>
      </p:sp>
      <p:graphicFrame>
        <p:nvGraphicFramePr>
          <p:cNvPr id="25603" name="Object 3"/>
          <p:cNvGraphicFramePr>
            <a:graphicFrameLocks noGrp="1" noChangeAspect="1"/>
          </p:cNvGraphicFramePr>
          <p:nvPr>
            <p:ph type="chart" idx="1"/>
          </p:nvPr>
        </p:nvGraphicFramePr>
        <p:xfrm>
          <a:off x="406400" y="1557338"/>
          <a:ext cx="8639175" cy="4613275"/>
        </p:xfrm>
        <a:graphic>
          <a:graphicData uri="http://schemas.openxmlformats.org/presentationml/2006/ole">
            <mc:AlternateContent xmlns:mc="http://schemas.openxmlformats.org/markup-compatibility/2006">
              <mc:Choice xmlns:v="urn:schemas-microsoft-com:vml" Requires="v">
                <p:oleObj spid="_x0000_s28627980" name="Chart" r:id="rId4" imgW="8829838" imgH="4714979" progId="MSGraph.Chart.8">
                  <p:embed followColorScheme="full"/>
                </p:oleObj>
              </mc:Choice>
              <mc:Fallback>
                <p:oleObj name="Chart" r:id="rId4" imgW="8829838" imgH="4714979" progId="MSGraph.Chart.8">
                  <p:embed followColorScheme="full"/>
                  <p:pic>
                    <p:nvPicPr>
                      <p:cNvPr id="25603" name="Object 3"/>
                      <p:cNvPicPr>
                        <a:picLocks noChangeAspect="1" noChangeArrowheads="1"/>
                      </p:cNvPicPr>
                      <p:nvPr/>
                    </p:nvPicPr>
                    <p:blipFill>
                      <a:blip r:embed="rId5"/>
                      <a:srcRect/>
                      <a:stretch>
                        <a:fillRect/>
                      </a:stretch>
                    </p:blipFill>
                    <p:spPr bwMode="auto">
                      <a:xfrm>
                        <a:off x="406400" y="155733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4419600" y="3863975"/>
            <a:ext cx="1866900" cy="1371600"/>
          </a:xfrm>
          <a:prstGeom prst="wedgeRectCallout">
            <a:avLst>
              <a:gd name="adj1" fmla="val -95361"/>
              <a:gd name="adj2" fmla="val -89083"/>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Texas PP Auto profitability is above the US and regional averages</a:t>
            </a:r>
          </a:p>
        </p:txBody>
      </p:sp>
    </p:spTree>
    <p:extLst>
      <p:ext uri="{BB962C8B-B14F-4D97-AF65-F5344CB8AC3E}">
        <p14:creationId xmlns:p14="http://schemas.microsoft.com/office/powerpoint/2010/main" val="365363814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56D2312-DA34-4399-BD0B-A6187DD54508}" type="slidenum">
              <a:rPr lang="en-US" altLang="en-US" sz="900" smtClean="0">
                <a:solidFill>
                  <a:srgbClr val="000000"/>
                </a:solidFill>
              </a:rPr>
              <a:pPr>
                <a:lnSpc>
                  <a:spcPct val="85000"/>
                </a:lnSpc>
                <a:spcBef>
                  <a:spcPct val="20000"/>
                </a:spcBef>
                <a:buClrTx/>
                <a:buFontTx/>
                <a:buNone/>
              </a:pPr>
              <a:t>37</a:t>
            </a:fld>
            <a:endParaRPr lang="en-US" altLang="en-US" sz="900">
              <a:solidFill>
                <a:srgbClr val="000000"/>
              </a:solidFill>
            </a:endParaRPr>
          </a:p>
        </p:txBody>
      </p:sp>
      <p:sp>
        <p:nvSpPr>
          <p:cNvPr id="27651" name="Rectangle 191"/>
          <p:cNvSpPr>
            <a:spLocks noGrp="1" noChangeArrowheads="1"/>
          </p:cNvSpPr>
          <p:nvPr>
            <p:ph type="title"/>
          </p:nvPr>
        </p:nvSpPr>
        <p:spPr/>
        <p:txBody>
          <a:bodyPr/>
          <a:lstStyle/>
          <a:p>
            <a:r>
              <a:rPr lang="en-US" altLang="en-US" sz="2400">
                <a:latin typeface="Arial" panose="020B0604020202020204" pitchFamily="34" charset="0"/>
              </a:rPr>
              <a:t>Top Ten Most Expensive And Least Expensive States For Automobile Insurance, 2013 (1)</a:t>
            </a:r>
          </a:p>
        </p:txBody>
      </p:sp>
      <p:graphicFrame>
        <p:nvGraphicFramePr>
          <p:cNvPr id="2098375" name="Group 199"/>
          <p:cNvGraphicFramePr>
            <a:graphicFrameLocks noGrp="1"/>
          </p:cNvGraphicFramePr>
          <p:nvPr/>
        </p:nvGraphicFramePr>
        <p:xfrm>
          <a:off x="609600" y="1524000"/>
          <a:ext cx="7519987" cy="2943228"/>
        </p:xfrm>
        <a:graphic>
          <a:graphicData uri="http://schemas.openxmlformats.org/drawingml/2006/table">
            <a:tbl>
              <a:tblPr/>
              <a:tblGrid>
                <a:gridCol w="639027">
                  <a:extLst>
                    <a:ext uri="{9D8B030D-6E8A-4147-A177-3AD203B41FA5}">
                      <a16:colId xmlns:a16="http://schemas.microsoft.com/office/drawing/2014/main" xmlns="" val="20000"/>
                    </a:ext>
                  </a:extLst>
                </a:gridCol>
                <a:gridCol w="1691812">
                  <a:extLst>
                    <a:ext uri="{9D8B030D-6E8A-4147-A177-3AD203B41FA5}">
                      <a16:colId xmlns:a16="http://schemas.microsoft.com/office/drawing/2014/main" xmlns="" val="20001"/>
                    </a:ext>
                  </a:extLst>
                </a:gridCol>
                <a:gridCol w="1324027">
                  <a:extLst>
                    <a:ext uri="{9D8B030D-6E8A-4147-A177-3AD203B41FA5}">
                      <a16:colId xmlns:a16="http://schemas.microsoft.com/office/drawing/2014/main" xmlns="" val="20002"/>
                    </a:ext>
                  </a:extLst>
                </a:gridCol>
                <a:gridCol w="956242">
                  <a:extLst>
                    <a:ext uri="{9D8B030D-6E8A-4147-A177-3AD203B41FA5}">
                      <a16:colId xmlns:a16="http://schemas.microsoft.com/office/drawing/2014/main" xmlns="" val="20003"/>
                    </a:ext>
                  </a:extLst>
                </a:gridCol>
                <a:gridCol w="1618255">
                  <a:extLst>
                    <a:ext uri="{9D8B030D-6E8A-4147-A177-3AD203B41FA5}">
                      <a16:colId xmlns:a16="http://schemas.microsoft.com/office/drawing/2014/main" xmlns="" val="20004"/>
                    </a:ext>
                  </a:extLst>
                </a:gridCol>
                <a:gridCol w="1290624">
                  <a:extLst>
                    <a:ext uri="{9D8B030D-6E8A-4147-A177-3AD203B41FA5}">
                      <a16:colId xmlns:a16="http://schemas.microsoft.com/office/drawing/2014/main" xmlns="" val="20005"/>
                    </a:ext>
                  </a:extLst>
                </a:gridCol>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p>
                    <a:p>
                      <a:pPr marL="0" marR="0" algn="ctr">
                        <a:spcBef>
                          <a:spcPts val="0"/>
                        </a:spcBef>
                        <a:spcAft>
                          <a:spcPts val="0"/>
                        </a:spcAft>
                      </a:pPr>
                      <a:r>
                        <a:rPr lang="en-US" sz="1400" b="1" dirty="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p>
                    <a:p>
                      <a:pPr marL="0" marR="0" algn="ctr">
                        <a:spcBef>
                          <a:spcPts val="0"/>
                        </a:spcBef>
                        <a:spcAft>
                          <a:spcPts val="0"/>
                        </a:spcAft>
                      </a:pPr>
                      <a:r>
                        <a:rPr lang="en-US" sz="1400" b="1" dirty="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p>
                    <a:p>
                      <a:pPr marL="0" marR="0" algn="ctr">
                        <a:spcBef>
                          <a:spcPts val="0"/>
                        </a:spcBef>
                        <a:spcAft>
                          <a:spcPts val="0"/>
                        </a:spcAft>
                      </a:pPr>
                      <a:r>
                        <a:rPr lang="en-US" sz="1400" b="1" dirty="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extLst>
                  <a:ext uri="{0D108BD9-81ED-4DB2-BD59-A6C34878D82A}">
                    <a16:rowId xmlns:a16="http://schemas.microsoft.com/office/drawing/2014/main" xmlns="" val="10000"/>
                  </a:ext>
                </a:extLst>
              </a:tr>
              <a:tr h="249265">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New Jersey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$1,254.10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Idaho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$553.38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54027">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1,187.49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Iowa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572.14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49265">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New York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1,181.86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South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580.99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49265">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Louisiana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1,146.29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Maine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592.82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49265">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Florida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1,143.83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North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604.58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249265">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Michigan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1,131.40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Wisconsin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621.05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249265">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Delaware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1,101.12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Indiana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249265">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Rhode Island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1,066.25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chemeClr val="tx1"/>
                          </a:solidFill>
                          <a:effectLst/>
                          <a:latin typeface="Arial" panose="020B0604020202020204" pitchFamily="34" charset="0"/>
                        </a:rPr>
                        <a:t>North Carolina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624.76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49265">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Connecticut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1,011.27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Nebraska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638.74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249265">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Massachusetts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1,007.98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Wyoming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639.71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2016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Texas ranked 13th as the most expensive state in 2013, with an average expenditure for auto insurance of $895.44.</a:t>
            </a:r>
            <a:endParaRPr lang="pt-BR" altLang="en-US" sz="1800" b="1" i="1">
              <a:solidFill>
                <a:srgbClr val="FFFFFF"/>
              </a:solidFill>
            </a:endParaRPr>
          </a:p>
        </p:txBody>
      </p:sp>
    </p:spTree>
    <p:extLst>
      <p:ext uri="{BB962C8B-B14F-4D97-AF65-F5344CB8AC3E}">
        <p14:creationId xmlns:p14="http://schemas.microsoft.com/office/powerpoint/2010/main" val="334328081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a:latin typeface="Arial" panose="020B0604020202020204" pitchFamily="34" charset="0"/>
              </a:rPr>
              <a:t>Comm. Auto: 10-Year Average RNW TX &amp; Nearby States</a:t>
            </a:r>
          </a:p>
        </p:txBody>
      </p:sp>
      <p:graphicFrame>
        <p:nvGraphicFramePr>
          <p:cNvPr id="29699"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629004" name="Chart" r:id="rId4" imgW="8829838" imgH="4714979" progId="MSGraph.Chart.8">
                  <p:embed followColorScheme="full"/>
                </p:oleObj>
              </mc:Choice>
              <mc:Fallback>
                <p:oleObj name="Chart" r:id="rId4" imgW="8829838" imgH="4714979" progId="MSGraph.Chart.8">
                  <p:embed followColorScheme="full"/>
                  <p:pic>
                    <p:nvPicPr>
                      <p:cNvPr id="29699" name="Object 3"/>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396875" y="2355850"/>
            <a:ext cx="1866900" cy="1717675"/>
          </a:xfrm>
          <a:prstGeom prst="wedgeRectCallout">
            <a:avLst>
              <a:gd name="adj1" fmla="val 125051"/>
              <a:gd name="adj2" fmla="val 57778"/>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Texas Comm. Auto profitability is below the US average and above the regional averages</a:t>
            </a:r>
          </a:p>
        </p:txBody>
      </p:sp>
    </p:spTree>
    <p:extLst>
      <p:ext uri="{BB962C8B-B14F-4D97-AF65-F5344CB8AC3E}">
        <p14:creationId xmlns:p14="http://schemas.microsoft.com/office/powerpoint/2010/main" val="22344585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a:latin typeface="Arial" panose="020B0604020202020204" pitchFamily="34" charset="0"/>
              </a:rPr>
              <a:t>Comm. M-P: 10-Year Average RNW TX &amp; Nearby States</a:t>
            </a:r>
          </a:p>
        </p:txBody>
      </p:sp>
      <p:graphicFrame>
        <p:nvGraphicFramePr>
          <p:cNvPr id="31747"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630028" name="Chart" r:id="rId4" imgW="8829838" imgH="4714979" progId="MSGraph.Chart.8">
                  <p:embed followColorScheme="full"/>
                </p:oleObj>
              </mc:Choice>
              <mc:Fallback>
                <p:oleObj name="Chart" r:id="rId4" imgW="8829838" imgH="4714979" progId="MSGraph.Chart.8">
                  <p:embed followColorScheme="full"/>
                  <p:pic>
                    <p:nvPicPr>
                      <p:cNvPr id="31747" name="Object 3"/>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174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979488" y="2230438"/>
            <a:ext cx="1866900" cy="1371600"/>
          </a:xfrm>
          <a:prstGeom prst="wedgeRectCallout">
            <a:avLst>
              <a:gd name="adj1" fmla="val 102736"/>
              <a:gd name="adj2" fmla="val 5091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Texas Comm. M-P profitability is below the US and above the regional averages</a:t>
            </a:r>
          </a:p>
        </p:txBody>
      </p:sp>
    </p:spTree>
    <p:extLst>
      <p:ext uri="{BB962C8B-B14F-4D97-AF65-F5344CB8AC3E}">
        <p14:creationId xmlns:p14="http://schemas.microsoft.com/office/powerpoint/2010/main" val="163932806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a:t>
            </a:fld>
            <a:endParaRPr lang="en-US"/>
          </a:p>
        </p:txBody>
      </p:sp>
      <p:sp>
        <p:nvSpPr>
          <p:cNvPr id="52230" name="Rectangle 2"/>
          <p:cNvSpPr>
            <a:spLocks noGrp="1" noChangeArrowheads="1"/>
          </p:cNvSpPr>
          <p:nvPr>
            <p:ph type="title"/>
          </p:nvPr>
        </p:nvSpPr>
        <p:spPr/>
        <p:txBody>
          <a:bodyPr/>
          <a:lstStyle/>
          <a:p>
            <a:r>
              <a:rPr lang="en-US" dirty="0"/>
              <a:t>ROE: Property/Casualty Insurance by Major Event, 1987–2016:Q1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Data for 2016 through Q1.  Excludes Mortgage &amp; Financial Guarantee in 2008 –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a:t>Fortune</a:t>
            </a:r>
            <a:r>
              <a:rPr lang="en-US" sz="1100" dirty="0"/>
              <a:t>;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3031048447"/>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571723"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486774" y="1507225"/>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191978"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577804"/>
            <a:ext cx="1085850" cy="486869"/>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693825"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6768"/>
              <a:gd name="adj2" fmla="val -2405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499696"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214850"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546455"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186542"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62097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585944" y="1777009"/>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32253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095885" y="4280821"/>
            <a:ext cx="1314450" cy="292100"/>
          </a:xfrm>
          <a:prstGeom prst="wedgeRectCallout">
            <a:avLst>
              <a:gd name="adj1" fmla="val -22341"/>
              <a:gd name="adj2" fmla="val -2594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361780"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22872"/>
              <a:gd name="adj2" fmla="val -13250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39723"/>
              <a:gd name="adj2" fmla="val -878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144847"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434275" y="3533163"/>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76106"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692321" y="3030191"/>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24061"/>
              <a:gd name="adj2" fmla="val 1069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Modestly higher CATs</a:t>
            </a:r>
          </a:p>
        </p:txBody>
      </p:sp>
      <p:sp>
        <p:nvSpPr>
          <p:cNvPr id="33" name="Oval 28"/>
          <p:cNvSpPr>
            <a:spLocks noChangeArrowheads="1"/>
          </p:cNvSpPr>
          <p:nvPr/>
        </p:nvSpPr>
        <p:spPr bwMode="auto">
          <a:xfrm>
            <a:off x="8234632" y="3249304"/>
            <a:ext cx="488008"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923818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a:latin typeface="Arial" panose="020B0604020202020204" pitchFamily="34" charset="0"/>
              </a:rPr>
              <a:t>Homeowners: 10-Year Average RNW </a:t>
            </a:r>
            <a:br>
              <a:rPr lang="en-US" altLang="en-US">
                <a:latin typeface="Arial" panose="020B0604020202020204" pitchFamily="34" charset="0"/>
              </a:rPr>
            </a:br>
            <a:r>
              <a:rPr lang="en-US" altLang="en-US">
                <a:latin typeface="Arial" panose="020B0604020202020204" pitchFamily="34" charset="0"/>
              </a:rPr>
              <a:t>TX &amp; Nearby States</a:t>
            </a:r>
          </a:p>
        </p:txBody>
      </p:sp>
      <p:graphicFrame>
        <p:nvGraphicFramePr>
          <p:cNvPr id="33795"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631052" name="Chart" r:id="rId4" imgW="8829838" imgH="4714979" progId="MSGraph.Chart.8">
                  <p:embed followColorScheme="full"/>
                </p:oleObj>
              </mc:Choice>
              <mc:Fallback>
                <p:oleObj name="Chart" r:id="rId4" imgW="8829838" imgH="4714979" progId="MSGraph.Chart.8">
                  <p:embed followColorScheme="full"/>
                  <p:pic>
                    <p:nvPicPr>
                      <p:cNvPr id="33795" name="Object 3"/>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919163" y="1814513"/>
            <a:ext cx="1866900" cy="1371600"/>
          </a:xfrm>
          <a:prstGeom prst="wedgeRectCallout">
            <a:avLst>
              <a:gd name="adj1" fmla="val 153898"/>
              <a:gd name="adj2" fmla="val -1723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Texas Homeowners profitability is above the US and regional averages</a:t>
            </a:r>
          </a:p>
        </p:txBody>
      </p:sp>
    </p:spTree>
    <p:extLst>
      <p:ext uri="{BB962C8B-B14F-4D97-AF65-F5344CB8AC3E}">
        <p14:creationId xmlns:p14="http://schemas.microsoft.com/office/powerpoint/2010/main" val="123815342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9F40D0AD-A111-4C32-BDB4-BF04F51C1EB4}" type="slidenum">
              <a:rPr lang="en-US" altLang="en-US" sz="900" smtClean="0">
                <a:solidFill>
                  <a:srgbClr val="000000"/>
                </a:solidFill>
              </a:rPr>
              <a:pPr>
                <a:lnSpc>
                  <a:spcPct val="85000"/>
                </a:lnSpc>
                <a:spcBef>
                  <a:spcPct val="20000"/>
                </a:spcBef>
                <a:buClrTx/>
                <a:buFontTx/>
                <a:buNone/>
              </a:pPr>
              <a:t>41</a:t>
            </a:fld>
            <a:endParaRPr lang="en-US" altLang="en-US" sz="900">
              <a:solidFill>
                <a:srgbClr val="000000"/>
              </a:solidFill>
            </a:endParaRPr>
          </a:p>
        </p:txBody>
      </p:sp>
      <p:sp>
        <p:nvSpPr>
          <p:cNvPr id="35843" name="Rectangle 191"/>
          <p:cNvSpPr>
            <a:spLocks noGrp="1" noChangeArrowheads="1"/>
          </p:cNvSpPr>
          <p:nvPr>
            <p:ph type="title"/>
          </p:nvPr>
        </p:nvSpPr>
        <p:spPr/>
        <p:txBody>
          <a:bodyPr/>
          <a:lstStyle/>
          <a:p>
            <a:r>
              <a:rPr lang="en-US" altLang="en-US" sz="2400">
                <a:latin typeface="Arial" panose="020B0604020202020204" pitchFamily="34" charset="0"/>
              </a:rPr>
              <a:t>Top Ten Most Expensive And Least Expensive States For Homeowners Insurance, 2013 (1)</a:t>
            </a:r>
          </a:p>
        </p:txBody>
      </p:sp>
      <p:graphicFrame>
        <p:nvGraphicFramePr>
          <p:cNvPr id="2098375" name="Group 199"/>
          <p:cNvGraphicFramePr>
            <a:graphicFrameLocks noGrp="1"/>
          </p:cNvGraphicFramePr>
          <p:nvPr>
            <p:extLst>
              <p:ext uri="{D42A27DB-BD31-4B8C-83A1-F6EECF244321}">
                <p14:modId xmlns:p14="http://schemas.microsoft.com/office/powerpoint/2010/main" val="229374873"/>
              </p:ext>
            </p:extLst>
          </p:nvPr>
        </p:nvGraphicFramePr>
        <p:xfrm>
          <a:off x="598488" y="1874838"/>
          <a:ext cx="7519987" cy="2943228"/>
        </p:xfrm>
        <a:graphic>
          <a:graphicData uri="http://schemas.openxmlformats.org/drawingml/2006/table">
            <a:tbl>
              <a:tblPr/>
              <a:tblGrid>
                <a:gridCol w="639027">
                  <a:extLst>
                    <a:ext uri="{9D8B030D-6E8A-4147-A177-3AD203B41FA5}">
                      <a16:colId xmlns:a16="http://schemas.microsoft.com/office/drawing/2014/main" xmlns="" val="20000"/>
                    </a:ext>
                  </a:extLst>
                </a:gridCol>
                <a:gridCol w="1691812">
                  <a:extLst>
                    <a:ext uri="{9D8B030D-6E8A-4147-A177-3AD203B41FA5}">
                      <a16:colId xmlns:a16="http://schemas.microsoft.com/office/drawing/2014/main" xmlns="" val="20001"/>
                    </a:ext>
                  </a:extLst>
                </a:gridCol>
                <a:gridCol w="1324027">
                  <a:extLst>
                    <a:ext uri="{9D8B030D-6E8A-4147-A177-3AD203B41FA5}">
                      <a16:colId xmlns:a16="http://schemas.microsoft.com/office/drawing/2014/main" xmlns="" val="20002"/>
                    </a:ext>
                  </a:extLst>
                </a:gridCol>
                <a:gridCol w="956242">
                  <a:extLst>
                    <a:ext uri="{9D8B030D-6E8A-4147-A177-3AD203B41FA5}">
                      <a16:colId xmlns:a16="http://schemas.microsoft.com/office/drawing/2014/main" xmlns="" val="20003"/>
                    </a:ext>
                  </a:extLst>
                </a:gridCol>
                <a:gridCol w="1618255">
                  <a:extLst>
                    <a:ext uri="{9D8B030D-6E8A-4147-A177-3AD203B41FA5}">
                      <a16:colId xmlns:a16="http://schemas.microsoft.com/office/drawing/2014/main" xmlns="" val="20004"/>
                    </a:ext>
                  </a:extLst>
                </a:gridCol>
                <a:gridCol w="1290624">
                  <a:extLst>
                    <a:ext uri="{9D8B030D-6E8A-4147-A177-3AD203B41FA5}">
                      <a16:colId xmlns:a16="http://schemas.microsoft.com/office/drawing/2014/main" xmlns="" val="20005"/>
                    </a:ext>
                  </a:extLst>
                </a:gridCol>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p>
                    <a:p>
                      <a:pPr marL="0" marR="0" algn="ctr">
                        <a:spcBef>
                          <a:spcPts val="0"/>
                        </a:spcBef>
                        <a:spcAft>
                          <a:spcPts val="0"/>
                        </a:spcAft>
                      </a:pPr>
                      <a:r>
                        <a:rPr lang="en-US" sz="1400" b="1" dirty="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HO average</a:t>
                      </a:r>
                      <a:r>
                        <a:rPr lang="en-US" sz="1400" b="1" baseline="0" dirty="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p>
                    <a:p>
                      <a:pPr marL="0" marR="0" algn="ctr">
                        <a:spcBef>
                          <a:spcPts val="0"/>
                        </a:spcBef>
                        <a:spcAft>
                          <a:spcPts val="0"/>
                        </a:spcAft>
                      </a:pPr>
                      <a:r>
                        <a:rPr lang="en-US" sz="1400" b="1" dirty="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HO average</a:t>
                      </a:r>
                      <a:r>
                        <a:rPr lang="en-US" sz="1400" b="1" baseline="0" dirty="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extLst>
                  <a:ext uri="{0D108BD9-81ED-4DB2-BD59-A6C34878D82A}">
                    <a16:rowId xmlns:a16="http://schemas.microsoft.com/office/drawing/2014/main" xmlns="" val="10000"/>
                  </a:ext>
                </a:extLst>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$2,115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561</a:t>
                      </a: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600" b="1" i="1" u="none" strike="noStrike" dirty="0">
                          <a:solidFill>
                            <a:schemeClr val="accent6"/>
                          </a:solidFill>
                          <a:effectLst/>
                          <a:latin typeface="Arial" panose="020B0604020202020204" pitchFamily="34" charset="0"/>
                        </a:rPr>
                        <a:t>Texas (2)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1,837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1,822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1,654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665</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1,395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687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1,334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1,323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724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l"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763</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Massachusetts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1,263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776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©2016 National Association of Insurance Commissioners (NAIC). Reprinted with permission. Further reprint or distribution strictly prohibited without written permission of NAIC.</a:t>
            </a:r>
          </a:p>
        </p:txBody>
      </p:sp>
      <p:sp>
        <p:nvSpPr>
          <p:cNvPr id="3593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Texas ranked as the 2nd most expensive state for homeowners insurance in 2013, with an average expenditure of $1,837.</a:t>
            </a:r>
          </a:p>
        </p:txBody>
      </p:sp>
    </p:spTree>
    <p:extLst>
      <p:ext uri="{BB962C8B-B14F-4D97-AF65-F5344CB8AC3E}">
        <p14:creationId xmlns:p14="http://schemas.microsoft.com/office/powerpoint/2010/main" val="3013268785"/>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a:latin typeface="Arial" panose="020B0604020202020204" pitchFamily="34" charset="0"/>
              </a:rPr>
              <a:t>Workers Comp.: 10-Year Average RNW</a:t>
            </a:r>
            <a:br>
              <a:rPr lang="en-US" altLang="en-US">
                <a:latin typeface="Arial" panose="020B0604020202020204" pitchFamily="34" charset="0"/>
              </a:rPr>
            </a:br>
            <a:r>
              <a:rPr lang="en-US" altLang="en-US">
                <a:latin typeface="Arial" panose="020B0604020202020204" pitchFamily="34" charset="0"/>
              </a:rPr>
              <a:t>TX &amp; Nearby States</a:t>
            </a:r>
          </a:p>
        </p:txBody>
      </p:sp>
      <p:graphicFrame>
        <p:nvGraphicFramePr>
          <p:cNvPr id="37891" name="Object 3"/>
          <p:cNvGraphicFramePr>
            <a:graphicFrameLocks noGrp="1" noChangeAspect="1"/>
          </p:cNvGraphicFramePr>
          <p:nvPr>
            <p:ph type="chart" idx="1"/>
          </p:nvPr>
        </p:nvGraphicFramePr>
        <p:xfrm>
          <a:off x="396875" y="1527175"/>
          <a:ext cx="8639175" cy="4613275"/>
        </p:xfrm>
        <a:graphic>
          <a:graphicData uri="http://schemas.openxmlformats.org/presentationml/2006/ole">
            <mc:AlternateContent xmlns:mc="http://schemas.openxmlformats.org/markup-compatibility/2006">
              <mc:Choice xmlns:v="urn:schemas-microsoft-com:vml" Requires="v">
                <p:oleObj spid="_x0000_s28632076" name="Chart" r:id="rId4" imgW="8829838" imgH="4714979" progId="MSGraph.Chart.8">
                  <p:embed followColorScheme="full"/>
                </p:oleObj>
              </mc:Choice>
              <mc:Fallback>
                <p:oleObj name="Chart" r:id="rId4" imgW="8829838" imgH="4714979" progId="MSGraph.Chart.8">
                  <p:embed followColorScheme="full"/>
                  <p:pic>
                    <p:nvPicPr>
                      <p:cNvPr id="37891" name="Object 3"/>
                      <p:cNvPicPr>
                        <a:picLocks noChangeAspect="1" noChangeArrowheads="1"/>
                      </p:cNvPicPr>
                      <p:nvPr/>
                    </p:nvPicPr>
                    <p:blipFill>
                      <a:blip r:embed="rId5"/>
                      <a:srcRect/>
                      <a:stretch>
                        <a:fillRect/>
                      </a:stretch>
                    </p:blipFill>
                    <p:spPr bwMode="auto">
                      <a:xfrm>
                        <a:off x="396875" y="1527175"/>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789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
        <p:nvSpPr>
          <p:cNvPr id="6" name="AutoShape 6"/>
          <p:cNvSpPr>
            <a:spLocks noChangeArrowheads="1"/>
          </p:cNvSpPr>
          <p:nvPr/>
        </p:nvSpPr>
        <p:spPr bwMode="blackWhite">
          <a:xfrm>
            <a:off x="877888" y="1527175"/>
            <a:ext cx="1866900" cy="1371600"/>
          </a:xfrm>
          <a:prstGeom prst="wedgeRectCallout">
            <a:avLst>
              <a:gd name="adj1" fmla="val 103282"/>
              <a:gd name="adj2" fmla="val 37583"/>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Texas Workers Comp profitability is above the US and regional averages</a:t>
            </a:r>
          </a:p>
        </p:txBody>
      </p:sp>
    </p:spTree>
    <p:extLst>
      <p:ext uri="{BB962C8B-B14F-4D97-AF65-F5344CB8AC3E}">
        <p14:creationId xmlns:p14="http://schemas.microsoft.com/office/powerpoint/2010/main" val="21022679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5040745-A965-4F90-B898-0F93A5FA28E2}" type="slidenum">
              <a:rPr lang="en-US" altLang="en-US" sz="900"/>
              <a:pPr algn="r">
                <a:lnSpc>
                  <a:spcPct val="85000"/>
                </a:lnSpc>
                <a:spcBef>
                  <a:spcPct val="20000"/>
                </a:spcBef>
                <a:buClrTx/>
                <a:buFontTx/>
                <a:buNone/>
              </a:pPr>
              <a:t>43</a:t>
            </a:fld>
            <a:endParaRPr lang="en-US" altLang="en-US" sz="900"/>
          </a:p>
        </p:txBody>
      </p:sp>
      <p:sp>
        <p:nvSpPr>
          <p:cNvPr id="39939" name="Rectangle 2"/>
          <p:cNvSpPr>
            <a:spLocks noGrp="1" noChangeArrowheads="1"/>
          </p:cNvSpPr>
          <p:nvPr>
            <p:ph type="title" idx="4294967295"/>
          </p:nvPr>
        </p:nvSpPr>
        <p:spPr/>
        <p:txBody>
          <a:bodyPr/>
          <a:lstStyle/>
          <a:p>
            <a:r>
              <a:rPr lang="en-US" altLang="en-US">
                <a:latin typeface="Arial" panose="020B0604020202020204" pitchFamily="34" charset="0"/>
              </a:rPr>
              <a:t>All Lines DWP Growth: TX vs. U.S., 2006-2015</a:t>
            </a:r>
          </a:p>
        </p:txBody>
      </p:sp>
      <p:sp>
        <p:nvSpPr>
          <p:cNvPr id="3994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47663" y="1262063"/>
          <a:ext cx="8623300" cy="4994275"/>
        </p:xfrm>
        <a:graphic>
          <a:graphicData uri="http://schemas.openxmlformats.org/presentationml/2006/ole">
            <mc:AlternateContent xmlns:mc="http://schemas.openxmlformats.org/markup-compatibility/2006">
              <mc:Choice xmlns:v="urn:schemas-microsoft-com:vml" Requires="v">
                <p:oleObj spid="_x0000_s28633100"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347663" y="1262063"/>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221038" y="112553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4.1%</a:t>
            </a:r>
          </a:p>
        </p:txBody>
      </p:sp>
    </p:spTree>
    <p:extLst>
      <p:ext uri="{BB962C8B-B14F-4D97-AF65-F5344CB8AC3E}">
        <p14:creationId xmlns:p14="http://schemas.microsoft.com/office/powerpoint/2010/main" val="792076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565BACF-AAC3-44C2-BAC7-9753EB9B106F}" type="slidenum">
              <a:rPr lang="en-US" altLang="en-US" sz="900"/>
              <a:pPr algn="r">
                <a:lnSpc>
                  <a:spcPct val="85000"/>
                </a:lnSpc>
                <a:spcBef>
                  <a:spcPct val="20000"/>
                </a:spcBef>
                <a:buClrTx/>
                <a:buFontTx/>
                <a:buNone/>
              </a:pPr>
              <a:t>44</a:t>
            </a:fld>
            <a:endParaRPr lang="en-US" altLang="en-US" sz="900"/>
          </a:p>
        </p:txBody>
      </p:sp>
      <p:sp>
        <p:nvSpPr>
          <p:cNvPr id="41987" name="Rectangle 2"/>
          <p:cNvSpPr>
            <a:spLocks noGrp="1" noChangeArrowheads="1"/>
          </p:cNvSpPr>
          <p:nvPr>
            <p:ph type="title" idx="4294967295"/>
          </p:nvPr>
        </p:nvSpPr>
        <p:spPr/>
        <p:txBody>
          <a:bodyPr/>
          <a:lstStyle/>
          <a:p>
            <a:r>
              <a:rPr lang="en-US" altLang="en-US">
                <a:latin typeface="Arial" panose="020B0604020202020204" pitchFamily="34" charset="0"/>
              </a:rPr>
              <a:t>Comm. Lines DWP Growth: </a:t>
            </a:r>
            <a:br>
              <a:rPr lang="en-US" altLang="en-US">
                <a:latin typeface="Arial" panose="020B0604020202020204" pitchFamily="34" charset="0"/>
              </a:rPr>
            </a:br>
            <a:r>
              <a:rPr lang="en-US" altLang="en-US">
                <a:latin typeface="Arial" panose="020B0604020202020204" pitchFamily="34" charset="0"/>
              </a:rPr>
              <a:t>TX vs. U.S., 2006-2015</a:t>
            </a:r>
          </a:p>
        </p:txBody>
      </p:sp>
      <p:sp>
        <p:nvSpPr>
          <p:cNvPr id="4198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47663" y="1674813"/>
          <a:ext cx="8569325" cy="4578350"/>
        </p:xfrm>
        <a:graphic>
          <a:graphicData uri="http://schemas.openxmlformats.org/presentationml/2006/ole">
            <mc:AlternateContent xmlns:mc="http://schemas.openxmlformats.org/markup-compatibility/2006">
              <mc:Choice xmlns:v="urn:schemas-microsoft-com:vml" Requires="v">
                <p:oleObj spid="_x0000_s28634124"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347663" y="16748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387600" y="12715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3.6%</a:t>
            </a:r>
          </a:p>
        </p:txBody>
      </p:sp>
    </p:spTree>
    <p:extLst>
      <p:ext uri="{BB962C8B-B14F-4D97-AF65-F5344CB8AC3E}">
        <p14:creationId xmlns:p14="http://schemas.microsoft.com/office/powerpoint/2010/main" val="27267214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62D1AE4-EBAD-4D12-8401-8E70B24684BD}" type="slidenum">
              <a:rPr lang="en-US" altLang="en-US" sz="900"/>
              <a:pPr algn="r">
                <a:lnSpc>
                  <a:spcPct val="85000"/>
                </a:lnSpc>
                <a:spcBef>
                  <a:spcPct val="20000"/>
                </a:spcBef>
                <a:buClrTx/>
                <a:buFontTx/>
                <a:buNone/>
              </a:pPr>
              <a:t>45</a:t>
            </a:fld>
            <a:endParaRPr lang="en-US" altLang="en-US" sz="900"/>
          </a:p>
        </p:txBody>
      </p:sp>
      <p:sp>
        <p:nvSpPr>
          <p:cNvPr id="44035" name="Rectangle 2"/>
          <p:cNvSpPr>
            <a:spLocks noGrp="1" noChangeArrowheads="1"/>
          </p:cNvSpPr>
          <p:nvPr>
            <p:ph type="title" idx="4294967295"/>
          </p:nvPr>
        </p:nvSpPr>
        <p:spPr>
          <a:xfrm>
            <a:off x="298450" y="90488"/>
            <a:ext cx="7608888" cy="860425"/>
          </a:xfrm>
        </p:spPr>
        <p:txBody>
          <a:bodyPr/>
          <a:lstStyle/>
          <a:p>
            <a:r>
              <a:rPr lang="en-US" altLang="en-US">
                <a:latin typeface="Arial" panose="020B0604020202020204" pitchFamily="34" charset="0"/>
              </a:rPr>
              <a:t>Personal Lines DWP Growth: </a:t>
            </a:r>
            <a:br>
              <a:rPr lang="en-US" altLang="en-US">
                <a:latin typeface="Arial" panose="020B0604020202020204" pitchFamily="34" charset="0"/>
              </a:rPr>
            </a:br>
            <a:r>
              <a:rPr lang="en-US" altLang="en-US">
                <a:latin typeface="Arial" panose="020B0604020202020204" pitchFamily="34" charset="0"/>
              </a:rPr>
              <a:t>TX vs. U.S., 2006-2015</a:t>
            </a:r>
          </a:p>
        </p:txBody>
      </p:sp>
      <p:sp>
        <p:nvSpPr>
          <p:cNvPr id="4403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35148"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430588" y="12969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4.7%</a:t>
            </a:r>
          </a:p>
        </p:txBody>
      </p:sp>
    </p:spTree>
    <p:extLst>
      <p:ext uri="{BB962C8B-B14F-4D97-AF65-F5344CB8AC3E}">
        <p14:creationId xmlns:p14="http://schemas.microsoft.com/office/powerpoint/2010/main" val="2317099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71C9E44-096C-4665-9101-09C01FF8AA49}" type="slidenum">
              <a:rPr lang="en-US" altLang="en-US" sz="900"/>
              <a:pPr algn="r">
                <a:lnSpc>
                  <a:spcPct val="85000"/>
                </a:lnSpc>
                <a:spcBef>
                  <a:spcPct val="20000"/>
                </a:spcBef>
                <a:buClrTx/>
                <a:buFontTx/>
                <a:buNone/>
              </a:pPr>
              <a:t>46</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a:latin typeface="Arial" panose="020B0604020202020204" pitchFamily="34" charset="0"/>
              </a:rPr>
              <a:t>Private Passenger Auto DWP Growth: </a:t>
            </a:r>
            <a:br>
              <a:rPr lang="en-US" altLang="en-US">
                <a:latin typeface="Arial" panose="020B0604020202020204" pitchFamily="34" charset="0"/>
              </a:rPr>
            </a:br>
            <a:r>
              <a:rPr lang="en-US" altLang="en-US">
                <a:latin typeface="Arial" panose="020B0604020202020204" pitchFamily="34" charset="0"/>
              </a:rPr>
              <a:t>TX vs. U.S., 2006-2015</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28636172"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344863" y="1360488"/>
            <a:ext cx="2474912" cy="1387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4.3%</a:t>
            </a:r>
          </a:p>
        </p:txBody>
      </p:sp>
    </p:spTree>
    <p:extLst>
      <p:ext uri="{BB962C8B-B14F-4D97-AF65-F5344CB8AC3E}">
        <p14:creationId xmlns:p14="http://schemas.microsoft.com/office/powerpoint/2010/main" val="23691850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947F4C2-AB3B-447A-AE4F-2B70C4267E8A}" type="slidenum">
              <a:rPr lang="en-US" altLang="en-US" sz="900"/>
              <a:pPr algn="r">
                <a:lnSpc>
                  <a:spcPct val="85000"/>
                </a:lnSpc>
                <a:spcBef>
                  <a:spcPct val="20000"/>
                </a:spcBef>
                <a:buClrTx/>
                <a:buFontTx/>
                <a:buNone/>
              </a:pPr>
              <a:t>47</a:t>
            </a:fld>
            <a:endParaRPr lang="en-US" altLang="en-US" sz="900"/>
          </a:p>
        </p:txBody>
      </p:sp>
      <p:sp>
        <p:nvSpPr>
          <p:cNvPr id="48131" name="Rectangle 2"/>
          <p:cNvSpPr>
            <a:spLocks noGrp="1" noChangeArrowheads="1"/>
          </p:cNvSpPr>
          <p:nvPr>
            <p:ph type="title" idx="4294967295"/>
          </p:nvPr>
        </p:nvSpPr>
        <p:spPr>
          <a:xfrm>
            <a:off x="298450" y="90488"/>
            <a:ext cx="7608888" cy="860425"/>
          </a:xfrm>
        </p:spPr>
        <p:txBody>
          <a:bodyPr/>
          <a:lstStyle/>
          <a:p>
            <a:r>
              <a:rPr lang="en-US" altLang="en-US">
                <a:latin typeface="Arial" panose="020B0604020202020204" pitchFamily="34" charset="0"/>
              </a:rPr>
              <a:t>Homeowner’s MP DWP Growth: TX vs. U.S., 2006-2015</a:t>
            </a:r>
          </a:p>
        </p:txBody>
      </p:sp>
      <p:sp>
        <p:nvSpPr>
          <p:cNvPr id="4813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37196" name="Chart" r:id="rId4" imgW="8610548" imgH="4610239" progId="MSGraph.Chart.8">
                  <p:embed followColorScheme="full"/>
                </p:oleObj>
              </mc:Choice>
              <mc:Fallback>
                <p:oleObj name="Chart" r:id="rId4" imgW="8610548" imgH="4610239" progId="MSGraph.Chart.8">
                  <p:embed followColorScheme="full"/>
                  <p:pic>
                    <p:nvPicPr>
                      <p:cNvPr id="2026500" name="Object 2"/>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784600" y="11398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4.4%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TX: 5.4%</a:t>
            </a:r>
          </a:p>
        </p:txBody>
      </p:sp>
    </p:spTree>
    <p:extLst>
      <p:ext uri="{BB962C8B-B14F-4D97-AF65-F5344CB8AC3E}">
        <p14:creationId xmlns:p14="http://schemas.microsoft.com/office/powerpoint/2010/main" val="31406900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rPr>
              <a:t>Top Insurance Issues:</a:t>
            </a:r>
          </a:p>
          <a:p>
            <a:pPr algn="ctr" defTabSz="114300" fontAlgn="base">
              <a:lnSpc>
                <a:spcPct val="95000"/>
              </a:lnSpc>
              <a:spcBef>
                <a:spcPct val="25000"/>
              </a:spcBef>
              <a:spcAft>
                <a:spcPct val="0"/>
              </a:spcAft>
            </a:pPr>
            <a:r>
              <a:rPr lang="en-US" sz="4200" b="1" i="1" dirty="0">
                <a:solidFill>
                  <a:srgbClr val="FFFFFF"/>
                </a:solidFill>
                <a:latin typeface="Arial" charset="0"/>
                <a:cs typeface="Arial" charset="0"/>
              </a:rPr>
              <a:t>What’s Hot, What’s Not</a:t>
            </a:r>
          </a:p>
        </p:txBody>
      </p:sp>
      <p:sp>
        <p:nvSpPr>
          <p:cNvPr id="2152456" name="Rectangle 8"/>
          <p:cNvSpPr>
            <a:spLocks noChangeArrowheads="1"/>
          </p:cNvSpPr>
          <p:nvPr/>
        </p:nvSpPr>
        <p:spPr bwMode="auto">
          <a:xfrm>
            <a:off x="388835" y="4094162"/>
            <a:ext cx="865991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rPr>
              <a:t>Eclectic Mix of Issues Garnered Media Attention So Far in 2016</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Interest in Tech Issues        Remains High</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extLst>
      <p:ext uri="{BB962C8B-B14F-4D97-AF65-F5344CB8AC3E}">
        <p14:creationId xmlns:p14="http://schemas.microsoft.com/office/powerpoint/2010/main" val="176083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a:xfrm>
            <a:off x="0" y="70812"/>
            <a:ext cx="8458200" cy="950976"/>
          </a:xfrm>
        </p:spPr>
        <p:txBody>
          <a:bodyPr/>
          <a:lstStyle/>
          <a:p>
            <a:r>
              <a:rPr lang="en-US" dirty="0"/>
              <a:t>I.I.I. Media Index, P/C, First Five Months    2015 vs. First Five Months* 2016</a:t>
            </a:r>
            <a:r>
              <a:rPr lang="en-US" baseline="30000" dirty="0"/>
              <a:t>1</a:t>
            </a:r>
          </a:p>
        </p:txBody>
      </p:sp>
      <p:sp>
        <p:nvSpPr>
          <p:cNvPr id="9" name="Text Placeholder 8"/>
          <p:cNvSpPr>
            <a:spLocks noGrp="1"/>
          </p:cNvSpPr>
          <p:nvPr>
            <p:ph type="body" sz="quarter" idx="15"/>
          </p:nvPr>
        </p:nvSpPr>
        <p:spPr/>
        <p:txBody>
          <a:bodyPr/>
          <a:lstStyle/>
          <a:p>
            <a:r>
              <a:rPr lang="en-US" b="1" dirty="0">
                <a:solidFill>
                  <a:srgbClr val="2B7299"/>
                </a:solidFill>
                <a:latin typeface="Arial" panose="020B0604020202020204" pitchFamily="34" charset="0"/>
                <a:cs typeface="Arial" panose="020B0604020202020204" pitchFamily="34" charset="0"/>
              </a:rPr>
              <a:t>Percent Increase/Decrease from Previous Year</a:t>
            </a:r>
          </a:p>
        </p:txBody>
      </p:sp>
      <p:sp>
        <p:nvSpPr>
          <p:cNvPr id="3" name="Text Placeholder 2"/>
          <p:cNvSpPr>
            <a:spLocks noGrp="1"/>
          </p:cNvSpPr>
          <p:nvPr>
            <p:ph type="body" sz="quarter" idx="16"/>
          </p:nvPr>
        </p:nvSpPr>
        <p:spPr/>
        <p:txBody>
          <a:bodyPr/>
          <a:lstStyle/>
          <a:p>
            <a:r>
              <a:rPr lang="en-US" dirty="0"/>
              <a:t/>
            </a:r>
            <a:br>
              <a:rPr lang="en-US" dirty="0"/>
            </a:br>
            <a:r>
              <a:rPr lang="en-US" dirty="0"/>
              <a:t/>
            </a:r>
            <a:br>
              <a:rPr lang="en-US" dirty="0"/>
            </a:br>
            <a:r>
              <a:rPr lang="en-US" dirty="0"/>
              <a:t>*Through May 15. </a:t>
            </a:r>
          </a:p>
          <a:p>
            <a:r>
              <a:rPr lang="en-US" baseline="30000" dirty="0"/>
              <a:t>1</a:t>
            </a:r>
            <a:r>
              <a:rPr lang="en-US" dirty="0"/>
              <a:t>Based on a search of Meltwater News</a:t>
            </a:r>
          </a:p>
        </p:txBody>
      </p:sp>
      <p:graphicFrame>
        <p:nvGraphicFramePr>
          <p:cNvPr id="14" name="Object 3"/>
          <p:cNvGraphicFramePr>
            <a:graphicFrameLocks/>
          </p:cNvGraphicFramePr>
          <p:nvPr>
            <p:extLst>
              <p:ext uri="{D42A27DB-BD31-4B8C-83A1-F6EECF244321}">
                <p14:modId xmlns:p14="http://schemas.microsoft.com/office/powerpoint/2010/main" val="252822904"/>
              </p:ext>
            </p:extLst>
          </p:nvPr>
        </p:nvGraphicFramePr>
        <p:xfrm>
          <a:off x="396875" y="1752599"/>
          <a:ext cx="8350250" cy="4542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723446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1148214700"/>
              </p:ext>
            </p:extLst>
          </p:nvPr>
        </p:nvGraphicFramePr>
        <p:xfrm>
          <a:off x="0" y="1236663"/>
          <a:ext cx="8880475" cy="5891212"/>
        </p:xfrm>
        <a:graphic>
          <a:graphicData uri="http://schemas.openxmlformats.org/presentationml/2006/ole">
            <mc:AlternateContent xmlns:mc="http://schemas.openxmlformats.org/markup-compatibility/2006">
              <mc:Choice xmlns:v="urn:schemas-microsoft-com:vml" Requires="v">
                <p:oleObj spid="_x0000_s28591165" name="Chart" r:id="rId4" imgW="8286815" imgH="5543758" progId="MSGraph.Chart.8">
                  <p:embed followColorScheme="full"/>
                </p:oleObj>
              </mc:Choice>
              <mc:Fallback>
                <p:oleObj name="Chart" r:id="rId4" imgW="8286815" imgH="5543758" progId="MSGraph.Chart.8">
                  <p:embed followColorScheme="full"/>
                  <p:pic>
                    <p:nvPicPr>
                      <p:cNvPr id="0" name=""/>
                      <p:cNvPicPr>
                        <a:picLocks noChangeAspect="1" noChangeArrowheads="1"/>
                      </p:cNvPicPr>
                      <p:nvPr/>
                    </p:nvPicPr>
                    <p:blipFill>
                      <a:blip r:embed="rId5"/>
                      <a:srcRect/>
                      <a:stretch>
                        <a:fillRect/>
                      </a:stretch>
                    </p:blipFill>
                    <p:spPr bwMode="auto">
                      <a:xfrm>
                        <a:off x="0" y="1236663"/>
                        <a:ext cx="8880475" cy="589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8" name="Rectangle 5"/>
          <p:cNvSpPr>
            <a:spLocks noChangeArrowheads="1"/>
          </p:cNvSpPr>
          <p:nvPr/>
        </p:nvSpPr>
        <p:spPr bwMode="auto">
          <a:xfrm>
            <a:off x="798028" y="1627446"/>
            <a:ext cx="2453171" cy="4400090"/>
          </a:xfrm>
          <a:prstGeom prst="rect">
            <a:avLst/>
          </a:prstGeom>
          <a:solidFill>
            <a:srgbClr val="99CCFF">
              <a:alpha val="49019"/>
            </a:srgbClr>
          </a:solidFill>
          <a:ln w="9525">
            <a:solidFill>
              <a:srgbClr val="C00000"/>
            </a:solid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3244608" y="1650961"/>
            <a:ext cx="2648192" cy="4376575"/>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400" name="Text Box 17"/>
          <p:cNvSpPr txBox="1">
            <a:spLocks noChangeArrowheads="1"/>
          </p:cNvSpPr>
          <p:nvPr/>
        </p:nvSpPr>
        <p:spPr bwMode="auto">
          <a:xfrm>
            <a:off x="1382596"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buFontTx/>
              <a:buNone/>
            </a:pPr>
            <a:r>
              <a:rPr lang="en-US" sz="1400" b="1" u="sng" dirty="0"/>
              <a:t>1950 - 1970</a:t>
            </a:r>
          </a:p>
          <a:p>
            <a:pPr marL="342900" indent="-342900" algn="ctr">
              <a:buClr>
                <a:schemeClr val="tx1"/>
              </a:buClr>
              <a:buFontTx/>
              <a:buNone/>
            </a:pPr>
            <a:r>
              <a:rPr lang="en-US" sz="1400" b="1" dirty="0"/>
              <a:t>Low</a:t>
            </a:r>
          </a:p>
          <a:p>
            <a:pPr marL="342900" indent="-342900" algn="ctr">
              <a:buClr>
                <a:schemeClr val="tx1"/>
              </a:buClr>
              <a:buFontTx/>
              <a:buNone/>
            </a:pPr>
            <a:r>
              <a:rPr lang="en-US" sz="1400" b="1" dirty="0"/>
              <a:t>Volatility</a:t>
            </a:r>
          </a:p>
        </p:txBody>
      </p:sp>
      <p:sp>
        <p:nvSpPr>
          <p:cNvPr id="24" name="Rectangle 2"/>
          <p:cNvSpPr txBox="1">
            <a:spLocks noChangeArrowheads="1"/>
          </p:cNvSpPr>
          <p:nvPr/>
        </p:nvSpPr>
        <p:spPr>
          <a:xfrm>
            <a:off x="0" y="32972"/>
            <a:ext cx="8121756"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225A7A"/>
                </a:solidFill>
                <a:effectLst/>
                <a:uLnTx/>
                <a:uFillTx/>
                <a:ea typeface="+mj-ea"/>
                <a:cs typeface="+mj-cs"/>
              </a:rPr>
              <a:t>P/C</a:t>
            </a:r>
            <a:r>
              <a:rPr kumimoji="0" lang="en-US" sz="2400" b="1" i="0" u="none" strike="noStrike" kern="0" cap="none" spc="0" normalizeH="0" noProof="0" dirty="0">
                <a:ln>
                  <a:noFill/>
                </a:ln>
                <a:solidFill>
                  <a:srgbClr val="225A7A"/>
                </a:solidFill>
                <a:effectLst/>
                <a:uLnTx/>
                <a:uFillTx/>
                <a:ea typeface="+mj-ea"/>
                <a:cs typeface="+mj-cs"/>
              </a:rPr>
              <a:t> </a:t>
            </a:r>
            <a:r>
              <a:rPr lang="en-US" sz="2400" b="1" kern="0" noProof="0" dirty="0">
                <a:solidFill>
                  <a:srgbClr val="225A7A"/>
                </a:solidFill>
                <a:ea typeface="+mj-ea"/>
                <a:cs typeface="+mj-cs"/>
              </a:rPr>
              <a:t>I</a:t>
            </a:r>
            <a:r>
              <a:rPr lang="en-US" sz="2400" b="1" kern="0" dirty="0" err="1">
                <a:solidFill>
                  <a:srgbClr val="225A7A"/>
                </a:solidFill>
                <a:ea typeface="+mj-ea"/>
                <a:cs typeface="+mj-cs"/>
              </a:rPr>
              <a:t>nsurance</a:t>
            </a:r>
            <a:r>
              <a:rPr lang="en-US" sz="2400" b="1" kern="0" dirty="0">
                <a:solidFill>
                  <a:srgbClr val="225A7A"/>
                </a:solidFill>
                <a:ea typeface="+mj-ea"/>
                <a:cs typeface="+mj-cs"/>
              </a:rPr>
              <a:t> Industry ROE: Magnitude of Cyclicality, Volatility Changes Over Time, 1950-2016:Q1</a:t>
            </a:r>
            <a:endParaRPr kumimoji="0" lang="en-US" sz="2400" b="1" i="0" u="none" strike="noStrike" kern="0" cap="none" spc="0" normalizeH="0" baseline="0" noProof="0" dirty="0">
              <a:ln>
                <a:noFill/>
              </a:ln>
              <a:solidFill>
                <a:srgbClr val="225A7A"/>
              </a:solidFill>
              <a:effectLst/>
              <a:uLnTx/>
              <a:uFillTx/>
              <a:ea typeface="+mj-ea"/>
              <a:cs typeface="+mj-cs"/>
            </a:endParaRPr>
          </a:p>
        </p:txBody>
      </p:sp>
      <p:sp>
        <p:nvSpPr>
          <p:cNvPr id="26" name="Rectangle 14"/>
          <p:cNvSpPr>
            <a:spLocks noChangeArrowheads="1"/>
          </p:cNvSpPr>
          <p:nvPr/>
        </p:nvSpPr>
        <p:spPr bwMode="auto">
          <a:xfrm>
            <a:off x="7903476" y="1561586"/>
            <a:ext cx="842952" cy="4376575"/>
          </a:xfrm>
          <a:prstGeom prst="rect">
            <a:avLst/>
          </a:prstGeom>
          <a:solidFill>
            <a:srgbClr val="92D050">
              <a:alpha val="49019"/>
            </a:srgbClr>
          </a:solidFill>
          <a:ln w="9525">
            <a:noFill/>
            <a:miter lim="800000"/>
            <a:headEnd/>
            <a:tailEnd/>
          </a:ln>
        </p:spPr>
        <p:txBody>
          <a:bodyPr wrap="none" lIns="92075" tIns="46038" rIns="92075" bIns="46038" anchor="ctr"/>
          <a:lstStyle/>
          <a:p>
            <a:endParaRPr lang="en-US"/>
          </a:p>
        </p:txBody>
      </p:sp>
      <p:sp>
        <p:nvSpPr>
          <p:cNvPr id="29" name="Rectangle 4"/>
          <p:cNvSpPr>
            <a:spLocks noChangeArrowheads="1"/>
          </p:cNvSpPr>
          <p:nvPr/>
        </p:nvSpPr>
        <p:spPr bwMode="auto">
          <a:xfrm>
            <a:off x="26202"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.*Through Q1 2016.</a:t>
            </a:r>
            <a:endParaRPr lang="en-US" sz="1000" dirty="0">
              <a:latin typeface="Arial" charset="0"/>
            </a:endParaRPr>
          </a:p>
          <a:p>
            <a:pPr>
              <a:spcBef>
                <a:spcPct val="0"/>
              </a:spcBef>
              <a:buClrTx/>
              <a:buFontTx/>
              <a:buNone/>
            </a:pPr>
            <a:r>
              <a:rPr lang="en-US" sz="1000" dirty="0">
                <a:latin typeface="Arial" charset="0"/>
              </a:rPr>
              <a:t>  Source: Insurance Information Institute</a:t>
            </a:r>
          </a:p>
        </p:txBody>
      </p:sp>
      <p:sp>
        <p:nvSpPr>
          <p:cNvPr id="30" name="Text Box 17"/>
          <p:cNvSpPr txBox="1">
            <a:spLocks noChangeArrowheads="1"/>
          </p:cNvSpPr>
          <p:nvPr/>
        </p:nvSpPr>
        <p:spPr bwMode="auto">
          <a:xfrm>
            <a:off x="4125796" y="171416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buFontTx/>
              <a:buNone/>
            </a:pPr>
            <a:r>
              <a:rPr lang="en-US" sz="1400" b="1" u="sng" dirty="0"/>
              <a:t>1971 - 1992</a:t>
            </a:r>
          </a:p>
          <a:p>
            <a:pPr marL="342900" indent="-342900" algn="ctr">
              <a:buClr>
                <a:schemeClr val="tx1"/>
              </a:buClr>
              <a:buFontTx/>
              <a:buNone/>
            </a:pPr>
            <a:r>
              <a:rPr lang="en-US" sz="1400" b="1" dirty="0"/>
              <a:t>Extreme</a:t>
            </a:r>
          </a:p>
          <a:p>
            <a:pPr marL="342900" indent="-342900" algn="ctr">
              <a:buClr>
                <a:schemeClr val="tx1"/>
              </a:buClr>
              <a:buFontTx/>
              <a:buNone/>
            </a:pPr>
            <a:r>
              <a:rPr lang="en-US" sz="1400" b="1" dirty="0"/>
              <a:t>Volatility</a:t>
            </a:r>
          </a:p>
        </p:txBody>
      </p:sp>
      <p:sp>
        <p:nvSpPr>
          <p:cNvPr id="31" name="Rectangle 14"/>
          <p:cNvSpPr>
            <a:spLocks noChangeArrowheads="1"/>
          </p:cNvSpPr>
          <p:nvPr/>
        </p:nvSpPr>
        <p:spPr bwMode="auto">
          <a:xfrm>
            <a:off x="5892800" y="1621330"/>
            <a:ext cx="1961208" cy="4406206"/>
          </a:xfrm>
          <a:prstGeom prst="rect">
            <a:avLst/>
          </a:prstGeom>
          <a:solidFill>
            <a:schemeClr val="tx2">
              <a:lumMod val="40000"/>
              <a:lumOff val="60000"/>
              <a:alpha val="49019"/>
            </a:schemeClr>
          </a:solidFill>
          <a:ln w="9525">
            <a:noFill/>
            <a:miter lim="800000"/>
            <a:headEnd/>
            <a:tailEnd/>
          </a:ln>
        </p:spPr>
        <p:txBody>
          <a:bodyPr wrap="none" lIns="92075" tIns="46038" rIns="92075" bIns="46038" anchor="ctr"/>
          <a:lstStyle/>
          <a:p>
            <a:endParaRPr lang="en-US"/>
          </a:p>
        </p:txBody>
      </p:sp>
      <p:sp>
        <p:nvSpPr>
          <p:cNvPr id="32" name="Text Box 17"/>
          <p:cNvSpPr txBox="1">
            <a:spLocks noChangeArrowheads="1"/>
          </p:cNvSpPr>
          <p:nvPr/>
        </p:nvSpPr>
        <p:spPr bwMode="auto">
          <a:xfrm>
            <a:off x="6259396"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buFontTx/>
              <a:buNone/>
            </a:pPr>
            <a:r>
              <a:rPr lang="en-US" sz="1400" b="1" u="sng" dirty="0"/>
              <a:t>1993 - 2008</a:t>
            </a:r>
          </a:p>
          <a:p>
            <a:pPr marL="342900" indent="-342900" algn="ctr">
              <a:buClr>
                <a:schemeClr val="tx1"/>
              </a:buClr>
              <a:buFontTx/>
              <a:buNone/>
            </a:pPr>
            <a:r>
              <a:rPr lang="en-US" sz="1400" b="1" dirty="0"/>
              <a:t>Moderate</a:t>
            </a:r>
          </a:p>
          <a:p>
            <a:pPr marL="342900" indent="-342900" algn="ctr">
              <a:buClr>
                <a:schemeClr val="tx1"/>
              </a:buClr>
              <a:buFontTx/>
              <a:buNone/>
            </a:pPr>
            <a:r>
              <a:rPr lang="en-US" sz="1400" b="1" dirty="0"/>
              <a:t>Volatility</a:t>
            </a:r>
          </a:p>
        </p:txBody>
      </p:sp>
      <p:sp>
        <p:nvSpPr>
          <p:cNvPr id="33" name="Text Box 17"/>
          <p:cNvSpPr txBox="1">
            <a:spLocks noChangeArrowheads="1"/>
          </p:cNvSpPr>
          <p:nvPr/>
        </p:nvSpPr>
        <p:spPr bwMode="auto">
          <a:xfrm>
            <a:off x="7701280" y="1700062"/>
            <a:ext cx="1423395" cy="739306"/>
          </a:xfrm>
          <a:prstGeom prst="rect">
            <a:avLst/>
          </a:prstGeom>
          <a:solidFill>
            <a:srgbClr val="00B0F0"/>
          </a:solidFill>
          <a:ln w="57150">
            <a:solidFill>
              <a:srgbClr val="C00000"/>
            </a:solidFill>
            <a:miter lim="800000"/>
            <a:headEnd/>
            <a:tailEnd/>
          </a:ln>
        </p:spPr>
        <p:txBody>
          <a:bodyPr wrap="square" lIns="92075" tIns="46038" rIns="92075" bIns="46038">
            <a:spAutoFit/>
          </a:bodyPr>
          <a:lstStyle/>
          <a:p>
            <a:pPr marL="342900" indent="-342900" algn="ctr">
              <a:buClr>
                <a:schemeClr val="tx1"/>
              </a:buClr>
              <a:buFontTx/>
              <a:buNone/>
            </a:pPr>
            <a:r>
              <a:rPr lang="en-US" sz="1400" b="1" u="sng" dirty="0"/>
              <a:t>2009 - Present</a:t>
            </a:r>
          </a:p>
          <a:p>
            <a:pPr marL="342900" indent="-342900" algn="ctr">
              <a:buClr>
                <a:schemeClr val="tx1"/>
              </a:buClr>
              <a:buFontTx/>
              <a:buNone/>
            </a:pPr>
            <a:r>
              <a:rPr lang="en-US" sz="1400" b="1" dirty="0"/>
              <a:t>Modest</a:t>
            </a:r>
          </a:p>
          <a:p>
            <a:pPr marL="342900" indent="-342900" algn="ctr">
              <a:buClr>
                <a:schemeClr val="tx1"/>
              </a:buClr>
              <a:buFontTx/>
              <a:buNone/>
            </a:pPr>
            <a:r>
              <a:rPr lang="en-US" sz="1400" b="1" dirty="0"/>
              <a:t>Volatility</a:t>
            </a:r>
          </a:p>
        </p:txBody>
      </p:sp>
    </p:spTree>
    <p:extLst>
      <p:ext uri="{BB962C8B-B14F-4D97-AF65-F5344CB8AC3E}">
        <p14:creationId xmlns:p14="http://schemas.microsoft.com/office/powerpoint/2010/main" val="425361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Auto &amp; Home Insurance: </a:t>
            </a:r>
          </a:p>
          <a:p>
            <a:pPr algn="ctr" defTabSz="114300">
              <a:lnSpc>
                <a:spcPct val="95000"/>
              </a:lnSpc>
              <a:spcBef>
                <a:spcPct val="25000"/>
              </a:spcBef>
            </a:pPr>
            <a:r>
              <a:rPr lang="en-US" sz="4000" b="1" dirty="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394493" y="3933256"/>
            <a:ext cx="8326438"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Auto Frequency and Severity Are an Immediate Challenge</a:t>
            </a: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FF0000"/>
                </a:solidFill>
              </a:rPr>
              <a:t>Dearth of Major CATs (Until Recently), Pricing Discipline Has Helped Home</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50</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51</a:t>
            </a:fld>
            <a:endParaRPr lang="en-US"/>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a:t>Return on Net Worth (RNW) All Lines:</a:t>
            </a:r>
            <a:br>
              <a:rPr lang="en-US" sz="2600" dirty="0"/>
            </a:br>
            <a:r>
              <a:rPr lang="en-US" sz="2600" dirty="0"/>
              <a:t>2005-2014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97837549"/>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6163"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NAIC; Insurance Information Institute.	</a:t>
            </a:r>
          </a:p>
        </p:txBody>
      </p:sp>
      <p:sp>
        <p:nvSpPr>
          <p:cNvPr id="6" name="AutoShape 9"/>
          <p:cNvSpPr>
            <a:spLocks noChangeArrowheads="1"/>
          </p:cNvSpPr>
          <p:nvPr/>
        </p:nvSpPr>
        <p:spPr bwMode="blackWhite">
          <a:xfrm>
            <a:off x="4064930" y="1177323"/>
            <a:ext cx="3975484" cy="1623794"/>
          </a:xfrm>
          <a:prstGeom prst="wedgeRectCallout">
            <a:avLst>
              <a:gd name="adj1" fmla="val -71358"/>
              <a:gd name="adj2" fmla="val 5068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a:solidFill>
                  <a:srgbClr val="FFFFFF"/>
                </a:solidFill>
              </a:rPr>
              <a:t>Commercial lines have tended to be more profitable than personal lines over the past decade, but Homeowners is on the rise due to the dearth of major catastrophes in recent years</a:t>
            </a: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52</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a:t>Return on Net Worth: All P-C Lines vs. Homeowners &amp; Pvt. Pass. Auto, </a:t>
            </a:r>
            <a:r>
              <a:rPr lang="en-US" sz="2800" dirty="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a:t>**Excludes 1992, the year of Hurricane Andrew.  If 1992 is included the resulting homeowners RNW is 1.9%</a:t>
            </a:r>
          </a:p>
          <a:p>
            <a:pPr marL="133350" indent="-133350" eaLnBrk="0" hangingPunct="0">
              <a:lnSpc>
                <a:spcPct val="90000"/>
              </a:lnSpc>
              <a:buClr>
                <a:schemeClr val="accent2"/>
              </a:buClr>
              <a:buFont typeface="Wingdings" pitchFamily="2" charset="2"/>
              <a:buNone/>
              <a:tabLst>
                <a:tab pos="112713" algn="r"/>
              </a:tabLst>
            </a:pPr>
            <a:r>
              <a:rPr lang="en-US" sz="1100" dirty="0"/>
              <a:t>Sources: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28480738"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1990-2013*</a:t>
            </a: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7.8%                   PP Auto: 8.1%             Homeowners: 4.3%**</a:t>
            </a: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Excluding 1992’s Hurricane 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53</a:t>
            </a:fld>
            <a:endParaRPr lang="en-US"/>
          </a:p>
        </p:txBody>
      </p:sp>
      <p:graphicFrame>
        <p:nvGraphicFramePr>
          <p:cNvPr id="29698" name="Object 3"/>
          <p:cNvGraphicFramePr>
            <a:graphicFrameLocks noGrp="1" noChangeAspect="1"/>
          </p:cNvGraphicFramePr>
          <p:nvPr>
            <p:ph idx="4294967295"/>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804"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a:t>
            </a:r>
          </a:p>
        </p:txBody>
      </p:sp>
      <p:sp>
        <p:nvSpPr>
          <p:cNvPr id="2173958" name="AutoShape 6"/>
          <p:cNvSpPr>
            <a:spLocks noChangeArrowheads="1"/>
          </p:cNvSpPr>
          <p:nvPr/>
        </p:nvSpPr>
        <p:spPr bwMode="blackWhite">
          <a:xfrm>
            <a:off x="3281362" y="1620838"/>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auto insurers from 2005-2014</a:t>
            </a: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Pvt. Passenger Auto, 2005-2014 Average: Highest 25 States </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54</a:t>
            </a:fld>
            <a:endParaRPr lang="en-US"/>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948211652"/>
              </p:ext>
            </p:extLst>
          </p:nvPr>
        </p:nvGraphicFramePr>
        <p:xfrm>
          <a:off x="-11113" y="1800225"/>
          <a:ext cx="9144001" cy="4700588"/>
        </p:xfrm>
        <a:graphic>
          <a:graphicData uri="http://schemas.openxmlformats.org/presentationml/2006/ole">
            <mc:AlternateContent xmlns:mc="http://schemas.openxmlformats.org/markup-compatibility/2006">
              <mc:Choice xmlns:v="urn:schemas-microsoft-com:vml" Requires="v">
                <p:oleObj spid="_x0000_s28530828" name="Chart" r:id="rId4" imgW="8820267" imgH="4533761" progId="MSGraph.Chart.8">
                  <p:embed followColorScheme="full"/>
                </p:oleObj>
              </mc:Choice>
              <mc:Fallback>
                <p:oleObj name="Chart" r:id="rId4" imgW="8820267" imgH="4533761" progId="MSGraph.Chart.8">
                  <p:embed followColorScheme="full"/>
                  <p:pic>
                    <p:nvPicPr>
                      <p:cNvPr id="0" name=""/>
                      <p:cNvPicPr>
                        <a:picLocks noChangeAspect="1" noChangeArrowheads="1"/>
                      </p:cNvPicPr>
                      <p:nvPr/>
                    </p:nvPicPr>
                    <p:blipFill>
                      <a:blip r:embed="rId5"/>
                      <a:srcRect/>
                      <a:stretch>
                        <a:fillRect/>
                      </a:stretch>
                    </p:blipFill>
                    <p:spPr bwMode="auto">
                      <a:xfrm>
                        <a:off x="-11113" y="1800225"/>
                        <a:ext cx="9144001" cy="470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
            </a:r>
            <a:br>
              <a:rPr lang="en-US" sz="2800" b="1" dirty="0">
                <a:solidFill>
                  <a:schemeClr val="accent1"/>
                </a:solidFill>
              </a:rPr>
            </a:br>
            <a:endParaRPr lang="en-US" sz="2800" b="1" dirty="0">
              <a:solidFill>
                <a:schemeClr val="accent1"/>
              </a:solidFill>
            </a:endParaRPr>
          </a:p>
          <a:p>
            <a:pPr eaLnBrk="0" hangingPunct="0"/>
            <a:r>
              <a:rPr lang="en-US" sz="2800" b="1" dirty="0">
                <a:solidFill>
                  <a:schemeClr val="accent1"/>
                </a:solidFill>
              </a:rPr>
              <a:t>RNW Pvt. Passenger Auto, </a:t>
            </a:r>
          </a:p>
          <a:p>
            <a:pPr eaLnBrk="0" hangingPunct="0"/>
            <a:r>
              <a:rPr lang="en-US" sz="2800" b="1" dirty="0">
                <a:solidFill>
                  <a:schemeClr val="accent1"/>
                </a:solidFill>
              </a:rPr>
              <a:t>2005-2014 Average: Lowest 25 States </a:t>
            </a:r>
          </a:p>
        </p:txBody>
      </p:sp>
      <p:sp>
        <p:nvSpPr>
          <p:cNvPr id="30725" name="Rectangle 7"/>
          <p:cNvSpPr>
            <a:spLocks noChangeArrowheads="1"/>
          </p:cNvSpPr>
          <p:nvPr/>
        </p:nvSpPr>
        <p:spPr bwMode="auto">
          <a:xfrm>
            <a:off x="0" y="6402388"/>
            <a:ext cx="8750300" cy="430887"/>
          </a:xfrm>
          <a:prstGeom prst="rect">
            <a:avLst/>
          </a:prstGeom>
          <a:noFill/>
          <a:ln w="9525">
            <a:noFill/>
            <a:miter lim="800000"/>
            <a:headEnd/>
            <a:tailEnd/>
          </a:ln>
        </p:spPr>
        <p:txBody>
          <a:bodyPr>
            <a:spAutoFit/>
          </a:bodyPr>
          <a:lstStyle/>
          <a:p>
            <a:r>
              <a:rPr lang="en-US" sz="1100" dirty="0"/>
              <a:t>Sources: NAIC;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Michigan was the least profitable state for auto insurers from 2005-2014  </a:t>
            </a: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55</a:t>
            </a:fld>
            <a:endParaRPr lang="en-US"/>
          </a:p>
        </p:txBody>
      </p:sp>
      <p:graphicFrame>
        <p:nvGraphicFramePr>
          <p:cNvPr id="31746" name="Object 3"/>
          <p:cNvGraphicFramePr>
            <a:graphicFrameLocks noGrp="1" noChangeAspect="1"/>
          </p:cNvGraphicFramePr>
          <p:nvPr>
            <p:ph idx="4294967295"/>
            <p:extLst/>
          </p:nvPr>
        </p:nvGraphicFramePr>
        <p:xfrm>
          <a:off x="0" y="1797050"/>
          <a:ext cx="9144000" cy="4710113"/>
        </p:xfrm>
        <a:graphic>
          <a:graphicData uri="http://schemas.openxmlformats.org/presentationml/2006/ole">
            <mc:AlternateContent xmlns:mc="http://schemas.openxmlformats.org/markup-compatibility/2006">
              <mc:Choice xmlns:v="urn:schemas-microsoft-com:vml" Requires="v">
                <p:oleObj spid="_x0000_s28531852" name="Chart" r:id="rId4" imgW="8820267" imgH="4543321" progId="MSGraph.Chart.8">
                  <p:embed followColorScheme="full"/>
                </p:oleObj>
              </mc:Choice>
              <mc:Fallback>
                <p:oleObj name="Chart" r:id="rId4" imgW="8820267" imgH="4543321" progId="MSGraph.Chart.8">
                  <p:embed followColorScheme="full"/>
                  <p:pic>
                    <p:nvPicPr>
                      <p:cNvPr id="0" name=""/>
                      <p:cNvPicPr>
                        <a:picLocks noChangeAspect="1" noChangeArrowheads="1"/>
                      </p:cNvPicPr>
                      <p:nvPr/>
                    </p:nvPicPr>
                    <p:blipFill>
                      <a:blip r:embed="rId5"/>
                      <a:srcRect/>
                      <a:stretch>
                        <a:fillRect/>
                      </a:stretch>
                    </p:blipFill>
                    <p:spPr bwMode="auto">
                      <a:xfrm>
                        <a:off x="0" y="1797050"/>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a:t>Sources: NAIC;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0"/>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Highest 25 States </a:t>
            </a: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2005-2014 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56</a:t>
            </a:fld>
            <a:endParaRPr lang="en-US"/>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558554061"/>
              </p:ext>
            </p:extLst>
          </p:nvPr>
        </p:nvGraphicFramePr>
        <p:xfrm>
          <a:off x="76200" y="1409700"/>
          <a:ext cx="9018588" cy="4670425"/>
        </p:xfrm>
        <a:graphic>
          <a:graphicData uri="http://schemas.openxmlformats.org/presentationml/2006/ole">
            <mc:AlternateContent xmlns:mc="http://schemas.openxmlformats.org/markup-compatibility/2006">
              <mc:Choice xmlns:v="urn:schemas-microsoft-com:vml" Requires="v">
                <p:oleObj spid="_x0000_s28532876" name="Chart" r:id="rId4" imgW="8829838" imgH="4572000" progId="MSGraph.Chart.8">
                  <p:embed followColorScheme="full"/>
                </p:oleObj>
              </mc:Choice>
              <mc:Fallback>
                <p:oleObj name="Chart" r:id="rId4" imgW="8829838"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9700"/>
                        <a:ext cx="9018588" cy="467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a:t>Sources:  NAIC; Insurance Information Institute</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2005-2014</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Underwriting Performance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57</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Auto, Home Underwriting Performance Exhibit Periods of Both Stability and Volatility</a:t>
            </a: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a:t>Homeowners Insurance Combined Ratio: 1990–2017F</a:t>
            </a:r>
            <a:endParaRPr lang="en-US" baseline="30000" dirty="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588103" name="Chart" r:id="rId4" imgW="8410399" imgH="3648040" progId="MSGraph.Chart.8">
                  <p:embed followColorScheme="full"/>
                </p:oleObj>
              </mc:Choice>
              <mc:Fallback>
                <p:oleObj name="Chart" r:id="rId4" imgW="8410399" imgH="364804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Performance Has Improved Markedly Since the 2011/12’s Large Cat Losses.  Extreme Regional Variation Can Be Expected Due to Local Catastrophe Loss Activity.  Results in 2016 Will Be Impacted by Severe Spring Weather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58</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Ike</a:t>
            </a:r>
          </a:p>
        </p:txBody>
      </p:sp>
      <p:sp>
        <p:nvSpPr>
          <p:cNvPr id="9" name="AutoShape 13"/>
          <p:cNvSpPr>
            <a:spLocks noChangeArrowheads="1"/>
          </p:cNvSpPr>
          <p:nvPr/>
        </p:nvSpPr>
        <p:spPr bwMode="blackWhite">
          <a:xfrm>
            <a:off x="7347462"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Sandy</a:t>
            </a:r>
          </a:p>
        </p:txBody>
      </p:sp>
      <p:sp>
        <p:nvSpPr>
          <p:cNvPr id="10" name="AutoShape 13"/>
          <p:cNvSpPr>
            <a:spLocks noChangeArrowheads="1"/>
          </p:cNvSpPr>
          <p:nvPr/>
        </p:nvSpPr>
        <p:spPr bwMode="blackWhite">
          <a:xfrm>
            <a:off x="5611926" y="1432775"/>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Record tornado activity</a:t>
            </a: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Andrew</a:t>
            </a: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(1990-2014); Insurance Information Institute (2015E-17F).</a:t>
            </a:r>
          </a:p>
        </p:txBody>
      </p:sp>
    </p:spTree>
    <p:extLst>
      <p:ext uri="{BB962C8B-B14F-4D97-AF65-F5344CB8AC3E}">
        <p14:creationId xmlns:p14="http://schemas.microsoft.com/office/powerpoint/2010/main" val="3424877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latin typeface="Arial" pitchFamily="34" charset="0"/>
              </a:rPr>
              <a:t>Private Passenger Auto Combined Ratio: 1993–2017F</a:t>
            </a:r>
            <a:endParaRPr lang="en-US" baseline="30000" dirty="0">
              <a:latin typeface="Arial" pitchFamily="34" charset="0"/>
            </a:endParaRPr>
          </a:p>
        </p:txBody>
      </p:sp>
      <p:graphicFrame>
        <p:nvGraphicFramePr>
          <p:cNvPr id="26626" name="Object 3"/>
          <p:cNvGraphicFramePr>
            <a:graphicFrameLocks/>
          </p:cNvGraphicFramePr>
          <p:nvPr>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587079"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Underwriting Performance Is Showing the Strains of Rising Frequency (and Severity) Trends in Many States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(1990-2014); Conning (2015E-17F); Insurance Information Institute.</a:t>
            </a:r>
          </a:p>
        </p:txBody>
      </p:sp>
    </p:spTree>
    <p:extLst>
      <p:ext uri="{BB962C8B-B14F-4D97-AF65-F5344CB8AC3E}">
        <p14:creationId xmlns:p14="http://schemas.microsoft.com/office/powerpoint/2010/main" val="32739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a:t>P/C Insurance Industry </a:t>
            </a:r>
            <a:br>
              <a:rPr lang="en-US" dirty="0"/>
            </a:br>
            <a:r>
              <a:rPr lang="en-US" dirty="0"/>
              <a:t>Combined Ratio, 2001–2016:Q1*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2016 figure from ISO/Verisk; A.M. Best, ISO (2014-2015)</a:t>
            </a:r>
            <a:r>
              <a:rPr lang="en-US" sz="1000" dirty="0">
                <a:solidFill>
                  <a:srgbClr val="000000"/>
                </a:solidFill>
              </a:rPr>
              <a:t>; Figure for 2010-2013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381713274"/>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572747"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59043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5839"/>
              <a:gd name="adj2" fmla="val 331085"/>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490084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501317" y="1098931"/>
            <a:ext cx="1101725" cy="1654175"/>
          </a:xfrm>
          <a:prstGeom prst="wedgeRectCallout">
            <a:avLst>
              <a:gd name="adj1" fmla="val -81369"/>
              <a:gd name="adj2" fmla="val 151829"/>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7" name="PPTShape_3"/>
          <p:cNvSpPr>
            <a:spLocks noChangeArrowheads="1"/>
          </p:cNvSpPr>
          <p:nvPr/>
        </p:nvSpPr>
        <p:spPr bwMode="blackWhite">
          <a:xfrm>
            <a:off x="6708057" y="337845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Sandy Impacts</a:t>
            </a:r>
          </a:p>
        </p:txBody>
      </p:sp>
      <p:sp>
        <p:nvSpPr>
          <p:cNvPr id="18" name="PPTShape_4"/>
          <p:cNvSpPr>
            <a:spLocks noChangeArrowheads="1"/>
          </p:cNvSpPr>
          <p:nvPr/>
        </p:nvSpPr>
        <p:spPr bwMode="blackWhite">
          <a:xfrm>
            <a:off x="7074771" y="4029416"/>
            <a:ext cx="915740" cy="684963"/>
          </a:xfrm>
          <a:prstGeom prst="wedgeRectCallout">
            <a:avLst>
              <a:gd name="adj1" fmla="val -61070"/>
              <a:gd name="adj2" fmla="val 8664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Lower CAT Losses</a:t>
            </a:r>
          </a:p>
        </p:txBody>
      </p:sp>
      <p:sp>
        <p:nvSpPr>
          <p:cNvPr id="19" name="AutoShape 6"/>
          <p:cNvSpPr>
            <a:spLocks noChangeArrowheads="1"/>
          </p:cNvSpPr>
          <p:nvPr/>
        </p:nvSpPr>
        <p:spPr bwMode="blackWhite">
          <a:xfrm>
            <a:off x="3084203" y="3516620"/>
            <a:ext cx="1251488" cy="895350"/>
          </a:xfrm>
          <a:prstGeom prst="wedgeRectCallout">
            <a:avLst>
              <a:gd name="adj1" fmla="val -22644"/>
              <a:gd name="adj2" fmla="val 152034"/>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397253" y="2461139"/>
            <a:ext cx="1038225" cy="1119188"/>
          </a:xfrm>
          <a:prstGeom prst="wedgeRectCallout">
            <a:avLst>
              <a:gd name="adj1" fmla="val -51449"/>
              <a:gd name="adj2" fmla="val 139180"/>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21" name="PPTShape_4"/>
          <p:cNvSpPr>
            <a:spLocks noChangeArrowheads="1"/>
          </p:cNvSpPr>
          <p:nvPr/>
        </p:nvSpPr>
        <p:spPr bwMode="blackWhite">
          <a:xfrm>
            <a:off x="7874450" y="2736234"/>
            <a:ext cx="1272879" cy="1239026"/>
          </a:xfrm>
          <a:prstGeom prst="wedgeRectCallout">
            <a:avLst>
              <a:gd name="adj1" fmla="val -39663"/>
              <a:gd name="adj2" fmla="val 119554"/>
            </a:avLst>
          </a:prstGeom>
          <a:solidFill>
            <a:schemeClr val="tx2">
              <a:lumMod val="75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3 Consecutive Years of U/W Profits: First Time Since 1971-73</a:t>
            </a:r>
          </a:p>
        </p:txBody>
      </p:sp>
      <p:sp>
        <p:nvSpPr>
          <p:cNvPr id="22" name="PPTShape_2"/>
          <p:cNvSpPr>
            <a:spLocks noChangeArrowheads="1"/>
          </p:cNvSpPr>
          <p:nvPr/>
        </p:nvSpPr>
        <p:spPr bwMode="blackWhite">
          <a:xfrm>
            <a:off x="434061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23" name="PPTShape_4"/>
          <p:cNvSpPr>
            <a:spLocks noChangeArrowheads="1"/>
          </p:cNvSpPr>
          <p:nvPr/>
        </p:nvSpPr>
        <p:spPr bwMode="blackWhite">
          <a:xfrm>
            <a:off x="8179198" y="4251819"/>
            <a:ext cx="920352" cy="419260"/>
          </a:xfrm>
          <a:prstGeom prst="wedgeRectCallout">
            <a:avLst>
              <a:gd name="adj1" fmla="val -15377"/>
              <a:gd name="adj2" fmla="val 102591"/>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Elevated CATs</a:t>
            </a:r>
          </a:p>
        </p:txBody>
      </p:sp>
    </p:spTree>
    <p:custDataLst>
      <p:tags r:id="rId2"/>
    </p:custDataLst>
    <p:extLst>
      <p:ext uri="{BB962C8B-B14F-4D97-AF65-F5344CB8AC3E}">
        <p14:creationId xmlns:p14="http://schemas.microsoft.com/office/powerpoint/2010/main" val="1417233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11000"/>
                            </p:stCondLst>
                            <p:childTnLst>
                              <p:par>
                                <p:cTn id="49" presetID="22" presetClass="entr" presetSubtype="4" fill="hold" grpId="0" nodeType="after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1" grpId="0" animBg="1"/>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60</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Claim Trends in Private Passenger Auto Insurance</a:t>
            </a:r>
          </a:p>
        </p:txBody>
      </p:sp>
      <p:sp>
        <p:nvSpPr>
          <p:cNvPr id="7" name="Rectangle 7"/>
          <p:cNvSpPr>
            <a:spLocks noChangeArrowheads="1"/>
          </p:cNvSpPr>
          <p:nvPr/>
        </p:nvSpPr>
        <p:spPr bwMode="auto">
          <a:xfrm>
            <a:off x="773112" y="4378763"/>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Frequencies and Severities in Many Coverages</a:t>
            </a:r>
          </a:p>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Will that 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61</a:t>
            </a:fld>
            <a:endParaRPr lang="en-US"/>
          </a:p>
        </p:txBody>
      </p:sp>
      <p:sp>
        <p:nvSpPr>
          <p:cNvPr id="43014" name="Rectangle 2"/>
          <p:cNvSpPr>
            <a:spLocks noGrp="1" noChangeArrowheads="1"/>
          </p:cNvSpPr>
          <p:nvPr>
            <p:ph type="title"/>
          </p:nvPr>
        </p:nvSpPr>
        <p:spPr>
          <a:xfrm>
            <a:off x="66675" y="90488"/>
            <a:ext cx="8201025" cy="860425"/>
          </a:xfrm>
        </p:spPr>
        <p:txBody>
          <a:bodyPr/>
          <a:lstStyle/>
          <a:p>
            <a:r>
              <a:rPr lang="en-US" dirty="0"/>
              <a:t>Auto Severity &amp; Frequency by Coverage: Trending Up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2233479069"/>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3351"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2015 Over 2014</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794623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62</a:t>
            </a:fld>
            <a:endParaRPr lang="en-US"/>
          </a:p>
        </p:txBody>
      </p:sp>
      <p:sp>
        <p:nvSpPr>
          <p:cNvPr id="43014" name="Rectangle 2"/>
          <p:cNvSpPr>
            <a:spLocks noGrp="1" noChangeArrowheads="1"/>
          </p:cNvSpPr>
          <p:nvPr>
            <p:ph type="title"/>
          </p:nvPr>
        </p:nvSpPr>
        <p:spPr>
          <a:xfrm>
            <a:off x="66675" y="90488"/>
            <a:ext cx="8201025" cy="860425"/>
          </a:xfrm>
        </p:spPr>
        <p:txBody>
          <a:bodyPr/>
          <a:lstStyle/>
          <a:p>
            <a:r>
              <a:rPr lang="en-US" dirty="0"/>
              <a:t>Collision Coverage: Severity &amp; Frequency Trends Are Both Higher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095879435"/>
              </p:ext>
            </p:extLst>
          </p:nvPr>
        </p:nvGraphicFramePr>
        <p:xfrm>
          <a:off x="381000" y="1598613"/>
          <a:ext cx="8656638" cy="3754437"/>
        </p:xfrm>
        <a:graphic>
          <a:graphicData uri="http://schemas.openxmlformats.org/presentationml/2006/ole">
            <mc:AlternateContent xmlns:mc="http://schemas.openxmlformats.org/markup-compatibility/2006">
              <mc:Choice xmlns:v="urn:schemas-microsoft-com:vml" Requires="v">
                <p:oleObj spid="_x0000_s28552329"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598613"/>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2015</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63</a:t>
            </a:fld>
            <a:endParaRPr lang="en-US"/>
          </a:p>
        </p:txBody>
      </p:sp>
      <p:sp>
        <p:nvSpPr>
          <p:cNvPr id="43014" name="Rectangle 2"/>
          <p:cNvSpPr>
            <a:spLocks noGrp="1" noChangeArrowheads="1"/>
          </p:cNvSpPr>
          <p:nvPr>
            <p:ph type="title"/>
          </p:nvPr>
        </p:nvSpPr>
        <p:spPr>
          <a:xfrm>
            <a:off x="66675" y="90488"/>
            <a:ext cx="8201025" cy="860425"/>
          </a:xfrm>
        </p:spPr>
        <p:txBody>
          <a:bodyPr/>
          <a:lstStyle/>
          <a:p>
            <a:r>
              <a:rPr lang="en-US" dirty="0"/>
              <a:t>Collision Loss Ratio Trending Upward:</a:t>
            </a:r>
            <a:br>
              <a:rPr lang="en-US" dirty="0"/>
            </a:br>
            <a:r>
              <a:rPr lang="en-US" dirty="0"/>
              <a:t>Private Passenger Auto, 2010 –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4207972936"/>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1306"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0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500062" y="5513484"/>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Trending Steadily Upward</a:t>
            </a: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a:t>12/01/09 - 9pm</a:t>
            </a:r>
          </a:p>
        </p:txBody>
      </p:sp>
      <p:sp>
        <p:nvSpPr>
          <p:cNvPr id="39940"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64</a:t>
            </a:fld>
            <a:endParaRPr lang="en-US"/>
          </a:p>
        </p:txBody>
      </p:sp>
      <p:sp>
        <p:nvSpPr>
          <p:cNvPr id="39942" name="Rectangle 2"/>
          <p:cNvSpPr>
            <a:spLocks noGrp="1" noChangeArrowheads="1"/>
          </p:cNvSpPr>
          <p:nvPr>
            <p:ph type="title"/>
          </p:nvPr>
        </p:nvSpPr>
        <p:spPr>
          <a:xfrm>
            <a:off x="66675" y="90488"/>
            <a:ext cx="8201025" cy="860425"/>
          </a:xfrm>
        </p:spPr>
        <p:txBody>
          <a:bodyPr/>
          <a:lstStyle/>
          <a:p>
            <a:r>
              <a:rPr lang="en-US" dirty="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4172204677"/>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3024" name="Chart" r:id="rId4" imgW="5772267" imgH="2514600" progId="MSGraph.Chart.8">
                  <p:embed followColorScheme="full"/>
                </p:oleObj>
              </mc:Choice>
              <mc:Fallback>
                <p:oleObj name="Chart" r:id="rId4" imgW="5772267"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Frequency and Severity Trends Persist</a:t>
            </a: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65</a:t>
            </a:fld>
            <a:endParaRPr lang="en-US"/>
          </a:p>
        </p:txBody>
      </p:sp>
      <p:sp>
        <p:nvSpPr>
          <p:cNvPr id="40966" name="Rectangle 2"/>
          <p:cNvSpPr>
            <a:spLocks noGrp="1" noChangeArrowheads="1"/>
          </p:cNvSpPr>
          <p:nvPr>
            <p:ph type="title"/>
          </p:nvPr>
        </p:nvSpPr>
        <p:spPr>
          <a:xfrm>
            <a:off x="66675" y="90488"/>
            <a:ext cx="8201025" cy="860425"/>
          </a:xfrm>
        </p:spPr>
        <p:txBody>
          <a:bodyPr/>
          <a:lstStyle/>
          <a:p>
            <a:r>
              <a:rPr lang="en-US" dirty="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1979891324"/>
              </p:ext>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28494048" name="Chart" r:id="rId4" imgW="5784750" imgH="2520835" progId="MSGraph.Chart.8">
                  <p:embed followColorScheme="full"/>
                </p:oleObj>
              </mc:Choice>
              <mc:Fallback>
                <p:oleObj name="Chart" r:id="rId4" imgW="5784750" imgH="2520835" progId="MSGraph.Chart.8">
                  <p:embed followColorScheme="full"/>
                  <p:pic>
                    <p:nvPicPr>
                      <p:cNvPr id="0" name=""/>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Severity/Frequency Trends Have Been Volatile, But Rising Severity since 2011 Is a Concern</a:t>
            </a:r>
          </a:p>
        </p:txBody>
      </p:sp>
      <p:sp>
        <p:nvSpPr>
          <p:cNvPr id="11"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a:t>12/01/09 - 9pm</a:t>
            </a:r>
          </a:p>
        </p:txBody>
      </p:sp>
      <p:sp>
        <p:nvSpPr>
          <p:cNvPr id="44036"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66</a:t>
            </a:fld>
            <a:endParaRPr lang="en-US"/>
          </a:p>
        </p:txBody>
      </p:sp>
      <p:sp>
        <p:nvSpPr>
          <p:cNvPr id="44038" name="Rectangle 2"/>
          <p:cNvSpPr>
            <a:spLocks noGrp="1" noChangeArrowheads="1"/>
          </p:cNvSpPr>
          <p:nvPr>
            <p:ph type="title"/>
          </p:nvPr>
        </p:nvSpPr>
        <p:spPr>
          <a:xfrm>
            <a:off x="0" y="90488"/>
            <a:ext cx="8201025" cy="860425"/>
          </a:xfrm>
        </p:spPr>
        <p:txBody>
          <a:bodyPr/>
          <a:lstStyle/>
          <a:p>
            <a:r>
              <a:rPr lang="en-US" dirty="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4084132183"/>
              </p:ext>
            </p:extLst>
          </p:nvPr>
        </p:nvGraphicFramePr>
        <p:xfrm>
          <a:off x="400050" y="1652521"/>
          <a:ext cx="8648700" cy="3762375"/>
        </p:xfrm>
        <a:graphic>
          <a:graphicData uri="http://schemas.openxmlformats.org/presentationml/2006/ole">
            <mc:AlternateContent xmlns:mc="http://schemas.openxmlformats.org/markup-compatibility/2006">
              <mc:Choice xmlns:v="urn:schemas-microsoft-com:vml" Requires="v">
                <p:oleObj spid="_x0000_s28497120"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400050" y="165252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Coverage</a:t>
            </a: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Severe weather is a principal cause of the spikes in both frequency and severity</a:t>
            </a:r>
          </a:p>
        </p:txBody>
      </p:sp>
      <p:sp>
        <p:nvSpPr>
          <p:cNvPr id="1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67</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548640" y="4362450"/>
            <a:ext cx="8014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People Driving, Lower Gas Prices, Higher Speed Limits…</a:t>
            </a:r>
          </a:p>
        </p:txBody>
      </p:sp>
    </p:spTree>
    <p:extLst>
      <p:ext uri="{BB962C8B-B14F-4D97-AF65-F5344CB8AC3E}">
        <p14:creationId xmlns:p14="http://schemas.microsoft.com/office/powerpoint/2010/main" val="3386571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68</a:t>
            </a:fld>
            <a:endParaRPr lang="en-US" altLang="en-US" sz="900">
              <a:solidFill>
                <a:srgbClr val="000000"/>
              </a:solidFill>
            </a:endParaRPr>
          </a:p>
        </p:txBody>
      </p:sp>
      <p:sp>
        <p:nvSpPr>
          <p:cNvPr id="5125" name="Rectangle 7"/>
          <p:cNvSpPr>
            <a:spLocks noGrp="1" noChangeArrowheads="1"/>
          </p:cNvSpPr>
          <p:nvPr>
            <p:ph type="title" idx="4294967295"/>
          </p:nvPr>
        </p:nvSpPr>
        <p:spPr>
          <a:xfrm>
            <a:off x="228790" y="136844"/>
            <a:ext cx="6711950" cy="769938"/>
          </a:xfrm>
        </p:spPr>
        <p:txBody>
          <a:bodyPr/>
          <a:lstStyle/>
          <a:p>
            <a:r>
              <a:rPr lang="en-US" altLang="en-US" dirty="0">
                <a:latin typeface="Arial" panose="020B0604020202020204" pitchFamily="34" charset="0"/>
              </a:rPr>
              <a:t>Why Are People</a:t>
            </a:r>
            <a:br>
              <a:rPr lang="en-US" altLang="en-US" dirty="0">
                <a:latin typeface="Arial" panose="020B0604020202020204" pitchFamily="34" charset="0"/>
              </a:rPr>
            </a:br>
            <a:r>
              <a:rPr lang="en-US" altLang="en-US" dirty="0">
                <a:latin typeface="Arial" panose="020B0604020202020204" pitchFamily="34" charset="0"/>
              </a:rPr>
              <a:t>Driving More Miles? Jobs?</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a:cs typeface="Arial" panose="020B0604020202020204" pitchFamily="34" charset="0"/>
              </a:rPr>
              <a:t>; </a:t>
            </a:r>
            <a:r>
              <a:rPr lang="en-US" altLang="en-US" sz="1100" dirty="0"/>
              <a:t>Seasonally Adjusted Employed from Bureau of Labor Statistics;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Billions of Miles Driven in Prior Year</a:t>
            </a:r>
          </a:p>
        </p:txBody>
      </p:sp>
      <p:graphicFrame>
        <p:nvGraphicFramePr>
          <p:cNvPr id="3" name="Object 8"/>
          <p:cNvGraphicFramePr>
            <a:graphicFrameLocks noChangeAspect="1"/>
          </p:cNvGraphicFramePr>
          <p:nvPr>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chemeClr val="accent2"/>
                </a:solidFill>
              </a:rPr>
              <a:t>Millions Employed</a:t>
            </a: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rPr>
              <a:t>People Drive To and From Work and Drive to Entertainment. Out of Work, They Curtail Their Movement</a:t>
            </a:r>
            <a:r>
              <a:rPr lang="en-US" altLang="en-US" sz="1800" b="1" dirty="0">
                <a:solidFill>
                  <a:schemeClr val="bg1"/>
                </a:solidFill>
                <a:cs typeface="Arial" panose="020B0604020202020204" pitchFamily="34" charset="0"/>
              </a:rPr>
              <a:t>.</a:t>
            </a:r>
          </a:p>
        </p:txBody>
      </p:sp>
      <p:sp>
        <p:nvSpPr>
          <p:cNvPr id="11" name="Rectangle 7"/>
          <p:cNvSpPr>
            <a:spLocks noChangeArrowheads="1"/>
          </p:cNvSpPr>
          <p:nvPr/>
        </p:nvSpPr>
        <p:spPr bwMode="grayWhite">
          <a:xfrm>
            <a:off x="2334546"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26"/>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784693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69</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5" y="1277293"/>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4" y="1360611"/>
          <a:ext cx="7896225" cy="4428582"/>
        </p:xfrm>
        <a:graphic>
          <a:graphicData uri="http://schemas.openxmlformats.org/presentationml/2006/ole">
            <mc:AlternateContent xmlns:mc="http://schemas.openxmlformats.org/markup-compatibility/2006">
              <mc:Choice xmlns:v="urn:schemas-microsoft-com:vml" Requires="v">
                <p:oleObj spid="_x0000_s28589124"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506464"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3"/>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2"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5"/>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183379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23765751"/>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12643" name="Chart" r:id="rId5" imgW="8267674" imgH="5495960" progId="MSGraph.Chart.8">
                  <p:embed followColorScheme="full"/>
                </p:oleObj>
              </mc:Choice>
              <mc:Fallback>
                <p:oleObj name="Chart" r:id="rId5" imgW="8267674"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*Q1 data.</a:t>
            </a:r>
          </a:p>
          <a:p>
            <a:r>
              <a:rPr lang="en-US" sz="1100" dirty="0">
                <a:solidFill>
                  <a:srgbClr val="000000"/>
                </a:solidFill>
              </a:rPr>
              <a:t>Note: Data through 1934 are based on stock companies only. Data include state funds beginning in 1998.</a:t>
            </a:r>
          </a:p>
          <a:p>
            <a:r>
              <a:rPr lang="en-US" sz="1100" dirty="0">
                <a:solidFill>
                  <a:srgbClr val="000000"/>
                </a:solidFill>
              </a:rPr>
              <a:t>Source:  A.M. Best; Insurance Information Institute.</a:t>
            </a: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22.0%</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Twin Recessions; Interest Rate Hikes</a:t>
            </a:r>
          </a:p>
          <a:p>
            <a:pPr algn="ctr"/>
            <a:r>
              <a:rPr lang="en-US" sz="1200" b="1" dirty="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87977"/>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2015 3.4%</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NPW Premium Growth: Peaks &amp; Troughs in the P/C Insurance Industry, 1926 – 2016:Q1</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Depression</a:t>
            </a:r>
          </a:p>
          <a:p>
            <a:pPr algn="ctr"/>
            <a:r>
              <a:rPr lang="en-US" sz="1200" b="1" dirty="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WW II Peak:</a:t>
            </a:r>
          </a:p>
          <a:p>
            <a:pPr algn="ctr"/>
            <a:r>
              <a:rPr lang="en-US" sz="1200" b="1" dirty="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Start of WW II</a:t>
            </a:r>
          </a:p>
          <a:p>
            <a:pPr algn="ctr"/>
            <a:r>
              <a:rPr lang="en-US" sz="1200" b="1" dirty="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1950-70: Extended period of stability in growth and profitability.  Low interest rates, low inflation, “Bureau” rate regulation all played a role</a:t>
            </a: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1970-90: Peak premium growth was much higher in this period while troughs were comparable.  Rapid inflation, economic volatility, high interest rates, tort environment all played roles</a:t>
            </a: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8170632" y="4053241"/>
            <a:ext cx="922303" cy="1118970"/>
          </a:xfrm>
          <a:prstGeom prst="wedgeRectCallout">
            <a:avLst>
              <a:gd name="adj1" fmla="val -12802"/>
              <a:gd name="adj2" fmla="val -62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2010-20XX? Post-recession period of stable growth?</a:t>
            </a:r>
          </a:p>
        </p:txBody>
      </p:sp>
    </p:spTree>
    <p:custDataLst>
      <p:tags r:id="rId2"/>
    </p:custDataLst>
    <p:extLst>
      <p:ext uri="{BB962C8B-B14F-4D97-AF65-F5344CB8AC3E}">
        <p14:creationId xmlns:p14="http://schemas.microsoft.com/office/powerpoint/2010/main" val="4155670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dirty="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42875" y="1804194"/>
          <a:ext cx="8639175" cy="4613275"/>
        </p:xfrm>
        <a:graphic>
          <a:graphicData uri="http://schemas.openxmlformats.org/presentationml/2006/ole">
            <mc:AlternateContent xmlns:mc="http://schemas.openxmlformats.org/markup-compatibility/2006">
              <mc:Choice xmlns:v="urn:schemas-microsoft-com:vml" Requires="v">
                <p:oleObj spid="_x0000_s28590144"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142875" y="1804194"/>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4"/>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1"/>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3935033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71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0"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Rate and Exposure are Both Presently Important Growth Drivers</a:t>
            </a: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72</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Dec. 2015; 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300101756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397"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roughly every 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peak occurred in late 2010 at 5.3%, falling to 2.8% by Mar. 2012</a:t>
            </a: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Dec. 2015 reading of 5.5% is up </a:t>
            </a:r>
            <a:r>
              <a:rPr lang="en-US" sz="1400" b="1">
                <a:solidFill>
                  <a:schemeClr val="bg1"/>
                </a:solidFill>
              </a:rPr>
              <a:t>from 4.7%</a:t>
            </a:r>
            <a:r>
              <a:rPr lang="en-US" sz="1400" b="1" dirty="0">
                <a:solidFill>
                  <a:schemeClr val="bg1"/>
                </a:solidFill>
              </a:rPr>
              <a:t/>
            </a:r>
            <a:br>
              <a:rPr lang="en-US" sz="1400" b="1" dirty="0">
                <a:solidFill>
                  <a:schemeClr val="bg1"/>
                </a:solidFill>
              </a:rPr>
            </a:br>
            <a:r>
              <a:rPr lang="en-US" sz="1400" b="1" dirty="0">
                <a:solidFill>
                  <a:schemeClr val="bg1"/>
                </a:solidFill>
              </a:rPr>
              <a:t>a year earlier</a:t>
            </a: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73</a:t>
            </a:fld>
            <a:endParaRPr lang="en-US"/>
          </a:p>
        </p:txBody>
      </p:sp>
      <p:sp>
        <p:nvSpPr>
          <p:cNvPr id="12294" name="Rectangle 2"/>
          <p:cNvSpPr>
            <a:spLocks noGrp="1" noChangeArrowheads="1"/>
          </p:cNvSpPr>
          <p:nvPr>
            <p:ph type="title"/>
          </p:nvPr>
        </p:nvSpPr>
        <p:spPr>
          <a:xfrm>
            <a:off x="495096" y="198643"/>
            <a:ext cx="6869266" cy="860425"/>
          </a:xfrm>
        </p:spPr>
        <p:txBody>
          <a:bodyPr/>
          <a:lstStyle/>
          <a:p>
            <a:r>
              <a:rPr lang="en-US" sz="2600" dirty="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88" y="1605836"/>
          <a:ext cx="8607425" cy="4296573"/>
        </p:xfrm>
        <a:graphic>
          <a:graphicData uri="http://schemas.openxmlformats.org/presentationml/2006/ole">
            <mc:AlternateContent xmlns:mc="http://schemas.openxmlformats.org/markup-compatibility/2006">
              <mc:Choice xmlns:v="urn:schemas-microsoft-com:vml" Requires="v">
                <p:oleObj spid="_x0000_s28472552"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88" y="1605836"/>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Across the U.S., auto insurance expenditures fell by 0.8% in 2008</a:t>
            </a:r>
            <a:br>
              <a:rPr lang="en-US" sz="1600" b="1" dirty="0">
                <a:solidFill>
                  <a:srgbClr val="FFFFFF"/>
                </a:solidFill>
              </a:rPr>
            </a:br>
            <a:r>
              <a:rPr lang="en-US" sz="1600" b="1" dirty="0">
                <a:solidFill>
                  <a:srgbClr val="FFFFFF"/>
                </a:solidFill>
              </a:rPr>
              <a:t>and 0.5% in 2009 but rose 0.5% in 2010, 0.8% in 2011, 2.3% in 2012 and 3.3% in 2013; I.I.I. estimate is for +3.4% in 2014 and 2015.</a:t>
            </a: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The NAIC data are per-vehicle (actually, per insured car-year)</a:t>
            </a:r>
          </a:p>
          <a:p>
            <a:pPr marL="133350" indent="-133350" eaLnBrk="0" hangingPunct="0">
              <a:lnSpc>
                <a:spcPct val="90000"/>
              </a:lnSpc>
              <a:buClr>
                <a:schemeClr val="accent2"/>
              </a:buClr>
              <a:buFont typeface="Wingdings" pitchFamily="2" charset="2"/>
              <a:buNone/>
              <a:tabLst>
                <a:tab pos="112713" algn="r"/>
              </a:tabLst>
            </a:pPr>
            <a:r>
              <a:rPr lang="en-US" sz="1100" dirty="0"/>
              <a:t>	Sources:  NAIC for 1994-2013; Insurance Information Institute estimates for 2014-2015 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now finally exceeds the pre-crisis high of $842 recorded in 2004, taking a full decade to recover, but on an inflation-adjusted basis premiums are still below 2004 levels</a:t>
            </a:r>
          </a:p>
        </p:txBody>
      </p:sp>
      <p:sp>
        <p:nvSpPr>
          <p:cNvPr id="10" name="TextBox 12"/>
          <p:cNvSpPr txBox="1">
            <a:spLocks noChangeArrowheads="1"/>
          </p:cNvSpPr>
          <p:nvPr/>
        </p:nvSpPr>
        <p:spPr bwMode="auto">
          <a:xfrm>
            <a:off x="1115735" y="1119392"/>
            <a:ext cx="1678265" cy="2462213"/>
          </a:xfrm>
          <a:prstGeom prst="rect">
            <a:avLst/>
          </a:prstGeom>
          <a:solidFill>
            <a:schemeClr val="accent1"/>
          </a:solidFill>
          <a:ln w="9525">
            <a:noFill/>
            <a:miter lim="800000"/>
            <a:headEnd/>
            <a:tailEnd/>
          </a:ln>
        </p:spPr>
        <p:txBody>
          <a:bodyPr wrap="square">
            <a:spAutoFit/>
          </a:bodyPr>
          <a:lstStyle/>
          <a:p>
            <a:r>
              <a:rPr lang="en-US" sz="1100" b="1" u="sng" dirty="0">
                <a:solidFill>
                  <a:schemeClr val="bg1"/>
                </a:solidFill>
              </a:rPr>
              <a:t>Annual Pct Changes </a:t>
            </a:r>
            <a:r>
              <a:rPr lang="en-US" sz="1100" dirty="0">
                <a:solidFill>
                  <a:schemeClr val="bg1"/>
                </a:solidFill>
              </a:rPr>
              <a:t/>
            </a:r>
            <a:br>
              <a:rPr lang="en-US" sz="1100" dirty="0">
                <a:solidFill>
                  <a:schemeClr val="bg1"/>
                </a:solidFill>
              </a:rPr>
            </a:br>
            <a:r>
              <a:rPr lang="en-US" sz="1100" dirty="0">
                <a:solidFill>
                  <a:schemeClr val="bg1"/>
                </a:solidFill>
              </a:rPr>
              <a:t>2001:  5.2%</a:t>
            </a:r>
            <a:br>
              <a:rPr lang="en-US" sz="1100" dirty="0">
                <a:solidFill>
                  <a:schemeClr val="bg1"/>
                </a:solidFill>
              </a:rPr>
            </a:br>
            <a:r>
              <a:rPr lang="en-US" sz="1100" dirty="0">
                <a:solidFill>
                  <a:schemeClr val="bg1"/>
                </a:solidFill>
              </a:rPr>
              <a:t>2002:  8.6%</a:t>
            </a:r>
            <a:br>
              <a:rPr lang="en-US" sz="1100" dirty="0">
                <a:solidFill>
                  <a:schemeClr val="bg1"/>
                </a:solidFill>
              </a:rPr>
            </a:br>
            <a:r>
              <a:rPr lang="en-US" sz="1100" dirty="0">
                <a:solidFill>
                  <a:schemeClr val="bg1"/>
                </a:solidFill>
              </a:rPr>
              <a:t>2003:  5.6%</a:t>
            </a:r>
          </a:p>
          <a:p>
            <a:r>
              <a:rPr lang="en-US" sz="1100" dirty="0">
                <a:solidFill>
                  <a:schemeClr val="bg1"/>
                </a:solidFill>
              </a:rPr>
              <a:t>2004:  1.5%</a:t>
            </a:r>
            <a:br>
              <a:rPr lang="en-US" sz="1100" dirty="0">
                <a:solidFill>
                  <a:schemeClr val="bg1"/>
                </a:solidFill>
              </a:rPr>
            </a:br>
            <a:r>
              <a:rPr lang="en-US" sz="1100" dirty="0">
                <a:solidFill>
                  <a:schemeClr val="bg1"/>
                </a:solidFill>
              </a:rPr>
              <a:t>2005: -1.3%</a:t>
            </a:r>
            <a:br>
              <a:rPr lang="en-US" sz="1100" dirty="0">
                <a:solidFill>
                  <a:schemeClr val="bg1"/>
                </a:solidFill>
              </a:rPr>
            </a:br>
            <a:r>
              <a:rPr lang="en-US" sz="1100" dirty="0">
                <a:solidFill>
                  <a:schemeClr val="bg1"/>
                </a:solidFill>
              </a:rPr>
              <a:t>2006: -1.8%</a:t>
            </a:r>
            <a:br>
              <a:rPr lang="en-US" sz="1100" dirty="0">
                <a:solidFill>
                  <a:schemeClr val="bg1"/>
                </a:solidFill>
              </a:rPr>
            </a:br>
            <a:r>
              <a:rPr lang="en-US" sz="1100" dirty="0">
                <a:solidFill>
                  <a:schemeClr val="bg1"/>
                </a:solidFill>
              </a:rPr>
              <a:t>2007: -2.1%</a:t>
            </a:r>
            <a:br>
              <a:rPr lang="en-US" sz="1100" dirty="0">
                <a:solidFill>
                  <a:schemeClr val="bg1"/>
                </a:solidFill>
              </a:rPr>
            </a:br>
            <a:r>
              <a:rPr lang="en-US" sz="1100" dirty="0">
                <a:solidFill>
                  <a:schemeClr val="bg1"/>
                </a:solidFill>
              </a:rPr>
              <a:t>2008: -1.0%</a:t>
            </a:r>
            <a:br>
              <a:rPr lang="en-US" sz="1100" dirty="0">
                <a:solidFill>
                  <a:schemeClr val="bg1"/>
                </a:solidFill>
              </a:rPr>
            </a:br>
            <a:r>
              <a:rPr lang="en-US" sz="1100" dirty="0">
                <a:solidFill>
                  <a:schemeClr val="bg1"/>
                </a:solidFill>
              </a:rPr>
              <a:t>2009: -0.5%</a:t>
            </a:r>
            <a:br>
              <a:rPr lang="en-US" sz="1100" dirty="0">
                <a:solidFill>
                  <a:schemeClr val="bg1"/>
                </a:solidFill>
              </a:rPr>
            </a:br>
            <a:r>
              <a:rPr lang="en-US" sz="1100" dirty="0">
                <a:solidFill>
                  <a:schemeClr val="bg1"/>
                </a:solidFill>
              </a:rPr>
              <a:t>2010:  0.6%</a:t>
            </a:r>
            <a:br>
              <a:rPr lang="en-US" sz="1100" dirty="0">
                <a:solidFill>
                  <a:schemeClr val="bg1"/>
                </a:solidFill>
              </a:rPr>
            </a:br>
            <a:r>
              <a:rPr lang="en-US" sz="1100" dirty="0">
                <a:solidFill>
                  <a:schemeClr val="bg1"/>
                </a:solidFill>
              </a:rPr>
              <a:t>2011:  0.6%</a:t>
            </a:r>
          </a:p>
          <a:p>
            <a:r>
              <a:rPr lang="en-US" sz="1100" dirty="0">
                <a:solidFill>
                  <a:schemeClr val="bg1"/>
                </a:solidFill>
              </a:rPr>
              <a:t>2012: 2.3%</a:t>
            </a:r>
          </a:p>
          <a:p>
            <a:r>
              <a:rPr lang="en-US" sz="1100" dirty="0">
                <a:solidFill>
                  <a:schemeClr val="bg1"/>
                </a:solidFill>
              </a:rPr>
              <a:t>2013: 3.3%</a:t>
            </a: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74</a:t>
            </a:fld>
            <a:endParaRPr lang="en-US"/>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28454127"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2" y="1225830"/>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continue to recover from a period of flat growth attributable to the weak economy impacting new vehicle sales, car choice, and increased price sensitivity among 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(2015-17F); Insurance Information Institute. </a:t>
            </a:r>
          </a:p>
        </p:txBody>
      </p:sp>
      <p:sp>
        <p:nvSpPr>
          <p:cNvPr id="13" name="Rectangle 2"/>
          <p:cNvSpPr>
            <a:spLocks noGrp="1" noChangeArrowheads="1"/>
          </p:cNvSpPr>
          <p:nvPr>
            <p:ph type="title"/>
          </p:nvPr>
        </p:nvSpPr>
        <p:spPr>
          <a:xfrm>
            <a:off x="133350" y="63368"/>
            <a:ext cx="7400925" cy="860425"/>
          </a:xfrm>
        </p:spPr>
        <p:txBody>
          <a:bodyPr/>
          <a:lstStyle/>
          <a:p>
            <a:r>
              <a:rPr lang="en-US" dirty="0"/>
              <a:t>Private Passenger Auto Insurance</a:t>
            </a:r>
            <a:br>
              <a:rPr lang="en-US" dirty="0"/>
            </a:br>
            <a:r>
              <a:rPr lang="en-US" dirty="0"/>
              <a:t>Net Written Premium, 2000–2017F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1" y="4135119"/>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1" y="1193014"/>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a:t>12/01/09 - 9pm</a:t>
            </a:r>
          </a:p>
        </p:txBody>
      </p:sp>
      <p:sp>
        <p:nvSpPr>
          <p:cNvPr id="717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75</a:t>
            </a:fld>
            <a:endParaRPr lang="en-US"/>
          </a:p>
        </p:txBody>
      </p:sp>
      <p:sp>
        <p:nvSpPr>
          <p:cNvPr id="7174" name="Rectangle 2"/>
          <p:cNvSpPr>
            <a:spLocks noGrp="1" noChangeArrowheads="1"/>
          </p:cNvSpPr>
          <p:nvPr>
            <p:ph type="title"/>
          </p:nvPr>
        </p:nvSpPr>
        <p:spPr/>
        <p:txBody>
          <a:bodyPr/>
          <a:lstStyle/>
          <a:p>
            <a:r>
              <a:rPr lang="en-US" dirty="0"/>
              <a:t>Homeowners Insurance</a:t>
            </a:r>
            <a:br>
              <a:rPr lang="en-US" dirty="0"/>
            </a:br>
            <a:r>
              <a:rPr lang="en-US" dirty="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60271"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0"/>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150% 2000-2015F) despite very little unit growth during the real estate crash.  Reasons include rate increases, especially in coastal zones, ITV endorsements (e.g., “inflation guards”), 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08" y="4646976"/>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Economic and Demographic Considerations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76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Auto, Home Are Sensitive to Underlying Economic Conditions</a:t>
            </a: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77</a:t>
            </a:fld>
            <a:endParaRPr lang="en-US"/>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022007592"/>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557438"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(5/16 for 2016-17; 3/16 for 2018-21F; Insurance Information Institute.</a:t>
            </a:r>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Are Continue to See Meaningful Exposure Growth in the Wake of the “Great Recession” Associated with Home Construction: Construction Risk Exposure, Surety, Commercial Auto; Potent Driver of Workers Comp Exposure</a:t>
            </a: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Job growth, low inventories of existing homes,  still-low mortgage rates and demographics should continue to stimulate new home construction for several more years</a:t>
            </a: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78</a:t>
            </a:fld>
            <a:endParaRPr lang="en-US">
              <a:solidFill>
                <a:srgbClr val="000000"/>
              </a:solidFill>
            </a:endParaRPr>
          </a:p>
        </p:txBody>
      </p:sp>
      <p:sp>
        <p:nvSpPr>
          <p:cNvPr id="1030" name="Rectangle 2"/>
          <p:cNvSpPr>
            <a:spLocks noGrp="1" noChangeArrowheads="1"/>
          </p:cNvSpPr>
          <p:nvPr>
            <p:ph type="title"/>
          </p:nvPr>
        </p:nvSpPr>
        <p:spPr/>
        <p:txBody>
          <a:bodyPr/>
          <a:lstStyle/>
          <a:p>
            <a:r>
              <a:rPr lang="en-US" dirty="0" err="1"/>
              <a:t>I.I.I.</a:t>
            </a:r>
            <a:r>
              <a:rPr lang="en-US" dirty="0"/>
              <a:t> Poll: Renter’s Insurance</a:t>
            </a:r>
            <a:endParaRPr lang="en-US" baseline="30000" dirty="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ext uri="{D42A27DB-BD31-4B8C-83A1-F6EECF244321}">
                <p14:modId xmlns:p14="http://schemas.microsoft.com/office/powerpoint/2010/main" val="1364617085"/>
              </p:ext>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Percentage of Renters Who Have Renters Insurance Has Been Rising Since 2011.</a:t>
            </a: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rent their home.</a:t>
            </a: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p>
        </p:txBody>
      </p:sp>
    </p:spTree>
    <p:extLst>
      <p:ext uri="{BB962C8B-B14F-4D97-AF65-F5344CB8AC3E}">
        <p14:creationId xmlns:p14="http://schemas.microsoft.com/office/powerpoint/2010/main" val="42082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79</a:t>
            </a:fld>
            <a:endParaRPr lang="en-US"/>
          </a:p>
        </p:txBody>
      </p:sp>
      <p:graphicFrame>
        <p:nvGraphicFramePr>
          <p:cNvPr id="39938" name="Object 11"/>
          <p:cNvGraphicFramePr>
            <a:graphicFrameLocks noChangeAspect="1"/>
          </p:cNvGraphicFramePr>
          <p:nvPr>
            <p:extLst>
              <p:ext uri="{D42A27DB-BD31-4B8C-83A1-F6EECF244321}">
                <p14:modId xmlns:p14="http://schemas.microsoft.com/office/powerpoint/2010/main" val="1925612689"/>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410"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a:t>Auto/Light Truck Sales, 1999-2021F</a:t>
            </a:r>
          </a:p>
        </p:txBody>
      </p:sp>
      <p:sp>
        <p:nvSpPr>
          <p:cNvPr id="2079751" name="AutoShape 7"/>
          <p:cNvSpPr>
            <a:spLocks noChangeArrowheads="1"/>
          </p:cNvSpPr>
          <p:nvPr/>
        </p:nvSpPr>
        <p:spPr bwMode="blackWhite">
          <a:xfrm>
            <a:off x="832485" y="3432175"/>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2014-15 is still below 1999-2007 average of 17 million units, but a robust recovery is well underway.</a:t>
            </a:r>
          </a:p>
        </p:txBody>
      </p:sp>
      <p:sp>
        <p:nvSpPr>
          <p:cNvPr id="2079752" name="AutoShape 8"/>
          <p:cNvSpPr>
            <a:spLocks noChangeArrowheads="1"/>
          </p:cNvSpPr>
          <p:nvPr/>
        </p:nvSpPr>
        <p:spPr bwMode="blackWhite">
          <a:xfrm>
            <a:off x="3362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2015 and beyond</a:t>
            </a:r>
          </a:p>
        </p:txBody>
      </p:sp>
      <p:sp>
        <p:nvSpPr>
          <p:cNvPr id="11" name="AutoShape 7"/>
          <p:cNvSpPr>
            <a:spLocks noChangeArrowheads="1"/>
          </p:cNvSpPr>
          <p:nvPr/>
        </p:nvSpPr>
        <p:spPr bwMode="blackWhite">
          <a:xfrm>
            <a:off x="6243942" y="3619757"/>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Truck, SUV purchases by contractors are especially strong</a:t>
            </a: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at current levels, in part replacing cars that were held onto in 2008-12. PP Auto premium might grow by 3.5% - 5%.</a:t>
            </a:r>
          </a:p>
        </p:txBody>
      </p:sp>
      <p:sp>
        <p:nvSpPr>
          <p:cNvPr id="13" name="AutoShape 8"/>
          <p:cNvSpPr>
            <a:spLocks noChangeArrowheads="1"/>
          </p:cNvSpPr>
          <p:nvPr/>
        </p:nvSpPr>
        <p:spPr bwMode="blackWhite">
          <a:xfrm>
            <a:off x="7138058" y="1057826"/>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Sales have returned to pre-crisis levels</a:t>
            </a:r>
          </a:p>
        </p:txBody>
      </p:sp>
      <p:sp>
        <p:nvSpPr>
          <p:cNvPr id="14" name="Rectangle 5"/>
          <p:cNvSpPr>
            <a:spLocks noChangeArrowheads="1"/>
          </p:cNvSpPr>
          <p:nvPr/>
        </p:nvSpPr>
        <p:spPr bwMode="auto">
          <a:xfrm>
            <a:off x="-189188" y="6611910"/>
            <a:ext cx="9190640"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(5/16 for 2016-17; 3/16 for 2018-21F; Insurance Information Institute.</a:t>
            </a:r>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8</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a:t>Policyholder Surplus, </a:t>
            </a:r>
            <a:br>
              <a:rPr lang="en-US" dirty="0"/>
            </a:br>
            <a:r>
              <a:rPr lang="en-US" dirty="0"/>
              <a:t>2006:Q4–2016:Q1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1911713856"/>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613666" name="Chart" r:id="rId5" imgW="8772414" imgH="3305140" progId="MSGraph.Chart.8">
                  <p:embed followColorScheme="full"/>
                </p:oleObj>
              </mc:Choice>
              <mc:Fallback>
                <p:oleObj name="Chart" r:id="rId5" imgW="8772414" imgH="3305140" progId="MSGraph.Chart.8">
                  <p:embed followColorScheme="full"/>
                  <p:pic>
                    <p:nvPicPr>
                      <p:cNvPr id="47106" name="Object 3"/>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2007:Q3</a:t>
            </a:r>
            <a:br>
              <a:rPr lang="en-US" sz="1600" b="1" dirty="0">
                <a:solidFill>
                  <a:srgbClr val="FFFFFF"/>
                </a:solidFill>
                <a:latin typeface="Arial" charset="0"/>
                <a:cs typeface="Arial" charset="0"/>
              </a:rPr>
            </a:br>
            <a:r>
              <a:rPr lang="en-US" sz="1600" b="1" dirty="0">
                <a:solidFill>
                  <a:srgbClr val="FFFFFF"/>
                </a:solidFill>
                <a:latin typeface="Arial" charset="0"/>
                <a:cs typeface="Arial" charset="0"/>
              </a:rPr>
              <a:t>Pre-Crisis Peak</a:t>
            </a: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as of </a:t>
            </a:r>
            <a:r>
              <a:rPr lang="en-US" sz="1400" b="1" dirty="0">
                <a:solidFill>
                  <a:srgbClr val="000000"/>
                </a:solidFill>
              </a:rPr>
              <a:t>3</a:t>
            </a:r>
            <a:r>
              <a:rPr lang="en-US" sz="1400" b="1" dirty="0">
                <a:solidFill>
                  <a:srgbClr val="000000"/>
                </a:solidFill>
                <a:latin typeface="Arial" charset="0"/>
                <a:cs typeface="Arial" charset="0"/>
              </a:rPr>
              <a:t>/31/16 stood at a record high of $676.3B</a:t>
            </a: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a:t>
            </a:r>
            <a:r>
              <a:rPr lang="en-US" sz="1400" dirty="0">
                <a:solidFill>
                  <a:srgbClr val="000000"/>
                </a:solidFill>
                <a:latin typeface="Arial" charset="0"/>
                <a:cs typeface="Arial" charset="0"/>
              </a:rPr>
              <a:t>ncludes $22.5B of paid-in capital from a holding company parent for one insurer’s investment in a non-insurance business </a:t>
            </a:r>
            <a:r>
              <a:rPr lang="en-US" sz="1400" dirty="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$0.77 of NPW,</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close to the 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Drop due to near-record 2011 CAT losses</a:t>
            </a: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latin typeface="Arial" charset="0"/>
                <a:cs typeface="Arial" charset="0"/>
              </a:rPr>
              <a:t>The P/C insurance </a:t>
            </a:r>
            <a:r>
              <a:rPr lang="en-US" sz="2000" b="1" dirty="0">
                <a:solidFill>
                  <a:srgbClr val="FFFFFF"/>
                </a:solidFill>
              </a:rPr>
              <a:t>i</a:t>
            </a:r>
            <a:r>
              <a:rPr lang="en-US" sz="2000" b="1" dirty="0">
                <a:solidFill>
                  <a:srgbClr val="FFFFFF"/>
                </a:solidFill>
                <a:latin typeface="Arial" charset="0"/>
                <a:cs typeface="Arial" charset="0"/>
              </a:rPr>
              <a:t>ndustry </a:t>
            </a:r>
            <a:r>
              <a:rPr lang="en-US" sz="2000" b="1" dirty="0">
                <a:solidFill>
                  <a:srgbClr val="FFFFFF"/>
                </a:solidFill>
              </a:rPr>
              <a:t>e</a:t>
            </a:r>
            <a:r>
              <a:rPr lang="en-US" sz="2000" b="1" dirty="0">
                <a:solidFill>
                  <a:srgbClr val="FFFFFF"/>
                </a:solidFill>
                <a:latin typeface="Arial" charset="0"/>
                <a:cs typeface="Arial" charset="0"/>
              </a:rPr>
              <a:t>ntered 2016</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in </a:t>
            </a:r>
            <a:r>
              <a:rPr lang="en-US" sz="2000" b="1" dirty="0">
                <a:solidFill>
                  <a:srgbClr val="FFFFFF"/>
                </a:solidFill>
              </a:rPr>
              <a:t>v</a:t>
            </a:r>
            <a:r>
              <a:rPr lang="en-US" sz="2000" b="1" dirty="0">
                <a:solidFill>
                  <a:srgbClr val="FFFFFF"/>
                </a:solidFill>
                <a:latin typeface="Arial" charset="0"/>
                <a:cs typeface="Arial" charset="0"/>
              </a:rPr>
              <a:t>ery </a:t>
            </a:r>
            <a:r>
              <a:rPr lang="en-US" sz="2000" b="1" dirty="0">
                <a:solidFill>
                  <a:srgbClr val="FFFFFF"/>
                </a:solidFill>
              </a:rPr>
              <a:t>s</a:t>
            </a:r>
            <a:r>
              <a:rPr lang="en-US" sz="2000" b="1" dirty="0">
                <a:solidFill>
                  <a:srgbClr val="FFFFFF"/>
                </a:solidFill>
                <a:latin typeface="Arial" charset="0"/>
                <a:cs typeface="Arial" charset="0"/>
              </a:rPr>
              <a:t>trong </a:t>
            </a:r>
            <a:r>
              <a:rPr lang="en-US" sz="2000" b="1" dirty="0">
                <a:solidFill>
                  <a:srgbClr val="FFFFFF"/>
                </a:solidFill>
              </a:rPr>
              <a:t>f</a:t>
            </a:r>
            <a:r>
              <a:rPr lang="en-US" sz="2000" b="1" dirty="0">
                <a:solidFill>
                  <a:srgbClr val="FFFFFF"/>
                </a:solidFill>
                <a:latin typeface="Arial" charset="0"/>
                <a:cs typeface="Arial" charset="0"/>
              </a:rPr>
              <a:t>inancial condition.</a:t>
            </a:r>
          </a:p>
        </p:txBody>
      </p:sp>
    </p:spTree>
    <p:custDataLst>
      <p:tags r:id="rId2"/>
    </p:custDataLst>
    <p:extLst>
      <p:ext uri="{BB962C8B-B14F-4D97-AF65-F5344CB8AC3E}">
        <p14:creationId xmlns:p14="http://schemas.microsoft.com/office/powerpoint/2010/main" val="46371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Number of Registered Passenger Vehicles in US, 1999 – 2015E</a:t>
            </a: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Sources: Bureau of Transportation Statistics; Barclays Capital estimates, August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growing once again and now finally exceed pre-crisis peak</a:t>
            </a:r>
          </a:p>
        </p:txBody>
      </p:sp>
      <p:sp>
        <p:nvSpPr>
          <p:cNvPr id="12" name="AutoShape 8"/>
          <p:cNvSpPr>
            <a:spLocks noChangeArrowheads="1"/>
          </p:cNvSpPr>
          <p:nvPr/>
        </p:nvSpPr>
        <p:spPr bwMode="blackWhite">
          <a:xfrm>
            <a:off x="6474957" y="3784394"/>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expected to increase at an annual rate of about 1.5% per year in 2015 and 2016</a:t>
            </a: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Loans and Other Non-Housing Debt, 2004 – 2015*</a:t>
            </a:r>
          </a:p>
        </p:txBody>
      </p:sp>
      <p:sp>
        <p:nvSpPr>
          <p:cNvPr id="4" name="Date Placeholder 3"/>
          <p:cNvSpPr>
            <a:spLocks noGrp="1"/>
          </p:cNvSpPr>
          <p:nvPr>
            <p:ph type="dt" sz="half" idx="10"/>
          </p:nvPr>
        </p:nvSpPr>
        <p:spPr/>
        <p:txBody>
          <a:bodyPr/>
          <a:lstStyle/>
          <a:p>
            <a:pPr>
              <a:defRPr/>
            </a:pPr>
            <a:r>
              <a:rPr lang="en-US"/>
              <a:t>12/01/09 - 9pm</a:t>
            </a:r>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81</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Banks are becoming increasingly aggressive in marketing auto loans</a:t>
            </a:r>
          </a:p>
        </p:txBody>
      </p:sp>
      <p:pic>
        <p:nvPicPr>
          <p:cNvPr id="9" name="Picture 8"/>
          <p:cNvPicPr>
            <a:picLocks noChangeAspect="1"/>
          </p:cNvPicPr>
          <p:nvPr/>
        </p:nvPicPr>
        <p:blipFill>
          <a:blip r:embed="rId2"/>
          <a:stretch>
            <a:fillRect/>
          </a:stretch>
        </p:blipFill>
        <p:spPr>
          <a:xfrm>
            <a:off x="193675" y="1293962"/>
            <a:ext cx="6867823" cy="4333875"/>
          </a:xfrm>
          <a:prstGeom prst="rect">
            <a:avLst/>
          </a:prstGeom>
        </p:spPr>
      </p:pic>
      <p:sp>
        <p:nvSpPr>
          <p:cNvPr id="10" name="Rectangle 5"/>
          <p:cNvSpPr>
            <a:spLocks noChangeArrowheads="1"/>
          </p:cNvSpPr>
          <p:nvPr/>
        </p:nvSpPr>
        <p:spPr bwMode="auto">
          <a:xfrm>
            <a:off x="-1"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*As of Q1 2015.</a:t>
            </a:r>
          </a:p>
          <a:p>
            <a:pPr marL="133350" indent="-133350" eaLnBrk="0" hangingPunct="0">
              <a:lnSpc>
                <a:spcPct val="90000"/>
              </a:lnSpc>
              <a:buClr>
                <a:schemeClr val="accent2"/>
              </a:buClr>
              <a:buFont typeface="Wingdings" pitchFamily="2" charset="2"/>
              <a:buNone/>
              <a:tabLst>
                <a:tab pos="112713" algn="r"/>
              </a:tabLst>
            </a:pPr>
            <a:r>
              <a:rPr lang="en-US" sz="1100" dirty="0"/>
              <a:t>Source: Federal Reserve Bank of NY Consumer Credit Panel/Equifax; l. I.I. </a:t>
            </a:r>
          </a:p>
        </p:txBody>
      </p:sp>
      <p:sp>
        <p:nvSpPr>
          <p:cNvPr id="12" name="AutoShape 7"/>
          <p:cNvSpPr>
            <a:spLocks noChangeArrowheads="1"/>
          </p:cNvSpPr>
          <p:nvPr/>
        </p:nvSpPr>
        <p:spPr bwMode="blackWhite">
          <a:xfrm>
            <a:off x="7061498" y="2244298"/>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Auto loan debt outstanding reached $1T for the first time ever in Q1 2015</a:t>
            </a:r>
          </a:p>
        </p:txBody>
      </p:sp>
    </p:spTree>
    <p:extLst>
      <p:ext uri="{BB962C8B-B14F-4D97-AF65-F5344CB8AC3E}">
        <p14:creationId xmlns:p14="http://schemas.microsoft.com/office/powerpoint/2010/main" val="317256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82</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Commercial Lines  Underwriting Performance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Tree>
    <p:extLst>
      <p:ext uri="{BB962C8B-B14F-4D97-AF65-F5344CB8AC3E}">
        <p14:creationId xmlns:p14="http://schemas.microsoft.com/office/powerpoint/2010/main" val="10135442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594230" name="Chart" r:id="rId3" imgW="8372534" imgH="4657621" progId="MSGraph.Chart.8">
                  <p:embed followColorScheme="full"/>
                </p:oleObj>
              </mc:Choice>
              <mc:Fallback>
                <p:oleObj name="Chart" r:id="rId3" imgW="8372534" imgH="4657621" progId="MSGraph.Chart.8">
                  <p:embed followColorScheme="full"/>
                  <p:pic>
                    <p:nvPicPr>
                      <p:cNvPr id="7208962" name="Object 2"/>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a:t>*2007-2012 figures exclude mortgage and financial guaranty segments.</a:t>
            </a:r>
          </a:p>
          <a:p>
            <a:pPr eaLnBrk="1" hangingPunct="1">
              <a:buClrTx/>
              <a:buFontTx/>
              <a:buNone/>
            </a:pPr>
            <a:r>
              <a:rPr lang="en-US" sz="1200" dirty="0"/>
              <a:t>Source: A.M. Best (1990-2014); Conning (2015E-17F) Insurance Information Institute.</a:t>
            </a:r>
          </a:p>
        </p:txBody>
      </p:sp>
      <p:sp>
        <p:nvSpPr>
          <p:cNvPr id="7208964" name="Rectangle 4"/>
          <p:cNvSpPr>
            <a:spLocks noGrp="1" noChangeArrowheads="1"/>
          </p:cNvSpPr>
          <p:nvPr>
            <p:ph type="title"/>
          </p:nvPr>
        </p:nvSpPr>
        <p:spPr/>
        <p:txBody>
          <a:bodyPr/>
          <a:lstStyle/>
          <a:p>
            <a:r>
              <a:rPr lang="en-US" dirty="0"/>
              <a:t>Commercial Lines Combined Ratio, 1990-2017F*</a:t>
            </a:r>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lines underwriting performance improved in 2013/14 but higher cats, diminishing prior year reserves and rising loss cost trends in some lines could push combined ratios higher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83</a:t>
            </a:fld>
            <a:endParaRPr lang="en-US"/>
          </a:p>
        </p:txBody>
      </p:sp>
    </p:spTree>
    <p:extLst>
      <p:ext uri="{BB962C8B-B14F-4D97-AF65-F5344CB8AC3E}">
        <p14:creationId xmlns:p14="http://schemas.microsoft.com/office/powerpoint/2010/main" val="1542153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Commercial Property Combined Ratio: </a:t>
            </a:r>
            <a:br>
              <a:rPr lang="en-US" dirty="0"/>
            </a:br>
            <a:r>
              <a:rPr lang="en-US" dirty="0"/>
              <a:t>2007–2017F</a:t>
            </a:r>
            <a:endParaRPr lang="en-US" baseline="30000" dirty="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95254"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Property Underwriting Performance Has Improved in Recent Years, Largely Due to Diminished CAT Activity</a:t>
            </a: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84</a:t>
            </a:fld>
            <a:endParaRPr lang="en-US"/>
          </a:p>
        </p:txBody>
      </p:sp>
    </p:spTree>
    <p:extLst>
      <p:ext uri="{BB962C8B-B14F-4D97-AF65-F5344CB8AC3E}">
        <p14:creationId xmlns:p14="http://schemas.microsoft.com/office/powerpoint/2010/main" val="2149762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General Liability Combined Ratio: </a:t>
            </a:r>
            <a:br>
              <a:rPr lang="en-US" dirty="0"/>
            </a:br>
            <a:r>
              <a:rPr lang="en-US" dirty="0"/>
              <a:t>2005–2017F</a:t>
            </a:r>
            <a:endParaRPr lang="en-US" baseline="30000" dirty="0"/>
          </a:p>
        </p:txBody>
      </p:sp>
      <p:graphicFrame>
        <p:nvGraphicFramePr>
          <p:cNvPr id="50178" name="Object 3"/>
          <p:cNvGraphicFramePr>
            <a:graphicFrameLocks/>
          </p:cNvGraphicFramePr>
          <p:nvPr>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96278"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General Liability Underwriting Performance Has Been Volatile in Recent Years</a:t>
            </a: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85</a:t>
            </a:fld>
            <a:endParaRPr lang="en-US"/>
          </a:p>
        </p:txBody>
      </p:sp>
    </p:spTree>
    <p:extLst>
      <p:ext uri="{BB962C8B-B14F-4D97-AF65-F5344CB8AC3E}">
        <p14:creationId xmlns:p14="http://schemas.microsoft.com/office/powerpoint/2010/main" val="730156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Commercial Auto Combined Ratio: 1993–2017F</a:t>
            </a:r>
            <a:endParaRPr lang="en-US" baseline="30000" dirty="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98326" name="Chart" r:id="rId4" imgW="8419970" imgH="3657600" progId="MSGraph.Chart.8">
                  <p:embed followColorScheme="full"/>
                </p:oleObj>
              </mc:Choice>
              <mc:Fallback>
                <p:oleObj name="Chart" r:id="rId4" imgW="8419970" imgH="3657600" progId="MSGraph.Chart.8">
                  <p:embed followColorScheme="full"/>
                  <p:pic>
                    <p:nvPicPr>
                      <p:cNvPr id="5325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Results Are Challenged as Rate Gains Barely Have Yet to Offset Adverse Frequency and Severity Trends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86</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(1990-2014);Conning (2015E-2017F); Insurance Information Institute.</a:t>
            </a:r>
          </a:p>
        </p:txBody>
      </p:sp>
    </p:spTree>
    <p:extLst>
      <p:ext uri="{BB962C8B-B14F-4D97-AF65-F5344CB8AC3E}">
        <p14:creationId xmlns:p14="http://schemas.microsoft.com/office/powerpoint/2010/main" val="2476588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Workers Compensation Combined Ratio: 1994–2015P</a:t>
            </a:r>
            <a:endParaRPr lang="en-US" baseline="30000" dirty="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99350" name="Chart" r:id="rId4" imgW="8419970" imgH="3657600" progId="MSGraph.Chart.8">
                  <p:embed followColorScheme="full"/>
                </p:oleObj>
              </mc:Choice>
              <mc:Fallback>
                <p:oleObj name="Chart" r:id="rId4" imgW="8419970" imgH="3657600" progId="MSGraph.Chart.8">
                  <p:embed followColorScheme="full"/>
                  <p:pic>
                    <p:nvPicPr>
                      <p:cNvPr id="53250" name="Object 3"/>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a:solidFill>
                  <a:srgbClr val="FFFFFF"/>
                </a:solidFill>
              </a:rPr>
              <a:t>Workers Comp Results Began to Improve in 2012. Underwriting Results  Deteriorated Markedly from 2007-2010/11 and Were the Worst They Had Been in a Decade. </a:t>
            </a: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(1994-2009); NCCI (2010-2015P) and are for private carriers only; Insurance Information Institute.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results have improved markedly since 2011</a:t>
            </a:r>
          </a:p>
        </p:txBody>
      </p:sp>
    </p:spTree>
    <p:extLst>
      <p:ext uri="{BB962C8B-B14F-4D97-AF65-F5344CB8AC3E}">
        <p14:creationId xmlns:p14="http://schemas.microsoft.com/office/powerpoint/2010/main" val="3662011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a:cs typeface="Arial" charset="0"/>
              </a:rPr>
              <a:t>Workers Compensation Premium: </a:t>
            </a:r>
            <a:br>
              <a:rPr lang="en-US" dirty="0">
                <a:cs typeface="Arial" charset="0"/>
              </a:rPr>
            </a:br>
            <a:r>
              <a:rPr lang="en-US" dirty="0">
                <a:cs typeface="Arial" charset="0"/>
              </a:rPr>
              <a:t>Fifth Consecutive Year of Increase</a:t>
            </a:r>
            <a:br>
              <a:rPr lang="en-US" dirty="0">
                <a:cs typeface="Arial" charset="0"/>
              </a:rPr>
            </a:br>
            <a:r>
              <a:rPr lang="en-US" sz="800" dirty="0">
                <a:cs typeface="Arial" charset="0"/>
              </a:rPr>
              <a:t/>
            </a:r>
            <a:br>
              <a:rPr lang="en-US" sz="800" dirty="0">
                <a:cs typeface="Arial" charset="0"/>
              </a:rPr>
            </a:br>
            <a:r>
              <a:rPr lang="en-US" sz="1600" dirty="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88</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NCCI from Annual Statement Data.</a:t>
            </a:r>
          </a:p>
          <a:p>
            <a:pPr eaLnBrk="0" hangingPunct="0">
              <a:tabLst>
                <a:tab pos="512763" algn="l"/>
              </a:tabLst>
            </a:pPr>
            <a:r>
              <a:rPr lang="en-US" sz="1000" dirty="0"/>
              <a:t>	Includes state insurance fund data for the following states: AZ, CA, CO, HI, ID, KY, LA, MD, MO, MT, NM, OK, OR, RI, TX, UT.</a:t>
            </a:r>
          </a:p>
          <a:p>
            <a:pPr eaLnBrk="0" hangingPunct="0">
              <a:tabLst>
                <a:tab pos="512763" algn="l"/>
              </a:tabLst>
            </a:pPr>
            <a:r>
              <a:rPr lang="en-US" sz="1000" dirty="0"/>
              <a:t>	Each calendar year total for State Funds includes all funds operating as a state fund that year.</a:t>
            </a:r>
          </a:p>
        </p:txBody>
      </p:sp>
      <p:sp>
        <p:nvSpPr>
          <p:cNvPr id="8" name="Date Placeholder 7"/>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329399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89</a:t>
            </a:fld>
            <a:endParaRPr lang="en-US"/>
          </a:p>
        </p:txBody>
      </p:sp>
      <p:sp>
        <p:nvSpPr>
          <p:cNvPr id="141317" name="Rectangle 2"/>
          <p:cNvSpPr>
            <a:spLocks noGrp="1" noChangeArrowheads="1"/>
          </p:cNvSpPr>
          <p:nvPr>
            <p:ph type="title"/>
          </p:nvPr>
        </p:nvSpPr>
        <p:spPr>
          <a:xfrm>
            <a:off x="22225" y="90488"/>
            <a:ext cx="7769225" cy="860425"/>
          </a:xfrm>
        </p:spPr>
        <p:txBody>
          <a:bodyPr/>
          <a:lstStyle/>
          <a:p>
            <a:r>
              <a:rPr lang="en-US" sz="2800" dirty="0"/>
              <a:t>2015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a:solidFill>
                  <a:srgbClr val="225A7A"/>
                </a:solidFill>
              </a:rPr>
              <a:t>PRIVATE CARRIERS: Overall 2015 Growth = +4.3%</a:t>
            </a: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a:t>Source: NCCI.</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1763" t="11156" r="18492" b="17445"/>
          <a:stretch/>
        </p:blipFill>
        <p:spPr>
          <a:xfrm>
            <a:off x="85725" y="1656509"/>
            <a:ext cx="7384870" cy="4251895"/>
          </a:xfrm>
          <a:prstGeom prst="rect">
            <a:avLst/>
          </a:prstGeom>
        </p:spPr>
      </p:pic>
      <p:sp>
        <p:nvSpPr>
          <p:cNvPr id="10" name="Text Box 17"/>
          <p:cNvSpPr txBox="1">
            <a:spLocks noChangeArrowheads="1"/>
          </p:cNvSpPr>
          <p:nvPr/>
        </p:nvSpPr>
        <p:spPr bwMode="auto">
          <a:xfrm>
            <a:off x="6958438" y="1735339"/>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a:solidFill>
                  <a:schemeClr val="bg1"/>
                </a:solidFill>
                <a:latin typeface="Arial" pitchFamily="34" charset="0"/>
                <a:cs typeface="Arial" pitchFamily="34" charset="0"/>
              </a:rPr>
              <a:t>While growth rates varied widely, most states experienced modest positive growth in 2015</a:t>
            </a:r>
          </a:p>
        </p:txBody>
      </p:sp>
    </p:spTree>
    <p:extLst>
      <p:ext uri="{BB962C8B-B14F-4D97-AF65-F5344CB8AC3E}">
        <p14:creationId xmlns:p14="http://schemas.microsoft.com/office/powerpoint/2010/main" val="26460758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9</a:t>
            </a:fld>
            <a:endParaRPr lang="en-US" altLang="en-US"/>
          </a:p>
        </p:txBody>
      </p:sp>
      <p:sp>
        <p:nvSpPr>
          <p:cNvPr id="58373" name="Rectangle 2"/>
          <p:cNvSpPr>
            <a:spLocks noGrp="1" noChangeArrowheads="1"/>
          </p:cNvSpPr>
          <p:nvPr>
            <p:ph type="title"/>
          </p:nvPr>
        </p:nvSpPr>
        <p:spPr/>
        <p:txBody>
          <a:bodyPr/>
          <a:lstStyle/>
          <a:p>
            <a:r>
              <a:rPr lang="en-US" altLang="en-US" sz="2400" dirty="0">
                <a:latin typeface="Arial" panose="020B0604020202020204" pitchFamily="34" charset="0"/>
              </a:rPr>
              <a:t>U.S. INSURANCE MERGERS AND ACQUISITIONS,</a:t>
            </a:r>
            <a:br>
              <a:rPr lang="en-US" altLang="en-US" sz="2400" dirty="0">
                <a:latin typeface="Arial" panose="020B0604020202020204" pitchFamily="34" charset="0"/>
              </a:rPr>
            </a:br>
            <a:r>
              <a:rPr lang="en-US" altLang="en-US" sz="2400" dirty="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nvPr>
        </p:nvGraphicFramePr>
        <p:xfrm>
          <a:off x="298450" y="1635124"/>
          <a:ext cx="8542337" cy="4513262"/>
        </p:xfrm>
        <a:graphic>
          <a:graphicData uri="http://schemas.openxmlformats.org/presentationml/2006/ole">
            <mc:AlternateContent xmlns:mc="http://schemas.openxmlformats.org/markup-compatibility/2006">
              <mc:Choice xmlns:v="urn:schemas-microsoft-com:vml" Requires="v">
                <p:oleObj spid="_x0000_s28616724" name="Chart" r:id="rId4" imgW="8581836" imgH="4533761" progId="MSGraph.Chart.8">
                  <p:embed followColorScheme="full"/>
                </p:oleObj>
              </mc:Choice>
              <mc:Fallback>
                <p:oleObj name="Chart" r:id="rId4" imgW="8581836" imgH="4533761" progId="MSGraph.Chart.8">
                  <p:embed followColorScheme="full"/>
                  <p:pic>
                    <p:nvPicPr>
                      <p:cNvPr id="58374" name="Object 3"/>
                      <p:cNvPicPr>
                        <a:picLocks noGrp="1" noChangeArrowheads="1"/>
                      </p:cNvPicPr>
                      <p:nvPr/>
                    </p:nvPicPr>
                    <p:blipFill>
                      <a:blip r:embed="rId5"/>
                      <a:srcRect/>
                      <a:stretch>
                        <a:fillRect/>
                      </a:stretch>
                    </p:blipFill>
                    <p:spPr bwMode="gray">
                      <a:xfrm>
                        <a:off x="298450" y="1635124"/>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 2015 I.I.I. estimate.</a:t>
            </a:r>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was up sharply in 2015</a:t>
            </a:r>
          </a:p>
        </p:txBody>
      </p:sp>
      <p:sp>
        <p:nvSpPr>
          <p:cNvPr id="10" name="AutoShape 8"/>
          <p:cNvSpPr>
            <a:spLocks noChangeArrowheads="1"/>
          </p:cNvSpPr>
          <p:nvPr/>
        </p:nvSpPr>
        <p:spPr bwMode="blackWhite">
          <a:xfrm>
            <a:off x="3567322" y="1097914"/>
            <a:ext cx="2258592" cy="1573530"/>
          </a:xfrm>
          <a:prstGeom prst="wedgeRectCallout">
            <a:avLst>
              <a:gd name="adj1" fmla="val -74753"/>
              <a:gd name="adj2" fmla="val 24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panose="020B0604020202020204" pitchFamily="34" charset="0"/>
                <a:cs typeface="Arial" panose="020B0604020202020204" pitchFamily="34" charset="0"/>
              </a:rPr>
              <a:t>M&amp;A activity in 2015 will likely reach its highest level since 1998. Globally, across all sectors, M&amp;A activity exceeded $200B</a:t>
            </a:r>
          </a:p>
        </p:txBody>
      </p:sp>
    </p:spTree>
    <p:extLst>
      <p:ext uri="{BB962C8B-B14F-4D97-AF65-F5344CB8AC3E}">
        <p14:creationId xmlns:p14="http://schemas.microsoft.com/office/powerpoint/2010/main" val="3522782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Workers Compensation Lost-Time </a:t>
            </a:r>
            <a:br>
              <a:rPr lang="en-US" dirty="0"/>
            </a:br>
            <a:r>
              <a:rPr lang="en-US" dirty="0"/>
              <a:t>Claim Frequency Declined in 2015</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90</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a:latin typeface="Arial" charset="0"/>
                <a:cs typeface="Arial" charset="0"/>
              </a:rPr>
              <a:t>*Adjustments primarily due to significant audit activity.</a:t>
            </a:r>
          </a:p>
          <a:p>
            <a:pPr>
              <a:tabLst>
                <a:tab pos="515695" algn="l"/>
              </a:tabLst>
            </a:pPr>
            <a:r>
              <a:rPr lang="en-US" sz="1000" dirty="0">
                <a:latin typeface="Arial" charset="0"/>
                <a:cs typeface="Arial" charset="0"/>
              </a:rPr>
              <a:t>2015p: Preliminary based on data valued as of 12/31/2015.</a:t>
            </a:r>
          </a:p>
          <a:p>
            <a:pPr>
              <a:tabLst>
                <a:tab pos="515695" algn="l"/>
              </a:tabLst>
            </a:pPr>
            <a:r>
              <a:rPr lang="en-US" sz="1000" dirty="0">
                <a:latin typeface="Arial" charset="0"/>
                <a:cs typeface="Arial" charset="0"/>
              </a:rPr>
              <a:t>Source: NCCI Financial Call </a:t>
            </a:r>
            <a:r>
              <a:rPr lang="en-US" sz="1000" dirty="0"/>
              <a:t>data, developed to ultimate and adjusted to current wage an voluntary loss cost level; E</a:t>
            </a:r>
            <a:r>
              <a:rPr lang="en-US" sz="1000" dirty="0">
                <a:latin typeface="Arial" charset="0"/>
                <a:cs typeface="Arial" charset="0"/>
              </a:rPr>
              <a:t>xcludes high deductible policies; 1994-2014: Based on data through 12/31/14.  Data for all states where NCCI provides ratemaking services, excluding WV.</a:t>
            </a:r>
          </a:p>
          <a:p>
            <a:pPr>
              <a:tabLst>
                <a:tab pos="515695" algn="l"/>
              </a:tabLst>
            </a:pPr>
            <a:r>
              <a:rPr lang="en-US" sz="1000" dirty="0">
                <a:latin typeface="Arial" charset="0"/>
                <a:cs typeface="Arial" charset="0"/>
              </a:rPr>
              <a:t>Frequency is the number of lost-time claims per $1M pure premium at current wage and voluntary loss cost level</a:t>
            </a:r>
          </a:p>
        </p:txBody>
      </p:sp>
      <p:sp>
        <p:nvSpPr>
          <p:cNvPr id="10" name="Text Box 3"/>
          <p:cNvSpPr txBox="1">
            <a:spLocks noChangeArrowheads="1"/>
          </p:cNvSpPr>
          <p:nvPr/>
        </p:nvSpPr>
        <p:spPr bwMode="auto">
          <a:xfrm>
            <a:off x="2186785" y="1790411"/>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t>Average Annual</a:t>
            </a:r>
            <a:r>
              <a:rPr lang="en-US" sz="1400" b="1" dirty="0">
                <a:latin typeface="Arial" charset="0"/>
              </a:rPr>
              <a:t> Change </a:t>
            </a:r>
            <a:r>
              <a:rPr lang="en-US" sz="1400" b="1" dirty="0"/>
              <a:t>=</a:t>
            </a:r>
            <a:r>
              <a:rPr lang="en-US" sz="1400" b="1" dirty="0">
                <a:latin typeface="Arial" charset="0"/>
              </a:rPr>
              <a:t> –3.6%</a:t>
            </a:r>
          </a:p>
          <a:p>
            <a:pPr algn="ctr" eaLnBrk="0" hangingPunct="0"/>
            <a:r>
              <a:rPr lang="en-US" sz="1400" b="1" dirty="0">
                <a:latin typeface="Arial" charset="0"/>
              </a:rPr>
              <a:t>(1994–2014)</a:t>
            </a:r>
            <a:endParaRPr lang="en-US" sz="1400" b="1" dirty="0">
              <a:solidFill>
                <a:schemeClr val="bg2"/>
              </a:solidFill>
              <a:latin typeface="Arial" charset="0"/>
            </a:endParaRPr>
          </a:p>
        </p:txBody>
      </p:sp>
    </p:spTree>
    <p:extLst>
      <p:ext uri="{BB962C8B-B14F-4D97-AF65-F5344CB8AC3E}">
        <p14:creationId xmlns:p14="http://schemas.microsoft.com/office/powerpoint/2010/main" val="827827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a:t>Workers Compensation Medical Severity:</a:t>
            </a:r>
            <a:br>
              <a:rPr lang="en-US" dirty="0"/>
            </a:br>
            <a:r>
              <a:rPr lang="en-US" dirty="0"/>
              <a:t>Small Decrease in 2015</a:t>
            </a:r>
            <a:endParaRPr lang="en-US" sz="1600" dirty="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91</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9525" cy="4597400"/>
        </p:xfrm>
        <a:graphic>
          <a:graphicData uri="http://schemas.openxmlformats.org/presentationml/2006/ole">
            <mc:AlternateContent xmlns:mc="http://schemas.openxmlformats.org/markup-compatibility/2006">
              <mc:Choice xmlns:v="urn:schemas-microsoft-com:vml" Requires="v">
                <p:oleObj spid="_x0000_s28603446" name="Worksheet" r:id="rId4" imgW="8762844" imgH="4771921" progId="Excel.Sheet.8">
                  <p:embed/>
                </p:oleObj>
              </mc:Choice>
              <mc:Fallback>
                <p:oleObj name="Worksheet" r:id="rId4" imgW="8762844" imgH="4771921" progId="Excel.Sheet.8">
                  <p:embed/>
                  <p:pic>
                    <p:nvPicPr>
                      <p:cNvPr id="2137095" name="Content Placeholder 4"/>
                      <p:cNvPicPr>
                        <a:picLocks noChangeArrowheads="1"/>
                      </p:cNvPicPr>
                      <p:nvPr/>
                    </p:nvPicPr>
                    <p:blipFill>
                      <a:blip r:embed="rId5"/>
                      <a:srcRect/>
                      <a:stretch>
                        <a:fillRect/>
                      </a:stretch>
                    </p:blipFill>
                    <p:spPr bwMode="auto">
                      <a:xfrm>
                        <a:off x="192088" y="1471613"/>
                        <a:ext cx="8899525"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a:t>2015p: Preliminary based on data valued as of 12/31/2015.</a:t>
            </a:r>
          </a:p>
          <a:p>
            <a:r>
              <a:rPr lang="en-US" sz="1000" dirty="0"/>
              <a:t>1991-2013: Based on data through 12/31/2014, developed to ultimate</a:t>
            </a:r>
          </a:p>
          <a:p>
            <a:r>
              <a:rPr lang="en-US" sz="1000" dirty="0"/>
              <a:t>Based on the states where NCCI provides ratemaking services including state funds, excluding WV; Excludes high deductible policies.</a:t>
            </a:r>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252%</a:t>
            </a:r>
          </a:p>
          <a:p>
            <a:pPr algn="ctr"/>
            <a:r>
              <a:rPr lang="en-US" sz="2000" b="1" dirty="0">
                <a:solidFill>
                  <a:srgbClr val="3333FF"/>
                </a:solidFill>
              </a:rPr>
              <a:t>(1991-2015p)</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2699096" y="1649801"/>
            <a:ext cx="3167700" cy="1145146"/>
          </a:xfrm>
          <a:prstGeom prst="wedgeRectCallout">
            <a:avLst>
              <a:gd name="adj1" fmla="val 121407"/>
              <a:gd name="adj2" fmla="val -23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Medical severity for lost time claims was </a:t>
            </a:r>
            <a:r>
              <a:rPr lang="en-US" b="1" i="1" dirty="0">
                <a:solidFill>
                  <a:schemeClr val="bg1"/>
                </a:solidFill>
                <a:cs typeface="+mn-cs"/>
              </a:rPr>
              <a:t>down</a:t>
            </a:r>
            <a:r>
              <a:rPr lang="en-US" b="1" dirty="0">
                <a:solidFill>
                  <a:schemeClr val="bg1"/>
                </a:solidFill>
                <a:cs typeface="+mn-cs"/>
              </a:rPr>
              <a:t> 1% in 2015, the first decline in at least 20 years</a:t>
            </a:r>
            <a:endParaRPr lang="en-US" b="1" i="1" dirty="0">
              <a:solidFill>
                <a:schemeClr val="bg1"/>
              </a:solidFill>
              <a:cs typeface="+mn-cs"/>
            </a:endParaRPr>
          </a:p>
        </p:txBody>
      </p:sp>
    </p:spTree>
    <p:extLst>
      <p:ext uri="{BB962C8B-B14F-4D97-AF65-F5344CB8AC3E}">
        <p14:creationId xmlns:p14="http://schemas.microsoft.com/office/powerpoint/2010/main" val="3547508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92</a:t>
            </a:fld>
            <a:endParaRPr lang="en-US"/>
          </a:p>
        </p:txBody>
      </p:sp>
    </p:spTree>
    <p:extLst>
      <p:ext uri="{BB962C8B-B14F-4D97-AF65-F5344CB8AC3E}">
        <p14:creationId xmlns:p14="http://schemas.microsoft.com/office/powerpoint/2010/main" val="2259467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93</a:t>
            </a:fld>
            <a:endParaRPr lang="en-US"/>
          </a:p>
        </p:txBody>
      </p:sp>
      <p:sp>
        <p:nvSpPr>
          <p:cNvPr id="140293" name="Rectangle 2"/>
          <p:cNvSpPr>
            <a:spLocks noGrp="1" noChangeArrowheads="1"/>
          </p:cNvSpPr>
          <p:nvPr>
            <p:ph type="title"/>
          </p:nvPr>
        </p:nvSpPr>
        <p:spPr/>
        <p:txBody>
          <a:bodyPr/>
          <a:lstStyle/>
          <a:p>
            <a:r>
              <a:rPr lang="en-US" dirty="0"/>
              <a:t>Change in Commercial Rate Renewals, by Account Size: 1999:Q4 to 2016:Q1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Council of Insurance Agents and Brokers; Barclay’s Capital; Insurance 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
        <p:nvSpPr>
          <p:cNvPr id="15" name="Rectangle 6"/>
          <p:cNvSpPr>
            <a:spLocks noChangeArrowheads="1"/>
          </p:cNvSpPr>
          <p:nvPr/>
        </p:nvSpPr>
        <p:spPr bwMode="black">
          <a:xfrm>
            <a:off x="231323" y="1062513"/>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231323" y="1394775"/>
            <a:ext cx="8593303" cy="4975579"/>
          </a:xfrm>
          <a:prstGeom prst="rect">
            <a:avLst/>
          </a:prstGeom>
        </p:spPr>
      </p:pic>
      <p:sp>
        <p:nvSpPr>
          <p:cNvPr id="17" name="AutoShape 7"/>
          <p:cNvSpPr>
            <a:spLocks noChangeArrowheads="1"/>
          </p:cNvSpPr>
          <p:nvPr/>
        </p:nvSpPr>
        <p:spPr bwMode="blackWhite">
          <a:xfrm>
            <a:off x="1108842" y="5069641"/>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18" name="AutoShape 6"/>
          <p:cNvSpPr>
            <a:spLocks noChangeArrowheads="1"/>
          </p:cNvSpPr>
          <p:nvPr/>
        </p:nvSpPr>
        <p:spPr bwMode="blackWhite">
          <a:xfrm>
            <a:off x="5533410" y="5069641"/>
            <a:ext cx="1395269" cy="658813"/>
          </a:xfrm>
          <a:prstGeom prst="wedgeRectCallout">
            <a:avLst>
              <a:gd name="adj1" fmla="val -86374"/>
              <a:gd name="adj2" fmla="val -525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a:solidFill>
                  <a:schemeClr val="bg1"/>
                </a:solidFill>
                <a:latin typeface="Arial" pitchFamily="34" charset="0"/>
              </a:rPr>
              <a:t> </a:t>
            </a:r>
            <a:r>
              <a:rPr lang="en-US" sz="1400" b="1" dirty="0">
                <a:solidFill>
                  <a:schemeClr val="bg1"/>
                </a:solidFill>
                <a:latin typeface="Arial" pitchFamily="34" charset="0"/>
                <a:cs typeface="+mn-cs"/>
              </a:rPr>
              <a:t>No Lasting Impact</a:t>
            </a:r>
          </a:p>
        </p:txBody>
      </p:sp>
      <p:sp>
        <p:nvSpPr>
          <p:cNvPr id="19" name="AutoShape 6"/>
          <p:cNvSpPr>
            <a:spLocks noChangeArrowheads="1"/>
          </p:cNvSpPr>
          <p:nvPr/>
        </p:nvSpPr>
        <p:spPr bwMode="blackWhite">
          <a:xfrm>
            <a:off x="5187566" y="1697139"/>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positive in Q3:2011, the first </a:t>
            </a:r>
            <a:r>
              <a:rPr lang="en-US" sz="1400" b="1" dirty="0" err="1">
                <a:solidFill>
                  <a:schemeClr val="bg1"/>
                </a:solidFill>
                <a:latin typeface="Arial" pitchFamily="34" charset="0"/>
                <a:cs typeface="+mn-cs"/>
              </a:rPr>
              <a:t>inrease</a:t>
            </a:r>
            <a:r>
              <a:rPr lang="en-US" sz="1400" b="1" dirty="0">
                <a:solidFill>
                  <a:schemeClr val="bg1"/>
                </a:solidFill>
                <a:latin typeface="Arial" pitchFamily="34" charset="0"/>
                <a:cs typeface="+mn-cs"/>
              </a:rPr>
              <a:t> in nearly 8 years; Q1:2015 renewals were down 2.8%; Some insurers posted stronger numbers.</a:t>
            </a:r>
          </a:p>
        </p:txBody>
      </p:sp>
      <p:sp>
        <p:nvSpPr>
          <p:cNvPr id="20" name="AutoShape 7"/>
          <p:cNvSpPr>
            <a:spLocks noChangeArrowheads="1"/>
          </p:cNvSpPr>
          <p:nvPr/>
        </p:nvSpPr>
        <p:spPr bwMode="blackWhite">
          <a:xfrm>
            <a:off x="2389830" y="126678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1" name="AutoShape 6"/>
          <p:cNvSpPr>
            <a:spLocks noChangeArrowheads="1"/>
          </p:cNvSpPr>
          <p:nvPr/>
        </p:nvSpPr>
        <p:spPr bwMode="blackWhite">
          <a:xfrm>
            <a:off x="2891002" y="231782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Remained that way for 7 ½ years</a:t>
            </a:r>
          </a:p>
        </p:txBody>
      </p:sp>
    </p:spTree>
    <p:extLst>
      <p:ext uri="{BB962C8B-B14F-4D97-AF65-F5344CB8AC3E}">
        <p14:creationId xmlns:p14="http://schemas.microsoft.com/office/powerpoint/2010/main" val="172751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94</a:t>
            </a:fld>
            <a:endParaRPr lang="en-US"/>
          </a:p>
        </p:txBody>
      </p:sp>
      <p:sp>
        <p:nvSpPr>
          <p:cNvPr id="141317" name="Rectangle 2"/>
          <p:cNvSpPr>
            <a:spLocks noGrp="1" noChangeArrowheads="1"/>
          </p:cNvSpPr>
          <p:nvPr>
            <p:ph type="title"/>
          </p:nvPr>
        </p:nvSpPr>
        <p:spPr>
          <a:xfrm>
            <a:off x="22225" y="90488"/>
            <a:ext cx="7769225" cy="860425"/>
          </a:xfrm>
        </p:spPr>
        <p:txBody>
          <a:bodyPr/>
          <a:lstStyle/>
          <a:p>
            <a:r>
              <a:rPr lang="en-US" sz="2800" dirty="0"/>
              <a:t>Cumulative </a:t>
            </a:r>
            <a:r>
              <a:rPr lang="en-US" sz="2800" dirty="0" err="1"/>
              <a:t>Qtrly</a:t>
            </a:r>
            <a:r>
              <a:rPr lang="en-US" sz="2800" dirty="0"/>
              <a:t>. Commercial Rate Changes, by Account Size: 1999:Q4 to 2016:Q1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Barclay’s Capital; Insurance 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22225" y="1287945"/>
            <a:ext cx="8708562" cy="5192953"/>
          </a:xfrm>
          <a:prstGeom prst="rect">
            <a:avLst/>
          </a:prstGeom>
        </p:spPr>
      </p:pic>
      <p:sp>
        <p:nvSpPr>
          <p:cNvPr id="17" name="AutoShape 6"/>
          <p:cNvSpPr>
            <a:spLocks noChangeArrowheads="1"/>
          </p:cNvSpPr>
          <p:nvPr/>
        </p:nvSpPr>
        <p:spPr bwMode="blackWhite">
          <a:xfrm>
            <a:off x="6278880" y="1171804"/>
            <a:ext cx="2209136" cy="1193671"/>
          </a:xfrm>
          <a:prstGeom prst="wedgeRectCallout">
            <a:avLst>
              <a:gd name="adj1" fmla="val 28343"/>
              <a:gd name="adj2" fmla="val 181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Pricing for smaller accounts has been more stable than for larger accounts</a:t>
            </a:r>
          </a:p>
        </p:txBody>
      </p:sp>
      <p:cxnSp>
        <p:nvCxnSpPr>
          <p:cNvPr id="22" name="Straight Connector 21"/>
          <p:cNvCxnSpPr/>
          <p:nvPr/>
        </p:nvCxnSpPr>
        <p:spPr>
          <a:xfrm>
            <a:off x="559307" y="4228275"/>
            <a:ext cx="7928709" cy="1296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9307" y="4839399"/>
            <a:ext cx="7943487" cy="2869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9307" y="5655798"/>
            <a:ext cx="7928709" cy="646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439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95</a:t>
            </a:fld>
            <a:endParaRPr lang="en-US"/>
          </a:p>
        </p:txBody>
      </p:sp>
      <p:sp>
        <p:nvSpPr>
          <p:cNvPr id="141317" name="Rectangle 2"/>
          <p:cNvSpPr>
            <a:spLocks noGrp="1" noChangeArrowheads="1"/>
          </p:cNvSpPr>
          <p:nvPr>
            <p:ph type="title"/>
          </p:nvPr>
        </p:nvSpPr>
        <p:spPr>
          <a:xfrm>
            <a:off x="22225" y="90488"/>
            <a:ext cx="7769225" cy="860425"/>
          </a:xfrm>
        </p:spPr>
        <p:txBody>
          <a:bodyPr/>
          <a:lstStyle/>
          <a:p>
            <a:r>
              <a:rPr lang="en-US" sz="2800" dirty="0"/>
              <a:t>Cumulative </a:t>
            </a:r>
            <a:r>
              <a:rPr lang="en-US" sz="2800" dirty="0" err="1"/>
              <a:t>Qtrly</a:t>
            </a:r>
            <a:r>
              <a:rPr lang="en-US" sz="2800" dirty="0"/>
              <a:t>. Rate Changes, by Line: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Barclay’s Capital; Insurance 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85724" y="1425525"/>
            <a:ext cx="8794116" cy="4969135"/>
          </a:xfrm>
          <a:prstGeom prst="rect">
            <a:avLst/>
          </a:prstGeom>
        </p:spPr>
      </p:pic>
      <p:sp>
        <p:nvSpPr>
          <p:cNvPr id="11" name="AutoShape 6"/>
          <p:cNvSpPr>
            <a:spLocks noChangeArrowheads="1"/>
          </p:cNvSpPr>
          <p:nvPr/>
        </p:nvSpPr>
        <p:spPr bwMode="blackWhite">
          <a:xfrm>
            <a:off x="6813629" y="1778323"/>
            <a:ext cx="1955641" cy="1097280"/>
          </a:xfrm>
          <a:prstGeom prst="wedgeRectCallout">
            <a:avLst>
              <a:gd name="adj1" fmla="val 34074"/>
              <a:gd name="adj2" fmla="val 1499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Commercial Auto is currently experiencing the strongest rate trend, supplanting WC</a:t>
            </a:r>
          </a:p>
        </p:txBody>
      </p:sp>
    </p:spTree>
    <p:extLst>
      <p:ext uri="{BB962C8B-B14F-4D97-AF65-F5344CB8AC3E}">
        <p14:creationId xmlns:p14="http://schemas.microsoft.com/office/powerpoint/2010/main" val="4051628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96</a:t>
            </a:fld>
            <a:endParaRPr lang="en-US"/>
          </a:p>
        </p:txBody>
      </p:sp>
      <p:sp>
        <p:nvSpPr>
          <p:cNvPr id="100358" name="Rectangle 3"/>
          <p:cNvSpPr>
            <a:spLocks noGrp="1" noChangeArrowheads="1"/>
          </p:cNvSpPr>
          <p:nvPr>
            <p:ph type="title"/>
          </p:nvPr>
        </p:nvSpPr>
        <p:spPr/>
        <p:txBody>
          <a:bodyPr/>
          <a:lstStyle/>
          <a:p>
            <a:r>
              <a:rPr lang="en-US" dirty="0"/>
              <a:t>CIAB: Average Commercial Rate Change, All Lines, (1Q:2004–1Q:2016)</a:t>
            </a:r>
          </a:p>
        </p:txBody>
      </p:sp>
      <p:graphicFrame>
        <p:nvGraphicFramePr>
          <p:cNvPr id="7200771" name="Object 2"/>
          <p:cNvGraphicFramePr>
            <a:graphicFrameLocks noGrp="1" noChangeAspect="1"/>
          </p:cNvGraphicFramePr>
          <p:nvPr>
            <p:ph type="chart" idx="4294967295"/>
            <p:extLst/>
          </p:nvPr>
        </p:nvGraphicFramePr>
        <p:xfrm>
          <a:off x="85726" y="1633538"/>
          <a:ext cx="8801100" cy="4843462"/>
        </p:xfrm>
        <a:graphic>
          <a:graphicData uri="http://schemas.openxmlformats.org/presentationml/2006/ole">
            <mc:AlternateContent xmlns:mc="http://schemas.openxmlformats.org/markup-compatibility/2006">
              <mc:Choice xmlns:v="urn:schemas-microsoft-com:vml" Requires="v">
                <p:oleObj spid="_x0000_s28614680" name="Chart" r:id="rId4" imgW="8572682" imgH="4781481" progId="MSGraph.Chart.8">
                  <p:embed followColorScheme="full"/>
                </p:oleObj>
              </mc:Choice>
              <mc:Fallback>
                <p:oleObj name="Chart" r:id="rId4" imgW="8572682" imgH="4781481" progId="MSGraph.Chart.8">
                  <p:embed followColorScheme="full"/>
                  <p:pic>
                    <p:nvPicPr>
                      <p:cNvPr id="7200771" name="Object 2"/>
                      <p:cNvPicPr>
                        <a:picLocks noGrp="1" noChangeAspect="1" noChangeArrowheads="1"/>
                      </p:cNvPicPr>
                      <p:nvPr/>
                    </p:nvPicPr>
                    <p:blipFill>
                      <a:blip r:embed="rId5"/>
                      <a:srcRect/>
                      <a:stretch>
                        <a:fillRect/>
                      </a:stretch>
                    </p:blipFill>
                    <p:spPr bwMode="auto">
                      <a:xfrm>
                        <a:off x="85726" y="1633538"/>
                        <a:ext cx="8801100"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a:t>Source:  Council of Insurance Agents &amp; Brokers; Insurance Information Institute</a:t>
            </a:r>
          </a:p>
        </p:txBody>
      </p:sp>
      <p:sp>
        <p:nvSpPr>
          <p:cNvPr id="7200774" name="AutoShape 6"/>
          <p:cNvSpPr>
            <a:spLocks noChangeArrowheads="1"/>
          </p:cNvSpPr>
          <p:nvPr/>
        </p:nvSpPr>
        <p:spPr bwMode="blackWhite">
          <a:xfrm>
            <a:off x="976048" y="5313077"/>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as of Q1:2016  remained somewhat negative</a:t>
            </a: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81453"/>
              <a:gd name="adj2" fmla="val 59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marked the last of 30</a:t>
            </a:r>
            <a:r>
              <a:rPr lang="en-US" sz="1400" b="1" baseline="30000" dirty="0">
                <a:solidFill>
                  <a:schemeClr val="bg1"/>
                </a:solidFill>
              </a:rPr>
              <a:t>th</a:t>
            </a:r>
            <a:r>
              <a:rPr lang="en-US" sz="1400" b="1" dirty="0">
                <a:solidFill>
                  <a:schemeClr val="bg1"/>
                </a:solidFill>
              </a:rPr>
              <a:t> consecutive quarter of price declines</a:t>
            </a:r>
          </a:p>
        </p:txBody>
      </p:sp>
    </p:spTree>
    <p:extLst>
      <p:ext uri="{BB962C8B-B14F-4D97-AF65-F5344CB8AC3E}">
        <p14:creationId xmlns:p14="http://schemas.microsoft.com/office/powerpoint/2010/main" val="4058187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97</a:t>
            </a:fld>
            <a:endParaRPr lang="en-US">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a:t>Change in Commercial Rate Renewals, by Line: 2016:Q1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Renewals Were Mixed to Down in Q1:2016;   EPL, D&amp;O and Commercial Auto Saw Gains</a:t>
            </a: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615704" name="Chart" r:id="rId4" imgW="8315527" imgH="3771900" progId="MSGraph.Chart.8">
                  <p:embed followColorScheme="full"/>
                </p:oleObj>
              </mc:Choice>
              <mc:Fallback>
                <p:oleObj name="Chart" r:id="rId4" imgW="8315527" imgH="3771900" progId="MSGraph.Chart.8">
                  <p:embed followColorScheme="full"/>
                  <p:pic>
                    <p:nvPicPr>
                      <p:cNvPr id="101378" name="Object 7"/>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266825"/>
            <a:ext cx="2624779" cy="1196556"/>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Commercial Auto </a:t>
            </a:r>
            <a:r>
              <a:rPr lang="en-US" sz="1600" b="1" dirty="0">
                <a:solidFill>
                  <a:srgbClr val="FFFFFF"/>
                </a:solidFill>
                <a:latin typeface="Arial" charset="0"/>
                <a:cs typeface="Arial" charset="0"/>
              </a:rPr>
              <a:t>rate increases are larger than any other line, followed by EPL and </a:t>
            </a:r>
            <a:r>
              <a:rPr lang="en-US" sz="1600" b="1" dirty="0">
                <a:solidFill>
                  <a:srgbClr val="FFFFFF"/>
                </a:solidFill>
              </a:rPr>
              <a:t>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Tree>
    <p:extLst>
      <p:ext uri="{BB962C8B-B14F-4D97-AF65-F5344CB8AC3E}">
        <p14:creationId xmlns:p14="http://schemas.microsoft.com/office/powerpoint/2010/main" val="3359182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Insured Catastrophe Losses</a:t>
            </a:r>
          </a:p>
        </p:txBody>
      </p:sp>
      <p:sp>
        <p:nvSpPr>
          <p:cNvPr id="7" name="TextBox 5"/>
          <p:cNvSpPr txBox="1">
            <a:spLocks noChangeArrowheads="1"/>
          </p:cNvSpPr>
          <p:nvPr/>
        </p:nvSpPr>
        <p:spPr bwMode="auto">
          <a:xfrm>
            <a:off x="245297" y="4000244"/>
            <a:ext cx="8643879" cy="2062103"/>
          </a:xfrm>
          <a:prstGeom prst="rect">
            <a:avLst/>
          </a:prstGeom>
          <a:noFill/>
          <a:ln w="9525">
            <a:noFill/>
            <a:miter lim="800000"/>
            <a:headEnd/>
            <a:tailEnd/>
          </a:ln>
        </p:spPr>
        <p:txBody>
          <a:bodyPr wrap="square">
            <a:spAutoFit/>
          </a:bodyPr>
          <a:lstStyle/>
          <a:p>
            <a:pPr algn="ctr"/>
            <a:r>
              <a:rPr lang="en-US" sz="3200" b="1" dirty="0">
                <a:solidFill>
                  <a:srgbClr val="225A7A"/>
                </a:solidFill>
              </a:rPr>
              <a:t>2013/14 and YTD 2015 Experienced Below Average CAT Activity After Very High CAT Losses in 2011/12</a:t>
            </a:r>
          </a:p>
          <a:p>
            <a:pPr algn="ctr"/>
            <a:r>
              <a:rPr lang="en-US" sz="3200" b="1" i="1" dirty="0">
                <a:solidFill>
                  <a:srgbClr val="FF0000"/>
                </a:solidFill>
              </a:rPr>
              <a:t>2016 CAT Losses YTD Running Higher</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98</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959832194"/>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93207" name="Chart" r:id="rId4" imgW="8534400" imgH="3581539" progId="MSGraph.Chart.8">
                  <p:embed followColorScheme="full"/>
                </p:oleObj>
              </mc:Choice>
              <mc:Fallback>
                <p:oleObj name="Chart" r:id="rId4" imgW="8534400" imgH="3581539"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*Through  6/30/16.  2016 figure stated in 2016 dollars.</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 among the Costliest Years for Insured Disaster Losses in US History.  2016 Is Off to a Costlier Start.</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5903231"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$11.0B in insured CAT losses though 6/30/16 </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99</a:t>
            </a:fld>
            <a:endParaRPr lang="en-US"/>
          </a:p>
        </p:txBody>
      </p:sp>
    </p:spTree>
    <p:extLst>
      <p:ext uri="{BB962C8B-B14F-4D97-AF65-F5344CB8AC3E}">
        <p14:creationId xmlns:p14="http://schemas.microsoft.com/office/powerpoint/2010/main" val="4084573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225118</TotalTime>
  <Words>8339</Words>
  <Application>Microsoft Office PowerPoint</Application>
  <PresentationFormat>On-screen Show (4:3)</PresentationFormat>
  <Paragraphs>1377</Paragraphs>
  <Slides>125</Slides>
  <Notes>119</Notes>
  <HiddenSlides>35</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125</vt:i4>
      </vt:variant>
    </vt:vector>
  </HeadingPairs>
  <TitlesOfParts>
    <vt:vector size="137" baseType="lpstr">
      <vt:lpstr>ＭＳ Ｐゴシック</vt:lpstr>
      <vt:lpstr>Arial</vt:lpstr>
      <vt:lpstr>Arial </vt:lpstr>
      <vt:lpstr>Arial Narrow</vt:lpstr>
      <vt:lpstr>Calibri</vt:lpstr>
      <vt:lpstr>Symbol</vt:lpstr>
      <vt:lpstr>Times New Roman</vt:lpstr>
      <vt:lpstr>Verdana</vt:lpstr>
      <vt:lpstr>Wingdings</vt:lpstr>
      <vt:lpstr>Default Design</vt:lpstr>
      <vt:lpstr>Chart</vt:lpstr>
      <vt:lpstr>Worksheet</vt:lpstr>
      <vt:lpstr>P/C Insurance Industry Outlook     for 2016 &amp; Beyond Focus on Texas Markets </vt:lpstr>
      <vt:lpstr>P/C Industry Net Income After Taxes 1991–2016:Q1</vt:lpstr>
      <vt:lpstr>Profitability Peaks &amp; Troughs in the P/C Insurance Industry, 1975 – 2016*</vt:lpstr>
      <vt:lpstr>ROE: Property/Casualty Insurance by Major Event, 1987–2016:Q1</vt:lpstr>
      <vt:lpstr>PowerPoint Presentation</vt:lpstr>
      <vt:lpstr>P/C Insurance Industry  Combined Ratio, 2001–2016:Q1*</vt:lpstr>
      <vt:lpstr>PowerPoint Presentation</vt:lpstr>
      <vt:lpstr>Policyholder Surplus,  2006:Q4–2016:Q1</vt:lpstr>
      <vt:lpstr>U.S. INSURANCE MERGERS AND ACQUISITIONS, P/C SECTOR, 1994-2015E (1)</vt:lpstr>
      <vt:lpstr>INVESTMENTS:  THE NEW REALITY</vt:lpstr>
      <vt:lpstr>Property/Casualty Insurance Industry Investment Income: 2000–2016:Q11</vt:lpstr>
      <vt:lpstr>U.S. Treasury Security Yields: A Long Downward Trend, 1990–2016*</vt:lpstr>
      <vt:lpstr>Net Investment Yield on Property/ Casualty Insurance Invested Assets, 2007–2016P*</vt:lpstr>
      <vt:lpstr>THE ECONOMY</vt:lpstr>
      <vt:lpstr>US Real GDP Growth*</vt:lpstr>
      <vt:lpstr>US Unemployment Rate Forecast</vt:lpstr>
      <vt:lpstr>Unemployment Rates by State, May 2016: Highest 25 States*</vt:lpstr>
      <vt:lpstr>PowerPoint Presentation</vt:lpstr>
      <vt:lpstr>Profitability &amp; Politics</vt:lpstr>
      <vt:lpstr>PowerPoint Presentation</vt:lpstr>
      <vt:lpstr>PowerPoint Presentation</vt:lpstr>
      <vt:lpstr>Trump vs. Clinton: Issues that Matter to P/C Insurers</vt:lpstr>
      <vt:lpstr>2015 Property and Casualty Insurance Regulatory Report Card</vt:lpstr>
      <vt:lpstr>PowerPoint Presentation</vt:lpstr>
      <vt:lpstr>Real GDP Growth: TX vs. U.S., 2010-2015*</vt:lpstr>
      <vt:lpstr>PowerPoint Presentation</vt:lpstr>
      <vt:lpstr>RNW All Lines: TX vs. U.S., 2005-2014</vt:lpstr>
      <vt:lpstr>RNW All Lines: TX vs. U.S., 1992-2014</vt:lpstr>
      <vt:lpstr>RNW PP Auto: TX vs. U.S., 2005-2014</vt:lpstr>
      <vt:lpstr>RNW Comm. Auto: TX vs. U.S., 2005-2014</vt:lpstr>
      <vt:lpstr>RNW Comm. Multi-Peril: TX vs. U.S., 2005-2014</vt:lpstr>
      <vt:lpstr>RNW Homeowners: TX vs. U.S., 2005-2014</vt:lpstr>
      <vt:lpstr>RNW Homeowners: TX vs. U.S., 1992-2014</vt:lpstr>
      <vt:lpstr>RNW Workers Comp: TX vs. U.S., 2005-2014</vt:lpstr>
      <vt:lpstr>All Lines: 10-Year Average RNW TX &amp; Nearby States</vt:lpstr>
      <vt:lpstr>PP Auto: 10-Year Average RNW TX &amp; Nearby States</vt:lpstr>
      <vt:lpstr>Top Ten Most Expensive And Least Expensive States For Automobile Insurance, 2013 (1)</vt:lpstr>
      <vt:lpstr>Comm. Auto: 10-Year Average RNW TX &amp; Nearby States</vt:lpstr>
      <vt:lpstr>Comm. M-P: 10-Year Average RNW TX &amp; Nearby States</vt:lpstr>
      <vt:lpstr>Homeowners: 10-Year Average RNW  TX &amp; Nearby States</vt:lpstr>
      <vt:lpstr>Top Ten Most Expensive And Least Expensive States For Homeowners Insurance, 2013 (1)</vt:lpstr>
      <vt:lpstr>Workers Comp.: 10-Year Average RNW TX &amp; Nearby States</vt:lpstr>
      <vt:lpstr>All Lines DWP Growth: TX vs. U.S., 2006-2015</vt:lpstr>
      <vt:lpstr>Comm. Lines DWP Growth:  TX vs. U.S., 2006-2015</vt:lpstr>
      <vt:lpstr>Personal Lines DWP Growth:  TX vs. U.S., 2006-2015</vt:lpstr>
      <vt:lpstr>Private Passenger Auto DWP Growth:  TX vs. U.S., 2006-2015</vt:lpstr>
      <vt:lpstr>Homeowner’s MP DWP Growth: TX vs. U.S., 2006-2015</vt:lpstr>
      <vt:lpstr>PowerPoint Presentation</vt:lpstr>
      <vt:lpstr>I.I.I. Media Index, P/C, First Five Months    2015 vs. First Five Months* 20161</vt:lpstr>
      <vt:lpstr>PowerPoint Presentation</vt:lpstr>
      <vt:lpstr>Return on Net Worth (RNW) All Lines: 2005-2014 Average</vt:lpstr>
      <vt:lpstr>Return on Net Worth: All P-C Lines vs. Homeowners &amp; Pvt. Pass. Auto, 1990-2014*</vt:lpstr>
      <vt:lpstr>PowerPoint Presentation</vt:lpstr>
      <vt:lpstr>PowerPoint Presentation</vt:lpstr>
      <vt:lpstr>PowerPoint Presentation</vt:lpstr>
      <vt:lpstr>PowerPoint Presentation</vt:lpstr>
      <vt:lpstr>Personal Lines      Underwriting Performance</vt:lpstr>
      <vt:lpstr>Homeowners Insurance Combined Ratio: 1990–2017F</vt:lpstr>
      <vt:lpstr>Private Passenger Auto Combined Ratio: 1993–2017F</vt:lpstr>
      <vt:lpstr>PowerPoint Presentation</vt:lpstr>
      <vt:lpstr>Auto Severity &amp; Frequency by Coverage: Trending Up in 2015</vt:lpstr>
      <vt:lpstr>Collision Coverage: Severity &amp; Frequency Trends Are Both Higher in 2015</vt:lpstr>
      <vt:lpstr>Collision Loss Ratio Trending Upward: Private Passenger Auto, 2010 – 2015</vt:lpstr>
      <vt:lpstr>Bodily Injury: Severity Trend Is Up, Frequency Decline Has Ended—Rising?</vt:lpstr>
      <vt:lpstr>Property Damage Liability: Severity and Frequency Are Up</vt:lpstr>
      <vt:lpstr>Comprehensive Coverage: Frequency and Severity Trends Are Volatile</vt:lpstr>
      <vt:lpstr>PowerPoint Presentation</vt:lpstr>
      <vt:lpstr>Why Are People Driving More Miles? Jobs?</vt:lpstr>
      <vt:lpstr>More People Working and Driving =&gt; More Collisions, 2006-2016</vt:lpstr>
      <vt:lpstr>Change in Auto Fatalities by State: Especially Severe in Georgia</vt:lpstr>
      <vt:lpstr>PowerPoint Presentation</vt:lpstr>
      <vt:lpstr>Monthly Change in Auto Insurance Prices, 1991–2015*</vt:lpstr>
      <vt:lpstr>Average Expenditures* on Auto Insurance, 1994-2015E</vt:lpstr>
      <vt:lpstr>Private Passenger Auto Insurance Net Written Premium, 2000–2017F</vt:lpstr>
      <vt:lpstr>Homeowners Insurance Net Written Premium, 2000–2016F</vt:lpstr>
      <vt:lpstr>Personal Lines: Economic and Demographic Considerations</vt:lpstr>
      <vt:lpstr>New Private Housing Starts, 1990-2021F</vt:lpstr>
      <vt:lpstr>I.I.I. Poll: Renter’s Insurance</vt:lpstr>
      <vt:lpstr>Auto/Light Truck Sales, 1999-2021F</vt:lpstr>
      <vt:lpstr>PowerPoint Presentation</vt:lpstr>
      <vt:lpstr>Auto Loans and Other Non-Housing Debt, 2004 – 2015*</vt:lpstr>
      <vt:lpstr>PowerPoint Presentation</vt:lpstr>
      <vt:lpstr>Commercial Lines Combined Ratio, 1990-2017F*</vt:lpstr>
      <vt:lpstr>Commercial Property Combined Ratio:  2007–2017F</vt:lpstr>
      <vt:lpstr>General Liability Combined Ratio:  2005–2017F</vt:lpstr>
      <vt:lpstr>Commercial Auto Combined Ratio: 1993–2017F</vt:lpstr>
      <vt:lpstr>Workers Compensation Combined Ratio: 1994–2015P</vt:lpstr>
      <vt:lpstr>Workers Compensation Premium:  Fifth Consecutive Year of Increase  Net Written Premium</vt:lpstr>
      <vt:lpstr>2015 Workers Compensation Direct Written Premium Growth, by State*</vt:lpstr>
      <vt:lpstr>Workers Compensation Lost-Time  Claim Frequency Declined in 2015 </vt:lpstr>
      <vt:lpstr>Workers Compensation Medical Severity: Small Decrease in 2015</vt:lpstr>
      <vt:lpstr>PowerPoint Presentation</vt:lpstr>
      <vt:lpstr>Change in Commercial Rate Renewals, by Account Size: 1999:Q4 to 2016:Q1</vt:lpstr>
      <vt:lpstr>Cumulative Qtrly. Commercial Rate Changes, by Account Size: 1999:Q4 to 2016:Q1</vt:lpstr>
      <vt:lpstr>Cumulative Qtrly. Rate Changes, by Line: 1999:Q4 to 2015:Q4</vt:lpstr>
      <vt:lpstr>CIAB: Average Commercial Rate Change, All Lines, (1Q:2004–1Q:2016)</vt:lpstr>
      <vt:lpstr>Change in Commercial Rate Renewals, by Line: 2016:Q1</vt:lpstr>
      <vt:lpstr>PowerPoint Presentation</vt:lpstr>
      <vt:lpstr>U.S. Insured Catastrophe Losses</vt:lpstr>
      <vt:lpstr>Recent Large CATs in Texas in 2016 (except as noted)</vt:lpstr>
      <vt:lpstr>Combined Ratio Points Associated with Catastrophe Losses: 1960 – 2015E*</vt:lpstr>
      <vt:lpstr>Inflation Adjusted U.S. Catastrophe Losses by Cause of Loss, 1995–20141</vt:lpstr>
      <vt:lpstr>Top 16 Most Costly Disasters in U.S. History—Katrina Still Ranks #1</vt:lpstr>
      <vt:lpstr>Convective Loss Events in the US Overall and insured losses, 1980 – 2015</vt:lpstr>
      <vt:lpstr>Winter Storm Losses in the US 1980 – 2015 (Overall and Insured Losses)* </vt:lpstr>
      <vt:lpstr>US Property CAT Rate on Line Index &amp; Global Reinsurance ROE</vt:lpstr>
      <vt:lpstr>PowerPoint Presentation</vt:lpstr>
      <vt:lpstr>Media is Obsessed with Driverless Vehicles: Often Predicting the Demise of Auto Insurance</vt:lpstr>
      <vt:lpstr>On-Demand/Sharing/Peer-to-Peer Economy Impacts Many Lines of Insurance</vt:lpstr>
      <vt:lpstr>Data Breaches 2005-2015, by Number of Breaches and Records Exposed</vt:lpstr>
      <vt:lpstr>The Sharing Economy: An Update</vt:lpstr>
      <vt:lpstr>PowerPoint Presentation</vt:lpstr>
      <vt:lpstr>Political Skepticism About the ‘Gig’ Economy</vt:lpstr>
      <vt:lpstr>Americans Who Offer Services in the Sharing/Gig  Economy Are Statistically More Prone to Workplace Injury</vt:lpstr>
      <vt:lpstr>PowerPoint Presentation</vt:lpstr>
      <vt:lpstr>The Internet of Things and the Insurance Industry</vt:lpstr>
      <vt:lpstr>Wearables Show Significant Potential to Reduce Workplace Injury, Death</vt:lpstr>
      <vt:lpstr>The Internet of Things and the Insurance Industry Value Chain</vt:lpstr>
      <vt:lpstr>PowerPoint Presentation</vt:lpstr>
      <vt:lpstr>PowerPoint Presentation</vt:lpstr>
      <vt:lpstr>Insurance Tech Activity by Area                   of Interest, 2013 – 2016:Q1</vt:lpstr>
      <vt:lpstr>Lemonade: Peer-to-Peer (P2P) Insurance</vt:lpstr>
      <vt:lpstr>Lemonade: Sour Words About Insurance</vt:lpstr>
      <vt:lpstr>Risk Groups in P2P Structures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4691</cp:revision>
  <cp:lastPrinted>2016-04-12T19:39:56Z</cp:lastPrinted>
  <dcterms:modified xsi:type="dcterms:W3CDTF">2016-07-14T13:31:10Z</dcterms:modified>
</cp:coreProperties>
</file>