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4950" r:id="rId2"/>
    <p:sldId id="5070" r:id="rId3"/>
    <p:sldId id="5071" r:id="rId4"/>
    <p:sldId id="5074" r:id="rId5"/>
    <p:sldId id="5072" r:id="rId6"/>
    <p:sldId id="5073" r:id="rId7"/>
    <p:sldId id="5132" r:id="rId8"/>
    <p:sldId id="5131" r:id="rId9"/>
    <p:sldId id="5133" r:id="rId10"/>
    <p:sldId id="5135" r:id="rId11"/>
    <p:sldId id="5076" r:id="rId12"/>
    <p:sldId id="5138" r:id="rId13"/>
    <p:sldId id="5078" r:id="rId14"/>
    <p:sldId id="5127" r:id="rId15"/>
    <p:sldId id="5082" r:id="rId16"/>
    <p:sldId id="5122" r:id="rId17"/>
    <p:sldId id="5083" r:id="rId18"/>
    <p:sldId id="5084" r:id="rId19"/>
    <p:sldId id="5085" r:id="rId20"/>
    <p:sldId id="5123" r:id="rId21"/>
    <p:sldId id="5086" r:id="rId22"/>
    <p:sldId id="5088" r:id="rId23"/>
    <p:sldId id="5089" r:id="rId24"/>
    <p:sldId id="5090" r:id="rId25"/>
    <p:sldId id="5092" r:id="rId26"/>
    <p:sldId id="5093" r:id="rId27"/>
    <p:sldId id="5102" r:id="rId28"/>
    <p:sldId id="5096" r:id="rId29"/>
    <p:sldId id="5097" r:id="rId30"/>
    <p:sldId id="5098" r:id="rId31"/>
    <p:sldId id="5099" r:id="rId32"/>
    <p:sldId id="5100" r:id="rId33"/>
    <p:sldId id="5101" r:id="rId34"/>
    <p:sldId id="4557" r:id="rId35"/>
    <p:sldId id="5066" r:id="rId36"/>
    <p:sldId id="5129" r:id="rId37"/>
    <p:sldId id="5065" r:id="rId38"/>
    <p:sldId id="5067" r:id="rId39"/>
    <p:sldId id="5068" r:id="rId40"/>
    <p:sldId id="5069" r:id="rId41"/>
    <p:sldId id="5106" r:id="rId42"/>
    <p:sldId id="5126" r:id="rId43"/>
    <p:sldId id="5141" r:id="rId44"/>
    <p:sldId id="5124" r:id="rId45"/>
    <p:sldId id="5125" r:id="rId46"/>
    <p:sldId id="5143" r:id="rId47"/>
    <p:sldId id="5157" r:id="rId48"/>
    <p:sldId id="5144" r:id="rId49"/>
    <p:sldId id="5146" r:id="rId50"/>
    <p:sldId id="5147" r:id="rId51"/>
    <p:sldId id="5104" r:id="rId52"/>
    <p:sldId id="5148" r:id="rId53"/>
    <p:sldId id="5105" r:id="rId54"/>
    <p:sldId id="5140" r:id="rId55"/>
    <p:sldId id="5136" r:id="rId56"/>
    <p:sldId id="5137" r:id="rId57"/>
    <p:sldId id="5149" r:id="rId58"/>
    <p:sldId id="5150" r:id="rId59"/>
    <p:sldId id="5151" r:id="rId60"/>
    <p:sldId id="5152" r:id="rId61"/>
    <p:sldId id="5153" r:id="rId62"/>
    <p:sldId id="5154" r:id="rId63"/>
    <p:sldId id="5156" r:id="rId64"/>
    <p:sldId id="5111" r:id="rId65"/>
    <p:sldId id="5108" r:id="rId66"/>
    <p:sldId id="5128" r:id="rId67"/>
    <p:sldId id="5142" r:id="rId68"/>
    <p:sldId id="5155" r:id="rId69"/>
    <p:sldId id="1136" r:id="rId7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3333CC"/>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6460" autoAdjust="0"/>
  </p:normalViewPr>
  <p:slideViewPr>
    <p:cSldViewPr snapToGrid="0">
      <p:cViewPr varScale="1">
        <p:scale>
          <a:sx n="91" d="100"/>
          <a:sy n="91" d="100"/>
        </p:scale>
        <p:origin x="124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9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C4-4E66-AFF7-87806BC1C6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C4-4E66-AFF7-87806BC1C6E4}"/>
              </c:ext>
            </c:extLst>
          </c:dPt>
          <c:dPt>
            <c:idx val="2"/>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C4-4E66-AFF7-87806BC1C6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CC4-4E66-AFF7-87806BC1C6E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CC4-4E66-AFF7-87806BC1C6E4}"/>
              </c:ext>
            </c:extLst>
          </c:dPt>
          <c:dPt>
            <c:idx val="5"/>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CC4-4E66-AFF7-87806BC1C6E4}"/>
              </c:ext>
            </c:extLst>
          </c:dPt>
          <c:dLbls>
            <c:dLbl>
              <c:idx val="0"/>
              <c:layout>
                <c:manualLayout>
                  <c:x val="9.7916666666666596E-2"/>
                  <c:y val="-0.12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C4-4E66-AFF7-87806BC1C6E4}"/>
                </c:ext>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C4-4E66-AFF7-87806BC1C6E4}"/>
                </c:ext>
              </c:extLst>
            </c:dLbl>
            <c:dLbl>
              <c:idx val="2"/>
              <c:layout>
                <c:manualLayout>
                  <c:x val="0.17291666666666666"/>
                  <c:y val="0.149999999999999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C4-4E66-AFF7-87806BC1C6E4}"/>
                </c:ext>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CC4-4E66-AFF7-87806BC1C6E4}"/>
                </c:ext>
              </c:extLst>
            </c:dLbl>
            <c:dLbl>
              <c:idx val="4"/>
              <c:layout>
                <c:manualLayout>
                  <c:x val="-0.18541666666666667"/>
                  <c:y val="-6.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CC4-4E66-AFF7-87806BC1C6E4}"/>
                </c:ext>
              </c:extLst>
            </c:dLbl>
            <c:dLbl>
              <c:idx val="5"/>
              <c:layout>
                <c:manualLayout>
                  <c:x val="-0.15000000000000005"/>
                  <c:y val="-0.112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CC4-4E66-AFF7-87806BC1C6E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18 to 24</c:v>
                </c:pt>
                <c:pt idx="1">
                  <c:v>25 to 34</c:v>
                </c:pt>
                <c:pt idx="2">
                  <c:v>35 to 44</c:v>
                </c:pt>
                <c:pt idx="3">
                  <c:v>45 to 54</c:v>
                </c:pt>
                <c:pt idx="4">
                  <c:v>55 to 64</c:v>
                </c:pt>
                <c:pt idx="5">
                  <c:v>65+</c:v>
                </c:pt>
              </c:strCache>
            </c:strRef>
          </c:cat>
          <c:val>
            <c:numRef>
              <c:f>Sheet1!$B$2:$B$7</c:f>
              <c:numCache>
                <c:formatCode>General</c:formatCode>
                <c:ptCount val="6"/>
                <c:pt idx="0">
                  <c:v>0.14000000000000001</c:v>
                </c:pt>
                <c:pt idx="1">
                  <c:v>0.24</c:v>
                </c:pt>
                <c:pt idx="2">
                  <c:v>0.24</c:v>
                </c:pt>
                <c:pt idx="3">
                  <c:v>0.14000000000000001</c:v>
                </c:pt>
                <c:pt idx="4">
                  <c:v>0.08</c:v>
                </c:pt>
                <c:pt idx="5">
                  <c:v>0.16</c:v>
                </c:pt>
              </c:numCache>
            </c:numRef>
          </c:val>
          <c:extLst>
            <c:ext xmlns:c16="http://schemas.microsoft.com/office/drawing/2014/chart" uri="{C3380CC4-5D6E-409C-BE32-E72D297353CC}">
              <c16:uniqueId val="{0000000C-CCC4-4E66-AFF7-87806BC1C6E4}"/>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060-4822-BB03-C66A84DB028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060-4822-BB03-C66A84DB028D}"/>
              </c:ext>
            </c:extLst>
          </c:dPt>
          <c:dPt>
            <c:idx val="2"/>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060-4822-BB03-C66A84DB028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060-4822-BB03-C66A84DB028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060-4822-BB03-C66A84DB028D}"/>
              </c:ext>
            </c:extLst>
          </c:dPt>
          <c:dPt>
            <c:idx val="5"/>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060-4822-BB03-C66A84DB028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060-4822-BB03-C66A84DB028D}"/>
              </c:ext>
            </c:extLst>
          </c:dPt>
          <c:dLbls>
            <c:dLbl>
              <c:idx val="0"/>
              <c:layout>
                <c:manualLayout>
                  <c:x val="0.15624999999999992"/>
                  <c:y val="-0.185769685039370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60-4822-BB03-C66A84DB028D}"/>
                </c:ext>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60-4822-BB03-C66A84DB028D}"/>
                </c:ext>
              </c:extLst>
            </c:dLbl>
            <c:dLbl>
              <c:idx val="2"/>
              <c:layout>
                <c:manualLayout>
                  <c:x val="-2.0833333333334096E-3"/>
                  <c:y val="0.1307433562992124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060-4822-BB03-C66A84DB028D}"/>
                </c:ext>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60-4822-BB03-C66A84DB028D}"/>
                </c:ext>
              </c:extLst>
            </c:dLbl>
            <c:dLbl>
              <c:idx val="4"/>
              <c:layout>
                <c:manualLayout>
                  <c:x val="-0.20833333333333334"/>
                  <c:y val="1.56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060-4822-BB03-C66A84DB028D}"/>
                </c:ext>
              </c:extLst>
            </c:dLbl>
            <c:dLbl>
              <c:idx val="5"/>
              <c:layout>
                <c:manualLayout>
                  <c:x val="-0.19583333333333333"/>
                  <c:y val="-0.1218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60-4822-BB03-C66A84DB028D}"/>
                </c:ext>
              </c:extLst>
            </c:dLbl>
            <c:dLbl>
              <c:idx val="6"/>
              <c:layout>
                <c:manualLayout>
                  <c:x val="-3.125E-2"/>
                  <c:y val="-0.179017962598425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060-4822-BB03-C66A84DB028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Less than $25,000</c:v>
                </c:pt>
                <c:pt idx="1">
                  <c:v>$25,000 - $49,999</c:v>
                </c:pt>
                <c:pt idx="2">
                  <c:v>$50,000 - $74,999</c:v>
                </c:pt>
                <c:pt idx="3">
                  <c:v>$75,000 - $99,999</c:v>
                </c:pt>
                <c:pt idx="4">
                  <c:v>$100,000 - $149,999</c:v>
                </c:pt>
                <c:pt idx="5">
                  <c:v>$150,000 - $149,999</c:v>
                </c:pt>
                <c:pt idx="6">
                  <c:v>$200,000+</c:v>
                </c:pt>
              </c:strCache>
            </c:strRef>
          </c:cat>
          <c:val>
            <c:numRef>
              <c:f>Sheet1!$B$2:$B$8</c:f>
              <c:numCache>
                <c:formatCode>General</c:formatCode>
                <c:ptCount val="7"/>
                <c:pt idx="0">
                  <c:v>0.19</c:v>
                </c:pt>
                <c:pt idx="1">
                  <c:v>0.24</c:v>
                </c:pt>
                <c:pt idx="2">
                  <c:v>0.16</c:v>
                </c:pt>
                <c:pt idx="3">
                  <c:v>0.16</c:v>
                </c:pt>
                <c:pt idx="4">
                  <c:v>0.11</c:v>
                </c:pt>
                <c:pt idx="5">
                  <c:v>0.03</c:v>
                </c:pt>
                <c:pt idx="6">
                  <c:v>0.11</c:v>
                </c:pt>
              </c:numCache>
            </c:numRef>
          </c:val>
          <c:extLst>
            <c:ext xmlns:c16="http://schemas.microsoft.com/office/drawing/2014/chart" uri="{C3380CC4-5D6E-409C-BE32-E72D297353CC}">
              <c16:uniqueId val="{0000000E-0060-4822-BB03-C66A84DB028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6"/>
            <c:invertIfNegative val="0"/>
            <c:bubble3D val="0"/>
            <c:spPr>
              <a:solidFill>
                <a:srgbClr val="225A7A"/>
              </a:solidFill>
              <a:ln w="24066">
                <a:noFill/>
              </a:ln>
            </c:spPr>
            <c:extLst>
              <c:ext xmlns:c16="http://schemas.microsoft.com/office/drawing/2014/chart" uri="{C3380CC4-5D6E-409C-BE32-E72D297353CC}">
                <c16:uniqueId val="{00000001-0983-486E-93F3-852038EF6D53}"/>
              </c:ext>
            </c:extLst>
          </c:dPt>
          <c:dPt>
            <c:idx val="7"/>
            <c:invertIfNegative val="0"/>
            <c:bubble3D val="0"/>
            <c:spPr>
              <a:solidFill>
                <a:srgbClr val="225A7A"/>
              </a:solidFill>
              <a:ln w="24066">
                <a:noFill/>
              </a:ln>
            </c:spPr>
            <c:extLst>
              <c:ext xmlns:c16="http://schemas.microsoft.com/office/drawing/2014/chart" uri="{C3380CC4-5D6E-409C-BE32-E72D297353CC}">
                <c16:uniqueId val="{00000003-0983-486E-93F3-852038EF6D53}"/>
              </c:ext>
            </c:extLst>
          </c:dPt>
          <c:dPt>
            <c:idx val="8"/>
            <c:invertIfNegative val="0"/>
            <c:bubble3D val="0"/>
            <c:spPr>
              <a:solidFill>
                <a:srgbClr val="225A7A"/>
              </a:solidFill>
              <a:ln w="24066">
                <a:noFill/>
              </a:ln>
            </c:spPr>
            <c:extLst>
              <c:ext xmlns:c16="http://schemas.microsoft.com/office/drawing/2014/chart" uri="{C3380CC4-5D6E-409C-BE32-E72D297353CC}">
                <c16:uniqueId val="{00000005-0983-486E-93F3-852038EF6D53}"/>
              </c:ext>
            </c:extLst>
          </c:dPt>
          <c:dPt>
            <c:idx val="13"/>
            <c:invertIfNegative val="0"/>
            <c:bubble3D val="0"/>
            <c:spPr>
              <a:solidFill>
                <a:srgbClr val="00B050"/>
              </a:solidFill>
              <a:ln w="24066">
                <a:noFill/>
              </a:ln>
            </c:spPr>
            <c:extLst>
              <c:ext xmlns:c16="http://schemas.microsoft.com/office/drawing/2014/chart" uri="{C3380CC4-5D6E-409C-BE32-E72D297353CC}">
                <c16:uniqueId val="{00000007-0983-486E-93F3-852038EF6D53}"/>
              </c:ext>
            </c:extLst>
          </c:dPt>
          <c:dPt>
            <c:idx val="21"/>
            <c:invertIfNegative val="0"/>
            <c:bubble3D val="0"/>
            <c:spPr>
              <a:solidFill>
                <a:srgbClr val="7030A0"/>
              </a:solidFill>
              <a:ln w="24066">
                <a:noFill/>
              </a:ln>
            </c:spPr>
            <c:extLst>
              <c:ext xmlns:c16="http://schemas.microsoft.com/office/drawing/2014/chart" uri="{C3380CC4-5D6E-409C-BE32-E72D297353CC}">
                <c16:uniqueId val="{00000009-0983-486E-93F3-852038EF6D53}"/>
              </c:ext>
            </c:extLst>
          </c:dPt>
          <c:dLbls>
            <c:dLbl>
              <c:idx val="0"/>
              <c:layout>
                <c:manualLayout>
                  <c:x val="-7.0266757210790537E-3"/>
                  <c:y val="-2.0613182410857023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83-486E-93F3-852038EF6D53}"/>
                </c:ext>
              </c:extLst>
            </c:dLbl>
            <c:dLbl>
              <c:idx val="1"/>
              <c:layout>
                <c:manualLayout>
                  <c:x val="-3.1870944476647955E-3"/>
                  <c:y val="-1.765752841574475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83-486E-93F3-852038EF6D53}"/>
                </c:ext>
              </c:extLst>
            </c:dLbl>
            <c:dLbl>
              <c:idx val="2"/>
              <c:layout>
                <c:manualLayout>
                  <c:x val="-6.1734517408034706E-3"/>
                  <c:y val="-1.9874282698976786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83-486E-93F3-852038EF6D53}"/>
                </c:ext>
              </c:extLst>
            </c:dLbl>
            <c:dLbl>
              <c:idx val="3"/>
              <c:layout>
                <c:manualLayout>
                  <c:x val="-1.1962140396304388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83-486E-93F3-852038EF6D53}"/>
                </c:ext>
              </c:extLst>
            </c:dLbl>
            <c:dLbl>
              <c:idx val="4"/>
              <c:layout>
                <c:manualLayout>
                  <c:x val="-7.6960204949250155E-4"/>
                  <c:y val="-2.0366882506896944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83-486E-93F3-852038EF6D53}"/>
                </c:ext>
              </c:extLst>
            </c:dLbl>
            <c:dLbl>
              <c:idx val="5"/>
              <c:layout>
                <c:manualLayout>
                  <c:x val="-3.7559593426311766E-3"/>
                  <c:y val="-2.0736332362837007E-2"/>
                </c:manualLayout>
              </c:layout>
              <c:numFmt formatCode="#,##0.0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83-486E-93F3-852038EF6D53}"/>
                </c:ext>
              </c:extLst>
            </c:dLbl>
            <c:numFmt formatCode="#,##0.0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strCache>
            </c:strRef>
          </c:cat>
          <c:val>
            <c:numRef>
              <c:f>Sheet1!$B$2:$X$2</c:f>
              <c:numCache>
                <c:formatCode>0.000</c:formatCode>
                <c:ptCount val="23"/>
                <c:pt idx="0">
                  <c:v>4.218</c:v>
                </c:pt>
                <c:pt idx="1">
                  <c:v>4.2629999999999999</c:v>
                </c:pt>
                <c:pt idx="2">
                  <c:v>4.3630000000000004</c:v>
                </c:pt>
                <c:pt idx="3">
                  <c:v>4.4569999999999999</c:v>
                </c:pt>
                <c:pt idx="4">
                  <c:v>4.5289999999999999</c:v>
                </c:pt>
                <c:pt idx="5">
                  <c:v>4.6520000000000001</c:v>
                </c:pt>
                <c:pt idx="6">
                  <c:v>4.7370000000000001</c:v>
                </c:pt>
                <c:pt idx="7">
                  <c:v>4.7300000000000004</c:v>
                </c:pt>
                <c:pt idx="8">
                  <c:v>4.5439999999999996</c:v>
                </c:pt>
                <c:pt idx="9" formatCode="0.00">
                  <c:v>4.4400000000000004</c:v>
                </c:pt>
                <c:pt idx="10" formatCode="0.00">
                  <c:v>4.3650000000000002</c:v>
                </c:pt>
                <c:pt idx="11">
                  <c:v>4.383</c:v>
                </c:pt>
                <c:pt idx="12">
                  <c:v>4.4169999999999998</c:v>
                </c:pt>
                <c:pt idx="13">
                  <c:v>4.2779999999999996</c:v>
                </c:pt>
                <c:pt idx="14">
                  <c:v>4.3440000000000003</c:v>
                </c:pt>
                <c:pt idx="15">
                  <c:v>4.3419999999999996</c:v>
                </c:pt>
                <c:pt idx="16">
                  <c:v>4.2949999999999999</c:v>
                </c:pt>
                <c:pt idx="17">
                  <c:v>4.3789999999999996</c:v>
                </c:pt>
                <c:pt idx="18">
                  <c:v>4.109</c:v>
                </c:pt>
                <c:pt idx="19">
                  <c:v>4.0279999999999996</c:v>
                </c:pt>
                <c:pt idx="20">
                  <c:v>3.9870000000000001</c:v>
                </c:pt>
                <c:pt idx="21">
                  <c:v>3.871</c:v>
                </c:pt>
                <c:pt idx="22">
                  <c:v>3.99</c:v>
                </c:pt>
              </c:numCache>
            </c:numRef>
          </c:val>
          <c:extLst>
            <c:ext xmlns:c16="http://schemas.microsoft.com/office/drawing/2014/chart" uri="{C3380CC4-5D6E-409C-BE32-E72D297353CC}">
              <c16:uniqueId val="{00000010-0983-486E-93F3-852038EF6D53}"/>
            </c:ext>
          </c:extLst>
        </c:ser>
        <c:dLbls>
          <c:showLegendKey val="0"/>
          <c:showVal val="0"/>
          <c:showCatName val="0"/>
          <c:showSerName val="0"/>
          <c:showPercent val="0"/>
          <c:showBubbleSize val="0"/>
        </c:dLbls>
        <c:gapWidth val="60"/>
        <c:axId val="221550856"/>
        <c:axId val="158272376"/>
      </c:barChart>
      <c:catAx>
        <c:axId val="221550856"/>
        <c:scaling>
          <c:orientation val="minMax"/>
        </c:scaling>
        <c:delete val="0"/>
        <c:axPos val="b"/>
        <c:numFmt formatCode="General" sourceLinked="1"/>
        <c:majorTickMark val="out"/>
        <c:minorTickMark val="none"/>
        <c:tickLblPos val="nextTo"/>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158272376"/>
        <c:crossesAt val="0"/>
        <c:auto val="1"/>
        <c:lblAlgn val="ctr"/>
        <c:lblOffset val="0"/>
        <c:tickLblSkip val="1"/>
        <c:tickMarkSkip val="1"/>
        <c:noMultiLvlLbl val="0"/>
      </c:catAx>
      <c:valAx>
        <c:axId val="158272376"/>
        <c:scaling>
          <c:orientation val="minMax"/>
          <c:max val="5"/>
          <c:min val="3.75"/>
        </c:scaling>
        <c:delete val="0"/>
        <c:axPos val="l"/>
        <c:numFmt formatCode="#,##0.0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1550856"/>
        <c:crossesAt val="1"/>
        <c:crossBetween val="between"/>
        <c:majorUnit val="0.25"/>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111250407609E-2"/>
          <c:y val="7.8067678119814202E-2"/>
          <c:w val="0.9340159271899886"/>
          <c:h val="0.74630541871921185"/>
        </c:manualLayout>
      </c:layout>
      <c:barChart>
        <c:barDir val="col"/>
        <c:grouping val="clustered"/>
        <c:varyColors val="0"/>
        <c:ser>
          <c:idx val="0"/>
          <c:order val="0"/>
          <c:tx>
            <c:strRef>
              <c:f>Sheet1!$A$2</c:f>
              <c:strCache>
                <c:ptCount val="1"/>
              </c:strCache>
            </c:strRef>
          </c:tx>
          <c:spPr>
            <a:solidFill>
              <a:srgbClr val="225A7A"/>
            </a:solidFill>
            <a:ln w="24066">
              <a:noFill/>
            </a:ln>
          </c:spPr>
          <c:invertIfNegative val="0"/>
          <c:dPt>
            <c:idx val="6"/>
            <c:invertIfNegative val="0"/>
            <c:bubble3D val="0"/>
            <c:extLst>
              <c:ext xmlns:c16="http://schemas.microsoft.com/office/drawing/2014/chart" uri="{C3380CC4-5D6E-409C-BE32-E72D297353CC}">
                <c16:uniqueId val="{00000000-1758-4D1A-A2F8-6AF1ADC3AA0C}"/>
              </c:ext>
            </c:extLst>
          </c:dPt>
          <c:dPt>
            <c:idx val="7"/>
            <c:invertIfNegative val="0"/>
            <c:bubble3D val="0"/>
            <c:extLst>
              <c:ext xmlns:c16="http://schemas.microsoft.com/office/drawing/2014/chart" uri="{C3380CC4-5D6E-409C-BE32-E72D297353CC}">
                <c16:uniqueId val="{00000001-1758-4D1A-A2F8-6AF1ADC3AA0C}"/>
              </c:ext>
            </c:extLst>
          </c:dPt>
          <c:dPt>
            <c:idx val="8"/>
            <c:invertIfNegative val="0"/>
            <c:bubble3D val="0"/>
            <c:extLst>
              <c:ext xmlns:c16="http://schemas.microsoft.com/office/drawing/2014/chart" uri="{C3380CC4-5D6E-409C-BE32-E72D297353CC}">
                <c16:uniqueId val="{00000002-1758-4D1A-A2F8-6AF1ADC3AA0C}"/>
              </c:ext>
            </c:extLst>
          </c:dPt>
          <c:dPt>
            <c:idx val="13"/>
            <c:invertIfNegative val="0"/>
            <c:bubble3D val="0"/>
            <c:extLst>
              <c:ext xmlns:c16="http://schemas.microsoft.com/office/drawing/2014/chart" uri="{C3380CC4-5D6E-409C-BE32-E72D297353CC}">
                <c16:uniqueId val="{00000003-1758-4D1A-A2F8-6AF1ADC3AA0C}"/>
              </c:ext>
            </c:extLst>
          </c:dPt>
          <c:dPt>
            <c:idx val="21"/>
            <c:invertIfNegative val="0"/>
            <c:bubble3D val="0"/>
            <c:extLst>
              <c:ext xmlns:c16="http://schemas.microsoft.com/office/drawing/2014/chart" uri="{C3380CC4-5D6E-409C-BE32-E72D297353CC}">
                <c16:uniqueId val="{00000004-1758-4D1A-A2F8-6AF1ADC3AA0C}"/>
              </c:ext>
            </c:extLst>
          </c:dPt>
          <c:dLbls>
            <c:dLbl>
              <c:idx val="0"/>
              <c:layout>
                <c:manualLayout>
                  <c:x val="-7.0266757210790537E-3"/>
                  <c:y val="-2.0613182410857023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58-4D1A-A2F8-6AF1ADC3AA0C}"/>
                </c:ext>
              </c:extLst>
            </c:dLbl>
            <c:dLbl>
              <c:idx val="1"/>
              <c:layout>
                <c:manualLayout>
                  <c:x val="-3.1870944476647955E-3"/>
                  <c:y val="-1.765752841574475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58-4D1A-A2F8-6AF1ADC3AA0C}"/>
                </c:ext>
              </c:extLst>
            </c:dLbl>
            <c:dLbl>
              <c:idx val="2"/>
              <c:layout>
                <c:manualLayout>
                  <c:x val="-6.1734517408034706E-3"/>
                  <c:y val="-1.9874282698976786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58-4D1A-A2F8-6AF1ADC3AA0C}"/>
                </c:ext>
              </c:extLst>
            </c:dLbl>
            <c:dLbl>
              <c:idx val="3"/>
              <c:layout>
                <c:manualLayout>
                  <c:x val="-1.1962140396304388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58-4D1A-A2F8-6AF1ADC3AA0C}"/>
                </c:ext>
              </c:extLst>
            </c:dLbl>
            <c:dLbl>
              <c:idx val="4"/>
              <c:layout>
                <c:manualLayout>
                  <c:x val="-7.6960204949250155E-4"/>
                  <c:y val="-2.0366882506896944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58-4D1A-A2F8-6AF1ADC3AA0C}"/>
                </c:ext>
              </c:extLst>
            </c:dLbl>
            <c:dLbl>
              <c:idx val="5"/>
              <c:layout>
                <c:manualLayout>
                  <c:x val="-3.7559593426311766E-3"/>
                  <c:y val="-2.0736332362837007E-2"/>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58-4D1A-A2F8-6AF1ADC3AA0C}"/>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Sheet1!$B$2:$P$2</c:f>
              <c:numCache>
                <c:formatCode>0.000</c:formatCode>
                <c:ptCount val="15"/>
                <c:pt idx="0">
                  <c:v>753</c:v>
                </c:pt>
                <c:pt idx="1">
                  <c:v>1196</c:v>
                </c:pt>
                <c:pt idx="2">
                  <c:v>865</c:v>
                </c:pt>
                <c:pt idx="3">
                  <c:v>2028</c:v>
                </c:pt>
                <c:pt idx="4">
                  <c:v>1878</c:v>
                </c:pt>
                <c:pt idx="5">
                  <c:v>415</c:v>
                </c:pt>
                <c:pt idx="6">
                  <c:v>824</c:v>
                </c:pt>
                <c:pt idx="7">
                  <c:v>-247</c:v>
                </c:pt>
                <c:pt idx="8" formatCode="0.00">
                  <c:v>776</c:v>
                </c:pt>
                <c:pt idx="9" formatCode="0.00">
                  <c:v>986</c:v>
                </c:pt>
                <c:pt idx="10">
                  <c:v>569</c:v>
                </c:pt>
                <c:pt idx="11">
                  <c:v>978</c:v>
                </c:pt>
                <c:pt idx="12">
                  <c:v>409</c:v>
                </c:pt>
                <c:pt idx="13">
                  <c:v>2213</c:v>
                </c:pt>
                <c:pt idx="14">
                  <c:v>191</c:v>
                </c:pt>
              </c:numCache>
            </c:numRef>
          </c:val>
          <c:extLst>
            <c:ext xmlns:c16="http://schemas.microsoft.com/office/drawing/2014/chart" uri="{C3380CC4-5D6E-409C-BE32-E72D297353CC}">
              <c16:uniqueId val="{0000000B-1758-4D1A-A2F8-6AF1ADC3AA0C}"/>
            </c:ext>
          </c:extLst>
        </c:ser>
        <c:dLbls>
          <c:showLegendKey val="0"/>
          <c:showVal val="0"/>
          <c:showCatName val="0"/>
          <c:showSerName val="0"/>
          <c:showPercent val="0"/>
          <c:showBubbleSize val="0"/>
        </c:dLbls>
        <c:gapWidth val="60"/>
        <c:axId val="464237912"/>
        <c:axId val="464239872"/>
      </c:barChart>
      <c:catAx>
        <c:axId val="464237912"/>
        <c:scaling>
          <c:orientation val="minMax"/>
        </c:scaling>
        <c:delete val="0"/>
        <c:axPos val="b"/>
        <c:numFmt formatCode="General" sourceLinked="1"/>
        <c:majorTickMark val="out"/>
        <c:minorTickMark val="none"/>
        <c:tickLblPos val="low"/>
        <c:spPr>
          <a:ln w="12033">
            <a:solidFill>
              <a:schemeClr val="tx1"/>
            </a:solidFill>
            <a:prstDash val="solid"/>
          </a:ln>
        </c:spPr>
        <c:txPr>
          <a:bodyPr rot="0" vert="horz"/>
          <a:lstStyle/>
          <a:p>
            <a:pPr rtl="0">
              <a:defRPr sz="1400" b="0" i="0" u="none" strike="noStrike" baseline="0">
                <a:solidFill>
                  <a:schemeClr val="tx1"/>
                </a:solidFill>
                <a:latin typeface="Arial"/>
                <a:ea typeface="Arial"/>
                <a:cs typeface="Arial"/>
              </a:defRPr>
            </a:pPr>
            <a:endParaRPr lang="en-US"/>
          </a:p>
        </c:txPr>
        <c:crossAx val="464239872"/>
        <c:crossesAt val="0"/>
        <c:auto val="1"/>
        <c:lblAlgn val="ctr"/>
        <c:lblOffset val="0"/>
        <c:tickLblSkip val="1"/>
        <c:tickMarkSkip val="1"/>
        <c:noMultiLvlLbl val="0"/>
      </c:catAx>
      <c:valAx>
        <c:axId val="464239872"/>
        <c:scaling>
          <c:orientation val="minMax"/>
          <c:max val="2500"/>
          <c:min val="-500"/>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464237912"/>
        <c:crossesAt val="1"/>
        <c:crossBetween val="between"/>
        <c:majorUnit val="500"/>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7152598915793"/>
          <c:y val="6.0047758815189374E-2"/>
          <c:w val="0.53640971864498244"/>
          <c:h val="0.9399522411848105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82-48C1-891D-48758679633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5982-48C1-891D-487586796335}"/>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5982-48C1-891D-4875867963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82-48C1-891D-48758679633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82-48C1-891D-48758679633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82-48C1-891D-487586796335}"/>
              </c:ext>
            </c:extLst>
          </c:dPt>
          <c:cat>
            <c:strRef>
              <c:f>Sheet1!$A$2:$A$7</c:f>
              <c:strCache>
                <c:ptCount val="6"/>
                <c:pt idx="0">
                  <c:v>Strongly agree</c:v>
                </c:pt>
                <c:pt idx="1">
                  <c:v>Somewhat agree</c:v>
                </c:pt>
                <c:pt idx="2">
                  <c:v>Neither agree nor disagree</c:v>
                </c:pt>
                <c:pt idx="3">
                  <c:v>Somewhat disagree</c:v>
                </c:pt>
                <c:pt idx="4">
                  <c:v>Strongly disagree</c:v>
                </c:pt>
                <c:pt idx="5">
                  <c:v>Decline to answer</c:v>
                </c:pt>
              </c:strCache>
            </c:strRef>
          </c:cat>
          <c:val>
            <c:numRef>
              <c:f>Sheet1!$B$2:$B$7</c:f>
              <c:numCache>
                <c:formatCode>General</c:formatCode>
                <c:ptCount val="6"/>
                <c:pt idx="0">
                  <c:v>24</c:v>
                </c:pt>
                <c:pt idx="1">
                  <c:v>24</c:v>
                </c:pt>
                <c:pt idx="2">
                  <c:v>28</c:v>
                </c:pt>
                <c:pt idx="3">
                  <c:v>11</c:v>
                </c:pt>
                <c:pt idx="4">
                  <c:v>9</c:v>
                </c:pt>
                <c:pt idx="5">
                  <c:v>4</c:v>
                </c:pt>
              </c:numCache>
            </c:numRef>
          </c:val>
          <c:extLst>
            <c:ext xmlns:c16="http://schemas.microsoft.com/office/drawing/2014/chart" uri="{C3380CC4-5D6E-409C-BE32-E72D297353CC}">
              <c16:uniqueId val="{0000000C-5982-48C1-891D-4875867963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7152598915793"/>
          <c:y val="6.0047758815189374E-2"/>
          <c:w val="0.53640971864498244"/>
          <c:h val="0.9399522411848105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11-43CE-9796-ADCBED5A72AC}"/>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E11-43CE-9796-ADCBED5A72AC}"/>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EE11-43CE-9796-ADCBED5A72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11-43CE-9796-ADCBED5A72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11-43CE-9796-ADCBED5A72A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E11-43CE-9796-ADCBED5A72AC}"/>
              </c:ext>
            </c:extLst>
          </c:dPt>
          <c:cat>
            <c:strRef>
              <c:f>Sheet1!$A$2:$A$6</c:f>
              <c:strCache>
                <c:ptCount val="5"/>
                <c:pt idx="0">
                  <c:v>Large</c:v>
                </c:pt>
                <c:pt idx="1">
                  <c:v>Moderate</c:v>
                </c:pt>
                <c:pt idx="2">
                  <c:v>Minimal</c:v>
                </c:pt>
                <c:pt idx="3">
                  <c:v>No role</c:v>
                </c:pt>
                <c:pt idx="4">
                  <c:v>Decline to answer</c:v>
                </c:pt>
              </c:strCache>
            </c:strRef>
          </c:cat>
          <c:val>
            <c:numRef>
              <c:f>Sheet1!$B$2:$B$6</c:f>
              <c:numCache>
                <c:formatCode>General</c:formatCode>
                <c:ptCount val="5"/>
                <c:pt idx="0">
                  <c:v>30</c:v>
                </c:pt>
                <c:pt idx="1">
                  <c:v>37</c:v>
                </c:pt>
                <c:pt idx="2">
                  <c:v>18</c:v>
                </c:pt>
                <c:pt idx="3">
                  <c:v>10</c:v>
                </c:pt>
                <c:pt idx="4">
                  <c:v>4</c:v>
                </c:pt>
              </c:numCache>
            </c:numRef>
          </c:val>
          <c:extLst>
            <c:ext xmlns:c16="http://schemas.microsoft.com/office/drawing/2014/chart" uri="{C3380CC4-5D6E-409C-BE32-E72D297353CC}">
              <c16:uniqueId val="{0000000C-EE11-43CE-9796-ADCBED5A72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7/21/2016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13</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0284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74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903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16</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585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4325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0822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6296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9335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21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6484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22</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847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2</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3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23</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2609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24</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677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25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186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27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55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542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0955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52341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38169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8043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729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3</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235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34</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35</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37</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38</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39</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40</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94589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44</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90261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45</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36373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62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4</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27933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222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64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5765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69</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922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4048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a:t>
            </a:fld>
            <a:endParaRPr lang="en-US"/>
          </a:p>
        </p:txBody>
      </p:sp>
    </p:spTree>
    <p:extLst>
      <p:ext uri="{BB962C8B-B14F-4D97-AF65-F5344CB8AC3E}">
        <p14:creationId xmlns:p14="http://schemas.microsoft.com/office/powerpoint/2010/main" val="359171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860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4394821" y="6837573"/>
            <a:ext cx="982033" cy="249723"/>
          </a:xfrm>
          <a:prstGeom prst="rect">
            <a:avLst/>
          </a:prstGeom>
          <a:noFill/>
          <a:ln w="9525">
            <a:noFill/>
            <a:miter lim="800000"/>
            <a:headEnd/>
            <a:tailEnd/>
          </a:ln>
        </p:spPr>
        <p:txBody>
          <a:bodyPr lIns="46829" tIns="47454" rIns="46829" bIns="47454" anchor="b">
            <a:spAutoFit/>
          </a:bodyPr>
          <a:lstStyle/>
          <a:p>
            <a:pPr algn="ctr" defTabSz="947950" fontAlgn="base">
              <a:spcBef>
                <a:spcPct val="0"/>
              </a:spcBef>
              <a:spcAft>
                <a:spcPct val="0"/>
              </a:spcAft>
            </a:pPr>
            <a:fld id="{5C1989CA-1A92-4DB6-A85A-D489C0504DE6}" type="slidenum">
              <a:rPr lang="en-US" sz="1000">
                <a:solidFill>
                  <a:srgbClr val="000000"/>
                </a:solidFill>
                <a:latin typeface="Arial" charset="0"/>
                <a:cs typeface="Arial" charset="0"/>
              </a:rPr>
              <a:pPr algn="ctr" defTabSz="947950" fontAlgn="base">
                <a:spcBef>
                  <a:spcPct val="0"/>
                </a:spcBef>
                <a:spcAft>
                  <a:spcPct val="0"/>
                </a:spcAft>
              </a:pPr>
              <a:t>12</a:t>
            </a:fld>
            <a:endParaRPr lang="en-US" sz="1000">
              <a:solidFill>
                <a:srgbClr val="000000"/>
              </a:solidFill>
              <a:latin typeface="Arial" charset="0"/>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10263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www.propertydrone.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nest.com/insurance-partn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nest.com/insurance-partn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nest.com/support/article/When-I-enroll-in-Safety-Rewards-what-kind-of-data-is-shared-with-my-insurance-compan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nest.com/support/article/When-I-enroll-in-Safety-Rewards-what-kind-of-data-is-shared-with-my-insurance-compan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3" Type="http://schemas.openxmlformats.org/officeDocument/2006/relationships/hyperlink" Target="https://www.waze.com/"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2.emf"/><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https://dq756f9pzlyr3.cloudfront.net/file/2016_internet_trends_report_final.pdf"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harvard.edu/youth-poll/Harvard-iop-spring-2016-pol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harvard.edu/youth-poll/Harvard-iop-spring-2016-poll" TargetMode="Externa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http://harvard.edu/youth-poll/Harvard-iop-spring-2016-poll" TargetMode="Externa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hyperlink" Target="http://harvard.edu/youth-poll/Harvard-iop-spring-2016-poll" TargetMode="Externa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propertycasualty360.com/" TargetMode="External"/><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gallup.com/businessjournal/181829/insurance-companies-big-problem-millennials.aspx"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www.gallup.com/businessjournal/169301/time-insurance-carriers-win-customers.aspx"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www.propertycasualty360.com/2013/04/17/insurance-industry-crisis-400000-positions-to-fil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hyperlink" Target="https://dq756f9pzlyr3.cloudfront.net/file/2016_internet_trends_report_final.pdf" TargetMode="External"/><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79376" y="2160202"/>
            <a:ext cx="9104312" cy="1975926"/>
          </a:xfrm>
          <a:ln/>
        </p:spPr>
        <p:txBody>
          <a:bodyPr/>
          <a:lstStyle/>
          <a:p>
            <a:r>
              <a:rPr lang="en-US" sz="4800" dirty="0"/>
              <a:t>Insurance,</a:t>
            </a:r>
            <a:br>
              <a:rPr lang="en-US" sz="4800" dirty="0"/>
            </a:br>
            <a:r>
              <a:rPr lang="en-US" sz="4800" dirty="0"/>
              <a:t>the “Sharing Economy,” Millennials, &amp; More</a:t>
            </a:r>
            <a:endParaRPr lang="en-US" sz="4800" i="1" dirty="0">
              <a:solidFill>
                <a:srgbClr val="C00000"/>
              </a:solidFill>
            </a:endParaRPr>
          </a:p>
        </p:txBody>
      </p:sp>
      <p:sp>
        <p:nvSpPr>
          <p:cNvPr id="106499" name="Rectangle 3"/>
          <p:cNvSpPr>
            <a:spLocks noGrp="1" noChangeArrowheads="1"/>
          </p:cNvSpPr>
          <p:nvPr>
            <p:ph type="subTitle" idx="1"/>
          </p:nvPr>
        </p:nvSpPr>
        <p:spPr>
          <a:xfrm>
            <a:off x="39688" y="4419586"/>
            <a:ext cx="9144000" cy="1446550"/>
          </a:xfrm>
        </p:spPr>
        <p:txBody>
          <a:bodyPr/>
          <a:lstStyle/>
          <a:p>
            <a:pPr>
              <a:lnSpc>
                <a:spcPct val="75000"/>
              </a:lnSpc>
            </a:pPr>
            <a:r>
              <a:rPr lang="en-US" sz="3200" dirty="0"/>
              <a:t>Western States Surplus Lines Conference</a:t>
            </a:r>
          </a:p>
          <a:p>
            <a:pPr>
              <a:lnSpc>
                <a:spcPct val="75000"/>
              </a:lnSpc>
            </a:pPr>
            <a:r>
              <a:rPr lang="en-US" sz="3200" dirty="0"/>
              <a:t> Whistler, British Columbia, Canada</a:t>
            </a:r>
          </a:p>
          <a:p>
            <a:pPr>
              <a:lnSpc>
                <a:spcPct val="75000"/>
              </a:lnSpc>
            </a:pPr>
            <a:r>
              <a:rPr lang="en-US" sz="3200" dirty="0"/>
              <a:t>July 14, 2016</a:t>
            </a: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Steven N. Weisbart, Ph.D., CLU, Senior Vice President &amp; Chief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a:t>
            </a:r>
            <a:r>
              <a:rPr lang="en-US" b="1">
                <a:solidFill>
                  <a:schemeClr val="bg1"/>
                </a:solidFill>
                <a:sym typeface="Symbol" pitchFamily="18" charset="2"/>
              </a:rPr>
              <a:t>: 212.346.5540 </a:t>
            </a:r>
            <a:r>
              <a:rPr lang="en-US" b="1" dirty="0">
                <a:solidFill>
                  <a:schemeClr val="bg1"/>
                </a:solidFill>
                <a:sym typeface="Symbol" pitchFamily="18" charset="2"/>
              </a:rPr>
              <a:t> Cell</a:t>
            </a:r>
            <a:r>
              <a:rPr lang="en-US" b="1">
                <a:solidFill>
                  <a:schemeClr val="bg1"/>
                </a:solidFill>
                <a:sym typeface="Symbol" pitchFamily="18" charset="2"/>
              </a:rPr>
              <a:t>: 917.494.5945  stevenw@iii.org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35637074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Older U.S. adults have little exposure</a:t>
            </a:r>
            <a:br>
              <a:rPr lang="en-US" dirty="0"/>
            </a:br>
            <a:r>
              <a:rPr lang="en-US" dirty="0"/>
              <a:t>to shared and on-demand services </a:t>
            </a:r>
            <a:r>
              <a:rPr lang="en-US" sz="2800" b="0" dirty="0"/>
              <a:t>	</a:t>
            </a:r>
            <a:endParaRPr lang="en-US" sz="2600" dirty="0"/>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10</a:t>
            </a:fld>
            <a:endParaRPr lang="en-US"/>
          </a:p>
        </p:txBody>
      </p:sp>
      <p:sp>
        <p:nvSpPr>
          <p:cNvPr id="7" name="TextBox 6"/>
          <p:cNvSpPr txBox="1"/>
          <p:nvPr/>
        </p:nvSpPr>
        <p:spPr>
          <a:xfrm>
            <a:off x="298450" y="6420465"/>
            <a:ext cx="8570247" cy="261610"/>
          </a:xfrm>
          <a:prstGeom prst="rect">
            <a:avLst/>
          </a:prstGeom>
          <a:noFill/>
        </p:spPr>
        <p:txBody>
          <a:bodyPr wrap="square" rtlCol="0">
            <a:spAutoFit/>
          </a:bodyPr>
          <a:lstStyle/>
          <a:p>
            <a:r>
              <a:rPr lang="en-US" sz="1100" dirty="0">
                <a:solidFill>
                  <a:srgbClr val="000000"/>
                </a:solidFill>
              </a:rPr>
              <a:t>Sources: </a:t>
            </a:r>
            <a:r>
              <a:rPr lang="en-US" sz="1100" dirty="0"/>
              <a:t>Pew Research Center, May, 2016, “Shared, Collaborative and On Demand: The New Digital Economy” </a:t>
            </a:r>
            <a:r>
              <a:rPr lang="en-US" sz="1100" dirty="0">
                <a:solidFill>
                  <a:srgbClr val="000000"/>
                </a:solidFill>
              </a:rPr>
              <a:t>; I.I.I.</a:t>
            </a:r>
          </a:p>
        </p:txBody>
      </p:sp>
      <p:pic>
        <p:nvPicPr>
          <p:cNvPr id="9" name="Picture 8"/>
          <p:cNvPicPr>
            <a:picLocks noChangeAspect="1"/>
          </p:cNvPicPr>
          <p:nvPr/>
        </p:nvPicPr>
        <p:blipFill>
          <a:blip r:embed="rId2"/>
          <a:stretch>
            <a:fillRect/>
          </a:stretch>
        </p:blipFill>
        <p:spPr>
          <a:xfrm>
            <a:off x="429546" y="1230025"/>
            <a:ext cx="3625762" cy="5100239"/>
          </a:xfrm>
          <a:prstGeom prst="rect">
            <a:avLst/>
          </a:prstGeom>
        </p:spPr>
      </p:pic>
      <p:sp>
        <p:nvSpPr>
          <p:cNvPr id="10" name="AutoShape 6"/>
          <p:cNvSpPr>
            <a:spLocks noChangeArrowheads="1"/>
          </p:cNvSpPr>
          <p:nvPr/>
        </p:nvSpPr>
        <p:spPr bwMode="blackWhite">
          <a:xfrm>
            <a:off x="5837566" y="2566219"/>
            <a:ext cx="2987346" cy="737446"/>
          </a:xfrm>
          <a:prstGeom prst="wedgeRectCallout">
            <a:avLst>
              <a:gd name="adj1" fmla="val -109412"/>
              <a:gd name="adj2" fmla="val 944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1 in 3 adults 18-34 use at least 4 of these services</a:t>
            </a:r>
            <a:endParaRPr lang="en-US" b="1" dirty="0">
              <a:solidFill>
                <a:srgbClr val="FFFFFF"/>
              </a:solidFill>
              <a:latin typeface="Arial" charset="0"/>
              <a:cs typeface="Arial" charset="0"/>
            </a:endParaRPr>
          </a:p>
        </p:txBody>
      </p:sp>
      <p:sp>
        <p:nvSpPr>
          <p:cNvPr id="8" name="AutoShape 6"/>
          <p:cNvSpPr>
            <a:spLocks noChangeArrowheads="1"/>
          </p:cNvSpPr>
          <p:nvPr/>
        </p:nvSpPr>
        <p:spPr bwMode="blackWhite">
          <a:xfrm>
            <a:off x="5500713" y="5403906"/>
            <a:ext cx="2987346" cy="737446"/>
          </a:xfrm>
          <a:prstGeom prst="wedgeRectCallout">
            <a:avLst>
              <a:gd name="adj1" fmla="val -108724"/>
              <a:gd name="adj2" fmla="val 219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1 in 20 adults 65+ use at least 4 of these services; over half use none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1874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affects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400" b="1" i="1" dirty="0">
                <a:solidFill>
                  <a:srgbClr val="FF0000"/>
                </a:solidFill>
              </a:rPr>
              <a:t>Workers Comp</a:t>
            </a:r>
          </a:p>
          <a:p>
            <a:pPr>
              <a:lnSpc>
                <a:spcPts val="2400"/>
              </a:lnSpc>
              <a:spcBef>
                <a:spcPct val="50000"/>
              </a:spcBef>
            </a:pPr>
            <a:r>
              <a:rPr lang="en-US" sz="2100" b="1" dirty="0"/>
              <a:t>Many insurance questions arise—some fairly simple, some complex</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4289" y="1256582"/>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61865" y="2206760"/>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76674" y="4597141"/>
            <a:ext cx="3048000" cy="723900"/>
          </a:xfrm>
          <a:prstGeom prst="rect">
            <a:avLst/>
          </a:prstGeom>
        </p:spPr>
      </p:pic>
    </p:spTree>
    <p:extLst>
      <p:ext uri="{BB962C8B-B14F-4D97-AF65-F5344CB8AC3E}">
        <p14:creationId xmlns:p14="http://schemas.microsoft.com/office/powerpoint/2010/main" val="9758304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49E9257-1E9E-4115-9E11-7EEC0715408B}"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a:t>
            </a:fld>
            <a:endParaRPr lang="en-US" sz="900">
              <a:solidFill>
                <a:srgbClr val="000000"/>
              </a:solidFill>
              <a:latin typeface="Arial" charset="0"/>
              <a:cs typeface="Arial" charset="0"/>
            </a:endParaRPr>
          </a:p>
        </p:txBody>
      </p:sp>
      <p:sp>
        <p:nvSpPr>
          <p:cNvPr id="65541" name="Rectangle 2"/>
          <p:cNvSpPr>
            <a:spLocks noGrp="1" noChangeArrowheads="1"/>
          </p:cNvSpPr>
          <p:nvPr>
            <p:ph type="title" idx="4294967295"/>
          </p:nvPr>
        </p:nvSpPr>
        <p:spPr>
          <a:xfrm>
            <a:off x="462223" y="262091"/>
            <a:ext cx="7222732" cy="860425"/>
          </a:xfrm>
        </p:spPr>
        <p:txBody>
          <a:bodyPr>
            <a:normAutofit/>
          </a:bodyPr>
          <a:lstStyle/>
          <a:p>
            <a:r>
              <a:rPr lang="en-US" dirty="0"/>
              <a:t>Other Effects from the “Gig” Economy</a:t>
            </a:r>
          </a:p>
        </p:txBody>
      </p:sp>
      <p:sp>
        <p:nvSpPr>
          <p:cNvPr id="1922051" name="Rectangle 3"/>
          <p:cNvSpPr>
            <a:spLocks noGrp="1" noChangeArrowheads="1"/>
          </p:cNvSpPr>
          <p:nvPr>
            <p:ph type="body" idx="4294967295"/>
          </p:nvPr>
        </p:nvSpPr>
        <p:spPr>
          <a:xfrm>
            <a:off x="462223" y="1218007"/>
            <a:ext cx="8048417" cy="4051578"/>
          </a:xfrm>
        </p:spPr>
        <p:txBody>
          <a:bodyPr/>
          <a:lstStyle/>
          <a:p>
            <a:r>
              <a:rPr lang="en-US" sz="2600" dirty="0">
                <a:latin typeface="Times New Roman" panose="02020603050405020304" pitchFamily="18" charset="0"/>
                <a:cs typeface="Times New Roman" panose="02020603050405020304" pitchFamily="18" charset="0"/>
              </a:rPr>
              <a:t>Fewer fatal accidents</a:t>
            </a:r>
          </a:p>
          <a:p>
            <a:pPr lvl="1"/>
            <a:r>
              <a:rPr lang="en-US" sz="2200" dirty="0">
                <a:latin typeface="Times New Roman" panose="02020603050405020304" pitchFamily="18" charset="0"/>
                <a:cs typeface="Times New Roman" panose="02020603050405020304" pitchFamily="18" charset="0"/>
              </a:rPr>
              <a:t>Uber’s arrival was associated with a 6% drop in the fatal accident rate</a:t>
            </a:r>
          </a:p>
          <a:p>
            <a:pPr lvl="2"/>
            <a:r>
              <a:rPr lang="en-US" sz="2000" dirty="0">
                <a:latin typeface="Times New Roman" panose="02020603050405020304" pitchFamily="18" charset="0"/>
                <a:cs typeface="Times New Roman" panose="02020603050405020304" pitchFamily="18" charset="0"/>
              </a:rPr>
              <a:t>The drop in fatal night-time crashes was 18%</a:t>
            </a:r>
          </a:p>
          <a:p>
            <a:r>
              <a:rPr lang="en-US" sz="2600" dirty="0">
                <a:latin typeface="Times New Roman" panose="02020603050405020304" pitchFamily="18" charset="0"/>
                <a:cs typeface="Times New Roman" panose="02020603050405020304" pitchFamily="18" charset="0"/>
              </a:rPr>
              <a:t>Fewer arrests for DUI</a:t>
            </a:r>
          </a:p>
          <a:p>
            <a:pPr lvl="1"/>
            <a:r>
              <a:rPr lang="en-US" sz="2200" dirty="0">
                <a:latin typeface="Times New Roman" panose="02020603050405020304" pitchFamily="18" charset="0"/>
                <a:cs typeface="Times New Roman" panose="02020603050405020304" pitchFamily="18" charset="0"/>
              </a:rPr>
              <a:t>Average annual rate of decline was 51.3%</a:t>
            </a:r>
          </a:p>
          <a:p>
            <a:r>
              <a:rPr lang="en-US" sz="2600" dirty="0">
                <a:latin typeface="Times New Roman" panose="02020603050405020304" pitchFamily="18" charset="0"/>
                <a:cs typeface="Times New Roman" panose="02020603050405020304" pitchFamily="18" charset="0"/>
              </a:rPr>
              <a:t>Fewer arrests for non-aggravated assaults and for disorderly conduct</a:t>
            </a:r>
          </a:p>
          <a:p>
            <a:r>
              <a:rPr lang="en-US" sz="2600" dirty="0">
                <a:latin typeface="Times New Roman" panose="02020603050405020304" pitchFamily="18" charset="0"/>
                <a:cs typeface="Times New Roman" panose="02020603050405020304" pitchFamily="18" charset="0"/>
              </a:rPr>
              <a:t>But an increase in vehicle thefts</a:t>
            </a:r>
          </a:p>
        </p:txBody>
      </p:sp>
      <p:sp>
        <p:nvSpPr>
          <p:cNvPr id="2" name="TextBox 1"/>
          <p:cNvSpPr txBox="1"/>
          <p:nvPr/>
        </p:nvSpPr>
        <p:spPr>
          <a:xfrm>
            <a:off x="462223" y="6225501"/>
            <a:ext cx="8138852" cy="430887"/>
          </a:xfrm>
          <a:prstGeom prst="rect">
            <a:avLst/>
          </a:prstGeom>
          <a:noFill/>
        </p:spPr>
        <p:txBody>
          <a:bodyPr wrap="square" rtlCol="0">
            <a:spAutoFit/>
          </a:bodyPr>
          <a:lstStyle/>
          <a:p>
            <a:r>
              <a:rPr lang="en-US" sz="1100" dirty="0"/>
              <a:t>Source: Dills, Angela K., and Mulholland, Sean E., “Ride Sharing, Fatal Crashes, and Crime (May 31, 2016). Available at SSRN: http://ssrn.com/abstract=2783797</a:t>
            </a:r>
          </a:p>
        </p:txBody>
      </p:sp>
    </p:spTree>
    <p:extLst>
      <p:ext uri="{BB962C8B-B14F-4D97-AF65-F5344CB8AC3E}">
        <p14:creationId xmlns:p14="http://schemas.microsoft.com/office/powerpoint/2010/main" val="2974757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3" end="3"/>
                                            </p:txEl>
                                          </p:spTgt>
                                        </p:tgtEl>
                                        <p:attrNameLst>
                                          <p:attrName>style.visibility</p:attrName>
                                        </p:attrNameLst>
                                      </p:cBhvr>
                                      <p:to>
                                        <p:strVal val="visible"/>
                                      </p:to>
                                    </p:set>
                                    <p:animEffect transition="in" filter="wipe(left)">
                                      <p:cBhvr>
                                        <p:cTn id="7" dur="500"/>
                                        <p:tgtEl>
                                          <p:spTgt spid="192205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4" end="4"/>
                                            </p:txEl>
                                          </p:spTgt>
                                        </p:tgtEl>
                                        <p:attrNameLst>
                                          <p:attrName>style.visibility</p:attrName>
                                        </p:attrNameLst>
                                      </p:cBhvr>
                                      <p:to>
                                        <p:strVal val="visible"/>
                                      </p:to>
                                    </p:set>
                                    <p:animEffect transition="in" filter="wipe(left)">
                                      <p:cBhvr>
                                        <p:cTn id="10" dur="500"/>
                                        <p:tgtEl>
                                          <p:spTgt spid="192205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5" end="5"/>
                                            </p:txEl>
                                          </p:spTgt>
                                        </p:tgtEl>
                                        <p:attrNameLst>
                                          <p:attrName>style.visibility</p:attrName>
                                        </p:attrNameLst>
                                      </p:cBhvr>
                                      <p:to>
                                        <p:strVal val="visible"/>
                                      </p:to>
                                    </p:set>
                                    <p:animEffect transition="in" filter="wipe(left)">
                                      <p:cBhvr>
                                        <p:cTn id="15" dur="500"/>
                                        <p:tgtEl>
                                          <p:spTgt spid="192205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6" end="6"/>
                                            </p:txEl>
                                          </p:spTgt>
                                        </p:tgtEl>
                                        <p:attrNameLst>
                                          <p:attrName>style.visibility</p:attrName>
                                        </p:attrNameLst>
                                      </p:cBhvr>
                                      <p:to>
                                        <p:strVal val="visible"/>
                                      </p:to>
                                    </p:set>
                                    <p:animEffect transition="in" filter="wipe(left)">
                                      <p:cBhvr>
                                        <p:cTn id="20"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248741"/>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Technology and Employment</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3520" y="3818470"/>
            <a:ext cx="829151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What Makes the On-Demand Economy Possible?</a:t>
            </a:r>
          </a:p>
          <a:p>
            <a:pPr algn="ctr">
              <a:spcBef>
                <a:spcPct val="25000"/>
              </a:spcBef>
              <a:buClr>
                <a:srgbClr val="FF6801"/>
              </a:buClr>
              <a:buFont typeface="Wingdings" panose="05000000000000000000" pitchFamily="2" charset="2"/>
              <a:buNone/>
            </a:pPr>
            <a:r>
              <a:rPr lang="en-US" altLang="en-US" sz="3600" b="1" i="1" dirty="0">
                <a:solidFill>
                  <a:srgbClr val="C00000"/>
                </a:solidFill>
                <a:cs typeface="Arial" panose="020B0604020202020204" pitchFamily="34" charset="0"/>
              </a:rPr>
              <a:t>Why Does It Matter for Insurers?</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13</a:t>
            </a:fld>
            <a:endParaRPr lang="en-US" altLang="en-US" sz="1800"/>
          </a:p>
        </p:txBody>
      </p:sp>
    </p:spTree>
    <p:extLst>
      <p:ext uri="{BB962C8B-B14F-4D97-AF65-F5344CB8AC3E}">
        <p14:creationId xmlns:p14="http://schemas.microsoft.com/office/powerpoint/2010/main" val="6931542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a:t>
            </a:fld>
            <a:endParaRPr lang="en-US" sz="900"/>
          </a:p>
        </p:txBody>
      </p:sp>
      <p:sp>
        <p:nvSpPr>
          <p:cNvPr id="65541" name="Rectangle 2"/>
          <p:cNvSpPr>
            <a:spLocks noGrp="1" noChangeArrowheads="1"/>
          </p:cNvSpPr>
          <p:nvPr>
            <p:ph type="title" idx="4294967295"/>
          </p:nvPr>
        </p:nvSpPr>
        <p:spPr/>
        <p:txBody>
          <a:bodyPr/>
          <a:lstStyle/>
          <a:p>
            <a:r>
              <a:rPr lang="en-US" dirty="0"/>
              <a:t>The On-Demand Economy and American Workers: What Is Happening?</a:t>
            </a:r>
          </a:p>
        </p:txBody>
      </p:sp>
      <p:sp>
        <p:nvSpPr>
          <p:cNvPr id="1922051" name="Rectangle 3"/>
          <p:cNvSpPr>
            <a:spLocks noGrp="1" noChangeArrowheads="1"/>
          </p:cNvSpPr>
          <p:nvPr>
            <p:ph type="body" idx="4294967295"/>
          </p:nvPr>
        </p:nvSpPr>
        <p:spPr>
          <a:xfrm>
            <a:off x="425450" y="1312862"/>
            <a:ext cx="8175626" cy="4652963"/>
          </a:xfrm>
        </p:spPr>
        <p:txBody>
          <a:bodyPr/>
          <a:lstStyle/>
          <a:p>
            <a:pPr>
              <a:lnSpc>
                <a:spcPts val="2400"/>
              </a:lnSpc>
              <a:spcBef>
                <a:spcPct val="50000"/>
              </a:spcBef>
            </a:pPr>
            <a:r>
              <a:rPr lang="en-US" sz="2800" dirty="0"/>
              <a:t>Witnessing the demise of the traditional understanding of what is meant by a “Good” job</a:t>
            </a:r>
          </a:p>
          <a:p>
            <a:pPr lvl="1">
              <a:lnSpc>
                <a:spcPts val="2400"/>
              </a:lnSpc>
            </a:pPr>
            <a:r>
              <a:rPr lang="en-US" sz="2400" dirty="0"/>
              <a:t>Concept born in the Industrial Age (1880-1980), is eroding</a:t>
            </a:r>
          </a:p>
          <a:p>
            <a:pPr lvl="1">
              <a:lnSpc>
                <a:spcPts val="2400"/>
              </a:lnSpc>
            </a:pPr>
            <a:r>
              <a:rPr lang="en-US" sz="2400" dirty="0"/>
              <a:t>Disintermediation of the firm as the place where labor, jobs matched</a:t>
            </a:r>
          </a:p>
          <a:p>
            <a:pPr>
              <a:lnSpc>
                <a:spcPts val="2400"/>
              </a:lnSpc>
              <a:spcBef>
                <a:spcPct val="50000"/>
              </a:spcBef>
            </a:pPr>
            <a:r>
              <a:rPr lang="en-US" sz="2800" dirty="0"/>
              <a:t>Accelerating trends that began in the 1970s and 1980s with</a:t>
            </a:r>
          </a:p>
          <a:p>
            <a:pPr lvl="1">
              <a:lnSpc>
                <a:spcPts val="2400"/>
              </a:lnSpc>
            </a:pPr>
            <a:r>
              <a:rPr lang="en-US" sz="2400" dirty="0"/>
              <a:t>Globalization,</a:t>
            </a:r>
          </a:p>
          <a:p>
            <a:pPr lvl="1">
              <a:lnSpc>
                <a:spcPts val="2400"/>
              </a:lnSpc>
            </a:pPr>
            <a:r>
              <a:rPr lang="en-US" sz="2400" dirty="0"/>
              <a:t>Automation, and</a:t>
            </a:r>
          </a:p>
          <a:p>
            <a:pPr lvl="1">
              <a:lnSpc>
                <a:spcPts val="2400"/>
              </a:lnSpc>
            </a:pPr>
            <a:r>
              <a:rPr lang="en-US" sz="2400" dirty="0"/>
              <a:t>the end of loyalty of firms to employees and of employees to firms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278786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a:t>
            </a:fld>
            <a:endParaRPr lang="en-US" sz="900"/>
          </a:p>
        </p:txBody>
      </p:sp>
      <p:sp>
        <p:nvSpPr>
          <p:cNvPr id="65541" name="Rectangle 2"/>
          <p:cNvSpPr>
            <a:spLocks noGrp="1" noChangeArrowheads="1"/>
          </p:cNvSpPr>
          <p:nvPr>
            <p:ph type="title" idx="4294967295"/>
          </p:nvPr>
        </p:nvSpPr>
        <p:spPr/>
        <p:txBody>
          <a:bodyPr/>
          <a:lstStyle/>
          <a:p>
            <a:r>
              <a:rPr lang="en-US" dirty="0"/>
              <a:t>The On-Demand Economy and American Workers: What Is Happening?</a:t>
            </a:r>
          </a:p>
        </p:txBody>
      </p:sp>
      <p:sp>
        <p:nvSpPr>
          <p:cNvPr id="1922051" name="Rectangle 3"/>
          <p:cNvSpPr>
            <a:spLocks noGrp="1" noChangeArrowheads="1"/>
          </p:cNvSpPr>
          <p:nvPr>
            <p:ph type="body" idx="4294967295"/>
          </p:nvPr>
        </p:nvSpPr>
        <p:spPr>
          <a:xfrm>
            <a:off x="425450" y="1235075"/>
            <a:ext cx="8175625" cy="5048030"/>
          </a:xfrm>
        </p:spPr>
        <p:txBody>
          <a:bodyPr/>
          <a:lstStyle/>
          <a:p>
            <a:pPr>
              <a:lnSpc>
                <a:spcPts val="2400"/>
              </a:lnSpc>
              <a:spcBef>
                <a:spcPct val="50000"/>
              </a:spcBef>
            </a:pPr>
            <a:r>
              <a:rPr lang="en-US" sz="2800" dirty="0"/>
              <a:t>Technology offers new opportunities to match labor to jobs</a:t>
            </a:r>
          </a:p>
          <a:p>
            <a:pPr lvl="1">
              <a:lnSpc>
                <a:spcPts val="2400"/>
              </a:lnSpc>
            </a:pPr>
            <a:r>
              <a:rPr lang="en-US" sz="2400" dirty="0"/>
              <a:t>Owners of spare capacity (workers with time and skill) can be paired at low cost with those with a demand for that time and skill</a:t>
            </a:r>
          </a:p>
          <a:p>
            <a:pPr lvl="1">
              <a:lnSpc>
                <a:spcPts val="2400"/>
              </a:lnSpc>
            </a:pPr>
            <a:r>
              <a:rPr lang="en-US" sz="2400" dirty="0"/>
              <a:t>Bringing together labor and those who employ labor is not new</a:t>
            </a:r>
          </a:p>
          <a:p>
            <a:pPr lvl="2">
              <a:lnSpc>
                <a:spcPts val="2400"/>
              </a:lnSpc>
            </a:pPr>
            <a:r>
              <a:rPr lang="en-US" dirty="0"/>
              <a:t>BUT: Pairing occurs with a speed and breadth never before possible</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694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16</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Send in the Drones: Drones Will Help    Enable the On-Demand Economy</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a:t>Drones or Unmanned Aerial Vehicle (UAV) technology is seeing rapid adoption rate in many industries, including insurance</a:t>
            </a:r>
          </a:p>
          <a:p>
            <a:pPr>
              <a:lnSpc>
                <a:spcPts val="2400"/>
              </a:lnSpc>
              <a:spcBef>
                <a:spcPct val="50000"/>
              </a:spcBef>
            </a:pPr>
            <a:r>
              <a:rPr lang="en-US" sz="1800" b="1" kern="0" dirty="0"/>
              <a:t>~700,000 drones in US by year-end</a:t>
            </a:r>
          </a:p>
          <a:p>
            <a:pPr>
              <a:lnSpc>
                <a:spcPts val="2400"/>
              </a:lnSpc>
              <a:spcBef>
                <a:spcPct val="50000"/>
              </a:spcBef>
            </a:pPr>
            <a:r>
              <a:rPr lang="en-US" sz="1800" b="1" kern="0" dirty="0"/>
              <a:t>FAA granting Section 333 exemptions for commercial use and testing of UAS</a:t>
            </a:r>
          </a:p>
          <a:p>
            <a:pPr>
              <a:lnSpc>
                <a:spcPts val="2400"/>
              </a:lnSpc>
              <a:spcBef>
                <a:spcPct val="50000"/>
              </a:spcBef>
            </a:pPr>
            <a:r>
              <a:rPr lang="en-US" sz="1800" b="1" kern="0" dirty="0"/>
              <a:t>FAA will require most drones to be registered by year-end 2015.</a:t>
            </a:r>
          </a:p>
          <a:p>
            <a:pPr>
              <a:lnSpc>
                <a:spcPts val="2400"/>
              </a:lnSpc>
              <a:spcBef>
                <a:spcPct val="50000"/>
              </a:spcBef>
            </a:pPr>
            <a:r>
              <a:rPr lang="en-US" sz="1800" b="1" kern="0" dirty="0"/>
              <a:t>At least 5 insurers have received permission to test</a:t>
            </a:r>
          </a:p>
          <a:p>
            <a:pPr>
              <a:lnSpc>
                <a:spcPts val="2400"/>
              </a:lnSpc>
              <a:spcBef>
                <a:spcPct val="50000"/>
              </a:spcBef>
            </a:pPr>
            <a:r>
              <a:rPr lang="en-US" sz="1800" b="1" kern="0" dirty="0"/>
              <a:t>Will be adopted for use in many industries where speed of delivery is critical</a:t>
            </a:r>
          </a:p>
          <a:p>
            <a:pPr>
              <a:lnSpc>
                <a:spcPts val="2400"/>
              </a:lnSpc>
              <a:spcBef>
                <a:spcPct val="50000"/>
              </a:spcBef>
            </a:pPr>
            <a:r>
              <a:rPr lang="en-US" sz="1800" b="1" kern="0" dirty="0"/>
              <a:t>Insurers partnering with construction industry to guide R&amp;D and regulation of UAV use via </a:t>
            </a:r>
            <a:r>
              <a:rPr lang="en-US" sz="1800" b="1" i="1" kern="0" dirty="0"/>
              <a:t>Property Drone Consortium</a:t>
            </a:r>
            <a:r>
              <a:rPr lang="en-US" sz="1800" b="1" kern="0" dirty="0"/>
              <a:t>: </a:t>
            </a:r>
            <a:r>
              <a:rPr lang="en-US" sz="1800" b="1" kern="0" dirty="0">
                <a:hlinkClick r:id="rId4"/>
              </a:rPr>
              <a:t>www.propertydrone.org</a:t>
            </a:r>
            <a:r>
              <a:rPr lang="en-US" sz="1800" b="1" kern="0" dirty="0"/>
              <a:t> </a:t>
            </a:r>
          </a:p>
          <a:p>
            <a:pPr>
              <a:lnSpc>
                <a:spcPts val="2400"/>
              </a:lnSpc>
              <a:spcBef>
                <a:spcPct val="50000"/>
              </a:spcBef>
            </a:pPr>
            <a:endParaRPr lang="en-US" sz="1800" b="1" kern="0" dirty="0"/>
          </a:p>
          <a:p>
            <a:pPr>
              <a:lnSpc>
                <a:spcPts val="2400"/>
              </a:lnSpc>
              <a:spcBef>
                <a:spcPct val="50000"/>
              </a:spcBef>
            </a:pPr>
            <a:endParaRPr lang="en-US" sz="1800" b="1" kern="0"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506815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17</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a:t>What’s In Store for the American Worker: Two Schools of Thought</a:t>
            </a:r>
          </a:p>
        </p:txBody>
      </p:sp>
      <p:sp>
        <p:nvSpPr>
          <p:cNvPr id="1922051" name="Rectangle 3"/>
          <p:cNvSpPr>
            <a:spLocks noGrp="1" noChangeArrowheads="1"/>
          </p:cNvSpPr>
          <p:nvPr>
            <p:ph type="body" idx="4294967295"/>
          </p:nvPr>
        </p:nvSpPr>
        <p:spPr>
          <a:xfrm>
            <a:off x="425450" y="1158594"/>
            <a:ext cx="8297310" cy="5157291"/>
          </a:xfrm>
        </p:spPr>
        <p:txBody>
          <a:bodyPr/>
          <a:lstStyle/>
          <a:p>
            <a:pPr marL="0" indent="0">
              <a:lnSpc>
                <a:spcPts val="2400"/>
              </a:lnSpc>
              <a:spcBef>
                <a:spcPct val="50000"/>
              </a:spcBef>
              <a:buNone/>
            </a:pPr>
            <a:r>
              <a:rPr lang="en-US" sz="2100" b="1" i="1" u="sng" dirty="0">
                <a:solidFill>
                  <a:srgbClr val="3333CC"/>
                </a:solidFill>
              </a:rPr>
              <a:t>OPTIMISTIC OUTLOOK</a:t>
            </a:r>
          </a:p>
          <a:p>
            <a:pPr>
              <a:lnSpc>
                <a:spcPts val="2400"/>
              </a:lnSpc>
            </a:pPr>
            <a:r>
              <a:rPr lang="en-US" sz="2100" b="1" dirty="0"/>
              <a:t>Technology frees workers from the bonds of centralized, hierarchical institutions (the firm)</a:t>
            </a:r>
          </a:p>
          <a:p>
            <a:pPr>
              <a:lnSpc>
                <a:spcPts val="2400"/>
              </a:lnSpc>
            </a:pPr>
            <a:r>
              <a:rPr lang="en-US" sz="2100" b="1" dirty="0"/>
              <a:t>Enhanced coordination of “haves” with “needs” that bypass firms as intermediaries</a:t>
            </a:r>
            <a:endParaRPr lang="en-US" sz="1900" b="1" dirty="0"/>
          </a:p>
          <a:p>
            <a:pPr>
              <a:lnSpc>
                <a:spcPts val="2400"/>
              </a:lnSpc>
              <a:spcBef>
                <a:spcPct val="50000"/>
              </a:spcBef>
            </a:pPr>
            <a:r>
              <a:rPr lang="en-US" sz="2100" b="1" dirty="0"/>
              <a:t>Who Benefits?</a:t>
            </a:r>
          </a:p>
          <a:p>
            <a:pPr lvl="1">
              <a:lnSpc>
                <a:spcPts val="2400"/>
              </a:lnSpc>
            </a:pPr>
            <a:r>
              <a:rPr lang="en-US" sz="1900" b="1" dirty="0">
                <a:solidFill>
                  <a:srgbClr val="C00000"/>
                </a:solidFill>
              </a:rPr>
              <a:t>“</a:t>
            </a:r>
            <a:r>
              <a:rPr lang="en-US" sz="1900" b="1" u="sng" dirty="0" err="1">
                <a:solidFill>
                  <a:srgbClr val="C00000"/>
                </a:solidFill>
              </a:rPr>
              <a:t>Flexers</a:t>
            </a:r>
            <a:r>
              <a:rPr lang="en-US" sz="1900" b="1" dirty="0">
                <a:solidFill>
                  <a:srgbClr val="C00000"/>
                </a:solidFill>
              </a:rPr>
              <a:t>”</a:t>
            </a:r>
            <a:r>
              <a:rPr lang="en-US" sz="1900" b="1" dirty="0"/>
              <a:t>: People who value or require flexibility in work arrangements (stay-at-home parents, retirees, students, disabled)</a:t>
            </a:r>
          </a:p>
          <a:p>
            <a:pPr lvl="1">
              <a:lnSpc>
                <a:spcPts val="2400"/>
              </a:lnSpc>
            </a:pPr>
            <a:r>
              <a:rPr lang="en-US" sz="1900" b="1" dirty="0">
                <a:solidFill>
                  <a:srgbClr val="C00000"/>
                </a:solidFill>
              </a:rPr>
              <a:t>Professionals</a:t>
            </a:r>
            <a:r>
              <a:rPr lang="en-US" sz="1900" b="1" dirty="0"/>
              <a:t>: People with portable skills that can be offered through online platforms (semi and high-skilled trades, professional services)</a:t>
            </a:r>
          </a:p>
          <a:p>
            <a:pPr lvl="1">
              <a:lnSpc>
                <a:spcPts val="2400"/>
              </a:lnSpc>
            </a:pPr>
            <a:r>
              <a:rPr lang="en-US" sz="1900" b="1" dirty="0">
                <a:solidFill>
                  <a:srgbClr val="C00000"/>
                </a:solidFill>
              </a:rPr>
              <a:t>Unemployed/Underemployed</a:t>
            </a:r>
            <a:r>
              <a:rPr lang="en-US" sz="1900" b="1" dirty="0"/>
              <a:t>: Offers at least some opportunity to offer and utilize skills and generate income</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a:p>
          <a:p>
            <a:r>
              <a:rPr lang="en-US" sz="1100" dirty="0"/>
              <a:t>Sources: Wall Street Journal; The Economist; Insurance Information Institute research.</a:t>
            </a:r>
          </a:p>
        </p:txBody>
      </p:sp>
    </p:spTree>
    <p:extLst>
      <p:ext uri="{BB962C8B-B14F-4D97-AF65-F5344CB8AC3E}">
        <p14:creationId xmlns:p14="http://schemas.microsoft.com/office/powerpoint/2010/main" val="24574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18</a:t>
            </a:fld>
            <a:endParaRPr lang="en-US" sz="900"/>
          </a:p>
        </p:txBody>
      </p:sp>
      <p:sp>
        <p:nvSpPr>
          <p:cNvPr id="65541" name="Rectangle 2"/>
          <p:cNvSpPr>
            <a:spLocks noGrp="1" noChangeArrowheads="1"/>
          </p:cNvSpPr>
          <p:nvPr>
            <p:ph type="title" idx="4294967295"/>
          </p:nvPr>
        </p:nvSpPr>
        <p:spPr>
          <a:xfrm>
            <a:off x="425450" y="101957"/>
            <a:ext cx="6907818" cy="860425"/>
          </a:xfrm>
        </p:spPr>
        <p:txBody>
          <a:bodyPr/>
          <a:lstStyle/>
          <a:p>
            <a:r>
              <a:rPr lang="en-US" dirty="0"/>
              <a:t>What’s In Store</a:t>
            </a:r>
            <a:br>
              <a:rPr lang="en-US" dirty="0"/>
            </a:br>
            <a:r>
              <a:rPr lang="en-US" dirty="0"/>
              <a:t>for the American Worker? </a:t>
            </a:r>
          </a:p>
        </p:txBody>
      </p:sp>
      <p:sp>
        <p:nvSpPr>
          <p:cNvPr id="1922051" name="Rectangle 3"/>
          <p:cNvSpPr>
            <a:spLocks noGrp="1" noChangeArrowheads="1"/>
          </p:cNvSpPr>
          <p:nvPr>
            <p:ph type="body" idx="4294967295"/>
          </p:nvPr>
        </p:nvSpPr>
        <p:spPr>
          <a:xfrm>
            <a:off x="384639" y="1199520"/>
            <a:ext cx="8440273" cy="4652963"/>
          </a:xfrm>
        </p:spPr>
        <p:txBody>
          <a:bodyPr/>
          <a:lstStyle/>
          <a:p>
            <a:pPr marL="0" indent="0">
              <a:lnSpc>
                <a:spcPts val="2200"/>
              </a:lnSpc>
              <a:spcBef>
                <a:spcPct val="50000"/>
              </a:spcBef>
              <a:buNone/>
            </a:pPr>
            <a:r>
              <a:rPr lang="en-US" sz="2100" b="1" i="1" u="sng" dirty="0">
                <a:solidFill>
                  <a:srgbClr val="3333CC"/>
                </a:solidFill>
              </a:rPr>
              <a:t>PESSIMISTIC OUTLOOK</a:t>
            </a:r>
            <a:endParaRPr lang="en-US" sz="1900" b="1" dirty="0"/>
          </a:p>
          <a:p>
            <a:pPr>
              <a:lnSpc>
                <a:spcPts val="2200"/>
              </a:lnSpc>
            </a:pPr>
            <a:r>
              <a:rPr lang="en-US" sz="2100" b="1" dirty="0"/>
              <a:t>On-Demand companies are software-driven marketplaces and position themselves as “</a:t>
            </a:r>
            <a:r>
              <a:rPr lang="en-US" sz="2100" b="1" i="1" dirty="0"/>
              <a:t>platforms</a:t>
            </a:r>
            <a:r>
              <a:rPr lang="en-US" sz="2100" b="1" dirty="0"/>
              <a:t>” rather than “</a:t>
            </a:r>
            <a:r>
              <a:rPr lang="en-US" sz="2100" b="1" i="1" dirty="0"/>
              <a:t>employers</a:t>
            </a:r>
            <a:r>
              <a:rPr lang="en-US" sz="2100" b="1" dirty="0"/>
              <a:t>”</a:t>
            </a:r>
          </a:p>
          <a:p>
            <a:pPr>
              <a:lnSpc>
                <a:spcPts val="2200"/>
              </a:lnSpc>
            </a:pPr>
            <a:r>
              <a:rPr lang="en-US" sz="2100" b="1" dirty="0"/>
              <a:t>Jobs reduced to freelanced, temporary “gigs”</a:t>
            </a:r>
          </a:p>
          <a:p>
            <a:pPr>
              <a:lnSpc>
                <a:spcPts val="2200"/>
              </a:lnSpc>
            </a:pPr>
            <a:r>
              <a:rPr lang="en-US" sz="2100" b="1" dirty="0"/>
              <a:t>Low skill workers and those who lack flexibility are left further behind</a:t>
            </a:r>
          </a:p>
          <a:p>
            <a:pPr>
              <a:lnSpc>
                <a:spcPts val="2200"/>
              </a:lnSpc>
            </a:pPr>
            <a:r>
              <a:rPr lang="en-US" sz="2100" b="1" dirty="0"/>
              <a:t>Workers treated as independent contractors without intrinsic or basic economic rights</a:t>
            </a:r>
            <a:endParaRPr lang="en-US" sz="1900" b="1" dirty="0"/>
          </a:p>
          <a:p>
            <a:pPr>
              <a:lnSpc>
                <a:spcPts val="2200"/>
              </a:lnSpc>
              <a:spcBef>
                <a:spcPct val="50000"/>
              </a:spcBef>
            </a:pPr>
            <a:r>
              <a:rPr lang="en-US" sz="2100" b="1" dirty="0"/>
              <a:t>What Is Potentially Lost or Compromised?</a:t>
            </a:r>
          </a:p>
          <a:p>
            <a:pPr lvl="1">
              <a:lnSpc>
                <a:spcPts val="2200"/>
              </a:lnSpc>
            </a:pPr>
            <a:r>
              <a:rPr lang="en-US" sz="1900" b="1" dirty="0"/>
              <a:t>Stability, Retirement Benefits, Sick Pay, Maternity Leave, Overtime</a:t>
            </a:r>
          </a:p>
          <a:p>
            <a:pPr lvl="1">
              <a:lnSpc>
                <a:spcPts val="2200"/>
              </a:lnSpc>
            </a:pPr>
            <a:r>
              <a:rPr lang="en-US" sz="1900" b="1" dirty="0"/>
              <a:t>Health Insurance, Liability Coverage, Workers Comp Coverage</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a:p>
          <a:p>
            <a:r>
              <a:rPr lang="en-US" sz="1100" dirty="0"/>
              <a:t>Sources: Wall Street Journal; The Economist; Fortune; Insurance Information Institute research.</a:t>
            </a:r>
          </a:p>
        </p:txBody>
      </p:sp>
    </p:spTree>
    <p:extLst>
      <p:ext uri="{BB962C8B-B14F-4D97-AF65-F5344CB8AC3E}">
        <p14:creationId xmlns:p14="http://schemas.microsoft.com/office/powerpoint/2010/main" val="1123721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19</a:t>
            </a:fld>
            <a:endParaRPr lang="en-US" sz="900"/>
          </a:p>
        </p:txBody>
      </p:sp>
      <p:sp>
        <p:nvSpPr>
          <p:cNvPr id="65541" name="Rectangle 2"/>
          <p:cNvSpPr>
            <a:spLocks noGrp="1" noChangeArrowheads="1"/>
          </p:cNvSpPr>
          <p:nvPr>
            <p:ph type="title" idx="4294967295"/>
          </p:nvPr>
        </p:nvSpPr>
        <p:spPr>
          <a:xfrm>
            <a:off x="298450" y="119064"/>
            <a:ext cx="7400925" cy="860425"/>
          </a:xfrm>
        </p:spPr>
        <p:txBody>
          <a:bodyPr/>
          <a:lstStyle/>
          <a:p>
            <a:pPr>
              <a:lnSpc>
                <a:spcPct val="85000"/>
              </a:lnSpc>
            </a:pPr>
            <a:r>
              <a:rPr lang="en-US" dirty="0"/>
              <a:t>Legal Liability Issues</a:t>
            </a:r>
          </a:p>
        </p:txBody>
      </p:sp>
      <p:sp>
        <p:nvSpPr>
          <p:cNvPr id="1922051" name="Rectangle 3"/>
          <p:cNvSpPr>
            <a:spLocks noGrp="1" noChangeArrowheads="1"/>
          </p:cNvSpPr>
          <p:nvPr>
            <p:ph type="body" idx="4294967295"/>
          </p:nvPr>
        </p:nvSpPr>
        <p:spPr>
          <a:xfrm>
            <a:off x="310329" y="1082675"/>
            <a:ext cx="8440273" cy="4652963"/>
          </a:xfrm>
        </p:spPr>
        <p:txBody>
          <a:bodyPr/>
          <a:lstStyle/>
          <a:p>
            <a:pPr>
              <a:lnSpc>
                <a:spcPct val="100000"/>
              </a:lnSpc>
              <a:spcBef>
                <a:spcPct val="50000"/>
              </a:spcBef>
            </a:pPr>
            <a:r>
              <a:rPr lang="en-US" dirty="0"/>
              <a:t>On-Demand Platforms Have Struggled with Concepts of Liability</a:t>
            </a:r>
          </a:p>
          <a:p>
            <a:pPr lvl="1">
              <a:lnSpc>
                <a:spcPct val="100000"/>
              </a:lnSpc>
            </a:pPr>
            <a:r>
              <a:rPr lang="en-US" dirty="0"/>
              <a:t>There Has Been a General Resistance to Assuming Liability or Responsibility Unless Compelled to Do So</a:t>
            </a:r>
          </a:p>
          <a:p>
            <a:pPr>
              <a:lnSpc>
                <a:spcPct val="100000"/>
              </a:lnSpc>
              <a:spcBef>
                <a:spcPct val="50000"/>
              </a:spcBef>
            </a:pPr>
            <a:r>
              <a:rPr lang="en-US" dirty="0"/>
              <a:t>Companies Have Sought to Keep Much Liability as Possible on the Individual Who Offers their (Contracted) Labor or Resources</a:t>
            </a:r>
          </a:p>
          <a:p>
            <a:pPr>
              <a:lnSpc>
                <a:spcPct val="100000"/>
              </a:lnSpc>
            </a:pPr>
            <a:r>
              <a:rPr lang="en-US" dirty="0"/>
              <a:t>Long Legislative and Court Battles Lie Ahead, Including Determination of Who is an Employee vs. Independent Contractor </a:t>
            </a:r>
          </a:p>
          <a:p>
            <a:pPr>
              <a:lnSpc>
                <a:spcPct val="100000"/>
              </a:lnSpc>
            </a:pPr>
            <a:r>
              <a:rPr lang="en-US" dirty="0"/>
              <a:t>Insurance Solutions Becoming More Common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0508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268405"/>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“On-Demand”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3521" y="3855560"/>
            <a:ext cx="82915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200" b="1" dirty="0">
                <a:solidFill>
                  <a:srgbClr val="225A7A"/>
                </a:solidFill>
                <a:cs typeface="Arial" panose="020B0604020202020204" pitchFamily="34" charset="0"/>
              </a:rPr>
              <a:t>The On-Demand Economy Will Transform the American Workforce</a:t>
            </a:r>
            <a:br>
              <a:rPr lang="en-US" altLang="en-US" sz="3200" b="1" dirty="0">
                <a:solidFill>
                  <a:srgbClr val="225A7A"/>
                </a:solidFill>
                <a:cs typeface="Arial" panose="020B0604020202020204" pitchFamily="34" charset="0"/>
              </a:rPr>
            </a:br>
            <a:r>
              <a:rPr lang="en-US" altLang="en-US" sz="3200" b="1" dirty="0">
                <a:solidFill>
                  <a:srgbClr val="225A7A"/>
                </a:solidFill>
                <a:cs typeface="Arial" panose="020B0604020202020204" pitchFamily="34" charset="0"/>
              </a:rPr>
              <a:t>and the P/C Insurance Industry</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2</a:t>
            </a:fld>
            <a:endParaRPr lang="en-US" altLang="en-US" sz="1800"/>
          </a:p>
        </p:txBody>
      </p:sp>
    </p:spTree>
    <p:extLst>
      <p:ext uri="{BB962C8B-B14F-4D97-AF65-F5344CB8AC3E}">
        <p14:creationId xmlns:p14="http://schemas.microsoft.com/office/powerpoint/2010/main" val="32772406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20</a:t>
            </a:fld>
            <a:endParaRPr lang="en-US" sz="900"/>
          </a:p>
        </p:txBody>
      </p:sp>
      <p:sp>
        <p:nvSpPr>
          <p:cNvPr id="65541" name="Rectangle 2"/>
          <p:cNvSpPr>
            <a:spLocks noGrp="1" noChangeArrowheads="1"/>
          </p:cNvSpPr>
          <p:nvPr>
            <p:ph type="title" idx="4294967295"/>
          </p:nvPr>
        </p:nvSpPr>
        <p:spPr>
          <a:xfrm>
            <a:off x="298450" y="119064"/>
            <a:ext cx="7400925" cy="860425"/>
          </a:xfrm>
        </p:spPr>
        <p:txBody>
          <a:bodyPr/>
          <a:lstStyle/>
          <a:p>
            <a:pPr>
              <a:lnSpc>
                <a:spcPct val="85000"/>
              </a:lnSpc>
            </a:pPr>
            <a:r>
              <a:rPr lang="en-US" dirty="0"/>
              <a:t>Potential Consequences for Workers</a:t>
            </a:r>
          </a:p>
        </p:txBody>
      </p:sp>
      <p:sp>
        <p:nvSpPr>
          <p:cNvPr id="1922051" name="Rectangle 3"/>
          <p:cNvSpPr>
            <a:spLocks noGrp="1" noChangeArrowheads="1"/>
          </p:cNvSpPr>
          <p:nvPr>
            <p:ph type="body" idx="4294967295"/>
          </p:nvPr>
        </p:nvSpPr>
        <p:spPr>
          <a:xfrm>
            <a:off x="160802" y="1098774"/>
            <a:ext cx="8754598" cy="4652963"/>
          </a:xfrm>
        </p:spPr>
        <p:txBody>
          <a:bodyPr/>
          <a:lstStyle/>
          <a:p>
            <a:pPr>
              <a:lnSpc>
                <a:spcPts val="2100"/>
              </a:lnSpc>
            </a:pPr>
            <a:r>
              <a:rPr lang="en-US" sz="2600" dirty="0"/>
              <a:t>Traditional insurance will often not cover a worker providing labor or resources through these platforms</a:t>
            </a:r>
            <a:br>
              <a:rPr lang="en-US" sz="2600" dirty="0"/>
            </a:br>
            <a:endParaRPr lang="en-US" sz="2600" dirty="0"/>
          </a:p>
          <a:p>
            <a:pPr lvl="2">
              <a:lnSpc>
                <a:spcPts val="2100"/>
              </a:lnSpc>
            </a:pPr>
            <a:r>
              <a:rPr lang="en-US" dirty="0"/>
              <a:t>E.g., Auto ins. generally won’t cover you if you while driving for Uber</a:t>
            </a:r>
          </a:p>
          <a:p>
            <a:pPr lvl="2">
              <a:lnSpc>
                <a:spcPts val="2100"/>
              </a:lnSpc>
            </a:pPr>
            <a:r>
              <a:rPr lang="en-US" dirty="0"/>
              <a:t>Home ins. won’t cover for other than occasional rentals of property</a:t>
            </a:r>
          </a:p>
          <a:p>
            <a:pPr>
              <a:lnSpc>
                <a:spcPts val="2100"/>
              </a:lnSpc>
            </a:pPr>
            <a:r>
              <a:rPr lang="en-US" sz="2600" dirty="0"/>
              <a:t>Unless self-procured, on-demand worker (independent contactors) will generally have no workers comp recourse if injured on the job</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4538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a:solidFill>
                  <a:schemeClr val="bg1"/>
                </a:solidFill>
              </a:rPr>
              <a:t>On-Demand Workers</a:t>
            </a:r>
          </a:p>
        </p:txBody>
      </p:sp>
      <p:sp>
        <p:nvSpPr>
          <p:cNvPr id="109574" name="TextBox 5"/>
          <p:cNvSpPr txBox="1">
            <a:spLocks noChangeArrowheads="1"/>
          </p:cNvSpPr>
          <p:nvPr/>
        </p:nvSpPr>
        <p:spPr bwMode="auto">
          <a:xfrm>
            <a:off x="568320" y="3517185"/>
            <a:ext cx="8139907" cy="1077218"/>
          </a:xfrm>
          <a:prstGeom prst="rect">
            <a:avLst/>
          </a:prstGeom>
          <a:noFill/>
          <a:ln w="9525">
            <a:noFill/>
            <a:miter lim="800000"/>
            <a:headEnd/>
            <a:tailEnd/>
          </a:ln>
        </p:spPr>
        <p:txBody>
          <a:bodyPr wrap="square">
            <a:spAutoFit/>
          </a:bodyPr>
          <a:lstStyle/>
          <a:p>
            <a:pPr algn="ctr"/>
            <a:r>
              <a:rPr lang="en-US" sz="3200" b="1" dirty="0">
                <a:solidFill>
                  <a:srgbClr val="225A7A"/>
                </a:solidFill>
              </a:rPr>
              <a:t>Who Are They?</a:t>
            </a:r>
          </a:p>
          <a:p>
            <a:pPr algn="ctr"/>
            <a:r>
              <a:rPr lang="en-US" sz="3200" b="1" i="1" dirty="0">
                <a:solidFill>
                  <a:srgbClr val="FF0000"/>
                </a:solidFill>
              </a:rPr>
              <a:t>And Who’s Driving Demand for Them?</a:t>
            </a:r>
            <a:endParaRPr lang="en-US" sz="3200" b="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2105771147"/>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22</a:t>
            </a:fld>
            <a:endParaRPr lang="en-US">
              <a:solidFill>
                <a:srgbClr val="000000"/>
              </a:solidFill>
            </a:endParaRPr>
          </a:p>
        </p:txBody>
      </p:sp>
      <p:sp>
        <p:nvSpPr>
          <p:cNvPr id="5124" name="Rectangle 3"/>
          <p:cNvSpPr>
            <a:spLocks noGrp="1" noChangeArrowheads="1"/>
          </p:cNvSpPr>
          <p:nvPr>
            <p:ph type="title"/>
          </p:nvPr>
        </p:nvSpPr>
        <p:spPr>
          <a:xfrm>
            <a:off x="127897" y="92143"/>
            <a:ext cx="7661363" cy="860425"/>
          </a:xfrm>
        </p:spPr>
        <p:txBody>
          <a:bodyPr/>
          <a:lstStyle/>
          <a:p>
            <a:r>
              <a:rPr lang="en-US" dirty="0"/>
              <a:t>Age of People Who are </a:t>
            </a:r>
            <a:r>
              <a:rPr lang="en-US" i="1" u="sng" dirty="0"/>
              <a:t>Providing</a:t>
            </a:r>
            <a:r>
              <a:rPr lang="en-US" dirty="0"/>
              <a:t> the Sharing/On-Demand Economy</a:t>
            </a:r>
          </a:p>
        </p:txBody>
      </p:sp>
      <p:sp>
        <p:nvSpPr>
          <p:cNvPr id="5126" name="TextBox 9"/>
          <p:cNvSpPr txBox="1">
            <a:spLocks noChangeArrowheads="1"/>
          </p:cNvSpPr>
          <p:nvPr/>
        </p:nvSpPr>
        <p:spPr bwMode="auto">
          <a:xfrm>
            <a:off x="127897" y="6527348"/>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srgbClr val="000000"/>
                </a:solidFill>
                <a:latin typeface="Arial" charset="0"/>
                <a:cs typeface="Arial" charset="0"/>
              </a:rPr>
              <a:t>Sources: PwC survey of 1,000 adults </a:t>
            </a:r>
            <a:r>
              <a:rPr lang="en-US" sz="1200" dirty="0">
                <a:solidFill>
                  <a:srgbClr val="000000"/>
                </a:solidFill>
              </a:rPr>
              <a:t>in the U.S., conducted online, December 2014</a:t>
            </a:r>
            <a:r>
              <a:rPr lang="en-US" sz="1200" dirty="0">
                <a:solidFill>
                  <a:srgbClr val="000000"/>
                </a:solidFill>
                <a:latin typeface="Arial" charset="0"/>
                <a:cs typeface="Arial" charset="0"/>
              </a:rPr>
              <a:t>; Insurance Information Institute.</a:t>
            </a:r>
          </a:p>
        </p:txBody>
      </p:sp>
      <p:graphicFrame>
        <p:nvGraphicFramePr>
          <p:cNvPr id="7" name="Chart 6"/>
          <p:cNvGraphicFramePr/>
          <p:nvPr>
            <p:extLst/>
          </p:nvPr>
        </p:nvGraphicFramePr>
        <p:xfrm>
          <a:off x="271420" y="119963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561303" y="1299918"/>
            <a:ext cx="2455913" cy="3588775"/>
          </a:xfrm>
          <a:prstGeom prst="wedgeRectCallout">
            <a:avLst>
              <a:gd name="adj1" fmla="val -89440"/>
              <a:gd name="adj2" fmla="val 21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Being a provider of services in the Sharing/On-Demand Economy is attractive to workers in the 25-44 age range (who want flexibility in raising families) as well as seniors age 65+ who see the offering their services on-demand as a way to augment retirement income</a:t>
            </a:r>
            <a:endParaRPr lang="en-US" b="1" dirty="0">
              <a:solidFill>
                <a:srgbClr val="FFFFFF"/>
              </a:solidFill>
              <a:latin typeface="Arial" charset="0"/>
              <a:cs typeface="Arial" charset="0"/>
            </a:endParaRPr>
          </a:p>
        </p:txBody>
      </p:sp>
      <p:sp>
        <p:nvSpPr>
          <p:cNvPr id="8" name="Rectangle 6"/>
          <p:cNvSpPr>
            <a:spLocks noChangeArrowheads="1"/>
          </p:cNvSpPr>
          <p:nvPr/>
        </p:nvSpPr>
        <p:spPr bwMode="blackWhite">
          <a:xfrm>
            <a:off x="312104"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a:solidFill>
                  <a:srgbClr val="FFFFFF"/>
                </a:solidFill>
              </a:rPr>
              <a:t>About 7% of US population are providers in the Sharing Economy, cutting across age and incomes;                      </a:t>
            </a:r>
            <a:r>
              <a:rPr lang="en-US" sz="1650" b="1" i="1" dirty="0">
                <a:solidFill>
                  <a:srgbClr val="FFFFFF"/>
                </a:solidFill>
              </a:rPr>
              <a:t>51% of those familiar with the concept could see them selves as providers within the next two years.</a:t>
            </a:r>
          </a:p>
        </p:txBody>
      </p:sp>
    </p:spTree>
    <p:extLst>
      <p:ext uri="{BB962C8B-B14F-4D97-AF65-F5344CB8AC3E}">
        <p14:creationId xmlns:p14="http://schemas.microsoft.com/office/powerpoint/2010/main" val="1388985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23</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Household Income:  </a:t>
            </a:r>
            <a:r>
              <a:rPr lang="en-US" i="1" u="sng" dirty="0"/>
              <a:t>Providers</a:t>
            </a:r>
            <a:r>
              <a:rPr lang="en-US" dirty="0"/>
              <a:t> of the Sharing/On-Demand Economy</a:t>
            </a: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srgbClr val="000000"/>
                </a:solidFill>
                <a:latin typeface="Arial" charset="0"/>
                <a:cs typeface="Arial" charset="0"/>
              </a:rPr>
              <a:t>Sources: PwC survey of 1,000 adults </a:t>
            </a:r>
            <a:r>
              <a:rPr lang="en-US" sz="1200" dirty="0">
                <a:solidFill>
                  <a:srgbClr val="000000"/>
                </a:solidFill>
              </a:rPr>
              <a:t>in the U.S., conducted online, December 2014</a:t>
            </a:r>
            <a:r>
              <a:rPr lang="en-US" sz="1200" dirty="0">
                <a:solidFill>
                  <a:srgbClr val="000000"/>
                </a:solidFill>
                <a:latin typeface="Arial" charset="0"/>
                <a:cs typeface="Arial" charset="0"/>
              </a:rPr>
              <a:t>; Insurance Information Institute.</a:t>
            </a:r>
          </a:p>
        </p:txBody>
      </p:sp>
      <p:graphicFrame>
        <p:nvGraphicFramePr>
          <p:cNvPr id="7" name="Chart 6"/>
          <p:cNvGraphicFramePr/>
          <p:nvPr>
            <p:extLst/>
          </p:nvPr>
        </p:nvGraphicFramePr>
        <p:xfrm>
          <a:off x="242845" y="126504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368999" y="2178152"/>
            <a:ext cx="2455913" cy="2418736"/>
          </a:xfrm>
          <a:prstGeom prst="wedgeRectCallout">
            <a:avLst>
              <a:gd name="adj1" fmla="val -114262"/>
              <a:gd name="adj2" fmla="val 229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Being a provider of services in the Sharing/On-Demand Economy is particularly attractive to workers with household incomes under $50,000</a:t>
            </a:r>
            <a:endParaRPr lang="en-US" b="1" dirty="0">
              <a:solidFill>
                <a:srgbClr val="FFFFFF"/>
              </a:solidFill>
              <a:latin typeface="Arial" charset="0"/>
              <a:cs typeface="Arial" charset="0"/>
            </a:endParaRPr>
          </a:p>
        </p:txBody>
      </p:sp>
      <p:sp>
        <p:nvSpPr>
          <p:cNvPr id="9" name="Rectangle 6"/>
          <p:cNvSpPr>
            <a:spLocks noChangeArrowheads="1"/>
          </p:cNvSpPr>
          <p:nvPr/>
        </p:nvSpPr>
        <p:spPr bwMode="blackWhite">
          <a:xfrm>
            <a:off x="283528"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Remarkably, as of late 2014,</a:t>
            </a:r>
            <a:br>
              <a:rPr lang="en-US" sz="2000" b="1" dirty="0">
                <a:solidFill>
                  <a:srgbClr val="FFFFFF"/>
                </a:solidFill>
              </a:rPr>
            </a:br>
            <a:r>
              <a:rPr lang="en-US" sz="2000" b="1" dirty="0">
                <a:solidFill>
                  <a:srgbClr val="FFFFFF"/>
                </a:solidFill>
              </a:rPr>
              <a:t>about 25% of providers in the Sharing Economy</a:t>
            </a:r>
            <a:br>
              <a:rPr lang="en-US" sz="2000" b="1" dirty="0">
                <a:solidFill>
                  <a:srgbClr val="FFFFFF"/>
                </a:solidFill>
              </a:rPr>
            </a:br>
            <a:r>
              <a:rPr lang="en-US" sz="2000" b="1" dirty="0">
                <a:solidFill>
                  <a:srgbClr val="FFFFFF"/>
                </a:solidFill>
              </a:rPr>
              <a:t>have incomes of $100,000 and over.</a:t>
            </a:r>
            <a:endParaRPr lang="en-US" sz="2000" b="1" i="1" dirty="0">
              <a:solidFill>
                <a:srgbClr val="FFFFFF"/>
              </a:solidFill>
            </a:endParaRPr>
          </a:p>
        </p:txBody>
      </p:sp>
    </p:spTree>
    <p:extLst>
      <p:ext uri="{BB962C8B-B14F-4D97-AF65-F5344CB8AC3E}">
        <p14:creationId xmlns:p14="http://schemas.microsoft.com/office/powerpoint/2010/main" val="8000873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258573"/>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Two On-Demand Economy</a:t>
            </a:r>
            <a:br>
              <a:rPr lang="en-US" altLang="en-US" sz="3800" dirty="0">
                <a:solidFill>
                  <a:schemeClr val="bg1"/>
                </a:solidFill>
                <a:latin typeface="Arial" panose="020B0604020202020204" pitchFamily="34" charset="0"/>
                <a:ea typeface="ＭＳ Ｐゴシック" panose="020B0600070205080204" pitchFamily="34" charset="-128"/>
              </a:rPr>
            </a:br>
            <a:r>
              <a:rPr lang="en-US" altLang="en-US" sz="3800" dirty="0">
                <a:solidFill>
                  <a:schemeClr val="bg1"/>
                </a:solidFill>
                <a:latin typeface="Arial" panose="020B0604020202020204" pitchFamily="34" charset="0"/>
                <a:ea typeface="ＭＳ Ｐゴシック" panose="020B0600070205080204" pitchFamily="34" charset="-128"/>
              </a:rPr>
              <a:t>Case Studies</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3520" y="3781394"/>
            <a:ext cx="829151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200" b="1" dirty="0">
                <a:solidFill>
                  <a:srgbClr val="225A7A"/>
                </a:solidFill>
                <a:cs typeface="Arial" panose="020B0604020202020204" pitchFamily="34" charset="0"/>
              </a:rPr>
              <a:t>Labor Markets, Insurance Markets</a:t>
            </a:r>
            <a:br>
              <a:rPr lang="en-US" altLang="en-US" sz="3200" b="1" dirty="0">
                <a:solidFill>
                  <a:srgbClr val="225A7A"/>
                </a:solidFill>
                <a:cs typeface="Arial" panose="020B0604020202020204" pitchFamily="34" charset="0"/>
              </a:rPr>
            </a:br>
            <a:r>
              <a:rPr lang="en-US" altLang="en-US" sz="3200" b="1" dirty="0">
                <a:solidFill>
                  <a:srgbClr val="225A7A"/>
                </a:solidFill>
                <a:cs typeface="Arial" panose="020B0604020202020204" pitchFamily="34" charset="0"/>
              </a:rPr>
              <a:t>are Affected</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24</a:t>
            </a:fld>
            <a:endParaRPr lang="en-US" altLang="en-US" sz="1800"/>
          </a:p>
        </p:txBody>
      </p:sp>
    </p:spTree>
    <p:extLst>
      <p:ext uri="{BB962C8B-B14F-4D97-AF65-F5344CB8AC3E}">
        <p14:creationId xmlns:p14="http://schemas.microsoft.com/office/powerpoint/2010/main" val="39828823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a:solidFill>
                  <a:schemeClr val="bg1"/>
                </a:solidFill>
              </a:rPr>
              <a:t>An UBER Case Study</a:t>
            </a:r>
          </a:p>
        </p:txBody>
      </p:sp>
      <p:sp>
        <p:nvSpPr>
          <p:cNvPr id="109574" name="TextBox 5"/>
          <p:cNvSpPr txBox="1">
            <a:spLocks noChangeArrowheads="1"/>
          </p:cNvSpPr>
          <p:nvPr/>
        </p:nvSpPr>
        <p:spPr bwMode="auto">
          <a:xfrm>
            <a:off x="568320" y="3517185"/>
            <a:ext cx="8139907" cy="2062103"/>
          </a:xfrm>
          <a:prstGeom prst="rect">
            <a:avLst/>
          </a:prstGeom>
          <a:noFill/>
          <a:ln w="9525">
            <a:noFill/>
            <a:miter lim="800000"/>
            <a:headEnd/>
            <a:tailEnd/>
          </a:ln>
        </p:spPr>
        <p:txBody>
          <a:bodyPr wrap="square">
            <a:spAutoFit/>
          </a:bodyPr>
          <a:lstStyle/>
          <a:p>
            <a:pPr algn="ctr"/>
            <a:r>
              <a:rPr lang="en-US" sz="3200" b="1" dirty="0">
                <a:solidFill>
                  <a:srgbClr val="225A7A"/>
                </a:solidFill>
              </a:rPr>
              <a:t>Uber is the Best Known of the </a:t>
            </a:r>
            <a:br>
              <a:rPr lang="en-US" sz="3200" b="1" dirty="0">
                <a:solidFill>
                  <a:srgbClr val="225A7A"/>
                </a:solidFill>
              </a:rPr>
            </a:br>
            <a:r>
              <a:rPr lang="en-US" sz="3200" b="1" dirty="0">
                <a:solidFill>
                  <a:srgbClr val="225A7A"/>
                </a:solidFill>
              </a:rPr>
              <a:t>On-Demand Companies</a:t>
            </a:r>
          </a:p>
          <a:p>
            <a:pPr algn="ctr"/>
            <a:r>
              <a:rPr lang="en-US" sz="3200" b="1" i="1" dirty="0">
                <a:solidFill>
                  <a:srgbClr val="FF0000"/>
                </a:solidFill>
              </a:rPr>
              <a:t>Wall Street Loves Uber</a:t>
            </a:r>
          </a:p>
          <a:p>
            <a:pPr algn="ctr"/>
            <a:r>
              <a:rPr lang="en-US" sz="3200" b="1" i="1" dirty="0">
                <a:solidFill>
                  <a:srgbClr val="FF0000"/>
                </a:solidFill>
              </a:rPr>
              <a:t>Vested Interests Hate Uber</a:t>
            </a:r>
            <a:endParaRPr lang="en-US" sz="3200" b="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3883" y="5476081"/>
            <a:ext cx="2962275" cy="1543050"/>
          </a:xfrm>
          <a:prstGeom prst="rect">
            <a:avLst/>
          </a:prstGeom>
        </p:spPr>
      </p:pic>
    </p:spTree>
    <p:extLst>
      <p:ext uri="{BB962C8B-B14F-4D97-AF65-F5344CB8AC3E}">
        <p14:creationId xmlns:p14="http://schemas.microsoft.com/office/powerpoint/2010/main" val="441686121"/>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NumberDriverpartn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3"/>
          <p:cNvSpPr txBox="1">
            <a:spLocks noChangeArrowheads="1"/>
          </p:cNvSpPr>
          <p:nvPr/>
        </p:nvSpPr>
        <p:spPr bwMode="auto">
          <a:xfrm>
            <a:off x="1662929" y="1456743"/>
            <a:ext cx="3350505" cy="3241382"/>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1400" b="1" u="sng" kern="0" dirty="0"/>
              <a:t>UBER Challenges</a:t>
            </a:r>
          </a:p>
          <a:p>
            <a:pPr>
              <a:lnSpc>
                <a:spcPts val="2400"/>
              </a:lnSpc>
              <a:spcBef>
                <a:spcPct val="50000"/>
              </a:spcBef>
            </a:pPr>
            <a:r>
              <a:rPr lang="en-US" sz="1400" b="1" kern="0" dirty="0"/>
              <a:t>Are Uber drivers independent contractors or employees?</a:t>
            </a:r>
          </a:p>
          <a:p>
            <a:pPr>
              <a:lnSpc>
                <a:spcPts val="2400"/>
              </a:lnSpc>
              <a:spcBef>
                <a:spcPct val="50000"/>
              </a:spcBef>
            </a:pPr>
            <a:r>
              <a:rPr lang="en-US" sz="1400" b="1" kern="0" dirty="0"/>
              <a:t>California DOL has ruled they’re employees</a:t>
            </a:r>
          </a:p>
          <a:p>
            <a:pPr>
              <a:lnSpc>
                <a:spcPts val="2400"/>
              </a:lnSpc>
              <a:spcBef>
                <a:spcPct val="50000"/>
              </a:spcBef>
            </a:pPr>
            <a:r>
              <a:rPr lang="en-US" sz="1400" b="1" kern="0" dirty="0"/>
              <a:t>Different states may reach different conclusions</a:t>
            </a:r>
          </a:p>
          <a:p>
            <a:pPr>
              <a:lnSpc>
                <a:spcPts val="2400"/>
              </a:lnSpc>
              <a:spcBef>
                <a:spcPct val="50000"/>
              </a:spcBef>
            </a:pPr>
            <a:r>
              <a:rPr lang="en-US" sz="1400" b="1" kern="0" dirty="0"/>
              <a:t>Determination significant impacts insurance framework</a:t>
            </a:r>
          </a:p>
        </p:txBody>
      </p:sp>
    </p:spTree>
    <p:extLst>
      <p:ext uri="{BB962C8B-B14F-4D97-AF65-F5344CB8AC3E}">
        <p14:creationId xmlns:p14="http://schemas.microsoft.com/office/powerpoint/2010/main" val="12295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a:solidFill>
                  <a:schemeClr val="bg1"/>
                </a:solidFill>
              </a:rPr>
              <a:t>A NEST Case Study</a:t>
            </a:r>
          </a:p>
        </p:txBody>
      </p:sp>
      <p:sp>
        <p:nvSpPr>
          <p:cNvPr id="109574" name="TextBox 5"/>
          <p:cNvSpPr txBox="1">
            <a:spLocks noChangeArrowheads="1"/>
          </p:cNvSpPr>
          <p:nvPr/>
        </p:nvSpPr>
        <p:spPr bwMode="auto">
          <a:xfrm>
            <a:off x="354805" y="3380095"/>
            <a:ext cx="8353422" cy="1569660"/>
          </a:xfrm>
          <a:prstGeom prst="rect">
            <a:avLst/>
          </a:prstGeom>
          <a:noFill/>
          <a:ln w="9525">
            <a:noFill/>
            <a:miter lim="800000"/>
            <a:headEnd/>
            <a:tailEnd/>
          </a:ln>
        </p:spPr>
        <p:txBody>
          <a:bodyPr wrap="square">
            <a:spAutoFit/>
          </a:bodyPr>
          <a:lstStyle/>
          <a:p>
            <a:pPr algn="ctr"/>
            <a:r>
              <a:rPr lang="en-US" sz="3200" b="1" dirty="0">
                <a:solidFill>
                  <a:srgbClr val="225A7A"/>
                </a:solidFill>
              </a:rPr>
              <a:t>Nest: A Leader in the “Internet of Things”</a:t>
            </a:r>
          </a:p>
          <a:p>
            <a:pPr algn="ctr"/>
            <a:r>
              <a:rPr lang="en-US" sz="3200" b="1" i="1" dirty="0">
                <a:solidFill>
                  <a:srgbClr val="FF0000"/>
                </a:solidFill>
              </a:rPr>
              <a:t>Collision Course or Cooperation with the Insurance Industry?</a:t>
            </a:r>
            <a:endParaRPr lang="en-US" sz="3200" b="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2618" y="5077003"/>
            <a:ext cx="1117795" cy="1117795"/>
          </a:xfrm>
          <a:prstGeom prst="rect">
            <a:avLst/>
          </a:prstGeom>
        </p:spPr>
      </p:pic>
    </p:spTree>
    <p:extLst>
      <p:ext uri="{BB962C8B-B14F-4D97-AF65-F5344CB8AC3E}">
        <p14:creationId xmlns:p14="http://schemas.microsoft.com/office/powerpoint/2010/main" val="739824197"/>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hqprint">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882969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a:t>Source: </a:t>
            </a:r>
            <a:r>
              <a:rPr lang="en-US" sz="1400" dirty="0">
                <a:hlinkClick r:id="rId5"/>
              </a:rPr>
              <a:t>https://nest.com/insurance-partners/</a:t>
            </a:r>
            <a:r>
              <a:rPr lang="en-US" sz="1400" dirty="0"/>
              <a:t> accessed 11/1/15; Insurance Information Institute research. </a:t>
            </a: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Nest is actively seeking to partner with insurers.  As of Nov. 1, 2015, Nest listed 2 insurance partners offering discounts in a number of states: American Family (MN) and Liberty Mutual (AL, CO, DE, IL, KY, ME, MN, PA, UT and WI)</a:t>
            </a:r>
          </a:p>
        </p:txBody>
      </p:sp>
    </p:spTree>
    <p:extLst>
      <p:ext uri="{BB962C8B-B14F-4D97-AF65-F5344CB8AC3E}">
        <p14:creationId xmlns:p14="http://schemas.microsoft.com/office/powerpoint/2010/main" val="49974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3</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a:off x="273121" y="2584242"/>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Will </a:t>
            </a:r>
            <a:r>
              <a:rPr lang="en-US" b="1" i="1" dirty="0">
                <a:solidFill>
                  <a:srgbClr val="FFFFFF"/>
                </a:solidFill>
              </a:rPr>
              <a:t>YOUR</a:t>
            </a:r>
            <a:r>
              <a:rPr lang="en-US" b="1" dirty="0">
                <a:solidFill>
                  <a:srgbClr val="FFFFFF"/>
                </a:solidFill>
              </a:rPr>
              <a:t> job be reduced to an app?</a:t>
            </a:r>
            <a:endParaRPr lang="en-US" b="1" dirty="0">
              <a:solidFill>
                <a:srgbClr val="FFFFFF"/>
              </a:solidFill>
              <a:latin typeface="Arial" charset="0"/>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14899367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30</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a:t>Source:  </a:t>
            </a:r>
            <a:r>
              <a:rPr lang="en-US" sz="1400" dirty="0">
                <a:hlinkClick r:id="rId4"/>
              </a:rPr>
              <a:t>https://nest.com/insurance-partners/</a:t>
            </a:r>
            <a:r>
              <a:rPr lang="en-US" sz="1400" dirty="0"/>
              <a:t> accessed 11/1/15; Insurance Information Institute research. </a:t>
            </a: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6763" y="1230759"/>
            <a:ext cx="6479627" cy="2932641"/>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763" y="4311484"/>
            <a:ext cx="8103476" cy="2106190"/>
          </a:xfrm>
          <a:prstGeom prst="rect">
            <a:avLst/>
          </a:prstGeom>
          <a:ln>
            <a:solidFill>
              <a:srgbClr val="28688C"/>
            </a:solidFill>
          </a:ln>
        </p:spPr>
      </p:pic>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Nest is selling its products via insurance partners</a:t>
            </a:r>
          </a:p>
        </p:txBody>
      </p:sp>
    </p:spTree>
    <p:extLst>
      <p:ext uri="{BB962C8B-B14F-4D97-AF65-F5344CB8AC3E}">
        <p14:creationId xmlns:p14="http://schemas.microsoft.com/office/powerpoint/2010/main" val="238720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31</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a:t>Source:  </a:t>
            </a:r>
            <a:r>
              <a:rPr lang="en-US" sz="1400" dirty="0">
                <a:hlinkClick r:id="rId4"/>
              </a:rPr>
              <a:t>https://nest.com/insurance-partners/</a:t>
            </a:r>
            <a:r>
              <a:rPr lang="en-US" sz="1400" dirty="0"/>
              <a:t> accessed 11/1/15; Insurance Information Institute research. </a:t>
            </a:r>
          </a:p>
        </p:txBody>
      </p:sp>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Nest is selling its products via insurance partners</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050" y="1119188"/>
            <a:ext cx="6188019" cy="2822266"/>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0650" y="4015044"/>
            <a:ext cx="7986732" cy="2487719"/>
          </a:xfrm>
          <a:prstGeom prst="rect">
            <a:avLst/>
          </a:prstGeom>
          <a:ln>
            <a:solidFill>
              <a:srgbClr val="28688C"/>
            </a:solidFill>
          </a:ln>
        </p:spPr>
      </p:pic>
    </p:spTree>
    <p:extLst>
      <p:ext uri="{BB962C8B-B14F-4D97-AF65-F5344CB8AC3E}">
        <p14:creationId xmlns:p14="http://schemas.microsoft.com/office/powerpoint/2010/main" val="734686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32</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547" y="1125536"/>
            <a:ext cx="1429407" cy="1429407"/>
          </a:xfrm>
          <a:prstGeom prst="rect">
            <a:avLst/>
          </a:prstGeom>
        </p:spPr>
      </p:pic>
      <p:sp>
        <p:nvSpPr>
          <p:cNvPr id="9" name="TextBox 8"/>
          <p:cNvSpPr txBox="1"/>
          <p:nvPr/>
        </p:nvSpPr>
        <p:spPr>
          <a:xfrm>
            <a:off x="53975" y="6191111"/>
            <a:ext cx="8664575" cy="523220"/>
          </a:xfrm>
          <a:prstGeom prst="rect">
            <a:avLst/>
          </a:prstGeom>
          <a:noFill/>
        </p:spPr>
        <p:txBody>
          <a:bodyPr wrap="square" rtlCol="0">
            <a:spAutoFit/>
          </a:bodyPr>
          <a:lstStyle/>
          <a:p>
            <a:r>
              <a:rPr lang="en-US" sz="1400" dirty="0"/>
              <a:t>Source:  </a:t>
            </a:r>
            <a:r>
              <a:rPr lang="en-US" sz="1400" dirty="0">
                <a:hlinkClick r:id="rId4"/>
              </a:rPr>
              <a:t>https://nest.com/support/article/When-I-enroll-in-Safety-Rewards-what-kind-of-data-is-shared-with-my-insurance-company</a:t>
            </a:r>
            <a:r>
              <a:rPr lang="en-US" sz="1400" dirty="0"/>
              <a:t> accessed 11/1/15; Insurance Information Institute research. </a:t>
            </a: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650" y="1094800"/>
            <a:ext cx="4770158" cy="4524540"/>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45519" y="2626533"/>
            <a:ext cx="4303231" cy="3428590"/>
          </a:xfrm>
          <a:prstGeom prst="rect">
            <a:avLst/>
          </a:prstGeom>
          <a:ln>
            <a:solidFill>
              <a:srgbClr val="28688C"/>
            </a:solidFill>
          </a:ln>
        </p:spPr>
      </p:pic>
      <p:sp>
        <p:nvSpPr>
          <p:cNvPr id="21" name="AutoShape 5"/>
          <p:cNvSpPr>
            <a:spLocks noChangeArrowheads="1"/>
          </p:cNvSpPr>
          <p:nvPr/>
        </p:nvSpPr>
        <p:spPr bwMode="blackWhite">
          <a:xfrm>
            <a:off x="5409721" y="1129578"/>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Privacy, control of data concerns get significant attention</a:t>
            </a:r>
          </a:p>
        </p:txBody>
      </p:sp>
    </p:spTree>
    <p:extLst>
      <p:ext uri="{BB962C8B-B14F-4D97-AF65-F5344CB8AC3E}">
        <p14:creationId xmlns:p14="http://schemas.microsoft.com/office/powerpoint/2010/main" val="1132979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5505" y="1123182"/>
            <a:ext cx="1429407" cy="1429407"/>
          </a:xfrm>
          <a:prstGeom prst="rect">
            <a:avLst/>
          </a:prstGeom>
        </p:spPr>
      </p:pic>
      <p:sp>
        <p:nvSpPr>
          <p:cNvPr id="9" name="TextBox 8"/>
          <p:cNvSpPr txBox="1"/>
          <p:nvPr/>
        </p:nvSpPr>
        <p:spPr>
          <a:xfrm>
            <a:off x="53975" y="6254175"/>
            <a:ext cx="8664575" cy="523220"/>
          </a:xfrm>
          <a:prstGeom prst="rect">
            <a:avLst/>
          </a:prstGeom>
          <a:noFill/>
        </p:spPr>
        <p:txBody>
          <a:bodyPr wrap="square" rtlCol="0">
            <a:spAutoFit/>
          </a:bodyPr>
          <a:lstStyle/>
          <a:p>
            <a:r>
              <a:rPr lang="en-US" sz="1400" dirty="0"/>
              <a:t>Source:  </a:t>
            </a:r>
            <a:r>
              <a:rPr lang="en-US" sz="1400" dirty="0">
                <a:hlinkClick r:id="rId4"/>
              </a:rPr>
              <a:t>https://nest.com/support/article/When-I-enroll-in-Safety-Rewards-what-kind-of-data-is-shared-with-my-insurance-company</a:t>
            </a:r>
            <a:r>
              <a:rPr lang="en-US" sz="1400" dirty="0"/>
              <a:t> accessed 11/1/15; Insurance Information Institute research. </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51" y="1138866"/>
            <a:ext cx="4364097" cy="4109435"/>
          </a:xfrm>
          <a:prstGeom prst="rect">
            <a:avLst/>
          </a:prstGeom>
          <a:ln>
            <a:solidFill>
              <a:srgbClr val="28688C"/>
            </a:solidFill>
          </a:ln>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95934" y="2736382"/>
            <a:ext cx="4784051" cy="3512673"/>
          </a:xfrm>
          <a:prstGeom prst="rect">
            <a:avLst/>
          </a:prstGeom>
          <a:ln>
            <a:solidFill>
              <a:srgbClr val="28688C"/>
            </a:solidFill>
          </a:ln>
        </p:spPr>
      </p:pic>
      <p:sp>
        <p:nvSpPr>
          <p:cNvPr id="22" name="AutoShape 5"/>
          <p:cNvSpPr>
            <a:spLocks noChangeArrowheads="1"/>
          </p:cNvSpPr>
          <p:nvPr/>
        </p:nvSpPr>
        <p:spPr bwMode="blackWhite">
          <a:xfrm>
            <a:off x="4995095" y="1125536"/>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Privacy, control and security of data get significant attention</a:t>
            </a:r>
          </a:p>
        </p:txBody>
      </p:sp>
    </p:spTree>
    <p:extLst>
      <p:ext uri="{BB962C8B-B14F-4D97-AF65-F5344CB8AC3E}">
        <p14:creationId xmlns:p14="http://schemas.microsoft.com/office/powerpoint/2010/main" val="1333729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95317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3600" b="1" dirty="0">
                <a:solidFill>
                  <a:schemeClr val="bg1"/>
                </a:solidFill>
              </a:rPr>
              <a:t>Some Insurance Implications</a:t>
            </a:r>
            <a:br>
              <a:rPr lang="en-US" sz="3600" b="1" dirty="0">
                <a:solidFill>
                  <a:schemeClr val="bg1"/>
                </a:solidFill>
              </a:rPr>
            </a:br>
            <a:r>
              <a:rPr lang="en-US" sz="3600" b="1" dirty="0">
                <a:solidFill>
                  <a:schemeClr val="bg1"/>
                </a:solidFill>
              </a:rPr>
              <a:t>of the On-Demand Economy</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*From publically available sources as of June 2, 2015.</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35</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concern was that TNCs were seeking to offload risk on to personal auto insurers.  An increasing number of personal auto insurers have developed solution to ensure that coverage gaps are minimized</a:t>
            </a: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a new ride-sharing service in town.</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pic>
        <p:nvPicPr>
          <p:cNvPr id="5" name="Picture 4"/>
          <p:cNvPicPr>
            <a:picLocks noChangeAspect="1"/>
          </p:cNvPicPr>
          <p:nvPr/>
        </p:nvPicPr>
        <p:blipFill>
          <a:blip r:embed="rId2"/>
          <a:stretch>
            <a:fillRect/>
          </a:stretch>
        </p:blipFill>
        <p:spPr>
          <a:xfrm>
            <a:off x="4070056" y="1185446"/>
            <a:ext cx="4993193" cy="3710294"/>
          </a:xfrm>
          <a:prstGeom prst="rect">
            <a:avLst/>
          </a:prstGeom>
        </p:spPr>
      </p:pic>
      <p:sp>
        <p:nvSpPr>
          <p:cNvPr id="6" name="Rectangle 5"/>
          <p:cNvSpPr/>
          <p:nvPr/>
        </p:nvSpPr>
        <p:spPr>
          <a:xfrm>
            <a:off x="228241" y="1139895"/>
            <a:ext cx="3841815" cy="2308324"/>
          </a:xfrm>
          <a:prstGeom prst="rect">
            <a:avLst/>
          </a:prstGeom>
        </p:spPr>
        <p:txBody>
          <a:bodyPr wrap="square">
            <a:spAutoFit/>
          </a:bodyPr>
          <a:lstStyle/>
          <a:p>
            <a:r>
              <a:rPr lang="en-US" sz="2400" dirty="0">
                <a:solidFill>
                  <a:srgbClr val="000000"/>
                </a:solidFill>
                <a:latin typeface="Open Sans"/>
              </a:rPr>
              <a:t>On May 16, </a:t>
            </a:r>
            <a:r>
              <a:rPr lang="en-US" sz="2400" u="sng" dirty="0">
                <a:solidFill>
                  <a:srgbClr val="000000"/>
                </a:solidFill>
                <a:latin typeface="Open Sans"/>
                <a:hlinkClick r:id="rId3"/>
              </a:rPr>
              <a:t>Waze</a:t>
            </a:r>
            <a:r>
              <a:rPr lang="en-US" sz="2400" dirty="0">
                <a:solidFill>
                  <a:srgbClr val="000000"/>
                </a:solidFill>
                <a:latin typeface="Open Sans"/>
              </a:rPr>
              <a:t> (owned by Google) unveiled a pilot carpooling service for approximately 25,000 commuters in California’s Bay Area.</a:t>
            </a:r>
          </a:p>
        </p:txBody>
      </p:sp>
      <p:sp>
        <p:nvSpPr>
          <p:cNvPr id="7" name="TextBox 6"/>
          <p:cNvSpPr txBox="1"/>
          <p:nvPr/>
        </p:nvSpPr>
        <p:spPr>
          <a:xfrm>
            <a:off x="4055557" y="4975173"/>
            <a:ext cx="4901630" cy="1754326"/>
          </a:xfrm>
          <a:prstGeom prst="rect">
            <a:avLst/>
          </a:prstGeom>
          <a:noFill/>
        </p:spPr>
        <p:txBody>
          <a:bodyPr wrap="square" rtlCol="0">
            <a:spAutoFit/>
          </a:bodyPr>
          <a:lstStyle/>
          <a:p>
            <a:r>
              <a:rPr lang="en-US" b="1" dirty="0">
                <a:solidFill>
                  <a:srgbClr val="FF0000"/>
                </a:solidFill>
                <a:latin typeface="Open Sans"/>
              </a:rPr>
              <a:t>Since car insurance policies in states including California typically cover “not for profit, share-the-expense carpooling,” Waze Carpool may be able to avoid the scrutiny around insurance coverage that has at times sidelined Uber and Lyft.</a:t>
            </a:r>
            <a:endParaRPr lang="en-US" b="1" dirty="0">
              <a:solidFill>
                <a:srgbClr val="FF0000"/>
              </a:solidFill>
            </a:endParaRPr>
          </a:p>
        </p:txBody>
      </p:sp>
      <p:sp>
        <p:nvSpPr>
          <p:cNvPr id="8" name="TextBox 7"/>
          <p:cNvSpPr txBox="1"/>
          <p:nvPr/>
        </p:nvSpPr>
        <p:spPr>
          <a:xfrm>
            <a:off x="228241" y="3609400"/>
            <a:ext cx="3654118" cy="2677656"/>
          </a:xfrm>
          <a:prstGeom prst="rect">
            <a:avLst/>
          </a:prstGeom>
          <a:noFill/>
        </p:spPr>
        <p:txBody>
          <a:bodyPr wrap="square" rtlCol="0">
            <a:spAutoFit/>
          </a:bodyPr>
          <a:lstStyle/>
          <a:p>
            <a:r>
              <a:rPr lang="en-US" sz="2400" dirty="0">
                <a:solidFill>
                  <a:srgbClr val="000000"/>
                </a:solidFill>
                <a:latin typeface="Open Sans"/>
              </a:rPr>
              <a:t>Waze matches riders with drivers who’re already headed along similar routes </a:t>
            </a:r>
            <a:r>
              <a:rPr lang="en-US" sz="2400">
                <a:solidFill>
                  <a:srgbClr val="000000"/>
                </a:solidFill>
                <a:latin typeface="Open Sans"/>
              </a:rPr>
              <a:t>during rush </a:t>
            </a:r>
            <a:r>
              <a:rPr lang="en-US" sz="2400" dirty="0">
                <a:solidFill>
                  <a:srgbClr val="000000"/>
                </a:solidFill>
                <a:latin typeface="Open Sans"/>
              </a:rPr>
              <a:t>hours, and amazingly, charges riders a basic rate of only $0.54 a mile. </a:t>
            </a:r>
            <a:endParaRPr lang="en-US" sz="2400" dirty="0"/>
          </a:p>
        </p:txBody>
      </p:sp>
    </p:spTree>
    <p:extLst>
      <p:ext uri="{BB962C8B-B14F-4D97-AF65-F5344CB8AC3E}">
        <p14:creationId xmlns:p14="http://schemas.microsoft.com/office/powerpoint/2010/main" val="760747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37</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a:solidFill>
                <a:srgbClr val="000000">
                  <a:lumMod val="75000"/>
                </a:srgbClr>
              </a:solidFill>
            </a:endParaRP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Arrangements: Potential </a:t>
            </a:r>
            <a:r>
              <a:rPr lang="en-US" altLang="en-US" sz="2800" i="1" u="sng" dirty="0">
                <a:latin typeface="Arial" panose="020B0604020202020204" pitchFamily="34" charset="0"/>
                <a:ea typeface="ＭＳ Ｐゴシック" panose="020B0600070205080204" pitchFamily="34" charset="-128"/>
              </a:rPr>
              <a:t>Host </a:t>
            </a:r>
            <a:r>
              <a:rPr lang="en-US" altLang="en-US" sz="2800" dirty="0">
                <a:latin typeface="Arial" panose="020B0604020202020204" pitchFamily="34" charset="0"/>
                <a:ea typeface="ＭＳ Ｐゴシック" panose="020B0600070205080204" pitchFamily="34" charset="-128"/>
              </a:rPr>
              <a:t>Exposure</a:t>
            </a:r>
            <a:r>
              <a:rPr lang="en-US" altLang="en-US" sz="2800" i="1" dirty="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38</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458511" y="194002"/>
            <a:ext cx="6958289" cy="810411"/>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Arrangements:</a:t>
            </a:r>
            <a:br>
              <a:rPr lang="en-US" altLang="en-US" sz="2800" dirty="0">
                <a:latin typeface="Arial" panose="020B0604020202020204" pitchFamily="34" charset="0"/>
                <a:ea typeface="ＭＳ Ｐゴシック" panose="020B0600070205080204" pitchFamily="34" charset="-128"/>
              </a:rPr>
            </a:br>
            <a:r>
              <a:rPr lang="en-US" altLang="en-US" sz="2800" dirty="0">
                <a:latin typeface="Arial" panose="020B0604020202020204" pitchFamily="34" charset="0"/>
                <a:ea typeface="ＭＳ Ｐゴシック" panose="020B0600070205080204" pitchFamily="34" charset="-128"/>
              </a:rPr>
              <a:t>Potential </a:t>
            </a:r>
            <a:r>
              <a:rPr lang="en-US" altLang="en-US" sz="2800" i="1" u="sng" dirty="0">
                <a:latin typeface="Arial" panose="020B0604020202020204" pitchFamily="34" charset="0"/>
                <a:ea typeface="ＭＳ Ｐゴシック" panose="020B0600070205080204" pitchFamily="34" charset="-128"/>
              </a:rPr>
              <a:t>Traveler</a:t>
            </a:r>
            <a:r>
              <a:rPr lang="en-US" altLang="en-US" sz="2800" dirty="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39</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4</a:t>
            </a:fld>
            <a:endParaRPr lang="en-US">
              <a:solidFill>
                <a:srgbClr val="000000"/>
              </a:solidFill>
            </a:endParaRPr>
          </a:p>
        </p:txBody>
      </p:sp>
      <p:sp>
        <p:nvSpPr>
          <p:cNvPr id="5124" name="Rectangle 3"/>
          <p:cNvSpPr>
            <a:spLocks noGrp="1" noChangeArrowheads="1"/>
          </p:cNvSpPr>
          <p:nvPr>
            <p:ph type="title"/>
          </p:nvPr>
        </p:nvSpPr>
        <p:spPr>
          <a:xfrm>
            <a:off x="702237" y="100551"/>
            <a:ext cx="5283212" cy="860425"/>
          </a:xfrm>
        </p:spPr>
        <p:txBody>
          <a:bodyPr/>
          <a:lstStyle/>
          <a:p>
            <a:r>
              <a:rPr lang="en-US" sz="2800" dirty="0"/>
              <a:t>You Can Live Your Life</a:t>
            </a:r>
            <a:br>
              <a:rPr lang="en-US" sz="2800" dirty="0"/>
            </a:br>
            <a:r>
              <a:rPr lang="en-US" sz="2800" dirty="0"/>
              <a:t>with the Swipe of a Finger…</a:t>
            </a:r>
          </a:p>
        </p:txBody>
      </p:sp>
      <p:sp>
        <p:nvSpPr>
          <p:cNvPr id="8" name="AutoShape 6"/>
          <p:cNvSpPr>
            <a:spLocks noChangeArrowheads="1"/>
          </p:cNvSpPr>
          <p:nvPr/>
        </p:nvSpPr>
        <p:spPr bwMode="blackWhite">
          <a:xfrm>
            <a:off x="4003390" y="1702093"/>
            <a:ext cx="2987346" cy="555869"/>
          </a:xfrm>
          <a:prstGeom prst="wedgeRectCallout">
            <a:avLst>
              <a:gd name="adj1" fmla="val -126198"/>
              <a:gd name="adj2" fmla="val -19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Get married…</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599" y="2861449"/>
            <a:ext cx="1924050"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741" y="4684670"/>
            <a:ext cx="1809750" cy="18002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237" y="1150739"/>
            <a:ext cx="1658578" cy="1658578"/>
          </a:xfrm>
          <a:prstGeom prst="rect">
            <a:avLst/>
          </a:prstGeom>
        </p:spPr>
      </p:pic>
      <p:pic>
        <p:nvPicPr>
          <p:cNvPr id="10" name="Picture 9"/>
          <p:cNvPicPr>
            <a:picLocks noChangeAspect="1"/>
          </p:cNvPicPr>
          <p:nvPr/>
        </p:nvPicPr>
        <p:blipFill rotWithShape="1">
          <a:blip r:embed="rId6" cstate="hqprint">
            <a:extLst>
              <a:ext uri="{28A0092B-C50C-407E-A947-70E740481C1C}">
                <a14:useLocalDpi xmlns:a14="http://schemas.microsoft.com/office/drawing/2010/main"/>
              </a:ext>
            </a:extLst>
          </a:blip>
          <a:srcRect t="-1"/>
          <a:stretch/>
        </p:blipFill>
        <p:spPr>
          <a:xfrm>
            <a:off x="625425" y="6259434"/>
            <a:ext cx="2124384" cy="470586"/>
          </a:xfrm>
          <a:prstGeom prst="rect">
            <a:avLst/>
          </a:prstGeom>
        </p:spPr>
      </p:pic>
      <p:sp>
        <p:nvSpPr>
          <p:cNvPr id="14" name="AutoShape 6"/>
          <p:cNvSpPr>
            <a:spLocks noChangeArrowheads="1"/>
          </p:cNvSpPr>
          <p:nvPr/>
        </p:nvSpPr>
        <p:spPr bwMode="blackWhite">
          <a:xfrm>
            <a:off x="4077132" y="3497914"/>
            <a:ext cx="2987346" cy="555869"/>
          </a:xfrm>
          <a:prstGeom prst="wedgeRectCallout">
            <a:avLst>
              <a:gd name="adj1" fmla="val -106779"/>
              <a:gd name="adj2" fmla="val -20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…Move</a:t>
            </a:r>
          </a:p>
        </p:txBody>
      </p:sp>
      <p:sp>
        <p:nvSpPr>
          <p:cNvPr id="15" name="AutoShape 6"/>
          <p:cNvSpPr>
            <a:spLocks noChangeArrowheads="1"/>
          </p:cNvSpPr>
          <p:nvPr/>
        </p:nvSpPr>
        <p:spPr bwMode="blackWhite">
          <a:xfrm>
            <a:off x="4003390" y="5132187"/>
            <a:ext cx="4484297" cy="555869"/>
          </a:xfrm>
          <a:prstGeom prst="wedgeRectCallout">
            <a:avLst>
              <a:gd name="adj1" fmla="val -86188"/>
              <a:gd name="adj2" fmla="val -11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…And if it doesn’t work out…</a:t>
            </a:r>
          </a:p>
        </p:txBody>
      </p:sp>
    </p:spTree>
    <p:extLst>
      <p:ext uri="{BB962C8B-B14F-4D97-AF65-F5344CB8AC3E}">
        <p14:creationId xmlns:p14="http://schemas.microsoft.com/office/powerpoint/2010/main" val="1703586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a:t>
            </a:r>
          </a:p>
          <a:p>
            <a:pPr eaLnBrk="1" hangingPunct="1">
              <a:defRPr/>
            </a:pPr>
            <a:r>
              <a:rPr lang="en-US" sz="750" dirty="0">
                <a:solidFill>
                  <a:srgbClr val="000000">
                    <a:lumMod val="75000"/>
                  </a:srgbClr>
                </a:solidFill>
              </a:rPr>
              <a:t>*As of Oct. 6, 2015.</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40</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Portrait of Millennials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41</a:t>
            </a:fld>
            <a:endParaRPr lang="en-US"/>
          </a:p>
        </p:txBody>
      </p:sp>
    </p:spTree>
    <p:extLst>
      <p:ext uri="{BB962C8B-B14F-4D97-AF65-F5344CB8AC3E}">
        <p14:creationId xmlns:p14="http://schemas.microsoft.com/office/powerpoint/2010/main" val="392374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Generations Defined</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3321302031"/>
              </p:ext>
            </p:extLst>
          </p:nvPr>
        </p:nvGraphicFramePr>
        <p:xfrm>
          <a:off x="416641" y="1090397"/>
          <a:ext cx="8235746" cy="4907280"/>
        </p:xfrm>
        <a:graphic>
          <a:graphicData uri="http://schemas.openxmlformats.org/drawingml/2006/table">
            <a:tbl>
              <a:tblPr firstRow="1" bandRow="1">
                <a:tableStyleId>{5C22544A-7EE6-4342-B048-85BDC9FD1C3A}</a:tableStyleId>
              </a:tblPr>
              <a:tblGrid>
                <a:gridCol w="3103307">
                  <a:extLst>
                    <a:ext uri="{9D8B030D-6E8A-4147-A177-3AD203B41FA5}">
                      <a16:colId xmlns:a16="http://schemas.microsoft.com/office/drawing/2014/main" val="20000"/>
                    </a:ext>
                  </a:extLst>
                </a:gridCol>
                <a:gridCol w="1160207">
                  <a:extLst>
                    <a:ext uri="{9D8B030D-6E8A-4147-A177-3AD203B41FA5}">
                      <a16:colId xmlns:a16="http://schemas.microsoft.com/office/drawing/2014/main" val="20001"/>
                    </a:ext>
                  </a:extLst>
                </a:gridCol>
                <a:gridCol w="1386348">
                  <a:extLst>
                    <a:ext uri="{9D8B030D-6E8A-4147-A177-3AD203B41FA5}">
                      <a16:colId xmlns:a16="http://schemas.microsoft.com/office/drawing/2014/main" val="20002"/>
                    </a:ext>
                  </a:extLst>
                </a:gridCol>
                <a:gridCol w="2585884">
                  <a:extLst>
                    <a:ext uri="{9D8B030D-6E8A-4147-A177-3AD203B41FA5}">
                      <a16:colId xmlns:a16="http://schemas.microsoft.com/office/drawing/2014/main" val="20003"/>
                    </a:ext>
                  </a:extLst>
                </a:gridCol>
              </a:tblGrid>
              <a:tr h="370840">
                <a:tc>
                  <a:txBody>
                    <a:bodyPr/>
                    <a:lstStyle/>
                    <a:p>
                      <a:r>
                        <a:rPr lang="en-US" sz="2200" dirty="0"/>
                        <a:t>Name</a:t>
                      </a:r>
                    </a:p>
                  </a:txBody>
                  <a:tcPr/>
                </a:tc>
                <a:tc>
                  <a:txBody>
                    <a:bodyPr/>
                    <a:lstStyle/>
                    <a:p>
                      <a:r>
                        <a:rPr lang="en-US" sz="2200" dirty="0"/>
                        <a:t>Birth Years</a:t>
                      </a:r>
                    </a:p>
                  </a:txBody>
                  <a:tcPr/>
                </a:tc>
                <a:tc>
                  <a:txBody>
                    <a:bodyPr/>
                    <a:lstStyle/>
                    <a:p>
                      <a:r>
                        <a:rPr lang="en-US" sz="2200" dirty="0"/>
                        <a:t>Age in 2016</a:t>
                      </a:r>
                    </a:p>
                  </a:txBody>
                  <a:tcPr/>
                </a:tc>
                <a:tc>
                  <a:txBody>
                    <a:bodyPr/>
                    <a:lstStyle/>
                    <a:p>
                      <a:r>
                        <a:rPr lang="en-US" sz="2200" dirty="0"/>
                        <a:t>Generation Size (millions) in 2015</a:t>
                      </a:r>
                    </a:p>
                  </a:txBody>
                  <a:tcPr/>
                </a:tc>
                <a:extLst>
                  <a:ext uri="{0D108BD9-81ED-4DB2-BD59-A6C34878D82A}">
                    <a16:rowId xmlns:a16="http://schemas.microsoft.com/office/drawing/2014/main" val="10000"/>
                  </a:ext>
                </a:extLst>
              </a:tr>
              <a:tr h="370840">
                <a:tc>
                  <a:txBody>
                    <a:bodyPr/>
                    <a:lstStyle/>
                    <a:p>
                      <a:r>
                        <a:rPr lang="en-US" sz="2200" dirty="0"/>
                        <a:t>Millennials</a:t>
                      </a:r>
                    </a:p>
                  </a:txBody>
                  <a:tcPr/>
                </a:tc>
                <a:tc>
                  <a:txBody>
                    <a:bodyPr/>
                    <a:lstStyle/>
                    <a:p>
                      <a:r>
                        <a:rPr lang="en-US" sz="2200" dirty="0"/>
                        <a:t>1981-1997</a:t>
                      </a:r>
                    </a:p>
                  </a:txBody>
                  <a:tcPr/>
                </a:tc>
                <a:tc>
                  <a:txBody>
                    <a:bodyPr/>
                    <a:lstStyle/>
                    <a:p>
                      <a:r>
                        <a:rPr lang="en-US" sz="2200" dirty="0"/>
                        <a:t>19 to 35</a:t>
                      </a:r>
                    </a:p>
                  </a:txBody>
                  <a:tcPr/>
                </a:tc>
                <a:tc>
                  <a:txBody>
                    <a:bodyPr/>
                    <a:lstStyle/>
                    <a:p>
                      <a:pPr algn="ctr"/>
                      <a:r>
                        <a:rPr lang="en-US" sz="2200" dirty="0"/>
                        <a:t>75.36</a:t>
                      </a:r>
                    </a:p>
                  </a:txBody>
                  <a:tcPr/>
                </a:tc>
                <a:extLst>
                  <a:ext uri="{0D108BD9-81ED-4DB2-BD59-A6C34878D82A}">
                    <a16:rowId xmlns:a16="http://schemas.microsoft.com/office/drawing/2014/main" val="10001"/>
                  </a:ext>
                </a:extLst>
              </a:tr>
              <a:tr h="370840">
                <a:tc>
                  <a:txBody>
                    <a:bodyPr/>
                    <a:lstStyle/>
                    <a:p>
                      <a:r>
                        <a:rPr lang="en-US" sz="2200" dirty="0"/>
                        <a:t>Generation X</a:t>
                      </a:r>
                    </a:p>
                  </a:txBody>
                  <a:tcPr/>
                </a:tc>
                <a:tc>
                  <a:txBody>
                    <a:bodyPr/>
                    <a:lstStyle/>
                    <a:p>
                      <a:r>
                        <a:rPr lang="en-US" sz="2200" dirty="0"/>
                        <a:t>1965-1980</a:t>
                      </a:r>
                    </a:p>
                  </a:txBody>
                  <a:tcPr/>
                </a:tc>
                <a:tc>
                  <a:txBody>
                    <a:bodyPr/>
                    <a:lstStyle/>
                    <a:p>
                      <a:r>
                        <a:rPr lang="en-US" sz="2200" dirty="0"/>
                        <a:t>36 to 51</a:t>
                      </a:r>
                    </a:p>
                  </a:txBody>
                  <a:tcPr/>
                </a:tc>
                <a:tc>
                  <a:txBody>
                    <a:bodyPr/>
                    <a:lstStyle/>
                    <a:p>
                      <a:pPr algn="ctr"/>
                      <a:r>
                        <a:rPr lang="en-US" sz="2200" dirty="0"/>
                        <a:t>61.44</a:t>
                      </a:r>
                    </a:p>
                  </a:txBody>
                  <a:tcPr/>
                </a:tc>
                <a:extLst>
                  <a:ext uri="{0D108BD9-81ED-4DB2-BD59-A6C34878D82A}">
                    <a16:rowId xmlns:a16="http://schemas.microsoft.com/office/drawing/2014/main" val="10002"/>
                  </a:ext>
                </a:extLst>
              </a:tr>
              <a:tr h="370840">
                <a:tc>
                  <a:txBody>
                    <a:bodyPr/>
                    <a:lstStyle/>
                    <a:p>
                      <a:r>
                        <a:rPr lang="en-US" sz="2200" dirty="0"/>
                        <a:t>Baby Boom</a:t>
                      </a:r>
                    </a:p>
                  </a:txBody>
                  <a:tcPr/>
                </a:tc>
                <a:tc>
                  <a:txBody>
                    <a:bodyPr/>
                    <a:lstStyle/>
                    <a:p>
                      <a:r>
                        <a:rPr lang="en-US" sz="2200" dirty="0"/>
                        <a:t>1946-1964</a:t>
                      </a:r>
                    </a:p>
                  </a:txBody>
                  <a:tcPr/>
                </a:tc>
                <a:tc>
                  <a:txBody>
                    <a:bodyPr/>
                    <a:lstStyle/>
                    <a:p>
                      <a:r>
                        <a:rPr lang="en-US" sz="2200" dirty="0"/>
                        <a:t>52 to 70</a:t>
                      </a:r>
                    </a:p>
                  </a:txBody>
                  <a:tcPr/>
                </a:tc>
                <a:tc>
                  <a:txBody>
                    <a:bodyPr/>
                    <a:lstStyle/>
                    <a:p>
                      <a:pPr algn="ctr"/>
                      <a:r>
                        <a:rPr lang="en-US" sz="2200" dirty="0"/>
                        <a:t>74.88</a:t>
                      </a:r>
                    </a:p>
                  </a:txBody>
                  <a:tcPr/>
                </a:tc>
                <a:extLst>
                  <a:ext uri="{0D108BD9-81ED-4DB2-BD59-A6C34878D82A}">
                    <a16:rowId xmlns:a16="http://schemas.microsoft.com/office/drawing/2014/main" val="10003"/>
                  </a:ext>
                </a:extLst>
              </a:tr>
              <a:tr h="370840">
                <a:tc>
                  <a:txBody>
                    <a:bodyPr/>
                    <a:lstStyle/>
                    <a:p>
                      <a:r>
                        <a:rPr lang="en-US" sz="2200" dirty="0"/>
                        <a:t>Silent Generation</a:t>
                      </a:r>
                    </a:p>
                  </a:txBody>
                  <a:tcPr/>
                </a:tc>
                <a:tc>
                  <a:txBody>
                    <a:bodyPr/>
                    <a:lstStyle/>
                    <a:p>
                      <a:r>
                        <a:rPr lang="en-US" sz="2200" dirty="0"/>
                        <a:t>1928-1945</a:t>
                      </a:r>
                    </a:p>
                  </a:txBody>
                  <a:tcPr/>
                </a:tc>
                <a:tc>
                  <a:txBody>
                    <a:bodyPr/>
                    <a:lstStyle/>
                    <a:p>
                      <a:r>
                        <a:rPr lang="en-US" sz="2200" dirty="0"/>
                        <a:t>71 to 88</a:t>
                      </a:r>
                    </a:p>
                  </a:txBody>
                  <a:tcPr/>
                </a:tc>
                <a:tc>
                  <a:txBody>
                    <a:bodyPr/>
                    <a:lstStyle/>
                    <a:p>
                      <a:pPr algn="ctr"/>
                      <a:r>
                        <a:rPr lang="en-US" sz="2200" dirty="0"/>
                        <a:t>27.98</a:t>
                      </a:r>
                    </a:p>
                  </a:txBody>
                  <a:tcPr/>
                </a:tc>
                <a:extLst>
                  <a:ext uri="{0D108BD9-81ED-4DB2-BD59-A6C34878D82A}">
                    <a16:rowId xmlns:a16="http://schemas.microsoft.com/office/drawing/2014/main" val="10004"/>
                  </a:ext>
                </a:extLst>
              </a:tr>
              <a:tr h="370840">
                <a:tc>
                  <a:txBody>
                    <a:bodyPr/>
                    <a:lstStyle/>
                    <a:p>
                      <a:r>
                        <a:rPr lang="en-US" sz="2200" dirty="0"/>
                        <a:t>Greatest Generation</a:t>
                      </a:r>
                    </a:p>
                  </a:txBody>
                  <a:tcPr/>
                </a:tc>
                <a:tc>
                  <a:txBody>
                    <a:bodyPr/>
                    <a:lstStyle/>
                    <a:p>
                      <a:r>
                        <a:rPr lang="en-US" sz="2200" dirty="0"/>
                        <a:t>1917-1927</a:t>
                      </a:r>
                    </a:p>
                  </a:txBody>
                  <a:tcPr/>
                </a:tc>
                <a:tc>
                  <a:txBody>
                    <a:bodyPr/>
                    <a:lstStyle/>
                    <a:p>
                      <a:r>
                        <a:rPr lang="en-US" sz="2200" dirty="0"/>
                        <a:t>89 to 99</a:t>
                      </a:r>
                    </a:p>
                  </a:txBody>
                  <a:tcPr/>
                </a:tc>
                <a:tc>
                  <a:txBody>
                    <a:bodyPr/>
                    <a:lstStyle/>
                    <a:p>
                      <a:pPr algn="ctr"/>
                      <a:r>
                        <a:rPr lang="en-US" sz="2200" dirty="0"/>
                        <a:t>3.63</a:t>
                      </a: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42</a:t>
            </a:fld>
            <a:endParaRPr lang="en-US"/>
          </a:p>
        </p:txBody>
      </p:sp>
      <p:sp>
        <p:nvSpPr>
          <p:cNvPr id="7" name="TextBox 6"/>
          <p:cNvSpPr txBox="1"/>
          <p:nvPr/>
        </p:nvSpPr>
        <p:spPr>
          <a:xfrm>
            <a:off x="416641" y="6137161"/>
            <a:ext cx="8235746" cy="584775"/>
          </a:xfrm>
          <a:prstGeom prst="rect">
            <a:avLst/>
          </a:prstGeom>
          <a:noFill/>
        </p:spPr>
        <p:txBody>
          <a:bodyPr wrap="square" rtlCol="0">
            <a:spAutoFit/>
          </a:bodyPr>
          <a:lstStyle/>
          <a:p>
            <a:r>
              <a:rPr lang="en-US" sz="1600" dirty="0"/>
              <a:t>Note: Different researchers define the generations slightly differently. These definitions are from the Pew Research Center. Sources: Census Bureau; I.I.I. calculations</a:t>
            </a:r>
          </a:p>
        </p:txBody>
      </p:sp>
      <p:sp>
        <p:nvSpPr>
          <p:cNvPr id="8" name="Oval 7"/>
          <p:cNvSpPr/>
          <p:nvPr/>
        </p:nvSpPr>
        <p:spPr>
          <a:xfrm>
            <a:off x="6626941" y="2147693"/>
            <a:ext cx="1514169"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6941" y="3711176"/>
            <a:ext cx="1445343"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0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26" y="206477"/>
            <a:ext cx="6554413" cy="860425"/>
          </a:xfrm>
        </p:spPr>
        <p:txBody>
          <a:bodyPr/>
          <a:lstStyle/>
          <a:p>
            <a:r>
              <a:rPr lang="en-US" dirty="0"/>
              <a:t>Characteristics of Millennials vs. Boomers (when they were 18-33)</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3623382135"/>
              </p:ext>
            </p:extLst>
          </p:nvPr>
        </p:nvGraphicFramePr>
        <p:xfrm>
          <a:off x="762000" y="1306154"/>
          <a:ext cx="7326870" cy="4663440"/>
        </p:xfrm>
        <a:graphic>
          <a:graphicData uri="http://schemas.openxmlformats.org/drawingml/2006/table">
            <a:tbl>
              <a:tblPr firstRow="1" bandRow="1">
                <a:tableStyleId>{5C22544A-7EE6-4342-B048-85BDC9FD1C3A}</a:tableStyleId>
              </a:tblPr>
              <a:tblGrid>
                <a:gridCol w="3103307">
                  <a:extLst>
                    <a:ext uri="{9D8B030D-6E8A-4147-A177-3AD203B41FA5}">
                      <a16:colId xmlns:a16="http://schemas.microsoft.com/office/drawing/2014/main" val="20000"/>
                    </a:ext>
                  </a:extLst>
                </a:gridCol>
                <a:gridCol w="2028097">
                  <a:extLst>
                    <a:ext uri="{9D8B030D-6E8A-4147-A177-3AD203B41FA5}">
                      <a16:colId xmlns:a16="http://schemas.microsoft.com/office/drawing/2014/main" val="20001"/>
                    </a:ext>
                  </a:extLst>
                </a:gridCol>
                <a:gridCol w="2195466">
                  <a:extLst>
                    <a:ext uri="{9D8B030D-6E8A-4147-A177-3AD203B41FA5}">
                      <a16:colId xmlns:a16="http://schemas.microsoft.com/office/drawing/2014/main" val="20002"/>
                    </a:ext>
                  </a:extLst>
                </a:gridCol>
              </a:tblGrid>
              <a:tr h="370840">
                <a:tc>
                  <a:txBody>
                    <a:bodyPr/>
                    <a:lstStyle/>
                    <a:p>
                      <a:endParaRPr lang="en-US" sz="2200" dirty="0"/>
                    </a:p>
                  </a:txBody>
                  <a:tcPr/>
                </a:tc>
                <a:tc>
                  <a:txBody>
                    <a:bodyPr/>
                    <a:lstStyle/>
                    <a:p>
                      <a:r>
                        <a:rPr lang="en-US" sz="2200" dirty="0"/>
                        <a:t>Boomers</a:t>
                      </a:r>
                    </a:p>
                  </a:txBody>
                  <a:tcPr/>
                </a:tc>
                <a:tc>
                  <a:txBody>
                    <a:bodyPr/>
                    <a:lstStyle/>
                    <a:p>
                      <a:r>
                        <a:rPr lang="en-US" sz="2200" dirty="0"/>
                        <a:t>Millennials</a:t>
                      </a:r>
                    </a:p>
                  </a:txBody>
                  <a:tcPr/>
                </a:tc>
                <a:extLst>
                  <a:ext uri="{0D108BD9-81ED-4DB2-BD59-A6C34878D82A}">
                    <a16:rowId xmlns:a16="http://schemas.microsoft.com/office/drawing/2014/main" val="10000"/>
                  </a:ext>
                </a:extLst>
              </a:tr>
              <a:tr h="370840">
                <a:tc>
                  <a:txBody>
                    <a:bodyPr/>
                    <a:lstStyle/>
                    <a:p>
                      <a:r>
                        <a:rPr lang="en-US" sz="2200" dirty="0"/>
                        <a:t>Percent Living</a:t>
                      </a:r>
                      <a:r>
                        <a:rPr lang="en-US" sz="2200" baseline="0" dirty="0"/>
                        <a:t> in Metropolitan Area</a:t>
                      </a:r>
                      <a:endParaRPr lang="en-US" sz="2200" dirty="0"/>
                    </a:p>
                  </a:txBody>
                  <a:tcPr/>
                </a:tc>
                <a:tc>
                  <a:txBody>
                    <a:bodyPr/>
                    <a:lstStyle/>
                    <a:p>
                      <a:pPr algn="ctr"/>
                      <a:r>
                        <a:rPr lang="en-US" sz="2200" dirty="0"/>
                        <a:t>68%</a:t>
                      </a:r>
                    </a:p>
                  </a:txBody>
                  <a:tcPr/>
                </a:tc>
                <a:tc>
                  <a:txBody>
                    <a:bodyPr/>
                    <a:lstStyle/>
                    <a:p>
                      <a:pPr algn="ctr"/>
                      <a:r>
                        <a:rPr lang="en-US" sz="2200" dirty="0"/>
                        <a:t>86%</a:t>
                      </a:r>
                    </a:p>
                  </a:txBody>
                  <a:tcPr/>
                </a:tc>
                <a:extLst>
                  <a:ext uri="{0D108BD9-81ED-4DB2-BD59-A6C34878D82A}">
                    <a16:rowId xmlns:a16="http://schemas.microsoft.com/office/drawing/2014/main" val="10001"/>
                  </a:ext>
                </a:extLst>
              </a:tr>
              <a:tr h="370840">
                <a:tc>
                  <a:txBody>
                    <a:bodyPr/>
                    <a:lstStyle/>
                    <a:p>
                      <a:r>
                        <a:rPr lang="en-US" sz="2200" dirty="0"/>
                        <a:t>Percent Married</a:t>
                      </a:r>
                    </a:p>
                  </a:txBody>
                  <a:tcPr/>
                </a:tc>
                <a:tc>
                  <a:txBody>
                    <a:bodyPr/>
                    <a:lstStyle/>
                    <a:p>
                      <a:pPr algn="ctr"/>
                      <a:r>
                        <a:rPr lang="en-US" sz="2200" dirty="0"/>
                        <a:t>49%</a:t>
                      </a:r>
                    </a:p>
                  </a:txBody>
                  <a:tcPr/>
                </a:tc>
                <a:tc>
                  <a:txBody>
                    <a:bodyPr/>
                    <a:lstStyle/>
                    <a:p>
                      <a:pPr algn="ctr"/>
                      <a:r>
                        <a:rPr lang="en-US" sz="2200" dirty="0"/>
                        <a:t>28%</a:t>
                      </a:r>
                    </a:p>
                  </a:txBody>
                  <a:tcPr/>
                </a:tc>
                <a:extLst>
                  <a:ext uri="{0D108BD9-81ED-4DB2-BD59-A6C34878D82A}">
                    <a16:rowId xmlns:a16="http://schemas.microsoft.com/office/drawing/2014/main" val="10002"/>
                  </a:ext>
                </a:extLst>
              </a:tr>
              <a:tr h="370840">
                <a:tc>
                  <a:txBody>
                    <a:bodyPr/>
                    <a:lstStyle/>
                    <a:p>
                      <a:r>
                        <a:rPr lang="en-US" sz="2200" dirty="0"/>
                        <a:t>Diversity: White as a Percent of Total</a:t>
                      </a:r>
                    </a:p>
                  </a:txBody>
                  <a:tcPr/>
                </a:tc>
                <a:tc>
                  <a:txBody>
                    <a:bodyPr/>
                    <a:lstStyle/>
                    <a:p>
                      <a:pPr algn="ctr"/>
                      <a:r>
                        <a:rPr lang="en-US" sz="2200" dirty="0"/>
                        <a:t>77%</a:t>
                      </a:r>
                    </a:p>
                  </a:txBody>
                  <a:tcPr/>
                </a:tc>
                <a:tc>
                  <a:txBody>
                    <a:bodyPr/>
                    <a:lstStyle/>
                    <a:p>
                      <a:pPr algn="ctr"/>
                      <a:r>
                        <a:rPr lang="en-US" sz="2200" dirty="0"/>
                        <a:t>57%</a:t>
                      </a:r>
                    </a:p>
                  </a:txBody>
                  <a:tcPr/>
                </a:tc>
                <a:extLst>
                  <a:ext uri="{0D108BD9-81ED-4DB2-BD59-A6C34878D82A}">
                    <a16:rowId xmlns:a16="http://schemas.microsoft.com/office/drawing/2014/main" val="10003"/>
                  </a:ext>
                </a:extLst>
              </a:tr>
              <a:tr h="370840">
                <a:tc>
                  <a:txBody>
                    <a:bodyPr/>
                    <a:lstStyle/>
                    <a:p>
                      <a:r>
                        <a:rPr lang="en-US" sz="2200" dirty="0"/>
                        <a:t>Percent with a Bachelor’s Degree</a:t>
                      </a:r>
                    </a:p>
                  </a:txBody>
                  <a:tcPr/>
                </a:tc>
                <a:tc>
                  <a:txBody>
                    <a:bodyPr/>
                    <a:lstStyle/>
                    <a:p>
                      <a:r>
                        <a:rPr lang="en-US" sz="2200" dirty="0"/>
                        <a:t>Male 17% Female</a:t>
                      </a:r>
                      <a:r>
                        <a:rPr lang="en-US" sz="2200" baseline="0" dirty="0"/>
                        <a:t> 14%</a:t>
                      </a:r>
                      <a:endParaRPr lang="en-US" sz="2200" dirty="0"/>
                    </a:p>
                  </a:txBody>
                  <a:tcPr/>
                </a:tc>
                <a:tc>
                  <a:txBody>
                    <a:bodyPr/>
                    <a:lstStyle/>
                    <a:p>
                      <a:r>
                        <a:rPr lang="en-US" sz="2200" dirty="0"/>
                        <a:t>Male 21% Female</a:t>
                      </a:r>
                      <a:r>
                        <a:rPr lang="en-US" sz="2200" baseline="0" dirty="0"/>
                        <a:t> 27%</a:t>
                      </a:r>
                      <a:endParaRPr lang="en-US" sz="2200" dirty="0"/>
                    </a:p>
                  </a:txBody>
                  <a:tcPr/>
                </a:tc>
                <a:extLst>
                  <a:ext uri="{0D108BD9-81ED-4DB2-BD59-A6C34878D82A}">
                    <a16:rowId xmlns:a16="http://schemas.microsoft.com/office/drawing/2014/main" val="10004"/>
                  </a:ext>
                </a:extLst>
              </a:tr>
              <a:tr h="370840">
                <a:tc>
                  <a:txBody>
                    <a:bodyPr/>
                    <a:lstStyle/>
                    <a:p>
                      <a:r>
                        <a:rPr lang="en-US" sz="2200" dirty="0"/>
                        <a:t>Median Household Income</a:t>
                      </a:r>
                    </a:p>
                  </a:txBody>
                  <a:tcPr/>
                </a:tc>
                <a:tc>
                  <a:txBody>
                    <a:bodyPr/>
                    <a:lstStyle/>
                    <a:p>
                      <a:pPr algn="ctr"/>
                      <a:r>
                        <a:rPr lang="en-US" sz="2200" dirty="0"/>
                        <a:t>$61,115</a:t>
                      </a:r>
                    </a:p>
                  </a:txBody>
                  <a:tcPr/>
                </a:tc>
                <a:tc>
                  <a:txBody>
                    <a:bodyPr/>
                    <a:lstStyle/>
                    <a:p>
                      <a:pPr algn="ctr"/>
                      <a:r>
                        <a:rPr lang="en-US" sz="2200" dirty="0"/>
                        <a:t>$62,066</a:t>
                      </a:r>
                    </a:p>
                  </a:txBody>
                  <a:tcPr/>
                </a:tc>
                <a:extLst>
                  <a:ext uri="{0D108BD9-81ED-4DB2-BD59-A6C34878D82A}">
                    <a16:rowId xmlns:a16="http://schemas.microsoft.com/office/drawing/2014/main" val="10005"/>
                  </a:ext>
                </a:extLst>
              </a:tr>
              <a:tr h="370840">
                <a:tc>
                  <a:txBody>
                    <a:bodyPr/>
                    <a:lstStyle/>
                    <a:p>
                      <a:r>
                        <a:rPr lang="en-US" sz="2200" dirty="0"/>
                        <a:t>Percent Employed</a:t>
                      </a: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a:t>Male 78% Female</a:t>
                      </a:r>
                      <a:r>
                        <a:rPr lang="en-US" sz="2200" baseline="0" dirty="0"/>
                        <a:t> 60%</a:t>
                      </a:r>
                      <a:endParaRPr lang="en-US" sz="2200"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a:t>Male 68% Female</a:t>
                      </a:r>
                      <a:r>
                        <a:rPr lang="en-US" sz="2200" baseline="0"/>
                        <a:t> 63%</a:t>
                      </a:r>
                      <a:endParaRPr lang="en-US" sz="2200" dirty="0"/>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43</a:t>
            </a:fld>
            <a:endParaRPr lang="en-US"/>
          </a:p>
        </p:txBody>
      </p:sp>
      <p:sp>
        <p:nvSpPr>
          <p:cNvPr id="3" name="TextBox 2"/>
          <p:cNvSpPr txBox="1"/>
          <p:nvPr/>
        </p:nvSpPr>
        <p:spPr>
          <a:xfrm>
            <a:off x="586126" y="6068000"/>
            <a:ext cx="8188503" cy="430887"/>
          </a:xfrm>
          <a:prstGeom prst="rect">
            <a:avLst/>
          </a:prstGeom>
          <a:noFill/>
        </p:spPr>
        <p:txBody>
          <a:bodyPr wrap="square" rtlCol="0">
            <a:spAutoFit/>
          </a:bodyPr>
          <a:lstStyle/>
          <a:p>
            <a:r>
              <a:rPr lang="en-US" sz="1100" dirty="0"/>
              <a:t>Source: Pew Research, cited in Meeker, Internet Trends 2016, accessed at </a:t>
            </a:r>
            <a:r>
              <a:rPr lang="en-US" sz="1100" dirty="0">
                <a:hlinkClick r:id="rId2"/>
              </a:rPr>
              <a:t>https://dq756f9pzlyr3.cloudfront.net/file/2016_internet_trends_report_final.pdf</a:t>
            </a:r>
            <a:r>
              <a:rPr lang="en-US" sz="1100" dirty="0"/>
              <a:t>  </a:t>
            </a:r>
          </a:p>
        </p:txBody>
      </p:sp>
    </p:spTree>
    <p:extLst>
      <p:ext uri="{BB962C8B-B14F-4D97-AF65-F5344CB8AC3E}">
        <p14:creationId xmlns:p14="http://schemas.microsoft.com/office/powerpoint/2010/main" val="1967949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44</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Giant Age Cohort (</a:t>
            </a:r>
            <a:r>
              <a:rPr lang="en-US" dirty="0" err="1"/>
              <a:t>Millenials</a:t>
            </a:r>
            <a:r>
              <a:rPr lang="en-US" dirty="0"/>
              <a:t>) Is Approaching Home-Buying Stage </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ext uri="{D42A27DB-BD31-4B8C-83A1-F6EECF244321}">
                <p14:modId xmlns:p14="http://schemas.microsoft.com/office/powerpoint/2010/main" val="960677955"/>
              </p:ext>
            </p:extLst>
          </p:nvPr>
        </p:nvGraphicFramePr>
        <p:xfrm>
          <a:off x="272512" y="1611269"/>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108077" y="1058495"/>
            <a:ext cx="197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Number of People in 2015 (Millions)</a:t>
            </a:r>
          </a:p>
        </p:txBody>
      </p:sp>
      <p:sp>
        <p:nvSpPr>
          <p:cNvPr id="12" name="AutoShape 38"/>
          <p:cNvSpPr>
            <a:spLocks noChangeArrowheads="1"/>
          </p:cNvSpPr>
          <p:nvPr/>
        </p:nvSpPr>
        <p:spPr bwMode="blackWhite">
          <a:xfrm>
            <a:off x="5680250" y="1119546"/>
            <a:ext cx="1604938" cy="678373"/>
          </a:xfrm>
          <a:prstGeom prst="wedgeRectCallout">
            <a:avLst>
              <a:gd name="adj1" fmla="val -63212"/>
              <a:gd name="adj2" fmla="val 297623"/>
            </a:avLst>
          </a:prstGeom>
          <a:solidFill>
            <a:srgbClr val="00B05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1</a:t>
            </a:r>
            <a:r>
              <a:rPr lang="en-US" sz="1600" b="1" baseline="30000" dirty="0">
                <a:solidFill>
                  <a:schemeClr val="bg1"/>
                </a:solidFill>
                <a:latin typeface="Arial" charset="0"/>
                <a:cs typeface="+mn-cs"/>
              </a:rPr>
              <a:t>st</a:t>
            </a:r>
            <a:r>
              <a:rPr lang="en-US" sz="1600" b="1" dirty="0">
                <a:solidFill>
                  <a:schemeClr val="bg1"/>
                </a:solidFill>
                <a:latin typeface="Arial" charset="0"/>
                <a:cs typeface="+mn-cs"/>
              </a:rPr>
              <a:t> Time Homebuyer</a:t>
            </a:r>
          </a:p>
        </p:txBody>
      </p:sp>
      <p:sp>
        <p:nvSpPr>
          <p:cNvPr id="13" name="AutoShape 38"/>
          <p:cNvSpPr>
            <a:spLocks noChangeArrowheads="1"/>
          </p:cNvSpPr>
          <p:nvPr/>
        </p:nvSpPr>
        <p:spPr bwMode="blackWhite">
          <a:xfrm>
            <a:off x="7285188" y="2011506"/>
            <a:ext cx="1604938" cy="678373"/>
          </a:xfrm>
          <a:prstGeom prst="wedgeRectCallout">
            <a:avLst>
              <a:gd name="adj1" fmla="val 10916"/>
              <a:gd name="adj2" fmla="val 272983"/>
            </a:avLst>
          </a:prstGeom>
          <a:solidFill>
            <a:srgbClr val="7030A0"/>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Average Age, Repeat Homebuyer</a:t>
            </a:r>
          </a:p>
        </p:txBody>
      </p:sp>
      <p:sp>
        <p:nvSpPr>
          <p:cNvPr id="5" name="TextBox 4"/>
          <p:cNvSpPr txBox="1"/>
          <p:nvPr/>
        </p:nvSpPr>
        <p:spPr>
          <a:xfrm>
            <a:off x="2476076" y="1793139"/>
            <a:ext cx="2605549" cy="369332"/>
          </a:xfrm>
          <a:prstGeom prst="rect">
            <a:avLst/>
          </a:prstGeom>
          <a:noFill/>
        </p:spPr>
        <p:txBody>
          <a:bodyPr wrap="square" rtlCol="0">
            <a:spAutoFit/>
          </a:bodyPr>
          <a:lstStyle/>
          <a:p>
            <a:r>
              <a:rPr lang="en-US" dirty="0"/>
              <a:t>Millennial Generation</a:t>
            </a:r>
          </a:p>
        </p:txBody>
      </p:sp>
      <p:sp>
        <p:nvSpPr>
          <p:cNvPr id="17" name="Rectangle 7"/>
          <p:cNvSpPr>
            <a:spLocks noChangeArrowheads="1"/>
          </p:cNvSpPr>
          <p:nvPr/>
        </p:nvSpPr>
        <p:spPr bwMode="grayWhite">
          <a:xfrm>
            <a:off x="762000" y="2171601"/>
            <a:ext cx="5928851" cy="326524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696434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barn(in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F873EFD8-D77A-4291-B294-2FFBD0339096}" type="slidenum">
              <a:rPr lang="en-US" smtClean="0"/>
              <a:pPr>
                <a:defRPr/>
              </a:pPr>
              <a:t>45</a:t>
            </a:fld>
            <a:endParaRPr lang="en-US" dirty="0"/>
          </a:p>
        </p:txBody>
      </p:sp>
      <p:sp>
        <p:nvSpPr>
          <p:cNvPr id="15365" name="Rectangle 2"/>
          <p:cNvSpPr>
            <a:spLocks noGrp="1" noChangeArrowheads="1"/>
          </p:cNvSpPr>
          <p:nvPr>
            <p:ph type="title"/>
          </p:nvPr>
        </p:nvSpPr>
        <p:spPr>
          <a:xfrm>
            <a:off x="504927" y="168186"/>
            <a:ext cx="7400925" cy="860425"/>
          </a:xfrm>
        </p:spPr>
        <p:txBody>
          <a:bodyPr/>
          <a:lstStyle/>
          <a:p>
            <a:r>
              <a:rPr lang="en-US" dirty="0"/>
              <a:t>Growth in Number of Households</a:t>
            </a:r>
            <a:br>
              <a:rPr lang="en-US" dirty="0"/>
            </a:br>
            <a:r>
              <a:rPr lang="en-US" dirty="0"/>
              <a:t>=&gt; Increased Demand for Housing</a:t>
            </a:r>
            <a:endParaRPr lang="en-US" altLang="en-US" baseline="30000" dirty="0">
              <a:latin typeface="Arial" panose="020B0604020202020204" pitchFamily="34" charset="0"/>
            </a:endParaRPr>
          </a:p>
        </p:txBody>
      </p:sp>
      <p:sp>
        <p:nvSpPr>
          <p:cNvPr id="15366" name="Rectangle 3"/>
          <p:cNvSpPr>
            <a:spLocks noChangeArrowheads="1"/>
          </p:cNvSpPr>
          <p:nvPr/>
        </p:nvSpPr>
        <p:spPr bwMode="auto">
          <a:xfrm>
            <a:off x="0" y="6575615"/>
            <a:ext cx="86360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Census Bureau; </a:t>
            </a:r>
            <a:r>
              <a:rPr lang="en-US" altLang="en-US" sz="1100" dirty="0" err="1"/>
              <a:t>CoreLogic</a:t>
            </a:r>
            <a:r>
              <a:rPr lang="en-US" altLang="en-US" sz="1100" dirty="0"/>
              <a:t>; Insurance Information Institute.</a:t>
            </a:r>
          </a:p>
        </p:txBody>
      </p:sp>
      <p:graphicFrame>
        <p:nvGraphicFramePr>
          <p:cNvPr id="2" name="Object 2"/>
          <p:cNvGraphicFramePr>
            <a:graphicFrameLocks noChangeAspect="1"/>
          </p:cNvGraphicFramePr>
          <p:nvPr>
            <p:extLst/>
          </p:nvPr>
        </p:nvGraphicFramePr>
        <p:xfrm>
          <a:off x="272512" y="182317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405606" y="5772151"/>
            <a:ext cx="8364768" cy="6856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If prior patterns hold, the number of homes bought by current renters, and the number of new homes built, will rise in coming years</a:t>
            </a:r>
          </a:p>
        </p:txBody>
      </p:sp>
      <p:sp>
        <p:nvSpPr>
          <p:cNvPr id="10" name="TextBox 1"/>
          <p:cNvSpPr txBox="1">
            <a:spLocks noChangeArrowheads="1"/>
          </p:cNvSpPr>
          <p:nvPr/>
        </p:nvSpPr>
        <p:spPr bwMode="auto">
          <a:xfrm>
            <a:off x="60478" y="1204609"/>
            <a:ext cx="25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Net Change in Number of Occupied Residences  (Thousands)</a:t>
            </a:r>
          </a:p>
        </p:txBody>
      </p:sp>
      <p:sp>
        <p:nvSpPr>
          <p:cNvPr id="15" name="AutoShape 38"/>
          <p:cNvSpPr>
            <a:spLocks noChangeArrowheads="1"/>
          </p:cNvSpPr>
          <p:nvPr/>
        </p:nvSpPr>
        <p:spPr bwMode="blackWhite">
          <a:xfrm>
            <a:off x="5680250" y="1119546"/>
            <a:ext cx="1241660" cy="678373"/>
          </a:xfrm>
          <a:prstGeom prst="wedgeRectCallout">
            <a:avLst>
              <a:gd name="adj1" fmla="val 111761"/>
              <a:gd name="adj2" fmla="val 167178"/>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A spike, not a trend</a:t>
            </a:r>
          </a:p>
        </p:txBody>
      </p:sp>
      <p:sp>
        <p:nvSpPr>
          <p:cNvPr id="16" name="AutoShape 38"/>
          <p:cNvSpPr>
            <a:spLocks noChangeArrowheads="1"/>
          </p:cNvSpPr>
          <p:nvPr/>
        </p:nvSpPr>
        <p:spPr bwMode="blackWhite">
          <a:xfrm>
            <a:off x="3124000" y="1482299"/>
            <a:ext cx="1037936" cy="512314"/>
          </a:xfrm>
          <a:prstGeom prst="wedgeRectCallout">
            <a:avLst>
              <a:gd name="adj1" fmla="val -60073"/>
              <a:gd name="adj2" fmla="val 123696"/>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Housing bubble</a:t>
            </a:r>
          </a:p>
        </p:txBody>
      </p:sp>
      <p:sp>
        <p:nvSpPr>
          <p:cNvPr id="18" name="AutoShape 38"/>
          <p:cNvSpPr>
            <a:spLocks noChangeArrowheads="1"/>
          </p:cNvSpPr>
          <p:nvPr/>
        </p:nvSpPr>
        <p:spPr bwMode="blackWhite">
          <a:xfrm>
            <a:off x="4483510" y="2611358"/>
            <a:ext cx="943896" cy="560675"/>
          </a:xfrm>
          <a:prstGeom prst="wedgeRectCallout">
            <a:avLst>
              <a:gd name="adj1" fmla="val -12429"/>
              <a:gd name="adj2" fmla="val 336939"/>
            </a:avLst>
          </a:prstGeom>
          <a:solidFill>
            <a:srgbClr val="225A7A"/>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Bubble burst</a:t>
            </a:r>
          </a:p>
        </p:txBody>
      </p:sp>
    </p:spTree>
    <p:extLst>
      <p:ext uri="{BB962C8B-B14F-4D97-AF65-F5344CB8AC3E}">
        <p14:creationId xmlns:p14="http://schemas.microsoft.com/office/powerpoint/2010/main" val="4016916661"/>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Self-Portrait of Millennials (from</a:t>
            </a:r>
            <a:br>
              <a:rPr lang="en-US" sz="4000" b="1" dirty="0">
                <a:solidFill>
                  <a:srgbClr val="FFFFFF"/>
                </a:solidFill>
              </a:rPr>
            </a:br>
            <a:r>
              <a:rPr lang="en-US" sz="4000" b="1" dirty="0">
                <a:solidFill>
                  <a:srgbClr val="FFFFFF"/>
                </a:solidFill>
              </a:rPr>
              <a:t>a Harvard* Poll, Spring 2016)</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46</a:t>
            </a:fld>
            <a:endParaRPr lang="en-US"/>
          </a:p>
        </p:txBody>
      </p:sp>
      <p:sp>
        <p:nvSpPr>
          <p:cNvPr id="9" name="Rectangle 3"/>
          <p:cNvSpPr>
            <a:spLocks noChangeArrowheads="1"/>
          </p:cNvSpPr>
          <p:nvPr/>
        </p:nvSpPr>
        <p:spPr bwMode="auto">
          <a:xfrm>
            <a:off x="0" y="5943900"/>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*Institute of Politics, John F. Kennedy School of Government, Harvard University,</a:t>
            </a:r>
            <a:br>
              <a:rPr lang="en-US" sz="1100" dirty="0"/>
            </a:br>
            <a:r>
              <a:rPr lang="en-US" sz="1100" dirty="0"/>
              <a:t>at </a:t>
            </a:r>
            <a:r>
              <a:rPr lang="en-US" sz="1100" dirty="0">
                <a:hlinkClick r:id="rId3"/>
              </a:rPr>
              <a:t>http://Harvard.edu/youth-poll/Harvard-iop-spring-2016-poll</a:t>
            </a:r>
            <a:r>
              <a:rPr lang="en-US" sz="1100" dirty="0"/>
              <a:t> </a:t>
            </a:r>
          </a:p>
        </p:txBody>
      </p:sp>
    </p:spTree>
    <p:extLst>
      <p:ext uri="{BB962C8B-B14F-4D97-AF65-F5344CB8AC3E}">
        <p14:creationId xmlns:p14="http://schemas.microsoft.com/office/powerpoint/2010/main" val="27707418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Millennials are More Optimistic Than Elders</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pic>
        <p:nvPicPr>
          <p:cNvPr id="5" name="Picture 4"/>
          <p:cNvPicPr>
            <a:picLocks noChangeAspect="1"/>
          </p:cNvPicPr>
          <p:nvPr/>
        </p:nvPicPr>
        <p:blipFill>
          <a:blip r:embed="rId2"/>
          <a:stretch>
            <a:fillRect/>
          </a:stretch>
        </p:blipFill>
        <p:spPr>
          <a:xfrm>
            <a:off x="390917" y="1006637"/>
            <a:ext cx="6667429" cy="5649751"/>
          </a:xfrm>
          <a:prstGeom prst="rect">
            <a:avLst/>
          </a:prstGeom>
        </p:spPr>
      </p:pic>
      <p:sp>
        <p:nvSpPr>
          <p:cNvPr id="6" name="AutoShape 17"/>
          <p:cNvSpPr>
            <a:spLocks noChangeArrowheads="1"/>
          </p:cNvSpPr>
          <p:nvPr/>
        </p:nvSpPr>
        <p:spPr bwMode="blackWhite">
          <a:xfrm>
            <a:off x="7192409" y="1707588"/>
            <a:ext cx="1534928" cy="1660694"/>
          </a:xfrm>
          <a:prstGeom prst="wedgeRectCallout">
            <a:avLst>
              <a:gd name="adj1" fmla="val -70253"/>
              <a:gd name="adj2" fmla="val 182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People under 35 have been more optimistic than elders for over 20 years</a:t>
            </a:r>
          </a:p>
        </p:txBody>
      </p:sp>
    </p:spTree>
    <p:extLst>
      <p:ext uri="{BB962C8B-B14F-4D97-AF65-F5344CB8AC3E}">
        <p14:creationId xmlns:p14="http://schemas.microsoft.com/office/powerpoint/2010/main" val="20396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Do You Support?</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2148494879"/>
              </p:ext>
            </p:extLst>
          </p:nvPr>
        </p:nvGraphicFramePr>
        <p:xfrm>
          <a:off x="447675" y="1242552"/>
          <a:ext cx="8153400" cy="2931160"/>
        </p:xfrm>
        <a:graphic>
          <a:graphicData uri="http://schemas.openxmlformats.org/drawingml/2006/table">
            <a:tbl>
              <a:tblPr firstRow="1" bandRow="1">
                <a:tableStyleId>{5C22544A-7EE6-4342-B048-85BDC9FD1C3A}</a:tableStyleId>
              </a:tblPr>
              <a:tblGrid>
                <a:gridCol w="3410521">
                  <a:extLst>
                    <a:ext uri="{9D8B030D-6E8A-4147-A177-3AD203B41FA5}">
                      <a16:colId xmlns:a16="http://schemas.microsoft.com/office/drawing/2014/main" val="20000"/>
                    </a:ext>
                  </a:extLst>
                </a:gridCol>
                <a:gridCol w="976045">
                  <a:extLst>
                    <a:ext uri="{9D8B030D-6E8A-4147-A177-3AD203B41FA5}">
                      <a16:colId xmlns:a16="http://schemas.microsoft.com/office/drawing/2014/main" val="20001"/>
                    </a:ext>
                  </a:extLst>
                </a:gridCol>
                <a:gridCol w="1025774">
                  <a:extLst>
                    <a:ext uri="{9D8B030D-6E8A-4147-A177-3AD203B41FA5}">
                      <a16:colId xmlns:a16="http://schemas.microsoft.com/office/drawing/2014/main" val="20002"/>
                    </a:ext>
                  </a:extLst>
                </a:gridCol>
                <a:gridCol w="274106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Yes</a:t>
                      </a:r>
                    </a:p>
                  </a:txBody>
                  <a:tcPr/>
                </a:tc>
                <a:tc>
                  <a:txBody>
                    <a:bodyPr/>
                    <a:lstStyle/>
                    <a:p>
                      <a:r>
                        <a:rPr lang="en-US" dirty="0"/>
                        <a:t>No</a:t>
                      </a:r>
                    </a:p>
                  </a:txBody>
                  <a:tcPr/>
                </a:tc>
                <a:tc>
                  <a:txBody>
                    <a:bodyPr/>
                    <a:lstStyle/>
                    <a:p>
                      <a:r>
                        <a:rPr lang="en-US" dirty="0"/>
                        <a:t>Decline to Answer</a:t>
                      </a:r>
                    </a:p>
                  </a:txBody>
                  <a:tcPr/>
                </a:tc>
                <a:extLst>
                  <a:ext uri="{0D108BD9-81ED-4DB2-BD59-A6C34878D82A}">
                    <a16:rowId xmlns:a16="http://schemas.microsoft.com/office/drawing/2014/main" val="10000"/>
                  </a:ext>
                </a:extLst>
              </a:tr>
              <a:tr h="370840">
                <a:tc>
                  <a:txBody>
                    <a:bodyPr/>
                    <a:lstStyle/>
                    <a:p>
                      <a:r>
                        <a:rPr lang="en-US" sz="2200" dirty="0"/>
                        <a:t>Socialism</a:t>
                      </a:r>
                    </a:p>
                  </a:txBody>
                  <a:tcPr/>
                </a:tc>
                <a:tc>
                  <a:txBody>
                    <a:bodyPr/>
                    <a:lstStyle/>
                    <a:p>
                      <a:pPr algn="ctr"/>
                      <a:r>
                        <a:rPr lang="en-US" sz="2200" dirty="0"/>
                        <a:t>33%</a:t>
                      </a:r>
                    </a:p>
                  </a:txBody>
                  <a:tcPr/>
                </a:tc>
                <a:tc>
                  <a:txBody>
                    <a:bodyPr/>
                    <a:lstStyle/>
                    <a:p>
                      <a:pPr algn="ctr"/>
                      <a:r>
                        <a:rPr lang="en-US" sz="2200" dirty="0"/>
                        <a:t>59%</a:t>
                      </a:r>
                    </a:p>
                  </a:txBody>
                  <a:tcPr/>
                </a:tc>
                <a:tc>
                  <a:txBody>
                    <a:bodyPr/>
                    <a:lstStyle/>
                    <a:p>
                      <a:pPr algn="ctr"/>
                      <a:r>
                        <a:rPr lang="en-US" sz="2200" dirty="0"/>
                        <a:t>7%</a:t>
                      </a:r>
                    </a:p>
                  </a:txBody>
                  <a:tcPr/>
                </a:tc>
                <a:extLst>
                  <a:ext uri="{0D108BD9-81ED-4DB2-BD59-A6C34878D82A}">
                    <a16:rowId xmlns:a16="http://schemas.microsoft.com/office/drawing/2014/main" val="10001"/>
                  </a:ext>
                </a:extLst>
              </a:tr>
              <a:tr h="370840">
                <a:tc>
                  <a:txBody>
                    <a:bodyPr/>
                    <a:lstStyle/>
                    <a:p>
                      <a:r>
                        <a:rPr lang="en-US" sz="2200" dirty="0"/>
                        <a:t>Capitalism</a:t>
                      </a:r>
                    </a:p>
                  </a:txBody>
                  <a:tcPr/>
                </a:tc>
                <a:tc>
                  <a:txBody>
                    <a:bodyPr/>
                    <a:lstStyle/>
                    <a:p>
                      <a:pPr algn="ctr"/>
                      <a:r>
                        <a:rPr lang="en-US" sz="2200" dirty="0"/>
                        <a:t>42%</a:t>
                      </a:r>
                    </a:p>
                  </a:txBody>
                  <a:tcPr/>
                </a:tc>
                <a:tc>
                  <a:txBody>
                    <a:bodyPr/>
                    <a:lstStyle/>
                    <a:p>
                      <a:pPr algn="ctr"/>
                      <a:r>
                        <a:rPr lang="en-US" sz="2200" dirty="0"/>
                        <a:t>51%</a:t>
                      </a:r>
                    </a:p>
                  </a:txBody>
                  <a:tcPr/>
                </a:tc>
                <a:tc>
                  <a:txBody>
                    <a:bodyPr/>
                    <a:lstStyle/>
                    <a:p>
                      <a:pPr algn="ctr"/>
                      <a:r>
                        <a:rPr lang="en-US" sz="2200" dirty="0"/>
                        <a:t>8%</a:t>
                      </a:r>
                    </a:p>
                  </a:txBody>
                  <a:tcPr/>
                </a:tc>
                <a:extLst>
                  <a:ext uri="{0D108BD9-81ED-4DB2-BD59-A6C34878D82A}">
                    <a16:rowId xmlns:a16="http://schemas.microsoft.com/office/drawing/2014/main" val="10002"/>
                  </a:ext>
                </a:extLst>
              </a:tr>
              <a:tr h="370840">
                <a:tc>
                  <a:txBody>
                    <a:bodyPr/>
                    <a:lstStyle/>
                    <a:p>
                      <a:r>
                        <a:rPr lang="en-US" sz="2200" dirty="0"/>
                        <a:t>Progressivism</a:t>
                      </a:r>
                    </a:p>
                  </a:txBody>
                  <a:tcPr/>
                </a:tc>
                <a:tc>
                  <a:txBody>
                    <a:bodyPr/>
                    <a:lstStyle/>
                    <a:p>
                      <a:pPr algn="ctr"/>
                      <a:r>
                        <a:rPr lang="en-US" sz="2200" dirty="0"/>
                        <a:t>44%</a:t>
                      </a:r>
                    </a:p>
                  </a:txBody>
                  <a:tcPr/>
                </a:tc>
                <a:tc>
                  <a:txBody>
                    <a:bodyPr/>
                    <a:lstStyle/>
                    <a:p>
                      <a:pPr algn="ctr"/>
                      <a:r>
                        <a:rPr lang="en-US" sz="2200" dirty="0"/>
                        <a:t>49%</a:t>
                      </a:r>
                    </a:p>
                  </a:txBody>
                  <a:tcPr/>
                </a:tc>
                <a:tc>
                  <a:txBody>
                    <a:bodyPr/>
                    <a:lstStyle/>
                    <a:p>
                      <a:pPr algn="ctr"/>
                      <a:r>
                        <a:rPr lang="en-US" sz="2200" dirty="0"/>
                        <a:t>8%</a:t>
                      </a:r>
                    </a:p>
                  </a:txBody>
                  <a:tcPr/>
                </a:tc>
                <a:extLst>
                  <a:ext uri="{0D108BD9-81ED-4DB2-BD59-A6C34878D82A}">
                    <a16:rowId xmlns:a16="http://schemas.microsoft.com/office/drawing/2014/main" val="10003"/>
                  </a:ext>
                </a:extLst>
              </a:tr>
              <a:tr h="370840">
                <a:tc>
                  <a:txBody>
                    <a:bodyPr/>
                    <a:lstStyle/>
                    <a:p>
                      <a:r>
                        <a:rPr lang="en-US" sz="2200" dirty="0"/>
                        <a:t>Patriotism</a:t>
                      </a:r>
                    </a:p>
                  </a:txBody>
                  <a:tcPr/>
                </a:tc>
                <a:tc>
                  <a:txBody>
                    <a:bodyPr/>
                    <a:lstStyle/>
                    <a:p>
                      <a:pPr algn="ctr"/>
                      <a:r>
                        <a:rPr lang="en-US" sz="2200" dirty="0"/>
                        <a:t>57%</a:t>
                      </a:r>
                    </a:p>
                  </a:txBody>
                  <a:tcPr/>
                </a:tc>
                <a:tc>
                  <a:txBody>
                    <a:bodyPr/>
                    <a:lstStyle/>
                    <a:p>
                      <a:pPr algn="ctr"/>
                      <a:r>
                        <a:rPr lang="en-US" sz="2200" dirty="0"/>
                        <a:t>36%</a:t>
                      </a:r>
                    </a:p>
                  </a:txBody>
                  <a:tcPr/>
                </a:tc>
                <a:tc>
                  <a:txBody>
                    <a:bodyPr/>
                    <a:lstStyle/>
                    <a:p>
                      <a:pPr algn="ctr"/>
                      <a:r>
                        <a:rPr lang="en-US" sz="2200" dirty="0"/>
                        <a:t>6%</a:t>
                      </a:r>
                    </a:p>
                  </a:txBody>
                  <a:tcPr/>
                </a:tc>
                <a:extLst>
                  <a:ext uri="{0D108BD9-81ED-4DB2-BD59-A6C34878D82A}">
                    <a16:rowId xmlns:a16="http://schemas.microsoft.com/office/drawing/2014/main" val="10004"/>
                  </a:ext>
                </a:extLst>
              </a:tr>
              <a:tr h="370840">
                <a:tc>
                  <a:txBody>
                    <a:bodyPr/>
                    <a:lstStyle/>
                    <a:p>
                      <a:r>
                        <a:rPr lang="en-US" sz="2200" dirty="0"/>
                        <a:t>Feminism</a:t>
                      </a:r>
                    </a:p>
                  </a:txBody>
                  <a:tcPr/>
                </a:tc>
                <a:tc>
                  <a:txBody>
                    <a:bodyPr/>
                    <a:lstStyle/>
                    <a:p>
                      <a:pPr algn="ctr"/>
                      <a:r>
                        <a:rPr lang="en-US" sz="2200" dirty="0"/>
                        <a:t>49%</a:t>
                      </a:r>
                    </a:p>
                  </a:txBody>
                  <a:tcPr/>
                </a:tc>
                <a:tc>
                  <a:txBody>
                    <a:bodyPr/>
                    <a:lstStyle/>
                    <a:p>
                      <a:pPr algn="ctr"/>
                      <a:r>
                        <a:rPr lang="en-US" sz="2200" dirty="0"/>
                        <a:t>45%</a:t>
                      </a:r>
                    </a:p>
                  </a:txBody>
                  <a:tcPr/>
                </a:tc>
                <a:tc>
                  <a:txBody>
                    <a:bodyPr/>
                    <a:lstStyle/>
                    <a:p>
                      <a:pPr algn="ctr"/>
                      <a:r>
                        <a:rPr lang="en-US" sz="2200" dirty="0"/>
                        <a:t>6%</a:t>
                      </a:r>
                    </a:p>
                  </a:txBody>
                  <a:tcPr/>
                </a:tc>
                <a:extLst>
                  <a:ext uri="{0D108BD9-81ED-4DB2-BD59-A6C34878D82A}">
                    <a16:rowId xmlns:a16="http://schemas.microsoft.com/office/drawing/2014/main" val="10005"/>
                  </a:ext>
                </a:extLst>
              </a:tr>
              <a:tr h="370840">
                <a:tc>
                  <a:txBody>
                    <a:bodyPr/>
                    <a:lstStyle/>
                    <a:p>
                      <a:r>
                        <a:rPr lang="en-US" sz="2200" dirty="0"/>
                        <a:t>Social Justice Activism</a:t>
                      </a:r>
                    </a:p>
                  </a:txBody>
                  <a:tcPr/>
                </a:tc>
                <a:tc>
                  <a:txBody>
                    <a:bodyPr/>
                    <a:lstStyle/>
                    <a:p>
                      <a:pPr algn="ctr"/>
                      <a:r>
                        <a:rPr lang="en-US" sz="2200" dirty="0"/>
                        <a:t>48%</a:t>
                      </a:r>
                    </a:p>
                  </a:txBody>
                  <a:tcPr/>
                </a:tc>
                <a:tc>
                  <a:txBody>
                    <a:bodyPr/>
                    <a:lstStyle/>
                    <a:p>
                      <a:pPr algn="ctr"/>
                      <a:r>
                        <a:rPr lang="en-US" sz="2200" dirty="0"/>
                        <a:t>46%</a:t>
                      </a:r>
                    </a:p>
                  </a:txBody>
                  <a:tcPr/>
                </a:tc>
                <a:tc>
                  <a:txBody>
                    <a:bodyPr/>
                    <a:lstStyle/>
                    <a:p>
                      <a:pPr algn="ctr"/>
                      <a:r>
                        <a:rPr lang="en-US" sz="2200" dirty="0"/>
                        <a:t>6%</a:t>
                      </a:r>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48</a:t>
            </a:fld>
            <a:endParaRPr lang="en-US"/>
          </a:p>
        </p:txBody>
      </p:sp>
      <p:sp>
        <p:nvSpPr>
          <p:cNvPr id="7" name="Rectangle 3"/>
          <p:cNvSpPr>
            <a:spLocks noChangeArrowheads="1"/>
          </p:cNvSpPr>
          <p:nvPr/>
        </p:nvSpPr>
        <p:spPr bwMode="auto">
          <a:xfrm>
            <a:off x="37178" y="6245525"/>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Institute of Politics, John F. Kennedy School of Government, Harvard University,</a:t>
            </a:r>
            <a:br>
              <a:rPr lang="en-US" sz="1100" dirty="0"/>
            </a:br>
            <a:r>
              <a:rPr lang="en-US" sz="1100" dirty="0"/>
              <a:t>at </a:t>
            </a:r>
            <a:r>
              <a:rPr lang="en-US" sz="1100" dirty="0">
                <a:hlinkClick r:id="rId2"/>
              </a:rPr>
              <a:t>http://Harvard.edu/youth-poll/Harvard-iop-spring-2016-poll</a:t>
            </a:r>
            <a:r>
              <a:rPr lang="en-US" sz="1100" dirty="0"/>
              <a:t> questions 89-94.</a:t>
            </a:r>
          </a:p>
        </p:txBody>
      </p:sp>
      <p:sp>
        <p:nvSpPr>
          <p:cNvPr id="8" name="Oval 7"/>
          <p:cNvSpPr/>
          <p:nvPr/>
        </p:nvSpPr>
        <p:spPr>
          <a:xfrm>
            <a:off x="298450" y="2015941"/>
            <a:ext cx="5634203"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7000"/>
            <a:ext cx="6893460" cy="860425"/>
          </a:xfrm>
        </p:spPr>
        <p:txBody>
          <a:bodyPr/>
          <a:lstStyle/>
          <a:p>
            <a:r>
              <a:rPr lang="en-US" sz="2200" dirty="0"/>
              <a:t>“Basic health insurance is a right for all people, and if someone has no means of paying for it, the government should provide it”</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750445922"/>
              </p:ext>
            </p:extLst>
          </p:nvPr>
        </p:nvGraphicFramePr>
        <p:xfrm>
          <a:off x="495300" y="1647825"/>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49</a:t>
            </a:fld>
            <a:endParaRPr lang="en-US"/>
          </a:p>
        </p:txBody>
      </p:sp>
      <p:sp>
        <p:nvSpPr>
          <p:cNvPr id="10" name="TextBox 9"/>
          <p:cNvSpPr txBox="1"/>
          <p:nvPr/>
        </p:nvSpPr>
        <p:spPr>
          <a:xfrm>
            <a:off x="6372118" y="2496176"/>
            <a:ext cx="2771882" cy="369332"/>
          </a:xfrm>
          <a:prstGeom prst="rect">
            <a:avLst/>
          </a:prstGeom>
          <a:noFill/>
        </p:spPr>
        <p:txBody>
          <a:bodyPr wrap="square" rtlCol="0">
            <a:spAutoFit/>
          </a:bodyPr>
          <a:lstStyle/>
          <a:p>
            <a:r>
              <a:rPr lang="en-US" dirty="0"/>
              <a:t>Strongly agree: 24%</a:t>
            </a:r>
          </a:p>
        </p:txBody>
      </p:sp>
      <p:sp>
        <p:nvSpPr>
          <p:cNvPr id="11" name="TextBox 10"/>
          <p:cNvSpPr txBox="1"/>
          <p:nvPr/>
        </p:nvSpPr>
        <p:spPr>
          <a:xfrm>
            <a:off x="6276868" y="5034659"/>
            <a:ext cx="2771882" cy="369332"/>
          </a:xfrm>
          <a:prstGeom prst="rect">
            <a:avLst/>
          </a:prstGeom>
          <a:noFill/>
        </p:spPr>
        <p:txBody>
          <a:bodyPr wrap="square" rtlCol="0">
            <a:spAutoFit/>
          </a:bodyPr>
          <a:lstStyle/>
          <a:p>
            <a:r>
              <a:rPr lang="en-US" dirty="0"/>
              <a:t>Somewhat agree: 24%</a:t>
            </a:r>
          </a:p>
        </p:txBody>
      </p:sp>
      <p:sp>
        <p:nvSpPr>
          <p:cNvPr id="12" name="TextBox 11"/>
          <p:cNvSpPr txBox="1"/>
          <p:nvPr/>
        </p:nvSpPr>
        <p:spPr>
          <a:xfrm>
            <a:off x="821183" y="5080826"/>
            <a:ext cx="2003033" cy="646331"/>
          </a:xfrm>
          <a:prstGeom prst="rect">
            <a:avLst/>
          </a:prstGeom>
          <a:noFill/>
        </p:spPr>
        <p:txBody>
          <a:bodyPr wrap="square" rtlCol="0">
            <a:spAutoFit/>
          </a:bodyPr>
          <a:lstStyle/>
          <a:p>
            <a:r>
              <a:rPr lang="en-US" dirty="0"/>
              <a:t>Neither agree nor disagree: 28%</a:t>
            </a:r>
          </a:p>
        </p:txBody>
      </p:sp>
      <p:sp>
        <p:nvSpPr>
          <p:cNvPr id="13" name="TextBox 12"/>
          <p:cNvSpPr txBox="1"/>
          <p:nvPr/>
        </p:nvSpPr>
        <p:spPr>
          <a:xfrm>
            <a:off x="1050104" y="2932765"/>
            <a:ext cx="2155433" cy="646331"/>
          </a:xfrm>
          <a:prstGeom prst="rect">
            <a:avLst/>
          </a:prstGeom>
          <a:noFill/>
        </p:spPr>
        <p:txBody>
          <a:bodyPr wrap="square" rtlCol="0">
            <a:spAutoFit/>
          </a:bodyPr>
          <a:lstStyle/>
          <a:p>
            <a:r>
              <a:rPr lang="en-US" dirty="0"/>
              <a:t>Somewhat disagree: 11%</a:t>
            </a:r>
          </a:p>
        </p:txBody>
      </p:sp>
      <p:sp>
        <p:nvSpPr>
          <p:cNvPr id="14" name="TextBox 13"/>
          <p:cNvSpPr txBox="1"/>
          <p:nvPr/>
        </p:nvSpPr>
        <p:spPr>
          <a:xfrm>
            <a:off x="1438275" y="1903033"/>
            <a:ext cx="2771882" cy="369332"/>
          </a:xfrm>
          <a:prstGeom prst="rect">
            <a:avLst/>
          </a:prstGeom>
          <a:noFill/>
        </p:spPr>
        <p:txBody>
          <a:bodyPr wrap="square" rtlCol="0">
            <a:spAutoFit/>
          </a:bodyPr>
          <a:lstStyle/>
          <a:p>
            <a:r>
              <a:rPr lang="en-US" dirty="0"/>
              <a:t>Strongly disagree: 9%</a:t>
            </a:r>
          </a:p>
        </p:txBody>
      </p:sp>
      <p:sp>
        <p:nvSpPr>
          <p:cNvPr id="15" name="TextBox 14"/>
          <p:cNvSpPr txBox="1"/>
          <p:nvPr/>
        </p:nvSpPr>
        <p:spPr>
          <a:xfrm>
            <a:off x="4118225" y="1278493"/>
            <a:ext cx="1470918" cy="646331"/>
          </a:xfrm>
          <a:prstGeom prst="rect">
            <a:avLst/>
          </a:prstGeom>
          <a:noFill/>
        </p:spPr>
        <p:txBody>
          <a:bodyPr wrap="square" rtlCol="0">
            <a:spAutoFit/>
          </a:bodyPr>
          <a:lstStyle/>
          <a:p>
            <a:r>
              <a:rPr lang="en-US" dirty="0"/>
              <a:t>Decline to answer: 4%</a:t>
            </a:r>
          </a:p>
        </p:txBody>
      </p:sp>
      <p:sp>
        <p:nvSpPr>
          <p:cNvPr id="16" name="Rectangle 3"/>
          <p:cNvSpPr>
            <a:spLocks noChangeArrowheads="1"/>
          </p:cNvSpPr>
          <p:nvPr/>
        </p:nvSpPr>
        <p:spPr bwMode="auto">
          <a:xfrm>
            <a:off x="37178" y="6245525"/>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Institute of Politics, John F. Kennedy School of Government, Harvard University,</a:t>
            </a:r>
            <a:br>
              <a:rPr lang="en-US" sz="1100" dirty="0"/>
            </a:br>
            <a:r>
              <a:rPr lang="en-US" sz="1100" dirty="0"/>
              <a:t>at </a:t>
            </a:r>
            <a:r>
              <a:rPr lang="en-US" sz="1100" dirty="0">
                <a:hlinkClick r:id="rId3"/>
              </a:rPr>
              <a:t>http://Harvard.edu/youth-poll/Harvard-iop-spring-2016-poll</a:t>
            </a:r>
            <a:r>
              <a:rPr lang="en-US" sz="1100" dirty="0"/>
              <a:t> question 97.</a:t>
            </a:r>
          </a:p>
        </p:txBody>
      </p:sp>
    </p:spTree>
    <p:extLst>
      <p:ext uri="{BB962C8B-B14F-4D97-AF65-F5344CB8AC3E}">
        <p14:creationId xmlns:p14="http://schemas.microsoft.com/office/powerpoint/2010/main" val="385178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The “On-Demand” World is Not New…</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a:solidFill>
                <a:srgbClr val="000000"/>
              </a:solidFill>
            </a:endParaRPr>
          </a:p>
          <a:p>
            <a:pPr fontAlgn="base">
              <a:spcBef>
                <a:spcPct val="0"/>
              </a:spcBef>
              <a:spcAft>
                <a:spcPct val="0"/>
              </a:spcAft>
            </a:pPr>
            <a:r>
              <a:rPr lang="en-US" sz="1100" dirty="0">
                <a:solidFill>
                  <a:srgbClr val="000000"/>
                </a:solidFill>
              </a:rPr>
              <a:t>Source: Insurance Information Institute.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032" y="1159331"/>
            <a:ext cx="3234343" cy="5159281"/>
          </a:xfrm>
          <a:prstGeom prst="rect">
            <a:avLst/>
          </a:prstGeom>
        </p:spPr>
      </p:pic>
      <p:sp>
        <p:nvSpPr>
          <p:cNvPr id="8" name="AutoShape 6"/>
          <p:cNvSpPr>
            <a:spLocks noChangeArrowheads="1"/>
          </p:cNvSpPr>
          <p:nvPr/>
        </p:nvSpPr>
        <p:spPr bwMode="blackWhite">
          <a:xfrm>
            <a:off x="4115279" y="1272509"/>
            <a:ext cx="1977695" cy="2139285"/>
          </a:xfrm>
          <a:prstGeom prst="wedgeRectCallout">
            <a:avLst>
              <a:gd name="adj1" fmla="val -88414"/>
              <a:gd name="adj2" fmla="val -7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Companies like Angie’s List (established in 1995 and going online in 1999) have been around for decades</a:t>
            </a:r>
            <a:endParaRPr lang="en-US" b="1" dirty="0">
              <a:solidFill>
                <a:srgbClr val="FFFFFF"/>
              </a:solidFill>
              <a:latin typeface="Arial" charset="0"/>
              <a:cs typeface="Arial" charset="0"/>
            </a:endParaRPr>
          </a:p>
        </p:txBody>
      </p:sp>
      <p:sp>
        <p:nvSpPr>
          <p:cNvPr id="4" name="Oval 3"/>
          <p:cNvSpPr/>
          <p:nvPr/>
        </p:nvSpPr>
        <p:spPr>
          <a:xfrm>
            <a:off x="1391726" y="4542356"/>
            <a:ext cx="1622322" cy="204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7185" y="3411794"/>
            <a:ext cx="1863890" cy="1224047"/>
          </a:xfrm>
          <a:prstGeom prst="rect">
            <a:avLst/>
          </a:prstGeom>
        </p:spPr>
      </p:pic>
      <p:sp>
        <p:nvSpPr>
          <p:cNvPr id="12" name="AutoShape 6"/>
          <p:cNvSpPr>
            <a:spLocks noChangeArrowheads="1"/>
          </p:cNvSpPr>
          <p:nvPr/>
        </p:nvSpPr>
        <p:spPr bwMode="blackWhite">
          <a:xfrm>
            <a:off x="6546873" y="1317242"/>
            <a:ext cx="1977695" cy="1318097"/>
          </a:xfrm>
          <a:prstGeom prst="wedgeRectCallout">
            <a:avLst>
              <a:gd name="adj1" fmla="val 7536"/>
              <a:gd name="adj2" fmla="val 102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Geek Squad has been around since 1994…</a:t>
            </a:r>
            <a:endParaRPr lang="en-US" b="1" dirty="0">
              <a:solidFill>
                <a:srgbClr val="FFFFFF"/>
              </a:solidFill>
              <a:latin typeface="Arial" charset="0"/>
              <a:cs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4496" y="5086188"/>
            <a:ext cx="2354254" cy="805003"/>
          </a:xfrm>
          <a:prstGeom prst="rect">
            <a:avLst/>
          </a:prstGeom>
        </p:spPr>
      </p:pic>
      <p:sp>
        <p:nvSpPr>
          <p:cNvPr id="14" name="AutoShape 6"/>
          <p:cNvSpPr>
            <a:spLocks noChangeArrowheads="1"/>
          </p:cNvSpPr>
          <p:nvPr/>
        </p:nvSpPr>
        <p:spPr bwMode="blackWhite">
          <a:xfrm>
            <a:off x="4115279" y="4904105"/>
            <a:ext cx="1786445" cy="970514"/>
          </a:xfrm>
          <a:prstGeom prst="wedgeRectCallout">
            <a:avLst>
              <a:gd name="adj1" fmla="val 90064"/>
              <a:gd name="adj2" fmla="val 194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Peapod sprouted way back in 1989!</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81794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2"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7000"/>
            <a:ext cx="6893460" cy="860425"/>
          </a:xfrm>
        </p:spPr>
        <p:txBody>
          <a:bodyPr/>
          <a:lstStyle/>
          <a:p>
            <a:r>
              <a:rPr lang="en-US" sz="2400" dirty="0"/>
              <a:t>“What role, if any, do you believe</a:t>
            </a:r>
            <a:br>
              <a:rPr lang="en-US" sz="2400" dirty="0"/>
            </a:br>
            <a:r>
              <a:rPr lang="en-US" sz="2400" dirty="0"/>
              <a:t>the federal government should play</a:t>
            </a:r>
            <a:br>
              <a:rPr lang="en-US" sz="2400" dirty="0"/>
            </a:br>
            <a:r>
              <a:rPr lang="en-US" sz="2400" dirty="0"/>
              <a:t>in the regulation of Wall Street?”</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695727959"/>
              </p:ext>
            </p:extLst>
          </p:nvPr>
        </p:nvGraphicFramePr>
        <p:xfrm>
          <a:off x="495300" y="1647825"/>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50</a:t>
            </a:fld>
            <a:endParaRPr lang="en-US"/>
          </a:p>
        </p:txBody>
      </p:sp>
      <p:sp>
        <p:nvSpPr>
          <p:cNvPr id="10" name="TextBox 9"/>
          <p:cNvSpPr txBox="1"/>
          <p:nvPr/>
        </p:nvSpPr>
        <p:spPr>
          <a:xfrm>
            <a:off x="6372118" y="2496176"/>
            <a:ext cx="2771882" cy="369332"/>
          </a:xfrm>
          <a:prstGeom prst="rect">
            <a:avLst/>
          </a:prstGeom>
          <a:noFill/>
        </p:spPr>
        <p:txBody>
          <a:bodyPr wrap="square" rtlCol="0">
            <a:spAutoFit/>
          </a:bodyPr>
          <a:lstStyle/>
          <a:p>
            <a:r>
              <a:rPr lang="en-US" dirty="0"/>
              <a:t>Large: 30%</a:t>
            </a:r>
          </a:p>
        </p:txBody>
      </p:sp>
      <p:sp>
        <p:nvSpPr>
          <p:cNvPr id="11" name="TextBox 10"/>
          <p:cNvSpPr txBox="1"/>
          <p:nvPr/>
        </p:nvSpPr>
        <p:spPr>
          <a:xfrm>
            <a:off x="3942030" y="5120175"/>
            <a:ext cx="1973280" cy="369332"/>
          </a:xfrm>
          <a:prstGeom prst="rect">
            <a:avLst/>
          </a:prstGeom>
          <a:noFill/>
        </p:spPr>
        <p:txBody>
          <a:bodyPr wrap="square" rtlCol="0">
            <a:spAutoFit/>
          </a:bodyPr>
          <a:lstStyle/>
          <a:p>
            <a:r>
              <a:rPr lang="en-US" dirty="0"/>
              <a:t>Moderate: 37%</a:t>
            </a:r>
          </a:p>
        </p:txBody>
      </p:sp>
      <p:sp>
        <p:nvSpPr>
          <p:cNvPr id="12" name="TextBox 11"/>
          <p:cNvSpPr txBox="1"/>
          <p:nvPr/>
        </p:nvSpPr>
        <p:spPr>
          <a:xfrm>
            <a:off x="954747" y="4032577"/>
            <a:ext cx="2003033" cy="369332"/>
          </a:xfrm>
          <a:prstGeom prst="rect">
            <a:avLst/>
          </a:prstGeom>
          <a:noFill/>
        </p:spPr>
        <p:txBody>
          <a:bodyPr wrap="square" rtlCol="0">
            <a:spAutoFit/>
          </a:bodyPr>
          <a:lstStyle/>
          <a:p>
            <a:r>
              <a:rPr lang="en-US" dirty="0"/>
              <a:t>Minimal: 18%</a:t>
            </a:r>
          </a:p>
        </p:txBody>
      </p:sp>
      <p:sp>
        <p:nvSpPr>
          <p:cNvPr id="14" name="TextBox 13"/>
          <p:cNvSpPr txBox="1"/>
          <p:nvPr/>
        </p:nvSpPr>
        <p:spPr>
          <a:xfrm>
            <a:off x="2120382" y="1973237"/>
            <a:ext cx="1674795" cy="369332"/>
          </a:xfrm>
          <a:prstGeom prst="rect">
            <a:avLst/>
          </a:prstGeom>
          <a:noFill/>
        </p:spPr>
        <p:txBody>
          <a:bodyPr wrap="square" rtlCol="0">
            <a:spAutoFit/>
          </a:bodyPr>
          <a:lstStyle/>
          <a:p>
            <a:r>
              <a:rPr lang="en-US" dirty="0"/>
              <a:t>No role: 10%</a:t>
            </a:r>
          </a:p>
        </p:txBody>
      </p:sp>
      <p:sp>
        <p:nvSpPr>
          <p:cNvPr id="15" name="TextBox 14"/>
          <p:cNvSpPr txBox="1"/>
          <p:nvPr/>
        </p:nvSpPr>
        <p:spPr>
          <a:xfrm>
            <a:off x="4118225" y="1278493"/>
            <a:ext cx="1470918" cy="646331"/>
          </a:xfrm>
          <a:prstGeom prst="rect">
            <a:avLst/>
          </a:prstGeom>
          <a:noFill/>
        </p:spPr>
        <p:txBody>
          <a:bodyPr wrap="square" rtlCol="0">
            <a:spAutoFit/>
          </a:bodyPr>
          <a:lstStyle/>
          <a:p>
            <a:r>
              <a:rPr lang="en-US" dirty="0"/>
              <a:t>Decline to answer: 4%</a:t>
            </a:r>
          </a:p>
        </p:txBody>
      </p:sp>
      <p:sp>
        <p:nvSpPr>
          <p:cNvPr id="16" name="Rectangle 3"/>
          <p:cNvSpPr>
            <a:spLocks noChangeArrowheads="1"/>
          </p:cNvSpPr>
          <p:nvPr/>
        </p:nvSpPr>
        <p:spPr bwMode="auto">
          <a:xfrm>
            <a:off x="37178" y="6245525"/>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Institute of Politics, John F. Kennedy School of Government, Harvard University,</a:t>
            </a:r>
            <a:br>
              <a:rPr lang="en-US" sz="1100" dirty="0"/>
            </a:br>
            <a:r>
              <a:rPr lang="en-US" sz="1100" dirty="0"/>
              <a:t>at </a:t>
            </a:r>
            <a:r>
              <a:rPr lang="en-US" sz="1100" dirty="0">
                <a:hlinkClick r:id="rId3"/>
              </a:rPr>
              <a:t>http://Harvard.edu/youth-poll/Harvard-iop-spring-2016-poll</a:t>
            </a:r>
            <a:r>
              <a:rPr lang="en-US" sz="1100" dirty="0"/>
              <a:t> question 97.</a:t>
            </a:r>
          </a:p>
        </p:txBody>
      </p:sp>
    </p:spTree>
    <p:extLst>
      <p:ext uri="{BB962C8B-B14F-4D97-AF65-F5344CB8AC3E}">
        <p14:creationId xmlns:p14="http://schemas.microsoft.com/office/powerpoint/2010/main" val="4066740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Channel Preference for Home/Rental Insurance, by Age Category</a:t>
            </a:r>
          </a:p>
        </p:txBody>
      </p:sp>
      <p:pic>
        <p:nvPicPr>
          <p:cNvPr id="4" name="Picture 3"/>
          <p:cNvPicPr>
            <a:picLocks noChangeAspect="1"/>
          </p:cNvPicPr>
          <p:nvPr/>
        </p:nvPicPr>
        <p:blipFill>
          <a:blip r:embed="rId2"/>
          <a:stretch>
            <a:fillRect/>
          </a:stretch>
        </p:blipFill>
        <p:spPr>
          <a:xfrm>
            <a:off x="1998238" y="1522654"/>
            <a:ext cx="6841228" cy="4087036"/>
          </a:xfrm>
          <a:prstGeom prst="rect">
            <a:avLst/>
          </a:prstGeom>
          <a:ln>
            <a:solidFill>
              <a:srgbClr val="225A7A"/>
            </a:solidFill>
          </a:ln>
        </p:spPr>
      </p:pic>
      <p:sp>
        <p:nvSpPr>
          <p:cNvPr id="5" name="Rectangle 3"/>
          <p:cNvSpPr>
            <a:spLocks noChangeArrowheads="1"/>
          </p:cNvSpPr>
          <p:nvPr/>
        </p:nvSpPr>
        <p:spPr bwMode="auto">
          <a:xfrm>
            <a:off x="-1" y="6103635"/>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“5 Reasons Millennials Aren’t Buying Insurance from Local Agents,” Eric </a:t>
            </a:r>
            <a:r>
              <a:rPr lang="en-US" sz="1100" dirty="0" err="1"/>
              <a:t>Narisco</a:t>
            </a:r>
            <a:r>
              <a:rPr lang="en-US" sz="1100" dirty="0"/>
              <a:t>, Sept. 16, 2015 from  </a:t>
            </a:r>
            <a:r>
              <a:rPr lang="en-US" sz="1100" dirty="0">
                <a:hlinkClick r:id="rId3"/>
              </a:rPr>
              <a:t>www.PropertyCasualty360.com</a:t>
            </a:r>
            <a:r>
              <a:rPr lang="en-US" sz="1100" dirty="0"/>
              <a:t> based on a study by Effective Coverage and performed by ORC International.</a:t>
            </a:r>
          </a:p>
        </p:txBody>
      </p:sp>
      <p:sp>
        <p:nvSpPr>
          <p:cNvPr id="6" name="AutoShape 17"/>
          <p:cNvSpPr>
            <a:spLocks noChangeArrowheads="1"/>
          </p:cNvSpPr>
          <p:nvPr/>
        </p:nvSpPr>
        <p:spPr bwMode="blackWhite">
          <a:xfrm>
            <a:off x="298449" y="3376332"/>
            <a:ext cx="1534928" cy="1832666"/>
          </a:xfrm>
          <a:prstGeom prst="wedgeRectCallout">
            <a:avLst>
              <a:gd name="adj1" fmla="val 91730"/>
              <a:gd name="adj2" fmla="val -364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How much of this is a generational preference vs. having very simple insurance needs?</a:t>
            </a:r>
          </a:p>
        </p:txBody>
      </p:sp>
      <p:sp>
        <p:nvSpPr>
          <p:cNvPr id="7" name="AutoShape 17"/>
          <p:cNvSpPr>
            <a:spLocks noChangeArrowheads="1"/>
          </p:cNvSpPr>
          <p:nvPr/>
        </p:nvSpPr>
        <p:spPr bwMode="blackWhite">
          <a:xfrm>
            <a:off x="205982" y="1522654"/>
            <a:ext cx="1534928" cy="1660694"/>
          </a:xfrm>
          <a:prstGeom prst="wedgeRectCallout">
            <a:avLst>
              <a:gd name="adj1" fmla="val 97755"/>
              <a:gd name="adj2" fmla="val 720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2/3 of Millennials purchase dwelling coverage directly from the company</a:t>
            </a:r>
          </a:p>
        </p:txBody>
      </p:sp>
      <p:sp>
        <p:nvSpPr>
          <p:cNvPr id="2" name="TextBox 1"/>
          <p:cNvSpPr txBox="1"/>
          <p:nvPr/>
        </p:nvSpPr>
        <p:spPr>
          <a:xfrm>
            <a:off x="2142076" y="1112350"/>
            <a:ext cx="6841228" cy="369332"/>
          </a:xfrm>
          <a:prstGeom prst="rect">
            <a:avLst/>
          </a:prstGeom>
          <a:noFill/>
        </p:spPr>
        <p:txBody>
          <a:bodyPr wrap="square" rtlCol="0">
            <a:spAutoFit/>
          </a:bodyPr>
          <a:lstStyle/>
          <a:p>
            <a:r>
              <a:rPr lang="en-US" b="1" dirty="0"/>
              <a:t>Ages 18-29             30-49                 50-64                    65+</a:t>
            </a:r>
          </a:p>
        </p:txBody>
      </p:sp>
    </p:spTree>
    <p:extLst>
      <p:ext uri="{BB962C8B-B14F-4D97-AF65-F5344CB8AC3E}">
        <p14:creationId xmlns:p14="http://schemas.microsoft.com/office/powerpoint/2010/main" val="1074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765174" y="1030894"/>
            <a:ext cx="6467475" cy="5248275"/>
          </a:xfrm>
          <a:prstGeom prst="rect">
            <a:avLst/>
          </a:prstGeom>
        </p:spPr>
      </p:pic>
      <p:sp>
        <p:nvSpPr>
          <p:cNvPr id="7" name="Rectangle 3"/>
          <p:cNvSpPr>
            <a:spLocks noChangeArrowheads="1"/>
          </p:cNvSpPr>
          <p:nvPr/>
        </p:nvSpPr>
        <p:spPr bwMode="auto">
          <a:xfrm>
            <a:off x="-1" y="6103635"/>
            <a:ext cx="856389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Business Journal, March 5, 2015, accessed at</a:t>
            </a:r>
            <a:br>
              <a:rPr lang="en-US" sz="1100" dirty="0"/>
            </a:br>
            <a:r>
              <a:rPr lang="en-US" sz="1100" dirty="0">
                <a:hlinkClick r:id="rId3"/>
              </a:rPr>
              <a:t>http://www.gallup.com/businessjournal/181829/insurance-companies-big-problem-millennials.aspx</a:t>
            </a:r>
            <a:r>
              <a:rPr lang="en-US" sz="1100" dirty="0"/>
              <a:t> </a:t>
            </a:r>
          </a:p>
        </p:txBody>
      </p:sp>
    </p:spTree>
    <p:extLst>
      <p:ext uri="{BB962C8B-B14F-4D97-AF65-F5344CB8AC3E}">
        <p14:creationId xmlns:p14="http://schemas.microsoft.com/office/powerpoint/2010/main" val="1942933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Customers: Engagement </a:t>
            </a:r>
          </a:p>
          <a:p>
            <a:r>
              <a:rPr lang="en-US" kern="0" dirty="0"/>
              <a:t>by Generation</a:t>
            </a:r>
          </a:p>
        </p:txBody>
      </p:sp>
      <p:sp>
        <p:nvSpPr>
          <p:cNvPr id="5" name="Rectangle 3"/>
          <p:cNvSpPr>
            <a:spLocks noChangeArrowheads="1"/>
          </p:cNvSpPr>
          <p:nvPr/>
        </p:nvSpPr>
        <p:spPr bwMode="auto">
          <a:xfrm>
            <a:off x="0" y="6247520"/>
            <a:ext cx="8876872"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Gallup: “Insurance Companies Have a Big Problem with Millennials,”  Daniela Yu and Chris </a:t>
            </a:r>
            <a:r>
              <a:rPr lang="en-US" sz="1100" dirty="0" err="1"/>
              <a:t>Portera</a:t>
            </a:r>
            <a:r>
              <a:rPr lang="en-US" sz="1100" dirty="0"/>
              <a:t>, March 5, 2015</a:t>
            </a:r>
          </a:p>
        </p:txBody>
      </p:sp>
      <p:pic>
        <p:nvPicPr>
          <p:cNvPr id="7" name="Picture 6"/>
          <p:cNvPicPr>
            <a:picLocks noChangeAspect="1"/>
          </p:cNvPicPr>
          <p:nvPr/>
        </p:nvPicPr>
        <p:blipFill>
          <a:blip r:embed="rId2"/>
          <a:stretch>
            <a:fillRect/>
          </a:stretch>
        </p:blipFill>
        <p:spPr>
          <a:xfrm>
            <a:off x="1847603" y="1403132"/>
            <a:ext cx="7296397" cy="4283452"/>
          </a:xfrm>
          <a:prstGeom prst="rect">
            <a:avLst/>
          </a:prstGeom>
        </p:spPr>
      </p:pic>
      <p:sp>
        <p:nvSpPr>
          <p:cNvPr id="8" name="AutoShape 17"/>
          <p:cNvSpPr>
            <a:spLocks noChangeArrowheads="1"/>
          </p:cNvSpPr>
          <p:nvPr/>
        </p:nvSpPr>
        <p:spPr bwMode="blackWhite">
          <a:xfrm>
            <a:off x="125023" y="1705240"/>
            <a:ext cx="1372696" cy="3736165"/>
          </a:xfrm>
          <a:prstGeom prst="wedgeRectCallout">
            <a:avLst>
              <a:gd name="adj1" fmla="val 74115"/>
              <a:gd name="adj2" fmla="val -32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are the least likely to be engaged with their insurer</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are more twice as likely to buy online</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families influence their choice in insurers</a:t>
            </a:r>
          </a:p>
        </p:txBody>
      </p:sp>
      <p:sp>
        <p:nvSpPr>
          <p:cNvPr id="9" name="Rectangle 8"/>
          <p:cNvSpPr/>
          <p:nvPr/>
        </p:nvSpPr>
        <p:spPr>
          <a:xfrm>
            <a:off x="2412124" y="1529255"/>
            <a:ext cx="1040524" cy="42882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2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Ways for Businesses to Contact Millennials = Social Media &amp; Chat</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pic>
        <p:nvPicPr>
          <p:cNvPr id="5" name="Picture 4"/>
          <p:cNvPicPr>
            <a:picLocks noChangeAspect="1"/>
          </p:cNvPicPr>
          <p:nvPr/>
        </p:nvPicPr>
        <p:blipFill>
          <a:blip r:embed="rId2"/>
          <a:stretch>
            <a:fillRect/>
          </a:stretch>
        </p:blipFill>
        <p:spPr>
          <a:xfrm>
            <a:off x="485775" y="1017588"/>
            <a:ext cx="8115300" cy="5267325"/>
          </a:xfrm>
          <a:prstGeom prst="rect">
            <a:avLst/>
          </a:prstGeom>
        </p:spPr>
      </p:pic>
      <p:pic>
        <p:nvPicPr>
          <p:cNvPr id="6" name="Picture 5"/>
          <p:cNvPicPr>
            <a:picLocks noChangeAspect="1"/>
          </p:cNvPicPr>
          <p:nvPr/>
        </p:nvPicPr>
        <p:blipFill>
          <a:blip r:embed="rId3"/>
          <a:stretch>
            <a:fillRect/>
          </a:stretch>
        </p:blipFill>
        <p:spPr>
          <a:xfrm>
            <a:off x="1342811" y="6409531"/>
            <a:ext cx="6191250" cy="304800"/>
          </a:xfrm>
          <a:prstGeom prst="rect">
            <a:avLst/>
          </a:prstGeom>
        </p:spPr>
      </p:pic>
      <p:sp>
        <p:nvSpPr>
          <p:cNvPr id="7" name="TextBox 6"/>
          <p:cNvSpPr txBox="1"/>
          <p:nvPr/>
        </p:nvSpPr>
        <p:spPr>
          <a:xfrm>
            <a:off x="698928" y="6431126"/>
            <a:ext cx="667321" cy="261610"/>
          </a:xfrm>
          <a:prstGeom prst="rect">
            <a:avLst/>
          </a:prstGeom>
          <a:noFill/>
        </p:spPr>
        <p:txBody>
          <a:bodyPr wrap="square" rtlCol="0">
            <a:spAutoFit/>
          </a:bodyPr>
          <a:lstStyle/>
          <a:p>
            <a:r>
              <a:rPr lang="en-US" sz="1100" dirty="0"/>
              <a:t>Source:</a:t>
            </a:r>
          </a:p>
        </p:txBody>
      </p:sp>
    </p:spTree>
    <p:extLst>
      <p:ext uri="{BB962C8B-B14F-4D97-AF65-F5344CB8AC3E}">
        <p14:creationId xmlns:p14="http://schemas.microsoft.com/office/powerpoint/2010/main" val="1361064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21" y="127000"/>
            <a:ext cx="7400925" cy="860425"/>
          </a:xfrm>
        </p:spPr>
        <p:txBody>
          <a:bodyPr/>
          <a:lstStyle/>
          <a:p>
            <a:r>
              <a:rPr lang="en-US" sz="2600" dirty="0"/>
              <a:t>Gallup: Insurance companies see substantial business gains when they </a:t>
            </a:r>
            <a:r>
              <a:rPr lang="en-US" sz="2600" dirty="0">
                <a:hlinkClick r:id="rId2"/>
              </a:rPr>
              <a:t>engage customers</a:t>
            </a:r>
            <a:r>
              <a:rPr lang="en-US" sz="2600" dirty="0"/>
              <a:t> </a:t>
            </a:r>
          </a:p>
        </p:txBody>
      </p:sp>
      <p:sp>
        <p:nvSpPr>
          <p:cNvPr id="3" name="Text Placeholder 2"/>
          <p:cNvSpPr>
            <a:spLocks noGrp="1"/>
          </p:cNvSpPr>
          <p:nvPr>
            <p:ph type="body" idx="1"/>
          </p:nvPr>
        </p:nvSpPr>
        <p:spPr>
          <a:xfrm>
            <a:off x="447675" y="1343025"/>
            <a:ext cx="8153400" cy="4652963"/>
          </a:xfrm>
        </p:spPr>
        <p:txBody>
          <a:bodyPr/>
          <a:lstStyle/>
          <a:p>
            <a:r>
              <a:rPr lang="en-US" sz="2800" dirty="0"/>
              <a:t>Compared with their actively disengaged counterparts, engaged insurance customers</a:t>
            </a:r>
          </a:p>
          <a:p>
            <a:pPr lvl="1"/>
            <a:r>
              <a:rPr lang="en-US" sz="2400" dirty="0"/>
              <a:t>are less sensitive about pricing when selecting and retaining a primary insurance carrier,</a:t>
            </a:r>
          </a:p>
          <a:p>
            <a:pPr lvl="1"/>
            <a:r>
              <a:rPr lang="en-US" sz="2400" dirty="0"/>
              <a:t>spend more and buy a wider variety of products, including financial offerings, from their insurer than do actively disengaged customers, and</a:t>
            </a:r>
          </a:p>
          <a:p>
            <a:pPr lvl="1"/>
            <a:r>
              <a:rPr lang="en-US" sz="2400" dirty="0"/>
              <a:t>they also stay with the company longer and are more likely to recommend it to others</a:t>
            </a:r>
            <a:r>
              <a:rPr lang="en-US" dirty="0"/>
              <a:t>.</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00BC345D-58F2-4414-BF4A-B7296ABFC7EB}" type="slidenum">
              <a:rPr lang="en-US" smtClean="0"/>
              <a:pPr>
                <a:defRPr/>
              </a:pPr>
              <a:t>55</a:t>
            </a:fld>
            <a:endParaRPr lang="en-US"/>
          </a:p>
        </p:txBody>
      </p:sp>
    </p:spTree>
    <p:extLst>
      <p:ext uri="{BB962C8B-B14F-4D97-AF65-F5344CB8AC3E}">
        <p14:creationId xmlns:p14="http://schemas.microsoft.com/office/powerpoint/2010/main" val="2787785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Drives Millennials</a:t>
            </a:r>
            <a:br>
              <a:rPr lang="en-US" dirty="0"/>
            </a:br>
            <a:r>
              <a:rPr lang="en-US" dirty="0"/>
              <a:t>to Engage with Insurers</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2402735079"/>
              </p:ext>
            </p:extLst>
          </p:nvPr>
        </p:nvGraphicFramePr>
        <p:xfrm>
          <a:off x="447675" y="1134117"/>
          <a:ext cx="7792199" cy="522732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3715499">
                  <a:extLst>
                    <a:ext uri="{9D8B030D-6E8A-4147-A177-3AD203B41FA5}">
                      <a16:colId xmlns:a16="http://schemas.microsoft.com/office/drawing/2014/main" val="20001"/>
                    </a:ext>
                  </a:extLst>
                </a:gridCol>
              </a:tblGrid>
              <a:tr h="370840">
                <a:tc>
                  <a:txBody>
                    <a:bodyPr/>
                    <a:lstStyle/>
                    <a:p>
                      <a:r>
                        <a:rPr lang="en-US" dirty="0"/>
                        <a:t>Services</a:t>
                      </a:r>
                      <a:r>
                        <a:rPr lang="en-US" baseline="0" dirty="0"/>
                        <a:t> that </a:t>
                      </a:r>
                      <a:r>
                        <a:rPr lang="en-US" dirty="0"/>
                        <a:t>Drive Millennial Engagement (in order of influence on engagement)</a:t>
                      </a:r>
                    </a:p>
                  </a:txBody>
                  <a:tcPr/>
                </a:tc>
                <a:tc>
                  <a:txBody>
                    <a:bodyPr/>
                    <a:lstStyle/>
                    <a:p>
                      <a:r>
                        <a:rPr lang="en-US" dirty="0"/>
                        <a:t>Percent of Customers That</a:t>
                      </a:r>
                      <a:r>
                        <a:rPr lang="en-US" baseline="0" dirty="0"/>
                        <a:t> are Extremely Satisfied with this Service</a:t>
                      </a:r>
                      <a:endParaRPr lang="en-US" dirty="0"/>
                    </a:p>
                  </a:txBody>
                  <a:tcPr/>
                </a:tc>
                <a:extLst>
                  <a:ext uri="{0D108BD9-81ED-4DB2-BD59-A6C34878D82A}">
                    <a16:rowId xmlns:a16="http://schemas.microsoft.com/office/drawing/2014/main" val="10000"/>
                  </a:ext>
                </a:extLst>
              </a:tr>
              <a:tr h="370840">
                <a:tc>
                  <a:txBody>
                    <a:bodyPr/>
                    <a:lstStyle/>
                    <a:p>
                      <a:r>
                        <a:rPr lang="en-US" dirty="0"/>
                        <a:t>Keeping your account and personal information secure</a:t>
                      </a:r>
                    </a:p>
                  </a:txBody>
                  <a:tcPr/>
                </a:tc>
                <a:tc>
                  <a:txBody>
                    <a:bodyPr/>
                    <a:lstStyle/>
                    <a:p>
                      <a:r>
                        <a:rPr lang="en-US" dirty="0"/>
                        <a:t>50%</a:t>
                      </a:r>
                    </a:p>
                  </a:txBody>
                  <a:tcPr/>
                </a:tc>
                <a:extLst>
                  <a:ext uri="{0D108BD9-81ED-4DB2-BD59-A6C34878D82A}">
                    <a16:rowId xmlns:a16="http://schemas.microsoft.com/office/drawing/2014/main" val="10001"/>
                  </a:ext>
                </a:extLst>
              </a:tr>
              <a:tr h="370840">
                <a:tc>
                  <a:txBody>
                    <a:bodyPr/>
                    <a:lstStyle/>
                    <a:p>
                      <a:r>
                        <a:rPr lang="en-US" dirty="0"/>
                        <a:t>Ease of making changes to</a:t>
                      </a:r>
                      <a:r>
                        <a:rPr lang="en-US" baseline="0" dirty="0"/>
                        <a:t> your coverage</a:t>
                      </a:r>
                      <a:endParaRPr lang="en-US" dirty="0"/>
                    </a:p>
                  </a:txBody>
                  <a:tcPr/>
                </a:tc>
                <a:tc>
                  <a:txBody>
                    <a:bodyPr/>
                    <a:lstStyle/>
                    <a:p>
                      <a:r>
                        <a:rPr lang="en-US" dirty="0"/>
                        <a:t>43%</a:t>
                      </a:r>
                    </a:p>
                  </a:txBody>
                  <a:tcPr/>
                </a:tc>
                <a:extLst>
                  <a:ext uri="{0D108BD9-81ED-4DB2-BD59-A6C34878D82A}">
                    <a16:rowId xmlns:a16="http://schemas.microsoft.com/office/drawing/2014/main" val="10002"/>
                  </a:ext>
                </a:extLst>
              </a:tr>
              <a:tr h="370840">
                <a:tc>
                  <a:txBody>
                    <a:bodyPr/>
                    <a:lstStyle/>
                    <a:p>
                      <a:r>
                        <a:rPr lang="en-US" dirty="0"/>
                        <a:t>Finding</a:t>
                      </a:r>
                      <a:r>
                        <a:rPr lang="en-US" baseline="0" dirty="0"/>
                        <a:t> answers to your insurance questions</a:t>
                      </a:r>
                      <a:endParaRPr lang="en-US" dirty="0"/>
                    </a:p>
                  </a:txBody>
                  <a:tcPr/>
                </a:tc>
                <a:tc>
                  <a:txBody>
                    <a:bodyPr/>
                    <a:lstStyle/>
                    <a:p>
                      <a:r>
                        <a:rPr lang="en-US" dirty="0"/>
                        <a:t>35%</a:t>
                      </a:r>
                    </a:p>
                  </a:txBody>
                  <a:tcPr/>
                </a:tc>
                <a:extLst>
                  <a:ext uri="{0D108BD9-81ED-4DB2-BD59-A6C34878D82A}">
                    <a16:rowId xmlns:a16="http://schemas.microsoft.com/office/drawing/2014/main" val="10003"/>
                  </a:ext>
                </a:extLst>
              </a:tr>
              <a:tr h="370840">
                <a:tc>
                  <a:txBody>
                    <a:bodyPr/>
                    <a:lstStyle/>
                    <a:p>
                      <a:r>
                        <a:rPr lang="en-US" dirty="0"/>
                        <a:t>Offering the</a:t>
                      </a:r>
                      <a:r>
                        <a:rPr lang="en-US" baseline="0" dirty="0"/>
                        <a:t> services you need online</a:t>
                      </a:r>
                      <a:endParaRPr lang="en-US" dirty="0"/>
                    </a:p>
                  </a:txBody>
                  <a:tcPr/>
                </a:tc>
                <a:tc>
                  <a:txBody>
                    <a:bodyPr/>
                    <a:lstStyle/>
                    <a:p>
                      <a:r>
                        <a:rPr lang="en-US" dirty="0"/>
                        <a:t>40%</a:t>
                      </a:r>
                    </a:p>
                  </a:txBody>
                  <a:tcPr/>
                </a:tc>
                <a:extLst>
                  <a:ext uri="{0D108BD9-81ED-4DB2-BD59-A6C34878D82A}">
                    <a16:rowId xmlns:a16="http://schemas.microsoft.com/office/drawing/2014/main" val="10004"/>
                  </a:ext>
                </a:extLst>
              </a:tr>
              <a:tr h="370840">
                <a:tc>
                  <a:txBody>
                    <a:bodyPr/>
                    <a:lstStyle/>
                    <a:p>
                      <a:r>
                        <a:rPr lang="en-US" dirty="0"/>
                        <a:t>Ease of managing your account</a:t>
                      </a:r>
                    </a:p>
                  </a:txBody>
                  <a:tcPr/>
                </a:tc>
                <a:tc>
                  <a:txBody>
                    <a:bodyPr/>
                    <a:lstStyle/>
                    <a:p>
                      <a:r>
                        <a:rPr lang="en-US" dirty="0"/>
                        <a:t>44%</a:t>
                      </a:r>
                    </a:p>
                  </a:txBody>
                  <a:tcPr/>
                </a:tc>
                <a:extLst>
                  <a:ext uri="{0D108BD9-81ED-4DB2-BD59-A6C34878D82A}">
                    <a16:rowId xmlns:a16="http://schemas.microsoft.com/office/drawing/2014/main" val="10005"/>
                  </a:ext>
                </a:extLst>
              </a:tr>
              <a:tr h="370840">
                <a:tc>
                  <a:txBody>
                    <a:bodyPr/>
                    <a:lstStyle/>
                    <a:p>
                      <a:r>
                        <a:rPr lang="en-US" dirty="0"/>
                        <a:t>Ease of</a:t>
                      </a:r>
                      <a:r>
                        <a:rPr lang="en-US" baseline="0" dirty="0"/>
                        <a:t> payment features</a:t>
                      </a:r>
                      <a:endParaRPr lang="en-US" dirty="0"/>
                    </a:p>
                  </a:txBody>
                  <a:tcPr/>
                </a:tc>
                <a:tc>
                  <a:txBody>
                    <a:bodyPr/>
                    <a:lstStyle/>
                    <a:p>
                      <a:r>
                        <a:rPr lang="en-US" dirty="0"/>
                        <a:t>52%</a:t>
                      </a:r>
                    </a:p>
                  </a:txBody>
                  <a:tcPr/>
                </a:tc>
                <a:extLst>
                  <a:ext uri="{0D108BD9-81ED-4DB2-BD59-A6C34878D82A}">
                    <a16:rowId xmlns:a16="http://schemas.microsoft.com/office/drawing/2014/main" val="10006"/>
                  </a:ext>
                </a:extLst>
              </a:tr>
              <a:tr h="370840">
                <a:tc>
                  <a:txBody>
                    <a:bodyPr/>
                    <a:lstStyle/>
                    <a:p>
                      <a:r>
                        <a:rPr lang="en-US" dirty="0"/>
                        <a:t>Ease of access to information about your</a:t>
                      </a:r>
                      <a:r>
                        <a:rPr lang="en-US" baseline="0" dirty="0"/>
                        <a:t> policies</a:t>
                      </a:r>
                      <a:endParaRPr lang="en-US" dirty="0"/>
                    </a:p>
                  </a:txBody>
                  <a:tcPr/>
                </a:tc>
                <a:tc>
                  <a:txBody>
                    <a:bodyPr/>
                    <a:lstStyle/>
                    <a:p>
                      <a:r>
                        <a:rPr lang="en-US" dirty="0"/>
                        <a:t>42%</a:t>
                      </a:r>
                    </a:p>
                  </a:txBody>
                  <a:tcPr/>
                </a:tc>
                <a:extLst>
                  <a:ext uri="{0D108BD9-81ED-4DB2-BD59-A6C34878D82A}">
                    <a16:rowId xmlns:a16="http://schemas.microsoft.com/office/drawing/2014/main" val="10007"/>
                  </a:ext>
                </a:extLst>
              </a:tr>
              <a:tr h="370840">
                <a:tc>
                  <a:txBody>
                    <a:bodyPr/>
                    <a:lstStyle/>
                    <a:p>
                      <a:r>
                        <a:rPr lang="en-US" dirty="0"/>
                        <a:t>Ease of navigating</a:t>
                      </a:r>
                      <a:r>
                        <a:rPr lang="en-US" baseline="0" dirty="0"/>
                        <a:t> the website</a:t>
                      </a:r>
                      <a:endParaRPr lang="en-US" dirty="0"/>
                    </a:p>
                  </a:txBody>
                  <a:tcPr/>
                </a:tc>
                <a:tc>
                  <a:txBody>
                    <a:bodyPr/>
                    <a:lstStyle/>
                    <a:p>
                      <a:r>
                        <a:rPr lang="en-US" dirty="0"/>
                        <a:t>34%</a:t>
                      </a:r>
                    </a:p>
                  </a:txBody>
                  <a:tcPr/>
                </a:tc>
                <a:extLst>
                  <a:ext uri="{0D108BD9-81ED-4DB2-BD59-A6C34878D82A}">
                    <a16:rowId xmlns:a16="http://schemas.microsoft.com/office/drawing/2014/main" val="10008"/>
                  </a:ext>
                </a:extLst>
              </a:tr>
            </a:tbl>
          </a:graphicData>
        </a:graphic>
      </p:graphicFrame>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CAFC86FA-B60D-423D-926C-A543DAD8D6AE}" type="slidenum">
              <a:rPr lang="en-US" smtClean="0"/>
              <a:pPr>
                <a:defRPr/>
              </a:pPr>
              <a:t>56</a:t>
            </a:fld>
            <a:endParaRPr lang="en-US"/>
          </a:p>
        </p:txBody>
      </p:sp>
      <p:sp>
        <p:nvSpPr>
          <p:cNvPr id="7" name="Rectangle 3"/>
          <p:cNvSpPr>
            <a:spLocks noChangeArrowheads="1"/>
          </p:cNvSpPr>
          <p:nvPr/>
        </p:nvSpPr>
        <p:spPr bwMode="auto">
          <a:xfrm>
            <a:off x="27612" y="6515195"/>
            <a:ext cx="8753582"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Gallup: “Insurance Companies Have a Big Problem with Millennials,”  Daniela Yu and Chris </a:t>
            </a:r>
            <a:r>
              <a:rPr lang="en-US" sz="1100" dirty="0" err="1"/>
              <a:t>Portera</a:t>
            </a:r>
            <a:r>
              <a:rPr lang="en-US" sz="1100" dirty="0"/>
              <a:t>, March 5, 2015</a:t>
            </a:r>
          </a:p>
        </p:txBody>
      </p:sp>
      <p:sp>
        <p:nvSpPr>
          <p:cNvPr id="8" name="Rectangle 7"/>
          <p:cNvSpPr/>
          <p:nvPr/>
        </p:nvSpPr>
        <p:spPr>
          <a:xfrm>
            <a:off x="298450" y="2095928"/>
            <a:ext cx="4951644" cy="12431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utoShape 17"/>
          <p:cNvSpPr>
            <a:spLocks noChangeArrowheads="1"/>
          </p:cNvSpPr>
          <p:nvPr/>
        </p:nvSpPr>
        <p:spPr bwMode="blackWhite">
          <a:xfrm>
            <a:off x="6863137" y="2095927"/>
            <a:ext cx="1918057" cy="2270589"/>
          </a:xfrm>
          <a:prstGeom prst="wedgeRectCallout">
            <a:avLst>
              <a:gd name="adj1" fmla="val -158867"/>
              <a:gd name="adj2" fmla="val -282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Data security and ease of making coverage changes are keys to successful engagement with Millennial insurance buyers</a:t>
            </a:r>
          </a:p>
        </p:txBody>
      </p:sp>
    </p:spTree>
    <p:extLst>
      <p:ext uri="{BB962C8B-B14F-4D97-AF65-F5344CB8AC3E}">
        <p14:creationId xmlns:p14="http://schemas.microsoft.com/office/powerpoint/2010/main" val="54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Communicate with Millennials:</a:t>
            </a:r>
            <a:br>
              <a:rPr lang="en-US" dirty="0"/>
            </a:br>
            <a:r>
              <a:rPr lang="en-US" dirty="0"/>
              <a:t>Facebook Messenger?</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pic>
        <p:nvPicPr>
          <p:cNvPr id="5" name="Picture 4"/>
          <p:cNvPicPr>
            <a:picLocks noChangeAspect="1"/>
          </p:cNvPicPr>
          <p:nvPr/>
        </p:nvPicPr>
        <p:blipFill>
          <a:blip r:embed="rId2"/>
          <a:stretch>
            <a:fillRect/>
          </a:stretch>
        </p:blipFill>
        <p:spPr>
          <a:xfrm>
            <a:off x="430177" y="1064232"/>
            <a:ext cx="4276725" cy="5181600"/>
          </a:xfrm>
          <a:prstGeom prst="rect">
            <a:avLst/>
          </a:prstGeom>
        </p:spPr>
      </p:pic>
      <p:sp>
        <p:nvSpPr>
          <p:cNvPr id="6" name="Oval 5"/>
          <p:cNvSpPr/>
          <p:nvPr/>
        </p:nvSpPr>
        <p:spPr>
          <a:xfrm>
            <a:off x="523983" y="5118736"/>
            <a:ext cx="4017196" cy="11270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17"/>
          <p:cNvSpPr>
            <a:spLocks noChangeArrowheads="1"/>
          </p:cNvSpPr>
          <p:nvPr/>
        </p:nvSpPr>
        <p:spPr bwMode="blackWhite">
          <a:xfrm>
            <a:off x="5291192" y="1619038"/>
            <a:ext cx="3309884" cy="1915274"/>
          </a:xfrm>
          <a:prstGeom prst="wedgeRectCallout">
            <a:avLst>
              <a:gd name="adj1" fmla="val -110173"/>
              <a:gd name="adj2" fmla="val -81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Hyatt started offering Customer Service via Facebook Messenger in Nov 2015</a:t>
            </a:r>
          </a:p>
        </p:txBody>
      </p:sp>
      <p:sp>
        <p:nvSpPr>
          <p:cNvPr id="10" name="AutoShape 17"/>
          <p:cNvSpPr>
            <a:spLocks noChangeArrowheads="1"/>
          </p:cNvSpPr>
          <p:nvPr/>
        </p:nvSpPr>
        <p:spPr bwMode="blackWhite">
          <a:xfrm>
            <a:off x="5291192" y="4874825"/>
            <a:ext cx="3309883" cy="1531503"/>
          </a:xfrm>
          <a:prstGeom prst="wedgeRectCallout">
            <a:avLst>
              <a:gd name="adj1" fmla="val -90125"/>
              <a:gd name="adj2" fmla="val 127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Within a month, the volume of messages received rose by 20 times</a:t>
            </a:r>
          </a:p>
        </p:txBody>
      </p:sp>
      <p:pic>
        <p:nvPicPr>
          <p:cNvPr id="12" name="Picture 11"/>
          <p:cNvPicPr>
            <a:picLocks noChangeAspect="1"/>
          </p:cNvPicPr>
          <p:nvPr/>
        </p:nvPicPr>
        <p:blipFill>
          <a:blip r:embed="rId3"/>
          <a:stretch>
            <a:fillRect/>
          </a:stretch>
        </p:blipFill>
        <p:spPr>
          <a:xfrm>
            <a:off x="1342811" y="6409531"/>
            <a:ext cx="6191250" cy="304800"/>
          </a:xfrm>
          <a:prstGeom prst="rect">
            <a:avLst/>
          </a:prstGeom>
        </p:spPr>
      </p:pic>
      <p:sp>
        <p:nvSpPr>
          <p:cNvPr id="13" name="TextBox 12"/>
          <p:cNvSpPr txBox="1"/>
          <p:nvPr/>
        </p:nvSpPr>
        <p:spPr>
          <a:xfrm>
            <a:off x="635553" y="6424244"/>
            <a:ext cx="802722" cy="261610"/>
          </a:xfrm>
          <a:prstGeom prst="rect">
            <a:avLst/>
          </a:prstGeom>
          <a:noFill/>
        </p:spPr>
        <p:txBody>
          <a:bodyPr wrap="square" rtlCol="0">
            <a:spAutoFit/>
          </a:bodyPr>
          <a:lstStyle/>
          <a:p>
            <a:r>
              <a:rPr lang="en-US" sz="1100" dirty="0"/>
              <a:t>Source:</a:t>
            </a:r>
          </a:p>
        </p:txBody>
      </p:sp>
    </p:spTree>
    <p:extLst>
      <p:ext uri="{BB962C8B-B14F-4D97-AF65-F5344CB8AC3E}">
        <p14:creationId xmlns:p14="http://schemas.microsoft.com/office/powerpoint/2010/main" val="30126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Portrait of Millennials (from</a:t>
            </a:r>
            <a:br>
              <a:rPr lang="en-US" sz="4000" b="1" dirty="0">
                <a:solidFill>
                  <a:srgbClr val="FFFFFF"/>
                </a:solidFill>
              </a:rPr>
            </a:br>
            <a:r>
              <a:rPr lang="en-US" sz="4000" b="1" dirty="0">
                <a:solidFill>
                  <a:srgbClr val="FFFFFF"/>
                </a:solidFill>
              </a:rPr>
              <a:t>“Marketing to Millennials”*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58</a:t>
            </a:fld>
            <a:endParaRPr lang="en-US"/>
          </a:p>
        </p:txBody>
      </p:sp>
      <p:sp>
        <p:nvSpPr>
          <p:cNvPr id="9" name="Rectangle 3"/>
          <p:cNvSpPr>
            <a:spLocks noChangeArrowheads="1"/>
          </p:cNvSpPr>
          <p:nvPr/>
        </p:nvSpPr>
        <p:spPr bwMode="auto">
          <a:xfrm>
            <a:off x="0" y="6087785"/>
            <a:ext cx="8563897"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*Jeff Fromm and Christie </a:t>
            </a:r>
            <a:r>
              <a:rPr lang="en-US" sz="1100" dirty="0" err="1"/>
              <a:t>Garton</a:t>
            </a:r>
            <a:r>
              <a:rPr lang="en-US" sz="1100" dirty="0"/>
              <a:t>, </a:t>
            </a:r>
            <a:r>
              <a:rPr lang="en-US" sz="1100" i="1" dirty="0"/>
              <a:t>Marketing to Millennials</a:t>
            </a:r>
            <a:r>
              <a:rPr lang="en-US" sz="1100" dirty="0"/>
              <a:t>, American Management Association, 2013.</a:t>
            </a:r>
          </a:p>
        </p:txBody>
      </p:sp>
    </p:spTree>
    <p:extLst>
      <p:ext uri="{BB962C8B-B14F-4D97-AF65-F5344CB8AC3E}">
        <p14:creationId xmlns:p14="http://schemas.microsoft.com/office/powerpoint/2010/main" val="37483503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New Rules of Marketing to Millennials: The Participation Economy</a:t>
            </a:r>
          </a:p>
        </p:txBody>
      </p:sp>
      <p:sp>
        <p:nvSpPr>
          <p:cNvPr id="5" name="Rectangle 3"/>
          <p:cNvSpPr>
            <a:spLocks noChangeArrowheads="1"/>
          </p:cNvSpPr>
          <p:nvPr/>
        </p:nvSpPr>
        <p:spPr bwMode="auto">
          <a:xfrm>
            <a:off x="-1" y="6433725"/>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Jeff Fromm and Christie </a:t>
            </a:r>
            <a:r>
              <a:rPr lang="en-US" sz="1100" dirty="0" err="1"/>
              <a:t>Garton</a:t>
            </a:r>
            <a:r>
              <a:rPr lang="en-US" sz="1100" dirty="0"/>
              <a:t>, </a:t>
            </a:r>
            <a:r>
              <a:rPr lang="en-US" sz="1100" i="1" dirty="0"/>
              <a:t>Marketing to Millennials</a:t>
            </a:r>
            <a:r>
              <a:rPr lang="en-US" sz="1100" dirty="0"/>
              <a:t>, American Management Association, 2013, p. 5 and p.10.</a:t>
            </a:r>
          </a:p>
        </p:txBody>
      </p:sp>
      <p:sp>
        <p:nvSpPr>
          <p:cNvPr id="6" name="Rectangle 5"/>
          <p:cNvSpPr/>
          <p:nvPr/>
        </p:nvSpPr>
        <p:spPr>
          <a:xfrm>
            <a:off x="553646" y="1090068"/>
            <a:ext cx="7990145" cy="2677656"/>
          </a:xfrm>
          <a:prstGeom prst="rect">
            <a:avLst/>
          </a:prstGeom>
        </p:spPr>
        <p:txBody>
          <a:bodyPr wrap="square">
            <a:spAutoFit/>
          </a:bodyPr>
          <a:lstStyle/>
          <a:p>
            <a:pPr marL="342900" indent="-34290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With Millennials, brands are no longer in control of their own image and message</a:t>
            </a:r>
            <a:endParaRPr lang="en-US" sz="2800" b="1" i="1" u="sng" dirty="0">
              <a:solidFill>
                <a:srgbClr val="008542"/>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FF0000"/>
              </a:buClr>
              <a:buFont typeface="Wingdings" panose="05000000000000000000" pitchFamily="2" charset="2"/>
              <a:buChar char="q"/>
            </a:pPr>
            <a:endParaRPr lang="en-US" sz="2800" u="sng" dirty="0">
              <a:solidFill>
                <a:srgbClr val="008542"/>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Millennials derive value from being engaged in product development, advertising, social interactions, and other aspects of marketing</a:t>
            </a:r>
          </a:p>
        </p:txBody>
      </p:sp>
      <p:graphicFrame>
        <p:nvGraphicFramePr>
          <p:cNvPr id="2" name="Table 1"/>
          <p:cNvGraphicFramePr>
            <a:graphicFrameLocks noGrp="1"/>
          </p:cNvGraphicFramePr>
          <p:nvPr>
            <p:extLst>
              <p:ext uri="{D42A27DB-BD31-4B8C-83A1-F6EECF244321}">
                <p14:modId xmlns:p14="http://schemas.microsoft.com/office/powerpoint/2010/main" val="1095995365"/>
              </p:ext>
            </p:extLst>
          </p:nvPr>
        </p:nvGraphicFramePr>
        <p:xfrm>
          <a:off x="1788394" y="3845858"/>
          <a:ext cx="5156936" cy="2225040"/>
        </p:xfrm>
        <a:graphic>
          <a:graphicData uri="http://schemas.openxmlformats.org/drawingml/2006/table">
            <a:tbl>
              <a:tblPr firstRow="1" bandRow="1">
                <a:tableStyleId>{5C22544A-7EE6-4342-B048-85BDC9FD1C3A}</a:tableStyleId>
              </a:tblPr>
              <a:tblGrid>
                <a:gridCol w="2485655">
                  <a:extLst>
                    <a:ext uri="{9D8B030D-6E8A-4147-A177-3AD203B41FA5}">
                      <a16:colId xmlns:a16="http://schemas.microsoft.com/office/drawing/2014/main" val="20000"/>
                    </a:ext>
                  </a:extLst>
                </a:gridCol>
                <a:gridCol w="2671281">
                  <a:extLst>
                    <a:ext uri="{9D8B030D-6E8A-4147-A177-3AD203B41FA5}">
                      <a16:colId xmlns:a16="http://schemas.microsoft.com/office/drawing/2014/main" val="20001"/>
                    </a:ext>
                  </a:extLst>
                </a:gridCol>
              </a:tblGrid>
              <a:tr h="370840">
                <a:tc>
                  <a:txBody>
                    <a:bodyPr/>
                    <a:lstStyle/>
                    <a:p>
                      <a:pPr algn="ctr"/>
                      <a:r>
                        <a:rPr lang="en-US" dirty="0"/>
                        <a:t>Old</a:t>
                      </a:r>
                      <a:r>
                        <a:rPr lang="en-US" baseline="0" dirty="0"/>
                        <a:t> Model</a:t>
                      </a:r>
                      <a:endParaRPr lang="en-US" dirty="0"/>
                    </a:p>
                  </a:txBody>
                  <a:tcPr/>
                </a:tc>
                <a:tc>
                  <a:txBody>
                    <a:bodyPr/>
                    <a:lstStyle/>
                    <a:p>
                      <a:pPr algn="ctr"/>
                      <a:r>
                        <a:rPr lang="en-US" dirty="0"/>
                        <a:t>New Model</a:t>
                      </a:r>
                    </a:p>
                  </a:txBody>
                  <a:tcPr/>
                </a:tc>
                <a:extLst>
                  <a:ext uri="{0D108BD9-81ED-4DB2-BD59-A6C34878D82A}">
                    <a16:rowId xmlns:a16="http://schemas.microsoft.com/office/drawing/2014/main" val="10000"/>
                  </a:ext>
                </a:extLst>
              </a:tr>
              <a:tr h="370840">
                <a:tc>
                  <a:txBody>
                    <a:bodyPr/>
                    <a:lstStyle/>
                    <a:p>
                      <a:r>
                        <a:rPr lang="en-US" dirty="0"/>
                        <a:t>Interruption</a:t>
                      </a:r>
                    </a:p>
                  </a:txBody>
                  <a:tcPr/>
                </a:tc>
                <a:tc>
                  <a:txBody>
                    <a:bodyPr/>
                    <a:lstStyle/>
                    <a:p>
                      <a:r>
                        <a:rPr lang="en-US" dirty="0"/>
                        <a:t>Engagement</a:t>
                      </a:r>
                    </a:p>
                  </a:txBody>
                  <a:tcPr/>
                </a:tc>
                <a:extLst>
                  <a:ext uri="{0D108BD9-81ED-4DB2-BD59-A6C34878D82A}">
                    <a16:rowId xmlns:a16="http://schemas.microsoft.com/office/drawing/2014/main" val="10001"/>
                  </a:ext>
                </a:extLst>
              </a:tr>
              <a:tr h="370840">
                <a:tc>
                  <a:txBody>
                    <a:bodyPr/>
                    <a:lstStyle/>
                    <a:p>
                      <a:r>
                        <a:rPr lang="en-US" dirty="0"/>
                        <a:t>Reaction</a:t>
                      </a:r>
                    </a:p>
                  </a:txBody>
                  <a:tcPr/>
                </a:tc>
                <a:tc>
                  <a:txBody>
                    <a:bodyPr/>
                    <a:lstStyle/>
                    <a:p>
                      <a:r>
                        <a:rPr lang="en-US" dirty="0"/>
                        <a:t>Interaction</a:t>
                      </a:r>
                    </a:p>
                  </a:txBody>
                  <a:tcPr/>
                </a:tc>
                <a:extLst>
                  <a:ext uri="{0D108BD9-81ED-4DB2-BD59-A6C34878D82A}">
                    <a16:rowId xmlns:a16="http://schemas.microsoft.com/office/drawing/2014/main" val="10002"/>
                  </a:ext>
                </a:extLst>
              </a:tr>
              <a:tr h="370840">
                <a:tc>
                  <a:txBody>
                    <a:bodyPr/>
                    <a:lstStyle/>
                    <a:p>
                      <a:r>
                        <a:rPr lang="en-US" dirty="0"/>
                        <a:t>Heavy Users</a:t>
                      </a:r>
                    </a:p>
                  </a:txBody>
                  <a:tcPr/>
                </a:tc>
                <a:tc>
                  <a:txBody>
                    <a:bodyPr/>
                    <a:lstStyle/>
                    <a:p>
                      <a:r>
                        <a:rPr lang="en-US" dirty="0"/>
                        <a:t>Engaged Participants</a:t>
                      </a:r>
                    </a:p>
                  </a:txBody>
                  <a:tcPr/>
                </a:tc>
                <a:extLst>
                  <a:ext uri="{0D108BD9-81ED-4DB2-BD59-A6C34878D82A}">
                    <a16:rowId xmlns:a16="http://schemas.microsoft.com/office/drawing/2014/main" val="10003"/>
                  </a:ext>
                </a:extLst>
              </a:tr>
              <a:tr h="370840">
                <a:tc>
                  <a:txBody>
                    <a:bodyPr/>
                    <a:lstStyle/>
                    <a:p>
                      <a:r>
                        <a:rPr lang="en-US" dirty="0"/>
                        <a:t>Big Promises</a:t>
                      </a:r>
                    </a:p>
                  </a:txBody>
                  <a:tcPr/>
                </a:tc>
                <a:tc>
                  <a:txBody>
                    <a:bodyPr/>
                    <a:lstStyle/>
                    <a:p>
                      <a:r>
                        <a:rPr lang="en-US" dirty="0"/>
                        <a:t>Personal Gestures</a:t>
                      </a:r>
                    </a:p>
                  </a:txBody>
                  <a:tcPr/>
                </a:tc>
                <a:extLst>
                  <a:ext uri="{0D108BD9-81ED-4DB2-BD59-A6C34878D82A}">
                    <a16:rowId xmlns:a16="http://schemas.microsoft.com/office/drawing/2014/main" val="10004"/>
                  </a:ext>
                </a:extLst>
              </a:tr>
              <a:tr h="370840">
                <a:tc>
                  <a:txBody>
                    <a:bodyPr/>
                    <a:lstStyle/>
                    <a:p>
                      <a:r>
                        <a:rPr lang="en-US" dirty="0"/>
                        <a:t>Passive Consumers</a:t>
                      </a:r>
                    </a:p>
                  </a:txBody>
                  <a:tcPr/>
                </a:tc>
                <a:tc>
                  <a:txBody>
                    <a:bodyPr/>
                    <a:lstStyle/>
                    <a:p>
                      <a:r>
                        <a:rPr lang="en-US" dirty="0"/>
                        <a:t>Active co-creators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306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a:t>
            </a:fld>
            <a:endParaRPr lang="en-US">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a:t>…But the “On-Demand” World is Exploding      as Is the Demand for “On-Tap” Workers</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a:solidFill>
                <a:srgbClr val="000000"/>
              </a:solidFill>
            </a:endParaRPr>
          </a:p>
          <a:p>
            <a:pPr fontAlgn="base">
              <a:spcBef>
                <a:spcPct val="0"/>
              </a:spcBef>
              <a:spcAft>
                <a:spcPct val="0"/>
              </a:spcAft>
            </a:pPr>
            <a:r>
              <a:rPr lang="en-US" sz="1100" dirty="0">
                <a:solidFill>
                  <a:srgbClr val="000000"/>
                </a:solidFill>
              </a:rPr>
              <a:t>Source: Insurance Information Institute.</a:t>
            </a:r>
          </a:p>
        </p:txBody>
      </p:sp>
      <p:sp>
        <p:nvSpPr>
          <p:cNvPr id="8" name="AutoShape 6"/>
          <p:cNvSpPr>
            <a:spLocks noChangeArrowheads="1"/>
          </p:cNvSpPr>
          <p:nvPr/>
        </p:nvSpPr>
        <p:spPr bwMode="blackWhite">
          <a:xfrm>
            <a:off x="3816577" y="1312259"/>
            <a:ext cx="1977695" cy="1047483"/>
          </a:xfrm>
          <a:prstGeom prst="wedgeRectCallout">
            <a:avLst>
              <a:gd name="adj1" fmla="val -134649"/>
              <a:gd name="adj2" fmla="val -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Need something done around the house…Click on Handy</a:t>
            </a:r>
            <a:endParaRPr lang="en-US" b="1" dirty="0">
              <a:solidFill>
                <a:srgbClr val="FFFFFF"/>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935" y="1157873"/>
            <a:ext cx="1819275" cy="18288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71" y="3201810"/>
            <a:ext cx="1553804" cy="14206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glow rad="63500">
              <a:schemeClr val="accent1">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5786" y="5015834"/>
            <a:ext cx="1933575" cy="1152525"/>
          </a:xfrm>
          <a:prstGeom prst="rect">
            <a:avLst/>
          </a:prstGeom>
        </p:spPr>
      </p:pic>
      <p:sp>
        <p:nvSpPr>
          <p:cNvPr id="12" name="AutoShape 6"/>
          <p:cNvSpPr>
            <a:spLocks noChangeArrowheads="1"/>
          </p:cNvSpPr>
          <p:nvPr/>
        </p:nvSpPr>
        <p:spPr bwMode="blackWhite">
          <a:xfrm>
            <a:off x="3960989" y="3226396"/>
            <a:ext cx="1977695" cy="1047483"/>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Hate doing laundry? </a:t>
            </a:r>
            <a:r>
              <a:rPr lang="en-US" b="1" dirty="0" err="1">
                <a:solidFill>
                  <a:srgbClr val="FFFFFF"/>
                </a:solidFill>
              </a:rPr>
              <a:t>Washio</a:t>
            </a:r>
            <a:r>
              <a:rPr lang="en-US" b="1" dirty="0">
                <a:solidFill>
                  <a:srgbClr val="FFFFFF"/>
                </a:solidFill>
              </a:rPr>
              <a:t> will do it for you…</a:t>
            </a:r>
            <a:endParaRPr lang="en-US" b="1" dirty="0">
              <a:solidFill>
                <a:srgbClr val="FFFFFF"/>
              </a:solidFill>
              <a:latin typeface="Arial" charset="0"/>
              <a:cs typeface="Arial" charset="0"/>
            </a:endParaRPr>
          </a:p>
        </p:txBody>
      </p:sp>
      <p:sp>
        <p:nvSpPr>
          <p:cNvPr id="13" name="AutoShape 6"/>
          <p:cNvSpPr>
            <a:spLocks noChangeArrowheads="1"/>
          </p:cNvSpPr>
          <p:nvPr/>
        </p:nvSpPr>
        <p:spPr bwMode="blackWhite">
          <a:xfrm>
            <a:off x="3708421" y="4896915"/>
            <a:ext cx="2230263" cy="1518869"/>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Hate doing just about  everything?  </a:t>
            </a:r>
            <a:r>
              <a:rPr lang="en-US" b="1" dirty="0" err="1">
                <a:solidFill>
                  <a:srgbClr val="FFFFFF"/>
                </a:solidFill>
              </a:rPr>
              <a:t>Taskrabbit</a:t>
            </a:r>
            <a:r>
              <a:rPr lang="en-US" b="1" dirty="0">
                <a:solidFill>
                  <a:srgbClr val="FFFFFF"/>
                </a:solidFill>
              </a:rPr>
              <a:t> will take on virtually all your “tasks”…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6204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25" y="129549"/>
            <a:ext cx="6985928" cy="860425"/>
          </a:xfrm>
        </p:spPr>
        <p:txBody>
          <a:bodyPr/>
          <a:lstStyle/>
          <a:p>
            <a:r>
              <a:rPr lang="en-US" sz="2800" dirty="0"/>
              <a:t>Millennials Have More Connections</a:t>
            </a:r>
            <a:br>
              <a:rPr lang="en-US" sz="2800" dirty="0"/>
            </a:br>
            <a:r>
              <a:rPr lang="en-US" sz="2800" dirty="0"/>
              <a:t>(vs. Non-Millennials) on Social Networks</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pic>
        <p:nvPicPr>
          <p:cNvPr id="5" name="Picture 4"/>
          <p:cNvPicPr>
            <a:picLocks noChangeAspect="1"/>
          </p:cNvPicPr>
          <p:nvPr/>
        </p:nvPicPr>
        <p:blipFill>
          <a:blip r:embed="rId2"/>
          <a:stretch>
            <a:fillRect/>
          </a:stretch>
        </p:blipFill>
        <p:spPr>
          <a:xfrm>
            <a:off x="357700" y="1918591"/>
            <a:ext cx="7729954" cy="4361594"/>
          </a:xfrm>
          <a:prstGeom prst="rect">
            <a:avLst/>
          </a:prstGeom>
        </p:spPr>
      </p:pic>
      <p:sp>
        <p:nvSpPr>
          <p:cNvPr id="6" name="AutoShape 17"/>
          <p:cNvSpPr>
            <a:spLocks noChangeArrowheads="1"/>
          </p:cNvSpPr>
          <p:nvPr/>
        </p:nvSpPr>
        <p:spPr bwMode="blackWhite">
          <a:xfrm>
            <a:off x="6123399" y="2109313"/>
            <a:ext cx="1715783" cy="611575"/>
          </a:xfrm>
          <a:prstGeom prst="wedgeRectCallout">
            <a:avLst>
              <a:gd name="adj1" fmla="val -85335"/>
              <a:gd name="adj2" fmla="val 8665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Millennials</a:t>
            </a:r>
          </a:p>
        </p:txBody>
      </p:sp>
      <p:sp>
        <p:nvSpPr>
          <p:cNvPr id="7" name="AutoShape 17"/>
          <p:cNvSpPr>
            <a:spLocks noChangeArrowheads="1"/>
          </p:cNvSpPr>
          <p:nvPr/>
        </p:nvSpPr>
        <p:spPr bwMode="blackWhite">
          <a:xfrm>
            <a:off x="5537772" y="4543614"/>
            <a:ext cx="1715783" cy="611575"/>
          </a:xfrm>
          <a:prstGeom prst="wedgeRectCallout">
            <a:avLst>
              <a:gd name="adj1" fmla="val -101503"/>
              <a:gd name="adj2" fmla="val -12458"/>
            </a:avLst>
          </a:prstGeom>
          <a:solidFill>
            <a:schemeClr val="bg1">
              <a:lumMod val="65000"/>
            </a:schemeClr>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Non-Millennials</a:t>
            </a:r>
          </a:p>
        </p:txBody>
      </p:sp>
      <p:sp>
        <p:nvSpPr>
          <p:cNvPr id="8" name="Oval 7"/>
          <p:cNvSpPr/>
          <p:nvPr/>
        </p:nvSpPr>
        <p:spPr>
          <a:xfrm>
            <a:off x="590657" y="2157340"/>
            <a:ext cx="1695235" cy="11270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a:spLocks noChangeArrowheads="1"/>
          </p:cNvSpPr>
          <p:nvPr/>
        </p:nvSpPr>
        <p:spPr bwMode="auto">
          <a:xfrm>
            <a:off x="-1" y="6433725"/>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Jeff Fromm and Christie </a:t>
            </a:r>
            <a:r>
              <a:rPr lang="en-US" sz="1100" dirty="0" err="1"/>
              <a:t>Garton</a:t>
            </a:r>
            <a:r>
              <a:rPr lang="en-US" sz="1100" dirty="0"/>
              <a:t>, </a:t>
            </a:r>
            <a:r>
              <a:rPr lang="en-US" sz="1100" i="1" dirty="0"/>
              <a:t>Marketing to Millennials</a:t>
            </a:r>
            <a:r>
              <a:rPr lang="en-US" sz="1100" dirty="0"/>
              <a:t>, American Management Association, 2013, p.12.</a:t>
            </a:r>
          </a:p>
        </p:txBody>
      </p:sp>
      <p:sp>
        <p:nvSpPr>
          <p:cNvPr id="10" name="TextBox 9"/>
          <p:cNvSpPr txBox="1"/>
          <p:nvPr/>
        </p:nvSpPr>
        <p:spPr>
          <a:xfrm>
            <a:off x="688369" y="1143514"/>
            <a:ext cx="7756987" cy="646331"/>
          </a:xfrm>
          <a:prstGeom prst="rect">
            <a:avLst/>
          </a:prstGeom>
          <a:noFill/>
        </p:spPr>
        <p:txBody>
          <a:bodyPr wrap="square" rtlCol="0">
            <a:spAutoFit/>
          </a:bodyPr>
          <a:lstStyle/>
          <a:p>
            <a:r>
              <a:rPr lang="en-US" dirty="0"/>
              <a:t>“Millennials report that they gain a psychological boost when engaging with their online friends.” </a:t>
            </a:r>
          </a:p>
        </p:txBody>
      </p:sp>
    </p:spTree>
    <p:extLst>
      <p:ext uri="{BB962C8B-B14F-4D97-AF65-F5344CB8AC3E}">
        <p14:creationId xmlns:p14="http://schemas.microsoft.com/office/powerpoint/2010/main" val="4361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Statement: “My life feels richer now that I am connected to more people through social media”</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pic>
        <p:nvPicPr>
          <p:cNvPr id="5" name="Picture 4"/>
          <p:cNvPicPr>
            <a:picLocks noChangeAspect="1"/>
          </p:cNvPicPr>
          <p:nvPr/>
        </p:nvPicPr>
        <p:blipFill>
          <a:blip r:embed="rId2"/>
          <a:stretch>
            <a:fillRect/>
          </a:stretch>
        </p:blipFill>
        <p:spPr>
          <a:xfrm>
            <a:off x="421740" y="1117047"/>
            <a:ext cx="6916738" cy="4947649"/>
          </a:xfrm>
          <a:prstGeom prst="rect">
            <a:avLst/>
          </a:prstGeom>
        </p:spPr>
      </p:pic>
      <p:sp>
        <p:nvSpPr>
          <p:cNvPr id="6" name="AutoShape 17"/>
          <p:cNvSpPr>
            <a:spLocks noChangeArrowheads="1"/>
          </p:cNvSpPr>
          <p:nvPr/>
        </p:nvSpPr>
        <p:spPr bwMode="blackWhite">
          <a:xfrm>
            <a:off x="6961242" y="4369627"/>
            <a:ext cx="1715783" cy="611575"/>
          </a:xfrm>
          <a:prstGeom prst="wedgeRectCallout">
            <a:avLst>
              <a:gd name="adj1" fmla="val -97311"/>
              <a:gd name="adj2" fmla="val 9381"/>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Millennials</a:t>
            </a:r>
          </a:p>
        </p:txBody>
      </p:sp>
      <p:sp>
        <p:nvSpPr>
          <p:cNvPr id="8" name="AutoShape 17"/>
          <p:cNvSpPr>
            <a:spLocks noChangeArrowheads="1"/>
          </p:cNvSpPr>
          <p:nvPr/>
        </p:nvSpPr>
        <p:spPr bwMode="blackWhite">
          <a:xfrm>
            <a:off x="6841483" y="1378175"/>
            <a:ext cx="1715783" cy="611575"/>
          </a:xfrm>
          <a:prstGeom prst="wedgeRectCallout">
            <a:avLst>
              <a:gd name="adj1" fmla="val -101503"/>
              <a:gd name="adj2" fmla="val -12458"/>
            </a:avLst>
          </a:prstGeom>
          <a:solidFill>
            <a:schemeClr val="bg1">
              <a:lumMod val="65000"/>
            </a:schemeClr>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Non-Millennials</a:t>
            </a:r>
          </a:p>
        </p:txBody>
      </p:sp>
      <p:sp>
        <p:nvSpPr>
          <p:cNvPr id="9" name="Rectangle 3"/>
          <p:cNvSpPr>
            <a:spLocks noChangeArrowheads="1"/>
          </p:cNvSpPr>
          <p:nvPr/>
        </p:nvSpPr>
        <p:spPr bwMode="auto">
          <a:xfrm>
            <a:off x="0" y="6554637"/>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Jeff Fromm and Christie </a:t>
            </a:r>
            <a:r>
              <a:rPr lang="en-US" sz="1100" dirty="0" err="1"/>
              <a:t>Garton</a:t>
            </a:r>
            <a:r>
              <a:rPr lang="en-US" sz="1100" dirty="0"/>
              <a:t>, </a:t>
            </a:r>
            <a:r>
              <a:rPr lang="en-US" sz="1100" i="1" dirty="0"/>
              <a:t>Marketing to Millennials</a:t>
            </a:r>
            <a:r>
              <a:rPr lang="en-US" sz="1100" dirty="0"/>
              <a:t>, American Management Association, 2013, p.12.</a:t>
            </a:r>
          </a:p>
        </p:txBody>
      </p:sp>
      <p:sp>
        <p:nvSpPr>
          <p:cNvPr id="10" name="TextBox 9"/>
          <p:cNvSpPr txBox="1"/>
          <p:nvPr/>
        </p:nvSpPr>
        <p:spPr>
          <a:xfrm>
            <a:off x="319498" y="5956492"/>
            <a:ext cx="8729252" cy="369332"/>
          </a:xfrm>
          <a:prstGeom prst="rect">
            <a:avLst/>
          </a:prstGeom>
          <a:noFill/>
        </p:spPr>
        <p:txBody>
          <a:bodyPr wrap="square" rtlCol="0">
            <a:spAutoFit/>
          </a:bodyPr>
          <a:lstStyle/>
          <a:p>
            <a:r>
              <a:rPr lang="en-US" dirty="0"/>
              <a:t>“Millennials are…off the chart [with]…their willingness to give companies feedback.”</a:t>
            </a:r>
          </a:p>
        </p:txBody>
      </p:sp>
    </p:spTree>
    <p:extLst>
      <p:ext uri="{BB962C8B-B14F-4D97-AF65-F5344CB8AC3E}">
        <p14:creationId xmlns:p14="http://schemas.microsoft.com/office/powerpoint/2010/main" val="20253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Millennials Won’t Buy Without Input From Others (User-Generated Content)</a:t>
            </a:r>
          </a:p>
        </p:txBody>
      </p:sp>
      <p:sp>
        <p:nvSpPr>
          <p:cNvPr id="5" name="Rectangle 3"/>
          <p:cNvSpPr>
            <a:spLocks noChangeArrowheads="1"/>
          </p:cNvSpPr>
          <p:nvPr/>
        </p:nvSpPr>
        <p:spPr bwMode="auto">
          <a:xfrm>
            <a:off x="-1" y="6433725"/>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“Talking to Strangers: Millennials Trust People Over Brands,” </a:t>
            </a:r>
            <a:r>
              <a:rPr lang="en-US" sz="1100" dirty="0" err="1"/>
              <a:t>Bazaarvoice</a:t>
            </a:r>
            <a:r>
              <a:rPr lang="en-US" sz="1100" dirty="0"/>
              <a:t>, January 2012.</a:t>
            </a:r>
          </a:p>
        </p:txBody>
      </p:sp>
      <p:pic>
        <p:nvPicPr>
          <p:cNvPr id="2" name="Picture 1"/>
          <p:cNvPicPr>
            <a:picLocks noChangeAspect="1"/>
          </p:cNvPicPr>
          <p:nvPr/>
        </p:nvPicPr>
        <p:blipFill>
          <a:blip r:embed="rId2"/>
          <a:stretch>
            <a:fillRect/>
          </a:stretch>
        </p:blipFill>
        <p:spPr>
          <a:xfrm>
            <a:off x="-1" y="1537981"/>
            <a:ext cx="9144000" cy="3813350"/>
          </a:xfrm>
          <a:prstGeom prst="rect">
            <a:avLst/>
          </a:prstGeom>
        </p:spPr>
      </p:pic>
    </p:spTree>
    <p:extLst>
      <p:ext uri="{BB962C8B-B14F-4D97-AF65-F5344CB8AC3E}">
        <p14:creationId xmlns:p14="http://schemas.microsoft.com/office/powerpoint/2010/main" val="319755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Top Purchases Millennials Won’t Make Without User-Generated Content</a:t>
            </a:r>
          </a:p>
        </p:txBody>
      </p:sp>
      <p:sp>
        <p:nvSpPr>
          <p:cNvPr id="7" name="Rectangle 3"/>
          <p:cNvSpPr>
            <a:spLocks noChangeArrowheads="1"/>
          </p:cNvSpPr>
          <p:nvPr/>
        </p:nvSpPr>
        <p:spPr bwMode="auto">
          <a:xfrm>
            <a:off x="0" y="6571261"/>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“Talking to Strangers: Millennials Trust People Over Brands,” </a:t>
            </a:r>
            <a:r>
              <a:rPr lang="en-US" sz="1100" dirty="0" err="1"/>
              <a:t>Bazaarvoice</a:t>
            </a:r>
            <a:r>
              <a:rPr lang="en-US" sz="1100" dirty="0"/>
              <a:t>, January 2012.</a:t>
            </a:r>
          </a:p>
        </p:txBody>
      </p:sp>
      <p:pic>
        <p:nvPicPr>
          <p:cNvPr id="4" name="Picture 3"/>
          <p:cNvPicPr>
            <a:picLocks noChangeAspect="1"/>
          </p:cNvPicPr>
          <p:nvPr/>
        </p:nvPicPr>
        <p:blipFill>
          <a:blip r:embed="rId2"/>
          <a:stretch>
            <a:fillRect/>
          </a:stretch>
        </p:blipFill>
        <p:spPr>
          <a:xfrm>
            <a:off x="298449" y="1018363"/>
            <a:ext cx="6733731" cy="5394960"/>
          </a:xfrm>
          <a:prstGeom prst="rect">
            <a:avLst/>
          </a:prstGeom>
        </p:spPr>
      </p:pic>
      <p:sp>
        <p:nvSpPr>
          <p:cNvPr id="8" name="AutoShape 17"/>
          <p:cNvSpPr>
            <a:spLocks noChangeArrowheads="1"/>
          </p:cNvSpPr>
          <p:nvPr/>
        </p:nvSpPr>
        <p:spPr bwMode="blackWhite">
          <a:xfrm>
            <a:off x="7325474" y="3715843"/>
            <a:ext cx="1705510" cy="1626719"/>
          </a:xfrm>
          <a:prstGeom prst="wedgeRectCallout">
            <a:avLst>
              <a:gd name="adj1" fmla="val -90125"/>
              <a:gd name="adj2" fmla="val 127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Just personal lines?</a:t>
            </a: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Are you sure?</a:t>
            </a:r>
          </a:p>
        </p:txBody>
      </p:sp>
    </p:spTree>
    <p:extLst>
      <p:ext uri="{BB962C8B-B14F-4D97-AF65-F5344CB8AC3E}">
        <p14:creationId xmlns:p14="http://schemas.microsoft.com/office/powerpoint/2010/main" val="2265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Millennials as Employees</a:t>
            </a:r>
          </a:p>
        </p:txBody>
      </p:sp>
      <p:sp>
        <p:nvSpPr>
          <p:cNvPr id="1940487" name="Rectangle 7"/>
          <p:cNvSpPr>
            <a:spLocks noChangeArrowheads="1"/>
          </p:cNvSpPr>
          <p:nvPr/>
        </p:nvSpPr>
        <p:spPr bwMode="auto">
          <a:xfrm>
            <a:off x="596900" y="3952875"/>
            <a:ext cx="80200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A Talent Gap Looms</a:t>
            </a:r>
            <a:endParaRPr lang="en-US" sz="3600" b="1" i="1" dirty="0">
              <a:solidFill>
                <a:srgbClr val="FF0000"/>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FF0000"/>
                </a:solidFill>
              </a:rPr>
              <a:t>Insurance Industry Employees Are Older than in Most Industries</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64</a:t>
            </a:fld>
            <a:endParaRPr lang="en-US"/>
          </a:p>
        </p:txBody>
      </p:sp>
    </p:spTree>
    <p:extLst>
      <p:ext uri="{BB962C8B-B14F-4D97-AF65-F5344CB8AC3E}">
        <p14:creationId xmlns:p14="http://schemas.microsoft.com/office/powerpoint/2010/main" val="8079570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Talents Crisis: Millennials Are the (Only) Solution</a:t>
            </a:r>
          </a:p>
        </p:txBody>
      </p:sp>
      <p:sp>
        <p:nvSpPr>
          <p:cNvPr id="5" name="Rectangle 3"/>
          <p:cNvSpPr>
            <a:spLocks noChangeArrowheads="1"/>
          </p:cNvSpPr>
          <p:nvPr/>
        </p:nvSpPr>
        <p:spPr bwMode="auto">
          <a:xfrm>
            <a:off x="0" y="6247520"/>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a:hlinkClick r:id="rId2"/>
              </a:rPr>
              <a:t>http://www.propertycasualty360.com/2013/04/17/insurance-industry-crisis-400000-positions-to-fill</a:t>
            </a:r>
            <a:r>
              <a:rPr lang="en-US" sz="1100" dirty="0"/>
              <a:t> </a:t>
            </a:r>
          </a:p>
        </p:txBody>
      </p:sp>
      <p:sp>
        <p:nvSpPr>
          <p:cNvPr id="6" name="Rectangle 5"/>
          <p:cNvSpPr/>
          <p:nvPr/>
        </p:nvSpPr>
        <p:spPr>
          <a:xfrm>
            <a:off x="563920" y="1316100"/>
            <a:ext cx="7990145" cy="3970318"/>
          </a:xfrm>
          <a:prstGeom prst="rect">
            <a:avLst/>
          </a:prstGeom>
        </p:spPr>
        <p:txBody>
          <a:bodyPr wrap="square">
            <a:spAutoFit/>
          </a:bodyPr>
          <a:lstStyle/>
          <a:p>
            <a:pPr marL="342900" indent="-34290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By 2020, insurers will have an estimated </a:t>
            </a:r>
            <a:r>
              <a:rPr lang="en-US" sz="2800" b="1" i="1" u="sng" dirty="0">
                <a:solidFill>
                  <a:srgbClr val="008542"/>
                </a:solidFill>
                <a:latin typeface="Arial" panose="020B0604020202020204" pitchFamily="34" charset="0"/>
                <a:ea typeface="Times New Roman" panose="02020603050405020304" pitchFamily="18" charset="0"/>
                <a:cs typeface="Arial" panose="020B0604020202020204" pitchFamily="34" charset="0"/>
                <a:hlinkClick r:id="rId2"/>
              </a:rPr>
              <a:t>400,000 job openings</a:t>
            </a:r>
            <a:endParaRPr lang="en-US" sz="2800" b="1" i="1" u="sng" dirty="0">
              <a:solidFill>
                <a:srgbClr val="008542"/>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FF0000"/>
              </a:buClr>
              <a:buFont typeface="Wingdings" panose="05000000000000000000" pitchFamily="2" charset="2"/>
              <a:buChar char="q"/>
            </a:pPr>
            <a:endParaRPr lang="en-US" sz="2800" u="sng" dirty="0">
              <a:solidFill>
                <a:srgbClr val="008542"/>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The number of professionals 55 and older is 30 percent higher in the insurance industry than the rest of the economy</a:t>
            </a:r>
          </a:p>
          <a:p>
            <a:pPr>
              <a:buClr>
                <a:srgbClr val="FF0000"/>
              </a:buClr>
            </a:pPr>
            <a:r>
              <a:rPr lang="en-US" sz="2800" dirty="0">
                <a:latin typeface="Arial" panose="020B0604020202020204" pitchFamily="34" charset="0"/>
                <a:ea typeface="Times New Roman" panose="02020603050405020304" pitchFamily="18" charset="0"/>
                <a:cs typeface="Arial" panose="020B0604020202020204" pitchFamily="34" charset="0"/>
              </a:rPr>
              <a:t> </a:t>
            </a:r>
          </a:p>
          <a:p>
            <a:pPr marL="342900" indent="-34290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The number of insurance professionals over 55 has risen 74 percent during the past 10 years.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3453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150" y="0"/>
            <a:ext cx="7515225" cy="950913"/>
          </a:xfrm>
          <a:prstGeom prst="rect">
            <a:avLst/>
          </a:prstGeom>
        </p:spPr>
      </p:pic>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a:t>Millennials</a:t>
            </a:r>
          </a:p>
          <a:p>
            <a:pPr lvl="1"/>
            <a:r>
              <a:rPr lang="en-US" dirty="0"/>
              <a:t>Expect work to be meaningful</a:t>
            </a:r>
          </a:p>
          <a:p>
            <a:pPr lvl="1"/>
            <a:r>
              <a:rPr lang="en-US" dirty="0"/>
              <a:t>Crave frequent feedback</a:t>
            </a:r>
          </a:p>
          <a:p>
            <a:pPr lvl="1"/>
            <a:r>
              <a:rPr lang="en-US" dirty="0"/>
              <a:t>Detest voice mail</a:t>
            </a:r>
          </a:p>
          <a:p>
            <a:r>
              <a:rPr lang="en-US" dirty="0"/>
              <a:t>One consultant “advises clients to strip out numbers from internal presentations because, she says, </a:t>
            </a:r>
            <a:r>
              <a:rPr lang="en-US" b="1" dirty="0">
                <a:solidFill>
                  <a:srgbClr val="FF0000"/>
                </a:solidFill>
              </a:rPr>
              <a:t>millennials find stories more compelling than figures</a:t>
            </a:r>
            <a:r>
              <a:rPr lang="en-US" dirty="0"/>
              <a:t>.”</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00BC345D-58F2-4414-BF4A-B7296ABFC7EB}" type="slidenum">
              <a:rPr lang="en-US" smtClean="0"/>
              <a:pPr>
                <a:defRPr/>
              </a:pPr>
              <a:t>66</a:t>
            </a:fld>
            <a:endParaRPr lang="en-US"/>
          </a:p>
        </p:txBody>
      </p:sp>
      <p:sp>
        <p:nvSpPr>
          <p:cNvPr id="7" name="TextBox 6"/>
          <p:cNvSpPr txBox="1"/>
          <p:nvPr/>
        </p:nvSpPr>
        <p:spPr>
          <a:xfrm>
            <a:off x="495300" y="6440129"/>
            <a:ext cx="8105775" cy="261610"/>
          </a:xfrm>
          <a:prstGeom prst="rect">
            <a:avLst/>
          </a:prstGeom>
          <a:noFill/>
        </p:spPr>
        <p:txBody>
          <a:bodyPr wrap="square" rtlCol="0">
            <a:spAutoFit/>
          </a:bodyPr>
          <a:lstStyle/>
          <a:p>
            <a:r>
              <a:rPr lang="en-US" sz="1100" dirty="0"/>
              <a:t>Source: Lindsay Gellman, Wall Street Journal, May 18, 2016.</a:t>
            </a:r>
          </a:p>
        </p:txBody>
      </p:sp>
    </p:spTree>
    <p:extLst>
      <p:ext uri="{BB962C8B-B14F-4D97-AF65-F5344CB8AC3E}">
        <p14:creationId xmlns:p14="http://schemas.microsoft.com/office/powerpoint/2010/main" val="1601870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What’s Coming After Millennials?</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pic>
        <p:nvPicPr>
          <p:cNvPr id="5" name="Picture 4"/>
          <p:cNvPicPr>
            <a:picLocks noChangeAspect="1"/>
          </p:cNvPicPr>
          <p:nvPr/>
        </p:nvPicPr>
        <p:blipFill>
          <a:blip r:embed="rId2"/>
          <a:stretch>
            <a:fillRect/>
          </a:stretch>
        </p:blipFill>
        <p:spPr>
          <a:xfrm>
            <a:off x="0" y="950913"/>
            <a:ext cx="9048750" cy="4805598"/>
          </a:xfrm>
          <a:prstGeom prst="rect">
            <a:avLst/>
          </a:prstGeom>
        </p:spPr>
      </p:pic>
      <p:sp>
        <p:nvSpPr>
          <p:cNvPr id="6" name="TextBox 5"/>
          <p:cNvSpPr txBox="1"/>
          <p:nvPr/>
        </p:nvSpPr>
        <p:spPr>
          <a:xfrm>
            <a:off x="467474" y="6394778"/>
            <a:ext cx="8209051" cy="600164"/>
          </a:xfrm>
          <a:prstGeom prst="rect">
            <a:avLst/>
          </a:prstGeom>
          <a:noFill/>
        </p:spPr>
        <p:txBody>
          <a:bodyPr wrap="square" rtlCol="0">
            <a:spAutoFit/>
          </a:bodyPr>
          <a:lstStyle/>
          <a:p>
            <a:r>
              <a:rPr lang="en-US" sz="1100" dirty="0"/>
              <a:t>Source: Meeker, Internet Trends 2016, accessed </a:t>
            </a:r>
            <a:r>
              <a:rPr lang="en-US" sz="1100"/>
              <a:t>at </a:t>
            </a:r>
            <a:r>
              <a:rPr lang="en-US" sz="1100">
                <a:hlinkClick r:id="rId3"/>
              </a:rPr>
              <a:t>https://dq756f9pzlyr3.cloudfront.net/file/2016_internet_trends_report_final.pdf</a:t>
            </a:r>
            <a:r>
              <a:rPr lang="en-US" sz="1100"/>
              <a:t> , slide #74.</a:t>
            </a:r>
          </a:p>
          <a:p>
            <a:r>
              <a:rPr lang="en-US" sz="1100" dirty="0"/>
              <a:t> </a:t>
            </a:r>
          </a:p>
        </p:txBody>
      </p:sp>
      <p:pic>
        <p:nvPicPr>
          <p:cNvPr id="7" name="Picture 6"/>
          <p:cNvPicPr>
            <a:picLocks noChangeAspect="1"/>
          </p:cNvPicPr>
          <p:nvPr/>
        </p:nvPicPr>
        <p:blipFill>
          <a:blip r:embed="rId4"/>
          <a:stretch>
            <a:fillRect/>
          </a:stretch>
        </p:blipFill>
        <p:spPr>
          <a:xfrm>
            <a:off x="467474" y="6062773"/>
            <a:ext cx="7943850" cy="285750"/>
          </a:xfrm>
          <a:prstGeom prst="rect">
            <a:avLst/>
          </a:prstGeom>
        </p:spPr>
      </p:pic>
    </p:spTree>
    <p:extLst>
      <p:ext uri="{BB962C8B-B14F-4D97-AF65-F5344CB8AC3E}">
        <p14:creationId xmlns:p14="http://schemas.microsoft.com/office/powerpoint/2010/main" val="1305350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39546" y="229644"/>
            <a:ext cx="5054388" cy="592290"/>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Summary: Millennials</a:t>
            </a:r>
          </a:p>
        </p:txBody>
      </p:sp>
      <p:sp>
        <p:nvSpPr>
          <p:cNvPr id="5" name="Rectangle 3"/>
          <p:cNvSpPr>
            <a:spLocks noChangeArrowheads="1"/>
          </p:cNvSpPr>
          <p:nvPr/>
        </p:nvSpPr>
        <p:spPr bwMode="auto">
          <a:xfrm>
            <a:off x="-1" y="6433725"/>
            <a:ext cx="8445357"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Jeff Fromm and Christie </a:t>
            </a:r>
            <a:r>
              <a:rPr lang="en-US" sz="1100" dirty="0" err="1"/>
              <a:t>Garton</a:t>
            </a:r>
            <a:r>
              <a:rPr lang="en-US" sz="1100" dirty="0"/>
              <a:t>, </a:t>
            </a:r>
            <a:r>
              <a:rPr lang="en-US" sz="1100" i="1" dirty="0"/>
              <a:t>Marketing to Millennials</a:t>
            </a:r>
            <a:r>
              <a:rPr lang="en-US" sz="1100" dirty="0"/>
              <a:t>, American Management Association, 2013, p.123.</a:t>
            </a:r>
          </a:p>
        </p:txBody>
      </p:sp>
      <p:sp>
        <p:nvSpPr>
          <p:cNvPr id="6" name="Rectangle 5"/>
          <p:cNvSpPr/>
          <p:nvPr/>
        </p:nvSpPr>
        <p:spPr>
          <a:xfrm>
            <a:off x="553646" y="1090068"/>
            <a:ext cx="7990145" cy="954107"/>
          </a:xfrm>
          <a:prstGeom prst="rect">
            <a:avLst/>
          </a:prstGeom>
        </p:spPr>
        <p:txBody>
          <a:bodyPr wrap="square">
            <a:spAutoFit/>
          </a:bodyPr>
          <a:lstStyle/>
          <a:p>
            <a:pPr marL="514350" indent="-51435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Millennials care what their social circles and influencers think</a:t>
            </a:r>
          </a:p>
        </p:txBody>
      </p:sp>
      <p:sp>
        <p:nvSpPr>
          <p:cNvPr id="2" name="TextBox 1"/>
          <p:cNvSpPr txBox="1"/>
          <p:nvPr/>
        </p:nvSpPr>
        <p:spPr>
          <a:xfrm>
            <a:off x="553646" y="2312309"/>
            <a:ext cx="7706776" cy="1815882"/>
          </a:xfrm>
          <a:prstGeom prst="rect">
            <a:avLst/>
          </a:prstGeom>
          <a:noFill/>
        </p:spPr>
        <p:txBody>
          <a:bodyPr wrap="square" rtlCol="0">
            <a:spAutoFit/>
          </a:bodyPr>
          <a:lstStyle/>
          <a:p>
            <a:pPr marL="514350" indent="-51435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As a result of their online connections, they are empowered to participate and engage in the process of building brands—as well as tearing them down</a:t>
            </a:r>
          </a:p>
        </p:txBody>
      </p:sp>
      <p:sp>
        <p:nvSpPr>
          <p:cNvPr id="4" name="TextBox 3"/>
          <p:cNvSpPr txBox="1"/>
          <p:nvPr/>
        </p:nvSpPr>
        <p:spPr>
          <a:xfrm flipH="1">
            <a:off x="647067" y="4428161"/>
            <a:ext cx="7896723" cy="1384995"/>
          </a:xfrm>
          <a:prstGeom prst="rect">
            <a:avLst/>
          </a:prstGeom>
          <a:noFill/>
        </p:spPr>
        <p:txBody>
          <a:bodyPr wrap="square" rtlCol="0">
            <a:spAutoFit/>
          </a:bodyPr>
          <a:lstStyle/>
          <a:p>
            <a:pPr marL="285750" indent="-285750">
              <a:buClr>
                <a:srgbClr val="FF0000"/>
              </a:buClr>
              <a:buFont typeface="Wingdings" panose="05000000000000000000" pitchFamily="2" charset="2"/>
              <a:buChar char="q"/>
            </a:pPr>
            <a:r>
              <a:rPr lang="en-US" sz="2800" dirty="0">
                <a:latin typeface="Arial" panose="020B0604020202020204" pitchFamily="34" charset="0"/>
                <a:ea typeface="Times New Roman" panose="02020603050405020304" pitchFamily="18" charset="0"/>
                <a:cs typeface="Arial" panose="020B0604020202020204" pitchFamily="34" charset="0"/>
              </a:rPr>
              <a:t>So companies must vigilantly monitor what is being said about their brands—and be willing to participate in the conversation</a:t>
            </a:r>
          </a:p>
        </p:txBody>
      </p:sp>
    </p:spTree>
    <p:extLst>
      <p:ext uri="{BB962C8B-B14F-4D97-AF65-F5344CB8AC3E}">
        <p14:creationId xmlns:p14="http://schemas.microsoft.com/office/powerpoint/2010/main" val="36632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number of new commercial online services have emerged in recent years </a:t>
            </a:r>
          </a:p>
        </p:txBody>
      </p:sp>
      <p:sp>
        <p:nvSpPr>
          <p:cNvPr id="3" name="Text Placeholder 2"/>
          <p:cNvSpPr>
            <a:spLocks noGrp="1"/>
          </p:cNvSpPr>
          <p:nvPr>
            <p:ph type="body" idx="1"/>
          </p:nvPr>
        </p:nvSpPr>
        <p:spPr/>
        <p:txBody>
          <a:bodyPr/>
          <a:lstStyle/>
          <a:p>
            <a:r>
              <a:rPr lang="en-US" sz="2800" dirty="0"/>
              <a:t>Some of these services offer </a:t>
            </a:r>
            <a:r>
              <a:rPr lang="en-US" sz="2800" b="1" i="1" dirty="0">
                <a:solidFill>
                  <a:srgbClr val="FF0000"/>
                </a:solidFill>
              </a:rPr>
              <a:t>on-demand</a:t>
            </a:r>
            <a:r>
              <a:rPr lang="en-US" sz="2800" i="1" dirty="0"/>
              <a:t> </a:t>
            </a:r>
            <a:r>
              <a:rPr lang="en-US" sz="2800" dirty="0"/>
              <a:t>access to goods or services with the click of a mouse or swipe of a smartphone app.</a:t>
            </a:r>
          </a:p>
          <a:p>
            <a:r>
              <a:rPr lang="en-US" sz="2800" dirty="0"/>
              <a:t>Others promote the commercialized </a:t>
            </a:r>
            <a:r>
              <a:rPr lang="en-US" sz="2800" b="1" i="1" dirty="0">
                <a:solidFill>
                  <a:srgbClr val="FF0000"/>
                </a:solidFill>
              </a:rPr>
              <a:t>sharing</a:t>
            </a:r>
            <a:r>
              <a:rPr lang="en-US" sz="2800" i="1" dirty="0"/>
              <a:t> </a:t>
            </a:r>
            <a:r>
              <a:rPr lang="en-US" sz="2800" dirty="0"/>
              <a:t>of products or expertise, </a:t>
            </a:r>
          </a:p>
          <a:p>
            <a:r>
              <a:rPr lang="en-US" sz="2800" dirty="0"/>
              <a:t>Still others seek to connect communities of interest and solve problems using open, </a:t>
            </a:r>
            <a:r>
              <a:rPr lang="en-US" sz="2800" b="1" i="1" dirty="0">
                <a:solidFill>
                  <a:srgbClr val="FF0000"/>
                </a:solidFill>
              </a:rPr>
              <a:t>collaborative</a:t>
            </a:r>
            <a:r>
              <a:rPr lang="en-US" sz="2800" i="1" dirty="0"/>
              <a:t> </a:t>
            </a:r>
            <a:r>
              <a:rPr lang="en-US" sz="2800" dirty="0"/>
              <a:t>platforms. </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00BC345D-58F2-4414-BF4A-B7296ABFC7EB}" type="slidenum">
              <a:rPr lang="en-US" smtClean="0"/>
              <a:pPr>
                <a:defRPr/>
              </a:pPr>
              <a:t>7</a:t>
            </a:fld>
            <a:endParaRPr lang="en-US"/>
          </a:p>
        </p:txBody>
      </p:sp>
      <p:sp>
        <p:nvSpPr>
          <p:cNvPr id="6" name="TextBox 5"/>
          <p:cNvSpPr txBox="1"/>
          <p:nvPr/>
        </p:nvSpPr>
        <p:spPr>
          <a:xfrm>
            <a:off x="298450" y="6420465"/>
            <a:ext cx="8570247" cy="261610"/>
          </a:xfrm>
          <a:prstGeom prst="rect">
            <a:avLst/>
          </a:prstGeom>
          <a:noFill/>
        </p:spPr>
        <p:txBody>
          <a:bodyPr wrap="square" rtlCol="0">
            <a:spAutoFit/>
          </a:bodyPr>
          <a:lstStyle/>
          <a:p>
            <a:r>
              <a:rPr lang="en-US" sz="1100" dirty="0">
                <a:solidFill>
                  <a:srgbClr val="000000"/>
                </a:solidFill>
              </a:rPr>
              <a:t>Sources </a:t>
            </a:r>
            <a:r>
              <a:rPr lang="en-US" sz="1100" dirty="0"/>
              <a:t>Pew Research Center, May, 2016, “Shared, Collaborative and On Demand: The New Digital Economy”</a:t>
            </a:r>
            <a:endParaRPr lang="en-US" sz="1100" dirty="0">
              <a:solidFill>
                <a:srgbClr val="000000"/>
              </a:solidFill>
            </a:endParaRPr>
          </a:p>
        </p:txBody>
      </p:sp>
    </p:spTree>
    <p:extLst>
      <p:ext uri="{BB962C8B-B14F-4D97-AF65-F5344CB8AC3E}">
        <p14:creationId xmlns:p14="http://schemas.microsoft.com/office/powerpoint/2010/main" val="111977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72% of Americans have used some type</a:t>
            </a:r>
            <a:br>
              <a:rPr lang="en-US" sz="2800" dirty="0"/>
            </a:br>
            <a:r>
              <a:rPr lang="en-US" sz="2800" dirty="0"/>
              <a:t>of shared or on-demand online service </a:t>
            </a:r>
            <a:r>
              <a:rPr lang="en-US" b="0" dirty="0"/>
              <a:t>	</a:t>
            </a:r>
            <a:endParaRPr lang="en-US" dirty="0"/>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8</a:t>
            </a:fld>
            <a:endParaRPr lang="en-US"/>
          </a:p>
        </p:txBody>
      </p:sp>
      <p:pic>
        <p:nvPicPr>
          <p:cNvPr id="7" name="Picture 6"/>
          <p:cNvPicPr>
            <a:picLocks noChangeAspect="1"/>
          </p:cNvPicPr>
          <p:nvPr/>
        </p:nvPicPr>
        <p:blipFill>
          <a:blip r:embed="rId2"/>
          <a:stretch>
            <a:fillRect/>
          </a:stretch>
        </p:blipFill>
        <p:spPr>
          <a:xfrm>
            <a:off x="285801" y="1161975"/>
            <a:ext cx="4489860" cy="5118934"/>
          </a:xfrm>
          <a:prstGeom prst="rect">
            <a:avLst/>
          </a:prstGeom>
        </p:spPr>
      </p:pic>
      <p:sp>
        <p:nvSpPr>
          <p:cNvPr id="8" name="TextBox 7"/>
          <p:cNvSpPr txBox="1"/>
          <p:nvPr/>
        </p:nvSpPr>
        <p:spPr>
          <a:xfrm>
            <a:off x="298450" y="6420465"/>
            <a:ext cx="8570247" cy="261610"/>
          </a:xfrm>
          <a:prstGeom prst="rect">
            <a:avLst/>
          </a:prstGeom>
          <a:noFill/>
        </p:spPr>
        <p:txBody>
          <a:bodyPr wrap="square" rtlCol="0">
            <a:spAutoFit/>
          </a:bodyPr>
          <a:lstStyle/>
          <a:p>
            <a:r>
              <a:rPr lang="en-US" sz="1100" dirty="0">
                <a:solidFill>
                  <a:srgbClr val="000000"/>
                </a:solidFill>
              </a:rPr>
              <a:t>Sources: </a:t>
            </a:r>
            <a:r>
              <a:rPr lang="en-US" sz="1100" dirty="0"/>
              <a:t>Pew Research Center, May, 2016, “Shared, Collaborative and On Demand: The New Digital Economy” </a:t>
            </a:r>
            <a:r>
              <a:rPr lang="en-US" sz="1100" dirty="0">
                <a:solidFill>
                  <a:srgbClr val="000000"/>
                </a:solidFill>
              </a:rPr>
              <a:t>; I.I.I.</a:t>
            </a:r>
          </a:p>
        </p:txBody>
      </p:sp>
      <p:pic>
        <p:nvPicPr>
          <p:cNvPr id="9" name="Picture 8"/>
          <p:cNvPicPr>
            <a:picLocks noChangeAspect="1"/>
          </p:cNvPicPr>
          <p:nvPr/>
        </p:nvPicPr>
        <p:blipFill>
          <a:blip r:embed="rId3"/>
          <a:stretch>
            <a:fillRect/>
          </a:stretch>
        </p:blipFill>
        <p:spPr>
          <a:xfrm>
            <a:off x="4741462" y="2101740"/>
            <a:ext cx="4182748" cy="2918471"/>
          </a:xfrm>
          <a:prstGeom prst="rect">
            <a:avLst/>
          </a:prstGeom>
        </p:spPr>
      </p:pic>
      <p:sp>
        <p:nvSpPr>
          <p:cNvPr id="10" name="Oval 9"/>
          <p:cNvSpPr/>
          <p:nvPr/>
        </p:nvSpPr>
        <p:spPr>
          <a:xfrm>
            <a:off x="1553498" y="3632364"/>
            <a:ext cx="2733368"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6"/>
          <p:cNvSpPr>
            <a:spLocks noChangeArrowheads="1"/>
          </p:cNvSpPr>
          <p:nvPr/>
        </p:nvSpPr>
        <p:spPr bwMode="blackWhite">
          <a:xfrm>
            <a:off x="5881351" y="5375582"/>
            <a:ext cx="2987346" cy="926922"/>
          </a:xfrm>
          <a:prstGeom prst="wedgeRectCallout">
            <a:avLst>
              <a:gd name="adj1" fmla="val 13683"/>
              <a:gd name="adj2" fmla="val -115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Nearly 1 in 4 adults have used at least 4 of these services</a:t>
            </a:r>
            <a:endParaRPr lang="en-US" b="1" dirty="0">
              <a:solidFill>
                <a:srgbClr val="FFFFFF"/>
              </a:solidFill>
              <a:latin typeface="Arial" charset="0"/>
              <a:cs typeface="Arial" charset="0"/>
            </a:endParaRPr>
          </a:p>
        </p:txBody>
      </p:sp>
      <p:sp>
        <p:nvSpPr>
          <p:cNvPr id="13" name="Rectangle 7"/>
          <p:cNvSpPr>
            <a:spLocks noChangeArrowheads="1"/>
          </p:cNvSpPr>
          <p:nvPr/>
        </p:nvSpPr>
        <p:spPr bwMode="grayWhite">
          <a:xfrm>
            <a:off x="7197213" y="3814916"/>
            <a:ext cx="1524717" cy="102710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 name="TextBox 4"/>
          <p:cNvSpPr txBox="1"/>
          <p:nvPr/>
        </p:nvSpPr>
        <p:spPr>
          <a:xfrm>
            <a:off x="7513944" y="3497193"/>
            <a:ext cx="996593" cy="369332"/>
          </a:xfrm>
          <a:prstGeom prst="rect">
            <a:avLst/>
          </a:prstGeom>
          <a:noFill/>
        </p:spPr>
        <p:txBody>
          <a:bodyPr wrap="square" rtlCol="0">
            <a:spAutoFit/>
          </a:bodyPr>
          <a:lstStyle/>
          <a:p>
            <a:pPr algn="ctr"/>
            <a:r>
              <a:rPr lang="en-US" dirty="0"/>
              <a:t>22%</a:t>
            </a:r>
          </a:p>
        </p:txBody>
      </p:sp>
    </p:spTree>
    <p:extLst>
      <p:ext uri="{BB962C8B-B14F-4D97-AF65-F5344CB8AC3E}">
        <p14:creationId xmlns:p14="http://schemas.microsoft.com/office/powerpoint/2010/main" val="24045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Exposure to these services is concentrated among certain demographic cohorts </a:t>
            </a:r>
          </a:p>
        </p:txBody>
      </p:sp>
      <p:sp>
        <p:nvSpPr>
          <p:cNvPr id="3" name="Date Placeholder 2"/>
          <p:cNvSpPr>
            <a:spLocks noGrp="1"/>
          </p:cNvSpPr>
          <p:nvPr>
            <p:ph type="dt" sz="half" idx="10"/>
          </p:nvPr>
        </p:nvSpPr>
        <p:spPr/>
        <p:txBody>
          <a:bodyPr/>
          <a:lstStyle/>
          <a:p>
            <a:pPr>
              <a:defRPr/>
            </a:pPr>
            <a:r>
              <a:rPr lang="en-US"/>
              <a:t>12/01/09 - 9pm</a:t>
            </a:r>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9</a:t>
            </a:fld>
            <a:endParaRPr lang="en-US"/>
          </a:p>
        </p:txBody>
      </p:sp>
      <p:sp>
        <p:nvSpPr>
          <p:cNvPr id="5" name="TextBox 4"/>
          <p:cNvSpPr txBox="1"/>
          <p:nvPr/>
        </p:nvSpPr>
        <p:spPr>
          <a:xfrm>
            <a:off x="298450" y="1139895"/>
            <a:ext cx="8393265" cy="5324535"/>
          </a:xfrm>
          <a:prstGeom prst="rect">
            <a:avLst/>
          </a:prstGeom>
          <a:noFill/>
        </p:spPr>
        <p:txBody>
          <a:bodyPr wrap="square" rtlCol="0">
            <a:spAutoFit/>
          </a:bodyPr>
          <a:lstStyle/>
          <a:p>
            <a:pPr marL="285750" indent="-285750">
              <a:buFont typeface="Arial" panose="020B0604020202020204" pitchFamily="34" charset="0"/>
              <a:buChar char="•"/>
            </a:pPr>
            <a:r>
              <a:rPr lang="en-US" sz="2000" i="1" dirty="0"/>
              <a:t>College graduates </a:t>
            </a:r>
            <a:r>
              <a:rPr lang="en-US" sz="2000" dirty="0"/>
              <a:t>– 39% of college graduates have used four or more of these services, compared with just 8% of those with a high school degree or less.</a:t>
            </a:r>
          </a:p>
          <a:p>
            <a:pPr marL="742950" lvl="1" indent="-285750">
              <a:buFont typeface="Arial" panose="020B0604020202020204" pitchFamily="34" charset="0"/>
              <a:buChar char="•"/>
            </a:pPr>
            <a:r>
              <a:rPr lang="en-US" sz="2000" dirty="0"/>
              <a:t>At the same time, around one-quarter of college graduates have used none (11%) or only one (15%) of these services.</a:t>
            </a:r>
            <a:br>
              <a:rPr lang="en-US" sz="2000" dirty="0"/>
            </a:br>
            <a:endParaRPr lang="en-US" sz="2000" dirty="0"/>
          </a:p>
          <a:p>
            <a:pPr marL="285750" indent="-285750">
              <a:buFont typeface="Arial" panose="020B0604020202020204" pitchFamily="34" charset="0"/>
              <a:buChar char="•"/>
            </a:pPr>
            <a:r>
              <a:rPr lang="en-US" sz="2000" i="1" dirty="0"/>
              <a:t>Those under the age of 45 </a:t>
            </a:r>
            <a:r>
              <a:rPr lang="en-US" sz="2000" dirty="0"/>
              <a:t>–Around one-third of those ages 18-44 have used four or more of these services, and relatively few in this age range have no exposure at all to these services.</a:t>
            </a:r>
          </a:p>
          <a:p>
            <a:pPr marL="742950" lvl="1" indent="-285750">
              <a:buFont typeface="Arial" panose="020B0604020202020204" pitchFamily="34" charset="0"/>
              <a:buChar char="•"/>
            </a:pPr>
            <a:r>
              <a:rPr lang="en-US" sz="2000" dirty="0"/>
              <a:t>By contrast, 44% of Americans ages 50 and older (and 56% of those ages 65 and older) have not used any of these 11 platforms.</a:t>
            </a:r>
            <a:br>
              <a:rPr lang="en-US" sz="2000" dirty="0"/>
            </a:br>
            <a:endParaRPr lang="en-US" sz="2000" dirty="0"/>
          </a:p>
          <a:p>
            <a:pPr marL="285750" indent="-285750">
              <a:buFont typeface="Arial" panose="020B0604020202020204" pitchFamily="34" charset="0"/>
              <a:buChar char="•"/>
            </a:pPr>
            <a:r>
              <a:rPr lang="en-US" sz="2000" i="1" dirty="0"/>
              <a:t>Those with relatively high household incomes </a:t>
            </a:r>
            <a:r>
              <a:rPr lang="en-US" sz="2000" dirty="0"/>
              <a:t>– 41% of Americans with an annual household income of $100,000 or more have used four or more of these services.</a:t>
            </a:r>
          </a:p>
          <a:p>
            <a:pPr marL="742950" lvl="1" indent="-285750">
              <a:buFont typeface="Arial" panose="020B0604020202020204" pitchFamily="34" charset="0"/>
              <a:buChar char="•"/>
            </a:pPr>
            <a:r>
              <a:rPr lang="en-US" sz="2000" dirty="0"/>
              <a:t>This is three times the proportion among households earning less than $30,000 annually.  </a:t>
            </a:r>
          </a:p>
        </p:txBody>
      </p:sp>
      <p:sp>
        <p:nvSpPr>
          <p:cNvPr id="6" name="TextBox 5"/>
          <p:cNvSpPr txBox="1"/>
          <p:nvPr/>
        </p:nvSpPr>
        <p:spPr>
          <a:xfrm>
            <a:off x="298450" y="6420465"/>
            <a:ext cx="8570247" cy="261610"/>
          </a:xfrm>
          <a:prstGeom prst="rect">
            <a:avLst/>
          </a:prstGeom>
          <a:noFill/>
        </p:spPr>
        <p:txBody>
          <a:bodyPr wrap="square" rtlCol="0">
            <a:spAutoFit/>
          </a:bodyPr>
          <a:lstStyle/>
          <a:p>
            <a:r>
              <a:rPr lang="en-US" sz="1100" dirty="0">
                <a:solidFill>
                  <a:srgbClr val="000000"/>
                </a:solidFill>
              </a:rPr>
              <a:t>Sources: </a:t>
            </a:r>
            <a:r>
              <a:rPr lang="en-US" sz="1100" dirty="0"/>
              <a:t>Pew Research Center, May, 2016, “Shared, Collaborative and On Demand: The New Digital Economy” </a:t>
            </a:r>
            <a:r>
              <a:rPr lang="en-US" sz="1100" dirty="0">
                <a:solidFill>
                  <a:srgbClr val="000000"/>
                </a:solidFill>
              </a:rPr>
              <a:t>; I.I.I.</a:t>
            </a:r>
          </a:p>
        </p:txBody>
      </p:sp>
    </p:spTree>
    <p:extLst>
      <p:ext uri="{BB962C8B-B14F-4D97-AF65-F5344CB8AC3E}">
        <p14:creationId xmlns:p14="http://schemas.microsoft.com/office/powerpoint/2010/main" val="3003901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218697</TotalTime>
  <Words>3895</Words>
  <Application>Microsoft Office PowerPoint</Application>
  <PresentationFormat>On-screen Show (4:3)</PresentationFormat>
  <Paragraphs>600</Paragraphs>
  <Slides>69</Slides>
  <Notes>42</Notes>
  <HiddenSlides>19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ＭＳ Ｐゴシック</vt:lpstr>
      <vt:lpstr>Arial</vt:lpstr>
      <vt:lpstr>Open Sans</vt:lpstr>
      <vt:lpstr>Symbol</vt:lpstr>
      <vt:lpstr>Times New Roman</vt:lpstr>
      <vt:lpstr>Verdana</vt:lpstr>
      <vt:lpstr>Wingdings</vt:lpstr>
      <vt:lpstr>Default Design</vt:lpstr>
      <vt:lpstr>Insurance, the “Sharing Economy,” Millennials, &amp; More</vt:lpstr>
      <vt:lpstr>The “On-Demand” (Sharing) Economy</vt:lpstr>
      <vt:lpstr>Labor on Demand: Huge Implications for    the US Economy, Workers &amp; Insurers</vt:lpstr>
      <vt:lpstr>You Can Live Your Life with the Swipe of a Finger…</vt:lpstr>
      <vt:lpstr>The “On-Demand” World is Not New…</vt:lpstr>
      <vt:lpstr>…But the “On-Demand” World is Exploding      as Is the Demand for “On-Tap” Workers</vt:lpstr>
      <vt:lpstr>A number of new commercial online services have emerged in recent years </vt:lpstr>
      <vt:lpstr>72% of Americans have used some type of shared or on-demand online service  </vt:lpstr>
      <vt:lpstr>Exposure to these services is concentrated among certain demographic cohorts </vt:lpstr>
      <vt:lpstr>Older U.S. adults have little exposure to shared and on-demand services  </vt:lpstr>
      <vt:lpstr>On-Demand/Sharing/Peer-to-Peer Economy Impacts Many Lines of Insurance</vt:lpstr>
      <vt:lpstr>Other Effects from the “Gig” Economy</vt:lpstr>
      <vt:lpstr>Technology and Employment</vt:lpstr>
      <vt:lpstr>The On-Demand Economy and American Workers: What Is Happening?</vt:lpstr>
      <vt:lpstr>The On-Demand Economy and American Workers: What Is Happening?</vt:lpstr>
      <vt:lpstr>Send in the Drones: Drones Will Help    Enable the On-Demand Economy</vt:lpstr>
      <vt:lpstr>What’s In Store for the American Worker: Two Schools of Thought</vt:lpstr>
      <vt:lpstr>What’s In Store for the American Worker? </vt:lpstr>
      <vt:lpstr>Legal Liability Issues</vt:lpstr>
      <vt:lpstr>Potential Consequences for Workers</vt:lpstr>
      <vt:lpstr>PowerPoint Presentation</vt:lpstr>
      <vt:lpstr>Age of People Who are Providing the Sharing/On-Demand Economy</vt:lpstr>
      <vt:lpstr>Household Income:  Providers of the Sharing/On-Demand Economy</vt:lpstr>
      <vt:lpstr>Two On-Demand Economy Case Studies</vt:lpstr>
      <vt:lpstr>PowerPoint Presentation</vt:lpstr>
      <vt:lpstr>PowerPoint Presentation</vt:lpstr>
      <vt:lpstr>PowerPoint Presentation</vt:lpstr>
      <vt:lpstr>Telematics for Your Home: The Internet of Things</vt:lpstr>
      <vt:lpstr>Partnerships with Insurers: Selling     Safety and Savings Simultaneously</vt:lpstr>
      <vt:lpstr>Partnerships with Insurers</vt:lpstr>
      <vt:lpstr>Partnerships with Insurers</vt:lpstr>
      <vt:lpstr>Partnerships with Insurers: Information Collected, Addressing Privacy Concerns</vt:lpstr>
      <vt:lpstr>Partnerships with Insurers: Information Collected, Addressing Privacy Concerns</vt:lpstr>
      <vt:lpstr>PowerPoint Presentation</vt:lpstr>
      <vt:lpstr>TNC Ridesharing Arrangements: Insurance Applicability</vt:lpstr>
      <vt:lpstr>There’s a new ride-sharing service in town.</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PowerPoint Presentation</vt:lpstr>
      <vt:lpstr>The Generations Defined</vt:lpstr>
      <vt:lpstr>Characteristics of Millennials vs. Boomers (when they were 18-33)</vt:lpstr>
      <vt:lpstr>Giant Age Cohort (Millenials) Is Approaching Home-Buying Stage </vt:lpstr>
      <vt:lpstr>Growth in Number of Households =&gt; Increased Demand for Housing</vt:lpstr>
      <vt:lpstr>PowerPoint Presentation</vt:lpstr>
      <vt:lpstr>Millennials are More Optimistic Than Elders</vt:lpstr>
      <vt:lpstr>Which of the Following Do You Support?</vt:lpstr>
      <vt:lpstr>“Basic health insurance is a right for all people, and if someone has no means of paying for it, the government should provide it”</vt:lpstr>
      <vt:lpstr>“What role, if any, do you believe the federal government should play in the regulation of Wall Street?”</vt:lpstr>
      <vt:lpstr>PowerPoint Presentation</vt:lpstr>
      <vt:lpstr>PowerPoint Presentation</vt:lpstr>
      <vt:lpstr>PowerPoint Presentation</vt:lpstr>
      <vt:lpstr>Best Ways for Businesses to Contact Millennials = Social Media &amp; Chat</vt:lpstr>
      <vt:lpstr>Gallup: Insurance companies see substantial business gains when they engage customers </vt:lpstr>
      <vt:lpstr>What Drives Millennials to Engage with Insurers</vt:lpstr>
      <vt:lpstr>How to Communicate with Millennials: Facebook Messenger?</vt:lpstr>
      <vt:lpstr>PowerPoint Presentation</vt:lpstr>
      <vt:lpstr>PowerPoint Presentation</vt:lpstr>
      <vt:lpstr>Millennials Have More Connections (vs. Non-Millennials) on Social Networks</vt:lpstr>
      <vt:lpstr>Statement: “My life feels richer now that I am connected to more people through social media”</vt:lpstr>
      <vt:lpstr>PowerPoint Presentation</vt:lpstr>
      <vt:lpstr>PowerPoint Presentation</vt:lpstr>
      <vt:lpstr>PowerPoint Presentation</vt:lpstr>
      <vt:lpstr>PowerPoint Presentation</vt:lpstr>
      <vt:lpstr>PowerPoint Presentation</vt:lpstr>
      <vt:lpstr>And What’s Coming After Millennials?</vt:lpstr>
      <vt:lpstr>PowerPoint Presentation</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4637</cp:revision>
  <cp:lastPrinted>2016-05-20T20:10:55Z</cp:lastPrinted>
  <dcterms:modified xsi:type="dcterms:W3CDTF">2016-07-21T19:25:55Z</dcterms:modified>
</cp:coreProperties>
</file>