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notesSlides/notesSlide47.xml" ContentType="application/vnd.openxmlformats-officedocument.presentationml.notesSlide+xml"/>
  <Override PartName="/ppt/charts/chart5.xml" ContentType="application/vnd.openxmlformats-officedocument.drawingml.chart+xml"/>
  <Override PartName="/ppt/tags/tag1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6.xml" ContentType="application/vnd.openxmlformats-officedocument.drawingml.chart+xml"/>
  <Override PartName="/ppt/notesSlides/notesSlide65.xml" ContentType="application/vnd.openxmlformats-officedocument.presentationml.notesSlide+xml"/>
  <Override PartName="/ppt/charts/chart7.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tags/tag13.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10.xml" ContentType="application/vnd.openxmlformats-officedocument.drawingml.chart+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9"/>
  </p:notesMasterIdLst>
  <p:handoutMasterIdLst>
    <p:handoutMasterId r:id="rId140"/>
  </p:handoutMasterIdLst>
  <p:sldIdLst>
    <p:sldId id="4301" r:id="rId2"/>
    <p:sldId id="4385" r:id="rId3"/>
    <p:sldId id="4386" r:id="rId4"/>
    <p:sldId id="4387" r:id="rId5"/>
    <p:sldId id="4388" r:id="rId6"/>
    <p:sldId id="4389" r:id="rId7"/>
    <p:sldId id="4390" r:id="rId8"/>
    <p:sldId id="4518" r:id="rId9"/>
    <p:sldId id="4519" r:id="rId10"/>
    <p:sldId id="4391" r:id="rId11"/>
    <p:sldId id="4392" r:id="rId12"/>
    <p:sldId id="4446" r:id="rId13"/>
    <p:sldId id="4447" r:id="rId14"/>
    <p:sldId id="4450" r:id="rId15"/>
    <p:sldId id="4636" r:id="rId16"/>
    <p:sldId id="4637" r:id="rId17"/>
    <p:sldId id="4442" r:id="rId18"/>
    <p:sldId id="4639" r:id="rId19"/>
    <p:sldId id="4640" r:id="rId20"/>
    <p:sldId id="4641" r:id="rId21"/>
    <p:sldId id="4642" r:id="rId22"/>
    <p:sldId id="4643" r:id="rId23"/>
    <p:sldId id="4644" r:id="rId24"/>
    <p:sldId id="4396" r:id="rId25"/>
    <p:sldId id="4397" r:id="rId26"/>
    <p:sldId id="4510" r:id="rId27"/>
    <p:sldId id="4398" r:id="rId28"/>
    <p:sldId id="4399" r:id="rId29"/>
    <p:sldId id="4400" r:id="rId30"/>
    <p:sldId id="4401" r:id="rId31"/>
    <p:sldId id="4402" r:id="rId32"/>
    <p:sldId id="4403" r:id="rId33"/>
    <p:sldId id="4404" r:id="rId34"/>
    <p:sldId id="4441" r:id="rId35"/>
    <p:sldId id="4511" r:id="rId36"/>
    <p:sldId id="4514" r:id="rId37"/>
    <p:sldId id="4600" r:id="rId38"/>
    <p:sldId id="4520" r:id="rId39"/>
    <p:sldId id="4515" r:id="rId40"/>
    <p:sldId id="4517" r:id="rId41"/>
    <p:sldId id="4516" r:id="rId42"/>
    <p:sldId id="4521" r:id="rId43"/>
    <p:sldId id="4625" r:id="rId44"/>
    <p:sldId id="4626" r:id="rId45"/>
    <p:sldId id="4627" r:id="rId46"/>
    <p:sldId id="4628" r:id="rId47"/>
    <p:sldId id="4638" r:id="rId48"/>
    <p:sldId id="4629" r:id="rId49"/>
    <p:sldId id="4630" r:id="rId50"/>
    <p:sldId id="4631" r:id="rId51"/>
    <p:sldId id="4632" r:id="rId52"/>
    <p:sldId id="4633" r:id="rId53"/>
    <p:sldId id="4634" r:id="rId54"/>
    <p:sldId id="4635" r:id="rId55"/>
    <p:sldId id="4258" r:id="rId56"/>
    <p:sldId id="4416" r:id="rId57"/>
    <p:sldId id="4418" r:id="rId58"/>
    <p:sldId id="4419" r:id="rId59"/>
    <p:sldId id="4422" r:id="rId60"/>
    <p:sldId id="4423" r:id="rId61"/>
    <p:sldId id="4426" r:id="rId62"/>
    <p:sldId id="4427" r:id="rId63"/>
    <p:sldId id="4269" r:id="rId64"/>
    <p:sldId id="4270" r:id="rId65"/>
    <p:sldId id="4496" r:id="rId66"/>
    <p:sldId id="4494" r:id="rId67"/>
    <p:sldId id="4495" r:id="rId68"/>
    <p:sldId id="4498" r:id="rId69"/>
    <p:sldId id="4509" r:id="rId70"/>
    <p:sldId id="4499" r:id="rId71"/>
    <p:sldId id="4605" r:id="rId72"/>
    <p:sldId id="4606" r:id="rId73"/>
    <p:sldId id="4607" r:id="rId74"/>
    <p:sldId id="3433" r:id="rId75"/>
    <p:sldId id="4430" r:id="rId76"/>
    <p:sldId id="4431" r:id="rId77"/>
    <p:sldId id="4432" r:id="rId78"/>
    <p:sldId id="4433" r:id="rId79"/>
    <p:sldId id="4095" r:id="rId80"/>
    <p:sldId id="4599" r:id="rId81"/>
    <p:sldId id="4434" r:id="rId82"/>
    <p:sldId id="4522" r:id="rId83"/>
    <p:sldId id="4435" r:id="rId84"/>
    <p:sldId id="4125" r:id="rId85"/>
    <p:sldId id="4508" r:id="rId86"/>
    <p:sldId id="4440" r:id="rId87"/>
    <p:sldId id="4195" r:id="rId88"/>
    <p:sldId id="4311" r:id="rId89"/>
    <p:sldId id="4649" r:id="rId90"/>
    <p:sldId id="4459" r:id="rId91"/>
    <p:sldId id="4460" r:id="rId92"/>
    <p:sldId id="4647" r:id="rId93"/>
    <p:sldId id="4648" r:id="rId94"/>
    <p:sldId id="4461" r:id="rId95"/>
    <p:sldId id="4645" r:id="rId96"/>
    <p:sldId id="4646" r:id="rId97"/>
    <p:sldId id="4546" r:id="rId98"/>
    <p:sldId id="4547" r:id="rId99"/>
    <p:sldId id="4548" r:id="rId100"/>
    <p:sldId id="4549" r:id="rId101"/>
    <p:sldId id="4618" r:id="rId102"/>
    <p:sldId id="4619" r:id="rId103"/>
    <p:sldId id="4620" r:id="rId104"/>
    <p:sldId id="4621" r:id="rId105"/>
    <p:sldId id="4622" r:id="rId106"/>
    <p:sldId id="4623" r:id="rId107"/>
    <p:sldId id="4624" r:id="rId108"/>
    <p:sldId id="3941" r:id="rId109"/>
    <p:sldId id="4448" r:id="rId110"/>
    <p:sldId id="4449" r:id="rId111"/>
    <p:sldId id="4107" r:id="rId112"/>
    <p:sldId id="4108" r:id="rId113"/>
    <p:sldId id="4109" r:id="rId114"/>
    <p:sldId id="4314" r:id="rId115"/>
    <p:sldId id="4539" r:id="rId116"/>
    <p:sldId id="4601" r:id="rId117"/>
    <p:sldId id="4602" r:id="rId118"/>
    <p:sldId id="4196" r:id="rId119"/>
    <p:sldId id="4320" r:id="rId120"/>
    <p:sldId id="4319" r:id="rId121"/>
    <p:sldId id="4545" r:id="rId122"/>
    <p:sldId id="4322" r:id="rId123"/>
    <p:sldId id="4497" r:id="rId124"/>
    <p:sldId id="4324" r:id="rId125"/>
    <p:sldId id="4457" r:id="rId126"/>
    <p:sldId id="4136" r:id="rId127"/>
    <p:sldId id="4139" r:id="rId128"/>
    <p:sldId id="4137" r:id="rId129"/>
    <p:sldId id="4603" r:id="rId130"/>
    <p:sldId id="4570" r:id="rId131"/>
    <p:sldId id="4363" r:id="rId132"/>
    <p:sldId id="4364" r:id="rId133"/>
    <p:sldId id="4365" r:id="rId134"/>
    <p:sldId id="4366" r:id="rId135"/>
    <p:sldId id="4367" r:id="rId136"/>
    <p:sldId id="4368" r:id="rId137"/>
    <p:sldId id="1136" r:id="rId1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371373344"/>
        <c:axId val="371374128"/>
      </c:barChart>
      <c:catAx>
        <c:axId val="371373344"/>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71374128"/>
        <c:crosses val="autoZero"/>
        <c:auto val="1"/>
        <c:lblAlgn val="ctr"/>
        <c:lblOffset val="20"/>
        <c:noMultiLvlLbl val="0"/>
      </c:catAx>
      <c:valAx>
        <c:axId val="371374128"/>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71373344"/>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82938064"/>
        <c:axId val="382934928"/>
      </c:barChart>
      <c:catAx>
        <c:axId val="382938064"/>
        <c:scaling>
          <c:orientation val="minMax"/>
        </c:scaling>
        <c:delete val="0"/>
        <c:axPos val="b"/>
        <c:numFmt formatCode="General" sourceLinked="0"/>
        <c:majorTickMark val="out"/>
        <c:minorTickMark val="none"/>
        <c:tickLblPos val="nextTo"/>
        <c:txPr>
          <a:bodyPr/>
          <a:lstStyle/>
          <a:p>
            <a:pPr>
              <a:defRPr sz="1100"/>
            </a:pPr>
            <a:endParaRPr lang="en-US"/>
          </a:p>
        </c:txPr>
        <c:crossAx val="382934928"/>
        <c:crosses val="autoZero"/>
        <c:auto val="1"/>
        <c:lblAlgn val="ctr"/>
        <c:lblOffset val="100"/>
        <c:noMultiLvlLbl val="0"/>
      </c:catAx>
      <c:valAx>
        <c:axId val="382934928"/>
        <c:scaling>
          <c:orientation val="minMax"/>
        </c:scaling>
        <c:delete val="1"/>
        <c:axPos val="l"/>
        <c:numFmt formatCode="0%" sourceLinked="1"/>
        <c:majorTickMark val="out"/>
        <c:minorTickMark val="none"/>
        <c:tickLblPos val="none"/>
        <c:crossAx val="382938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252608400"/>
        <c:axId val="25261114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252608400"/>
        <c:axId val="252611144"/>
      </c:lineChart>
      <c:catAx>
        <c:axId val="25260840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52611144"/>
        <c:crosses val="autoZero"/>
        <c:auto val="0"/>
        <c:lblAlgn val="ctr"/>
        <c:lblOffset val="100"/>
        <c:tickLblSkip val="1"/>
        <c:noMultiLvlLbl val="0"/>
      </c:catAx>
      <c:valAx>
        <c:axId val="25261114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5260840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252610752"/>
        <c:axId val="25261388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252609184"/>
        <c:axId val="25261545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252610752"/>
        <c:axId val="252613888"/>
      </c:lineChart>
      <c:catAx>
        <c:axId val="2526107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52613888"/>
        <c:crosses val="autoZero"/>
        <c:auto val="0"/>
        <c:lblAlgn val="ctr"/>
        <c:lblOffset val="100"/>
        <c:tickLblSkip val="1"/>
        <c:noMultiLvlLbl val="0"/>
      </c:catAx>
      <c:valAx>
        <c:axId val="25261388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52610752"/>
        <c:crosses val="autoZero"/>
        <c:crossBetween val="between"/>
        <c:majorUnit val="2"/>
      </c:valAx>
      <c:valAx>
        <c:axId val="252615456"/>
        <c:scaling>
          <c:orientation val="minMax"/>
          <c:max val="12"/>
          <c:min val="-10"/>
        </c:scaling>
        <c:delete val="0"/>
        <c:axPos val="r"/>
        <c:numFmt formatCode="General" sourceLinked="1"/>
        <c:majorTickMark val="none"/>
        <c:minorTickMark val="none"/>
        <c:tickLblPos val="none"/>
        <c:spPr>
          <a:ln>
            <a:noFill/>
          </a:ln>
        </c:spPr>
        <c:crossAx val="252609184"/>
        <c:crosses val="max"/>
        <c:crossBetween val="between"/>
        <c:majorUnit val="2"/>
      </c:valAx>
      <c:catAx>
        <c:axId val="252609184"/>
        <c:scaling>
          <c:orientation val="minMax"/>
        </c:scaling>
        <c:delete val="0"/>
        <c:axPos val="t"/>
        <c:numFmt formatCode="General" sourceLinked="1"/>
        <c:majorTickMark val="none"/>
        <c:minorTickMark val="none"/>
        <c:tickLblPos val="none"/>
        <c:spPr>
          <a:ln>
            <a:noFill/>
          </a:ln>
        </c:spPr>
        <c:crossAx val="25261545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chemeClr val="accent1">
                  <a:lumMod val="20000"/>
                  <a:lumOff val="80000"/>
                </a:schemeClr>
              </a:solidFill>
              <a:ln w="6350">
                <a:solidFill>
                  <a:srgbClr val="0F5173"/>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Chart!$A$2:$A$20</c:f>
              <c:strCach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2013p</c:v>
                </c:pt>
              </c:strCache>
            </c:strRef>
          </c:cat>
          <c:val>
            <c:numRef>
              <c:f>Chart!$B$2:$B$20</c:f>
              <c:numCache>
                <c:formatCode>General</c:formatCode>
                <c:ptCount val="19"/>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6.1</c:v>
                </c:pt>
                <c:pt idx="13">
                  <c:v>6.8000000000000007</c:v>
                </c:pt>
                <c:pt idx="14">
                  <c:v>4</c:v>
                </c:pt>
                <c:pt idx="15">
                  <c:v>1.2</c:v>
                </c:pt>
                <c:pt idx="16">
                  <c:v>2.6</c:v>
                </c:pt>
                <c:pt idx="17">
                  <c:v>3</c:v>
                </c:pt>
                <c:pt idx="18">
                  <c:v>3</c:v>
                </c:pt>
              </c:numCache>
            </c:numRef>
          </c:val>
        </c:ser>
        <c:ser>
          <c:idx val="1"/>
          <c:order val="1"/>
          <c:tx>
            <c:strRef>
              <c:f>Chart!$C$1</c:f>
              <c:strCache>
                <c:ptCount val="1"/>
                <c:pt idx="0">
                  <c:v>Change in US Medical CPI</c:v>
                </c:pt>
              </c:strCache>
            </c:strRef>
          </c:tx>
          <c:spPr>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chemeClr val="accent2">
                  <a:lumMod val="20000"/>
                  <a:lumOff val="8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Chart!$A$2:$A$20</c:f>
              <c:strCach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2013p</c:v>
                </c:pt>
              </c:strCache>
            </c:strRef>
          </c:cat>
          <c:val>
            <c:numRef>
              <c:f>Chart!$C$2:$C$20</c:f>
              <c:numCache>
                <c:formatCode>0.0</c:formatCode>
                <c:ptCount val="19"/>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c:v>
                </c:pt>
              </c:numCache>
            </c:numRef>
          </c:val>
        </c:ser>
        <c:dLbls>
          <c:showLegendKey val="0"/>
          <c:showVal val="0"/>
          <c:showCatName val="0"/>
          <c:showSerName val="0"/>
          <c:showPercent val="0"/>
          <c:showBubbleSize val="0"/>
        </c:dLbls>
        <c:gapWidth val="70"/>
        <c:axId val="252609576"/>
        <c:axId val="252611536"/>
      </c:barChart>
      <c:catAx>
        <c:axId val="25260957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52611536"/>
        <c:crosses val="autoZero"/>
        <c:auto val="0"/>
        <c:lblAlgn val="ctr"/>
        <c:lblOffset val="100"/>
        <c:tickLblSkip val="1"/>
        <c:noMultiLvlLbl val="0"/>
      </c:catAx>
      <c:valAx>
        <c:axId val="252611536"/>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5260957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52612320"/>
        <c:axId val="252612712"/>
      </c:barChart>
      <c:catAx>
        <c:axId val="25261232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52612712"/>
        <c:crosses val="autoZero"/>
        <c:auto val="0"/>
        <c:lblAlgn val="ctr"/>
        <c:lblOffset val="0"/>
        <c:tickLblSkip val="1"/>
        <c:tickMarkSkip val="1"/>
        <c:noMultiLvlLbl val="0"/>
      </c:catAx>
      <c:valAx>
        <c:axId val="25261271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5261232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36849881959098E-2"/>
          <c:y val="3.9444444444444442E-2"/>
          <c:w val="0.90602734843304333"/>
          <c:h val="0.81449866079127453"/>
        </c:manualLayout>
      </c:layout>
      <c:barChart>
        <c:barDir val="col"/>
        <c:grouping val="clustered"/>
        <c:varyColors val="0"/>
        <c:ser>
          <c:idx val="0"/>
          <c:order val="0"/>
          <c:tx>
            <c:strRef>
              <c:f>Chart!$B$1</c:f>
              <c:strCache>
                <c:ptCount val="1"/>
              </c:strCache>
            </c:strRef>
          </c:tx>
          <c:spPr>
            <a:ln w="6350">
              <a:solidFill>
                <a:srgbClr val="0F5173"/>
              </a:solidFill>
            </a:ln>
          </c:spPr>
          <c:invertIfNegative val="0"/>
          <c:dPt>
            <c:idx val="21"/>
            <c:invertIfNegative val="0"/>
            <c:bubble3D val="0"/>
          </c:dPt>
          <c:dPt>
            <c:idx val="22"/>
            <c:invertIfNegative val="0"/>
            <c:bubble3D val="0"/>
          </c:dPt>
          <c:dPt>
            <c:idx val="23"/>
            <c:invertIfNegative val="0"/>
            <c:bubble3D val="0"/>
          </c:dPt>
          <c:dPt>
            <c:idx val="24"/>
            <c:invertIfNegative val="0"/>
            <c:bubble3D val="0"/>
            <c:spPr>
              <a:solidFill>
                <a:schemeClr val="accent1">
                  <a:lumMod val="20000"/>
                  <a:lumOff val="80000"/>
                </a:schemeClr>
              </a:solidFill>
              <a:ln w="6350">
                <a:solidFill>
                  <a:srgbClr val="0F5173"/>
                </a:solidFill>
              </a:ln>
            </c:spPr>
          </c:dPt>
          <c:dLbls>
            <c:dLbl>
              <c:idx val="19"/>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24"/>
              <c:numFmt formatCode="#,##0.0" sourceLinked="0"/>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Chart!$B$2:$B$26</c:f>
              <c:numCache>
                <c:formatCode>General</c:formatCode>
                <c:ptCount val="25"/>
                <c:pt idx="0">
                  <c:v>12.1</c:v>
                </c:pt>
                <c:pt idx="1">
                  <c:v>7.4</c:v>
                </c:pt>
                <c:pt idx="2">
                  <c:v>10</c:v>
                </c:pt>
                <c:pt idx="3">
                  <c:v>2.9</c:v>
                </c:pt>
                <c:pt idx="4">
                  <c:v>-6.4</c:v>
                </c:pt>
                <c:pt idx="5">
                  <c:v>-3.2</c:v>
                </c:pt>
                <c:pt idx="6">
                  <c:v>-6</c:v>
                </c:pt>
                <c:pt idx="7">
                  <c:v>-8</c:v>
                </c:pt>
                <c:pt idx="8">
                  <c:v>-5.4</c:v>
                </c:pt>
                <c:pt idx="9">
                  <c:v>-2.6</c:v>
                </c:pt>
                <c:pt idx="10">
                  <c:v>3.5</c:v>
                </c:pt>
                <c:pt idx="11">
                  <c:v>1.2</c:v>
                </c:pt>
                <c:pt idx="12">
                  <c:v>4.9000000000000004</c:v>
                </c:pt>
                <c:pt idx="13">
                  <c:v>6.6</c:v>
                </c:pt>
                <c:pt idx="14">
                  <c:v>-6</c:v>
                </c:pt>
                <c:pt idx="15">
                  <c:v>-6.5</c:v>
                </c:pt>
                <c:pt idx="16">
                  <c:v>-8.8000000000000007</c:v>
                </c:pt>
                <c:pt idx="17">
                  <c:v>-7.8</c:v>
                </c:pt>
                <c:pt idx="18">
                  <c:v>-3.2</c:v>
                </c:pt>
                <c:pt idx="19">
                  <c:v>-2.1</c:v>
                </c:pt>
                <c:pt idx="20">
                  <c:v>-1.2</c:v>
                </c:pt>
                <c:pt idx="21">
                  <c:v>0.4</c:v>
                </c:pt>
                <c:pt idx="22">
                  <c:v>8.4</c:v>
                </c:pt>
                <c:pt idx="23">
                  <c:v>2.2000000000000002</c:v>
                </c:pt>
                <c:pt idx="24">
                  <c:v>0.6</c:v>
                </c:pt>
              </c:numCache>
            </c:numRef>
          </c:val>
        </c:ser>
        <c:dLbls>
          <c:showLegendKey val="0"/>
          <c:showVal val="0"/>
          <c:showCatName val="0"/>
          <c:showSerName val="0"/>
          <c:showPercent val="0"/>
          <c:showBubbleSize val="0"/>
        </c:dLbls>
        <c:gapWidth val="70"/>
        <c:overlap val="100"/>
        <c:axId val="376134168"/>
        <c:axId val="376139264"/>
      </c:barChart>
      <c:lineChart>
        <c:grouping val="standard"/>
        <c:varyColors val="0"/>
        <c:ser>
          <c:idx val="2"/>
          <c:order val="1"/>
          <c:tx>
            <c:strRef>
              <c:f>Chart!$C$1</c:f>
              <c:strCache>
                <c:ptCount val="1"/>
              </c:strCache>
            </c:strRef>
          </c:tx>
          <c:spPr>
            <a:ln>
              <a:noFill/>
              <a:prstDash val="lgDash"/>
            </a:ln>
          </c:spPr>
          <c:marker>
            <c:symbol val="none"/>
          </c:marker>
          <c:cat>
            <c:strRef>
              <c:f>Chart!$A$2:$A$26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Chart!$C$2:$C$26</c:f>
              <c:numCache>
                <c:formatCode>General</c:formatCode>
                <c:ptCount val="25"/>
                <c:pt idx="0">
                  <c:v>12.1</c:v>
                </c:pt>
                <c:pt idx="1">
                  <c:v>7.4</c:v>
                </c:pt>
                <c:pt idx="2">
                  <c:v>10</c:v>
                </c:pt>
                <c:pt idx="3">
                  <c:v>2.9</c:v>
                </c:pt>
                <c:pt idx="4">
                  <c:v>-6.4</c:v>
                </c:pt>
                <c:pt idx="5">
                  <c:v>-3.2</c:v>
                </c:pt>
                <c:pt idx="6">
                  <c:v>-6</c:v>
                </c:pt>
                <c:pt idx="7">
                  <c:v>-8</c:v>
                </c:pt>
                <c:pt idx="8">
                  <c:v>-5.4</c:v>
                </c:pt>
                <c:pt idx="9">
                  <c:v>-2.6</c:v>
                </c:pt>
                <c:pt idx="10">
                  <c:v>3.5</c:v>
                </c:pt>
                <c:pt idx="11">
                  <c:v>1.2</c:v>
                </c:pt>
                <c:pt idx="12">
                  <c:v>4.9000000000000004</c:v>
                </c:pt>
                <c:pt idx="13">
                  <c:v>6.6</c:v>
                </c:pt>
                <c:pt idx="14">
                  <c:v>-6</c:v>
                </c:pt>
                <c:pt idx="15">
                  <c:v>-6.5</c:v>
                </c:pt>
                <c:pt idx="16">
                  <c:v>-8.8000000000000007</c:v>
                </c:pt>
                <c:pt idx="17">
                  <c:v>-7.8</c:v>
                </c:pt>
                <c:pt idx="18">
                  <c:v>-3.2</c:v>
                </c:pt>
                <c:pt idx="19">
                  <c:v>-2.1</c:v>
                </c:pt>
                <c:pt idx="20">
                  <c:v>-1.2</c:v>
                </c:pt>
                <c:pt idx="21">
                  <c:v>0.4</c:v>
                </c:pt>
                <c:pt idx="22">
                  <c:v>8.4</c:v>
                </c:pt>
                <c:pt idx="23">
                  <c:v>2.2000000000000002</c:v>
                </c:pt>
                <c:pt idx="24">
                  <c:v>0.6</c:v>
                </c:pt>
              </c:numCache>
            </c:numRef>
          </c:val>
          <c:smooth val="0"/>
        </c:ser>
        <c:dLbls>
          <c:showLegendKey val="0"/>
          <c:showVal val="0"/>
          <c:showCatName val="0"/>
          <c:showSerName val="0"/>
          <c:showPercent val="0"/>
          <c:showBubbleSize val="0"/>
        </c:dLbls>
        <c:marker val="1"/>
        <c:smooth val="0"/>
        <c:axId val="376140440"/>
        <c:axId val="376134952"/>
      </c:lineChart>
      <c:catAx>
        <c:axId val="37613416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000" b="1">
                <a:latin typeface="Arial" pitchFamily="34" charset="0"/>
                <a:cs typeface="Arial" pitchFamily="34" charset="0"/>
              </a:defRPr>
            </a:pPr>
            <a:endParaRPr lang="en-US"/>
          </a:p>
        </c:txPr>
        <c:crossAx val="376139264"/>
        <c:crosses val="autoZero"/>
        <c:auto val="0"/>
        <c:lblAlgn val="ctr"/>
        <c:lblOffset val="100"/>
        <c:tickLblSkip val="1"/>
        <c:noMultiLvlLbl val="0"/>
      </c:catAx>
      <c:valAx>
        <c:axId val="376139264"/>
        <c:scaling>
          <c:orientation val="minMax"/>
          <c:max val="15"/>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76134168"/>
        <c:crosses val="autoZero"/>
        <c:crossBetween val="between"/>
        <c:majorUnit val="5"/>
      </c:valAx>
      <c:valAx>
        <c:axId val="376134952"/>
        <c:scaling>
          <c:orientation val="minMax"/>
          <c:max val="18"/>
          <c:min val="-6"/>
        </c:scaling>
        <c:delete val="0"/>
        <c:axPos val="r"/>
        <c:numFmt formatCode="General" sourceLinked="1"/>
        <c:majorTickMark val="none"/>
        <c:minorTickMark val="none"/>
        <c:tickLblPos val="none"/>
        <c:spPr>
          <a:ln>
            <a:noFill/>
          </a:ln>
        </c:spPr>
        <c:crossAx val="376140440"/>
        <c:crosses val="max"/>
        <c:crossBetween val="midCat"/>
        <c:majorUnit val="6"/>
      </c:valAx>
      <c:catAx>
        <c:axId val="376140440"/>
        <c:scaling>
          <c:orientation val="minMax"/>
        </c:scaling>
        <c:delete val="0"/>
        <c:axPos val="t"/>
        <c:numFmt formatCode="General" sourceLinked="1"/>
        <c:majorTickMark val="none"/>
        <c:minorTickMark val="none"/>
        <c:tickLblPos val="none"/>
        <c:spPr>
          <a:ln>
            <a:noFill/>
          </a:ln>
        </c:spPr>
        <c:crossAx val="376134952"/>
        <c:crosses val="max"/>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23430535491969E-2"/>
          <c:y val="3.8157894736842078E-2"/>
          <c:w val="0.92530123873972137"/>
          <c:h val="0.80701653107652849"/>
        </c:manualLayout>
      </c:layout>
      <c:barChart>
        <c:barDir val="col"/>
        <c:grouping val="clustered"/>
        <c:varyColors val="0"/>
        <c:ser>
          <c:idx val="0"/>
          <c:order val="0"/>
          <c:tx>
            <c:strRef>
              <c:f>Chart!$B$1</c:f>
              <c:strCache>
                <c:ptCount val="1"/>
                <c:pt idx="0">
                  <c:v>All States</c:v>
                </c:pt>
              </c:strCache>
            </c:strRef>
          </c:tx>
          <c:spPr>
            <a:ln w="6350">
              <a:solidFill>
                <a:schemeClr val="accent1"/>
              </a:solidFill>
            </a:ln>
          </c:spPr>
          <c:invertIfNegative val="0"/>
          <c:dPt>
            <c:idx val="7"/>
            <c:invertIfNegative val="0"/>
            <c:bubble3D val="0"/>
          </c:dPt>
          <c:dPt>
            <c:idx val="8"/>
            <c:invertIfNegative val="0"/>
            <c:bubble3D val="0"/>
          </c:dPt>
          <c:dPt>
            <c:idx val="9"/>
            <c:invertIfNegative val="0"/>
            <c:bubble3D val="0"/>
            <c:spPr>
              <a:solidFill>
                <a:schemeClr val="accent1">
                  <a:lumMod val="20000"/>
                  <a:lumOff val="80000"/>
                </a:schemeClr>
              </a:solidFill>
              <a:ln w="6350">
                <a:solidFill>
                  <a:schemeClr val="accent1"/>
                </a:solidFill>
              </a:ln>
            </c:spPr>
          </c:dPt>
          <c:dPt>
            <c:idx val="11"/>
            <c:invertIfNegative val="0"/>
            <c:bubble3D val="0"/>
          </c:dPt>
          <c:dPt>
            <c:idx val="12"/>
            <c:invertIfNegative val="0"/>
            <c:bubble3D val="0"/>
          </c:dPt>
          <c:dLbls>
            <c:dLbl>
              <c:idx val="8"/>
              <c:numFmt formatCode="#,##0.0" sourceLinked="0"/>
              <c:spPr/>
              <c:txPr>
                <a:bodyPr anchor="ctr" anchorCtr="1"/>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9"/>
              <c:layout>
                <c:manualLayout>
                  <c:x val="-5.9101654846338116E-3"/>
                  <c:y val="3.0542942896722236E-3"/>
                </c:manualLayout>
              </c:layout>
              <c:numFmt formatCode="#,##0.0" sourceLinked="0"/>
              <c:spPr/>
              <c:txPr>
                <a:bodyPr anchor="ctr" anchorCtr="1"/>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0"/>
              <c:layout>
                <c:manualLayout>
                  <c:x val="-1.0342789598109126E-2"/>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775413711583925E-2"/>
                  <c:y val="-2.6949653590850851E-3"/>
                </c:manualLayout>
              </c:layout>
              <c:showLegendKey val="0"/>
              <c:showVal val="1"/>
              <c:showCatName val="0"/>
              <c:showSerName val="0"/>
              <c:showPercent val="0"/>
              <c:showBubbleSize val="0"/>
              <c:extLst>
                <c:ext xmlns:c15="http://schemas.microsoft.com/office/drawing/2012/chart" uri="{CE6537A1-D6FC-4f65-9D91-7224C49458BB}"/>
              </c:extLst>
            </c:dLbl>
            <c:dLbl>
              <c:idx val="12"/>
              <c:numFmt formatCode="#,##0.0" sourceLinked="0"/>
              <c:spPr/>
              <c:txPr>
                <a:bodyPr anchor="ctr" anchorCtr="1"/>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nchor="ctr" anchorCtr="1"/>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Chart!$A$7:$A$16</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Chart!$B$7:$B$16</c:f>
              <c:numCache>
                <c:formatCode>General</c:formatCode>
                <c:ptCount val="10"/>
                <c:pt idx="0">
                  <c:v>-6.5</c:v>
                </c:pt>
                <c:pt idx="1">
                  <c:v>-8.8000000000000007</c:v>
                </c:pt>
                <c:pt idx="2">
                  <c:v>-7.8</c:v>
                </c:pt>
                <c:pt idx="3">
                  <c:v>-3.2</c:v>
                </c:pt>
                <c:pt idx="4">
                  <c:v>-2.1</c:v>
                </c:pt>
                <c:pt idx="5">
                  <c:v>-1.2</c:v>
                </c:pt>
                <c:pt idx="6">
                  <c:v>0.4</c:v>
                </c:pt>
                <c:pt idx="7">
                  <c:v>8.4</c:v>
                </c:pt>
                <c:pt idx="8">
                  <c:v>2.2000000000000002</c:v>
                </c:pt>
                <c:pt idx="9">
                  <c:v>0.6</c:v>
                </c:pt>
              </c:numCache>
            </c:numRef>
          </c:val>
        </c:ser>
        <c:ser>
          <c:idx val="1"/>
          <c:order val="1"/>
          <c:tx>
            <c:strRef>
              <c:f>Chart!$C$1</c:f>
              <c:strCache>
                <c:ptCount val="1"/>
                <c:pt idx="0">
                  <c:v>NCCI States</c:v>
                </c:pt>
              </c:strCache>
            </c:strRef>
          </c:tx>
          <c:spPr>
            <a:ln w="6350">
              <a:solidFill>
                <a:srgbClr val="0F5173"/>
              </a:solidFill>
            </a:ln>
          </c:spPr>
          <c:invertIfNegative val="0"/>
          <c:dPt>
            <c:idx val="7"/>
            <c:invertIfNegative val="0"/>
            <c:bubble3D val="0"/>
          </c:dPt>
          <c:dPt>
            <c:idx val="8"/>
            <c:invertIfNegative val="0"/>
            <c:bubble3D val="0"/>
          </c:dPt>
          <c:dPt>
            <c:idx val="9"/>
            <c:invertIfNegative val="0"/>
            <c:bubble3D val="0"/>
            <c:spPr>
              <a:solidFill>
                <a:schemeClr val="accent2">
                  <a:lumMod val="20000"/>
                  <a:lumOff val="80000"/>
                </a:schemeClr>
              </a:solidFill>
              <a:ln w="6350">
                <a:solidFill>
                  <a:srgbClr val="0F5173"/>
                </a:solidFill>
              </a:ln>
            </c:spPr>
          </c:dPt>
          <c:dPt>
            <c:idx val="11"/>
            <c:invertIfNegative val="0"/>
            <c:bubble3D val="0"/>
          </c:dPt>
          <c:dPt>
            <c:idx val="12"/>
            <c:invertIfNegative val="0"/>
            <c:bubble3D val="0"/>
          </c:dPt>
          <c:dLbls>
            <c:dLbl>
              <c:idx val="7"/>
              <c:layout>
                <c:manualLayout>
                  <c:x val="2.9550827423167852E-3"/>
                  <c:y val="-6.1085885793443085E-3"/>
                </c:manualLayout>
              </c:layout>
              <c:showLegendKey val="0"/>
              <c:showVal val="1"/>
              <c:showCatName val="0"/>
              <c:showSerName val="0"/>
              <c:showPercent val="0"/>
              <c:showBubbleSize val="0"/>
              <c:extLst>
                <c:ext xmlns:c15="http://schemas.microsoft.com/office/drawing/2012/chart" uri="{CE6537A1-D6FC-4f65-9D91-7224C49458BB}"/>
              </c:extLst>
            </c:dLbl>
            <c:dLbl>
              <c:idx val="8"/>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9"/>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10"/>
              <c:layout>
                <c:manualLayout>
                  <c:x val="1.4775413711583924E-3"/>
                  <c:y val="-3.0540537940587972E-3"/>
                </c:manualLayout>
              </c:layout>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numFmt formatCode="#,##0.0" sourceLinked="0"/>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Chart!$A$7:$A$16</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Chart!$C$7:$C$16</c:f>
              <c:numCache>
                <c:formatCode>General</c:formatCode>
                <c:ptCount val="10"/>
                <c:pt idx="0">
                  <c:v>-1</c:v>
                </c:pt>
                <c:pt idx="1">
                  <c:v>-0.3</c:v>
                </c:pt>
                <c:pt idx="2">
                  <c:v>-3</c:v>
                </c:pt>
                <c:pt idx="3">
                  <c:v>-4.0999999999999996</c:v>
                </c:pt>
                <c:pt idx="4">
                  <c:v>-5.6</c:v>
                </c:pt>
                <c:pt idx="5">
                  <c:v>-2.6</c:v>
                </c:pt>
                <c:pt idx="6">
                  <c:v>-1.3</c:v>
                </c:pt>
                <c:pt idx="7">
                  <c:v>2.1</c:v>
                </c:pt>
                <c:pt idx="8">
                  <c:v>-0.2</c:v>
                </c:pt>
                <c:pt idx="9">
                  <c:v>-1.1000000000000001</c:v>
                </c:pt>
              </c:numCache>
            </c:numRef>
          </c:val>
        </c:ser>
        <c:dLbls>
          <c:showLegendKey val="0"/>
          <c:showVal val="0"/>
          <c:showCatName val="0"/>
          <c:showSerName val="0"/>
          <c:showPercent val="0"/>
          <c:showBubbleSize val="0"/>
        </c:dLbls>
        <c:gapWidth val="70"/>
        <c:axId val="376139656"/>
        <c:axId val="376136128"/>
      </c:barChart>
      <c:catAx>
        <c:axId val="376139656"/>
        <c:scaling>
          <c:orientation val="minMax"/>
        </c:scaling>
        <c:delete val="0"/>
        <c:axPos val="b"/>
        <c:numFmt formatCode="General" sourceLinked="1"/>
        <c:majorTickMark val="none"/>
        <c:minorTickMark val="none"/>
        <c:tickLblPos val="low"/>
        <c:spPr>
          <a:ln w="28575"/>
        </c:spPr>
        <c:txPr>
          <a:bodyPr/>
          <a:lstStyle/>
          <a:p>
            <a:pPr>
              <a:defRPr sz="1400" b="1">
                <a:latin typeface="Arial" pitchFamily="34" charset="0"/>
                <a:cs typeface="Arial" pitchFamily="34" charset="0"/>
              </a:defRPr>
            </a:pPr>
            <a:endParaRPr lang="en-US"/>
          </a:p>
        </c:txPr>
        <c:crossAx val="376136128"/>
        <c:crosses val="autoZero"/>
        <c:auto val="1"/>
        <c:lblAlgn val="ctr"/>
        <c:lblOffset val="100"/>
        <c:noMultiLvlLbl val="0"/>
      </c:catAx>
      <c:valAx>
        <c:axId val="376136128"/>
        <c:scaling>
          <c:orientation val="minMax"/>
        </c:scaling>
        <c:delete val="0"/>
        <c:axPos val="l"/>
        <c:numFmt formatCode="General" sourceLinked="1"/>
        <c:majorTickMark val="none"/>
        <c:minorTickMark val="none"/>
        <c:tickLblPos val="nextTo"/>
        <c:spPr>
          <a:ln w="28575"/>
        </c:spPr>
        <c:txPr>
          <a:bodyPr/>
          <a:lstStyle/>
          <a:p>
            <a:pPr>
              <a:defRPr sz="1400" b="1">
                <a:latin typeface="Arial" pitchFamily="34" charset="0"/>
                <a:cs typeface="Arial" pitchFamily="34" charset="0"/>
              </a:defRPr>
            </a:pPr>
            <a:endParaRPr lang="en-US"/>
          </a:p>
        </c:txPr>
        <c:crossAx val="376139656"/>
        <c:crosses val="autoZero"/>
        <c:crossBetween val="between"/>
      </c:valAx>
    </c:plotArea>
    <c:legend>
      <c:legendPos val="b"/>
      <c:legendEntry>
        <c:idx val="1"/>
        <c:txPr>
          <a:bodyPr/>
          <a:lstStyle/>
          <a:p>
            <a:pPr>
              <a:defRPr sz="1400" b="1">
                <a:latin typeface="Arial" pitchFamily="34" charset="0"/>
                <a:cs typeface="Arial" pitchFamily="34" charset="0"/>
              </a:defRPr>
            </a:pPr>
            <a:endParaRPr lang="en-US"/>
          </a:p>
        </c:txPr>
      </c:legendEntry>
      <c:layout>
        <c:manualLayout>
          <c:xMode val="edge"/>
          <c:yMode val="edge"/>
          <c:x val="4.0633900150779022E-2"/>
          <c:y val="3.5785747267971018E-3"/>
          <c:w val="0.2024830838964399"/>
          <c:h val="0.13640514114509797"/>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Sheet1!$A$2:$A$64</c:f>
              <c:numCache>
                <c:formatCode>[$-409]mmm\-yy;@</c:formatCode>
                <c:ptCount val="63"/>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numCache>
            </c:numRef>
          </c:cat>
          <c:val>
            <c:numRef>
              <c:f>Sheet1!$B$2:$B$64</c:f>
              <c:numCache>
                <c:formatCode>General</c:formatCode>
                <c:ptCount val="63"/>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12214</c:v>
                </c:pt>
                <c:pt idx="57">
                  <c:v>12237</c:v>
                </c:pt>
                <c:pt idx="58">
                  <c:v>12282</c:v>
                </c:pt>
                <c:pt idx="59">
                  <c:v>12301</c:v>
                </c:pt>
                <c:pt idx="60">
                  <c:v>12318</c:v>
                </c:pt>
                <c:pt idx="61">
                  <c:v>12320</c:v>
                </c:pt>
                <c:pt idx="62">
                  <c:v>12319</c:v>
                </c:pt>
              </c:numCache>
            </c:numRef>
          </c:val>
        </c:ser>
        <c:dLbls>
          <c:showLegendKey val="0"/>
          <c:showVal val="0"/>
          <c:showCatName val="0"/>
          <c:showSerName val="0"/>
          <c:showPercent val="0"/>
          <c:showBubbleSize val="0"/>
        </c:dLbls>
        <c:gapWidth val="219"/>
        <c:overlap val="-27"/>
        <c:axId val="376133776"/>
        <c:axId val="382937280"/>
      </c:barChart>
      <c:dateAx>
        <c:axId val="37613377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37280"/>
        <c:crosses val="autoZero"/>
        <c:auto val="1"/>
        <c:lblOffset val="100"/>
        <c:baseTimeUnit val="months"/>
      </c:dateAx>
      <c:valAx>
        <c:axId val="382937280"/>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13377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82933360"/>
        <c:axId val="382932576"/>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82932968"/>
        <c:axId val="382934536"/>
      </c:lineChart>
      <c:catAx>
        <c:axId val="38293296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34536"/>
        <c:crosses val="autoZero"/>
        <c:auto val="0"/>
        <c:lblAlgn val="ctr"/>
        <c:lblOffset val="100"/>
        <c:noMultiLvlLbl val="0"/>
      </c:catAx>
      <c:valAx>
        <c:axId val="382934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32968"/>
        <c:crosses val="autoZero"/>
        <c:crossBetween val="between"/>
      </c:valAx>
      <c:valAx>
        <c:axId val="38293257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933360"/>
        <c:crosses val="max"/>
        <c:crossBetween val="between"/>
      </c:valAx>
      <c:catAx>
        <c:axId val="382933360"/>
        <c:scaling>
          <c:orientation val="minMax"/>
        </c:scaling>
        <c:delete val="1"/>
        <c:axPos val="b"/>
        <c:numFmt formatCode="General" sourceLinked="1"/>
        <c:majorTickMark val="out"/>
        <c:minorTickMark val="none"/>
        <c:tickLblPos val="nextTo"/>
        <c:crossAx val="382932576"/>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5.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4/27/2015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302206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113</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3247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76403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117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5078444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119</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123</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124</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125</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13752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130</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133</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136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6B08B66-BCDB-43C2-B2F8-07F46347F9BD}" type="slidenum">
              <a:rPr lang="en-US" altLang="en-US" sz="1000"/>
              <a:pPr algn="ctr" eaLnBrk="1" hangingPunct="1">
                <a:lnSpc>
                  <a:spcPct val="100000"/>
                </a:lnSpc>
                <a:spcBef>
                  <a:spcPct val="0"/>
                </a:spcBef>
                <a:buClrTx/>
                <a:buSzTx/>
                <a:buFontTx/>
                <a:buNone/>
              </a:pPr>
              <a:t>15</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601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81100" y="698500"/>
            <a:ext cx="4648200" cy="3486150"/>
          </a:xfrm>
          <a:ln/>
        </p:spPr>
      </p:sp>
      <p:sp>
        <p:nvSpPr>
          <p:cNvPr id="8195"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3556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842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6210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0152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2103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923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32</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34</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35</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7038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43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557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9736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46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6643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6818390-EFAF-4091-8BD3-67B343DA64F5}" type="slidenum">
              <a:rPr lang="en-US" altLang="en-US" sz="1000"/>
              <a:pPr algn="ctr" eaLnBrk="1" hangingPunct="1">
                <a:lnSpc>
                  <a:spcPct val="100000"/>
                </a:lnSpc>
                <a:spcBef>
                  <a:spcPct val="0"/>
                </a:spcBef>
                <a:buClrTx/>
                <a:buSzTx/>
                <a:buFontTx/>
                <a:buNone/>
              </a:pPr>
              <a:t>47</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8469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1208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2722856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50</a:t>
            </a:fld>
            <a:endParaRPr lang="en-US" dirty="0"/>
          </a:p>
        </p:txBody>
      </p:sp>
    </p:spTree>
    <p:extLst>
      <p:ext uri="{BB962C8B-B14F-4D97-AF65-F5344CB8AC3E}">
        <p14:creationId xmlns:p14="http://schemas.microsoft.com/office/powerpoint/2010/main" val="3147335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31289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54</a:t>
            </a:fld>
            <a:endParaRPr lang="en-US" noProof="0" dirty="0"/>
          </a:p>
        </p:txBody>
      </p:sp>
    </p:spTree>
    <p:extLst>
      <p:ext uri="{BB962C8B-B14F-4D97-AF65-F5344CB8AC3E}">
        <p14:creationId xmlns:p14="http://schemas.microsoft.com/office/powerpoint/2010/main" val="415839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56</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70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71</a:t>
            </a:fld>
            <a:endParaRPr lang="en-US" dirty="0"/>
          </a:p>
        </p:txBody>
      </p:sp>
    </p:spTree>
    <p:extLst>
      <p:ext uri="{BB962C8B-B14F-4D97-AF65-F5344CB8AC3E}">
        <p14:creationId xmlns:p14="http://schemas.microsoft.com/office/powerpoint/2010/main" val="23108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72</a:t>
            </a:fld>
            <a:endParaRPr lang="en-US" dirty="0"/>
          </a:p>
        </p:txBody>
      </p:sp>
    </p:spTree>
    <p:extLst>
      <p:ext uri="{BB962C8B-B14F-4D97-AF65-F5344CB8AC3E}">
        <p14:creationId xmlns:p14="http://schemas.microsoft.com/office/powerpoint/2010/main" val="42452986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73</a:t>
            </a:fld>
            <a:endParaRPr lang="en-US" dirty="0"/>
          </a:p>
        </p:txBody>
      </p:sp>
    </p:spTree>
    <p:extLst>
      <p:ext uri="{BB962C8B-B14F-4D97-AF65-F5344CB8AC3E}">
        <p14:creationId xmlns:p14="http://schemas.microsoft.com/office/powerpoint/2010/main" val="30088337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74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75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77</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78</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79</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80</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3956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83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84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86</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87</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88</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73137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90</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91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92</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113073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93</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955157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95</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8983642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96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966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97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5596570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98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892563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99</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310373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3105219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101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13351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8734952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657196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104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27536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9926796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106</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666955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85.jpeg"/><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image" Target="../media/image84.emf"/><Relationship Id="rId5" Type="http://schemas.openxmlformats.org/officeDocument/2006/relationships/oleObject" Target="../embeddings/oleObject73.bin"/><Relationship Id="rId4" Type="http://schemas.openxmlformats.org/officeDocument/2006/relationships/hyperlink" Target="http://data.bls.gov/"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image" Target="../media/image86.emf"/><Relationship Id="rId5" Type="http://schemas.openxmlformats.org/officeDocument/2006/relationships/oleObject" Target="../embeddings/oleObject74.bin"/><Relationship Id="rId4" Type="http://schemas.openxmlformats.org/officeDocument/2006/relationships/hyperlink" Target="http://www.bls.gov/data/#employment" TargetMode="Externa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image" Target="../media/image87.emf"/><Relationship Id="rId5" Type="http://schemas.openxmlformats.org/officeDocument/2006/relationships/oleObject" Target="../embeddings/oleObject75.bin"/><Relationship Id="rId4" Type="http://schemas.openxmlformats.org/officeDocument/2006/relationships/hyperlink" Target="http://www.bls.gov/data/"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88.emf"/><Relationship Id="rId5" Type="http://schemas.openxmlformats.org/officeDocument/2006/relationships/oleObject" Target="../embeddings/oleObject76.bin"/><Relationship Id="rId4" Type="http://schemas.openxmlformats.org/officeDocument/2006/relationships/hyperlink" Target="http://www.bls.gov/mls/" TargetMode="Externa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89.emf"/><Relationship Id="rId5" Type="http://schemas.openxmlformats.org/officeDocument/2006/relationships/oleObject" Target="../embeddings/oleObject77.bin"/><Relationship Id="rId4" Type="http://schemas.openxmlformats.org/officeDocument/2006/relationships/hyperlink" Target="http://www.bls.gov/news.release/empsit.a.ht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hyperlink" Target="http://www.census.gov/construction/c30/c30index.html" TargetMode="Externa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79.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construction/c30/c30index.html" TargetMode="Externa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11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census.gov/construction/c30/historical_data.html" TargetMode="External"/><Relationship Id="rId5" Type="http://schemas.openxmlformats.org/officeDocument/2006/relationships/image" Target="../media/image95.emf"/><Relationship Id="rId4" Type="http://schemas.openxmlformats.org/officeDocument/2006/relationships/oleObject" Target="../embeddings/oleObject8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68.emf"/><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81.emf"/><Relationship Id="rId5" Type="http://schemas.openxmlformats.org/officeDocument/2006/relationships/oleObject" Target="../embeddings/oleObject84.bin"/><Relationship Id="rId4" Type="http://schemas.openxmlformats.org/officeDocument/2006/relationships/hyperlink" Target="http://data.bls.gov/" TargetMode="Externa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82.emf"/><Relationship Id="rId4" Type="http://schemas.openxmlformats.org/officeDocument/2006/relationships/oleObject" Target="../embeddings/oleObject85.bin"/></Relationships>
</file>

<file path=ppt/slides/_rels/slide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hyperlink" Target="http://www.census.gov/manufacturing/m3/" TargetMode="External"/><Relationship Id="rId5" Type="http://schemas.openxmlformats.org/officeDocument/2006/relationships/image" Target="../media/image96.emf"/><Relationship Id="rId4" Type="http://schemas.openxmlformats.org/officeDocument/2006/relationships/oleObject" Target="../embeddings/oleObject8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manufacturing/m3/" TargetMode="External"/><Relationship Id="rId5" Type="http://schemas.openxmlformats.org/officeDocument/2006/relationships/image" Target="../media/image97.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ism.ws/ismreport/mfgrob.cfm" TargetMode="External"/><Relationship Id="rId5" Type="http://schemas.openxmlformats.org/officeDocument/2006/relationships/image" Target="../media/image98.emf"/><Relationship Id="rId4" Type="http://schemas.openxmlformats.org/officeDocument/2006/relationships/oleObject" Target="../embeddings/oleObject88.bin"/></Relationships>
</file>

<file path=ppt/slides/_rels/slide1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6.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99.emf"/><Relationship Id="rId5" Type="http://schemas.openxmlformats.org/officeDocument/2006/relationships/oleObject" Target="../embeddings/oleObject89.bin"/><Relationship Id="rId4" Type="http://schemas.openxmlformats.org/officeDocument/2006/relationships/audio" Target="../media/audio1.wav"/></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00.emf"/><Relationship Id="rId4" Type="http://schemas.openxmlformats.org/officeDocument/2006/relationships/oleObject" Target="../embeddings/oleObject90.bin"/></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image" Target="../media/image101.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6.xml"/><Relationship Id="rId1" Type="http://schemas.openxmlformats.org/officeDocument/2006/relationships/vmlDrawing" Target="../drawings/vmlDrawing92.vml"/><Relationship Id="rId4" Type="http://schemas.openxmlformats.org/officeDocument/2006/relationships/image" Target="../media/image102.emf"/></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9.xml"/><Relationship Id="rId7" Type="http://schemas.openxmlformats.org/officeDocument/2006/relationships/image" Target="../media/image85.jpeg"/><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image" Target="../media/image84.emf"/><Relationship Id="rId5" Type="http://schemas.openxmlformats.org/officeDocument/2006/relationships/oleObject" Target="../embeddings/oleObject93.bin"/><Relationship Id="rId4" Type="http://schemas.openxmlformats.org/officeDocument/2006/relationships/hyperlink" Target="http://data.bls.go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04.emf"/><Relationship Id="rId4" Type="http://schemas.openxmlformats.org/officeDocument/2006/relationships/oleObject" Target="../embeddings/oleObject9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95.vml"/><Relationship Id="rId4" Type="http://schemas.openxmlformats.org/officeDocument/2006/relationships/image" Target="../media/image105.emf"/></Relationships>
</file>

<file path=ppt/slides/_rels/slide1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5.emf"/><Relationship Id="rId5" Type="http://schemas.openxmlformats.org/officeDocument/2006/relationships/oleObject" Target="../embeddings/oleObject20.bin"/><Relationship Id="rId4" Type="http://schemas.openxmlformats.org/officeDocument/2006/relationships/hyperlink" Target="http://www.federalreserve.gov/releases/h15/data.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1.xml"/><Relationship Id="rId1" Type="http://schemas.openxmlformats.org/officeDocument/2006/relationships/vmlDrawing" Target="../drawings/vmlDrawing27.vml"/><Relationship Id="rId6" Type="http://schemas.openxmlformats.org/officeDocument/2006/relationships/image" Target="../media/image32.emf"/><Relationship Id="rId5" Type="http://schemas.openxmlformats.org/officeDocument/2006/relationships/oleObject" Target="../embeddings/oleObject27.bin"/><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4.emf"/><Relationship Id="rId4" Type="http://schemas.openxmlformats.org/officeDocument/2006/relationships/oleObject" Target="../embeddings/oleObject35.bin"/></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42.emf"/><Relationship Id="rId5" Type="http://schemas.openxmlformats.org/officeDocument/2006/relationships/oleObject" Target="../embeddings/Microsoft_Excel_97-2003_Worksheet1.xls"/><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4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40.vml"/><Relationship Id="rId6" Type="http://schemas.openxmlformats.org/officeDocument/2006/relationships/image" Target="../media/image45.emf"/><Relationship Id="rId5" Type="http://schemas.openxmlformats.org/officeDocument/2006/relationships/oleObject" Target="../embeddings/oleObject40.bin"/><Relationship Id="rId4"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44.vml"/><Relationship Id="rId4" Type="http://schemas.openxmlformats.org/officeDocument/2006/relationships/image" Target="../media/image4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0.emf"/><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1.emf"/><Relationship Id="rId4" Type="http://schemas.openxmlformats.org/officeDocument/2006/relationships/oleObject" Target="../embeddings/oleObject52.bin"/></Relationships>
</file>

<file path=ppt/slides/_rels/slide7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62.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70.emf"/><Relationship Id="rId5" Type="http://schemas.openxmlformats.org/officeDocument/2006/relationships/oleObject" Target="../embeddings/oleObject59.bin"/><Relationship Id="rId4" Type="http://schemas.openxmlformats.org/officeDocument/2006/relationships/hyperlink" Target="http://www.federalreserve.gov/releases/h15/data.ht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71.gi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hyperlink" Target="http://www.bls.gov/news.release/cewbd.t08.htm" TargetMode="External"/><Relationship Id="rId5" Type="http://schemas.openxmlformats.org/officeDocument/2006/relationships/image" Target="../media/image74.emf"/><Relationship Id="rId4" Type="http://schemas.openxmlformats.org/officeDocument/2006/relationships/oleObject" Target="../embeddings/oleObject62.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66.emf"/><Relationship Id="rId4" Type="http://schemas.openxmlformats.org/officeDocument/2006/relationships/oleObject" Target="../embeddings/oleObject6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5.emf"/><Relationship Id="rId4" Type="http://schemas.openxmlformats.org/officeDocument/2006/relationships/oleObject" Target="../embeddings/oleObject64.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76.emf"/><Relationship Id="rId4" Type="http://schemas.openxmlformats.org/officeDocument/2006/relationships/oleObject" Target="../embeddings/oleObject65.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77.emf"/><Relationship Id="rId4" Type="http://schemas.openxmlformats.org/officeDocument/2006/relationships/oleObject" Target="../embeddings/oleObject66.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hyperlink" Target="http://www.bls.gov/ces/home.htm" TargetMode="External"/><Relationship Id="rId5" Type="http://schemas.openxmlformats.org/officeDocument/2006/relationships/image" Target="../media/image78.emf"/><Relationship Id="rId4" Type="http://schemas.openxmlformats.org/officeDocument/2006/relationships/oleObject" Target="../embeddings/oleObject6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79.emf"/><Relationship Id="rId5" Type="http://schemas.openxmlformats.org/officeDocument/2006/relationships/oleObject" Target="../embeddings/oleObject68.bin"/><Relationship Id="rId4" Type="http://schemas.openxmlformats.org/officeDocument/2006/relationships/hyperlink" Target="http://research.stlouisfed.org/fred2/series/WASCUR"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research.stlouisfed.org/fred2/series/WASCUR" TargetMode="External"/><Relationship Id="rId5" Type="http://schemas.openxmlformats.org/officeDocument/2006/relationships/image" Target="../media/image80.emf"/><Relationship Id="rId4" Type="http://schemas.openxmlformats.org/officeDocument/2006/relationships/oleObject" Target="../embeddings/oleObject69.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81.emf"/><Relationship Id="rId5" Type="http://schemas.openxmlformats.org/officeDocument/2006/relationships/oleObject" Target="../embeddings/oleObject70.bin"/><Relationship Id="rId4" Type="http://schemas.openxmlformats.org/officeDocument/2006/relationships/hyperlink" Target="http://data.bls.gov/"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2.emf"/><Relationship Id="rId4" Type="http://schemas.openxmlformats.org/officeDocument/2006/relationships/oleObject" Target="../embeddings/oleObject71.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data.bls.gov/" TargetMode="External"/><Relationship Id="rId5" Type="http://schemas.openxmlformats.org/officeDocument/2006/relationships/image" Target="../media/image83.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2777"/>
            <a:ext cx="9104313" cy="2394502"/>
          </a:xfrm>
          <a:ln/>
        </p:spPr>
        <p:txBody>
          <a:bodyPr/>
          <a:lstStyle/>
          <a:p>
            <a:r>
              <a:rPr lang="en-US" sz="4400" dirty="0" smtClean="0"/>
              <a:t>Workers Compensation and the New Economy:</a:t>
            </a:r>
            <a:br>
              <a:rPr lang="en-US" sz="4400" dirty="0" smtClean="0"/>
            </a:br>
            <a:r>
              <a:rPr lang="en-US" sz="4400" i="1" dirty="0" smtClean="0"/>
              <a:t>Trends, Challenges and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95864" y="4373789"/>
            <a:ext cx="8952271" cy="1640449"/>
          </a:xfrm>
        </p:spPr>
        <p:txBody>
          <a:bodyPr/>
          <a:lstStyle/>
          <a:p>
            <a:pPr>
              <a:lnSpc>
                <a:spcPct val="80000"/>
              </a:lnSpc>
            </a:pPr>
            <a:r>
              <a:rPr lang="en-US" dirty="0" smtClean="0"/>
              <a:t>Minnesota Workers’ Comp Insurers Association</a:t>
            </a:r>
            <a:endParaRPr lang="en-US" dirty="0"/>
          </a:p>
          <a:p>
            <a:pPr>
              <a:lnSpc>
                <a:spcPct val="80000"/>
              </a:lnSpc>
            </a:pPr>
            <a:r>
              <a:rPr lang="en-US" dirty="0" smtClean="0"/>
              <a:t>Minneapolis, MN</a:t>
            </a:r>
          </a:p>
          <a:p>
            <a:pPr>
              <a:lnSpc>
                <a:spcPct val="80000"/>
              </a:lnSpc>
            </a:pPr>
            <a:r>
              <a:rPr lang="en-US" dirty="0" smtClean="0"/>
              <a:t>April 27,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551"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719744204"/>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65206"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39965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extLst>
      <p:ext uri="{BB962C8B-B14F-4D97-AF65-F5344CB8AC3E}">
        <p14:creationId xmlns:p14="http://schemas.microsoft.com/office/powerpoint/2010/main" val="4102019440"/>
      </p:ext>
    </p:extLst>
  </p:cSld>
  <p:clrMapOvr>
    <a:masterClrMapping/>
  </p:clrMapOvr>
  <p:transition>
    <p:zoom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102</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2006—Mar.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4845"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7779"/>
              <a:gd name="adj2" fmla="val -1292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34.5 per week in March,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62812" y="3000376"/>
            <a:ext cx="1951851" cy="1571624"/>
          </a:xfrm>
          <a:prstGeom prst="wedgeRectCallout">
            <a:avLst>
              <a:gd name="adj1" fmla="val 62762"/>
              <a:gd name="adj2" fmla="val -28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3152036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103</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2006—Mar.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5869"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$24.86 in Mar. 2015, up 17.2%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438275" y="4033190"/>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1452961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Tree>
    <p:extLst>
      <p:ext uri="{BB962C8B-B14F-4D97-AF65-F5344CB8AC3E}">
        <p14:creationId xmlns:p14="http://schemas.microsoft.com/office/powerpoint/2010/main" val="1572069810"/>
      </p:ext>
    </p:extLst>
  </p:cSld>
  <p:clrMapOvr>
    <a:masterClrMapping/>
  </p:clrMapOvr>
  <p:transition>
    <p:zoom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105</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2002—March 2015</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6893"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382321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106</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197917"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845493"/>
            <a:ext cx="1563324" cy="1288026"/>
          </a:xfrm>
          <a:prstGeom prst="wedgeRectCallout">
            <a:avLst>
              <a:gd name="adj1" fmla="val 37899"/>
              <a:gd name="adj2" fmla="val -824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738,000 discouraged workers in March 2015</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2002—March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2140594" cy="1145460"/>
          </a:xfrm>
          <a:prstGeom prst="wedgeRectCallout">
            <a:avLst>
              <a:gd name="adj1" fmla="val 62363"/>
              <a:gd name="adj2" fmla="val 184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50431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107</a:t>
            </a:fld>
            <a:endParaRPr lang="en-US" dirty="0" smtClean="0"/>
          </a:p>
        </p:txBody>
      </p:sp>
      <p:sp>
        <p:nvSpPr>
          <p:cNvPr id="82949" name="Rectangle 2"/>
          <p:cNvSpPr>
            <a:spLocks noGrp="1" noChangeArrowheads="1"/>
          </p:cNvSpPr>
          <p:nvPr>
            <p:ph type="title"/>
          </p:nvPr>
        </p:nvSpPr>
        <p:spPr/>
        <p:txBody>
          <a:bodyPr/>
          <a:lstStyle/>
          <a:p>
            <a:r>
              <a:rPr lang="en-US" dirty="0" err="1" smtClean="0"/>
              <a:t>ProPublica</a:t>
            </a:r>
            <a:r>
              <a:rPr lang="en-US" dirty="0" smtClean="0"/>
              <a:t>/NPR Attack on Workers Compensation</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In March 2015, </a:t>
            </a:r>
            <a:r>
              <a:rPr lang="en-US" b="1" dirty="0" err="1" smtClean="0"/>
              <a:t>ProPublica</a:t>
            </a:r>
            <a:r>
              <a:rPr lang="en-US" b="1" dirty="0" smtClean="0"/>
              <a:t>/NPR published a series entitled “The Demolition of Workers Comp”</a:t>
            </a:r>
          </a:p>
          <a:p>
            <a:pPr>
              <a:lnSpc>
                <a:spcPts val="2100"/>
              </a:lnSpc>
            </a:pPr>
            <a:r>
              <a:rPr lang="en-US" b="1" dirty="0" smtClean="0"/>
              <a:t>Thesis: WC benefits have been hollowed out and that workers were often no longer well served by the system</a:t>
            </a:r>
          </a:p>
          <a:p>
            <a:pPr>
              <a:lnSpc>
                <a:spcPts val="2100"/>
              </a:lnSpc>
            </a:pPr>
            <a:r>
              <a:rPr lang="en-US" b="1" dirty="0" smtClean="0"/>
              <a:t>Series relied on a number of anecdotal cases of claimants who believed they were adversely impacted</a:t>
            </a:r>
            <a:endParaRPr lang="en-US" b="1" dirty="0"/>
          </a:p>
          <a:p>
            <a:pPr>
              <a:lnSpc>
                <a:spcPts val="2100"/>
              </a:lnSpc>
            </a:pPr>
            <a:r>
              <a:rPr lang="en-US" b="1" dirty="0" smtClean="0"/>
              <a:t>Claims 33 states have watered down benefits under the guise of “reform”</a:t>
            </a:r>
            <a:endParaRPr lang="en-US" b="1" dirty="0"/>
          </a:p>
          <a:p>
            <a:pPr>
              <a:lnSpc>
                <a:spcPts val="2100"/>
              </a:lnSpc>
            </a:pPr>
            <a:r>
              <a:rPr lang="en-US" b="1" dirty="0" smtClean="0"/>
              <a:t>I.I.I. made forceful rebuttal, demonstrating that:</a:t>
            </a:r>
          </a:p>
          <a:p>
            <a:pPr lvl="1">
              <a:lnSpc>
                <a:spcPts val="2100"/>
              </a:lnSpc>
            </a:pPr>
            <a:r>
              <a:rPr lang="en-US" b="1" dirty="0" smtClean="0"/>
              <a:t>Insurers spend $40B+ each year treating injured workers</a:t>
            </a:r>
          </a:p>
          <a:p>
            <a:pPr lvl="1">
              <a:lnSpc>
                <a:spcPts val="2100"/>
              </a:lnSpc>
            </a:pPr>
            <a:r>
              <a:rPr lang="en-US" b="1" dirty="0" smtClean="0"/>
              <a:t>Workplace is materially safer, in part due to WC incentives </a:t>
            </a:r>
          </a:p>
          <a:p>
            <a:pPr lvl="1">
              <a:lnSpc>
                <a:spcPts val="2100"/>
              </a:lnSpc>
            </a:pPr>
            <a:r>
              <a:rPr lang="en-US" b="1" dirty="0" smtClean="0"/>
              <a:t>Application of managed care to WC reduces cost with no adverse impact on outcome (“blank check” unsustainable)</a:t>
            </a:r>
            <a:endParaRPr lang="en-US" b="1" dirty="0"/>
          </a:p>
        </p:txBody>
      </p:sp>
    </p:spTree>
    <p:extLst>
      <p:ext uri="{BB962C8B-B14F-4D97-AF65-F5344CB8AC3E}">
        <p14:creationId xmlns:p14="http://schemas.microsoft.com/office/powerpoint/2010/main" val="753494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109</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02226455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655" name="Chart" r:id="rId4" imgW="5848458" imgH="2203364" progId="MSGraph.Chart.8">
                  <p:embed followColorScheme="full"/>
                </p:oleObj>
              </mc:Choice>
              <mc:Fallback>
                <p:oleObj name="Chart" r:id="rId4" imgW="5848458" imgH="2203364"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$698.2B as of Feb.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$348.4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576"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110</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5200409"/>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78" name="Chart" r:id="rId4" imgW="5689523" imgH="2514523" progId="MSGraph.Chart.8">
                  <p:embed followColorScheme="full"/>
                </p:oleObj>
              </mc:Choice>
              <mc:Fallback>
                <p:oleObj name="Chart" r:id="rId4" imgW="5689523" imgH="251452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+3.1%</a:t>
            </a:r>
            <a:endParaRPr lang="en-US" sz="2400" b="1" u="sng" dirty="0">
              <a:solidFill>
                <a:srgbClr val="225A7A"/>
              </a:solidFill>
            </a:endParaRPr>
          </a:p>
        </p:txBody>
      </p:sp>
      <p:sp>
        <p:nvSpPr>
          <p:cNvPr id="12" name="AutoShape 9"/>
          <p:cNvSpPr>
            <a:spLocks noChangeArrowheads="1"/>
          </p:cNvSpPr>
          <p:nvPr/>
        </p:nvSpPr>
        <p:spPr bwMode="blackWhite">
          <a:xfrm>
            <a:off x="4164430" y="1765693"/>
            <a:ext cx="2030261" cy="1152402"/>
          </a:xfrm>
          <a:prstGeom prst="wedgeRectCallout">
            <a:avLst>
              <a:gd name="adj1" fmla="val 67951"/>
              <a:gd name="adj2" fmla="val 845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111</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471921207"/>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312"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and Office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76729559"/>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7858332"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Commercial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113</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114</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15280678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265" name="Chart" r:id="rId4" imgW="5518095" imgH="2521010" progId="MSGraph.Chart.8">
                  <p:embed followColorScheme="full"/>
                </p:oleObj>
              </mc:Choice>
              <mc:Fallback>
                <p:oleObj name="Chart" r:id="rId4" imgW="5518095" imgH="252101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$46.0B or 14.6%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60106"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48012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84616"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4082771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85640"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41867565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The U.S. Is Experiencing a Mini Manufacturing Renaissance but Headwinds from Weak Export Markets and Strong Dollar Have Hurt</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119</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342619261"/>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406"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1992—February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a:t>
            </a:r>
            <a:r>
              <a:rPr lang="en-US" sz="1100" dirty="0"/>
              <a:t>2</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Feb. 2015 are similar to pre-crisis </a:t>
            </a:r>
            <a:r>
              <a:rPr lang="en-US" sz="1700" b="1" dirty="0">
                <a:solidFill>
                  <a:schemeClr val="bg1"/>
                </a:solidFill>
              </a:rPr>
              <a:t>(July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119</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2015 </a:t>
            </a:r>
            <a:r>
              <a:rPr lang="en-US" sz="1600" b="1" dirty="0">
                <a:solidFill>
                  <a:schemeClr val="bg1"/>
                </a:solidFill>
              </a:rPr>
              <a:t>was </a:t>
            </a:r>
            <a:r>
              <a:rPr lang="en-US" sz="1600" b="1" dirty="0" smtClean="0">
                <a:solidFill>
                  <a:schemeClr val="bg1"/>
                </a:solidFill>
              </a:rPr>
              <a:t>$481.3B—down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606"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105720102"/>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82"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2010—March 2015</a:t>
            </a:r>
            <a:r>
              <a:rPr lang="en-US" dirty="0" smtClean="0"/>
              <a:t>*</a:t>
            </a:r>
            <a:endParaRPr lang="en-US" dirty="0"/>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121</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(+857,000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+7.5%)</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Feb. </a:t>
            </a:r>
            <a:r>
              <a:rPr lang="en-US" sz="1100" dirty="0">
                <a:solidFill>
                  <a:srgbClr val="000000"/>
                </a:solidFill>
                <a:latin typeface="Arial" charset="0"/>
                <a:cs typeface="Arial" charset="0"/>
              </a:rPr>
              <a:t>and </a:t>
            </a:r>
            <a:r>
              <a:rPr lang="en-US" sz="1100" dirty="0" smtClean="0">
                <a:solidFill>
                  <a:srgbClr val="000000"/>
                </a:solidFill>
              </a:rPr>
              <a:t>Mar.</a:t>
            </a:r>
            <a:r>
              <a:rPr lang="en-US" sz="1100" dirty="0" smtClean="0">
                <a:solidFill>
                  <a:srgbClr val="000000"/>
                </a:solidFill>
                <a:latin typeface="Arial" charset="0"/>
                <a:cs typeface="Arial" charset="0"/>
              </a:rPr>
              <a:t> 2015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373026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4998360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453"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61 of the 63 months from Jan. 2010 through Mar. 2015.  Pace of recovery has been uneven due to the rising dollar and economic weakness in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123</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123</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98161954"/>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500" name="Chart" r:id="rId5" imgW="8153244" imgH="5372017" progId="MSGraph.Chart.8">
                  <p:embed followColorScheme="full"/>
                </p:oleObj>
              </mc:Choice>
              <mc:Fallback>
                <p:oleObj name="Chart" r:id="rId5" imgW="8153244" imgH="537201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124</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78.9%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Feb.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125</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804"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918"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893"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86662"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053024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941169656"/>
              </p:ext>
            </p:extLst>
          </p:nvPr>
        </p:nvGraphicFramePr>
        <p:xfrm>
          <a:off x="1588" y="1803400"/>
          <a:ext cx="9105900" cy="4710113"/>
        </p:xfrm>
        <a:graphic>
          <a:graphicData uri="http://schemas.openxmlformats.org/presentationml/2006/ole">
            <mc:AlternateContent xmlns:mc="http://schemas.openxmlformats.org/markup-compatibility/2006">
              <mc:Choice xmlns:v="urn:schemas-microsoft-com:vml" Requires="v">
                <p:oleObj spid="_x0000_s28092630" name="Chart" r:id="rId4" imgW="5880153" imgH="3041616" progId="MSGraph.Chart.8">
                  <p:embed followColorScheme="full"/>
                </p:oleObj>
              </mc:Choice>
              <mc:Fallback>
                <p:oleObj name="Chart" r:id="rId4" imgW="5880153" imgH="3041616" progId="MSGraph.Chart.8">
                  <p:embed followColorScheme="full"/>
                  <p:pic>
                    <p:nvPicPr>
                      <p:cNvPr id="0" name=""/>
                      <p:cNvPicPr>
                        <a:picLocks noChangeAspect="1" noChangeArrowheads="1"/>
                      </p:cNvPicPr>
                      <p:nvPr/>
                    </p:nvPicPr>
                    <p:blipFill>
                      <a:blip r:embed="rId5"/>
                      <a:srcRect/>
                      <a:stretch>
                        <a:fillRect/>
                      </a:stretch>
                    </p:blipFill>
                    <p:spPr bwMode="auto">
                      <a:xfrm>
                        <a:off x="1588" y="1803400"/>
                        <a:ext cx="91059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130</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153"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77"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136</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14</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637597780"/>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701"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60018"/>
              <a:gd name="adj2" fmla="val 13066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though WC has lagged behind</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3C2DBC5-825B-4419-ADF3-CA2CA5A96919}" type="slidenum">
              <a:rPr lang="en-US" altLang="en-US" sz="900"/>
              <a:pPr algn="r">
                <a:lnSpc>
                  <a:spcPct val="85000"/>
                </a:lnSpc>
                <a:spcBef>
                  <a:spcPct val="20000"/>
                </a:spcBef>
                <a:buClrTx/>
                <a:buFontTx/>
                <a:buNone/>
              </a:pPr>
              <a:t>15</a:t>
            </a:fld>
            <a:endParaRPr lang="en-US" altLang="en-US" sz="900"/>
          </a:p>
        </p:txBody>
      </p:sp>
      <p:sp>
        <p:nvSpPr>
          <p:cNvPr id="5123"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MN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51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204050"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MN: 6.8%</a:t>
            </a:r>
          </a:p>
        </p:txBody>
      </p:sp>
    </p:spTree>
    <p:extLst>
      <p:ext uri="{BB962C8B-B14F-4D97-AF65-F5344CB8AC3E}">
        <p14:creationId xmlns:p14="http://schemas.microsoft.com/office/powerpoint/2010/main" val="4207130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MN &amp; Nearby States</a:t>
            </a:r>
          </a:p>
        </p:txBody>
      </p:sp>
      <p:graphicFrame>
        <p:nvGraphicFramePr>
          <p:cNvPr id="7171" name="Object 3"/>
          <p:cNvGraphicFramePr>
            <a:graphicFrameLocks noGrp="1" noChangeAspect="1"/>
          </p:cNvGraphicFramePr>
          <p:nvPr>
            <p:ph type="chart" idx="1"/>
            <p:extLst>
              <p:ext uri="{D42A27DB-BD31-4B8C-83A1-F6EECF244321}">
                <p14:modId xmlns:p14="http://schemas.microsoft.com/office/powerpoint/2010/main" val="757419219"/>
              </p:ext>
            </p:extLst>
          </p:nvPr>
        </p:nvGraphicFramePr>
        <p:xfrm>
          <a:off x="203200" y="1658938"/>
          <a:ext cx="8842375" cy="4730750"/>
        </p:xfrm>
        <a:graphic>
          <a:graphicData uri="http://schemas.openxmlformats.org/presentationml/2006/ole">
            <mc:AlternateContent xmlns:mc="http://schemas.openxmlformats.org/markup-compatibility/2006">
              <mc:Choice xmlns:v="urn:schemas-microsoft-com:vml" Requires="v">
                <p:oleObj spid="_x0000_s28205074"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58938"/>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6380162" y="1279525"/>
            <a:ext cx="2232025" cy="1304925"/>
          </a:xfrm>
          <a:prstGeom prst="wedgeRectCallout">
            <a:avLst>
              <a:gd name="adj1" fmla="val -126143"/>
              <a:gd name="adj2" fmla="val 14246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Minnesota Workers Comp profitability is </a:t>
            </a:r>
            <a:r>
              <a:rPr lang="en-US" altLang="en-US" sz="1600" b="1" dirty="0" smtClean="0">
                <a:solidFill>
                  <a:schemeClr val="bg1"/>
                </a:solidFill>
              </a:rPr>
              <a:t>comparable to the </a:t>
            </a:r>
            <a:r>
              <a:rPr lang="en-US" altLang="en-US" sz="1600" b="1" dirty="0">
                <a:solidFill>
                  <a:schemeClr val="bg1"/>
                </a:solidFill>
              </a:rPr>
              <a:t>US average and regional average</a:t>
            </a:r>
          </a:p>
        </p:txBody>
      </p:sp>
    </p:spTree>
    <p:extLst>
      <p:ext uri="{BB962C8B-B14F-4D97-AF65-F5344CB8AC3E}">
        <p14:creationId xmlns:p14="http://schemas.microsoft.com/office/powerpoint/2010/main" val="2942587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24504674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208141"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12/31/14 stood at a record high $675B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456960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209165"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749296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210189"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35653841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4033627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811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668"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75"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192169758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694"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27</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716"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29</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23378390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744"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431"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414152998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766" name="Chart" r:id="rId4" imgW="8296228" imgH="3819396" progId="MSGraph.Chart.8">
                  <p:embed followColorScheme="full"/>
                </p:oleObj>
              </mc:Choice>
              <mc:Fallback>
                <p:oleObj name="Chart" r:id="rId4" imgW="8296228" imgH="3819396"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31</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788549514"/>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790" name="Chart" r:id="rId4" imgW="8600977" imgH="3781293" progId="MSGraph.Chart.8">
                  <p:embed followColorScheme="full"/>
                </p:oleObj>
              </mc:Choice>
              <mc:Fallback>
                <p:oleObj name="Chart" r:id="rId4" imgW="8600977" imgH="3781293"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814"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837"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0350579"/>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564" name="Chart" r:id="rId5" imgW="8258056" imgH="5534128" progId="MSGraph.Chart.8">
                  <p:embed followColorScheme="full"/>
                </p:oleObj>
              </mc:Choice>
              <mc:Fallback>
                <p:oleObj name="Chart" r:id="rId5" imgW="8258056" imgH="553412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April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543"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36</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83593"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22819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7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38</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56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455"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61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40</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59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41</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698"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15191882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98933"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785726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45</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82506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46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20840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6338B17-A1C3-46E8-A7BE-06A6B813F549}" type="slidenum">
              <a:rPr lang="en-US" altLang="en-US" sz="900"/>
              <a:pPr algn="r">
                <a:lnSpc>
                  <a:spcPct val="85000"/>
                </a:lnSpc>
                <a:spcBef>
                  <a:spcPct val="20000"/>
                </a:spcBef>
                <a:buClrTx/>
                <a:buFontTx/>
                <a:buNone/>
              </a:pPr>
              <a:t>47</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Workers Comp. DWP Growth: MN vs. U.S., 2005-2013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674813"/>
          <a:ext cx="8569325" cy="4578350"/>
        </p:xfrm>
        <a:graphic>
          <a:graphicData uri="http://schemas.openxmlformats.org/presentationml/2006/ole">
            <mc:AlternateContent xmlns:mc="http://schemas.openxmlformats.org/markup-compatibility/2006">
              <mc:Choice xmlns:v="urn:schemas-microsoft-com:vml" Requires="v">
                <p:oleObj spid="_x0000_s2820712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47663" y="16748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-0.04%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MN: 1.7%</a:t>
            </a:r>
          </a:p>
        </p:txBody>
      </p:sp>
    </p:spTree>
    <p:extLst>
      <p:ext uri="{BB962C8B-B14F-4D97-AF65-F5344CB8AC3E}">
        <p14:creationId xmlns:p14="http://schemas.microsoft.com/office/powerpoint/2010/main" val="1402028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48</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110221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49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8199957"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11688122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79"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50</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5"/>
          <p:cNvSpPr txBox="1">
            <a:spLocks noChangeArrowheads="1"/>
          </p:cNvSpPr>
          <p:nvPr/>
        </p:nvSpPr>
        <p:spPr bwMode="auto">
          <a:xfrm>
            <a:off x="85725" y="6050111"/>
            <a:ext cx="8213725" cy="707801"/>
          </a:xfrm>
          <a:prstGeom prst="rect">
            <a:avLst/>
          </a:prstGeom>
          <a:noFill/>
          <a:ln w="0">
            <a:noFill/>
            <a:miter lim="800000"/>
            <a:headEnd/>
            <a:tailEnd/>
          </a:ln>
          <a:effectLst/>
        </p:spPr>
        <p:txBody>
          <a:bodyPr lIns="91354" tIns="45678" rIns="91354" bIns="45678">
            <a:spAutoFit/>
          </a:bodyPr>
          <a:lstStyle/>
          <a:p>
            <a:pPr eaLnBrk="0" hangingPunct="0">
              <a:tabLst>
                <a:tab pos="515451" algn="l"/>
              </a:tabLst>
            </a:pPr>
            <a:r>
              <a:rPr lang="en-US" sz="1000" dirty="0" smtClean="0">
                <a:latin typeface="Arial" charset="0"/>
              </a:rPr>
              <a:t>Change in lost-time medical claim severity, 2013p</a:t>
            </a:r>
            <a:r>
              <a:rPr lang="en-US" sz="1000" dirty="0">
                <a:latin typeface="Arial" charset="0"/>
              </a:rPr>
              <a:t>: Preliminary based on data valued as of </a:t>
            </a:r>
            <a:r>
              <a:rPr lang="en-US" sz="1000" dirty="0" smtClean="0">
                <a:latin typeface="Arial" charset="0"/>
              </a:rPr>
              <a:t>12/31/2013</a:t>
            </a:r>
            <a:endParaRPr lang="en-US" sz="1000" dirty="0">
              <a:latin typeface="Arial" charset="0"/>
            </a:endParaRPr>
          </a:p>
          <a:p>
            <a:pPr eaLnBrk="0" hangingPunct="0">
              <a:tabLst>
                <a:tab pos="209346" algn="l"/>
                <a:tab pos="514109" algn="l"/>
              </a:tabLst>
            </a:pPr>
            <a:r>
              <a:rPr lang="en-US" sz="1000" dirty="0" smtClean="0">
                <a:latin typeface="Arial" charset="0"/>
              </a:rPr>
              <a:t>1995–2012: </a:t>
            </a:r>
            <a:r>
              <a:rPr lang="en-US" sz="1000" dirty="0">
                <a:latin typeface="Arial" charset="0"/>
              </a:rPr>
              <a:t>Based on data through </a:t>
            </a:r>
            <a:r>
              <a:rPr lang="en-US" sz="1000" dirty="0" smtClean="0">
                <a:latin typeface="Arial" charset="0"/>
              </a:rPr>
              <a:t>12/31/2012, </a:t>
            </a:r>
            <a:r>
              <a:rPr lang="en-US" sz="1000" dirty="0">
                <a:latin typeface="Arial" charset="0"/>
              </a:rPr>
              <a:t>developed to ultimate; excludes high deductible policies</a:t>
            </a:r>
          </a:p>
          <a:p>
            <a:pPr eaLnBrk="0" hangingPunct="0">
              <a:tabLst>
                <a:tab pos="209346" algn="l"/>
                <a:tab pos="514109" algn="l"/>
              </a:tabLst>
            </a:pPr>
            <a:r>
              <a:rPr lang="en-US" sz="1000" dirty="0">
                <a:latin typeface="Arial" charset="0"/>
              </a:rPr>
              <a:t>Average severity for the states where NCCI provides ratemaking services, including state funds;  excluding WV</a:t>
            </a:r>
          </a:p>
          <a:p>
            <a:pPr eaLnBrk="0" hangingPunct="0"/>
            <a:r>
              <a:rPr lang="en-US" sz="1000" dirty="0" smtClean="0">
                <a:latin typeface="Arial" charset="0"/>
              </a:rPr>
              <a:t>Sources: NCCI from US </a:t>
            </a:r>
            <a:r>
              <a:rPr lang="en-US" sz="1000" dirty="0">
                <a:latin typeface="Arial" charset="0"/>
              </a:rPr>
              <a:t>Medical CPI: </a:t>
            </a:r>
            <a:r>
              <a:rPr lang="en-US" sz="1000" dirty="0" smtClean="0">
                <a:latin typeface="Arial" charset="0"/>
              </a:rPr>
              <a:t>US Bureau </a:t>
            </a:r>
            <a:r>
              <a:rPr lang="en-US" sz="1000" dirty="0">
                <a:latin typeface="Arial" charset="0"/>
              </a:rPr>
              <a:t>of Labor Statistics (BLS)</a:t>
            </a:r>
          </a:p>
        </p:txBody>
      </p:sp>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Tree>
    <p:extLst>
      <p:ext uri="{BB962C8B-B14F-4D97-AF65-F5344CB8AC3E}">
        <p14:creationId xmlns:p14="http://schemas.microsoft.com/office/powerpoint/2010/main" val="30297428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200981"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26676599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202005"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91809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1116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203029"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398346148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56</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697755483"/>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6022" name="Chart" r:id="rId4" imgW="8581836" imgH="4553158" progId="MSGraph.Chart.8">
                  <p:embed followColorScheme="full"/>
                </p:oleObj>
              </mc:Choice>
              <mc:Fallback>
                <p:oleObj name="Chart" r:id="rId4" imgW="8581836" imgH="4553158"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*2014 figure is estimate based on actual data through Q3:2014.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8070"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79078560"/>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095"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168"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503"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60</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192"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15430029"/>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263"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286"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612676921"/>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812"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836"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66</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175504435"/>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348"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527"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70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Q1:2015;   EPL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678220048"/>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369" name="Chart" r:id="rId4" imgW="8296386" imgH="3781293" progId="MSGraph.Chart.8">
                  <p:embed followColorScheme="full"/>
                </p:oleObj>
              </mc:Choice>
              <mc:Fallback>
                <p:oleObj name="Chart" r:id="rId4" imgW="8296386" imgH="3781293"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Commercial Auto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
          <p:cNvSpPr txBox="1">
            <a:spLocks noChangeArrowheads="1"/>
          </p:cNvSpPr>
          <p:nvPr/>
        </p:nvSpPr>
        <p:spPr bwMode="auto">
          <a:xfrm>
            <a:off x="85725" y="5923347"/>
            <a:ext cx="7501763" cy="707801"/>
          </a:xfrm>
          <a:prstGeom prst="rect">
            <a:avLst/>
          </a:prstGeom>
          <a:noFill/>
          <a:ln w="0">
            <a:noFill/>
            <a:miter lim="800000"/>
            <a:headEnd/>
            <a:tailEnd/>
          </a:ln>
          <a:effectLst/>
        </p:spPr>
        <p:txBody>
          <a:bodyPr wrap="square" lIns="91354" tIns="45678" rIns="91354" bIns="45678">
            <a:spAutoFit/>
          </a:bodyPr>
          <a:lstStyle/>
          <a:p>
            <a:pPr eaLnBrk="0" hangingPunct="0">
              <a:tabLst>
                <a:tab pos="515451" algn="l"/>
              </a:tabLst>
            </a:pPr>
            <a:endParaRPr lang="en-US" sz="1000" dirty="0">
              <a:latin typeface="Arial" charset="0"/>
            </a:endParaRPr>
          </a:p>
          <a:p>
            <a:pPr eaLnBrk="0" hangingPunct="0">
              <a:tabLst>
                <a:tab pos="53975" algn="l"/>
              </a:tabLst>
            </a:pPr>
            <a:r>
              <a:rPr lang="en-US" sz="1000" dirty="0" smtClean="0">
                <a:latin typeface="Arial" charset="0"/>
                <a:cs typeface="Arial" charset="0"/>
              </a:rPr>
              <a:t>*	States </a:t>
            </a:r>
            <a:r>
              <a:rPr lang="en-US" sz="1000" dirty="0">
                <a:latin typeface="Arial" charset="0"/>
                <a:cs typeface="Arial" charset="0"/>
              </a:rPr>
              <a:t>approved through </a:t>
            </a:r>
            <a:r>
              <a:rPr lang="en-US" sz="1000" dirty="0" smtClean="0">
                <a:latin typeface="Arial" charset="0"/>
                <a:cs typeface="Arial" charset="0"/>
              </a:rPr>
              <a:t>4/8/2014</a:t>
            </a:r>
            <a:endParaRPr lang="en-US" sz="1000" dirty="0">
              <a:latin typeface="Arial" charset="0"/>
              <a:cs typeface="Arial" charset="0"/>
            </a:endParaRPr>
          </a:p>
          <a:p>
            <a:pPr eaLnBrk="0" hangingPunct="0">
              <a:tabLst>
                <a:tab pos="53975" algn="l"/>
                <a:tab pos="512763" algn="l"/>
              </a:tabLst>
            </a:pPr>
            <a:r>
              <a:rPr lang="en-US" sz="1000" dirty="0">
                <a:latin typeface="Arial" charset="0"/>
                <a:cs typeface="Arial" charset="0"/>
              </a:rPr>
              <a:t>	Countrywide approved changes in advisory rates, loss costs, and assigned risk rates as filed by the applicable rating 	organization, relative to the previously filed </a:t>
            </a:r>
            <a:r>
              <a:rPr lang="en-US" sz="1000" dirty="0" smtClean="0">
                <a:latin typeface="Arial" charset="0"/>
                <a:cs typeface="Arial" charset="0"/>
              </a:rPr>
              <a:t>rates</a:t>
            </a:r>
            <a:endParaRPr lang="en-US" sz="1000" dirty="0">
              <a:latin typeface="Arial" charset="0"/>
            </a:endParaRPr>
          </a:p>
        </p:txBody>
      </p:sp>
      <p:sp>
        <p:nvSpPr>
          <p:cNvPr id="19" name="Title 1"/>
          <p:cNvSpPr>
            <a:spLocks noGrp="1"/>
          </p:cNvSpPr>
          <p:nvPr>
            <p:ph type="title"/>
          </p:nvPr>
        </p:nvSpPr>
        <p:spPr>
          <a:xfrm>
            <a:off x="0" y="171450"/>
            <a:ext cx="9144000" cy="762000"/>
          </a:xfrm>
        </p:spPr>
        <p:txBody>
          <a:bodyPr anchor="ctr" anchorCtr="0">
            <a:normAutofit fontScale="90000"/>
          </a:bodyPr>
          <a:lstStyle/>
          <a:p>
            <a:r>
              <a:rPr lang="en-US" dirty="0" smtClean="0"/>
              <a:t>Workers Compensation Approved Changes</a:t>
            </a:r>
            <a:br>
              <a:rPr lang="en-US" dirty="0" smtClean="0"/>
            </a:br>
            <a:r>
              <a:rPr lang="en-US" dirty="0" smtClean="0"/>
              <a:t>in Bureau Rates/Loss Costs</a:t>
            </a:r>
            <a:r>
              <a:rPr lang="en-US" sz="800" dirty="0"/>
              <a:t/>
            </a:r>
            <a:br>
              <a:rPr lang="en-US" sz="800" dirty="0"/>
            </a:br>
            <a:r>
              <a:rPr lang="en-US" sz="1600" dirty="0" smtClean="0">
                <a:solidFill>
                  <a:schemeClr val="tx1"/>
                </a:solidFill>
                <a:latin typeface="Arial" pitchFamily="34" charset="0"/>
              </a:rPr>
              <a:t>All States</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71</a:t>
            </a:fld>
            <a:endParaRPr lang="en-US" dirty="0"/>
          </a:p>
        </p:txBody>
      </p:sp>
      <p:graphicFrame>
        <p:nvGraphicFramePr>
          <p:cNvPr id="22" name="Content Placeholder 4"/>
          <p:cNvGraphicFramePr>
            <a:graphicFrameLocks/>
          </p:cNvGraphicFramePr>
          <p:nvPr>
            <p:extLst/>
          </p:nvPr>
        </p:nvGraphicFramePr>
        <p:xfrm>
          <a:off x="1" y="1675280"/>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8"/>
          <p:cNvSpPr txBox="1">
            <a:spLocks noChangeArrowheads="1"/>
          </p:cNvSpPr>
          <p:nvPr/>
        </p:nvSpPr>
        <p:spPr bwMode="auto">
          <a:xfrm>
            <a:off x="0" y="1143000"/>
            <a:ext cx="1485900" cy="584691"/>
          </a:xfrm>
          <a:prstGeom prst="rect">
            <a:avLst/>
          </a:prstGeom>
          <a:noFill/>
          <a:ln w="9525">
            <a:noFill/>
            <a:miter lim="800000"/>
            <a:headEnd/>
            <a:tailEnd/>
          </a:ln>
          <a:effectLst/>
        </p:spPr>
        <p:txBody>
          <a:bodyPr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1" name="Text Box 4"/>
          <p:cNvSpPr txBox="1">
            <a:spLocks noChangeArrowheads="1"/>
          </p:cNvSpPr>
          <p:nvPr/>
        </p:nvSpPr>
        <p:spPr bwMode="auto">
          <a:xfrm>
            <a:off x="3808415" y="5544563"/>
            <a:ext cx="1548007" cy="277427"/>
          </a:xfrm>
          <a:prstGeom prst="rect">
            <a:avLst/>
          </a:prstGeom>
          <a:noFill/>
          <a:ln w="9525">
            <a:noFill/>
            <a:miter lim="800000"/>
            <a:headEnd/>
            <a:tailEnd/>
          </a:ln>
          <a:effectLst/>
        </p:spPr>
        <p:txBody>
          <a:bodyPr wrap="none" lIns="91354" tIns="45678" rIns="91354" bIns="45678">
            <a:spAutoFit/>
          </a:bodyPr>
          <a:lstStyle/>
          <a:p>
            <a:pPr eaLnBrk="0" hangingPunct="0">
              <a:lnSpc>
                <a:spcPct val="75000"/>
              </a:lnSpc>
              <a:spcBef>
                <a:spcPct val="25000"/>
              </a:spcBef>
            </a:pPr>
            <a:r>
              <a:rPr lang="en-US" sz="1600" b="1" dirty="0">
                <a:solidFill>
                  <a:srgbClr val="225A7A"/>
                </a:solidFill>
                <a:latin typeface="Arial" charset="0"/>
              </a:rPr>
              <a:t>Calendar Year</a:t>
            </a:r>
          </a:p>
        </p:txBody>
      </p:sp>
    </p:spTree>
    <p:extLst>
      <p:ext uri="{BB962C8B-B14F-4D97-AF65-F5344CB8AC3E}">
        <p14:creationId xmlns:p14="http://schemas.microsoft.com/office/powerpoint/2010/main" val="27744414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3"/>
          <p:cNvSpPr>
            <a:spLocks noGrp="1"/>
          </p:cNvSpPr>
          <p:nvPr>
            <p:ph type="title"/>
          </p:nvPr>
        </p:nvSpPr>
        <p:spPr>
          <a:xfrm>
            <a:off x="0" y="173736"/>
            <a:ext cx="9144000" cy="762000"/>
          </a:xfrm>
        </p:spPr>
        <p:txBody>
          <a:bodyPr>
            <a:normAutofit fontScale="90000"/>
          </a:bodyPr>
          <a:lstStyle/>
          <a:p>
            <a:r>
              <a:rPr lang="en-US" dirty="0" smtClean="0"/>
              <a:t>Workers Compensation</a:t>
            </a:r>
            <a:br>
              <a:rPr lang="en-US" dirty="0" smtClean="0"/>
            </a:br>
            <a:r>
              <a:rPr lang="en-US" dirty="0" smtClean="0"/>
              <a:t>Approved Changes in Bureau Rates/Loss Costs</a:t>
            </a:r>
            <a:r>
              <a:rPr lang="en-US" sz="800" dirty="0" smtClean="0">
                <a:solidFill>
                  <a:srgbClr val="006699"/>
                </a:solidFill>
              </a:rPr>
              <a:t/>
            </a:r>
            <a:br>
              <a:rPr lang="en-US" sz="800" dirty="0" smtClean="0">
                <a:solidFill>
                  <a:srgbClr val="006699"/>
                </a:solidFill>
              </a:rPr>
            </a:br>
            <a:r>
              <a:rPr lang="en-US" sz="1600" dirty="0" smtClean="0">
                <a:solidFill>
                  <a:schemeClr val="tx1"/>
                </a:solidFill>
                <a:latin typeface="Arial" pitchFamily="34" charset="0"/>
              </a:rPr>
              <a:t>All </a:t>
            </a:r>
            <a:r>
              <a:rPr lang="en-US" sz="1600" dirty="0">
                <a:solidFill>
                  <a:schemeClr val="tx1"/>
                </a:solidFill>
                <a:latin typeface="Arial" pitchFamily="34" charset="0"/>
              </a:rPr>
              <a:t>States vs. NCCI </a:t>
            </a:r>
            <a:r>
              <a:rPr lang="en-US" sz="1600" dirty="0" smtClean="0">
                <a:solidFill>
                  <a:schemeClr val="tx1"/>
                </a:solidFill>
                <a:latin typeface="Arial" pitchFamily="34" charset="0"/>
              </a:rPr>
              <a:t>States</a:t>
            </a:r>
            <a:endParaRPr lang="en-US" dirty="0"/>
          </a:p>
        </p:txBody>
      </p:sp>
      <p:sp>
        <p:nvSpPr>
          <p:cNvPr id="3" name="Slide Number Placeholder 2"/>
          <p:cNvSpPr>
            <a:spLocks noGrp="1"/>
          </p:cNvSpPr>
          <p:nvPr>
            <p:ph type="sldNum" sz="quarter" idx="10"/>
          </p:nvPr>
        </p:nvSpPr>
        <p:spPr/>
        <p:txBody>
          <a:bodyPr lIns="82021" tIns="41010" rIns="82021" bIns="41010"/>
          <a:lstStyle/>
          <a:p>
            <a:fld id="{92DC2852-4524-4D94-B636-4315D37E8450}" type="slidenum">
              <a:rPr lang="en-US" smtClean="0"/>
              <a:pPr/>
              <a:t>72</a:t>
            </a:fld>
            <a:endParaRPr lang="en-US" dirty="0"/>
          </a:p>
        </p:txBody>
      </p:sp>
      <p:graphicFrame>
        <p:nvGraphicFramePr>
          <p:cNvPr id="12" name="Content Placeholder 4"/>
          <p:cNvGraphicFramePr>
            <a:graphicFrameLocks/>
          </p:cNvGraphicFramePr>
          <p:nvPr>
            <p:extLst/>
          </p:nvPr>
        </p:nvGraphicFramePr>
        <p:xfrm>
          <a:off x="266007" y="1668276"/>
          <a:ext cx="8595591" cy="415738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4"/>
          <p:cNvSpPr txBox="1">
            <a:spLocks noChangeArrowheads="1"/>
          </p:cNvSpPr>
          <p:nvPr/>
        </p:nvSpPr>
        <p:spPr bwMode="auto">
          <a:xfrm>
            <a:off x="3505200" y="1912174"/>
            <a:ext cx="2620088" cy="742493"/>
          </a:xfrm>
          <a:prstGeom prst="rect">
            <a:avLst/>
          </a:prstGeom>
          <a:noFill/>
          <a:ln w="9525">
            <a:noFill/>
            <a:miter lim="800000"/>
            <a:headEnd/>
            <a:tailEnd/>
          </a:ln>
          <a:effectLst/>
        </p:spPr>
        <p:txBody>
          <a:bodyPr wrap="square" lIns="91354" tIns="45678" rIns="91354" bIns="45678">
            <a:spAutoFit/>
          </a:bodyPr>
          <a:lstStyle/>
          <a:p>
            <a:pPr algn="ctr" eaLnBrk="0" hangingPunct="0">
              <a:lnSpc>
                <a:spcPct val="80000"/>
              </a:lnSpc>
              <a:spcBef>
                <a:spcPct val="50000"/>
              </a:spcBef>
              <a:tabLst>
                <a:tab pos="348923" algn="dec"/>
              </a:tabLst>
            </a:pPr>
            <a:r>
              <a:rPr lang="en-US" sz="1400" b="1" dirty="0">
                <a:latin typeface="Arial" charset="0"/>
              </a:rPr>
              <a:t>Cumulative </a:t>
            </a:r>
            <a:r>
              <a:rPr lang="en-US" sz="1400" b="1" dirty="0" smtClean="0">
                <a:latin typeface="Arial" charset="0"/>
              </a:rPr>
              <a:t>2005–2013</a:t>
            </a:r>
            <a:endParaRPr lang="en-US" sz="1400" b="1" dirty="0">
              <a:latin typeface="Arial" charset="0"/>
            </a:endParaRPr>
          </a:p>
          <a:p>
            <a:pPr eaLnBrk="0" hangingPunct="0">
              <a:lnSpc>
                <a:spcPct val="60000"/>
              </a:lnSpc>
              <a:spcBef>
                <a:spcPct val="50000"/>
              </a:spcBef>
              <a:tabLst>
                <a:tab pos="664987" algn="dec"/>
              </a:tabLst>
            </a:pPr>
            <a:r>
              <a:rPr lang="en-US" sz="1400" b="1" dirty="0">
                <a:latin typeface="Arial" charset="0"/>
              </a:rPr>
              <a:t>	</a:t>
            </a:r>
            <a:r>
              <a:rPr lang="en-US" sz="1400" b="1" dirty="0" smtClean="0">
                <a:latin typeface="Arial" charset="0"/>
              </a:rPr>
              <a:t>–18.1%  </a:t>
            </a:r>
            <a:r>
              <a:rPr lang="en-US" sz="1400" b="1" dirty="0">
                <a:latin typeface="Arial" charset="0"/>
              </a:rPr>
              <a:t>All States</a:t>
            </a:r>
          </a:p>
          <a:p>
            <a:pPr eaLnBrk="0" hangingPunct="0">
              <a:lnSpc>
                <a:spcPct val="60000"/>
              </a:lnSpc>
              <a:spcBef>
                <a:spcPct val="50000"/>
              </a:spcBef>
              <a:tabLst>
                <a:tab pos="664987" algn="dec"/>
              </a:tabLst>
            </a:pPr>
            <a:r>
              <a:rPr lang="en-US" sz="1400" b="1" dirty="0">
                <a:latin typeface="Arial" charset="0"/>
              </a:rPr>
              <a:t>	</a:t>
            </a:r>
            <a:r>
              <a:rPr lang="en-US" sz="1400" b="1" dirty="0" smtClean="0">
                <a:latin typeface="Arial" charset="0"/>
              </a:rPr>
              <a:t>–15.1%  </a:t>
            </a:r>
            <a:r>
              <a:rPr lang="en-US" sz="1400" b="1" dirty="0">
                <a:latin typeface="Arial" charset="0"/>
              </a:rPr>
              <a:t>NCCI States</a:t>
            </a:r>
          </a:p>
        </p:txBody>
      </p:sp>
      <p:sp>
        <p:nvSpPr>
          <p:cNvPr id="17" name="Text Box 8"/>
          <p:cNvSpPr txBox="1">
            <a:spLocks noChangeArrowheads="1"/>
          </p:cNvSpPr>
          <p:nvPr/>
        </p:nvSpPr>
        <p:spPr bwMode="auto">
          <a:xfrm>
            <a:off x="0" y="1143000"/>
            <a:ext cx="1485900" cy="523135"/>
          </a:xfrm>
          <a:prstGeom prst="rect">
            <a:avLst/>
          </a:prstGeom>
          <a:noFill/>
          <a:ln w="9525">
            <a:noFill/>
            <a:miter lim="800000"/>
            <a:headEnd/>
            <a:tailEnd/>
          </a:ln>
          <a:effectLst/>
        </p:spPr>
        <p:txBody>
          <a:bodyPr lIns="91354" tIns="45678" rIns="91354" bIns="45678">
            <a:spAutoFit/>
          </a:bodyPr>
          <a:lstStyle/>
          <a:p>
            <a:pPr eaLnBrk="0" hangingPunct="0">
              <a:spcBef>
                <a:spcPct val="50000"/>
              </a:spcBef>
            </a:pPr>
            <a:r>
              <a:rPr lang="en-US" sz="1400" b="1" dirty="0" smtClean="0">
                <a:latin typeface="Arial" charset="0"/>
              </a:rPr>
              <a:t>Percent Change</a:t>
            </a:r>
            <a:endParaRPr lang="en-US" sz="1400" b="1" dirty="0">
              <a:latin typeface="Arial" charset="0"/>
            </a:endParaRPr>
          </a:p>
        </p:txBody>
      </p:sp>
      <p:sp>
        <p:nvSpPr>
          <p:cNvPr id="14" name="Text Box 4"/>
          <p:cNvSpPr txBox="1">
            <a:spLocks noChangeArrowheads="1"/>
          </p:cNvSpPr>
          <p:nvPr/>
        </p:nvSpPr>
        <p:spPr bwMode="auto">
          <a:xfrm>
            <a:off x="3808415" y="5544563"/>
            <a:ext cx="1582236" cy="274616"/>
          </a:xfrm>
          <a:prstGeom prst="rect">
            <a:avLst/>
          </a:prstGeom>
          <a:noFill/>
          <a:ln w="9525">
            <a:noFill/>
            <a:miter lim="800000"/>
            <a:headEnd/>
            <a:tailEnd/>
          </a:ln>
          <a:effectLst/>
        </p:spPr>
        <p:txBody>
          <a:bodyPr wrap="none" lIns="91354" tIns="45678" rIns="91354" bIns="45678">
            <a:spAutoFit/>
          </a:bodyPr>
          <a:lstStyle/>
          <a:p>
            <a:pPr eaLnBrk="0" hangingPunct="0">
              <a:lnSpc>
                <a:spcPct val="75000"/>
              </a:lnSpc>
              <a:spcBef>
                <a:spcPct val="25000"/>
              </a:spcBef>
            </a:pPr>
            <a:r>
              <a:rPr lang="en-US" sz="1600" b="1" dirty="0">
                <a:latin typeface="Arial" charset="0"/>
              </a:rPr>
              <a:t>Calendar Year</a:t>
            </a:r>
          </a:p>
        </p:txBody>
      </p:sp>
      <p:sp>
        <p:nvSpPr>
          <p:cNvPr id="18" name="Text Box 5"/>
          <p:cNvSpPr txBox="1">
            <a:spLocks noChangeArrowheads="1"/>
          </p:cNvSpPr>
          <p:nvPr/>
        </p:nvSpPr>
        <p:spPr bwMode="auto">
          <a:xfrm>
            <a:off x="274323" y="5715000"/>
            <a:ext cx="7501763" cy="1015618"/>
          </a:xfrm>
          <a:prstGeom prst="rect">
            <a:avLst/>
          </a:prstGeom>
          <a:noFill/>
          <a:ln w="0">
            <a:noFill/>
            <a:miter lim="800000"/>
            <a:headEnd/>
            <a:tailEnd/>
          </a:ln>
          <a:effectLst/>
        </p:spPr>
        <p:txBody>
          <a:bodyPr wrap="square" lIns="91354" tIns="45678" rIns="91354" bIns="45678">
            <a:spAutoFit/>
          </a:bodyPr>
          <a:lstStyle/>
          <a:p>
            <a:pPr eaLnBrk="0" hangingPunct="0">
              <a:tabLst>
                <a:tab pos="515451" algn="l"/>
              </a:tabLst>
            </a:pPr>
            <a:endParaRPr lang="en-US" sz="1000" dirty="0">
              <a:latin typeface="Arial" charset="0"/>
            </a:endParaRPr>
          </a:p>
          <a:p>
            <a:pPr eaLnBrk="0" hangingPunct="0">
              <a:tabLst>
                <a:tab pos="53975" algn="l"/>
              </a:tabLst>
            </a:pPr>
            <a:r>
              <a:rPr lang="en-US" sz="1000" dirty="0" smtClean="0">
                <a:latin typeface="Arial" charset="0"/>
                <a:cs typeface="Arial" charset="0"/>
              </a:rPr>
              <a:t>*	States </a:t>
            </a:r>
            <a:r>
              <a:rPr lang="en-US" sz="1000" dirty="0">
                <a:latin typeface="Arial" charset="0"/>
                <a:cs typeface="Arial" charset="0"/>
              </a:rPr>
              <a:t>approved through </a:t>
            </a:r>
            <a:r>
              <a:rPr lang="en-US" sz="1000" dirty="0" smtClean="0">
                <a:latin typeface="Arial" charset="0"/>
                <a:cs typeface="Arial" charset="0"/>
              </a:rPr>
              <a:t>4/8/2014</a:t>
            </a:r>
            <a:endParaRPr lang="en-US" sz="1000" dirty="0">
              <a:latin typeface="Arial" charset="0"/>
              <a:cs typeface="Arial" charset="0"/>
            </a:endParaRPr>
          </a:p>
          <a:p>
            <a:pPr eaLnBrk="0" hangingPunct="0">
              <a:tabLst>
                <a:tab pos="53975" algn="l"/>
                <a:tab pos="512763" algn="l"/>
              </a:tabLst>
            </a:pPr>
            <a:r>
              <a:rPr lang="en-US" sz="1000" dirty="0">
                <a:latin typeface="Arial" charset="0"/>
                <a:cs typeface="Arial" charset="0"/>
              </a:rPr>
              <a:t>	Countrywide approved changes in advisory rates, loss costs, and assigned risk rates as filed by the applicable rating 	organization, relative to the previously filed rates</a:t>
            </a:r>
          </a:p>
          <a:p>
            <a:pPr eaLnBrk="0" hangingPunct="0">
              <a:tabLst>
                <a:tab pos="515451" algn="l"/>
              </a:tabLst>
            </a:pPr>
            <a:r>
              <a:rPr lang="en-US" sz="1000" dirty="0">
                <a:latin typeface="Arial" charset="0"/>
              </a:rPr>
              <a:t>	</a:t>
            </a:r>
          </a:p>
          <a:p>
            <a:pPr eaLnBrk="0" hangingPunct="0">
              <a:tabLst>
                <a:tab pos="515451" algn="l"/>
              </a:tabLst>
            </a:pPr>
            <a:endParaRPr lang="en-US" sz="1000" dirty="0">
              <a:latin typeface="Arial" charset="0"/>
            </a:endParaRPr>
          </a:p>
        </p:txBody>
      </p:sp>
    </p:spTree>
    <p:extLst>
      <p:ext uri="{BB962C8B-B14F-4D97-AF65-F5344CB8AC3E}">
        <p14:creationId xmlns:p14="http://schemas.microsoft.com/office/powerpoint/2010/main" val="128948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spect="1" noChangeArrowheads="1"/>
          </p:cNvSpPr>
          <p:nvPr/>
        </p:nvSpPr>
        <p:spPr bwMode="auto">
          <a:xfrm>
            <a:off x="7015061" y="4365752"/>
            <a:ext cx="2128940" cy="566277"/>
          </a:xfrm>
          <a:prstGeom prst="rect">
            <a:avLst/>
          </a:prstGeom>
          <a:noFill/>
          <a:ln w="9525">
            <a:noFill/>
            <a:miter lim="800000"/>
            <a:headEnd/>
            <a:tailEnd/>
          </a:ln>
          <a:effectLst/>
        </p:spPr>
        <p:txBody>
          <a:bodyPr wrap="square" lIns="91407" tIns="45704" rIns="91407" bIns="45704">
            <a:spAutoFit/>
          </a:bodyPr>
          <a:lstStyle/>
          <a:p>
            <a:pPr eaLnBrk="0" hangingPunct="0">
              <a:lnSpc>
                <a:spcPct val="140000"/>
              </a:lnSpc>
              <a:tabLst>
                <a:tab pos="233282" algn="l"/>
              </a:tabLst>
            </a:pPr>
            <a:r>
              <a:rPr lang="en-US" sz="500" b="1" dirty="0">
                <a:latin typeface="Arial" charset="0"/>
              </a:rPr>
              <a:t> </a:t>
            </a:r>
            <a:r>
              <a:rPr lang="en-US" sz="1100" b="1" dirty="0" smtClean="0">
                <a:latin typeface="Arial" charset="0"/>
              </a:rPr>
              <a:t>	 Changes &gt;  0</a:t>
            </a:r>
            <a:endParaRPr lang="en-US" sz="1100" b="1" dirty="0">
              <a:latin typeface="Arial" charset="0"/>
            </a:endParaRPr>
          </a:p>
          <a:p>
            <a:pPr eaLnBrk="0" hangingPunct="0">
              <a:lnSpc>
                <a:spcPct val="140000"/>
              </a:lnSpc>
              <a:tabLst>
                <a:tab pos="233282" algn="l"/>
              </a:tabLst>
            </a:pPr>
            <a:r>
              <a:rPr lang="en-US" sz="1100" b="1" dirty="0">
                <a:latin typeface="Arial" charset="0"/>
              </a:rPr>
              <a:t>	 </a:t>
            </a:r>
            <a:r>
              <a:rPr lang="en-US" sz="1100" b="1" dirty="0" smtClean="0">
                <a:latin typeface="Arial" charset="0"/>
              </a:rPr>
              <a:t>Changes &lt;  0</a:t>
            </a:r>
            <a:endParaRPr lang="en-US" sz="1100" b="1" dirty="0">
              <a:latin typeface="Arial" charset="0"/>
            </a:endParaRPr>
          </a:p>
        </p:txBody>
      </p:sp>
      <p:sp>
        <p:nvSpPr>
          <p:cNvPr id="2" name="Title 1"/>
          <p:cNvSpPr>
            <a:spLocks noGrp="1"/>
          </p:cNvSpPr>
          <p:nvPr>
            <p:ph type="title"/>
          </p:nvPr>
        </p:nvSpPr>
        <p:spPr>
          <a:xfrm>
            <a:off x="457200" y="381000"/>
            <a:ext cx="8229600" cy="566928"/>
          </a:xfrm>
        </p:spPr>
        <p:txBody>
          <a:bodyPr>
            <a:normAutofit fontScale="90000"/>
          </a:bodyPr>
          <a:lstStyle/>
          <a:p>
            <a:r>
              <a:rPr lang="en-US" dirty="0" smtClean="0"/>
              <a:t>Current NCCI Voluntary Market</a:t>
            </a:r>
            <a:br>
              <a:rPr lang="en-US" dirty="0" smtClean="0"/>
            </a:br>
            <a:r>
              <a:rPr lang="en-US" dirty="0" smtClean="0"/>
              <a:t>Rate/Loss Cost Changes</a:t>
            </a:r>
            <a:r>
              <a:rPr lang="en-US" sz="800" dirty="0"/>
              <a:t/>
            </a:r>
            <a:br>
              <a:rPr lang="en-US" sz="800" dirty="0"/>
            </a:br>
            <a:r>
              <a:rPr lang="en-US" sz="1600" dirty="0" smtClean="0">
                <a:solidFill>
                  <a:schemeClr val="tx1"/>
                </a:solidFill>
                <a:latin typeface="Arial" pitchFamily="34" charset="0"/>
              </a:rPr>
              <a:t>Approved </a:t>
            </a:r>
            <a:r>
              <a:rPr lang="en-US" sz="1600" dirty="0">
                <a:solidFill>
                  <a:schemeClr val="tx1"/>
                </a:solidFill>
                <a:latin typeface="Arial" pitchFamily="34" charset="0"/>
              </a:rPr>
              <a:t>or Pending Rate/Loss Cost Changes</a:t>
            </a:r>
            <a:br>
              <a:rPr lang="en-US" sz="1600" dirty="0">
                <a:solidFill>
                  <a:schemeClr val="tx1"/>
                </a:solidFill>
                <a:latin typeface="Arial" pitchFamily="34" charset="0"/>
              </a:rPr>
            </a:br>
            <a:r>
              <a:rPr lang="en-US" sz="1600" dirty="0">
                <a:solidFill>
                  <a:schemeClr val="tx1"/>
                </a:solidFill>
                <a:latin typeface="Arial" pitchFamily="34" charset="0"/>
              </a:rPr>
              <a:t>Excludes Law-Only Filings</a:t>
            </a:r>
            <a:endParaRPr lang="en-US" dirty="0">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73</a:t>
            </a:fld>
            <a:endParaRPr lang="en-US" dirty="0"/>
          </a:p>
        </p:txBody>
      </p:sp>
      <p:sp>
        <p:nvSpPr>
          <p:cNvPr id="7" name="Text Box 5"/>
          <p:cNvSpPr txBox="1">
            <a:spLocks noChangeArrowheads="1"/>
          </p:cNvSpPr>
          <p:nvPr/>
        </p:nvSpPr>
        <p:spPr bwMode="auto">
          <a:xfrm>
            <a:off x="273160" y="5872447"/>
            <a:ext cx="8213725" cy="784745"/>
          </a:xfrm>
          <a:prstGeom prst="rect">
            <a:avLst/>
          </a:prstGeom>
          <a:noFill/>
          <a:ln w="0">
            <a:noFill/>
            <a:miter lim="800000"/>
            <a:headEnd/>
            <a:tailEnd/>
          </a:ln>
          <a:effectLst/>
        </p:spPr>
        <p:txBody>
          <a:bodyPr lIns="91354" tIns="45678" rIns="91354" bIns="45678">
            <a:spAutoFit/>
          </a:bodyPr>
          <a:lstStyle/>
          <a:p>
            <a:pPr eaLnBrk="0" hangingPunct="0">
              <a:tabLst>
                <a:tab pos="53975" algn="l"/>
                <a:tab pos="514350" algn="l"/>
              </a:tabLst>
            </a:pPr>
            <a:endParaRPr lang="en-US" sz="1000" dirty="0" smtClean="0">
              <a:latin typeface="Arial" charset="0"/>
              <a:cs typeface="Arial" charset="0"/>
            </a:endParaRPr>
          </a:p>
          <a:p>
            <a:pPr eaLnBrk="0" hangingPunct="0">
              <a:tabLst>
                <a:tab pos="53975" algn="l"/>
                <a:tab pos="514350" algn="l"/>
              </a:tabLst>
            </a:pPr>
            <a:r>
              <a:rPr lang="en-US" sz="1000" dirty="0" smtClean="0">
                <a:latin typeface="Arial" charset="0"/>
                <a:cs typeface="Arial" charset="0"/>
              </a:rPr>
              <a:t>	States </a:t>
            </a:r>
            <a:r>
              <a:rPr lang="en-US" sz="1000" dirty="0">
                <a:latin typeface="Arial" charset="0"/>
                <a:cs typeface="Arial" charset="0"/>
              </a:rPr>
              <a:t>approved or pending as of 4/8/2014</a:t>
            </a:r>
            <a:endParaRPr lang="en-US" sz="1000" dirty="0">
              <a:latin typeface="Arial" charset="0"/>
            </a:endParaRPr>
          </a:p>
          <a:p>
            <a:pPr eaLnBrk="0" hangingPunct="0">
              <a:lnSpc>
                <a:spcPct val="50000"/>
              </a:lnSpc>
              <a:tabLst>
                <a:tab pos="514109" algn="l"/>
              </a:tabLst>
            </a:pPr>
            <a:endParaRPr lang="en-US" sz="1000" dirty="0">
              <a:latin typeface="Arial" charset="0"/>
              <a:cs typeface="Arial" charset="0"/>
            </a:endParaRPr>
          </a:p>
          <a:p>
            <a:pPr eaLnBrk="0" hangingPunct="0">
              <a:tabLst>
                <a:tab pos="53975" algn="l"/>
              </a:tabLst>
            </a:pPr>
            <a:r>
              <a:rPr lang="en-US" sz="1000" dirty="0" smtClean="0">
                <a:latin typeface="Arial" charset="0"/>
              </a:rPr>
              <a:t>	IN </a:t>
            </a:r>
            <a:r>
              <a:rPr lang="en-US" sz="1000" dirty="0">
                <a:latin typeface="Arial" charset="0"/>
              </a:rPr>
              <a:t>and NC filed in cooperation with state rating bureau	</a:t>
            </a:r>
          </a:p>
          <a:p>
            <a:pPr eaLnBrk="0" hangingPunct="0">
              <a:tabLst>
                <a:tab pos="515451" algn="l"/>
              </a:tabLst>
            </a:pPr>
            <a:endParaRPr lang="en-US" sz="1000" dirty="0">
              <a:latin typeface="Arial" charset="0"/>
            </a:endParaRPr>
          </a:p>
        </p:txBody>
      </p:sp>
      <p:sp>
        <p:nvSpPr>
          <p:cNvPr id="14" name="Freeform 10"/>
          <p:cNvSpPr>
            <a:spLocks noChangeAspect="1"/>
          </p:cNvSpPr>
          <p:nvPr/>
        </p:nvSpPr>
        <p:spPr bwMode="auto">
          <a:xfrm>
            <a:off x="5977049" y="3553362"/>
            <a:ext cx="1109663" cy="495300"/>
          </a:xfrm>
          <a:custGeom>
            <a:avLst/>
            <a:gdLst/>
            <a:ahLst/>
            <a:cxnLst>
              <a:cxn ang="0">
                <a:pos x="2" y="687"/>
              </a:cxn>
              <a:cxn ang="0">
                <a:pos x="410" y="580"/>
              </a:cxn>
              <a:cxn ang="0">
                <a:pos x="813" y="622"/>
              </a:cxn>
              <a:cxn ang="0">
                <a:pos x="1277" y="799"/>
              </a:cxn>
              <a:cxn ang="0">
                <a:pos x="1385" y="772"/>
              </a:cxn>
              <a:cxn ang="0">
                <a:pos x="1414" y="746"/>
              </a:cxn>
              <a:cxn ang="0">
                <a:pos x="1469" y="605"/>
              </a:cxn>
              <a:cxn ang="0">
                <a:pos x="1487" y="568"/>
              </a:cxn>
              <a:cxn ang="0">
                <a:pos x="1476" y="525"/>
              </a:cxn>
              <a:cxn ang="0">
                <a:pos x="1495" y="558"/>
              </a:cxn>
              <a:cxn ang="0">
                <a:pos x="1533" y="546"/>
              </a:cxn>
              <a:cxn ang="0">
                <a:pos x="1533" y="507"/>
              </a:cxn>
              <a:cxn ang="0">
                <a:pos x="1557" y="528"/>
              </a:cxn>
              <a:cxn ang="0">
                <a:pos x="1672" y="495"/>
              </a:cxn>
              <a:cxn ang="0">
                <a:pos x="1694" y="410"/>
              </a:cxn>
              <a:cxn ang="0">
                <a:pos x="1668" y="402"/>
              </a:cxn>
              <a:cxn ang="0">
                <a:pos x="1654" y="443"/>
              </a:cxn>
              <a:cxn ang="0">
                <a:pos x="1629" y="454"/>
              </a:cxn>
              <a:cxn ang="0">
                <a:pos x="1532" y="420"/>
              </a:cxn>
              <a:cxn ang="0">
                <a:pos x="1597" y="442"/>
              </a:cxn>
              <a:cxn ang="0">
                <a:pos x="1618" y="381"/>
              </a:cxn>
              <a:cxn ang="0">
                <a:pos x="1617" y="351"/>
              </a:cxn>
              <a:cxn ang="0">
                <a:pos x="1570" y="307"/>
              </a:cxn>
              <a:cxn ang="0">
                <a:pos x="1617" y="314"/>
              </a:cxn>
              <a:cxn ang="0">
                <a:pos x="1614" y="288"/>
              </a:cxn>
              <a:cxn ang="0">
                <a:pos x="1625" y="296"/>
              </a:cxn>
              <a:cxn ang="0">
                <a:pos x="1658" y="300"/>
              </a:cxn>
              <a:cxn ang="0">
                <a:pos x="1690" y="322"/>
              </a:cxn>
              <a:cxn ang="0">
                <a:pos x="1742" y="288"/>
              </a:cxn>
              <a:cxn ang="0">
                <a:pos x="1786" y="232"/>
              </a:cxn>
              <a:cxn ang="0">
                <a:pos x="1767" y="161"/>
              </a:cxn>
              <a:cxn ang="0">
                <a:pos x="1713" y="232"/>
              </a:cxn>
              <a:cxn ang="0">
                <a:pos x="1694" y="148"/>
              </a:cxn>
              <a:cxn ang="0">
                <a:pos x="1562" y="191"/>
              </a:cxn>
              <a:cxn ang="0">
                <a:pos x="1610" y="136"/>
              </a:cxn>
              <a:cxn ang="0">
                <a:pos x="1662" y="69"/>
              </a:cxn>
              <a:cxn ang="0">
                <a:pos x="1697" y="62"/>
              </a:cxn>
              <a:cxn ang="0">
                <a:pos x="1709" y="31"/>
              </a:cxn>
              <a:cxn ang="0">
                <a:pos x="1034" y="122"/>
              </a:cxn>
              <a:cxn ang="0">
                <a:pos x="501" y="251"/>
              </a:cxn>
              <a:cxn ang="0">
                <a:pos x="436" y="335"/>
              </a:cxn>
              <a:cxn ang="0">
                <a:pos x="376" y="348"/>
              </a:cxn>
              <a:cxn ang="0">
                <a:pos x="321" y="361"/>
              </a:cxn>
              <a:cxn ang="0">
                <a:pos x="268" y="435"/>
              </a:cxn>
              <a:cxn ang="0">
                <a:pos x="54" y="602"/>
              </a:cxn>
            </a:cxnLst>
            <a:rect l="0" t="0" r="r" b="b"/>
            <a:pathLst>
              <a:path w="1786" h="799">
                <a:moveTo>
                  <a:pt x="0" y="627"/>
                </a:moveTo>
                <a:lnTo>
                  <a:pt x="2" y="687"/>
                </a:lnTo>
                <a:lnTo>
                  <a:pt x="258" y="657"/>
                </a:lnTo>
                <a:lnTo>
                  <a:pt x="410" y="580"/>
                </a:lnTo>
                <a:lnTo>
                  <a:pt x="696" y="548"/>
                </a:lnTo>
                <a:lnTo>
                  <a:pt x="813" y="622"/>
                </a:lnTo>
                <a:lnTo>
                  <a:pt x="999" y="596"/>
                </a:lnTo>
                <a:lnTo>
                  <a:pt x="1277" y="799"/>
                </a:lnTo>
                <a:lnTo>
                  <a:pt x="1315" y="774"/>
                </a:lnTo>
                <a:lnTo>
                  <a:pt x="1385" y="772"/>
                </a:lnTo>
                <a:lnTo>
                  <a:pt x="1400" y="718"/>
                </a:lnTo>
                <a:lnTo>
                  <a:pt x="1414" y="746"/>
                </a:lnTo>
                <a:lnTo>
                  <a:pt x="1433" y="654"/>
                </a:lnTo>
                <a:lnTo>
                  <a:pt x="1469" y="605"/>
                </a:lnTo>
                <a:lnTo>
                  <a:pt x="1505" y="580"/>
                </a:lnTo>
                <a:lnTo>
                  <a:pt x="1487" y="568"/>
                </a:lnTo>
                <a:lnTo>
                  <a:pt x="1491" y="548"/>
                </a:lnTo>
                <a:lnTo>
                  <a:pt x="1476" y="525"/>
                </a:lnTo>
                <a:lnTo>
                  <a:pt x="1502" y="550"/>
                </a:lnTo>
                <a:lnTo>
                  <a:pt x="1495" y="558"/>
                </a:lnTo>
                <a:lnTo>
                  <a:pt x="1514" y="569"/>
                </a:lnTo>
                <a:lnTo>
                  <a:pt x="1533" y="546"/>
                </a:lnTo>
                <a:lnTo>
                  <a:pt x="1544" y="542"/>
                </a:lnTo>
                <a:lnTo>
                  <a:pt x="1533" y="507"/>
                </a:lnTo>
                <a:lnTo>
                  <a:pt x="1544" y="505"/>
                </a:lnTo>
                <a:lnTo>
                  <a:pt x="1557" y="528"/>
                </a:lnTo>
                <a:lnTo>
                  <a:pt x="1618" y="496"/>
                </a:lnTo>
                <a:lnTo>
                  <a:pt x="1672" y="495"/>
                </a:lnTo>
                <a:lnTo>
                  <a:pt x="1708" y="426"/>
                </a:lnTo>
                <a:lnTo>
                  <a:pt x="1694" y="410"/>
                </a:lnTo>
                <a:lnTo>
                  <a:pt x="1673" y="432"/>
                </a:lnTo>
                <a:lnTo>
                  <a:pt x="1668" y="402"/>
                </a:lnTo>
                <a:lnTo>
                  <a:pt x="1643" y="422"/>
                </a:lnTo>
                <a:lnTo>
                  <a:pt x="1654" y="443"/>
                </a:lnTo>
                <a:lnTo>
                  <a:pt x="1632" y="431"/>
                </a:lnTo>
                <a:lnTo>
                  <a:pt x="1629" y="454"/>
                </a:lnTo>
                <a:lnTo>
                  <a:pt x="1572" y="450"/>
                </a:lnTo>
                <a:lnTo>
                  <a:pt x="1532" y="420"/>
                </a:lnTo>
                <a:lnTo>
                  <a:pt x="1533" y="405"/>
                </a:lnTo>
                <a:lnTo>
                  <a:pt x="1597" y="442"/>
                </a:lnTo>
                <a:lnTo>
                  <a:pt x="1643" y="385"/>
                </a:lnTo>
                <a:lnTo>
                  <a:pt x="1618" y="381"/>
                </a:lnTo>
                <a:lnTo>
                  <a:pt x="1647" y="342"/>
                </a:lnTo>
                <a:lnTo>
                  <a:pt x="1617" y="351"/>
                </a:lnTo>
                <a:lnTo>
                  <a:pt x="1521" y="316"/>
                </a:lnTo>
                <a:lnTo>
                  <a:pt x="1570" y="307"/>
                </a:lnTo>
                <a:lnTo>
                  <a:pt x="1616" y="325"/>
                </a:lnTo>
                <a:lnTo>
                  <a:pt x="1617" y="314"/>
                </a:lnTo>
                <a:lnTo>
                  <a:pt x="1597" y="288"/>
                </a:lnTo>
                <a:lnTo>
                  <a:pt x="1614" y="288"/>
                </a:lnTo>
                <a:lnTo>
                  <a:pt x="1640" y="274"/>
                </a:lnTo>
                <a:lnTo>
                  <a:pt x="1625" y="296"/>
                </a:lnTo>
                <a:lnTo>
                  <a:pt x="1636" y="322"/>
                </a:lnTo>
                <a:lnTo>
                  <a:pt x="1658" y="300"/>
                </a:lnTo>
                <a:lnTo>
                  <a:pt x="1671" y="325"/>
                </a:lnTo>
                <a:lnTo>
                  <a:pt x="1690" y="322"/>
                </a:lnTo>
                <a:lnTo>
                  <a:pt x="1716" y="320"/>
                </a:lnTo>
                <a:lnTo>
                  <a:pt x="1742" y="288"/>
                </a:lnTo>
                <a:lnTo>
                  <a:pt x="1758" y="239"/>
                </a:lnTo>
                <a:lnTo>
                  <a:pt x="1786" y="232"/>
                </a:lnTo>
                <a:lnTo>
                  <a:pt x="1786" y="206"/>
                </a:lnTo>
                <a:lnTo>
                  <a:pt x="1767" y="161"/>
                </a:lnTo>
                <a:lnTo>
                  <a:pt x="1739" y="161"/>
                </a:lnTo>
                <a:lnTo>
                  <a:pt x="1713" y="232"/>
                </a:lnTo>
                <a:lnTo>
                  <a:pt x="1699" y="196"/>
                </a:lnTo>
                <a:lnTo>
                  <a:pt x="1694" y="148"/>
                </a:lnTo>
                <a:lnTo>
                  <a:pt x="1638" y="176"/>
                </a:lnTo>
                <a:lnTo>
                  <a:pt x="1562" y="191"/>
                </a:lnTo>
                <a:lnTo>
                  <a:pt x="1572" y="158"/>
                </a:lnTo>
                <a:lnTo>
                  <a:pt x="1610" y="136"/>
                </a:lnTo>
                <a:lnTo>
                  <a:pt x="1688" y="106"/>
                </a:lnTo>
                <a:lnTo>
                  <a:pt x="1662" y="69"/>
                </a:lnTo>
                <a:lnTo>
                  <a:pt x="1716" y="94"/>
                </a:lnTo>
                <a:lnTo>
                  <a:pt x="1697" y="62"/>
                </a:lnTo>
                <a:lnTo>
                  <a:pt x="1747" y="106"/>
                </a:lnTo>
                <a:lnTo>
                  <a:pt x="1709" y="31"/>
                </a:lnTo>
                <a:lnTo>
                  <a:pt x="1672" y="0"/>
                </a:lnTo>
                <a:lnTo>
                  <a:pt x="1034" y="122"/>
                </a:lnTo>
                <a:lnTo>
                  <a:pt x="510" y="191"/>
                </a:lnTo>
                <a:lnTo>
                  <a:pt x="501" y="251"/>
                </a:lnTo>
                <a:lnTo>
                  <a:pt x="473" y="270"/>
                </a:lnTo>
                <a:lnTo>
                  <a:pt x="436" y="335"/>
                </a:lnTo>
                <a:lnTo>
                  <a:pt x="406" y="329"/>
                </a:lnTo>
                <a:lnTo>
                  <a:pt x="376" y="348"/>
                </a:lnTo>
                <a:lnTo>
                  <a:pt x="351" y="380"/>
                </a:lnTo>
                <a:lnTo>
                  <a:pt x="321" y="361"/>
                </a:lnTo>
                <a:lnTo>
                  <a:pt x="273" y="402"/>
                </a:lnTo>
                <a:lnTo>
                  <a:pt x="268" y="435"/>
                </a:lnTo>
                <a:lnTo>
                  <a:pt x="66" y="555"/>
                </a:lnTo>
                <a:lnTo>
                  <a:pt x="54" y="602"/>
                </a:lnTo>
                <a:lnTo>
                  <a:pt x="0" y="627"/>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5" name="Freeform 17"/>
          <p:cNvSpPr>
            <a:spLocks noChangeAspect="1"/>
          </p:cNvSpPr>
          <p:nvPr/>
        </p:nvSpPr>
        <p:spPr bwMode="auto">
          <a:xfrm>
            <a:off x="3638662" y="3212051"/>
            <a:ext cx="966787" cy="522287"/>
          </a:xfrm>
          <a:custGeom>
            <a:avLst/>
            <a:gdLst/>
            <a:ahLst/>
            <a:cxnLst>
              <a:cxn ang="0">
                <a:pos x="0" y="794"/>
              </a:cxn>
              <a:cxn ang="0">
                <a:pos x="53" y="0"/>
              </a:cxn>
              <a:cxn ang="0">
                <a:pos x="633" y="30"/>
              </a:cxn>
              <a:cxn ang="0">
                <a:pos x="1401" y="41"/>
              </a:cxn>
              <a:cxn ang="0">
                <a:pos x="1442" y="77"/>
              </a:cxn>
              <a:cxn ang="0">
                <a:pos x="1470" y="70"/>
              </a:cxn>
              <a:cxn ang="0">
                <a:pos x="1492" y="90"/>
              </a:cxn>
              <a:cxn ang="0">
                <a:pos x="1495" y="111"/>
              </a:cxn>
              <a:cxn ang="0">
                <a:pos x="1473" y="111"/>
              </a:cxn>
              <a:cxn ang="0">
                <a:pos x="1447" y="167"/>
              </a:cxn>
              <a:cxn ang="0">
                <a:pos x="1508" y="253"/>
              </a:cxn>
              <a:cxn ang="0">
                <a:pos x="1555" y="270"/>
              </a:cxn>
              <a:cxn ang="0">
                <a:pos x="1548" y="834"/>
              </a:cxn>
              <a:cxn ang="0">
                <a:pos x="887" y="838"/>
              </a:cxn>
              <a:cxn ang="0">
                <a:pos x="0" y="794"/>
              </a:cxn>
            </a:cxnLst>
            <a:rect l="0" t="0" r="r" b="b"/>
            <a:pathLst>
              <a:path w="1555" h="838">
                <a:moveTo>
                  <a:pt x="0" y="794"/>
                </a:moveTo>
                <a:lnTo>
                  <a:pt x="53" y="0"/>
                </a:lnTo>
                <a:lnTo>
                  <a:pt x="633" y="30"/>
                </a:lnTo>
                <a:lnTo>
                  <a:pt x="1401" y="41"/>
                </a:lnTo>
                <a:lnTo>
                  <a:pt x="1442" y="77"/>
                </a:lnTo>
                <a:lnTo>
                  <a:pt x="1470" y="70"/>
                </a:lnTo>
                <a:lnTo>
                  <a:pt x="1492" y="90"/>
                </a:lnTo>
                <a:lnTo>
                  <a:pt x="1495" y="111"/>
                </a:lnTo>
                <a:lnTo>
                  <a:pt x="1473" y="111"/>
                </a:lnTo>
                <a:lnTo>
                  <a:pt x="1447" y="167"/>
                </a:lnTo>
                <a:lnTo>
                  <a:pt x="1508" y="253"/>
                </a:lnTo>
                <a:lnTo>
                  <a:pt x="1555" y="270"/>
                </a:lnTo>
                <a:lnTo>
                  <a:pt x="1548" y="834"/>
                </a:lnTo>
                <a:lnTo>
                  <a:pt x="887" y="838"/>
                </a:lnTo>
                <a:lnTo>
                  <a:pt x="0" y="794"/>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6" name="Freeform 20"/>
          <p:cNvSpPr>
            <a:spLocks noChangeAspect="1"/>
          </p:cNvSpPr>
          <p:nvPr/>
        </p:nvSpPr>
        <p:spPr bwMode="auto">
          <a:xfrm>
            <a:off x="5462699" y="3999450"/>
            <a:ext cx="496888" cy="806450"/>
          </a:xfrm>
          <a:custGeom>
            <a:avLst/>
            <a:gdLst/>
            <a:ahLst/>
            <a:cxnLst>
              <a:cxn ang="0">
                <a:pos x="0" y="48"/>
              </a:cxn>
              <a:cxn ang="0">
                <a:pos x="19" y="71"/>
              </a:cxn>
              <a:cxn ang="0">
                <a:pos x="0" y="871"/>
              </a:cxn>
              <a:cxn ang="0">
                <a:pos x="49" y="1259"/>
              </a:cxn>
              <a:cxn ang="0">
                <a:pos x="105" y="1273"/>
              </a:cxn>
              <a:cxn ang="0">
                <a:pos x="127" y="1152"/>
              </a:cxn>
              <a:cxn ang="0">
                <a:pos x="148" y="1182"/>
              </a:cxn>
              <a:cxn ang="0">
                <a:pos x="152" y="1243"/>
              </a:cxn>
              <a:cxn ang="0">
                <a:pos x="185" y="1270"/>
              </a:cxn>
              <a:cxn ang="0">
                <a:pos x="138" y="1296"/>
              </a:cxn>
              <a:cxn ang="0">
                <a:pos x="251" y="1267"/>
              </a:cxn>
              <a:cxn ang="0">
                <a:pos x="271" y="1230"/>
              </a:cxn>
              <a:cxn ang="0">
                <a:pos x="255" y="1210"/>
              </a:cxn>
              <a:cxn ang="0">
                <a:pos x="266" y="1178"/>
              </a:cxn>
              <a:cxn ang="0">
                <a:pos x="210" y="1126"/>
              </a:cxn>
              <a:cxn ang="0">
                <a:pos x="214" y="1086"/>
              </a:cxn>
              <a:cxn ang="0">
                <a:pos x="797" y="1034"/>
              </a:cxn>
              <a:cxn ang="0">
                <a:pos x="746" y="829"/>
              </a:cxn>
              <a:cxn ang="0">
                <a:pos x="755" y="755"/>
              </a:cxn>
              <a:cxn ang="0">
                <a:pos x="777" y="708"/>
              </a:cxn>
              <a:cxn ang="0">
                <a:pos x="758" y="638"/>
              </a:cxn>
              <a:cxn ang="0">
                <a:pos x="702" y="548"/>
              </a:cxn>
              <a:cxn ang="0">
                <a:pos x="552" y="0"/>
              </a:cxn>
              <a:cxn ang="0">
                <a:pos x="0" y="48"/>
              </a:cxn>
            </a:cxnLst>
            <a:rect l="0" t="0" r="r" b="b"/>
            <a:pathLst>
              <a:path w="797" h="1296">
                <a:moveTo>
                  <a:pt x="0" y="48"/>
                </a:moveTo>
                <a:lnTo>
                  <a:pt x="19" y="71"/>
                </a:lnTo>
                <a:lnTo>
                  <a:pt x="0" y="871"/>
                </a:lnTo>
                <a:lnTo>
                  <a:pt x="49" y="1259"/>
                </a:lnTo>
                <a:lnTo>
                  <a:pt x="105" y="1273"/>
                </a:lnTo>
                <a:lnTo>
                  <a:pt x="127" y="1152"/>
                </a:lnTo>
                <a:lnTo>
                  <a:pt x="148" y="1182"/>
                </a:lnTo>
                <a:lnTo>
                  <a:pt x="152" y="1243"/>
                </a:lnTo>
                <a:lnTo>
                  <a:pt x="185" y="1270"/>
                </a:lnTo>
                <a:lnTo>
                  <a:pt x="138" y="1296"/>
                </a:lnTo>
                <a:lnTo>
                  <a:pt x="251" y="1267"/>
                </a:lnTo>
                <a:lnTo>
                  <a:pt x="271" y="1230"/>
                </a:lnTo>
                <a:lnTo>
                  <a:pt x="255" y="1210"/>
                </a:lnTo>
                <a:lnTo>
                  <a:pt x="266" y="1178"/>
                </a:lnTo>
                <a:lnTo>
                  <a:pt x="210" y="1126"/>
                </a:lnTo>
                <a:lnTo>
                  <a:pt x="214" y="1086"/>
                </a:lnTo>
                <a:lnTo>
                  <a:pt x="797" y="1034"/>
                </a:lnTo>
                <a:lnTo>
                  <a:pt x="746" y="829"/>
                </a:lnTo>
                <a:lnTo>
                  <a:pt x="755" y="755"/>
                </a:lnTo>
                <a:lnTo>
                  <a:pt x="777" y="708"/>
                </a:lnTo>
                <a:lnTo>
                  <a:pt x="758" y="638"/>
                </a:lnTo>
                <a:lnTo>
                  <a:pt x="702" y="548"/>
                </a:lnTo>
                <a:lnTo>
                  <a:pt x="552" y="0"/>
                </a:lnTo>
                <a:lnTo>
                  <a:pt x="0" y="48"/>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17" name="Freeform 40"/>
          <p:cNvSpPr>
            <a:spLocks noChangeAspect="1"/>
          </p:cNvSpPr>
          <p:nvPr/>
        </p:nvSpPr>
        <p:spPr bwMode="auto">
          <a:xfrm>
            <a:off x="5034074" y="4029612"/>
            <a:ext cx="460375" cy="800100"/>
          </a:xfrm>
          <a:custGeom>
            <a:avLst/>
            <a:gdLst/>
            <a:ahLst/>
            <a:cxnLst>
              <a:cxn ang="0">
                <a:pos x="0" y="1092"/>
              </a:cxn>
              <a:cxn ang="0">
                <a:pos x="3" y="1044"/>
              </a:cxn>
              <a:cxn ang="0">
                <a:pos x="50" y="897"/>
              </a:cxn>
              <a:cxn ang="0">
                <a:pos x="124" y="800"/>
              </a:cxn>
              <a:cxn ang="0">
                <a:pos x="100" y="771"/>
              </a:cxn>
              <a:cxn ang="0">
                <a:pos x="109" y="677"/>
              </a:cxn>
              <a:cxn ang="0">
                <a:pos x="72" y="567"/>
              </a:cxn>
              <a:cxn ang="0">
                <a:pos x="59" y="422"/>
              </a:cxn>
              <a:cxn ang="0">
                <a:pos x="113" y="267"/>
              </a:cxn>
              <a:cxn ang="0">
                <a:pos x="189" y="155"/>
              </a:cxn>
              <a:cxn ang="0">
                <a:pos x="187" y="126"/>
              </a:cxn>
              <a:cxn ang="0">
                <a:pos x="246" y="29"/>
              </a:cxn>
              <a:cxn ang="0">
                <a:pos x="693" y="0"/>
              </a:cxn>
              <a:cxn ang="0">
                <a:pos x="712" y="23"/>
              </a:cxn>
              <a:cxn ang="0">
                <a:pos x="693" y="823"/>
              </a:cxn>
              <a:cxn ang="0">
                <a:pos x="742" y="1211"/>
              </a:cxn>
              <a:cxn ang="0">
                <a:pos x="720" y="1227"/>
              </a:cxn>
              <a:cxn ang="0">
                <a:pos x="694" y="1211"/>
              </a:cxn>
              <a:cxn ang="0">
                <a:pos x="660" y="1227"/>
              </a:cxn>
              <a:cxn ang="0">
                <a:pos x="628" y="1205"/>
              </a:cxn>
              <a:cxn ang="0">
                <a:pos x="626" y="1219"/>
              </a:cxn>
              <a:cxn ang="0">
                <a:pos x="590" y="1225"/>
              </a:cxn>
              <a:cxn ang="0">
                <a:pos x="543" y="1247"/>
              </a:cxn>
              <a:cxn ang="0">
                <a:pos x="528" y="1236"/>
              </a:cxn>
              <a:cxn ang="0">
                <a:pos x="505" y="1278"/>
              </a:cxn>
              <a:cxn ang="0">
                <a:pos x="483" y="1288"/>
              </a:cxn>
              <a:cxn ang="0">
                <a:pos x="409" y="1163"/>
              </a:cxn>
              <a:cxn ang="0">
                <a:pos x="423" y="1075"/>
              </a:cxn>
              <a:cxn ang="0">
                <a:pos x="0" y="1092"/>
              </a:cxn>
            </a:cxnLst>
            <a:rect l="0" t="0" r="r" b="b"/>
            <a:pathLst>
              <a:path w="742" h="1288">
                <a:moveTo>
                  <a:pt x="0" y="1092"/>
                </a:moveTo>
                <a:lnTo>
                  <a:pt x="3" y="1044"/>
                </a:lnTo>
                <a:lnTo>
                  <a:pt x="50" y="897"/>
                </a:lnTo>
                <a:lnTo>
                  <a:pt x="124" y="800"/>
                </a:lnTo>
                <a:lnTo>
                  <a:pt x="100" y="771"/>
                </a:lnTo>
                <a:lnTo>
                  <a:pt x="109" y="677"/>
                </a:lnTo>
                <a:lnTo>
                  <a:pt x="72" y="567"/>
                </a:lnTo>
                <a:lnTo>
                  <a:pt x="59" y="422"/>
                </a:lnTo>
                <a:lnTo>
                  <a:pt x="113" y="267"/>
                </a:lnTo>
                <a:lnTo>
                  <a:pt x="189" y="155"/>
                </a:lnTo>
                <a:lnTo>
                  <a:pt x="187" y="126"/>
                </a:lnTo>
                <a:lnTo>
                  <a:pt x="246" y="29"/>
                </a:lnTo>
                <a:lnTo>
                  <a:pt x="693" y="0"/>
                </a:lnTo>
                <a:lnTo>
                  <a:pt x="712" y="23"/>
                </a:lnTo>
                <a:lnTo>
                  <a:pt x="693" y="823"/>
                </a:lnTo>
                <a:lnTo>
                  <a:pt x="742" y="1211"/>
                </a:lnTo>
                <a:lnTo>
                  <a:pt x="720" y="1227"/>
                </a:lnTo>
                <a:lnTo>
                  <a:pt x="694" y="1211"/>
                </a:lnTo>
                <a:lnTo>
                  <a:pt x="660" y="1227"/>
                </a:lnTo>
                <a:lnTo>
                  <a:pt x="628" y="1205"/>
                </a:lnTo>
                <a:lnTo>
                  <a:pt x="626" y="1219"/>
                </a:lnTo>
                <a:lnTo>
                  <a:pt x="590" y="1225"/>
                </a:lnTo>
                <a:lnTo>
                  <a:pt x="543" y="1247"/>
                </a:lnTo>
                <a:lnTo>
                  <a:pt x="528" y="1236"/>
                </a:lnTo>
                <a:lnTo>
                  <a:pt x="505" y="1278"/>
                </a:lnTo>
                <a:lnTo>
                  <a:pt x="483" y="1288"/>
                </a:lnTo>
                <a:lnTo>
                  <a:pt x="409" y="1163"/>
                </a:lnTo>
                <a:lnTo>
                  <a:pt x="423" y="1075"/>
                </a:lnTo>
                <a:lnTo>
                  <a:pt x="0" y="1092"/>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8" name="Freeform 41"/>
          <p:cNvSpPr>
            <a:spLocks noChangeAspect="1"/>
          </p:cNvSpPr>
          <p:nvPr/>
        </p:nvSpPr>
        <p:spPr bwMode="auto">
          <a:xfrm>
            <a:off x="6110399" y="3893087"/>
            <a:ext cx="658813" cy="503238"/>
          </a:xfrm>
          <a:custGeom>
            <a:avLst/>
            <a:gdLst/>
            <a:ahLst/>
            <a:cxnLst>
              <a:cxn ang="0">
                <a:pos x="0" y="192"/>
              </a:cxn>
              <a:cxn ang="0">
                <a:pos x="42" y="109"/>
              </a:cxn>
              <a:cxn ang="0">
                <a:pos x="194" y="32"/>
              </a:cxn>
              <a:cxn ang="0">
                <a:pos x="480" y="0"/>
              </a:cxn>
              <a:cxn ang="0">
                <a:pos x="597" y="74"/>
              </a:cxn>
              <a:cxn ang="0">
                <a:pos x="783" y="48"/>
              </a:cxn>
              <a:cxn ang="0">
                <a:pos x="1061" y="251"/>
              </a:cxn>
              <a:cxn ang="0">
                <a:pos x="980" y="344"/>
              </a:cxn>
              <a:cxn ang="0">
                <a:pos x="938" y="406"/>
              </a:cxn>
              <a:cxn ang="0">
                <a:pos x="943" y="472"/>
              </a:cxn>
              <a:cxn ang="0">
                <a:pos x="870" y="532"/>
              </a:cxn>
              <a:cxn ang="0">
                <a:pos x="813" y="622"/>
              </a:cxn>
              <a:cxn ang="0">
                <a:pos x="733" y="670"/>
              </a:cxn>
              <a:cxn ang="0">
                <a:pos x="696" y="679"/>
              </a:cxn>
              <a:cxn ang="0">
                <a:pos x="680" y="735"/>
              </a:cxn>
              <a:cxn ang="0">
                <a:pos x="635" y="705"/>
              </a:cxn>
              <a:cxn ang="0">
                <a:pos x="676" y="758"/>
              </a:cxn>
              <a:cxn ang="0">
                <a:pos x="636" y="811"/>
              </a:cxn>
              <a:cxn ang="0">
                <a:pos x="599" y="806"/>
              </a:cxn>
              <a:cxn ang="0">
                <a:pos x="571" y="772"/>
              </a:cxn>
              <a:cxn ang="0">
                <a:pos x="528" y="691"/>
              </a:cxn>
              <a:cxn ang="0">
                <a:pos x="501" y="681"/>
              </a:cxn>
              <a:cxn ang="0">
                <a:pos x="449" y="574"/>
              </a:cxn>
              <a:cxn ang="0">
                <a:pos x="378" y="529"/>
              </a:cxn>
              <a:cxn ang="0">
                <a:pos x="326" y="455"/>
              </a:cxn>
              <a:cxn ang="0">
                <a:pos x="200" y="362"/>
              </a:cxn>
              <a:cxn ang="0">
                <a:pos x="135" y="279"/>
              </a:cxn>
              <a:cxn ang="0">
                <a:pos x="0" y="192"/>
              </a:cxn>
            </a:cxnLst>
            <a:rect l="0" t="0" r="r" b="b"/>
            <a:pathLst>
              <a:path w="1061" h="811">
                <a:moveTo>
                  <a:pt x="0" y="192"/>
                </a:moveTo>
                <a:lnTo>
                  <a:pt x="42" y="109"/>
                </a:lnTo>
                <a:lnTo>
                  <a:pt x="194" y="32"/>
                </a:lnTo>
                <a:lnTo>
                  <a:pt x="480" y="0"/>
                </a:lnTo>
                <a:lnTo>
                  <a:pt x="597" y="74"/>
                </a:lnTo>
                <a:lnTo>
                  <a:pt x="783" y="48"/>
                </a:lnTo>
                <a:lnTo>
                  <a:pt x="1061" y="251"/>
                </a:lnTo>
                <a:lnTo>
                  <a:pt x="980" y="344"/>
                </a:lnTo>
                <a:lnTo>
                  <a:pt x="938" y="406"/>
                </a:lnTo>
                <a:lnTo>
                  <a:pt x="943" y="472"/>
                </a:lnTo>
                <a:lnTo>
                  <a:pt x="870" y="532"/>
                </a:lnTo>
                <a:lnTo>
                  <a:pt x="813" y="622"/>
                </a:lnTo>
                <a:lnTo>
                  <a:pt x="733" y="670"/>
                </a:lnTo>
                <a:lnTo>
                  <a:pt x="696" y="679"/>
                </a:lnTo>
                <a:lnTo>
                  <a:pt x="680" y="735"/>
                </a:lnTo>
                <a:lnTo>
                  <a:pt x="635" y="705"/>
                </a:lnTo>
                <a:lnTo>
                  <a:pt x="676" y="758"/>
                </a:lnTo>
                <a:lnTo>
                  <a:pt x="636" y="811"/>
                </a:lnTo>
                <a:lnTo>
                  <a:pt x="599" y="806"/>
                </a:lnTo>
                <a:lnTo>
                  <a:pt x="571" y="772"/>
                </a:lnTo>
                <a:lnTo>
                  <a:pt x="528" y="691"/>
                </a:lnTo>
                <a:lnTo>
                  <a:pt x="501" y="681"/>
                </a:lnTo>
                <a:lnTo>
                  <a:pt x="449" y="574"/>
                </a:lnTo>
                <a:lnTo>
                  <a:pt x="378" y="529"/>
                </a:lnTo>
                <a:lnTo>
                  <a:pt x="326" y="455"/>
                </a:lnTo>
                <a:lnTo>
                  <a:pt x="200" y="362"/>
                </a:lnTo>
                <a:lnTo>
                  <a:pt x="135" y="279"/>
                </a:lnTo>
                <a:lnTo>
                  <a:pt x="0" y="192"/>
                </a:lnTo>
                <a:close/>
              </a:path>
            </a:pathLst>
          </a:custGeom>
          <a:solidFill>
            <a:srgbClr val="6397CB"/>
          </a:solidFill>
          <a:ln w="1651">
            <a:solidFill>
              <a:srgbClr val="000000"/>
            </a:solidFill>
            <a:prstDash val="solid"/>
            <a:round/>
            <a:headEnd/>
            <a:tailEnd/>
          </a:ln>
        </p:spPr>
        <p:txBody>
          <a:bodyPr lIns="91429" tIns="45714" rIns="91429" bIns="45714"/>
          <a:lstStyle/>
          <a:p>
            <a:endParaRPr lang="en-US" dirty="0"/>
          </a:p>
        </p:txBody>
      </p:sp>
      <p:sp>
        <p:nvSpPr>
          <p:cNvPr id="19" name="Freeform 48"/>
          <p:cNvSpPr>
            <a:spLocks noChangeAspect="1"/>
          </p:cNvSpPr>
          <p:nvPr/>
        </p:nvSpPr>
        <p:spPr bwMode="auto">
          <a:xfrm>
            <a:off x="3508486" y="3696238"/>
            <a:ext cx="1122362" cy="588963"/>
          </a:xfrm>
          <a:custGeom>
            <a:avLst/>
            <a:gdLst/>
            <a:ahLst/>
            <a:cxnLst>
              <a:cxn ang="0">
                <a:pos x="0" y="140"/>
              </a:cxn>
              <a:cxn ang="0">
                <a:pos x="11" y="0"/>
              </a:cxn>
              <a:cxn ang="0">
                <a:pos x="210" y="15"/>
              </a:cxn>
              <a:cxn ang="0">
                <a:pos x="1097" y="59"/>
              </a:cxn>
              <a:cxn ang="0">
                <a:pos x="1758" y="55"/>
              </a:cxn>
              <a:cxn ang="0">
                <a:pos x="1763" y="193"/>
              </a:cxn>
              <a:cxn ang="0">
                <a:pos x="1806" y="487"/>
              </a:cxn>
              <a:cxn ang="0">
                <a:pos x="1798" y="946"/>
              </a:cxn>
              <a:cxn ang="0">
                <a:pos x="1742" y="926"/>
              </a:cxn>
              <a:cxn ang="0">
                <a:pos x="1652" y="865"/>
              </a:cxn>
              <a:cxn ang="0">
                <a:pos x="1617" y="883"/>
              </a:cxn>
              <a:cxn ang="0">
                <a:pos x="1500" y="892"/>
              </a:cxn>
              <a:cxn ang="0">
                <a:pos x="1384" y="930"/>
              </a:cxn>
              <a:cxn ang="0">
                <a:pos x="1340" y="888"/>
              </a:cxn>
              <a:cxn ang="0">
                <a:pos x="1281" y="899"/>
              </a:cxn>
              <a:cxn ang="0">
                <a:pos x="1270" y="866"/>
              </a:cxn>
              <a:cxn ang="0">
                <a:pos x="1226" y="896"/>
              </a:cxn>
              <a:cxn ang="0">
                <a:pos x="1220" y="932"/>
              </a:cxn>
              <a:cxn ang="0">
                <a:pos x="1207" y="883"/>
              </a:cxn>
              <a:cxn ang="0">
                <a:pos x="1166" y="910"/>
              </a:cxn>
              <a:cxn ang="0">
                <a:pos x="1100" y="858"/>
              </a:cxn>
              <a:cxn ang="0">
                <a:pos x="1064" y="896"/>
              </a:cxn>
              <a:cxn ang="0">
                <a:pos x="1041" y="876"/>
              </a:cxn>
              <a:cxn ang="0">
                <a:pos x="1009" y="810"/>
              </a:cxn>
              <a:cxn ang="0">
                <a:pos x="952" y="806"/>
              </a:cxn>
              <a:cxn ang="0">
                <a:pos x="942" y="825"/>
              </a:cxn>
              <a:cxn ang="0">
                <a:pos x="905" y="802"/>
              </a:cxn>
              <a:cxn ang="0">
                <a:pos x="873" y="811"/>
              </a:cxn>
              <a:cxn ang="0">
                <a:pos x="831" y="792"/>
              </a:cxn>
              <a:cxn ang="0">
                <a:pos x="776" y="785"/>
              </a:cxn>
              <a:cxn ang="0">
                <a:pos x="778" y="752"/>
              </a:cxn>
              <a:cxn ang="0">
                <a:pos x="746" y="721"/>
              </a:cxn>
              <a:cxn ang="0">
                <a:pos x="732" y="741"/>
              </a:cxn>
              <a:cxn ang="0">
                <a:pos x="671" y="739"/>
              </a:cxn>
              <a:cxn ang="0">
                <a:pos x="610" y="687"/>
              </a:cxn>
              <a:cxn ang="0">
                <a:pos x="629" y="177"/>
              </a:cxn>
              <a:cxn ang="0">
                <a:pos x="0" y="140"/>
              </a:cxn>
            </a:cxnLst>
            <a:rect l="0" t="0" r="r" b="b"/>
            <a:pathLst>
              <a:path w="1806" h="946">
                <a:moveTo>
                  <a:pt x="0" y="140"/>
                </a:moveTo>
                <a:lnTo>
                  <a:pt x="11" y="0"/>
                </a:lnTo>
                <a:lnTo>
                  <a:pt x="210" y="15"/>
                </a:lnTo>
                <a:lnTo>
                  <a:pt x="1097" y="59"/>
                </a:lnTo>
                <a:lnTo>
                  <a:pt x="1758" y="55"/>
                </a:lnTo>
                <a:lnTo>
                  <a:pt x="1763" y="193"/>
                </a:lnTo>
                <a:lnTo>
                  <a:pt x="1806" y="487"/>
                </a:lnTo>
                <a:lnTo>
                  <a:pt x="1798" y="946"/>
                </a:lnTo>
                <a:lnTo>
                  <a:pt x="1742" y="926"/>
                </a:lnTo>
                <a:lnTo>
                  <a:pt x="1652" y="865"/>
                </a:lnTo>
                <a:lnTo>
                  <a:pt x="1617" y="883"/>
                </a:lnTo>
                <a:lnTo>
                  <a:pt x="1500" y="892"/>
                </a:lnTo>
                <a:lnTo>
                  <a:pt x="1384" y="930"/>
                </a:lnTo>
                <a:lnTo>
                  <a:pt x="1340" y="888"/>
                </a:lnTo>
                <a:lnTo>
                  <a:pt x="1281" y="899"/>
                </a:lnTo>
                <a:lnTo>
                  <a:pt x="1270" y="866"/>
                </a:lnTo>
                <a:lnTo>
                  <a:pt x="1226" y="896"/>
                </a:lnTo>
                <a:lnTo>
                  <a:pt x="1220" y="932"/>
                </a:lnTo>
                <a:lnTo>
                  <a:pt x="1207" y="883"/>
                </a:lnTo>
                <a:lnTo>
                  <a:pt x="1166" y="910"/>
                </a:lnTo>
                <a:lnTo>
                  <a:pt x="1100" y="858"/>
                </a:lnTo>
                <a:lnTo>
                  <a:pt x="1064" y="896"/>
                </a:lnTo>
                <a:lnTo>
                  <a:pt x="1041" y="876"/>
                </a:lnTo>
                <a:lnTo>
                  <a:pt x="1009" y="810"/>
                </a:lnTo>
                <a:lnTo>
                  <a:pt x="952" y="806"/>
                </a:lnTo>
                <a:lnTo>
                  <a:pt x="942" y="825"/>
                </a:lnTo>
                <a:lnTo>
                  <a:pt x="905" y="802"/>
                </a:lnTo>
                <a:lnTo>
                  <a:pt x="873" y="811"/>
                </a:lnTo>
                <a:lnTo>
                  <a:pt x="831" y="792"/>
                </a:lnTo>
                <a:lnTo>
                  <a:pt x="776" y="785"/>
                </a:lnTo>
                <a:lnTo>
                  <a:pt x="778" y="752"/>
                </a:lnTo>
                <a:lnTo>
                  <a:pt x="746" y="721"/>
                </a:lnTo>
                <a:lnTo>
                  <a:pt x="732" y="741"/>
                </a:lnTo>
                <a:lnTo>
                  <a:pt x="671" y="739"/>
                </a:lnTo>
                <a:lnTo>
                  <a:pt x="610" y="687"/>
                </a:lnTo>
                <a:lnTo>
                  <a:pt x="629" y="177"/>
                </a:lnTo>
                <a:lnTo>
                  <a:pt x="0" y="140"/>
                </a:lnTo>
                <a:close/>
              </a:path>
            </a:pathLst>
          </a:custGeom>
          <a:solidFill>
            <a:srgbClr val="6397CB"/>
          </a:solidFill>
          <a:ln w="1651">
            <a:solidFill>
              <a:srgbClr val="000000"/>
            </a:solidFill>
            <a:prstDash val="solid"/>
            <a:round/>
            <a:headEnd/>
            <a:tailEnd/>
          </a:ln>
        </p:spPr>
        <p:txBody>
          <a:bodyPr lIns="91429" tIns="45714" rIns="91429" bIns="45714"/>
          <a:lstStyle/>
          <a:p>
            <a:endParaRPr lang="en-US" dirty="0"/>
          </a:p>
        </p:txBody>
      </p:sp>
      <p:sp>
        <p:nvSpPr>
          <p:cNvPr id="20" name="Freeform 49"/>
          <p:cNvSpPr>
            <a:spLocks noChangeAspect="1"/>
          </p:cNvSpPr>
          <p:nvPr/>
        </p:nvSpPr>
        <p:spPr bwMode="auto">
          <a:xfrm>
            <a:off x="7131162" y="2553237"/>
            <a:ext cx="223837" cy="211138"/>
          </a:xfrm>
          <a:custGeom>
            <a:avLst/>
            <a:gdLst/>
            <a:ahLst/>
            <a:cxnLst>
              <a:cxn ang="0">
                <a:pos x="0" y="68"/>
              </a:cxn>
              <a:cxn ang="0">
                <a:pos x="31" y="246"/>
              </a:cxn>
              <a:cxn ang="0">
                <a:pos x="29" y="339"/>
              </a:cxn>
              <a:cxn ang="0">
                <a:pos x="58" y="332"/>
              </a:cxn>
              <a:cxn ang="0">
                <a:pos x="76" y="306"/>
              </a:cxn>
              <a:cxn ang="0">
                <a:pos x="127" y="283"/>
              </a:cxn>
              <a:cxn ang="0">
                <a:pos x="150" y="238"/>
              </a:cxn>
              <a:cxn ang="0">
                <a:pos x="165" y="246"/>
              </a:cxn>
              <a:cxn ang="0">
                <a:pos x="205" y="230"/>
              </a:cxn>
              <a:cxn ang="0">
                <a:pos x="260" y="220"/>
              </a:cxn>
              <a:cxn ang="0">
                <a:pos x="261" y="201"/>
              </a:cxn>
              <a:cxn ang="0">
                <a:pos x="277" y="213"/>
              </a:cxn>
              <a:cxn ang="0">
                <a:pos x="295" y="197"/>
              </a:cxn>
              <a:cxn ang="0">
                <a:pos x="324" y="190"/>
              </a:cxn>
              <a:cxn ang="0">
                <a:pos x="360" y="174"/>
              </a:cxn>
              <a:cxn ang="0">
                <a:pos x="325" y="0"/>
              </a:cxn>
              <a:cxn ang="0">
                <a:pos x="0" y="68"/>
              </a:cxn>
            </a:cxnLst>
            <a:rect l="0" t="0" r="r" b="b"/>
            <a:pathLst>
              <a:path w="360" h="339">
                <a:moveTo>
                  <a:pt x="0" y="68"/>
                </a:moveTo>
                <a:lnTo>
                  <a:pt x="31" y="246"/>
                </a:lnTo>
                <a:lnTo>
                  <a:pt x="29" y="339"/>
                </a:lnTo>
                <a:lnTo>
                  <a:pt x="58" y="332"/>
                </a:lnTo>
                <a:lnTo>
                  <a:pt x="76" y="306"/>
                </a:lnTo>
                <a:lnTo>
                  <a:pt x="127" y="283"/>
                </a:lnTo>
                <a:lnTo>
                  <a:pt x="150" y="238"/>
                </a:lnTo>
                <a:lnTo>
                  <a:pt x="165" y="246"/>
                </a:lnTo>
                <a:lnTo>
                  <a:pt x="205" y="230"/>
                </a:lnTo>
                <a:lnTo>
                  <a:pt x="260" y="220"/>
                </a:lnTo>
                <a:lnTo>
                  <a:pt x="261" y="201"/>
                </a:lnTo>
                <a:lnTo>
                  <a:pt x="277" y="213"/>
                </a:lnTo>
                <a:lnTo>
                  <a:pt x="295" y="197"/>
                </a:lnTo>
                <a:lnTo>
                  <a:pt x="324" y="190"/>
                </a:lnTo>
                <a:lnTo>
                  <a:pt x="360" y="174"/>
                </a:lnTo>
                <a:lnTo>
                  <a:pt x="325" y="0"/>
                </a:lnTo>
                <a:lnTo>
                  <a:pt x="0" y="68"/>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21" name="Freeform 105"/>
          <p:cNvSpPr>
            <a:spLocks noChangeAspect="1"/>
          </p:cNvSpPr>
          <p:nvPr/>
        </p:nvSpPr>
        <p:spPr bwMode="auto">
          <a:xfrm>
            <a:off x="2600436" y="3608926"/>
            <a:ext cx="915987" cy="935037"/>
          </a:xfrm>
          <a:custGeom>
            <a:avLst/>
            <a:gdLst/>
            <a:ahLst/>
            <a:cxnLst>
              <a:cxn ang="0">
                <a:pos x="0" y="1480"/>
              </a:cxn>
              <a:cxn ang="0">
                <a:pos x="183" y="1506"/>
              </a:cxn>
              <a:cxn ang="0">
                <a:pos x="202" y="1391"/>
              </a:cxn>
              <a:cxn ang="0">
                <a:pos x="573" y="1440"/>
              </a:cxn>
              <a:cxn ang="0">
                <a:pos x="556" y="1385"/>
              </a:cxn>
              <a:cxn ang="0">
                <a:pos x="614" y="1388"/>
              </a:cxn>
              <a:cxn ang="0">
                <a:pos x="1350" y="1461"/>
              </a:cxn>
              <a:cxn ang="0">
                <a:pos x="1460" y="277"/>
              </a:cxn>
              <a:cxn ang="0">
                <a:pos x="1471" y="137"/>
              </a:cxn>
              <a:cxn ang="0">
                <a:pos x="844" y="83"/>
              </a:cxn>
              <a:cxn ang="0">
                <a:pos x="216" y="0"/>
              </a:cxn>
              <a:cxn ang="0">
                <a:pos x="0" y="1480"/>
              </a:cxn>
            </a:cxnLst>
            <a:rect l="0" t="0" r="r" b="b"/>
            <a:pathLst>
              <a:path w="1471" h="1506">
                <a:moveTo>
                  <a:pt x="0" y="1480"/>
                </a:moveTo>
                <a:lnTo>
                  <a:pt x="183" y="1506"/>
                </a:lnTo>
                <a:lnTo>
                  <a:pt x="202" y="1391"/>
                </a:lnTo>
                <a:lnTo>
                  <a:pt x="573" y="1440"/>
                </a:lnTo>
                <a:lnTo>
                  <a:pt x="556" y="1385"/>
                </a:lnTo>
                <a:lnTo>
                  <a:pt x="614" y="1388"/>
                </a:lnTo>
                <a:lnTo>
                  <a:pt x="1350" y="1461"/>
                </a:lnTo>
                <a:lnTo>
                  <a:pt x="1460" y="277"/>
                </a:lnTo>
                <a:lnTo>
                  <a:pt x="1471" y="137"/>
                </a:lnTo>
                <a:lnTo>
                  <a:pt x="844" y="83"/>
                </a:lnTo>
                <a:lnTo>
                  <a:pt x="216" y="0"/>
                </a:lnTo>
                <a:lnTo>
                  <a:pt x="0" y="1480"/>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22" name="Freeform 107"/>
          <p:cNvSpPr>
            <a:spLocks noChangeAspect="1"/>
          </p:cNvSpPr>
          <p:nvPr/>
        </p:nvSpPr>
        <p:spPr bwMode="auto">
          <a:xfrm>
            <a:off x="1428861" y="2526251"/>
            <a:ext cx="825500" cy="1277937"/>
          </a:xfrm>
          <a:custGeom>
            <a:avLst/>
            <a:gdLst/>
            <a:ahLst/>
            <a:cxnLst>
              <a:cxn ang="0">
                <a:pos x="0" y="756"/>
              </a:cxn>
              <a:cxn ang="0">
                <a:pos x="59" y="875"/>
              </a:cxn>
              <a:cxn ang="0">
                <a:pos x="846" y="2057"/>
              </a:cxn>
              <a:cxn ang="0">
                <a:pos x="874" y="1782"/>
              </a:cxn>
              <a:cxn ang="0">
                <a:pos x="922" y="1767"/>
              </a:cxn>
              <a:cxn ang="0">
                <a:pos x="1003" y="1812"/>
              </a:cxn>
              <a:cxn ang="0">
                <a:pos x="1072" y="1568"/>
              </a:cxn>
              <a:cxn ang="0">
                <a:pos x="1328" y="265"/>
              </a:cxn>
              <a:cxn ang="0">
                <a:pos x="761" y="142"/>
              </a:cxn>
              <a:cxn ang="0">
                <a:pos x="196" y="0"/>
              </a:cxn>
              <a:cxn ang="0">
                <a:pos x="0" y="756"/>
              </a:cxn>
            </a:cxnLst>
            <a:rect l="0" t="0" r="r" b="b"/>
            <a:pathLst>
              <a:path w="1328" h="2057">
                <a:moveTo>
                  <a:pt x="0" y="756"/>
                </a:moveTo>
                <a:lnTo>
                  <a:pt x="59" y="875"/>
                </a:lnTo>
                <a:lnTo>
                  <a:pt x="846" y="2057"/>
                </a:lnTo>
                <a:lnTo>
                  <a:pt x="874" y="1782"/>
                </a:lnTo>
                <a:lnTo>
                  <a:pt x="922" y="1767"/>
                </a:lnTo>
                <a:lnTo>
                  <a:pt x="1003" y="1812"/>
                </a:lnTo>
                <a:lnTo>
                  <a:pt x="1072" y="1568"/>
                </a:lnTo>
                <a:lnTo>
                  <a:pt x="1328" y="265"/>
                </a:lnTo>
                <a:lnTo>
                  <a:pt x="761" y="142"/>
                </a:lnTo>
                <a:lnTo>
                  <a:pt x="196" y="0"/>
                </a:lnTo>
                <a:lnTo>
                  <a:pt x="0" y="756"/>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23" name="Freeform 109"/>
          <p:cNvSpPr>
            <a:spLocks noChangeAspect="1"/>
          </p:cNvSpPr>
          <p:nvPr/>
        </p:nvSpPr>
        <p:spPr bwMode="auto">
          <a:xfrm>
            <a:off x="7035911" y="2062700"/>
            <a:ext cx="207962" cy="412750"/>
          </a:xfrm>
          <a:custGeom>
            <a:avLst/>
            <a:gdLst/>
            <a:ahLst/>
            <a:cxnLst>
              <a:cxn ang="0">
                <a:pos x="0" y="83"/>
              </a:cxn>
              <a:cxn ang="0">
                <a:pos x="53" y="272"/>
              </a:cxn>
              <a:cxn ang="0">
                <a:pos x="66" y="394"/>
              </a:cxn>
              <a:cxn ang="0">
                <a:pos x="121" y="516"/>
              </a:cxn>
              <a:cxn ang="0">
                <a:pos x="152" y="664"/>
              </a:cxn>
              <a:cxn ang="0">
                <a:pos x="303" y="631"/>
              </a:cxn>
              <a:cxn ang="0">
                <a:pos x="274" y="402"/>
              </a:cxn>
              <a:cxn ang="0">
                <a:pos x="292" y="243"/>
              </a:cxn>
              <a:cxn ang="0">
                <a:pos x="330" y="170"/>
              </a:cxn>
              <a:cxn ang="0">
                <a:pos x="336" y="0"/>
              </a:cxn>
              <a:cxn ang="0">
                <a:pos x="0" y="83"/>
              </a:cxn>
            </a:cxnLst>
            <a:rect l="0" t="0" r="r" b="b"/>
            <a:pathLst>
              <a:path w="336" h="664">
                <a:moveTo>
                  <a:pt x="0" y="83"/>
                </a:moveTo>
                <a:lnTo>
                  <a:pt x="53" y="272"/>
                </a:lnTo>
                <a:lnTo>
                  <a:pt x="66" y="394"/>
                </a:lnTo>
                <a:lnTo>
                  <a:pt x="121" y="516"/>
                </a:lnTo>
                <a:lnTo>
                  <a:pt x="152" y="664"/>
                </a:lnTo>
                <a:lnTo>
                  <a:pt x="303" y="631"/>
                </a:lnTo>
                <a:lnTo>
                  <a:pt x="274" y="402"/>
                </a:lnTo>
                <a:lnTo>
                  <a:pt x="292" y="243"/>
                </a:lnTo>
                <a:lnTo>
                  <a:pt x="330" y="170"/>
                </a:lnTo>
                <a:lnTo>
                  <a:pt x="336" y="0"/>
                </a:lnTo>
                <a:lnTo>
                  <a:pt x="0" y="83"/>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24" name="Freeform 113"/>
          <p:cNvSpPr>
            <a:spLocks noChangeAspect="1"/>
          </p:cNvSpPr>
          <p:nvPr/>
        </p:nvSpPr>
        <p:spPr bwMode="auto">
          <a:xfrm>
            <a:off x="6297724" y="2653250"/>
            <a:ext cx="755650" cy="487362"/>
          </a:xfrm>
          <a:custGeom>
            <a:avLst/>
            <a:gdLst/>
            <a:ahLst/>
            <a:cxnLst>
              <a:cxn ang="0">
                <a:pos x="0" y="192"/>
              </a:cxn>
              <a:cxn ang="0">
                <a:pos x="58" y="537"/>
              </a:cxn>
              <a:cxn ang="0">
                <a:pos x="98" y="781"/>
              </a:cxn>
              <a:cxn ang="0">
                <a:pos x="301" y="747"/>
              </a:cxn>
              <a:cxn ang="0">
                <a:pos x="1030" y="607"/>
              </a:cxn>
              <a:cxn ang="0">
                <a:pos x="1059" y="570"/>
              </a:cxn>
              <a:cxn ang="0">
                <a:pos x="1101" y="570"/>
              </a:cxn>
              <a:cxn ang="0">
                <a:pos x="1151" y="539"/>
              </a:cxn>
              <a:cxn ang="0">
                <a:pos x="1176" y="487"/>
              </a:cxn>
              <a:cxn ang="0">
                <a:pos x="1215" y="448"/>
              </a:cxn>
              <a:cxn ang="0">
                <a:pos x="1099" y="352"/>
              </a:cxn>
              <a:cxn ang="0">
                <a:pos x="1093" y="259"/>
              </a:cxn>
              <a:cxn ang="0">
                <a:pos x="1149" y="136"/>
              </a:cxn>
              <a:cxn ang="0">
                <a:pos x="1070" y="92"/>
              </a:cxn>
              <a:cxn ang="0">
                <a:pos x="1038" y="29"/>
              </a:cxn>
              <a:cxn ang="0">
                <a:pos x="984" y="0"/>
              </a:cxn>
              <a:cxn ang="0">
                <a:pos x="176" y="155"/>
              </a:cxn>
              <a:cxn ang="0">
                <a:pos x="135" y="92"/>
              </a:cxn>
              <a:cxn ang="0">
                <a:pos x="0" y="192"/>
              </a:cxn>
            </a:cxnLst>
            <a:rect l="0" t="0" r="r" b="b"/>
            <a:pathLst>
              <a:path w="1215" h="781">
                <a:moveTo>
                  <a:pt x="0" y="192"/>
                </a:moveTo>
                <a:lnTo>
                  <a:pt x="58" y="537"/>
                </a:lnTo>
                <a:lnTo>
                  <a:pt x="98" y="781"/>
                </a:lnTo>
                <a:lnTo>
                  <a:pt x="301" y="747"/>
                </a:lnTo>
                <a:lnTo>
                  <a:pt x="1030" y="607"/>
                </a:lnTo>
                <a:lnTo>
                  <a:pt x="1059" y="570"/>
                </a:lnTo>
                <a:lnTo>
                  <a:pt x="1101" y="570"/>
                </a:lnTo>
                <a:lnTo>
                  <a:pt x="1151" y="539"/>
                </a:lnTo>
                <a:lnTo>
                  <a:pt x="1176" y="487"/>
                </a:lnTo>
                <a:lnTo>
                  <a:pt x="1215" y="448"/>
                </a:lnTo>
                <a:lnTo>
                  <a:pt x="1099" y="352"/>
                </a:lnTo>
                <a:lnTo>
                  <a:pt x="1093" y="259"/>
                </a:lnTo>
                <a:lnTo>
                  <a:pt x="1149" y="136"/>
                </a:lnTo>
                <a:lnTo>
                  <a:pt x="1070" y="92"/>
                </a:lnTo>
                <a:lnTo>
                  <a:pt x="1038" y="29"/>
                </a:lnTo>
                <a:lnTo>
                  <a:pt x="984" y="0"/>
                </a:lnTo>
                <a:lnTo>
                  <a:pt x="176" y="155"/>
                </a:lnTo>
                <a:lnTo>
                  <a:pt x="135" y="92"/>
                </a:lnTo>
                <a:lnTo>
                  <a:pt x="0" y="192"/>
                </a:lnTo>
                <a:close/>
              </a:path>
            </a:pathLst>
          </a:custGeom>
          <a:noFill/>
          <a:ln w="1651">
            <a:solidFill>
              <a:srgbClr val="000000"/>
            </a:solidFill>
            <a:prstDash val="solid"/>
            <a:round/>
            <a:headEnd/>
            <a:tailEnd/>
          </a:ln>
        </p:spPr>
        <p:txBody>
          <a:bodyPr lIns="91429" tIns="45714" rIns="91429" bIns="45714"/>
          <a:lstStyle/>
          <a:p>
            <a:endParaRPr lang="en-US" dirty="0"/>
          </a:p>
        </p:txBody>
      </p:sp>
      <p:sp>
        <p:nvSpPr>
          <p:cNvPr id="25" name="Line 50"/>
          <p:cNvSpPr>
            <a:spLocks noChangeAspect="1" noChangeShapeType="1"/>
          </p:cNvSpPr>
          <p:nvPr/>
        </p:nvSpPr>
        <p:spPr bwMode="auto">
          <a:xfrm rot="1991407" flipH="1" flipV="1">
            <a:off x="7221648" y="2761203"/>
            <a:ext cx="374650" cy="58737"/>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27" name="Freeform 8"/>
          <p:cNvSpPr>
            <a:spLocks noChangeAspect="1"/>
          </p:cNvSpPr>
          <p:nvPr/>
        </p:nvSpPr>
        <p:spPr bwMode="auto">
          <a:xfrm>
            <a:off x="5065823" y="1981739"/>
            <a:ext cx="744538" cy="384175"/>
          </a:xfrm>
          <a:custGeom>
            <a:avLst/>
            <a:gdLst/>
            <a:ahLst/>
            <a:cxnLst>
              <a:cxn ang="0">
                <a:pos x="94" y="333"/>
              </a:cxn>
              <a:cxn ang="0">
                <a:pos x="428" y="406"/>
              </a:cxn>
              <a:cxn ang="0">
                <a:pos x="487" y="455"/>
              </a:cxn>
              <a:cxn ang="0">
                <a:pos x="598" y="492"/>
              </a:cxn>
              <a:cxn ang="0">
                <a:pos x="624" y="445"/>
              </a:cxn>
              <a:cxn ang="0">
                <a:pos x="645" y="392"/>
              </a:cxn>
              <a:cxn ang="0">
                <a:pos x="644" y="414"/>
              </a:cxn>
              <a:cxn ang="0">
                <a:pos x="667" y="440"/>
              </a:cxn>
              <a:cxn ang="0">
                <a:pos x="705" y="406"/>
              </a:cxn>
              <a:cxn ang="0">
                <a:pos x="723" y="397"/>
              </a:cxn>
              <a:cxn ang="0">
                <a:pos x="715" y="463"/>
              </a:cxn>
              <a:cxn ang="0">
                <a:pos x="759" y="414"/>
              </a:cxn>
              <a:cxn ang="0">
                <a:pos x="842" y="359"/>
              </a:cxn>
              <a:cxn ang="0">
                <a:pos x="927" y="318"/>
              </a:cxn>
              <a:cxn ang="0">
                <a:pos x="1055" y="366"/>
              </a:cxn>
              <a:cxn ang="0">
                <a:pos x="1085" y="319"/>
              </a:cxn>
              <a:cxn ang="0">
                <a:pos x="1199" y="310"/>
              </a:cxn>
              <a:cxn ang="0">
                <a:pos x="1118" y="204"/>
              </a:cxn>
              <a:cxn ang="0">
                <a:pos x="1049" y="204"/>
              </a:cxn>
              <a:cxn ang="0">
                <a:pos x="997" y="208"/>
              </a:cxn>
              <a:cxn ang="0">
                <a:pos x="977" y="170"/>
              </a:cxn>
              <a:cxn ang="0">
                <a:pos x="936" y="143"/>
              </a:cxn>
              <a:cxn ang="0">
                <a:pos x="766" y="184"/>
              </a:cxn>
              <a:cxn ang="0">
                <a:pos x="672" y="243"/>
              </a:cxn>
              <a:cxn ang="0">
                <a:pos x="619" y="230"/>
              </a:cxn>
              <a:cxn ang="0">
                <a:pos x="557" y="247"/>
              </a:cxn>
              <a:cxn ang="0">
                <a:pos x="424" y="149"/>
              </a:cxn>
              <a:cxn ang="0">
                <a:pos x="388" y="171"/>
              </a:cxn>
              <a:cxn ang="0">
                <a:pos x="369" y="164"/>
              </a:cxn>
              <a:cxn ang="0">
                <a:pos x="356" y="144"/>
              </a:cxn>
              <a:cxn ang="0">
                <a:pos x="432" y="23"/>
              </a:cxn>
              <a:cxn ang="0">
                <a:pos x="467" y="0"/>
              </a:cxn>
              <a:cxn ang="0">
                <a:pos x="353" y="30"/>
              </a:cxn>
              <a:cxn ang="0">
                <a:pos x="286" y="96"/>
              </a:cxn>
              <a:cxn ang="0">
                <a:pos x="221" y="144"/>
              </a:cxn>
              <a:cxn ang="0">
                <a:pos x="181" y="179"/>
              </a:cxn>
              <a:cxn ang="0">
                <a:pos x="95" y="208"/>
              </a:cxn>
              <a:cxn ang="0">
                <a:pos x="0" y="267"/>
              </a:cxn>
            </a:cxnLst>
            <a:rect l="0" t="0" r="r" b="b"/>
            <a:pathLst>
              <a:path w="1199" h="618">
                <a:moveTo>
                  <a:pt x="0" y="267"/>
                </a:moveTo>
                <a:lnTo>
                  <a:pt x="94" y="333"/>
                </a:lnTo>
                <a:lnTo>
                  <a:pt x="325" y="393"/>
                </a:lnTo>
                <a:lnTo>
                  <a:pt x="428" y="406"/>
                </a:lnTo>
                <a:lnTo>
                  <a:pt x="445" y="443"/>
                </a:lnTo>
                <a:lnTo>
                  <a:pt x="487" y="455"/>
                </a:lnTo>
                <a:lnTo>
                  <a:pt x="546" y="618"/>
                </a:lnTo>
                <a:lnTo>
                  <a:pt x="598" y="492"/>
                </a:lnTo>
                <a:lnTo>
                  <a:pt x="609" y="463"/>
                </a:lnTo>
                <a:lnTo>
                  <a:pt x="624" y="445"/>
                </a:lnTo>
                <a:lnTo>
                  <a:pt x="624" y="426"/>
                </a:lnTo>
                <a:lnTo>
                  <a:pt x="645" y="392"/>
                </a:lnTo>
                <a:lnTo>
                  <a:pt x="650" y="395"/>
                </a:lnTo>
                <a:lnTo>
                  <a:pt x="644" y="414"/>
                </a:lnTo>
                <a:lnTo>
                  <a:pt x="646" y="448"/>
                </a:lnTo>
                <a:lnTo>
                  <a:pt x="667" y="440"/>
                </a:lnTo>
                <a:lnTo>
                  <a:pt x="679" y="401"/>
                </a:lnTo>
                <a:lnTo>
                  <a:pt x="705" y="406"/>
                </a:lnTo>
                <a:lnTo>
                  <a:pt x="719" y="388"/>
                </a:lnTo>
                <a:lnTo>
                  <a:pt x="723" y="397"/>
                </a:lnTo>
                <a:lnTo>
                  <a:pt x="696" y="455"/>
                </a:lnTo>
                <a:lnTo>
                  <a:pt x="715" y="463"/>
                </a:lnTo>
                <a:lnTo>
                  <a:pt x="733" y="427"/>
                </a:lnTo>
                <a:lnTo>
                  <a:pt x="759" y="414"/>
                </a:lnTo>
                <a:lnTo>
                  <a:pt x="774" y="370"/>
                </a:lnTo>
                <a:lnTo>
                  <a:pt x="842" y="359"/>
                </a:lnTo>
                <a:lnTo>
                  <a:pt x="875" y="355"/>
                </a:lnTo>
                <a:lnTo>
                  <a:pt x="927" y="318"/>
                </a:lnTo>
                <a:lnTo>
                  <a:pt x="1004" y="330"/>
                </a:lnTo>
                <a:lnTo>
                  <a:pt x="1055" y="366"/>
                </a:lnTo>
                <a:lnTo>
                  <a:pt x="1059" y="321"/>
                </a:lnTo>
                <a:lnTo>
                  <a:pt x="1085" y="319"/>
                </a:lnTo>
                <a:lnTo>
                  <a:pt x="1150" y="323"/>
                </a:lnTo>
                <a:lnTo>
                  <a:pt x="1199" y="310"/>
                </a:lnTo>
                <a:lnTo>
                  <a:pt x="1133" y="269"/>
                </a:lnTo>
                <a:lnTo>
                  <a:pt x="1118" y="204"/>
                </a:lnTo>
                <a:lnTo>
                  <a:pt x="1066" y="215"/>
                </a:lnTo>
                <a:lnTo>
                  <a:pt x="1049" y="204"/>
                </a:lnTo>
                <a:lnTo>
                  <a:pt x="1027" y="215"/>
                </a:lnTo>
                <a:lnTo>
                  <a:pt x="997" y="208"/>
                </a:lnTo>
                <a:lnTo>
                  <a:pt x="982" y="206"/>
                </a:lnTo>
                <a:lnTo>
                  <a:pt x="977" y="170"/>
                </a:lnTo>
                <a:lnTo>
                  <a:pt x="988" y="132"/>
                </a:lnTo>
                <a:lnTo>
                  <a:pt x="936" y="143"/>
                </a:lnTo>
                <a:lnTo>
                  <a:pt x="888" y="167"/>
                </a:lnTo>
                <a:lnTo>
                  <a:pt x="766" y="184"/>
                </a:lnTo>
                <a:lnTo>
                  <a:pt x="690" y="256"/>
                </a:lnTo>
                <a:lnTo>
                  <a:pt x="672" y="243"/>
                </a:lnTo>
                <a:lnTo>
                  <a:pt x="650" y="252"/>
                </a:lnTo>
                <a:lnTo>
                  <a:pt x="619" y="230"/>
                </a:lnTo>
                <a:lnTo>
                  <a:pt x="600" y="238"/>
                </a:lnTo>
                <a:lnTo>
                  <a:pt x="557" y="247"/>
                </a:lnTo>
                <a:lnTo>
                  <a:pt x="497" y="162"/>
                </a:lnTo>
                <a:lnTo>
                  <a:pt x="424" y="149"/>
                </a:lnTo>
                <a:lnTo>
                  <a:pt x="402" y="152"/>
                </a:lnTo>
                <a:lnTo>
                  <a:pt x="388" y="171"/>
                </a:lnTo>
                <a:lnTo>
                  <a:pt x="401" y="136"/>
                </a:lnTo>
                <a:lnTo>
                  <a:pt x="369" y="164"/>
                </a:lnTo>
                <a:lnTo>
                  <a:pt x="353" y="192"/>
                </a:lnTo>
                <a:lnTo>
                  <a:pt x="356" y="144"/>
                </a:lnTo>
                <a:lnTo>
                  <a:pt x="388" y="75"/>
                </a:lnTo>
                <a:lnTo>
                  <a:pt x="432" y="23"/>
                </a:lnTo>
                <a:lnTo>
                  <a:pt x="473" y="10"/>
                </a:lnTo>
                <a:lnTo>
                  <a:pt x="467" y="0"/>
                </a:lnTo>
                <a:lnTo>
                  <a:pt x="397" y="6"/>
                </a:lnTo>
                <a:lnTo>
                  <a:pt x="353" y="30"/>
                </a:lnTo>
                <a:lnTo>
                  <a:pt x="339" y="53"/>
                </a:lnTo>
                <a:lnTo>
                  <a:pt x="286" y="96"/>
                </a:lnTo>
                <a:lnTo>
                  <a:pt x="261" y="133"/>
                </a:lnTo>
                <a:lnTo>
                  <a:pt x="221" y="144"/>
                </a:lnTo>
                <a:lnTo>
                  <a:pt x="209" y="167"/>
                </a:lnTo>
                <a:lnTo>
                  <a:pt x="181" y="179"/>
                </a:lnTo>
                <a:lnTo>
                  <a:pt x="111" y="192"/>
                </a:lnTo>
                <a:lnTo>
                  <a:pt x="95" y="208"/>
                </a:lnTo>
                <a:lnTo>
                  <a:pt x="61" y="240"/>
                </a:lnTo>
                <a:lnTo>
                  <a:pt x="0" y="267"/>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28" name="Freeform 9"/>
          <p:cNvSpPr>
            <a:spLocks noChangeAspect="1"/>
          </p:cNvSpPr>
          <p:nvPr/>
        </p:nvSpPr>
        <p:spPr bwMode="auto">
          <a:xfrm>
            <a:off x="5545251" y="2218277"/>
            <a:ext cx="500063" cy="682625"/>
          </a:xfrm>
          <a:custGeom>
            <a:avLst/>
            <a:gdLst/>
            <a:ahLst/>
            <a:cxnLst>
              <a:cxn ang="0">
                <a:pos x="0" y="1098"/>
              </a:cxn>
              <a:cxn ang="0">
                <a:pos x="75" y="965"/>
              </a:cxn>
              <a:cxn ang="0">
                <a:pos x="91" y="917"/>
              </a:cxn>
              <a:cxn ang="0">
                <a:pos x="97" y="821"/>
              </a:cxn>
              <a:cxn ang="0">
                <a:pos x="77" y="730"/>
              </a:cxn>
              <a:cxn ang="0">
                <a:pos x="32" y="644"/>
              </a:cxn>
              <a:cxn ang="0">
                <a:pos x="11" y="595"/>
              </a:cxn>
              <a:cxn ang="0">
                <a:pos x="23" y="551"/>
              </a:cxn>
              <a:cxn ang="0">
                <a:pos x="4" y="495"/>
              </a:cxn>
              <a:cxn ang="0">
                <a:pos x="26" y="456"/>
              </a:cxn>
              <a:cxn ang="0">
                <a:pos x="47" y="362"/>
              </a:cxn>
              <a:cxn ang="0">
                <a:pos x="41" y="318"/>
              </a:cxn>
              <a:cxn ang="0">
                <a:pos x="70" y="289"/>
              </a:cxn>
              <a:cxn ang="0">
                <a:pos x="67" y="256"/>
              </a:cxn>
              <a:cxn ang="0">
                <a:pos x="114" y="236"/>
              </a:cxn>
              <a:cxn ang="0">
                <a:pos x="156" y="169"/>
              </a:cxn>
              <a:cxn ang="0">
                <a:pos x="151" y="278"/>
              </a:cxn>
              <a:cxn ang="0">
                <a:pos x="184" y="255"/>
              </a:cxn>
              <a:cxn ang="0">
                <a:pos x="184" y="165"/>
              </a:cxn>
              <a:cxn ang="0">
                <a:pos x="229" y="114"/>
              </a:cxn>
              <a:cxn ang="0">
                <a:pos x="259" y="108"/>
              </a:cxn>
              <a:cxn ang="0">
                <a:pos x="235" y="92"/>
              </a:cxn>
              <a:cxn ang="0">
                <a:pos x="225" y="61"/>
              </a:cxn>
              <a:cxn ang="0">
                <a:pos x="243" y="14"/>
              </a:cxn>
              <a:cxn ang="0">
                <a:pos x="284" y="0"/>
              </a:cxn>
              <a:cxn ang="0">
                <a:pos x="380" y="28"/>
              </a:cxn>
              <a:cxn ang="0">
                <a:pos x="414" y="63"/>
              </a:cxn>
              <a:cxn ang="0">
                <a:pos x="524" y="88"/>
              </a:cxn>
              <a:cxn ang="0">
                <a:pos x="546" y="121"/>
              </a:cxn>
              <a:cxn ang="0">
                <a:pos x="579" y="161"/>
              </a:cxn>
              <a:cxn ang="0">
                <a:pos x="549" y="159"/>
              </a:cxn>
              <a:cxn ang="0">
                <a:pos x="546" y="184"/>
              </a:cxn>
              <a:cxn ang="0">
                <a:pos x="580" y="226"/>
              </a:cxn>
              <a:cxn ang="0">
                <a:pos x="588" y="300"/>
              </a:cxn>
              <a:cxn ang="0">
                <a:pos x="588" y="348"/>
              </a:cxn>
              <a:cxn ang="0">
                <a:pos x="554" y="400"/>
              </a:cxn>
              <a:cxn ang="0">
                <a:pos x="549" y="428"/>
              </a:cxn>
              <a:cxn ang="0">
                <a:pos x="505" y="450"/>
              </a:cxn>
              <a:cxn ang="0">
                <a:pos x="496" y="473"/>
              </a:cxn>
              <a:cxn ang="0">
                <a:pos x="503" y="529"/>
              </a:cxn>
              <a:cxn ang="0">
                <a:pos x="547" y="555"/>
              </a:cxn>
              <a:cxn ang="0">
                <a:pos x="587" y="510"/>
              </a:cxn>
              <a:cxn ang="0">
                <a:pos x="613" y="447"/>
              </a:cxn>
              <a:cxn ang="0">
                <a:pos x="679" y="410"/>
              </a:cxn>
              <a:cxn ang="0">
                <a:pos x="723" y="432"/>
              </a:cxn>
              <a:cxn ang="0">
                <a:pos x="752" y="500"/>
              </a:cxn>
              <a:cxn ang="0">
                <a:pos x="789" y="632"/>
              </a:cxn>
              <a:cxn ang="0">
                <a:pos x="805" y="676"/>
              </a:cxn>
              <a:cxn ang="0">
                <a:pos x="794" y="711"/>
              </a:cxn>
              <a:cxn ang="0">
                <a:pos x="801" y="766"/>
              </a:cxn>
              <a:cxn ang="0">
                <a:pos x="787" y="796"/>
              </a:cxn>
              <a:cxn ang="0">
                <a:pos x="768" y="766"/>
              </a:cxn>
              <a:cxn ang="0">
                <a:pos x="747" y="778"/>
              </a:cxn>
              <a:cxn ang="0">
                <a:pos x="745" y="830"/>
              </a:cxn>
              <a:cxn ang="0">
                <a:pos x="736" y="852"/>
              </a:cxn>
              <a:cxn ang="0">
                <a:pos x="701" y="876"/>
              </a:cxn>
              <a:cxn ang="0">
                <a:pos x="699" y="945"/>
              </a:cxn>
              <a:cxn ang="0">
                <a:pos x="676" y="974"/>
              </a:cxn>
              <a:cxn ang="0">
                <a:pos x="656" y="1032"/>
              </a:cxn>
              <a:cxn ang="0">
                <a:pos x="394" y="1073"/>
              </a:cxn>
              <a:cxn ang="0">
                <a:pos x="385" y="1054"/>
              </a:cxn>
              <a:cxn ang="0">
                <a:pos x="0" y="1098"/>
              </a:cxn>
            </a:cxnLst>
            <a:rect l="0" t="0" r="r" b="b"/>
            <a:pathLst>
              <a:path w="805" h="1098">
                <a:moveTo>
                  <a:pt x="0" y="1098"/>
                </a:moveTo>
                <a:lnTo>
                  <a:pt x="75" y="965"/>
                </a:lnTo>
                <a:lnTo>
                  <a:pt x="91" y="917"/>
                </a:lnTo>
                <a:lnTo>
                  <a:pt x="97" y="821"/>
                </a:lnTo>
                <a:lnTo>
                  <a:pt x="77" y="730"/>
                </a:lnTo>
                <a:lnTo>
                  <a:pt x="32" y="644"/>
                </a:lnTo>
                <a:lnTo>
                  <a:pt x="11" y="595"/>
                </a:lnTo>
                <a:lnTo>
                  <a:pt x="23" y="551"/>
                </a:lnTo>
                <a:lnTo>
                  <a:pt x="4" y="495"/>
                </a:lnTo>
                <a:lnTo>
                  <a:pt x="26" y="456"/>
                </a:lnTo>
                <a:lnTo>
                  <a:pt x="47" y="362"/>
                </a:lnTo>
                <a:lnTo>
                  <a:pt x="41" y="318"/>
                </a:lnTo>
                <a:lnTo>
                  <a:pt x="70" y="289"/>
                </a:lnTo>
                <a:lnTo>
                  <a:pt x="67" y="256"/>
                </a:lnTo>
                <a:lnTo>
                  <a:pt x="114" y="236"/>
                </a:lnTo>
                <a:lnTo>
                  <a:pt x="156" y="169"/>
                </a:lnTo>
                <a:lnTo>
                  <a:pt x="151" y="278"/>
                </a:lnTo>
                <a:lnTo>
                  <a:pt x="184" y="255"/>
                </a:lnTo>
                <a:lnTo>
                  <a:pt x="184" y="165"/>
                </a:lnTo>
                <a:lnTo>
                  <a:pt x="229" y="114"/>
                </a:lnTo>
                <a:lnTo>
                  <a:pt x="259" y="108"/>
                </a:lnTo>
                <a:lnTo>
                  <a:pt x="235" y="92"/>
                </a:lnTo>
                <a:lnTo>
                  <a:pt x="225" y="61"/>
                </a:lnTo>
                <a:lnTo>
                  <a:pt x="243" y="14"/>
                </a:lnTo>
                <a:lnTo>
                  <a:pt x="284" y="0"/>
                </a:lnTo>
                <a:lnTo>
                  <a:pt x="380" y="28"/>
                </a:lnTo>
                <a:lnTo>
                  <a:pt x="414" y="63"/>
                </a:lnTo>
                <a:lnTo>
                  <a:pt x="524" y="88"/>
                </a:lnTo>
                <a:lnTo>
                  <a:pt x="546" y="121"/>
                </a:lnTo>
                <a:lnTo>
                  <a:pt x="579" y="161"/>
                </a:lnTo>
                <a:lnTo>
                  <a:pt x="549" y="159"/>
                </a:lnTo>
                <a:lnTo>
                  <a:pt x="546" y="184"/>
                </a:lnTo>
                <a:lnTo>
                  <a:pt x="580" y="226"/>
                </a:lnTo>
                <a:lnTo>
                  <a:pt x="588" y="300"/>
                </a:lnTo>
                <a:lnTo>
                  <a:pt x="588" y="348"/>
                </a:lnTo>
                <a:lnTo>
                  <a:pt x="554" y="400"/>
                </a:lnTo>
                <a:lnTo>
                  <a:pt x="549" y="428"/>
                </a:lnTo>
                <a:lnTo>
                  <a:pt x="505" y="450"/>
                </a:lnTo>
                <a:lnTo>
                  <a:pt x="496" y="473"/>
                </a:lnTo>
                <a:lnTo>
                  <a:pt x="503" y="529"/>
                </a:lnTo>
                <a:lnTo>
                  <a:pt x="547" y="555"/>
                </a:lnTo>
                <a:lnTo>
                  <a:pt x="587" y="510"/>
                </a:lnTo>
                <a:lnTo>
                  <a:pt x="613" y="447"/>
                </a:lnTo>
                <a:lnTo>
                  <a:pt x="679" y="410"/>
                </a:lnTo>
                <a:lnTo>
                  <a:pt x="723" y="432"/>
                </a:lnTo>
                <a:lnTo>
                  <a:pt x="752" y="500"/>
                </a:lnTo>
                <a:lnTo>
                  <a:pt x="789" y="632"/>
                </a:lnTo>
                <a:lnTo>
                  <a:pt x="805" y="676"/>
                </a:lnTo>
                <a:lnTo>
                  <a:pt x="794" y="711"/>
                </a:lnTo>
                <a:lnTo>
                  <a:pt x="801" y="766"/>
                </a:lnTo>
                <a:lnTo>
                  <a:pt x="787" y="796"/>
                </a:lnTo>
                <a:lnTo>
                  <a:pt x="768" y="766"/>
                </a:lnTo>
                <a:lnTo>
                  <a:pt x="747" y="778"/>
                </a:lnTo>
                <a:lnTo>
                  <a:pt x="745" y="830"/>
                </a:lnTo>
                <a:lnTo>
                  <a:pt x="736" y="852"/>
                </a:lnTo>
                <a:lnTo>
                  <a:pt x="701" y="876"/>
                </a:lnTo>
                <a:lnTo>
                  <a:pt x="699" y="945"/>
                </a:lnTo>
                <a:lnTo>
                  <a:pt x="676" y="974"/>
                </a:lnTo>
                <a:lnTo>
                  <a:pt x="656" y="1032"/>
                </a:lnTo>
                <a:lnTo>
                  <a:pt x="394" y="1073"/>
                </a:lnTo>
                <a:lnTo>
                  <a:pt x="385" y="1054"/>
                </a:lnTo>
                <a:lnTo>
                  <a:pt x="0" y="1098"/>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29" name="Freeform 11"/>
          <p:cNvSpPr>
            <a:spLocks noChangeAspect="1"/>
          </p:cNvSpPr>
          <p:nvPr/>
        </p:nvSpPr>
        <p:spPr bwMode="auto">
          <a:xfrm>
            <a:off x="4302236" y="1703928"/>
            <a:ext cx="855662" cy="960437"/>
          </a:xfrm>
          <a:custGeom>
            <a:avLst/>
            <a:gdLst/>
            <a:ahLst/>
            <a:cxnLst>
              <a:cxn ang="0">
                <a:pos x="0" y="94"/>
              </a:cxn>
              <a:cxn ang="0">
                <a:pos x="9" y="314"/>
              </a:cxn>
              <a:cxn ang="0">
                <a:pos x="61" y="489"/>
              </a:cxn>
              <a:cxn ang="0">
                <a:pos x="68" y="716"/>
              </a:cxn>
              <a:cxn ang="0">
                <a:pos x="107" y="900"/>
              </a:cxn>
              <a:cxn ang="0">
                <a:pos x="57" y="992"/>
              </a:cxn>
              <a:cxn ang="0">
                <a:pos x="126" y="1063"/>
              </a:cxn>
              <a:cxn ang="0">
                <a:pos x="123" y="1545"/>
              </a:cxn>
              <a:cxn ang="0">
                <a:pos x="1119" y="1525"/>
              </a:cxn>
              <a:cxn ang="0">
                <a:pos x="1099" y="1431"/>
              </a:cxn>
              <a:cxn ang="0">
                <a:pos x="1072" y="1398"/>
              </a:cxn>
              <a:cxn ang="0">
                <a:pos x="994" y="1348"/>
              </a:cxn>
              <a:cxn ang="0">
                <a:pos x="942" y="1288"/>
              </a:cxn>
              <a:cxn ang="0">
                <a:pos x="807" y="1204"/>
              </a:cxn>
              <a:cxn ang="0">
                <a:pos x="810" y="1063"/>
              </a:cxn>
              <a:cxn ang="0">
                <a:pos x="781" y="972"/>
              </a:cxn>
              <a:cxn ang="0">
                <a:pos x="891" y="835"/>
              </a:cxn>
              <a:cxn ang="0">
                <a:pos x="884" y="701"/>
              </a:cxn>
              <a:cxn ang="0">
                <a:pos x="909" y="678"/>
              </a:cxn>
              <a:cxn ang="0">
                <a:pos x="1043" y="567"/>
              </a:cxn>
              <a:cxn ang="0">
                <a:pos x="1112" y="485"/>
              </a:cxn>
              <a:cxn ang="0">
                <a:pos x="1200" y="415"/>
              </a:cxn>
              <a:cxn ang="0">
                <a:pos x="1376" y="324"/>
              </a:cxn>
              <a:cxn ang="0">
                <a:pos x="1311" y="329"/>
              </a:cxn>
              <a:cxn ang="0">
                <a:pos x="1249" y="300"/>
              </a:cxn>
              <a:cxn ang="0">
                <a:pos x="1152" y="311"/>
              </a:cxn>
              <a:cxn ang="0">
                <a:pos x="1128" y="272"/>
              </a:cxn>
              <a:cxn ang="0">
                <a:pos x="1098" y="289"/>
              </a:cxn>
              <a:cxn ang="0">
                <a:pos x="1031" y="329"/>
              </a:cxn>
              <a:cxn ang="0">
                <a:pos x="984" y="315"/>
              </a:cxn>
              <a:cxn ang="0">
                <a:pos x="962" y="294"/>
              </a:cxn>
              <a:cxn ang="0">
                <a:pos x="927" y="285"/>
              </a:cxn>
              <a:cxn ang="0">
                <a:pos x="910" y="255"/>
              </a:cxn>
              <a:cxn ang="0">
                <a:pos x="875" y="259"/>
              </a:cxn>
              <a:cxn ang="0">
                <a:pos x="875" y="286"/>
              </a:cxn>
              <a:cxn ang="0">
                <a:pos x="858" y="290"/>
              </a:cxn>
              <a:cxn ang="0">
                <a:pos x="833" y="233"/>
              </a:cxn>
              <a:cxn ang="0">
                <a:pos x="799" y="233"/>
              </a:cxn>
              <a:cxn ang="0">
                <a:pos x="810" y="207"/>
              </a:cxn>
              <a:cxn ang="0">
                <a:pos x="731" y="192"/>
              </a:cxn>
              <a:cxn ang="0">
                <a:pos x="702" y="188"/>
              </a:cxn>
              <a:cxn ang="0">
                <a:pos x="607" y="224"/>
              </a:cxn>
              <a:cxn ang="0">
                <a:pos x="593" y="192"/>
              </a:cxn>
              <a:cxn ang="0">
                <a:pos x="448" y="161"/>
              </a:cxn>
              <a:cxn ang="0">
                <a:pos x="423" y="9"/>
              </a:cxn>
              <a:cxn ang="0">
                <a:pos x="363" y="0"/>
              </a:cxn>
              <a:cxn ang="0">
                <a:pos x="363" y="96"/>
              </a:cxn>
              <a:cxn ang="0">
                <a:pos x="0" y="94"/>
              </a:cxn>
            </a:cxnLst>
            <a:rect l="0" t="0" r="r" b="b"/>
            <a:pathLst>
              <a:path w="1376" h="1545">
                <a:moveTo>
                  <a:pt x="0" y="94"/>
                </a:moveTo>
                <a:lnTo>
                  <a:pt x="9" y="314"/>
                </a:lnTo>
                <a:lnTo>
                  <a:pt x="61" y="489"/>
                </a:lnTo>
                <a:lnTo>
                  <a:pt x="68" y="716"/>
                </a:lnTo>
                <a:lnTo>
                  <a:pt x="107" y="900"/>
                </a:lnTo>
                <a:lnTo>
                  <a:pt x="57" y="992"/>
                </a:lnTo>
                <a:lnTo>
                  <a:pt x="126" y="1063"/>
                </a:lnTo>
                <a:lnTo>
                  <a:pt x="123" y="1545"/>
                </a:lnTo>
                <a:lnTo>
                  <a:pt x="1119" y="1525"/>
                </a:lnTo>
                <a:lnTo>
                  <a:pt x="1099" y="1431"/>
                </a:lnTo>
                <a:lnTo>
                  <a:pt x="1072" y="1398"/>
                </a:lnTo>
                <a:lnTo>
                  <a:pt x="994" y="1348"/>
                </a:lnTo>
                <a:lnTo>
                  <a:pt x="942" y="1288"/>
                </a:lnTo>
                <a:lnTo>
                  <a:pt x="807" y="1204"/>
                </a:lnTo>
                <a:lnTo>
                  <a:pt x="810" y="1063"/>
                </a:lnTo>
                <a:lnTo>
                  <a:pt x="781" y="972"/>
                </a:lnTo>
                <a:lnTo>
                  <a:pt x="891" y="835"/>
                </a:lnTo>
                <a:lnTo>
                  <a:pt x="884" y="701"/>
                </a:lnTo>
                <a:lnTo>
                  <a:pt x="909" y="678"/>
                </a:lnTo>
                <a:lnTo>
                  <a:pt x="1043" y="567"/>
                </a:lnTo>
                <a:lnTo>
                  <a:pt x="1112" y="485"/>
                </a:lnTo>
                <a:lnTo>
                  <a:pt x="1200" y="415"/>
                </a:lnTo>
                <a:lnTo>
                  <a:pt x="1376" y="324"/>
                </a:lnTo>
                <a:lnTo>
                  <a:pt x="1311" y="329"/>
                </a:lnTo>
                <a:lnTo>
                  <a:pt x="1249" y="300"/>
                </a:lnTo>
                <a:lnTo>
                  <a:pt x="1152" y="311"/>
                </a:lnTo>
                <a:lnTo>
                  <a:pt x="1128" y="272"/>
                </a:lnTo>
                <a:lnTo>
                  <a:pt x="1098" y="289"/>
                </a:lnTo>
                <a:lnTo>
                  <a:pt x="1031" y="329"/>
                </a:lnTo>
                <a:lnTo>
                  <a:pt x="984" y="315"/>
                </a:lnTo>
                <a:lnTo>
                  <a:pt x="962" y="294"/>
                </a:lnTo>
                <a:lnTo>
                  <a:pt x="927" y="285"/>
                </a:lnTo>
                <a:lnTo>
                  <a:pt x="910" y="255"/>
                </a:lnTo>
                <a:lnTo>
                  <a:pt x="875" y="259"/>
                </a:lnTo>
                <a:lnTo>
                  <a:pt x="875" y="286"/>
                </a:lnTo>
                <a:lnTo>
                  <a:pt x="858" y="290"/>
                </a:lnTo>
                <a:lnTo>
                  <a:pt x="833" y="233"/>
                </a:lnTo>
                <a:lnTo>
                  <a:pt x="799" y="233"/>
                </a:lnTo>
                <a:lnTo>
                  <a:pt x="810" y="207"/>
                </a:lnTo>
                <a:lnTo>
                  <a:pt x="731" y="192"/>
                </a:lnTo>
                <a:lnTo>
                  <a:pt x="702" y="188"/>
                </a:lnTo>
                <a:lnTo>
                  <a:pt x="607" y="224"/>
                </a:lnTo>
                <a:lnTo>
                  <a:pt x="593" y="192"/>
                </a:lnTo>
                <a:lnTo>
                  <a:pt x="448" y="161"/>
                </a:lnTo>
                <a:lnTo>
                  <a:pt x="423" y="9"/>
                </a:lnTo>
                <a:lnTo>
                  <a:pt x="363" y="0"/>
                </a:lnTo>
                <a:lnTo>
                  <a:pt x="363" y="96"/>
                </a:lnTo>
                <a:lnTo>
                  <a:pt x="0" y="94"/>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30" name="Freeform 12"/>
          <p:cNvSpPr>
            <a:spLocks noChangeAspect="1"/>
          </p:cNvSpPr>
          <p:nvPr/>
        </p:nvSpPr>
        <p:spPr bwMode="auto">
          <a:xfrm>
            <a:off x="4788014" y="2088103"/>
            <a:ext cx="687387" cy="725487"/>
          </a:xfrm>
          <a:custGeom>
            <a:avLst/>
            <a:gdLst/>
            <a:ahLst/>
            <a:cxnLst>
              <a:cxn ang="0">
                <a:pos x="0" y="354"/>
              </a:cxn>
              <a:cxn ang="0">
                <a:pos x="29" y="445"/>
              </a:cxn>
              <a:cxn ang="0">
                <a:pos x="26" y="586"/>
              </a:cxn>
              <a:cxn ang="0">
                <a:pos x="161" y="670"/>
              </a:cxn>
              <a:cxn ang="0">
                <a:pos x="213" y="730"/>
              </a:cxn>
              <a:cxn ang="0">
                <a:pos x="291" y="780"/>
              </a:cxn>
              <a:cxn ang="0">
                <a:pos x="318" y="813"/>
              </a:cxn>
              <a:cxn ang="0">
                <a:pos x="338" y="907"/>
              </a:cxn>
              <a:cxn ang="0">
                <a:pos x="357" y="1041"/>
              </a:cxn>
              <a:cxn ang="0">
                <a:pos x="461" y="1165"/>
              </a:cxn>
              <a:cxn ang="0">
                <a:pos x="1010" y="1128"/>
              </a:cxn>
              <a:cxn ang="0">
                <a:pos x="978" y="948"/>
              </a:cxn>
              <a:cxn ang="0">
                <a:pos x="997" y="763"/>
              </a:cxn>
              <a:cxn ang="0">
                <a:pos x="1030" y="679"/>
              </a:cxn>
              <a:cxn ang="0">
                <a:pos x="1027" y="604"/>
              </a:cxn>
              <a:cxn ang="0">
                <a:pos x="1096" y="435"/>
              </a:cxn>
              <a:cxn ang="0">
                <a:pos x="1107" y="393"/>
              </a:cxn>
              <a:cxn ang="0">
                <a:pos x="1086" y="383"/>
              </a:cxn>
              <a:cxn ang="0">
                <a:pos x="1059" y="417"/>
              </a:cxn>
              <a:cxn ang="0">
                <a:pos x="1037" y="505"/>
              </a:cxn>
              <a:cxn ang="0">
                <a:pos x="992" y="515"/>
              </a:cxn>
              <a:cxn ang="0">
                <a:pos x="971" y="565"/>
              </a:cxn>
              <a:cxn ang="0">
                <a:pos x="925" y="600"/>
              </a:cxn>
              <a:cxn ang="0">
                <a:pos x="929" y="543"/>
              </a:cxn>
              <a:cxn ang="0">
                <a:pos x="957" y="486"/>
              </a:cxn>
              <a:cxn ang="0">
                <a:pos x="989" y="465"/>
              </a:cxn>
              <a:cxn ang="0">
                <a:pos x="993" y="445"/>
              </a:cxn>
              <a:cxn ang="0">
                <a:pos x="934" y="282"/>
              </a:cxn>
              <a:cxn ang="0">
                <a:pos x="892" y="270"/>
              </a:cxn>
              <a:cxn ang="0">
                <a:pos x="875" y="233"/>
              </a:cxn>
              <a:cxn ang="0">
                <a:pos x="772" y="220"/>
              </a:cxn>
              <a:cxn ang="0">
                <a:pos x="541" y="160"/>
              </a:cxn>
              <a:cxn ang="0">
                <a:pos x="447" y="94"/>
              </a:cxn>
              <a:cxn ang="0">
                <a:pos x="395" y="72"/>
              </a:cxn>
              <a:cxn ang="0">
                <a:pos x="364" y="94"/>
              </a:cxn>
              <a:cxn ang="0">
                <a:pos x="353" y="87"/>
              </a:cxn>
              <a:cxn ang="0">
                <a:pos x="371" y="72"/>
              </a:cxn>
              <a:cxn ang="0">
                <a:pos x="371" y="41"/>
              </a:cxn>
              <a:cxn ang="0">
                <a:pos x="380" y="31"/>
              </a:cxn>
              <a:cxn ang="0">
                <a:pos x="380" y="9"/>
              </a:cxn>
              <a:cxn ang="0">
                <a:pos x="366" y="0"/>
              </a:cxn>
              <a:cxn ang="0">
                <a:pos x="238" y="57"/>
              </a:cxn>
              <a:cxn ang="0">
                <a:pos x="190" y="76"/>
              </a:cxn>
              <a:cxn ang="0">
                <a:pos x="170" y="79"/>
              </a:cxn>
              <a:cxn ang="0">
                <a:pos x="136" y="61"/>
              </a:cxn>
              <a:cxn ang="0">
                <a:pos x="133" y="76"/>
              </a:cxn>
              <a:cxn ang="0">
                <a:pos x="128" y="60"/>
              </a:cxn>
              <a:cxn ang="0">
                <a:pos x="103" y="83"/>
              </a:cxn>
              <a:cxn ang="0">
                <a:pos x="110" y="217"/>
              </a:cxn>
              <a:cxn ang="0">
                <a:pos x="0" y="354"/>
              </a:cxn>
            </a:cxnLst>
            <a:rect l="0" t="0" r="r" b="b"/>
            <a:pathLst>
              <a:path w="1107" h="1165">
                <a:moveTo>
                  <a:pt x="0" y="354"/>
                </a:moveTo>
                <a:lnTo>
                  <a:pt x="29" y="445"/>
                </a:lnTo>
                <a:lnTo>
                  <a:pt x="26" y="586"/>
                </a:lnTo>
                <a:lnTo>
                  <a:pt x="161" y="670"/>
                </a:lnTo>
                <a:lnTo>
                  <a:pt x="213" y="730"/>
                </a:lnTo>
                <a:lnTo>
                  <a:pt x="291" y="780"/>
                </a:lnTo>
                <a:lnTo>
                  <a:pt x="318" y="813"/>
                </a:lnTo>
                <a:lnTo>
                  <a:pt x="338" y="907"/>
                </a:lnTo>
                <a:lnTo>
                  <a:pt x="357" y="1041"/>
                </a:lnTo>
                <a:lnTo>
                  <a:pt x="461" y="1165"/>
                </a:lnTo>
                <a:lnTo>
                  <a:pt x="1010" y="1128"/>
                </a:lnTo>
                <a:lnTo>
                  <a:pt x="978" y="948"/>
                </a:lnTo>
                <a:lnTo>
                  <a:pt x="997" y="763"/>
                </a:lnTo>
                <a:lnTo>
                  <a:pt x="1030" y="679"/>
                </a:lnTo>
                <a:lnTo>
                  <a:pt x="1027" y="604"/>
                </a:lnTo>
                <a:lnTo>
                  <a:pt x="1096" y="435"/>
                </a:lnTo>
                <a:lnTo>
                  <a:pt x="1107" y="393"/>
                </a:lnTo>
                <a:lnTo>
                  <a:pt x="1086" y="383"/>
                </a:lnTo>
                <a:lnTo>
                  <a:pt x="1059" y="417"/>
                </a:lnTo>
                <a:lnTo>
                  <a:pt x="1037" y="505"/>
                </a:lnTo>
                <a:lnTo>
                  <a:pt x="992" y="515"/>
                </a:lnTo>
                <a:lnTo>
                  <a:pt x="971" y="565"/>
                </a:lnTo>
                <a:lnTo>
                  <a:pt x="925" y="600"/>
                </a:lnTo>
                <a:lnTo>
                  <a:pt x="929" y="543"/>
                </a:lnTo>
                <a:lnTo>
                  <a:pt x="957" y="486"/>
                </a:lnTo>
                <a:lnTo>
                  <a:pt x="989" y="465"/>
                </a:lnTo>
                <a:lnTo>
                  <a:pt x="993" y="445"/>
                </a:lnTo>
                <a:lnTo>
                  <a:pt x="934" y="282"/>
                </a:lnTo>
                <a:lnTo>
                  <a:pt x="892" y="270"/>
                </a:lnTo>
                <a:lnTo>
                  <a:pt x="875" y="233"/>
                </a:lnTo>
                <a:lnTo>
                  <a:pt x="772" y="220"/>
                </a:lnTo>
                <a:lnTo>
                  <a:pt x="541" y="160"/>
                </a:lnTo>
                <a:lnTo>
                  <a:pt x="447" y="94"/>
                </a:lnTo>
                <a:lnTo>
                  <a:pt x="395" y="72"/>
                </a:lnTo>
                <a:lnTo>
                  <a:pt x="364" y="94"/>
                </a:lnTo>
                <a:lnTo>
                  <a:pt x="353" y="87"/>
                </a:lnTo>
                <a:lnTo>
                  <a:pt x="371" y="72"/>
                </a:lnTo>
                <a:lnTo>
                  <a:pt x="371" y="41"/>
                </a:lnTo>
                <a:lnTo>
                  <a:pt x="380" y="31"/>
                </a:lnTo>
                <a:lnTo>
                  <a:pt x="380" y="9"/>
                </a:lnTo>
                <a:lnTo>
                  <a:pt x="366" y="0"/>
                </a:lnTo>
                <a:lnTo>
                  <a:pt x="238" y="57"/>
                </a:lnTo>
                <a:lnTo>
                  <a:pt x="190" y="76"/>
                </a:lnTo>
                <a:lnTo>
                  <a:pt x="170" y="79"/>
                </a:lnTo>
                <a:lnTo>
                  <a:pt x="136" y="61"/>
                </a:lnTo>
                <a:lnTo>
                  <a:pt x="133" y="76"/>
                </a:lnTo>
                <a:lnTo>
                  <a:pt x="128" y="60"/>
                </a:lnTo>
                <a:lnTo>
                  <a:pt x="103" y="83"/>
                </a:lnTo>
                <a:lnTo>
                  <a:pt x="110" y="217"/>
                </a:lnTo>
                <a:lnTo>
                  <a:pt x="0" y="354"/>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31" name="Freeform 13"/>
          <p:cNvSpPr>
            <a:spLocks noChangeAspect="1"/>
          </p:cNvSpPr>
          <p:nvPr/>
        </p:nvSpPr>
        <p:spPr bwMode="auto">
          <a:xfrm>
            <a:off x="4986451" y="2791364"/>
            <a:ext cx="511175" cy="917575"/>
          </a:xfrm>
          <a:custGeom>
            <a:avLst/>
            <a:gdLst/>
            <a:ahLst/>
            <a:cxnLst>
              <a:cxn ang="0">
                <a:pos x="0" y="654"/>
              </a:cxn>
              <a:cxn ang="0">
                <a:pos x="18" y="609"/>
              </a:cxn>
              <a:cxn ang="0">
                <a:pos x="71" y="518"/>
              </a:cxn>
              <a:cxn ang="0">
                <a:pos x="101" y="420"/>
              </a:cxn>
              <a:cxn ang="0">
                <a:pos x="73" y="348"/>
              </a:cxn>
              <a:cxn ang="0">
                <a:pos x="214" y="240"/>
              </a:cxn>
              <a:cxn ang="0">
                <a:pos x="243" y="183"/>
              </a:cxn>
              <a:cxn ang="0">
                <a:pos x="243" y="157"/>
              </a:cxn>
              <a:cxn ang="0">
                <a:pos x="141" y="37"/>
              </a:cxn>
              <a:cxn ang="0">
                <a:pos x="690" y="0"/>
              </a:cxn>
              <a:cxn ang="0">
                <a:pos x="703" y="92"/>
              </a:cxn>
              <a:cxn ang="0">
                <a:pos x="758" y="199"/>
              </a:cxn>
              <a:cxn ang="0">
                <a:pos x="806" y="763"/>
              </a:cxn>
              <a:cxn ang="0">
                <a:pos x="794" y="879"/>
              </a:cxn>
              <a:cxn ang="0">
                <a:pos x="821" y="947"/>
              </a:cxn>
              <a:cxn ang="0">
                <a:pos x="791" y="1074"/>
              </a:cxn>
              <a:cxn ang="0">
                <a:pos x="749" y="1133"/>
              </a:cxn>
              <a:cxn ang="0">
                <a:pos x="727" y="1224"/>
              </a:cxn>
              <a:cxn ang="0">
                <a:pos x="746" y="1250"/>
              </a:cxn>
              <a:cxn ang="0">
                <a:pos x="729" y="1307"/>
              </a:cxn>
              <a:cxn ang="0">
                <a:pos x="740" y="1328"/>
              </a:cxn>
              <a:cxn ang="0">
                <a:pos x="675" y="1354"/>
              </a:cxn>
              <a:cxn ang="0">
                <a:pos x="661" y="1446"/>
              </a:cxn>
              <a:cxn ang="0">
                <a:pos x="568" y="1413"/>
              </a:cxn>
              <a:cxn ang="0">
                <a:pos x="518" y="1459"/>
              </a:cxn>
              <a:cxn ang="0">
                <a:pos x="521" y="1479"/>
              </a:cxn>
              <a:cxn ang="0">
                <a:pos x="488" y="1477"/>
              </a:cxn>
              <a:cxn ang="0">
                <a:pos x="456" y="1414"/>
              </a:cxn>
              <a:cxn ang="0">
                <a:pos x="440" y="1329"/>
              </a:cxn>
              <a:cxn ang="0">
                <a:pos x="403" y="1273"/>
              </a:cxn>
              <a:cxn ang="0">
                <a:pos x="348" y="1250"/>
              </a:cxn>
              <a:cxn ang="0">
                <a:pos x="281" y="1195"/>
              </a:cxn>
              <a:cxn ang="0">
                <a:pos x="258" y="1120"/>
              </a:cxn>
              <a:cxn ang="0">
                <a:pos x="296" y="1006"/>
              </a:cxn>
              <a:cxn ang="0">
                <a:pos x="262" y="983"/>
              </a:cxn>
              <a:cxn ang="0">
                <a:pos x="181" y="984"/>
              </a:cxn>
              <a:cxn ang="0">
                <a:pos x="167" y="910"/>
              </a:cxn>
              <a:cxn ang="0">
                <a:pos x="33" y="772"/>
              </a:cxn>
              <a:cxn ang="0">
                <a:pos x="0" y="654"/>
              </a:cxn>
            </a:cxnLst>
            <a:rect l="0" t="0" r="r" b="b"/>
            <a:pathLst>
              <a:path w="821" h="1479">
                <a:moveTo>
                  <a:pt x="0" y="654"/>
                </a:moveTo>
                <a:lnTo>
                  <a:pt x="18" y="609"/>
                </a:lnTo>
                <a:lnTo>
                  <a:pt x="71" y="518"/>
                </a:lnTo>
                <a:lnTo>
                  <a:pt x="101" y="420"/>
                </a:lnTo>
                <a:lnTo>
                  <a:pt x="73" y="348"/>
                </a:lnTo>
                <a:lnTo>
                  <a:pt x="214" y="240"/>
                </a:lnTo>
                <a:lnTo>
                  <a:pt x="243" y="183"/>
                </a:lnTo>
                <a:lnTo>
                  <a:pt x="243" y="157"/>
                </a:lnTo>
                <a:lnTo>
                  <a:pt x="141" y="37"/>
                </a:lnTo>
                <a:lnTo>
                  <a:pt x="690" y="0"/>
                </a:lnTo>
                <a:lnTo>
                  <a:pt x="703" y="92"/>
                </a:lnTo>
                <a:lnTo>
                  <a:pt x="758" y="199"/>
                </a:lnTo>
                <a:lnTo>
                  <a:pt x="806" y="763"/>
                </a:lnTo>
                <a:lnTo>
                  <a:pt x="794" y="879"/>
                </a:lnTo>
                <a:lnTo>
                  <a:pt x="821" y="947"/>
                </a:lnTo>
                <a:lnTo>
                  <a:pt x="791" y="1074"/>
                </a:lnTo>
                <a:lnTo>
                  <a:pt x="749" y="1133"/>
                </a:lnTo>
                <a:lnTo>
                  <a:pt x="727" y="1224"/>
                </a:lnTo>
                <a:lnTo>
                  <a:pt x="746" y="1250"/>
                </a:lnTo>
                <a:lnTo>
                  <a:pt x="729" y="1307"/>
                </a:lnTo>
                <a:lnTo>
                  <a:pt x="740" y="1328"/>
                </a:lnTo>
                <a:lnTo>
                  <a:pt x="675" y="1354"/>
                </a:lnTo>
                <a:lnTo>
                  <a:pt x="661" y="1446"/>
                </a:lnTo>
                <a:lnTo>
                  <a:pt x="568" y="1413"/>
                </a:lnTo>
                <a:lnTo>
                  <a:pt x="518" y="1459"/>
                </a:lnTo>
                <a:lnTo>
                  <a:pt x="521" y="1479"/>
                </a:lnTo>
                <a:lnTo>
                  <a:pt x="488" y="1477"/>
                </a:lnTo>
                <a:lnTo>
                  <a:pt x="456" y="1414"/>
                </a:lnTo>
                <a:lnTo>
                  <a:pt x="440" y="1329"/>
                </a:lnTo>
                <a:lnTo>
                  <a:pt x="403" y="1273"/>
                </a:lnTo>
                <a:lnTo>
                  <a:pt x="348" y="1250"/>
                </a:lnTo>
                <a:lnTo>
                  <a:pt x="281" y="1195"/>
                </a:lnTo>
                <a:lnTo>
                  <a:pt x="258" y="1120"/>
                </a:lnTo>
                <a:lnTo>
                  <a:pt x="296" y="1006"/>
                </a:lnTo>
                <a:lnTo>
                  <a:pt x="262" y="983"/>
                </a:lnTo>
                <a:lnTo>
                  <a:pt x="181" y="984"/>
                </a:lnTo>
                <a:lnTo>
                  <a:pt x="167" y="910"/>
                </a:lnTo>
                <a:lnTo>
                  <a:pt x="33" y="772"/>
                </a:lnTo>
                <a:lnTo>
                  <a:pt x="0" y="654"/>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2" name="Freeform 14"/>
          <p:cNvSpPr>
            <a:spLocks noChangeAspect="1"/>
          </p:cNvSpPr>
          <p:nvPr/>
        </p:nvSpPr>
        <p:spPr bwMode="auto">
          <a:xfrm>
            <a:off x="4457814" y="3129503"/>
            <a:ext cx="865187" cy="752475"/>
          </a:xfrm>
          <a:custGeom>
            <a:avLst/>
            <a:gdLst/>
            <a:ahLst/>
            <a:cxnLst>
              <a:cxn ang="0">
                <a:pos x="0" y="16"/>
              </a:cxn>
              <a:cxn ang="0">
                <a:pos x="83" y="174"/>
              </a:cxn>
              <a:cxn ang="0">
                <a:pos x="124" y="210"/>
              </a:cxn>
              <a:cxn ang="0">
                <a:pos x="152" y="203"/>
              </a:cxn>
              <a:cxn ang="0">
                <a:pos x="174" y="223"/>
              </a:cxn>
              <a:cxn ang="0">
                <a:pos x="177" y="244"/>
              </a:cxn>
              <a:cxn ang="0">
                <a:pos x="155" y="244"/>
              </a:cxn>
              <a:cxn ang="0">
                <a:pos x="129" y="300"/>
              </a:cxn>
              <a:cxn ang="0">
                <a:pos x="190" y="386"/>
              </a:cxn>
              <a:cxn ang="0">
                <a:pos x="237" y="403"/>
              </a:cxn>
              <a:cxn ang="0">
                <a:pos x="230" y="967"/>
              </a:cxn>
              <a:cxn ang="0">
                <a:pos x="235" y="1105"/>
              </a:cxn>
              <a:cxn ang="0">
                <a:pos x="1158" y="1075"/>
              </a:cxn>
              <a:cxn ang="0">
                <a:pos x="1172" y="1156"/>
              </a:cxn>
              <a:cxn ang="0">
                <a:pos x="1134" y="1210"/>
              </a:cxn>
              <a:cxn ang="0">
                <a:pos x="1275" y="1203"/>
              </a:cxn>
              <a:cxn ang="0">
                <a:pos x="1296" y="1156"/>
              </a:cxn>
              <a:cxn ang="0">
                <a:pos x="1302" y="1105"/>
              </a:cxn>
              <a:cxn ang="0">
                <a:pos x="1333" y="1066"/>
              </a:cxn>
              <a:cxn ang="0">
                <a:pos x="1348" y="1029"/>
              </a:cxn>
              <a:cxn ang="0">
                <a:pos x="1379" y="1023"/>
              </a:cxn>
              <a:cxn ang="0">
                <a:pos x="1390" y="940"/>
              </a:cxn>
              <a:cxn ang="0">
                <a:pos x="1371" y="932"/>
              </a:cxn>
              <a:cxn ang="0">
                <a:pos x="1338" y="930"/>
              </a:cxn>
              <a:cxn ang="0">
                <a:pos x="1306" y="867"/>
              </a:cxn>
              <a:cxn ang="0">
                <a:pos x="1290" y="782"/>
              </a:cxn>
              <a:cxn ang="0">
                <a:pos x="1253" y="726"/>
              </a:cxn>
              <a:cxn ang="0">
                <a:pos x="1198" y="703"/>
              </a:cxn>
              <a:cxn ang="0">
                <a:pos x="1131" y="648"/>
              </a:cxn>
              <a:cxn ang="0">
                <a:pos x="1108" y="573"/>
              </a:cxn>
              <a:cxn ang="0">
                <a:pos x="1146" y="459"/>
              </a:cxn>
              <a:cxn ang="0">
                <a:pos x="1112" y="436"/>
              </a:cxn>
              <a:cxn ang="0">
                <a:pos x="1031" y="437"/>
              </a:cxn>
              <a:cxn ang="0">
                <a:pos x="1017" y="363"/>
              </a:cxn>
              <a:cxn ang="0">
                <a:pos x="883" y="225"/>
              </a:cxn>
              <a:cxn ang="0">
                <a:pos x="850" y="107"/>
              </a:cxn>
              <a:cxn ang="0">
                <a:pos x="868" y="62"/>
              </a:cxn>
              <a:cxn ang="0">
                <a:pos x="805" y="0"/>
              </a:cxn>
              <a:cxn ang="0">
                <a:pos x="0" y="16"/>
              </a:cxn>
            </a:cxnLst>
            <a:rect l="0" t="0" r="r" b="b"/>
            <a:pathLst>
              <a:path w="1390" h="1210">
                <a:moveTo>
                  <a:pt x="0" y="16"/>
                </a:moveTo>
                <a:lnTo>
                  <a:pt x="83" y="174"/>
                </a:lnTo>
                <a:lnTo>
                  <a:pt x="124" y="210"/>
                </a:lnTo>
                <a:lnTo>
                  <a:pt x="152" y="203"/>
                </a:lnTo>
                <a:lnTo>
                  <a:pt x="174" y="223"/>
                </a:lnTo>
                <a:lnTo>
                  <a:pt x="177" y="244"/>
                </a:lnTo>
                <a:lnTo>
                  <a:pt x="155" y="244"/>
                </a:lnTo>
                <a:lnTo>
                  <a:pt x="129" y="300"/>
                </a:lnTo>
                <a:lnTo>
                  <a:pt x="190" y="386"/>
                </a:lnTo>
                <a:lnTo>
                  <a:pt x="237" y="403"/>
                </a:lnTo>
                <a:lnTo>
                  <a:pt x="230" y="967"/>
                </a:lnTo>
                <a:lnTo>
                  <a:pt x="235" y="1105"/>
                </a:lnTo>
                <a:lnTo>
                  <a:pt x="1158" y="1075"/>
                </a:lnTo>
                <a:lnTo>
                  <a:pt x="1172" y="1156"/>
                </a:lnTo>
                <a:lnTo>
                  <a:pt x="1134" y="1210"/>
                </a:lnTo>
                <a:lnTo>
                  <a:pt x="1275" y="1203"/>
                </a:lnTo>
                <a:lnTo>
                  <a:pt x="1296" y="1156"/>
                </a:lnTo>
                <a:lnTo>
                  <a:pt x="1302" y="1105"/>
                </a:lnTo>
                <a:lnTo>
                  <a:pt x="1333" y="1066"/>
                </a:lnTo>
                <a:lnTo>
                  <a:pt x="1348" y="1029"/>
                </a:lnTo>
                <a:lnTo>
                  <a:pt x="1379" y="1023"/>
                </a:lnTo>
                <a:lnTo>
                  <a:pt x="1390" y="940"/>
                </a:lnTo>
                <a:lnTo>
                  <a:pt x="1371" y="932"/>
                </a:lnTo>
                <a:lnTo>
                  <a:pt x="1338" y="930"/>
                </a:lnTo>
                <a:lnTo>
                  <a:pt x="1306" y="867"/>
                </a:lnTo>
                <a:lnTo>
                  <a:pt x="1290" y="782"/>
                </a:lnTo>
                <a:lnTo>
                  <a:pt x="1253" y="726"/>
                </a:lnTo>
                <a:lnTo>
                  <a:pt x="1198" y="703"/>
                </a:lnTo>
                <a:lnTo>
                  <a:pt x="1131" y="648"/>
                </a:lnTo>
                <a:lnTo>
                  <a:pt x="1108" y="573"/>
                </a:lnTo>
                <a:lnTo>
                  <a:pt x="1146" y="459"/>
                </a:lnTo>
                <a:lnTo>
                  <a:pt x="1112" y="436"/>
                </a:lnTo>
                <a:lnTo>
                  <a:pt x="1031" y="437"/>
                </a:lnTo>
                <a:lnTo>
                  <a:pt x="1017" y="363"/>
                </a:lnTo>
                <a:lnTo>
                  <a:pt x="883" y="225"/>
                </a:lnTo>
                <a:lnTo>
                  <a:pt x="850" y="107"/>
                </a:lnTo>
                <a:lnTo>
                  <a:pt x="868" y="62"/>
                </a:lnTo>
                <a:lnTo>
                  <a:pt x="805" y="0"/>
                </a:lnTo>
                <a:lnTo>
                  <a:pt x="0" y="16"/>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33" name="Freeform 15"/>
          <p:cNvSpPr>
            <a:spLocks noChangeAspect="1"/>
          </p:cNvSpPr>
          <p:nvPr/>
        </p:nvSpPr>
        <p:spPr bwMode="auto">
          <a:xfrm>
            <a:off x="5438889" y="2873915"/>
            <a:ext cx="401637" cy="692150"/>
          </a:xfrm>
          <a:custGeom>
            <a:avLst/>
            <a:gdLst/>
            <a:ahLst/>
            <a:cxnLst>
              <a:cxn ang="0">
                <a:pos x="0" y="1089"/>
              </a:cxn>
              <a:cxn ang="0">
                <a:pos x="19" y="1115"/>
              </a:cxn>
              <a:cxn ang="0">
                <a:pos x="38" y="1086"/>
              </a:cxn>
              <a:cxn ang="0">
                <a:pos x="133" y="1067"/>
              </a:cxn>
              <a:cxn ang="0">
                <a:pos x="163" y="1075"/>
              </a:cxn>
              <a:cxn ang="0">
                <a:pos x="266" y="1042"/>
              </a:cxn>
              <a:cxn ang="0">
                <a:pos x="301" y="1074"/>
              </a:cxn>
              <a:cxn ang="0">
                <a:pos x="333" y="998"/>
              </a:cxn>
              <a:cxn ang="0">
                <a:pos x="364" y="979"/>
              </a:cxn>
              <a:cxn ang="0">
                <a:pos x="438" y="1020"/>
              </a:cxn>
              <a:cxn ang="0">
                <a:pos x="448" y="974"/>
              </a:cxn>
              <a:cxn ang="0">
                <a:pos x="528" y="874"/>
              </a:cxn>
              <a:cxn ang="0">
                <a:pos x="545" y="815"/>
              </a:cxn>
              <a:cxn ang="0">
                <a:pos x="574" y="823"/>
              </a:cxn>
              <a:cxn ang="0">
                <a:pos x="647" y="771"/>
              </a:cxn>
              <a:cxn ang="0">
                <a:pos x="628" y="728"/>
              </a:cxn>
              <a:cxn ang="0">
                <a:pos x="637" y="702"/>
              </a:cxn>
              <a:cxn ang="0">
                <a:pos x="565" y="19"/>
              </a:cxn>
              <a:cxn ang="0">
                <a:pos x="556" y="0"/>
              </a:cxn>
              <a:cxn ang="0">
                <a:pos x="171" y="44"/>
              </a:cxn>
              <a:cxn ang="0">
                <a:pos x="96" y="86"/>
              </a:cxn>
              <a:cxn ang="0">
                <a:pos x="31" y="64"/>
              </a:cxn>
              <a:cxn ang="0">
                <a:pos x="79" y="628"/>
              </a:cxn>
              <a:cxn ang="0">
                <a:pos x="67" y="744"/>
              </a:cxn>
              <a:cxn ang="0">
                <a:pos x="94" y="812"/>
              </a:cxn>
              <a:cxn ang="0">
                <a:pos x="64" y="939"/>
              </a:cxn>
              <a:cxn ang="0">
                <a:pos x="22" y="998"/>
              </a:cxn>
              <a:cxn ang="0">
                <a:pos x="0" y="1089"/>
              </a:cxn>
            </a:cxnLst>
            <a:rect l="0" t="0" r="r" b="b"/>
            <a:pathLst>
              <a:path w="647" h="1115">
                <a:moveTo>
                  <a:pt x="0" y="1089"/>
                </a:moveTo>
                <a:lnTo>
                  <a:pt x="19" y="1115"/>
                </a:lnTo>
                <a:lnTo>
                  <a:pt x="38" y="1086"/>
                </a:lnTo>
                <a:lnTo>
                  <a:pt x="133" y="1067"/>
                </a:lnTo>
                <a:lnTo>
                  <a:pt x="163" y="1075"/>
                </a:lnTo>
                <a:lnTo>
                  <a:pt x="266" y="1042"/>
                </a:lnTo>
                <a:lnTo>
                  <a:pt x="301" y="1074"/>
                </a:lnTo>
                <a:lnTo>
                  <a:pt x="333" y="998"/>
                </a:lnTo>
                <a:lnTo>
                  <a:pt x="364" y="979"/>
                </a:lnTo>
                <a:lnTo>
                  <a:pt x="438" y="1020"/>
                </a:lnTo>
                <a:lnTo>
                  <a:pt x="448" y="974"/>
                </a:lnTo>
                <a:lnTo>
                  <a:pt x="528" y="874"/>
                </a:lnTo>
                <a:lnTo>
                  <a:pt x="545" y="815"/>
                </a:lnTo>
                <a:lnTo>
                  <a:pt x="574" y="823"/>
                </a:lnTo>
                <a:lnTo>
                  <a:pt x="647" y="771"/>
                </a:lnTo>
                <a:lnTo>
                  <a:pt x="628" y="728"/>
                </a:lnTo>
                <a:lnTo>
                  <a:pt x="637" y="702"/>
                </a:lnTo>
                <a:lnTo>
                  <a:pt x="565" y="19"/>
                </a:lnTo>
                <a:lnTo>
                  <a:pt x="556" y="0"/>
                </a:lnTo>
                <a:lnTo>
                  <a:pt x="171" y="44"/>
                </a:lnTo>
                <a:lnTo>
                  <a:pt x="96" y="86"/>
                </a:lnTo>
                <a:lnTo>
                  <a:pt x="31" y="64"/>
                </a:lnTo>
                <a:lnTo>
                  <a:pt x="79" y="628"/>
                </a:lnTo>
                <a:lnTo>
                  <a:pt x="67" y="744"/>
                </a:lnTo>
                <a:lnTo>
                  <a:pt x="94" y="812"/>
                </a:lnTo>
                <a:lnTo>
                  <a:pt x="64" y="939"/>
                </a:lnTo>
                <a:lnTo>
                  <a:pt x="22" y="998"/>
                </a:lnTo>
                <a:lnTo>
                  <a:pt x="0" y="1089"/>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4" name="Freeform 16"/>
          <p:cNvSpPr>
            <a:spLocks noChangeAspect="1"/>
          </p:cNvSpPr>
          <p:nvPr/>
        </p:nvSpPr>
        <p:spPr bwMode="auto">
          <a:xfrm>
            <a:off x="1063738" y="1730914"/>
            <a:ext cx="1035050" cy="885825"/>
          </a:xfrm>
          <a:custGeom>
            <a:avLst/>
            <a:gdLst/>
            <a:ahLst/>
            <a:cxnLst>
              <a:cxn ang="0">
                <a:pos x="0" y="1060"/>
              </a:cxn>
              <a:cxn ang="0">
                <a:pos x="28" y="804"/>
              </a:cxn>
              <a:cxn ang="0">
                <a:pos x="157" y="596"/>
              </a:cxn>
              <a:cxn ang="0">
                <a:pos x="361" y="0"/>
              </a:cxn>
              <a:cxn ang="0">
                <a:pos x="467" y="35"/>
              </a:cxn>
              <a:cxn ang="0">
                <a:pos x="471" y="61"/>
              </a:cxn>
              <a:cxn ang="0">
                <a:pos x="498" y="63"/>
              </a:cxn>
              <a:cxn ang="0">
                <a:pos x="552" y="165"/>
              </a:cxn>
              <a:cxn ang="0">
                <a:pos x="539" y="201"/>
              </a:cxn>
              <a:cxn ang="0">
                <a:pos x="623" y="268"/>
              </a:cxn>
              <a:cxn ang="0">
                <a:pos x="764" y="264"/>
              </a:cxn>
              <a:cxn ang="0">
                <a:pos x="870" y="311"/>
              </a:cxn>
              <a:cxn ang="0">
                <a:pos x="920" y="301"/>
              </a:cxn>
              <a:cxn ang="0">
                <a:pos x="1241" y="311"/>
              </a:cxn>
              <a:cxn ang="0">
                <a:pos x="1605" y="397"/>
              </a:cxn>
              <a:cxn ang="0">
                <a:pos x="1624" y="442"/>
              </a:cxn>
              <a:cxn ang="0">
                <a:pos x="1666" y="508"/>
              </a:cxn>
              <a:cxn ang="0">
                <a:pos x="1610" y="596"/>
              </a:cxn>
              <a:cxn ang="0">
                <a:pos x="1544" y="697"/>
              </a:cxn>
              <a:cxn ang="0">
                <a:pos x="1466" y="771"/>
              </a:cxn>
              <a:cxn ang="0">
                <a:pos x="1455" y="822"/>
              </a:cxn>
              <a:cxn ang="0">
                <a:pos x="1499" y="876"/>
              </a:cxn>
              <a:cxn ang="0">
                <a:pos x="1448" y="990"/>
              </a:cxn>
              <a:cxn ang="0">
                <a:pos x="1350" y="1423"/>
              </a:cxn>
              <a:cxn ang="0">
                <a:pos x="785" y="1281"/>
              </a:cxn>
              <a:cxn ang="0">
                <a:pos x="0" y="1060"/>
              </a:cxn>
            </a:cxnLst>
            <a:rect l="0" t="0" r="r" b="b"/>
            <a:pathLst>
              <a:path w="1666" h="1423">
                <a:moveTo>
                  <a:pt x="0" y="1060"/>
                </a:moveTo>
                <a:lnTo>
                  <a:pt x="28" y="804"/>
                </a:lnTo>
                <a:lnTo>
                  <a:pt x="157" y="596"/>
                </a:lnTo>
                <a:lnTo>
                  <a:pt x="361" y="0"/>
                </a:lnTo>
                <a:lnTo>
                  <a:pt x="467" y="35"/>
                </a:lnTo>
                <a:lnTo>
                  <a:pt x="471" y="61"/>
                </a:lnTo>
                <a:lnTo>
                  <a:pt x="498" y="63"/>
                </a:lnTo>
                <a:lnTo>
                  <a:pt x="552" y="165"/>
                </a:lnTo>
                <a:lnTo>
                  <a:pt x="539" y="201"/>
                </a:lnTo>
                <a:lnTo>
                  <a:pt x="623" y="268"/>
                </a:lnTo>
                <a:lnTo>
                  <a:pt x="764" y="264"/>
                </a:lnTo>
                <a:lnTo>
                  <a:pt x="870" y="311"/>
                </a:lnTo>
                <a:lnTo>
                  <a:pt x="920" y="301"/>
                </a:lnTo>
                <a:lnTo>
                  <a:pt x="1241" y="311"/>
                </a:lnTo>
                <a:lnTo>
                  <a:pt x="1605" y="397"/>
                </a:lnTo>
                <a:lnTo>
                  <a:pt x="1624" y="442"/>
                </a:lnTo>
                <a:lnTo>
                  <a:pt x="1666" y="508"/>
                </a:lnTo>
                <a:lnTo>
                  <a:pt x="1610" y="596"/>
                </a:lnTo>
                <a:lnTo>
                  <a:pt x="1544" y="697"/>
                </a:lnTo>
                <a:lnTo>
                  <a:pt x="1466" y="771"/>
                </a:lnTo>
                <a:lnTo>
                  <a:pt x="1455" y="822"/>
                </a:lnTo>
                <a:lnTo>
                  <a:pt x="1499" y="876"/>
                </a:lnTo>
                <a:lnTo>
                  <a:pt x="1448" y="990"/>
                </a:lnTo>
                <a:lnTo>
                  <a:pt x="1350" y="1423"/>
                </a:lnTo>
                <a:lnTo>
                  <a:pt x="785" y="1281"/>
                </a:lnTo>
                <a:lnTo>
                  <a:pt x="0" y="106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5" name="Freeform 18"/>
          <p:cNvSpPr>
            <a:spLocks noChangeAspect="1"/>
          </p:cNvSpPr>
          <p:nvPr/>
        </p:nvSpPr>
        <p:spPr bwMode="auto">
          <a:xfrm>
            <a:off x="3437048" y="2695351"/>
            <a:ext cx="1073150" cy="538163"/>
          </a:xfrm>
          <a:custGeom>
            <a:avLst/>
            <a:gdLst/>
            <a:ahLst/>
            <a:cxnLst>
              <a:cxn ang="0">
                <a:pos x="0" y="528"/>
              </a:cxn>
              <a:cxn ang="0">
                <a:pos x="49" y="0"/>
              </a:cxn>
              <a:cxn ang="0">
                <a:pos x="1115" y="66"/>
              </a:cxn>
              <a:cxn ang="0">
                <a:pos x="1185" y="119"/>
              </a:cxn>
              <a:cxn ang="0">
                <a:pos x="1312" y="115"/>
              </a:cxn>
              <a:cxn ang="0">
                <a:pos x="1371" y="129"/>
              </a:cxn>
              <a:cxn ang="0">
                <a:pos x="1444" y="158"/>
              </a:cxn>
              <a:cxn ang="0">
                <a:pos x="1478" y="204"/>
              </a:cxn>
              <a:cxn ang="0">
                <a:pos x="1511" y="214"/>
              </a:cxn>
              <a:cxn ang="0">
                <a:pos x="1571" y="376"/>
              </a:cxn>
              <a:cxn ang="0">
                <a:pos x="1573" y="429"/>
              </a:cxn>
              <a:cxn ang="0">
                <a:pos x="1611" y="504"/>
              </a:cxn>
              <a:cxn ang="0">
                <a:pos x="1629" y="630"/>
              </a:cxn>
              <a:cxn ang="0">
                <a:pos x="1619" y="667"/>
              </a:cxn>
              <a:cxn ang="0">
                <a:pos x="1643" y="708"/>
              </a:cxn>
              <a:cxn ang="0">
                <a:pos x="1726" y="866"/>
              </a:cxn>
              <a:cxn ang="0">
                <a:pos x="958" y="855"/>
              </a:cxn>
              <a:cxn ang="0">
                <a:pos x="378" y="825"/>
              </a:cxn>
              <a:cxn ang="0">
                <a:pos x="393" y="562"/>
              </a:cxn>
              <a:cxn ang="0">
                <a:pos x="0" y="528"/>
              </a:cxn>
            </a:cxnLst>
            <a:rect l="0" t="0" r="r" b="b"/>
            <a:pathLst>
              <a:path w="1726" h="866">
                <a:moveTo>
                  <a:pt x="0" y="528"/>
                </a:moveTo>
                <a:lnTo>
                  <a:pt x="49" y="0"/>
                </a:lnTo>
                <a:lnTo>
                  <a:pt x="1115" y="66"/>
                </a:lnTo>
                <a:lnTo>
                  <a:pt x="1185" y="119"/>
                </a:lnTo>
                <a:lnTo>
                  <a:pt x="1312" y="115"/>
                </a:lnTo>
                <a:lnTo>
                  <a:pt x="1371" y="129"/>
                </a:lnTo>
                <a:lnTo>
                  <a:pt x="1444" y="158"/>
                </a:lnTo>
                <a:lnTo>
                  <a:pt x="1478" y="204"/>
                </a:lnTo>
                <a:lnTo>
                  <a:pt x="1511" y="214"/>
                </a:lnTo>
                <a:lnTo>
                  <a:pt x="1571" y="376"/>
                </a:lnTo>
                <a:lnTo>
                  <a:pt x="1573" y="429"/>
                </a:lnTo>
                <a:lnTo>
                  <a:pt x="1611" y="504"/>
                </a:lnTo>
                <a:lnTo>
                  <a:pt x="1629" y="630"/>
                </a:lnTo>
                <a:lnTo>
                  <a:pt x="1619" y="667"/>
                </a:lnTo>
                <a:lnTo>
                  <a:pt x="1643" y="708"/>
                </a:lnTo>
                <a:lnTo>
                  <a:pt x="1726" y="866"/>
                </a:lnTo>
                <a:lnTo>
                  <a:pt x="958" y="855"/>
                </a:lnTo>
                <a:lnTo>
                  <a:pt x="378" y="825"/>
                </a:lnTo>
                <a:lnTo>
                  <a:pt x="393" y="562"/>
                </a:lnTo>
                <a:lnTo>
                  <a:pt x="0" y="528"/>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36" name="Freeform 19"/>
          <p:cNvSpPr>
            <a:spLocks noChangeAspect="1"/>
          </p:cNvSpPr>
          <p:nvPr/>
        </p:nvSpPr>
        <p:spPr bwMode="auto">
          <a:xfrm>
            <a:off x="1901936" y="1503901"/>
            <a:ext cx="776287" cy="1252537"/>
          </a:xfrm>
          <a:custGeom>
            <a:avLst/>
            <a:gdLst/>
            <a:ahLst/>
            <a:cxnLst>
              <a:cxn ang="0">
                <a:pos x="0" y="1790"/>
              </a:cxn>
              <a:cxn ang="0">
                <a:pos x="98" y="1357"/>
              </a:cxn>
              <a:cxn ang="0">
                <a:pos x="149" y="1243"/>
              </a:cxn>
              <a:cxn ang="0">
                <a:pos x="105" y="1189"/>
              </a:cxn>
              <a:cxn ang="0">
                <a:pos x="116" y="1138"/>
              </a:cxn>
              <a:cxn ang="0">
                <a:pos x="194" y="1064"/>
              </a:cxn>
              <a:cxn ang="0">
                <a:pos x="260" y="963"/>
              </a:cxn>
              <a:cxn ang="0">
                <a:pos x="316" y="875"/>
              </a:cxn>
              <a:cxn ang="0">
                <a:pos x="274" y="809"/>
              </a:cxn>
              <a:cxn ang="0">
                <a:pos x="255" y="764"/>
              </a:cxn>
              <a:cxn ang="0">
                <a:pos x="262" y="652"/>
              </a:cxn>
              <a:cxn ang="0">
                <a:pos x="415" y="0"/>
              </a:cxn>
              <a:cxn ang="0">
                <a:pos x="582" y="37"/>
              </a:cxn>
              <a:cxn ang="0">
                <a:pos x="526" y="291"/>
              </a:cxn>
              <a:cxn ang="0">
                <a:pos x="563" y="380"/>
              </a:cxn>
              <a:cxn ang="0">
                <a:pos x="566" y="439"/>
              </a:cxn>
              <a:cxn ang="0">
                <a:pos x="545" y="447"/>
              </a:cxn>
              <a:cxn ang="0">
                <a:pos x="610" y="509"/>
              </a:cxn>
              <a:cxn ang="0">
                <a:pos x="677" y="671"/>
              </a:cxn>
              <a:cxn ang="0">
                <a:pos x="700" y="664"/>
              </a:cxn>
              <a:cxn ang="0">
                <a:pos x="702" y="689"/>
              </a:cxn>
              <a:cxn ang="0">
                <a:pos x="733" y="697"/>
              </a:cxn>
              <a:cxn ang="0">
                <a:pos x="757" y="701"/>
              </a:cxn>
              <a:cxn ang="0">
                <a:pos x="699" y="817"/>
              </a:cxn>
              <a:cxn ang="0">
                <a:pos x="707" y="897"/>
              </a:cxn>
              <a:cxn ang="0">
                <a:pos x="662" y="972"/>
              </a:cxn>
              <a:cxn ang="0">
                <a:pos x="692" y="1006"/>
              </a:cxn>
              <a:cxn ang="0">
                <a:pos x="777" y="957"/>
              </a:cxn>
              <a:cxn ang="0">
                <a:pos x="840" y="1215"/>
              </a:cxn>
              <a:cxn ang="0">
                <a:pos x="877" y="1226"/>
              </a:cxn>
              <a:cxn ang="0">
                <a:pos x="886" y="1305"/>
              </a:cxn>
              <a:cxn ang="0">
                <a:pos x="917" y="1338"/>
              </a:cxn>
              <a:cxn ang="0">
                <a:pos x="945" y="1308"/>
              </a:cxn>
              <a:cxn ang="0">
                <a:pos x="999" y="1334"/>
              </a:cxn>
              <a:cxn ang="0">
                <a:pos x="1034" y="1305"/>
              </a:cxn>
              <a:cxn ang="0">
                <a:pos x="1150" y="1331"/>
              </a:cxn>
              <a:cxn ang="0">
                <a:pos x="1176" y="1335"/>
              </a:cxn>
              <a:cxn ang="0">
                <a:pos x="1202" y="1284"/>
              </a:cxn>
              <a:cxn ang="0">
                <a:pos x="1249" y="1367"/>
              </a:cxn>
              <a:cxn ang="0">
                <a:pos x="1142" y="2016"/>
              </a:cxn>
              <a:cxn ang="0">
                <a:pos x="567" y="1913"/>
              </a:cxn>
              <a:cxn ang="0">
                <a:pos x="0" y="1790"/>
              </a:cxn>
            </a:cxnLst>
            <a:rect l="0" t="0" r="r" b="b"/>
            <a:pathLst>
              <a:path w="1249" h="2016">
                <a:moveTo>
                  <a:pt x="0" y="1790"/>
                </a:moveTo>
                <a:lnTo>
                  <a:pt x="98" y="1357"/>
                </a:lnTo>
                <a:lnTo>
                  <a:pt x="149" y="1243"/>
                </a:lnTo>
                <a:lnTo>
                  <a:pt x="105" y="1189"/>
                </a:lnTo>
                <a:lnTo>
                  <a:pt x="116" y="1138"/>
                </a:lnTo>
                <a:lnTo>
                  <a:pt x="194" y="1064"/>
                </a:lnTo>
                <a:lnTo>
                  <a:pt x="260" y="963"/>
                </a:lnTo>
                <a:lnTo>
                  <a:pt x="316" y="875"/>
                </a:lnTo>
                <a:lnTo>
                  <a:pt x="274" y="809"/>
                </a:lnTo>
                <a:lnTo>
                  <a:pt x="255" y="764"/>
                </a:lnTo>
                <a:lnTo>
                  <a:pt x="262" y="652"/>
                </a:lnTo>
                <a:lnTo>
                  <a:pt x="415" y="0"/>
                </a:lnTo>
                <a:lnTo>
                  <a:pt x="582" y="37"/>
                </a:lnTo>
                <a:lnTo>
                  <a:pt x="526" y="291"/>
                </a:lnTo>
                <a:lnTo>
                  <a:pt x="563" y="380"/>
                </a:lnTo>
                <a:lnTo>
                  <a:pt x="566" y="439"/>
                </a:lnTo>
                <a:lnTo>
                  <a:pt x="545" y="447"/>
                </a:lnTo>
                <a:lnTo>
                  <a:pt x="610" y="509"/>
                </a:lnTo>
                <a:lnTo>
                  <a:pt x="677" y="671"/>
                </a:lnTo>
                <a:lnTo>
                  <a:pt x="700" y="664"/>
                </a:lnTo>
                <a:lnTo>
                  <a:pt x="702" y="689"/>
                </a:lnTo>
                <a:lnTo>
                  <a:pt x="733" y="697"/>
                </a:lnTo>
                <a:lnTo>
                  <a:pt x="757" y="701"/>
                </a:lnTo>
                <a:lnTo>
                  <a:pt x="699" y="817"/>
                </a:lnTo>
                <a:lnTo>
                  <a:pt x="707" y="897"/>
                </a:lnTo>
                <a:lnTo>
                  <a:pt x="662" y="972"/>
                </a:lnTo>
                <a:lnTo>
                  <a:pt x="692" y="1006"/>
                </a:lnTo>
                <a:lnTo>
                  <a:pt x="777" y="957"/>
                </a:lnTo>
                <a:lnTo>
                  <a:pt x="840" y="1215"/>
                </a:lnTo>
                <a:lnTo>
                  <a:pt x="877" y="1226"/>
                </a:lnTo>
                <a:lnTo>
                  <a:pt x="886" y="1305"/>
                </a:lnTo>
                <a:lnTo>
                  <a:pt x="917" y="1338"/>
                </a:lnTo>
                <a:lnTo>
                  <a:pt x="945" y="1308"/>
                </a:lnTo>
                <a:lnTo>
                  <a:pt x="999" y="1334"/>
                </a:lnTo>
                <a:lnTo>
                  <a:pt x="1034" y="1305"/>
                </a:lnTo>
                <a:lnTo>
                  <a:pt x="1150" y="1331"/>
                </a:lnTo>
                <a:lnTo>
                  <a:pt x="1176" y="1335"/>
                </a:lnTo>
                <a:lnTo>
                  <a:pt x="1202" y="1284"/>
                </a:lnTo>
                <a:lnTo>
                  <a:pt x="1249" y="1367"/>
                </a:lnTo>
                <a:lnTo>
                  <a:pt x="1142" y="2016"/>
                </a:lnTo>
                <a:lnTo>
                  <a:pt x="567" y="1913"/>
                </a:lnTo>
                <a:lnTo>
                  <a:pt x="0" y="179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7" name="Freeform 21"/>
          <p:cNvSpPr>
            <a:spLocks noChangeAspect="1"/>
          </p:cNvSpPr>
          <p:nvPr/>
        </p:nvSpPr>
        <p:spPr bwMode="auto">
          <a:xfrm>
            <a:off x="965314" y="2389727"/>
            <a:ext cx="1030287" cy="1768475"/>
          </a:xfrm>
          <a:custGeom>
            <a:avLst/>
            <a:gdLst/>
            <a:ahLst/>
            <a:cxnLst>
              <a:cxn ang="0">
                <a:pos x="37" y="515"/>
              </a:cxn>
              <a:cxn ang="0">
                <a:pos x="57" y="575"/>
              </a:cxn>
              <a:cxn ang="0">
                <a:pos x="9" y="799"/>
              </a:cxn>
              <a:cxn ang="0">
                <a:pos x="41" y="863"/>
              </a:cxn>
              <a:cxn ang="0">
                <a:pos x="171" y="1156"/>
              </a:cxn>
              <a:cxn ang="0">
                <a:pos x="185" y="1149"/>
              </a:cxn>
              <a:cxn ang="0">
                <a:pos x="192" y="1085"/>
              </a:cxn>
              <a:cxn ang="0">
                <a:pos x="214" y="1075"/>
              </a:cxn>
              <a:cxn ang="0">
                <a:pos x="235" y="1092"/>
              </a:cxn>
              <a:cxn ang="0">
                <a:pos x="196" y="1129"/>
              </a:cxn>
              <a:cxn ang="0">
                <a:pos x="212" y="1152"/>
              </a:cxn>
              <a:cxn ang="0">
                <a:pos x="246" y="1278"/>
              </a:cxn>
              <a:cxn ang="0">
                <a:pos x="224" y="1270"/>
              </a:cxn>
              <a:cxn ang="0">
                <a:pos x="179" y="1222"/>
              </a:cxn>
              <a:cxn ang="0">
                <a:pos x="192" y="1173"/>
              </a:cxn>
              <a:cxn ang="0">
                <a:pos x="170" y="1175"/>
              </a:cxn>
              <a:cxn ang="0">
                <a:pos x="142" y="1227"/>
              </a:cxn>
              <a:cxn ang="0">
                <a:pos x="152" y="1342"/>
              </a:cxn>
              <a:cxn ang="0">
                <a:pos x="179" y="1394"/>
              </a:cxn>
              <a:cxn ang="0">
                <a:pos x="238" y="1440"/>
              </a:cxn>
              <a:cxn ang="0">
                <a:pos x="219" y="1497"/>
              </a:cxn>
              <a:cxn ang="0">
                <a:pos x="185" y="1507"/>
              </a:cxn>
              <a:cxn ang="0">
                <a:pos x="179" y="1579"/>
              </a:cxn>
              <a:cxn ang="0">
                <a:pos x="260" y="1749"/>
              </a:cxn>
              <a:cxn ang="0">
                <a:pos x="325" y="1853"/>
              </a:cxn>
              <a:cxn ang="0">
                <a:pos x="315" y="1916"/>
              </a:cxn>
              <a:cxn ang="0">
                <a:pos x="355" y="1958"/>
              </a:cxn>
              <a:cxn ang="0">
                <a:pos x="338" y="1999"/>
              </a:cxn>
              <a:cxn ang="0">
                <a:pos x="314" y="2096"/>
              </a:cxn>
              <a:cxn ang="0">
                <a:pos x="344" y="2133"/>
              </a:cxn>
              <a:cxn ang="0">
                <a:pos x="545" y="2203"/>
              </a:cxn>
              <a:cxn ang="0">
                <a:pos x="628" y="2315"/>
              </a:cxn>
              <a:cxn ang="0">
                <a:pos x="724" y="2353"/>
              </a:cxn>
              <a:cxn ang="0">
                <a:pos x="725" y="2419"/>
              </a:cxn>
              <a:cxn ang="0">
                <a:pos x="789" y="2437"/>
              </a:cxn>
              <a:cxn ang="0">
                <a:pos x="874" y="2552"/>
              </a:cxn>
              <a:cxn ang="0">
                <a:pos x="921" y="2651"/>
              </a:cxn>
              <a:cxn ang="0">
                <a:pos x="924" y="2804"/>
              </a:cxn>
              <a:cxn ang="0">
                <a:pos x="1512" y="2842"/>
              </a:cxn>
              <a:cxn ang="0">
                <a:pos x="1477" y="2777"/>
              </a:cxn>
              <a:cxn ang="0">
                <a:pos x="1494" y="2688"/>
              </a:cxn>
              <a:cxn ang="0">
                <a:pos x="1589" y="2531"/>
              </a:cxn>
              <a:cxn ang="0">
                <a:pos x="1658" y="2488"/>
              </a:cxn>
              <a:cxn ang="0">
                <a:pos x="1616" y="2433"/>
              </a:cxn>
              <a:cxn ang="0">
                <a:pos x="1592" y="2278"/>
              </a:cxn>
              <a:cxn ang="0">
                <a:pos x="805" y="1096"/>
              </a:cxn>
              <a:cxn ang="0">
                <a:pos x="746" y="977"/>
              </a:cxn>
              <a:cxn ang="0">
                <a:pos x="942" y="221"/>
              </a:cxn>
              <a:cxn ang="0">
                <a:pos x="157" y="0"/>
              </a:cxn>
              <a:cxn ang="0">
                <a:pos x="137" y="44"/>
              </a:cxn>
              <a:cxn ang="0">
                <a:pos x="142" y="142"/>
              </a:cxn>
              <a:cxn ang="0">
                <a:pos x="0" y="378"/>
              </a:cxn>
              <a:cxn ang="0">
                <a:pos x="37" y="515"/>
              </a:cxn>
            </a:cxnLst>
            <a:rect l="0" t="0" r="r" b="b"/>
            <a:pathLst>
              <a:path w="1658" h="2842">
                <a:moveTo>
                  <a:pt x="37" y="515"/>
                </a:moveTo>
                <a:lnTo>
                  <a:pt x="57" y="575"/>
                </a:lnTo>
                <a:lnTo>
                  <a:pt x="9" y="799"/>
                </a:lnTo>
                <a:lnTo>
                  <a:pt x="41" y="863"/>
                </a:lnTo>
                <a:lnTo>
                  <a:pt x="171" y="1156"/>
                </a:lnTo>
                <a:lnTo>
                  <a:pt x="185" y="1149"/>
                </a:lnTo>
                <a:lnTo>
                  <a:pt x="192" y="1085"/>
                </a:lnTo>
                <a:lnTo>
                  <a:pt x="214" y="1075"/>
                </a:lnTo>
                <a:lnTo>
                  <a:pt x="235" y="1092"/>
                </a:lnTo>
                <a:lnTo>
                  <a:pt x="196" y="1129"/>
                </a:lnTo>
                <a:lnTo>
                  <a:pt x="212" y="1152"/>
                </a:lnTo>
                <a:lnTo>
                  <a:pt x="246" y="1278"/>
                </a:lnTo>
                <a:lnTo>
                  <a:pt x="224" y="1270"/>
                </a:lnTo>
                <a:lnTo>
                  <a:pt x="179" y="1222"/>
                </a:lnTo>
                <a:lnTo>
                  <a:pt x="192" y="1173"/>
                </a:lnTo>
                <a:lnTo>
                  <a:pt x="170" y="1175"/>
                </a:lnTo>
                <a:lnTo>
                  <a:pt x="142" y="1227"/>
                </a:lnTo>
                <a:lnTo>
                  <a:pt x="152" y="1342"/>
                </a:lnTo>
                <a:lnTo>
                  <a:pt x="179" y="1394"/>
                </a:lnTo>
                <a:lnTo>
                  <a:pt x="238" y="1440"/>
                </a:lnTo>
                <a:lnTo>
                  <a:pt x="219" y="1497"/>
                </a:lnTo>
                <a:lnTo>
                  <a:pt x="185" y="1507"/>
                </a:lnTo>
                <a:lnTo>
                  <a:pt x="179" y="1579"/>
                </a:lnTo>
                <a:lnTo>
                  <a:pt x="260" y="1749"/>
                </a:lnTo>
                <a:lnTo>
                  <a:pt x="325" y="1853"/>
                </a:lnTo>
                <a:lnTo>
                  <a:pt x="315" y="1916"/>
                </a:lnTo>
                <a:lnTo>
                  <a:pt x="355" y="1958"/>
                </a:lnTo>
                <a:lnTo>
                  <a:pt x="338" y="1999"/>
                </a:lnTo>
                <a:lnTo>
                  <a:pt x="314" y="2096"/>
                </a:lnTo>
                <a:lnTo>
                  <a:pt x="344" y="2133"/>
                </a:lnTo>
                <a:lnTo>
                  <a:pt x="545" y="2203"/>
                </a:lnTo>
                <a:lnTo>
                  <a:pt x="628" y="2315"/>
                </a:lnTo>
                <a:lnTo>
                  <a:pt x="724" y="2353"/>
                </a:lnTo>
                <a:lnTo>
                  <a:pt x="725" y="2419"/>
                </a:lnTo>
                <a:lnTo>
                  <a:pt x="789" y="2437"/>
                </a:lnTo>
                <a:lnTo>
                  <a:pt x="874" y="2552"/>
                </a:lnTo>
                <a:lnTo>
                  <a:pt x="921" y="2651"/>
                </a:lnTo>
                <a:lnTo>
                  <a:pt x="924" y="2804"/>
                </a:lnTo>
                <a:lnTo>
                  <a:pt x="1512" y="2842"/>
                </a:lnTo>
                <a:lnTo>
                  <a:pt x="1477" y="2777"/>
                </a:lnTo>
                <a:lnTo>
                  <a:pt x="1494" y="2688"/>
                </a:lnTo>
                <a:lnTo>
                  <a:pt x="1589" y="2531"/>
                </a:lnTo>
                <a:lnTo>
                  <a:pt x="1658" y="2488"/>
                </a:lnTo>
                <a:lnTo>
                  <a:pt x="1616" y="2433"/>
                </a:lnTo>
                <a:lnTo>
                  <a:pt x="1592" y="2278"/>
                </a:lnTo>
                <a:lnTo>
                  <a:pt x="805" y="1096"/>
                </a:lnTo>
                <a:lnTo>
                  <a:pt x="746" y="977"/>
                </a:lnTo>
                <a:lnTo>
                  <a:pt x="942" y="221"/>
                </a:lnTo>
                <a:lnTo>
                  <a:pt x="157" y="0"/>
                </a:lnTo>
                <a:lnTo>
                  <a:pt x="137" y="44"/>
                </a:lnTo>
                <a:lnTo>
                  <a:pt x="142" y="142"/>
                </a:lnTo>
                <a:lnTo>
                  <a:pt x="0" y="378"/>
                </a:lnTo>
                <a:lnTo>
                  <a:pt x="37" y="515"/>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38" name="Freeform 22"/>
          <p:cNvSpPr>
            <a:spLocks noChangeAspect="1"/>
          </p:cNvSpPr>
          <p:nvPr/>
        </p:nvSpPr>
        <p:spPr bwMode="auto">
          <a:xfrm>
            <a:off x="4701492" y="4376483"/>
            <a:ext cx="728663" cy="642937"/>
          </a:xfrm>
          <a:custGeom>
            <a:avLst/>
            <a:gdLst/>
            <a:ahLst/>
            <a:cxnLst>
              <a:cxn ang="0">
                <a:pos x="12" y="286"/>
              </a:cxn>
              <a:cxn ang="0">
                <a:pos x="56" y="392"/>
              </a:cxn>
              <a:cxn ang="0">
                <a:pos x="118" y="574"/>
              </a:cxn>
              <a:cxn ang="0">
                <a:pos x="82" y="699"/>
              </a:cxn>
              <a:cxn ang="0">
                <a:pos x="89" y="789"/>
              </a:cxn>
              <a:cxn ang="0">
                <a:pos x="40" y="855"/>
              </a:cxn>
              <a:cxn ang="0">
                <a:pos x="217" y="856"/>
              </a:cxn>
              <a:cxn ang="0">
                <a:pos x="465" y="903"/>
              </a:cxn>
              <a:cxn ang="0">
                <a:pos x="491" y="836"/>
              </a:cxn>
              <a:cxn ang="0">
                <a:pos x="588" y="915"/>
              </a:cxn>
              <a:cxn ang="0">
                <a:pos x="649" y="921"/>
              </a:cxn>
              <a:cxn ang="0">
                <a:pos x="692" y="992"/>
              </a:cxn>
              <a:cxn ang="0">
                <a:pos x="764" y="1019"/>
              </a:cxn>
              <a:cxn ang="0">
                <a:pos x="817" y="981"/>
              </a:cxn>
              <a:cxn ang="0">
                <a:pos x="850" y="989"/>
              </a:cxn>
              <a:cxn ang="0">
                <a:pos x="894" y="1014"/>
              </a:cxn>
              <a:cxn ang="0">
                <a:pos x="946" y="973"/>
              </a:cxn>
              <a:cxn ang="0">
                <a:pos x="935" y="911"/>
              </a:cxn>
              <a:cxn ang="0">
                <a:pos x="979" y="915"/>
              </a:cxn>
              <a:cxn ang="0">
                <a:pos x="1026" y="945"/>
              </a:cxn>
              <a:cxn ang="0">
                <a:pos x="1064" y="960"/>
              </a:cxn>
              <a:cxn ang="0">
                <a:pos x="1102" y="999"/>
              </a:cxn>
              <a:cxn ang="0">
                <a:pos x="1123" y="1000"/>
              </a:cxn>
              <a:cxn ang="0">
                <a:pos x="1145" y="997"/>
              </a:cxn>
              <a:cxn ang="0">
                <a:pos x="1174" y="970"/>
              </a:cxn>
              <a:cxn ang="0">
                <a:pos x="1126" y="947"/>
              </a:cxn>
              <a:cxn ang="0">
                <a:pos x="1087" y="923"/>
              </a:cxn>
              <a:cxn ang="0">
                <a:pos x="1030" y="871"/>
              </a:cxn>
              <a:cxn ang="0">
                <a:pos x="1071" y="845"/>
              </a:cxn>
              <a:cxn ang="0">
                <a:pos x="1096" y="815"/>
              </a:cxn>
              <a:cxn ang="0">
                <a:pos x="1116" y="775"/>
              </a:cxn>
              <a:cxn ang="0">
                <a:pos x="1083" y="748"/>
              </a:cxn>
              <a:cxn ang="0">
                <a:pos x="1020" y="800"/>
              </a:cxn>
              <a:cxn ang="0">
                <a:pos x="979" y="758"/>
              </a:cxn>
              <a:cxn ang="0">
                <a:pos x="1001" y="758"/>
              </a:cxn>
              <a:cxn ang="0">
                <a:pos x="995" y="740"/>
              </a:cxn>
              <a:cxn ang="0">
                <a:pos x="983" y="741"/>
              </a:cxn>
              <a:cxn ang="0">
                <a:pos x="939" y="758"/>
              </a:cxn>
              <a:cxn ang="0">
                <a:pos x="838" y="749"/>
              </a:cxn>
              <a:cxn ang="0">
                <a:pos x="875" y="675"/>
              </a:cxn>
              <a:cxn ang="0">
                <a:pos x="938" y="701"/>
              </a:cxn>
              <a:cxn ang="0">
                <a:pos x="964" y="596"/>
              </a:cxn>
              <a:cxn ang="0">
                <a:pos x="555" y="525"/>
              </a:cxn>
              <a:cxn ang="0">
                <a:pos x="605" y="330"/>
              </a:cxn>
              <a:cxn ang="0">
                <a:pos x="655" y="204"/>
              </a:cxn>
              <a:cxn ang="0">
                <a:pos x="627" y="0"/>
              </a:cxn>
            </a:cxnLst>
            <a:rect l="0" t="0" r="r" b="b"/>
            <a:pathLst>
              <a:path w="1174" h="1037">
                <a:moveTo>
                  <a:pt x="0" y="10"/>
                </a:moveTo>
                <a:lnTo>
                  <a:pt x="12" y="286"/>
                </a:lnTo>
                <a:lnTo>
                  <a:pt x="45" y="321"/>
                </a:lnTo>
                <a:lnTo>
                  <a:pt x="56" y="392"/>
                </a:lnTo>
                <a:lnTo>
                  <a:pt x="121" y="491"/>
                </a:lnTo>
                <a:lnTo>
                  <a:pt x="118" y="574"/>
                </a:lnTo>
                <a:lnTo>
                  <a:pt x="81" y="654"/>
                </a:lnTo>
                <a:lnTo>
                  <a:pt x="82" y="699"/>
                </a:lnTo>
                <a:lnTo>
                  <a:pt x="94" y="744"/>
                </a:lnTo>
                <a:lnTo>
                  <a:pt x="89" y="789"/>
                </a:lnTo>
                <a:lnTo>
                  <a:pt x="68" y="818"/>
                </a:lnTo>
                <a:lnTo>
                  <a:pt x="40" y="855"/>
                </a:lnTo>
                <a:lnTo>
                  <a:pt x="59" y="877"/>
                </a:lnTo>
                <a:lnTo>
                  <a:pt x="217" y="856"/>
                </a:lnTo>
                <a:lnTo>
                  <a:pt x="343" y="910"/>
                </a:lnTo>
                <a:lnTo>
                  <a:pt x="465" y="903"/>
                </a:lnTo>
                <a:lnTo>
                  <a:pt x="451" y="867"/>
                </a:lnTo>
                <a:lnTo>
                  <a:pt x="491" y="836"/>
                </a:lnTo>
                <a:lnTo>
                  <a:pt x="576" y="855"/>
                </a:lnTo>
                <a:lnTo>
                  <a:pt x="588" y="915"/>
                </a:lnTo>
                <a:lnTo>
                  <a:pt x="613" y="907"/>
                </a:lnTo>
                <a:lnTo>
                  <a:pt x="649" y="921"/>
                </a:lnTo>
                <a:lnTo>
                  <a:pt x="684" y="958"/>
                </a:lnTo>
                <a:lnTo>
                  <a:pt x="692" y="992"/>
                </a:lnTo>
                <a:lnTo>
                  <a:pt x="729" y="997"/>
                </a:lnTo>
                <a:lnTo>
                  <a:pt x="764" y="1019"/>
                </a:lnTo>
                <a:lnTo>
                  <a:pt x="791" y="1010"/>
                </a:lnTo>
                <a:lnTo>
                  <a:pt x="817" y="981"/>
                </a:lnTo>
                <a:lnTo>
                  <a:pt x="814" y="958"/>
                </a:lnTo>
                <a:lnTo>
                  <a:pt x="850" y="989"/>
                </a:lnTo>
                <a:lnTo>
                  <a:pt x="868" y="962"/>
                </a:lnTo>
                <a:lnTo>
                  <a:pt x="894" y="1014"/>
                </a:lnTo>
                <a:lnTo>
                  <a:pt x="932" y="989"/>
                </a:lnTo>
                <a:lnTo>
                  <a:pt x="946" y="973"/>
                </a:lnTo>
                <a:lnTo>
                  <a:pt x="932" y="958"/>
                </a:lnTo>
                <a:lnTo>
                  <a:pt x="935" y="911"/>
                </a:lnTo>
                <a:lnTo>
                  <a:pt x="946" y="911"/>
                </a:lnTo>
                <a:lnTo>
                  <a:pt x="979" y="915"/>
                </a:lnTo>
                <a:lnTo>
                  <a:pt x="987" y="947"/>
                </a:lnTo>
                <a:lnTo>
                  <a:pt x="1026" y="945"/>
                </a:lnTo>
                <a:lnTo>
                  <a:pt x="1057" y="966"/>
                </a:lnTo>
                <a:lnTo>
                  <a:pt x="1064" y="960"/>
                </a:lnTo>
                <a:lnTo>
                  <a:pt x="1076" y="985"/>
                </a:lnTo>
                <a:lnTo>
                  <a:pt x="1102" y="999"/>
                </a:lnTo>
                <a:lnTo>
                  <a:pt x="1090" y="1037"/>
                </a:lnTo>
                <a:lnTo>
                  <a:pt x="1123" y="1000"/>
                </a:lnTo>
                <a:lnTo>
                  <a:pt x="1145" y="1023"/>
                </a:lnTo>
                <a:lnTo>
                  <a:pt x="1145" y="997"/>
                </a:lnTo>
                <a:lnTo>
                  <a:pt x="1174" y="989"/>
                </a:lnTo>
                <a:lnTo>
                  <a:pt x="1174" y="970"/>
                </a:lnTo>
                <a:lnTo>
                  <a:pt x="1144" y="966"/>
                </a:lnTo>
                <a:lnTo>
                  <a:pt x="1126" y="947"/>
                </a:lnTo>
                <a:lnTo>
                  <a:pt x="1100" y="951"/>
                </a:lnTo>
                <a:lnTo>
                  <a:pt x="1087" y="923"/>
                </a:lnTo>
                <a:lnTo>
                  <a:pt x="1057" y="923"/>
                </a:lnTo>
                <a:lnTo>
                  <a:pt x="1030" y="871"/>
                </a:lnTo>
                <a:lnTo>
                  <a:pt x="1046" y="859"/>
                </a:lnTo>
                <a:lnTo>
                  <a:pt x="1071" y="845"/>
                </a:lnTo>
                <a:lnTo>
                  <a:pt x="1075" y="818"/>
                </a:lnTo>
                <a:lnTo>
                  <a:pt x="1096" y="815"/>
                </a:lnTo>
                <a:lnTo>
                  <a:pt x="1126" y="786"/>
                </a:lnTo>
                <a:lnTo>
                  <a:pt x="1116" y="775"/>
                </a:lnTo>
                <a:lnTo>
                  <a:pt x="1116" y="722"/>
                </a:lnTo>
                <a:lnTo>
                  <a:pt x="1083" y="748"/>
                </a:lnTo>
                <a:lnTo>
                  <a:pt x="1048" y="755"/>
                </a:lnTo>
                <a:lnTo>
                  <a:pt x="1020" y="800"/>
                </a:lnTo>
                <a:lnTo>
                  <a:pt x="971" y="775"/>
                </a:lnTo>
                <a:lnTo>
                  <a:pt x="979" y="758"/>
                </a:lnTo>
                <a:lnTo>
                  <a:pt x="1000" y="749"/>
                </a:lnTo>
                <a:lnTo>
                  <a:pt x="1001" y="758"/>
                </a:lnTo>
                <a:lnTo>
                  <a:pt x="1015" y="730"/>
                </a:lnTo>
                <a:lnTo>
                  <a:pt x="995" y="740"/>
                </a:lnTo>
                <a:lnTo>
                  <a:pt x="987" y="728"/>
                </a:lnTo>
                <a:lnTo>
                  <a:pt x="983" y="741"/>
                </a:lnTo>
                <a:lnTo>
                  <a:pt x="960" y="730"/>
                </a:lnTo>
                <a:lnTo>
                  <a:pt x="939" y="758"/>
                </a:lnTo>
                <a:lnTo>
                  <a:pt x="905" y="766"/>
                </a:lnTo>
                <a:lnTo>
                  <a:pt x="838" y="749"/>
                </a:lnTo>
                <a:lnTo>
                  <a:pt x="835" y="733"/>
                </a:lnTo>
                <a:lnTo>
                  <a:pt x="875" y="675"/>
                </a:lnTo>
                <a:lnTo>
                  <a:pt x="912" y="677"/>
                </a:lnTo>
                <a:lnTo>
                  <a:pt x="938" y="701"/>
                </a:lnTo>
                <a:lnTo>
                  <a:pt x="1038" y="721"/>
                </a:lnTo>
                <a:lnTo>
                  <a:pt x="964" y="596"/>
                </a:lnTo>
                <a:lnTo>
                  <a:pt x="978" y="508"/>
                </a:lnTo>
                <a:lnTo>
                  <a:pt x="555" y="525"/>
                </a:lnTo>
                <a:lnTo>
                  <a:pt x="558" y="477"/>
                </a:lnTo>
                <a:lnTo>
                  <a:pt x="605" y="330"/>
                </a:lnTo>
                <a:lnTo>
                  <a:pt x="679" y="233"/>
                </a:lnTo>
                <a:lnTo>
                  <a:pt x="655" y="204"/>
                </a:lnTo>
                <a:lnTo>
                  <a:pt x="664" y="110"/>
                </a:lnTo>
                <a:lnTo>
                  <a:pt x="627" y="0"/>
                </a:lnTo>
                <a:lnTo>
                  <a:pt x="0" y="1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9" name="Freeform 23"/>
          <p:cNvSpPr>
            <a:spLocks noChangeAspect="1"/>
          </p:cNvSpPr>
          <p:nvPr/>
        </p:nvSpPr>
        <p:spPr bwMode="auto">
          <a:xfrm>
            <a:off x="5286489" y="3308887"/>
            <a:ext cx="942975" cy="484188"/>
          </a:xfrm>
          <a:custGeom>
            <a:avLst/>
            <a:gdLst/>
            <a:ahLst/>
            <a:cxnLst>
              <a:cxn ang="0">
                <a:pos x="0" y="778"/>
              </a:cxn>
              <a:cxn ang="0">
                <a:pos x="15" y="741"/>
              </a:cxn>
              <a:cxn ang="0">
                <a:pos x="46" y="735"/>
              </a:cxn>
              <a:cxn ang="0">
                <a:pos x="57" y="652"/>
              </a:cxn>
              <a:cxn ang="0">
                <a:pos x="38" y="644"/>
              </a:cxn>
              <a:cxn ang="0">
                <a:pos x="35" y="624"/>
              </a:cxn>
              <a:cxn ang="0">
                <a:pos x="85" y="578"/>
              </a:cxn>
              <a:cxn ang="0">
                <a:pos x="178" y="611"/>
              </a:cxn>
              <a:cxn ang="0">
                <a:pos x="192" y="519"/>
              </a:cxn>
              <a:cxn ang="0">
                <a:pos x="257" y="493"/>
              </a:cxn>
              <a:cxn ang="0">
                <a:pos x="246" y="472"/>
              </a:cxn>
              <a:cxn ang="0">
                <a:pos x="263" y="415"/>
              </a:cxn>
              <a:cxn ang="0">
                <a:pos x="282" y="386"/>
              </a:cxn>
              <a:cxn ang="0">
                <a:pos x="377" y="367"/>
              </a:cxn>
              <a:cxn ang="0">
                <a:pos x="407" y="375"/>
              </a:cxn>
              <a:cxn ang="0">
                <a:pos x="510" y="342"/>
              </a:cxn>
              <a:cxn ang="0">
                <a:pos x="545" y="374"/>
              </a:cxn>
              <a:cxn ang="0">
                <a:pos x="577" y="298"/>
              </a:cxn>
              <a:cxn ang="0">
                <a:pos x="608" y="279"/>
              </a:cxn>
              <a:cxn ang="0">
                <a:pos x="682" y="320"/>
              </a:cxn>
              <a:cxn ang="0">
                <a:pos x="692" y="274"/>
              </a:cxn>
              <a:cxn ang="0">
                <a:pos x="772" y="174"/>
              </a:cxn>
              <a:cxn ang="0">
                <a:pos x="789" y="115"/>
              </a:cxn>
              <a:cxn ang="0">
                <a:pos x="818" y="123"/>
              </a:cxn>
              <a:cxn ang="0">
                <a:pos x="891" y="71"/>
              </a:cxn>
              <a:cxn ang="0">
                <a:pos x="872" y="28"/>
              </a:cxn>
              <a:cxn ang="0">
                <a:pos x="881" y="2"/>
              </a:cxn>
              <a:cxn ang="0">
                <a:pos x="947" y="0"/>
              </a:cxn>
              <a:cxn ang="0">
                <a:pos x="990" y="15"/>
              </a:cxn>
              <a:cxn ang="0">
                <a:pos x="1012" y="63"/>
              </a:cxn>
              <a:cxn ang="0">
                <a:pos x="1080" y="74"/>
              </a:cxn>
              <a:cxn ang="0">
                <a:pos x="1121" y="96"/>
              </a:cxn>
              <a:cxn ang="0">
                <a:pos x="1216" y="91"/>
              </a:cxn>
              <a:cxn ang="0">
                <a:pos x="1260" y="63"/>
              </a:cxn>
              <a:cxn ang="0">
                <a:pos x="1361" y="128"/>
              </a:cxn>
              <a:cxn ang="0">
                <a:pos x="1398" y="256"/>
              </a:cxn>
              <a:cxn ang="0">
                <a:pos x="1439" y="301"/>
              </a:cxn>
              <a:cxn ang="0">
                <a:pos x="1516" y="346"/>
              </a:cxn>
              <a:cxn ang="0">
                <a:pos x="1460" y="415"/>
              </a:cxn>
              <a:cxn ang="0">
                <a:pos x="1408" y="452"/>
              </a:cxn>
              <a:cxn ang="0">
                <a:pos x="1356" y="517"/>
              </a:cxn>
              <a:cxn ang="0">
                <a:pos x="1354" y="539"/>
              </a:cxn>
              <a:cxn ang="0">
                <a:pos x="1204" y="638"/>
              </a:cxn>
              <a:cxn ang="0">
                <a:pos x="364" y="716"/>
              </a:cxn>
              <a:cxn ang="0">
                <a:pos x="279" y="713"/>
              </a:cxn>
              <a:cxn ang="0">
                <a:pos x="281" y="759"/>
              </a:cxn>
              <a:cxn ang="0">
                <a:pos x="0" y="778"/>
              </a:cxn>
            </a:cxnLst>
            <a:rect l="0" t="0" r="r" b="b"/>
            <a:pathLst>
              <a:path w="1516" h="778">
                <a:moveTo>
                  <a:pt x="0" y="778"/>
                </a:moveTo>
                <a:lnTo>
                  <a:pt x="15" y="741"/>
                </a:lnTo>
                <a:lnTo>
                  <a:pt x="46" y="735"/>
                </a:lnTo>
                <a:lnTo>
                  <a:pt x="57" y="652"/>
                </a:lnTo>
                <a:lnTo>
                  <a:pt x="38" y="644"/>
                </a:lnTo>
                <a:lnTo>
                  <a:pt x="35" y="624"/>
                </a:lnTo>
                <a:lnTo>
                  <a:pt x="85" y="578"/>
                </a:lnTo>
                <a:lnTo>
                  <a:pt x="178" y="611"/>
                </a:lnTo>
                <a:lnTo>
                  <a:pt x="192" y="519"/>
                </a:lnTo>
                <a:lnTo>
                  <a:pt x="257" y="493"/>
                </a:lnTo>
                <a:lnTo>
                  <a:pt x="246" y="472"/>
                </a:lnTo>
                <a:lnTo>
                  <a:pt x="263" y="415"/>
                </a:lnTo>
                <a:lnTo>
                  <a:pt x="282" y="386"/>
                </a:lnTo>
                <a:lnTo>
                  <a:pt x="377" y="367"/>
                </a:lnTo>
                <a:lnTo>
                  <a:pt x="407" y="375"/>
                </a:lnTo>
                <a:lnTo>
                  <a:pt x="510" y="342"/>
                </a:lnTo>
                <a:lnTo>
                  <a:pt x="545" y="374"/>
                </a:lnTo>
                <a:lnTo>
                  <a:pt x="577" y="298"/>
                </a:lnTo>
                <a:lnTo>
                  <a:pt x="608" y="279"/>
                </a:lnTo>
                <a:lnTo>
                  <a:pt x="682" y="320"/>
                </a:lnTo>
                <a:lnTo>
                  <a:pt x="692" y="274"/>
                </a:lnTo>
                <a:lnTo>
                  <a:pt x="772" y="174"/>
                </a:lnTo>
                <a:lnTo>
                  <a:pt x="789" y="115"/>
                </a:lnTo>
                <a:lnTo>
                  <a:pt x="818" y="123"/>
                </a:lnTo>
                <a:lnTo>
                  <a:pt x="891" y="71"/>
                </a:lnTo>
                <a:lnTo>
                  <a:pt x="872" y="28"/>
                </a:lnTo>
                <a:lnTo>
                  <a:pt x="881" y="2"/>
                </a:lnTo>
                <a:lnTo>
                  <a:pt x="947" y="0"/>
                </a:lnTo>
                <a:lnTo>
                  <a:pt x="990" y="15"/>
                </a:lnTo>
                <a:lnTo>
                  <a:pt x="1012" y="63"/>
                </a:lnTo>
                <a:lnTo>
                  <a:pt x="1080" y="74"/>
                </a:lnTo>
                <a:lnTo>
                  <a:pt x="1121" y="96"/>
                </a:lnTo>
                <a:lnTo>
                  <a:pt x="1216" y="91"/>
                </a:lnTo>
                <a:lnTo>
                  <a:pt x="1260" y="63"/>
                </a:lnTo>
                <a:lnTo>
                  <a:pt x="1361" y="128"/>
                </a:lnTo>
                <a:lnTo>
                  <a:pt x="1398" y="256"/>
                </a:lnTo>
                <a:lnTo>
                  <a:pt x="1439" y="301"/>
                </a:lnTo>
                <a:lnTo>
                  <a:pt x="1516" y="346"/>
                </a:lnTo>
                <a:lnTo>
                  <a:pt x="1460" y="415"/>
                </a:lnTo>
                <a:lnTo>
                  <a:pt x="1408" y="452"/>
                </a:lnTo>
                <a:lnTo>
                  <a:pt x="1356" y="517"/>
                </a:lnTo>
                <a:lnTo>
                  <a:pt x="1354" y="539"/>
                </a:lnTo>
                <a:lnTo>
                  <a:pt x="1204" y="638"/>
                </a:lnTo>
                <a:lnTo>
                  <a:pt x="364" y="716"/>
                </a:lnTo>
                <a:lnTo>
                  <a:pt x="279" y="713"/>
                </a:lnTo>
                <a:lnTo>
                  <a:pt x="281" y="759"/>
                </a:lnTo>
                <a:lnTo>
                  <a:pt x="0" y="778"/>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40" name="Freeform 24"/>
          <p:cNvSpPr>
            <a:spLocks noChangeAspect="1"/>
          </p:cNvSpPr>
          <p:nvPr/>
        </p:nvSpPr>
        <p:spPr bwMode="auto">
          <a:xfrm>
            <a:off x="2228964" y="1526128"/>
            <a:ext cx="1328737" cy="846137"/>
          </a:xfrm>
          <a:custGeom>
            <a:avLst/>
            <a:gdLst/>
            <a:ahLst/>
            <a:cxnLst>
              <a:cxn ang="0">
                <a:pos x="0" y="254"/>
              </a:cxn>
              <a:cxn ang="0">
                <a:pos x="37" y="343"/>
              </a:cxn>
              <a:cxn ang="0">
                <a:pos x="40" y="402"/>
              </a:cxn>
              <a:cxn ang="0">
                <a:pos x="19" y="410"/>
              </a:cxn>
              <a:cxn ang="0">
                <a:pos x="84" y="472"/>
              </a:cxn>
              <a:cxn ang="0">
                <a:pos x="151" y="634"/>
              </a:cxn>
              <a:cxn ang="0">
                <a:pos x="174" y="627"/>
              </a:cxn>
              <a:cxn ang="0">
                <a:pos x="176" y="652"/>
              </a:cxn>
              <a:cxn ang="0">
                <a:pos x="207" y="660"/>
              </a:cxn>
              <a:cxn ang="0">
                <a:pos x="231" y="664"/>
              </a:cxn>
              <a:cxn ang="0">
                <a:pos x="173" y="780"/>
              </a:cxn>
              <a:cxn ang="0">
                <a:pos x="181" y="860"/>
              </a:cxn>
              <a:cxn ang="0">
                <a:pos x="136" y="935"/>
              </a:cxn>
              <a:cxn ang="0">
                <a:pos x="166" y="969"/>
              </a:cxn>
              <a:cxn ang="0">
                <a:pos x="251" y="920"/>
              </a:cxn>
              <a:cxn ang="0">
                <a:pos x="314" y="1178"/>
              </a:cxn>
              <a:cxn ang="0">
                <a:pos x="351" y="1189"/>
              </a:cxn>
              <a:cxn ang="0">
                <a:pos x="360" y="1268"/>
              </a:cxn>
              <a:cxn ang="0">
                <a:pos x="391" y="1301"/>
              </a:cxn>
              <a:cxn ang="0">
                <a:pos x="419" y="1271"/>
              </a:cxn>
              <a:cxn ang="0">
                <a:pos x="473" y="1297"/>
              </a:cxn>
              <a:cxn ang="0">
                <a:pos x="508" y="1268"/>
              </a:cxn>
              <a:cxn ang="0">
                <a:pos x="624" y="1294"/>
              </a:cxn>
              <a:cxn ang="0">
                <a:pos x="650" y="1298"/>
              </a:cxn>
              <a:cxn ang="0">
                <a:pos x="676" y="1247"/>
              </a:cxn>
              <a:cxn ang="0">
                <a:pos x="723" y="1330"/>
              </a:cxn>
              <a:cxn ang="0">
                <a:pos x="748" y="1200"/>
              </a:cxn>
              <a:cxn ang="0">
                <a:pos x="1326" y="1286"/>
              </a:cxn>
              <a:cxn ang="0">
                <a:pos x="2045" y="1360"/>
              </a:cxn>
              <a:cxn ang="0">
                <a:pos x="2065" y="1115"/>
              </a:cxn>
              <a:cxn ang="0">
                <a:pos x="2138" y="317"/>
              </a:cxn>
              <a:cxn ang="0">
                <a:pos x="1192" y="206"/>
              </a:cxn>
              <a:cxn ang="0">
                <a:pos x="719" y="128"/>
              </a:cxn>
              <a:cxn ang="0">
                <a:pos x="56" y="0"/>
              </a:cxn>
              <a:cxn ang="0">
                <a:pos x="0" y="254"/>
              </a:cxn>
            </a:cxnLst>
            <a:rect l="0" t="0" r="r" b="b"/>
            <a:pathLst>
              <a:path w="2138" h="1360">
                <a:moveTo>
                  <a:pt x="0" y="254"/>
                </a:moveTo>
                <a:lnTo>
                  <a:pt x="37" y="343"/>
                </a:lnTo>
                <a:lnTo>
                  <a:pt x="40" y="402"/>
                </a:lnTo>
                <a:lnTo>
                  <a:pt x="19" y="410"/>
                </a:lnTo>
                <a:lnTo>
                  <a:pt x="84" y="472"/>
                </a:lnTo>
                <a:lnTo>
                  <a:pt x="151" y="634"/>
                </a:lnTo>
                <a:lnTo>
                  <a:pt x="174" y="627"/>
                </a:lnTo>
                <a:lnTo>
                  <a:pt x="176" y="652"/>
                </a:lnTo>
                <a:lnTo>
                  <a:pt x="207" y="660"/>
                </a:lnTo>
                <a:lnTo>
                  <a:pt x="231" y="664"/>
                </a:lnTo>
                <a:lnTo>
                  <a:pt x="173" y="780"/>
                </a:lnTo>
                <a:lnTo>
                  <a:pt x="181" y="860"/>
                </a:lnTo>
                <a:lnTo>
                  <a:pt x="136" y="935"/>
                </a:lnTo>
                <a:lnTo>
                  <a:pt x="166" y="969"/>
                </a:lnTo>
                <a:lnTo>
                  <a:pt x="251" y="920"/>
                </a:lnTo>
                <a:lnTo>
                  <a:pt x="314" y="1178"/>
                </a:lnTo>
                <a:lnTo>
                  <a:pt x="351" y="1189"/>
                </a:lnTo>
                <a:lnTo>
                  <a:pt x="360" y="1268"/>
                </a:lnTo>
                <a:lnTo>
                  <a:pt x="391" y="1301"/>
                </a:lnTo>
                <a:lnTo>
                  <a:pt x="419" y="1271"/>
                </a:lnTo>
                <a:lnTo>
                  <a:pt x="473" y="1297"/>
                </a:lnTo>
                <a:lnTo>
                  <a:pt x="508" y="1268"/>
                </a:lnTo>
                <a:lnTo>
                  <a:pt x="624" y="1294"/>
                </a:lnTo>
                <a:lnTo>
                  <a:pt x="650" y="1298"/>
                </a:lnTo>
                <a:lnTo>
                  <a:pt x="676" y="1247"/>
                </a:lnTo>
                <a:lnTo>
                  <a:pt x="723" y="1330"/>
                </a:lnTo>
                <a:lnTo>
                  <a:pt x="748" y="1200"/>
                </a:lnTo>
                <a:lnTo>
                  <a:pt x="1326" y="1286"/>
                </a:lnTo>
                <a:lnTo>
                  <a:pt x="2045" y="1360"/>
                </a:lnTo>
                <a:lnTo>
                  <a:pt x="2065" y="1115"/>
                </a:lnTo>
                <a:lnTo>
                  <a:pt x="2138" y="317"/>
                </a:lnTo>
                <a:lnTo>
                  <a:pt x="1192" y="206"/>
                </a:lnTo>
                <a:lnTo>
                  <a:pt x="719" y="128"/>
                </a:lnTo>
                <a:lnTo>
                  <a:pt x="56" y="0"/>
                </a:lnTo>
                <a:lnTo>
                  <a:pt x="0" y="254"/>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41" name="Freeform 25"/>
          <p:cNvSpPr>
            <a:spLocks noChangeAspect="1"/>
          </p:cNvSpPr>
          <p:nvPr/>
        </p:nvSpPr>
        <p:spPr bwMode="auto">
          <a:xfrm>
            <a:off x="7207361" y="2005553"/>
            <a:ext cx="207962" cy="452437"/>
          </a:xfrm>
          <a:custGeom>
            <a:avLst/>
            <a:gdLst/>
            <a:ahLst/>
            <a:cxnLst>
              <a:cxn ang="0">
                <a:pos x="0" y="498"/>
              </a:cxn>
              <a:cxn ang="0">
                <a:pos x="18" y="339"/>
              </a:cxn>
              <a:cxn ang="0">
                <a:pos x="56" y="266"/>
              </a:cxn>
              <a:cxn ang="0">
                <a:pos x="62" y="96"/>
              </a:cxn>
              <a:cxn ang="0">
                <a:pos x="59" y="35"/>
              </a:cxn>
              <a:cxn ang="0">
                <a:pos x="118" y="0"/>
              </a:cxn>
              <a:cxn ang="0">
                <a:pos x="262" y="455"/>
              </a:cxn>
              <a:cxn ang="0">
                <a:pos x="332" y="552"/>
              </a:cxn>
              <a:cxn ang="0">
                <a:pos x="337" y="574"/>
              </a:cxn>
              <a:cxn ang="0">
                <a:pos x="328" y="618"/>
              </a:cxn>
              <a:cxn ang="0">
                <a:pos x="263" y="667"/>
              </a:cxn>
              <a:cxn ang="0">
                <a:pos x="29" y="727"/>
              </a:cxn>
              <a:cxn ang="0">
                <a:pos x="0" y="498"/>
              </a:cxn>
            </a:cxnLst>
            <a:rect l="0" t="0" r="r" b="b"/>
            <a:pathLst>
              <a:path w="337" h="727">
                <a:moveTo>
                  <a:pt x="0" y="498"/>
                </a:moveTo>
                <a:lnTo>
                  <a:pt x="18" y="339"/>
                </a:lnTo>
                <a:lnTo>
                  <a:pt x="56" y="266"/>
                </a:lnTo>
                <a:lnTo>
                  <a:pt x="62" y="96"/>
                </a:lnTo>
                <a:lnTo>
                  <a:pt x="59" y="35"/>
                </a:lnTo>
                <a:lnTo>
                  <a:pt x="118" y="0"/>
                </a:lnTo>
                <a:lnTo>
                  <a:pt x="262" y="455"/>
                </a:lnTo>
                <a:lnTo>
                  <a:pt x="332" y="552"/>
                </a:lnTo>
                <a:lnTo>
                  <a:pt x="337" y="574"/>
                </a:lnTo>
                <a:lnTo>
                  <a:pt x="328" y="618"/>
                </a:lnTo>
                <a:lnTo>
                  <a:pt x="263" y="667"/>
                </a:lnTo>
                <a:lnTo>
                  <a:pt x="29" y="727"/>
                </a:lnTo>
                <a:lnTo>
                  <a:pt x="0" y="498"/>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42" name="Freeform 26"/>
          <p:cNvSpPr>
            <a:spLocks noChangeAspect="1"/>
          </p:cNvSpPr>
          <p:nvPr/>
        </p:nvSpPr>
        <p:spPr bwMode="auto">
          <a:xfrm>
            <a:off x="2937278" y="3774733"/>
            <a:ext cx="1839915" cy="1760537"/>
          </a:xfrm>
          <a:custGeom>
            <a:avLst/>
            <a:gdLst/>
            <a:ahLst/>
            <a:cxnLst>
              <a:cxn ang="0">
                <a:pos x="58" y="1111"/>
              </a:cxn>
              <a:cxn ang="0">
                <a:pos x="1533" y="37"/>
              </a:cxn>
              <a:cxn ang="0">
                <a:pos x="1636" y="601"/>
              </a:cxn>
              <a:cxn ang="0">
                <a:pos x="1680" y="645"/>
              </a:cxn>
              <a:cxn ang="0">
                <a:pos x="1809" y="662"/>
              </a:cxn>
              <a:cxn ang="0">
                <a:pos x="1913" y="670"/>
              </a:cxn>
              <a:cxn ang="0">
                <a:pos x="2004" y="718"/>
              </a:cxn>
              <a:cxn ang="0">
                <a:pos x="2124" y="792"/>
              </a:cxn>
              <a:cxn ang="0">
                <a:pos x="2185" y="759"/>
              </a:cxn>
              <a:cxn ang="0">
                <a:pos x="2404" y="752"/>
              </a:cxn>
              <a:cxn ang="0">
                <a:pos x="2646" y="786"/>
              </a:cxn>
              <a:cxn ang="0">
                <a:pos x="2799" y="830"/>
              </a:cxn>
              <a:cxn ang="0">
                <a:pos x="2847" y="1284"/>
              </a:cxn>
              <a:cxn ang="0">
                <a:pos x="2920" y="1537"/>
              </a:cxn>
              <a:cxn ang="0">
                <a:pos x="2896" y="1707"/>
              </a:cxn>
              <a:cxn ang="0">
                <a:pos x="2842" y="1818"/>
              </a:cxn>
              <a:cxn ang="0">
                <a:pos x="2650" y="1932"/>
              </a:cxn>
              <a:cxn ang="0">
                <a:pos x="2663" y="1815"/>
              </a:cxn>
              <a:cxn ang="0">
                <a:pos x="2592" y="1891"/>
              </a:cxn>
              <a:cxn ang="0">
                <a:pos x="2581" y="1978"/>
              </a:cxn>
              <a:cxn ang="0">
                <a:pos x="2279" y="2192"/>
              </a:cxn>
              <a:cxn ang="0">
                <a:pos x="2312" y="2144"/>
              </a:cxn>
              <a:cxn ang="0">
                <a:pos x="2266" y="2108"/>
              </a:cxn>
              <a:cxn ang="0">
                <a:pos x="2214" y="2143"/>
              </a:cxn>
              <a:cxn ang="0">
                <a:pos x="2181" y="2166"/>
              </a:cxn>
              <a:cxn ang="0">
                <a:pos x="2082" y="2248"/>
              </a:cxn>
              <a:cxn ang="0">
                <a:pos x="2001" y="2330"/>
              </a:cxn>
              <a:cxn ang="0">
                <a:pos x="2059" y="2377"/>
              </a:cxn>
              <a:cxn ang="0">
                <a:pos x="2008" y="2447"/>
              </a:cxn>
              <a:cxn ang="0">
                <a:pos x="1949" y="2484"/>
              </a:cxn>
              <a:cxn ang="0">
                <a:pos x="2016" y="2707"/>
              </a:cxn>
              <a:cxn ang="0">
                <a:pos x="1916" y="2797"/>
              </a:cxn>
              <a:cxn ang="0">
                <a:pos x="1625" y="2697"/>
              </a:cxn>
              <a:cxn ang="0">
                <a:pos x="1546" y="2533"/>
              </a:cxn>
              <a:cxn ang="0">
                <a:pos x="1531" y="2388"/>
              </a:cxn>
              <a:cxn ang="0">
                <a:pos x="1259" y="1938"/>
              </a:cxn>
              <a:cxn ang="0">
                <a:pos x="1051" y="1791"/>
              </a:cxn>
              <a:cxn ang="0">
                <a:pos x="903" y="1781"/>
              </a:cxn>
              <a:cxn ang="0">
                <a:pos x="719" y="1973"/>
              </a:cxn>
              <a:cxn ang="0">
                <a:pos x="523" y="1873"/>
              </a:cxn>
              <a:cxn ang="0">
                <a:pos x="387" y="1618"/>
              </a:cxn>
              <a:cxn ang="0">
                <a:pos x="125" y="1281"/>
              </a:cxn>
              <a:cxn ang="0">
                <a:pos x="17" y="1163"/>
              </a:cxn>
            </a:cxnLst>
            <a:rect l="0" t="0" r="r" b="b"/>
            <a:pathLst>
              <a:path w="2923" h="2832">
                <a:moveTo>
                  <a:pt x="17" y="1163"/>
                </a:moveTo>
                <a:lnTo>
                  <a:pt x="0" y="1108"/>
                </a:lnTo>
                <a:lnTo>
                  <a:pt x="58" y="1111"/>
                </a:lnTo>
                <a:lnTo>
                  <a:pt x="794" y="1184"/>
                </a:lnTo>
                <a:lnTo>
                  <a:pt x="904" y="0"/>
                </a:lnTo>
                <a:lnTo>
                  <a:pt x="1533" y="37"/>
                </a:lnTo>
                <a:lnTo>
                  <a:pt x="1514" y="547"/>
                </a:lnTo>
                <a:lnTo>
                  <a:pt x="1575" y="599"/>
                </a:lnTo>
                <a:lnTo>
                  <a:pt x="1636" y="601"/>
                </a:lnTo>
                <a:lnTo>
                  <a:pt x="1650" y="581"/>
                </a:lnTo>
                <a:lnTo>
                  <a:pt x="1682" y="612"/>
                </a:lnTo>
                <a:lnTo>
                  <a:pt x="1680" y="645"/>
                </a:lnTo>
                <a:lnTo>
                  <a:pt x="1735" y="652"/>
                </a:lnTo>
                <a:lnTo>
                  <a:pt x="1777" y="671"/>
                </a:lnTo>
                <a:lnTo>
                  <a:pt x="1809" y="662"/>
                </a:lnTo>
                <a:lnTo>
                  <a:pt x="1846" y="685"/>
                </a:lnTo>
                <a:lnTo>
                  <a:pt x="1856" y="666"/>
                </a:lnTo>
                <a:lnTo>
                  <a:pt x="1913" y="670"/>
                </a:lnTo>
                <a:lnTo>
                  <a:pt x="1945" y="736"/>
                </a:lnTo>
                <a:lnTo>
                  <a:pt x="1968" y="756"/>
                </a:lnTo>
                <a:lnTo>
                  <a:pt x="2004" y="718"/>
                </a:lnTo>
                <a:lnTo>
                  <a:pt x="2070" y="770"/>
                </a:lnTo>
                <a:lnTo>
                  <a:pt x="2111" y="743"/>
                </a:lnTo>
                <a:lnTo>
                  <a:pt x="2124" y="792"/>
                </a:lnTo>
                <a:lnTo>
                  <a:pt x="2130" y="756"/>
                </a:lnTo>
                <a:lnTo>
                  <a:pt x="2174" y="726"/>
                </a:lnTo>
                <a:lnTo>
                  <a:pt x="2185" y="759"/>
                </a:lnTo>
                <a:lnTo>
                  <a:pt x="2244" y="748"/>
                </a:lnTo>
                <a:lnTo>
                  <a:pt x="2288" y="790"/>
                </a:lnTo>
                <a:lnTo>
                  <a:pt x="2404" y="752"/>
                </a:lnTo>
                <a:lnTo>
                  <a:pt x="2521" y="743"/>
                </a:lnTo>
                <a:lnTo>
                  <a:pt x="2556" y="725"/>
                </a:lnTo>
                <a:lnTo>
                  <a:pt x="2646" y="786"/>
                </a:lnTo>
                <a:lnTo>
                  <a:pt x="2702" y="806"/>
                </a:lnTo>
                <a:lnTo>
                  <a:pt x="2724" y="832"/>
                </a:lnTo>
                <a:lnTo>
                  <a:pt x="2799" y="830"/>
                </a:lnTo>
                <a:lnTo>
                  <a:pt x="2802" y="973"/>
                </a:lnTo>
                <a:lnTo>
                  <a:pt x="2814" y="1249"/>
                </a:lnTo>
                <a:lnTo>
                  <a:pt x="2847" y="1284"/>
                </a:lnTo>
                <a:lnTo>
                  <a:pt x="2858" y="1355"/>
                </a:lnTo>
                <a:lnTo>
                  <a:pt x="2923" y="1454"/>
                </a:lnTo>
                <a:lnTo>
                  <a:pt x="2920" y="1537"/>
                </a:lnTo>
                <a:lnTo>
                  <a:pt x="2883" y="1617"/>
                </a:lnTo>
                <a:lnTo>
                  <a:pt x="2884" y="1662"/>
                </a:lnTo>
                <a:lnTo>
                  <a:pt x="2896" y="1707"/>
                </a:lnTo>
                <a:lnTo>
                  <a:pt x="2891" y="1752"/>
                </a:lnTo>
                <a:lnTo>
                  <a:pt x="2870" y="1781"/>
                </a:lnTo>
                <a:lnTo>
                  <a:pt x="2842" y="1818"/>
                </a:lnTo>
                <a:lnTo>
                  <a:pt x="2861" y="1840"/>
                </a:lnTo>
                <a:lnTo>
                  <a:pt x="2744" y="1878"/>
                </a:lnTo>
                <a:lnTo>
                  <a:pt x="2650" y="1932"/>
                </a:lnTo>
                <a:lnTo>
                  <a:pt x="2706" y="1886"/>
                </a:lnTo>
                <a:lnTo>
                  <a:pt x="2646" y="1886"/>
                </a:lnTo>
                <a:lnTo>
                  <a:pt x="2663" y="1815"/>
                </a:lnTo>
                <a:lnTo>
                  <a:pt x="2613" y="1856"/>
                </a:lnTo>
                <a:lnTo>
                  <a:pt x="2589" y="1843"/>
                </a:lnTo>
                <a:lnTo>
                  <a:pt x="2592" y="1891"/>
                </a:lnTo>
                <a:lnTo>
                  <a:pt x="2611" y="1900"/>
                </a:lnTo>
                <a:lnTo>
                  <a:pt x="2615" y="1944"/>
                </a:lnTo>
                <a:lnTo>
                  <a:pt x="2581" y="1978"/>
                </a:lnTo>
                <a:lnTo>
                  <a:pt x="2556" y="1975"/>
                </a:lnTo>
                <a:lnTo>
                  <a:pt x="2551" y="2026"/>
                </a:lnTo>
                <a:lnTo>
                  <a:pt x="2279" y="2192"/>
                </a:lnTo>
                <a:lnTo>
                  <a:pt x="2284" y="2175"/>
                </a:lnTo>
                <a:lnTo>
                  <a:pt x="2408" y="2095"/>
                </a:lnTo>
                <a:lnTo>
                  <a:pt x="2312" y="2144"/>
                </a:lnTo>
                <a:lnTo>
                  <a:pt x="2319" y="2097"/>
                </a:lnTo>
                <a:lnTo>
                  <a:pt x="2292" y="2123"/>
                </a:lnTo>
                <a:lnTo>
                  <a:pt x="2266" y="2108"/>
                </a:lnTo>
                <a:lnTo>
                  <a:pt x="2252" y="2144"/>
                </a:lnTo>
                <a:lnTo>
                  <a:pt x="2209" y="2108"/>
                </a:lnTo>
                <a:lnTo>
                  <a:pt x="2214" y="2143"/>
                </a:lnTo>
                <a:lnTo>
                  <a:pt x="2266" y="2177"/>
                </a:lnTo>
                <a:lnTo>
                  <a:pt x="2205" y="2207"/>
                </a:lnTo>
                <a:lnTo>
                  <a:pt x="2181" y="2166"/>
                </a:lnTo>
                <a:lnTo>
                  <a:pt x="2160" y="2275"/>
                </a:lnTo>
                <a:lnTo>
                  <a:pt x="2135" y="2232"/>
                </a:lnTo>
                <a:lnTo>
                  <a:pt x="2082" y="2248"/>
                </a:lnTo>
                <a:lnTo>
                  <a:pt x="2072" y="2277"/>
                </a:lnTo>
                <a:lnTo>
                  <a:pt x="2097" y="2325"/>
                </a:lnTo>
                <a:lnTo>
                  <a:pt x="2001" y="2330"/>
                </a:lnTo>
                <a:lnTo>
                  <a:pt x="2035" y="2340"/>
                </a:lnTo>
                <a:lnTo>
                  <a:pt x="2038" y="2388"/>
                </a:lnTo>
                <a:lnTo>
                  <a:pt x="2059" y="2377"/>
                </a:lnTo>
                <a:lnTo>
                  <a:pt x="2048" y="2410"/>
                </a:lnTo>
                <a:lnTo>
                  <a:pt x="2005" y="2481"/>
                </a:lnTo>
                <a:lnTo>
                  <a:pt x="2008" y="2447"/>
                </a:lnTo>
                <a:lnTo>
                  <a:pt x="1979" y="2475"/>
                </a:lnTo>
                <a:lnTo>
                  <a:pt x="1941" y="2433"/>
                </a:lnTo>
                <a:lnTo>
                  <a:pt x="1949" y="2484"/>
                </a:lnTo>
                <a:lnTo>
                  <a:pt x="2022" y="2491"/>
                </a:lnTo>
                <a:lnTo>
                  <a:pt x="1991" y="2563"/>
                </a:lnTo>
                <a:lnTo>
                  <a:pt x="2016" y="2707"/>
                </a:lnTo>
                <a:lnTo>
                  <a:pt x="2081" y="2828"/>
                </a:lnTo>
                <a:lnTo>
                  <a:pt x="1998" y="2832"/>
                </a:lnTo>
                <a:lnTo>
                  <a:pt x="1916" y="2797"/>
                </a:lnTo>
                <a:lnTo>
                  <a:pt x="1845" y="2799"/>
                </a:lnTo>
                <a:lnTo>
                  <a:pt x="1745" y="2741"/>
                </a:lnTo>
                <a:lnTo>
                  <a:pt x="1625" y="2697"/>
                </a:lnTo>
                <a:lnTo>
                  <a:pt x="1612" y="2652"/>
                </a:lnTo>
                <a:lnTo>
                  <a:pt x="1586" y="2582"/>
                </a:lnTo>
                <a:lnTo>
                  <a:pt x="1546" y="2533"/>
                </a:lnTo>
                <a:lnTo>
                  <a:pt x="1551" y="2481"/>
                </a:lnTo>
                <a:lnTo>
                  <a:pt x="1529" y="2460"/>
                </a:lnTo>
                <a:lnTo>
                  <a:pt x="1531" y="2388"/>
                </a:lnTo>
                <a:lnTo>
                  <a:pt x="1459" y="2332"/>
                </a:lnTo>
                <a:lnTo>
                  <a:pt x="1385" y="2221"/>
                </a:lnTo>
                <a:lnTo>
                  <a:pt x="1259" y="1938"/>
                </a:lnTo>
                <a:lnTo>
                  <a:pt x="1163" y="1866"/>
                </a:lnTo>
                <a:lnTo>
                  <a:pt x="1133" y="1800"/>
                </a:lnTo>
                <a:lnTo>
                  <a:pt x="1051" y="1791"/>
                </a:lnTo>
                <a:lnTo>
                  <a:pt x="982" y="1781"/>
                </a:lnTo>
                <a:lnTo>
                  <a:pt x="920" y="1754"/>
                </a:lnTo>
                <a:lnTo>
                  <a:pt x="903" y="1781"/>
                </a:lnTo>
                <a:lnTo>
                  <a:pt x="838" y="1781"/>
                </a:lnTo>
                <a:lnTo>
                  <a:pt x="781" y="1917"/>
                </a:lnTo>
                <a:lnTo>
                  <a:pt x="719" y="1973"/>
                </a:lnTo>
                <a:lnTo>
                  <a:pt x="680" y="1971"/>
                </a:lnTo>
                <a:lnTo>
                  <a:pt x="571" y="1885"/>
                </a:lnTo>
                <a:lnTo>
                  <a:pt x="523" y="1873"/>
                </a:lnTo>
                <a:lnTo>
                  <a:pt x="414" y="1775"/>
                </a:lnTo>
                <a:lnTo>
                  <a:pt x="387" y="1697"/>
                </a:lnTo>
                <a:lnTo>
                  <a:pt x="387" y="1618"/>
                </a:lnTo>
                <a:lnTo>
                  <a:pt x="336" y="1507"/>
                </a:lnTo>
                <a:lnTo>
                  <a:pt x="247" y="1434"/>
                </a:lnTo>
                <a:lnTo>
                  <a:pt x="125" y="1281"/>
                </a:lnTo>
                <a:lnTo>
                  <a:pt x="81" y="1256"/>
                </a:lnTo>
                <a:lnTo>
                  <a:pt x="51" y="1175"/>
                </a:lnTo>
                <a:lnTo>
                  <a:pt x="17" y="1163"/>
                </a:lnTo>
                <a:close/>
              </a:path>
            </a:pathLst>
          </a:custGeom>
          <a:solidFill>
            <a:srgbClr val="006F96"/>
          </a:solidFill>
          <a:ln w="1651">
            <a:solidFill>
              <a:srgbClr val="000000"/>
            </a:solidFill>
            <a:prstDash val="solid"/>
            <a:round/>
            <a:headEnd/>
            <a:tailEnd/>
          </a:ln>
        </p:spPr>
        <p:txBody>
          <a:bodyPr lIns="91407" tIns="45704" rIns="91407" bIns="45704"/>
          <a:lstStyle/>
          <a:p>
            <a:endParaRPr lang="en-US" dirty="0"/>
          </a:p>
        </p:txBody>
      </p:sp>
      <p:sp>
        <p:nvSpPr>
          <p:cNvPr id="43" name="Freeform 27"/>
          <p:cNvSpPr>
            <a:spLocks noChangeAspect="1"/>
          </p:cNvSpPr>
          <p:nvPr/>
        </p:nvSpPr>
        <p:spPr bwMode="auto">
          <a:xfrm>
            <a:off x="1849551" y="3502562"/>
            <a:ext cx="887413" cy="1028700"/>
          </a:xfrm>
          <a:custGeom>
            <a:avLst/>
            <a:gdLst/>
            <a:ahLst/>
            <a:cxnLst>
              <a:cxn ang="0">
                <a:pos x="0" y="1132"/>
              </a:cxn>
              <a:cxn ang="0">
                <a:pos x="90" y="1053"/>
              </a:cxn>
              <a:cxn ang="0">
                <a:pos x="55" y="988"/>
              </a:cxn>
              <a:cxn ang="0">
                <a:pos x="72" y="899"/>
              </a:cxn>
              <a:cxn ang="0">
                <a:pos x="167" y="742"/>
              </a:cxn>
              <a:cxn ang="0">
                <a:pos x="236" y="699"/>
              </a:cxn>
              <a:cxn ang="0">
                <a:pos x="194" y="644"/>
              </a:cxn>
              <a:cxn ang="0">
                <a:pos x="170" y="489"/>
              </a:cxn>
              <a:cxn ang="0">
                <a:pos x="198" y="214"/>
              </a:cxn>
              <a:cxn ang="0">
                <a:pos x="246" y="199"/>
              </a:cxn>
              <a:cxn ang="0">
                <a:pos x="327" y="244"/>
              </a:cxn>
              <a:cxn ang="0">
                <a:pos x="396" y="0"/>
              </a:cxn>
              <a:cxn ang="0">
                <a:pos x="1427" y="175"/>
              </a:cxn>
              <a:cxn ang="0">
                <a:pos x="1211" y="1655"/>
              </a:cxn>
              <a:cxn ang="0">
                <a:pos x="895" y="1606"/>
              </a:cxn>
              <a:cxn ang="0">
                <a:pos x="696" y="1551"/>
              </a:cxn>
              <a:cxn ang="0">
                <a:pos x="293" y="1311"/>
              </a:cxn>
              <a:cxn ang="0">
                <a:pos x="0" y="1132"/>
              </a:cxn>
            </a:cxnLst>
            <a:rect l="0" t="0" r="r" b="b"/>
            <a:pathLst>
              <a:path w="1427" h="1655">
                <a:moveTo>
                  <a:pt x="0" y="1132"/>
                </a:moveTo>
                <a:lnTo>
                  <a:pt x="90" y="1053"/>
                </a:lnTo>
                <a:lnTo>
                  <a:pt x="55" y="988"/>
                </a:lnTo>
                <a:lnTo>
                  <a:pt x="72" y="899"/>
                </a:lnTo>
                <a:lnTo>
                  <a:pt x="167" y="742"/>
                </a:lnTo>
                <a:lnTo>
                  <a:pt x="236" y="699"/>
                </a:lnTo>
                <a:lnTo>
                  <a:pt x="194" y="644"/>
                </a:lnTo>
                <a:lnTo>
                  <a:pt x="170" y="489"/>
                </a:lnTo>
                <a:lnTo>
                  <a:pt x="198" y="214"/>
                </a:lnTo>
                <a:lnTo>
                  <a:pt x="246" y="199"/>
                </a:lnTo>
                <a:lnTo>
                  <a:pt x="327" y="244"/>
                </a:lnTo>
                <a:lnTo>
                  <a:pt x="396" y="0"/>
                </a:lnTo>
                <a:lnTo>
                  <a:pt x="1427" y="175"/>
                </a:lnTo>
                <a:lnTo>
                  <a:pt x="1211" y="1655"/>
                </a:lnTo>
                <a:lnTo>
                  <a:pt x="895" y="1606"/>
                </a:lnTo>
                <a:lnTo>
                  <a:pt x="696" y="1551"/>
                </a:lnTo>
                <a:lnTo>
                  <a:pt x="293" y="1311"/>
                </a:lnTo>
                <a:lnTo>
                  <a:pt x="0" y="1132"/>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solidFill>
                <a:srgbClr val="00B050"/>
              </a:solidFill>
            </a:endParaRPr>
          </a:p>
        </p:txBody>
      </p:sp>
      <p:sp>
        <p:nvSpPr>
          <p:cNvPr id="44" name="Freeform 28"/>
          <p:cNvSpPr>
            <a:spLocks noChangeAspect="1"/>
          </p:cNvSpPr>
          <p:nvPr/>
        </p:nvSpPr>
        <p:spPr bwMode="auto">
          <a:xfrm>
            <a:off x="7131164" y="2389728"/>
            <a:ext cx="433387" cy="219075"/>
          </a:xfrm>
          <a:custGeom>
            <a:avLst/>
            <a:gdLst/>
            <a:ahLst/>
            <a:cxnLst>
              <a:cxn ang="0">
                <a:pos x="0" y="142"/>
              </a:cxn>
              <a:cxn ang="0">
                <a:pos x="1" y="331"/>
              </a:cxn>
              <a:cxn ang="0">
                <a:pos x="326" y="263"/>
              </a:cxn>
              <a:cxn ang="0">
                <a:pos x="384" y="243"/>
              </a:cxn>
              <a:cxn ang="0">
                <a:pos x="406" y="246"/>
              </a:cxn>
              <a:cxn ang="0">
                <a:pos x="432" y="301"/>
              </a:cxn>
              <a:cxn ang="0">
                <a:pos x="469" y="306"/>
              </a:cxn>
              <a:cxn ang="0">
                <a:pos x="488" y="352"/>
              </a:cxn>
              <a:cxn ang="0">
                <a:pos x="513" y="354"/>
              </a:cxn>
              <a:cxn ang="0">
                <a:pos x="520" y="323"/>
              </a:cxn>
              <a:cxn ang="0">
                <a:pos x="539" y="312"/>
              </a:cxn>
              <a:cxn ang="0">
                <a:pos x="547" y="279"/>
              </a:cxn>
              <a:cxn ang="0">
                <a:pos x="558" y="276"/>
              </a:cxn>
              <a:cxn ang="0">
                <a:pos x="572" y="326"/>
              </a:cxn>
              <a:cxn ang="0">
                <a:pos x="605" y="313"/>
              </a:cxn>
              <a:cxn ang="0">
                <a:pos x="612" y="291"/>
              </a:cxn>
              <a:cxn ang="0">
                <a:pos x="654" y="271"/>
              </a:cxn>
              <a:cxn ang="0">
                <a:pos x="680" y="264"/>
              </a:cxn>
              <a:cxn ang="0">
                <a:pos x="699" y="282"/>
              </a:cxn>
              <a:cxn ang="0">
                <a:pos x="693" y="232"/>
              </a:cxn>
              <a:cxn ang="0">
                <a:pos x="660" y="174"/>
              </a:cxn>
              <a:cxn ang="0">
                <a:pos x="638" y="164"/>
              </a:cxn>
              <a:cxn ang="0">
                <a:pos x="617" y="165"/>
              </a:cxn>
              <a:cxn ang="0">
                <a:pos x="621" y="179"/>
              </a:cxn>
              <a:cxn ang="0">
                <a:pos x="635" y="179"/>
              </a:cxn>
              <a:cxn ang="0">
                <a:pos x="650" y="180"/>
              </a:cxn>
              <a:cxn ang="0">
                <a:pos x="667" y="198"/>
              </a:cxn>
              <a:cxn ang="0">
                <a:pos x="675" y="222"/>
              </a:cxn>
              <a:cxn ang="0">
                <a:pos x="664" y="242"/>
              </a:cxn>
              <a:cxn ang="0">
                <a:pos x="609" y="265"/>
              </a:cxn>
              <a:cxn ang="0">
                <a:pos x="580" y="253"/>
              </a:cxn>
              <a:cxn ang="0">
                <a:pos x="565" y="222"/>
              </a:cxn>
              <a:cxn ang="0">
                <a:pos x="539" y="216"/>
              </a:cxn>
              <a:cxn ang="0">
                <a:pos x="543" y="197"/>
              </a:cxn>
              <a:cxn ang="0">
                <a:pos x="516" y="163"/>
              </a:cxn>
              <a:cxn ang="0">
                <a:pos x="477" y="146"/>
              </a:cxn>
              <a:cxn ang="0">
                <a:pos x="476" y="164"/>
              </a:cxn>
              <a:cxn ang="0">
                <a:pos x="454" y="156"/>
              </a:cxn>
              <a:cxn ang="0">
                <a:pos x="444" y="135"/>
              </a:cxn>
              <a:cxn ang="0">
                <a:pos x="450" y="115"/>
              </a:cxn>
              <a:cxn ang="0">
                <a:pos x="472" y="97"/>
              </a:cxn>
              <a:cxn ang="0">
                <a:pos x="464" y="82"/>
              </a:cxn>
              <a:cxn ang="0">
                <a:pos x="495" y="58"/>
              </a:cxn>
              <a:cxn ang="0">
                <a:pos x="464" y="34"/>
              </a:cxn>
              <a:cxn ang="0">
                <a:pos x="450" y="0"/>
              </a:cxn>
              <a:cxn ang="0">
                <a:pos x="385" y="49"/>
              </a:cxn>
              <a:cxn ang="0">
                <a:pos x="151" y="109"/>
              </a:cxn>
              <a:cxn ang="0">
                <a:pos x="0" y="142"/>
              </a:cxn>
            </a:cxnLst>
            <a:rect l="0" t="0" r="r" b="b"/>
            <a:pathLst>
              <a:path w="699" h="354">
                <a:moveTo>
                  <a:pt x="0" y="142"/>
                </a:moveTo>
                <a:lnTo>
                  <a:pt x="1" y="331"/>
                </a:lnTo>
                <a:lnTo>
                  <a:pt x="326" y="263"/>
                </a:lnTo>
                <a:lnTo>
                  <a:pt x="384" y="243"/>
                </a:lnTo>
                <a:lnTo>
                  <a:pt x="406" y="246"/>
                </a:lnTo>
                <a:lnTo>
                  <a:pt x="432" y="301"/>
                </a:lnTo>
                <a:lnTo>
                  <a:pt x="469" y="306"/>
                </a:lnTo>
                <a:lnTo>
                  <a:pt x="488" y="352"/>
                </a:lnTo>
                <a:lnTo>
                  <a:pt x="513" y="354"/>
                </a:lnTo>
                <a:lnTo>
                  <a:pt x="520" y="323"/>
                </a:lnTo>
                <a:lnTo>
                  <a:pt x="539" y="312"/>
                </a:lnTo>
                <a:lnTo>
                  <a:pt x="547" y="279"/>
                </a:lnTo>
                <a:lnTo>
                  <a:pt x="558" y="276"/>
                </a:lnTo>
                <a:lnTo>
                  <a:pt x="572" y="326"/>
                </a:lnTo>
                <a:lnTo>
                  <a:pt x="605" y="313"/>
                </a:lnTo>
                <a:lnTo>
                  <a:pt x="612" y="291"/>
                </a:lnTo>
                <a:lnTo>
                  <a:pt x="654" y="271"/>
                </a:lnTo>
                <a:lnTo>
                  <a:pt x="680" y="264"/>
                </a:lnTo>
                <a:lnTo>
                  <a:pt x="699" y="282"/>
                </a:lnTo>
                <a:lnTo>
                  <a:pt x="693" y="232"/>
                </a:lnTo>
                <a:lnTo>
                  <a:pt x="660" y="174"/>
                </a:lnTo>
                <a:lnTo>
                  <a:pt x="638" y="164"/>
                </a:lnTo>
                <a:lnTo>
                  <a:pt x="617" y="165"/>
                </a:lnTo>
                <a:lnTo>
                  <a:pt x="621" y="179"/>
                </a:lnTo>
                <a:lnTo>
                  <a:pt x="635" y="179"/>
                </a:lnTo>
                <a:lnTo>
                  <a:pt x="650" y="180"/>
                </a:lnTo>
                <a:lnTo>
                  <a:pt x="667" y="198"/>
                </a:lnTo>
                <a:lnTo>
                  <a:pt x="675" y="222"/>
                </a:lnTo>
                <a:lnTo>
                  <a:pt x="664" y="242"/>
                </a:lnTo>
                <a:lnTo>
                  <a:pt x="609" y="265"/>
                </a:lnTo>
                <a:lnTo>
                  <a:pt x="580" y="253"/>
                </a:lnTo>
                <a:lnTo>
                  <a:pt x="565" y="222"/>
                </a:lnTo>
                <a:lnTo>
                  <a:pt x="539" y="216"/>
                </a:lnTo>
                <a:lnTo>
                  <a:pt x="543" y="197"/>
                </a:lnTo>
                <a:lnTo>
                  <a:pt x="516" y="163"/>
                </a:lnTo>
                <a:lnTo>
                  <a:pt x="477" y="146"/>
                </a:lnTo>
                <a:lnTo>
                  <a:pt x="476" y="164"/>
                </a:lnTo>
                <a:lnTo>
                  <a:pt x="454" y="156"/>
                </a:lnTo>
                <a:lnTo>
                  <a:pt x="444" y="135"/>
                </a:lnTo>
                <a:lnTo>
                  <a:pt x="450" y="115"/>
                </a:lnTo>
                <a:lnTo>
                  <a:pt x="472" y="97"/>
                </a:lnTo>
                <a:lnTo>
                  <a:pt x="464" y="82"/>
                </a:lnTo>
                <a:lnTo>
                  <a:pt x="495" y="58"/>
                </a:lnTo>
                <a:lnTo>
                  <a:pt x="464" y="34"/>
                </a:lnTo>
                <a:lnTo>
                  <a:pt x="450" y="0"/>
                </a:lnTo>
                <a:lnTo>
                  <a:pt x="385" y="49"/>
                </a:lnTo>
                <a:lnTo>
                  <a:pt x="151" y="109"/>
                </a:lnTo>
                <a:lnTo>
                  <a:pt x="0" y="142"/>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45" name="Freeform 32"/>
          <p:cNvSpPr>
            <a:spLocks noChangeAspect="1"/>
          </p:cNvSpPr>
          <p:nvPr/>
        </p:nvSpPr>
        <p:spPr bwMode="auto">
          <a:xfrm>
            <a:off x="6485051" y="3031078"/>
            <a:ext cx="588963" cy="293687"/>
          </a:xfrm>
          <a:custGeom>
            <a:avLst/>
            <a:gdLst/>
            <a:ahLst/>
            <a:cxnLst>
              <a:cxn ang="0">
                <a:pos x="23" y="275"/>
              </a:cxn>
              <a:cxn ang="0">
                <a:pos x="208" y="159"/>
              </a:cxn>
              <a:cxn ang="0">
                <a:pos x="292" y="117"/>
              </a:cxn>
              <a:cxn ang="0">
                <a:pos x="373" y="181"/>
              </a:cxn>
              <a:cxn ang="0">
                <a:pos x="458" y="237"/>
              </a:cxn>
              <a:cxn ang="0">
                <a:pos x="529" y="245"/>
              </a:cxn>
              <a:cxn ang="0">
                <a:pos x="530" y="292"/>
              </a:cxn>
              <a:cxn ang="0">
                <a:pos x="493" y="380"/>
              </a:cxn>
              <a:cxn ang="0">
                <a:pos x="548" y="403"/>
              </a:cxn>
              <a:cxn ang="0">
                <a:pos x="582" y="422"/>
              </a:cxn>
              <a:cxn ang="0">
                <a:pos x="613" y="433"/>
              </a:cxn>
              <a:cxn ang="0">
                <a:pos x="661" y="434"/>
              </a:cxn>
              <a:cxn ang="0">
                <a:pos x="714" y="459"/>
              </a:cxn>
              <a:cxn ang="0">
                <a:pos x="621" y="360"/>
              </a:cxn>
              <a:cxn ang="0">
                <a:pos x="645" y="340"/>
              </a:cxn>
              <a:cxn ang="0">
                <a:pos x="641" y="191"/>
              </a:cxn>
              <a:cxn ang="0">
                <a:pos x="681" y="99"/>
              </a:cxn>
              <a:cxn ang="0">
                <a:pos x="726" y="59"/>
              </a:cxn>
              <a:cxn ang="0">
                <a:pos x="687" y="111"/>
              </a:cxn>
              <a:cxn ang="0">
                <a:pos x="681" y="189"/>
              </a:cxn>
              <a:cxn ang="0">
                <a:pos x="689" y="218"/>
              </a:cxn>
              <a:cxn ang="0">
                <a:pos x="703" y="262"/>
              </a:cxn>
              <a:cxn ang="0">
                <a:pos x="676" y="281"/>
              </a:cxn>
              <a:cxn ang="0">
                <a:pos x="717" y="295"/>
              </a:cxn>
              <a:cxn ang="0">
                <a:pos x="698" y="310"/>
              </a:cxn>
              <a:cxn ang="0">
                <a:pos x="759" y="400"/>
              </a:cxn>
              <a:cxn ang="0">
                <a:pos x="788" y="421"/>
              </a:cxn>
              <a:cxn ang="0">
                <a:pos x="805" y="434"/>
              </a:cxn>
              <a:cxn ang="0">
                <a:pos x="809" y="462"/>
              </a:cxn>
              <a:cxn ang="0">
                <a:pos x="859" y="451"/>
              </a:cxn>
              <a:cxn ang="0">
                <a:pos x="929" y="362"/>
              </a:cxn>
              <a:cxn ang="0">
                <a:pos x="929" y="418"/>
              </a:cxn>
              <a:cxn ang="0">
                <a:pos x="920" y="469"/>
              </a:cxn>
              <a:cxn ang="0">
                <a:pos x="949" y="300"/>
              </a:cxn>
              <a:cxn ang="0">
                <a:pos x="817" y="325"/>
              </a:cxn>
              <a:cxn ang="0">
                <a:pos x="729" y="0"/>
              </a:cxn>
            </a:cxnLst>
            <a:rect l="0" t="0" r="r" b="b"/>
            <a:pathLst>
              <a:path w="949" h="473">
                <a:moveTo>
                  <a:pt x="0" y="140"/>
                </a:moveTo>
                <a:lnTo>
                  <a:pt x="23" y="275"/>
                </a:lnTo>
                <a:lnTo>
                  <a:pt x="94" y="191"/>
                </a:lnTo>
                <a:lnTo>
                  <a:pt x="208" y="159"/>
                </a:lnTo>
                <a:lnTo>
                  <a:pt x="229" y="123"/>
                </a:lnTo>
                <a:lnTo>
                  <a:pt x="292" y="117"/>
                </a:lnTo>
                <a:lnTo>
                  <a:pt x="342" y="140"/>
                </a:lnTo>
                <a:lnTo>
                  <a:pt x="373" y="181"/>
                </a:lnTo>
                <a:lnTo>
                  <a:pt x="426" y="193"/>
                </a:lnTo>
                <a:lnTo>
                  <a:pt x="458" y="237"/>
                </a:lnTo>
                <a:lnTo>
                  <a:pt x="507" y="259"/>
                </a:lnTo>
                <a:lnTo>
                  <a:pt x="529" y="245"/>
                </a:lnTo>
                <a:lnTo>
                  <a:pt x="540" y="271"/>
                </a:lnTo>
                <a:lnTo>
                  <a:pt x="530" y="292"/>
                </a:lnTo>
                <a:lnTo>
                  <a:pt x="526" y="321"/>
                </a:lnTo>
                <a:lnTo>
                  <a:pt x="493" y="380"/>
                </a:lnTo>
                <a:lnTo>
                  <a:pt x="507" y="419"/>
                </a:lnTo>
                <a:lnTo>
                  <a:pt x="548" y="403"/>
                </a:lnTo>
                <a:lnTo>
                  <a:pt x="549" y="384"/>
                </a:lnTo>
                <a:lnTo>
                  <a:pt x="582" y="422"/>
                </a:lnTo>
                <a:lnTo>
                  <a:pt x="591" y="403"/>
                </a:lnTo>
                <a:lnTo>
                  <a:pt x="613" y="433"/>
                </a:lnTo>
                <a:lnTo>
                  <a:pt x="622" y="418"/>
                </a:lnTo>
                <a:lnTo>
                  <a:pt x="661" y="434"/>
                </a:lnTo>
                <a:lnTo>
                  <a:pt x="681" y="428"/>
                </a:lnTo>
                <a:lnTo>
                  <a:pt x="714" y="459"/>
                </a:lnTo>
                <a:lnTo>
                  <a:pt x="688" y="407"/>
                </a:lnTo>
                <a:lnTo>
                  <a:pt x="621" y="360"/>
                </a:lnTo>
                <a:lnTo>
                  <a:pt x="684" y="391"/>
                </a:lnTo>
                <a:lnTo>
                  <a:pt x="645" y="340"/>
                </a:lnTo>
                <a:lnTo>
                  <a:pt x="635" y="295"/>
                </a:lnTo>
                <a:lnTo>
                  <a:pt x="641" y="191"/>
                </a:lnTo>
                <a:lnTo>
                  <a:pt x="602" y="167"/>
                </a:lnTo>
                <a:lnTo>
                  <a:pt x="681" y="99"/>
                </a:lnTo>
                <a:lnTo>
                  <a:pt x="684" y="56"/>
                </a:lnTo>
                <a:lnTo>
                  <a:pt x="726" y="59"/>
                </a:lnTo>
                <a:lnTo>
                  <a:pt x="715" y="99"/>
                </a:lnTo>
                <a:lnTo>
                  <a:pt x="687" y="111"/>
                </a:lnTo>
                <a:lnTo>
                  <a:pt x="672" y="152"/>
                </a:lnTo>
                <a:lnTo>
                  <a:pt x="681" y="189"/>
                </a:lnTo>
                <a:lnTo>
                  <a:pt x="700" y="174"/>
                </a:lnTo>
                <a:lnTo>
                  <a:pt x="689" y="218"/>
                </a:lnTo>
                <a:lnTo>
                  <a:pt x="699" y="238"/>
                </a:lnTo>
                <a:lnTo>
                  <a:pt x="703" y="262"/>
                </a:lnTo>
                <a:lnTo>
                  <a:pt x="684" y="249"/>
                </a:lnTo>
                <a:lnTo>
                  <a:pt x="676" y="281"/>
                </a:lnTo>
                <a:lnTo>
                  <a:pt x="722" y="273"/>
                </a:lnTo>
                <a:lnTo>
                  <a:pt x="717" y="295"/>
                </a:lnTo>
                <a:lnTo>
                  <a:pt x="741" y="311"/>
                </a:lnTo>
                <a:lnTo>
                  <a:pt x="698" y="310"/>
                </a:lnTo>
                <a:lnTo>
                  <a:pt x="711" y="375"/>
                </a:lnTo>
                <a:lnTo>
                  <a:pt x="759" y="400"/>
                </a:lnTo>
                <a:lnTo>
                  <a:pt x="784" y="367"/>
                </a:lnTo>
                <a:lnTo>
                  <a:pt x="788" y="421"/>
                </a:lnTo>
                <a:lnTo>
                  <a:pt x="821" y="410"/>
                </a:lnTo>
                <a:lnTo>
                  <a:pt x="805" y="434"/>
                </a:lnTo>
                <a:lnTo>
                  <a:pt x="825" y="434"/>
                </a:lnTo>
                <a:lnTo>
                  <a:pt x="809" y="462"/>
                </a:lnTo>
                <a:lnTo>
                  <a:pt x="817" y="473"/>
                </a:lnTo>
                <a:lnTo>
                  <a:pt x="859" y="451"/>
                </a:lnTo>
                <a:lnTo>
                  <a:pt x="910" y="423"/>
                </a:lnTo>
                <a:lnTo>
                  <a:pt x="929" y="362"/>
                </a:lnTo>
                <a:lnTo>
                  <a:pt x="935" y="399"/>
                </a:lnTo>
                <a:lnTo>
                  <a:pt x="929" y="418"/>
                </a:lnTo>
                <a:lnTo>
                  <a:pt x="916" y="448"/>
                </a:lnTo>
                <a:lnTo>
                  <a:pt x="920" y="469"/>
                </a:lnTo>
                <a:lnTo>
                  <a:pt x="940" y="417"/>
                </a:lnTo>
                <a:lnTo>
                  <a:pt x="949" y="300"/>
                </a:lnTo>
                <a:lnTo>
                  <a:pt x="891" y="312"/>
                </a:lnTo>
                <a:lnTo>
                  <a:pt x="817" y="325"/>
                </a:lnTo>
                <a:lnTo>
                  <a:pt x="811" y="301"/>
                </a:lnTo>
                <a:lnTo>
                  <a:pt x="729" y="0"/>
                </a:lnTo>
                <a:lnTo>
                  <a:pt x="0" y="140"/>
                </a:lnTo>
                <a:close/>
              </a:path>
            </a:pathLst>
          </a:custGeom>
          <a:solidFill>
            <a:srgbClr val="006F96"/>
          </a:solidFill>
          <a:ln w="1651">
            <a:solidFill>
              <a:srgbClr val="000000"/>
            </a:solidFill>
            <a:prstDash val="solid"/>
            <a:round/>
            <a:headEnd/>
            <a:tailEnd/>
          </a:ln>
        </p:spPr>
        <p:txBody>
          <a:bodyPr lIns="91407" tIns="45704" rIns="91407" bIns="45704"/>
          <a:lstStyle/>
          <a:p>
            <a:endParaRPr lang="en-US" dirty="0"/>
          </a:p>
        </p:txBody>
      </p:sp>
      <p:sp>
        <p:nvSpPr>
          <p:cNvPr id="46" name="Line 33"/>
          <p:cNvSpPr>
            <a:spLocks noChangeAspect="1" noChangeShapeType="1"/>
          </p:cNvSpPr>
          <p:nvPr/>
        </p:nvSpPr>
        <p:spPr bwMode="auto">
          <a:xfrm flipH="1" flipV="1">
            <a:off x="6805726" y="3092761"/>
            <a:ext cx="536575" cy="358775"/>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grpSp>
        <p:nvGrpSpPr>
          <p:cNvPr id="47" name="Group 46"/>
          <p:cNvGrpSpPr/>
          <p:nvPr/>
        </p:nvGrpSpPr>
        <p:grpSpPr>
          <a:xfrm>
            <a:off x="6035786" y="3135850"/>
            <a:ext cx="1014415" cy="569912"/>
            <a:chOff x="6958807" y="3479057"/>
            <a:chExt cx="1115856" cy="645900"/>
          </a:xfrm>
          <a:solidFill>
            <a:srgbClr val="006F96"/>
          </a:solidFill>
        </p:grpSpPr>
        <p:sp>
          <p:nvSpPr>
            <p:cNvPr id="48" name="Freeform 34"/>
            <p:cNvSpPr>
              <a:spLocks noChangeAspect="1"/>
            </p:cNvSpPr>
            <p:nvPr/>
          </p:nvSpPr>
          <p:spPr bwMode="auto">
            <a:xfrm>
              <a:off x="6958807" y="3479057"/>
              <a:ext cx="1103630" cy="645900"/>
            </a:xfrm>
            <a:custGeom>
              <a:avLst/>
              <a:gdLst/>
              <a:ahLst/>
              <a:cxnLst>
                <a:cxn ang="0">
                  <a:pos x="150" y="816"/>
                </a:cxn>
                <a:cxn ang="0">
                  <a:pos x="204" y="729"/>
                </a:cxn>
                <a:cxn ang="0">
                  <a:pos x="312" y="623"/>
                </a:cxn>
                <a:cxn ang="0">
                  <a:pos x="447" y="656"/>
                </a:cxn>
                <a:cxn ang="0">
                  <a:pos x="522" y="656"/>
                </a:cxn>
                <a:cxn ang="0">
                  <a:pos x="630" y="604"/>
                </a:cxn>
                <a:cxn ang="0">
                  <a:pos x="651" y="533"/>
                </a:cxn>
                <a:cxn ang="0">
                  <a:pos x="744" y="271"/>
                </a:cxn>
                <a:cxn ang="0">
                  <a:pos x="855" y="205"/>
                </a:cxn>
                <a:cxn ang="0">
                  <a:pos x="947" y="103"/>
                </a:cxn>
                <a:cxn ang="0">
                  <a:pos x="1077" y="64"/>
                </a:cxn>
                <a:cxn ang="0">
                  <a:pos x="1150" y="23"/>
                </a:cxn>
                <a:cxn ang="0">
                  <a:pos x="1231" y="89"/>
                </a:cxn>
                <a:cxn ang="0">
                  <a:pos x="1250" y="151"/>
                </a:cxn>
                <a:cxn ang="0">
                  <a:pos x="1231" y="249"/>
                </a:cxn>
                <a:cxn ang="0">
                  <a:pos x="1289" y="260"/>
                </a:cxn>
                <a:cxn ang="0">
                  <a:pos x="1375" y="279"/>
                </a:cxn>
                <a:cxn ang="0">
                  <a:pos x="1464" y="322"/>
                </a:cxn>
                <a:cxn ang="0">
                  <a:pos x="1453" y="382"/>
                </a:cxn>
                <a:cxn ang="0">
                  <a:pos x="1433" y="393"/>
                </a:cxn>
                <a:cxn ang="0">
                  <a:pos x="1316" y="319"/>
                </a:cxn>
                <a:cxn ang="0">
                  <a:pos x="1468" y="415"/>
                </a:cxn>
                <a:cxn ang="0">
                  <a:pos x="1492" y="456"/>
                </a:cxn>
                <a:cxn ang="0">
                  <a:pos x="1471" y="460"/>
                </a:cxn>
                <a:cxn ang="0">
                  <a:pos x="1456" y="479"/>
                </a:cxn>
                <a:cxn ang="0">
                  <a:pos x="1450" y="504"/>
                </a:cxn>
                <a:cxn ang="0">
                  <a:pos x="1372" y="444"/>
                </a:cxn>
                <a:cxn ang="0">
                  <a:pos x="1439" y="511"/>
                </a:cxn>
                <a:cxn ang="0">
                  <a:pos x="1489" y="522"/>
                </a:cxn>
                <a:cxn ang="0">
                  <a:pos x="1501" y="537"/>
                </a:cxn>
                <a:cxn ang="0">
                  <a:pos x="1482" y="567"/>
                </a:cxn>
                <a:cxn ang="0">
                  <a:pos x="1427" y="529"/>
                </a:cxn>
                <a:cxn ang="0">
                  <a:pos x="1365" y="505"/>
                </a:cxn>
                <a:cxn ang="0">
                  <a:pos x="1419" y="545"/>
                </a:cxn>
                <a:cxn ang="0">
                  <a:pos x="1482" y="592"/>
                </a:cxn>
                <a:cxn ang="0">
                  <a:pos x="1507" y="570"/>
                </a:cxn>
                <a:cxn ang="0">
                  <a:pos x="1570" y="573"/>
                </a:cxn>
                <a:cxn ang="0">
                  <a:pos x="1586" y="642"/>
                </a:cxn>
                <a:cxn ang="0">
                  <a:pos x="940" y="790"/>
                </a:cxn>
                <a:cxn ang="0">
                  <a:pos x="0" y="915"/>
                </a:cxn>
              </a:cxnLst>
              <a:rect l="0" t="0" r="r" b="b"/>
              <a:pathLst>
                <a:path w="1616" h="915">
                  <a:moveTo>
                    <a:pt x="0" y="915"/>
                  </a:moveTo>
                  <a:lnTo>
                    <a:pt x="150" y="816"/>
                  </a:lnTo>
                  <a:lnTo>
                    <a:pt x="152" y="794"/>
                  </a:lnTo>
                  <a:lnTo>
                    <a:pt x="204" y="729"/>
                  </a:lnTo>
                  <a:lnTo>
                    <a:pt x="256" y="692"/>
                  </a:lnTo>
                  <a:lnTo>
                    <a:pt x="312" y="623"/>
                  </a:lnTo>
                  <a:lnTo>
                    <a:pt x="371" y="692"/>
                  </a:lnTo>
                  <a:lnTo>
                    <a:pt x="447" y="656"/>
                  </a:lnTo>
                  <a:lnTo>
                    <a:pt x="477" y="678"/>
                  </a:lnTo>
                  <a:lnTo>
                    <a:pt x="522" y="656"/>
                  </a:lnTo>
                  <a:lnTo>
                    <a:pt x="549" y="619"/>
                  </a:lnTo>
                  <a:lnTo>
                    <a:pt x="630" y="604"/>
                  </a:lnTo>
                  <a:lnTo>
                    <a:pt x="674" y="548"/>
                  </a:lnTo>
                  <a:lnTo>
                    <a:pt x="651" y="533"/>
                  </a:lnTo>
                  <a:lnTo>
                    <a:pt x="726" y="359"/>
                  </a:lnTo>
                  <a:lnTo>
                    <a:pt x="744" y="271"/>
                  </a:lnTo>
                  <a:lnTo>
                    <a:pt x="817" y="307"/>
                  </a:lnTo>
                  <a:lnTo>
                    <a:pt x="855" y="205"/>
                  </a:lnTo>
                  <a:lnTo>
                    <a:pt x="892" y="199"/>
                  </a:lnTo>
                  <a:lnTo>
                    <a:pt x="947" y="103"/>
                  </a:lnTo>
                  <a:lnTo>
                    <a:pt x="964" y="0"/>
                  </a:lnTo>
                  <a:lnTo>
                    <a:pt x="1077" y="64"/>
                  </a:lnTo>
                  <a:lnTo>
                    <a:pt x="1097" y="11"/>
                  </a:lnTo>
                  <a:lnTo>
                    <a:pt x="1150" y="23"/>
                  </a:lnTo>
                  <a:lnTo>
                    <a:pt x="1182" y="67"/>
                  </a:lnTo>
                  <a:lnTo>
                    <a:pt x="1231" y="89"/>
                  </a:lnTo>
                  <a:lnTo>
                    <a:pt x="1254" y="122"/>
                  </a:lnTo>
                  <a:lnTo>
                    <a:pt x="1250" y="151"/>
                  </a:lnTo>
                  <a:lnTo>
                    <a:pt x="1217" y="210"/>
                  </a:lnTo>
                  <a:lnTo>
                    <a:pt x="1231" y="249"/>
                  </a:lnTo>
                  <a:lnTo>
                    <a:pt x="1272" y="233"/>
                  </a:lnTo>
                  <a:lnTo>
                    <a:pt x="1289" y="260"/>
                  </a:lnTo>
                  <a:lnTo>
                    <a:pt x="1304" y="275"/>
                  </a:lnTo>
                  <a:lnTo>
                    <a:pt x="1375" y="279"/>
                  </a:lnTo>
                  <a:lnTo>
                    <a:pt x="1397" y="305"/>
                  </a:lnTo>
                  <a:lnTo>
                    <a:pt x="1464" y="322"/>
                  </a:lnTo>
                  <a:lnTo>
                    <a:pt x="1448" y="342"/>
                  </a:lnTo>
                  <a:lnTo>
                    <a:pt x="1453" y="382"/>
                  </a:lnTo>
                  <a:lnTo>
                    <a:pt x="1457" y="400"/>
                  </a:lnTo>
                  <a:lnTo>
                    <a:pt x="1433" y="393"/>
                  </a:lnTo>
                  <a:lnTo>
                    <a:pt x="1387" y="368"/>
                  </a:lnTo>
                  <a:lnTo>
                    <a:pt x="1316" y="319"/>
                  </a:lnTo>
                  <a:lnTo>
                    <a:pt x="1416" y="414"/>
                  </a:lnTo>
                  <a:lnTo>
                    <a:pt x="1468" y="415"/>
                  </a:lnTo>
                  <a:lnTo>
                    <a:pt x="1439" y="430"/>
                  </a:lnTo>
                  <a:lnTo>
                    <a:pt x="1492" y="456"/>
                  </a:lnTo>
                  <a:lnTo>
                    <a:pt x="1490" y="477"/>
                  </a:lnTo>
                  <a:lnTo>
                    <a:pt x="1471" y="460"/>
                  </a:lnTo>
                  <a:lnTo>
                    <a:pt x="1450" y="462"/>
                  </a:lnTo>
                  <a:lnTo>
                    <a:pt x="1456" y="479"/>
                  </a:lnTo>
                  <a:lnTo>
                    <a:pt x="1471" y="493"/>
                  </a:lnTo>
                  <a:lnTo>
                    <a:pt x="1450" y="504"/>
                  </a:lnTo>
                  <a:lnTo>
                    <a:pt x="1396" y="463"/>
                  </a:lnTo>
                  <a:lnTo>
                    <a:pt x="1372" y="444"/>
                  </a:lnTo>
                  <a:lnTo>
                    <a:pt x="1386" y="470"/>
                  </a:lnTo>
                  <a:lnTo>
                    <a:pt x="1439" y="511"/>
                  </a:lnTo>
                  <a:lnTo>
                    <a:pt x="1464" y="512"/>
                  </a:lnTo>
                  <a:lnTo>
                    <a:pt x="1489" y="522"/>
                  </a:lnTo>
                  <a:lnTo>
                    <a:pt x="1486" y="537"/>
                  </a:lnTo>
                  <a:lnTo>
                    <a:pt x="1501" y="537"/>
                  </a:lnTo>
                  <a:lnTo>
                    <a:pt x="1504" y="549"/>
                  </a:lnTo>
                  <a:lnTo>
                    <a:pt x="1482" y="567"/>
                  </a:lnTo>
                  <a:lnTo>
                    <a:pt x="1439" y="549"/>
                  </a:lnTo>
                  <a:lnTo>
                    <a:pt x="1427" y="529"/>
                  </a:lnTo>
                  <a:lnTo>
                    <a:pt x="1375" y="522"/>
                  </a:lnTo>
                  <a:lnTo>
                    <a:pt x="1365" y="505"/>
                  </a:lnTo>
                  <a:lnTo>
                    <a:pt x="1346" y="527"/>
                  </a:lnTo>
                  <a:lnTo>
                    <a:pt x="1419" y="545"/>
                  </a:lnTo>
                  <a:lnTo>
                    <a:pt x="1423" y="563"/>
                  </a:lnTo>
                  <a:lnTo>
                    <a:pt x="1482" y="592"/>
                  </a:lnTo>
                  <a:lnTo>
                    <a:pt x="1503" y="592"/>
                  </a:lnTo>
                  <a:lnTo>
                    <a:pt x="1507" y="570"/>
                  </a:lnTo>
                  <a:lnTo>
                    <a:pt x="1530" y="577"/>
                  </a:lnTo>
                  <a:lnTo>
                    <a:pt x="1570" y="573"/>
                  </a:lnTo>
                  <a:lnTo>
                    <a:pt x="1616" y="656"/>
                  </a:lnTo>
                  <a:lnTo>
                    <a:pt x="1586" y="642"/>
                  </a:lnTo>
                  <a:lnTo>
                    <a:pt x="1578" y="668"/>
                  </a:lnTo>
                  <a:lnTo>
                    <a:pt x="940" y="790"/>
                  </a:lnTo>
                  <a:lnTo>
                    <a:pt x="416" y="859"/>
                  </a:lnTo>
                  <a:lnTo>
                    <a:pt x="0" y="915"/>
                  </a:lnTo>
                  <a:close/>
                </a:path>
              </a:pathLst>
            </a:custGeom>
            <a:grpFill/>
            <a:ln w="1651">
              <a:solidFill>
                <a:srgbClr val="000000"/>
              </a:solidFill>
              <a:prstDash val="solid"/>
              <a:round/>
              <a:headEnd/>
              <a:tailEnd/>
            </a:ln>
          </p:spPr>
          <p:txBody>
            <a:bodyPr lIns="101882" tIns="50941" rIns="101882" bIns="50941"/>
            <a:lstStyle/>
            <a:p>
              <a:endParaRPr lang="en-US" dirty="0"/>
            </a:p>
          </p:txBody>
        </p:sp>
        <p:sp>
          <p:nvSpPr>
            <p:cNvPr id="49" name="Freeform 35"/>
            <p:cNvSpPr>
              <a:spLocks noChangeAspect="1"/>
            </p:cNvSpPr>
            <p:nvPr/>
          </p:nvSpPr>
          <p:spPr bwMode="auto">
            <a:xfrm>
              <a:off x="8015290" y="3658976"/>
              <a:ext cx="59373" cy="181715"/>
            </a:xfrm>
            <a:custGeom>
              <a:avLst/>
              <a:gdLst/>
              <a:ahLst/>
              <a:cxnLst>
                <a:cxn ang="0">
                  <a:pos x="0" y="147"/>
                </a:cxn>
                <a:cxn ang="0">
                  <a:pos x="0" y="229"/>
                </a:cxn>
                <a:cxn ang="0">
                  <a:pos x="20" y="261"/>
                </a:cxn>
                <a:cxn ang="0">
                  <a:pos x="32" y="166"/>
                </a:cxn>
                <a:cxn ang="0">
                  <a:pos x="65" y="125"/>
                </a:cxn>
                <a:cxn ang="0">
                  <a:pos x="88" y="0"/>
                </a:cxn>
                <a:cxn ang="0">
                  <a:pos x="37" y="28"/>
                </a:cxn>
                <a:cxn ang="0">
                  <a:pos x="0" y="147"/>
                </a:cxn>
              </a:cxnLst>
              <a:rect l="0" t="0" r="r" b="b"/>
              <a:pathLst>
                <a:path w="88" h="261">
                  <a:moveTo>
                    <a:pt x="0" y="147"/>
                  </a:moveTo>
                  <a:lnTo>
                    <a:pt x="0" y="229"/>
                  </a:lnTo>
                  <a:lnTo>
                    <a:pt x="20" y="261"/>
                  </a:lnTo>
                  <a:lnTo>
                    <a:pt x="32" y="166"/>
                  </a:lnTo>
                  <a:lnTo>
                    <a:pt x="65" y="125"/>
                  </a:lnTo>
                  <a:lnTo>
                    <a:pt x="88" y="0"/>
                  </a:lnTo>
                  <a:lnTo>
                    <a:pt x="37" y="28"/>
                  </a:lnTo>
                  <a:lnTo>
                    <a:pt x="0" y="147"/>
                  </a:lnTo>
                  <a:close/>
                </a:path>
              </a:pathLst>
            </a:custGeom>
            <a:grpFill/>
            <a:ln w="1588">
              <a:solidFill>
                <a:srgbClr val="000000"/>
              </a:solidFill>
              <a:prstDash val="solid"/>
              <a:round/>
              <a:headEnd/>
              <a:tailEnd/>
            </a:ln>
          </p:spPr>
          <p:txBody>
            <a:bodyPr lIns="101858" tIns="50929" rIns="101858" bIns="50929"/>
            <a:lstStyle/>
            <a:p>
              <a:endParaRPr lang="en-US" dirty="0"/>
            </a:p>
          </p:txBody>
        </p:sp>
      </p:grpSp>
      <p:sp>
        <p:nvSpPr>
          <p:cNvPr id="50" name="Freeform 36"/>
          <p:cNvSpPr>
            <a:spLocks noChangeAspect="1"/>
          </p:cNvSpPr>
          <p:nvPr/>
        </p:nvSpPr>
        <p:spPr bwMode="auto">
          <a:xfrm>
            <a:off x="5594461" y="4616987"/>
            <a:ext cx="1181100" cy="892175"/>
          </a:xfrm>
          <a:custGeom>
            <a:avLst/>
            <a:gdLst/>
            <a:ahLst/>
            <a:cxnLst>
              <a:cxn ang="0">
                <a:pos x="0" y="134"/>
              </a:cxn>
              <a:cxn ang="0">
                <a:pos x="45" y="218"/>
              </a:cxn>
              <a:cxn ang="0">
                <a:pos x="41" y="275"/>
              </a:cxn>
              <a:cxn ang="0">
                <a:pos x="105" y="231"/>
              </a:cxn>
              <a:cxn ang="0">
                <a:pos x="124" y="220"/>
              </a:cxn>
              <a:cxn ang="0">
                <a:pos x="157" y="218"/>
              </a:cxn>
              <a:cxn ang="0">
                <a:pos x="237" y="223"/>
              </a:cxn>
              <a:cxn ang="0">
                <a:pos x="278" y="208"/>
              </a:cxn>
              <a:cxn ang="0">
                <a:pos x="347" y="212"/>
              </a:cxn>
              <a:cxn ang="0">
                <a:pos x="289" y="229"/>
              </a:cxn>
              <a:cxn ang="0">
                <a:pos x="441" y="282"/>
              </a:cxn>
              <a:cxn ang="0">
                <a:pos x="453" y="271"/>
              </a:cxn>
              <a:cxn ang="0">
                <a:pos x="459" y="289"/>
              </a:cxn>
              <a:cxn ang="0">
                <a:pos x="548" y="352"/>
              </a:cxn>
              <a:cxn ang="0">
                <a:pos x="521" y="344"/>
              </a:cxn>
              <a:cxn ang="0">
                <a:pos x="587" y="374"/>
              </a:cxn>
              <a:cxn ang="0">
                <a:pos x="641" y="349"/>
              </a:cxn>
              <a:cxn ang="0">
                <a:pos x="720" y="312"/>
              </a:cxn>
              <a:cxn ang="0">
                <a:pos x="748" y="293"/>
              </a:cxn>
              <a:cxn ang="0">
                <a:pos x="844" y="251"/>
              </a:cxn>
              <a:cxn ang="0">
                <a:pos x="955" y="335"/>
              </a:cxn>
              <a:cxn ang="0">
                <a:pos x="998" y="382"/>
              </a:cxn>
              <a:cxn ang="0">
                <a:pos x="1061" y="433"/>
              </a:cxn>
              <a:cxn ang="0">
                <a:pos x="1145" y="457"/>
              </a:cxn>
              <a:cxn ang="0">
                <a:pos x="1199" y="575"/>
              </a:cxn>
              <a:cxn ang="0">
                <a:pos x="1187" y="803"/>
              </a:cxn>
              <a:cxn ang="0">
                <a:pos x="1231" y="789"/>
              </a:cxn>
              <a:cxn ang="0">
                <a:pos x="1210" y="746"/>
              </a:cxn>
              <a:cxn ang="0">
                <a:pos x="1247" y="763"/>
              </a:cxn>
              <a:cxn ang="0">
                <a:pos x="1272" y="760"/>
              </a:cxn>
              <a:cxn ang="0">
                <a:pos x="1237" y="879"/>
              </a:cxn>
              <a:cxn ang="0">
                <a:pos x="1265" y="911"/>
              </a:cxn>
              <a:cxn ang="0">
                <a:pos x="1330" y="1020"/>
              </a:cxn>
              <a:cxn ang="0">
                <a:pos x="1378" y="1048"/>
              </a:cxn>
              <a:cxn ang="0">
                <a:pos x="1371" y="1012"/>
              </a:cxn>
              <a:cxn ang="0">
                <a:pos x="1387" y="1020"/>
              </a:cxn>
              <a:cxn ang="0">
                <a:pos x="1412" y="1109"/>
              </a:cxn>
              <a:cxn ang="0">
                <a:pos x="1468" y="1163"/>
              </a:cxn>
              <a:cxn ang="0">
                <a:pos x="1559" y="1260"/>
              </a:cxn>
              <a:cxn ang="0">
                <a:pos x="1671" y="1378"/>
              </a:cxn>
              <a:cxn ang="0">
                <a:pos x="1730" y="1407"/>
              </a:cxn>
              <a:cxn ang="0">
                <a:pos x="1671" y="1397"/>
              </a:cxn>
              <a:cxn ang="0">
                <a:pos x="1741" y="1423"/>
              </a:cxn>
              <a:cxn ang="0">
                <a:pos x="1808" y="1397"/>
              </a:cxn>
              <a:cxn ang="0">
                <a:pos x="1870" y="1353"/>
              </a:cxn>
              <a:cxn ang="0">
                <a:pos x="1881" y="1230"/>
              </a:cxn>
              <a:cxn ang="0">
                <a:pos x="1882" y="1005"/>
              </a:cxn>
              <a:cxn ang="0">
                <a:pos x="1656" y="603"/>
              </a:cxn>
              <a:cxn ang="0">
                <a:pos x="1629" y="494"/>
              </a:cxn>
              <a:cxn ang="0">
                <a:pos x="1401" y="59"/>
              </a:cxn>
              <a:cxn ang="0">
                <a:pos x="1371" y="15"/>
              </a:cxn>
              <a:cxn ang="0">
                <a:pos x="1258" y="27"/>
              </a:cxn>
              <a:cxn ang="0">
                <a:pos x="1237" y="122"/>
              </a:cxn>
              <a:cxn ang="0">
                <a:pos x="628" y="112"/>
              </a:cxn>
              <a:cxn ang="0">
                <a:pos x="4" y="94"/>
              </a:cxn>
            </a:cxnLst>
            <a:rect l="0" t="0" r="r" b="b"/>
            <a:pathLst>
              <a:path w="1899" h="1437">
                <a:moveTo>
                  <a:pt x="4" y="94"/>
                </a:moveTo>
                <a:lnTo>
                  <a:pt x="0" y="134"/>
                </a:lnTo>
                <a:lnTo>
                  <a:pt x="56" y="186"/>
                </a:lnTo>
                <a:lnTo>
                  <a:pt x="45" y="218"/>
                </a:lnTo>
                <a:lnTo>
                  <a:pt x="61" y="238"/>
                </a:lnTo>
                <a:lnTo>
                  <a:pt x="41" y="275"/>
                </a:lnTo>
                <a:lnTo>
                  <a:pt x="82" y="257"/>
                </a:lnTo>
                <a:lnTo>
                  <a:pt x="105" y="231"/>
                </a:lnTo>
                <a:lnTo>
                  <a:pt x="104" y="204"/>
                </a:lnTo>
                <a:lnTo>
                  <a:pt x="124" y="220"/>
                </a:lnTo>
                <a:lnTo>
                  <a:pt x="141" y="196"/>
                </a:lnTo>
                <a:lnTo>
                  <a:pt x="157" y="218"/>
                </a:lnTo>
                <a:lnTo>
                  <a:pt x="113" y="252"/>
                </a:lnTo>
                <a:lnTo>
                  <a:pt x="237" y="223"/>
                </a:lnTo>
                <a:lnTo>
                  <a:pt x="261" y="197"/>
                </a:lnTo>
                <a:lnTo>
                  <a:pt x="278" y="208"/>
                </a:lnTo>
                <a:lnTo>
                  <a:pt x="326" y="196"/>
                </a:lnTo>
                <a:lnTo>
                  <a:pt x="347" y="212"/>
                </a:lnTo>
                <a:lnTo>
                  <a:pt x="263" y="220"/>
                </a:lnTo>
                <a:lnTo>
                  <a:pt x="289" y="229"/>
                </a:lnTo>
                <a:lnTo>
                  <a:pt x="384" y="251"/>
                </a:lnTo>
                <a:lnTo>
                  <a:pt x="441" y="282"/>
                </a:lnTo>
                <a:lnTo>
                  <a:pt x="425" y="237"/>
                </a:lnTo>
                <a:lnTo>
                  <a:pt x="453" y="271"/>
                </a:lnTo>
                <a:lnTo>
                  <a:pt x="495" y="277"/>
                </a:lnTo>
                <a:lnTo>
                  <a:pt x="459" y="289"/>
                </a:lnTo>
                <a:lnTo>
                  <a:pt x="523" y="323"/>
                </a:lnTo>
                <a:lnTo>
                  <a:pt x="548" y="352"/>
                </a:lnTo>
                <a:lnTo>
                  <a:pt x="547" y="382"/>
                </a:lnTo>
                <a:lnTo>
                  <a:pt x="521" y="344"/>
                </a:lnTo>
                <a:lnTo>
                  <a:pt x="536" y="394"/>
                </a:lnTo>
                <a:lnTo>
                  <a:pt x="587" y="374"/>
                </a:lnTo>
                <a:lnTo>
                  <a:pt x="619" y="371"/>
                </a:lnTo>
                <a:lnTo>
                  <a:pt x="641" y="349"/>
                </a:lnTo>
                <a:lnTo>
                  <a:pt x="651" y="364"/>
                </a:lnTo>
                <a:lnTo>
                  <a:pt x="720" y="312"/>
                </a:lnTo>
                <a:lnTo>
                  <a:pt x="765" y="311"/>
                </a:lnTo>
                <a:lnTo>
                  <a:pt x="748" y="293"/>
                </a:lnTo>
                <a:lnTo>
                  <a:pt x="778" y="253"/>
                </a:lnTo>
                <a:lnTo>
                  <a:pt x="844" y="251"/>
                </a:lnTo>
                <a:lnTo>
                  <a:pt x="914" y="283"/>
                </a:lnTo>
                <a:lnTo>
                  <a:pt x="955" y="335"/>
                </a:lnTo>
                <a:lnTo>
                  <a:pt x="991" y="345"/>
                </a:lnTo>
                <a:lnTo>
                  <a:pt x="998" y="382"/>
                </a:lnTo>
                <a:lnTo>
                  <a:pt x="1043" y="405"/>
                </a:lnTo>
                <a:lnTo>
                  <a:pt x="1061" y="433"/>
                </a:lnTo>
                <a:lnTo>
                  <a:pt x="1084" y="455"/>
                </a:lnTo>
                <a:lnTo>
                  <a:pt x="1145" y="457"/>
                </a:lnTo>
                <a:lnTo>
                  <a:pt x="1168" y="497"/>
                </a:lnTo>
                <a:lnTo>
                  <a:pt x="1199" y="575"/>
                </a:lnTo>
                <a:lnTo>
                  <a:pt x="1182" y="716"/>
                </a:lnTo>
                <a:lnTo>
                  <a:pt x="1187" y="803"/>
                </a:lnTo>
                <a:lnTo>
                  <a:pt x="1224" y="830"/>
                </a:lnTo>
                <a:lnTo>
                  <a:pt x="1231" y="789"/>
                </a:lnTo>
                <a:lnTo>
                  <a:pt x="1206" y="775"/>
                </a:lnTo>
                <a:lnTo>
                  <a:pt x="1210" y="746"/>
                </a:lnTo>
                <a:lnTo>
                  <a:pt x="1221" y="755"/>
                </a:lnTo>
                <a:lnTo>
                  <a:pt x="1247" y="763"/>
                </a:lnTo>
                <a:lnTo>
                  <a:pt x="1256" y="792"/>
                </a:lnTo>
                <a:lnTo>
                  <a:pt x="1272" y="760"/>
                </a:lnTo>
                <a:lnTo>
                  <a:pt x="1287" y="787"/>
                </a:lnTo>
                <a:lnTo>
                  <a:pt x="1237" y="879"/>
                </a:lnTo>
                <a:lnTo>
                  <a:pt x="1234" y="896"/>
                </a:lnTo>
                <a:lnTo>
                  <a:pt x="1265" y="911"/>
                </a:lnTo>
                <a:lnTo>
                  <a:pt x="1294" y="985"/>
                </a:lnTo>
                <a:lnTo>
                  <a:pt x="1330" y="1020"/>
                </a:lnTo>
                <a:lnTo>
                  <a:pt x="1350" y="1048"/>
                </a:lnTo>
                <a:lnTo>
                  <a:pt x="1378" y="1048"/>
                </a:lnTo>
                <a:lnTo>
                  <a:pt x="1349" y="1005"/>
                </a:lnTo>
                <a:lnTo>
                  <a:pt x="1371" y="1012"/>
                </a:lnTo>
                <a:lnTo>
                  <a:pt x="1401" y="1004"/>
                </a:lnTo>
                <a:lnTo>
                  <a:pt x="1387" y="1020"/>
                </a:lnTo>
                <a:lnTo>
                  <a:pt x="1400" y="1059"/>
                </a:lnTo>
                <a:lnTo>
                  <a:pt x="1412" y="1109"/>
                </a:lnTo>
                <a:lnTo>
                  <a:pt x="1457" y="1130"/>
                </a:lnTo>
                <a:lnTo>
                  <a:pt x="1468" y="1163"/>
                </a:lnTo>
                <a:lnTo>
                  <a:pt x="1509" y="1260"/>
                </a:lnTo>
                <a:lnTo>
                  <a:pt x="1559" y="1260"/>
                </a:lnTo>
                <a:lnTo>
                  <a:pt x="1601" y="1283"/>
                </a:lnTo>
                <a:lnTo>
                  <a:pt x="1671" y="1378"/>
                </a:lnTo>
                <a:lnTo>
                  <a:pt x="1729" y="1388"/>
                </a:lnTo>
                <a:lnTo>
                  <a:pt x="1730" y="1407"/>
                </a:lnTo>
                <a:lnTo>
                  <a:pt x="1716" y="1418"/>
                </a:lnTo>
                <a:lnTo>
                  <a:pt x="1671" y="1397"/>
                </a:lnTo>
                <a:lnTo>
                  <a:pt x="1686" y="1437"/>
                </a:lnTo>
                <a:lnTo>
                  <a:pt x="1741" y="1423"/>
                </a:lnTo>
                <a:lnTo>
                  <a:pt x="1786" y="1423"/>
                </a:lnTo>
                <a:lnTo>
                  <a:pt x="1808" y="1397"/>
                </a:lnTo>
                <a:lnTo>
                  <a:pt x="1848" y="1394"/>
                </a:lnTo>
                <a:lnTo>
                  <a:pt x="1870" y="1353"/>
                </a:lnTo>
                <a:lnTo>
                  <a:pt x="1860" y="1296"/>
                </a:lnTo>
                <a:lnTo>
                  <a:pt x="1881" y="1230"/>
                </a:lnTo>
                <a:lnTo>
                  <a:pt x="1899" y="1237"/>
                </a:lnTo>
                <a:lnTo>
                  <a:pt x="1882" y="1005"/>
                </a:lnTo>
                <a:lnTo>
                  <a:pt x="1860" y="937"/>
                </a:lnTo>
                <a:lnTo>
                  <a:pt x="1656" y="603"/>
                </a:lnTo>
                <a:lnTo>
                  <a:pt x="1607" y="494"/>
                </a:lnTo>
                <a:lnTo>
                  <a:pt x="1629" y="494"/>
                </a:lnTo>
                <a:lnTo>
                  <a:pt x="1494" y="282"/>
                </a:lnTo>
                <a:lnTo>
                  <a:pt x="1401" y="59"/>
                </a:lnTo>
                <a:lnTo>
                  <a:pt x="1397" y="20"/>
                </a:lnTo>
                <a:lnTo>
                  <a:pt x="1371" y="15"/>
                </a:lnTo>
                <a:lnTo>
                  <a:pt x="1283" y="0"/>
                </a:lnTo>
                <a:lnTo>
                  <a:pt x="1258" y="27"/>
                </a:lnTo>
                <a:lnTo>
                  <a:pt x="1275" y="124"/>
                </a:lnTo>
                <a:lnTo>
                  <a:pt x="1237" y="122"/>
                </a:lnTo>
                <a:lnTo>
                  <a:pt x="1230" y="77"/>
                </a:lnTo>
                <a:lnTo>
                  <a:pt x="628" y="112"/>
                </a:lnTo>
                <a:lnTo>
                  <a:pt x="587" y="42"/>
                </a:lnTo>
                <a:lnTo>
                  <a:pt x="4" y="9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1" name="Freeform 37"/>
          <p:cNvSpPr>
            <a:spLocks noChangeAspect="1"/>
          </p:cNvSpPr>
          <p:nvPr/>
        </p:nvSpPr>
        <p:spPr bwMode="auto">
          <a:xfrm>
            <a:off x="6570773" y="5577428"/>
            <a:ext cx="58738" cy="39687"/>
          </a:xfrm>
          <a:custGeom>
            <a:avLst/>
            <a:gdLst/>
            <a:ahLst/>
            <a:cxnLst>
              <a:cxn ang="0">
                <a:pos x="0" y="65"/>
              </a:cxn>
              <a:cxn ang="0">
                <a:pos x="7" y="29"/>
              </a:cxn>
              <a:cxn ang="0">
                <a:pos x="39" y="24"/>
              </a:cxn>
              <a:cxn ang="0">
                <a:pos x="44" y="0"/>
              </a:cxn>
              <a:cxn ang="0">
                <a:pos x="96" y="26"/>
              </a:cxn>
              <a:cxn ang="0">
                <a:pos x="46" y="44"/>
              </a:cxn>
              <a:cxn ang="0">
                <a:pos x="20" y="36"/>
              </a:cxn>
              <a:cxn ang="0">
                <a:pos x="26" y="54"/>
              </a:cxn>
              <a:cxn ang="0">
                <a:pos x="0" y="65"/>
              </a:cxn>
            </a:cxnLst>
            <a:rect l="0" t="0" r="r" b="b"/>
            <a:pathLst>
              <a:path w="96" h="65">
                <a:moveTo>
                  <a:pt x="0" y="65"/>
                </a:moveTo>
                <a:lnTo>
                  <a:pt x="7" y="29"/>
                </a:lnTo>
                <a:lnTo>
                  <a:pt x="39" y="24"/>
                </a:lnTo>
                <a:lnTo>
                  <a:pt x="44" y="0"/>
                </a:lnTo>
                <a:lnTo>
                  <a:pt x="96" y="26"/>
                </a:lnTo>
                <a:lnTo>
                  <a:pt x="46" y="44"/>
                </a:lnTo>
                <a:lnTo>
                  <a:pt x="20" y="36"/>
                </a:lnTo>
                <a:lnTo>
                  <a:pt x="26" y="54"/>
                </a:lnTo>
                <a:lnTo>
                  <a:pt x="0" y="65"/>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2" name="Freeform 38"/>
          <p:cNvSpPr>
            <a:spLocks noChangeAspect="1"/>
          </p:cNvSpPr>
          <p:nvPr/>
        </p:nvSpPr>
        <p:spPr bwMode="auto">
          <a:xfrm>
            <a:off x="6653323" y="5552026"/>
            <a:ext cx="49213" cy="33337"/>
          </a:xfrm>
          <a:custGeom>
            <a:avLst/>
            <a:gdLst/>
            <a:ahLst/>
            <a:cxnLst>
              <a:cxn ang="0">
                <a:pos x="0" y="48"/>
              </a:cxn>
              <a:cxn ang="0">
                <a:pos x="13" y="50"/>
              </a:cxn>
              <a:cxn ang="0">
                <a:pos x="78" y="0"/>
              </a:cxn>
              <a:cxn ang="0">
                <a:pos x="20" y="35"/>
              </a:cxn>
              <a:cxn ang="0">
                <a:pos x="0" y="48"/>
              </a:cxn>
            </a:cxnLst>
            <a:rect l="0" t="0" r="r" b="b"/>
            <a:pathLst>
              <a:path w="78" h="50">
                <a:moveTo>
                  <a:pt x="0" y="48"/>
                </a:moveTo>
                <a:lnTo>
                  <a:pt x="13" y="50"/>
                </a:lnTo>
                <a:lnTo>
                  <a:pt x="78" y="0"/>
                </a:lnTo>
                <a:lnTo>
                  <a:pt x="20" y="35"/>
                </a:lnTo>
                <a:lnTo>
                  <a:pt x="0" y="48"/>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3" name="Freeform 39"/>
          <p:cNvSpPr>
            <a:spLocks noChangeAspect="1"/>
          </p:cNvSpPr>
          <p:nvPr/>
        </p:nvSpPr>
        <p:spPr bwMode="auto">
          <a:xfrm>
            <a:off x="6735876" y="5459953"/>
            <a:ext cx="31750" cy="63500"/>
          </a:xfrm>
          <a:custGeom>
            <a:avLst/>
            <a:gdLst/>
            <a:ahLst/>
            <a:cxnLst>
              <a:cxn ang="0">
                <a:pos x="0" y="101"/>
              </a:cxn>
              <a:cxn ang="0">
                <a:pos x="24" y="68"/>
              </a:cxn>
              <a:cxn ang="0">
                <a:pos x="52" y="0"/>
              </a:cxn>
              <a:cxn ang="0">
                <a:pos x="37" y="32"/>
              </a:cxn>
              <a:cxn ang="0">
                <a:pos x="0" y="101"/>
              </a:cxn>
            </a:cxnLst>
            <a:rect l="0" t="0" r="r" b="b"/>
            <a:pathLst>
              <a:path w="52" h="101">
                <a:moveTo>
                  <a:pt x="0" y="101"/>
                </a:moveTo>
                <a:lnTo>
                  <a:pt x="24" y="68"/>
                </a:lnTo>
                <a:lnTo>
                  <a:pt x="52" y="0"/>
                </a:lnTo>
                <a:lnTo>
                  <a:pt x="37" y="32"/>
                </a:lnTo>
                <a:lnTo>
                  <a:pt x="0" y="101"/>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4" name="Freeform 42"/>
          <p:cNvSpPr>
            <a:spLocks noChangeAspect="1"/>
          </p:cNvSpPr>
          <p:nvPr/>
        </p:nvSpPr>
        <p:spPr bwMode="auto">
          <a:xfrm>
            <a:off x="4605448" y="3797837"/>
            <a:ext cx="655638" cy="590550"/>
          </a:xfrm>
          <a:custGeom>
            <a:avLst/>
            <a:gdLst/>
            <a:ahLst/>
            <a:cxnLst>
              <a:cxn ang="0">
                <a:pos x="0" y="30"/>
              </a:cxn>
              <a:cxn ang="0">
                <a:pos x="43" y="324"/>
              </a:cxn>
              <a:cxn ang="0">
                <a:pos x="35" y="783"/>
              </a:cxn>
              <a:cxn ang="0">
                <a:pos x="57" y="809"/>
              </a:cxn>
              <a:cxn ang="0">
                <a:pos x="132" y="807"/>
              </a:cxn>
              <a:cxn ang="0">
                <a:pos x="135" y="950"/>
              </a:cxn>
              <a:cxn ang="0">
                <a:pos x="762" y="940"/>
              </a:cxn>
              <a:cxn ang="0">
                <a:pos x="749" y="795"/>
              </a:cxn>
              <a:cxn ang="0">
                <a:pos x="803" y="640"/>
              </a:cxn>
              <a:cxn ang="0">
                <a:pos x="879" y="528"/>
              </a:cxn>
              <a:cxn ang="0">
                <a:pos x="877" y="499"/>
              </a:cxn>
              <a:cxn ang="0">
                <a:pos x="936" y="402"/>
              </a:cxn>
              <a:cxn ang="0">
                <a:pos x="965" y="294"/>
              </a:cxn>
              <a:cxn ang="0">
                <a:pos x="954" y="284"/>
              </a:cxn>
              <a:cxn ang="0">
                <a:pos x="1006" y="243"/>
              </a:cxn>
              <a:cxn ang="0">
                <a:pos x="1055" y="147"/>
              </a:cxn>
              <a:cxn ang="0">
                <a:pos x="1040" y="128"/>
              </a:cxn>
              <a:cxn ang="0">
                <a:pos x="899" y="135"/>
              </a:cxn>
              <a:cxn ang="0">
                <a:pos x="937" y="81"/>
              </a:cxn>
              <a:cxn ang="0">
                <a:pos x="923" y="0"/>
              </a:cxn>
              <a:cxn ang="0">
                <a:pos x="0" y="30"/>
              </a:cxn>
            </a:cxnLst>
            <a:rect l="0" t="0" r="r" b="b"/>
            <a:pathLst>
              <a:path w="1055" h="950">
                <a:moveTo>
                  <a:pt x="0" y="30"/>
                </a:moveTo>
                <a:lnTo>
                  <a:pt x="43" y="324"/>
                </a:lnTo>
                <a:lnTo>
                  <a:pt x="35" y="783"/>
                </a:lnTo>
                <a:lnTo>
                  <a:pt x="57" y="809"/>
                </a:lnTo>
                <a:lnTo>
                  <a:pt x="132" y="807"/>
                </a:lnTo>
                <a:lnTo>
                  <a:pt x="135" y="950"/>
                </a:lnTo>
                <a:lnTo>
                  <a:pt x="762" y="940"/>
                </a:lnTo>
                <a:lnTo>
                  <a:pt x="749" y="795"/>
                </a:lnTo>
                <a:lnTo>
                  <a:pt x="803" y="640"/>
                </a:lnTo>
                <a:lnTo>
                  <a:pt x="879" y="528"/>
                </a:lnTo>
                <a:lnTo>
                  <a:pt x="877" y="499"/>
                </a:lnTo>
                <a:lnTo>
                  <a:pt x="936" y="402"/>
                </a:lnTo>
                <a:lnTo>
                  <a:pt x="965" y="294"/>
                </a:lnTo>
                <a:lnTo>
                  <a:pt x="954" y="284"/>
                </a:lnTo>
                <a:lnTo>
                  <a:pt x="1006" y="243"/>
                </a:lnTo>
                <a:lnTo>
                  <a:pt x="1055" y="147"/>
                </a:lnTo>
                <a:lnTo>
                  <a:pt x="1040" y="128"/>
                </a:lnTo>
                <a:lnTo>
                  <a:pt x="899" y="135"/>
                </a:lnTo>
                <a:lnTo>
                  <a:pt x="937" y="81"/>
                </a:lnTo>
                <a:lnTo>
                  <a:pt x="923" y="0"/>
                </a:lnTo>
                <a:lnTo>
                  <a:pt x="0" y="3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55" name="Freeform 43"/>
          <p:cNvSpPr>
            <a:spLocks noChangeAspect="1"/>
          </p:cNvSpPr>
          <p:nvPr/>
        </p:nvSpPr>
        <p:spPr bwMode="auto">
          <a:xfrm>
            <a:off x="5807189" y="3959765"/>
            <a:ext cx="706437" cy="733425"/>
          </a:xfrm>
          <a:custGeom>
            <a:avLst/>
            <a:gdLst/>
            <a:ahLst/>
            <a:cxnLst>
              <a:cxn ang="0">
                <a:pos x="0" y="64"/>
              </a:cxn>
              <a:cxn ang="0">
                <a:pos x="150" y="612"/>
              </a:cxn>
              <a:cxn ang="0">
                <a:pos x="206" y="702"/>
              </a:cxn>
              <a:cxn ang="0">
                <a:pos x="225" y="772"/>
              </a:cxn>
              <a:cxn ang="0">
                <a:pos x="203" y="819"/>
              </a:cxn>
              <a:cxn ang="0">
                <a:pos x="194" y="893"/>
              </a:cxn>
              <a:cxn ang="0">
                <a:pos x="245" y="1098"/>
              </a:cxn>
              <a:cxn ang="0">
                <a:pos x="286" y="1168"/>
              </a:cxn>
              <a:cxn ang="0">
                <a:pos x="888" y="1133"/>
              </a:cxn>
              <a:cxn ang="0">
                <a:pos x="895" y="1178"/>
              </a:cxn>
              <a:cxn ang="0">
                <a:pos x="933" y="1180"/>
              </a:cxn>
              <a:cxn ang="0">
                <a:pos x="916" y="1083"/>
              </a:cxn>
              <a:cxn ang="0">
                <a:pos x="941" y="1056"/>
              </a:cxn>
              <a:cxn ang="0">
                <a:pos x="1029" y="1071"/>
              </a:cxn>
              <a:cxn ang="0">
                <a:pos x="1044" y="1004"/>
              </a:cxn>
              <a:cxn ang="0">
                <a:pos x="1029" y="997"/>
              </a:cxn>
              <a:cxn ang="0">
                <a:pos x="1051" y="980"/>
              </a:cxn>
              <a:cxn ang="0">
                <a:pos x="1018" y="964"/>
              </a:cxn>
              <a:cxn ang="0">
                <a:pos x="1034" y="941"/>
              </a:cxn>
              <a:cxn ang="0">
                <a:pos x="1030" y="909"/>
              </a:cxn>
              <a:cxn ang="0">
                <a:pos x="1070" y="882"/>
              </a:cxn>
              <a:cxn ang="0">
                <a:pos x="1058" y="848"/>
              </a:cxn>
              <a:cxn ang="0">
                <a:pos x="1076" y="837"/>
              </a:cxn>
              <a:cxn ang="0">
                <a:pos x="1086" y="805"/>
              </a:cxn>
              <a:cxn ang="0">
                <a:pos x="1070" y="794"/>
              </a:cxn>
              <a:cxn ang="0">
                <a:pos x="1100" y="772"/>
              </a:cxn>
              <a:cxn ang="0">
                <a:pos x="1084" y="749"/>
              </a:cxn>
              <a:cxn ang="0">
                <a:pos x="1110" y="749"/>
              </a:cxn>
              <a:cxn ang="0">
                <a:pos x="1137" y="715"/>
              </a:cxn>
              <a:cxn ang="0">
                <a:pos x="1125" y="702"/>
              </a:cxn>
              <a:cxn ang="0">
                <a:pos x="1088" y="697"/>
              </a:cxn>
              <a:cxn ang="0">
                <a:pos x="1060" y="663"/>
              </a:cxn>
              <a:cxn ang="0">
                <a:pos x="1017" y="582"/>
              </a:cxn>
              <a:cxn ang="0">
                <a:pos x="990" y="572"/>
              </a:cxn>
              <a:cxn ang="0">
                <a:pos x="938" y="465"/>
              </a:cxn>
              <a:cxn ang="0">
                <a:pos x="867" y="420"/>
              </a:cxn>
              <a:cxn ang="0">
                <a:pos x="815" y="346"/>
              </a:cxn>
              <a:cxn ang="0">
                <a:pos x="689" y="253"/>
              </a:cxn>
              <a:cxn ang="0">
                <a:pos x="624" y="170"/>
              </a:cxn>
              <a:cxn ang="0">
                <a:pos x="489" y="83"/>
              </a:cxn>
              <a:cxn ang="0">
                <a:pos x="531" y="0"/>
              </a:cxn>
              <a:cxn ang="0">
                <a:pos x="275" y="30"/>
              </a:cxn>
              <a:cxn ang="0">
                <a:pos x="0" y="64"/>
              </a:cxn>
            </a:cxnLst>
            <a:rect l="0" t="0" r="r" b="b"/>
            <a:pathLst>
              <a:path w="1137" h="1180">
                <a:moveTo>
                  <a:pt x="0" y="64"/>
                </a:moveTo>
                <a:lnTo>
                  <a:pt x="150" y="612"/>
                </a:lnTo>
                <a:lnTo>
                  <a:pt x="206" y="702"/>
                </a:lnTo>
                <a:lnTo>
                  <a:pt x="225" y="772"/>
                </a:lnTo>
                <a:lnTo>
                  <a:pt x="203" y="819"/>
                </a:lnTo>
                <a:lnTo>
                  <a:pt x="194" y="893"/>
                </a:lnTo>
                <a:lnTo>
                  <a:pt x="245" y="1098"/>
                </a:lnTo>
                <a:lnTo>
                  <a:pt x="286" y="1168"/>
                </a:lnTo>
                <a:lnTo>
                  <a:pt x="888" y="1133"/>
                </a:lnTo>
                <a:lnTo>
                  <a:pt x="895" y="1178"/>
                </a:lnTo>
                <a:lnTo>
                  <a:pt x="933" y="1180"/>
                </a:lnTo>
                <a:lnTo>
                  <a:pt x="916" y="1083"/>
                </a:lnTo>
                <a:lnTo>
                  <a:pt x="941" y="1056"/>
                </a:lnTo>
                <a:lnTo>
                  <a:pt x="1029" y="1071"/>
                </a:lnTo>
                <a:lnTo>
                  <a:pt x="1044" y="1004"/>
                </a:lnTo>
                <a:lnTo>
                  <a:pt x="1029" y="997"/>
                </a:lnTo>
                <a:lnTo>
                  <a:pt x="1051" y="980"/>
                </a:lnTo>
                <a:lnTo>
                  <a:pt x="1018" y="964"/>
                </a:lnTo>
                <a:lnTo>
                  <a:pt x="1034" y="941"/>
                </a:lnTo>
                <a:lnTo>
                  <a:pt x="1030" y="909"/>
                </a:lnTo>
                <a:lnTo>
                  <a:pt x="1070" y="882"/>
                </a:lnTo>
                <a:lnTo>
                  <a:pt x="1058" y="848"/>
                </a:lnTo>
                <a:lnTo>
                  <a:pt x="1076" y="837"/>
                </a:lnTo>
                <a:lnTo>
                  <a:pt x="1086" y="805"/>
                </a:lnTo>
                <a:lnTo>
                  <a:pt x="1070" y="794"/>
                </a:lnTo>
                <a:lnTo>
                  <a:pt x="1100" y="772"/>
                </a:lnTo>
                <a:lnTo>
                  <a:pt x="1084" y="749"/>
                </a:lnTo>
                <a:lnTo>
                  <a:pt x="1110" y="749"/>
                </a:lnTo>
                <a:lnTo>
                  <a:pt x="1137" y="715"/>
                </a:lnTo>
                <a:lnTo>
                  <a:pt x="1125" y="702"/>
                </a:lnTo>
                <a:lnTo>
                  <a:pt x="1088" y="697"/>
                </a:lnTo>
                <a:lnTo>
                  <a:pt x="1060" y="663"/>
                </a:lnTo>
                <a:lnTo>
                  <a:pt x="1017" y="582"/>
                </a:lnTo>
                <a:lnTo>
                  <a:pt x="990" y="572"/>
                </a:lnTo>
                <a:lnTo>
                  <a:pt x="938" y="465"/>
                </a:lnTo>
                <a:lnTo>
                  <a:pt x="867" y="420"/>
                </a:lnTo>
                <a:lnTo>
                  <a:pt x="815" y="346"/>
                </a:lnTo>
                <a:lnTo>
                  <a:pt x="689" y="253"/>
                </a:lnTo>
                <a:lnTo>
                  <a:pt x="624" y="170"/>
                </a:lnTo>
                <a:lnTo>
                  <a:pt x="489" y="83"/>
                </a:lnTo>
                <a:lnTo>
                  <a:pt x="531" y="0"/>
                </a:lnTo>
                <a:lnTo>
                  <a:pt x="275" y="30"/>
                </a:lnTo>
                <a:lnTo>
                  <a:pt x="0" y="6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6" name="Freeform 44"/>
          <p:cNvSpPr>
            <a:spLocks noChangeAspect="1"/>
          </p:cNvSpPr>
          <p:nvPr/>
        </p:nvSpPr>
        <p:spPr bwMode="auto">
          <a:xfrm>
            <a:off x="5186476" y="3670837"/>
            <a:ext cx="1108075" cy="376238"/>
          </a:xfrm>
          <a:custGeom>
            <a:avLst/>
            <a:gdLst/>
            <a:ahLst/>
            <a:cxnLst>
              <a:cxn ang="0">
                <a:pos x="0" y="607"/>
              </a:cxn>
              <a:cxn ang="0">
                <a:pos x="29" y="499"/>
              </a:cxn>
              <a:cxn ang="0">
                <a:pos x="18" y="489"/>
              </a:cxn>
              <a:cxn ang="0">
                <a:pos x="70" y="448"/>
              </a:cxn>
              <a:cxn ang="0">
                <a:pos x="119" y="352"/>
              </a:cxn>
              <a:cxn ang="0">
                <a:pos x="104" y="333"/>
              </a:cxn>
              <a:cxn ang="0">
                <a:pos x="125" y="286"/>
              </a:cxn>
              <a:cxn ang="0">
                <a:pos x="131" y="235"/>
              </a:cxn>
              <a:cxn ang="0">
                <a:pos x="162" y="196"/>
              </a:cxn>
              <a:cxn ang="0">
                <a:pos x="443" y="177"/>
              </a:cxn>
              <a:cxn ang="0">
                <a:pos x="441" y="131"/>
              </a:cxn>
              <a:cxn ang="0">
                <a:pos x="526" y="134"/>
              </a:cxn>
              <a:cxn ang="0">
                <a:pos x="1366" y="56"/>
              </a:cxn>
              <a:cxn ang="0">
                <a:pos x="1782" y="0"/>
              </a:cxn>
              <a:cxn ang="0">
                <a:pos x="1773" y="60"/>
              </a:cxn>
              <a:cxn ang="0">
                <a:pos x="1745" y="79"/>
              </a:cxn>
              <a:cxn ang="0">
                <a:pos x="1708" y="144"/>
              </a:cxn>
              <a:cxn ang="0">
                <a:pos x="1678" y="138"/>
              </a:cxn>
              <a:cxn ang="0">
                <a:pos x="1648" y="157"/>
              </a:cxn>
              <a:cxn ang="0">
                <a:pos x="1623" y="189"/>
              </a:cxn>
              <a:cxn ang="0">
                <a:pos x="1593" y="170"/>
              </a:cxn>
              <a:cxn ang="0">
                <a:pos x="1545" y="211"/>
              </a:cxn>
              <a:cxn ang="0">
                <a:pos x="1540" y="244"/>
              </a:cxn>
              <a:cxn ang="0">
                <a:pos x="1338" y="364"/>
              </a:cxn>
              <a:cxn ang="0">
                <a:pos x="1326" y="411"/>
              </a:cxn>
              <a:cxn ang="0">
                <a:pos x="1272" y="436"/>
              </a:cxn>
              <a:cxn ang="0">
                <a:pos x="1274" y="496"/>
              </a:cxn>
              <a:cxn ang="0">
                <a:pos x="999" y="530"/>
              </a:cxn>
              <a:cxn ang="0">
                <a:pos x="447" y="578"/>
              </a:cxn>
              <a:cxn ang="0">
                <a:pos x="0" y="607"/>
              </a:cxn>
            </a:cxnLst>
            <a:rect l="0" t="0" r="r" b="b"/>
            <a:pathLst>
              <a:path w="1782" h="607">
                <a:moveTo>
                  <a:pt x="0" y="607"/>
                </a:moveTo>
                <a:lnTo>
                  <a:pt x="29" y="499"/>
                </a:lnTo>
                <a:lnTo>
                  <a:pt x="18" y="489"/>
                </a:lnTo>
                <a:lnTo>
                  <a:pt x="70" y="448"/>
                </a:lnTo>
                <a:lnTo>
                  <a:pt x="119" y="352"/>
                </a:lnTo>
                <a:lnTo>
                  <a:pt x="104" y="333"/>
                </a:lnTo>
                <a:lnTo>
                  <a:pt x="125" y="286"/>
                </a:lnTo>
                <a:lnTo>
                  <a:pt x="131" y="235"/>
                </a:lnTo>
                <a:lnTo>
                  <a:pt x="162" y="196"/>
                </a:lnTo>
                <a:lnTo>
                  <a:pt x="443" y="177"/>
                </a:lnTo>
                <a:lnTo>
                  <a:pt x="441" y="131"/>
                </a:lnTo>
                <a:lnTo>
                  <a:pt x="526" y="134"/>
                </a:lnTo>
                <a:lnTo>
                  <a:pt x="1366" y="56"/>
                </a:lnTo>
                <a:lnTo>
                  <a:pt x="1782" y="0"/>
                </a:lnTo>
                <a:lnTo>
                  <a:pt x="1773" y="60"/>
                </a:lnTo>
                <a:lnTo>
                  <a:pt x="1745" y="79"/>
                </a:lnTo>
                <a:lnTo>
                  <a:pt x="1708" y="144"/>
                </a:lnTo>
                <a:lnTo>
                  <a:pt x="1678" y="138"/>
                </a:lnTo>
                <a:lnTo>
                  <a:pt x="1648" y="157"/>
                </a:lnTo>
                <a:lnTo>
                  <a:pt x="1623" y="189"/>
                </a:lnTo>
                <a:lnTo>
                  <a:pt x="1593" y="170"/>
                </a:lnTo>
                <a:lnTo>
                  <a:pt x="1545" y="211"/>
                </a:lnTo>
                <a:lnTo>
                  <a:pt x="1540" y="244"/>
                </a:lnTo>
                <a:lnTo>
                  <a:pt x="1338" y="364"/>
                </a:lnTo>
                <a:lnTo>
                  <a:pt x="1326" y="411"/>
                </a:lnTo>
                <a:lnTo>
                  <a:pt x="1272" y="436"/>
                </a:lnTo>
                <a:lnTo>
                  <a:pt x="1274" y="496"/>
                </a:lnTo>
                <a:lnTo>
                  <a:pt x="999" y="530"/>
                </a:lnTo>
                <a:lnTo>
                  <a:pt x="447" y="578"/>
                </a:lnTo>
                <a:lnTo>
                  <a:pt x="0" y="607"/>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57" name="Freeform 45"/>
          <p:cNvSpPr>
            <a:spLocks noChangeAspect="1"/>
          </p:cNvSpPr>
          <p:nvPr/>
        </p:nvSpPr>
        <p:spPr bwMode="auto">
          <a:xfrm>
            <a:off x="4362561" y="2651662"/>
            <a:ext cx="774700" cy="515938"/>
          </a:xfrm>
          <a:custGeom>
            <a:avLst/>
            <a:gdLst/>
            <a:ahLst/>
            <a:cxnLst>
              <a:cxn ang="0">
                <a:pos x="0" y="17"/>
              </a:cxn>
              <a:cxn ang="0">
                <a:pos x="1" y="80"/>
              </a:cxn>
              <a:cxn ang="0">
                <a:pos x="24" y="130"/>
              </a:cxn>
              <a:cxn ang="0">
                <a:pos x="9" y="176"/>
              </a:cxn>
              <a:cxn ang="0">
                <a:pos x="23" y="290"/>
              </a:cxn>
              <a:cxn ang="0">
                <a:pos x="83" y="452"/>
              </a:cxn>
              <a:cxn ang="0">
                <a:pos x="85" y="505"/>
              </a:cxn>
              <a:cxn ang="0">
                <a:pos x="123" y="580"/>
              </a:cxn>
              <a:cxn ang="0">
                <a:pos x="141" y="706"/>
              </a:cxn>
              <a:cxn ang="0">
                <a:pos x="131" y="743"/>
              </a:cxn>
              <a:cxn ang="0">
                <a:pos x="155" y="784"/>
              </a:cxn>
              <a:cxn ang="0">
                <a:pos x="960" y="768"/>
              </a:cxn>
              <a:cxn ang="0">
                <a:pos x="1023" y="830"/>
              </a:cxn>
              <a:cxn ang="0">
                <a:pos x="1076" y="739"/>
              </a:cxn>
              <a:cxn ang="0">
                <a:pos x="1106" y="641"/>
              </a:cxn>
              <a:cxn ang="0">
                <a:pos x="1078" y="569"/>
              </a:cxn>
              <a:cxn ang="0">
                <a:pos x="1219" y="461"/>
              </a:cxn>
              <a:cxn ang="0">
                <a:pos x="1248" y="404"/>
              </a:cxn>
              <a:cxn ang="0">
                <a:pos x="1248" y="378"/>
              </a:cxn>
              <a:cxn ang="0">
                <a:pos x="1146" y="258"/>
              </a:cxn>
              <a:cxn ang="0">
                <a:pos x="1042" y="134"/>
              </a:cxn>
              <a:cxn ang="0">
                <a:pos x="1023" y="0"/>
              </a:cxn>
              <a:cxn ang="0">
                <a:pos x="27" y="20"/>
              </a:cxn>
              <a:cxn ang="0">
                <a:pos x="0" y="17"/>
              </a:cxn>
            </a:cxnLst>
            <a:rect l="0" t="0" r="r" b="b"/>
            <a:pathLst>
              <a:path w="1248" h="830">
                <a:moveTo>
                  <a:pt x="0" y="17"/>
                </a:moveTo>
                <a:lnTo>
                  <a:pt x="1" y="80"/>
                </a:lnTo>
                <a:lnTo>
                  <a:pt x="24" y="130"/>
                </a:lnTo>
                <a:lnTo>
                  <a:pt x="9" y="176"/>
                </a:lnTo>
                <a:lnTo>
                  <a:pt x="23" y="290"/>
                </a:lnTo>
                <a:lnTo>
                  <a:pt x="83" y="452"/>
                </a:lnTo>
                <a:lnTo>
                  <a:pt x="85" y="505"/>
                </a:lnTo>
                <a:lnTo>
                  <a:pt x="123" y="580"/>
                </a:lnTo>
                <a:lnTo>
                  <a:pt x="141" y="706"/>
                </a:lnTo>
                <a:lnTo>
                  <a:pt x="131" y="743"/>
                </a:lnTo>
                <a:lnTo>
                  <a:pt x="155" y="784"/>
                </a:lnTo>
                <a:lnTo>
                  <a:pt x="960" y="768"/>
                </a:lnTo>
                <a:lnTo>
                  <a:pt x="1023" y="830"/>
                </a:lnTo>
                <a:lnTo>
                  <a:pt x="1076" y="739"/>
                </a:lnTo>
                <a:lnTo>
                  <a:pt x="1106" y="641"/>
                </a:lnTo>
                <a:lnTo>
                  <a:pt x="1078" y="569"/>
                </a:lnTo>
                <a:lnTo>
                  <a:pt x="1219" y="461"/>
                </a:lnTo>
                <a:lnTo>
                  <a:pt x="1248" y="404"/>
                </a:lnTo>
                <a:lnTo>
                  <a:pt x="1248" y="378"/>
                </a:lnTo>
                <a:lnTo>
                  <a:pt x="1146" y="258"/>
                </a:lnTo>
                <a:lnTo>
                  <a:pt x="1042" y="134"/>
                </a:lnTo>
                <a:lnTo>
                  <a:pt x="1023" y="0"/>
                </a:lnTo>
                <a:lnTo>
                  <a:pt x="27" y="20"/>
                </a:lnTo>
                <a:lnTo>
                  <a:pt x="0" y="17"/>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58" name="Freeform 46"/>
          <p:cNvSpPr>
            <a:spLocks noChangeAspect="1"/>
          </p:cNvSpPr>
          <p:nvPr/>
        </p:nvSpPr>
        <p:spPr bwMode="auto">
          <a:xfrm>
            <a:off x="2736961" y="2958050"/>
            <a:ext cx="946150" cy="747712"/>
          </a:xfrm>
          <a:custGeom>
            <a:avLst/>
            <a:gdLst/>
            <a:ahLst/>
            <a:cxnLst>
              <a:cxn ang="0">
                <a:pos x="0" y="1052"/>
              </a:cxn>
              <a:cxn ang="0">
                <a:pos x="148" y="0"/>
              </a:cxn>
              <a:cxn ang="0">
                <a:pos x="1129" y="113"/>
              </a:cxn>
              <a:cxn ang="0">
                <a:pos x="1522" y="147"/>
              </a:cxn>
              <a:cxn ang="0">
                <a:pos x="1507" y="410"/>
              </a:cxn>
              <a:cxn ang="0">
                <a:pos x="1454" y="1204"/>
              </a:cxn>
              <a:cxn ang="0">
                <a:pos x="1255" y="1189"/>
              </a:cxn>
              <a:cxn ang="0">
                <a:pos x="628" y="1135"/>
              </a:cxn>
              <a:cxn ang="0">
                <a:pos x="0" y="1052"/>
              </a:cxn>
            </a:cxnLst>
            <a:rect l="0" t="0" r="r" b="b"/>
            <a:pathLst>
              <a:path w="1522" h="1204">
                <a:moveTo>
                  <a:pt x="0" y="1052"/>
                </a:moveTo>
                <a:lnTo>
                  <a:pt x="148" y="0"/>
                </a:lnTo>
                <a:lnTo>
                  <a:pt x="1129" y="113"/>
                </a:lnTo>
                <a:lnTo>
                  <a:pt x="1522" y="147"/>
                </a:lnTo>
                <a:lnTo>
                  <a:pt x="1507" y="410"/>
                </a:lnTo>
                <a:lnTo>
                  <a:pt x="1454" y="1204"/>
                </a:lnTo>
                <a:lnTo>
                  <a:pt x="1255" y="1189"/>
                </a:lnTo>
                <a:lnTo>
                  <a:pt x="628" y="1135"/>
                </a:lnTo>
                <a:lnTo>
                  <a:pt x="0" y="1052"/>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9" name="Freeform 47"/>
          <p:cNvSpPr>
            <a:spLocks noChangeAspect="1"/>
          </p:cNvSpPr>
          <p:nvPr/>
        </p:nvSpPr>
        <p:spPr bwMode="auto">
          <a:xfrm>
            <a:off x="2095614" y="2692937"/>
            <a:ext cx="733425" cy="919163"/>
          </a:xfrm>
          <a:custGeom>
            <a:avLst/>
            <a:gdLst/>
            <a:ahLst/>
            <a:cxnLst>
              <a:cxn ang="0">
                <a:pos x="0" y="1303"/>
              </a:cxn>
              <a:cxn ang="0">
                <a:pos x="256" y="0"/>
              </a:cxn>
              <a:cxn ang="0">
                <a:pos x="831" y="103"/>
              </a:cxn>
              <a:cxn ang="0">
                <a:pos x="787" y="367"/>
              </a:cxn>
              <a:cxn ang="0">
                <a:pos x="1179" y="426"/>
              </a:cxn>
              <a:cxn ang="0">
                <a:pos x="1031" y="1478"/>
              </a:cxn>
              <a:cxn ang="0">
                <a:pos x="0" y="1303"/>
              </a:cxn>
            </a:cxnLst>
            <a:rect l="0" t="0" r="r" b="b"/>
            <a:pathLst>
              <a:path w="1179" h="1478">
                <a:moveTo>
                  <a:pt x="0" y="1303"/>
                </a:moveTo>
                <a:lnTo>
                  <a:pt x="256" y="0"/>
                </a:lnTo>
                <a:lnTo>
                  <a:pt x="831" y="103"/>
                </a:lnTo>
                <a:lnTo>
                  <a:pt x="787" y="367"/>
                </a:lnTo>
                <a:lnTo>
                  <a:pt x="1179" y="426"/>
                </a:lnTo>
                <a:lnTo>
                  <a:pt x="1031" y="1478"/>
                </a:lnTo>
                <a:lnTo>
                  <a:pt x="0" y="1303"/>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60" name="Text Box 51"/>
          <p:cNvSpPr txBox="1">
            <a:spLocks noChangeAspect="1" noChangeArrowheads="1"/>
          </p:cNvSpPr>
          <p:nvPr/>
        </p:nvSpPr>
        <p:spPr bwMode="auto">
          <a:xfrm>
            <a:off x="1317737" y="2061114"/>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-7.6</a:t>
            </a:r>
            <a:endParaRPr lang="en-US" sz="1000" b="1" dirty="0">
              <a:latin typeface="Arial" charset="0"/>
            </a:endParaRPr>
          </a:p>
        </p:txBody>
      </p:sp>
      <p:sp>
        <p:nvSpPr>
          <p:cNvPr id="61" name="Text Box 52"/>
          <p:cNvSpPr txBox="1">
            <a:spLocks noChangeAspect="1" noChangeArrowheads="1"/>
          </p:cNvSpPr>
          <p:nvPr/>
        </p:nvSpPr>
        <p:spPr bwMode="auto">
          <a:xfrm>
            <a:off x="2748073" y="1856327"/>
            <a:ext cx="419100"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-3.6</a:t>
            </a:r>
            <a:endParaRPr lang="en-US" sz="1000" b="1" dirty="0">
              <a:latin typeface="Arial" charset="0"/>
            </a:endParaRPr>
          </a:p>
        </p:txBody>
      </p:sp>
      <p:sp>
        <p:nvSpPr>
          <p:cNvPr id="62" name="Text Box 53"/>
          <p:cNvSpPr txBox="1">
            <a:spLocks noChangeAspect="1" noChangeArrowheads="1"/>
          </p:cNvSpPr>
          <p:nvPr/>
        </p:nvSpPr>
        <p:spPr bwMode="auto">
          <a:xfrm>
            <a:off x="3941873" y="3346989"/>
            <a:ext cx="4381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+0.9</a:t>
            </a:r>
            <a:endParaRPr lang="en-US" sz="1000" b="1" dirty="0">
              <a:solidFill>
                <a:schemeClr val="bg1"/>
              </a:solidFill>
              <a:latin typeface="Arial" charset="0"/>
            </a:endParaRPr>
          </a:p>
        </p:txBody>
      </p:sp>
      <p:sp>
        <p:nvSpPr>
          <p:cNvPr id="63" name="Text Box 54"/>
          <p:cNvSpPr txBox="1">
            <a:spLocks noChangeAspect="1" noChangeArrowheads="1"/>
          </p:cNvSpPr>
          <p:nvPr/>
        </p:nvSpPr>
        <p:spPr bwMode="auto">
          <a:xfrm>
            <a:off x="3762487" y="2889789"/>
            <a:ext cx="417512" cy="244475"/>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-4.8</a:t>
            </a:r>
            <a:endParaRPr lang="en-US" sz="1000" b="1" dirty="0">
              <a:latin typeface="Arial" charset="0"/>
            </a:endParaRPr>
          </a:p>
        </p:txBody>
      </p:sp>
      <p:sp>
        <p:nvSpPr>
          <p:cNvPr id="64" name="Text Box 55"/>
          <p:cNvSpPr txBox="1">
            <a:spLocks noChangeAspect="1" noChangeArrowheads="1"/>
          </p:cNvSpPr>
          <p:nvPr/>
        </p:nvSpPr>
        <p:spPr bwMode="auto">
          <a:xfrm>
            <a:off x="4016547" y="3883562"/>
            <a:ext cx="491414"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-14.6</a:t>
            </a:r>
            <a:endParaRPr lang="en-US" sz="1000" b="1" dirty="0">
              <a:latin typeface="Arial" charset="0"/>
            </a:endParaRPr>
          </a:p>
        </p:txBody>
      </p:sp>
      <p:sp>
        <p:nvSpPr>
          <p:cNvPr id="65" name="Text Box 56"/>
          <p:cNvSpPr txBox="1">
            <a:spLocks noChangeAspect="1" noChangeArrowheads="1"/>
          </p:cNvSpPr>
          <p:nvPr/>
        </p:nvSpPr>
        <p:spPr bwMode="auto">
          <a:xfrm>
            <a:off x="4776901" y="4685252"/>
            <a:ext cx="417513" cy="244475"/>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-5.1</a:t>
            </a:r>
            <a:endParaRPr lang="en-US" sz="1000" b="1" dirty="0">
              <a:latin typeface="Arial" charset="0"/>
            </a:endParaRPr>
          </a:p>
        </p:txBody>
      </p:sp>
      <p:sp>
        <p:nvSpPr>
          <p:cNvPr id="66" name="Text Box 57"/>
          <p:cNvSpPr txBox="1">
            <a:spLocks noChangeAspect="1" noChangeArrowheads="1"/>
          </p:cNvSpPr>
          <p:nvPr/>
        </p:nvSpPr>
        <p:spPr bwMode="auto">
          <a:xfrm>
            <a:off x="5048717" y="4242339"/>
            <a:ext cx="46990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+3.8</a:t>
            </a:r>
            <a:endParaRPr lang="en-US" sz="1000" b="1" dirty="0">
              <a:solidFill>
                <a:schemeClr val="bg1"/>
              </a:solidFill>
              <a:latin typeface="Arial" charset="0"/>
            </a:endParaRPr>
          </a:p>
        </p:txBody>
      </p:sp>
      <p:sp>
        <p:nvSpPr>
          <p:cNvPr id="67" name="Text Box 58"/>
          <p:cNvSpPr txBox="1">
            <a:spLocks noChangeAspect="1" noChangeArrowheads="1"/>
          </p:cNvSpPr>
          <p:nvPr/>
        </p:nvSpPr>
        <p:spPr bwMode="auto">
          <a:xfrm>
            <a:off x="5672251" y="3466052"/>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-7.9</a:t>
            </a:r>
            <a:endParaRPr lang="en-US" sz="1000" b="1" dirty="0">
              <a:latin typeface="Arial" charset="0"/>
            </a:endParaRPr>
          </a:p>
        </p:txBody>
      </p:sp>
      <p:sp>
        <p:nvSpPr>
          <p:cNvPr id="68" name="Text Box 59"/>
          <p:cNvSpPr txBox="1">
            <a:spLocks noChangeAspect="1" noChangeArrowheads="1"/>
          </p:cNvSpPr>
          <p:nvPr/>
        </p:nvSpPr>
        <p:spPr bwMode="auto">
          <a:xfrm>
            <a:off x="5492861" y="3764500"/>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-7.0</a:t>
            </a:r>
            <a:endParaRPr lang="en-US" sz="1000" b="1" dirty="0">
              <a:latin typeface="Arial" charset="0"/>
            </a:endParaRPr>
          </a:p>
        </p:txBody>
      </p:sp>
      <p:sp>
        <p:nvSpPr>
          <p:cNvPr id="69" name="Text Box 60"/>
          <p:cNvSpPr txBox="1">
            <a:spLocks noChangeAspect="1" noChangeArrowheads="1"/>
          </p:cNvSpPr>
          <p:nvPr/>
        </p:nvSpPr>
        <p:spPr bwMode="auto">
          <a:xfrm>
            <a:off x="6265740" y="4896390"/>
            <a:ext cx="45164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+0.7</a:t>
            </a:r>
            <a:endParaRPr lang="en-US" sz="1000" b="1" dirty="0">
              <a:solidFill>
                <a:schemeClr val="bg1"/>
              </a:solidFill>
              <a:latin typeface="Arial" charset="0"/>
            </a:endParaRPr>
          </a:p>
        </p:txBody>
      </p:sp>
      <p:sp>
        <p:nvSpPr>
          <p:cNvPr id="70" name="Text Box 62"/>
          <p:cNvSpPr txBox="1">
            <a:spLocks noChangeAspect="1" noChangeArrowheads="1"/>
          </p:cNvSpPr>
          <p:nvPr/>
        </p:nvSpPr>
        <p:spPr bwMode="auto">
          <a:xfrm>
            <a:off x="5457349" y="307552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-7.7</a:t>
            </a:r>
            <a:endParaRPr lang="en-US" sz="1000" b="1" dirty="0">
              <a:latin typeface="Arial" charset="0"/>
            </a:endParaRPr>
          </a:p>
        </p:txBody>
      </p:sp>
      <p:sp>
        <p:nvSpPr>
          <p:cNvPr id="71" name="Text Box 63"/>
          <p:cNvSpPr txBox="1">
            <a:spLocks noChangeAspect="1" noChangeArrowheads="1"/>
          </p:cNvSpPr>
          <p:nvPr/>
        </p:nvSpPr>
        <p:spPr bwMode="auto">
          <a:xfrm>
            <a:off x="5958412" y="4242339"/>
            <a:ext cx="46212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+2.3</a:t>
            </a:r>
            <a:endParaRPr lang="en-US" sz="1000" b="1" dirty="0">
              <a:solidFill>
                <a:schemeClr val="bg1"/>
              </a:solidFill>
              <a:latin typeface="Arial" charset="0"/>
            </a:endParaRPr>
          </a:p>
        </p:txBody>
      </p:sp>
      <p:sp>
        <p:nvSpPr>
          <p:cNvPr id="72" name="Text Box 65"/>
          <p:cNvSpPr txBox="1">
            <a:spLocks noChangeAspect="1" noChangeArrowheads="1"/>
          </p:cNvSpPr>
          <p:nvPr/>
        </p:nvSpPr>
        <p:spPr bwMode="auto">
          <a:xfrm>
            <a:off x="3762486" y="4480464"/>
            <a:ext cx="49976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+0.1</a:t>
            </a:r>
            <a:endParaRPr lang="en-US" sz="1000" b="1" dirty="0">
              <a:solidFill>
                <a:schemeClr val="bg1"/>
              </a:solidFill>
              <a:latin typeface="Arial" charset="0"/>
            </a:endParaRPr>
          </a:p>
        </p:txBody>
      </p:sp>
      <p:sp>
        <p:nvSpPr>
          <p:cNvPr id="73" name="Text Box 66"/>
          <p:cNvSpPr txBox="1">
            <a:spLocks noChangeAspect="1" noChangeArrowheads="1"/>
          </p:cNvSpPr>
          <p:nvPr/>
        </p:nvSpPr>
        <p:spPr bwMode="auto">
          <a:xfrm>
            <a:off x="3046523" y="3253325"/>
            <a:ext cx="45243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+3.0</a:t>
            </a:r>
            <a:endParaRPr lang="en-US" sz="1000" b="1" dirty="0">
              <a:solidFill>
                <a:schemeClr val="bg1"/>
              </a:solidFill>
              <a:latin typeface="Arial" charset="0"/>
            </a:endParaRPr>
          </a:p>
        </p:txBody>
      </p:sp>
      <p:sp>
        <p:nvSpPr>
          <p:cNvPr id="74" name="Text Box 67"/>
          <p:cNvSpPr txBox="1">
            <a:spLocks noChangeAspect="1" noChangeArrowheads="1"/>
          </p:cNvSpPr>
          <p:nvPr/>
        </p:nvSpPr>
        <p:spPr bwMode="auto">
          <a:xfrm>
            <a:off x="2092437" y="2238912"/>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-0.9</a:t>
            </a:r>
            <a:endParaRPr lang="en-US" sz="1000" b="1" dirty="0">
              <a:latin typeface="Arial" charset="0"/>
            </a:endParaRPr>
          </a:p>
        </p:txBody>
      </p:sp>
      <p:sp>
        <p:nvSpPr>
          <p:cNvPr id="75" name="Text Box 68"/>
          <p:cNvSpPr txBox="1">
            <a:spLocks noChangeAspect="1" noChangeArrowheads="1"/>
          </p:cNvSpPr>
          <p:nvPr/>
        </p:nvSpPr>
        <p:spPr bwMode="auto">
          <a:xfrm>
            <a:off x="2263885" y="3075527"/>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-1.1</a:t>
            </a:r>
            <a:endParaRPr lang="en-US" sz="1000" b="1" dirty="0">
              <a:latin typeface="Arial" charset="0"/>
            </a:endParaRPr>
          </a:p>
        </p:txBody>
      </p:sp>
      <p:sp>
        <p:nvSpPr>
          <p:cNvPr id="76" name="Text Box 69"/>
          <p:cNvSpPr txBox="1">
            <a:spLocks noChangeAspect="1" noChangeArrowheads="1"/>
          </p:cNvSpPr>
          <p:nvPr/>
        </p:nvSpPr>
        <p:spPr bwMode="auto">
          <a:xfrm>
            <a:off x="4718161" y="396928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-1.4</a:t>
            </a:r>
            <a:endParaRPr lang="en-US" sz="1000" b="1" dirty="0">
              <a:latin typeface="Arial" charset="0"/>
            </a:endParaRPr>
          </a:p>
        </p:txBody>
      </p:sp>
      <p:sp>
        <p:nvSpPr>
          <p:cNvPr id="77" name="Text Box 70"/>
          <p:cNvSpPr txBox="1">
            <a:spLocks noChangeAspect="1" noChangeArrowheads="1"/>
          </p:cNvSpPr>
          <p:nvPr/>
        </p:nvSpPr>
        <p:spPr bwMode="auto">
          <a:xfrm>
            <a:off x="5482163" y="4266152"/>
            <a:ext cx="4762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+3.3</a:t>
            </a:r>
            <a:endParaRPr lang="en-US" sz="1000" b="1" dirty="0">
              <a:solidFill>
                <a:schemeClr val="bg1"/>
              </a:solidFill>
              <a:latin typeface="Arial" charset="0"/>
            </a:endParaRPr>
          </a:p>
        </p:txBody>
      </p:sp>
      <p:sp>
        <p:nvSpPr>
          <p:cNvPr id="78" name="Text Box 71"/>
          <p:cNvSpPr txBox="1">
            <a:spLocks noChangeAspect="1" noChangeArrowheads="1"/>
          </p:cNvSpPr>
          <p:nvPr/>
        </p:nvSpPr>
        <p:spPr bwMode="auto">
          <a:xfrm>
            <a:off x="6327886" y="3969287"/>
            <a:ext cx="46830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-7.4</a:t>
            </a:r>
            <a:endParaRPr lang="en-US" sz="1000" b="1" dirty="0">
              <a:latin typeface="Arial" charset="0"/>
            </a:endParaRPr>
          </a:p>
        </p:txBody>
      </p:sp>
      <p:sp>
        <p:nvSpPr>
          <p:cNvPr id="79" name="Text Box 72"/>
          <p:cNvSpPr txBox="1">
            <a:spLocks noChangeAspect="1" noChangeArrowheads="1"/>
          </p:cNvSpPr>
          <p:nvPr/>
        </p:nvSpPr>
        <p:spPr bwMode="auto">
          <a:xfrm>
            <a:off x="6462883" y="3288250"/>
            <a:ext cx="46672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+4.1</a:t>
            </a:r>
            <a:endParaRPr lang="en-US" sz="1000" b="1" dirty="0">
              <a:solidFill>
                <a:schemeClr val="bg1"/>
              </a:solidFill>
              <a:latin typeface="Arial" charset="0"/>
            </a:endParaRPr>
          </a:p>
        </p:txBody>
      </p:sp>
      <p:sp>
        <p:nvSpPr>
          <p:cNvPr id="80" name="Text Box 73"/>
          <p:cNvSpPr txBox="1">
            <a:spLocks noChangeAspect="1" noChangeArrowheads="1"/>
          </p:cNvSpPr>
          <p:nvPr/>
        </p:nvSpPr>
        <p:spPr bwMode="auto">
          <a:xfrm>
            <a:off x="6507273" y="3670839"/>
            <a:ext cx="477263"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+0.3</a:t>
            </a:r>
            <a:endParaRPr lang="en-US" sz="1000" b="1" dirty="0">
              <a:solidFill>
                <a:schemeClr val="bg1"/>
              </a:solidFill>
              <a:latin typeface="Arial" charset="0"/>
            </a:endParaRPr>
          </a:p>
        </p:txBody>
      </p:sp>
      <p:sp>
        <p:nvSpPr>
          <p:cNvPr id="81" name="Text Box 74"/>
          <p:cNvSpPr txBox="1">
            <a:spLocks noChangeAspect="1" noChangeArrowheads="1"/>
          </p:cNvSpPr>
          <p:nvPr/>
        </p:nvSpPr>
        <p:spPr bwMode="auto">
          <a:xfrm>
            <a:off x="2152760" y="3907375"/>
            <a:ext cx="44767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+3.2</a:t>
            </a:r>
            <a:endParaRPr lang="en-US" sz="1000" b="1" dirty="0">
              <a:solidFill>
                <a:schemeClr val="bg1"/>
              </a:solidFill>
              <a:latin typeface="Arial" charset="0"/>
            </a:endParaRPr>
          </a:p>
        </p:txBody>
      </p:sp>
      <p:sp>
        <p:nvSpPr>
          <p:cNvPr id="82" name="Text Box 75"/>
          <p:cNvSpPr txBox="1">
            <a:spLocks noChangeAspect="1" noChangeArrowheads="1"/>
          </p:cNvSpPr>
          <p:nvPr/>
        </p:nvSpPr>
        <p:spPr bwMode="auto">
          <a:xfrm>
            <a:off x="5075351" y="3075527"/>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-4.5</a:t>
            </a:r>
            <a:endParaRPr lang="en-US" sz="1000" b="1" dirty="0">
              <a:latin typeface="Arial" charset="0"/>
            </a:endParaRPr>
          </a:p>
        </p:txBody>
      </p:sp>
      <p:sp>
        <p:nvSpPr>
          <p:cNvPr id="83" name="Text Box 77"/>
          <p:cNvSpPr txBox="1">
            <a:spLocks noChangeAspect="1" noChangeArrowheads="1"/>
          </p:cNvSpPr>
          <p:nvPr/>
        </p:nvSpPr>
        <p:spPr bwMode="auto">
          <a:xfrm>
            <a:off x="4599098" y="2775489"/>
            <a:ext cx="415925"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-2.0</a:t>
            </a:r>
            <a:endParaRPr lang="en-US" sz="1000" b="1" dirty="0">
              <a:latin typeface="Arial" charset="0"/>
            </a:endParaRPr>
          </a:p>
        </p:txBody>
      </p:sp>
      <p:sp>
        <p:nvSpPr>
          <p:cNvPr id="84" name="Text Box 78"/>
          <p:cNvSpPr txBox="1">
            <a:spLocks noChangeAspect="1" noChangeArrowheads="1"/>
          </p:cNvSpPr>
          <p:nvPr/>
        </p:nvSpPr>
        <p:spPr bwMode="auto">
          <a:xfrm>
            <a:off x="4647136" y="3372387"/>
            <a:ext cx="52387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+11.6</a:t>
            </a:r>
            <a:endParaRPr lang="en-US" sz="1000" b="1" dirty="0">
              <a:solidFill>
                <a:schemeClr val="bg1"/>
              </a:solidFill>
              <a:latin typeface="Arial" charset="0"/>
            </a:endParaRPr>
          </a:p>
        </p:txBody>
      </p:sp>
      <p:sp>
        <p:nvSpPr>
          <p:cNvPr id="85" name="Freeform 79"/>
          <p:cNvSpPr>
            <a:spLocks noChangeAspect="1"/>
          </p:cNvSpPr>
          <p:nvPr/>
        </p:nvSpPr>
        <p:spPr bwMode="auto">
          <a:xfrm>
            <a:off x="6939073" y="3007262"/>
            <a:ext cx="134938" cy="225425"/>
          </a:xfrm>
          <a:custGeom>
            <a:avLst/>
            <a:gdLst/>
            <a:ahLst/>
            <a:cxnLst>
              <a:cxn ang="0">
                <a:pos x="0" y="37"/>
              </a:cxn>
              <a:cxn ang="0">
                <a:pos x="29" y="0"/>
              </a:cxn>
              <a:cxn ang="0">
                <a:pos x="71" y="0"/>
              </a:cxn>
              <a:cxn ang="0">
                <a:pos x="56" y="38"/>
              </a:cxn>
              <a:cxn ang="0">
                <a:pos x="47" y="51"/>
              </a:cxn>
              <a:cxn ang="0">
                <a:pos x="54" y="93"/>
              </a:cxn>
              <a:cxn ang="0">
                <a:pos x="77" y="119"/>
              </a:cxn>
              <a:cxn ang="0">
                <a:pos x="107" y="148"/>
              </a:cxn>
              <a:cxn ang="0">
                <a:pos x="118" y="189"/>
              </a:cxn>
              <a:cxn ang="0">
                <a:pos x="139" y="222"/>
              </a:cxn>
              <a:cxn ang="0">
                <a:pos x="161" y="243"/>
              </a:cxn>
              <a:cxn ang="0">
                <a:pos x="195" y="254"/>
              </a:cxn>
              <a:cxn ang="0">
                <a:pos x="211" y="286"/>
              </a:cxn>
              <a:cxn ang="0">
                <a:pos x="181" y="315"/>
              </a:cxn>
              <a:cxn ang="0">
                <a:pos x="211" y="308"/>
              </a:cxn>
              <a:cxn ang="0">
                <a:pos x="220" y="337"/>
              </a:cxn>
              <a:cxn ang="0">
                <a:pos x="162" y="349"/>
              </a:cxn>
              <a:cxn ang="0">
                <a:pos x="88" y="362"/>
              </a:cxn>
              <a:cxn ang="0">
                <a:pos x="82" y="338"/>
              </a:cxn>
              <a:cxn ang="0">
                <a:pos x="0" y="37"/>
              </a:cxn>
            </a:cxnLst>
            <a:rect l="0" t="0" r="r" b="b"/>
            <a:pathLst>
              <a:path w="220" h="362">
                <a:moveTo>
                  <a:pt x="0" y="37"/>
                </a:moveTo>
                <a:lnTo>
                  <a:pt x="29" y="0"/>
                </a:lnTo>
                <a:lnTo>
                  <a:pt x="71" y="0"/>
                </a:lnTo>
                <a:lnTo>
                  <a:pt x="56" y="38"/>
                </a:lnTo>
                <a:lnTo>
                  <a:pt x="47" y="51"/>
                </a:lnTo>
                <a:lnTo>
                  <a:pt x="54" y="93"/>
                </a:lnTo>
                <a:lnTo>
                  <a:pt x="77" y="119"/>
                </a:lnTo>
                <a:lnTo>
                  <a:pt x="107" y="148"/>
                </a:lnTo>
                <a:lnTo>
                  <a:pt x="118" y="189"/>
                </a:lnTo>
                <a:lnTo>
                  <a:pt x="139" y="222"/>
                </a:lnTo>
                <a:lnTo>
                  <a:pt x="161" y="243"/>
                </a:lnTo>
                <a:lnTo>
                  <a:pt x="195" y="254"/>
                </a:lnTo>
                <a:lnTo>
                  <a:pt x="211" y="286"/>
                </a:lnTo>
                <a:lnTo>
                  <a:pt x="181" y="315"/>
                </a:lnTo>
                <a:lnTo>
                  <a:pt x="211" y="308"/>
                </a:lnTo>
                <a:lnTo>
                  <a:pt x="220" y="337"/>
                </a:lnTo>
                <a:lnTo>
                  <a:pt x="162" y="349"/>
                </a:lnTo>
                <a:lnTo>
                  <a:pt x="88" y="362"/>
                </a:lnTo>
                <a:lnTo>
                  <a:pt x="82" y="338"/>
                </a:lnTo>
                <a:lnTo>
                  <a:pt x="0" y="37"/>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86" name="Freeform 80"/>
          <p:cNvSpPr>
            <a:spLocks noChangeAspect="1"/>
          </p:cNvSpPr>
          <p:nvPr/>
        </p:nvSpPr>
        <p:spPr bwMode="auto">
          <a:xfrm>
            <a:off x="1290751" y="1343565"/>
            <a:ext cx="868363" cy="633413"/>
          </a:xfrm>
          <a:custGeom>
            <a:avLst/>
            <a:gdLst/>
            <a:ahLst/>
            <a:cxnLst>
              <a:cxn ang="0">
                <a:pos x="48" y="281"/>
              </a:cxn>
              <a:cxn ang="0">
                <a:pos x="38" y="434"/>
              </a:cxn>
              <a:cxn ang="0">
                <a:pos x="60" y="454"/>
              </a:cxn>
              <a:cxn ang="0">
                <a:pos x="31" y="503"/>
              </a:cxn>
              <a:cxn ang="0">
                <a:pos x="44" y="528"/>
              </a:cxn>
              <a:cxn ang="0">
                <a:pos x="18" y="591"/>
              </a:cxn>
              <a:cxn ang="0">
                <a:pos x="0" y="601"/>
              </a:cxn>
              <a:cxn ang="0">
                <a:pos x="103" y="682"/>
              </a:cxn>
              <a:cxn ang="0">
                <a:pos x="171" y="822"/>
              </a:cxn>
              <a:cxn ang="0">
                <a:pos x="502" y="932"/>
              </a:cxn>
              <a:cxn ang="0">
                <a:pos x="1237" y="1018"/>
              </a:cxn>
              <a:cxn ang="0">
                <a:pos x="428" y="0"/>
              </a:cxn>
              <a:cxn ang="0">
                <a:pos x="415" y="25"/>
              </a:cxn>
              <a:cxn ang="0">
                <a:pos x="425" y="71"/>
              </a:cxn>
              <a:cxn ang="0">
                <a:pos x="450" y="100"/>
              </a:cxn>
              <a:cxn ang="0">
                <a:pos x="411" y="129"/>
              </a:cxn>
              <a:cxn ang="0">
                <a:pos x="419" y="152"/>
              </a:cxn>
              <a:cxn ang="0">
                <a:pos x="437" y="263"/>
              </a:cxn>
              <a:cxn ang="0">
                <a:pos x="429" y="281"/>
              </a:cxn>
              <a:cxn ang="0">
                <a:pos x="396" y="347"/>
              </a:cxn>
              <a:cxn ang="0">
                <a:pos x="385" y="371"/>
              </a:cxn>
              <a:cxn ang="0">
                <a:pos x="360" y="454"/>
              </a:cxn>
              <a:cxn ang="0">
                <a:pos x="302" y="480"/>
              </a:cxn>
              <a:cxn ang="0">
                <a:pos x="277" y="469"/>
              </a:cxn>
              <a:cxn ang="0">
                <a:pos x="256" y="482"/>
              </a:cxn>
              <a:cxn ang="0">
                <a:pos x="260" y="451"/>
              </a:cxn>
              <a:cxn ang="0">
                <a:pos x="237" y="436"/>
              </a:cxn>
              <a:cxn ang="0">
                <a:pos x="273" y="418"/>
              </a:cxn>
              <a:cxn ang="0">
                <a:pos x="293" y="456"/>
              </a:cxn>
              <a:cxn ang="0">
                <a:pos x="318" y="430"/>
              </a:cxn>
              <a:cxn ang="0">
                <a:pos x="345" y="410"/>
              </a:cxn>
              <a:cxn ang="0">
                <a:pos x="332" y="370"/>
              </a:cxn>
              <a:cxn ang="0">
                <a:pos x="352" y="322"/>
              </a:cxn>
              <a:cxn ang="0">
                <a:pos x="374" y="267"/>
              </a:cxn>
              <a:cxn ang="0">
                <a:pos x="343" y="310"/>
              </a:cxn>
              <a:cxn ang="0">
                <a:pos x="277" y="355"/>
              </a:cxn>
              <a:cxn ang="0">
                <a:pos x="256" y="396"/>
              </a:cxn>
              <a:cxn ang="0">
                <a:pos x="304" y="322"/>
              </a:cxn>
              <a:cxn ang="0">
                <a:pos x="356" y="289"/>
              </a:cxn>
              <a:cxn ang="0">
                <a:pos x="363" y="244"/>
              </a:cxn>
              <a:cxn ang="0">
                <a:pos x="348" y="212"/>
              </a:cxn>
              <a:cxn ang="0">
                <a:pos x="333" y="219"/>
              </a:cxn>
              <a:cxn ang="0">
                <a:pos x="300" y="192"/>
              </a:cxn>
              <a:cxn ang="0">
                <a:pos x="59" y="49"/>
              </a:cxn>
            </a:cxnLst>
            <a:rect l="0" t="0" r="r" b="b"/>
            <a:pathLst>
              <a:path w="1397" h="1018">
                <a:moveTo>
                  <a:pt x="31" y="174"/>
                </a:moveTo>
                <a:lnTo>
                  <a:pt x="52" y="222"/>
                </a:lnTo>
                <a:lnTo>
                  <a:pt x="48" y="281"/>
                </a:lnTo>
                <a:lnTo>
                  <a:pt x="44" y="334"/>
                </a:lnTo>
                <a:lnTo>
                  <a:pt x="51" y="358"/>
                </a:lnTo>
                <a:lnTo>
                  <a:pt x="38" y="434"/>
                </a:lnTo>
                <a:lnTo>
                  <a:pt x="63" y="418"/>
                </a:lnTo>
                <a:lnTo>
                  <a:pt x="99" y="449"/>
                </a:lnTo>
                <a:lnTo>
                  <a:pt x="60" y="454"/>
                </a:lnTo>
                <a:lnTo>
                  <a:pt x="35" y="449"/>
                </a:lnTo>
                <a:lnTo>
                  <a:pt x="33" y="481"/>
                </a:lnTo>
                <a:lnTo>
                  <a:pt x="31" y="503"/>
                </a:lnTo>
                <a:lnTo>
                  <a:pt x="64" y="503"/>
                </a:lnTo>
                <a:lnTo>
                  <a:pt x="70" y="517"/>
                </a:lnTo>
                <a:lnTo>
                  <a:pt x="44" y="528"/>
                </a:lnTo>
                <a:lnTo>
                  <a:pt x="48" y="559"/>
                </a:lnTo>
                <a:lnTo>
                  <a:pt x="29" y="592"/>
                </a:lnTo>
                <a:lnTo>
                  <a:pt x="18" y="591"/>
                </a:lnTo>
                <a:lnTo>
                  <a:pt x="30" y="538"/>
                </a:lnTo>
                <a:lnTo>
                  <a:pt x="22" y="525"/>
                </a:lnTo>
                <a:lnTo>
                  <a:pt x="0" y="601"/>
                </a:lnTo>
                <a:lnTo>
                  <a:pt x="35" y="628"/>
                </a:lnTo>
                <a:lnTo>
                  <a:pt x="99" y="656"/>
                </a:lnTo>
                <a:lnTo>
                  <a:pt x="103" y="682"/>
                </a:lnTo>
                <a:lnTo>
                  <a:pt x="130" y="684"/>
                </a:lnTo>
                <a:lnTo>
                  <a:pt x="184" y="786"/>
                </a:lnTo>
                <a:lnTo>
                  <a:pt x="171" y="822"/>
                </a:lnTo>
                <a:lnTo>
                  <a:pt x="255" y="889"/>
                </a:lnTo>
                <a:lnTo>
                  <a:pt x="396" y="885"/>
                </a:lnTo>
                <a:lnTo>
                  <a:pt x="502" y="932"/>
                </a:lnTo>
                <a:lnTo>
                  <a:pt x="552" y="922"/>
                </a:lnTo>
                <a:lnTo>
                  <a:pt x="873" y="932"/>
                </a:lnTo>
                <a:lnTo>
                  <a:pt x="1237" y="1018"/>
                </a:lnTo>
                <a:lnTo>
                  <a:pt x="1244" y="906"/>
                </a:lnTo>
                <a:lnTo>
                  <a:pt x="1397" y="254"/>
                </a:lnTo>
                <a:lnTo>
                  <a:pt x="428" y="0"/>
                </a:lnTo>
                <a:lnTo>
                  <a:pt x="418" y="4"/>
                </a:lnTo>
                <a:lnTo>
                  <a:pt x="425" y="19"/>
                </a:lnTo>
                <a:lnTo>
                  <a:pt x="415" y="25"/>
                </a:lnTo>
                <a:lnTo>
                  <a:pt x="425" y="38"/>
                </a:lnTo>
                <a:lnTo>
                  <a:pt x="422" y="54"/>
                </a:lnTo>
                <a:lnTo>
                  <a:pt x="425" y="71"/>
                </a:lnTo>
                <a:lnTo>
                  <a:pt x="437" y="64"/>
                </a:lnTo>
                <a:lnTo>
                  <a:pt x="455" y="73"/>
                </a:lnTo>
                <a:lnTo>
                  <a:pt x="450" y="100"/>
                </a:lnTo>
                <a:lnTo>
                  <a:pt x="452" y="114"/>
                </a:lnTo>
                <a:lnTo>
                  <a:pt x="435" y="152"/>
                </a:lnTo>
                <a:lnTo>
                  <a:pt x="411" y="129"/>
                </a:lnTo>
                <a:lnTo>
                  <a:pt x="403" y="130"/>
                </a:lnTo>
                <a:lnTo>
                  <a:pt x="403" y="148"/>
                </a:lnTo>
                <a:lnTo>
                  <a:pt x="419" y="152"/>
                </a:lnTo>
                <a:lnTo>
                  <a:pt x="439" y="195"/>
                </a:lnTo>
                <a:lnTo>
                  <a:pt x="429" y="247"/>
                </a:lnTo>
                <a:lnTo>
                  <a:pt x="437" y="263"/>
                </a:lnTo>
                <a:lnTo>
                  <a:pt x="451" y="266"/>
                </a:lnTo>
                <a:lnTo>
                  <a:pt x="444" y="278"/>
                </a:lnTo>
                <a:lnTo>
                  <a:pt x="429" y="281"/>
                </a:lnTo>
                <a:lnTo>
                  <a:pt x="403" y="315"/>
                </a:lnTo>
                <a:lnTo>
                  <a:pt x="403" y="328"/>
                </a:lnTo>
                <a:lnTo>
                  <a:pt x="396" y="347"/>
                </a:lnTo>
                <a:lnTo>
                  <a:pt x="387" y="349"/>
                </a:lnTo>
                <a:lnTo>
                  <a:pt x="396" y="364"/>
                </a:lnTo>
                <a:lnTo>
                  <a:pt x="385" y="371"/>
                </a:lnTo>
                <a:lnTo>
                  <a:pt x="384" y="429"/>
                </a:lnTo>
                <a:lnTo>
                  <a:pt x="360" y="437"/>
                </a:lnTo>
                <a:lnTo>
                  <a:pt x="360" y="454"/>
                </a:lnTo>
                <a:lnTo>
                  <a:pt x="343" y="434"/>
                </a:lnTo>
                <a:lnTo>
                  <a:pt x="341" y="444"/>
                </a:lnTo>
                <a:lnTo>
                  <a:pt x="302" y="480"/>
                </a:lnTo>
                <a:lnTo>
                  <a:pt x="289" y="475"/>
                </a:lnTo>
                <a:lnTo>
                  <a:pt x="281" y="458"/>
                </a:lnTo>
                <a:lnTo>
                  <a:pt x="277" y="469"/>
                </a:lnTo>
                <a:lnTo>
                  <a:pt x="267" y="459"/>
                </a:lnTo>
                <a:lnTo>
                  <a:pt x="260" y="485"/>
                </a:lnTo>
                <a:lnTo>
                  <a:pt x="256" y="482"/>
                </a:lnTo>
                <a:lnTo>
                  <a:pt x="256" y="464"/>
                </a:lnTo>
                <a:lnTo>
                  <a:pt x="245" y="467"/>
                </a:lnTo>
                <a:lnTo>
                  <a:pt x="260" y="451"/>
                </a:lnTo>
                <a:lnTo>
                  <a:pt x="240" y="449"/>
                </a:lnTo>
                <a:lnTo>
                  <a:pt x="256" y="440"/>
                </a:lnTo>
                <a:lnTo>
                  <a:pt x="237" y="436"/>
                </a:lnTo>
                <a:lnTo>
                  <a:pt x="247" y="423"/>
                </a:lnTo>
                <a:lnTo>
                  <a:pt x="264" y="436"/>
                </a:lnTo>
                <a:lnTo>
                  <a:pt x="273" y="418"/>
                </a:lnTo>
                <a:lnTo>
                  <a:pt x="302" y="403"/>
                </a:lnTo>
                <a:lnTo>
                  <a:pt x="288" y="438"/>
                </a:lnTo>
                <a:lnTo>
                  <a:pt x="293" y="456"/>
                </a:lnTo>
                <a:lnTo>
                  <a:pt x="304" y="422"/>
                </a:lnTo>
                <a:lnTo>
                  <a:pt x="332" y="408"/>
                </a:lnTo>
                <a:lnTo>
                  <a:pt x="318" y="430"/>
                </a:lnTo>
                <a:lnTo>
                  <a:pt x="332" y="443"/>
                </a:lnTo>
                <a:lnTo>
                  <a:pt x="332" y="425"/>
                </a:lnTo>
                <a:lnTo>
                  <a:pt x="345" y="410"/>
                </a:lnTo>
                <a:lnTo>
                  <a:pt x="362" y="385"/>
                </a:lnTo>
                <a:lnTo>
                  <a:pt x="358" y="369"/>
                </a:lnTo>
                <a:lnTo>
                  <a:pt x="332" y="370"/>
                </a:lnTo>
                <a:lnTo>
                  <a:pt x="337" y="345"/>
                </a:lnTo>
                <a:lnTo>
                  <a:pt x="349" y="359"/>
                </a:lnTo>
                <a:lnTo>
                  <a:pt x="352" y="322"/>
                </a:lnTo>
                <a:lnTo>
                  <a:pt x="385" y="323"/>
                </a:lnTo>
                <a:lnTo>
                  <a:pt x="387" y="289"/>
                </a:lnTo>
                <a:lnTo>
                  <a:pt x="374" y="267"/>
                </a:lnTo>
                <a:lnTo>
                  <a:pt x="374" y="301"/>
                </a:lnTo>
                <a:lnTo>
                  <a:pt x="365" y="295"/>
                </a:lnTo>
                <a:lnTo>
                  <a:pt x="343" y="310"/>
                </a:lnTo>
                <a:lnTo>
                  <a:pt x="329" y="333"/>
                </a:lnTo>
                <a:lnTo>
                  <a:pt x="310" y="334"/>
                </a:lnTo>
                <a:lnTo>
                  <a:pt x="277" y="355"/>
                </a:lnTo>
                <a:lnTo>
                  <a:pt x="251" y="385"/>
                </a:lnTo>
                <a:lnTo>
                  <a:pt x="297" y="386"/>
                </a:lnTo>
                <a:lnTo>
                  <a:pt x="256" y="396"/>
                </a:lnTo>
                <a:lnTo>
                  <a:pt x="237" y="389"/>
                </a:lnTo>
                <a:lnTo>
                  <a:pt x="277" y="334"/>
                </a:lnTo>
                <a:lnTo>
                  <a:pt x="304" y="322"/>
                </a:lnTo>
                <a:lnTo>
                  <a:pt x="333" y="285"/>
                </a:lnTo>
                <a:lnTo>
                  <a:pt x="339" y="304"/>
                </a:lnTo>
                <a:lnTo>
                  <a:pt x="356" y="289"/>
                </a:lnTo>
                <a:lnTo>
                  <a:pt x="374" y="251"/>
                </a:lnTo>
                <a:lnTo>
                  <a:pt x="369" y="225"/>
                </a:lnTo>
                <a:lnTo>
                  <a:pt x="363" y="244"/>
                </a:lnTo>
                <a:lnTo>
                  <a:pt x="352" y="241"/>
                </a:lnTo>
                <a:lnTo>
                  <a:pt x="362" y="212"/>
                </a:lnTo>
                <a:lnTo>
                  <a:pt x="348" y="212"/>
                </a:lnTo>
                <a:lnTo>
                  <a:pt x="345" y="238"/>
                </a:lnTo>
                <a:lnTo>
                  <a:pt x="334" y="247"/>
                </a:lnTo>
                <a:lnTo>
                  <a:pt x="333" y="219"/>
                </a:lnTo>
                <a:lnTo>
                  <a:pt x="323" y="212"/>
                </a:lnTo>
                <a:lnTo>
                  <a:pt x="315" y="225"/>
                </a:lnTo>
                <a:lnTo>
                  <a:pt x="300" y="192"/>
                </a:lnTo>
                <a:lnTo>
                  <a:pt x="267" y="189"/>
                </a:lnTo>
                <a:lnTo>
                  <a:pt x="144" y="129"/>
                </a:lnTo>
                <a:lnTo>
                  <a:pt x="59" y="49"/>
                </a:lnTo>
                <a:lnTo>
                  <a:pt x="33" y="106"/>
                </a:lnTo>
                <a:lnTo>
                  <a:pt x="31" y="174"/>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87" name="Freeform 81"/>
          <p:cNvSpPr>
            <a:spLocks noChangeAspect="1"/>
          </p:cNvSpPr>
          <p:nvPr/>
        </p:nvSpPr>
        <p:spPr bwMode="auto">
          <a:xfrm>
            <a:off x="1493949" y="1381662"/>
            <a:ext cx="39688" cy="46038"/>
          </a:xfrm>
          <a:custGeom>
            <a:avLst/>
            <a:gdLst/>
            <a:ahLst/>
            <a:cxnLst>
              <a:cxn ang="0">
                <a:pos x="0" y="33"/>
              </a:cxn>
              <a:cxn ang="0">
                <a:pos x="53" y="0"/>
              </a:cxn>
              <a:cxn ang="0">
                <a:pos x="63" y="32"/>
              </a:cxn>
              <a:cxn ang="0">
                <a:pos x="54" y="75"/>
              </a:cxn>
              <a:cxn ang="0">
                <a:pos x="0" y="33"/>
              </a:cxn>
            </a:cxnLst>
            <a:rect l="0" t="0" r="r" b="b"/>
            <a:pathLst>
              <a:path w="63" h="75">
                <a:moveTo>
                  <a:pt x="0" y="33"/>
                </a:moveTo>
                <a:lnTo>
                  <a:pt x="53" y="0"/>
                </a:lnTo>
                <a:lnTo>
                  <a:pt x="63" y="32"/>
                </a:lnTo>
                <a:lnTo>
                  <a:pt x="54" y="75"/>
                </a:lnTo>
                <a:lnTo>
                  <a:pt x="0" y="33"/>
                </a:lnTo>
                <a:close/>
              </a:path>
            </a:pathLst>
          </a:custGeom>
          <a:solidFill>
            <a:srgbClr val="FFFFFF"/>
          </a:solidFill>
          <a:ln w="1588">
            <a:solidFill>
              <a:srgbClr val="000000"/>
            </a:solidFill>
            <a:prstDash val="solid"/>
            <a:round/>
            <a:headEnd/>
            <a:tailEnd/>
          </a:ln>
        </p:spPr>
        <p:txBody>
          <a:bodyPr lIns="91407" tIns="45704" rIns="91407" bIns="45704"/>
          <a:lstStyle/>
          <a:p>
            <a:endParaRPr lang="en-US" dirty="0"/>
          </a:p>
        </p:txBody>
      </p:sp>
      <p:sp>
        <p:nvSpPr>
          <p:cNvPr id="88" name="Freeform 82"/>
          <p:cNvSpPr>
            <a:spLocks noChangeAspect="1"/>
          </p:cNvSpPr>
          <p:nvPr/>
        </p:nvSpPr>
        <p:spPr bwMode="auto">
          <a:xfrm>
            <a:off x="1522526" y="1441990"/>
            <a:ext cx="28575" cy="66675"/>
          </a:xfrm>
          <a:custGeom>
            <a:avLst/>
            <a:gdLst/>
            <a:ahLst/>
            <a:cxnLst>
              <a:cxn ang="0">
                <a:pos x="0" y="30"/>
              </a:cxn>
              <a:cxn ang="0">
                <a:pos x="28" y="0"/>
              </a:cxn>
              <a:cxn ang="0">
                <a:pos x="46" y="16"/>
              </a:cxn>
              <a:cxn ang="0">
                <a:pos x="35" y="108"/>
              </a:cxn>
              <a:cxn ang="0">
                <a:pos x="0" y="30"/>
              </a:cxn>
            </a:cxnLst>
            <a:rect l="0" t="0" r="r" b="b"/>
            <a:pathLst>
              <a:path w="46" h="108">
                <a:moveTo>
                  <a:pt x="0" y="30"/>
                </a:moveTo>
                <a:lnTo>
                  <a:pt x="28" y="0"/>
                </a:lnTo>
                <a:lnTo>
                  <a:pt x="46" y="16"/>
                </a:lnTo>
                <a:lnTo>
                  <a:pt x="35" y="108"/>
                </a:lnTo>
                <a:lnTo>
                  <a:pt x="0" y="30"/>
                </a:lnTo>
                <a:close/>
              </a:path>
            </a:pathLst>
          </a:custGeom>
          <a:solidFill>
            <a:srgbClr val="FFFFFF"/>
          </a:solidFill>
          <a:ln w="1588">
            <a:solidFill>
              <a:srgbClr val="000000"/>
            </a:solidFill>
            <a:prstDash val="solid"/>
            <a:round/>
            <a:headEnd/>
            <a:tailEnd/>
          </a:ln>
        </p:spPr>
        <p:txBody>
          <a:bodyPr lIns="91407" tIns="45704" rIns="91407" bIns="45704"/>
          <a:lstStyle/>
          <a:p>
            <a:endParaRPr lang="en-US" dirty="0"/>
          </a:p>
        </p:txBody>
      </p:sp>
      <p:sp>
        <p:nvSpPr>
          <p:cNvPr id="89" name="Freeform 83"/>
          <p:cNvSpPr>
            <a:spLocks noChangeAspect="1"/>
          </p:cNvSpPr>
          <p:nvPr/>
        </p:nvSpPr>
        <p:spPr bwMode="auto">
          <a:xfrm>
            <a:off x="6132623" y="2985037"/>
            <a:ext cx="584200" cy="579438"/>
          </a:xfrm>
          <a:custGeom>
            <a:avLst/>
            <a:gdLst/>
            <a:ahLst/>
            <a:cxnLst>
              <a:cxn ang="0">
                <a:pos x="0" y="645"/>
              </a:cxn>
              <a:cxn ang="0">
                <a:pos x="37" y="773"/>
              </a:cxn>
              <a:cxn ang="0">
                <a:pos x="78" y="818"/>
              </a:cxn>
              <a:cxn ang="0">
                <a:pos x="155" y="863"/>
              </a:cxn>
              <a:cxn ang="0">
                <a:pos x="214" y="932"/>
              </a:cxn>
              <a:cxn ang="0">
                <a:pos x="290" y="896"/>
              </a:cxn>
              <a:cxn ang="0">
                <a:pos x="320" y="918"/>
              </a:cxn>
              <a:cxn ang="0">
                <a:pos x="365" y="896"/>
              </a:cxn>
              <a:cxn ang="0">
                <a:pos x="392" y="859"/>
              </a:cxn>
              <a:cxn ang="0">
                <a:pos x="473" y="844"/>
              </a:cxn>
              <a:cxn ang="0">
                <a:pos x="517" y="788"/>
              </a:cxn>
              <a:cxn ang="0">
                <a:pos x="494" y="773"/>
              </a:cxn>
              <a:cxn ang="0">
                <a:pos x="569" y="599"/>
              </a:cxn>
              <a:cxn ang="0">
                <a:pos x="587" y="511"/>
              </a:cxn>
              <a:cxn ang="0">
                <a:pos x="660" y="547"/>
              </a:cxn>
              <a:cxn ang="0">
                <a:pos x="698" y="445"/>
              </a:cxn>
              <a:cxn ang="0">
                <a:pos x="735" y="439"/>
              </a:cxn>
              <a:cxn ang="0">
                <a:pos x="790" y="343"/>
              </a:cxn>
              <a:cxn ang="0">
                <a:pos x="807" y="240"/>
              </a:cxn>
              <a:cxn ang="0">
                <a:pos x="920" y="304"/>
              </a:cxn>
              <a:cxn ang="0">
                <a:pos x="940" y="251"/>
              </a:cxn>
              <a:cxn ang="0">
                <a:pos x="909" y="210"/>
              </a:cxn>
              <a:cxn ang="0">
                <a:pos x="859" y="187"/>
              </a:cxn>
              <a:cxn ang="0">
                <a:pos x="796" y="193"/>
              </a:cxn>
              <a:cxn ang="0">
                <a:pos x="775" y="229"/>
              </a:cxn>
              <a:cxn ang="0">
                <a:pos x="661" y="261"/>
              </a:cxn>
              <a:cxn ang="0">
                <a:pos x="590" y="345"/>
              </a:cxn>
              <a:cxn ang="0">
                <a:pos x="567" y="210"/>
              </a:cxn>
              <a:cxn ang="0">
                <a:pos x="364" y="244"/>
              </a:cxn>
              <a:cxn ang="0">
                <a:pos x="324" y="0"/>
              </a:cxn>
              <a:cxn ang="0">
                <a:pos x="295" y="21"/>
              </a:cxn>
              <a:cxn ang="0">
                <a:pos x="313" y="67"/>
              </a:cxn>
              <a:cxn ang="0">
                <a:pos x="287" y="284"/>
              </a:cxn>
              <a:cxn ang="0">
                <a:pos x="250" y="330"/>
              </a:cxn>
              <a:cxn ang="0">
                <a:pos x="140" y="413"/>
              </a:cxn>
              <a:cxn ang="0">
                <a:pos x="120" y="504"/>
              </a:cxn>
              <a:cxn ang="0">
                <a:pos x="78" y="480"/>
              </a:cxn>
              <a:cxn ang="0">
                <a:pos x="65" y="589"/>
              </a:cxn>
              <a:cxn ang="0">
                <a:pos x="0" y="645"/>
              </a:cxn>
            </a:cxnLst>
            <a:rect l="0" t="0" r="r" b="b"/>
            <a:pathLst>
              <a:path w="940" h="932">
                <a:moveTo>
                  <a:pt x="0" y="645"/>
                </a:moveTo>
                <a:lnTo>
                  <a:pt x="37" y="773"/>
                </a:lnTo>
                <a:lnTo>
                  <a:pt x="78" y="818"/>
                </a:lnTo>
                <a:lnTo>
                  <a:pt x="155" y="863"/>
                </a:lnTo>
                <a:lnTo>
                  <a:pt x="214" y="932"/>
                </a:lnTo>
                <a:lnTo>
                  <a:pt x="290" y="896"/>
                </a:lnTo>
                <a:lnTo>
                  <a:pt x="320" y="918"/>
                </a:lnTo>
                <a:lnTo>
                  <a:pt x="365" y="896"/>
                </a:lnTo>
                <a:lnTo>
                  <a:pt x="392" y="859"/>
                </a:lnTo>
                <a:lnTo>
                  <a:pt x="473" y="844"/>
                </a:lnTo>
                <a:lnTo>
                  <a:pt x="517" y="788"/>
                </a:lnTo>
                <a:lnTo>
                  <a:pt x="494" y="773"/>
                </a:lnTo>
                <a:lnTo>
                  <a:pt x="569" y="599"/>
                </a:lnTo>
                <a:lnTo>
                  <a:pt x="587" y="511"/>
                </a:lnTo>
                <a:lnTo>
                  <a:pt x="660" y="547"/>
                </a:lnTo>
                <a:lnTo>
                  <a:pt x="698" y="445"/>
                </a:lnTo>
                <a:lnTo>
                  <a:pt x="735" y="439"/>
                </a:lnTo>
                <a:lnTo>
                  <a:pt x="790" y="343"/>
                </a:lnTo>
                <a:lnTo>
                  <a:pt x="807" y="240"/>
                </a:lnTo>
                <a:lnTo>
                  <a:pt x="920" y="304"/>
                </a:lnTo>
                <a:lnTo>
                  <a:pt x="940" y="251"/>
                </a:lnTo>
                <a:lnTo>
                  <a:pt x="909" y="210"/>
                </a:lnTo>
                <a:lnTo>
                  <a:pt x="859" y="187"/>
                </a:lnTo>
                <a:lnTo>
                  <a:pt x="796" y="193"/>
                </a:lnTo>
                <a:lnTo>
                  <a:pt x="775" y="229"/>
                </a:lnTo>
                <a:lnTo>
                  <a:pt x="661" y="261"/>
                </a:lnTo>
                <a:lnTo>
                  <a:pt x="590" y="345"/>
                </a:lnTo>
                <a:lnTo>
                  <a:pt x="567" y="210"/>
                </a:lnTo>
                <a:lnTo>
                  <a:pt x="364" y="244"/>
                </a:lnTo>
                <a:lnTo>
                  <a:pt x="324" y="0"/>
                </a:lnTo>
                <a:lnTo>
                  <a:pt x="295" y="21"/>
                </a:lnTo>
                <a:lnTo>
                  <a:pt x="313" y="67"/>
                </a:lnTo>
                <a:lnTo>
                  <a:pt x="287" y="284"/>
                </a:lnTo>
                <a:lnTo>
                  <a:pt x="250" y="330"/>
                </a:lnTo>
                <a:lnTo>
                  <a:pt x="140" y="413"/>
                </a:lnTo>
                <a:lnTo>
                  <a:pt x="120" y="504"/>
                </a:lnTo>
                <a:lnTo>
                  <a:pt x="78" y="480"/>
                </a:lnTo>
                <a:lnTo>
                  <a:pt x="65" y="589"/>
                </a:lnTo>
                <a:lnTo>
                  <a:pt x="0" y="645"/>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90" name="Freeform 84"/>
          <p:cNvSpPr>
            <a:spLocks noChangeAspect="1"/>
          </p:cNvSpPr>
          <p:nvPr/>
        </p:nvSpPr>
        <p:spPr bwMode="auto">
          <a:xfrm>
            <a:off x="2584561" y="2269076"/>
            <a:ext cx="914400" cy="755650"/>
          </a:xfrm>
          <a:custGeom>
            <a:avLst/>
            <a:gdLst/>
            <a:ahLst/>
            <a:cxnLst>
              <a:cxn ang="0">
                <a:pos x="0" y="1043"/>
              </a:cxn>
              <a:cxn ang="0">
                <a:pos x="44" y="779"/>
              </a:cxn>
              <a:cxn ang="0">
                <a:pos x="151" y="130"/>
              </a:cxn>
              <a:cxn ang="0">
                <a:pos x="176" y="0"/>
              </a:cxn>
              <a:cxn ang="0">
                <a:pos x="754" y="86"/>
              </a:cxn>
              <a:cxn ang="0">
                <a:pos x="1473" y="160"/>
              </a:cxn>
              <a:cxn ang="0">
                <a:pos x="1422" y="687"/>
              </a:cxn>
              <a:cxn ang="0">
                <a:pos x="1373" y="1215"/>
              </a:cxn>
              <a:cxn ang="0">
                <a:pos x="392" y="1102"/>
              </a:cxn>
              <a:cxn ang="0">
                <a:pos x="0" y="1043"/>
              </a:cxn>
            </a:cxnLst>
            <a:rect l="0" t="0" r="r" b="b"/>
            <a:pathLst>
              <a:path w="1473" h="1215">
                <a:moveTo>
                  <a:pt x="0" y="1043"/>
                </a:moveTo>
                <a:lnTo>
                  <a:pt x="44" y="779"/>
                </a:lnTo>
                <a:lnTo>
                  <a:pt x="151" y="130"/>
                </a:lnTo>
                <a:lnTo>
                  <a:pt x="176" y="0"/>
                </a:lnTo>
                <a:lnTo>
                  <a:pt x="754" y="86"/>
                </a:lnTo>
                <a:lnTo>
                  <a:pt x="1473" y="160"/>
                </a:lnTo>
                <a:lnTo>
                  <a:pt x="1422" y="687"/>
                </a:lnTo>
                <a:lnTo>
                  <a:pt x="1373" y="1215"/>
                </a:lnTo>
                <a:lnTo>
                  <a:pt x="392" y="1102"/>
                </a:lnTo>
                <a:lnTo>
                  <a:pt x="0" y="1043"/>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91" name="Freeform 85"/>
          <p:cNvSpPr>
            <a:spLocks noChangeAspect="1"/>
          </p:cNvSpPr>
          <p:nvPr/>
        </p:nvSpPr>
        <p:spPr bwMode="auto">
          <a:xfrm>
            <a:off x="3511661" y="1721390"/>
            <a:ext cx="857250" cy="539750"/>
          </a:xfrm>
          <a:custGeom>
            <a:avLst/>
            <a:gdLst/>
            <a:ahLst/>
            <a:cxnLst>
              <a:cxn ang="0">
                <a:pos x="0" y="798"/>
              </a:cxn>
              <a:cxn ang="0">
                <a:pos x="73" y="0"/>
              </a:cxn>
              <a:cxn ang="0">
                <a:pos x="752" y="48"/>
              </a:cxn>
              <a:cxn ang="0">
                <a:pos x="1272" y="63"/>
              </a:cxn>
              <a:cxn ang="0">
                <a:pos x="1281" y="283"/>
              </a:cxn>
              <a:cxn ang="0">
                <a:pos x="1333" y="458"/>
              </a:cxn>
              <a:cxn ang="0">
                <a:pos x="1340" y="685"/>
              </a:cxn>
              <a:cxn ang="0">
                <a:pos x="1379" y="869"/>
              </a:cxn>
              <a:cxn ang="0">
                <a:pos x="653" y="846"/>
              </a:cxn>
              <a:cxn ang="0">
                <a:pos x="0" y="798"/>
              </a:cxn>
            </a:cxnLst>
            <a:rect l="0" t="0" r="r" b="b"/>
            <a:pathLst>
              <a:path w="1379" h="869">
                <a:moveTo>
                  <a:pt x="0" y="798"/>
                </a:moveTo>
                <a:lnTo>
                  <a:pt x="73" y="0"/>
                </a:lnTo>
                <a:lnTo>
                  <a:pt x="752" y="48"/>
                </a:lnTo>
                <a:lnTo>
                  <a:pt x="1272" y="63"/>
                </a:lnTo>
                <a:lnTo>
                  <a:pt x="1281" y="283"/>
                </a:lnTo>
                <a:lnTo>
                  <a:pt x="1333" y="458"/>
                </a:lnTo>
                <a:lnTo>
                  <a:pt x="1340" y="685"/>
                </a:lnTo>
                <a:lnTo>
                  <a:pt x="1379" y="869"/>
                </a:lnTo>
                <a:lnTo>
                  <a:pt x="653" y="846"/>
                </a:lnTo>
                <a:lnTo>
                  <a:pt x="0" y="798"/>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92" name="Freeform 86"/>
          <p:cNvSpPr>
            <a:spLocks noChangeAspect="1"/>
          </p:cNvSpPr>
          <p:nvPr/>
        </p:nvSpPr>
        <p:spPr bwMode="auto">
          <a:xfrm>
            <a:off x="7280386" y="1594390"/>
            <a:ext cx="474662" cy="752475"/>
          </a:xfrm>
          <a:custGeom>
            <a:avLst/>
            <a:gdLst/>
            <a:ahLst/>
            <a:cxnLst>
              <a:cxn ang="0">
                <a:pos x="0" y="658"/>
              </a:cxn>
              <a:cxn ang="0">
                <a:pos x="45" y="661"/>
              </a:cxn>
              <a:cxn ang="0">
                <a:pos x="49" y="582"/>
              </a:cxn>
              <a:cxn ang="0">
                <a:pos x="104" y="473"/>
              </a:cxn>
              <a:cxn ang="0">
                <a:pos x="78" y="396"/>
              </a:cxn>
              <a:cxn ang="0">
                <a:pos x="102" y="292"/>
              </a:cxn>
              <a:cxn ang="0">
                <a:pos x="99" y="252"/>
              </a:cxn>
              <a:cxn ang="0">
                <a:pos x="187" y="21"/>
              </a:cxn>
              <a:cxn ang="0">
                <a:pos x="210" y="21"/>
              </a:cxn>
              <a:cxn ang="0">
                <a:pos x="222" y="66"/>
              </a:cxn>
              <a:cxn ang="0">
                <a:pos x="331" y="25"/>
              </a:cxn>
              <a:cxn ang="0">
                <a:pos x="332" y="10"/>
              </a:cxn>
              <a:cxn ang="0">
                <a:pos x="363" y="0"/>
              </a:cxn>
              <a:cxn ang="0">
                <a:pos x="421" y="28"/>
              </a:cxn>
              <a:cxn ang="0">
                <a:pos x="464" y="66"/>
              </a:cxn>
              <a:cxn ang="0">
                <a:pos x="562" y="400"/>
              </a:cxn>
              <a:cxn ang="0">
                <a:pos x="629" y="402"/>
              </a:cxn>
              <a:cxn ang="0">
                <a:pos x="640" y="421"/>
              </a:cxn>
              <a:cxn ang="0">
                <a:pos x="631" y="433"/>
              </a:cxn>
              <a:cxn ang="0">
                <a:pos x="682" y="511"/>
              </a:cxn>
              <a:cxn ang="0">
                <a:pos x="693" y="493"/>
              </a:cxn>
              <a:cxn ang="0">
                <a:pos x="746" y="545"/>
              </a:cxn>
              <a:cxn ang="0">
                <a:pos x="725" y="558"/>
              </a:cxn>
              <a:cxn ang="0">
                <a:pos x="730" y="571"/>
              </a:cxn>
              <a:cxn ang="0">
                <a:pos x="765" y="571"/>
              </a:cxn>
              <a:cxn ang="0">
                <a:pos x="739" y="634"/>
              </a:cxn>
              <a:cxn ang="0">
                <a:pos x="708" y="626"/>
              </a:cxn>
              <a:cxn ang="0">
                <a:pos x="682" y="651"/>
              </a:cxn>
              <a:cxn ang="0">
                <a:pos x="683" y="677"/>
              </a:cxn>
              <a:cxn ang="0">
                <a:pos x="661" y="693"/>
              </a:cxn>
              <a:cxn ang="0">
                <a:pos x="635" y="684"/>
              </a:cxn>
              <a:cxn ang="0">
                <a:pos x="636" y="725"/>
              </a:cxn>
              <a:cxn ang="0">
                <a:pos x="616" y="711"/>
              </a:cxn>
              <a:cxn ang="0">
                <a:pos x="608" y="756"/>
              </a:cxn>
              <a:cxn ang="0">
                <a:pos x="573" y="717"/>
              </a:cxn>
              <a:cxn ang="0">
                <a:pos x="546" y="754"/>
              </a:cxn>
              <a:cxn ang="0">
                <a:pos x="514" y="769"/>
              </a:cxn>
              <a:cxn ang="0">
                <a:pos x="507" y="807"/>
              </a:cxn>
              <a:cxn ang="0">
                <a:pos x="475" y="797"/>
              </a:cxn>
              <a:cxn ang="0">
                <a:pos x="487" y="767"/>
              </a:cxn>
              <a:cxn ang="0">
                <a:pos x="464" y="737"/>
              </a:cxn>
              <a:cxn ang="0">
                <a:pos x="437" y="784"/>
              </a:cxn>
              <a:cxn ang="0">
                <a:pos x="448" y="880"/>
              </a:cxn>
              <a:cxn ang="0">
                <a:pos x="432" y="906"/>
              </a:cxn>
              <a:cxn ang="0">
                <a:pos x="410" y="907"/>
              </a:cxn>
              <a:cxn ang="0">
                <a:pos x="392" y="904"/>
              </a:cxn>
              <a:cxn ang="0">
                <a:pos x="366" y="961"/>
              </a:cxn>
              <a:cxn ang="0">
                <a:pos x="332" y="959"/>
              </a:cxn>
              <a:cxn ang="0">
                <a:pos x="337" y="1008"/>
              </a:cxn>
              <a:cxn ang="0">
                <a:pos x="314" y="971"/>
              </a:cxn>
              <a:cxn ang="0">
                <a:pos x="265" y="1013"/>
              </a:cxn>
              <a:cxn ang="0">
                <a:pos x="256" y="1044"/>
              </a:cxn>
              <a:cxn ang="0">
                <a:pos x="274" y="1063"/>
              </a:cxn>
              <a:cxn ang="0">
                <a:pos x="251" y="1074"/>
              </a:cxn>
              <a:cxn ang="0">
                <a:pos x="256" y="1110"/>
              </a:cxn>
              <a:cxn ang="0">
                <a:pos x="235" y="1137"/>
              </a:cxn>
              <a:cxn ang="0">
                <a:pos x="229" y="1210"/>
              </a:cxn>
              <a:cxn ang="0">
                <a:pos x="214" y="1210"/>
              </a:cxn>
              <a:cxn ang="0">
                <a:pos x="144" y="1113"/>
              </a:cxn>
              <a:cxn ang="0">
                <a:pos x="0" y="658"/>
              </a:cxn>
            </a:cxnLst>
            <a:rect l="0" t="0" r="r" b="b"/>
            <a:pathLst>
              <a:path w="765" h="1210">
                <a:moveTo>
                  <a:pt x="0" y="658"/>
                </a:moveTo>
                <a:lnTo>
                  <a:pt x="45" y="661"/>
                </a:lnTo>
                <a:lnTo>
                  <a:pt x="49" y="582"/>
                </a:lnTo>
                <a:lnTo>
                  <a:pt x="104" y="473"/>
                </a:lnTo>
                <a:lnTo>
                  <a:pt x="78" y="396"/>
                </a:lnTo>
                <a:lnTo>
                  <a:pt x="102" y="292"/>
                </a:lnTo>
                <a:lnTo>
                  <a:pt x="99" y="252"/>
                </a:lnTo>
                <a:lnTo>
                  <a:pt x="187" y="21"/>
                </a:lnTo>
                <a:lnTo>
                  <a:pt x="210" y="21"/>
                </a:lnTo>
                <a:lnTo>
                  <a:pt x="222" y="66"/>
                </a:lnTo>
                <a:lnTo>
                  <a:pt x="331" y="25"/>
                </a:lnTo>
                <a:lnTo>
                  <a:pt x="332" y="10"/>
                </a:lnTo>
                <a:lnTo>
                  <a:pt x="363" y="0"/>
                </a:lnTo>
                <a:lnTo>
                  <a:pt x="421" y="28"/>
                </a:lnTo>
                <a:lnTo>
                  <a:pt x="464" y="66"/>
                </a:lnTo>
                <a:lnTo>
                  <a:pt x="562" y="400"/>
                </a:lnTo>
                <a:lnTo>
                  <a:pt x="629" y="402"/>
                </a:lnTo>
                <a:lnTo>
                  <a:pt x="640" y="421"/>
                </a:lnTo>
                <a:lnTo>
                  <a:pt x="631" y="433"/>
                </a:lnTo>
                <a:lnTo>
                  <a:pt x="682" y="511"/>
                </a:lnTo>
                <a:lnTo>
                  <a:pt x="693" y="493"/>
                </a:lnTo>
                <a:lnTo>
                  <a:pt x="746" y="545"/>
                </a:lnTo>
                <a:lnTo>
                  <a:pt x="725" y="558"/>
                </a:lnTo>
                <a:lnTo>
                  <a:pt x="730" y="571"/>
                </a:lnTo>
                <a:lnTo>
                  <a:pt x="765" y="571"/>
                </a:lnTo>
                <a:lnTo>
                  <a:pt x="739" y="634"/>
                </a:lnTo>
                <a:lnTo>
                  <a:pt x="708" y="626"/>
                </a:lnTo>
                <a:lnTo>
                  <a:pt x="682" y="651"/>
                </a:lnTo>
                <a:lnTo>
                  <a:pt x="683" y="677"/>
                </a:lnTo>
                <a:lnTo>
                  <a:pt x="661" y="693"/>
                </a:lnTo>
                <a:lnTo>
                  <a:pt x="635" y="684"/>
                </a:lnTo>
                <a:lnTo>
                  <a:pt x="636" y="725"/>
                </a:lnTo>
                <a:lnTo>
                  <a:pt x="616" y="711"/>
                </a:lnTo>
                <a:lnTo>
                  <a:pt x="608" y="756"/>
                </a:lnTo>
                <a:lnTo>
                  <a:pt x="573" y="717"/>
                </a:lnTo>
                <a:lnTo>
                  <a:pt x="546" y="754"/>
                </a:lnTo>
                <a:lnTo>
                  <a:pt x="514" y="769"/>
                </a:lnTo>
                <a:lnTo>
                  <a:pt x="507" y="807"/>
                </a:lnTo>
                <a:lnTo>
                  <a:pt x="475" y="797"/>
                </a:lnTo>
                <a:lnTo>
                  <a:pt x="487" y="767"/>
                </a:lnTo>
                <a:lnTo>
                  <a:pt x="464" y="737"/>
                </a:lnTo>
                <a:lnTo>
                  <a:pt x="437" y="784"/>
                </a:lnTo>
                <a:lnTo>
                  <a:pt x="448" y="880"/>
                </a:lnTo>
                <a:lnTo>
                  <a:pt x="432" y="906"/>
                </a:lnTo>
                <a:lnTo>
                  <a:pt x="410" y="907"/>
                </a:lnTo>
                <a:lnTo>
                  <a:pt x="392" y="904"/>
                </a:lnTo>
                <a:lnTo>
                  <a:pt x="366" y="961"/>
                </a:lnTo>
                <a:lnTo>
                  <a:pt x="332" y="959"/>
                </a:lnTo>
                <a:lnTo>
                  <a:pt x="337" y="1008"/>
                </a:lnTo>
                <a:lnTo>
                  <a:pt x="314" y="971"/>
                </a:lnTo>
                <a:lnTo>
                  <a:pt x="265" y="1013"/>
                </a:lnTo>
                <a:lnTo>
                  <a:pt x="256" y="1044"/>
                </a:lnTo>
                <a:lnTo>
                  <a:pt x="274" y="1063"/>
                </a:lnTo>
                <a:lnTo>
                  <a:pt x="251" y="1074"/>
                </a:lnTo>
                <a:lnTo>
                  <a:pt x="256" y="1110"/>
                </a:lnTo>
                <a:lnTo>
                  <a:pt x="235" y="1137"/>
                </a:lnTo>
                <a:lnTo>
                  <a:pt x="229" y="1210"/>
                </a:lnTo>
                <a:lnTo>
                  <a:pt x="214" y="1210"/>
                </a:lnTo>
                <a:lnTo>
                  <a:pt x="144" y="1113"/>
                </a:lnTo>
                <a:lnTo>
                  <a:pt x="0" y="658"/>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grpSp>
        <p:nvGrpSpPr>
          <p:cNvPr id="93" name="Group 92"/>
          <p:cNvGrpSpPr/>
          <p:nvPr/>
        </p:nvGrpSpPr>
        <p:grpSpPr>
          <a:xfrm>
            <a:off x="2648064" y="4950366"/>
            <a:ext cx="758823" cy="533397"/>
            <a:chOff x="3232312" y="5535507"/>
            <a:chExt cx="834705" cy="604517"/>
          </a:xfrm>
          <a:solidFill>
            <a:srgbClr val="006F96"/>
          </a:solidFill>
        </p:grpSpPr>
        <p:grpSp>
          <p:nvGrpSpPr>
            <p:cNvPr id="94" name="Group 87"/>
            <p:cNvGrpSpPr>
              <a:grpSpLocks noChangeAspect="1"/>
            </p:cNvGrpSpPr>
            <p:nvPr/>
          </p:nvGrpSpPr>
          <p:grpSpPr bwMode="auto">
            <a:xfrm>
              <a:off x="3232312" y="5535507"/>
              <a:ext cx="511651" cy="278871"/>
              <a:chOff x="1599" y="3240"/>
              <a:chExt cx="374" cy="197"/>
            </a:xfrm>
            <a:grpFill/>
          </p:grpSpPr>
          <p:sp>
            <p:nvSpPr>
              <p:cNvPr id="97" name="Freeform 88"/>
              <p:cNvSpPr>
                <a:spLocks noChangeAspect="1"/>
              </p:cNvSpPr>
              <p:nvPr/>
            </p:nvSpPr>
            <p:spPr bwMode="auto">
              <a:xfrm>
                <a:off x="1599" y="3240"/>
                <a:ext cx="60" cy="50"/>
              </a:xfrm>
              <a:custGeom>
                <a:avLst/>
                <a:gdLst/>
                <a:ahLst/>
                <a:cxnLst>
                  <a:cxn ang="0">
                    <a:pos x="0" y="59"/>
                  </a:cxn>
                  <a:cxn ang="0">
                    <a:pos x="44" y="100"/>
                  </a:cxn>
                  <a:cxn ang="0">
                    <a:pos x="70" y="99"/>
                  </a:cxn>
                  <a:cxn ang="0">
                    <a:pos x="110" y="76"/>
                  </a:cxn>
                  <a:cxn ang="0">
                    <a:pos x="121" y="21"/>
                  </a:cxn>
                  <a:cxn ang="0">
                    <a:pos x="95" y="0"/>
                  </a:cxn>
                  <a:cxn ang="0">
                    <a:pos x="59" y="4"/>
                  </a:cxn>
                  <a:cxn ang="0">
                    <a:pos x="0" y="59"/>
                  </a:cxn>
                </a:cxnLst>
                <a:rect l="0" t="0" r="r" b="b"/>
                <a:pathLst>
                  <a:path w="121" h="100">
                    <a:moveTo>
                      <a:pt x="0" y="59"/>
                    </a:moveTo>
                    <a:lnTo>
                      <a:pt x="44" y="100"/>
                    </a:lnTo>
                    <a:lnTo>
                      <a:pt x="70" y="99"/>
                    </a:lnTo>
                    <a:lnTo>
                      <a:pt x="110" y="76"/>
                    </a:lnTo>
                    <a:lnTo>
                      <a:pt x="121" y="21"/>
                    </a:lnTo>
                    <a:lnTo>
                      <a:pt x="95" y="0"/>
                    </a:lnTo>
                    <a:lnTo>
                      <a:pt x="59" y="4"/>
                    </a:lnTo>
                    <a:lnTo>
                      <a:pt x="0" y="59"/>
                    </a:lnTo>
                    <a:close/>
                  </a:path>
                </a:pathLst>
              </a:custGeom>
              <a:grpFill/>
              <a:ln w="1651">
                <a:solidFill>
                  <a:srgbClr val="000000"/>
                </a:solidFill>
                <a:prstDash val="solid"/>
                <a:round/>
                <a:headEnd/>
                <a:tailEnd/>
              </a:ln>
            </p:spPr>
            <p:txBody>
              <a:bodyPr/>
              <a:lstStyle/>
              <a:p>
                <a:endParaRPr lang="en-US" dirty="0"/>
              </a:p>
            </p:txBody>
          </p:sp>
          <p:sp>
            <p:nvSpPr>
              <p:cNvPr id="98" name="Freeform 89"/>
              <p:cNvSpPr>
                <a:spLocks noChangeAspect="1"/>
              </p:cNvSpPr>
              <p:nvPr/>
            </p:nvSpPr>
            <p:spPr bwMode="auto">
              <a:xfrm>
                <a:off x="1785" y="3312"/>
                <a:ext cx="72" cy="61"/>
              </a:xfrm>
              <a:custGeom>
                <a:avLst/>
                <a:gdLst/>
                <a:ahLst/>
                <a:cxnLst>
                  <a:cxn ang="0">
                    <a:pos x="0" y="32"/>
                  </a:cxn>
                  <a:cxn ang="0">
                    <a:pos x="33" y="101"/>
                  </a:cxn>
                  <a:cxn ang="0">
                    <a:pos x="66" y="100"/>
                  </a:cxn>
                  <a:cxn ang="0">
                    <a:pos x="69" y="81"/>
                  </a:cxn>
                  <a:cxn ang="0">
                    <a:pos x="110" y="122"/>
                  </a:cxn>
                  <a:cxn ang="0">
                    <a:pos x="144" y="115"/>
                  </a:cxn>
                  <a:cxn ang="0">
                    <a:pos x="136" y="74"/>
                  </a:cxn>
                  <a:cxn ang="0">
                    <a:pos x="104" y="65"/>
                  </a:cxn>
                  <a:cxn ang="0">
                    <a:pos x="77" y="0"/>
                  </a:cxn>
                  <a:cxn ang="0">
                    <a:pos x="0" y="32"/>
                  </a:cxn>
                </a:cxnLst>
                <a:rect l="0" t="0" r="r" b="b"/>
                <a:pathLst>
                  <a:path w="144" h="122">
                    <a:moveTo>
                      <a:pt x="0" y="32"/>
                    </a:moveTo>
                    <a:lnTo>
                      <a:pt x="33" y="101"/>
                    </a:lnTo>
                    <a:lnTo>
                      <a:pt x="66" y="100"/>
                    </a:lnTo>
                    <a:lnTo>
                      <a:pt x="69" y="81"/>
                    </a:lnTo>
                    <a:lnTo>
                      <a:pt x="110" y="122"/>
                    </a:lnTo>
                    <a:lnTo>
                      <a:pt x="144" y="115"/>
                    </a:lnTo>
                    <a:lnTo>
                      <a:pt x="136" y="74"/>
                    </a:lnTo>
                    <a:lnTo>
                      <a:pt x="104" y="65"/>
                    </a:lnTo>
                    <a:lnTo>
                      <a:pt x="77" y="0"/>
                    </a:lnTo>
                    <a:lnTo>
                      <a:pt x="0" y="32"/>
                    </a:lnTo>
                    <a:close/>
                  </a:path>
                </a:pathLst>
              </a:custGeom>
              <a:grpFill/>
              <a:ln w="1651">
                <a:solidFill>
                  <a:srgbClr val="000000"/>
                </a:solidFill>
                <a:prstDash val="solid"/>
                <a:round/>
                <a:headEnd/>
                <a:tailEnd/>
              </a:ln>
            </p:spPr>
            <p:txBody>
              <a:bodyPr/>
              <a:lstStyle/>
              <a:p>
                <a:endParaRPr lang="en-US" dirty="0"/>
              </a:p>
            </p:txBody>
          </p:sp>
          <p:sp>
            <p:nvSpPr>
              <p:cNvPr id="99" name="Freeform 90"/>
              <p:cNvSpPr>
                <a:spLocks noChangeAspect="1"/>
              </p:cNvSpPr>
              <p:nvPr/>
            </p:nvSpPr>
            <p:spPr bwMode="auto">
              <a:xfrm>
                <a:off x="1901" y="3376"/>
                <a:ext cx="72" cy="20"/>
              </a:xfrm>
              <a:custGeom>
                <a:avLst/>
                <a:gdLst/>
                <a:ahLst/>
                <a:cxnLst>
                  <a:cxn ang="0">
                    <a:pos x="0" y="31"/>
                  </a:cxn>
                  <a:cxn ang="0">
                    <a:pos x="15" y="0"/>
                  </a:cxn>
                  <a:cxn ang="0">
                    <a:pos x="146" y="13"/>
                  </a:cxn>
                  <a:cxn ang="0">
                    <a:pos x="118" y="39"/>
                  </a:cxn>
                  <a:cxn ang="0">
                    <a:pos x="0" y="31"/>
                  </a:cxn>
                </a:cxnLst>
                <a:rect l="0" t="0" r="r" b="b"/>
                <a:pathLst>
                  <a:path w="146" h="39">
                    <a:moveTo>
                      <a:pt x="0" y="31"/>
                    </a:moveTo>
                    <a:lnTo>
                      <a:pt x="15" y="0"/>
                    </a:lnTo>
                    <a:lnTo>
                      <a:pt x="146" y="13"/>
                    </a:lnTo>
                    <a:lnTo>
                      <a:pt x="118" y="39"/>
                    </a:lnTo>
                    <a:lnTo>
                      <a:pt x="0" y="31"/>
                    </a:lnTo>
                    <a:close/>
                  </a:path>
                </a:pathLst>
              </a:custGeom>
              <a:grpFill/>
              <a:ln w="1651">
                <a:solidFill>
                  <a:srgbClr val="000000"/>
                </a:solidFill>
                <a:prstDash val="solid"/>
                <a:round/>
                <a:headEnd/>
                <a:tailEnd/>
              </a:ln>
            </p:spPr>
            <p:txBody>
              <a:bodyPr/>
              <a:lstStyle/>
              <a:p>
                <a:endParaRPr lang="en-US" dirty="0"/>
              </a:p>
            </p:txBody>
          </p:sp>
          <p:sp>
            <p:nvSpPr>
              <p:cNvPr id="100" name="Freeform 91"/>
              <p:cNvSpPr>
                <a:spLocks noChangeAspect="1"/>
              </p:cNvSpPr>
              <p:nvPr/>
            </p:nvSpPr>
            <p:spPr bwMode="auto">
              <a:xfrm>
                <a:off x="1933" y="3416"/>
                <a:ext cx="29" cy="21"/>
              </a:xfrm>
              <a:custGeom>
                <a:avLst/>
                <a:gdLst/>
                <a:ahLst/>
                <a:cxnLst>
                  <a:cxn ang="0">
                    <a:pos x="0" y="0"/>
                  </a:cxn>
                  <a:cxn ang="0">
                    <a:pos x="19" y="43"/>
                  </a:cxn>
                  <a:cxn ang="0">
                    <a:pos x="57" y="26"/>
                  </a:cxn>
                  <a:cxn ang="0">
                    <a:pos x="40" y="0"/>
                  </a:cxn>
                  <a:cxn ang="0">
                    <a:pos x="0" y="0"/>
                  </a:cxn>
                </a:cxnLst>
                <a:rect l="0" t="0" r="r" b="b"/>
                <a:pathLst>
                  <a:path w="57" h="43">
                    <a:moveTo>
                      <a:pt x="0" y="0"/>
                    </a:moveTo>
                    <a:lnTo>
                      <a:pt x="19" y="43"/>
                    </a:lnTo>
                    <a:lnTo>
                      <a:pt x="57" y="26"/>
                    </a:lnTo>
                    <a:lnTo>
                      <a:pt x="40" y="0"/>
                    </a:lnTo>
                    <a:lnTo>
                      <a:pt x="0" y="0"/>
                    </a:lnTo>
                    <a:close/>
                  </a:path>
                </a:pathLst>
              </a:custGeom>
              <a:grpFill/>
              <a:ln w="1651">
                <a:solidFill>
                  <a:srgbClr val="000000"/>
                </a:solidFill>
                <a:prstDash val="solid"/>
                <a:round/>
                <a:headEnd/>
                <a:tailEnd/>
              </a:ln>
            </p:spPr>
            <p:txBody>
              <a:bodyPr/>
              <a:lstStyle/>
              <a:p>
                <a:endParaRPr lang="en-US" dirty="0"/>
              </a:p>
            </p:txBody>
          </p:sp>
        </p:grpSp>
        <p:sp>
          <p:nvSpPr>
            <p:cNvPr id="95" name="Freeform 92"/>
            <p:cNvSpPr>
              <a:spLocks noChangeAspect="1"/>
            </p:cNvSpPr>
            <p:nvPr/>
          </p:nvSpPr>
          <p:spPr bwMode="auto">
            <a:xfrm>
              <a:off x="3747453" y="5756802"/>
              <a:ext cx="123984" cy="77364"/>
            </a:xfrm>
            <a:custGeom>
              <a:avLst/>
              <a:gdLst/>
              <a:ahLst/>
              <a:cxnLst>
                <a:cxn ang="0">
                  <a:pos x="0" y="30"/>
                </a:cxn>
                <a:cxn ang="0">
                  <a:pos x="23" y="0"/>
                </a:cxn>
                <a:cxn ang="0">
                  <a:pos x="50" y="30"/>
                </a:cxn>
                <a:cxn ang="0">
                  <a:pos x="110" y="25"/>
                </a:cxn>
                <a:cxn ang="0">
                  <a:pos x="183" y="74"/>
                </a:cxn>
                <a:cxn ang="0">
                  <a:pos x="155" y="95"/>
                </a:cxn>
                <a:cxn ang="0">
                  <a:pos x="73" y="111"/>
                </a:cxn>
                <a:cxn ang="0">
                  <a:pos x="55" y="63"/>
                </a:cxn>
                <a:cxn ang="0">
                  <a:pos x="23" y="63"/>
                </a:cxn>
                <a:cxn ang="0">
                  <a:pos x="0" y="30"/>
                </a:cxn>
              </a:cxnLst>
              <a:rect l="0" t="0" r="r" b="b"/>
              <a:pathLst>
                <a:path w="183" h="111">
                  <a:moveTo>
                    <a:pt x="0" y="30"/>
                  </a:moveTo>
                  <a:lnTo>
                    <a:pt x="23" y="0"/>
                  </a:lnTo>
                  <a:lnTo>
                    <a:pt x="50" y="30"/>
                  </a:lnTo>
                  <a:lnTo>
                    <a:pt x="110" y="25"/>
                  </a:lnTo>
                  <a:lnTo>
                    <a:pt x="183" y="74"/>
                  </a:lnTo>
                  <a:lnTo>
                    <a:pt x="155" y="95"/>
                  </a:lnTo>
                  <a:lnTo>
                    <a:pt x="73" y="111"/>
                  </a:lnTo>
                  <a:lnTo>
                    <a:pt x="55" y="63"/>
                  </a:lnTo>
                  <a:lnTo>
                    <a:pt x="23" y="63"/>
                  </a:lnTo>
                  <a:lnTo>
                    <a:pt x="0" y="30"/>
                  </a:lnTo>
                  <a:close/>
                </a:path>
              </a:pathLst>
            </a:custGeom>
            <a:grpFill/>
            <a:ln w="1651">
              <a:solidFill>
                <a:srgbClr val="000000"/>
              </a:solidFill>
              <a:prstDash val="solid"/>
              <a:round/>
              <a:headEnd/>
              <a:tailEnd/>
            </a:ln>
          </p:spPr>
          <p:txBody>
            <a:bodyPr lIns="101858" tIns="50929" rIns="101858" bIns="50929"/>
            <a:lstStyle/>
            <a:p>
              <a:endParaRPr lang="en-US" dirty="0"/>
            </a:p>
          </p:txBody>
        </p:sp>
        <p:sp>
          <p:nvSpPr>
            <p:cNvPr id="96" name="Freeform 93"/>
            <p:cNvSpPr>
              <a:spLocks noChangeAspect="1"/>
            </p:cNvSpPr>
            <p:nvPr/>
          </p:nvSpPr>
          <p:spPr bwMode="auto">
            <a:xfrm>
              <a:off x="3857467" y="5898936"/>
              <a:ext cx="209550" cy="241088"/>
            </a:xfrm>
            <a:custGeom>
              <a:avLst/>
              <a:gdLst/>
              <a:ahLst/>
              <a:cxnLst>
                <a:cxn ang="0">
                  <a:pos x="0" y="134"/>
                </a:cxn>
                <a:cxn ang="0">
                  <a:pos x="41" y="230"/>
                </a:cxn>
                <a:cxn ang="0">
                  <a:pos x="36" y="308"/>
                </a:cxn>
                <a:cxn ang="0">
                  <a:pos x="97" y="342"/>
                </a:cxn>
                <a:cxn ang="0">
                  <a:pos x="134" y="286"/>
                </a:cxn>
                <a:cxn ang="0">
                  <a:pos x="265" y="233"/>
                </a:cxn>
                <a:cxn ang="0">
                  <a:pos x="306" y="190"/>
                </a:cxn>
                <a:cxn ang="0">
                  <a:pos x="200" y="68"/>
                </a:cxn>
                <a:cxn ang="0">
                  <a:pos x="49" y="0"/>
                </a:cxn>
                <a:cxn ang="0">
                  <a:pos x="36" y="19"/>
                </a:cxn>
                <a:cxn ang="0">
                  <a:pos x="55" y="71"/>
                </a:cxn>
                <a:cxn ang="0">
                  <a:pos x="0" y="134"/>
                </a:cxn>
              </a:cxnLst>
              <a:rect l="0" t="0" r="r" b="b"/>
              <a:pathLst>
                <a:path w="306" h="342">
                  <a:moveTo>
                    <a:pt x="0" y="134"/>
                  </a:moveTo>
                  <a:lnTo>
                    <a:pt x="41" y="230"/>
                  </a:lnTo>
                  <a:lnTo>
                    <a:pt x="36" y="308"/>
                  </a:lnTo>
                  <a:lnTo>
                    <a:pt x="97" y="342"/>
                  </a:lnTo>
                  <a:lnTo>
                    <a:pt x="134" y="286"/>
                  </a:lnTo>
                  <a:lnTo>
                    <a:pt x="265" y="233"/>
                  </a:lnTo>
                  <a:lnTo>
                    <a:pt x="306" y="190"/>
                  </a:lnTo>
                  <a:lnTo>
                    <a:pt x="200" y="68"/>
                  </a:lnTo>
                  <a:lnTo>
                    <a:pt x="49" y="0"/>
                  </a:lnTo>
                  <a:lnTo>
                    <a:pt x="36" y="19"/>
                  </a:lnTo>
                  <a:lnTo>
                    <a:pt x="55" y="71"/>
                  </a:lnTo>
                  <a:lnTo>
                    <a:pt x="0" y="134"/>
                  </a:lnTo>
                  <a:close/>
                </a:path>
              </a:pathLst>
            </a:custGeom>
            <a:grpFill/>
            <a:ln w="1651">
              <a:solidFill>
                <a:srgbClr val="000000"/>
              </a:solidFill>
              <a:prstDash val="solid"/>
              <a:round/>
              <a:headEnd/>
              <a:tailEnd/>
            </a:ln>
          </p:spPr>
          <p:txBody>
            <a:bodyPr lIns="101858" tIns="50929" rIns="101858" bIns="50929"/>
            <a:lstStyle/>
            <a:p>
              <a:endParaRPr lang="en-US" dirty="0"/>
            </a:p>
          </p:txBody>
        </p:sp>
      </p:grpSp>
      <p:grpSp>
        <p:nvGrpSpPr>
          <p:cNvPr id="101" name="Group 100"/>
          <p:cNvGrpSpPr/>
          <p:nvPr/>
        </p:nvGrpSpPr>
        <p:grpSpPr>
          <a:xfrm>
            <a:off x="1132001" y="4429662"/>
            <a:ext cx="1584323" cy="1108076"/>
            <a:chOff x="1564643" y="4945377"/>
            <a:chExt cx="1742755" cy="1255820"/>
          </a:xfrm>
          <a:solidFill>
            <a:srgbClr val="6397CB"/>
          </a:solidFill>
        </p:grpSpPr>
        <p:sp>
          <p:nvSpPr>
            <p:cNvPr id="102" name="Freeform 94"/>
            <p:cNvSpPr>
              <a:spLocks noChangeAspect="1"/>
            </p:cNvSpPr>
            <p:nvPr/>
          </p:nvSpPr>
          <p:spPr bwMode="auto">
            <a:xfrm>
              <a:off x="1927860" y="4945377"/>
              <a:ext cx="1379538" cy="1200045"/>
            </a:xfrm>
            <a:custGeom>
              <a:avLst/>
              <a:gdLst/>
              <a:ahLst/>
              <a:cxnLst>
                <a:cxn ang="0">
                  <a:pos x="166" y="1554"/>
                </a:cxn>
                <a:cxn ang="0">
                  <a:pos x="384" y="1430"/>
                </a:cxn>
                <a:cxn ang="0">
                  <a:pos x="392" y="1278"/>
                </a:cxn>
                <a:cxn ang="0">
                  <a:pos x="311" y="1269"/>
                </a:cxn>
                <a:cxn ang="0">
                  <a:pos x="158" y="1261"/>
                </a:cxn>
                <a:cxn ang="0">
                  <a:pos x="226" y="1059"/>
                </a:cxn>
                <a:cxn ang="0">
                  <a:pos x="88" y="1057"/>
                </a:cxn>
                <a:cxn ang="0">
                  <a:pos x="101" y="989"/>
                </a:cxn>
                <a:cxn ang="0">
                  <a:pos x="47" y="913"/>
                </a:cxn>
                <a:cxn ang="0">
                  <a:pos x="243" y="791"/>
                </a:cxn>
                <a:cxn ang="0">
                  <a:pos x="354" y="679"/>
                </a:cxn>
                <a:cxn ang="0">
                  <a:pos x="192" y="635"/>
                </a:cxn>
                <a:cxn ang="0">
                  <a:pos x="288" y="427"/>
                </a:cxn>
                <a:cxn ang="0">
                  <a:pos x="424" y="486"/>
                </a:cxn>
                <a:cxn ang="0">
                  <a:pos x="447" y="493"/>
                </a:cxn>
                <a:cxn ang="0">
                  <a:pos x="340" y="382"/>
                </a:cxn>
                <a:cxn ang="0">
                  <a:pos x="304" y="165"/>
                </a:cxn>
                <a:cxn ang="0">
                  <a:pos x="575" y="53"/>
                </a:cxn>
                <a:cxn ang="0">
                  <a:pos x="712" y="0"/>
                </a:cxn>
                <a:cxn ang="0">
                  <a:pos x="801" y="82"/>
                </a:cxn>
                <a:cxn ang="0">
                  <a:pos x="997" y="142"/>
                </a:cxn>
                <a:cxn ang="0">
                  <a:pos x="1181" y="178"/>
                </a:cxn>
                <a:cxn ang="0">
                  <a:pos x="1444" y="1224"/>
                </a:cxn>
                <a:cxn ang="0">
                  <a:pos x="1609" y="1253"/>
                </a:cxn>
                <a:cxn ang="0">
                  <a:pos x="1695" y="1282"/>
                </a:cxn>
                <a:cxn ang="0">
                  <a:pos x="1939" y="1542"/>
                </a:cxn>
                <a:cxn ang="0">
                  <a:pos x="1994" y="1702"/>
                </a:cxn>
                <a:cxn ang="0">
                  <a:pos x="1960" y="1641"/>
                </a:cxn>
                <a:cxn ang="0">
                  <a:pos x="1897" y="1623"/>
                </a:cxn>
                <a:cxn ang="0">
                  <a:pos x="1879" y="1580"/>
                </a:cxn>
                <a:cxn ang="0">
                  <a:pos x="1853" y="1537"/>
                </a:cxn>
                <a:cxn ang="0">
                  <a:pos x="1783" y="1486"/>
                </a:cxn>
                <a:cxn ang="0">
                  <a:pos x="1744" y="1398"/>
                </a:cxn>
                <a:cxn ang="0">
                  <a:pos x="1716" y="1378"/>
                </a:cxn>
                <a:cxn ang="0">
                  <a:pos x="1657" y="1282"/>
                </a:cxn>
                <a:cxn ang="0">
                  <a:pos x="1757" y="1424"/>
                </a:cxn>
                <a:cxn ang="0">
                  <a:pos x="1758" y="1482"/>
                </a:cxn>
                <a:cxn ang="0">
                  <a:pos x="1733" y="1513"/>
                </a:cxn>
                <a:cxn ang="0">
                  <a:pos x="1669" y="1383"/>
                </a:cxn>
                <a:cxn ang="0">
                  <a:pos x="1617" y="1334"/>
                </a:cxn>
                <a:cxn ang="0">
                  <a:pos x="1598" y="1389"/>
                </a:cxn>
                <a:cxn ang="0">
                  <a:pos x="1423" y="1242"/>
                </a:cxn>
                <a:cxn ang="0">
                  <a:pos x="1351" y="1261"/>
                </a:cxn>
                <a:cxn ang="0">
                  <a:pos x="1105" y="1209"/>
                </a:cxn>
                <a:cxn ang="0">
                  <a:pos x="1052" y="1164"/>
                </a:cxn>
                <a:cxn ang="0">
                  <a:pos x="970" y="1138"/>
                </a:cxn>
                <a:cxn ang="0">
                  <a:pos x="964" y="1153"/>
                </a:cxn>
                <a:cxn ang="0">
                  <a:pos x="1026" y="1257"/>
                </a:cxn>
                <a:cxn ang="0">
                  <a:pos x="912" y="1230"/>
                </a:cxn>
                <a:cxn ang="0">
                  <a:pos x="882" y="1265"/>
                </a:cxn>
                <a:cxn ang="0">
                  <a:pos x="782" y="1302"/>
                </a:cxn>
                <a:cxn ang="0">
                  <a:pos x="795" y="1261"/>
                </a:cxn>
                <a:cxn ang="0">
                  <a:pos x="911" y="1074"/>
                </a:cxn>
                <a:cxn ang="0">
                  <a:pos x="724" y="1190"/>
                </a:cxn>
                <a:cxn ang="0">
                  <a:pos x="647" y="1346"/>
                </a:cxn>
                <a:cxn ang="0">
                  <a:pos x="233" y="1585"/>
                </a:cxn>
                <a:cxn ang="0">
                  <a:pos x="52" y="1633"/>
                </a:cxn>
              </a:cxnLst>
              <a:rect l="0" t="0" r="r" b="b"/>
              <a:pathLst>
                <a:path w="2020" h="1702">
                  <a:moveTo>
                    <a:pt x="0" y="1626"/>
                  </a:moveTo>
                  <a:lnTo>
                    <a:pt x="18" y="1598"/>
                  </a:lnTo>
                  <a:lnTo>
                    <a:pt x="33" y="1601"/>
                  </a:lnTo>
                  <a:lnTo>
                    <a:pt x="115" y="1543"/>
                  </a:lnTo>
                  <a:lnTo>
                    <a:pt x="166" y="1554"/>
                  </a:lnTo>
                  <a:lnTo>
                    <a:pt x="178" y="1576"/>
                  </a:lnTo>
                  <a:lnTo>
                    <a:pt x="184" y="1553"/>
                  </a:lnTo>
                  <a:lnTo>
                    <a:pt x="233" y="1517"/>
                  </a:lnTo>
                  <a:lnTo>
                    <a:pt x="313" y="1487"/>
                  </a:lnTo>
                  <a:lnTo>
                    <a:pt x="384" y="1430"/>
                  </a:lnTo>
                  <a:lnTo>
                    <a:pt x="400" y="1435"/>
                  </a:lnTo>
                  <a:lnTo>
                    <a:pt x="413" y="1360"/>
                  </a:lnTo>
                  <a:lnTo>
                    <a:pt x="455" y="1302"/>
                  </a:lnTo>
                  <a:lnTo>
                    <a:pt x="383" y="1306"/>
                  </a:lnTo>
                  <a:lnTo>
                    <a:pt x="392" y="1278"/>
                  </a:lnTo>
                  <a:lnTo>
                    <a:pt x="415" y="1279"/>
                  </a:lnTo>
                  <a:lnTo>
                    <a:pt x="392" y="1265"/>
                  </a:lnTo>
                  <a:lnTo>
                    <a:pt x="357" y="1301"/>
                  </a:lnTo>
                  <a:lnTo>
                    <a:pt x="354" y="1324"/>
                  </a:lnTo>
                  <a:lnTo>
                    <a:pt x="311" y="1269"/>
                  </a:lnTo>
                  <a:lnTo>
                    <a:pt x="298" y="1278"/>
                  </a:lnTo>
                  <a:lnTo>
                    <a:pt x="276" y="1250"/>
                  </a:lnTo>
                  <a:lnTo>
                    <a:pt x="219" y="1272"/>
                  </a:lnTo>
                  <a:lnTo>
                    <a:pt x="207" y="1275"/>
                  </a:lnTo>
                  <a:lnTo>
                    <a:pt x="158" y="1261"/>
                  </a:lnTo>
                  <a:lnTo>
                    <a:pt x="207" y="1222"/>
                  </a:lnTo>
                  <a:lnTo>
                    <a:pt x="193" y="1211"/>
                  </a:lnTo>
                  <a:lnTo>
                    <a:pt x="208" y="1183"/>
                  </a:lnTo>
                  <a:lnTo>
                    <a:pt x="200" y="1100"/>
                  </a:lnTo>
                  <a:lnTo>
                    <a:pt x="226" y="1059"/>
                  </a:lnTo>
                  <a:lnTo>
                    <a:pt x="185" y="1090"/>
                  </a:lnTo>
                  <a:lnTo>
                    <a:pt x="188" y="1115"/>
                  </a:lnTo>
                  <a:lnTo>
                    <a:pt x="151" y="1138"/>
                  </a:lnTo>
                  <a:lnTo>
                    <a:pt x="104" y="1123"/>
                  </a:lnTo>
                  <a:lnTo>
                    <a:pt x="88" y="1057"/>
                  </a:lnTo>
                  <a:lnTo>
                    <a:pt x="56" y="1028"/>
                  </a:lnTo>
                  <a:lnTo>
                    <a:pt x="58" y="1009"/>
                  </a:lnTo>
                  <a:lnTo>
                    <a:pt x="77" y="1009"/>
                  </a:lnTo>
                  <a:lnTo>
                    <a:pt x="86" y="994"/>
                  </a:lnTo>
                  <a:lnTo>
                    <a:pt x="101" y="989"/>
                  </a:lnTo>
                  <a:lnTo>
                    <a:pt x="86" y="987"/>
                  </a:lnTo>
                  <a:lnTo>
                    <a:pt x="99" y="975"/>
                  </a:lnTo>
                  <a:lnTo>
                    <a:pt x="80" y="953"/>
                  </a:lnTo>
                  <a:lnTo>
                    <a:pt x="73" y="964"/>
                  </a:lnTo>
                  <a:lnTo>
                    <a:pt x="47" y="913"/>
                  </a:lnTo>
                  <a:lnTo>
                    <a:pt x="62" y="878"/>
                  </a:lnTo>
                  <a:lnTo>
                    <a:pt x="155" y="816"/>
                  </a:lnTo>
                  <a:lnTo>
                    <a:pt x="178" y="772"/>
                  </a:lnTo>
                  <a:lnTo>
                    <a:pt x="199" y="765"/>
                  </a:lnTo>
                  <a:lnTo>
                    <a:pt x="243" y="791"/>
                  </a:lnTo>
                  <a:lnTo>
                    <a:pt x="276" y="783"/>
                  </a:lnTo>
                  <a:lnTo>
                    <a:pt x="291" y="763"/>
                  </a:lnTo>
                  <a:lnTo>
                    <a:pt x="358" y="772"/>
                  </a:lnTo>
                  <a:lnTo>
                    <a:pt x="372" y="704"/>
                  </a:lnTo>
                  <a:lnTo>
                    <a:pt x="354" y="679"/>
                  </a:lnTo>
                  <a:lnTo>
                    <a:pt x="398" y="654"/>
                  </a:lnTo>
                  <a:lnTo>
                    <a:pt x="357" y="639"/>
                  </a:lnTo>
                  <a:lnTo>
                    <a:pt x="299" y="676"/>
                  </a:lnTo>
                  <a:lnTo>
                    <a:pt x="293" y="641"/>
                  </a:lnTo>
                  <a:lnTo>
                    <a:pt x="192" y="635"/>
                  </a:lnTo>
                  <a:lnTo>
                    <a:pt x="147" y="596"/>
                  </a:lnTo>
                  <a:lnTo>
                    <a:pt x="140" y="527"/>
                  </a:lnTo>
                  <a:lnTo>
                    <a:pt x="173" y="539"/>
                  </a:lnTo>
                  <a:lnTo>
                    <a:pt x="103" y="467"/>
                  </a:lnTo>
                  <a:lnTo>
                    <a:pt x="288" y="427"/>
                  </a:lnTo>
                  <a:lnTo>
                    <a:pt x="315" y="437"/>
                  </a:lnTo>
                  <a:lnTo>
                    <a:pt x="291" y="468"/>
                  </a:lnTo>
                  <a:lnTo>
                    <a:pt x="385" y="515"/>
                  </a:lnTo>
                  <a:lnTo>
                    <a:pt x="428" y="501"/>
                  </a:lnTo>
                  <a:lnTo>
                    <a:pt x="424" y="486"/>
                  </a:lnTo>
                  <a:lnTo>
                    <a:pt x="389" y="475"/>
                  </a:lnTo>
                  <a:lnTo>
                    <a:pt x="372" y="412"/>
                  </a:lnTo>
                  <a:lnTo>
                    <a:pt x="396" y="432"/>
                  </a:lnTo>
                  <a:lnTo>
                    <a:pt x="405" y="468"/>
                  </a:lnTo>
                  <a:lnTo>
                    <a:pt x="447" y="493"/>
                  </a:lnTo>
                  <a:lnTo>
                    <a:pt x="488" y="490"/>
                  </a:lnTo>
                  <a:lnTo>
                    <a:pt x="479" y="465"/>
                  </a:lnTo>
                  <a:lnTo>
                    <a:pt x="410" y="450"/>
                  </a:lnTo>
                  <a:lnTo>
                    <a:pt x="422" y="412"/>
                  </a:lnTo>
                  <a:lnTo>
                    <a:pt x="340" y="382"/>
                  </a:lnTo>
                  <a:lnTo>
                    <a:pt x="339" y="328"/>
                  </a:lnTo>
                  <a:lnTo>
                    <a:pt x="315" y="291"/>
                  </a:lnTo>
                  <a:lnTo>
                    <a:pt x="254" y="220"/>
                  </a:lnTo>
                  <a:lnTo>
                    <a:pt x="277" y="217"/>
                  </a:lnTo>
                  <a:lnTo>
                    <a:pt x="304" y="165"/>
                  </a:lnTo>
                  <a:lnTo>
                    <a:pt x="373" y="189"/>
                  </a:lnTo>
                  <a:lnTo>
                    <a:pt x="425" y="164"/>
                  </a:lnTo>
                  <a:lnTo>
                    <a:pt x="503" y="69"/>
                  </a:lnTo>
                  <a:lnTo>
                    <a:pt x="525" y="85"/>
                  </a:lnTo>
                  <a:lnTo>
                    <a:pt x="575" y="53"/>
                  </a:lnTo>
                  <a:lnTo>
                    <a:pt x="576" y="80"/>
                  </a:lnTo>
                  <a:lnTo>
                    <a:pt x="602" y="72"/>
                  </a:lnTo>
                  <a:lnTo>
                    <a:pt x="588" y="57"/>
                  </a:lnTo>
                  <a:lnTo>
                    <a:pt x="660" y="48"/>
                  </a:lnTo>
                  <a:lnTo>
                    <a:pt x="712" y="0"/>
                  </a:lnTo>
                  <a:lnTo>
                    <a:pt x="746" y="31"/>
                  </a:lnTo>
                  <a:lnTo>
                    <a:pt x="735" y="69"/>
                  </a:lnTo>
                  <a:lnTo>
                    <a:pt x="760" y="72"/>
                  </a:lnTo>
                  <a:lnTo>
                    <a:pt x="768" y="37"/>
                  </a:lnTo>
                  <a:lnTo>
                    <a:pt x="801" y="82"/>
                  </a:lnTo>
                  <a:lnTo>
                    <a:pt x="860" y="82"/>
                  </a:lnTo>
                  <a:lnTo>
                    <a:pt x="867" y="123"/>
                  </a:lnTo>
                  <a:lnTo>
                    <a:pt x="971" y="134"/>
                  </a:lnTo>
                  <a:lnTo>
                    <a:pt x="970" y="154"/>
                  </a:lnTo>
                  <a:lnTo>
                    <a:pt x="997" y="142"/>
                  </a:lnTo>
                  <a:lnTo>
                    <a:pt x="1023" y="174"/>
                  </a:lnTo>
                  <a:lnTo>
                    <a:pt x="1078" y="165"/>
                  </a:lnTo>
                  <a:lnTo>
                    <a:pt x="1129" y="189"/>
                  </a:lnTo>
                  <a:lnTo>
                    <a:pt x="1181" y="165"/>
                  </a:lnTo>
                  <a:lnTo>
                    <a:pt x="1181" y="178"/>
                  </a:lnTo>
                  <a:lnTo>
                    <a:pt x="1197" y="171"/>
                  </a:lnTo>
                  <a:lnTo>
                    <a:pt x="1282" y="215"/>
                  </a:lnTo>
                  <a:lnTo>
                    <a:pt x="1349" y="1201"/>
                  </a:lnTo>
                  <a:lnTo>
                    <a:pt x="1445" y="1197"/>
                  </a:lnTo>
                  <a:lnTo>
                    <a:pt x="1444" y="1224"/>
                  </a:lnTo>
                  <a:lnTo>
                    <a:pt x="1474" y="1250"/>
                  </a:lnTo>
                  <a:lnTo>
                    <a:pt x="1536" y="1297"/>
                  </a:lnTo>
                  <a:lnTo>
                    <a:pt x="1545" y="1324"/>
                  </a:lnTo>
                  <a:lnTo>
                    <a:pt x="1593" y="1293"/>
                  </a:lnTo>
                  <a:lnTo>
                    <a:pt x="1609" y="1253"/>
                  </a:lnTo>
                  <a:lnTo>
                    <a:pt x="1636" y="1237"/>
                  </a:lnTo>
                  <a:lnTo>
                    <a:pt x="1641" y="1231"/>
                  </a:lnTo>
                  <a:lnTo>
                    <a:pt x="1674" y="1253"/>
                  </a:lnTo>
                  <a:lnTo>
                    <a:pt x="1672" y="1279"/>
                  </a:lnTo>
                  <a:lnTo>
                    <a:pt x="1695" y="1282"/>
                  </a:lnTo>
                  <a:lnTo>
                    <a:pt x="1707" y="1293"/>
                  </a:lnTo>
                  <a:lnTo>
                    <a:pt x="1716" y="1312"/>
                  </a:lnTo>
                  <a:lnTo>
                    <a:pt x="1750" y="1327"/>
                  </a:lnTo>
                  <a:lnTo>
                    <a:pt x="1892" y="1530"/>
                  </a:lnTo>
                  <a:lnTo>
                    <a:pt x="1939" y="1542"/>
                  </a:lnTo>
                  <a:lnTo>
                    <a:pt x="2012" y="1569"/>
                  </a:lnTo>
                  <a:lnTo>
                    <a:pt x="2020" y="1585"/>
                  </a:lnTo>
                  <a:lnTo>
                    <a:pt x="2001" y="1598"/>
                  </a:lnTo>
                  <a:lnTo>
                    <a:pt x="2008" y="1633"/>
                  </a:lnTo>
                  <a:lnTo>
                    <a:pt x="1994" y="1702"/>
                  </a:lnTo>
                  <a:lnTo>
                    <a:pt x="1986" y="1687"/>
                  </a:lnTo>
                  <a:lnTo>
                    <a:pt x="1972" y="1700"/>
                  </a:lnTo>
                  <a:lnTo>
                    <a:pt x="1955" y="1685"/>
                  </a:lnTo>
                  <a:lnTo>
                    <a:pt x="1979" y="1667"/>
                  </a:lnTo>
                  <a:lnTo>
                    <a:pt x="1960" y="1641"/>
                  </a:lnTo>
                  <a:lnTo>
                    <a:pt x="1960" y="1627"/>
                  </a:lnTo>
                  <a:lnTo>
                    <a:pt x="1939" y="1582"/>
                  </a:lnTo>
                  <a:lnTo>
                    <a:pt x="1925" y="1582"/>
                  </a:lnTo>
                  <a:lnTo>
                    <a:pt x="1901" y="1598"/>
                  </a:lnTo>
                  <a:lnTo>
                    <a:pt x="1897" y="1623"/>
                  </a:lnTo>
                  <a:lnTo>
                    <a:pt x="1875" y="1628"/>
                  </a:lnTo>
                  <a:lnTo>
                    <a:pt x="1873" y="1623"/>
                  </a:lnTo>
                  <a:lnTo>
                    <a:pt x="1888" y="1596"/>
                  </a:lnTo>
                  <a:lnTo>
                    <a:pt x="1892" y="1569"/>
                  </a:lnTo>
                  <a:lnTo>
                    <a:pt x="1879" y="1580"/>
                  </a:lnTo>
                  <a:lnTo>
                    <a:pt x="1873" y="1598"/>
                  </a:lnTo>
                  <a:lnTo>
                    <a:pt x="1820" y="1568"/>
                  </a:lnTo>
                  <a:lnTo>
                    <a:pt x="1822" y="1557"/>
                  </a:lnTo>
                  <a:lnTo>
                    <a:pt x="1850" y="1557"/>
                  </a:lnTo>
                  <a:lnTo>
                    <a:pt x="1853" y="1537"/>
                  </a:lnTo>
                  <a:lnTo>
                    <a:pt x="1873" y="1528"/>
                  </a:lnTo>
                  <a:lnTo>
                    <a:pt x="1869" y="1519"/>
                  </a:lnTo>
                  <a:lnTo>
                    <a:pt x="1843" y="1523"/>
                  </a:lnTo>
                  <a:lnTo>
                    <a:pt x="1835" y="1487"/>
                  </a:lnTo>
                  <a:lnTo>
                    <a:pt x="1783" y="1486"/>
                  </a:lnTo>
                  <a:lnTo>
                    <a:pt x="1766" y="1445"/>
                  </a:lnTo>
                  <a:lnTo>
                    <a:pt x="1783" y="1409"/>
                  </a:lnTo>
                  <a:lnTo>
                    <a:pt x="1764" y="1415"/>
                  </a:lnTo>
                  <a:lnTo>
                    <a:pt x="1755" y="1391"/>
                  </a:lnTo>
                  <a:lnTo>
                    <a:pt x="1744" y="1398"/>
                  </a:lnTo>
                  <a:lnTo>
                    <a:pt x="1735" y="1389"/>
                  </a:lnTo>
                  <a:lnTo>
                    <a:pt x="1750" y="1357"/>
                  </a:lnTo>
                  <a:lnTo>
                    <a:pt x="1737" y="1354"/>
                  </a:lnTo>
                  <a:lnTo>
                    <a:pt x="1733" y="1371"/>
                  </a:lnTo>
                  <a:lnTo>
                    <a:pt x="1716" y="1378"/>
                  </a:lnTo>
                  <a:lnTo>
                    <a:pt x="1695" y="1367"/>
                  </a:lnTo>
                  <a:lnTo>
                    <a:pt x="1691" y="1341"/>
                  </a:lnTo>
                  <a:lnTo>
                    <a:pt x="1668" y="1306"/>
                  </a:lnTo>
                  <a:lnTo>
                    <a:pt x="1668" y="1285"/>
                  </a:lnTo>
                  <a:lnTo>
                    <a:pt x="1657" y="1282"/>
                  </a:lnTo>
                  <a:lnTo>
                    <a:pt x="1654" y="1257"/>
                  </a:lnTo>
                  <a:lnTo>
                    <a:pt x="1650" y="1265"/>
                  </a:lnTo>
                  <a:lnTo>
                    <a:pt x="1661" y="1324"/>
                  </a:lnTo>
                  <a:lnTo>
                    <a:pt x="1683" y="1367"/>
                  </a:lnTo>
                  <a:lnTo>
                    <a:pt x="1757" y="1424"/>
                  </a:lnTo>
                  <a:lnTo>
                    <a:pt x="1757" y="1435"/>
                  </a:lnTo>
                  <a:lnTo>
                    <a:pt x="1740" y="1433"/>
                  </a:lnTo>
                  <a:lnTo>
                    <a:pt x="1739" y="1445"/>
                  </a:lnTo>
                  <a:lnTo>
                    <a:pt x="1750" y="1441"/>
                  </a:lnTo>
                  <a:lnTo>
                    <a:pt x="1758" y="1482"/>
                  </a:lnTo>
                  <a:lnTo>
                    <a:pt x="1805" y="1504"/>
                  </a:lnTo>
                  <a:lnTo>
                    <a:pt x="1831" y="1543"/>
                  </a:lnTo>
                  <a:lnTo>
                    <a:pt x="1774" y="1556"/>
                  </a:lnTo>
                  <a:lnTo>
                    <a:pt x="1750" y="1627"/>
                  </a:lnTo>
                  <a:lnTo>
                    <a:pt x="1733" y="1513"/>
                  </a:lnTo>
                  <a:lnTo>
                    <a:pt x="1722" y="1502"/>
                  </a:lnTo>
                  <a:lnTo>
                    <a:pt x="1721" y="1479"/>
                  </a:lnTo>
                  <a:lnTo>
                    <a:pt x="1729" y="1474"/>
                  </a:lnTo>
                  <a:lnTo>
                    <a:pt x="1684" y="1386"/>
                  </a:lnTo>
                  <a:lnTo>
                    <a:pt x="1669" y="1383"/>
                  </a:lnTo>
                  <a:lnTo>
                    <a:pt x="1659" y="1367"/>
                  </a:lnTo>
                  <a:lnTo>
                    <a:pt x="1643" y="1369"/>
                  </a:lnTo>
                  <a:lnTo>
                    <a:pt x="1635" y="1361"/>
                  </a:lnTo>
                  <a:lnTo>
                    <a:pt x="1624" y="1313"/>
                  </a:lnTo>
                  <a:lnTo>
                    <a:pt x="1617" y="1334"/>
                  </a:lnTo>
                  <a:lnTo>
                    <a:pt x="1578" y="1320"/>
                  </a:lnTo>
                  <a:lnTo>
                    <a:pt x="1572" y="1330"/>
                  </a:lnTo>
                  <a:lnTo>
                    <a:pt x="1618" y="1357"/>
                  </a:lnTo>
                  <a:lnTo>
                    <a:pt x="1593" y="1365"/>
                  </a:lnTo>
                  <a:lnTo>
                    <a:pt x="1598" y="1389"/>
                  </a:lnTo>
                  <a:lnTo>
                    <a:pt x="1561" y="1372"/>
                  </a:lnTo>
                  <a:lnTo>
                    <a:pt x="1511" y="1324"/>
                  </a:lnTo>
                  <a:lnTo>
                    <a:pt x="1440" y="1293"/>
                  </a:lnTo>
                  <a:lnTo>
                    <a:pt x="1389" y="1290"/>
                  </a:lnTo>
                  <a:lnTo>
                    <a:pt x="1423" y="1242"/>
                  </a:lnTo>
                  <a:lnTo>
                    <a:pt x="1441" y="1265"/>
                  </a:lnTo>
                  <a:lnTo>
                    <a:pt x="1444" y="1242"/>
                  </a:lnTo>
                  <a:lnTo>
                    <a:pt x="1414" y="1222"/>
                  </a:lnTo>
                  <a:lnTo>
                    <a:pt x="1393" y="1260"/>
                  </a:lnTo>
                  <a:lnTo>
                    <a:pt x="1351" y="1261"/>
                  </a:lnTo>
                  <a:lnTo>
                    <a:pt x="1168" y="1243"/>
                  </a:lnTo>
                  <a:lnTo>
                    <a:pt x="1174" y="1213"/>
                  </a:lnTo>
                  <a:lnTo>
                    <a:pt x="1156" y="1223"/>
                  </a:lnTo>
                  <a:lnTo>
                    <a:pt x="1133" y="1194"/>
                  </a:lnTo>
                  <a:lnTo>
                    <a:pt x="1105" y="1209"/>
                  </a:lnTo>
                  <a:lnTo>
                    <a:pt x="1094" y="1191"/>
                  </a:lnTo>
                  <a:lnTo>
                    <a:pt x="1046" y="1211"/>
                  </a:lnTo>
                  <a:lnTo>
                    <a:pt x="1044" y="1196"/>
                  </a:lnTo>
                  <a:lnTo>
                    <a:pt x="1066" y="1165"/>
                  </a:lnTo>
                  <a:lnTo>
                    <a:pt x="1052" y="1164"/>
                  </a:lnTo>
                  <a:lnTo>
                    <a:pt x="1067" y="1152"/>
                  </a:lnTo>
                  <a:lnTo>
                    <a:pt x="1013" y="1159"/>
                  </a:lnTo>
                  <a:lnTo>
                    <a:pt x="994" y="1141"/>
                  </a:lnTo>
                  <a:lnTo>
                    <a:pt x="976" y="1152"/>
                  </a:lnTo>
                  <a:lnTo>
                    <a:pt x="970" y="1138"/>
                  </a:lnTo>
                  <a:lnTo>
                    <a:pt x="983" y="1123"/>
                  </a:lnTo>
                  <a:lnTo>
                    <a:pt x="954" y="1131"/>
                  </a:lnTo>
                  <a:lnTo>
                    <a:pt x="957" y="1141"/>
                  </a:lnTo>
                  <a:lnTo>
                    <a:pt x="942" y="1153"/>
                  </a:lnTo>
                  <a:lnTo>
                    <a:pt x="964" y="1153"/>
                  </a:lnTo>
                  <a:lnTo>
                    <a:pt x="954" y="1182"/>
                  </a:lnTo>
                  <a:lnTo>
                    <a:pt x="976" y="1193"/>
                  </a:lnTo>
                  <a:lnTo>
                    <a:pt x="1000" y="1208"/>
                  </a:lnTo>
                  <a:lnTo>
                    <a:pt x="1031" y="1193"/>
                  </a:lnTo>
                  <a:lnTo>
                    <a:pt x="1026" y="1257"/>
                  </a:lnTo>
                  <a:lnTo>
                    <a:pt x="972" y="1260"/>
                  </a:lnTo>
                  <a:lnTo>
                    <a:pt x="972" y="1239"/>
                  </a:lnTo>
                  <a:lnTo>
                    <a:pt x="954" y="1230"/>
                  </a:lnTo>
                  <a:lnTo>
                    <a:pt x="913" y="1246"/>
                  </a:lnTo>
                  <a:lnTo>
                    <a:pt x="912" y="1230"/>
                  </a:lnTo>
                  <a:lnTo>
                    <a:pt x="897" y="1243"/>
                  </a:lnTo>
                  <a:lnTo>
                    <a:pt x="891" y="1224"/>
                  </a:lnTo>
                  <a:lnTo>
                    <a:pt x="860" y="1222"/>
                  </a:lnTo>
                  <a:lnTo>
                    <a:pt x="884" y="1257"/>
                  </a:lnTo>
                  <a:lnTo>
                    <a:pt x="882" y="1265"/>
                  </a:lnTo>
                  <a:lnTo>
                    <a:pt x="868" y="1260"/>
                  </a:lnTo>
                  <a:lnTo>
                    <a:pt x="831" y="1279"/>
                  </a:lnTo>
                  <a:lnTo>
                    <a:pt x="823" y="1272"/>
                  </a:lnTo>
                  <a:lnTo>
                    <a:pt x="795" y="1320"/>
                  </a:lnTo>
                  <a:lnTo>
                    <a:pt x="782" y="1302"/>
                  </a:lnTo>
                  <a:lnTo>
                    <a:pt x="773" y="1313"/>
                  </a:lnTo>
                  <a:lnTo>
                    <a:pt x="746" y="1308"/>
                  </a:lnTo>
                  <a:lnTo>
                    <a:pt x="742" y="1283"/>
                  </a:lnTo>
                  <a:lnTo>
                    <a:pt x="776" y="1283"/>
                  </a:lnTo>
                  <a:lnTo>
                    <a:pt x="795" y="1261"/>
                  </a:lnTo>
                  <a:lnTo>
                    <a:pt x="741" y="1260"/>
                  </a:lnTo>
                  <a:lnTo>
                    <a:pt x="788" y="1148"/>
                  </a:lnTo>
                  <a:lnTo>
                    <a:pt x="869" y="1128"/>
                  </a:lnTo>
                  <a:lnTo>
                    <a:pt x="860" y="1102"/>
                  </a:lnTo>
                  <a:lnTo>
                    <a:pt x="911" y="1074"/>
                  </a:lnTo>
                  <a:lnTo>
                    <a:pt x="842" y="1091"/>
                  </a:lnTo>
                  <a:lnTo>
                    <a:pt x="854" y="1035"/>
                  </a:lnTo>
                  <a:lnTo>
                    <a:pt x="820" y="1101"/>
                  </a:lnTo>
                  <a:lnTo>
                    <a:pt x="776" y="1123"/>
                  </a:lnTo>
                  <a:lnTo>
                    <a:pt x="724" y="1190"/>
                  </a:lnTo>
                  <a:lnTo>
                    <a:pt x="688" y="1190"/>
                  </a:lnTo>
                  <a:lnTo>
                    <a:pt x="706" y="1224"/>
                  </a:lnTo>
                  <a:lnTo>
                    <a:pt x="616" y="1298"/>
                  </a:lnTo>
                  <a:lnTo>
                    <a:pt x="657" y="1313"/>
                  </a:lnTo>
                  <a:lnTo>
                    <a:pt x="647" y="1346"/>
                  </a:lnTo>
                  <a:lnTo>
                    <a:pt x="442" y="1501"/>
                  </a:lnTo>
                  <a:lnTo>
                    <a:pt x="295" y="1542"/>
                  </a:lnTo>
                  <a:lnTo>
                    <a:pt x="339" y="1559"/>
                  </a:lnTo>
                  <a:lnTo>
                    <a:pt x="250" y="1608"/>
                  </a:lnTo>
                  <a:lnTo>
                    <a:pt x="233" y="1585"/>
                  </a:lnTo>
                  <a:lnTo>
                    <a:pt x="170" y="1608"/>
                  </a:lnTo>
                  <a:lnTo>
                    <a:pt x="126" y="1609"/>
                  </a:lnTo>
                  <a:lnTo>
                    <a:pt x="126" y="1580"/>
                  </a:lnTo>
                  <a:lnTo>
                    <a:pt x="69" y="1637"/>
                  </a:lnTo>
                  <a:lnTo>
                    <a:pt x="52" y="1633"/>
                  </a:lnTo>
                  <a:lnTo>
                    <a:pt x="52" y="1605"/>
                  </a:lnTo>
                  <a:lnTo>
                    <a:pt x="41" y="1633"/>
                  </a:lnTo>
                  <a:lnTo>
                    <a:pt x="0" y="1626"/>
                  </a:lnTo>
                  <a:close/>
                </a:path>
              </a:pathLst>
            </a:custGeom>
            <a:grpFill/>
            <a:ln w="1588">
              <a:solidFill>
                <a:srgbClr val="000000"/>
              </a:solidFill>
              <a:prstDash val="solid"/>
              <a:round/>
              <a:headEnd/>
              <a:tailEnd/>
            </a:ln>
          </p:spPr>
          <p:txBody>
            <a:bodyPr lIns="101882" tIns="50941" rIns="101882" bIns="50941"/>
            <a:lstStyle/>
            <a:p>
              <a:endParaRPr lang="en-US" dirty="0"/>
            </a:p>
          </p:txBody>
        </p:sp>
        <p:grpSp>
          <p:nvGrpSpPr>
            <p:cNvPr id="103" name="Group 95"/>
            <p:cNvGrpSpPr>
              <a:grpSpLocks noChangeAspect="1"/>
            </p:cNvGrpSpPr>
            <p:nvPr/>
          </p:nvGrpSpPr>
          <p:grpSpPr bwMode="auto">
            <a:xfrm>
              <a:off x="1564643" y="5947515"/>
              <a:ext cx="1596073" cy="253682"/>
              <a:chOff x="442" y="3532"/>
              <a:chExt cx="1168" cy="180"/>
            </a:xfrm>
            <a:grpFill/>
          </p:grpSpPr>
          <p:grpSp>
            <p:nvGrpSpPr>
              <p:cNvPr id="104" name="Group 96"/>
              <p:cNvGrpSpPr>
                <a:grpSpLocks noChangeAspect="1"/>
              </p:cNvGrpSpPr>
              <p:nvPr/>
            </p:nvGrpSpPr>
            <p:grpSpPr bwMode="auto">
              <a:xfrm>
                <a:off x="442" y="3537"/>
                <a:ext cx="564" cy="175"/>
                <a:chOff x="442" y="3537"/>
                <a:chExt cx="564" cy="175"/>
              </a:xfrm>
              <a:grpFill/>
            </p:grpSpPr>
            <p:sp>
              <p:nvSpPr>
                <p:cNvPr id="109" name="Freeform 97"/>
                <p:cNvSpPr>
                  <a:spLocks noChangeAspect="1"/>
                </p:cNvSpPr>
                <p:nvPr/>
              </p:nvSpPr>
              <p:spPr bwMode="auto">
                <a:xfrm>
                  <a:off x="442" y="3687"/>
                  <a:ext cx="52" cy="25"/>
                </a:xfrm>
                <a:custGeom>
                  <a:avLst/>
                  <a:gdLst/>
                  <a:ahLst/>
                  <a:cxnLst>
                    <a:cxn ang="0">
                      <a:pos x="0" y="51"/>
                    </a:cxn>
                    <a:cxn ang="0">
                      <a:pos x="26" y="26"/>
                    </a:cxn>
                    <a:cxn ang="0">
                      <a:pos x="97" y="0"/>
                    </a:cxn>
                    <a:cxn ang="0">
                      <a:pos x="102" y="10"/>
                    </a:cxn>
                    <a:cxn ang="0">
                      <a:pos x="0" y="51"/>
                    </a:cxn>
                  </a:cxnLst>
                  <a:rect l="0" t="0" r="r" b="b"/>
                  <a:pathLst>
                    <a:path w="102" h="51">
                      <a:moveTo>
                        <a:pt x="0" y="51"/>
                      </a:moveTo>
                      <a:lnTo>
                        <a:pt x="26" y="26"/>
                      </a:lnTo>
                      <a:lnTo>
                        <a:pt x="97" y="0"/>
                      </a:lnTo>
                      <a:lnTo>
                        <a:pt x="102" y="10"/>
                      </a:lnTo>
                      <a:lnTo>
                        <a:pt x="0" y="51"/>
                      </a:lnTo>
                      <a:close/>
                    </a:path>
                  </a:pathLst>
                </a:custGeom>
                <a:grpFill/>
                <a:ln w="1588">
                  <a:solidFill>
                    <a:srgbClr val="000000"/>
                  </a:solidFill>
                  <a:prstDash val="solid"/>
                  <a:round/>
                  <a:headEnd/>
                  <a:tailEnd/>
                </a:ln>
              </p:spPr>
              <p:txBody>
                <a:bodyPr/>
                <a:lstStyle/>
                <a:p>
                  <a:endParaRPr lang="en-US" dirty="0"/>
                </a:p>
              </p:txBody>
            </p:sp>
            <p:sp>
              <p:nvSpPr>
                <p:cNvPr id="110" name="Freeform 98"/>
                <p:cNvSpPr>
                  <a:spLocks noChangeAspect="1"/>
                </p:cNvSpPr>
                <p:nvPr/>
              </p:nvSpPr>
              <p:spPr bwMode="auto">
                <a:xfrm>
                  <a:off x="518" y="3676"/>
                  <a:ext cx="29" cy="20"/>
                </a:xfrm>
                <a:custGeom>
                  <a:avLst/>
                  <a:gdLst/>
                  <a:ahLst/>
                  <a:cxnLst>
                    <a:cxn ang="0">
                      <a:pos x="0" y="41"/>
                    </a:cxn>
                    <a:cxn ang="0">
                      <a:pos x="13" y="0"/>
                    </a:cxn>
                    <a:cxn ang="0">
                      <a:pos x="59" y="8"/>
                    </a:cxn>
                    <a:cxn ang="0">
                      <a:pos x="54" y="31"/>
                    </a:cxn>
                    <a:cxn ang="0">
                      <a:pos x="0" y="41"/>
                    </a:cxn>
                  </a:cxnLst>
                  <a:rect l="0" t="0" r="r" b="b"/>
                  <a:pathLst>
                    <a:path w="59" h="41">
                      <a:moveTo>
                        <a:pt x="0" y="41"/>
                      </a:moveTo>
                      <a:lnTo>
                        <a:pt x="13" y="0"/>
                      </a:lnTo>
                      <a:lnTo>
                        <a:pt x="59" y="8"/>
                      </a:lnTo>
                      <a:lnTo>
                        <a:pt x="54" y="31"/>
                      </a:lnTo>
                      <a:lnTo>
                        <a:pt x="0" y="41"/>
                      </a:lnTo>
                      <a:close/>
                    </a:path>
                  </a:pathLst>
                </a:custGeom>
                <a:grpFill/>
                <a:ln w="1588">
                  <a:solidFill>
                    <a:srgbClr val="000000"/>
                  </a:solidFill>
                  <a:prstDash val="solid"/>
                  <a:round/>
                  <a:headEnd/>
                  <a:tailEnd/>
                </a:ln>
              </p:spPr>
              <p:txBody>
                <a:bodyPr/>
                <a:lstStyle/>
                <a:p>
                  <a:endParaRPr lang="en-US" dirty="0"/>
                </a:p>
              </p:txBody>
            </p:sp>
            <p:sp>
              <p:nvSpPr>
                <p:cNvPr id="111" name="Freeform 99"/>
                <p:cNvSpPr>
                  <a:spLocks noChangeAspect="1"/>
                </p:cNvSpPr>
                <p:nvPr/>
              </p:nvSpPr>
              <p:spPr bwMode="auto">
                <a:xfrm>
                  <a:off x="585" y="3652"/>
                  <a:ext cx="56" cy="22"/>
                </a:xfrm>
                <a:custGeom>
                  <a:avLst/>
                  <a:gdLst/>
                  <a:ahLst/>
                  <a:cxnLst>
                    <a:cxn ang="0">
                      <a:pos x="0" y="44"/>
                    </a:cxn>
                    <a:cxn ang="0">
                      <a:pos x="27" y="0"/>
                    </a:cxn>
                    <a:cxn ang="0">
                      <a:pos x="94" y="0"/>
                    </a:cxn>
                    <a:cxn ang="0">
                      <a:pos x="112" y="42"/>
                    </a:cxn>
                    <a:cxn ang="0">
                      <a:pos x="38" y="29"/>
                    </a:cxn>
                    <a:cxn ang="0">
                      <a:pos x="0" y="44"/>
                    </a:cxn>
                  </a:cxnLst>
                  <a:rect l="0" t="0" r="r" b="b"/>
                  <a:pathLst>
                    <a:path w="112" h="44">
                      <a:moveTo>
                        <a:pt x="0" y="44"/>
                      </a:moveTo>
                      <a:lnTo>
                        <a:pt x="27" y="0"/>
                      </a:lnTo>
                      <a:lnTo>
                        <a:pt x="94" y="0"/>
                      </a:lnTo>
                      <a:lnTo>
                        <a:pt x="112" y="42"/>
                      </a:lnTo>
                      <a:lnTo>
                        <a:pt x="38" y="29"/>
                      </a:lnTo>
                      <a:lnTo>
                        <a:pt x="0" y="44"/>
                      </a:lnTo>
                      <a:close/>
                    </a:path>
                  </a:pathLst>
                </a:custGeom>
                <a:grpFill/>
                <a:ln w="1588">
                  <a:solidFill>
                    <a:srgbClr val="000000"/>
                  </a:solidFill>
                  <a:prstDash val="solid"/>
                  <a:round/>
                  <a:headEnd/>
                  <a:tailEnd/>
                </a:ln>
              </p:spPr>
              <p:txBody>
                <a:bodyPr/>
                <a:lstStyle/>
                <a:p>
                  <a:endParaRPr lang="en-US" dirty="0"/>
                </a:p>
              </p:txBody>
            </p:sp>
            <p:sp>
              <p:nvSpPr>
                <p:cNvPr id="112" name="Freeform 100"/>
                <p:cNvSpPr>
                  <a:spLocks noChangeAspect="1"/>
                </p:cNvSpPr>
                <p:nvPr/>
              </p:nvSpPr>
              <p:spPr bwMode="auto">
                <a:xfrm>
                  <a:off x="906" y="3537"/>
                  <a:ext cx="100" cy="100"/>
                </a:xfrm>
                <a:custGeom>
                  <a:avLst/>
                  <a:gdLst/>
                  <a:ahLst/>
                  <a:cxnLst>
                    <a:cxn ang="0">
                      <a:pos x="0" y="202"/>
                    </a:cxn>
                    <a:cxn ang="0">
                      <a:pos x="55" y="148"/>
                    </a:cxn>
                    <a:cxn ang="0">
                      <a:pos x="19" y="80"/>
                    </a:cxn>
                    <a:cxn ang="0">
                      <a:pos x="73" y="102"/>
                    </a:cxn>
                    <a:cxn ang="0">
                      <a:pos x="154" y="0"/>
                    </a:cxn>
                    <a:cxn ang="0">
                      <a:pos x="199" y="13"/>
                    </a:cxn>
                    <a:cxn ang="0">
                      <a:pos x="158" y="110"/>
                    </a:cxn>
                    <a:cxn ang="0">
                      <a:pos x="0" y="202"/>
                    </a:cxn>
                  </a:cxnLst>
                  <a:rect l="0" t="0" r="r" b="b"/>
                  <a:pathLst>
                    <a:path w="199" h="202">
                      <a:moveTo>
                        <a:pt x="0" y="202"/>
                      </a:moveTo>
                      <a:lnTo>
                        <a:pt x="55" y="148"/>
                      </a:lnTo>
                      <a:lnTo>
                        <a:pt x="19" y="80"/>
                      </a:lnTo>
                      <a:lnTo>
                        <a:pt x="73" y="102"/>
                      </a:lnTo>
                      <a:lnTo>
                        <a:pt x="154" y="0"/>
                      </a:lnTo>
                      <a:lnTo>
                        <a:pt x="199" y="13"/>
                      </a:lnTo>
                      <a:lnTo>
                        <a:pt x="158" y="110"/>
                      </a:lnTo>
                      <a:lnTo>
                        <a:pt x="0" y="202"/>
                      </a:lnTo>
                      <a:close/>
                    </a:path>
                  </a:pathLst>
                </a:custGeom>
                <a:grpFill/>
                <a:ln w="1588">
                  <a:solidFill>
                    <a:srgbClr val="000000"/>
                  </a:solidFill>
                  <a:prstDash val="solid"/>
                  <a:round/>
                  <a:headEnd/>
                  <a:tailEnd/>
                </a:ln>
              </p:spPr>
              <p:txBody>
                <a:bodyPr/>
                <a:lstStyle/>
                <a:p>
                  <a:endParaRPr lang="en-US" dirty="0"/>
                </a:p>
              </p:txBody>
            </p:sp>
          </p:grpSp>
          <p:grpSp>
            <p:nvGrpSpPr>
              <p:cNvPr id="105" name="Group 101"/>
              <p:cNvGrpSpPr>
                <a:grpSpLocks noChangeAspect="1"/>
              </p:cNvGrpSpPr>
              <p:nvPr/>
            </p:nvGrpSpPr>
            <p:grpSpPr bwMode="auto">
              <a:xfrm>
                <a:off x="1438" y="3532"/>
                <a:ext cx="172" cy="176"/>
                <a:chOff x="1438" y="3532"/>
                <a:chExt cx="172" cy="176"/>
              </a:xfrm>
              <a:grpFill/>
            </p:grpSpPr>
            <p:sp>
              <p:nvSpPr>
                <p:cNvPr id="106" name="Freeform 102"/>
                <p:cNvSpPr>
                  <a:spLocks noChangeAspect="1"/>
                </p:cNvSpPr>
                <p:nvPr/>
              </p:nvSpPr>
              <p:spPr bwMode="auto">
                <a:xfrm>
                  <a:off x="1438" y="3532"/>
                  <a:ext cx="60" cy="114"/>
                </a:xfrm>
                <a:custGeom>
                  <a:avLst/>
                  <a:gdLst/>
                  <a:ahLst/>
                  <a:cxnLst>
                    <a:cxn ang="0">
                      <a:pos x="0" y="62"/>
                    </a:cxn>
                    <a:cxn ang="0">
                      <a:pos x="26" y="0"/>
                    </a:cxn>
                    <a:cxn ang="0">
                      <a:pos x="86" y="62"/>
                    </a:cxn>
                    <a:cxn ang="0">
                      <a:pos x="120" y="227"/>
                    </a:cxn>
                    <a:cxn ang="0">
                      <a:pos x="0" y="62"/>
                    </a:cxn>
                  </a:cxnLst>
                  <a:rect l="0" t="0" r="r" b="b"/>
                  <a:pathLst>
                    <a:path w="120" h="227">
                      <a:moveTo>
                        <a:pt x="0" y="62"/>
                      </a:moveTo>
                      <a:lnTo>
                        <a:pt x="26" y="0"/>
                      </a:lnTo>
                      <a:lnTo>
                        <a:pt x="86" y="62"/>
                      </a:lnTo>
                      <a:lnTo>
                        <a:pt x="120" y="227"/>
                      </a:lnTo>
                      <a:lnTo>
                        <a:pt x="0" y="62"/>
                      </a:lnTo>
                      <a:close/>
                    </a:path>
                  </a:pathLst>
                </a:custGeom>
                <a:grpFill/>
                <a:ln w="1588">
                  <a:solidFill>
                    <a:srgbClr val="000000"/>
                  </a:solidFill>
                  <a:prstDash val="solid"/>
                  <a:round/>
                  <a:headEnd/>
                  <a:tailEnd/>
                </a:ln>
              </p:spPr>
              <p:txBody>
                <a:bodyPr/>
                <a:lstStyle/>
                <a:p>
                  <a:endParaRPr lang="en-US" dirty="0"/>
                </a:p>
              </p:txBody>
            </p:sp>
            <p:sp>
              <p:nvSpPr>
                <p:cNvPr id="107" name="Freeform 103"/>
                <p:cNvSpPr>
                  <a:spLocks noChangeAspect="1"/>
                </p:cNvSpPr>
                <p:nvPr/>
              </p:nvSpPr>
              <p:spPr bwMode="auto">
                <a:xfrm>
                  <a:off x="1529" y="3646"/>
                  <a:ext cx="56" cy="62"/>
                </a:xfrm>
                <a:custGeom>
                  <a:avLst/>
                  <a:gdLst/>
                  <a:ahLst/>
                  <a:cxnLst>
                    <a:cxn ang="0">
                      <a:pos x="0" y="0"/>
                    </a:cxn>
                    <a:cxn ang="0">
                      <a:pos x="12" y="84"/>
                    </a:cxn>
                    <a:cxn ang="0">
                      <a:pos x="113" y="125"/>
                    </a:cxn>
                    <a:cxn ang="0">
                      <a:pos x="55" y="2"/>
                    </a:cxn>
                    <a:cxn ang="0">
                      <a:pos x="0" y="0"/>
                    </a:cxn>
                  </a:cxnLst>
                  <a:rect l="0" t="0" r="r" b="b"/>
                  <a:pathLst>
                    <a:path w="113" h="125">
                      <a:moveTo>
                        <a:pt x="0" y="0"/>
                      </a:moveTo>
                      <a:lnTo>
                        <a:pt x="12" y="84"/>
                      </a:lnTo>
                      <a:lnTo>
                        <a:pt x="113" y="125"/>
                      </a:lnTo>
                      <a:lnTo>
                        <a:pt x="55" y="2"/>
                      </a:lnTo>
                      <a:lnTo>
                        <a:pt x="0" y="0"/>
                      </a:lnTo>
                      <a:close/>
                    </a:path>
                  </a:pathLst>
                </a:custGeom>
                <a:grpFill/>
                <a:ln w="1588">
                  <a:solidFill>
                    <a:srgbClr val="000000"/>
                  </a:solidFill>
                  <a:prstDash val="solid"/>
                  <a:round/>
                  <a:headEnd/>
                  <a:tailEnd/>
                </a:ln>
              </p:spPr>
              <p:txBody>
                <a:bodyPr/>
                <a:lstStyle/>
                <a:p>
                  <a:endParaRPr lang="en-US" dirty="0"/>
                </a:p>
              </p:txBody>
            </p:sp>
            <p:sp>
              <p:nvSpPr>
                <p:cNvPr id="108" name="Freeform 104"/>
                <p:cNvSpPr>
                  <a:spLocks noChangeAspect="1"/>
                </p:cNvSpPr>
                <p:nvPr/>
              </p:nvSpPr>
              <p:spPr bwMode="auto">
                <a:xfrm>
                  <a:off x="1593" y="3646"/>
                  <a:ext cx="17" cy="34"/>
                </a:xfrm>
                <a:custGeom>
                  <a:avLst/>
                  <a:gdLst/>
                  <a:ahLst/>
                  <a:cxnLst>
                    <a:cxn ang="0">
                      <a:pos x="0" y="69"/>
                    </a:cxn>
                    <a:cxn ang="0">
                      <a:pos x="6" y="0"/>
                    </a:cxn>
                    <a:cxn ang="0">
                      <a:pos x="34" y="58"/>
                    </a:cxn>
                    <a:cxn ang="0">
                      <a:pos x="0" y="69"/>
                    </a:cxn>
                  </a:cxnLst>
                  <a:rect l="0" t="0" r="r" b="b"/>
                  <a:pathLst>
                    <a:path w="34" h="69">
                      <a:moveTo>
                        <a:pt x="0" y="69"/>
                      </a:moveTo>
                      <a:lnTo>
                        <a:pt x="6" y="0"/>
                      </a:lnTo>
                      <a:lnTo>
                        <a:pt x="34" y="58"/>
                      </a:lnTo>
                      <a:lnTo>
                        <a:pt x="0" y="69"/>
                      </a:lnTo>
                      <a:close/>
                    </a:path>
                  </a:pathLst>
                </a:custGeom>
                <a:grpFill/>
                <a:ln w="1588">
                  <a:solidFill>
                    <a:srgbClr val="000000"/>
                  </a:solidFill>
                  <a:prstDash val="solid"/>
                  <a:round/>
                  <a:headEnd/>
                  <a:tailEnd/>
                </a:ln>
              </p:spPr>
              <p:txBody>
                <a:bodyPr/>
                <a:lstStyle/>
                <a:p>
                  <a:endParaRPr lang="en-US" dirty="0"/>
                </a:p>
              </p:txBody>
            </p:sp>
          </p:grpSp>
        </p:grpSp>
      </p:grpSp>
      <p:sp>
        <p:nvSpPr>
          <p:cNvPr id="113" name="Freeform 106"/>
          <p:cNvSpPr>
            <a:spLocks noChangeAspect="1"/>
          </p:cNvSpPr>
          <p:nvPr/>
        </p:nvSpPr>
        <p:spPr bwMode="auto">
          <a:xfrm>
            <a:off x="3468798" y="2216687"/>
            <a:ext cx="911225" cy="614363"/>
          </a:xfrm>
          <a:custGeom>
            <a:avLst/>
            <a:gdLst/>
            <a:ahLst/>
            <a:cxnLst>
              <a:cxn ang="0">
                <a:pos x="0" y="772"/>
              </a:cxn>
              <a:cxn ang="0">
                <a:pos x="51" y="245"/>
              </a:cxn>
              <a:cxn ang="0">
                <a:pos x="71" y="0"/>
              </a:cxn>
              <a:cxn ang="0">
                <a:pos x="724" y="48"/>
              </a:cxn>
              <a:cxn ang="0">
                <a:pos x="1450" y="71"/>
              </a:cxn>
              <a:cxn ang="0">
                <a:pos x="1400" y="163"/>
              </a:cxn>
              <a:cxn ang="0">
                <a:pos x="1469" y="234"/>
              </a:cxn>
              <a:cxn ang="0">
                <a:pos x="1466" y="716"/>
              </a:cxn>
              <a:cxn ang="0">
                <a:pos x="1439" y="713"/>
              </a:cxn>
              <a:cxn ang="0">
                <a:pos x="1440" y="776"/>
              </a:cxn>
              <a:cxn ang="0">
                <a:pos x="1463" y="826"/>
              </a:cxn>
              <a:cxn ang="0">
                <a:pos x="1448" y="872"/>
              </a:cxn>
              <a:cxn ang="0">
                <a:pos x="1462" y="986"/>
              </a:cxn>
              <a:cxn ang="0">
                <a:pos x="1429" y="976"/>
              </a:cxn>
              <a:cxn ang="0">
                <a:pos x="1395" y="930"/>
              </a:cxn>
              <a:cxn ang="0">
                <a:pos x="1322" y="901"/>
              </a:cxn>
              <a:cxn ang="0">
                <a:pos x="1263" y="887"/>
              </a:cxn>
              <a:cxn ang="0">
                <a:pos x="1136" y="891"/>
              </a:cxn>
              <a:cxn ang="0">
                <a:pos x="1066" y="838"/>
              </a:cxn>
              <a:cxn ang="0">
                <a:pos x="0" y="772"/>
              </a:cxn>
            </a:cxnLst>
            <a:rect l="0" t="0" r="r" b="b"/>
            <a:pathLst>
              <a:path w="1469" h="986">
                <a:moveTo>
                  <a:pt x="0" y="772"/>
                </a:moveTo>
                <a:lnTo>
                  <a:pt x="51" y="245"/>
                </a:lnTo>
                <a:lnTo>
                  <a:pt x="71" y="0"/>
                </a:lnTo>
                <a:lnTo>
                  <a:pt x="724" y="48"/>
                </a:lnTo>
                <a:lnTo>
                  <a:pt x="1450" y="71"/>
                </a:lnTo>
                <a:lnTo>
                  <a:pt x="1400" y="163"/>
                </a:lnTo>
                <a:lnTo>
                  <a:pt x="1469" y="234"/>
                </a:lnTo>
                <a:lnTo>
                  <a:pt x="1466" y="716"/>
                </a:lnTo>
                <a:lnTo>
                  <a:pt x="1439" y="713"/>
                </a:lnTo>
                <a:lnTo>
                  <a:pt x="1440" y="776"/>
                </a:lnTo>
                <a:lnTo>
                  <a:pt x="1463" y="826"/>
                </a:lnTo>
                <a:lnTo>
                  <a:pt x="1448" y="872"/>
                </a:lnTo>
                <a:lnTo>
                  <a:pt x="1462" y="986"/>
                </a:lnTo>
                <a:lnTo>
                  <a:pt x="1429" y="976"/>
                </a:lnTo>
                <a:lnTo>
                  <a:pt x="1395" y="930"/>
                </a:lnTo>
                <a:lnTo>
                  <a:pt x="1322" y="901"/>
                </a:lnTo>
                <a:lnTo>
                  <a:pt x="1263" y="887"/>
                </a:lnTo>
                <a:lnTo>
                  <a:pt x="1136" y="891"/>
                </a:lnTo>
                <a:lnTo>
                  <a:pt x="1066" y="838"/>
                </a:lnTo>
                <a:lnTo>
                  <a:pt x="0" y="772"/>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114" name="Freeform 108"/>
          <p:cNvSpPr>
            <a:spLocks noChangeAspect="1"/>
          </p:cNvSpPr>
          <p:nvPr/>
        </p:nvSpPr>
        <p:spPr bwMode="auto">
          <a:xfrm>
            <a:off x="7334361" y="2538950"/>
            <a:ext cx="100012" cy="125412"/>
          </a:xfrm>
          <a:custGeom>
            <a:avLst/>
            <a:gdLst/>
            <a:ahLst/>
            <a:cxnLst>
              <a:cxn ang="0">
                <a:pos x="0" y="20"/>
              </a:cxn>
              <a:cxn ang="0">
                <a:pos x="35" y="194"/>
              </a:cxn>
              <a:cxn ang="0">
                <a:pos x="42" y="203"/>
              </a:cxn>
              <a:cxn ang="0">
                <a:pos x="105" y="166"/>
              </a:cxn>
              <a:cxn ang="0">
                <a:pos x="96" y="114"/>
              </a:cxn>
              <a:cxn ang="0">
                <a:pos x="107" y="88"/>
              </a:cxn>
              <a:cxn ang="0">
                <a:pos x="121" y="109"/>
              </a:cxn>
              <a:cxn ang="0">
                <a:pos x="128" y="144"/>
              </a:cxn>
              <a:cxn ang="0">
                <a:pos x="143" y="143"/>
              </a:cxn>
              <a:cxn ang="0">
                <a:pos x="162" y="109"/>
              </a:cxn>
              <a:cxn ang="0">
                <a:pos x="143" y="63"/>
              </a:cxn>
              <a:cxn ang="0">
                <a:pos x="106" y="58"/>
              </a:cxn>
              <a:cxn ang="0">
                <a:pos x="80" y="3"/>
              </a:cxn>
              <a:cxn ang="0">
                <a:pos x="58" y="0"/>
              </a:cxn>
              <a:cxn ang="0">
                <a:pos x="0" y="20"/>
              </a:cxn>
            </a:cxnLst>
            <a:rect l="0" t="0" r="r" b="b"/>
            <a:pathLst>
              <a:path w="162" h="203">
                <a:moveTo>
                  <a:pt x="0" y="20"/>
                </a:moveTo>
                <a:lnTo>
                  <a:pt x="35" y="194"/>
                </a:lnTo>
                <a:lnTo>
                  <a:pt x="42" y="203"/>
                </a:lnTo>
                <a:lnTo>
                  <a:pt x="105" y="166"/>
                </a:lnTo>
                <a:lnTo>
                  <a:pt x="96" y="114"/>
                </a:lnTo>
                <a:lnTo>
                  <a:pt x="107" y="88"/>
                </a:lnTo>
                <a:lnTo>
                  <a:pt x="121" y="109"/>
                </a:lnTo>
                <a:lnTo>
                  <a:pt x="128" y="144"/>
                </a:lnTo>
                <a:lnTo>
                  <a:pt x="143" y="143"/>
                </a:lnTo>
                <a:lnTo>
                  <a:pt x="162" y="109"/>
                </a:lnTo>
                <a:lnTo>
                  <a:pt x="143" y="63"/>
                </a:lnTo>
                <a:lnTo>
                  <a:pt x="106" y="58"/>
                </a:lnTo>
                <a:lnTo>
                  <a:pt x="80" y="3"/>
                </a:lnTo>
                <a:lnTo>
                  <a:pt x="58" y="0"/>
                </a:lnTo>
                <a:lnTo>
                  <a:pt x="0" y="20"/>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115" name="Freeform 112"/>
          <p:cNvSpPr>
            <a:spLocks noChangeAspect="1"/>
          </p:cNvSpPr>
          <p:nvPr/>
        </p:nvSpPr>
        <p:spPr bwMode="auto">
          <a:xfrm>
            <a:off x="5788137" y="2773902"/>
            <a:ext cx="544512" cy="614362"/>
          </a:xfrm>
          <a:custGeom>
            <a:avLst/>
            <a:gdLst/>
            <a:ahLst/>
            <a:cxnLst>
              <a:cxn ang="0">
                <a:pos x="0" y="181"/>
              </a:cxn>
              <a:cxn ang="0">
                <a:pos x="72" y="864"/>
              </a:cxn>
              <a:cxn ang="0">
                <a:pos x="138" y="862"/>
              </a:cxn>
              <a:cxn ang="0">
                <a:pos x="181" y="877"/>
              </a:cxn>
              <a:cxn ang="0">
                <a:pos x="203" y="925"/>
              </a:cxn>
              <a:cxn ang="0">
                <a:pos x="271" y="936"/>
              </a:cxn>
              <a:cxn ang="0">
                <a:pos x="312" y="958"/>
              </a:cxn>
              <a:cxn ang="0">
                <a:pos x="407" y="953"/>
              </a:cxn>
              <a:cxn ang="0">
                <a:pos x="451" y="925"/>
              </a:cxn>
              <a:cxn ang="0">
                <a:pos x="552" y="990"/>
              </a:cxn>
              <a:cxn ang="0">
                <a:pos x="617" y="934"/>
              </a:cxn>
              <a:cxn ang="0">
                <a:pos x="630" y="825"/>
              </a:cxn>
              <a:cxn ang="0">
                <a:pos x="672" y="849"/>
              </a:cxn>
              <a:cxn ang="0">
                <a:pos x="692" y="758"/>
              </a:cxn>
              <a:cxn ang="0">
                <a:pos x="802" y="675"/>
              </a:cxn>
              <a:cxn ang="0">
                <a:pos x="839" y="629"/>
              </a:cxn>
              <a:cxn ang="0">
                <a:pos x="865" y="412"/>
              </a:cxn>
              <a:cxn ang="0">
                <a:pos x="847" y="366"/>
              </a:cxn>
              <a:cxn ang="0">
                <a:pos x="876" y="345"/>
              </a:cxn>
              <a:cxn ang="0">
                <a:pos x="818" y="0"/>
              </a:cxn>
              <a:cxn ang="0">
                <a:pos x="732" y="44"/>
              </a:cxn>
              <a:cxn ang="0">
                <a:pos x="672" y="78"/>
              </a:cxn>
              <a:cxn ang="0">
                <a:pos x="645" y="115"/>
              </a:cxn>
              <a:cxn ang="0">
                <a:pos x="598" y="160"/>
              </a:cxn>
              <a:cxn ang="0">
                <a:pos x="543" y="164"/>
              </a:cxn>
              <a:cxn ang="0">
                <a:pos x="485" y="195"/>
              </a:cxn>
              <a:cxn ang="0">
                <a:pos x="459" y="207"/>
              </a:cxn>
              <a:cxn ang="0">
                <a:pos x="422" y="188"/>
              </a:cxn>
              <a:cxn ang="0">
                <a:pos x="373" y="210"/>
              </a:cxn>
              <a:cxn ang="0">
                <a:pos x="364" y="200"/>
              </a:cxn>
              <a:cxn ang="0">
                <a:pos x="411" y="174"/>
              </a:cxn>
              <a:cxn ang="0">
                <a:pos x="408" y="173"/>
              </a:cxn>
              <a:cxn ang="0">
                <a:pos x="385" y="164"/>
              </a:cxn>
              <a:cxn ang="0">
                <a:pos x="367" y="182"/>
              </a:cxn>
              <a:cxn ang="0">
                <a:pos x="288" y="145"/>
              </a:cxn>
              <a:cxn ang="0">
                <a:pos x="256" y="160"/>
              </a:cxn>
              <a:cxn ang="0">
                <a:pos x="262" y="140"/>
              </a:cxn>
              <a:cxn ang="0">
                <a:pos x="0" y="181"/>
              </a:cxn>
            </a:cxnLst>
            <a:rect l="0" t="0" r="r" b="b"/>
            <a:pathLst>
              <a:path w="876" h="990">
                <a:moveTo>
                  <a:pt x="0" y="181"/>
                </a:moveTo>
                <a:lnTo>
                  <a:pt x="72" y="864"/>
                </a:lnTo>
                <a:lnTo>
                  <a:pt x="138" y="862"/>
                </a:lnTo>
                <a:lnTo>
                  <a:pt x="181" y="877"/>
                </a:lnTo>
                <a:lnTo>
                  <a:pt x="203" y="925"/>
                </a:lnTo>
                <a:lnTo>
                  <a:pt x="271" y="936"/>
                </a:lnTo>
                <a:lnTo>
                  <a:pt x="312" y="958"/>
                </a:lnTo>
                <a:lnTo>
                  <a:pt x="407" y="953"/>
                </a:lnTo>
                <a:lnTo>
                  <a:pt x="451" y="925"/>
                </a:lnTo>
                <a:lnTo>
                  <a:pt x="552" y="990"/>
                </a:lnTo>
                <a:lnTo>
                  <a:pt x="617" y="934"/>
                </a:lnTo>
                <a:lnTo>
                  <a:pt x="630" y="825"/>
                </a:lnTo>
                <a:lnTo>
                  <a:pt x="672" y="849"/>
                </a:lnTo>
                <a:lnTo>
                  <a:pt x="692" y="758"/>
                </a:lnTo>
                <a:lnTo>
                  <a:pt x="802" y="675"/>
                </a:lnTo>
                <a:lnTo>
                  <a:pt x="839" y="629"/>
                </a:lnTo>
                <a:lnTo>
                  <a:pt x="865" y="412"/>
                </a:lnTo>
                <a:lnTo>
                  <a:pt x="847" y="366"/>
                </a:lnTo>
                <a:lnTo>
                  <a:pt x="876" y="345"/>
                </a:lnTo>
                <a:lnTo>
                  <a:pt x="818" y="0"/>
                </a:lnTo>
                <a:lnTo>
                  <a:pt x="732" y="44"/>
                </a:lnTo>
                <a:lnTo>
                  <a:pt x="672" y="78"/>
                </a:lnTo>
                <a:lnTo>
                  <a:pt x="645" y="115"/>
                </a:lnTo>
                <a:lnTo>
                  <a:pt x="598" y="160"/>
                </a:lnTo>
                <a:lnTo>
                  <a:pt x="543" y="164"/>
                </a:lnTo>
                <a:lnTo>
                  <a:pt x="485" y="195"/>
                </a:lnTo>
                <a:lnTo>
                  <a:pt x="459" y="207"/>
                </a:lnTo>
                <a:lnTo>
                  <a:pt x="422" y="188"/>
                </a:lnTo>
                <a:lnTo>
                  <a:pt x="373" y="210"/>
                </a:lnTo>
                <a:lnTo>
                  <a:pt x="364" y="200"/>
                </a:lnTo>
                <a:lnTo>
                  <a:pt x="411" y="174"/>
                </a:lnTo>
                <a:lnTo>
                  <a:pt x="408" y="173"/>
                </a:lnTo>
                <a:lnTo>
                  <a:pt x="385" y="164"/>
                </a:lnTo>
                <a:lnTo>
                  <a:pt x="367" y="182"/>
                </a:lnTo>
                <a:lnTo>
                  <a:pt x="288" y="145"/>
                </a:lnTo>
                <a:lnTo>
                  <a:pt x="256" y="160"/>
                </a:lnTo>
                <a:lnTo>
                  <a:pt x="262" y="140"/>
                </a:lnTo>
                <a:lnTo>
                  <a:pt x="0" y="181"/>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116" name="Freeform 110"/>
          <p:cNvSpPr>
            <a:spLocks noChangeAspect="1"/>
          </p:cNvSpPr>
          <p:nvPr/>
        </p:nvSpPr>
        <p:spPr bwMode="auto">
          <a:xfrm rot="20759620">
            <a:off x="6764156" y="3132723"/>
            <a:ext cx="61915" cy="85725"/>
          </a:xfrm>
          <a:custGeom>
            <a:avLst/>
            <a:gdLst/>
            <a:ahLst/>
            <a:cxnLst>
              <a:cxn ang="0">
                <a:pos x="0" y="14"/>
              </a:cxn>
              <a:cxn ang="0">
                <a:pos x="22" y="0"/>
              </a:cxn>
              <a:cxn ang="0">
                <a:pos x="33" y="26"/>
              </a:cxn>
              <a:cxn ang="0">
                <a:pos x="23" y="47"/>
              </a:cxn>
              <a:cxn ang="0">
                <a:pos x="0" y="14"/>
              </a:cxn>
            </a:cxnLst>
            <a:rect l="0" t="0" r="r" b="b"/>
            <a:pathLst>
              <a:path w="33" h="47">
                <a:moveTo>
                  <a:pt x="0" y="14"/>
                </a:moveTo>
                <a:lnTo>
                  <a:pt x="22" y="0"/>
                </a:lnTo>
                <a:lnTo>
                  <a:pt x="33" y="26"/>
                </a:lnTo>
                <a:lnTo>
                  <a:pt x="23" y="47"/>
                </a:lnTo>
                <a:lnTo>
                  <a:pt x="0" y="1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117" name="Freeform 114"/>
          <p:cNvSpPr>
            <a:spLocks noChangeAspect="1"/>
          </p:cNvSpPr>
          <p:nvPr/>
        </p:nvSpPr>
        <p:spPr bwMode="auto">
          <a:xfrm>
            <a:off x="6973998" y="2738978"/>
            <a:ext cx="174625" cy="395287"/>
          </a:xfrm>
          <a:custGeom>
            <a:avLst/>
            <a:gdLst/>
            <a:ahLst/>
            <a:cxnLst>
              <a:cxn ang="0">
                <a:pos x="0" y="472"/>
              </a:cxn>
              <a:cxn ang="0">
                <a:pos x="15" y="434"/>
              </a:cxn>
              <a:cxn ang="0">
                <a:pos x="65" y="403"/>
              </a:cxn>
              <a:cxn ang="0">
                <a:pos x="90" y="351"/>
              </a:cxn>
              <a:cxn ang="0">
                <a:pos x="129" y="312"/>
              </a:cxn>
              <a:cxn ang="0">
                <a:pos x="13" y="216"/>
              </a:cxn>
              <a:cxn ang="0">
                <a:pos x="7" y="123"/>
              </a:cxn>
              <a:cxn ang="0">
                <a:pos x="63" y="0"/>
              </a:cxn>
              <a:cxn ang="0">
                <a:pos x="242" y="62"/>
              </a:cxn>
              <a:cxn ang="0">
                <a:pos x="244" y="85"/>
              </a:cxn>
              <a:cxn ang="0">
                <a:pos x="224" y="156"/>
              </a:cxn>
              <a:cxn ang="0">
                <a:pos x="203" y="175"/>
              </a:cxn>
              <a:cxn ang="0">
                <a:pos x="201" y="209"/>
              </a:cxn>
              <a:cxn ang="0">
                <a:pos x="218" y="218"/>
              </a:cxn>
              <a:cxn ang="0">
                <a:pos x="240" y="216"/>
              </a:cxn>
              <a:cxn ang="0">
                <a:pos x="257" y="218"/>
              </a:cxn>
              <a:cxn ang="0">
                <a:pos x="253" y="203"/>
              </a:cxn>
              <a:cxn ang="0">
                <a:pos x="262" y="209"/>
              </a:cxn>
              <a:cxn ang="0">
                <a:pos x="277" y="252"/>
              </a:cxn>
              <a:cxn ang="0">
                <a:pos x="280" y="385"/>
              </a:cxn>
              <a:cxn ang="0">
                <a:pos x="275" y="349"/>
              </a:cxn>
              <a:cxn ang="0">
                <a:pos x="264" y="319"/>
              </a:cxn>
              <a:cxn ang="0">
                <a:pos x="261" y="337"/>
              </a:cxn>
              <a:cxn ang="0">
                <a:pos x="266" y="368"/>
              </a:cxn>
              <a:cxn ang="0">
                <a:pos x="261" y="385"/>
              </a:cxn>
              <a:cxn ang="0">
                <a:pos x="264" y="420"/>
              </a:cxn>
              <a:cxn ang="0">
                <a:pos x="250" y="459"/>
              </a:cxn>
              <a:cxn ang="0">
                <a:pos x="233" y="460"/>
              </a:cxn>
              <a:cxn ang="0">
                <a:pos x="240" y="489"/>
              </a:cxn>
              <a:cxn ang="0">
                <a:pos x="210" y="535"/>
              </a:cxn>
              <a:cxn ang="0">
                <a:pos x="173" y="638"/>
              </a:cxn>
              <a:cxn ang="0">
                <a:pos x="155" y="638"/>
              </a:cxn>
              <a:cxn ang="0">
                <a:pos x="161" y="598"/>
              </a:cxn>
              <a:cxn ang="0">
                <a:pos x="151" y="581"/>
              </a:cxn>
              <a:cxn ang="0">
                <a:pos x="105" y="582"/>
              </a:cxn>
              <a:cxn ang="0">
                <a:pos x="37" y="542"/>
              </a:cxn>
              <a:cxn ang="0">
                <a:pos x="14" y="525"/>
              </a:cxn>
              <a:cxn ang="0">
                <a:pos x="0" y="472"/>
              </a:cxn>
            </a:cxnLst>
            <a:rect l="0" t="0" r="r" b="b"/>
            <a:pathLst>
              <a:path w="280" h="638">
                <a:moveTo>
                  <a:pt x="0" y="472"/>
                </a:moveTo>
                <a:lnTo>
                  <a:pt x="15" y="434"/>
                </a:lnTo>
                <a:lnTo>
                  <a:pt x="65" y="403"/>
                </a:lnTo>
                <a:lnTo>
                  <a:pt x="90" y="351"/>
                </a:lnTo>
                <a:lnTo>
                  <a:pt x="129" y="312"/>
                </a:lnTo>
                <a:lnTo>
                  <a:pt x="13" y="216"/>
                </a:lnTo>
                <a:lnTo>
                  <a:pt x="7" y="123"/>
                </a:lnTo>
                <a:lnTo>
                  <a:pt x="63" y="0"/>
                </a:lnTo>
                <a:lnTo>
                  <a:pt x="242" y="62"/>
                </a:lnTo>
                <a:lnTo>
                  <a:pt x="244" y="85"/>
                </a:lnTo>
                <a:lnTo>
                  <a:pt x="224" y="156"/>
                </a:lnTo>
                <a:lnTo>
                  <a:pt x="203" y="175"/>
                </a:lnTo>
                <a:lnTo>
                  <a:pt x="201" y="209"/>
                </a:lnTo>
                <a:lnTo>
                  <a:pt x="218" y="218"/>
                </a:lnTo>
                <a:lnTo>
                  <a:pt x="240" y="216"/>
                </a:lnTo>
                <a:lnTo>
                  <a:pt x="257" y="218"/>
                </a:lnTo>
                <a:lnTo>
                  <a:pt x="253" y="203"/>
                </a:lnTo>
                <a:lnTo>
                  <a:pt x="262" y="209"/>
                </a:lnTo>
                <a:lnTo>
                  <a:pt x="277" y="252"/>
                </a:lnTo>
                <a:lnTo>
                  <a:pt x="280" y="385"/>
                </a:lnTo>
                <a:lnTo>
                  <a:pt x="275" y="349"/>
                </a:lnTo>
                <a:lnTo>
                  <a:pt x="264" y="319"/>
                </a:lnTo>
                <a:lnTo>
                  <a:pt x="261" y="337"/>
                </a:lnTo>
                <a:lnTo>
                  <a:pt x="266" y="368"/>
                </a:lnTo>
                <a:lnTo>
                  <a:pt x="261" y="385"/>
                </a:lnTo>
                <a:lnTo>
                  <a:pt x="264" y="420"/>
                </a:lnTo>
                <a:lnTo>
                  <a:pt x="250" y="459"/>
                </a:lnTo>
                <a:lnTo>
                  <a:pt x="233" y="460"/>
                </a:lnTo>
                <a:lnTo>
                  <a:pt x="240" y="489"/>
                </a:lnTo>
                <a:lnTo>
                  <a:pt x="210" y="535"/>
                </a:lnTo>
                <a:lnTo>
                  <a:pt x="173" y="638"/>
                </a:lnTo>
                <a:lnTo>
                  <a:pt x="155" y="638"/>
                </a:lnTo>
                <a:lnTo>
                  <a:pt x="161" y="598"/>
                </a:lnTo>
                <a:lnTo>
                  <a:pt x="151" y="581"/>
                </a:lnTo>
                <a:lnTo>
                  <a:pt x="105" y="582"/>
                </a:lnTo>
                <a:lnTo>
                  <a:pt x="37" y="542"/>
                </a:lnTo>
                <a:lnTo>
                  <a:pt x="14" y="525"/>
                </a:lnTo>
                <a:lnTo>
                  <a:pt x="0" y="472"/>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118" name="Freeform 115"/>
          <p:cNvSpPr>
            <a:spLocks noChangeAspect="1"/>
          </p:cNvSpPr>
          <p:nvPr/>
        </p:nvSpPr>
        <p:spPr bwMode="auto">
          <a:xfrm>
            <a:off x="7097826" y="2835814"/>
            <a:ext cx="22225" cy="33338"/>
          </a:xfrm>
          <a:custGeom>
            <a:avLst/>
            <a:gdLst/>
            <a:ahLst/>
            <a:cxnLst>
              <a:cxn ang="0">
                <a:pos x="0" y="53"/>
              </a:cxn>
              <a:cxn ang="0">
                <a:pos x="2" y="19"/>
              </a:cxn>
              <a:cxn ang="0">
                <a:pos x="23" y="0"/>
              </a:cxn>
              <a:cxn ang="0">
                <a:pos x="37" y="10"/>
              </a:cxn>
              <a:cxn ang="0">
                <a:pos x="15" y="42"/>
              </a:cxn>
              <a:cxn ang="0">
                <a:pos x="0" y="53"/>
              </a:cxn>
            </a:cxnLst>
            <a:rect l="0" t="0" r="r" b="b"/>
            <a:pathLst>
              <a:path w="37" h="53">
                <a:moveTo>
                  <a:pt x="0" y="53"/>
                </a:moveTo>
                <a:lnTo>
                  <a:pt x="2" y="19"/>
                </a:lnTo>
                <a:lnTo>
                  <a:pt x="23" y="0"/>
                </a:lnTo>
                <a:lnTo>
                  <a:pt x="37" y="10"/>
                </a:lnTo>
                <a:lnTo>
                  <a:pt x="15" y="42"/>
                </a:lnTo>
                <a:lnTo>
                  <a:pt x="0" y="53"/>
                </a:lnTo>
                <a:close/>
              </a:path>
            </a:pathLst>
          </a:custGeom>
          <a:noFill/>
          <a:ln w="1588">
            <a:solidFill>
              <a:srgbClr val="000000"/>
            </a:solidFill>
            <a:prstDash val="solid"/>
            <a:round/>
            <a:headEnd/>
            <a:tailEnd/>
          </a:ln>
        </p:spPr>
        <p:txBody>
          <a:bodyPr lIns="91407" tIns="45704" rIns="91407" bIns="45704"/>
          <a:lstStyle/>
          <a:p>
            <a:endParaRPr lang="en-US" dirty="0"/>
          </a:p>
        </p:txBody>
      </p:sp>
      <p:grpSp>
        <p:nvGrpSpPr>
          <p:cNvPr id="119" name="Group 118"/>
          <p:cNvGrpSpPr/>
          <p:nvPr/>
        </p:nvGrpSpPr>
        <p:grpSpPr>
          <a:xfrm>
            <a:off x="6381861" y="2118263"/>
            <a:ext cx="981075" cy="730249"/>
            <a:chOff x="7339489" y="2325791"/>
            <a:chExt cx="1079183" cy="827616"/>
          </a:xfrm>
          <a:noFill/>
        </p:grpSpPr>
        <p:sp>
          <p:nvSpPr>
            <p:cNvPr id="120" name="Freeform 116"/>
            <p:cNvSpPr>
              <a:spLocks noChangeAspect="1"/>
            </p:cNvSpPr>
            <p:nvPr/>
          </p:nvSpPr>
          <p:spPr bwMode="auto">
            <a:xfrm>
              <a:off x="7339489" y="2325791"/>
              <a:ext cx="845185" cy="780838"/>
            </a:xfrm>
            <a:custGeom>
              <a:avLst/>
              <a:gdLst/>
              <a:ahLst/>
              <a:cxnLst>
                <a:cxn ang="0">
                  <a:pos x="0" y="955"/>
                </a:cxn>
                <a:cxn ang="0">
                  <a:pos x="41" y="1018"/>
                </a:cxn>
                <a:cxn ang="0">
                  <a:pos x="849" y="863"/>
                </a:cxn>
                <a:cxn ang="0">
                  <a:pos x="903" y="892"/>
                </a:cxn>
                <a:cxn ang="0">
                  <a:pos x="935" y="955"/>
                </a:cxn>
                <a:cxn ang="0">
                  <a:pos x="1014" y="999"/>
                </a:cxn>
                <a:cxn ang="0">
                  <a:pos x="1193" y="1061"/>
                </a:cxn>
                <a:cxn ang="0">
                  <a:pos x="1195" y="1084"/>
                </a:cxn>
                <a:cxn ang="0">
                  <a:pos x="1206" y="1110"/>
                </a:cxn>
                <a:cxn ang="0">
                  <a:pos x="1219" y="1095"/>
                </a:cxn>
                <a:cxn ang="0">
                  <a:pos x="1235" y="1041"/>
                </a:cxn>
                <a:cxn ang="0">
                  <a:pos x="1237" y="948"/>
                </a:cxn>
                <a:cxn ang="0">
                  <a:pos x="1206" y="770"/>
                </a:cxn>
                <a:cxn ang="0">
                  <a:pos x="1205" y="581"/>
                </a:cxn>
                <a:cxn ang="0">
                  <a:pos x="1174" y="433"/>
                </a:cxn>
                <a:cxn ang="0">
                  <a:pos x="1119" y="311"/>
                </a:cxn>
                <a:cxn ang="0">
                  <a:pos x="1106" y="189"/>
                </a:cxn>
                <a:cxn ang="0">
                  <a:pos x="1053" y="0"/>
                </a:cxn>
                <a:cxn ang="0">
                  <a:pos x="806" y="65"/>
                </a:cxn>
                <a:cxn ang="0">
                  <a:pos x="787" y="60"/>
                </a:cxn>
                <a:cxn ang="0">
                  <a:pos x="711" y="122"/>
                </a:cxn>
                <a:cxn ang="0">
                  <a:pos x="643" y="221"/>
                </a:cxn>
                <a:cxn ang="0">
                  <a:pos x="636" y="262"/>
                </a:cxn>
                <a:cxn ang="0">
                  <a:pos x="606" y="306"/>
                </a:cxn>
                <a:cxn ang="0">
                  <a:pos x="551" y="358"/>
                </a:cxn>
                <a:cxn ang="0">
                  <a:pos x="574" y="391"/>
                </a:cxn>
                <a:cxn ang="0">
                  <a:pos x="581" y="365"/>
                </a:cxn>
                <a:cxn ang="0">
                  <a:pos x="596" y="373"/>
                </a:cxn>
                <a:cxn ang="0">
                  <a:pos x="587" y="387"/>
                </a:cxn>
                <a:cxn ang="0">
                  <a:pos x="599" y="391"/>
                </a:cxn>
                <a:cxn ang="0">
                  <a:pos x="589" y="414"/>
                </a:cxn>
                <a:cxn ang="0">
                  <a:pos x="581" y="413"/>
                </a:cxn>
                <a:cxn ang="0">
                  <a:pos x="578" y="425"/>
                </a:cxn>
                <a:cxn ang="0">
                  <a:pos x="606" y="460"/>
                </a:cxn>
                <a:cxn ang="0">
                  <a:pos x="606" y="493"/>
                </a:cxn>
                <a:cxn ang="0">
                  <a:pos x="567" y="513"/>
                </a:cxn>
                <a:cxn ang="0">
                  <a:pos x="528" y="570"/>
                </a:cxn>
                <a:cxn ang="0">
                  <a:pos x="484" y="603"/>
                </a:cxn>
                <a:cxn ang="0">
                  <a:pos x="407" y="607"/>
                </a:cxn>
                <a:cxn ang="0">
                  <a:pos x="378" y="629"/>
                </a:cxn>
                <a:cxn ang="0">
                  <a:pos x="333" y="608"/>
                </a:cxn>
                <a:cxn ang="0">
                  <a:pos x="199" y="624"/>
                </a:cxn>
                <a:cxn ang="0">
                  <a:pos x="97" y="665"/>
                </a:cxn>
                <a:cxn ang="0">
                  <a:pos x="104" y="699"/>
                </a:cxn>
                <a:cxn ang="0">
                  <a:pos x="97" y="717"/>
                </a:cxn>
                <a:cxn ang="0">
                  <a:pos x="104" y="718"/>
                </a:cxn>
                <a:cxn ang="0">
                  <a:pos x="120" y="751"/>
                </a:cxn>
                <a:cxn ang="0">
                  <a:pos x="134" y="750"/>
                </a:cxn>
                <a:cxn ang="0">
                  <a:pos x="148" y="782"/>
                </a:cxn>
                <a:cxn ang="0">
                  <a:pos x="146" y="795"/>
                </a:cxn>
                <a:cxn ang="0">
                  <a:pos x="122" y="813"/>
                </a:cxn>
                <a:cxn ang="0">
                  <a:pos x="108" y="851"/>
                </a:cxn>
                <a:cxn ang="0">
                  <a:pos x="0" y="955"/>
                </a:cxn>
              </a:cxnLst>
              <a:rect l="0" t="0" r="r" b="b"/>
              <a:pathLst>
                <a:path w="1237" h="1110">
                  <a:moveTo>
                    <a:pt x="0" y="955"/>
                  </a:moveTo>
                  <a:lnTo>
                    <a:pt x="41" y="1018"/>
                  </a:lnTo>
                  <a:lnTo>
                    <a:pt x="849" y="863"/>
                  </a:lnTo>
                  <a:lnTo>
                    <a:pt x="903" y="892"/>
                  </a:lnTo>
                  <a:lnTo>
                    <a:pt x="935" y="955"/>
                  </a:lnTo>
                  <a:lnTo>
                    <a:pt x="1014" y="999"/>
                  </a:lnTo>
                  <a:lnTo>
                    <a:pt x="1193" y="1061"/>
                  </a:lnTo>
                  <a:lnTo>
                    <a:pt x="1195" y="1084"/>
                  </a:lnTo>
                  <a:lnTo>
                    <a:pt x="1206" y="1110"/>
                  </a:lnTo>
                  <a:lnTo>
                    <a:pt x="1219" y="1095"/>
                  </a:lnTo>
                  <a:lnTo>
                    <a:pt x="1235" y="1041"/>
                  </a:lnTo>
                  <a:lnTo>
                    <a:pt x="1237" y="948"/>
                  </a:lnTo>
                  <a:lnTo>
                    <a:pt x="1206" y="770"/>
                  </a:lnTo>
                  <a:lnTo>
                    <a:pt x="1205" y="581"/>
                  </a:lnTo>
                  <a:lnTo>
                    <a:pt x="1174" y="433"/>
                  </a:lnTo>
                  <a:lnTo>
                    <a:pt x="1119" y="311"/>
                  </a:lnTo>
                  <a:lnTo>
                    <a:pt x="1106" y="189"/>
                  </a:lnTo>
                  <a:lnTo>
                    <a:pt x="1053" y="0"/>
                  </a:lnTo>
                  <a:lnTo>
                    <a:pt x="806" y="65"/>
                  </a:lnTo>
                  <a:lnTo>
                    <a:pt x="787" y="60"/>
                  </a:lnTo>
                  <a:lnTo>
                    <a:pt x="711" y="122"/>
                  </a:lnTo>
                  <a:lnTo>
                    <a:pt x="643" y="221"/>
                  </a:lnTo>
                  <a:lnTo>
                    <a:pt x="636" y="262"/>
                  </a:lnTo>
                  <a:lnTo>
                    <a:pt x="606" y="306"/>
                  </a:lnTo>
                  <a:lnTo>
                    <a:pt x="551" y="358"/>
                  </a:lnTo>
                  <a:lnTo>
                    <a:pt x="574" y="391"/>
                  </a:lnTo>
                  <a:lnTo>
                    <a:pt x="581" y="365"/>
                  </a:lnTo>
                  <a:lnTo>
                    <a:pt x="596" y="373"/>
                  </a:lnTo>
                  <a:lnTo>
                    <a:pt x="587" y="387"/>
                  </a:lnTo>
                  <a:lnTo>
                    <a:pt x="599" y="391"/>
                  </a:lnTo>
                  <a:lnTo>
                    <a:pt x="589" y="414"/>
                  </a:lnTo>
                  <a:lnTo>
                    <a:pt x="581" y="413"/>
                  </a:lnTo>
                  <a:lnTo>
                    <a:pt x="578" y="425"/>
                  </a:lnTo>
                  <a:lnTo>
                    <a:pt x="606" y="460"/>
                  </a:lnTo>
                  <a:lnTo>
                    <a:pt x="606" y="493"/>
                  </a:lnTo>
                  <a:lnTo>
                    <a:pt x="567" y="513"/>
                  </a:lnTo>
                  <a:lnTo>
                    <a:pt x="528" y="570"/>
                  </a:lnTo>
                  <a:lnTo>
                    <a:pt x="484" y="603"/>
                  </a:lnTo>
                  <a:lnTo>
                    <a:pt x="407" y="607"/>
                  </a:lnTo>
                  <a:lnTo>
                    <a:pt x="378" y="629"/>
                  </a:lnTo>
                  <a:lnTo>
                    <a:pt x="333" y="608"/>
                  </a:lnTo>
                  <a:lnTo>
                    <a:pt x="199" y="624"/>
                  </a:lnTo>
                  <a:lnTo>
                    <a:pt x="97" y="665"/>
                  </a:lnTo>
                  <a:lnTo>
                    <a:pt x="104" y="699"/>
                  </a:lnTo>
                  <a:lnTo>
                    <a:pt x="97" y="717"/>
                  </a:lnTo>
                  <a:lnTo>
                    <a:pt x="104" y="718"/>
                  </a:lnTo>
                  <a:lnTo>
                    <a:pt x="120" y="751"/>
                  </a:lnTo>
                  <a:lnTo>
                    <a:pt x="134" y="750"/>
                  </a:lnTo>
                  <a:lnTo>
                    <a:pt x="148" y="782"/>
                  </a:lnTo>
                  <a:lnTo>
                    <a:pt x="146" y="795"/>
                  </a:lnTo>
                  <a:lnTo>
                    <a:pt x="122" y="813"/>
                  </a:lnTo>
                  <a:lnTo>
                    <a:pt x="108" y="851"/>
                  </a:lnTo>
                  <a:lnTo>
                    <a:pt x="0" y="955"/>
                  </a:lnTo>
                  <a:close/>
                </a:path>
              </a:pathLst>
            </a:custGeom>
            <a:grpFill/>
            <a:ln w="1651">
              <a:solidFill>
                <a:srgbClr val="000000"/>
              </a:solidFill>
              <a:prstDash val="solid"/>
              <a:round/>
              <a:headEnd/>
              <a:tailEnd/>
            </a:ln>
          </p:spPr>
          <p:txBody>
            <a:bodyPr lIns="101858" tIns="50929" rIns="101858" bIns="50929"/>
            <a:lstStyle/>
            <a:p>
              <a:endParaRPr lang="en-US" dirty="0"/>
            </a:p>
          </p:txBody>
        </p:sp>
        <p:sp>
          <p:nvSpPr>
            <p:cNvPr id="121" name="Freeform 117"/>
            <p:cNvSpPr>
              <a:spLocks noChangeAspect="1"/>
            </p:cNvSpPr>
            <p:nvPr/>
          </p:nvSpPr>
          <p:spPr bwMode="auto">
            <a:xfrm>
              <a:off x="8154988" y="2989683"/>
              <a:ext cx="263684" cy="163724"/>
            </a:xfrm>
            <a:custGeom>
              <a:avLst/>
              <a:gdLst/>
              <a:ahLst/>
              <a:cxnLst>
                <a:cxn ang="0">
                  <a:pos x="0" y="208"/>
                </a:cxn>
                <a:cxn ang="0">
                  <a:pos x="9" y="228"/>
                </a:cxn>
                <a:cxn ang="0">
                  <a:pos x="17" y="230"/>
                </a:cxn>
                <a:cxn ang="0">
                  <a:pos x="31" y="211"/>
                </a:cxn>
                <a:cxn ang="0">
                  <a:pos x="43" y="205"/>
                </a:cxn>
                <a:cxn ang="0">
                  <a:pos x="50" y="212"/>
                </a:cxn>
                <a:cxn ang="0">
                  <a:pos x="26" y="231"/>
                </a:cxn>
                <a:cxn ang="0">
                  <a:pos x="63" y="218"/>
                </a:cxn>
                <a:cxn ang="0">
                  <a:pos x="66" y="208"/>
                </a:cxn>
                <a:cxn ang="0">
                  <a:pos x="120" y="185"/>
                </a:cxn>
                <a:cxn ang="0">
                  <a:pos x="164" y="152"/>
                </a:cxn>
                <a:cxn ang="0">
                  <a:pos x="212" y="134"/>
                </a:cxn>
                <a:cxn ang="0">
                  <a:pos x="254" y="109"/>
                </a:cxn>
                <a:cxn ang="0">
                  <a:pos x="251" y="113"/>
                </a:cxn>
                <a:cxn ang="0">
                  <a:pos x="172" y="174"/>
                </a:cxn>
                <a:cxn ang="0">
                  <a:pos x="158" y="179"/>
                </a:cxn>
                <a:cxn ang="0">
                  <a:pos x="166" y="181"/>
                </a:cxn>
                <a:cxn ang="0">
                  <a:pos x="190" y="170"/>
                </a:cxn>
                <a:cxn ang="0">
                  <a:pos x="310" y="81"/>
                </a:cxn>
                <a:cxn ang="0">
                  <a:pos x="327" y="64"/>
                </a:cxn>
                <a:cxn ang="0">
                  <a:pos x="383" y="16"/>
                </a:cxn>
                <a:cxn ang="0">
                  <a:pos x="387" y="2"/>
                </a:cxn>
                <a:cxn ang="0">
                  <a:pos x="376" y="4"/>
                </a:cxn>
                <a:cxn ang="0">
                  <a:pos x="350" y="30"/>
                </a:cxn>
                <a:cxn ang="0">
                  <a:pos x="334" y="27"/>
                </a:cxn>
                <a:cxn ang="0">
                  <a:pos x="309" y="41"/>
                </a:cxn>
                <a:cxn ang="0">
                  <a:pos x="301" y="38"/>
                </a:cxn>
                <a:cxn ang="0">
                  <a:pos x="280" y="90"/>
                </a:cxn>
                <a:cxn ang="0">
                  <a:pos x="272" y="81"/>
                </a:cxn>
                <a:cxn ang="0">
                  <a:pos x="251" y="81"/>
                </a:cxn>
                <a:cxn ang="0">
                  <a:pos x="287" y="41"/>
                </a:cxn>
                <a:cxn ang="0">
                  <a:pos x="283" y="30"/>
                </a:cxn>
                <a:cxn ang="0">
                  <a:pos x="309" y="0"/>
                </a:cxn>
                <a:cxn ang="0">
                  <a:pos x="298" y="1"/>
                </a:cxn>
                <a:cxn ang="0">
                  <a:pos x="246" y="63"/>
                </a:cxn>
                <a:cxn ang="0">
                  <a:pos x="185" y="83"/>
                </a:cxn>
                <a:cxn ang="0">
                  <a:pos x="151" y="89"/>
                </a:cxn>
                <a:cxn ang="0">
                  <a:pos x="147" y="105"/>
                </a:cxn>
                <a:cxn ang="0">
                  <a:pos x="106" y="116"/>
                </a:cxn>
                <a:cxn ang="0">
                  <a:pos x="91" y="112"/>
                </a:cxn>
                <a:cxn ang="0">
                  <a:pos x="91" y="124"/>
                </a:cxn>
                <a:cxn ang="0">
                  <a:pos x="73" y="124"/>
                </a:cxn>
                <a:cxn ang="0">
                  <a:pos x="63" y="135"/>
                </a:cxn>
                <a:cxn ang="0">
                  <a:pos x="58" y="152"/>
                </a:cxn>
                <a:cxn ang="0">
                  <a:pos x="51" y="148"/>
                </a:cxn>
                <a:cxn ang="0">
                  <a:pos x="43" y="167"/>
                </a:cxn>
                <a:cxn ang="0">
                  <a:pos x="14" y="176"/>
                </a:cxn>
                <a:cxn ang="0">
                  <a:pos x="10" y="190"/>
                </a:cxn>
                <a:cxn ang="0">
                  <a:pos x="0" y="208"/>
                </a:cxn>
              </a:cxnLst>
              <a:rect l="0" t="0" r="r" b="b"/>
              <a:pathLst>
                <a:path w="387" h="231">
                  <a:moveTo>
                    <a:pt x="0" y="208"/>
                  </a:moveTo>
                  <a:lnTo>
                    <a:pt x="9" y="228"/>
                  </a:lnTo>
                  <a:lnTo>
                    <a:pt x="17" y="230"/>
                  </a:lnTo>
                  <a:lnTo>
                    <a:pt x="31" y="211"/>
                  </a:lnTo>
                  <a:lnTo>
                    <a:pt x="43" y="205"/>
                  </a:lnTo>
                  <a:lnTo>
                    <a:pt x="50" y="212"/>
                  </a:lnTo>
                  <a:lnTo>
                    <a:pt x="26" y="231"/>
                  </a:lnTo>
                  <a:lnTo>
                    <a:pt x="63" y="218"/>
                  </a:lnTo>
                  <a:lnTo>
                    <a:pt x="66" y="208"/>
                  </a:lnTo>
                  <a:lnTo>
                    <a:pt x="120" y="185"/>
                  </a:lnTo>
                  <a:lnTo>
                    <a:pt x="164" y="152"/>
                  </a:lnTo>
                  <a:lnTo>
                    <a:pt x="212" y="134"/>
                  </a:lnTo>
                  <a:lnTo>
                    <a:pt x="254" y="109"/>
                  </a:lnTo>
                  <a:lnTo>
                    <a:pt x="251" y="113"/>
                  </a:lnTo>
                  <a:lnTo>
                    <a:pt x="172" y="174"/>
                  </a:lnTo>
                  <a:lnTo>
                    <a:pt x="158" y="179"/>
                  </a:lnTo>
                  <a:lnTo>
                    <a:pt x="166" y="181"/>
                  </a:lnTo>
                  <a:lnTo>
                    <a:pt x="190" y="170"/>
                  </a:lnTo>
                  <a:lnTo>
                    <a:pt x="310" y="81"/>
                  </a:lnTo>
                  <a:lnTo>
                    <a:pt x="327" y="64"/>
                  </a:lnTo>
                  <a:lnTo>
                    <a:pt x="383" y="16"/>
                  </a:lnTo>
                  <a:lnTo>
                    <a:pt x="387" y="2"/>
                  </a:lnTo>
                  <a:lnTo>
                    <a:pt x="376" y="4"/>
                  </a:lnTo>
                  <a:lnTo>
                    <a:pt x="350" y="30"/>
                  </a:lnTo>
                  <a:lnTo>
                    <a:pt x="334" y="27"/>
                  </a:lnTo>
                  <a:lnTo>
                    <a:pt x="309" y="41"/>
                  </a:lnTo>
                  <a:lnTo>
                    <a:pt x="301" y="38"/>
                  </a:lnTo>
                  <a:lnTo>
                    <a:pt x="280" y="90"/>
                  </a:lnTo>
                  <a:lnTo>
                    <a:pt x="272" y="81"/>
                  </a:lnTo>
                  <a:lnTo>
                    <a:pt x="251" y="81"/>
                  </a:lnTo>
                  <a:lnTo>
                    <a:pt x="287" y="41"/>
                  </a:lnTo>
                  <a:lnTo>
                    <a:pt x="283" y="30"/>
                  </a:lnTo>
                  <a:lnTo>
                    <a:pt x="309" y="0"/>
                  </a:lnTo>
                  <a:lnTo>
                    <a:pt x="298" y="1"/>
                  </a:lnTo>
                  <a:lnTo>
                    <a:pt x="246" y="63"/>
                  </a:lnTo>
                  <a:lnTo>
                    <a:pt x="185" y="83"/>
                  </a:lnTo>
                  <a:lnTo>
                    <a:pt x="151" y="89"/>
                  </a:lnTo>
                  <a:lnTo>
                    <a:pt x="147" y="105"/>
                  </a:lnTo>
                  <a:lnTo>
                    <a:pt x="106" y="116"/>
                  </a:lnTo>
                  <a:lnTo>
                    <a:pt x="91" y="112"/>
                  </a:lnTo>
                  <a:lnTo>
                    <a:pt x="91" y="124"/>
                  </a:lnTo>
                  <a:lnTo>
                    <a:pt x="73" y="124"/>
                  </a:lnTo>
                  <a:lnTo>
                    <a:pt x="63" y="135"/>
                  </a:lnTo>
                  <a:lnTo>
                    <a:pt x="58" y="152"/>
                  </a:lnTo>
                  <a:lnTo>
                    <a:pt x="51" y="148"/>
                  </a:lnTo>
                  <a:lnTo>
                    <a:pt x="43" y="167"/>
                  </a:lnTo>
                  <a:lnTo>
                    <a:pt x="14" y="176"/>
                  </a:lnTo>
                  <a:lnTo>
                    <a:pt x="10" y="190"/>
                  </a:lnTo>
                  <a:lnTo>
                    <a:pt x="0" y="208"/>
                  </a:lnTo>
                  <a:close/>
                </a:path>
              </a:pathLst>
            </a:custGeom>
            <a:grpFill/>
            <a:ln w="1651">
              <a:solidFill>
                <a:srgbClr val="000000"/>
              </a:solidFill>
              <a:prstDash val="solid"/>
              <a:round/>
              <a:headEnd/>
              <a:tailEnd/>
            </a:ln>
          </p:spPr>
          <p:txBody>
            <a:bodyPr lIns="101858" tIns="50929" rIns="101858" bIns="50929"/>
            <a:lstStyle/>
            <a:p>
              <a:endParaRPr lang="en-US" dirty="0"/>
            </a:p>
          </p:txBody>
        </p:sp>
      </p:grpSp>
      <p:sp>
        <p:nvSpPr>
          <p:cNvPr id="122" name="Text Box 119"/>
          <p:cNvSpPr txBox="1">
            <a:spLocks noChangeAspect="1" noChangeArrowheads="1"/>
          </p:cNvSpPr>
          <p:nvPr/>
        </p:nvSpPr>
        <p:spPr bwMode="auto">
          <a:xfrm>
            <a:off x="7521686" y="2119850"/>
            <a:ext cx="55210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 -6.5</a:t>
            </a:r>
            <a:endParaRPr lang="en-US" sz="1000" b="1" dirty="0">
              <a:latin typeface="Arial" charset="0"/>
            </a:endParaRPr>
          </a:p>
        </p:txBody>
      </p:sp>
      <p:sp>
        <p:nvSpPr>
          <p:cNvPr id="123" name="Text Box 121"/>
          <p:cNvSpPr txBox="1">
            <a:spLocks noChangeAspect="1" noChangeArrowheads="1"/>
          </p:cNvSpPr>
          <p:nvPr/>
        </p:nvSpPr>
        <p:spPr bwMode="auto">
          <a:xfrm>
            <a:off x="7461360" y="2835812"/>
            <a:ext cx="50190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+3.2</a:t>
            </a:r>
            <a:endParaRPr lang="en-US" sz="1000" b="1" dirty="0">
              <a:latin typeface="Arial" charset="0"/>
            </a:endParaRPr>
          </a:p>
        </p:txBody>
      </p:sp>
      <p:sp>
        <p:nvSpPr>
          <p:cNvPr id="124" name="Text Box 123"/>
          <p:cNvSpPr txBox="1">
            <a:spLocks noChangeAspect="1" noChangeArrowheads="1"/>
          </p:cNvSpPr>
          <p:nvPr/>
        </p:nvSpPr>
        <p:spPr bwMode="auto">
          <a:xfrm>
            <a:off x="7260326" y="3347127"/>
            <a:ext cx="494722"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+1.4</a:t>
            </a:r>
            <a:endParaRPr lang="en-US" sz="1000" b="1" dirty="0">
              <a:latin typeface="Arial" charset="0"/>
            </a:endParaRPr>
          </a:p>
        </p:txBody>
      </p:sp>
      <p:sp>
        <p:nvSpPr>
          <p:cNvPr id="125" name="Line 124"/>
          <p:cNvSpPr>
            <a:spLocks noChangeAspect="1" noChangeShapeType="1"/>
          </p:cNvSpPr>
          <p:nvPr/>
        </p:nvSpPr>
        <p:spPr bwMode="auto">
          <a:xfrm rot="1991407" flipH="1">
            <a:off x="7353414" y="2169062"/>
            <a:ext cx="230187" cy="211138"/>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26" name="Text Box 74"/>
          <p:cNvSpPr txBox="1">
            <a:spLocks noChangeAspect="1" noChangeArrowheads="1"/>
          </p:cNvSpPr>
          <p:nvPr/>
        </p:nvSpPr>
        <p:spPr bwMode="auto">
          <a:xfrm>
            <a:off x="2873487" y="3896262"/>
            <a:ext cx="4381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+4.0</a:t>
            </a:r>
            <a:endParaRPr lang="en-US" sz="1000" b="1" dirty="0">
              <a:solidFill>
                <a:schemeClr val="bg1"/>
              </a:solidFill>
              <a:latin typeface="Arial" charset="0"/>
            </a:endParaRPr>
          </a:p>
        </p:txBody>
      </p:sp>
      <p:sp>
        <p:nvSpPr>
          <p:cNvPr id="127" name="Text Box 68"/>
          <p:cNvSpPr txBox="1">
            <a:spLocks noChangeAspect="1" noChangeArrowheads="1"/>
          </p:cNvSpPr>
          <p:nvPr/>
        </p:nvSpPr>
        <p:spPr bwMode="auto">
          <a:xfrm>
            <a:off x="1614601" y="2813589"/>
            <a:ext cx="47466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+3.2</a:t>
            </a:r>
            <a:endParaRPr lang="en-US" sz="1000" b="1" dirty="0">
              <a:solidFill>
                <a:schemeClr val="bg1"/>
              </a:solidFill>
              <a:latin typeface="Arial" charset="0"/>
            </a:endParaRPr>
          </a:p>
        </p:txBody>
      </p:sp>
      <p:sp>
        <p:nvSpPr>
          <p:cNvPr id="128" name="Text Box 75"/>
          <p:cNvSpPr txBox="1">
            <a:spLocks noChangeAspect="1" noChangeArrowheads="1"/>
          </p:cNvSpPr>
          <p:nvPr/>
        </p:nvSpPr>
        <p:spPr bwMode="auto">
          <a:xfrm>
            <a:off x="6169299" y="3202526"/>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-8.8</a:t>
            </a:r>
            <a:endParaRPr lang="en-US" sz="1000" b="1" dirty="0">
              <a:latin typeface="Arial" charset="0"/>
            </a:endParaRPr>
          </a:p>
        </p:txBody>
      </p:sp>
      <p:sp>
        <p:nvSpPr>
          <p:cNvPr id="129" name="Text Box 75"/>
          <p:cNvSpPr txBox="1">
            <a:spLocks noChangeAspect="1" noChangeArrowheads="1"/>
          </p:cNvSpPr>
          <p:nvPr/>
        </p:nvSpPr>
        <p:spPr bwMode="auto">
          <a:xfrm>
            <a:off x="6841443" y="1679971"/>
            <a:ext cx="46989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+1.2</a:t>
            </a:r>
            <a:endParaRPr lang="en-US" sz="1000" b="1" dirty="0">
              <a:latin typeface="Arial" charset="0"/>
            </a:endParaRPr>
          </a:p>
        </p:txBody>
      </p:sp>
      <p:sp>
        <p:nvSpPr>
          <p:cNvPr id="130" name="Line 124"/>
          <p:cNvSpPr>
            <a:spLocks noChangeAspect="1" noChangeShapeType="1"/>
          </p:cNvSpPr>
          <p:nvPr/>
        </p:nvSpPr>
        <p:spPr bwMode="auto">
          <a:xfrm rot="1991407" flipH="1">
            <a:off x="7026077" y="1973192"/>
            <a:ext cx="245093" cy="224811"/>
          </a:xfrm>
          <a:prstGeom prst="line">
            <a:avLst/>
          </a:prstGeom>
          <a:noFill/>
          <a:ln w="7620">
            <a:solidFill>
              <a:schemeClr val="tx1"/>
            </a:solidFill>
            <a:round/>
            <a:headEnd/>
            <a:tailEnd type="triangle" w="sm" len="med"/>
          </a:ln>
          <a:effectLst/>
          <a:scene3d>
            <a:camera prst="orthographicFront">
              <a:rot lat="0" lon="11400000" rev="0"/>
            </a:camera>
            <a:lightRig rig="threePt" dir="t"/>
          </a:scene3d>
        </p:spPr>
        <p:txBody>
          <a:bodyPr wrap="none" lIns="91407" tIns="45704" rIns="274288" bIns="45704" anchor="ctr"/>
          <a:lstStyle/>
          <a:p>
            <a:endParaRPr lang="en-US" dirty="0"/>
          </a:p>
        </p:txBody>
      </p:sp>
      <p:sp>
        <p:nvSpPr>
          <p:cNvPr id="131" name="Line 130"/>
          <p:cNvSpPr>
            <a:spLocks noChangeAspect="1" noChangeShapeType="1"/>
          </p:cNvSpPr>
          <p:nvPr/>
        </p:nvSpPr>
        <p:spPr bwMode="auto">
          <a:xfrm flipH="1" flipV="1">
            <a:off x="7369366" y="2611133"/>
            <a:ext cx="496888" cy="185737"/>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32" name="Text Box 120"/>
          <p:cNvSpPr txBox="1">
            <a:spLocks noChangeAspect="1" noChangeArrowheads="1"/>
          </p:cNvSpPr>
          <p:nvPr/>
        </p:nvSpPr>
        <p:spPr bwMode="auto">
          <a:xfrm>
            <a:off x="7865035" y="2704052"/>
            <a:ext cx="49772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+3.0</a:t>
            </a:r>
            <a:endParaRPr lang="en-US" sz="1000" b="1" dirty="0">
              <a:latin typeface="Arial" charset="0"/>
            </a:endParaRPr>
          </a:p>
        </p:txBody>
      </p:sp>
      <p:sp>
        <p:nvSpPr>
          <p:cNvPr id="133" name="Text Box 54"/>
          <p:cNvSpPr txBox="1">
            <a:spLocks noChangeAspect="1" noChangeArrowheads="1"/>
          </p:cNvSpPr>
          <p:nvPr/>
        </p:nvSpPr>
        <p:spPr bwMode="auto">
          <a:xfrm>
            <a:off x="3723487" y="237702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-8.3</a:t>
            </a:r>
            <a:endParaRPr lang="en-US" sz="1000" b="1" dirty="0">
              <a:latin typeface="Arial" charset="0"/>
            </a:endParaRPr>
          </a:p>
        </p:txBody>
      </p:sp>
      <p:sp>
        <p:nvSpPr>
          <p:cNvPr id="134" name="Text Box 119"/>
          <p:cNvSpPr txBox="1">
            <a:spLocks noChangeAspect="1" noChangeArrowheads="1"/>
          </p:cNvSpPr>
          <p:nvPr/>
        </p:nvSpPr>
        <p:spPr bwMode="auto">
          <a:xfrm>
            <a:off x="7301190" y="1786835"/>
            <a:ext cx="45385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-7.7</a:t>
            </a:r>
            <a:endParaRPr lang="en-US" sz="1000" b="1" dirty="0">
              <a:latin typeface="Arial" charset="0"/>
            </a:endParaRPr>
          </a:p>
        </p:txBody>
      </p:sp>
      <p:sp>
        <p:nvSpPr>
          <p:cNvPr id="135" name="Text Box 74"/>
          <p:cNvSpPr txBox="1">
            <a:spLocks noChangeAspect="1" noChangeArrowheads="1"/>
          </p:cNvSpPr>
          <p:nvPr/>
        </p:nvSpPr>
        <p:spPr bwMode="auto">
          <a:xfrm>
            <a:off x="1829349" y="4747084"/>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-2.6</a:t>
            </a:r>
            <a:endParaRPr lang="en-US" sz="1000" b="1" dirty="0">
              <a:latin typeface="Arial" charset="0"/>
            </a:endParaRPr>
          </a:p>
        </p:txBody>
      </p:sp>
      <p:sp>
        <p:nvSpPr>
          <p:cNvPr id="136" name="Line 33"/>
          <p:cNvSpPr>
            <a:spLocks noChangeAspect="1" noChangeShapeType="1"/>
          </p:cNvSpPr>
          <p:nvPr/>
        </p:nvSpPr>
        <p:spPr bwMode="auto">
          <a:xfrm flipH="1" flipV="1">
            <a:off x="6796194" y="3161297"/>
            <a:ext cx="642938" cy="429893"/>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37" name="Text Box 123"/>
          <p:cNvSpPr txBox="1">
            <a:spLocks noChangeAspect="1" noChangeArrowheads="1"/>
          </p:cNvSpPr>
          <p:nvPr/>
        </p:nvSpPr>
        <p:spPr bwMode="auto">
          <a:xfrm>
            <a:off x="7356786" y="3490001"/>
            <a:ext cx="717006"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+2.8</a:t>
            </a:r>
            <a:endParaRPr lang="en-US" sz="1000" b="1" dirty="0">
              <a:latin typeface="Arial" charset="0"/>
            </a:endParaRPr>
          </a:p>
        </p:txBody>
      </p:sp>
      <p:sp>
        <p:nvSpPr>
          <p:cNvPr id="138" name="Text Box 74"/>
          <p:cNvSpPr txBox="1">
            <a:spLocks noChangeAspect="1" noChangeArrowheads="1"/>
          </p:cNvSpPr>
          <p:nvPr/>
        </p:nvSpPr>
        <p:spPr bwMode="auto">
          <a:xfrm>
            <a:off x="3379177" y="5231816"/>
            <a:ext cx="47805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+6.2</a:t>
            </a:r>
            <a:endParaRPr lang="en-US" sz="1000" b="1" dirty="0">
              <a:latin typeface="Arial" charset="0"/>
            </a:endParaRPr>
          </a:p>
        </p:txBody>
      </p:sp>
      <p:sp>
        <p:nvSpPr>
          <p:cNvPr id="140" name="Rectangle 6"/>
          <p:cNvSpPr>
            <a:spLocks noChangeAspect="1" noChangeArrowheads="1"/>
          </p:cNvSpPr>
          <p:nvPr/>
        </p:nvSpPr>
        <p:spPr bwMode="auto">
          <a:xfrm>
            <a:off x="7091434" y="4439665"/>
            <a:ext cx="178595" cy="178594"/>
          </a:xfrm>
          <a:prstGeom prst="rect">
            <a:avLst/>
          </a:prstGeom>
          <a:solidFill>
            <a:srgbClr val="006F96"/>
          </a:solidFill>
          <a:ln w="6350">
            <a:solidFill>
              <a:schemeClr val="tx1"/>
            </a:solidFill>
            <a:miter lim="800000"/>
            <a:headEnd/>
            <a:tailEnd/>
          </a:ln>
          <a:effectLst/>
        </p:spPr>
        <p:txBody>
          <a:bodyPr wrap="none" lIns="91407" tIns="45704" rIns="91407" bIns="45704" anchor="ctr"/>
          <a:lstStyle/>
          <a:p>
            <a:endParaRPr lang="en-US" dirty="0"/>
          </a:p>
        </p:txBody>
      </p:sp>
      <p:sp>
        <p:nvSpPr>
          <p:cNvPr id="141" name="Rectangle 6"/>
          <p:cNvSpPr>
            <a:spLocks noChangeAspect="1" noChangeArrowheads="1"/>
          </p:cNvSpPr>
          <p:nvPr/>
        </p:nvSpPr>
        <p:spPr bwMode="auto">
          <a:xfrm>
            <a:off x="7093002" y="4667481"/>
            <a:ext cx="178595" cy="178594"/>
          </a:xfrm>
          <a:prstGeom prst="rect">
            <a:avLst/>
          </a:prstGeom>
          <a:solidFill>
            <a:srgbClr val="6397CB"/>
          </a:solidFill>
          <a:ln w="6350">
            <a:solidFill>
              <a:schemeClr val="tx1"/>
            </a:solidFill>
            <a:miter lim="800000"/>
            <a:headEnd/>
            <a:tailEnd/>
          </a:ln>
          <a:effectLst/>
        </p:spPr>
        <p:txBody>
          <a:bodyPr wrap="none" lIns="91407" tIns="45704" rIns="91407" bIns="45704" anchor="ctr"/>
          <a:lstStyle/>
          <a:p>
            <a:endParaRPr lang="en-US" dirty="0"/>
          </a:p>
        </p:txBody>
      </p:sp>
    </p:spTree>
    <p:extLst>
      <p:ext uri="{BB962C8B-B14F-4D97-AF65-F5344CB8AC3E}">
        <p14:creationId xmlns:p14="http://schemas.microsoft.com/office/powerpoint/2010/main" val="9201733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4/15;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73683463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333" name="Chart" r:id="rId4" imgW="8600977" imgH="3781293" progId="MSGraph.Chart.8">
                  <p:embed followColorScheme="full"/>
                </p:oleObj>
              </mc:Choice>
              <mc:Fallback>
                <p:oleObj name="Chart" r:id="rId4" imgW="8600977"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August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3012" y="1148826"/>
            <a:ext cx="6715125" cy="5181838"/>
          </a:xfrm>
          <a:prstGeom prst="rect">
            <a:avLst/>
          </a:prstGeom>
        </p:spPr>
      </p:pic>
      <p:sp>
        <p:nvSpPr>
          <p:cNvPr id="14" name="AutoShape 7"/>
          <p:cNvSpPr>
            <a:spLocks noChangeArrowheads="1"/>
          </p:cNvSpPr>
          <p:nvPr/>
        </p:nvSpPr>
        <p:spPr bwMode="blackWhite">
          <a:xfrm>
            <a:off x="160337" y="1366837"/>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6"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77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101354207"/>
              </p:ext>
            </p:extLst>
          </p:nvPr>
        </p:nvGraphicFramePr>
        <p:xfrm>
          <a:off x="-60325" y="1827213"/>
          <a:ext cx="9140825" cy="4748212"/>
        </p:xfrm>
        <a:graphic>
          <a:graphicData uri="http://schemas.openxmlformats.org/presentationml/2006/ole">
            <mc:AlternateContent xmlns:mc="http://schemas.openxmlformats.org/markup-compatibility/2006">
              <mc:Choice xmlns:v="urn:schemas-microsoft-com:vml" Requires="v">
                <p:oleObj spid="_x0000_s28080356"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60325" y="1827213"/>
                        <a:ext cx="9140825"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78</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542232329"/>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81"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659746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637"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82574"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80</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341503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37282313"/>
              </p:ext>
            </p:extLst>
          </p:nvPr>
        </p:nvGraphicFramePr>
        <p:xfrm>
          <a:off x="304800" y="1377950"/>
          <a:ext cx="8521700" cy="4086225"/>
        </p:xfrm>
        <a:graphic>
          <a:graphicData uri="http://schemas.openxmlformats.org/presentationml/2006/ole">
            <mc:AlternateContent xmlns:mc="http://schemas.openxmlformats.org/markup-compatibility/2006">
              <mc:Choice xmlns:v="urn:schemas-microsoft-com:vml" Requires="v">
                <p:oleObj spid="_x0000_s28082406"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81</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10577492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704"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83</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97447477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429" name="Chart" r:id="rId4" imgW="7839202" imgH="3819396" progId="MSGraph.Chart.8">
                  <p:embed followColorScheme="full"/>
                </p:oleObj>
              </mc:Choice>
              <mc:Fallback>
                <p:oleObj name="Chart" r:id="rId4" imgW="7839202" imgH="3819396"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84</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636"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650" y="1303349"/>
            <a:ext cx="8801100" cy="5160131"/>
          </a:xfrm>
          <a:prstGeom prst="rect">
            <a:avLst/>
          </a:prstGeom>
        </p:spPr>
      </p:pic>
      <p:sp>
        <p:nvSpPr>
          <p:cNvPr id="12" name="AutoShape 5"/>
          <p:cNvSpPr>
            <a:spLocks noChangeArrowheads="1"/>
          </p:cNvSpPr>
          <p:nvPr/>
        </p:nvSpPr>
        <p:spPr bwMode="blackWhite">
          <a:xfrm>
            <a:off x="6100634" y="2150272"/>
            <a:ext cx="2724278" cy="922493"/>
          </a:xfrm>
          <a:prstGeom prst="wedgeRectCallout">
            <a:avLst>
              <a:gd name="adj1" fmla="val 33107"/>
              <a:gd name="adj2" fmla="val 1036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has dropped somewhat since reaching post-crisis highs in late 2014</a:t>
            </a:r>
            <a:endParaRPr lang="en-US" sz="1600" b="1" dirty="0">
              <a:solidFill>
                <a:schemeClr val="bg1"/>
              </a:solidFill>
            </a:endParaRPr>
          </a:p>
        </p:txBody>
      </p:sp>
      <p:sp>
        <p:nvSpPr>
          <p:cNvPr id="13"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86</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48"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87</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78"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88</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192"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t>
            </a:r>
            <a:r>
              <a:rPr lang="en-US" sz="1100" dirty="0"/>
              <a:t>A</a:t>
            </a:r>
            <a:r>
              <a:rPr lang="en-US" sz="1100" dirty="0" smtClean="0"/>
              <a:t> </a:t>
            </a:r>
            <a:r>
              <a:rPr lang="en-US" sz="1100" dirty="0"/>
              <a:t>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88</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0081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a:t>
            </a:r>
            <a:r>
              <a:rPr lang="en-US" sz="4000" b="1" dirty="0" smtClean="0">
                <a:solidFill>
                  <a:srgbClr val="FFFFFF"/>
                </a:solidFill>
              </a:rPr>
              <a:t>Markets Trends:</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RECOVERY CONTINUES</a:t>
            </a:r>
            <a:endParaRPr lang="en-US" sz="4000" b="1" i="1" dirty="0">
              <a:solidFill>
                <a:srgbClr val="FFFFFF"/>
              </a:solidFill>
            </a:endParaRPr>
          </a:p>
        </p:txBody>
      </p:sp>
      <p:sp>
        <p:nvSpPr>
          <p:cNvPr id="1940487" name="Rectangle 7"/>
          <p:cNvSpPr>
            <a:spLocks noChangeArrowheads="1"/>
          </p:cNvSpPr>
          <p:nvPr/>
        </p:nvSpPr>
        <p:spPr bwMode="auto">
          <a:xfrm>
            <a:off x="266699" y="3555554"/>
            <a:ext cx="8601075" cy="300082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u="sng" dirty="0" smtClean="0">
                <a:solidFill>
                  <a:srgbClr val="225A7A"/>
                </a:solidFill>
              </a:rPr>
              <a:t>2014</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Largest Increase in Jobs Since 1997</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00B0F0"/>
                </a:solidFill>
              </a:rPr>
              <a:t>Unemployment Rate Fell to Lowest Level Since 2008</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Payrolls Expanded to Record High</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33174570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663"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90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62338503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824"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90</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91</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786828377"/>
              </p:ext>
            </p:extLst>
          </p:nvPr>
        </p:nvGraphicFramePr>
        <p:xfrm>
          <a:off x="239713" y="1855788"/>
          <a:ext cx="8548687" cy="4418012"/>
        </p:xfrm>
        <a:graphic>
          <a:graphicData uri="http://schemas.openxmlformats.org/presentationml/2006/ole">
            <mc:AlternateContent xmlns:mc="http://schemas.openxmlformats.org/markup-compatibility/2006">
              <mc:Choice xmlns:v="urn:schemas-microsoft-com:vml" Requires="v">
                <p:oleObj spid="_x0000_s28102848"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48687"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92</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March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0" y="1771650"/>
          <a:ext cx="9144000" cy="4740275"/>
        </p:xfrm>
        <a:graphic>
          <a:graphicData uri="http://schemas.openxmlformats.org/presentationml/2006/ole">
            <mc:AlternateContent xmlns:mc="http://schemas.openxmlformats.org/markup-compatibility/2006">
              <mc:Choice xmlns:v="urn:schemas-microsoft-com:vml" Requires="v">
                <p:oleObj spid="_x0000_s28211211"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771650"/>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for </a:t>
            </a:r>
            <a:r>
              <a:rPr lang="en-US" altLang="en-US" sz="1100" dirty="0" smtClean="0"/>
              <a:t>March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036551" y="1127918"/>
            <a:ext cx="3495675" cy="1287463"/>
          </a:xfrm>
          <a:prstGeom prst="wedgeRectCallout">
            <a:avLst>
              <a:gd name="adj1" fmla="val -109592"/>
              <a:gd name="adj2" fmla="val 177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endParaRPr lang="en-US" sz="1400" b="1" dirty="0" smtClean="0"/>
          </a:p>
          <a:p>
            <a:pPr algn="ctr">
              <a:lnSpc>
                <a:spcPct val="90000"/>
              </a:lnSpc>
              <a:spcBef>
                <a:spcPct val="50000"/>
              </a:spcBef>
              <a:buClr>
                <a:schemeClr val="bg1"/>
              </a:buClr>
              <a:defRPr/>
            </a:pPr>
            <a:endParaRPr lang="en-US" sz="1400" b="1" dirty="0" smtClean="0">
              <a:solidFill>
                <a:schemeClr val="bg1"/>
              </a:solidFill>
              <a:latin typeface="Arial" charset="0"/>
            </a:endParaRPr>
          </a:p>
          <a:p>
            <a:pPr algn="ctr">
              <a:lnSpc>
                <a:spcPct val="90000"/>
              </a:lnSpc>
              <a:spcBef>
                <a:spcPct val="50000"/>
              </a:spcBef>
              <a:buClr>
                <a:schemeClr val="bg1"/>
              </a:buClr>
              <a:defRPr/>
            </a:pPr>
            <a:r>
              <a:rPr lang="en-US" sz="1400" b="1" dirty="0" smtClean="0">
                <a:solidFill>
                  <a:schemeClr val="bg1"/>
                </a:solidFill>
                <a:latin typeface="Arial" charset="0"/>
              </a:rPr>
              <a:t>In </a:t>
            </a:r>
            <a:r>
              <a:rPr lang="en-US" sz="1400" dirty="0" smtClean="0"/>
              <a:t> </a:t>
            </a:r>
            <a:r>
              <a:rPr lang="en-US" sz="1400" b="1" dirty="0" smtClean="0">
                <a:solidFill>
                  <a:schemeClr val="bg1"/>
                </a:solidFill>
                <a:latin typeface="Arial" charset="0"/>
              </a:rPr>
              <a:t>March, </a:t>
            </a:r>
            <a:r>
              <a:rPr lang="en-US" sz="1400" b="1" dirty="0">
                <a:solidFill>
                  <a:schemeClr val="bg1"/>
                </a:solidFill>
                <a:latin typeface="Arial" charset="0"/>
              </a:rPr>
              <a:t>23 states and the District of Columbia had over-the-month unemployment rate decreases, 12 states had increases, and 15 states had no change.. </a:t>
            </a:r>
          </a:p>
          <a:p>
            <a:pPr algn="ctr">
              <a:lnSpc>
                <a:spcPct val="90000"/>
              </a:lnSpc>
              <a:spcBef>
                <a:spcPct val="50000"/>
              </a:spcBef>
              <a:buClr>
                <a:schemeClr val="bg1"/>
              </a:buClr>
              <a:defRPr/>
            </a:pPr>
            <a:r>
              <a:rPr lang="en-US" sz="1400" dirty="0"/>
              <a:t> </a:t>
            </a:r>
            <a:endParaRPr lang="en-US" sz="1400" b="1" dirty="0">
              <a:solidFill>
                <a:schemeClr val="bg1"/>
              </a:solidFill>
              <a:latin typeface="Arial" charset="0"/>
            </a:endParaRPr>
          </a:p>
          <a:p>
            <a:pPr algn="ct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1305785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93</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0" y="1819275"/>
          <a:ext cx="9134475" cy="4733925"/>
        </p:xfrm>
        <a:graphic>
          <a:graphicData uri="http://schemas.openxmlformats.org/presentationml/2006/ole">
            <mc:AlternateContent xmlns:mc="http://schemas.openxmlformats.org/markup-compatibility/2006">
              <mc:Choice xmlns:v="urn:schemas-microsoft-com:vml" Requires="v">
                <p:oleObj spid="_x0000_s28212235"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819275"/>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March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March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02025" y="1514475"/>
            <a:ext cx="3495675" cy="1258222"/>
          </a:xfrm>
          <a:prstGeom prst="wedgeRectCallout">
            <a:avLst>
              <a:gd name="adj1" fmla="val -98904"/>
              <a:gd name="adj2" fmla="val 120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smtClean="0">
                <a:solidFill>
                  <a:schemeClr val="bg1"/>
                </a:solidFill>
                <a:latin typeface="Arial" charset="0"/>
              </a:rPr>
              <a:t>In March</a:t>
            </a:r>
            <a:r>
              <a:rPr lang="en-US" sz="1400" b="1" dirty="0">
                <a:solidFill>
                  <a:schemeClr val="bg1"/>
                </a:solidFill>
                <a:latin typeface="Arial" charset="0"/>
              </a:rPr>
              <a:t>, 23 states and the District of Columbia had over-the-month unemployment rate decreases, 12 states had increases, and 15 states had no change.</a:t>
            </a:r>
          </a:p>
        </p:txBody>
      </p:sp>
    </p:spTree>
    <p:extLst>
      <p:ext uri="{BB962C8B-B14F-4D97-AF65-F5344CB8AC3E}">
        <p14:creationId xmlns:p14="http://schemas.microsoft.com/office/powerpoint/2010/main" val="1804471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11831367"/>
              </p:ext>
            </p:extLst>
          </p:nvPr>
        </p:nvGraphicFramePr>
        <p:xfrm>
          <a:off x="333375" y="1397000"/>
          <a:ext cx="8523288" cy="4086225"/>
        </p:xfrm>
        <a:graphic>
          <a:graphicData uri="http://schemas.openxmlformats.org/presentationml/2006/ole">
            <mc:AlternateContent xmlns:mc="http://schemas.openxmlformats.org/markup-compatibility/2006">
              <mc:Choice xmlns:v="urn:schemas-microsoft-com:vml" Requires="v">
                <p:oleObj spid="_x0000_s28103872" name="Chart" r:id="rId4" imgW="5721449" imgH="2743200" progId="MSGraph.Chart.8">
                  <p:embed followColorScheme="full"/>
                </p:oleObj>
              </mc:Choice>
              <mc:Fallback>
                <p:oleObj name="Chart" r:id="rId4" imgW="5721449"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 2015 (Thousands,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55784"/>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129,000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94</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2.722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762112" y="1039966"/>
            <a:ext cx="1563324" cy="761693"/>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2,722,000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95</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2005–2014:Q4</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213259"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2010:Q4: </a:t>
            </a:r>
            <a:r>
              <a:rPr lang="en-US" sz="1400" b="1" dirty="0" smtClean="0">
                <a:solidFill>
                  <a:srgbClr val="FFFFFF"/>
                </a:solidFill>
              </a:rPr>
              <a:t>2.6</a:t>
            </a:r>
            <a:r>
              <a:rPr lang="en-US" sz="1400" b="1" dirty="0" smtClean="0">
                <a:solidFill>
                  <a:srgbClr val="FFFFFF"/>
                </a:solidFill>
                <a:latin typeface="Arial" charset="0"/>
                <a:cs typeface="Arial" charset="0"/>
              </a:rPr>
              <a:t>%</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2011:Q4: 6.7%</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2013:Q4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2012:Q4: 1.7%</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95</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2014:Q4) </a:t>
            </a:r>
            <a:r>
              <a:rPr lang="en-US" b="1" dirty="0">
                <a:solidFill>
                  <a:schemeClr val="bg1"/>
                </a:solidFill>
              </a:rPr>
              <a:t>was </a:t>
            </a:r>
            <a:r>
              <a:rPr lang="en-US" b="1" dirty="0" smtClean="0">
                <a:solidFill>
                  <a:schemeClr val="bg1"/>
                </a:solidFill>
              </a:rPr>
              <a:t>$7.57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2164068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14283" name="Chart" r:id="rId4" imgW="8410399" imgH="3581345" progId="MSGraph.Chart.8">
                  <p:embed followColorScheme="full"/>
                </p:oleObj>
              </mc:Choice>
              <mc:Fallback>
                <p:oleObj name="Chart" r:id="rId4" imgW="8410399" imgH="3581345"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96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302229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3455183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62138"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612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13628645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63161"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2149824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99</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80975984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164183"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(+859,000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3503463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202985</TotalTime>
  <Words>10766</Words>
  <Application>Microsoft Office PowerPoint</Application>
  <PresentationFormat>On-screen Show (4:3)</PresentationFormat>
  <Paragraphs>1408</Paragraphs>
  <Slides>137</Slides>
  <Notes>126</Notes>
  <HiddenSlides>50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137</vt:i4>
      </vt:variant>
    </vt:vector>
  </HeadingPairs>
  <TitlesOfParts>
    <vt:vector size="147" baseType="lpstr">
      <vt:lpstr>Arial</vt:lpstr>
      <vt:lpstr>Arial </vt:lpstr>
      <vt:lpstr>SwissReSans</vt:lpstr>
      <vt:lpstr>Symbol</vt:lpstr>
      <vt:lpstr>Times New Roman</vt:lpstr>
      <vt:lpstr>Verdana</vt:lpstr>
      <vt:lpstr>Wingdings</vt:lpstr>
      <vt:lpstr>Default Design</vt:lpstr>
      <vt:lpstr>Chart</vt:lpstr>
      <vt:lpstr>Worksheet</vt:lpstr>
      <vt:lpstr>Workers Compensation and the New Economy: Trends, Challenges and Opportunities</vt:lpstr>
      <vt:lpstr>PowerPoint Presentation</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PowerPoint Presentation</vt:lpstr>
      <vt:lpstr>PowerPoint Presentation</vt:lpstr>
      <vt:lpstr>P/C Insurance Industry  Combined Ratio, 2001–2014:Q3*</vt:lpstr>
      <vt:lpstr>A 100 Combined Ratio Isn’t What It Once Was: Investment Impact on ROEs</vt:lpstr>
      <vt:lpstr>RNW All Lines by State, 2004-2013 Average: Highest 25 States</vt:lpstr>
      <vt:lpstr>PowerPoint Presentation</vt:lpstr>
      <vt:lpstr>Return on Net Worth (RNW) All Lines: 2004-2013 Average</vt:lpstr>
      <vt:lpstr>RNW Workers Comp: MN vs. U.S., 2004-2013</vt:lpstr>
      <vt:lpstr>Workers Comp: 10-Year Average RNW  MN &amp; Nearby States</vt:lpstr>
      <vt:lpstr>PowerPoint Presentation</vt:lpstr>
      <vt:lpstr>CAPITAL/CAPACITY </vt:lpstr>
      <vt:lpstr>Policyholder Surplus,  2006:Q4–2014:Q4E</vt:lpstr>
      <vt:lpstr>US Policyholder Surplus: 1975–2014*</vt:lpstr>
      <vt:lpstr>Premium-to-Surplus Ratio: 1985–2014*</vt:lpstr>
      <vt:lpstr>US P/C Insurance Industry Excess Capital Position: 1994–2016E</vt:lpstr>
      <vt:lpstr>P/C Industry: Loss Reserve-to-Surplus Ratio, 1971-2014:Q3</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2021</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PowerPoint Presentation</vt:lpstr>
      <vt:lpstr>Commercial Lines Combined Ratio, 1990-2015F*</vt:lpstr>
      <vt:lpstr>Workers Compensation Combined Ratio: 1994–2014E</vt:lpstr>
      <vt:lpstr>Commercial Property Combined Ratio:  2007–2016F</vt:lpstr>
      <vt:lpstr>Commercial Auto Combined Ratio: 1993–2015F</vt:lpstr>
      <vt:lpstr>General Liability Combined Ratio:  2005–2015F</vt:lpstr>
      <vt:lpstr>Commercial Multi-Peril Combined Ratio: 1995–2015F</vt:lpstr>
      <vt:lpstr>Inland Marine Combined Ratio:  2004–2015F</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 DWP Growth: MN vs. U.S., 2005-2013</vt:lpstr>
      <vt:lpstr>Workers Compensation Lost-Time  Claim Frequency Declined in 2013  Lost-Time Claims</vt:lpstr>
      <vt:lpstr>Workers Compensation Medical Severity Moderate Increase in 2013</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Net Premium Growth: Annual Change,  1971—2016F</vt:lpstr>
      <vt:lpstr>Direct Premiums Written: Total P/C Percent Change by State, 2007-2013</vt:lpstr>
      <vt:lpstr>Direct Premiums Written: Total P/C Percent Change by State, 2007-2013</vt:lpstr>
      <vt:lpstr>Advertising Expenditures by P/C Insurance Industry, 1999-2013</vt:lpstr>
      <vt:lpstr>PowerPoint Presentation</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PowerPoint Presentation</vt:lpstr>
      <vt:lpstr>Average Commercial Rate Change, All Lines, (1Q:2004–1Q:2015)</vt:lpstr>
      <vt:lpstr>Change in Commercial Rate Renewals, by Account Size: 1999:Q4 to 2014:Q4</vt:lpstr>
      <vt:lpstr>Cumulative Qtrly. Commercial Rate Changes, by Account Size: 1999:Q4 to 2014:Q4</vt:lpstr>
      <vt:lpstr>PowerPoint Presentation</vt:lpstr>
      <vt:lpstr>Change in Commercial Rate Renewals, by Line: 2015:Q1</vt:lpstr>
      <vt:lpstr>Workers Compensation Approved Changes in Bureau Rates/Loss Costs All States</vt:lpstr>
      <vt:lpstr>Workers Compensation Approved Changes in Bureau Rates/Loss Costs All States vs. NCCI States</vt:lpstr>
      <vt:lpstr>Current NCCI Voluntary Market Rate/Loss Cost Changes Approved or Pending Rate/Loss Cost Changes Excludes Law-Only Filings</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Unemployment and Underemployment Rates: Still Too High, But Falling</vt:lpstr>
      <vt:lpstr>PowerPoint Presentation</vt:lpstr>
      <vt:lpstr>New Private Housing Starts, 1990-2021F</vt:lpstr>
      <vt:lpstr>Auto/Light Truck Sales, 1999-2021F</vt:lpstr>
      <vt:lpstr>Interest Rate on Convention 30-Year Mortgages: Up a Bit, 1990–2014*</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Unemployment and Underemployment Rates: Still Too High, But Falling</vt:lpstr>
      <vt:lpstr>US Unemployment Rate Forecast</vt:lpstr>
      <vt:lpstr>Unemployment Rates by State, March 2015: Highest 25 States*</vt:lpstr>
      <vt:lpstr>PowerPoint Presentation</vt:lpstr>
      <vt:lpstr>PowerPoint Presentation</vt:lpstr>
      <vt:lpstr>Nonfarm Payroll (Wages and Salaries): Quarterly, 2005–2014:Q4</vt:lpstr>
      <vt:lpstr>Payroll vs. Workers Comp Net Written Premiums, 1990-2014P</vt:lpstr>
      <vt:lpstr>Construction Employment, Jan. 2010—March 2015*</vt:lpstr>
      <vt:lpstr>Construction Employment,  Jan. 2003–March 2015 </vt:lpstr>
      <vt:lpstr>Manufacturing Employment, Jan. 2010—March 2015*</vt:lpstr>
      <vt:lpstr>Oil &amp; Gas Extraction Employment, Jan. 2010—March 2015*</vt:lpstr>
      <vt:lpstr>PowerPoint Presentation</vt:lpstr>
      <vt:lpstr>Average Weekly Hours of All Private Workers, Mar. 2006—Mar. 2015</vt:lpstr>
      <vt:lpstr>Average Hourly Wage of All Private Workers, Mar. 2006—Mar. 2015</vt:lpstr>
      <vt:lpstr>PowerPoint Presentation</vt:lpstr>
      <vt:lpstr>Labor Force Participation Rate, Jan. 2002—March 2015*</vt:lpstr>
      <vt:lpstr>PowerPoint Presentation</vt:lpstr>
      <vt:lpstr>ProPublica/NPR Attack on Workers Compensation</vt:lpstr>
      <vt:lpstr>CONSTRUCTION INDUSTRY OVERVIEW &amp; OUTLOOK</vt:lpstr>
      <vt:lpstr>Value of New Private Construction: Residential &amp; Nonresidential, 2003-2015*</vt:lpstr>
      <vt:lpstr>Value of Construction Put in Place,   Feb. 2015 vs. Feb. 2014*</vt:lpstr>
      <vt:lpstr>Value of Private Construction Put in Place, by Segment,  Feb. 2015 vs. Feb. 2014*</vt:lpstr>
      <vt:lpstr>Value of Public Construction Put in Place, by Segment,  Feb. 2015 vs. Feb. 2014*</vt:lpstr>
      <vt:lpstr>Real (Inflation-Adjusted)  Nonresidential Construction, 2000-2014*</vt:lpstr>
      <vt:lpstr>PowerPoint Presentation</vt:lpstr>
      <vt:lpstr>New Private Housing Starts, 1990-2021F</vt:lpstr>
      <vt:lpstr>Construction Employment, Jan. 2010—March 2015*</vt:lpstr>
      <vt:lpstr>Construction Employment,  Jan. 2003–March 2015 </vt:lpstr>
      <vt:lpstr>MANUFACTURING SECTOR OVERVIEW &amp; OUTLOOK</vt:lpstr>
      <vt:lpstr>Dollar Value* of Manufacturers’ Shipments Monthly, Jan. 1992—February 2015</vt:lpstr>
      <vt:lpstr>Manufacturing Growth for Selected Sectors, 2015 vs. 2014*</vt:lpstr>
      <vt:lpstr>Manufacturing Employment, January 2010—March 2015*</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ENERGY SECTOR: OIL &amp; GAS INDUSTRY FUTURE IS BRIGHT BUT VOLATILE</vt:lpstr>
      <vt:lpstr>U.S. Crude Oil Production, 2005-2016P</vt:lpstr>
      <vt:lpstr>U.S. Natural Gas Production, 2000-2013</vt:lpstr>
      <vt:lpstr>Oil &amp; Gas Extraction Employment, Jan. 2010—March 2015*</vt:lpstr>
      <vt:lpstr>Proportion of  Businesses Interested in Buying Insurance Online</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4215</cp:revision>
  <cp:lastPrinted>2015-01-28T15:23:12Z</cp:lastPrinted>
  <dcterms:modified xsi:type="dcterms:W3CDTF">2015-04-27T12:03:33Z</dcterms:modified>
</cp:coreProperties>
</file>