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xml" ContentType="application/vnd.openxmlformats-officedocument.presentationml.tags+xml"/>
  <Override PartName="/ppt/notesSlides/notesSlide59.xml" ContentType="application/vnd.openxmlformats-officedocument.presentationml.notesSlide+xml"/>
  <Override PartName="/ppt/tags/tag2.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3.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4.xml" ContentType="application/vnd.openxmlformats-officedocument.presentationml.tags+xml"/>
  <Override PartName="/ppt/notesSlides/notesSlide66.xml" ContentType="application/vnd.openxmlformats-officedocument.presentationml.notesSlide+xml"/>
  <Override PartName="/ppt/tags/tag5.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70.xml" ContentType="application/vnd.openxmlformats-officedocument.presentationml.notesSlide+xml"/>
  <Override PartName="/ppt/tags/tag7.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8.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3.xml" ContentType="application/vnd.openxmlformats-officedocument.drawingml.chart+xml"/>
  <Override PartName="/ppt/notesSlides/notesSlide103.xml" ContentType="application/vnd.openxmlformats-officedocument.presentationml.notesSlide+xml"/>
  <Override PartName="/ppt/charts/chart4.xml" ContentType="application/vnd.openxmlformats-officedocument.drawingml.chart+xml"/>
  <Override PartName="/ppt/tags/tag9.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4.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3"/>
  </p:notesMasterIdLst>
  <p:handoutMasterIdLst>
    <p:handoutMasterId r:id="rId164"/>
  </p:handoutMasterIdLst>
  <p:sldIdLst>
    <p:sldId id="4301" r:id="rId2"/>
    <p:sldId id="3433" r:id="rId3"/>
    <p:sldId id="4430" r:id="rId4"/>
    <p:sldId id="4431" r:id="rId5"/>
    <p:sldId id="4432" r:id="rId6"/>
    <p:sldId id="4433" r:id="rId7"/>
    <p:sldId id="4095" r:id="rId8"/>
    <p:sldId id="4508" r:id="rId9"/>
    <p:sldId id="4440" r:id="rId10"/>
    <p:sldId id="4195" r:id="rId11"/>
    <p:sldId id="4311" r:id="rId12"/>
    <p:sldId id="4746" r:id="rId13"/>
    <p:sldId id="4747" r:id="rId14"/>
    <p:sldId id="4748" r:id="rId15"/>
    <p:sldId id="4749" r:id="rId16"/>
    <p:sldId id="4750" r:id="rId17"/>
    <p:sldId id="4753" r:id="rId18"/>
    <p:sldId id="4670" r:id="rId19"/>
    <p:sldId id="4671" r:id="rId20"/>
    <p:sldId id="4672" r:id="rId21"/>
    <p:sldId id="4751" r:id="rId22"/>
    <p:sldId id="4752" r:id="rId23"/>
    <p:sldId id="4737" r:id="rId24"/>
    <p:sldId id="4754" r:id="rId25"/>
    <p:sldId id="4738" r:id="rId26"/>
    <p:sldId id="4739" r:id="rId27"/>
    <p:sldId id="4678" r:id="rId28"/>
    <p:sldId id="4679" r:id="rId29"/>
    <p:sldId id="4680" r:id="rId30"/>
    <p:sldId id="4681" r:id="rId31"/>
    <p:sldId id="4682" r:id="rId32"/>
    <p:sldId id="4683" r:id="rId33"/>
    <p:sldId id="4684" r:id="rId34"/>
    <p:sldId id="4685" r:id="rId35"/>
    <p:sldId id="4686" r:id="rId36"/>
    <p:sldId id="4700" r:id="rId37"/>
    <p:sldId id="4701" r:id="rId38"/>
    <p:sldId id="4687" r:id="rId39"/>
    <p:sldId id="4688" r:id="rId40"/>
    <p:sldId id="4689" r:id="rId41"/>
    <p:sldId id="4759" r:id="rId42"/>
    <p:sldId id="4760" r:id="rId43"/>
    <p:sldId id="4690" r:id="rId44"/>
    <p:sldId id="4691" r:id="rId45"/>
    <p:sldId id="4692" r:id="rId46"/>
    <p:sldId id="4693" r:id="rId47"/>
    <p:sldId id="4694" r:id="rId48"/>
    <p:sldId id="4695" r:id="rId49"/>
    <p:sldId id="4696" r:id="rId50"/>
    <p:sldId id="4697" r:id="rId51"/>
    <p:sldId id="4698" r:id="rId52"/>
    <p:sldId id="4699" r:id="rId53"/>
    <p:sldId id="4736" r:id="rId54"/>
    <p:sldId id="4796" r:id="rId55"/>
    <p:sldId id="4797" r:id="rId56"/>
    <p:sldId id="4798" r:id="rId57"/>
    <p:sldId id="4799" r:id="rId58"/>
    <p:sldId id="4800" r:id="rId59"/>
    <p:sldId id="4801" r:id="rId60"/>
    <p:sldId id="4802" r:id="rId61"/>
    <p:sldId id="4702" r:id="rId62"/>
    <p:sldId id="4703" r:id="rId63"/>
    <p:sldId id="4705" r:id="rId64"/>
    <p:sldId id="4706" r:id="rId65"/>
    <p:sldId id="4718" r:id="rId66"/>
    <p:sldId id="4716" r:id="rId67"/>
    <p:sldId id="4717" r:id="rId68"/>
    <p:sldId id="4707" r:id="rId69"/>
    <p:sldId id="4719" r:id="rId70"/>
    <p:sldId id="4708" r:id="rId71"/>
    <p:sldId id="4720" r:id="rId72"/>
    <p:sldId id="4709" r:id="rId73"/>
    <p:sldId id="4710" r:id="rId74"/>
    <p:sldId id="4711" r:id="rId75"/>
    <p:sldId id="4712" r:id="rId76"/>
    <p:sldId id="4713" r:id="rId77"/>
    <p:sldId id="4714" r:id="rId78"/>
    <p:sldId id="4715" r:id="rId79"/>
    <p:sldId id="4721" r:id="rId80"/>
    <p:sldId id="4722" r:id="rId81"/>
    <p:sldId id="4723" r:id="rId82"/>
    <p:sldId id="4724" r:id="rId83"/>
    <p:sldId id="4725" r:id="rId84"/>
    <p:sldId id="4726" r:id="rId85"/>
    <p:sldId id="4732" r:id="rId86"/>
    <p:sldId id="4727" r:id="rId87"/>
    <p:sldId id="4729" r:id="rId88"/>
    <p:sldId id="4730" r:id="rId89"/>
    <p:sldId id="4731" r:id="rId90"/>
    <p:sldId id="4625" r:id="rId91"/>
    <p:sldId id="4626" r:id="rId92"/>
    <p:sldId id="4733" r:id="rId93"/>
    <p:sldId id="4755" r:id="rId94"/>
    <p:sldId id="4756" r:id="rId95"/>
    <p:sldId id="4763" r:id="rId96"/>
    <p:sldId id="4764" r:id="rId97"/>
    <p:sldId id="4758" r:id="rId98"/>
    <p:sldId id="4650" r:id="rId99"/>
    <p:sldId id="4651" r:id="rId100"/>
    <p:sldId id="4628" r:id="rId101"/>
    <p:sldId id="4659" r:id="rId102"/>
    <p:sldId id="4656" r:id="rId103"/>
    <p:sldId id="4662" r:id="rId104"/>
    <p:sldId id="4660" r:id="rId105"/>
    <p:sldId id="4804" r:id="rId106"/>
    <p:sldId id="4652" r:id="rId107"/>
    <p:sldId id="4654" r:id="rId108"/>
    <p:sldId id="4735" r:id="rId109"/>
    <p:sldId id="4761" r:id="rId110"/>
    <p:sldId id="4653" r:id="rId111"/>
    <p:sldId id="4655" r:id="rId112"/>
    <p:sldId id="4762" r:id="rId113"/>
    <p:sldId id="4734" r:id="rId114"/>
    <p:sldId id="4631" r:id="rId115"/>
    <p:sldId id="4632" r:id="rId116"/>
    <p:sldId id="4633" r:id="rId117"/>
    <p:sldId id="4634" r:id="rId118"/>
    <p:sldId id="4635" r:id="rId119"/>
    <p:sldId id="4767" r:id="rId120"/>
    <p:sldId id="4765" r:id="rId121"/>
    <p:sldId id="4766" r:id="rId122"/>
    <p:sldId id="4496" r:id="rId123"/>
    <p:sldId id="4494" r:id="rId124"/>
    <p:sldId id="4664" r:id="rId125"/>
    <p:sldId id="4665" r:id="rId126"/>
    <p:sldId id="4666" r:id="rId127"/>
    <p:sldId id="4667" r:id="rId128"/>
    <p:sldId id="4668" r:id="rId129"/>
    <p:sldId id="4669" r:id="rId130"/>
    <p:sldId id="4363" r:id="rId131"/>
    <p:sldId id="4743" r:id="rId132"/>
    <p:sldId id="4744" r:id="rId133"/>
    <p:sldId id="4745" r:id="rId134"/>
    <p:sldId id="1136" r:id="rId135"/>
    <p:sldId id="4803" r:id="rId136"/>
    <p:sldId id="4770" r:id="rId137"/>
    <p:sldId id="4771" r:id="rId138"/>
    <p:sldId id="4772" r:id="rId139"/>
    <p:sldId id="4773" r:id="rId140"/>
    <p:sldId id="4776" r:id="rId141"/>
    <p:sldId id="4777" r:id="rId142"/>
    <p:sldId id="4778" r:id="rId143"/>
    <p:sldId id="4779" r:id="rId144"/>
    <p:sldId id="4768" r:id="rId145"/>
    <p:sldId id="4774" r:id="rId146"/>
    <p:sldId id="4780" r:id="rId147"/>
    <p:sldId id="4781" r:id="rId148"/>
    <p:sldId id="4782" r:id="rId149"/>
    <p:sldId id="4783" r:id="rId150"/>
    <p:sldId id="4784" r:id="rId151"/>
    <p:sldId id="4785" r:id="rId152"/>
    <p:sldId id="4786" r:id="rId153"/>
    <p:sldId id="4787" r:id="rId154"/>
    <p:sldId id="4788" r:id="rId155"/>
    <p:sldId id="4789" r:id="rId156"/>
    <p:sldId id="4790" r:id="rId157"/>
    <p:sldId id="4791" r:id="rId158"/>
    <p:sldId id="4792" r:id="rId159"/>
    <p:sldId id="4793" r:id="rId160"/>
    <p:sldId id="4794" r:id="rId161"/>
    <p:sldId id="4795" r:id="rId16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225A7A"/>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354316584"/>
        <c:axId val="35431776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354316584"/>
        <c:axId val="354317760"/>
      </c:lineChart>
      <c:catAx>
        <c:axId val="35431658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54317760"/>
        <c:crosses val="autoZero"/>
        <c:auto val="0"/>
        <c:lblAlgn val="ctr"/>
        <c:lblOffset val="100"/>
        <c:tickLblSkip val="1"/>
        <c:noMultiLvlLbl val="0"/>
      </c:catAx>
      <c:valAx>
        <c:axId val="35431776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5431658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371998608"/>
        <c:axId val="371999000"/>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372000960"/>
        <c:axId val="37199625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371998608"/>
        <c:axId val="371999000"/>
      </c:lineChart>
      <c:catAx>
        <c:axId val="37199860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71999000"/>
        <c:crosses val="autoZero"/>
        <c:auto val="0"/>
        <c:lblAlgn val="ctr"/>
        <c:lblOffset val="100"/>
        <c:tickLblSkip val="1"/>
        <c:noMultiLvlLbl val="0"/>
      </c:catAx>
      <c:valAx>
        <c:axId val="371999000"/>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71998608"/>
        <c:crosses val="autoZero"/>
        <c:crossBetween val="between"/>
        <c:majorUnit val="2"/>
      </c:valAx>
      <c:valAx>
        <c:axId val="371996256"/>
        <c:scaling>
          <c:orientation val="minMax"/>
          <c:max val="12"/>
          <c:min val="-10"/>
        </c:scaling>
        <c:delete val="0"/>
        <c:axPos val="r"/>
        <c:numFmt formatCode="General" sourceLinked="1"/>
        <c:majorTickMark val="none"/>
        <c:minorTickMark val="none"/>
        <c:tickLblPos val="none"/>
        <c:spPr>
          <a:ln>
            <a:noFill/>
          </a:ln>
        </c:spPr>
        <c:crossAx val="372000960"/>
        <c:crosses val="max"/>
        <c:crossBetween val="between"/>
        <c:majorUnit val="2"/>
      </c:valAx>
      <c:catAx>
        <c:axId val="372000960"/>
        <c:scaling>
          <c:orientation val="minMax"/>
        </c:scaling>
        <c:delete val="0"/>
        <c:axPos val="t"/>
        <c:numFmt formatCode="General" sourceLinked="1"/>
        <c:majorTickMark val="none"/>
        <c:minorTickMark val="none"/>
        <c:tickLblPos val="none"/>
        <c:spPr>
          <a:ln>
            <a:noFill/>
          </a:ln>
        </c:spPr>
        <c:crossAx val="37199625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371994688"/>
        <c:axId val="372001744"/>
      </c:barChart>
      <c:catAx>
        <c:axId val="37199468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72001744"/>
        <c:crosses val="autoZero"/>
        <c:auto val="0"/>
        <c:lblAlgn val="ctr"/>
        <c:lblOffset val="100"/>
        <c:tickLblSkip val="1"/>
        <c:noMultiLvlLbl val="0"/>
      </c:catAx>
      <c:valAx>
        <c:axId val="372001744"/>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71994688"/>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71997432"/>
        <c:axId val="372000176"/>
      </c:barChart>
      <c:catAx>
        <c:axId val="37199743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72000176"/>
        <c:crosses val="autoZero"/>
        <c:auto val="0"/>
        <c:lblAlgn val="ctr"/>
        <c:lblOffset val="0"/>
        <c:tickLblSkip val="1"/>
        <c:tickMarkSkip val="1"/>
        <c:noMultiLvlLbl val="0"/>
      </c:catAx>
      <c:valAx>
        <c:axId val="37200017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7199743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3592519685042"/>
          <c:y val="0.12384375"/>
          <c:w val="0.49992814960629922"/>
          <c:h val="0.7498922244094488"/>
        </c:manualLayout>
      </c:layout>
      <c:doughnutChart>
        <c:varyColors val="1"/>
        <c:ser>
          <c:idx val="0"/>
          <c:order val="0"/>
          <c:tx>
            <c:strRef>
              <c:f>Sheet1!$B$1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rgbClr val="FFC000"/>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rgbClr val="C00000"/>
              </a:solidFill>
              <a:ln>
                <a:noFill/>
              </a:ln>
              <a:effectLst>
                <a:outerShdw blurRad="254000" sx="102000" sy="102000" algn="ctr" rotWithShape="0">
                  <a:prstClr val="black">
                    <a:alpha val="20000"/>
                  </a:prstClr>
                </a:outerShdw>
              </a:effectLst>
            </c:spPr>
          </c:dPt>
          <c:dLbls>
            <c:dLbl>
              <c:idx val="0"/>
              <c:layout>
                <c:manualLayout>
                  <c:x val="9.7916666666666596E-2"/>
                  <c:y val="-0.125"/>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1874999999999983"/>
                  <c:y val="-0.1437500000000000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7291666666666666"/>
                  <c:y val="0.14999999999999988"/>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9166666666666668"/>
                  <c:y val="0.1468750000000000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8541666666666667"/>
                  <c:y val="-6.25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5000000000000005"/>
                  <c:y val="-0.1125"/>
                </c:manualLayout>
              </c:layout>
              <c:showLegendKey val="0"/>
              <c:showVal val="0"/>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18 to 24</c:v>
                </c:pt>
                <c:pt idx="1">
                  <c:v>25 to 34</c:v>
                </c:pt>
                <c:pt idx="2">
                  <c:v>35 to 44</c:v>
                </c:pt>
                <c:pt idx="3">
                  <c:v>45 to 54</c:v>
                </c:pt>
                <c:pt idx="4">
                  <c:v>55 to 64</c:v>
                </c:pt>
                <c:pt idx="5">
                  <c:v>65+</c:v>
                </c:pt>
              </c:strCache>
            </c:strRef>
          </c:cat>
          <c:val>
            <c:numRef>
              <c:f>Sheet1!$B$2:$B$7</c:f>
              <c:numCache>
                <c:formatCode>General</c:formatCode>
                <c:ptCount val="6"/>
                <c:pt idx="0">
                  <c:v>0.14000000000000001</c:v>
                </c:pt>
                <c:pt idx="1">
                  <c:v>0.24</c:v>
                </c:pt>
                <c:pt idx="2">
                  <c:v>0.24</c:v>
                </c:pt>
                <c:pt idx="3">
                  <c:v>0.14000000000000001</c:v>
                </c:pt>
                <c:pt idx="4">
                  <c:v>0.08</c:v>
                </c:pt>
                <c:pt idx="5">
                  <c:v>0.16</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3592519685042"/>
          <c:y val="0.12384375"/>
          <c:w val="0.49992814960629922"/>
          <c:h val="0.7498922244094488"/>
        </c:manualLayout>
      </c:layout>
      <c:doughnutChart>
        <c:varyColors val="1"/>
        <c:ser>
          <c:idx val="0"/>
          <c:order val="0"/>
          <c:tx>
            <c:strRef>
              <c:f>Sheet1!$B$1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rgbClr val="FFC000"/>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rgbClr val="C00000"/>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dLbl>
              <c:idx val="0"/>
              <c:layout>
                <c:manualLayout>
                  <c:x val="0.15624999999999992"/>
                  <c:y val="-0.18576968503937008"/>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1874999999999983"/>
                  <c:y val="-0.1437500000000000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2.0833333333334096E-3"/>
                  <c:y val="0.13074335629921249"/>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9166666666666668"/>
                  <c:y val="0.1468750000000000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20833333333333334"/>
                  <c:y val="1.5625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9583333333333333"/>
                  <c:y val="-0.121875"/>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3.125E-2"/>
                  <c:y val="-0.1790179625984252"/>
                </c:manualLayout>
              </c:layout>
              <c:showLegendKey val="0"/>
              <c:showVal val="0"/>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Less than $25,000</c:v>
                </c:pt>
                <c:pt idx="1">
                  <c:v>$25,000 - $49,999</c:v>
                </c:pt>
                <c:pt idx="2">
                  <c:v>$50,000 - $74,999</c:v>
                </c:pt>
                <c:pt idx="3">
                  <c:v>$75,000 - $99,999</c:v>
                </c:pt>
                <c:pt idx="4">
                  <c:v>$100,000 - $149,999</c:v>
                </c:pt>
                <c:pt idx="5">
                  <c:v>$150,000 - $149,999</c:v>
                </c:pt>
                <c:pt idx="6">
                  <c:v>$200,000+</c:v>
                </c:pt>
              </c:strCache>
            </c:strRef>
          </c:cat>
          <c:val>
            <c:numRef>
              <c:f>Sheet1!$B$2:$B$8</c:f>
              <c:numCache>
                <c:formatCode>General</c:formatCode>
                <c:ptCount val="7"/>
                <c:pt idx="0">
                  <c:v>0.19</c:v>
                </c:pt>
                <c:pt idx="1">
                  <c:v>0.24</c:v>
                </c:pt>
                <c:pt idx="2">
                  <c:v>0.16</c:v>
                </c:pt>
                <c:pt idx="3">
                  <c:v>0.16</c:v>
                </c:pt>
                <c:pt idx="4">
                  <c:v>0.11</c:v>
                </c:pt>
                <c:pt idx="5">
                  <c:v>0.03</c:v>
                </c:pt>
                <c:pt idx="6">
                  <c:v>0.11</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9.emf"/></Relationships>
</file>

<file path=ppt/drawings/drawing1.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6/2/2015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10</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112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601667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113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57815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114</a:t>
            </a:fld>
            <a:endParaRPr lang="en-US" dirty="0"/>
          </a:p>
        </p:txBody>
      </p:sp>
    </p:spTree>
    <p:extLst>
      <p:ext uri="{BB962C8B-B14F-4D97-AF65-F5344CB8AC3E}">
        <p14:creationId xmlns:p14="http://schemas.microsoft.com/office/powerpoint/2010/main" val="31473357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312891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118</a:t>
            </a:fld>
            <a:endParaRPr lang="en-US" noProof="0" dirty="0"/>
          </a:p>
        </p:txBody>
      </p:sp>
    </p:spTree>
    <p:extLst>
      <p:ext uri="{BB962C8B-B14F-4D97-AF65-F5344CB8AC3E}">
        <p14:creationId xmlns:p14="http://schemas.microsoft.com/office/powerpoint/2010/main" val="41583907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119</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21816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122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123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68924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124</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462714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125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575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11</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33421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127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81512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563786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21490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130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131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49518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132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0498101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133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101109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134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135</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8149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6AD1B7F-9E72-4066-844D-6D8869EC61BB}" type="slidenum">
              <a:rPr lang="en-US" altLang="en-US" sz="1000" smtClean="0"/>
              <a:pPr>
                <a:lnSpc>
                  <a:spcPct val="100000"/>
                </a:lnSpc>
                <a:spcBef>
                  <a:spcPct val="0"/>
                </a:spcBef>
                <a:buClrTx/>
                <a:buSzTx/>
                <a:buFontTx/>
                <a:buNone/>
              </a:pPr>
              <a:t>12</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1491923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8176732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80392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898946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369272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140</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824125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144</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702613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648089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619310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10985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61392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D147EA3-C031-49BF-9F16-34128A594123}" type="slidenum">
              <a:rPr lang="en-US" altLang="en-US" sz="1000"/>
              <a:pPr algn="ctr" eaLnBrk="1" hangingPunct="1">
                <a:lnSpc>
                  <a:spcPct val="100000"/>
                </a:lnSpc>
                <a:spcBef>
                  <a:spcPct val="0"/>
                </a:spcBef>
                <a:buClrTx/>
                <a:buSzTx/>
                <a:buFontTx/>
                <a:buNone/>
              </a:pPr>
              <a:t>13</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9144566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17371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150</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919329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637879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466222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153</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349623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154</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834810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156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932852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159</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579356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160</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846082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161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34656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85CDBCF-DA01-4454-8083-16A3D175B9E5}" type="slidenum">
              <a:rPr lang="en-US" altLang="en-US" sz="1000"/>
              <a:pPr algn="ctr" eaLnBrk="1" hangingPunct="1">
                <a:lnSpc>
                  <a:spcPct val="100000"/>
                </a:lnSpc>
                <a:spcBef>
                  <a:spcPct val="0"/>
                </a:spcBef>
                <a:buClrTx/>
                <a:buSzTx/>
                <a:buFontTx/>
                <a:buNone/>
              </a:pPr>
              <a:t>14</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1894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3461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8500"/>
            <a:ext cx="4648200" cy="3486150"/>
          </a:xfrm>
          <a:ln/>
        </p:spPr>
      </p:sp>
      <p:sp>
        <p:nvSpPr>
          <p:cNvPr id="34819"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2719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4354643-C667-438E-82D7-5032601BAF3C}" type="slidenum">
              <a:rPr lang="en-US" altLang="en-US" sz="1000"/>
              <a:pPr algn="ctr" eaLnBrk="1" hangingPunct="1">
                <a:lnSpc>
                  <a:spcPct val="100000"/>
                </a:lnSpc>
                <a:spcBef>
                  <a:spcPct val="0"/>
                </a:spcBef>
                <a:buClrTx/>
                <a:buSzTx/>
                <a:buFontTx/>
                <a:buNone/>
              </a:pPr>
              <a:t>17</a:t>
            </a:fld>
            <a:endParaRPr lang="en-US" altLang="en-US" sz="10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21789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18</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5187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19</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319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20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09674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21</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1506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22</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48494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35806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884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25</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10683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26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1765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27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08434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28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19686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372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51008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30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0820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31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45851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32</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782998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33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1511088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34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0678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35</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878072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36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7954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629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38</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0786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2198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022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40</a:t>
            </a:fld>
            <a:endParaRPr lang="en-US" sz="1000"/>
          </a:p>
        </p:txBody>
      </p:sp>
    </p:spTree>
    <p:extLst>
      <p:ext uri="{BB962C8B-B14F-4D97-AF65-F5344CB8AC3E}">
        <p14:creationId xmlns:p14="http://schemas.microsoft.com/office/powerpoint/2010/main" val="653814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83954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49360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43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47280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45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602541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47</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7789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48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142537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49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0773365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50</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87912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51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08169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5</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61488FDF-B10F-4D0A-9F87-BD966162DAB6}" type="slidenum">
              <a:rPr lang="en-US" sz="1000"/>
              <a:pPr algn="ctr" defTabSz="912387"/>
              <a:t>52</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4153813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54</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971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55</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459102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4948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5210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94903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1905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44380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8836291"/>
            <a:ext cx="690779" cy="245831"/>
          </a:xfrm>
        </p:spPr>
        <p:txBody>
          <a:bodyPr/>
          <a:lstStyle/>
          <a:p>
            <a:pPr>
              <a:defRPr/>
            </a:pPr>
            <a:fld id="{3A6B90E8-B186-4EE7-9831-1401031F6C6C}" type="slidenum">
              <a:rPr lang="en-US" smtClean="0">
                <a:solidFill>
                  <a:srgbClr val="000000"/>
                </a:solidFill>
              </a:rPr>
              <a:pPr>
                <a:defRPr/>
              </a:pPr>
              <a:t>61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27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64154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6</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63</a:t>
            </a:fld>
            <a:endParaRPr lang="en-US" smtClean="0"/>
          </a:p>
        </p:txBody>
      </p:sp>
    </p:spTree>
    <p:extLst>
      <p:ext uri="{BB962C8B-B14F-4D97-AF65-F5344CB8AC3E}">
        <p14:creationId xmlns:p14="http://schemas.microsoft.com/office/powerpoint/2010/main" val="18769423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92938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65</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472059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0897347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21324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92837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69</a:t>
            </a:fld>
            <a:endParaRPr lang="en-US" smtClean="0"/>
          </a:p>
        </p:txBody>
      </p:sp>
    </p:spTree>
    <p:extLst>
      <p:ext uri="{BB962C8B-B14F-4D97-AF65-F5344CB8AC3E}">
        <p14:creationId xmlns:p14="http://schemas.microsoft.com/office/powerpoint/2010/main" val="23703175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70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441901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74847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085167" y="9046823"/>
            <a:ext cx="690779" cy="247989"/>
          </a:xfrm>
        </p:spPr>
        <p:txBody>
          <a:bodyPr/>
          <a:lstStyle/>
          <a:p>
            <a:pPr defTabSz="928531">
              <a:defRPr/>
            </a:pPr>
            <a:fld id="{997B1A37-7284-48D3-AB21-085E11E2C639}" type="slidenum">
              <a:rPr lang="en-US" smtClean="0">
                <a:solidFill>
                  <a:srgbClr val="000000"/>
                </a:solidFill>
              </a:rPr>
              <a:pPr defTabSz="928531">
                <a:defRPr/>
              </a:pPr>
              <a:t>72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55328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7</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73</a:t>
            </a:fld>
            <a:endParaRPr lang="en-US" smtClean="0"/>
          </a:p>
        </p:txBody>
      </p:sp>
    </p:spTree>
    <p:extLst>
      <p:ext uri="{BB962C8B-B14F-4D97-AF65-F5344CB8AC3E}">
        <p14:creationId xmlns:p14="http://schemas.microsoft.com/office/powerpoint/2010/main" val="13817036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74</a:t>
            </a:fld>
            <a:endParaRPr lang="en-US" smtClean="0"/>
          </a:p>
        </p:txBody>
      </p:sp>
    </p:spTree>
    <p:extLst>
      <p:ext uri="{BB962C8B-B14F-4D97-AF65-F5344CB8AC3E}">
        <p14:creationId xmlns:p14="http://schemas.microsoft.com/office/powerpoint/2010/main" val="629387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1249371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6934537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425417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972009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79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12325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544031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82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7196078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83</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252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968655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85</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7485235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86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585197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87</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34959838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347580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89</a:t>
            </a:fld>
            <a:endParaRPr lang="en-US" smtClean="0"/>
          </a:p>
        </p:txBody>
      </p:sp>
    </p:spTree>
    <p:extLst>
      <p:ext uri="{BB962C8B-B14F-4D97-AF65-F5344CB8AC3E}">
        <p14:creationId xmlns:p14="http://schemas.microsoft.com/office/powerpoint/2010/main" val="18485322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90</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55756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97369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93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9984492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043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9</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100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66431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101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04093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102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901182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103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98209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105</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9460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071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107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1135872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109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966435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22282527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3371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0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74.vml"/><Relationship Id="rId5" Type="http://schemas.openxmlformats.org/officeDocument/2006/relationships/image" Target="../media/image94.emf"/><Relationship Id="rId4" Type="http://schemas.openxmlformats.org/officeDocument/2006/relationships/oleObject" Target="../embeddings/Microsoft_Excel_97-2003_Worksheet1.xls"/></Relationships>
</file>

<file path=ppt/slides/_rels/slide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95.emf"/><Relationship Id="rId4" Type="http://schemas.openxmlformats.org/officeDocument/2006/relationships/oleObject" Target="../embeddings/oleObject75.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6.xml"/><Relationship Id="rId1" Type="http://schemas.openxmlformats.org/officeDocument/2006/relationships/vmlDrawing" Target="../drawings/vmlDrawing76.vml"/><Relationship Id="rId4" Type="http://schemas.openxmlformats.org/officeDocument/2006/relationships/image" Target="../media/image96.emf"/></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97.emf"/><Relationship Id="rId4" Type="http://schemas.openxmlformats.org/officeDocument/2006/relationships/oleObject" Target="../embeddings/oleObject7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http://www.bls.gov/news.release/cewbd.t08.htm" TargetMode="Externa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image" Target="../media/image98.emf"/><Relationship Id="rId5" Type="http://schemas.openxmlformats.org/officeDocument/2006/relationships/oleObject" Target="../embeddings/Microsoft_Excel_97-2003_Worksheet2.xls"/><Relationship Id="rId4" Type="http://schemas.openxmlformats.org/officeDocument/2006/relationships/oleObject" Target="../embeddings/oleObject78.bin"/></Relationships>
</file>

<file path=ppt/slides/_rels/slide11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100.emf"/><Relationship Id="rId4" Type="http://schemas.openxmlformats.org/officeDocument/2006/relationships/oleObject" Target="../embeddings/oleObject79.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101.emf"/><Relationship Id="rId4" Type="http://schemas.openxmlformats.org/officeDocument/2006/relationships/oleObject" Target="../embeddings/oleObject80.bin"/></Relationships>
</file>

<file path=ppt/slides/_rels/slide1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image" Target="../media/image102.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image" Target="../media/image103.emf"/></Relationships>
</file>

<file path=ppt/slides/_rels/slide1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3.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9.xml"/><Relationship Id="rId1" Type="http://schemas.openxmlformats.org/officeDocument/2006/relationships/vmlDrawing" Target="../drawings/vmlDrawing83.vml"/><Relationship Id="rId6" Type="http://schemas.openxmlformats.org/officeDocument/2006/relationships/image" Target="../media/image104.emf"/><Relationship Id="rId5" Type="http://schemas.openxmlformats.org/officeDocument/2006/relationships/oleObject" Target="../embeddings/oleObject83.bin"/><Relationship Id="rId4" Type="http://schemas.openxmlformats.org/officeDocument/2006/relationships/notesSlide" Target="../notesSlides/notesSlide104.xml"/></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2.xml"/><Relationship Id="rId1" Type="http://schemas.openxmlformats.org/officeDocument/2006/relationships/vmlDrawing" Target="../drawings/vmlDrawing84.vml"/><Relationship Id="rId4" Type="http://schemas.openxmlformats.org/officeDocument/2006/relationships/image" Target="../media/image105.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2.xml"/><Relationship Id="rId1" Type="http://schemas.openxmlformats.org/officeDocument/2006/relationships/vmlDrawing" Target="../drawings/vmlDrawing85.vml"/><Relationship Id="rId4" Type="http://schemas.openxmlformats.org/officeDocument/2006/relationships/image" Target="../media/image106.emf"/></Relationships>
</file>

<file path=ppt/slides/_rels/slide1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107.emf"/><Relationship Id="rId4" Type="http://schemas.openxmlformats.org/officeDocument/2006/relationships/oleObject" Target="../embeddings/oleObject86.bin"/></Relationships>
</file>

<file path=ppt/slides/_rels/slide1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image" Target="../media/image109.png"/></Relationships>
</file>

<file path=ppt/slides/_rels/slide1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12.emf"/><Relationship Id="rId4" Type="http://schemas.openxmlformats.org/officeDocument/2006/relationships/oleObject" Target="../embeddings/oleObject87.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88.vml"/><Relationship Id="rId5" Type="http://schemas.openxmlformats.org/officeDocument/2006/relationships/image" Target="../media/image113.emf"/><Relationship Id="rId4" Type="http://schemas.openxmlformats.org/officeDocument/2006/relationships/oleObject" Target="../embeddings/oleObject88.bin"/></Relationships>
</file>

<file path=ppt/slides/_rels/slide12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www.iii.org/article/a-letter-to-the-editor-about-workers-compensation"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120.xml"/><Relationship Id="rId1" Type="http://schemas.openxmlformats.org/officeDocument/2006/relationships/slideLayout" Target="../slideLayouts/slideLayout6.xml"/><Relationship Id="rId5" Type="http://schemas.openxmlformats.org/officeDocument/2006/relationships/image" Target="../media/image117.png"/><Relationship Id="rId4" Type="http://schemas.openxmlformats.org/officeDocument/2006/relationships/image" Target="../media/image116.png"/></Relationships>
</file>

<file path=ppt/slides/_rels/slide137.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21.xml"/><Relationship Id="rId1" Type="http://schemas.openxmlformats.org/officeDocument/2006/relationships/slideLayout" Target="../slideLayouts/slideLayout6.xml"/><Relationship Id="rId5" Type="http://schemas.openxmlformats.org/officeDocument/2006/relationships/image" Target="../media/image120.png"/><Relationship Id="rId4" Type="http://schemas.openxmlformats.org/officeDocument/2006/relationships/image" Target="../media/image119.png"/></Relationships>
</file>

<file path=ppt/slides/_rels/slide13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122.xml"/><Relationship Id="rId1" Type="http://schemas.openxmlformats.org/officeDocument/2006/relationships/slideLayout" Target="../slideLayouts/slideLayout6.xml"/><Relationship Id="rId6" Type="http://schemas.openxmlformats.org/officeDocument/2006/relationships/image" Target="../media/image124.png"/><Relationship Id="rId5" Type="http://schemas.openxmlformats.org/officeDocument/2006/relationships/image" Target="../media/image123.jpg"/><Relationship Id="rId4" Type="http://schemas.openxmlformats.org/officeDocument/2006/relationships/image" Target="../media/image122.JPG"/></Relationships>
</file>

<file path=ppt/slides/_rels/slide1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23.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1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6.xml"/><Relationship Id="rId1" Type="http://schemas.openxmlformats.org/officeDocument/2006/relationships/vmlDrawing" Target="../drawings/vmlDrawing89.vml"/><Relationship Id="rId4" Type="http://schemas.openxmlformats.org/officeDocument/2006/relationships/image" Target="../media/image127.emf"/></Relationships>
</file>

<file path=ppt/slides/_rels/slide143.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26.xml"/><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53.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129.emf"/><Relationship Id="rId4" Type="http://schemas.openxmlformats.org/officeDocument/2006/relationships/oleObject" Target="../embeddings/oleObject90.bin"/></Relationships>
</file>

<file path=ppt/slides/_rels/slide15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157.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32.jp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160.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38.xml"/><Relationship Id="rId1" Type="http://schemas.openxmlformats.org/officeDocument/2006/relationships/slideLayout" Target="../slideLayouts/slideLayout6.xml"/><Relationship Id="rId4" Type="http://schemas.openxmlformats.org/officeDocument/2006/relationships/image" Target="../media/image134.jpeg"/></Relationships>
</file>

<file path=ppt/slides/_rels/slide161.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hyperlink" Target="http://www.bls.gov/ces/home.htm" TargetMode="Externa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hyperlink" Target="http://www.census.gov/construction/c30/historical_data.html" TargetMode="Externa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hyperlink" Target="http://research.stlouisfed.org/fred2/series/WASCUR"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hyperlink" Target="http://research.stlouisfed.org/fred2/series/WASCUR" TargetMode="Externa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hyperlink" Target="http://www.census.gov/construction/c30/c30index.html" TargetMode="Externa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hyperlink" Target="http://www.census.gov/construction/c30/c30index.html" TargetMode="Externa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hyperlink" Target="http://www.census.gov/construction/c30/historical_data.html" TargetMode="Externa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30.emf"/><Relationship Id="rId5" Type="http://schemas.openxmlformats.org/officeDocument/2006/relationships/oleObject" Target="../embeddings/oleObject24.bin"/><Relationship Id="rId4" Type="http://schemas.openxmlformats.org/officeDocument/2006/relationships/hyperlink" Target="http://data.bls.gov/"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hyperlink" Target="http://data.bls.gov/" TargetMode="External"/><Relationship Id="rId5" Type="http://schemas.openxmlformats.org/officeDocument/2006/relationships/image" Target="../media/image32.e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hyperlink" Target="http://www.ism.ws/ismreport/mfgrob.cfm" TargetMode="Externa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hyperlink" Target="http://www.census.gov/manufacturing/m3/" TargetMode="Externa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hyperlink" Target="http://www.census.gov/manufacturing/m3/" TargetMode="External"/><Relationship Id="rId5" Type="http://schemas.openxmlformats.org/officeDocument/2006/relationships/image" Target="../media/image36.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37.emf"/><Relationship Id="rId5" Type="http://schemas.openxmlformats.org/officeDocument/2006/relationships/oleObject" Target="../embeddings/oleObject31.bin"/><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3.bin"/></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image" Target="../media/image40.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41.emf"/><Relationship Id="rId5" Type="http://schemas.openxmlformats.org/officeDocument/2006/relationships/oleObject" Target="../embeddings/oleObject35.bin"/><Relationship Id="rId4" Type="http://schemas.openxmlformats.org/officeDocument/2006/relationships/hyperlink" Target="http://data.bls.gov/" TargetMode="Externa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image" Target="../media/image43.emf"/></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44.emf"/><Relationship Id="rId5" Type="http://schemas.openxmlformats.org/officeDocument/2006/relationships/oleObject" Target="../embeddings/oleObject37.bin"/><Relationship Id="rId4" Type="http://schemas.openxmlformats.org/officeDocument/2006/relationships/hyperlink" Target="http://www.bls.gov/data/#employment"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45.emf"/><Relationship Id="rId5" Type="http://schemas.openxmlformats.org/officeDocument/2006/relationships/oleObject" Target="../embeddings/oleObject38.bin"/><Relationship Id="rId4" Type="http://schemas.openxmlformats.org/officeDocument/2006/relationships/hyperlink" Target="http://www.bls.gov/data/"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46.emf"/><Relationship Id="rId5" Type="http://schemas.openxmlformats.org/officeDocument/2006/relationships/oleObject" Target="../embeddings/oleObject39.bin"/><Relationship Id="rId4" Type="http://schemas.openxmlformats.org/officeDocument/2006/relationships/hyperlink" Target="http://www.bls.gov/data/"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7.emf"/><Relationship Id="rId5" Type="http://schemas.openxmlformats.org/officeDocument/2006/relationships/oleObject" Target="../embeddings/oleObject40.bin"/><Relationship Id="rId4" Type="http://schemas.openxmlformats.org/officeDocument/2006/relationships/hyperlink" Target="http://www.bls.gov/news.release/empsit.a.htm" TargetMode="Externa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image" Target="../media/image48.emf"/></Relationships>
</file>

<file path=ppt/slides/_rels/slide5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42.vml"/><Relationship Id="rId6" Type="http://schemas.openxmlformats.org/officeDocument/2006/relationships/image" Target="../media/image56.emf"/><Relationship Id="rId5" Type="http://schemas.openxmlformats.org/officeDocument/2006/relationships/oleObject" Target="../embeddings/oleObject42.bin"/><Relationship Id="rId4"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43.vml"/><Relationship Id="rId6" Type="http://schemas.openxmlformats.org/officeDocument/2006/relationships/image" Target="../media/image57.emf"/><Relationship Id="rId5" Type="http://schemas.openxmlformats.org/officeDocument/2006/relationships/oleObject" Target="../embeddings/oleObject43.bin"/><Relationship Id="rId4"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8.emf"/><Relationship Id="rId4" Type="http://schemas.openxmlformats.org/officeDocument/2006/relationships/oleObject" Target="../embeddings/oleObject4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9.emf"/><Relationship Id="rId4" Type="http://schemas.openxmlformats.org/officeDocument/2006/relationships/oleObject" Target="../embeddings/oleObject45.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6.vml"/><Relationship Id="rId6" Type="http://schemas.openxmlformats.org/officeDocument/2006/relationships/image" Target="../media/image60.emf"/><Relationship Id="rId5" Type="http://schemas.openxmlformats.org/officeDocument/2006/relationships/oleObject" Target="../embeddings/oleObject46.bin"/><Relationship Id="rId4"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1.emf"/><Relationship Id="rId4" Type="http://schemas.openxmlformats.org/officeDocument/2006/relationships/oleObject" Target="../embeddings/oleObject4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62.emf"/><Relationship Id="rId4" Type="http://schemas.openxmlformats.org/officeDocument/2006/relationships/oleObject" Target="../embeddings/oleObject4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49.vml"/><Relationship Id="rId6" Type="http://schemas.openxmlformats.org/officeDocument/2006/relationships/image" Target="../media/image64.emf"/><Relationship Id="rId5" Type="http://schemas.openxmlformats.org/officeDocument/2006/relationships/oleObject" Target="../embeddings/oleObject49.bin"/><Relationship Id="rId4" Type="http://schemas.openxmlformats.org/officeDocument/2006/relationships/notesSlide" Target="../notesSlides/notesSlide67.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6.emf"/><Relationship Id="rId4" Type="http://schemas.openxmlformats.org/officeDocument/2006/relationships/oleObject" Target="../embeddings/oleObject50.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1.vml"/><Relationship Id="rId6" Type="http://schemas.openxmlformats.org/officeDocument/2006/relationships/image" Target="../media/image67.emf"/><Relationship Id="rId5" Type="http://schemas.openxmlformats.org/officeDocument/2006/relationships/oleObject" Target="../embeddings/oleObject51.bin"/><Relationship Id="rId4" Type="http://schemas.openxmlformats.org/officeDocument/2006/relationships/notesSlide" Target="../notesSlides/notesSlide70.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52.vml"/><Relationship Id="rId6" Type="http://schemas.openxmlformats.org/officeDocument/2006/relationships/image" Target="../media/image68.emf"/><Relationship Id="rId5" Type="http://schemas.openxmlformats.org/officeDocument/2006/relationships/oleObject" Target="../embeddings/oleObject52.bin"/><Relationship Id="rId4" Type="http://schemas.openxmlformats.org/officeDocument/2006/relationships/notesSlide" Target="../notesSlides/notesSlide7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9.emf"/><Relationship Id="rId4" Type="http://schemas.openxmlformats.org/officeDocument/2006/relationships/oleObject" Target="../embeddings/oleObject53.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70.emf"/><Relationship Id="rId4" Type="http://schemas.openxmlformats.org/officeDocument/2006/relationships/oleObject" Target="../embeddings/oleObject54.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71.emf"/><Relationship Id="rId4" Type="http://schemas.openxmlformats.org/officeDocument/2006/relationships/oleObject" Target="../embeddings/oleObject55.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72.emf"/><Relationship Id="rId4" Type="http://schemas.openxmlformats.org/officeDocument/2006/relationships/oleObject" Target="../embeddings/oleObject56.bin"/></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73.emf"/><Relationship Id="rId4" Type="http://schemas.openxmlformats.org/officeDocument/2006/relationships/oleObject" Target="../embeddings/oleObject57.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74.emf"/></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75.emf"/><Relationship Id="rId5" Type="http://schemas.openxmlformats.org/officeDocument/2006/relationships/oleObject" Target="../embeddings/oleObject59.bin"/><Relationship Id="rId4" Type="http://schemas.openxmlformats.org/officeDocument/2006/relationships/hyperlink" Target="http://www.federalreserve.gov/releases/h15/data.htm" TargetMode="Externa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6.emf"/><Relationship Id="rId4" Type="http://schemas.openxmlformats.org/officeDocument/2006/relationships/oleObject" Target="../embeddings/oleObject60.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7.emf"/><Relationship Id="rId4" Type="http://schemas.openxmlformats.org/officeDocument/2006/relationships/oleObject" Target="../embeddings/oleObject61.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8.emf"/><Relationship Id="rId4" Type="http://schemas.openxmlformats.org/officeDocument/2006/relationships/oleObject" Target="../embeddings/oleObject62.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9.emf"/><Relationship Id="rId4" Type="http://schemas.openxmlformats.org/officeDocument/2006/relationships/oleObject" Target="../embeddings/oleObject6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80.emf"/><Relationship Id="rId4" Type="http://schemas.openxmlformats.org/officeDocument/2006/relationships/oleObject" Target="../embeddings/oleObject64.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81.emf"/><Relationship Id="rId4" Type="http://schemas.openxmlformats.org/officeDocument/2006/relationships/oleObject" Target="../embeddings/oleObject65.bin"/></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8.xml"/><Relationship Id="rId1" Type="http://schemas.openxmlformats.org/officeDocument/2006/relationships/vmlDrawing" Target="../drawings/vmlDrawing66.vml"/><Relationship Id="rId6" Type="http://schemas.openxmlformats.org/officeDocument/2006/relationships/image" Target="../media/image82.emf"/><Relationship Id="rId5" Type="http://schemas.openxmlformats.org/officeDocument/2006/relationships/oleObject" Target="../embeddings/oleObject66.bin"/><Relationship Id="rId4"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3.emf"/><Relationship Id="rId4" Type="http://schemas.openxmlformats.org/officeDocument/2006/relationships/oleObject" Target="../embeddings/oleObject67.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2.xml"/><Relationship Id="rId1" Type="http://schemas.openxmlformats.org/officeDocument/2006/relationships/vmlDrawing" Target="../drawings/vmlDrawing68.vml"/><Relationship Id="rId4" Type="http://schemas.openxmlformats.org/officeDocument/2006/relationships/image" Target="../media/image84.e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5.emf"/><Relationship Id="rId4" Type="http://schemas.openxmlformats.org/officeDocument/2006/relationships/oleObject" Target="../embeddings/oleObject69.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86.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71.vml"/><Relationship Id="rId4" Type="http://schemas.openxmlformats.org/officeDocument/2006/relationships/image" Target="../media/image87.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2.xml"/><Relationship Id="rId1" Type="http://schemas.openxmlformats.org/officeDocument/2006/relationships/vmlDrawing" Target="../drawings/vmlDrawing72.vml"/><Relationship Id="rId4" Type="http://schemas.openxmlformats.org/officeDocument/2006/relationships/image" Target="../media/image88.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73.vml"/><Relationship Id="rId4" Type="http://schemas.openxmlformats.org/officeDocument/2006/relationships/image" Target="../media/image89.emf"/></Relationships>
</file>

<file path=ppt/slides/_rels/slide9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21353"/>
            <a:ext cx="9104313" cy="2394502"/>
          </a:xfrm>
          <a:ln/>
        </p:spPr>
        <p:txBody>
          <a:bodyPr/>
          <a:lstStyle/>
          <a:p>
            <a:r>
              <a:rPr lang="en-US" sz="4400" dirty="0" smtClean="0"/>
              <a:t>Workers Compensation and the New Economy:</a:t>
            </a:r>
            <a:br>
              <a:rPr lang="en-US" sz="4400" dirty="0" smtClean="0"/>
            </a:br>
            <a:r>
              <a:rPr lang="en-US" sz="4400" i="1" dirty="0" smtClean="0"/>
              <a:t>Trends, Challenges and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76020" y="4666116"/>
            <a:ext cx="8952271" cy="1220334"/>
          </a:xfrm>
        </p:spPr>
        <p:txBody>
          <a:bodyPr/>
          <a:lstStyle/>
          <a:p>
            <a:pPr>
              <a:lnSpc>
                <a:spcPct val="80000"/>
              </a:lnSpc>
            </a:pPr>
            <a:r>
              <a:rPr lang="en-US" dirty="0" smtClean="0"/>
              <a:t>Insurance Information Institute</a:t>
            </a:r>
          </a:p>
          <a:p>
            <a:pPr>
              <a:lnSpc>
                <a:spcPct val="80000"/>
              </a:lnSpc>
            </a:pPr>
            <a:r>
              <a:rPr lang="en-US" dirty="0" smtClean="0"/>
              <a:t>June 1,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10</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701"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10</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100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8208404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101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ext uri="{D42A27DB-BD31-4B8C-83A1-F6EECF244321}">
                <p14:modId xmlns:p14="http://schemas.microsoft.com/office/powerpoint/2010/main" val="350934289"/>
              </p:ext>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834399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102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5896627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103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4903426" y="1904254"/>
            <a:ext cx="2573699" cy="1121187"/>
          </a:xfrm>
          <a:prstGeom prst="wedgeRectCallout">
            <a:avLst>
              <a:gd name="adj1" fmla="val -33525"/>
              <a:gd name="adj2" fmla="val 98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
        <p:nvSpPr>
          <p:cNvPr id="2" name="Rectangle 1"/>
          <p:cNvSpPr/>
          <p:nvPr/>
        </p:nvSpPr>
        <p:spPr>
          <a:xfrm>
            <a:off x="5186363" y="3571876"/>
            <a:ext cx="285750" cy="233293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909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21533"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104</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70504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WC COST DRIVERS</a:t>
            </a:r>
            <a:endParaRPr lang="en-US" sz="2800" b="1" dirty="0">
              <a:solidFill>
                <a:schemeClr val="bg1"/>
              </a:solidFill>
            </a:endParaRPr>
          </a:p>
        </p:txBody>
      </p:sp>
      <p:sp>
        <p:nvSpPr>
          <p:cNvPr id="109574" name="TextBox 5"/>
          <p:cNvSpPr txBox="1">
            <a:spLocks noChangeArrowheads="1"/>
          </p:cNvSpPr>
          <p:nvPr/>
        </p:nvSpPr>
        <p:spPr bwMode="auto">
          <a:xfrm>
            <a:off x="662781" y="4375150"/>
            <a:ext cx="7854950" cy="584775"/>
          </a:xfrm>
          <a:prstGeom prst="rect">
            <a:avLst/>
          </a:prstGeom>
          <a:noFill/>
          <a:ln w="9525">
            <a:noFill/>
            <a:miter lim="800000"/>
            <a:headEnd/>
            <a:tailEnd/>
          </a:ln>
        </p:spPr>
        <p:txBody>
          <a:bodyPr wrap="square">
            <a:spAutoFit/>
          </a:bodyPr>
          <a:lstStyle/>
          <a:p>
            <a:pPr algn="ctr"/>
            <a:r>
              <a:rPr lang="en-US" sz="3200" b="1" dirty="0" smtClean="0">
                <a:solidFill>
                  <a:srgbClr val="225A7A"/>
                </a:solidFill>
              </a:rPr>
              <a:t>Medical and Indemnity Factors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Tree>
    <p:extLst>
      <p:ext uri="{BB962C8B-B14F-4D97-AF65-F5344CB8AC3E}">
        <p14:creationId xmlns:p14="http://schemas.microsoft.com/office/powerpoint/2010/main" val="1688914502"/>
      </p:ext>
    </p:extLst>
  </p:cSld>
  <p:clrMapOvr>
    <a:masterClrMapping/>
  </p:clrMapOvr>
  <p:transition>
    <p:zoom dir="in"/>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106</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65112790"/>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84875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ext uri="{D42A27DB-BD31-4B8C-83A1-F6EECF244321}">
                <p14:modId xmlns:p14="http://schemas.microsoft.com/office/powerpoint/2010/main" val="2497329611"/>
              </p:ext>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18481"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dirty="0"/>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949165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3812848085"/>
              </p:ext>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80897" name="Chart" r:id="rId3" imgW="8629689" imgH="5514774" progId="MSGraph.Chart.8">
                  <p:embed followColorScheme="full"/>
                </p:oleObj>
              </mc:Choice>
              <mc:Fallback>
                <p:oleObj name="Chart" r:id="rId3" imgW="8629689" imgH="5514774"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1179891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109</a:t>
            </a:fld>
            <a:endParaRPr lang="en-US" smtClean="0"/>
          </a:p>
        </p:txBody>
      </p:sp>
      <p:sp>
        <p:nvSpPr>
          <p:cNvPr id="66566" name="Rectangle 11"/>
          <p:cNvSpPr>
            <a:spLocks noGrp="1" noChangeArrowheads="1"/>
          </p:cNvSpPr>
          <p:nvPr>
            <p:ph type="title"/>
          </p:nvPr>
        </p:nvSpPr>
        <p:spPr/>
        <p:txBody>
          <a:bodyPr/>
          <a:lstStyle/>
          <a:p>
            <a:r>
              <a:rPr lang="en-US" dirty="0" smtClean="0"/>
              <a:t>States with Top 5 Highest Approved Indemnity Loss Ratio Trend*</a:t>
            </a:r>
          </a:p>
        </p:txBody>
      </p:sp>
      <p:graphicFrame>
        <p:nvGraphicFramePr>
          <p:cNvPr id="66562" name="Object 4"/>
          <p:cNvGraphicFramePr>
            <a:graphicFrameLocks noChangeAspect="1"/>
          </p:cNvGraphicFramePr>
          <p:nvPr>
            <p:extLst>
              <p:ext uri="{D42A27DB-BD31-4B8C-83A1-F6EECF244321}">
                <p14:modId xmlns:p14="http://schemas.microsoft.com/office/powerpoint/2010/main" val="2511554999"/>
              </p:ext>
            </p:extLst>
          </p:nvPr>
        </p:nvGraphicFramePr>
        <p:xfrm>
          <a:off x="85725" y="2159325"/>
          <a:ext cx="8867775" cy="3771900"/>
        </p:xfrm>
        <a:graphic>
          <a:graphicData uri="http://schemas.openxmlformats.org/presentationml/2006/ole">
            <mc:AlternateContent xmlns:mc="http://schemas.openxmlformats.org/markup-compatibility/2006">
              <mc:Choice xmlns:v="urn:schemas-microsoft-com:vml" Requires="v">
                <p:oleObj spid="_x0000_s28299296"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85725" y="2159325"/>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85725" y="1612939"/>
            <a:ext cx="1290918"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Indemnity Trend (%)</a:t>
            </a:r>
            <a:endParaRPr lang="en-US" sz="1600" b="1" dirty="0">
              <a:solidFill>
                <a:srgbClr val="225A7A"/>
              </a:solidFill>
            </a:endParaRPr>
          </a:p>
        </p:txBody>
      </p:sp>
      <p:sp>
        <p:nvSpPr>
          <p:cNvPr id="1926153" name="AutoShape 9"/>
          <p:cNvSpPr>
            <a:spLocks noChangeArrowheads="1"/>
          </p:cNvSpPr>
          <p:nvPr/>
        </p:nvSpPr>
        <p:spPr bwMode="blackWhite">
          <a:xfrm>
            <a:off x="1757363" y="3712188"/>
            <a:ext cx="1928812" cy="1502750"/>
          </a:xfrm>
          <a:prstGeom prst="wedgeRectCallout">
            <a:avLst>
              <a:gd name="adj1" fmla="val 171868"/>
              <a:gd name="adj2" fmla="val -420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MD has among the “highest” indemnity loss ratio trends, though the figure is still negative</a:t>
            </a:r>
            <a:endParaRPr lang="en-US" sz="1600" b="1" dirty="0">
              <a:solidFill>
                <a:schemeClr val="bg1"/>
              </a:solidFill>
            </a:endParaRPr>
          </a:p>
        </p:txBody>
      </p:sp>
      <p:sp>
        <p:nvSpPr>
          <p:cNvPr id="16" name="Rectangle 4"/>
          <p:cNvSpPr>
            <a:spLocks noChangeArrowheads="1"/>
          </p:cNvSpPr>
          <p:nvPr/>
        </p:nvSpPr>
        <p:spPr bwMode="auto">
          <a:xfrm>
            <a:off x="-147918" y="6245525"/>
            <a:ext cx="9090212" cy="61247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smtClean="0"/>
              <a:t>*NCCI states only. Filings with effective dates between 10/1/14 and 9/1/15.</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 (2015 Regulatory and Legislative Trends Workshop, May 14, 2015); Insurance Information Institute.  </a:t>
            </a:r>
            <a:endParaRPr lang="en-US" sz="1100" dirty="0"/>
          </a:p>
        </p:txBody>
      </p:sp>
      <p:sp>
        <p:nvSpPr>
          <p:cNvPr id="2" name="Oval 1"/>
          <p:cNvSpPr/>
          <p:nvPr/>
        </p:nvSpPr>
        <p:spPr>
          <a:xfrm>
            <a:off x="6015037" y="5340793"/>
            <a:ext cx="428625" cy="2884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5"/>
          <p:cNvSpPr txBox="1">
            <a:spLocks noChangeArrowheads="1"/>
          </p:cNvSpPr>
          <p:nvPr/>
        </p:nvSpPr>
        <p:spPr bwMode="auto">
          <a:xfrm>
            <a:off x="2108199" y="1079501"/>
            <a:ext cx="5284787" cy="369332"/>
          </a:xfrm>
          <a:prstGeom prst="rect">
            <a:avLst/>
          </a:prstGeom>
          <a:noFill/>
          <a:ln w="9525">
            <a:noFill/>
            <a:miter lim="800000"/>
            <a:headEnd/>
            <a:tailEnd/>
          </a:ln>
        </p:spPr>
        <p:txBody>
          <a:bodyPr>
            <a:spAutoFit/>
          </a:bodyPr>
          <a:lstStyle/>
          <a:p>
            <a:pPr algn="ctr"/>
            <a:r>
              <a:rPr lang="en-US" b="1" dirty="0" smtClean="0">
                <a:solidFill>
                  <a:srgbClr val="2B7299"/>
                </a:solidFill>
              </a:rPr>
              <a:t>2014-2015 Rate Filing Season*</a:t>
            </a:r>
            <a:endParaRPr lang="en-US" b="1" dirty="0">
              <a:solidFill>
                <a:srgbClr val="2B7299"/>
              </a:solidFill>
            </a:endParaRPr>
          </a:p>
        </p:txBody>
      </p:sp>
    </p:spTree>
    <p:extLst>
      <p:ext uri="{BB962C8B-B14F-4D97-AF65-F5344CB8AC3E}">
        <p14:creationId xmlns:p14="http://schemas.microsoft.com/office/powerpoint/2010/main" val="4054120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11</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315"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t>
            </a:r>
            <a:r>
              <a:rPr lang="en-US" sz="1100" dirty="0"/>
              <a:t>A</a:t>
            </a:r>
            <a:r>
              <a:rPr lang="en-US" sz="1100" dirty="0" smtClean="0"/>
              <a:t> </a:t>
            </a:r>
            <a:r>
              <a:rPr lang="en-US" sz="1100" dirty="0"/>
              <a:t>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11</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110</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ext uri="{D42A27DB-BD31-4B8C-83A1-F6EECF244321}">
                <p14:modId xmlns:p14="http://schemas.microsoft.com/office/powerpoint/2010/main" val="716108677"/>
              </p:ext>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16440"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2915058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4265009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112</a:t>
            </a:fld>
            <a:endParaRPr lang="en-US" smtClean="0"/>
          </a:p>
        </p:txBody>
      </p:sp>
      <p:sp>
        <p:nvSpPr>
          <p:cNvPr id="66566" name="Rectangle 11"/>
          <p:cNvSpPr>
            <a:spLocks noGrp="1" noChangeArrowheads="1"/>
          </p:cNvSpPr>
          <p:nvPr>
            <p:ph type="title"/>
          </p:nvPr>
        </p:nvSpPr>
        <p:spPr/>
        <p:txBody>
          <a:bodyPr/>
          <a:lstStyle/>
          <a:p>
            <a:r>
              <a:rPr lang="en-US" dirty="0" smtClean="0"/>
              <a:t>States with Top 5 Lowest Approved Medical Loss Ratio Trend*</a:t>
            </a:r>
          </a:p>
        </p:txBody>
      </p:sp>
      <p:graphicFrame>
        <p:nvGraphicFramePr>
          <p:cNvPr id="66562" name="Object 4"/>
          <p:cNvGraphicFramePr>
            <a:graphicFrameLocks noChangeAspect="1"/>
          </p:cNvGraphicFramePr>
          <p:nvPr>
            <p:extLst>
              <p:ext uri="{D42A27DB-BD31-4B8C-83A1-F6EECF244321}">
                <p14:modId xmlns:p14="http://schemas.microsoft.com/office/powerpoint/2010/main" val="3133565882"/>
              </p:ext>
            </p:extLst>
          </p:nvPr>
        </p:nvGraphicFramePr>
        <p:xfrm>
          <a:off x="85725" y="2159325"/>
          <a:ext cx="8867775" cy="3771900"/>
        </p:xfrm>
        <a:graphic>
          <a:graphicData uri="http://schemas.openxmlformats.org/presentationml/2006/ole">
            <mc:AlternateContent xmlns:mc="http://schemas.openxmlformats.org/markup-compatibility/2006">
              <mc:Choice xmlns:v="urn:schemas-microsoft-com:vml" Requires="v">
                <p:oleObj spid="_x0000_s28300319"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85725" y="2159325"/>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85725" y="1612939"/>
            <a:ext cx="1290918"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Indemnity Trend (%)</a:t>
            </a:r>
            <a:endParaRPr lang="en-US" sz="1600" b="1" dirty="0">
              <a:solidFill>
                <a:srgbClr val="225A7A"/>
              </a:solidFill>
            </a:endParaRPr>
          </a:p>
        </p:txBody>
      </p:sp>
      <p:sp>
        <p:nvSpPr>
          <p:cNvPr id="1926153" name="AutoShape 9"/>
          <p:cNvSpPr>
            <a:spLocks noChangeArrowheads="1"/>
          </p:cNvSpPr>
          <p:nvPr/>
        </p:nvSpPr>
        <p:spPr bwMode="blackWhite">
          <a:xfrm>
            <a:off x="1376643" y="3685440"/>
            <a:ext cx="1928812" cy="1116987"/>
          </a:xfrm>
          <a:prstGeom prst="wedgeRectCallout">
            <a:avLst>
              <a:gd name="adj1" fmla="val -42206"/>
              <a:gd name="adj2" fmla="val -914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MD has among the lowest indemnity loss ratio trends</a:t>
            </a:r>
            <a:endParaRPr lang="en-US" sz="1600" b="1" dirty="0">
              <a:solidFill>
                <a:schemeClr val="bg1"/>
              </a:solidFill>
            </a:endParaRPr>
          </a:p>
        </p:txBody>
      </p:sp>
      <p:sp>
        <p:nvSpPr>
          <p:cNvPr id="2" name="Oval 1"/>
          <p:cNvSpPr/>
          <p:nvPr/>
        </p:nvSpPr>
        <p:spPr>
          <a:xfrm>
            <a:off x="1409699" y="5340793"/>
            <a:ext cx="428625" cy="2884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p:cNvSpPr>
            <a:spLocks noChangeArrowheads="1"/>
          </p:cNvSpPr>
          <p:nvPr/>
        </p:nvSpPr>
        <p:spPr bwMode="auto">
          <a:xfrm>
            <a:off x="-147918" y="6245525"/>
            <a:ext cx="9090212" cy="61247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smtClean="0"/>
              <a:t>*NCCI states only. Filings with effective dates between 10/1/14 and 9/1/15.</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 (2015 Regulatory and Legislative Trends Workshop, May 14, 2015); Insurance Information Institute.  </a:t>
            </a:r>
            <a:endParaRPr lang="en-US" sz="1100" dirty="0"/>
          </a:p>
        </p:txBody>
      </p:sp>
      <p:sp>
        <p:nvSpPr>
          <p:cNvPr id="11" name="Text Box 5"/>
          <p:cNvSpPr txBox="1">
            <a:spLocks noChangeArrowheads="1"/>
          </p:cNvSpPr>
          <p:nvPr/>
        </p:nvSpPr>
        <p:spPr bwMode="auto">
          <a:xfrm>
            <a:off x="2108199" y="1079501"/>
            <a:ext cx="5284787" cy="369332"/>
          </a:xfrm>
          <a:prstGeom prst="rect">
            <a:avLst/>
          </a:prstGeom>
          <a:noFill/>
          <a:ln w="9525">
            <a:noFill/>
            <a:miter lim="800000"/>
            <a:headEnd/>
            <a:tailEnd/>
          </a:ln>
        </p:spPr>
        <p:txBody>
          <a:bodyPr>
            <a:spAutoFit/>
          </a:bodyPr>
          <a:lstStyle/>
          <a:p>
            <a:pPr algn="ctr"/>
            <a:r>
              <a:rPr lang="en-US" b="1" dirty="0" smtClean="0">
                <a:solidFill>
                  <a:srgbClr val="2B7299"/>
                </a:solidFill>
              </a:rPr>
              <a:t>2014-2015 Rate Filing Season*</a:t>
            </a:r>
            <a:endParaRPr lang="en-US" b="1" dirty="0">
              <a:solidFill>
                <a:srgbClr val="2B7299"/>
              </a:solidFill>
            </a:endParaRPr>
          </a:p>
        </p:txBody>
      </p:sp>
    </p:spTree>
    <p:extLst>
      <p:ext uri="{BB962C8B-B14F-4D97-AF65-F5344CB8AC3E}">
        <p14:creationId xmlns:p14="http://schemas.microsoft.com/office/powerpoint/2010/main" val="23659437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113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79875" name="Chart" r:id="rId4" imgW="8296386" imgH="3819421" progId="MSGraph.Chart.8">
                  <p:embed followColorScheme="full"/>
                </p:oleObj>
              </mc:Choice>
              <mc:Fallback>
                <p:oleObj name="Chart" r:id="rId4" imgW="8296386" imgH="381942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486873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114</a:t>
            </a:fld>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1626746337"/>
              </p:ext>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02974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3271291461"/>
              </p:ext>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201106" name="Chart" r:id="rId3" imgW="8658401" imgH="5505464" progId="MSGraph.Chart.8">
                  <p:embed followColorScheme="full"/>
                </p:oleObj>
              </mc:Choice>
              <mc:Fallback>
                <p:oleObj name="Chart" r:id="rId3" imgW="8658401" imgH="5505464"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26676599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202128"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91809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1116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203152"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3983461484"/>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WC RESIDUAL MARKETS</a:t>
            </a:r>
            <a:endParaRPr lang="en-US" sz="2800" b="1" dirty="0">
              <a:solidFill>
                <a:schemeClr val="bg1"/>
              </a:solidFill>
            </a:endParaRPr>
          </a:p>
        </p:txBody>
      </p:sp>
      <p:sp>
        <p:nvSpPr>
          <p:cNvPr id="109574" name="TextBox 5"/>
          <p:cNvSpPr txBox="1">
            <a:spLocks noChangeArrowheads="1"/>
          </p:cNvSpPr>
          <p:nvPr/>
        </p:nvSpPr>
        <p:spPr bwMode="auto">
          <a:xfrm>
            <a:off x="639762" y="3975100"/>
            <a:ext cx="7854950"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WC Residual Markets Remain</a:t>
            </a:r>
          </a:p>
          <a:p>
            <a:pPr algn="ctr"/>
            <a:r>
              <a:rPr lang="en-US" sz="3200" b="1" dirty="0" smtClean="0">
                <a:solidFill>
                  <a:srgbClr val="225A7A"/>
                </a:solidFill>
              </a:rPr>
              <a:t>Fairly Stable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Tree>
    <p:extLst>
      <p:ext uri="{BB962C8B-B14F-4D97-AF65-F5344CB8AC3E}">
        <p14:creationId xmlns:p14="http://schemas.microsoft.com/office/powerpoint/2010/main" val="2775993332"/>
      </p:ext>
    </p:extLst>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129AB3A-42F2-4523-9566-562DDD6B1197}" type="slidenum">
              <a:rPr lang="en-US" altLang="en-US" sz="900">
                <a:solidFill>
                  <a:schemeClr val="bg1"/>
                </a:solidFill>
              </a:rPr>
              <a:pPr algn="r">
                <a:lnSpc>
                  <a:spcPct val="85000"/>
                </a:lnSpc>
                <a:spcBef>
                  <a:spcPct val="20000"/>
                </a:spcBef>
                <a:buClrTx/>
                <a:buFontTx/>
                <a:buNone/>
              </a:pPr>
              <a:t>12</a:t>
            </a:fld>
            <a:endParaRPr lang="en-US" altLang="en-US" sz="900">
              <a:solidFill>
                <a:schemeClr val="bg1"/>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dirty="0">
                <a:solidFill>
                  <a:schemeClr val="bg1"/>
                </a:solidFill>
              </a:rPr>
              <a:t>Profitability and Growth in </a:t>
            </a:r>
            <a:r>
              <a:rPr lang="en-US" altLang="en-US" sz="4200" b="1" dirty="0" smtClean="0">
                <a:solidFill>
                  <a:schemeClr val="bg1"/>
                </a:solidFill>
              </a:rPr>
              <a:t>Maryland Overall P/C and  WC </a:t>
            </a:r>
            <a:r>
              <a:rPr lang="en-US" altLang="en-US" sz="4200" b="1" dirty="0">
                <a:solidFill>
                  <a:schemeClr val="bg1"/>
                </a:solidFill>
              </a:rPr>
              <a:t>Insurance Markets</a:t>
            </a:r>
          </a:p>
        </p:txBody>
      </p:sp>
      <p:sp>
        <p:nvSpPr>
          <p:cNvPr id="2152456" name="Rectangle 8"/>
          <p:cNvSpPr>
            <a:spLocks noChangeArrowheads="1"/>
          </p:cNvSpPr>
          <p:nvPr/>
        </p:nvSpPr>
        <p:spPr bwMode="auto">
          <a:xfrm>
            <a:off x="854075" y="4362450"/>
            <a:ext cx="7708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a:t>
            </a:r>
            <a:r>
              <a:rPr lang="en-US" altLang="en-US" sz="4000" b="1" dirty="0" smtClean="0">
                <a:solidFill>
                  <a:srgbClr val="225A7A"/>
                </a:solidFill>
              </a:rPr>
              <a:t>Maryland and Nearby </a:t>
            </a:r>
            <a:r>
              <a:rPr lang="en-US" altLang="en-US" sz="4000" b="1" dirty="0">
                <a:solidFill>
                  <a:srgbClr val="225A7A"/>
                </a:solidFill>
              </a:rPr>
              <a:t>State Comparisons</a:t>
            </a:r>
          </a:p>
        </p:txBody>
      </p:sp>
    </p:spTree>
    <p:extLst>
      <p:ext uri="{BB962C8B-B14F-4D97-AF65-F5344CB8AC3E}">
        <p14:creationId xmlns:p14="http://schemas.microsoft.com/office/powerpoint/2010/main" val="417080908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4219255496"/>
              </p:ext>
            </p:extLst>
          </p:nvPr>
        </p:nvGraphicFramePr>
        <p:xfrm>
          <a:off x="211137" y="1474788"/>
          <a:ext cx="8756650" cy="4453438"/>
        </p:xfrm>
        <a:graphic>
          <a:graphicData uri="http://schemas.openxmlformats.org/presentationml/2006/ole">
            <mc:AlternateContent xmlns:mc="http://schemas.openxmlformats.org/markup-compatibility/2006">
              <mc:Choice xmlns:v="urn:schemas-microsoft-com:vml" Requires="v">
                <p:oleObj spid="_x0000_s28303379" name="Chart" r:id="rId3" imgW="8353392" imgH="4667098" progId="MSGraph.Chart.8">
                  <p:embed followColorScheme="full"/>
                </p:oleObj>
              </mc:Choice>
              <mc:Fallback>
                <p:oleObj name="Chart" r:id="rId3" imgW="8353392" imgH="4667098" progId="MSGraph.Chart.8">
                  <p:embed followColorScheme="full"/>
                  <p:pic>
                    <p:nvPicPr>
                      <p:cNvPr id="0" name=""/>
                      <p:cNvPicPr>
                        <a:picLocks noChangeAspect="1" noChangeArrowheads="1"/>
                      </p:cNvPicPr>
                      <p:nvPr/>
                    </p:nvPicPr>
                    <p:blipFill>
                      <a:blip r:embed="rId4"/>
                      <a:srcRect/>
                      <a:stretch>
                        <a:fillRect/>
                      </a:stretch>
                    </p:blipFill>
                    <p:spPr bwMode="auto">
                      <a:xfrm>
                        <a:off x="211137" y="1474788"/>
                        <a:ext cx="8756650" cy="4453438"/>
                      </a:xfrm>
                      <a:prstGeom prst="rect">
                        <a:avLst/>
                      </a:prstGeom>
                      <a:noFill/>
                      <a:extLst/>
                    </p:spPr>
                  </p:pic>
                </p:oleObj>
              </mc:Fallback>
            </mc:AlternateContent>
          </a:graphicData>
        </a:graphic>
      </p:graphicFrame>
      <p:sp>
        <p:nvSpPr>
          <p:cNvPr id="7208963" name="Text Box 3"/>
          <p:cNvSpPr txBox="1">
            <a:spLocks noChangeArrowheads="1"/>
          </p:cNvSpPr>
          <p:nvPr/>
        </p:nvSpPr>
        <p:spPr bwMode="auto">
          <a:xfrm>
            <a:off x="0" y="6252666"/>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Includes pool and direct assignment data for all NCCI-serviced WC residual market pool states.</a:t>
            </a:r>
          </a:p>
          <a:p>
            <a:pPr eaLnBrk="1" hangingPunct="1">
              <a:buClrTx/>
              <a:buFontTx/>
              <a:buNone/>
            </a:pPr>
            <a:r>
              <a:rPr lang="en-US" sz="1200" dirty="0" smtClean="0"/>
              <a:t>Source</a:t>
            </a:r>
            <a:r>
              <a:rPr lang="en-US" sz="1200" dirty="0"/>
              <a:t>: </a:t>
            </a:r>
            <a:r>
              <a:rPr lang="en-US" sz="1200" dirty="0" smtClean="0"/>
              <a:t>NCCI, </a:t>
            </a:r>
            <a:r>
              <a:rPr lang="en-US" sz="1200" i="1" dirty="0" smtClean="0"/>
              <a:t>Residual Market Management Summary.</a:t>
            </a:r>
            <a:endParaRPr lang="en-US" sz="1200" dirty="0"/>
          </a:p>
        </p:txBody>
      </p:sp>
      <p:sp>
        <p:nvSpPr>
          <p:cNvPr id="7208964" name="Rectangle 4"/>
          <p:cNvSpPr>
            <a:spLocks noGrp="1" noChangeArrowheads="1"/>
          </p:cNvSpPr>
          <p:nvPr>
            <p:ph type="title"/>
          </p:nvPr>
        </p:nvSpPr>
        <p:spPr/>
        <p:txBody>
          <a:bodyPr/>
          <a:lstStyle/>
          <a:p>
            <a:r>
              <a:rPr lang="en-US" dirty="0" smtClean="0"/>
              <a:t>WC Residual Market Share, 1985-2014p</a:t>
            </a:r>
            <a:endParaRPr lang="en-US" dirty="0"/>
          </a:p>
        </p:txBody>
      </p:sp>
      <p:sp>
        <p:nvSpPr>
          <p:cNvPr id="5" name="AutoShape 13"/>
          <p:cNvSpPr>
            <a:spLocks noChangeArrowheads="1"/>
          </p:cNvSpPr>
          <p:nvPr/>
        </p:nvSpPr>
        <p:spPr bwMode="blackWhite">
          <a:xfrm>
            <a:off x="6189289" y="2300288"/>
            <a:ext cx="2635623" cy="900112"/>
          </a:xfrm>
          <a:prstGeom prst="wedgeRectCallout">
            <a:avLst>
              <a:gd name="adj1" fmla="val 25078"/>
              <a:gd name="adj2" fmla="val 1724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Residual market share is up slightly over the past few years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120</a:t>
            </a:fld>
            <a:endParaRPr lang="en-US"/>
          </a:p>
        </p:txBody>
      </p:sp>
      <p:sp>
        <p:nvSpPr>
          <p:cNvPr id="8" name="Rectangle 6"/>
          <p:cNvSpPr>
            <a:spLocks noChangeArrowheads="1"/>
          </p:cNvSpPr>
          <p:nvPr/>
        </p:nvSpPr>
        <p:spPr bwMode="black">
          <a:xfrm rot="10800000" flipV="1">
            <a:off x="211138" y="1309533"/>
            <a:ext cx="146961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9" name="Rectangle 6"/>
          <p:cNvSpPr>
            <a:spLocks noChangeArrowheads="1"/>
          </p:cNvSpPr>
          <p:nvPr/>
        </p:nvSpPr>
        <p:spPr bwMode="black">
          <a:xfrm rot="10800000" flipV="1">
            <a:off x="3305967" y="1197788"/>
            <a:ext cx="2716212" cy="55399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dirty="0" smtClean="0"/>
              <a:t>NCCI-Serviced WC Residual Market Pools</a:t>
            </a:r>
            <a:endParaRPr lang="en-US" sz="2000" b="1" dirty="0"/>
          </a:p>
        </p:txBody>
      </p:sp>
      <p:sp>
        <p:nvSpPr>
          <p:cNvPr id="10" name="Rectangle 6"/>
          <p:cNvSpPr>
            <a:spLocks noChangeArrowheads="1"/>
          </p:cNvSpPr>
          <p:nvPr/>
        </p:nvSpPr>
        <p:spPr bwMode="black">
          <a:xfrm rot="10800000" flipV="1">
            <a:off x="3577429" y="5796730"/>
            <a:ext cx="2444751"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dirty="0" smtClean="0"/>
              <a:t>Calendar Year</a:t>
            </a:r>
            <a:endParaRPr lang="en-US" b="1" dirty="0"/>
          </a:p>
        </p:txBody>
      </p:sp>
    </p:spTree>
    <p:extLst>
      <p:ext uri="{BB962C8B-B14F-4D97-AF65-F5344CB8AC3E}">
        <p14:creationId xmlns:p14="http://schemas.microsoft.com/office/powerpoint/2010/main" val="1262891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88030928"/>
              </p:ext>
            </p:extLst>
          </p:nvPr>
        </p:nvGraphicFramePr>
        <p:xfrm>
          <a:off x="211137" y="1474788"/>
          <a:ext cx="8756650" cy="4453438"/>
        </p:xfrm>
        <a:graphic>
          <a:graphicData uri="http://schemas.openxmlformats.org/presentationml/2006/ole">
            <mc:AlternateContent xmlns:mc="http://schemas.openxmlformats.org/markup-compatibility/2006">
              <mc:Choice xmlns:v="urn:schemas-microsoft-com:vml" Requires="v">
                <p:oleObj spid="_x0000_s28304401" name="Chart" r:id="rId3" imgW="8353392" imgH="4667098" progId="MSGraph.Chart.8">
                  <p:embed followColorScheme="full"/>
                </p:oleObj>
              </mc:Choice>
              <mc:Fallback>
                <p:oleObj name="Chart" r:id="rId3" imgW="8353392" imgH="4667098" progId="MSGraph.Chart.8">
                  <p:embed followColorScheme="full"/>
                  <p:pic>
                    <p:nvPicPr>
                      <p:cNvPr id="0" name=""/>
                      <p:cNvPicPr>
                        <a:picLocks noChangeAspect="1" noChangeArrowheads="1"/>
                      </p:cNvPicPr>
                      <p:nvPr/>
                    </p:nvPicPr>
                    <p:blipFill>
                      <a:blip r:embed="rId4"/>
                      <a:srcRect/>
                      <a:stretch>
                        <a:fillRect/>
                      </a:stretch>
                    </p:blipFill>
                    <p:spPr bwMode="auto">
                      <a:xfrm>
                        <a:off x="211137" y="1474788"/>
                        <a:ext cx="8756650" cy="4453438"/>
                      </a:xfrm>
                      <a:prstGeom prst="rect">
                        <a:avLst/>
                      </a:prstGeom>
                      <a:noFill/>
                      <a:extLst/>
                    </p:spPr>
                  </p:pic>
                </p:oleObj>
              </mc:Fallback>
            </mc:AlternateContent>
          </a:graphicData>
        </a:graphic>
      </p:graphicFrame>
      <p:sp>
        <p:nvSpPr>
          <p:cNvPr id="7208963" name="Text Box 3"/>
          <p:cNvSpPr txBox="1">
            <a:spLocks noChangeArrowheads="1"/>
          </p:cNvSpPr>
          <p:nvPr/>
        </p:nvSpPr>
        <p:spPr bwMode="auto">
          <a:xfrm>
            <a:off x="0" y="6252666"/>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Includes pool and direct assignment data for all NCCI-serviced WC residual market pool states.</a:t>
            </a:r>
          </a:p>
          <a:p>
            <a:pPr eaLnBrk="1" hangingPunct="1">
              <a:buClrTx/>
              <a:buFontTx/>
              <a:buNone/>
            </a:pPr>
            <a:r>
              <a:rPr lang="en-US" sz="1200" dirty="0" smtClean="0"/>
              <a:t>Source</a:t>
            </a:r>
            <a:r>
              <a:rPr lang="en-US" sz="1200" dirty="0"/>
              <a:t>: </a:t>
            </a:r>
            <a:r>
              <a:rPr lang="en-US" sz="1200" dirty="0" smtClean="0"/>
              <a:t>NCCI, </a:t>
            </a:r>
            <a:r>
              <a:rPr lang="en-US" sz="1200" i="1" dirty="0" smtClean="0"/>
              <a:t>Residual Market Management Summary.</a:t>
            </a:r>
            <a:endParaRPr lang="en-US" sz="1200" dirty="0"/>
          </a:p>
        </p:txBody>
      </p:sp>
      <p:sp>
        <p:nvSpPr>
          <p:cNvPr id="7208964" name="Rectangle 4"/>
          <p:cNvSpPr>
            <a:spLocks noGrp="1" noChangeArrowheads="1"/>
          </p:cNvSpPr>
          <p:nvPr>
            <p:ph type="title"/>
          </p:nvPr>
        </p:nvSpPr>
        <p:spPr/>
        <p:txBody>
          <a:bodyPr/>
          <a:lstStyle/>
          <a:p>
            <a:r>
              <a:rPr lang="en-US" dirty="0" smtClean="0"/>
              <a:t>WC Residual Market Combined Ratio, 1985-2014p</a:t>
            </a:r>
            <a:endParaRPr lang="en-US" dirty="0"/>
          </a:p>
        </p:txBody>
      </p:sp>
      <p:sp>
        <p:nvSpPr>
          <p:cNvPr id="5" name="AutoShape 13"/>
          <p:cNvSpPr>
            <a:spLocks noChangeArrowheads="1"/>
          </p:cNvSpPr>
          <p:nvPr/>
        </p:nvSpPr>
        <p:spPr bwMode="blackWhite">
          <a:xfrm>
            <a:off x="6022179" y="1751787"/>
            <a:ext cx="2635623" cy="1287345"/>
          </a:xfrm>
          <a:prstGeom prst="wedgeRectCallout">
            <a:avLst>
              <a:gd name="adj1" fmla="val 31583"/>
              <a:gd name="adj2" fmla="val 1391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Residual market combined ratios have fallen along with voluntary market </a:t>
            </a:r>
            <a:r>
              <a:rPr lang="en-US" sz="1600" b="1" dirty="0" err="1" smtClean="0">
                <a:solidFill>
                  <a:schemeClr val="bg1"/>
                </a:solidFill>
              </a:rPr>
              <a:t>combineds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121</a:t>
            </a:fld>
            <a:endParaRPr lang="en-US"/>
          </a:p>
        </p:txBody>
      </p:sp>
      <p:sp>
        <p:nvSpPr>
          <p:cNvPr id="8" name="Rectangle 6"/>
          <p:cNvSpPr>
            <a:spLocks noChangeArrowheads="1"/>
          </p:cNvSpPr>
          <p:nvPr/>
        </p:nvSpPr>
        <p:spPr bwMode="black">
          <a:xfrm rot="10800000" flipV="1">
            <a:off x="211138" y="1309533"/>
            <a:ext cx="146961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9" name="Rectangle 6"/>
          <p:cNvSpPr>
            <a:spLocks noChangeArrowheads="1"/>
          </p:cNvSpPr>
          <p:nvPr/>
        </p:nvSpPr>
        <p:spPr bwMode="black">
          <a:xfrm rot="10800000" flipV="1">
            <a:off x="3305967" y="1197788"/>
            <a:ext cx="2716212" cy="55399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dirty="0" smtClean="0"/>
              <a:t>NCCI-Serviced WC Residual Market Pools</a:t>
            </a:r>
            <a:endParaRPr lang="en-US" sz="2000" b="1" dirty="0"/>
          </a:p>
        </p:txBody>
      </p:sp>
      <p:sp>
        <p:nvSpPr>
          <p:cNvPr id="10" name="Rectangle 6"/>
          <p:cNvSpPr>
            <a:spLocks noChangeArrowheads="1"/>
          </p:cNvSpPr>
          <p:nvPr/>
        </p:nvSpPr>
        <p:spPr bwMode="black">
          <a:xfrm rot="10800000" flipV="1">
            <a:off x="3577429" y="5796730"/>
            <a:ext cx="2444751"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dirty="0" smtClean="0"/>
              <a:t>Calendar Year</a:t>
            </a:r>
            <a:endParaRPr lang="en-US" b="1" dirty="0"/>
          </a:p>
        </p:txBody>
      </p:sp>
    </p:spTree>
    <p:extLst>
      <p:ext uri="{BB962C8B-B14F-4D97-AF65-F5344CB8AC3E}">
        <p14:creationId xmlns:p14="http://schemas.microsoft.com/office/powerpoint/2010/main" val="1070283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122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122</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123</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(1Q:2004–1Q:2015)</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2175504435"/>
              </p:ext>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124472" name="Chart" r:id="rId4" imgW="8572682" imgH="4772170" progId="MSGraph.Chart.8">
                  <p:embed followColorScheme="full"/>
                </p:oleObj>
              </mc:Choice>
              <mc:Fallback>
                <p:oleObj name="Chart" r:id="rId4" imgW="8572682" imgH="4772170"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Q1:2015 had turned (slightly) negative for only the 3</a:t>
            </a:r>
            <a:r>
              <a:rPr lang="en-US" sz="1400" b="1" baseline="30000" dirty="0" smtClean="0">
                <a:solidFill>
                  <a:schemeClr val="bg1"/>
                </a:solidFill>
              </a:rPr>
              <a:t>rd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32640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124</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4073683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125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2015:Q1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8174" y="1429769"/>
            <a:ext cx="8693117" cy="5016934"/>
          </a:xfrm>
          <a:prstGeom prst="rect">
            <a:avLst/>
          </a:prstGeom>
        </p:spPr>
      </p:pic>
      <p:cxnSp>
        <p:nvCxnSpPr>
          <p:cNvPr id="17" name="Straight Connector 16"/>
          <p:cNvCxnSpPr/>
          <p:nvPr/>
        </p:nvCxnSpPr>
        <p:spPr>
          <a:xfrm>
            <a:off x="657225" y="3951748"/>
            <a:ext cx="7976050"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AutoShape 6"/>
          <p:cNvSpPr>
            <a:spLocks noChangeArrowheads="1"/>
          </p:cNvSpPr>
          <p:nvPr/>
        </p:nvSpPr>
        <p:spPr bwMode="blackWhite">
          <a:xfrm>
            <a:off x="6061592" y="1118911"/>
            <a:ext cx="2890684" cy="1509990"/>
          </a:xfrm>
          <a:prstGeom prst="wedgeRectCallout">
            <a:avLst>
              <a:gd name="adj1" fmla="val 28803"/>
              <a:gd name="adj2" fmla="val 137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several years of gains, pricing </a:t>
            </a:r>
            <a:r>
              <a:rPr lang="en-US" sz="1400" b="1" dirty="0">
                <a:solidFill>
                  <a:schemeClr val="bg1"/>
                </a:solidFill>
                <a:latin typeface="Arial" pitchFamily="34" charset="0"/>
              </a:rPr>
              <a:t>today </a:t>
            </a:r>
            <a:r>
              <a:rPr lang="en-US" sz="1400" b="1" dirty="0" smtClean="0">
                <a:solidFill>
                  <a:schemeClr val="bg1"/>
                </a:solidFill>
                <a:latin typeface="Arial" pitchFamily="34" charset="0"/>
              </a:rPr>
              <a:t>for midsized accounts is </a:t>
            </a:r>
            <a:r>
              <a:rPr lang="en-US" sz="1400" b="1" dirty="0">
                <a:solidFill>
                  <a:schemeClr val="bg1"/>
                </a:solidFill>
                <a:latin typeface="Arial" pitchFamily="34" charset="0"/>
              </a:rPr>
              <a:t>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25" name="Straight Connector 24"/>
          <p:cNvCxnSpPr/>
          <p:nvPr/>
        </p:nvCxnSpPr>
        <p:spPr>
          <a:xfrm>
            <a:off x="638169" y="4529138"/>
            <a:ext cx="8004626" cy="3634"/>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38169" y="5342390"/>
            <a:ext cx="8014146" cy="1135"/>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884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Directional Pricing Trend in Large Account P/C Renewals</a:t>
            </a:r>
          </a:p>
        </p:txBody>
      </p:sp>
      <p:sp>
        <p:nvSpPr>
          <p:cNvPr id="74756" name="Rectangle 8"/>
          <p:cNvSpPr>
            <a:spLocks noChangeArrowheads="1"/>
          </p:cNvSpPr>
          <p:nvPr/>
        </p:nvSpPr>
        <p:spPr bwMode="black">
          <a:xfrm>
            <a:off x="299023" y="129700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Early 2009 </a:t>
            </a:r>
            <a:r>
              <a:rPr lang="en-US" b="1" dirty="0">
                <a:solidFill>
                  <a:srgbClr val="225A7A"/>
                </a:solidFill>
              </a:rPr>
              <a:t>through </a:t>
            </a:r>
            <a:r>
              <a:rPr lang="en-US" b="1" dirty="0" smtClean="0">
                <a:solidFill>
                  <a:srgbClr val="225A7A"/>
                </a:solidFill>
              </a:rPr>
              <a:t>Early 2015</a:t>
            </a:r>
            <a:endParaRPr lang="en-US" b="1" dirty="0">
              <a:solidFill>
                <a:srgbClr val="225A7A"/>
              </a:solidFill>
            </a:endParaRPr>
          </a:p>
        </p:txBody>
      </p:sp>
      <p:sp>
        <p:nvSpPr>
          <p:cNvPr id="7475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Barclays’ Commercial Insurance Buyers Survey.</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126</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7425"/>
            <a:ext cx="9144000" cy="3665490"/>
          </a:xfrm>
          <a:prstGeom prst="rect">
            <a:avLst/>
          </a:prstGeom>
        </p:spPr>
      </p:pic>
      <p:sp>
        <p:nvSpPr>
          <p:cNvPr id="13" name="AutoShape 5"/>
          <p:cNvSpPr>
            <a:spLocks noChangeArrowheads="1"/>
          </p:cNvSpPr>
          <p:nvPr/>
        </p:nvSpPr>
        <p:spPr bwMode="blackWhite">
          <a:xfrm>
            <a:off x="6772148" y="1318219"/>
            <a:ext cx="2052764" cy="813793"/>
          </a:xfrm>
          <a:prstGeom prst="wedgeRectCallout">
            <a:avLst>
              <a:gd name="adj1" fmla="val 41773"/>
              <a:gd name="adj2" fmla="val 3853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Few accounts are seeing increases</a:t>
            </a:r>
            <a:endParaRPr lang="en-US" sz="1600" b="1" dirty="0">
              <a:solidFill>
                <a:schemeClr val="bg1"/>
              </a:solidFill>
            </a:endParaRPr>
          </a:p>
        </p:txBody>
      </p:sp>
    </p:spTree>
    <p:extLst>
      <p:ext uri="{BB962C8B-B14F-4D97-AF65-F5344CB8AC3E}">
        <p14:creationId xmlns:p14="http://schemas.microsoft.com/office/powerpoint/2010/main" val="2726646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127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Q1:2015;   EPL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223573" name="Chart" r:id="rId4" imgW="8296386" imgH="3781293" progId="MSGraph.Chart.8">
                  <p:embed followColorScheme="full"/>
                </p:oleObj>
              </mc:Choice>
              <mc:Fallback>
                <p:oleObj name="Chart" r:id="rId4" imgW="8296386" imgH="3781293"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Commercial Auto and 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28542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2015:Q1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extLst>
              <p:ext uri="{D42A27DB-BD31-4B8C-83A1-F6EECF244321}">
                <p14:modId xmlns:p14="http://schemas.microsoft.com/office/powerpoint/2010/main" val="2679995481"/>
              </p:ext>
            </p:extLst>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28224597" name="Chart" r:id="rId4" imgW="8581836" imgH="4219762" progId="MSGraph.Chart.8">
                  <p:embed followColorScheme="full"/>
                </p:oleObj>
              </mc:Choice>
              <mc:Fallback>
                <p:oleObj name="Chart" r:id="rId4" imgW="8581836" imgH="4219762" progId="MSGraph.Chart.8">
                  <p:embed followColorScheme="full"/>
                  <p:pic>
                    <p:nvPicPr>
                      <p:cNvPr id="0" name=""/>
                      <p:cNvPicPr>
                        <a:picLocks noChangeAspect="1" noChangeArrowheads="1"/>
                      </p:cNvPicPr>
                      <p:nvPr/>
                    </p:nvPicPr>
                    <p:blipFill>
                      <a:blip r:embed="rId5"/>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6886575" y="1165529"/>
            <a:ext cx="2003425" cy="1749121"/>
          </a:xfrm>
          <a:prstGeom prst="wedgeRectCallout">
            <a:avLst>
              <a:gd name="adj1" fmla="val 29170"/>
              <a:gd name="adj2" fmla="val 1059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were positive for 15 consecutive quarters, before turning slightly negative in early 2015</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6550848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129</a:t>
            </a:fld>
            <a:endParaRPr lang="en-US"/>
          </a:p>
        </p:txBody>
      </p:sp>
      <p:pic>
        <p:nvPicPr>
          <p:cNvPr id="4" name="Picture 3"/>
          <p:cNvPicPr>
            <a:picLocks noChangeAspect="1"/>
          </p:cNvPicPr>
          <p:nvPr/>
        </p:nvPicPr>
        <p:blipFill>
          <a:blip r:embed="rId3"/>
          <a:stretch>
            <a:fillRect/>
          </a:stretch>
        </p:blipFill>
        <p:spPr>
          <a:xfrm>
            <a:off x="85725" y="1380993"/>
            <a:ext cx="8815388" cy="5021979"/>
          </a:xfrm>
          <a:prstGeom prst="rect">
            <a:avLst/>
          </a:prstGeom>
        </p:spPr>
      </p:pic>
      <p:sp>
        <p:nvSpPr>
          <p:cNvPr id="12" name="AutoShape 5"/>
          <p:cNvSpPr>
            <a:spLocks noChangeArrowheads="1"/>
          </p:cNvSpPr>
          <p:nvPr/>
        </p:nvSpPr>
        <p:spPr bwMode="blackWhite">
          <a:xfrm>
            <a:off x="3906837" y="2138231"/>
            <a:ext cx="2052764" cy="813793"/>
          </a:xfrm>
          <a:prstGeom prst="wedgeRectCallout">
            <a:avLst>
              <a:gd name="adj1" fmla="val 121119"/>
              <a:gd name="adj2" fmla="val 102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Most accounts are renewing flat or slightly down</a:t>
            </a:r>
            <a:endParaRPr lang="en-US" sz="1600" b="1" dirty="0">
              <a:solidFill>
                <a:schemeClr val="bg1"/>
              </a:solidFill>
            </a:endParaRPr>
          </a:p>
        </p:txBody>
      </p:sp>
      <p:sp>
        <p:nvSpPr>
          <p:cNvPr id="14"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15"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2015:Q1</a:t>
            </a:r>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Tree>
    <p:extLst>
      <p:ext uri="{BB962C8B-B14F-4D97-AF65-F5344CB8AC3E}">
        <p14:creationId xmlns:p14="http://schemas.microsoft.com/office/powerpoint/2010/main" val="2514239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89FB895-0830-4FC9-882E-473F9B35DBA0}" type="slidenum">
              <a:rPr lang="en-US" altLang="en-US" sz="900"/>
              <a:pPr algn="r">
                <a:lnSpc>
                  <a:spcPct val="85000"/>
                </a:lnSpc>
                <a:spcBef>
                  <a:spcPct val="20000"/>
                </a:spcBef>
                <a:buClrTx/>
                <a:buFontTx/>
                <a:buNone/>
              </a:pPr>
              <a:t>13</a:t>
            </a:fld>
            <a:endParaRPr lang="en-US" altLang="en-US" sz="900"/>
          </a:p>
        </p:txBody>
      </p:sp>
      <p:sp>
        <p:nvSpPr>
          <p:cNvPr id="7171"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MD vs. U.S., 2004-2013</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1581290191"/>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286008"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Text Box 6"/>
          <p:cNvSpPr txBox="1">
            <a:spLocks noChangeArrowheads="1"/>
          </p:cNvSpPr>
          <p:nvPr/>
        </p:nvSpPr>
        <p:spPr bwMode="blackWhite">
          <a:xfrm>
            <a:off x="3998913" y="12493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9.5%</a:t>
            </a:r>
          </a:p>
        </p:txBody>
      </p:sp>
    </p:spTree>
    <p:extLst>
      <p:ext uri="{BB962C8B-B14F-4D97-AF65-F5344CB8AC3E}">
        <p14:creationId xmlns:p14="http://schemas.microsoft.com/office/powerpoint/2010/main" val="35328943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Selected Challenges in the Workers Comp Market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
        <p:nvSpPr>
          <p:cNvPr id="11" name="Rectangle 7"/>
          <p:cNvSpPr>
            <a:spLocks noChangeArrowheads="1"/>
          </p:cNvSpPr>
          <p:nvPr/>
        </p:nvSpPr>
        <p:spPr bwMode="auto">
          <a:xfrm>
            <a:off x="223837" y="4518672"/>
            <a:ext cx="8601075" cy="15881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A Number of Issues Have Stirred Interest in Workers Compensation in the First Part of 2015</a:t>
            </a:r>
            <a:endParaRPr lang="en-US" sz="3600" b="1" i="1" dirty="0">
              <a:solidFill>
                <a:srgbClr val="FF0000"/>
              </a:solidFill>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1"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131</a:t>
            </a:fld>
            <a:endParaRPr lang="en-US" dirty="0" smtClean="0"/>
          </a:p>
        </p:txBody>
      </p:sp>
      <p:sp>
        <p:nvSpPr>
          <p:cNvPr id="82949" name="Rectangle 2"/>
          <p:cNvSpPr>
            <a:spLocks noGrp="1" noChangeArrowheads="1"/>
          </p:cNvSpPr>
          <p:nvPr>
            <p:ph type="title"/>
          </p:nvPr>
        </p:nvSpPr>
        <p:spPr/>
        <p:txBody>
          <a:bodyPr/>
          <a:lstStyle/>
          <a:p>
            <a:r>
              <a:rPr lang="en-US" dirty="0" smtClean="0"/>
              <a:t>Challenges Raised in the Workers Comp Line</a:t>
            </a:r>
          </a:p>
        </p:txBody>
      </p:sp>
      <p:sp>
        <p:nvSpPr>
          <p:cNvPr id="1922051" name="Rectangle 3"/>
          <p:cNvSpPr>
            <a:spLocks noGrp="1" noChangeArrowheads="1"/>
          </p:cNvSpPr>
          <p:nvPr>
            <p:ph type="body" idx="1"/>
          </p:nvPr>
        </p:nvSpPr>
        <p:spPr>
          <a:xfrm>
            <a:off x="245806" y="1102195"/>
            <a:ext cx="8780207" cy="5448301"/>
          </a:xfrm>
        </p:spPr>
        <p:txBody>
          <a:bodyPr/>
          <a:lstStyle/>
          <a:p>
            <a:pPr>
              <a:lnSpc>
                <a:spcPct val="100000"/>
              </a:lnSpc>
            </a:pPr>
            <a:r>
              <a:rPr lang="en-US" b="1" dirty="0" smtClean="0">
                <a:solidFill>
                  <a:srgbClr val="C00000"/>
                </a:solidFill>
              </a:rPr>
              <a:t>Opt Out Legislation:</a:t>
            </a:r>
            <a:r>
              <a:rPr lang="en-US" b="1" dirty="0" smtClean="0"/>
              <a:t> Coalition of large employers is aggressively pushing for legislation that would allow them to forego purchasing WC coverage in favor of creating their own programs while also seeking to specify the criteria for claiming and the size of benefits</a:t>
            </a:r>
          </a:p>
          <a:p>
            <a:pPr lvl="1">
              <a:lnSpc>
                <a:spcPct val="100000"/>
              </a:lnSpc>
            </a:pPr>
            <a:r>
              <a:rPr lang="en-US" sz="2000" b="1" dirty="0" smtClean="0"/>
              <a:t>Allowed in TX for many years and passed in OK in 2014</a:t>
            </a:r>
          </a:p>
          <a:p>
            <a:pPr lvl="1">
              <a:lnSpc>
                <a:spcPct val="100000"/>
              </a:lnSpc>
            </a:pPr>
            <a:r>
              <a:rPr lang="en-US" sz="2000" b="1" dirty="0" smtClean="0"/>
              <a:t>Failed in TN in 2015; Lobbying in AL, FL, GA, NC, SC</a:t>
            </a:r>
          </a:p>
          <a:p>
            <a:pPr>
              <a:lnSpc>
                <a:spcPct val="100000"/>
              </a:lnSpc>
            </a:pPr>
            <a:r>
              <a:rPr lang="en-US" b="1" dirty="0" smtClean="0">
                <a:solidFill>
                  <a:srgbClr val="C00000"/>
                </a:solidFill>
              </a:rPr>
              <a:t>Challenges to Exclusive Remedy:  </a:t>
            </a:r>
            <a:r>
              <a:rPr lang="en-US" b="1" dirty="0" smtClean="0"/>
              <a:t>Assertion that after reforms in several states the WC “Grand Bargain” has been breached and that benefits are now insufficient</a:t>
            </a:r>
          </a:p>
          <a:p>
            <a:pPr lvl="1">
              <a:lnSpc>
                <a:spcPct val="100000"/>
              </a:lnSpc>
            </a:pPr>
            <a:r>
              <a:rPr lang="en-US" sz="2000" b="1" dirty="0" smtClean="0"/>
              <a:t>Objective of trial lawyers is to tap into the tort system</a:t>
            </a:r>
            <a:endParaRPr lang="en-US" sz="2400" b="1" dirty="0"/>
          </a:p>
        </p:txBody>
      </p:sp>
    </p:spTree>
    <p:extLst>
      <p:ext uri="{BB962C8B-B14F-4D97-AF65-F5344CB8AC3E}">
        <p14:creationId xmlns:p14="http://schemas.microsoft.com/office/powerpoint/2010/main" val="3072961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132</a:t>
            </a:fld>
            <a:endParaRPr lang="en-US" dirty="0" smtClean="0"/>
          </a:p>
        </p:txBody>
      </p:sp>
      <p:sp>
        <p:nvSpPr>
          <p:cNvPr id="82949" name="Rectangle 2"/>
          <p:cNvSpPr>
            <a:spLocks noGrp="1" noChangeArrowheads="1"/>
          </p:cNvSpPr>
          <p:nvPr>
            <p:ph type="title"/>
          </p:nvPr>
        </p:nvSpPr>
        <p:spPr/>
        <p:txBody>
          <a:bodyPr/>
          <a:lstStyle/>
          <a:p>
            <a:r>
              <a:rPr lang="en-US" dirty="0" smtClean="0"/>
              <a:t>Recent Challenges Raised in the</a:t>
            </a:r>
            <a:br>
              <a:rPr lang="en-US" dirty="0" smtClean="0"/>
            </a:br>
            <a:r>
              <a:rPr lang="en-US" dirty="0" smtClean="0"/>
              <a:t>Workers Comp Line (continued)</a:t>
            </a:r>
          </a:p>
        </p:txBody>
      </p:sp>
      <p:sp>
        <p:nvSpPr>
          <p:cNvPr id="1922051" name="Rectangle 3"/>
          <p:cNvSpPr>
            <a:spLocks noGrp="1" noChangeArrowheads="1"/>
          </p:cNvSpPr>
          <p:nvPr>
            <p:ph type="body" idx="1"/>
          </p:nvPr>
        </p:nvSpPr>
        <p:spPr>
          <a:xfrm>
            <a:off x="174366" y="1059331"/>
            <a:ext cx="8780207" cy="5448301"/>
          </a:xfrm>
        </p:spPr>
        <p:txBody>
          <a:bodyPr/>
          <a:lstStyle/>
          <a:p>
            <a:pPr>
              <a:lnSpc>
                <a:spcPct val="100000"/>
              </a:lnSpc>
            </a:pPr>
            <a:r>
              <a:rPr lang="en-US" sz="2000" b="1" dirty="0" err="1" smtClean="0">
                <a:solidFill>
                  <a:srgbClr val="C00000"/>
                </a:solidFill>
              </a:rPr>
              <a:t>ProPublica</a:t>
            </a:r>
            <a:r>
              <a:rPr lang="en-US" sz="2000" b="1" dirty="0" smtClean="0">
                <a:solidFill>
                  <a:srgbClr val="C00000"/>
                </a:solidFill>
              </a:rPr>
              <a:t>/NPR Attack Series:</a:t>
            </a:r>
            <a:r>
              <a:rPr lang="en-US" sz="2000" b="1" dirty="0" smtClean="0"/>
              <a:t> “</a:t>
            </a:r>
            <a:r>
              <a:rPr lang="en-US" sz="2000" b="1" i="1" dirty="0" smtClean="0"/>
              <a:t>The Demolition of Workers Comp</a:t>
            </a:r>
            <a:r>
              <a:rPr lang="en-US" sz="2000" b="1" dirty="0" smtClean="0"/>
              <a:t>” (Published in March 2015)</a:t>
            </a:r>
          </a:p>
          <a:p>
            <a:pPr>
              <a:lnSpc>
                <a:spcPct val="100000"/>
              </a:lnSpc>
            </a:pPr>
            <a:r>
              <a:rPr lang="en-US" sz="2000" b="1" dirty="0" smtClean="0"/>
              <a:t>Thesis: WC benefits have been hollowed out and that workers were often no longer well served by the system</a:t>
            </a:r>
          </a:p>
          <a:p>
            <a:pPr lvl="1">
              <a:lnSpc>
                <a:spcPct val="100000"/>
              </a:lnSpc>
            </a:pPr>
            <a:r>
              <a:rPr lang="en-US" sz="2000" b="1" dirty="0" smtClean="0"/>
              <a:t>Claims 33 states watered down benefits under the guise of reform</a:t>
            </a:r>
          </a:p>
          <a:p>
            <a:pPr>
              <a:lnSpc>
                <a:spcPct val="100000"/>
              </a:lnSpc>
            </a:pPr>
            <a:r>
              <a:rPr lang="en-US" sz="2000" b="1" dirty="0" smtClean="0"/>
              <a:t>Series relied on a number of anecdotal cases of claimants who believed they were adversely impacted</a:t>
            </a:r>
            <a:endParaRPr lang="en-US" sz="2000" b="1" dirty="0"/>
          </a:p>
          <a:p>
            <a:pPr>
              <a:lnSpc>
                <a:spcPct val="100000"/>
              </a:lnSpc>
            </a:pPr>
            <a:r>
              <a:rPr lang="en-US" sz="2000" b="1" dirty="0" smtClean="0"/>
              <a:t>I.I.I. made forceful rebuttal focusing on:</a:t>
            </a:r>
          </a:p>
          <a:p>
            <a:pPr lvl="1">
              <a:lnSpc>
                <a:spcPct val="100000"/>
              </a:lnSpc>
            </a:pPr>
            <a:r>
              <a:rPr lang="en-US" sz="2000" b="1" dirty="0" smtClean="0"/>
              <a:t>Magnitude of insurer payouts to injured workers</a:t>
            </a:r>
          </a:p>
          <a:p>
            <a:pPr lvl="1">
              <a:lnSpc>
                <a:spcPct val="100000"/>
              </a:lnSpc>
            </a:pPr>
            <a:r>
              <a:rPr lang="en-US" sz="2000" b="1" dirty="0" smtClean="0"/>
              <a:t>Material improvements in workplace safety, in part due to WC incentives </a:t>
            </a:r>
          </a:p>
          <a:p>
            <a:pPr lvl="1">
              <a:lnSpc>
                <a:spcPct val="100000"/>
              </a:lnSpc>
            </a:pPr>
            <a:r>
              <a:rPr lang="en-US" sz="2000" b="1" dirty="0" smtClean="0"/>
              <a:t>Benefits of </a:t>
            </a:r>
            <a:r>
              <a:rPr lang="en-US" sz="2000" b="1" dirty="0"/>
              <a:t> </a:t>
            </a:r>
            <a:r>
              <a:rPr lang="en-US" sz="2000" b="1" dirty="0" smtClean="0"/>
              <a:t>cost controls without compromising outcomes</a:t>
            </a:r>
          </a:p>
          <a:p>
            <a:pPr marL="406400" lvl="1" indent="0">
              <a:lnSpc>
                <a:spcPct val="100000"/>
              </a:lnSpc>
              <a:buNone/>
            </a:pPr>
            <a:r>
              <a:rPr lang="en-US" sz="2000" u="sng" dirty="0" smtClean="0">
                <a:hlinkClick r:id="rId3"/>
              </a:rPr>
              <a:t>http</a:t>
            </a:r>
            <a:r>
              <a:rPr lang="en-US" sz="2000" u="sng" dirty="0">
                <a:hlinkClick r:id="rId3"/>
              </a:rPr>
              <a:t>://www.iii.org/article/a-letter-to-the-editor-about-workers-compensation</a:t>
            </a:r>
            <a:endParaRPr lang="en-US" sz="2000" b="1" dirty="0"/>
          </a:p>
        </p:txBody>
      </p:sp>
    </p:spTree>
    <p:extLst>
      <p:ext uri="{BB962C8B-B14F-4D97-AF65-F5344CB8AC3E}">
        <p14:creationId xmlns:p14="http://schemas.microsoft.com/office/powerpoint/2010/main" val="2030527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133</a:t>
            </a:fld>
            <a:endParaRPr lang="en-US" dirty="0" smtClean="0"/>
          </a:p>
        </p:txBody>
      </p:sp>
      <p:sp>
        <p:nvSpPr>
          <p:cNvPr id="82949" name="Rectangle 2"/>
          <p:cNvSpPr>
            <a:spLocks noGrp="1" noChangeArrowheads="1"/>
          </p:cNvSpPr>
          <p:nvPr>
            <p:ph type="title"/>
          </p:nvPr>
        </p:nvSpPr>
        <p:spPr/>
        <p:txBody>
          <a:bodyPr/>
          <a:lstStyle/>
          <a:p>
            <a:r>
              <a:rPr lang="en-US" dirty="0" smtClean="0"/>
              <a:t>Five Leading WC Proposal Categories </a:t>
            </a:r>
            <a:br>
              <a:rPr lang="en-US" dirty="0" smtClean="0"/>
            </a:br>
            <a:r>
              <a:rPr lang="en-US" dirty="0" smtClean="0"/>
              <a:t>to Watch in 2015</a:t>
            </a:r>
          </a:p>
        </p:txBody>
      </p:sp>
      <p:sp>
        <p:nvSpPr>
          <p:cNvPr id="1922051" name="Rectangle 3"/>
          <p:cNvSpPr>
            <a:spLocks noGrp="1" noChangeArrowheads="1"/>
          </p:cNvSpPr>
          <p:nvPr>
            <p:ph type="body" idx="1"/>
          </p:nvPr>
        </p:nvSpPr>
        <p:spPr>
          <a:xfrm>
            <a:off x="174366" y="1059331"/>
            <a:ext cx="8780207" cy="5448301"/>
          </a:xfrm>
        </p:spPr>
        <p:txBody>
          <a:bodyPr/>
          <a:lstStyle/>
          <a:p>
            <a:pPr>
              <a:lnSpc>
                <a:spcPct val="100000"/>
              </a:lnSpc>
            </a:pPr>
            <a:r>
              <a:rPr lang="en-US" sz="2000" b="1" dirty="0" smtClean="0">
                <a:solidFill>
                  <a:srgbClr val="C00000"/>
                </a:solidFill>
              </a:rPr>
              <a:t>Drug Formularies:</a:t>
            </a:r>
            <a:r>
              <a:rPr lang="en-US" sz="2000" b="1" dirty="0" smtClean="0"/>
              <a:t> A few states have formularies and interested is increasing as studies show formularies can save money</a:t>
            </a:r>
          </a:p>
          <a:p>
            <a:pPr>
              <a:lnSpc>
                <a:spcPct val="100000"/>
              </a:lnSpc>
            </a:pPr>
            <a:r>
              <a:rPr lang="en-US" sz="2000" b="1" dirty="0" smtClean="0">
                <a:solidFill>
                  <a:srgbClr val="FF0000"/>
                </a:solidFill>
              </a:rPr>
              <a:t>Medical Marijuana:</a:t>
            </a:r>
            <a:r>
              <a:rPr lang="en-US" sz="2000" b="1" dirty="0" smtClean="0"/>
              <a:t> Not </a:t>
            </a:r>
            <a:r>
              <a:rPr lang="en-US" sz="2000" b="1" dirty="0" err="1" smtClean="0"/>
              <a:t>priceable</a:t>
            </a:r>
            <a:r>
              <a:rPr lang="en-US" sz="2000" b="1" dirty="0" smtClean="0"/>
              <a:t> (no data). Some states take position that medical marijuana is not reimbursable (even if legal in state).  Impact on drug-free workplace credit?</a:t>
            </a:r>
          </a:p>
          <a:p>
            <a:pPr>
              <a:lnSpc>
                <a:spcPct val="100000"/>
              </a:lnSpc>
            </a:pPr>
            <a:r>
              <a:rPr lang="en-US" sz="2000" b="1" dirty="0" smtClean="0">
                <a:solidFill>
                  <a:srgbClr val="FF0000"/>
                </a:solidFill>
              </a:rPr>
              <a:t>Fee Schedules:</a:t>
            </a:r>
            <a:r>
              <a:rPr lang="en-US" sz="2000" b="1" dirty="0" smtClean="0"/>
              <a:t> Most states have fee schedules but 9 still do not.  CT, NC added schedules in 2015, AK expected soon. Failed to introduce in NH and VA.  Cost savings are often significant.</a:t>
            </a:r>
            <a:endParaRPr lang="en-US" sz="2000" b="1" dirty="0"/>
          </a:p>
          <a:p>
            <a:pPr>
              <a:lnSpc>
                <a:spcPct val="100000"/>
              </a:lnSpc>
            </a:pPr>
            <a:r>
              <a:rPr lang="en-US" sz="2000" b="1" dirty="0" smtClean="0">
                <a:solidFill>
                  <a:srgbClr val="FF0000"/>
                </a:solidFill>
              </a:rPr>
              <a:t>Attorney Fees:</a:t>
            </a:r>
            <a:r>
              <a:rPr lang="en-US" sz="2000" b="1" dirty="0" smtClean="0"/>
              <a:t> Fee caps being challenged.  Moving from a fee schedule to an uncapped “reasonable” fee standard is expected result in a significant increase in costs.  Should fee be paid out of the award or by insurer/employer?</a:t>
            </a:r>
          </a:p>
          <a:p>
            <a:pPr>
              <a:lnSpc>
                <a:spcPct val="100000"/>
              </a:lnSpc>
            </a:pPr>
            <a:r>
              <a:rPr lang="en-US" sz="2000" b="1" dirty="0" smtClean="0">
                <a:solidFill>
                  <a:srgbClr val="FF0000"/>
                </a:solidFill>
              </a:rPr>
              <a:t>Opt Out:</a:t>
            </a:r>
            <a:r>
              <a:rPr lang="en-US" sz="2000" b="1" dirty="0" smtClean="0"/>
              <a:t> Effort by some large corporations to restructure WC system</a:t>
            </a:r>
            <a:endParaRPr lang="en-US" sz="2000" b="1" dirty="0"/>
          </a:p>
        </p:txBody>
      </p:sp>
    </p:spTree>
    <p:extLst>
      <p:ext uri="{BB962C8B-B14F-4D97-AF65-F5344CB8AC3E}">
        <p14:creationId xmlns:p14="http://schemas.microsoft.com/office/powerpoint/2010/main" val="24312639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APPENDIX:</a:t>
            </a:r>
            <a:br>
              <a:rPr lang="en-US" altLang="en-US" sz="3800" dirty="0" smtClean="0">
                <a:solidFill>
                  <a:schemeClr val="bg1"/>
                </a:solidFill>
                <a:latin typeface="Arial" panose="020B0604020202020204" pitchFamily="34" charset="0"/>
                <a:ea typeface="ＭＳ Ｐゴシック" panose="020B0600070205080204" pitchFamily="34" charset="-128"/>
              </a:rPr>
            </a:br>
            <a:r>
              <a:rPr lang="en-US" altLang="en-US" sz="3800" dirty="0" smtClean="0">
                <a:solidFill>
                  <a:schemeClr val="bg1"/>
                </a:solidFill>
                <a:latin typeface="Arial" panose="020B0604020202020204" pitchFamily="34" charset="0"/>
                <a:ea typeface="ＭＳ Ｐゴシック" panose="020B0600070205080204" pitchFamily="34" charset="-128"/>
              </a:rPr>
              <a:t>The “On-Demand”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135</a:t>
            </a:fld>
            <a:endParaRPr lang="en-US" altLang="en-US" sz="1800"/>
          </a:p>
        </p:txBody>
      </p:sp>
    </p:spTree>
    <p:extLst>
      <p:ext uri="{BB962C8B-B14F-4D97-AF65-F5344CB8AC3E}">
        <p14:creationId xmlns:p14="http://schemas.microsoft.com/office/powerpoint/2010/main" val="70427795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136</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The “On-Demand” World is Not New…</a:t>
            </a:r>
          </a:p>
        </p:txBody>
      </p:sp>
      <p:sp>
        <p:nvSpPr>
          <p:cNvPr id="5126" name="TextBox 9"/>
          <p:cNvSpPr txBox="1">
            <a:spLocks noChangeArrowheads="1"/>
          </p:cNvSpPr>
          <p:nvPr/>
        </p:nvSpPr>
        <p:spPr bwMode="auto">
          <a:xfrm>
            <a:off x="197115" y="6318612"/>
            <a:ext cx="8121142" cy="430887"/>
          </a:xfrm>
          <a:prstGeom prst="rect">
            <a:avLst/>
          </a:prstGeom>
          <a:noFill/>
          <a:ln w="9525">
            <a:noFill/>
            <a:miter lim="800000"/>
            <a:headEnd/>
            <a:tailEnd/>
          </a:ln>
        </p:spPr>
        <p:txBody>
          <a:bodyPr wrap="square">
            <a:spAutoFit/>
          </a:bodyPr>
          <a:lstStyle/>
          <a:p>
            <a:pPr fontAlgn="base">
              <a:spcBef>
                <a:spcPct val="0"/>
              </a:spcBef>
              <a:spcAft>
                <a:spcPct val="0"/>
              </a:spcAft>
            </a:pPr>
            <a:endParaRPr lang="en-US" sz="1100" dirty="0" smtClean="0">
              <a:solidFill>
                <a:srgbClr val="000000"/>
              </a:solidFill>
            </a:endParaRPr>
          </a:p>
          <a:p>
            <a:pPr fontAlgn="base">
              <a:spcBef>
                <a:spcPct val="0"/>
              </a:spcBef>
              <a:spcAft>
                <a:spcPct val="0"/>
              </a:spcAft>
            </a:pPr>
            <a:r>
              <a:rPr lang="en-US" sz="1100" dirty="0" smtClean="0">
                <a:solidFill>
                  <a:srgbClr val="000000"/>
                </a:solidFill>
              </a:rPr>
              <a:t>Source: Insurance Information Institute.</a:t>
            </a:r>
            <a:endParaRPr lang="en-US" sz="11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032" y="1159331"/>
            <a:ext cx="3234343" cy="5159281"/>
          </a:xfrm>
          <a:prstGeom prst="rect">
            <a:avLst/>
          </a:prstGeom>
        </p:spPr>
      </p:pic>
      <p:sp>
        <p:nvSpPr>
          <p:cNvPr id="8" name="AutoShape 6"/>
          <p:cNvSpPr>
            <a:spLocks noChangeArrowheads="1"/>
          </p:cNvSpPr>
          <p:nvPr/>
        </p:nvSpPr>
        <p:spPr bwMode="blackWhite">
          <a:xfrm>
            <a:off x="4115279" y="1272509"/>
            <a:ext cx="1977695" cy="2139285"/>
          </a:xfrm>
          <a:prstGeom prst="wedgeRectCallout">
            <a:avLst>
              <a:gd name="adj1" fmla="val -88414"/>
              <a:gd name="adj2" fmla="val -7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Companies like Angie’s List (established in 1995 and going online in 1999) have been around for decades</a:t>
            </a:r>
            <a:endParaRPr lang="en-US" b="1" dirty="0">
              <a:solidFill>
                <a:srgbClr val="FFFFFF"/>
              </a:solidFill>
              <a:latin typeface="Arial" charset="0"/>
              <a:cs typeface="Arial" charset="0"/>
            </a:endParaRPr>
          </a:p>
        </p:txBody>
      </p:sp>
      <p:sp>
        <p:nvSpPr>
          <p:cNvPr id="4" name="Oval 3"/>
          <p:cNvSpPr/>
          <p:nvPr/>
        </p:nvSpPr>
        <p:spPr>
          <a:xfrm>
            <a:off x="1391726" y="4542356"/>
            <a:ext cx="1622322" cy="2049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7185" y="3411794"/>
            <a:ext cx="1863890" cy="1224047"/>
          </a:xfrm>
          <a:prstGeom prst="rect">
            <a:avLst/>
          </a:prstGeom>
        </p:spPr>
      </p:pic>
      <p:sp>
        <p:nvSpPr>
          <p:cNvPr id="12" name="AutoShape 6"/>
          <p:cNvSpPr>
            <a:spLocks noChangeArrowheads="1"/>
          </p:cNvSpPr>
          <p:nvPr/>
        </p:nvSpPr>
        <p:spPr bwMode="blackWhite">
          <a:xfrm>
            <a:off x="6546873" y="1317242"/>
            <a:ext cx="1977695" cy="1318097"/>
          </a:xfrm>
          <a:prstGeom prst="wedgeRectCallout">
            <a:avLst>
              <a:gd name="adj1" fmla="val 7536"/>
              <a:gd name="adj2" fmla="val 102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Geek Squad has been around since 1994…</a:t>
            </a:r>
            <a:endParaRPr lang="en-US" b="1" dirty="0">
              <a:solidFill>
                <a:srgbClr val="FFFFFF"/>
              </a:solidFill>
              <a:latin typeface="Arial" charset="0"/>
              <a:cs typeface="Arial"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94496" y="5086188"/>
            <a:ext cx="2354254" cy="805003"/>
          </a:xfrm>
          <a:prstGeom prst="rect">
            <a:avLst/>
          </a:prstGeom>
        </p:spPr>
      </p:pic>
      <p:sp>
        <p:nvSpPr>
          <p:cNvPr id="14" name="AutoShape 6"/>
          <p:cNvSpPr>
            <a:spLocks noChangeArrowheads="1"/>
          </p:cNvSpPr>
          <p:nvPr/>
        </p:nvSpPr>
        <p:spPr bwMode="blackWhite">
          <a:xfrm>
            <a:off x="4115279" y="4904105"/>
            <a:ext cx="1786445" cy="970514"/>
          </a:xfrm>
          <a:prstGeom prst="wedgeRectCallout">
            <a:avLst>
              <a:gd name="adj1" fmla="val 90064"/>
              <a:gd name="adj2" fmla="val 194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Peapod sprouted way back in 1989!</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2272458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2" grpId="0" animBg="1"/>
      <p:bldP spid="14"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137</a:t>
            </a:fld>
            <a:endParaRPr lang="en-US" smtClean="0">
              <a:solidFill>
                <a:srgbClr val="000000"/>
              </a:solidFill>
            </a:endParaRPr>
          </a:p>
        </p:txBody>
      </p:sp>
      <p:sp>
        <p:nvSpPr>
          <p:cNvPr id="5124" name="Rectangle 3"/>
          <p:cNvSpPr>
            <a:spLocks noGrp="1" noChangeArrowheads="1"/>
          </p:cNvSpPr>
          <p:nvPr>
            <p:ph type="title"/>
          </p:nvPr>
        </p:nvSpPr>
        <p:spPr>
          <a:xfrm>
            <a:off x="59350" y="82311"/>
            <a:ext cx="8396671" cy="860425"/>
          </a:xfrm>
        </p:spPr>
        <p:txBody>
          <a:bodyPr/>
          <a:lstStyle/>
          <a:p>
            <a:r>
              <a:rPr lang="en-US" sz="2800" dirty="0" smtClean="0"/>
              <a:t>…But the “On-Demand” World is Exploding      as Is the Demand for “On-Tap” Workers</a:t>
            </a:r>
          </a:p>
        </p:txBody>
      </p:sp>
      <p:sp>
        <p:nvSpPr>
          <p:cNvPr id="5126" name="TextBox 9"/>
          <p:cNvSpPr txBox="1">
            <a:spLocks noChangeArrowheads="1"/>
          </p:cNvSpPr>
          <p:nvPr/>
        </p:nvSpPr>
        <p:spPr bwMode="auto">
          <a:xfrm>
            <a:off x="197115" y="6318612"/>
            <a:ext cx="8121142" cy="430887"/>
          </a:xfrm>
          <a:prstGeom prst="rect">
            <a:avLst/>
          </a:prstGeom>
          <a:noFill/>
          <a:ln w="9525">
            <a:noFill/>
            <a:miter lim="800000"/>
            <a:headEnd/>
            <a:tailEnd/>
          </a:ln>
        </p:spPr>
        <p:txBody>
          <a:bodyPr wrap="square">
            <a:spAutoFit/>
          </a:bodyPr>
          <a:lstStyle/>
          <a:p>
            <a:pPr fontAlgn="base">
              <a:spcBef>
                <a:spcPct val="0"/>
              </a:spcBef>
              <a:spcAft>
                <a:spcPct val="0"/>
              </a:spcAft>
            </a:pPr>
            <a:endParaRPr lang="en-US" sz="1100" dirty="0" smtClean="0">
              <a:solidFill>
                <a:srgbClr val="000000"/>
              </a:solidFill>
            </a:endParaRPr>
          </a:p>
          <a:p>
            <a:pPr fontAlgn="base">
              <a:spcBef>
                <a:spcPct val="0"/>
              </a:spcBef>
              <a:spcAft>
                <a:spcPct val="0"/>
              </a:spcAft>
            </a:pPr>
            <a:r>
              <a:rPr lang="en-US" sz="1100" dirty="0" smtClean="0">
                <a:solidFill>
                  <a:srgbClr val="000000"/>
                </a:solidFill>
              </a:rPr>
              <a:t>Source: Insurance Information Institute.</a:t>
            </a:r>
            <a:endParaRPr lang="en-US" sz="1100" dirty="0">
              <a:solidFill>
                <a:srgbClr val="000000"/>
              </a:solidFill>
            </a:endParaRPr>
          </a:p>
        </p:txBody>
      </p:sp>
      <p:sp>
        <p:nvSpPr>
          <p:cNvPr id="8" name="AutoShape 6"/>
          <p:cNvSpPr>
            <a:spLocks noChangeArrowheads="1"/>
          </p:cNvSpPr>
          <p:nvPr/>
        </p:nvSpPr>
        <p:spPr bwMode="blackWhite">
          <a:xfrm>
            <a:off x="3816577" y="1312259"/>
            <a:ext cx="1977695" cy="1047483"/>
          </a:xfrm>
          <a:prstGeom prst="wedgeRectCallout">
            <a:avLst>
              <a:gd name="adj1" fmla="val -134649"/>
              <a:gd name="adj2" fmla="val -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Need something done around the house…Click on Handy</a:t>
            </a:r>
            <a:endParaRPr lang="en-US" b="1" dirty="0">
              <a:solidFill>
                <a:srgbClr val="FFFFFF"/>
              </a:solidFill>
              <a:latin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935" y="1157873"/>
            <a:ext cx="1819275" cy="18288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71" y="3201810"/>
            <a:ext cx="1553804" cy="14206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glow rad="63500">
              <a:schemeClr val="accent1">
                <a:satMod val="175000"/>
                <a:alpha val="40000"/>
              </a:schemeClr>
            </a:glow>
          </a:effectLst>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5786" y="5015834"/>
            <a:ext cx="1933575" cy="1152525"/>
          </a:xfrm>
          <a:prstGeom prst="rect">
            <a:avLst/>
          </a:prstGeom>
        </p:spPr>
      </p:pic>
      <p:sp>
        <p:nvSpPr>
          <p:cNvPr id="12" name="AutoShape 6"/>
          <p:cNvSpPr>
            <a:spLocks noChangeArrowheads="1"/>
          </p:cNvSpPr>
          <p:nvPr/>
        </p:nvSpPr>
        <p:spPr bwMode="blackWhite">
          <a:xfrm>
            <a:off x="3960989" y="3226396"/>
            <a:ext cx="1977695" cy="1047483"/>
          </a:xfrm>
          <a:prstGeom prst="wedgeRectCallout">
            <a:avLst>
              <a:gd name="adj1" fmla="val -130175"/>
              <a:gd name="adj2" fmla="val -78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Hate doing laundry? </a:t>
            </a:r>
            <a:r>
              <a:rPr lang="en-US" b="1" dirty="0" err="1" smtClean="0">
                <a:solidFill>
                  <a:srgbClr val="FFFFFF"/>
                </a:solidFill>
              </a:rPr>
              <a:t>Washio</a:t>
            </a:r>
            <a:r>
              <a:rPr lang="en-US" b="1" dirty="0" smtClean="0">
                <a:solidFill>
                  <a:srgbClr val="FFFFFF"/>
                </a:solidFill>
              </a:rPr>
              <a:t> will do it for you…</a:t>
            </a:r>
            <a:endParaRPr lang="en-US" b="1" dirty="0">
              <a:solidFill>
                <a:srgbClr val="FFFFFF"/>
              </a:solidFill>
              <a:latin typeface="Arial" charset="0"/>
              <a:cs typeface="Arial" charset="0"/>
            </a:endParaRPr>
          </a:p>
        </p:txBody>
      </p:sp>
      <p:sp>
        <p:nvSpPr>
          <p:cNvPr id="13" name="AutoShape 6"/>
          <p:cNvSpPr>
            <a:spLocks noChangeArrowheads="1"/>
          </p:cNvSpPr>
          <p:nvPr/>
        </p:nvSpPr>
        <p:spPr bwMode="blackWhite">
          <a:xfrm>
            <a:off x="3708421" y="4896915"/>
            <a:ext cx="2230263" cy="1518869"/>
          </a:xfrm>
          <a:prstGeom prst="wedgeRectCallout">
            <a:avLst>
              <a:gd name="adj1" fmla="val -130175"/>
              <a:gd name="adj2" fmla="val -78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Hate doing just about  everything?  </a:t>
            </a:r>
            <a:r>
              <a:rPr lang="en-US" b="1" dirty="0" err="1" smtClean="0">
                <a:solidFill>
                  <a:srgbClr val="FFFFFF"/>
                </a:solidFill>
              </a:rPr>
              <a:t>Taskrabbit</a:t>
            </a:r>
            <a:r>
              <a:rPr lang="en-US" b="1" dirty="0" smtClean="0">
                <a:solidFill>
                  <a:srgbClr val="FFFFFF"/>
                </a:solidFill>
              </a:rPr>
              <a:t> will take on virtually all your “tasks”…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5613936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138</a:t>
            </a:fld>
            <a:endParaRPr lang="en-US" smtClean="0">
              <a:solidFill>
                <a:srgbClr val="000000"/>
              </a:solidFill>
            </a:endParaRPr>
          </a:p>
        </p:txBody>
      </p:sp>
      <p:sp>
        <p:nvSpPr>
          <p:cNvPr id="5124" name="Rectangle 3"/>
          <p:cNvSpPr>
            <a:spLocks noGrp="1" noChangeArrowheads="1"/>
          </p:cNvSpPr>
          <p:nvPr>
            <p:ph type="title"/>
          </p:nvPr>
        </p:nvSpPr>
        <p:spPr>
          <a:xfrm>
            <a:off x="59350" y="82311"/>
            <a:ext cx="8396671" cy="860425"/>
          </a:xfrm>
        </p:spPr>
        <p:txBody>
          <a:bodyPr/>
          <a:lstStyle/>
          <a:p>
            <a:r>
              <a:rPr lang="en-US" sz="2800" dirty="0" smtClean="0"/>
              <a:t>You Can Live Your Life with the Swipe</a:t>
            </a:r>
            <a:br>
              <a:rPr lang="en-US" sz="2800" dirty="0" smtClean="0"/>
            </a:br>
            <a:r>
              <a:rPr lang="en-US" sz="2800" dirty="0" smtClean="0"/>
              <a:t>of a Finger…</a:t>
            </a:r>
          </a:p>
        </p:txBody>
      </p:sp>
      <p:sp>
        <p:nvSpPr>
          <p:cNvPr id="8" name="AutoShape 6"/>
          <p:cNvSpPr>
            <a:spLocks noChangeArrowheads="1"/>
          </p:cNvSpPr>
          <p:nvPr/>
        </p:nvSpPr>
        <p:spPr bwMode="blackWhite">
          <a:xfrm>
            <a:off x="4003390" y="1702093"/>
            <a:ext cx="2987346" cy="555869"/>
          </a:xfrm>
          <a:prstGeom prst="wedgeRectCallout">
            <a:avLst>
              <a:gd name="adj1" fmla="val -126198"/>
              <a:gd name="adj2" fmla="val -19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Get married…</a:t>
            </a:r>
            <a:endParaRPr lang="en-US" b="1" dirty="0">
              <a:solidFill>
                <a:srgbClr val="FFFFFF"/>
              </a:solidFill>
              <a:latin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599" y="2861449"/>
            <a:ext cx="1924050" cy="1828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2741" y="4684670"/>
            <a:ext cx="1809750" cy="18002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2237" y="1150739"/>
            <a:ext cx="1658578" cy="1658578"/>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625425" y="6259434"/>
            <a:ext cx="2124384" cy="470586"/>
          </a:xfrm>
          <a:prstGeom prst="rect">
            <a:avLst/>
          </a:prstGeom>
        </p:spPr>
      </p:pic>
      <p:sp>
        <p:nvSpPr>
          <p:cNvPr id="14" name="AutoShape 6"/>
          <p:cNvSpPr>
            <a:spLocks noChangeArrowheads="1"/>
          </p:cNvSpPr>
          <p:nvPr/>
        </p:nvSpPr>
        <p:spPr bwMode="blackWhite">
          <a:xfrm>
            <a:off x="4077132" y="3497914"/>
            <a:ext cx="2987346" cy="555869"/>
          </a:xfrm>
          <a:prstGeom prst="wedgeRectCallout">
            <a:avLst>
              <a:gd name="adj1" fmla="val -106779"/>
              <a:gd name="adj2" fmla="val -208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…Move</a:t>
            </a:r>
            <a:endParaRPr lang="en-US" b="1" dirty="0">
              <a:solidFill>
                <a:srgbClr val="FFFFFF"/>
              </a:solidFill>
              <a:latin typeface="Arial" charset="0"/>
              <a:cs typeface="Arial" charset="0"/>
            </a:endParaRPr>
          </a:p>
        </p:txBody>
      </p:sp>
      <p:sp>
        <p:nvSpPr>
          <p:cNvPr id="15" name="AutoShape 6"/>
          <p:cNvSpPr>
            <a:spLocks noChangeArrowheads="1"/>
          </p:cNvSpPr>
          <p:nvPr/>
        </p:nvSpPr>
        <p:spPr bwMode="blackWhite">
          <a:xfrm>
            <a:off x="4116778" y="5306847"/>
            <a:ext cx="2987346" cy="555869"/>
          </a:xfrm>
          <a:prstGeom prst="wedgeRectCallout">
            <a:avLst>
              <a:gd name="adj1" fmla="val -106121"/>
              <a:gd name="adj2" fmla="val -19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…And if it doesn’t work out…</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772315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139</a:t>
            </a:fld>
            <a:endParaRPr lang="en-US" smtClean="0">
              <a:solidFill>
                <a:srgbClr val="000000"/>
              </a:solidFill>
            </a:endParaRPr>
          </a:p>
        </p:txBody>
      </p:sp>
      <p:sp>
        <p:nvSpPr>
          <p:cNvPr id="5124" name="Rectangle 3"/>
          <p:cNvSpPr>
            <a:spLocks noGrp="1" noChangeArrowheads="1"/>
          </p:cNvSpPr>
          <p:nvPr>
            <p:ph type="title"/>
          </p:nvPr>
        </p:nvSpPr>
        <p:spPr>
          <a:xfrm>
            <a:off x="59350" y="82311"/>
            <a:ext cx="8396671" cy="860425"/>
          </a:xfrm>
        </p:spPr>
        <p:txBody>
          <a:bodyPr/>
          <a:lstStyle/>
          <a:p>
            <a:r>
              <a:rPr lang="en-US" sz="2800" dirty="0" smtClean="0"/>
              <a:t>Some Players in the On-Demand Economy </a:t>
            </a:r>
            <a:br>
              <a:rPr lang="en-US" sz="2800" dirty="0" smtClean="0"/>
            </a:br>
            <a:r>
              <a:rPr lang="en-US" sz="2800" dirty="0" smtClean="0"/>
              <a:t>Have Become Household Names</a:t>
            </a:r>
          </a:p>
        </p:txBody>
      </p:sp>
      <p:sp>
        <p:nvSpPr>
          <p:cNvPr id="14" name="AutoShape 6"/>
          <p:cNvSpPr>
            <a:spLocks noChangeArrowheads="1"/>
          </p:cNvSpPr>
          <p:nvPr/>
        </p:nvSpPr>
        <p:spPr bwMode="blackWhite">
          <a:xfrm>
            <a:off x="4077132" y="3497914"/>
            <a:ext cx="2987346" cy="555869"/>
          </a:xfrm>
          <a:prstGeom prst="wedgeRectCallout">
            <a:avLst>
              <a:gd name="adj1" fmla="val -88348"/>
              <a:gd name="adj2" fmla="val -8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…Need a </a:t>
            </a:r>
            <a:r>
              <a:rPr lang="en-US" b="1" dirty="0">
                <a:solidFill>
                  <a:srgbClr val="FFFFFF"/>
                </a:solidFill>
              </a:rPr>
              <a:t>L</a:t>
            </a:r>
            <a:r>
              <a:rPr lang="en-US" b="1" dirty="0" smtClean="0">
                <a:solidFill>
                  <a:srgbClr val="FFFFFF"/>
                </a:solidFill>
              </a:rPr>
              <a:t>yft?</a:t>
            </a:r>
            <a:endParaRPr lang="en-US" b="1" dirty="0">
              <a:solidFill>
                <a:srgbClr val="FFFFFF"/>
              </a:solidFill>
              <a:latin typeface="Arial" charset="0"/>
              <a:cs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470" y="5034770"/>
            <a:ext cx="2962275" cy="1543050"/>
          </a:xfrm>
          <a:prstGeom prst="rect">
            <a:avLst/>
          </a:prstGeom>
        </p:spPr>
      </p:pic>
      <p:sp>
        <p:nvSpPr>
          <p:cNvPr id="13" name="AutoShape 6"/>
          <p:cNvSpPr>
            <a:spLocks noChangeArrowheads="1"/>
          </p:cNvSpPr>
          <p:nvPr/>
        </p:nvSpPr>
        <p:spPr bwMode="blackWhite">
          <a:xfrm>
            <a:off x="4116778" y="5191434"/>
            <a:ext cx="2987346" cy="926922"/>
          </a:xfrm>
          <a:prstGeom prst="wedgeRectCallout">
            <a:avLst>
              <a:gd name="adj1" fmla="val -115337"/>
              <a:gd name="adj2" fmla="val -1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…This ride has taken Wall Street to the stratosphere</a:t>
            </a:r>
            <a:endParaRPr lang="en-US" b="1" dirty="0">
              <a:solidFill>
                <a:srgbClr val="FFFFFF"/>
              </a:solidFill>
              <a:latin typeface="Arial" charset="0"/>
              <a:cs typeface="Arial" charset="0"/>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138" y="2896291"/>
            <a:ext cx="2418546" cy="1759114"/>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1661" y="426798"/>
            <a:ext cx="2825892" cy="2825892"/>
          </a:xfrm>
          <a:prstGeom prst="rect">
            <a:avLst/>
          </a:prstGeom>
        </p:spPr>
      </p:pic>
      <p:sp>
        <p:nvSpPr>
          <p:cNvPr id="18" name="AutoShape 6"/>
          <p:cNvSpPr>
            <a:spLocks noChangeArrowheads="1"/>
          </p:cNvSpPr>
          <p:nvPr/>
        </p:nvSpPr>
        <p:spPr bwMode="blackWhite">
          <a:xfrm>
            <a:off x="4116778" y="1629579"/>
            <a:ext cx="2987346" cy="555869"/>
          </a:xfrm>
          <a:prstGeom prst="wedgeRectCallout">
            <a:avLst>
              <a:gd name="adj1" fmla="val -92298"/>
              <a:gd name="adj2" fmla="val -120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Rent a place…</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660776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EF9FF9A-B856-4237-93BB-D1D418B62E80}" type="slidenum">
              <a:rPr lang="en-US" altLang="en-US" sz="900"/>
              <a:pPr algn="r">
                <a:lnSpc>
                  <a:spcPct val="85000"/>
                </a:lnSpc>
                <a:spcBef>
                  <a:spcPct val="20000"/>
                </a:spcBef>
                <a:buClrTx/>
                <a:buFontTx/>
                <a:buNone/>
              </a:pPr>
              <a:t>14</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MD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1906106670"/>
              </p:ext>
            </p:extLst>
          </p:nvPr>
        </p:nvGraphicFramePr>
        <p:xfrm>
          <a:off x="301625" y="1295400"/>
          <a:ext cx="8548688" cy="4572000"/>
        </p:xfrm>
        <a:graphic>
          <a:graphicData uri="http://schemas.openxmlformats.org/presentationml/2006/ole">
            <mc:AlternateContent xmlns:mc="http://schemas.openxmlformats.org/markup-compatibility/2006">
              <mc:Choice xmlns:v="urn:schemas-microsoft-com:vml" Requires="v">
                <p:oleObj spid="_x0000_s28287032"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301625" y="1295400"/>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5160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5.0%</a:t>
            </a:r>
          </a:p>
        </p:txBody>
      </p:sp>
    </p:spTree>
    <p:extLst>
      <p:ext uri="{BB962C8B-B14F-4D97-AF65-F5344CB8AC3E}">
        <p14:creationId xmlns:p14="http://schemas.microsoft.com/office/powerpoint/2010/main" val="384700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Technology and Employment</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What Makes the On-Demand Economy Possible?</a:t>
            </a:r>
          </a:p>
          <a:p>
            <a:pPr algn="ctr">
              <a:spcBef>
                <a:spcPct val="25000"/>
              </a:spcBef>
              <a:buClr>
                <a:srgbClr val="FF6801"/>
              </a:buClr>
              <a:buFont typeface="Wingdings" panose="05000000000000000000" pitchFamily="2" charset="2"/>
              <a:buNone/>
            </a:pPr>
            <a:r>
              <a:rPr lang="en-US" altLang="en-US" sz="3600" b="1" i="1" dirty="0" smtClean="0">
                <a:solidFill>
                  <a:srgbClr val="C00000"/>
                </a:solidFill>
                <a:cs typeface="Arial" panose="020B0604020202020204" pitchFamily="34" charset="0"/>
              </a:rPr>
              <a:t>Why Does It Matter for Insurers?</a:t>
            </a:r>
          </a:p>
          <a:p>
            <a:pPr algn="ctr">
              <a:spcBef>
                <a:spcPct val="25000"/>
              </a:spcBef>
              <a:buClr>
                <a:srgbClr val="FF6801"/>
              </a:buClr>
              <a:buFont typeface="Wingdings" panose="05000000000000000000" pitchFamily="2" charset="2"/>
              <a:buNone/>
            </a:pP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140</a:t>
            </a:fld>
            <a:endParaRPr lang="en-US" altLang="en-US" sz="1800"/>
          </a:p>
        </p:txBody>
      </p:sp>
    </p:spTree>
    <p:extLst>
      <p:ext uri="{BB962C8B-B14F-4D97-AF65-F5344CB8AC3E}">
        <p14:creationId xmlns:p14="http://schemas.microsoft.com/office/powerpoint/2010/main" val="21628193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latfor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085850" y="771526"/>
            <a:ext cx="6972300" cy="400110"/>
          </a:xfrm>
          <a:prstGeom prst="rect">
            <a:avLst/>
          </a:prstGeom>
          <a:solidFill>
            <a:schemeClr val="bg1"/>
          </a:solidFill>
        </p:spPr>
        <p:txBody>
          <a:bodyPr wrap="square" rtlCol="0">
            <a:spAutoFit/>
          </a:bodyPr>
          <a:lstStyle/>
          <a:p>
            <a:r>
              <a:rPr lang="en-US" sz="2000" b="1" dirty="0" smtClean="0"/>
              <a:t>GLOBAL SHIPMENTS OF SMARTPHONES (MILLIONS)</a:t>
            </a:r>
            <a:endParaRPr lang="en-US" sz="2000" b="1" dirty="0"/>
          </a:p>
        </p:txBody>
      </p:sp>
      <p:sp>
        <p:nvSpPr>
          <p:cNvPr id="5" name="Text Box 17"/>
          <p:cNvSpPr txBox="1">
            <a:spLocks noChangeArrowheads="1"/>
          </p:cNvSpPr>
          <p:nvPr/>
        </p:nvSpPr>
        <p:spPr bwMode="auto">
          <a:xfrm>
            <a:off x="3563272" y="1370171"/>
            <a:ext cx="3765550"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Smartphones are the breakthrough technology behind the on-demand economy</a:t>
            </a:r>
            <a:endParaRPr lang="en-US" b="1" dirty="0">
              <a:solidFill>
                <a:srgbClr val="FFFFFF"/>
              </a:solidFill>
            </a:endParaRPr>
          </a:p>
        </p:txBody>
      </p:sp>
      <p:sp>
        <p:nvSpPr>
          <p:cNvPr id="6" name="Text Box 17"/>
          <p:cNvSpPr txBox="1">
            <a:spLocks noChangeArrowheads="1"/>
          </p:cNvSpPr>
          <p:nvPr/>
        </p:nvSpPr>
        <p:spPr bwMode="auto">
          <a:xfrm>
            <a:off x="3444209" y="3048624"/>
            <a:ext cx="3485229"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smtClean="0">
                <a:solidFill>
                  <a:srgbClr val="FFFFFF"/>
                </a:solidFill>
              </a:rPr>
              <a:t>2015: ~50% of adults globally have a smartphone</a:t>
            </a:r>
          </a:p>
          <a:p>
            <a:pPr algn="ctr"/>
            <a:r>
              <a:rPr lang="en-US" b="1" i="1" dirty="0" smtClean="0">
                <a:solidFill>
                  <a:srgbClr val="FFFF00"/>
                </a:solidFill>
              </a:rPr>
              <a:t>2020: About 80% will own one</a:t>
            </a:r>
            <a:endParaRPr lang="en-US" b="1" i="1" dirty="0">
              <a:solidFill>
                <a:srgbClr val="FFFF00"/>
              </a:solidFill>
            </a:endParaRPr>
          </a:p>
        </p:txBody>
      </p:sp>
    </p:spTree>
    <p:extLst>
      <p:ext uri="{BB962C8B-B14F-4D97-AF65-F5344CB8AC3E}">
        <p14:creationId xmlns:p14="http://schemas.microsoft.com/office/powerpoint/2010/main" val="91819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460909"/>
          <a:ext cx="8932862" cy="5451475"/>
        </p:xfrm>
        <a:graphic>
          <a:graphicData uri="http://schemas.openxmlformats.org/presentationml/2006/ole">
            <mc:AlternateContent xmlns:mc="http://schemas.openxmlformats.org/markup-compatibility/2006">
              <mc:Choice xmlns:v="urn:schemas-microsoft-com:vml" Requires="v">
                <p:oleObj spid="_x0000_s28305418" name="Chart" r:id="rId3" imgW="8201097" imgH="5381770" progId="MSGraph.Chart.8">
                  <p:embed followColorScheme="full"/>
                </p:oleObj>
              </mc:Choice>
              <mc:Fallback>
                <p:oleObj name="Chart" r:id="rId3" imgW="8201097" imgH="5381770" progId="MSGraph.Chart.8">
                  <p:embed followColorScheme="full"/>
                  <p:pic>
                    <p:nvPicPr>
                      <p:cNvPr id="0" name=""/>
                      <p:cNvPicPr>
                        <a:picLocks noChangeAspect="1" noChangeArrowheads="1"/>
                      </p:cNvPicPr>
                      <p:nvPr/>
                    </p:nvPicPr>
                    <p:blipFill>
                      <a:blip r:embed="rId4"/>
                      <a:srcRect/>
                      <a:stretch>
                        <a:fillRect/>
                      </a:stretch>
                    </p:blipFill>
                    <p:spPr bwMode="auto">
                      <a:xfrm>
                        <a:off x="58738" y="1460909"/>
                        <a:ext cx="8932862" cy="5451475"/>
                      </a:xfrm>
                      <a:prstGeom prst="rect">
                        <a:avLst/>
                      </a:prstGeom>
                      <a:noFill/>
                      <a:ln>
                        <a:noFill/>
                      </a:ln>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Growth in Temporary Workers vs. </a:t>
            </a:r>
            <a:br>
              <a:rPr lang="en-US" dirty="0" smtClean="0"/>
            </a:br>
            <a:r>
              <a:rPr lang="en-US" dirty="0" smtClean="0"/>
              <a:t>All Nonfarm Employment</a:t>
            </a:r>
            <a:r>
              <a:rPr lang="en-US" sz="3200" dirty="0" smtClean="0"/>
              <a:t>, 2010-2015*</a:t>
            </a:r>
            <a:endParaRPr lang="en-US" dirty="0" smtClean="0"/>
          </a:p>
        </p:txBody>
      </p:sp>
      <p:sp>
        <p:nvSpPr>
          <p:cNvPr id="37892"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r>
              <a:rPr lang="en-US" sz="1100" dirty="0" smtClean="0"/>
              <a:t>*Through March 2015.</a:t>
            </a:r>
          </a:p>
          <a:p>
            <a:r>
              <a:rPr lang="en-US" sz="1100" dirty="0" smtClean="0"/>
              <a:t>Source</a:t>
            </a:r>
            <a:r>
              <a:rPr lang="en-US" sz="1100" dirty="0"/>
              <a:t>: </a:t>
            </a:r>
            <a:r>
              <a:rPr lang="en-US" sz="1100" dirty="0" smtClean="0"/>
              <a:t>US Bureau of Labor Statistics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Annual Percent Change</a:t>
            </a:r>
            <a:endParaRPr lang="en-US" b="1" dirty="0">
              <a:solidFill>
                <a:srgbClr val="225A7A"/>
              </a:solidFill>
            </a:endParaRPr>
          </a:p>
        </p:txBody>
      </p:sp>
      <p:sp>
        <p:nvSpPr>
          <p:cNvPr id="7" name="AutoShape 13"/>
          <p:cNvSpPr>
            <a:spLocks noChangeArrowheads="1"/>
          </p:cNvSpPr>
          <p:nvPr/>
        </p:nvSpPr>
        <p:spPr bwMode="blackWhite">
          <a:xfrm>
            <a:off x="3077497" y="1830884"/>
            <a:ext cx="3451122" cy="1229542"/>
          </a:xfrm>
          <a:prstGeom prst="wedgeRectCallout">
            <a:avLst>
              <a:gd name="adj1" fmla="val 71142"/>
              <a:gd name="adj2" fmla="val 1393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Demand for temporary workers has increased 2 to 3 times faster than for workers overall in recent years</a:t>
            </a:r>
            <a:endParaRPr lang="en-US" b="1" i="1" dirty="0">
              <a:solidFill>
                <a:schemeClr val="bg1"/>
              </a:solidFill>
            </a:endParaRPr>
          </a:p>
        </p:txBody>
      </p:sp>
    </p:spTree>
    <p:extLst>
      <p:ext uri="{BB962C8B-B14F-4D97-AF65-F5344CB8AC3E}">
        <p14:creationId xmlns:p14="http://schemas.microsoft.com/office/powerpoint/2010/main" val="3553455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292930"/>
                                        </p:tgtEl>
                                        <p:attrNameLst>
                                          <p:attrName>style.visibility</p:attrName>
                                        </p:attrNameLst>
                                      </p:cBhvr>
                                      <p:to>
                                        <p:strVal val="visible"/>
                                      </p:to>
                                    </p:set>
                                    <p:animEffect transition="in" filter="wipe(left)">
                                      <p:cBhvr>
                                        <p:cTn id="18" dur="500"/>
                                        <p:tgtEl>
                                          <p:spTgt spid="7292930"/>
                                        </p:tgtEl>
                                      </p:cBhvr>
                                    </p:animEffect>
                                  </p:childTnLst>
                                </p:cTn>
                              </p:par>
                            </p:childTnLst>
                          </p:cTn>
                        </p:par>
                        <p:par>
                          <p:cTn id="19" fill="hold">
                            <p:stCondLst>
                              <p:cond delay="500"/>
                            </p:stCondLst>
                            <p:childTnLst>
                              <p:par>
                                <p:cTn id="20" presetID="22" presetClass="entr" presetSubtype="2"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employe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606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The “On-Demand” (Sharing)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The On-Demand Economy Will Transform the American Workforce and the                       P/C Insurance Industry Too</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144</a:t>
            </a:fld>
            <a:endParaRPr lang="en-US" altLang="en-US" sz="1800"/>
          </a:p>
        </p:txBody>
      </p:sp>
    </p:spTree>
    <p:extLst>
      <p:ext uri="{BB962C8B-B14F-4D97-AF65-F5344CB8AC3E}">
        <p14:creationId xmlns:p14="http://schemas.microsoft.com/office/powerpoint/2010/main" val="6452852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145</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229597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146</a:t>
            </a:fld>
            <a:endParaRPr lang="en-US" sz="900"/>
          </a:p>
        </p:txBody>
      </p:sp>
      <p:sp>
        <p:nvSpPr>
          <p:cNvPr id="65541" name="Rectangle 2"/>
          <p:cNvSpPr>
            <a:spLocks noGrp="1" noChangeArrowheads="1"/>
          </p:cNvSpPr>
          <p:nvPr>
            <p:ph type="title" idx="4294967295"/>
          </p:nvPr>
        </p:nvSpPr>
        <p:spPr/>
        <p:txBody>
          <a:bodyPr/>
          <a:lstStyle/>
          <a:p>
            <a:r>
              <a:rPr lang="en-US" dirty="0" smtClean="0"/>
              <a:t>The On-Demand</a:t>
            </a:r>
            <a:r>
              <a:rPr lang="en-US" dirty="0"/>
              <a:t> </a:t>
            </a:r>
            <a:r>
              <a:rPr lang="en-US" dirty="0" smtClean="0"/>
              <a:t>Economy and American Workers: What Is Happening?</a:t>
            </a:r>
          </a:p>
        </p:txBody>
      </p:sp>
      <p:sp>
        <p:nvSpPr>
          <p:cNvPr id="1922051" name="Rectangle 3"/>
          <p:cNvSpPr>
            <a:spLocks noGrp="1" noChangeArrowheads="1"/>
          </p:cNvSpPr>
          <p:nvPr>
            <p:ph type="body" idx="4294967295"/>
          </p:nvPr>
        </p:nvSpPr>
        <p:spPr>
          <a:xfrm>
            <a:off x="160802" y="998758"/>
            <a:ext cx="8754598" cy="4652963"/>
          </a:xfrm>
        </p:spPr>
        <p:txBody>
          <a:bodyPr/>
          <a:lstStyle/>
          <a:p>
            <a:pPr>
              <a:lnSpc>
                <a:spcPts val="2400"/>
              </a:lnSpc>
              <a:spcBef>
                <a:spcPct val="50000"/>
              </a:spcBef>
            </a:pPr>
            <a:r>
              <a:rPr lang="en-US" sz="2100" b="1" dirty="0" smtClean="0"/>
              <a:t>Technology is Fundamentally </a:t>
            </a:r>
            <a:r>
              <a:rPr lang="en-US" sz="2100" b="1" dirty="0"/>
              <a:t>T</a:t>
            </a:r>
            <a:r>
              <a:rPr lang="en-US" sz="2100" b="1" dirty="0" smtClean="0"/>
              <a:t>ransforming </a:t>
            </a:r>
            <a:r>
              <a:rPr lang="en-US" sz="2100" b="1" dirty="0"/>
              <a:t>H</a:t>
            </a:r>
            <a:r>
              <a:rPr lang="en-US" sz="2100" b="1" dirty="0" smtClean="0"/>
              <a:t>ow </a:t>
            </a:r>
            <a:r>
              <a:rPr lang="en-US" sz="2100" b="1" dirty="0"/>
              <a:t>R</a:t>
            </a:r>
            <a:r>
              <a:rPr lang="en-US" sz="2100" b="1" dirty="0" smtClean="0"/>
              <a:t>esources are Allocated and Used in the Economy</a:t>
            </a:r>
            <a:endParaRPr lang="en-US" sz="1900" b="1" dirty="0" smtClean="0"/>
          </a:p>
          <a:p>
            <a:pPr>
              <a:lnSpc>
                <a:spcPts val="2400"/>
              </a:lnSpc>
              <a:spcBef>
                <a:spcPct val="50000"/>
              </a:spcBef>
            </a:pPr>
            <a:r>
              <a:rPr lang="en-US" sz="2100" b="1" dirty="0" smtClean="0"/>
              <a:t>Labor is No </a:t>
            </a:r>
            <a:r>
              <a:rPr lang="en-US" sz="2100" b="1" dirty="0"/>
              <a:t>E</a:t>
            </a:r>
            <a:r>
              <a:rPr lang="en-US" sz="2100" b="1" dirty="0" smtClean="0"/>
              <a:t>xception to this Transformation</a:t>
            </a:r>
          </a:p>
          <a:p>
            <a:pPr>
              <a:lnSpc>
                <a:spcPts val="2400"/>
              </a:lnSpc>
              <a:spcBef>
                <a:spcPct val="50000"/>
              </a:spcBef>
            </a:pPr>
            <a:r>
              <a:rPr lang="en-US" sz="2100" b="1" dirty="0" smtClean="0"/>
              <a:t>Technology Offers New Opportunities to Match Labor to Jobs</a:t>
            </a:r>
          </a:p>
          <a:p>
            <a:pPr lvl="1">
              <a:lnSpc>
                <a:spcPts val="2400"/>
              </a:lnSpc>
            </a:pPr>
            <a:r>
              <a:rPr lang="en-US" sz="1900" b="1" dirty="0" smtClean="0"/>
              <a:t>Owners of spare capacity (workers with time and skill) can be paired at low cost with those with a demand for that time and skill</a:t>
            </a:r>
          </a:p>
          <a:p>
            <a:pPr lvl="1">
              <a:lnSpc>
                <a:spcPts val="2400"/>
              </a:lnSpc>
            </a:pPr>
            <a:r>
              <a:rPr lang="en-US" sz="1900" b="1" dirty="0" smtClean="0"/>
              <a:t>Bringing together labor and those who employ labor is not new</a:t>
            </a:r>
          </a:p>
          <a:p>
            <a:pPr lvl="1">
              <a:lnSpc>
                <a:spcPts val="2400"/>
              </a:lnSpc>
            </a:pPr>
            <a:r>
              <a:rPr lang="en-US" sz="1900" b="1" dirty="0" smtClean="0"/>
              <a:t>BUT: Pairing occurs with a speed and breadth never before possible</a:t>
            </a:r>
          </a:p>
          <a:p>
            <a:pPr>
              <a:lnSpc>
                <a:spcPts val="2400"/>
              </a:lnSpc>
              <a:spcBef>
                <a:spcPct val="50000"/>
              </a:spcBef>
            </a:pPr>
            <a:r>
              <a:rPr lang="en-US" sz="2100" b="1" dirty="0" smtClean="0"/>
              <a:t>Witnessing the Demise of the Traditional Understanding of What is Meant by a “Good” Job</a:t>
            </a:r>
          </a:p>
          <a:p>
            <a:pPr lvl="1">
              <a:lnSpc>
                <a:spcPts val="2400"/>
              </a:lnSpc>
            </a:pPr>
            <a:r>
              <a:rPr lang="en-US" sz="1900" b="1" dirty="0" smtClean="0"/>
              <a:t>Concept born in the Industrial Age (1880-1980), is eroding</a:t>
            </a:r>
          </a:p>
          <a:p>
            <a:pPr lvl="1">
              <a:lnSpc>
                <a:spcPts val="2400"/>
              </a:lnSpc>
            </a:pPr>
            <a:r>
              <a:rPr lang="en-US" sz="1900" b="1" dirty="0" smtClean="0"/>
              <a:t>Disintermediation of the firm as the place where labor, jobs matched</a:t>
            </a:r>
          </a:p>
          <a:p>
            <a:pPr>
              <a:lnSpc>
                <a:spcPts val="2400"/>
              </a:lnSpc>
              <a:spcBef>
                <a:spcPct val="50000"/>
              </a:spcBef>
            </a:pPr>
            <a:r>
              <a:rPr lang="en-US" sz="2100" b="1" dirty="0" smtClean="0"/>
              <a:t>Accelerating Trends that Started with Labor Strife, Globalization and Automation that Began in the 1970s and 1980s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16793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147</a:t>
            </a:fld>
            <a:endParaRPr lang="en-US" sz="900"/>
          </a:p>
        </p:txBody>
      </p:sp>
      <p:sp>
        <p:nvSpPr>
          <p:cNvPr id="65541" name="Rectangle 2"/>
          <p:cNvSpPr>
            <a:spLocks noGrp="1" noChangeArrowheads="1"/>
          </p:cNvSpPr>
          <p:nvPr>
            <p:ph type="title" idx="4294967295"/>
          </p:nvPr>
        </p:nvSpPr>
        <p:spPr>
          <a:xfrm>
            <a:off x="160802" y="77104"/>
            <a:ext cx="7702550" cy="860425"/>
          </a:xfrm>
        </p:spPr>
        <p:txBody>
          <a:bodyPr/>
          <a:lstStyle/>
          <a:p>
            <a:r>
              <a:rPr lang="en-US" dirty="0" smtClean="0"/>
              <a:t>What’s In Store for the American Worker, Labor Force and Workers Comp</a:t>
            </a:r>
          </a:p>
        </p:txBody>
      </p:sp>
      <p:sp>
        <p:nvSpPr>
          <p:cNvPr id="1922051" name="Rectangle 3"/>
          <p:cNvSpPr>
            <a:spLocks noGrp="1" noChangeArrowheads="1"/>
          </p:cNvSpPr>
          <p:nvPr>
            <p:ph type="body" idx="4294967295"/>
          </p:nvPr>
        </p:nvSpPr>
        <p:spPr>
          <a:xfrm>
            <a:off x="160802" y="1070198"/>
            <a:ext cx="8754598" cy="4652963"/>
          </a:xfrm>
        </p:spPr>
        <p:txBody>
          <a:bodyPr/>
          <a:lstStyle/>
          <a:p>
            <a:pPr marL="0" indent="0">
              <a:lnSpc>
                <a:spcPts val="2400"/>
              </a:lnSpc>
              <a:spcBef>
                <a:spcPct val="50000"/>
              </a:spcBef>
              <a:buNone/>
            </a:pPr>
            <a:r>
              <a:rPr lang="en-US" sz="2100" b="1" dirty="0" smtClean="0">
                <a:solidFill>
                  <a:srgbClr val="FF0000"/>
                </a:solidFill>
              </a:rPr>
              <a:t>THE NEW AMERICAN WORKER: Two Schools of Thought</a:t>
            </a:r>
          </a:p>
          <a:p>
            <a:pPr>
              <a:lnSpc>
                <a:spcPts val="2400"/>
              </a:lnSpc>
              <a:spcBef>
                <a:spcPct val="50000"/>
              </a:spcBef>
            </a:pPr>
            <a:r>
              <a:rPr lang="en-US" sz="2100" b="1" i="1" u="sng" dirty="0" smtClean="0">
                <a:solidFill>
                  <a:srgbClr val="3333CC"/>
                </a:solidFill>
              </a:rPr>
              <a:t>OPTIMISTIC OUTLOOK</a:t>
            </a:r>
          </a:p>
          <a:p>
            <a:pPr lvl="1">
              <a:lnSpc>
                <a:spcPts val="2400"/>
              </a:lnSpc>
            </a:pPr>
            <a:r>
              <a:rPr lang="en-US" sz="1900" b="1" dirty="0" smtClean="0"/>
              <a:t>Technology frees workers from the bonds of centralized, hierarchical institutions (the firm)</a:t>
            </a:r>
          </a:p>
          <a:p>
            <a:pPr lvl="1">
              <a:lnSpc>
                <a:spcPts val="2400"/>
              </a:lnSpc>
            </a:pPr>
            <a:r>
              <a:rPr lang="en-US" sz="1900" b="1" dirty="0" smtClean="0"/>
              <a:t>Enhanced coordination of “haves” with “needs” that bypass firms as intermediaries</a:t>
            </a:r>
            <a:endParaRPr lang="en-US" sz="1700" b="1" dirty="0" smtClean="0"/>
          </a:p>
          <a:p>
            <a:pPr>
              <a:lnSpc>
                <a:spcPts val="2400"/>
              </a:lnSpc>
              <a:spcBef>
                <a:spcPct val="50000"/>
              </a:spcBef>
            </a:pPr>
            <a:r>
              <a:rPr lang="en-US" sz="2100" b="1" dirty="0" smtClean="0"/>
              <a:t>Who Benefits?</a:t>
            </a:r>
          </a:p>
          <a:p>
            <a:pPr lvl="1">
              <a:lnSpc>
                <a:spcPts val="2400"/>
              </a:lnSpc>
            </a:pPr>
            <a:r>
              <a:rPr lang="en-US" sz="1900" b="1" dirty="0" smtClean="0">
                <a:solidFill>
                  <a:srgbClr val="C00000"/>
                </a:solidFill>
              </a:rPr>
              <a:t>“</a:t>
            </a:r>
            <a:r>
              <a:rPr lang="en-US" sz="1900" b="1" u="sng" dirty="0" err="1" smtClean="0">
                <a:solidFill>
                  <a:srgbClr val="C00000"/>
                </a:solidFill>
              </a:rPr>
              <a:t>Flexers</a:t>
            </a:r>
            <a:r>
              <a:rPr lang="en-US" sz="1900" b="1" dirty="0" smtClean="0">
                <a:solidFill>
                  <a:srgbClr val="C00000"/>
                </a:solidFill>
              </a:rPr>
              <a:t>”</a:t>
            </a:r>
            <a:r>
              <a:rPr lang="en-US" sz="1900" b="1" dirty="0" smtClean="0"/>
              <a:t>: People who value or require flexibility in work arrangements (stay-at-home parents, retirees, students, disabled)</a:t>
            </a:r>
          </a:p>
          <a:p>
            <a:pPr lvl="1">
              <a:lnSpc>
                <a:spcPts val="2400"/>
              </a:lnSpc>
            </a:pPr>
            <a:r>
              <a:rPr lang="en-US" sz="1900" b="1" dirty="0" smtClean="0">
                <a:solidFill>
                  <a:srgbClr val="C00000"/>
                </a:solidFill>
              </a:rPr>
              <a:t>Professionals</a:t>
            </a:r>
            <a:r>
              <a:rPr lang="en-US" sz="1900" b="1" dirty="0" smtClean="0"/>
              <a:t>: People with portable skills that can be offered through online platforms (semi and high-skilled trades, professional services)</a:t>
            </a:r>
          </a:p>
          <a:p>
            <a:pPr lvl="1">
              <a:lnSpc>
                <a:spcPts val="2400"/>
              </a:lnSpc>
            </a:pPr>
            <a:r>
              <a:rPr lang="en-US" sz="1900" b="1" dirty="0" smtClean="0">
                <a:solidFill>
                  <a:srgbClr val="C00000"/>
                </a:solidFill>
              </a:rPr>
              <a:t>Unemployed/Underemployed</a:t>
            </a:r>
            <a:r>
              <a:rPr lang="en-US" sz="1900" b="1" dirty="0" smtClean="0"/>
              <a:t>: Offers at least some opportunity to offer and utilize skills and generate income</a:t>
            </a: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endParaRPr lang="en-US" sz="1100" dirty="0" smtClean="0"/>
          </a:p>
          <a:p>
            <a:r>
              <a:rPr lang="en-US" sz="1100" dirty="0" smtClean="0"/>
              <a:t>Sources: Wall Street Journal; The Economist; </a:t>
            </a:r>
            <a:r>
              <a:rPr lang="en-US" sz="1100" dirty="0"/>
              <a:t>Insurance Information </a:t>
            </a:r>
            <a:r>
              <a:rPr lang="en-US" sz="1100" dirty="0" smtClean="0"/>
              <a:t>Institute research.</a:t>
            </a:r>
            <a:endParaRPr lang="en-US" sz="1100" dirty="0"/>
          </a:p>
        </p:txBody>
      </p:sp>
    </p:spTree>
    <p:extLst>
      <p:ext uri="{BB962C8B-B14F-4D97-AF65-F5344CB8AC3E}">
        <p14:creationId xmlns:p14="http://schemas.microsoft.com/office/powerpoint/2010/main" val="92480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148</a:t>
            </a:fld>
            <a:endParaRPr lang="en-US" sz="900"/>
          </a:p>
        </p:txBody>
      </p:sp>
      <p:sp>
        <p:nvSpPr>
          <p:cNvPr id="65541" name="Rectangle 2"/>
          <p:cNvSpPr>
            <a:spLocks noGrp="1" noChangeArrowheads="1"/>
          </p:cNvSpPr>
          <p:nvPr>
            <p:ph type="title" idx="4294967295"/>
          </p:nvPr>
        </p:nvSpPr>
        <p:spPr>
          <a:xfrm>
            <a:off x="160802" y="77104"/>
            <a:ext cx="7702550" cy="860425"/>
          </a:xfrm>
        </p:spPr>
        <p:txBody>
          <a:bodyPr/>
          <a:lstStyle/>
          <a:p>
            <a:r>
              <a:rPr lang="en-US" dirty="0" smtClean="0"/>
              <a:t>What’s In Store for the American Worker, Labor Force and Workers Comp</a:t>
            </a:r>
          </a:p>
        </p:txBody>
      </p:sp>
      <p:sp>
        <p:nvSpPr>
          <p:cNvPr id="1922051" name="Rectangle 3"/>
          <p:cNvSpPr>
            <a:spLocks noGrp="1" noChangeArrowheads="1"/>
          </p:cNvSpPr>
          <p:nvPr>
            <p:ph type="body" idx="4294967295"/>
          </p:nvPr>
        </p:nvSpPr>
        <p:spPr>
          <a:xfrm>
            <a:off x="160802" y="1013046"/>
            <a:ext cx="8754598" cy="4652963"/>
          </a:xfrm>
        </p:spPr>
        <p:txBody>
          <a:bodyPr/>
          <a:lstStyle/>
          <a:p>
            <a:pPr>
              <a:lnSpc>
                <a:spcPts val="2200"/>
              </a:lnSpc>
              <a:spcBef>
                <a:spcPct val="50000"/>
              </a:spcBef>
            </a:pPr>
            <a:r>
              <a:rPr lang="en-US" sz="2100" b="1" i="1" u="sng" dirty="0" smtClean="0">
                <a:solidFill>
                  <a:srgbClr val="3333CC"/>
                </a:solidFill>
              </a:rPr>
              <a:t>PESSIMISTIC OUTLOOK</a:t>
            </a:r>
            <a:endParaRPr lang="en-US" sz="1900" b="1" dirty="0" smtClean="0"/>
          </a:p>
          <a:p>
            <a:pPr lvl="1">
              <a:lnSpc>
                <a:spcPts val="2200"/>
              </a:lnSpc>
            </a:pPr>
            <a:r>
              <a:rPr lang="en-US" sz="1900" b="1" dirty="0" smtClean="0"/>
              <a:t>On-Demand companies are software-driven marketplaces and position themselves as “</a:t>
            </a:r>
            <a:r>
              <a:rPr lang="en-US" sz="1900" b="1" i="1" dirty="0" smtClean="0"/>
              <a:t>platforms</a:t>
            </a:r>
            <a:r>
              <a:rPr lang="en-US" sz="1900" b="1" dirty="0" smtClean="0"/>
              <a:t>” rather than “</a:t>
            </a:r>
            <a:r>
              <a:rPr lang="en-US" sz="1900" b="1" i="1" dirty="0" smtClean="0"/>
              <a:t>employers</a:t>
            </a:r>
            <a:r>
              <a:rPr lang="en-US" sz="1900" b="1" dirty="0" smtClean="0"/>
              <a:t>”</a:t>
            </a:r>
          </a:p>
          <a:p>
            <a:pPr lvl="1">
              <a:lnSpc>
                <a:spcPts val="2200"/>
              </a:lnSpc>
            </a:pPr>
            <a:r>
              <a:rPr lang="en-US" sz="1900" b="1" dirty="0" smtClean="0"/>
              <a:t>Enormous valuations (e.g., $40B for Uber on $2B in earnings) reflect the extraction of resources that otherwise would go to benefits, investments in safety, training, etc.</a:t>
            </a:r>
          </a:p>
          <a:p>
            <a:pPr lvl="2">
              <a:lnSpc>
                <a:spcPts val="2200"/>
              </a:lnSpc>
            </a:pPr>
            <a:r>
              <a:rPr lang="en-US" sz="1700" b="1" dirty="0" smtClean="0"/>
              <a:t>Uber’s valuation was greater than that of 72% of the S&amp;P500 at YE 2014</a:t>
            </a:r>
          </a:p>
          <a:p>
            <a:pPr lvl="2">
              <a:lnSpc>
                <a:spcPts val="2200"/>
              </a:lnSpc>
            </a:pPr>
            <a:r>
              <a:rPr lang="en-US" sz="1700" b="1" dirty="0" smtClean="0"/>
              <a:t>Valued more than Delta Airlines, Kraft Foods, CBS, Macy’s, Hilton, Aflac…</a:t>
            </a:r>
          </a:p>
          <a:p>
            <a:pPr lvl="1">
              <a:lnSpc>
                <a:spcPts val="2200"/>
              </a:lnSpc>
            </a:pPr>
            <a:r>
              <a:rPr lang="en-US" sz="1900" b="1" dirty="0" smtClean="0"/>
              <a:t>Jobs reduced to freelanced, temporary “gigs”</a:t>
            </a:r>
          </a:p>
          <a:p>
            <a:pPr lvl="1">
              <a:lnSpc>
                <a:spcPts val="2200"/>
              </a:lnSpc>
            </a:pPr>
            <a:r>
              <a:rPr lang="en-US" sz="1900" b="1" dirty="0" smtClean="0"/>
              <a:t>Low skill workers and those who lack flexibility are left further behind</a:t>
            </a:r>
          </a:p>
          <a:p>
            <a:pPr lvl="1">
              <a:lnSpc>
                <a:spcPts val="2200"/>
              </a:lnSpc>
            </a:pPr>
            <a:r>
              <a:rPr lang="en-US" sz="1900" b="1" dirty="0" smtClean="0"/>
              <a:t>Workers treated as independent contractors without intrinsic or basic economic rights</a:t>
            </a:r>
            <a:endParaRPr lang="en-US" sz="1700" b="1" dirty="0" smtClean="0"/>
          </a:p>
          <a:p>
            <a:pPr>
              <a:lnSpc>
                <a:spcPts val="2200"/>
              </a:lnSpc>
              <a:spcBef>
                <a:spcPct val="50000"/>
              </a:spcBef>
            </a:pPr>
            <a:r>
              <a:rPr lang="en-US" sz="2100" b="1" dirty="0" smtClean="0"/>
              <a:t>What Is Potentially Lost or Compromised?</a:t>
            </a:r>
          </a:p>
          <a:p>
            <a:pPr lvl="1">
              <a:lnSpc>
                <a:spcPts val="2200"/>
              </a:lnSpc>
            </a:pPr>
            <a:r>
              <a:rPr lang="en-US" sz="1900" b="1" dirty="0" smtClean="0"/>
              <a:t>Stability, Retirement Benefits, Sick Pay, Maternity Leave, Overtime</a:t>
            </a:r>
          </a:p>
          <a:p>
            <a:pPr lvl="1">
              <a:lnSpc>
                <a:spcPts val="2200"/>
              </a:lnSpc>
            </a:pPr>
            <a:r>
              <a:rPr lang="en-US" sz="1900" b="1" dirty="0" smtClean="0"/>
              <a:t>Health Insurance, Liability Coverage, Workers Comp Coverage</a:t>
            </a: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endParaRPr lang="en-US" sz="1100" dirty="0" smtClean="0"/>
          </a:p>
          <a:p>
            <a:r>
              <a:rPr lang="en-US" sz="1100" dirty="0" smtClean="0"/>
              <a:t>Sources: Wall Street Journal; The Economist; Fortune; Insurance </a:t>
            </a:r>
            <a:r>
              <a:rPr lang="en-US" sz="1100" dirty="0"/>
              <a:t>Information </a:t>
            </a:r>
            <a:r>
              <a:rPr lang="en-US" sz="1100" dirty="0" smtClean="0"/>
              <a:t>Institute research.</a:t>
            </a:r>
            <a:endParaRPr lang="en-US" sz="1100" dirty="0"/>
          </a:p>
        </p:txBody>
      </p:sp>
    </p:spTree>
    <p:extLst>
      <p:ext uri="{BB962C8B-B14F-4D97-AF65-F5344CB8AC3E}">
        <p14:creationId xmlns:p14="http://schemas.microsoft.com/office/powerpoint/2010/main" val="15265151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149</a:t>
            </a:fld>
            <a:endParaRPr lang="en-US" sz="900"/>
          </a:p>
        </p:txBody>
      </p:sp>
      <p:sp>
        <p:nvSpPr>
          <p:cNvPr id="65541" name="Rectangle 2"/>
          <p:cNvSpPr>
            <a:spLocks noGrp="1" noChangeArrowheads="1"/>
          </p:cNvSpPr>
          <p:nvPr>
            <p:ph type="title" idx="4294967295"/>
          </p:nvPr>
        </p:nvSpPr>
        <p:spPr>
          <a:xfrm>
            <a:off x="298450" y="119064"/>
            <a:ext cx="7400925" cy="860425"/>
          </a:xfrm>
        </p:spPr>
        <p:txBody>
          <a:bodyPr/>
          <a:lstStyle/>
          <a:p>
            <a:pPr>
              <a:lnSpc>
                <a:spcPct val="85000"/>
              </a:lnSpc>
            </a:pPr>
            <a:r>
              <a:rPr lang="en-US" dirty="0" smtClean="0"/>
              <a:t>Potential Consequences for Insurers</a:t>
            </a:r>
          </a:p>
        </p:txBody>
      </p:sp>
      <p:sp>
        <p:nvSpPr>
          <p:cNvPr id="1922051" name="Rectangle 3"/>
          <p:cNvSpPr>
            <a:spLocks noGrp="1" noChangeArrowheads="1"/>
          </p:cNvSpPr>
          <p:nvPr>
            <p:ph type="body" idx="4294967295"/>
          </p:nvPr>
        </p:nvSpPr>
        <p:spPr>
          <a:xfrm>
            <a:off x="160802" y="1098774"/>
            <a:ext cx="8754598" cy="4652963"/>
          </a:xfrm>
        </p:spPr>
        <p:txBody>
          <a:bodyPr/>
          <a:lstStyle/>
          <a:p>
            <a:pPr>
              <a:lnSpc>
                <a:spcPts val="2100"/>
              </a:lnSpc>
              <a:spcBef>
                <a:spcPct val="50000"/>
              </a:spcBef>
            </a:pPr>
            <a:r>
              <a:rPr lang="en-US" sz="2000" b="1" dirty="0" smtClean="0"/>
              <a:t>On-Demand Platforms Have Struggled with Concepts of Liability</a:t>
            </a:r>
          </a:p>
          <a:p>
            <a:pPr>
              <a:lnSpc>
                <a:spcPts val="2100"/>
              </a:lnSpc>
              <a:spcBef>
                <a:spcPct val="50000"/>
              </a:spcBef>
            </a:pPr>
            <a:r>
              <a:rPr lang="en-US" sz="2000" b="1" dirty="0" smtClean="0"/>
              <a:t>There Has Been a General Resistance to Assuming Liability or Responsibility Unless Compelled to Do So</a:t>
            </a:r>
            <a:endParaRPr lang="en-US" sz="1800" b="1" dirty="0" smtClean="0"/>
          </a:p>
          <a:p>
            <a:pPr>
              <a:lnSpc>
                <a:spcPts val="2100"/>
              </a:lnSpc>
              <a:spcBef>
                <a:spcPct val="50000"/>
              </a:spcBef>
            </a:pPr>
            <a:r>
              <a:rPr lang="en-US" sz="2000" b="1" dirty="0" smtClean="0"/>
              <a:t>Companies Have Sought to Keep as Much Liability as Possible on the Individual Offering their (Contracted) Labor or Resources</a:t>
            </a:r>
          </a:p>
          <a:p>
            <a:pPr>
              <a:lnSpc>
                <a:spcPts val="2100"/>
              </a:lnSpc>
              <a:spcBef>
                <a:spcPct val="50000"/>
              </a:spcBef>
            </a:pPr>
            <a:r>
              <a:rPr lang="en-US" sz="2000" b="1" dirty="0" smtClean="0"/>
              <a:t>Minding the Gap</a:t>
            </a:r>
          </a:p>
          <a:p>
            <a:pPr lvl="1">
              <a:lnSpc>
                <a:spcPts val="2100"/>
              </a:lnSpc>
            </a:pPr>
            <a:r>
              <a:rPr lang="en-US" sz="1800" b="1" dirty="0" smtClean="0"/>
              <a:t>Traditional insurance will often not cover a worker engaged in offering labor or resources through these platforms</a:t>
            </a:r>
          </a:p>
          <a:p>
            <a:pPr lvl="1">
              <a:lnSpc>
                <a:spcPts val="2100"/>
              </a:lnSpc>
            </a:pPr>
            <a:r>
              <a:rPr lang="en-US" sz="1800" b="1" dirty="0" smtClean="0"/>
              <a:t>E.g., Auto ins. generally won’t cover you if you while driving for Uber</a:t>
            </a:r>
          </a:p>
          <a:p>
            <a:pPr lvl="1">
              <a:lnSpc>
                <a:spcPts val="2100"/>
              </a:lnSpc>
            </a:pPr>
            <a:r>
              <a:rPr lang="en-US" sz="1800" b="1" dirty="0" smtClean="0"/>
              <a:t>Home ins. won’t cover for other than occasional rentals of property</a:t>
            </a:r>
          </a:p>
          <a:p>
            <a:pPr lvl="1">
              <a:lnSpc>
                <a:spcPts val="2100"/>
              </a:lnSpc>
            </a:pPr>
            <a:r>
              <a:rPr lang="en-US" sz="1800" b="1" dirty="0" smtClean="0"/>
              <a:t>Unless self-procured, on-demand worker (independent contactors) will generally have no workers comp recourse if injured on the job</a:t>
            </a:r>
          </a:p>
          <a:p>
            <a:pPr>
              <a:lnSpc>
                <a:spcPts val="2100"/>
              </a:lnSpc>
            </a:pPr>
            <a:r>
              <a:rPr lang="en-US" sz="2000" b="1" dirty="0" smtClean="0"/>
              <a:t>Long Legislative and Court Battles Lie Ahead</a:t>
            </a:r>
          </a:p>
          <a:p>
            <a:pPr>
              <a:lnSpc>
                <a:spcPts val="2100"/>
              </a:lnSpc>
            </a:pPr>
            <a:r>
              <a:rPr lang="en-US" sz="2000" b="1" dirty="0" smtClean="0"/>
              <a:t>Insurance Solutions Becoming More Common</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6012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MD &amp; Nearby States</a:t>
            </a:r>
          </a:p>
        </p:txBody>
      </p:sp>
      <p:graphicFrame>
        <p:nvGraphicFramePr>
          <p:cNvPr id="19459" name="Object 3"/>
          <p:cNvGraphicFramePr>
            <a:graphicFrameLocks noGrp="1" noChangeAspect="1"/>
          </p:cNvGraphicFramePr>
          <p:nvPr>
            <p:ph type="chart" idx="1"/>
            <p:extLst>
              <p:ext uri="{D42A27DB-BD31-4B8C-83A1-F6EECF244321}">
                <p14:modId xmlns:p14="http://schemas.microsoft.com/office/powerpoint/2010/main" val="1205939655"/>
              </p:ext>
            </p:extLst>
          </p:nvPr>
        </p:nvGraphicFramePr>
        <p:xfrm>
          <a:off x="280988" y="1677988"/>
          <a:ext cx="8818562" cy="4718050"/>
        </p:xfrm>
        <a:graphic>
          <a:graphicData uri="http://schemas.openxmlformats.org/presentationml/2006/ole">
            <mc:AlternateContent xmlns:mc="http://schemas.openxmlformats.org/markup-compatibility/2006">
              <mc:Choice xmlns:v="urn:schemas-microsoft-com:vml" Requires="v">
                <p:oleObj spid="_x0000_s28288056" name="Chart" r:id="rId4" imgW="5886281" imgH="3149692" progId="MSGraph.Chart.8">
                  <p:embed followColorScheme="full"/>
                </p:oleObj>
              </mc:Choice>
              <mc:Fallback>
                <p:oleObj name="Chart" r:id="rId4" imgW="5886281" imgH="3149692" progId="MSGraph.Chart.8">
                  <p:embed followColorScheme="full"/>
                  <p:pic>
                    <p:nvPicPr>
                      <p:cNvPr id="0" name=""/>
                      <p:cNvPicPr>
                        <a:picLocks noChangeAspect="1" noChangeArrowheads="1"/>
                      </p:cNvPicPr>
                      <p:nvPr/>
                    </p:nvPicPr>
                    <p:blipFill>
                      <a:blip r:embed="rId5"/>
                      <a:srcRect/>
                      <a:stretch>
                        <a:fillRect/>
                      </a:stretch>
                    </p:blipFill>
                    <p:spPr bwMode="auto">
                      <a:xfrm>
                        <a:off x="280988" y="1677988"/>
                        <a:ext cx="8818562"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808038" y="1169988"/>
            <a:ext cx="2598737" cy="1063625"/>
          </a:xfrm>
          <a:prstGeom prst="wedgeRectCallout">
            <a:avLst>
              <a:gd name="adj1" fmla="val 20519"/>
              <a:gd name="adj2" fmla="val 169440"/>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Maryland All Lines profitability is above the US and slightly above the regional average</a:t>
            </a: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270712313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150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On-Demand Workers</a:t>
            </a:r>
            <a:endParaRPr lang="en-US" sz="2800" b="1" dirty="0">
              <a:solidFill>
                <a:schemeClr val="bg1"/>
              </a:solidFill>
            </a:endParaRPr>
          </a:p>
        </p:txBody>
      </p:sp>
      <p:sp>
        <p:nvSpPr>
          <p:cNvPr id="109574" name="TextBox 5"/>
          <p:cNvSpPr txBox="1">
            <a:spLocks noChangeArrowheads="1"/>
          </p:cNvSpPr>
          <p:nvPr/>
        </p:nvSpPr>
        <p:spPr bwMode="auto">
          <a:xfrm>
            <a:off x="568320" y="3517185"/>
            <a:ext cx="813990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Who Are They?</a:t>
            </a:r>
          </a:p>
          <a:p>
            <a:pPr algn="ctr"/>
            <a:endParaRPr lang="en-US" sz="3200" b="1" dirty="0" smtClean="0">
              <a:solidFill>
                <a:srgbClr val="225A7A"/>
              </a:solidFill>
            </a:endParaRPr>
          </a:p>
          <a:p>
            <a:pPr algn="ctr"/>
            <a:r>
              <a:rPr lang="en-US" sz="3200" b="1" i="1" dirty="0" smtClean="0">
                <a:solidFill>
                  <a:srgbClr val="FF0000"/>
                </a:solidFill>
              </a:rPr>
              <a:t>And Who’s Driving Demand for Them?</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Tree>
    <p:extLst>
      <p:ext uri="{BB962C8B-B14F-4D97-AF65-F5344CB8AC3E}">
        <p14:creationId xmlns:p14="http://schemas.microsoft.com/office/powerpoint/2010/main" val="973979"/>
      </p:ext>
    </p:extLst>
  </p:cSld>
  <p:clrMapOvr>
    <a:masterClrMapping/>
  </p:clrMapOvr>
  <p:transition>
    <p:zoom dir="in"/>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151</a:t>
            </a:fld>
            <a:endParaRPr lang="en-US" smtClean="0">
              <a:solidFill>
                <a:srgbClr val="000000"/>
              </a:solidFill>
            </a:endParaRPr>
          </a:p>
        </p:txBody>
      </p:sp>
      <p:graphicFrame>
        <p:nvGraphicFramePr>
          <p:cNvPr id="5122" name="Object 2"/>
          <p:cNvGraphicFramePr>
            <a:graphicFrameLocks/>
          </p:cNvGraphicFramePr>
          <p:nvPr>
            <p:extLst/>
          </p:nvPr>
        </p:nvGraphicFramePr>
        <p:xfrm>
          <a:off x="340735" y="1204920"/>
          <a:ext cx="8708015" cy="4676775"/>
        </p:xfrm>
        <a:graphic>
          <a:graphicData uri="http://schemas.openxmlformats.org/presentationml/2006/ole">
            <mc:AlternateContent xmlns:mc="http://schemas.openxmlformats.org/markup-compatibility/2006">
              <mc:Choice xmlns:v="urn:schemas-microsoft-com:vml" Requires="v">
                <p:oleObj spid="_x0000_s28306442" name="Chart" r:id="rId4" imgW="8705837" imgH="4572222" progId="MSGraph.Chart.8">
                  <p:embed followColorScheme="full"/>
                </p:oleObj>
              </mc:Choice>
              <mc:Fallback>
                <p:oleObj name="Chart" r:id="rId4" imgW="8705837" imgH="4572222" progId="MSGraph.Chart.8">
                  <p:embed followColorScheme="full"/>
                  <p:pic>
                    <p:nvPicPr>
                      <p:cNvPr id="0" name=""/>
                      <p:cNvPicPr>
                        <a:picLocks noChangeArrowheads="1"/>
                      </p:cNvPicPr>
                      <p:nvPr/>
                    </p:nvPicPr>
                    <p:blipFill>
                      <a:blip r:embed="rId5"/>
                      <a:srcRect/>
                      <a:stretch>
                        <a:fillRect/>
                      </a:stretch>
                    </p:blipFill>
                    <p:spPr bwMode="auto">
                      <a:xfrm>
                        <a:off x="340735" y="1204920"/>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127897" y="92144"/>
            <a:ext cx="7661363" cy="860425"/>
          </a:xfrm>
        </p:spPr>
        <p:txBody>
          <a:bodyPr/>
          <a:lstStyle/>
          <a:p>
            <a:r>
              <a:rPr lang="en-US" sz="2600" dirty="0" smtClean="0"/>
              <a:t>Percent of People Who Have Engaged in an  “On Demand/Sharing Economy” Transaction</a:t>
            </a:r>
          </a:p>
        </p:txBody>
      </p:sp>
      <p:sp>
        <p:nvSpPr>
          <p:cNvPr id="1969158" name="AutoShape 6"/>
          <p:cNvSpPr>
            <a:spLocks noChangeArrowheads="1"/>
          </p:cNvSpPr>
          <p:nvPr/>
        </p:nvSpPr>
        <p:spPr bwMode="blackWhite">
          <a:xfrm>
            <a:off x="3284470" y="1384248"/>
            <a:ext cx="4059533" cy="1386673"/>
          </a:xfrm>
          <a:prstGeom prst="wedgeRectCallout">
            <a:avLst>
              <a:gd name="adj1" fmla="val -72452"/>
              <a:gd name="adj2" fmla="val 690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majority of the US population has yet to engage in the “On Demand” economy</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127897" y="6470196"/>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PwC survey of 1,000 adults </a:t>
            </a:r>
            <a:r>
              <a:rPr lang="en-US" sz="1200" dirty="0" smtClean="0">
                <a:solidFill>
                  <a:srgbClr val="000000"/>
                </a:solidFill>
              </a:rPr>
              <a:t>in the U.S., conducted online, December 2014</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89716" y="1384248"/>
            <a:ext cx="977421"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225A7A"/>
                </a:solidFill>
              </a:rPr>
              <a:t>Percent</a:t>
            </a:r>
            <a:endParaRPr lang="en-US" sz="1600" b="1" dirty="0">
              <a:solidFill>
                <a:srgbClr val="225A7A"/>
              </a:solidFill>
            </a:endParaRPr>
          </a:p>
        </p:txBody>
      </p:sp>
      <p:sp>
        <p:nvSpPr>
          <p:cNvPr id="8" name="Rectangle 6"/>
          <p:cNvSpPr>
            <a:spLocks noChangeArrowheads="1"/>
          </p:cNvSpPr>
          <p:nvPr/>
        </p:nvSpPr>
        <p:spPr bwMode="blackWhite">
          <a:xfrm>
            <a:off x="1386348" y="5810865"/>
            <a:ext cx="6695768" cy="570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About 19% of  the US population has engaged in an        “On Demand/Sharing Economy” Transaction</a:t>
            </a:r>
            <a:endParaRPr lang="en-US" b="1" dirty="0">
              <a:solidFill>
                <a:srgbClr val="FFFFFF"/>
              </a:solidFill>
            </a:endParaRPr>
          </a:p>
        </p:txBody>
      </p:sp>
    </p:spTree>
    <p:extLst>
      <p:ext uri="{BB962C8B-B14F-4D97-AF65-F5344CB8AC3E}">
        <p14:creationId xmlns:p14="http://schemas.microsoft.com/office/powerpoint/2010/main" val="20767269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152</a:t>
            </a:fld>
            <a:endParaRPr lang="en-US" smtClean="0">
              <a:solidFill>
                <a:srgbClr val="000000"/>
              </a:solidFill>
            </a:endParaRPr>
          </a:p>
        </p:txBody>
      </p:sp>
      <p:sp>
        <p:nvSpPr>
          <p:cNvPr id="5124" name="Rectangle 3"/>
          <p:cNvSpPr>
            <a:spLocks noGrp="1" noChangeArrowheads="1"/>
          </p:cNvSpPr>
          <p:nvPr>
            <p:ph type="title"/>
          </p:nvPr>
        </p:nvSpPr>
        <p:spPr>
          <a:xfrm>
            <a:off x="127897" y="92143"/>
            <a:ext cx="7661363" cy="860425"/>
          </a:xfrm>
        </p:spPr>
        <p:txBody>
          <a:bodyPr/>
          <a:lstStyle/>
          <a:p>
            <a:r>
              <a:rPr lang="en-US" dirty="0" smtClean="0"/>
              <a:t>Age of People Who are </a:t>
            </a:r>
            <a:r>
              <a:rPr lang="en-US" i="1" u="sng" dirty="0" smtClean="0"/>
              <a:t>Providing</a:t>
            </a:r>
            <a:r>
              <a:rPr lang="en-US" dirty="0" smtClean="0"/>
              <a:t> the Sharing/On-Demand Economy</a:t>
            </a:r>
          </a:p>
        </p:txBody>
      </p:sp>
      <p:sp>
        <p:nvSpPr>
          <p:cNvPr id="5126" name="TextBox 9"/>
          <p:cNvSpPr txBox="1">
            <a:spLocks noChangeArrowheads="1"/>
          </p:cNvSpPr>
          <p:nvPr/>
        </p:nvSpPr>
        <p:spPr bwMode="auto">
          <a:xfrm>
            <a:off x="127897" y="6527348"/>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PwC survey of 1,000 adults </a:t>
            </a:r>
            <a:r>
              <a:rPr lang="en-US" sz="1200" dirty="0" smtClean="0">
                <a:solidFill>
                  <a:srgbClr val="000000"/>
                </a:solidFill>
              </a:rPr>
              <a:t>in the U.S., conducted online, December 2014</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graphicFrame>
        <p:nvGraphicFramePr>
          <p:cNvPr id="7" name="Chart 6"/>
          <p:cNvGraphicFramePr/>
          <p:nvPr>
            <p:extLst/>
          </p:nvPr>
        </p:nvGraphicFramePr>
        <p:xfrm>
          <a:off x="271420" y="119963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6"/>
          <p:cNvSpPr>
            <a:spLocks noChangeArrowheads="1"/>
          </p:cNvSpPr>
          <p:nvPr/>
        </p:nvSpPr>
        <p:spPr bwMode="blackWhite">
          <a:xfrm>
            <a:off x="6561303" y="1299918"/>
            <a:ext cx="2455913" cy="3588775"/>
          </a:xfrm>
          <a:prstGeom prst="wedgeRectCallout">
            <a:avLst>
              <a:gd name="adj1" fmla="val -89440"/>
              <a:gd name="adj2" fmla="val 21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Being a provider of services in the Sharing/On-Demand Economy is attractive to workers in the 25-44 age range (who want flexibility in raising families) as well as seniors age 65+ who see the offering their services on-demand as a way to augment retirement income</a:t>
            </a:r>
            <a:endParaRPr lang="en-US" b="1" dirty="0">
              <a:solidFill>
                <a:srgbClr val="FFFFFF"/>
              </a:solidFill>
              <a:latin typeface="Arial" charset="0"/>
              <a:cs typeface="Arial" charset="0"/>
            </a:endParaRPr>
          </a:p>
        </p:txBody>
      </p:sp>
      <p:sp>
        <p:nvSpPr>
          <p:cNvPr id="8" name="Rectangle 6"/>
          <p:cNvSpPr>
            <a:spLocks noChangeArrowheads="1"/>
          </p:cNvSpPr>
          <p:nvPr/>
        </p:nvSpPr>
        <p:spPr bwMode="blackWhite">
          <a:xfrm>
            <a:off x="312104" y="5414963"/>
            <a:ext cx="6088697" cy="102332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About 7% of US population are </a:t>
            </a:r>
            <a:r>
              <a:rPr lang="en-US" sz="1650" b="1" dirty="0">
                <a:solidFill>
                  <a:srgbClr val="FFFFFF"/>
                </a:solidFill>
              </a:rPr>
              <a:t>p</a:t>
            </a:r>
            <a:r>
              <a:rPr lang="en-US" sz="1650" b="1" dirty="0" smtClean="0">
                <a:solidFill>
                  <a:srgbClr val="FFFFFF"/>
                </a:solidFill>
              </a:rPr>
              <a:t>roviders in the Sharing Economy, cutting across age and incomes;                      </a:t>
            </a:r>
            <a:r>
              <a:rPr lang="en-US" sz="1650" b="1" i="1" dirty="0" smtClean="0">
                <a:solidFill>
                  <a:srgbClr val="FFFFFF"/>
                </a:solidFill>
              </a:rPr>
              <a:t>51% of those familiar with the concept could see them selves as providers within the next two years.</a:t>
            </a:r>
            <a:endParaRPr lang="en-US" sz="1650" b="1" i="1" dirty="0">
              <a:solidFill>
                <a:srgbClr val="FFFFFF"/>
              </a:solidFill>
            </a:endParaRPr>
          </a:p>
        </p:txBody>
      </p:sp>
    </p:spTree>
    <p:extLst>
      <p:ext uri="{BB962C8B-B14F-4D97-AF65-F5344CB8AC3E}">
        <p14:creationId xmlns:p14="http://schemas.microsoft.com/office/powerpoint/2010/main" val="3540652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153</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Household Income:  </a:t>
            </a:r>
            <a:r>
              <a:rPr lang="en-US" i="1" u="sng" dirty="0" smtClean="0"/>
              <a:t>Providers</a:t>
            </a:r>
            <a:r>
              <a:rPr lang="en-US" dirty="0" smtClean="0"/>
              <a:t> of the Sharing/On-Demand Economy</a:t>
            </a:r>
          </a:p>
        </p:txBody>
      </p:sp>
      <p:sp>
        <p:nvSpPr>
          <p:cNvPr id="5126" name="TextBox 9"/>
          <p:cNvSpPr txBox="1">
            <a:spLocks noChangeArrowheads="1"/>
          </p:cNvSpPr>
          <p:nvPr/>
        </p:nvSpPr>
        <p:spPr bwMode="auto">
          <a:xfrm>
            <a:off x="127897" y="6470196"/>
            <a:ext cx="8121142"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PwC survey of 1,000 adults </a:t>
            </a:r>
            <a:r>
              <a:rPr lang="en-US" sz="1200" dirty="0" smtClean="0">
                <a:solidFill>
                  <a:srgbClr val="000000"/>
                </a:solidFill>
              </a:rPr>
              <a:t>in the U.S., conducted online, December 2014</a:t>
            </a:r>
            <a:r>
              <a:rPr lang="en-US" sz="1200" dirty="0" smtClean="0">
                <a:solidFill>
                  <a:srgbClr val="000000"/>
                </a:solidFill>
                <a:latin typeface="Arial" charset="0"/>
                <a:cs typeface="Arial" charset="0"/>
              </a:rPr>
              <a:t>; Insurance Information Institute.</a:t>
            </a:r>
            <a:endParaRPr lang="en-US" sz="1200" dirty="0">
              <a:solidFill>
                <a:srgbClr val="000000"/>
              </a:solidFill>
              <a:latin typeface="Arial" charset="0"/>
              <a:cs typeface="Arial" charset="0"/>
            </a:endParaRPr>
          </a:p>
        </p:txBody>
      </p:sp>
      <p:graphicFrame>
        <p:nvGraphicFramePr>
          <p:cNvPr id="7" name="Chart 6"/>
          <p:cNvGraphicFramePr/>
          <p:nvPr>
            <p:extLst/>
          </p:nvPr>
        </p:nvGraphicFramePr>
        <p:xfrm>
          <a:off x="242845" y="1265043"/>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6"/>
          <p:cNvSpPr>
            <a:spLocks noChangeArrowheads="1"/>
          </p:cNvSpPr>
          <p:nvPr/>
        </p:nvSpPr>
        <p:spPr bwMode="blackWhite">
          <a:xfrm>
            <a:off x="6368999" y="2178152"/>
            <a:ext cx="2455913" cy="2418736"/>
          </a:xfrm>
          <a:prstGeom prst="wedgeRectCallout">
            <a:avLst>
              <a:gd name="adj1" fmla="val -114262"/>
              <a:gd name="adj2" fmla="val 229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Being a provider of services in the Sharing/On-Demand Economy is particularly attractive to workers with household incomes under $50,000</a:t>
            </a:r>
            <a:endParaRPr lang="en-US" b="1" dirty="0">
              <a:solidFill>
                <a:srgbClr val="FFFFFF"/>
              </a:solidFill>
              <a:latin typeface="Arial" charset="0"/>
              <a:cs typeface="Arial" charset="0"/>
            </a:endParaRPr>
          </a:p>
        </p:txBody>
      </p:sp>
      <p:sp>
        <p:nvSpPr>
          <p:cNvPr id="9" name="Rectangle 6"/>
          <p:cNvSpPr>
            <a:spLocks noChangeArrowheads="1"/>
          </p:cNvSpPr>
          <p:nvPr/>
        </p:nvSpPr>
        <p:spPr bwMode="blackWhite">
          <a:xfrm>
            <a:off x="283528" y="5414963"/>
            <a:ext cx="6088697" cy="102332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About 7% of US population are </a:t>
            </a:r>
            <a:r>
              <a:rPr lang="en-US" sz="1650" b="1" dirty="0">
                <a:solidFill>
                  <a:srgbClr val="FFFFFF"/>
                </a:solidFill>
              </a:rPr>
              <a:t>p</a:t>
            </a:r>
            <a:r>
              <a:rPr lang="en-US" sz="1650" b="1" dirty="0" smtClean="0">
                <a:solidFill>
                  <a:srgbClr val="FFFFFF"/>
                </a:solidFill>
              </a:rPr>
              <a:t>roviders in the Sharing Economy, cutting across age and incomes;                      </a:t>
            </a:r>
            <a:r>
              <a:rPr lang="en-US" sz="1650" b="1" i="1" dirty="0" smtClean="0">
                <a:solidFill>
                  <a:srgbClr val="FFFFFF"/>
                </a:solidFill>
              </a:rPr>
              <a:t>51% of those familiar with the concept could see them selves as providers within the next two years.</a:t>
            </a:r>
            <a:endParaRPr lang="en-US" sz="1650" b="1" i="1" dirty="0">
              <a:solidFill>
                <a:srgbClr val="FFFFFF"/>
              </a:solidFill>
            </a:endParaRPr>
          </a:p>
        </p:txBody>
      </p:sp>
    </p:spTree>
    <p:extLst>
      <p:ext uri="{BB962C8B-B14F-4D97-AF65-F5344CB8AC3E}">
        <p14:creationId xmlns:p14="http://schemas.microsoft.com/office/powerpoint/2010/main" val="37505734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The On-Demand Economy and</a:t>
            </a:r>
            <a:br>
              <a:rPr lang="en-US" altLang="en-US" sz="3800" dirty="0" smtClean="0">
                <a:solidFill>
                  <a:schemeClr val="bg1"/>
                </a:solidFill>
                <a:latin typeface="Arial" panose="020B0604020202020204" pitchFamily="34" charset="0"/>
                <a:ea typeface="ＭＳ Ｐゴシック" panose="020B0600070205080204" pitchFamily="34" charset="-128"/>
              </a:rPr>
            </a:br>
            <a:r>
              <a:rPr lang="en-US" altLang="en-US" sz="3800" dirty="0" smtClean="0">
                <a:solidFill>
                  <a:schemeClr val="bg1"/>
                </a:solidFill>
                <a:latin typeface="Arial" panose="020B0604020202020204" pitchFamily="34" charset="0"/>
                <a:ea typeface="ＭＳ Ｐゴシック" panose="020B0600070205080204" pitchFamily="34" charset="-128"/>
              </a:rPr>
              <a:t>Wall Street</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Wall Street Loves the On-Demand Economy</a:t>
            </a:r>
          </a:p>
          <a:p>
            <a:pPr algn="ctr">
              <a:spcBef>
                <a:spcPct val="25000"/>
              </a:spcBef>
              <a:buClr>
                <a:srgbClr val="FF6801"/>
              </a:buClr>
              <a:buFont typeface="Wingdings" panose="05000000000000000000" pitchFamily="2" charset="2"/>
              <a:buNone/>
            </a:pPr>
            <a:r>
              <a:rPr lang="en-US" altLang="en-US" sz="3600" b="1" i="1" dirty="0" smtClean="0">
                <a:solidFill>
                  <a:srgbClr val="FF0000"/>
                </a:solidFill>
                <a:cs typeface="Arial" panose="020B0604020202020204" pitchFamily="34" charset="0"/>
              </a:rPr>
              <a:t>Labor Markets, Insurance Markets Will Be Impacted</a:t>
            </a:r>
            <a:endParaRPr lang="en-US" altLang="en-US" sz="3600" b="1" i="1" dirty="0">
              <a:solidFill>
                <a:srgbClr val="FF0000"/>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154</a:t>
            </a:fld>
            <a:endParaRPr lang="en-US" altLang="en-US" sz="1800"/>
          </a:p>
        </p:txBody>
      </p:sp>
    </p:spTree>
    <p:extLst>
      <p:ext uri="{BB962C8B-B14F-4D97-AF65-F5344CB8AC3E}">
        <p14:creationId xmlns:p14="http://schemas.microsoft.com/office/powerpoint/2010/main" val="2424085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compan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092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156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An UBER Case Study</a:t>
            </a:r>
            <a:endParaRPr lang="en-US" sz="2800" b="1" dirty="0">
              <a:solidFill>
                <a:schemeClr val="bg1"/>
              </a:solidFill>
            </a:endParaRPr>
          </a:p>
        </p:txBody>
      </p:sp>
      <p:sp>
        <p:nvSpPr>
          <p:cNvPr id="109574" name="TextBox 5"/>
          <p:cNvSpPr txBox="1">
            <a:spLocks noChangeArrowheads="1"/>
          </p:cNvSpPr>
          <p:nvPr/>
        </p:nvSpPr>
        <p:spPr bwMode="auto">
          <a:xfrm>
            <a:off x="568320" y="3517185"/>
            <a:ext cx="8139907"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Uber is the Best Known of the </a:t>
            </a:r>
            <a:br>
              <a:rPr lang="en-US" sz="3200" b="1" dirty="0" smtClean="0">
                <a:solidFill>
                  <a:srgbClr val="225A7A"/>
                </a:solidFill>
              </a:rPr>
            </a:br>
            <a:r>
              <a:rPr lang="en-US" sz="3200" b="1" dirty="0" smtClean="0">
                <a:solidFill>
                  <a:srgbClr val="225A7A"/>
                </a:solidFill>
              </a:rPr>
              <a:t>On-Demand Companies</a:t>
            </a:r>
          </a:p>
          <a:p>
            <a:pPr algn="ctr"/>
            <a:r>
              <a:rPr lang="en-US" sz="3200" b="1" i="1" dirty="0" smtClean="0">
                <a:solidFill>
                  <a:srgbClr val="FF0000"/>
                </a:solidFill>
              </a:rPr>
              <a:t>Wall Street Loves Uber</a:t>
            </a:r>
          </a:p>
          <a:p>
            <a:pPr algn="ctr"/>
            <a:r>
              <a:rPr lang="en-US" sz="3200" b="1" i="1" dirty="0" smtClean="0">
                <a:solidFill>
                  <a:srgbClr val="FF0000"/>
                </a:solidFill>
              </a:rPr>
              <a:t>Vested Interests Hate Uber</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156</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3883" y="5579288"/>
            <a:ext cx="2962275" cy="1543050"/>
          </a:xfrm>
          <a:prstGeom prst="rect">
            <a:avLst/>
          </a:prstGeom>
        </p:spPr>
      </p:pic>
    </p:spTree>
    <p:extLst>
      <p:ext uri="{BB962C8B-B14F-4D97-AF65-F5344CB8AC3E}">
        <p14:creationId xmlns:p14="http://schemas.microsoft.com/office/powerpoint/2010/main" val="3853974794"/>
      </p:ext>
    </p:extLst>
  </p:cSld>
  <p:clrMapOvr>
    <a:masterClrMapping/>
  </p:clrMapOvr>
  <p:transition>
    <p:zoom dir="in"/>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NumberDriverpartn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323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ctiveDriverbycit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623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Looking Ahead: </a:t>
            </a:r>
            <a:br>
              <a:rPr lang="en-US" altLang="en-US" sz="3800" dirty="0" smtClean="0">
                <a:solidFill>
                  <a:schemeClr val="bg1"/>
                </a:solidFill>
                <a:latin typeface="Arial" panose="020B0604020202020204" pitchFamily="34" charset="0"/>
                <a:ea typeface="ＭＳ Ｐゴシック" panose="020B0600070205080204" pitchFamily="34" charset="-128"/>
              </a:rPr>
            </a:br>
            <a:r>
              <a:rPr lang="en-US" altLang="en-US" sz="3800" i="1" dirty="0" smtClean="0">
                <a:solidFill>
                  <a:schemeClr val="bg1"/>
                </a:solidFill>
                <a:latin typeface="Arial" panose="020B0604020202020204" pitchFamily="34" charset="0"/>
                <a:ea typeface="ＭＳ Ｐゴシック" panose="020B0600070205080204" pitchFamily="34" charset="-128"/>
              </a:rPr>
              <a:t>Disruptive Forces Rule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Technology’s Impacts on the Economy, the Workforce and the Insurance Industry Will Be Significant</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159</a:t>
            </a:fld>
            <a:endParaRPr lang="en-US" altLang="en-US" sz="1800"/>
          </a:p>
        </p:txBody>
      </p:sp>
    </p:spTree>
    <p:extLst>
      <p:ext uri="{BB962C8B-B14F-4D97-AF65-F5344CB8AC3E}">
        <p14:creationId xmlns:p14="http://schemas.microsoft.com/office/powerpoint/2010/main" val="295997018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MD &amp; Nearby States</a:t>
            </a:r>
          </a:p>
        </p:txBody>
      </p:sp>
      <p:graphicFrame>
        <p:nvGraphicFramePr>
          <p:cNvPr id="33795" name="Object 3"/>
          <p:cNvGraphicFramePr>
            <a:graphicFrameLocks noGrp="1" noChangeAspect="1"/>
          </p:cNvGraphicFramePr>
          <p:nvPr>
            <p:ph type="chart" idx="1"/>
            <p:extLst>
              <p:ext uri="{D42A27DB-BD31-4B8C-83A1-F6EECF244321}">
                <p14:modId xmlns:p14="http://schemas.microsoft.com/office/powerpoint/2010/main" val="1855095799"/>
              </p:ext>
            </p:extLst>
          </p:nvPr>
        </p:nvGraphicFramePr>
        <p:xfrm>
          <a:off x="212725" y="1679575"/>
          <a:ext cx="8823325" cy="4730750"/>
        </p:xfrm>
        <a:graphic>
          <a:graphicData uri="http://schemas.openxmlformats.org/presentationml/2006/ole">
            <mc:AlternateContent xmlns:mc="http://schemas.openxmlformats.org/markup-compatibility/2006">
              <mc:Choice xmlns:v="urn:schemas-microsoft-com:vml" Requires="v">
                <p:oleObj spid="_x0000_s28289080" name="Chart" r:id="rId4" imgW="5886281" imgH="3155927" progId="MSGraph.Chart.8">
                  <p:embed followColorScheme="full"/>
                </p:oleObj>
              </mc:Choice>
              <mc:Fallback>
                <p:oleObj name="Chart" r:id="rId4" imgW="5886281" imgH="3155927" progId="MSGraph.Chart.8">
                  <p:embed followColorScheme="full"/>
                  <p:pic>
                    <p:nvPicPr>
                      <p:cNvPr id="0" name=""/>
                      <p:cNvPicPr>
                        <a:picLocks noChangeAspect="1" noChangeArrowheads="1"/>
                      </p:cNvPicPr>
                      <p:nvPr/>
                    </p:nvPicPr>
                    <p:blipFill>
                      <a:blip r:embed="rId5"/>
                      <a:srcRect/>
                      <a:stretch>
                        <a:fillRect/>
                      </a:stretch>
                    </p:blipFill>
                    <p:spPr bwMode="auto">
                      <a:xfrm>
                        <a:off x="212725" y="1679575"/>
                        <a:ext cx="88233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1276350" y="1343025"/>
            <a:ext cx="2232025" cy="1304925"/>
          </a:xfrm>
          <a:prstGeom prst="wedgeRectCallout">
            <a:avLst>
              <a:gd name="adj1" fmla="val -55042"/>
              <a:gd name="adj2" fmla="val 14792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Maryland Workers Comp profitability is below the US average and regional average</a:t>
            </a:r>
          </a:p>
        </p:txBody>
      </p:sp>
    </p:spTree>
    <p:extLst>
      <p:ext uri="{BB962C8B-B14F-4D97-AF65-F5344CB8AC3E}">
        <p14:creationId xmlns:p14="http://schemas.microsoft.com/office/powerpoint/2010/main" val="385319532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160</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Worldwide Industrial Robot Installations,</a:t>
            </a:r>
            <a:br>
              <a:rPr lang="en-US" dirty="0" smtClean="0"/>
            </a:br>
            <a:r>
              <a:rPr lang="en-US" dirty="0" smtClean="0"/>
              <a:t>1992-2017F</a:t>
            </a:r>
          </a:p>
        </p:txBody>
      </p:sp>
      <p:sp>
        <p:nvSpPr>
          <p:cNvPr id="5126" name="TextBox 9"/>
          <p:cNvSpPr txBox="1">
            <a:spLocks noChangeArrowheads="1"/>
          </p:cNvSpPr>
          <p:nvPr/>
        </p:nvSpPr>
        <p:spPr bwMode="auto">
          <a:xfrm>
            <a:off x="197115" y="6318612"/>
            <a:ext cx="8121142" cy="430887"/>
          </a:xfrm>
          <a:prstGeom prst="rect">
            <a:avLst/>
          </a:prstGeom>
          <a:noFill/>
          <a:ln w="9525">
            <a:noFill/>
            <a:miter lim="800000"/>
            <a:headEnd/>
            <a:tailEnd/>
          </a:ln>
        </p:spPr>
        <p:txBody>
          <a:bodyPr wrap="square">
            <a:spAutoFit/>
          </a:bodyPr>
          <a:lstStyle/>
          <a:p>
            <a:pPr fontAlgn="base">
              <a:spcBef>
                <a:spcPct val="0"/>
              </a:spcBef>
              <a:spcAft>
                <a:spcPct val="0"/>
              </a:spcAft>
            </a:pPr>
            <a:r>
              <a:rPr lang="en-US" sz="1100" dirty="0" smtClean="0">
                <a:solidFill>
                  <a:srgbClr val="000000"/>
                </a:solidFill>
              </a:rPr>
              <a:t>*Estimate.</a:t>
            </a:r>
          </a:p>
          <a:p>
            <a:pPr fontAlgn="base">
              <a:spcBef>
                <a:spcPct val="0"/>
              </a:spcBef>
              <a:spcAft>
                <a:spcPct val="0"/>
              </a:spcAft>
            </a:pPr>
            <a:r>
              <a:rPr lang="en-US" sz="1100" dirty="0" smtClean="0">
                <a:solidFill>
                  <a:srgbClr val="000000"/>
                </a:solidFill>
              </a:rPr>
              <a:t>Sources: </a:t>
            </a:r>
            <a:r>
              <a:rPr lang="en-US" sz="1100" i="1" dirty="0" smtClean="0">
                <a:solidFill>
                  <a:srgbClr val="000000"/>
                </a:solidFill>
              </a:rPr>
              <a:t>Outlook on World Robotics 2014</a:t>
            </a:r>
            <a:r>
              <a:rPr lang="en-US" sz="1100" dirty="0" smtClean="0">
                <a:solidFill>
                  <a:srgbClr val="000000"/>
                </a:solidFill>
              </a:rPr>
              <a:t>, International Federation of Robotics; Insurance Information Institute.</a:t>
            </a:r>
            <a:endParaRPr lang="en-US" sz="1100" dirty="0">
              <a:solidFill>
                <a:srgbClr val="000000"/>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026" y="1132115"/>
            <a:ext cx="4207475" cy="4527515"/>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5341" y="3752172"/>
            <a:ext cx="3882644" cy="2369575"/>
          </a:xfrm>
          <a:prstGeom prst="rect">
            <a:avLst/>
          </a:prstGeom>
        </p:spPr>
      </p:pic>
      <p:sp>
        <p:nvSpPr>
          <p:cNvPr id="10" name="AutoShape 6"/>
          <p:cNvSpPr>
            <a:spLocks noChangeArrowheads="1"/>
          </p:cNvSpPr>
          <p:nvPr/>
        </p:nvSpPr>
        <p:spPr bwMode="blackWhite">
          <a:xfrm>
            <a:off x="5045341" y="1129894"/>
            <a:ext cx="3164594" cy="1328172"/>
          </a:xfrm>
          <a:prstGeom prst="wedgeRectCallout">
            <a:avLst>
              <a:gd name="adj1" fmla="val -67821"/>
              <a:gd name="adj2" fmla="val 410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Worldwide installations of industrial robots exceeded 200,000 in 2014—a new record and will approach 300,000 by 2017</a:t>
            </a:r>
            <a:endParaRPr lang="en-US" b="1" dirty="0">
              <a:solidFill>
                <a:srgbClr val="FFFFFF"/>
              </a:solidFill>
              <a:latin typeface="Arial" charset="0"/>
              <a:cs typeface="Arial" charset="0"/>
            </a:endParaRPr>
          </a:p>
        </p:txBody>
      </p:sp>
      <p:sp>
        <p:nvSpPr>
          <p:cNvPr id="11" name="AutoShape 6"/>
          <p:cNvSpPr>
            <a:spLocks noChangeArrowheads="1"/>
          </p:cNvSpPr>
          <p:nvPr/>
        </p:nvSpPr>
        <p:spPr bwMode="blackWhite">
          <a:xfrm>
            <a:off x="4947185" y="2611757"/>
            <a:ext cx="3164594" cy="910115"/>
          </a:xfrm>
          <a:prstGeom prst="wedgeRectCallout">
            <a:avLst>
              <a:gd name="adj1" fmla="val 26941"/>
              <a:gd name="adj2" fmla="val 241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 </a:t>
            </a:r>
            <a:r>
              <a:rPr lang="en-US" b="1" dirty="0" smtClean="0">
                <a:solidFill>
                  <a:srgbClr val="FFFFFF"/>
                </a:solidFill>
              </a:rPr>
              <a:t>36,000 installations are expected in North America by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831313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161</a:t>
            </a:fld>
            <a:endParaRPr lang="en-US" dirty="0" smtClean="0"/>
          </a:p>
        </p:txBody>
      </p:sp>
      <p:sp>
        <p:nvSpPr>
          <p:cNvPr id="82949" name="Rectangle 2"/>
          <p:cNvSpPr>
            <a:spLocks noGrp="1" noChangeArrowheads="1"/>
          </p:cNvSpPr>
          <p:nvPr>
            <p:ph type="title"/>
          </p:nvPr>
        </p:nvSpPr>
        <p:spPr>
          <a:xfrm>
            <a:off x="85725" y="81727"/>
            <a:ext cx="7702550" cy="860425"/>
          </a:xfrm>
        </p:spPr>
        <p:txBody>
          <a:bodyPr/>
          <a:lstStyle/>
          <a:p>
            <a:r>
              <a:rPr lang="en-US" dirty="0" smtClean="0"/>
              <a:t>Future Shock: Many More Transformative Technologies Are Around the Corner</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386390" y="1139735"/>
            <a:ext cx="3486148" cy="1985260"/>
          </a:xfrm>
          <a:prstGeom prst="wedgeRectCallout">
            <a:avLst>
              <a:gd name="adj1" fmla="val -73087"/>
              <a:gd name="adj2" fmla="val 15483"/>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By 2035, it is estimated that 25% of new vehicle sales could be fully autonomous models </a:t>
            </a:r>
            <a:r>
              <a:rPr lang="en-US" sz="2000" b="1" i="1" dirty="0" smtClean="0">
                <a:solidFill>
                  <a:schemeClr val="bg1"/>
                </a:solidFill>
              </a:rPr>
              <a:t>(more than 4 million people work in  transportation occupations today)</a:t>
            </a:r>
            <a:endParaRPr lang="en-US" sz="2000" b="1" i="1" dirty="0">
              <a:solidFill>
                <a:schemeClr val="bg1"/>
              </a:solidFill>
            </a:endParaRP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375532" y="3232944"/>
            <a:ext cx="3673218" cy="3466308"/>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Up Next</a:t>
            </a:r>
          </a:p>
          <a:p>
            <a:pPr>
              <a:lnSpc>
                <a:spcPts val="2400"/>
              </a:lnSpc>
              <a:spcBef>
                <a:spcPct val="50000"/>
              </a:spcBef>
            </a:pPr>
            <a:r>
              <a:rPr lang="en-US" sz="2100" b="1" kern="0" dirty="0" smtClean="0"/>
              <a:t>Driverless cars</a:t>
            </a:r>
          </a:p>
          <a:p>
            <a:pPr>
              <a:lnSpc>
                <a:spcPts val="2400"/>
              </a:lnSpc>
              <a:spcBef>
                <a:spcPct val="50000"/>
              </a:spcBef>
            </a:pPr>
            <a:r>
              <a:rPr lang="en-US" sz="2100" b="1" kern="0" dirty="0" smtClean="0"/>
              <a:t>Driverless trucks, trains, planes and ships</a:t>
            </a:r>
          </a:p>
          <a:p>
            <a:pPr>
              <a:lnSpc>
                <a:spcPts val="2400"/>
              </a:lnSpc>
              <a:spcBef>
                <a:spcPct val="50000"/>
              </a:spcBef>
            </a:pPr>
            <a:r>
              <a:rPr lang="en-US" sz="2100" b="1" kern="0" dirty="0" smtClean="0"/>
              <a:t>Wearable devices</a:t>
            </a:r>
          </a:p>
          <a:p>
            <a:pPr>
              <a:lnSpc>
                <a:spcPts val="2400"/>
              </a:lnSpc>
              <a:spcBef>
                <a:spcPct val="50000"/>
              </a:spcBef>
            </a:pPr>
            <a:r>
              <a:rPr lang="en-US" sz="2100" b="1" kern="0" dirty="0" smtClean="0"/>
              <a:t>Implantable devices</a:t>
            </a:r>
          </a:p>
          <a:p>
            <a:pPr>
              <a:lnSpc>
                <a:spcPts val="2400"/>
              </a:lnSpc>
              <a:spcBef>
                <a:spcPct val="50000"/>
              </a:spcBef>
            </a:pPr>
            <a:r>
              <a:rPr lang="en-US" sz="2100" b="1" kern="0" dirty="0" smtClean="0"/>
              <a:t>Artificial intelligence</a:t>
            </a:r>
          </a:p>
          <a:p>
            <a:pPr>
              <a:lnSpc>
                <a:spcPts val="2400"/>
              </a:lnSpc>
              <a:spcBef>
                <a:spcPct val="50000"/>
              </a:spcBef>
            </a:pPr>
            <a:r>
              <a:rPr lang="en-US" sz="2100" b="1" kern="0" dirty="0" smtClean="0"/>
              <a:t>Advanced robotics</a:t>
            </a:r>
          </a:p>
        </p:txBody>
      </p:sp>
    </p:spTree>
    <p:extLst>
      <p:ext uri="{BB962C8B-B14F-4D97-AF65-F5344CB8AC3E}">
        <p14:creationId xmlns:p14="http://schemas.microsoft.com/office/powerpoint/2010/main" val="35173364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left)">
                                      <p:cBhvr>
                                        <p:cTn id="4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6E198DD-D355-48BD-8059-D3344A468FE3}" type="slidenum">
              <a:rPr lang="en-US" altLang="en-US" sz="900"/>
              <a:pPr algn="r">
                <a:lnSpc>
                  <a:spcPct val="85000"/>
                </a:lnSpc>
                <a:spcBef>
                  <a:spcPct val="20000"/>
                </a:spcBef>
                <a:buClrTx/>
                <a:buFontTx/>
                <a:buNone/>
              </a:pPr>
              <a:t>17</a:t>
            </a:fld>
            <a:endParaRPr lang="en-US" altLang="en-US" sz="900"/>
          </a:p>
        </p:txBody>
      </p:sp>
      <p:sp>
        <p:nvSpPr>
          <p:cNvPr id="5123" name="Rectangle 2"/>
          <p:cNvSpPr>
            <a:spLocks noGrp="1" noChangeArrowheads="1"/>
          </p:cNvSpPr>
          <p:nvPr>
            <p:ph type="title" idx="4294967295"/>
          </p:nvPr>
        </p:nvSpPr>
        <p:spPr/>
        <p:txBody>
          <a:bodyPr/>
          <a:lstStyle/>
          <a:p>
            <a:r>
              <a:rPr lang="en-US" altLang="en-US" smtClean="0">
                <a:latin typeface="Arial" panose="020B0604020202020204" pitchFamily="34" charset="0"/>
              </a:rPr>
              <a:t>Workers Comp. DWP Growth: MD vs. U.S., 2004-2013</a:t>
            </a:r>
          </a:p>
        </p:txBody>
      </p:sp>
      <p:sp>
        <p:nvSpPr>
          <p:cNvPr id="512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1625" y="1685925"/>
          <a:ext cx="8548688" cy="4572000"/>
        </p:xfrm>
        <a:graphic>
          <a:graphicData uri="http://schemas.openxmlformats.org/presentationml/2006/ole">
            <mc:AlternateContent xmlns:mc="http://schemas.openxmlformats.org/markup-compatibility/2006">
              <mc:Choice xmlns:v="urn:schemas-microsoft-com:vml" Requires="v">
                <p:oleObj spid="_x0000_s28292145"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301625" y="1685925"/>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3144838" y="23415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3.7%</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MD: 7.0%</a:t>
            </a:r>
          </a:p>
        </p:txBody>
      </p:sp>
    </p:spTree>
    <p:extLst>
      <p:ext uri="{BB962C8B-B14F-4D97-AF65-F5344CB8AC3E}">
        <p14:creationId xmlns:p14="http://schemas.microsoft.com/office/powerpoint/2010/main" val="3508199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4836" y="2008151"/>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Labor </a:t>
            </a:r>
            <a:r>
              <a:rPr lang="en-US" sz="4000" b="1" dirty="0" smtClean="0">
                <a:solidFill>
                  <a:srgbClr val="FFFFFF"/>
                </a:solidFill>
              </a:rPr>
              <a:t>Markets Trends:</a:t>
            </a:r>
          </a:p>
          <a:p>
            <a:pPr algn="ctr" defTabSz="114300">
              <a:lnSpc>
                <a:spcPct val="95000"/>
              </a:lnSpc>
              <a:spcBef>
                <a:spcPct val="25000"/>
              </a:spcBef>
            </a:pPr>
            <a:r>
              <a:rPr lang="en-US" sz="4000" b="1" dirty="0" smtClean="0">
                <a:solidFill>
                  <a:srgbClr val="FFFFFF"/>
                </a:solidFill>
              </a:rPr>
              <a:t> </a:t>
            </a:r>
            <a:r>
              <a:rPr lang="en-US" sz="4000" b="1" i="1" dirty="0" smtClean="0">
                <a:solidFill>
                  <a:srgbClr val="FFFFFF"/>
                </a:solidFill>
              </a:rPr>
              <a:t>Recovery Continues in 2015</a:t>
            </a:r>
            <a:endParaRPr lang="en-US" sz="4000" b="1" i="1" dirty="0">
              <a:solidFill>
                <a:srgbClr val="FFFFFF"/>
              </a:solidFill>
            </a:endParaRPr>
          </a:p>
        </p:txBody>
      </p:sp>
      <p:sp>
        <p:nvSpPr>
          <p:cNvPr id="1940487" name="Rectangle 7"/>
          <p:cNvSpPr>
            <a:spLocks noChangeArrowheads="1"/>
          </p:cNvSpPr>
          <p:nvPr/>
        </p:nvSpPr>
        <p:spPr bwMode="auto">
          <a:xfrm>
            <a:off x="266699" y="3555554"/>
            <a:ext cx="8601075" cy="3000821"/>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u="sng" dirty="0" smtClean="0">
                <a:solidFill>
                  <a:srgbClr val="225A7A"/>
                </a:solidFill>
              </a:rPr>
              <a:t>2014</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Largest Increase in Jobs Since 1997</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00B0F0"/>
                </a:solidFill>
              </a:rPr>
              <a:t>Unemployment Rate Fell to Lowest Level Since 2008</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Payrolls Expanded to Record High</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Tree>
    <p:extLst>
      <p:ext uri="{BB962C8B-B14F-4D97-AF65-F5344CB8AC3E}">
        <p14:creationId xmlns:p14="http://schemas.microsoft.com/office/powerpoint/2010/main" val="94061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19</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25612" name="Chart" r:id="rId4" imgW="7077186" imgH="4876800" progId="MSGraph.Chart.8">
                  <p:embed followColorScheme="full"/>
                </p:oleObj>
              </mc:Choice>
              <mc:Fallback>
                <p:oleObj name="Chart" r:id="rId4" imgW="7077186" imgH="4876800"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5.4% </a:t>
            </a:r>
            <a:r>
              <a:rPr lang="en-US" sz="1400" b="1" dirty="0">
                <a:solidFill>
                  <a:schemeClr val="bg1"/>
                </a:solidFill>
                <a:cs typeface="+mn-cs"/>
              </a:rPr>
              <a:t>in </a:t>
            </a:r>
            <a:r>
              <a:rPr lang="en-US" sz="1400" b="1" dirty="0" smtClean="0">
                <a:solidFill>
                  <a:schemeClr val="bg1"/>
                </a:solidFill>
                <a:cs typeface="+mn-cs"/>
              </a:rPr>
              <a:t>Apr.</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April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19</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10.8% </a:t>
            </a:r>
            <a:r>
              <a:rPr lang="en-US" sz="1400" b="1" dirty="0">
                <a:solidFill>
                  <a:schemeClr val="bg1"/>
                </a:solidFill>
                <a:cs typeface="+mn-cs"/>
              </a:rPr>
              <a:t>in </a:t>
            </a:r>
            <a:r>
              <a:rPr lang="en-US" sz="1400" b="1" dirty="0" smtClean="0">
                <a:solidFill>
                  <a:schemeClr val="bg1"/>
                </a:solidFill>
                <a:cs typeface="+mn-cs"/>
              </a:rPr>
              <a:t>Apr.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6573917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a:t>
            </a:r>
            <a:r>
              <a:rPr lang="en-US" sz="4200" dirty="0" smtClean="0">
                <a:solidFill>
                  <a:schemeClr val="bg1"/>
                </a:solidFill>
              </a:rPr>
              <a:t>he Economy Will Impact Workers Compensation Growth and Performance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Workers Comp Is Among the Fastest Growing Major Commercial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20</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39713" y="1860550"/>
          <a:ext cx="8548687" cy="4408488"/>
        </p:xfrm>
        <a:graphic>
          <a:graphicData uri="http://schemas.openxmlformats.org/presentationml/2006/ole">
            <mc:AlternateContent xmlns:mc="http://schemas.openxmlformats.org/markup-compatibility/2006">
              <mc:Choice xmlns:v="urn:schemas-microsoft-com:vml" Requires="v">
                <p:oleObj spid="_x0000_s28226636" name="Chart" r:id="rId4" imgW="8238962" imgH="4248136" progId="MSGraph.Chart.8">
                  <p:embed followColorScheme="full"/>
                </p:oleObj>
              </mc:Choice>
              <mc:Fallback>
                <p:oleObj name="Chart" r:id="rId4" imgW="8238962" imgH="4248136" progId="MSGraph.Chart.8">
                  <p:embed followColorScheme="full"/>
                  <p:pic>
                    <p:nvPicPr>
                      <p:cNvPr id="0" name=""/>
                      <p:cNvPicPr>
                        <a:picLocks noChangeAspect="1" noChangeArrowheads="1"/>
                      </p:cNvPicPr>
                      <p:nvPr/>
                    </p:nvPicPr>
                    <p:blipFill>
                      <a:blip r:embed="rId5"/>
                      <a:srcRect/>
                      <a:stretch>
                        <a:fillRect/>
                      </a:stretch>
                    </p:blipFill>
                    <p:spPr bwMode="auto">
                      <a:xfrm>
                        <a:off x="239713" y="1860550"/>
                        <a:ext cx="8548687" cy="440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(5/15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5772322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21</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April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261849015"/>
              </p:ext>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290101"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April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019175"/>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endParaRPr lang="en-US" sz="1400" b="1" dirty="0" smtClean="0"/>
          </a:p>
          <a:p>
            <a:pPr>
              <a:lnSpc>
                <a:spcPct val="90000"/>
              </a:lnSpc>
              <a:spcBef>
                <a:spcPct val="50000"/>
              </a:spcBef>
              <a:buClr>
                <a:schemeClr val="bg1"/>
              </a:buClr>
              <a:defRPr/>
            </a:pPr>
            <a:r>
              <a:rPr lang="en-US" sz="1400" b="1" dirty="0" smtClean="0">
                <a:solidFill>
                  <a:schemeClr val="bg1"/>
                </a:solidFill>
                <a:latin typeface="Arial" charset="0"/>
              </a:rPr>
              <a:t>In April</a:t>
            </a:r>
            <a:r>
              <a:rPr lang="en-US" sz="1400" b="1" dirty="0">
                <a:solidFill>
                  <a:schemeClr val="bg1"/>
                </a:solidFill>
                <a:latin typeface="Arial" charset="0"/>
              </a:rPr>
              <a:t>, 23 states and the District of Columbia had over-the-month unemployment rate decreases, 11 states had increases, and 16 states had no change.  </a:t>
            </a:r>
          </a:p>
          <a:p>
            <a:pPr algn="ctr">
              <a:lnSpc>
                <a:spcPct val="90000"/>
              </a:lnSpc>
              <a:spcBef>
                <a:spcPct val="50000"/>
              </a:spcBef>
              <a:buClr>
                <a:schemeClr val="bg1"/>
              </a:buClr>
              <a:defRPr/>
            </a:pPr>
            <a:endParaRPr lang="en-US" sz="1400" b="1" dirty="0">
              <a:solidFill>
                <a:schemeClr val="bg1"/>
              </a:solidFill>
              <a:latin typeface="Arial" charset="0"/>
            </a:endParaRPr>
          </a:p>
        </p:txBody>
      </p:sp>
      <p:sp>
        <p:nvSpPr>
          <p:cNvPr id="8" name="AutoShape 7"/>
          <p:cNvSpPr>
            <a:spLocks noChangeArrowheads="1"/>
          </p:cNvSpPr>
          <p:nvPr/>
        </p:nvSpPr>
        <p:spPr bwMode="blackWhite">
          <a:xfrm>
            <a:off x="2135406" y="3219450"/>
            <a:ext cx="3064284" cy="1371600"/>
          </a:xfrm>
          <a:prstGeom prst="wedgeRectCallout">
            <a:avLst>
              <a:gd name="adj1" fmla="val -73461"/>
              <a:gd name="adj2" fmla="val 150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Residual impacts of the housing collapse, weak economies are holding back several states</a:t>
            </a:r>
            <a:endParaRPr lang="en-US" sz="2000" b="1" dirty="0">
              <a:solidFill>
                <a:srgbClr val="FFFFFF"/>
              </a:solidFill>
            </a:endParaRPr>
          </a:p>
        </p:txBody>
      </p:sp>
    </p:spTree>
    <p:extLst>
      <p:ext uri="{BB962C8B-B14F-4D97-AF65-F5344CB8AC3E}">
        <p14:creationId xmlns:p14="http://schemas.microsoft.com/office/powerpoint/2010/main" val="3841889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22</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3299382601"/>
              </p:ext>
            </p:extLst>
          </p:nvPr>
        </p:nvGraphicFramePr>
        <p:xfrm>
          <a:off x="0" y="1824038"/>
          <a:ext cx="9132888" cy="4724400"/>
        </p:xfrm>
        <a:graphic>
          <a:graphicData uri="http://schemas.openxmlformats.org/presentationml/2006/ole">
            <mc:AlternateContent xmlns:mc="http://schemas.openxmlformats.org/markup-compatibility/2006">
              <mc:Choice xmlns:v="urn:schemas-microsoft-com:vml" Requires="v">
                <p:oleObj spid="_x0000_s28291126"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0" y="1824038"/>
                        <a:ext cx="91328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April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April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0202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a:solidFill>
                  <a:schemeClr val="bg1"/>
                </a:solidFill>
                <a:latin typeface="Arial" charset="0"/>
              </a:rPr>
              <a:t>In April, 23 states and the District of Columbia had over-the-month unemployment rate decreases, 11 states had increases, and 16 states had no change.  </a:t>
            </a:r>
            <a:endParaRPr lang="en-US" sz="1400" b="1" dirty="0">
              <a:solidFill>
                <a:schemeClr val="bg1"/>
              </a:solidFill>
              <a:latin typeface="Arial" charset="0"/>
            </a:endParaRPr>
          </a:p>
        </p:txBody>
      </p:sp>
      <p:sp>
        <p:nvSpPr>
          <p:cNvPr id="8" name="AutoShape 7"/>
          <p:cNvSpPr>
            <a:spLocks noChangeArrowheads="1"/>
          </p:cNvSpPr>
          <p:nvPr/>
        </p:nvSpPr>
        <p:spPr bwMode="blackWhite">
          <a:xfrm>
            <a:off x="3971925" y="4100513"/>
            <a:ext cx="2678521" cy="1295912"/>
          </a:xfrm>
          <a:prstGeom prst="wedgeRectCallout">
            <a:avLst>
              <a:gd name="adj1" fmla="val 108614"/>
              <a:gd name="adj2" fmla="val -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Strength in Energy, Agricultural States-most also avoided housing bust</a:t>
            </a:r>
            <a:endParaRPr lang="en-US" sz="2000" b="1" dirty="0">
              <a:solidFill>
                <a:srgbClr val="FFFFFF"/>
              </a:solidFill>
            </a:endParaRPr>
          </a:p>
        </p:txBody>
      </p:sp>
    </p:spTree>
    <p:extLst>
      <p:ext uri="{BB962C8B-B14F-4D97-AF65-F5344CB8AC3E}">
        <p14:creationId xmlns:p14="http://schemas.microsoft.com/office/powerpoint/2010/main" val="3660921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81918"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Apr.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11.97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81330" y="4098648"/>
            <a:ext cx="1612709" cy="915094"/>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213,000 </a:t>
            </a:r>
            <a:r>
              <a:rPr lang="en-US" sz="1400" b="1" dirty="0">
                <a:cs typeface="+mn-cs"/>
              </a:rPr>
              <a:t>private sector jobs were created in </a:t>
            </a:r>
            <a:r>
              <a:rPr lang="en-US" sz="1400" b="1" dirty="0" smtClean="0">
                <a:cs typeface="+mn-cs"/>
              </a:rPr>
              <a:t>April.</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23</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64594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24</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2146284925"/>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293171" name="Chart" r:id="rId4" imgW="8277245" imgH="3781293" progId="MSGraph.Chart.8">
                  <p:embed followColorScheme="full"/>
                </p:oleObj>
              </mc:Choice>
              <mc:Fallback>
                <p:oleObj name="Chart" r:id="rId4" imgW="8277245"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Healthcare 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Number of Employed Persons in Maryland (annual averages)</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2005-2015*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April;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Bureau of Labor </a:t>
            </a:r>
            <a:r>
              <a:rPr lang="en-US" sz="1100" dirty="0" err="1" smtClean="0"/>
              <a:t>Statistsics</a:t>
            </a:r>
            <a:r>
              <a:rPr lang="en-US" sz="1100" dirty="0" smtClean="0"/>
              <a:t>; Insurance Information Institute. </a:t>
            </a:r>
            <a:endParaRPr lang="en-US" sz="1100" dirty="0"/>
          </a:p>
        </p:txBody>
      </p:sp>
      <p:sp>
        <p:nvSpPr>
          <p:cNvPr id="13" name="AutoShape 8"/>
          <p:cNvSpPr>
            <a:spLocks noChangeArrowheads="1"/>
          </p:cNvSpPr>
          <p:nvPr/>
        </p:nvSpPr>
        <p:spPr bwMode="blackWhite">
          <a:xfrm>
            <a:off x="2124076" y="1149328"/>
            <a:ext cx="2614611" cy="1686781"/>
          </a:xfrm>
          <a:prstGeom prst="wedgeRectCallout">
            <a:avLst>
              <a:gd name="adj1" fmla="val 52112"/>
              <a:gd name="adj2" fmla="val 11606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i="1" u="sng" dirty="0" smtClean="0">
                <a:solidFill>
                  <a:schemeClr val="bg1"/>
                </a:solidFill>
              </a:rPr>
              <a:t>Great Recession</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Maryland lost 145,300 jobs (-5.6%) from pre-crisis peak of 2.6125 million in April 2008 to trough of 2.4672 million in Feb. 2010</a:t>
            </a:r>
            <a:endParaRPr lang="en-US" sz="1600" b="1" dirty="0">
              <a:solidFill>
                <a:schemeClr val="bg1"/>
              </a:solidFill>
            </a:endParaRPr>
          </a:p>
        </p:txBody>
      </p:sp>
      <p:sp>
        <p:nvSpPr>
          <p:cNvPr id="14" name="AutoShape 8"/>
          <p:cNvSpPr>
            <a:spLocks noChangeArrowheads="1"/>
          </p:cNvSpPr>
          <p:nvPr/>
        </p:nvSpPr>
        <p:spPr bwMode="blackWhite">
          <a:xfrm>
            <a:off x="5496129" y="1091380"/>
            <a:ext cx="3104946" cy="1019086"/>
          </a:xfrm>
          <a:prstGeom prst="wedgeRectCallout">
            <a:avLst>
              <a:gd name="adj1" fmla="val 32094"/>
              <a:gd name="adj2" fmla="val 8138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Maryland did not fully recoup job losses from the great Recession until April 2014</a:t>
            </a:r>
            <a:endParaRPr lang="en-US" sz="1600" b="1" dirty="0">
              <a:solidFill>
                <a:schemeClr val="bg1"/>
              </a:solidFill>
            </a:endParaRPr>
          </a:p>
        </p:txBody>
      </p:sp>
    </p:spTree>
    <p:extLst>
      <p:ext uri="{BB962C8B-B14F-4D97-AF65-F5344CB8AC3E}">
        <p14:creationId xmlns:p14="http://schemas.microsoft.com/office/powerpoint/2010/main" val="2806614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25</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2005–2015:Q1</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a:t>
            </a:r>
            <a:r>
              <a:rPr lang="en-US" sz="1100" dirty="0" smtClean="0">
                <a:solidFill>
                  <a:srgbClr val="000000"/>
                </a:solidFill>
                <a:latin typeface="Arial" charset="0"/>
                <a:cs typeface="Arial" charset="0"/>
              </a:rPr>
              <a:t>: </a:t>
            </a:r>
            <a:r>
              <a:rPr lang="en-US" sz="1100" dirty="0" smtClean="0">
                <a:solidFill>
                  <a:srgbClr val="000000"/>
                </a:solidFill>
                <a:latin typeface="Arial" charset="0"/>
                <a:cs typeface="Arial" charset="0"/>
                <a:hlinkClick r:id="rId4"/>
              </a:rPr>
              <a:t>http://research.stlouisfed.org/fred2/series/WASCUR</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ext uri="{D42A27DB-BD31-4B8C-83A1-F6EECF244321}">
                <p14:modId xmlns:p14="http://schemas.microsoft.com/office/powerpoint/2010/main" val="2096903208"/>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282943"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387600" y="4543852"/>
            <a:ext cx="2419350" cy="727459"/>
          </a:xfrm>
          <a:prstGeom prst="wedgeRectCallout">
            <a:avLst>
              <a:gd name="adj1" fmla="val 24716"/>
              <a:gd name="adj2" fmla="val -913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2011:Q4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2010:Q4: </a:t>
            </a:r>
            <a:r>
              <a:rPr lang="en-US" sz="1400" b="1" dirty="0" smtClean="0">
                <a:solidFill>
                  <a:srgbClr val="FFFFFF"/>
                </a:solidFill>
              </a:rPr>
              <a:t>2.6</a:t>
            </a:r>
            <a:r>
              <a:rPr lang="en-US" sz="1400" b="1" dirty="0" smtClean="0">
                <a:solidFill>
                  <a:srgbClr val="FFFFFF"/>
                </a:solidFill>
                <a:latin typeface="Arial" charset="0"/>
                <a:cs typeface="Arial" charset="0"/>
              </a:rPr>
              <a:t>%</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2012:Q4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2011:Q4: 6.7%</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2013:Q4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2012:Q4: 1.7%</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2014:Q4 over 2013:Q4: </a:t>
            </a:r>
            <a:r>
              <a:rPr lang="en-US" sz="1400" b="1" dirty="0" smtClean="0">
                <a:solidFill>
                  <a:srgbClr val="FF6801"/>
                </a:solidFill>
              </a:rPr>
              <a:t>5</a:t>
            </a:r>
            <a:r>
              <a:rPr lang="en-US" sz="1400" b="1" dirty="0" smtClean="0">
                <a:solidFill>
                  <a:srgbClr val="FF6801"/>
                </a:solidFill>
                <a:latin typeface="Arial" charset="0"/>
                <a:cs typeface="Arial" charset="0"/>
              </a:rPr>
              <a:t>.1%</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25</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$7.69 trillion</a:t>
            </a:r>
            <a:r>
              <a:rPr lang="en-US" b="1" dirty="0">
                <a:solidFill>
                  <a:schemeClr val="bg1"/>
                </a:solidFill>
              </a:rPr>
              <a:t>, a new </a:t>
            </a:r>
            <a:r>
              <a:rPr lang="en-US" b="1" dirty="0" smtClean="0">
                <a:solidFill>
                  <a:schemeClr val="bg1"/>
                </a:solidFill>
              </a:rPr>
              <a:t>peak--$1.46 trillion above 2009 trough</a:t>
            </a:r>
            <a:endParaRPr lang="en-US" b="1" dirty="0">
              <a:solidFill>
                <a:schemeClr val="bg1"/>
              </a:solidFill>
            </a:endParaRPr>
          </a:p>
        </p:txBody>
      </p:sp>
    </p:spTree>
    <p:extLst>
      <p:ext uri="{BB962C8B-B14F-4D97-AF65-F5344CB8AC3E}">
        <p14:creationId xmlns:p14="http://schemas.microsoft.com/office/powerpoint/2010/main" val="3767739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3109344401"/>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83967" name="Chart" r:id="rId4" imgW="8410399" imgH="3581345" progId="MSGraph.Chart.8">
                  <p:embed followColorScheme="full"/>
                </p:oleObj>
              </mc:Choice>
              <mc:Fallback>
                <p:oleObj name="Chart" r:id="rId4" imgW="8410399" imgH="3581345"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48302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646113" y="1957389"/>
            <a:ext cx="7916862" cy="184785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MANUFACTURING &amp; ENERGY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Key Sectors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extLst>
      <p:ext uri="{BB962C8B-B14F-4D97-AF65-F5344CB8AC3E}">
        <p14:creationId xmlns:p14="http://schemas.microsoft.com/office/powerpoint/2010/main" val="33007932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232779"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$702.4B as of Mar. 2015,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$353.4</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$349.0</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March.</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65987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March 2015 vs. March 2014*</a:t>
            </a:r>
          </a:p>
        </p:txBody>
      </p:sp>
      <p:graphicFrame>
        <p:nvGraphicFramePr>
          <p:cNvPr id="66562" name="Object 4"/>
          <p:cNvGraphicFramePr>
            <a:graphicFrameLocks noChangeAspect="1"/>
          </p:cNvGraphicFramePr>
          <p:nvPr>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233803"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a:t>
            </a:r>
            <a:r>
              <a:rPr lang="en-US" b="1" smtClean="0">
                <a:solidFill>
                  <a:srgbClr val="FFFFFF"/>
                </a:solidFill>
              </a:rPr>
              <a:t>Picking Up in </a:t>
            </a:r>
            <a:r>
              <a:rPr lang="en-US" b="1" dirty="0" smtClean="0">
                <a:solidFill>
                  <a:srgbClr val="FFFFFF"/>
                </a:solidFill>
              </a:rPr>
              <a:t>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33644" y="2084439"/>
            <a:ext cx="2794459" cy="983280"/>
          </a:xfrm>
          <a:prstGeom prst="wedgeRectCallout">
            <a:avLst>
              <a:gd name="adj1" fmla="val 51410"/>
              <a:gd name="adj2" fmla="val 891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nonresidential segment but residential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+2.9%</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-0.3%</a:t>
            </a:r>
            <a:endParaRPr lang="en-US" sz="2400" b="1" u="sng" dirty="0">
              <a:solidFill>
                <a:srgbClr val="225A7A"/>
              </a:solidFill>
            </a:endParaRPr>
          </a:p>
        </p:txBody>
      </p:sp>
      <p:sp>
        <p:nvSpPr>
          <p:cNvPr id="12" name="AutoShape 9"/>
          <p:cNvSpPr>
            <a:spLocks noChangeArrowheads="1"/>
          </p:cNvSpPr>
          <p:nvPr/>
        </p:nvSpPr>
        <p:spPr bwMode="blackWhite">
          <a:xfrm>
            <a:off x="4222271" y="1765693"/>
            <a:ext cx="2030261" cy="1046237"/>
          </a:xfrm>
          <a:prstGeom prst="wedgeRectCallout">
            <a:avLst>
              <a:gd name="adj1" fmla="val 72794"/>
              <a:gd name="adj2" fmla="val -39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61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5</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881909194"/>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079456"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7031656" y="3873743"/>
            <a:ext cx="1961532" cy="973399"/>
          </a:xfrm>
          <a:prstGeom prst="wedgeRectCallout">
            <a:avLst>
              <a:gd name="adj1" fmla="val -25459"/>
              <a:gd name="adj2" fmla="val -609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2015 GDP data were hit hard by this year’s and harsh winter, high dollar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193658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30</a:t>
            </a:fld>
            <a:endParaRPr lang="en-US"/>
          </a:p>
        </p:txBody>
      </p:sp>
      <p:graphicFrame>
        <p:nvGraphicFramePr>
          <p:cNvPr id="1936387" name="Object 3"/>
          <p:cNvGraphicFramePr>
            <a:graphicFrameLocks noChangeAspect="1"/>
          </p:cNvGraphicFramePr>
          <p:nvPr>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234827" name="Chart" r:id="rId4" imgW="8277245" imgH="3781293" progId="MSGraph.Chart.8">
                  <p:embed followColorScheme="full"/>
                </p:oleObj>
              </mc:Choice>
              <mc:Fallback>
                <p:oleObj name="Chart" r:id="rId4" imgW="8277245" imgH="3781293"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March;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2094"/>
              <a:gd name="adj2" fmla="val 8138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stabilizing; still down $47.3B or 15.0% since 2009 peak</a:t>
            </a:r>
            <a:endParaRPr lang="en-US" sz="1600" b="1" dirty="0">
              <a:solidFill>
                <a:schemeClr val="bg1"/>
              </a:solidFill>
            </a:endParaRPr>
          </a:p>
        </p:txBody>
      </p:sp>
    </p:spTree>
    <p:extLst>
      <p:ext uri="{BB962C8B-B14F-4D97-AF65-F5344CB8AC3E}">
        <p14:creationId xmlns:p14="http://schemas.microsoft.com/office/powerpoint/2010/main" val="2744283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31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235851" name="Chart" r:id="rId4" imgW="7839082" imgH="4095625" progId="MSGraph.Chart.8">
                  <p:embed followColorScheme="full"/>
                </p:oleObj>
              </mc:Choice>
              <mc:Fallback>
                <p:oleObj name="Chart" r:id="rId4" imgW="7839082" imgH="409562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(5/15 and 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4121156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32</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2010—April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236875"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2864050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2003–April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237899"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Apr. 2015 totaled 6.383 million, an increase of 948,000 jobs or 17.4%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1.34 million jobs</a:t>
            </a:r>
            <a:endParaRPr lang="en-US" b="1" dirty="0">
              <a:solidFill>
                <a:schemeClr val="bg1"/>
              </a:solidFill>
            </a:endParaRPr>
          </a:p>
        </p:txBody>
      </p:sp>
    </p:spTree>
    <p:extLst>
      <p:ext uri="{BB962C8B-B14F-4D97-AF65-F5344CB8AC3E}">
        <p14:creationId xmlns:p14="http://schemas.microsoft.com/office/powerpoint/2010/main" val="38905259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MANUFACTURING SECTOR</a:t>
            </a:r>
            <a:endParaRPr lang="en-US" sz="2800" b="1" dirty="0">
              <a:solidFill>
                <a:schemeClr val="bg1"/>
              </a:solidFill>
            </a:endParaRPr>
          </a:p>
        </p:txBody>
      </p:sp>
      <p:sp>
        <p:nvSpPr>
          <p:cNvPr id="109574" name="TextBox 5"/>
          <p:cNvSpPr txBox="1">
            <a:spLocks noChangeArrowheads="1"/>
          </p:cNvSpPr>
          <p:nvPr/>
        </p:nvSpPr>
        <p:spPr bwMode="auto">
          <a:xfrm>
            <a:off x="650875" y="3857625"/>
            <a:ext cx="7854950"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A Potent Driver of Jobs, Workers Comp Payroll Exposure</a:t>
            </a:r>
          </a:p>
          <a:p>
            <a:pPr algn="ctr"/>
            <a:r>
              <a:rPr lang="en-US" sz="3200" b="1" i="1" dirty="0" smtClean="0">
                <a:solidFill>
                  <a:srgbClr val="FF0000"/>
                </a:solidFill>
              </a:rPr>
              <a:t>America’s Manufacturing Renaissance Has Hit a Rough Patch with the High Dollar and Collapse in Oil Prices</a:t>
            </a:r>
            <a:endParaRPr lang="en-US" sz="3200" b="1" dirty="0" smtClean="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extLst>
      <p:ext uri="{BB962C8B-B14F-4D97-AF65-F5344CB8AC3E}">
        <p14:creationId xmlns:p14="http://schemas.microsoft.com/office/powerpoint/2010/main" val="2169232416"/>
      </p:ext>
    </p:extLst>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35</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2010—April 2015</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238923"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(+862,000 </a:t>
            </a:r>
            <a:r>
              <a:rPr lang="en-US" b="1" dirty="0">
                <a:solidFill>
                  <a:schemeClr val="bg1"/>
                </a:solidFill>
              </a:rPr>
              <a:t>or </a:t>
            </a:r>
            <a:r>
              <a:rPr lang="en-US" b="1" dirty="0" smtClean="0">
                <a:solidFill>
                  <a:schemeClr val="bg1"/>
                </a:solidFill>
              </a:rPr>
              <a:t>+7.5%)</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136076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36</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203500856"/>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239948" name="Chart" r:id="rId4" imgW="7839082" imgH="3819421" progId="MSGraph.Chart.8">
                  <p:embed followColorScheme="full"/>
                </p:oleObj>
              </mc:Choice>
              <mc:Fallback>
                <p:oleObj name="Chart" r:id="rId4" imgW="7839082" imgH="3819421"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(5/15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3908470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05587511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8251211"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37</a:t>
            </a:fld>
            <a:endParaRPr lang="en-US"/>
          </a:p>
        </p:txBody>
      </p:sp>
    </p:spTree>
    <p:extLst>
      <p:ext uri="{BB962C8B-B14F-4D97-AF65-F5344CB8AC3E}">
        <p14:creationId xmlns:p14="http://schemas.microsoft.com/office/powerpoint/2010/main" val="26954690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38</a:t>
            </a:fld>
            <a:endParaRPr lang="en-US" sz="900"/>
          </a:p>
        </p:txBody>
      </p:sp>
      <p:graphicFrame>
        <p:nvGraphicFramePr>
          <p:cNvPr id="9218" name="Object 3"/>
          <p:cNvGraphicFramePr>
            <a:graphicFrameLocks/>
          </p:cNvGraphicFramePr>
          <p:nvPr>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240971"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38</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903618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39</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241995"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10200"/>
            <a:ext cx="8760542" cy="10044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March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-9.4%</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3641095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September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6969" y="1192419"/>
            <a:ext cx="6648450" cy="5130387"/>
          </a:xfrm>
          <a:prstGeom prst="rect">
            <a:avLst/>
          </a:prstGeom>
        </p:spPr>
      </p:pic>
      <p:sp>
        <p:nvSpPr>
          <p:cNvPr id="13"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
        <p:nvSpPr>
          <p:cNvPr id="15" name="AutoShape 7"/>
          <p:cNvSpPr>
            <a:spLocks noChangeArrowheads="1"/>
          </p:cNvSpPr>
          <p:nvPr/>
        </p:nvSpPr>
        <p:spPr bwMode="blackWhite">
          <a:xfrm>
            <a:off x="155575" y="1150938"/>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Tree>
    <p:extLst>
      <p:ext uri="{BB962C8B-B14F-4D97-AF65-F5344CB8AC3E}">
        <p14:creationId xmlns:p14="http://schemas.microsoft.com/office/powerpoint/2010/main" val="423969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243019" name="Chart" r:id="rId5" imgW="8153244" imgH="5372017" progId="MSGraph.Chart.8">
                  <p:embed followColorScheme="full"/>
                </p:oleObj>
              </mc:Choice>
              <mc:Fallback>
                <p:oleObj name="Chart" r:id="rId5" imgW="8153244" imgH="537201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40</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6573693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dirty="0" smtClean="0"/>
              <a:t>States with Lowest Average Manufacturing Payroll Distribution</a:t>
            </a:r>
          </a:p>
        </p:txBody>
      </p:sp>
      <p:graphicFrame>
        <p:nvGraphicFramePr>
          <p:cNvPr id="66562" name="Object 4"/>
          <p:cNvGraphicFramePr>
            <a:graphicFrameLocks noChangeAspect="1"/>
          </p:cNvGraphicFramePr>
          <p:nvPr>
            <p:extLst>
              <p:ext uri="{D42A27DB-BD31-4B8C-83A1-F6EECF244321}">
                <p14:modId xmlns:p14="http://schemas.microsoft.com/office/powerpoint/2010/main" val="1475284955"/>
              </p:ext>
            </p:extLst>
          </p:nvPr>
        </p:nvGraphicFramePr>
        <p:xfrm>
          <a:off x="180975" y="2140774"/>
          <a:ext cx="8867775" cy="3771900"/>
        </p:xfrm>
        <a:graphic>
          <a:graphicData uri="http://schemas.openxmlformats.org/presentationml/2006/ole">
            <mc:AlternateContent xmlns:mc="http://schemas.openxmlformats.org/markup-compatibility/2006">
              <mc:Choice xmlns:v="urn:schemas-microsoft-com:vml" Requires="v">
                <p:oleObj spid="_x0000_s28297251"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180975" y="2140774"/>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52107" y="1616968"/>
            <a:ext cx="1290918"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Payroll Share (%)</a:t>
            </a:r>
            <a:endParaRPr lang="en-US" sz="1600" b="1" dirty="0">
              <a:solidFill>
                <a:srgbClr val="225A7A"/>
              </a:solidFill>
            </a:endParaRPr>
          </a:p>
        </p:txBody>
      </p:sp>
      <p:sp>
        <p:nvSpPr>
          <p:cNvPr id="1926153" name="AutoShape 9"/>
          <p:cNvSpPr>
            <a:spLocks noChangeArrowheads="1"/>
          </p:cNvSpPr>
          <p:nvPr/>
        </p:nvSpPr>
        <p:spPr bwMode="blackWhite">
          <a:xfrm>
            <a:off x="5202331" y="1469968"/>
            <a:ext cx="2027144" cy="1444682"/>
          </a:xfrm>
          <a:prstGeom prst="wedgeRectCallout">
            <a:avLst>
              <a:gd name="adj1" fmla="val -131300"/>
              <a:gd name="adj2" fmla="val 331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MD has among the lowest manufacturing payrolls shares in the US</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a:t>Source: </a:t>
            </a:r>
            <a:r>
              <a:rPr lang="en-US" sz="1100" dirty="0" smtClean="0"/>
              <a:t>NCCI (2015 Regulatory and Legislative Trends Workshop, May 14, 2015); Insurance Information Institute.  </a:t>
            </a:r>
            <a:endParaRPr lang="en-US" sz="1100" dirty="0"/>
          </a:p>
        </p:txBody>
      </p:sp>
    </p:spTree>
    <p:extLst>
      <p:ext uri="{BB962C8B-B14F-4D97-AF65-F5344CB8AC3E}">
        <p14:creationId xmlns:p14="http://schemas.microsoft.com/office/powerpoint/2010/main" val="8687431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42</a:t>
            </a:fld>
            <a:endParaRPr lang="en-US" smtClean="0"/>
          </a:p>
        </p:txBody>
      </p:sp>
      <p:sp>
        <p:nvSpPr>
          <p:cNvPr id="66566" name="Rectangle 11"/>
          <p:cNvSpPr>
            <a:spLocks noGrp="1" noChangeArrowheads="1"/>
          </p:cNvSpPr>
          <p:nvPr>
            <p:ph type="title"/>
          </p:nvPr>
        </p:nvSpPr>
        <p:spPr/>
        <p:txBody>
          <a:bodyPr/>
          <a:lstStyle/>
          <a:p>
            <a:r>
              <a:rPr lang="en-US" dirty="0" smtClean="0"/>
              <a:t>States with Highest Office and Clerical Payroll Distribution</a:t>
            </a:r>
          </a:p>
        </p:txBody>
      </p:sp>
      <p:graphicFrame>
        <p:nvGraphicFramePr>
          <p:cNvPr id="66562" name="Object 4"/>
          <p:cNvGraphicFramePr>
            <a:graphicFrameLocks noChangeAspect="1"/>
          </p:cNvGraphicFramePr>
          <p:nvPr>
            <p:extLst>
              <p:ext uri="{D42A27DB-BD31-4B8C-83A1-F6EECF244321}">
                <p14:modId xmlns:p14="http://schemas.microsoft.com/office/powerpoint/2010/main" val="903873567"/>
              </p:ext>
            </p:extLst>
          </p:nvPr>
        </p:nvGraphicFramePr>
        <p:xfrm>
          <a:off x="85725" y="2159325"/>
          <a:ext cx="8867775" cy="3771900"/>
        </p:xfrm>
        <a:graphic>
          <a:graphicData uri="http://schemas.openxmlformats.org/presentationml/2006/ole">
            <mc:AlternateContent xmlns:mc="http://schemas.openxmlformats.org/markup-compatibility/2006">
              <mc:Choice xmlns:v="urn:schemas-microsoft-com:vml" Requires="v">
                <p:oleObj spid="_x0000_s28298274"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85725" y="2159325"/>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85725" y="1612939"/>
            <a:ext cx="1290918"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Payroll Share (%)</a:t>
            </a:r>
            <a:endParaRPr lang="en-US" sz="1600" b="1" dirty="0">
              <a:solidFill>
                <a:srgbClr val="225A7A"/>
              </a:solidFill>
            </a:endParaRPr>
          </a:p>
        </p:txBody>
      </p:sp>
      <p:sp>
        <p:nvSpPr>
          <p:cNvPr id="1926153" name="AutoShape 9"/>
          <p:cNvSpPr>
            <a:spLocks noChangeArrowheads="1"/>
          </p:cNvSpPr>
          <p:nvPr/>
        </p:nvSpPr>
        <p:spPr bwMode="blackWhite">
          <a:xfrm>
            <a:off x="5414963" y="1271589"/>
            <a:ext cx="1771650" cy="1174692"/>
          </a:xfrm>
          <a:prstGeom prst="wedgeRectCallout">
            <a:avLst>
              <a:gd name="adj1" fmla="val -6012"/>
              <a:gd name="adj2" fmla="val 8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MD has among the highest office and payroll shares in the US</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a:t>Source: </a:t>
            </a:r>
            <a:r>
              <a:rPr lang="en-US" sz="1100" dirty="0" smtClean="0"/>
              <a:t>NCCI (2015 Regulatory and Legislative Trends Workshop, May 14, 2015); Insurance Information Institute.  </a:t>
            </a:r>
            <a:endParaRPr lang="en-US" sz="1100" dirty="0"/>
          </a:p>
        </p:txBody>
      </p:sp>
    </p:spTree>
    <p:extLst>
      <p:ext uri="{BB962C8B-B14F-4D97-AF65-F5344CB8AC3E}">
        <p14:creationId xmlns:p14="http://schemas.microsoft.com/office/powerpoint/2010/main" val="428966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236727"/>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ENERGY SECTOR</a:t>
            </a:r>
            <a:endParaRPr lang="en-US" sz="2800" b="1" dirty="0">
              <a:solidFill>
                <a:schemeClr val="bg1"/>
              </a:solidFill>
            </a:endParaRPr>
          </a:p>
        </p:txBody>
      </p:sp>
      <p:sp>
        <p:nvSpPr>
          <p:cNvPr id="109574" name="TextBox 5"/>
          <p:cNvSpPr txBox="1">
            <a:spLocks noChangeArrowheads="1"/>
          </p:cNvSpPr>
          <p:nvPr/>
        </p:nvSpPr>
        <p:spPr bwMode="auto">
          <a:xfrm>
            <a:off x="568320" y="3517185"/>
            <a:ext cx="8139907" cy="3046988"/>
          </a:xfrm>
          <a:prstGeom prst="rect">
            <a:avLst/>
          </a:prstGeom>
          <a:noFill/>
          <a:ln w="9525">
            <a:noFill/>
            <a:miter lim="800000"/>
            <a:headEnd/>
            <a:tailEnd/>
          </a:ln>
        </p:spPr>
        <p:txBody>
          <a:bodyPr wrap="square">
            <a:spAutoFit/>
          </a:bodyPr>
          <a:lstStyle/>
          <a:p>
            <a:pPr algn="ctr"/>
            <a:r>
              <a:rPr lang="en-US" sz="3200" b="1" dirty="0" smtClean="0">
                <a:solidFill>
                  <a:srgbClr val="225A7A"/>
                </a:solidFill>
              </a:rPr>
              <a:t>America’s Energy Boom Has Been a Strong Driver of the Economic Recovery, but Prices Are Falling</a:t>
            </a:r>
          </a:p>
          <a:p>
            <a:pPr algn="ctr"/>
            <a:r>
              <a:rPr lang="en-US" sz="3200" b="1" i="1" dirty="0" smtClean="0">
                <a:solidFill>
                  <a:srgbClr val="FF0000"/>
                </a:solidFill>
              </a:rPr>
              <a:t>Workers Comp Have Benefited from the Energy Boom, But Exposures Will Suffer as Energy Prices Swoon</a:t>
            </a:r>
            <a:endParaRPr lang="en-US" sz="3200" b="1" dirty="0" smtClean="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298238046"/>
      </p:ext>
    </p:extLst>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406525"/>
          <a:ext cx="8932862" cy="5451475"/>
        </p:xfrm>
        <a:graphic>
          <a:graphicData uri="http://schemas.openxmlformats.org/presentationml/2006/ole">
            <mc:AlternateContent xmlns:mc="http://schemas.openxmlformats.org/markup-compatibility/2006">
              <mc:Choice xmlns:v="urn:schemas-microsoft-com:vml" Requires="v">
                <p:oleObj spid="_x0000_s28244044" name="Chart" r:id="rId3" imgW="8201097" imgH="5381770" progId="MSGraph.Chart.8">
                  <p:embed followColorScheme="full"/>
                </p:oleObj>
              </mc:Choice>
              <mc:Fallback>
                <p:oleObj name="Chart" r:id="rId3" imgW="8201097" imgH="5381770" progId="MSGraph.Chart.8">
                  <p:embed followColorScheme="full"/>
                  <p:pic>
                    <p:nvPicPr>
                      <p:cNvPr id="0" name=""/>
                      <p:cNvPicPr>
                        <a:picLocks noChangeAspect="1" noChangeArrowheads="1"/>
                      </p:cNvPicPr>
                      <p:nvPr/>
                    </p:nvPicPr>
                    <p:blipFill>
                      <a:blip r:embed="rId4"/>
                      <a:srcRect/>
                      <a:stretch>
                        <a:fillRect/>
                      </a:stretch>
                    </p:blipFill>
                    <p:spPr bwMode="auto">
                      <a:xfrm>
                        <a:off x="58738" y="1406525"/>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Price of Crude Oil (West Texas Intermediate),</a:t>
            </a:r>
            <a:r>
              <a:rPr lang="en-US" sz="3200" dirty="0" smtClean="0"/>
              <a:t> 2000 – 2015*</a:t>
            </a:r>
            <a:endParaRPr lang="en-US" dirty="0" smtClean="0"/>
          </a:p>
        </p:txBody>
      </p:sp>
      <p:sp>
        <p:nvSpPr>
          <p:cNvPr id="37892" name="Text Box 4"/>
          <p:cNvSpPr txBox="1">
            <a:spLocks noChangeArrowheads="1"/>
          </p:cNvSpPr>
          <p:nvPr/>
        </p:nvSpPr>
        <p:spPr bwMode="auto">
          <a:xfrm>
            <a:off x="143669" y="6377310"/>
            <a:ext cx="8763000" cy="431529"/>
          </a:xfrm>
          <a:prstGeom prst="rect">
            <a:avLst/>
          </a:prstGeom>
          <a:noFill/>
          <a:ln w="9525">
            <a:noFill/>
            <a:miter lim="800000"/>
            <a:headEnd/>
            <a:tailEnd/>
          </a:ln>
        </p:spPr>
        <p:txBody>
          <a:bodyPr lIns="92075" tIns="46038" rIns="92075" bIns="46038">
            <a:spAutoFit/>
          </a:bodyPr>
          <a:lstStyle/>
          <a:p>
            <a:r>
              <a:rPr lang="en-US" sz="1100" dirty="0" smtClean="0"/>
              <a:t>*Through March 2015.</a:t>
            </a:r>
          </a:p>
          <a:p>
            <a:r>
              <a:rPr lang="en-US" sz="1100" dirty="0" smtClean="0"/>
              <a:t>Source</a:t>
            </a:r>
            <a:r>
              <a:rPr lang="en-US" sz="1100" dirty="0"/>
              <a:t>: Energy Information </a:t>
            </a:r>
            <a:r>
              <a:rPr lang="en-US" sz="1100" dirty="0" smtClean="0"/>
              <a:t>Administration; Insurance </a:t>
            </a:r>
            <a:r>
              <a:rPr lang="en-US" sz="1100" dirty="0"/>
              <a:t>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Dollars per Barrel</a:t>
            </a:r>
            <a:endParaRPr lang="en-US" b="1" dirty="0">
              <a:solidFill>
                <a:srgbClr val="225A7A"/>
              </a:solidFill>
            </a:endParaRPr>
          </a:p>
        </p:txBody>
      </p:sp>
      <p:sp>
        <p:nvSpPr>
          <p:cNvPr id="7" name="AutoShape 13"/>
          <p:cNvSpPr>
            <a:spLocks noChangeArrowheads="1"/>
          </p:cNvSpPr>
          <p:nvPr/>
        </p:nvSpPr>
        <p:spPr bwMode="blackWhite">
          <a:xfrm>
            <a:off x="4178710" y="4208207"/>
            <a:ext cx="2880852" cy="1787578"/>
          </a:xfrm>
          <a:prstGeom prst="wedgeRectCallout">
            <a:avLst>
              <a:gd name="adj1" fmla="val 102292"/>
              <a:gd name="adj2" fmla="val -291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Crude oil prices have fallen by nearly half from their levels just a year ago, adversely impact oil and gas industry employment</a:t>
            </a:r>
            <a:endParaRPr lang="en-US" sz="2000" b="1" i="1" dirty="0">
              <a:solidFill>
                <a:schemeClr val="bg1"/>
              </a:solidFill>
            </a:endParaRPr>
          </a:p>
        </p:txBody>
      </p:sp>
    </p:spTree>
    <p:extLst>
      <p:ext uri="{BB962C8B-B14F-4D97-AF65-F5344CB8AC3E}">
        <p14:creationId xmlns:p14="http://schemas.microsoft.com/office/powerpoint/2010/main" val="4186532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45</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2010—April 2015</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245068"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958976" y="1452737"/>
            <a:ext cx="3336218" cy="1521398"/>
          </a:xfrm>
          <a:prstGeom prst="wedgeRectCallout">
            <a:avLst>
              <a:gd name="adj1" fmla="val 67898"/>
              <a:gd name="adj2" fmla="val 248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Despite recent declines, Oil and gas extraction employment is still up 24.3% since Jan. 2010 as the energy sector booms.  Domestic energy production is essential to any robust economic recovery in the US.</a:t>
            </a:r>
            <a:endParaRPr lang="en-US" sz="1600"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4715308" y="1096851"/>
            <a:ext cx="3615892" cy="865843"/>
          </a:xfrm>
          <a:prstGeom prst="wedgeRectCallout">
            <a:avLst>
              <a:gd name="adj1" fmla="val 47737"/>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After peaking at its highest level since 1986, O&amp;G employment is falling as oil and gas prices decline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686883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246092" name="Chart" r:id="rId3" imgW="8210667" imgH="5362707" progId="MSGraph.Chart.8">
                  <p:embed followColorScheme="full"/>
                </p:oleObj>
              </mc:Choice>
              <mc:Fallback>
                <p:oleObj name="Chart" r:id="rId3" imgW="8210667" imgH="5362707"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25062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POSITIVE 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Key Factors Driving Workers Compensation Exposure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extLst>
      <p:ext uri="{BB962C8B-B14F-4D97-AF65-F5344CB8AC3E}">
        <p14:creationId xmlns:p14="http://schemas.microsoft.com/office/powerpoint/2010/main" val="3947886654"/>
      </p:ext>
    </p:extLst>
  </p:cSld>
  <p:clrMapOvr>
    <a:masterClrMapping/>
  </p:clrMapOvr>
  <p:transition>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48</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Weekly Hours of All Private Workers, Mar. 2006—April 2015</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247115"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0695" y="3818694"/>
            <a:ext cx="2831691" cy="1533836"/>
          </a:xfrm>
          <a:prstGeom prst="wedgeRectCallout">
            <a:avLst>
              <a:gd name="adj1" fmla="val 57779"/>
              <a:gd name="adj2" fmla="val -1292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Hours worked totaled 34.5 per week in April, just shy of the 34.6 hours typically worked before the “Great Recession”</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048524" y="3000376"/>
            <a:ext cx="1951851" cy="1571624"/>
          </a:xfrm>
          <a:prstGeom prst="wedgeRectCallout">
            <a:avLst>
              <a:gd name="adj1" fmla="val 62762"/>
              <a:gd name="adj2" fmla="val -28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Hours worked plunged during the recession, impacting payroll exposures</a:t>
            </a:r>
            <a:endParaRPr lang="en-US" b="1" dirty="0">
              <a:solidFill>
                <a:schemeClr val="bg1"/>
              </a:solidFill>
            </a:endParaRPr>
          </a:p>
        </p:txBody>
      </p:sp>
      <p:sp>
        <p:nvSpPr>
          <p:cNvPr id="14" name="Rectangle 7"/>
          <p:cNvSpPr>
            <a:spLocks noChangeArrowheads="1"/>
          </p:cNvSpPr>
          <p:nvPr/>
        </p:nvSpPr>
        <p:spPr bwMode="black">
          <a:xfrm>
            <a:off x="235974" y="112888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(Hours Worked)</a:t>
            </a:r>
            <a:endParaRPr lang="en-US" sz="1600" b="1" dirty="0">
              <a:solidFill>
                <a:srgbClr val="225A7A"/>
              </a:solidFill>
            </a:endParaRPr>
          </a:p>
        </p:txBody>
      </p:sp>
    </p:spTree>
    <p:extLst>
      <p:ext uri="{BB962C8B-B14F-4D97-AF65-F5344CB8AC3E}">
        <p14:creationId xmlns:p14="http://schemas.microsoft.com/office/powerpoint/2010/main" val="4087310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49</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Hourly Wage of All Private Workers, Mar. 2006—April 2015</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248139"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5561" y="3726426"/>
            <a:ext cx="2949679" cy="1430589"/>
          </a:xfrm>
          <a:prstGeom prst="wedgeRectCallout">
            <a:avLst>
              <a:gd name="adj1" fmla="val 51825"/>
              <a:gd name="adj2" fmla="val -1420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The average hourly wage was $24.87 in Apri</a:t>
            </a:r>
            <a:r>
              <a:rPr lang="en-US" b="1" dirty="0">
                <a:solidFill>
                  <a:schemeClr val="bg1"/>
                </a:solidFill>
              </a:rPr>
              <a:t>l</a:t>
            </a:r>
            <a:r>
              <a:rPr lang="en-US" b="1" dirty="0" smtClean="0">
                <a:solidFill>
                  <a:schemeClr val="bg1"/>
                </a:solidFill>
              </a:rPr>
              <a:t> 2015, up 17.2% from $21.22 when the recession began in Dec. 2007</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438275" y="4033190"/>
            <a:ext cx="2551471" cy="1075330"/>
          </a:xfrm>
          <a:prstGeom prst="wedgeRectCallout">
            <a:avLst>
              <a:gd name="adj1" fmla="val 22876"/>
              <a:gd name="adj2" fmla="val -11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Wage gains continued during the recession, despite massive job losses</a:t>
            </a:r>
            <a:endParaRPr lang="en-US" b="1" dirty="0">
              <a:solidFill>
                <a:schemeClr val="bg1"/>
              </a:solidFill>
            </a:endParaRPr>
          </a:p>
        </p:txBody>
      </p:sp>
      <p:sp>
        <p:nvSpPr>
          <p:cNvPr id="11" name="Rectangle 7"/>
          <p:cNvSpPr>
            <a:spLocks noChangeArrowheads="1"/>
          </p:cNvSpPr>
          <p:nvPr/>
        </p:nvSpPr>
        <p:spPr bwMode="black">
          <a:xfrm>
            <a:off x="280219" y="118787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(Hourly Wage)</a:t>
            </a:r>
            <a:endParaRPr lang="en-US" sz="1600" b="1" dirty="0">
              <a:solidFill>
                <a:srgbClr val="225A7A"/>
              </a:solidFill>
            </a:endParaRPr>
          </a:p>
        </p:txBody>
      </p:sp>
    </p:spTree>
    <p:extLst>
      <p:ext uri="{BB962C8B-B14F-4D97-AF65-F5344CB8AC3E}">
        <p14:creationId xmlns:p14="http://schemas.microsoft.com/office/powerpoint/2010/main" val="2091293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200694051"/>
              </p:ext>
            </p:extLst>
          </p:nvPr>
        </p:nvGraphicFramePr>
        <p:xfrm>
          <a:off x="-60325" y="1827213"/>
          <a:ext cx="9140825" cy="4748212"/>
        </p:xfrm>
        <a:graphic>
          <a:graphicData uri="http://schemas.openxmlformats.org/presentationml/2006/ole">
            <mc:AlternateContent xmlns:mc="http://schemas.openxmlformats.org/markup-compatibility/2006">
              <mc:Choice xmlns:v="urn:schemas-microsoft-com:vml" Requires="v">
                <p:oleObj spid="_x0000_s28080479" name="Chart" r:id="rId4" imgW="8820267" imgH="4581532" progId="MSGraph.Chart.8">
                  <p:embed followColorScheme="full"/>
                </p:oleObj>
              </mc:Choice>
              <mc:Fallback>
                <p:oleObj name="Chart" r:id="rId4" imgW="8820267" imgH="4581532" progId="MSGraph.Chart.8">
                  <p:embed followColorScheme="full"/>
                  <p:pic>
                    <p:nvPicPr>
                      <p:cNvPr id="0" name=""/>
                      <p:cNvPicPr>
                        <a:picLocks noChangeAspect="1" noChangeArrowheads="1"/>
                      </p:cNvPicPr>
                      <p:nvPr/>
                    </p:nvPicPr>
                    <p:blipFill>
                      <a:blip r:embed="rId5"/>
                      <a:srcRect/>
                      <a:stretch>
                        <a:fillRect/>
                      </a:stretch>
                    </p:blipFill>
                    <p:spPr bwMode="auto">
                      <a:xfrm>
                        <a:off x="-60325" y="1827213"/>
                        <a:ext cx="9140825"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ADVERSE LONG-TERM</a:t>
            </a:r>
          </a:p>
          <a:p>
            <a:pPr algn="ctr">
              <a:lnSpc>
                <a:spcPct val="85000"/>
              </a:lnSpc>
              <a:spcBef>
                <a:spcPct val="25000"/>
              </a:spcBef>
              <a:defRPr/>
            </a:pPr>
            <a:r>
              <a:rPr lang="en-US" sz="2800" b="1" dirty="0" smtClean="0">
                <a:solidFill>
                  <a:schemeClr val="bg1"/>
                </a:solidFill>
              </a:rPr>
              <a:t>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dirty="0" smtClean="0">
                <a:solidFill>
                  <a:srgbClr val="225A7A"/>
                </a:solidFill>
              </a:rPr>
              <a:t>Key Factors Harming Workers Compensation Exposure and the Overall Economy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23666712"/>
      </p:ext>
    </p:extLst>
  </p:cSld>
  <p:clrMapOvr>
    <a:masterClrMapping/>
  </p:clrMapOvr>
  <p:transition>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51</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2002—April 2015</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249163"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623007" y="4071478"/>
            <a:ext cx="2804274" cy="1268361"/>
          </a:xfrm>
          <a:prstGeom prst="wedgeRectCallout">
            <a:avLst>
              <a:gd name="adj1" fmla="val 168015"/>
              <a:gd name="adj2" fmla="val 16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479147" y="1985425"/>
            <a:ext cx="2315498" cy="1252309"/>
          </a:xfrm>
          <a:prstGeom prst="wedgeRectCallout">
            <a:avLst>
              <a:gd name="adj1" fmla="val 38630"/>
              <a:gd name="adj2" fmla="val 173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continues to shrink despite a falling unemployment rate</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extLst>
      <p:ext uri="{BB962C8B-B14F-4D97-AF65-F5344CB8AC3E}">
        <p14:creationId xmlns:p14="http://schemas.microsoft.com/office/powerpoint/2010/main" val="2679211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2EFA083-5568-40FF-82F8-39BE79243992}" type="slidenum">
              <a:rPr lang="en-US" sz="900"/>
              <a:pPr algn="r" eaLnBrk="0" hangingPunct="0">
                <a:lnSpc>
                  <a:spcPct val="85000"/>
                </a:lnSpc>
                <a:spcBef>
                  <a:spcPct val="20000"/>
                </a:spcBef>
              </a:pPr>
              <a:t>52</a:t>
            </a:fld>
            <a:endParaRPr lang="en-US" sz="900"/>
          </a:p>
        </p:txBody>
      </p:sp>
      <p:sp>
        <p:nvSpPr>
          <p:cNvPr id="103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dirty="0"/>
              <a:t>Sources: Bureau of Labor </a:t>
            </a:r>
            <a:r>
              <a:rPr lang="en-US" sz="1100" dirty="0" smtClean="0"/>
              <a:t>Statistics </a:t>
            </a:r>
            <a:r>
              <a:rPr lang="en-US" sz="1100" dirty="0" smtClean="0">
                <a:hlinkClick r:id="rId4"/>
              </a:rPr>
              <a:t>http://www.bls.gov/news.release/empsit.a.htm</a:t>
            </a:r>
            <a:r>
              <a:rPr lang="en-US" sz="1100" dirty="0" smtClean="0"/>
              <a:t> ; NBER </a:t>
            </a:r>
            <a:r>
              <a:rPr lang="en-US" sz="1100" dirty="0"/>
              <a:t>(recession dates</a:t>
            </a:r>
            <a:r>
              <a:rPr lang="en-US" sz="1100" dirty="0" smtClean="0"/>
              <a:t>); Ins. Info. Inst.</a:t>
            </a:r>
            <a:endParaRPr lang="en-US" sz="1100" dirty="0"/>
          </a:p>
        </p:txBody>
      </p:sp>
      <p:graphicFrame>
        <p:nvGraphicFramePr>
          <p:cNvPr id="1026" name="Object 8"/>
          <p:cNvGraphicFramePr>
            <a:graphicFrameLocks noChangeAspect="1"/>
          </p:cNvGraphicFramePr>
          <p:nvPr>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250187"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406400" y="1143000"/>
                        <a:ext cx="83439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12" name="AutoShape 7"/>
          <p:cNvSpPr>
            <a:spLocks noChangeArrowheads="1"/>
          </p:cNvSpPr>
          <p:nvPr/>
        </p:nvSpPr>
        <p:spPr bwMode="blackWhite">
          <a:xfrm>
            <a:off x="7187385" y="3845493"/>
            <a:ext cx="1563324" cy="1288026"/>
          </a:xfrm>
          <a:prstGeom prst="wedgeRectCallout">
            <a:avLst>
              <a:gd name="adj1" fmla="val 37899"/>
              <a:gd name="adj2" fmla="val -824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There were 756,000 discouraged workers in March 2015</a:t>
            </a:r>
            <a:endParaRPr lang="en-US" sz="1600" b="1" dirty="0">
              <a:solidFill>
                <a:srgbClr val="FFFFFF"/>
              </a:solidFill>
              <a:latin typeface="Arial" charset="0"/>
              <a:cs typeface="Arial" charset="0"/>
            </a:endParaRPr>
          </a:p>
        </p:txBody>
      </p:sp>
      <p:sp>
        <p:nvSpPr>
          <p:cNvPr id="13" name="Rectangle 8"/>
          <p:cNvSpPr>
            <a:spLocks noChangeArrowheads="1"/>
          </p:cNvSpPr>
          <p:nvPr/>
        </p:nvSpPr>
        <p:spPr bwMode="black">
          <a:xfrm>
            <a:off x="185431" y="102316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4" name="Text Box 17"/>
          <p:cNvSpPr txBox="1">
            <a:spLocks noChangeArrowheads="1"/>
          </p:cNvSpPr>
          <p:nvPr/>
        </p:nvSpPr>
        <p:spPr bwMode="auto">
          <a:xfrm>
            <a:off x="1165711" y="1448563"/>
            <a:ext cx="32763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“Discouraged Workers” are people who have searched for work for so long in vain that they actually stop searching and drop out of the labor force</a:t>
            </a:r>
          </a:p>
        </p:txBody>
      </p:sp>
      <p:sp>
        <p:nvSpPr>
          <p:cNvPr id="15" name="Rectangle 7"/>
          <p:cNvSpPr txBox="1">
            <a:spLocks noChangeArrowheads="1"/>
          </p:cNvSpPr>
          <p:nvPr/>
        </p:nvSpPr>
        <p:spPr bwMode="black">
          <a:xfrm>
            <a:off x="342698" y="8326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Number of “Discouraged Workers,”</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Jan. 2002—April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6" name="AutoShape 7"/>
          <p:cNvSpPr>
            <a:spLocks noChangeArrowheads="1"/>
          </p:cNvSpPr>
          <p:nvPr/>
        </p:nvSpPr>
        <p:spPr bwMode="blackWhite">
          <a:xfrm>
            <a:off x="4455774" y="1448109"/>
            <a:ext cx="2140594" cy="1145460"/>
          </a:xfrm>
          <a:prstGeom prst="wedgeRectCallout">
            <a:avLst>
              <a:gd name="adj1" fmla="val 69705"/>
              <a:gd name="adj2" fmla="val -226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Large numbers of people are exiting (or not returning to) the labor force  </a:t>
            </a:r>
            <a:endParaRPr lang="en-US" sz="1600" b="1" dirty="0">
              <a:solidFill>
                <a:schemeClr val="bg1"/>
              </a:solidFill>
              <a:latin typeface="Arial" pitchFamily="34" charset="0"/>
            </a:endParaRPr>
          </a:p>
        </p:txBody>
      </p:sp>
    </p:spTree>
    <p:extLst>
      <p:ext uri="{BB962C8B-B14F-4D97-AF65-F5344CB8AC3E}">
        <p14:creationId xmlns:p14="http://schemas.microsoft.com/office/powerpoint/2010/main" val="1765192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460909"/>
          <a:ext cx="8932862" cy="5451475"/>
        </p:xfrm>
        <a:graphic>
          <a:graphicData uri="http://schemas.openxmlformats.org/presentationml/2006/ole">
            <mc:AlternateContent xmlns:mc="http://schemas.openxmlformats.org/markup-compatibility/2006">
              <mc:Choice xmlns:v="urn:schemas-microsoft-com:vml" Requires="v">
                <p:oleObj spid="_x0000_s28284990" name="Chart" r:id="rId3" imgW="8201097" imgH="5381770" progId="MSGraph.Chart.8">
                  <p:embed followColorScheme="full"/>
                </p:oleObj>
              </mc:Choice>
              <mc:Fallback>
                <p:oleObj name="Chart" r:id="rId3" imgW="8201097" imgH="5381770" progId="MSGraph.Chart.8">
                  <p:embed followColorScheme="full"/>
                  <p:pic>
                    <p:nvPicPr>
                      <p:cNvPr id="0" name=""/>
                      <p:cNvPicPr>
                        <a:picLocks noChangeAspect="1" noChangeArrowheads="1"/>
                      </p:cNvPicPr>
                      <p:nvPr/>
                    </p:nvPicPr>
                    <p:blipFill>
                      <a:blip r:embed="rId4"/>
                      <a:srcRect/>
                      <a:stretch>
                        <a:fillRect/>
                      </a:stretch>
                    </p:blipFill>
                    <p:spPr bwMode="auto">
                      <a:xfrm>
                        <a:off x="58738" y="1460909"/>
                        <a:ext cx="8932862" cy="5451475"/>
                      </a:xfrm>
                      <a:prstGeom prst="rect">
                        <a:avLst/>
                      </a:prstGeom>
                      <a:noFill/>
                      <a:ln>
                        <a:noFill/>
                      </a:ln>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Growth in Temporary Workers vs. </a:t>
            </a:r>
            <a:br>
              <a:rPr lang="en-US" dirty="0" smtClean="0"/>
            </a:br>
            <a:r>
              <a:rPr lang="en-US" dirty="0" smtClean="0"/>
              <a:t>All Nonfarm Employment</a:t>
            </a:r>
            <a:r>
              <a:rPr lang="en-US" sz="3200" dirty="0" smtClean="0"/>
              <a:t>, 2010-2015*</a:t>
            </a:r>
            <a:endParaRPr lang="en-US" dirty="0" smtClean="0"/>
          </a:p>
        </p:txBody>
      </p:sp>
      <p:sp>
        <p:nvSpPr>
          <p:cNvPr id="37892"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r>
              <a:rPr lang="en-US" sz="1100" dirty="0" smtClean="0"/>
              <a:t>*Through March 2015.</a:t>
            </a:r>
          </a:p>
          <a:p>
            <a:r>
              <a:rPr lang="en-US" sz="1100" dirty="0" smtClean="0"/>
              <a:t>Source</a:t>
            </a:r>
            <a:r>
              <a:rPr lang="en-US" sz="1100" dirty="0"/>
              <a:t>: </a:t>
            </a:r>
            <a:r>
              <a:rPr lang="en-US" sz="1100" dirty="0" smtClean="0"/>
              <a:t>US Bureau of Labor Statistics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Annual Percent Change</a:t>
            </a:r>
            <a:endParaRPr lang="en-US" b="1" dirty="0">
              <a:solidFill>
                <a:srgbClr val="225A7A"/>
              </a:solidFill>
            </a:endParaRPr>
          </a:p>
        </p:txBody>
      </p:sp>
      <p:sp>
        <p:nvSpPr>
          <p:cNvPr id="7" name="AutoShape 13"/>
          <p:cNvSpPr>
            <a:spLocks noChangeArrowheads="1"/>
          </p:cNvSpPr>
          <p:nvPr/>
        </p:nvSpPr>
        <p:spPr bwMode="blackWhite">
          <a:xfrm>
            <a:off x="3077497" y="1830884"/>
            <a:ext cx="3451122" cy="1229542"/>
          </a:xfrm>
          <a:prstGeom prst="wedgeRectCallout">
            <a:avLst>
              <a:gd name="adj1" fmla="val 71142"/>
              <a:gd name="adj2" fmla="val 1393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Demand for temporary workers has increased 2 to 3 times faster than for workers overall in recent years</a:t>
            </a:r>
            <a:endParaRPr lang="en-US" b="1" i="1" dirty="0">
              <a:solidFill>
                <a:schemeClr val="bg1"/>
              </a:solidFill>
            </a:endParaRPr>
          </a:p>
        </p:txBody>
      </p:sp>
    </p:spTree>
    <p:extLst>
      <p:ext uri="{BB962C8B-B14F-4D97-AF65-F5344CB8AC3E}">
        <p14:creationId xmlns:p14="http://schemas.microsoft.com/office/powerpoint/2010/main" val="1598173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292930"/>
                                        </p:tgtEl>
                                        <p:attrNameLst>
                                          <p:attrName>style.visibility</p:attrName>
                                        </p:attrNameLst>
                                      </p:cBhvr>
                                      <p:to>
                                        <p:strVal val="visible"/>
                                      </p:to>
                                    </p:set>
                                    <p:animEffect transition="in" filter="wipe(left)">
                                      <p:cBhvr>
                                        <p:cTn id="18" dur="500"/>
                                        <p:tgtEl>
                                          <p:spTgt spid="7292930"/>
                                        </p:tgtEl>
                                      </p:cBhvr>
                                    </p:animEffect>
                                  </p:childTnLst>
                                </p:cTn>
                              </p:par>
                            </p:childTnLst>
                          </p:cTn>
                        </p:par>
                        <p:par>
                          <p:cTn id="19" fill="hold">
                            <p:stCondLst>
                              <p:cond delay="500"/>
                            </p:stCondLst>
                            <p:childTnLst>
                              <p:par>
                                <p:cTn id="20" presetID="22" presetClass="entr" presetSubtype="2"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54</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Will </a:t>
            </a:r>
            <a:r>
              <a:rPr lang="en-US" b="1" i="1" dirty="0" smtClean="0">
                <a:solidFill>
                  <a:srgbClr val="FFFFFF"/>
                </a:solidFill>
              </a:rPr>
              <a:t>YOUR</a:t>
            </a:r>
            <a:r>
              <a:rPr lang="en-US" b="1" dirty="0" smtClean="0">
                <a:solidFill>
                  <a:srgbClr val="FFFFFF"/>
                </a:solidFill>
              </a:rPr>
              <a:t> job be reduced to an app?</a:t>
            </a:r>
            <a:endParaRPr lang="en-US" b="1" dirty="0">
              <a:solidFill>
                <a:srgbClr val="FFFFFF"/>
              </a:solidFill>
              <a:latin typeface="Arial" charset="0"/>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4127949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smtClean="0">
                <a:solidFill>
                  <a:schemeClr val="bg1"/>
                </a:solidFill>
                <a:latin typeface="Arial" panose="020B0604020202020204" pitchFamily="34" charset="0"/>
                <a:ea typeface="ＭＳ Ｐゴシック" panose="020B0600070205080204" pitchFamily="34" charset="-128"/>
              </a:rPr>
              <a:t>The “On-Demand” (Sharing)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043166"/>
            <a:ext cx="8001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The On-Demand Economy Will Transform the American Workforce and the                       P/C Insurance Industry Too, Including Workers Comp</a:t>
            </a:r>
            <a:endParaRPr lang="en-US" altLang="en-US" sz="3600" b="1" dirty="0">
              <a:solidFill>
                <a:srgbClr val="225A7A"/>
              </a:solidFill>
              <a:cs typeface="Arial" panose="020B0604020202020204" pitchFamily="34" charset="0"/>
            </a:endParaRP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55</a:t>
            </a:fld>
            <a:endParaRPr lang="en-US" altLang="en-US" sz="1800"/>
          </a:p>
        </p:txBody>
      </p:sp>
    </p:spTree>
    <p:extLst>
      <p:ext uri="{BB962C8B-B14F-4D97-AF65-F5344CB8AC3E}">
        <p14:creationId xmlns:p14="http://schemas.microsoft.com/office/powerpoint/2010/main" val="292580359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50684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57</a:t>
            </a:fld>
            <a:endParaRPr lang="en-US" sz="900"/>
          </a:p>
        </p:txBody>
      </p:sp>
      <p:sp>
        <p:nvSpPr>
          <p:cNvPr id="65541" name="Rectangle 2"/>
          <p:cNvSpPr>
            <a:spLocks noGrp="1" noChangeArrowheads="1"/>
          </p:cNvSpPr>
          <p:nvPr>
            <p:ph type="title" idx="4294967295"/>
          </p:nvPr>
        </p:nvSpPr>
        <p:spPr/>
        <p:txBody>
          <a:bodyPr/>
          <a:lstStyle/>
          <a:p>
            <a:r>
              <a:rPr lang="en-US" dirty="0" smtClean="0"/>
              <a:t>The On-Demand</a:t>
            </a:r>
            <a:r>
              <a:rPr lang="en-US" dirty="0"/>
              <a:t> </a:t>
            </a:r>
            <a:r>
              <a:rPr lang="en-US" dirty="0" smtClean="0"/>
              <a:t>Economy and American Workers: What Is Happening?</a:t>
            </a:r>
          </a:p>
        </p:txBody>
      </p:sp>
      <p:sp>
        <p:nvSpPr>
          <p:cNvPr id="1922051" name="Rectangle 3"/>
          <p:cNvSpPr>
            <a:spLocks noGrp="1" noChangeArrowheads="1"/>
          </p:cNvSpPr>
          <p:nvPr>
            <p:ph type="body" idx="4294967295"/>
          </p:nvPr>
        </p:nvSpPr>
        <p:spPr>
          <a:xfrm>
            <a:off x="160802" y="998758"/>
            <a:ext cx="8754598" cy="4652963"/>
          </a:xfrm>
        </p:spPr>
        <p:txBody>
          <a:bodyPr/>
          <a:lstStyle/>
          <a:p>
            <a:pPr>
              <a:lnSpc>
                <a:spcPts val="2400"/>
              </a:lnSpc>
              <a:spcBef>
                <a:spcPct val="50000"/>
              </a:spcBef>
            </a:pPr>
            <a:r>
              <a:rPr lang="en-US" sz="2100" b="1" dirty="0" smtClean="0"/>
              <a:t>Technology is Fundamentally </a:t>
            </a:r>
            <a:r>
              <a:rPr lang="en-US" sz="2100" b="1" dirty="0"/>
              <a:t>T</a:t>
            </a:r>
            <a:r>
              <a:rPr lang="en-US" sz="2100" b="1" dirty="0" smtClean="0"/>
              <a:t>ransforming </a:t>
            </a:r>
            <a:r>
              <a:rPr lang="en-US" sz="2100" b="1" dirty="0"/>
              <a:t>H</a:t>
            </a:r>
            <a:r>
              <a:rPr lang="en-US" sz="2100" b="1" dirty="0" smtClean="0"/>
              <a:t>ow </a:t>
            </a:r>
            <a:r>
              <a:rPr lang="en-US" sz="2100" b="1" dirty="0"/>
              <a:t>R</a:t>
            </a:r>
            <a:r>
              <a:rPr lang="en-US" sz="2100" b="1" dirty="0" smtClean="0"/>
              <a:t>esources are Allocated and Used in the Economy</a:t>
            </a:r>
            <a:endParaRPr lang="en-US" sz="1900" b="1" dirty="0" smtClean="0"/>
          </a:p>
          <a:p>
            <a:pPr>
              <a:lnSpc>
                <a:spcPts val="2400"/>
              </a:lnSpc>
              <a:spcBef>
                <a:spcPct val="50000"/>
              </a:spcBef>
            </a:pPr>
            <a:r>
              <a:rPr lang="en-US" sz="2100" b="1" dirty="0" smtClean="0"/>
              <a:t>Labor is No </a:t>
            </a:r>
            <a:r>
              <a:rPr lang="en-US" sz="2100" b="1" dirty="0"/>
              <a:t>E</a:t>
            </a:r>
            <a:r>
              <a:rPr lang="en-US" sz="2100" b="1" dirty="0" smtClean="0"/>
              <a:t>xception to this Transformation</a:t>
            </a:r>
          </a:p>
          <a:p>
            <a:pPr>
              <a:lnSpc>
                <a:spcPts val="2400"/>
              </a:lnSpc>
              <a:spcBef>
                <a:spcPct val="50000"/>
              </a:spcBef>
            </a:pPr>
            <a:r>
              <a:rPr lang="en-US" sz="2100" b="1" dirty="0" smtClean="0"/>
              <a:t>Technology Offers New Opportunities to Match Labor to Jobs</a:t>
            </a:r>
          </a:p>
          <a:p>
            <a:pPr lvl="1">
              <a:lnSpc>
                <a:spcPts val="2400"/>
              </a:lnSpc>
            </a:pPr>
            <a:r>
              <a:rPr lang="en-US" sz="1900" b="1" dirty="0" smtClean="0"/>
              <a:t>Owners of spare capacity (workers with time and skill) can be paired at low cost with those with a demand for that time and skill</a:t>
            </a:r>
          </a:p>
          <a:p>
            <a:pPr lvl="1">
              <a:lnSpc>
                <a:spcPts val="2400"/>
              </a:lnSpc>
            </a:pPr>
            <a:r>
              <a:rPr lang="en-US" sz="1900" b="1" dirty="0" smtClean="0"/>
              <a:t>Bringing together labor and those who employ labor is not new</a:t>
            </a:r>
          </a:p>
          <a:p>
            <a:pPr lvl="1">
              <a:lnSpc>
                <a:spcPts val="2400"/>
              </a:lnSpc>
            </a:pPr>
            <a:r>
              <a:rPr lang="en-US" sz="1900" b="1" dirty="0" smtClean="0"/>
              <a:t>BUT: Pairing occurs with a speed and breadth never before possible</a:t>
            </a:r>
          </a:p>
          <a:p>
            <a:pPr>
              <a:lnSpc>
                <a:spcPts val="2400"/>
              </a:lnSpc>
              <a:spcBef>
                <a:spcPct val="50000"/>
              </a:spcBef>
            </a:pPr>
            <a:r>
              <a:rPr lang="en-US" sz="2100" b="1" dirty="0" smtClean="0"/>
              <a:t>Witnessing the Demise of the Traditional Understanding of What is Meant by a “Good” Job</a:t>
            </a:r>
          </a:p>
          <a:p>
            <a:pPr lvl="1">
              <a:lnSpc>
                <a:spcPts val="2400"/>
              </a:lnSpc>
            </a:pPr>
            <a:r>
              <a:rPr lang="en-US" sz="1900" b="1" dirty="0" smtClean="0"/>
              <a:t>Concept born in the Industrial Age (1880-1980), is eroding</a:t>
            </a:r>
          </a:p>
          <a:p>
            <a:pPr lvl="1">
              <a:lnSpc>
                <a:spcPts val="2400"/>
              </a:lnSpc>
            </a:pPr>
            <a:r>
              <a:rPr lang="en-US" sz="1900" b="1" dirty="0" smtClean="0"/>
              <a:t>Disintermediation of the firm as the place where labor, jobs matched</a:t>
            </a:r>
          </a:p>
          <a:p>
            <a:pPr>
              <a:lnSpc>
                <a:spcPts val="2400"/>
              </a:lnSpc>
              <a:spcBef>
                <a:spcPct val="50000"/>
              </a:spcBef>
            </a:pPr>
            <a:r>
              <a:rPr lang="en-US" sz="2100" b="1" dirty="0" smtClean="0"/>
              <a:t>Accelerating Trends that Started with Labor Strife, Globalization and Automation that Began in the 1970s and 1980s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08286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58</a:t>
            </a:fld>
            <a:endParaRPr lang="en-US" sz="900"/>
          </a:p>
        </p:txBody>
      </p:sp>
      <p:sp>
        <p:nvSpPr>
          <p:cNvPr id="65541" name="Rectangle 2"/>
          <p:cNvSpPr>
            <a:spLocks noGrp="1" noChangeArrowheads="1"/>
          </p:cNvSpPr>
          <p:nvPr>
            <p:ph type="title" idx="4294967295"/>
          </p:nvPr>
        </p:nvSpPr>
        <p:spPr>
          <a:xfrm>
            <a:off x="160802" y="77104"/>
            <a:ext cx="7702550" cy="860425"/>
          </a:xfrm>
        </p:spPr>
        <p:txBody>
          <a:bodyPr/>
          <a:lstStyle/>
          <a:p>
            <a:r>
              <a:rPr lang="en-US" dirty="0" smtClean="0"/>
              <a:t>What’s In Store for the American Worker, Labor Force and Workers Comp</a:t>
            </a:r>
          </a:p>
        </p:txBody>
      </p:sp>
      <p:sp>
        <p:nvSpPr>
          <p:cNvPr id="1922051" name="Rectangle 3"/>
          <p:cNvSpPr>
            <a:spLocks noGrp="1" noChangeArrowheads="1"/>
          </p:cNvSpPr>
          <p:nvPr>
            <p:ph type="body" idx="4294967295"/>
          </p:nvPr>
        </p:nvSpPr>
        <p:spPr>
          <a:xfrm>
            <a:off x="160802" y="1070198"/>
            <a:ext cx="8754598" cy="4652963"/>
          </a:xfrm>
        </p:spPr>
        <p:txBody>
          <a:bodyPr/>
          <a:lstStyle/>
          <a:p>
            <a:pPr marL="0" indent="0">
              <a:lnSpc>
                <a:spcPts val="2400"/>
              </a:lnSpc>
              <a:spcBef>
                <a:spcPct val="50000"/>
              </a:spcBef>
              <a:buNone/>
            </a:pPr>
            <a:r>
              <a:rPr lang="en-US" sz="2100" b="1" dirty="0" smtClean="0">
                <a:solidFill>
                  <a:srgbClr val="FF0000"/>
                </a:solidFill>
              </a:rPr>
              <a:t>THE NEW AMERICAN WORKER: Two Schools of Thought</a:t>
            </a:r>
          </a:p>
          <a:p>
            <a:pPr>
              <a:lnSpc>
                <a:spcPts val="2400"/>
              </a:lnSpc>
              <a:spcBef>
                <a:spcPct val="50000"/>
              </a:spcBef>
            </a:pPr>
            <a:r>
              <a:rPr lang="en-US" sz="2100" b="1" i="1" u="sng" dirty="0" smtClean="0">
                <a:solidFill>
                  <a:srgbClr val="3333CC"/>
                </a:solidFill>
              </a:rPr>
              <a:t>OPTIMISTIC OUTLOOK</a:t>
            </a:r>
          </a:p>
          <a:p>
            <a:pPr lvl="1">
              <a:lnSpc>
                <a:spcPts val="2400"/>
              </a:lnSpc>
            </a:pPr>
            <a:r>
              <a:rPr lang="en-US" sz="1900" b="1" dirty="0" smtClean="0"/>
              <a:t>Technology frees workers from the bonds of centralized, hierarchical institutions (the firm)</a:t>
            </a:r>
          </a:p>
          <a:p>
            <a:pPr lvl="1">
              <a:lnSpc>
                <a:spcPts val="2400"/>
              </a:lnSpc>
            </a:pPr>
            <a:r>
              <a:rPr lang="en-US" sz="1900" b="1" dirty="0" smtClean="0"/>
              <a:t>Enhanced coordination of “haves” with “needs” that bypass firms as intermediaries</a:t>
            </a:r>
            <a:endParaRPr lang="en-US" sz="1700" b="1" dirty="0" smtClean="0"/>
          </a:p>
          <a:p>
            <a:pPr>
              <a:lnSpc>
                <a:spcPts val="2400"/>
              </a:lnSpc>
              <a:spcBef>
                <a:spcPct val="50000"/>
              </a:spcBef>
            </a:pPr>
            <a:r>
              <a:rPr lang="en-US" sz="2100" b="1" dirty="0" smtClean="0"/>
              <a:t>Who Benefits?</a:t>
            </a:r>
          </a:p>
          <a:p>
            <a:pPr lvl="1">
              <a:lnSpc>
                <a:spcPts val="2400"/>
              </a:lnSpc>
            </a:pPr>
            <a:r>
              <a:rPr lang="en-US" sz="1900" b="1" dirty="0" smtClean="0">
                <a:solidFill>
                  <a:srgbClr val="C00000"/>
                </a:solidFill>
              </a:rPr>
              <a:t>“</a:t>
            </a:r>
            <a:r>
              <a:rPr lang="en-US" sz="1900" b="1" u="sng" dirty="0" err="1" smtClean="0">
                <a:solidFill>
                  <a:srgbClr val="C00000"/>
                </a:solidFill>
              </a:rPr>
              <a:t>Flexers</a:t>
            </a:r>
            <a:r>
              <a:rPr lang="en-US" sz="1900" b="1" dirty="0" smtClean="0">
                <a:solidFill>
                  <a:srgbClr val="C00000"/>
                </a:solidFill>
              </a:rPr>
              <a:t>”</a:t>
            </a:r>
            <a:r>
              <a:rPr lang="en-US" sz="1900" b="1" dirty="0" smtClean="0"/>
              <a:t>: People who value or require flexibility in work arrangements (stay-at-home parents, retirees, students, disabled)</a:t>
            </a:r>
          </a:p>
          <a:p>
            <a:pPr lvl="1">
              <a:lnSpc>
                <a:spcPts val="2400"/>
              </a:lnSpc>
            </a:pPr>
            <a:r>
              <a:rPr lang="en-US" sz="1900" b="1" dirty="0" smtClean="0">
                <a:solidFill>
                  <a:srgbClr val="C00000"/>
                </a:solidFill>
              </a:rPr>
              <a:t>Professionals</a:t>
            </a:r>
            <a:r>
              <a:rPr lang="en-US" sz="1900" b="1" dirty="0" smtClean="0"/>
              <a:t>: People with portable skills that can be offered through online platforms (semi and high-skilled trades, professional services)</a:t>
            </a:r>
          </a:p>
          <a:p>
            <a:pPr lvl="1">
              <a:lnSpc>
                <a:spcPts val="2400"/>
              </a:lnSpc>
            </a:pPr>
            <a:r>
              <a:rPr lang="en-US" sz="1900" b="1" dirty="0" smtClean="0">
                <a:solidFill>
                  <a:srgbClr val="C00000"/>
                </a:solidFill>
              </a:rPr>
              <a:t>Unemployed/Underemployed</a:t>
            </a:r>
            <a:r>
              <a:rPr lang="en-US" sz="1900" b="1" dirty="0" smtClean="0"/>
              <a:t>: Offers at least some opportunity to offer and utilize skills and generate income</a:t>
            </a: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endParaRPr lang="en-US" sz="1100" dirty="0" smtClean="0"/>
          </a:p>
          <a:p>
            <a:r>
              <a:rPr lang="en-US" sz="1100" dirty="0" smtClean="0"/>
              <a:t>Sources: Wall Street Journal; The Economist; </a:t>
            </a:r>
            <a:r>
              <a:rPr lang="en-US" sz="1100" dirty="0"/>
              <a:t>Insurance Information </a:t>
            </a:r>
            <a:r>
              <a:rPr lang="en-US" sz="1100" dirty="0" smtClean="0"/>
              <a:t>Institute research.</a:t>
            </a:r>
            <a:endParaRPr lang="en-US" sz="1100" dirty="0"/>
          </a:p>
        </p:txBody>
      </p:sp>
    </p:spTree>
    <p:extLst>
      <p:ext uri="{BB962C8B-B14F-4D97-AF65-F5344CB8AC3E}">
        <p14:creationId xmlns:p14="http://schemas.microsoft.com/office/powerpoint/2010/main" val="22487236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59</a:t>
            </a:fld>
            <a:endParaRPr lang="en-US" sz="900"/>
          </a:p>
        </p:txBody>
      </p:sp>
      <p:sp>
        <p:nvSpPr>
          <p:cNvPr id="65541" name="Rectangle 2"/>
          <p:cNvSpPr>
            <a:spLocks noGrp="1" noChangeArrowheads="1"/>
          </p:cNvSpPr>
          <p:nvPr>
            <p:ph type="title" idx="4294967295"/>
          </p:nvPr>
        </p:nvSpPr>
        <p:spPr>
          <a:xfrm>
            <a:off x="160802" y="77104"/>
            <a:ext cx="7702550" cy="860425"/>
          </a:xfrm>
        </p:spPr>
        <p:txBody>
          <a:bodyPr/>
          <a:lstStyle/>
          <a:p>
            <a:r>
              <a:rPr lang="en-US" dirty="0" smtClean="0"/>
              <a:t>What’s In Store for the American Worker, Labor Force and Workers Comp</a:t>
            </a:r>
          </a:p>
        </p:txBody>
      </p:sp>
      <p:sp>
        <p:nvSpPr>
          <p:cNvPr id="1922051" name="Rectangle 3"/>
          <p:cNvSpPr>
            <a:spLocks noGrp="1" noChangeArrowheads="1"/>
          </p:cNvSpPr>
          <p:nvPr>
            <p:ph type="body" idx="4294967295"/>
          </p:nvPr>
        </p:nvSpPr>
        <p:spPr>
          <a:xfrm>
            <a:off x="160802" y="1013046"/>
            <a:ext cx="8754598" cy="4652963"/>
          </a:xfrm>
        </p:spPr>
        <p:txBody>
          <a:bodyPr/>
          <a:lstStyle/>
          <a:p>
            <a:pPr>
              <a:lnSpc>
                <a:spcPts val="2200"/>
              </a:lnSpc>
              <a:spcBef>
                <a:spcPct val="50000"/>
              </a:spcBef>
            </a:pPr>
            <a:r>
              <a:rPr lang="en-US" sz="2100" b="1" i="1" u="sng" dirty="0" smtClean="0">
                <a:solidFill>
                  <a:srgbClr val="3333CC"/>
                </a:solidFill>
              </a:rPr>
              <a:t>PESSIMISTIC OUTLOOK</a:t>
            </a:r>
            <a:endParaRPr lang="en-US" sz="1900" b="1" dirty="0" smtClean="0"/>
          </a:p>
          <a:p>
            <a:pPr lvl="1">
              <a:lnSpc>
                <a:spcPts val="2200"/>
              </a:lnSpc>
            </a:pPr>
            <a:r>
              <a:rPr lang="en-US" sz="1900" b="1" dirty="0" smtClean="0"/>
              <a:t>On-Demand companies are software-driven marketplaces and position themselves as “</a:t>
            </a:r>
            <a:r>
              <a:rPr lang="en-US" sz="1900" b="1" i="1" dirty="0" smtClean="0"/>
              <a:t>platforms</a:t>
            </a:r>
            <a:r>
              <a:rPr lang="en-US" sz="1900" b="1" dirty="0" smtClean="0"/>
              <a:t>” rather than “</a:t>
            </a:r>
            <a:r>
              <a:rPr lang="en-US" sz="1900" b="1" i="1" dirty="0" smtClean="0"/>
              <a:t>employers</a:t>
            </a:r>
            <a:r>
              <a:rPr lang="en-US" sz="1900" b="1" dirty="0" smtClean="0"/>
              <a:t>”</a:t>
            </a:r>
          </a:p>
          <a:p>
            <a:pPr lvl="1">
              <a:lnSpc>
                <a:spcPts val="2200"/>
              </a:lnSpc>
            </a:pPr>
            <a:r>
              <a:rPr lang="en-US" sz="1900" b="1" dirty="0" smtClean="0"/>
              <a:t>Enormous valuations (e.g., $40B for Uber on $2B in earnings) reflect the extraction of resources that otherwise would go to benefits, investments in safety, training, etc.</a:t>
            </a:r>
          </a:p>
          <a:p>
            <a:pPr lvl="2">
              <a:lnSpc>
                <a:spcPts val="2200"/>
              </a:lnSpc>
            </a:pPr>
            <a:r>
              <a:rPr lang="en-US" sz="1700" b="1" dirty="0" smtClean="0"/>
              <a:t>Uber’s valuation was greater than that of 72% of the S&amp;P500 at YE 2014</a:t>
            </a:r>
          </a:p>
          <a:p>
            <a:pPr lvl="2">
              <a:lnSpc>
                <a:spcPts val="2200"/>
              </a:lnSpc>
            </a:pPr>
            <a:r>
              <a:rPr lang="en-US" sz="1700" b="1" dirty="0" smtClean="0"/>
              <a:t>Valued more than Delta Airlines, Kraft Foods, CBS, Macy’s, Hilton, Aflac…</a:t>
            </a:r>
          </a:p>
          <a:p>
            <a:pPr lvl="1">
              <a:lnSpc>
                <a:spcPts val="2200"/>
              </a:lnSpc>
            </a:pPr>
            <a:r>
              <a:rPr lang="en-US" sz="1900" b="1" dirty="0" smtClean="0"/>
              <a:t>Jobs reduced to freelanced, temporary “gigs”</a:t>
            </a:r>
          </a:p>
          <a:p>
            <a:pPr lvl="1">
              <a:lnSpc>
                <a:spcPts val="2200"/>
              </a:lnSpc>
            </a:pPr>
            <a:r>
              <a:rPr lang="en-US" sz="1900" b="1" dirty="0" smtClean="0"/>
              <a:t>Low skill workers and those who lack flexibility are left further behind</a:t>
            </a:r>
          </a:p>
          <a:p>
            <a:pPr lvl="1">
              <a:lnSpc>
                <a:spcPts val="2200"/>
              </a:lnSpc>
            </a:pPr>
            <a:r>
              <a:rPr lang="en-US" sz="1900" b="1" dirty="0" smtClean="0"/>
              <a:t>Workers treated as independent contractors without intrinsic or basic economic rights</a:t>
            </a:r>
            <a:endParaRPr lang="en-US" sz="1700" b="1" dirty="0" smtClean="0"/>
          </a:p>
          <a:p>
            <a:pPr>
              <a:lnSpc>
                <a:spcPts val="2200"/>
              </a:lnSpc>
              <a:spcBef>
                <a:spcPct val="50000"/>
              </a:spcBef>
            </a:pPr>
            <a:r>
              <a:rPr lang="en-US" sz="2100" b="1" dirty="0" smtClean="0"/>
              <a:t>What Is Potentially Lost or Compromised?</a:t>
            </a:r>
          </a:p>
          <a:p>
            <a:pPr lvl="1">
              <a:lnSpc>
                <a:spcPts val="2200"/>
              </a:lnSpc>
            </a:pPr>
            <a:r>
              <a:rPr lang="en-US" sz="1900" b="1" dirty="0" smtClean="0"/>
              <a:t>Stability, Retirement Benefits, Sick Pay, Maternity Leave, Overtime</a:t>
            </a:r>
          </a:p>
          <a:p>
            <a:pPr lvl="1">
              <a:lnSpc>
                <a:spcPts val="2200"/>
              </a:lnSpc>
            </a:pPr>
            <a:r>
              <a:rPr lang="en-US" sz="1900" b="1" dirty="0" smtClean="0"/>
              <a:t>Health Insurance, Liability Coverage, </a:t>
            </a:r>
            <a:r>
              <a:rPr lang="en-US" sz="1900" b="1" i="1" dirty="0" smtClean="0">
                <a:solidFill>
                  <a:srgbClr val="C00000"/>
                </a:solidFill>
              </a:rPr>
              <a:t>Workers Comp</a:t>
            </a:r>
            <a:r>
              <a:rPr lang="en-US" sz="1900" b="1" dirty="0" smtClean="0"/>
              <a:t> Coverage</a:t>
            </a: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4"/>
          <p:cNvSpPr txBox="1">
            <a:spLocks noChangeArrowheads="1"/>
          </p:cNvSpPr>
          <p:nvPr/>
        </p:nvSpPr>
        <p:spPr bwMode="auto">
          <a:xfrm>
            <a:off x="114173" y="6387143"/>
            <a:ext cx="8763000" cy="431529"/>
          </a:xfrm>
          <a:prstGeom prst="rect">
            <a:avLst/>
          </a:prstGeom>
          <a:noFill/>
          <a:ln w="9525">
            <a:noFill/>
            <a:miter lim="800000"/>
            <a:headEnd/>
            <a:tailEnd/>
          </a:ln>
        </p:spPr>
        <p:txBody>
          <a:bodyPr lIns="92075" tIns="46038" rIns="92075" bIns="46038">
            <a:spAutoFit/>
          </a:bodyPr>
          <a:lstStyle/>
          <a:p>
            <a:endParaRPr lang="en-US" sz="1100" dirty="0" smtClean="0"/>
          </a:p>
          <a:p>
            <a:r>
              <a:rPr lang="en-US" sz="1100" dirty="0" smtClean="0"/>
              <a:t>Sources: Wall Street Journal; The Economist; Fortune; Insurance </a:t>
            </a:r>
            <a:r>
              <a:rPr lang="en-US" sz="1100" dirty="0"/>
              <a:t>Information </a:t>
            </a:r>
            <a:r>
              <a:rPr lang="en-US" sz="1100" dirty="0" smtClean="0"/>
              <a:t>Institute research.</a:t>
            </a:r>
            <a:endParaRPr lang="en-US" sz="1100" dirty="0"/>
          </a:p>
        </p:txBody>
      </p:sp>
    </p:spTree>
    <p:extLst>
      <p:ext uri="{BB962C8B-B14F-4D97-AF65-F5344CB8AC3E}">
        <p14:creationId xmlns:p14="http://schemas.microsoft.com/office/powerpoint/2010/main" val="4064282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6</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3071934"/>
              </p:ext>
            </p:extLst>
          </p:nvPr>
        </p:nvGraphicFramePr>
        <p:xfrm>
          <a:off x="11113" y="1793875"/>
          <a:ext cx="9150350" cy="4733925"/>
        </p:xfrm>
        <a:graphic>
          <a:graphicData uri="http://schemas.openxmlformats.org/presentationml/2006/ole">
            <mc:AlternateContent xmlns:mc="http://schemas.openxmlformats.org/markup-compatibility/2006">
              <mc:Choice xmlns:v="urn:schemas-microsoft-com:vml" Requires="v">
                <p:oleObj spid="_x0000_s28081504"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41231"/>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 </a:t>
            </a:r>
            <a:r>
              <a:rPr lang="en-US" b="1" i="1" dirty="0" smtClean="0">
                <a:solidFill>
                  <a:srgbClr val="FFFFFF"/>
                </a:solidFill>
              </a:rPr>
              <a:t>Maryland had zero real growth in 2013</a:t>
            </a:r>
            <a:endParaRPr lang="en-US" b="1" i="1" dirty="0">
              <a:solidFill>
                <a:srgbClr val="FFFFFF"/>
              </a:solidFill>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60</a:t>
            </a:fld>
            <a:endParaRPr lang="en-US" sz="900"/>
          </a:p>
        </p:txBody>
      </p:sp>
      <p:sp>
        <p:nvSpPr>
          <p:cNvPr id="65541" name="Rectangle 2"/>
          <p:cNvSpPr>
            <a:spLocks noGrp="1" noChangeArrowheads="1"/>
          </p:cNvSpPr>
          <p:nvPr>
            <p:ph type="title" idx="4294967295"/>
          </p:nvPr>
        </p:nvSpPr>
        <p:spPr>
          <a:xfrm>
            <a:off x="298450" y="119064"/>
            <a:ext cx="7400925" cy="860425"/>
          </a:xfrm>
        </p:spPr>
        <p:txBody>
          <a:bodyPr/>
          <a:lstStyle/>
          <a:p>
            <a:pPr>
              <a:lnSpc>
                <a:spcPct val="85000"/>
              </a:lnSpc>
            </a:pPr>
            <a:r>
              <a:rPr lang="en-US" dirty="0" smtClean="0"/>
              <a:t>Potential Consequences for Insurers</a:t>
            </a:r>
          </a:p>
        </p:txBody>
      </p:sp>
      <p:sp>
        <p:nvSpPr>
          <p:cNvPr id="1922051" name="Rectangle 3"/>
          <p:cNvSpPr>
            <a:spLocks noGrp="1" noChangeArrowheads="1"/>
          </p:cNvSpPr>
          <p:nvPr>
            <p:ph type="body" idx="4294967295"/>
          </p:nvPr>
        </p:nvSpPr>
        <p:spPr>
          <a:xfrm>
            <a:off x="160802" y="1098774"/>
            <a:ext cx="8754598" cy="4652963"/>
          </a:xfrm>
        </p:spPr>
        <p:txBody>
          <a:bodyPr/>
          <a:lstStyle/>
          <a:p>
            <a:pPr>
              <a:lnSpc>
                <a:spcPts val="2100"/>
              </a:lnSpc>
              <a:spcBef>
                <a:spcPct val="50000"/>
              </a:spcBef>
            </a:pPr>
            <a:r>
              <a:rPr lang="en-US" sz="2000" b="1" dirty="0" smtClean="0"/>
              <a:t>On-Demand Platforms Have Struggled with Concepts of Liability</a:t>
            </a:r>
          </a:p>
          <a:p>
            <a:pPr>
              <a:lnSpc>
                <a:spcPts val="2100"/>
              </a:lnSpc>
              <a:spcBef>
                <a:spcPct val="50000"/>
              </a:spcBef>
            </a:pPr>
            <a:r>
              <a:rPr lang="en-US" sz="2000" b="1" dirty="0" smtClean="0"/>
              <a:t>There Has Been a General Resistance to Assuming Liability or Responsibility Unless Compelled to Do So</a:t>
            </a:r>
            <a:endParaRPr lang="en-US" sz="1800" b="1" dirty="0" smtClean="0"/>
          </a:p>
          <a:p>
            <a:pPr>
              <a:lnSpc>
                <a:spcPts val="2100"/>
              </a:lnSpc>
              <a:spcBef>
                <a:spcPct val="50000"/>
              </a:spcBef>
            </a:pPr>
            <a:r>
              <a:rPr lang="en-US" sz="2000" b="1" dirty="0" smtClean="0"/>
              <a:t>Companies Have Sought to Keep as Much Liability as Possible on the Individual Offering their (Contracted) Labor or Resources</a:t>
            </a:r>
          </a:p>
          <a:p>
            <a:pPr>
              <a:lnSpc>
                <a:spcPts val="2100"/>
              </a:lnSpc>
              <a:spcBef>
                <a:spcPct val="50000"/>
              </a:spcBef>
            </a:pPr>
            <a:r>
              <a:rPr lang="en-US" sz="2000" b="1" dirty="0" smtClean="0"/>
              <a:t>Minding the Gap</a:t>
            </a:r>
          </a:p>
          <a:p>
            <a:pPr lvl="1">
              <a:lnSpc>
                <a:spcPts val="2100"/>
              </a:lnSpc>
            </a:pPr>
            <a:r>
              <a:rPr lang="en-US" sz="1800" b="1" dirty="0" smtClean="0"/>
              <a:t>Traditional insurance will often not cover a worker engaged in offering labor or resources through these platforms</a:t>
            </a:r>
          </a:p>
          <a:p>
            <a:pPr lvl="1">
              <a:lnSpc>
                <a:spcPts val="2100"/>
              </a:lnSpc>
            </a:pPr>
            <a:r>
              <a:rPr lang="en-US" sz="1800" b="1" dirty="0" smtClean="0"/>
              <a:t>E.g., Auto ins. generally won’t cover you if you while driving for Uber</a:t>
            </a:r>
          </a:p>
          <a:p>
            <a:pPr lvl="1">
              <a:lnSpc>
                <a:spcPts val="2100"/>
              </a:lnSpc>
            </a:pPr>
            <a:r>
              <a:rPr lang="en-US" sz="1800" b="1" dirty="0" smtClean="0"/>
              <a:t>Home ins. won’t cover for other than occasional rentals of property</a:t>
            </a:r>
          </a:p>
          <a:p>
            <a:pPr lvl="1">
              <a:lnSpc>
                <a:spcPts val="2100"/>
              </a:lnSpc>
            </a:pPr>
            <a:r>
              <a:rPr lang="en-US" sz="1800" b="1" dirty="0" smtClean="0"/>
              <a:t>Unless self-procured, on-demand worker (independent contactors) will generally have no workers comp recourse if injured on the job</a:t>
            </a:r>
          </a:p>
          <a:p>
            <a:pPr>
              <a:lnSpc>
                <a:spcPts val="2100"/>
              </a:lnSpc>
            </a:pPr>
            <a:r>
              <a:rPr lang="en-US" sz="2000" b="1" dirty="0" smtClean="0"/>
              <a:t>Long Legislative and Court Battles Lie Ahead</a:t>
            </a:r>
          </a:p>
          <a:p>
            <a:pPr>
              <a:lnSpc>
                <a:spcPts val="2100"/>
              </a:lnSpc>
            </a:pPr>
            <a:r>
              <a:rPr lang="en-US" sz="2000" b="1" dirty="0" smtClean="0"/>
              <a:t>Insurance Solutions Becoming More Common</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78452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76262" y="2167867"/>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62000" y="3473584"/>
            <a:ext cx="7396069" cy="2862322"/>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2014: Second-Best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225A7A"/>
                </a:solidFill>
              </a:rPr>
              <a:t>Modest CATs, Strong Markets</a:t>
            </a:r>
            <a:endParaRPr lang="en-US" sz="3600" b="1" i="1" dirty="0" smtClean="0">
              <a:solidFill>
                <a:srgbClr val="FF0000"/>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FF0000"/>
                </a:solidFill>
              </a:rPr>
              <a:t>Workers Comp Improvement Helped Too</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extLst>
      <p:ext uri="{BB962C8B-B14F-4D97-AF65-F5344CB8AC3E}">
        <p14:creationId xmlns:p14="http://schemas.microsoft.com/office/powerpoint/2010/main" val="3258772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8.4%</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252231" name="Chart" r:id="rId5" imgW="8734549" imgH="5057685" progId="MSGraph.Chart.8">
                  <p:embed followColorScheme="full"/>
                </p:oleObj>
              </mc:Choice>
              <mc:Fallback>
                <p:oleObj name="Chart" r:id="rId5" imgW="8734549" imgH="5057685"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57963" y="1525975"/>
            <a:ext cx="1503293" cy="912809"/>
          </a:xfrm>
          <a:prstGeom prst="wedgeRectCallout">
            <a:avLst>
              <a:gd name="adj1" fmla="val 88231"/>
              <a:gd name="adj2" fmla="val 135749"/>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699074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253255" name="Chart" r:id="rId5" imgW="8258103" imgH="5505464" progId="MSGraph.Chart.8">
                  <p:embed followColorScheme="full"/>
                </p:oleObj>
              </mc:Choice>
              <mc:Fallback>
                <p:oleObj name="Chart" r:id="rId5" imgW="8258103" imgH="5505464"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80185" y="2720980"/>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7730"/>
              <a:gd name="adj2" fmla="val -1373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2015F=7.0%</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2016F=6.8%</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300089024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64</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254279" name="Chart" r:id="rId4" imgW="8600977" imgH="4600596" progId="MSGraph.Chart.8">
                  <p:embed followColorScheme="full"/>
                </p:oleObj>
              </mc:Choice>
              <mc:Fallback>
                <p:oleObj name="Chart" r:id="rId4" imgW="8600977" imgH="4600596"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20758"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39477"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1026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222546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65</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25778568"/>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264518"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3921956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265542" name="Chart" r:id="rId5" imgW="8543971" imgH="3648290" progId="MSGraph.Chart.8">
                  <p:embed followColorScheme="full"/>
                </p:oleObj>
              </mc:Choice>
              <mc:Fallback>
                <p:oleObj name="Chart" r:id="rId5" imgW="8543971" imgH="3648290"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1029071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266566" name="Chart" r:id="rId4" imgW="8600977" imgH="3933804" progId="MSGraph.Chart.8">
                  <p:embed followColorScheme="full"/>
                </p:oleObj>
              </mc:Choice>
              <mc:Fallback>
                <p:oleObj name="Chart" r:id="rId4" imgW="8600977" imgH="3933804"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077617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1975–2014*</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Large Underwriting Losses Are </a:t>
            </a:r>
            <a:r>
              <a:rPr lang="en-US" b="1" i="1" dirty="0">
                <a:solidFill>
                  <a:srgbClr val="FFFFFF"/>
                </a:solidFill>
                <a:latin typeface="Arial" charset="0"/>
                <a:cs typeface="Arial" charset="0"/>
              </a:rPr>
              <a:t>NOT</a:t>
            </a:r>
            <a:r>
              <a:rPr lang="en-US" b="1" dirty="0">
                <a:solidFill>
                  <a:srgbClr val="FFFFFF"/>
                </a:solidFill>
                <a:latin typeface="Arial" charset="0"/>
                <a:cs typeface="Arial" charset="0"/>
              </a:rPr>
              <a:t> Sustainable </a:t>
            </a:r>
            <a:br>
              <a:rPr lang="en-US" b="1" dirty="0">
                <a:solidFill>
                  <a:srgbClr val="FFFFFF"/>
                </a:solidFill>
                <a:latin typeface="Arial" charset="0"/>
                <a:cs typeface="Arial" charset="0"/>
              </a:rPr>
            </a:br>
            <a:r>
              <a:rPr lang="en-US" b="1" dirty="0">
                <a:solidFill>
                  <a:srgbClr val="FFFFFF"/>
                </a:solidFill>
                <a:latin typeface="Arial" charset="0"/>
                <a:cs typeface="Arial" charset="0"/>
              </a:rPr>
              <a:t>in Current Investment </a:t>
            </a:r>
            <a:r>
              <a:rPr lang="en-US" b="1" dirty="0" smtClean="0">
                <a:solidFill>
                  <a:srgbClr val="FFFFFF"/>
                </a:solidFill>
                <a:latin typeface="Arial" charset="0"/>
                <a:cs typeface="Arial" charset="0"/>
              </a:rPr>
              <a:t>Environment</a:t>
            </a:r>
            <a:endParaRPr lang="en-US" b="1" dirty="0">
              <a:solidFill>
                <a:srgbClr val="FFFFFF"/>
              </a:solidFill>
              <a:latin typeface="Arial" charset="0"/>
              <a:cs typeface="Arial" charset="0"/>
            </a:endParaRPr>
          </a:p>
        </p:txBody>
      </p:sp>
      <p:graphicFrame>
        <p:nvGraphicFramePr>
          <p:cNvPr id="38914" name="Object 5"/>
          <p:cNvGraphicFramePr>
            <a:graphicFrameLocks noChangeAspect="1"/>
          </p:cNvGraphicFramePr>
          <p:nvPr>
            <p:extLst/>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28255303" name="Chart" r:id="rId4" imgW="8581836" imgH="4219762" progId="MSGraph.Chart.8">
                  <p:embed followColorScheme="full"/>
                </p:oleObj>
              </mc:Choice>
              <mc:Fallback>
                <p:oleObj name="Chart" r:id="rId4" imgW="8581836" imgH="4219762" progId="MSGraph.Chart.8">
                  <p:embed followColorScheme="full"/>
                  <p:pic>
                    <p:nvPicPr>
                      <p:cNvPr id="0" name=""/>
                      <p:cNvPicPr>
                        <a:picLocks noChangeAspect="1" noChangeArrowheads="1"/>
                      </p:cNvPicPr>
                      <p:nvPr/>
                    </p:nvPicPr>
                    <p:blipFill>
                      <a:blip r:embed="rId5"/>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2866231" y="1416844"/>
            <a:ext cx="1836738" cy="1016000"/>
          </a:xfrm>
          <a:prstGeom prst="wedgeRectCallout">
            <a:avLst>
              <a:gd name="adj1" fmla="val 123985"/>
              <a:gd name="adj2" fmla="val 978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2013 </a:t>
            </a:r>
            <a:r>
              <a:rPr lang="en-US" sz="1400" b="1" dirty="0" smtClean="0">
                <a:solidFill>
                  <a:srgbClr val="FFFFFF"/>
                </a:solidFill>
              </a:rPr>
              <a:t>wa</a:t>
            </a:r>
            <a:r>
              <a:rPr lang="en-US" sz="1400" b="1" dirty="0" smtClean="0">
                <a:solidFill>
                  <a:srgbClr val="FFFFFF"/>
                </a:solidFill>
                <a:latin typeface="Arial" charset="0"/>
                <a:cs typeface="Arial" charset="0"/>
              </a:rPr>
              <a:t>s $493B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989397"/>
          </a:xfrm>
          <a:prstGeom prst="wedgeRectCallout">
            <a:avLst>
              <a:gd name="adj1" fmla="val 28225"/>
              <a:gd name="adj2" fmla="val 800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2014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$12.3B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327067"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552253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833312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70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2006:Q4–2014:Q4</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256327"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85734" y="1355063"/>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4208"/>
              <a:gd name="adj2" fmla="val -235836"/>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12/31/14 stood at a record high $674.7B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0.74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100051"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379400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17636069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72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22636"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221946" y="1822450"/>
            <a:ext cx="707492"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extLst/>
          </p:nvPr>
        </p:nvGraphicFramePr>
        <p:xfrm>
          <a:off x="363096" y="1831490"/>
          <a:ext cx="8683625" cy="4532312"/>
        </p:xfrm>
        <a:graphic>
          <a:graphicData uri="http://schemas.openxmlformats.org/presentationml/2006/ole">
            <mc:AlternateContent xmlns:mc="http://schemas.openxmlformats.org/markup-compatibility/2006">
              <mc:Choice xmlns:v="urn:schemas-microsoft-com:vml" Requires="v">
                <p:oleObj spid="_x0000_s28257351" name="Chart" r:id="rId4" imgW="8581836" imgH="4553158" progId="MSGraph.Chart.8">
                  <p:embed followColorScheme="full"/>
                </p:oleObj>
              </mc:Choice>
              <mc:Fallback>
                <p:oleObj name="Chart" r:id="rId4" imgW="8581836" imgH="4553158" progId="MSGraph.Chart.8">
                  <p:embed followColorScheme="full"/>
                  <p:pic>
                    <p:nvPicPr>
                      <p:cNvPr id="0" name=""/>
                      <p:cNvPicPr>
                        <a:picLocks noChangeArrowheads="1"/>
                      </p:cNvPicPr>
                      <p:nvPr/>
                    </p:nvPicPr>
                    <p:blipFill>
                      <a:blip r:embed="rId5"/>
                      <a:srcRect/>
                      <a:stretch>
                        <a:fillRect/>
                      </a:stretch>
                    </p:blipFill>
                    <p:spPr bwMode="gray">
                      <a:xfrm>
                        <a:off x="363096" y="1831490"/>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(All P/C Lines): Annual Change, 1971—2014</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04850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dirty="0">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a:t>
            </a:r>
            <a:r>
              <a:rPr lang="en-US" sz="1100" dirty="0" smtClean="0">
                <a:solidFill>
                  <a:srgbClr val="000000"/>
                </a:solidFill>
                <a:latin typeface="Arial" charset="0"/>
                <a:cs typeface="Arial" charset="0"/>
              </a:rPr>
              <a:t>(1971-2013), ISO (2014), </a:t>
            </a:r>
            <a:r>
              <a:rPr lang="en-US" sz="1100" dirty="0">
                <a:solidFill>
                  <a:srgbClr val="000000"/>
                </a:solidFill>
                <a:latin typeface="Arial" charset="0"/>
                <a:cs typeface="Arial" charset="0"/>
              </a:rPr>
              <a:t>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2573"/>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27895"/>
              <a:gd name="adj2" fmla="val 1009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2014: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 4.4%</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smtClean="0">
                <a:solidFill>
                  <a:srgbClr val="FFFFFF"/>
                </a:solidFill>
                <a:latin typeface="Arial" pitchFamily="34" charset="0"/>
              </a:rPr>
              <a:t>4.2</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3812891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258375"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2473834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259399"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2662791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1588" y="1716088"/>
          <a:ext cx="9128125" cy="4702175"/>
        </p:xfrm>
        <a:graphic>
          <a:graphicData uri="http://schemas.openxmlformats.org/presentationml/2006/ole">
            <mc:AlternateContent xmlns:mc="http://schemas.openxmlformats.org/markup-compatibility/2006">
              <mc:Choice xmlns:v="urn:schemas-microsoft-com:vml" Requires="v">
                <p:oleObj spid="_x0000_s28260424"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149577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261448" name="Chart" r:id="rId4" imgW="8820267" imgH="4581532" progId="MSGraph.Chart.8">
                  <p:embed followColorScheme="full"/>
                </p:oleObj>
              </mc:Choice>
              <mc:Fallback>
                <p:oleObj name="Chart" r:id="rId4" imgW="8820267" imgH="4581532"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83565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953732637"/>
              </p:ext>
            </p:extLst>
          </p:nvPr>
        </p:nvGraphicFramePr>
        <p:xfrm>
          <a:off x="0" y="1679575"/>
          <a:ext cx="9144000" cy="4710113"/>
        </p:xfrm>
        <a:graphic>
          <a:graphicData uri="http://schemas.openxmlformats.org/presentationml/2006/ole">
            <mc:AlternateContent xmlns:mc="http://schemas.openxmlformats.org/markup-compatibility/2006">
              <mc:Choice xmlns:v="urn:schemas-microsoft-com:vml" Requires="v">
                <p:oleObj spid="_x0000_s28262472"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0" y="1679575"/>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0" name="AutoShape 14"/>
          <p:cNvSpPr>
            <a:spLocks noChangeArrowheads="1"/>
          </p:cNvSpPr>
          <p:nvPr/>
        </p:nvSpPr>
        <p:spPr bwMode="blackWhite">
          <a:xfrm>
            <a:off x="4635500" y="1773135"/>
            <a:ext cx="3823981" cy="2127353"/>
          </a:xfrm>
          <a:prstGeom prst="wedgeRectCallout">
            <a:avLst>
              <a:gd name="adj1" fmla="val -104364"/>
              <a:gd name="adj2" fmla="val 13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showed positive growth in the workers comp line from 2007 – 2013 (up from just 5 through 2012), the result of large job and payroll losses and a soft market.  Even through 2014, fewer than half the states will have recouped DPW losses</a:t>
            </a:r>
            <a:endParaRPr lang="en-US" b="1" dirty="0">
              <a:solidFill>
                <a:schemeClr val="bg1"/>
              </a:solidFill>
            </a:endParaRPr>
          </a:p>
        </p:txBody>
      </p:sp>
    </p:spTree>
    <p:extLst>
      <p:ext uri="{BB962C8B-B14F-4D97-AF65-F5344CB8AC3E}">
        <p14:creationId xmlns:p14="http://schemas.microsoft.com/office/powerpoint/2010/main" val="612465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8263495" name="Chart" r:id="rId4" imgW="8820267" imgH="4553158" progId="MSGraph.Chart.8">
                  <p:embed followColorScheme="full"/>
                </p:oleObj>
              </mc:Choice>
              <mc:Fallback>
                <p:oleObj name="Chart" r:id="rId4" imgW="8820267" imgH="4553158"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518231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79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41824" y="3705634"/>
            <a:ext cx="8450825"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Investment Performance is a Key Driver of </a:t>
            </a:r>
            <a:r>
              <a:rPr lang="en-US" sz="36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t>
            </a:r>
            <a:r>
              <a:rPr lang="en-US" sz="3600" b="1" i="1" dirty="0" smtClean="0">
                <a:solidFill>
                  <a:srgbClr val="FF0000"/>
                </a:solidFill>
              </a:rPr>
              <a:t>Low Yields Have an Especially    Large Influence on Profitability of        Long-Tailed Lines Like WC</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spTree>
    <p:extLst>
      <p:ext uri="{BB962C8B-B14F-4D97-AF65-F5344CB8AC3E}">
        <p14:creationId xmlns:p14="http://schemas.microsoft.com/office/powerpoint/2010/main" val="407843521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a:t>
            </a:fld>
            <a:endParaRPr lang="en-US"/>
          </a:p>
        </p:txBody>
      </p:sp>
      <p:sp>
        <p:nvSpPr>
          <p:cNvPr id="13"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88" y="1331925"/>
            <a:ext cx="8956862" cy="5014079"/>
          </a:xfrm>
          <a:prstGeom prst="rect">
            <a:avLst/>
          </a:prstGeom>
        </p:spPr>
      </p:pic>
      <p:sp>
        <p:nvSpPr>
          <p:cNvPr id="10" name="AutoShape 5"/>
          <p:cNvSpPr>
            <a:spLocks noChangeArrowheads="1"/>
          </p:cNvSpPr>
          <p:nvPr/>
        </p:nvSpPr>
        <p:spPr bwMode="blackWhite">
          <a:xfrm>
            <a:off x="5796407" y="2135984"/>
            <a:ext cx="2724278" cy="922493"/>
          </a:xfrm>
          <a:prstGeom prst="wedgeRectCallout">
            <a:avLst>
              <a:gd name="adj1" fmla="val 37303"/>
              <a:gd name="adj2" fmla="val 943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has dropped somewhat since reaching post-crisis highs in late 2014</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67588" name="Chart" r:id="rId4" imgW="8429540" imgH="3638536" progId="MSGraph.Chart.8">
                  <p:embed followColorScheme="full"/>
                </p:oleObj>
              </mc:Choice>
              <mc:Fallback>
                <p:oleObj name="Chart" r:id="rId4" imgW="8429540" imgH="3638536"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a:t>
            </a:r>
          </a:p>
          <a:p>
            <a:pPr marL="133350" indent="-133350" eaLnBrk="0" hangingPunct="0">
              <a:lnSpc>
                <a:spcPct val="90000"/>
              </a:lnSpc>
              <a:buClr>
                <a:schemeClr val="accent2"/>
              </a:buClr>
              <a:buFont typeface="Wingdings" pitchFamily="2" charset="2"/>
              <a:buNone/>
              <a:tabLst>
                <a:tab pos="112713" algn="r"/>
              </a:tabLst>
            </a:pPr>
            <a:r>
              <a:rPr lang="en-US" sz="1100" dirty="0"/>
              <a:t>*</a:t>
            </a: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95170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673225" y="1661319"/>
          <a:ext cx="11298238" cy="5673725"/>
        </p:xfrm>
        <a:graphic>
          <a:graphicData uri="http://schemas.openxmlformats.org/presentationml/2006/ole">
            <mc:AlternateContent xmlns:mc="http://schemas.openxmlformats.org/markup-compatibility/2006">
              <mc:Choice xmlns:v="urn:schemas-microsoft-com:vml" Requires="v">
                <p:oleObj spid="_x0000_s28268612" name="Chart" r:id="rId3" imgW="10810934" imgH="5429208" progId="MSGraph.Chart.8">
                  <p:embed followColorScheme="full"/>
                </p:oleObj>
              </mc:Choice>
              <mc:Fallback>
                <p:oleObj name="Chart" r:id="rId3" imgW="10810934" imgH="5429208" progId="MSGraph.Chart.8">
                  <p:embed followColorScheme="full"/>
                  <p:pic>
                    <p:nvPicPr>
                      <p:cNvPr id="0" name=""/>
                      <p:cNvPicPr>
                        <a:picLocks noChangeAspect="1" noChangeArrowheads="1"/>
                      </p:cNvPicPr>
                      <p:nvPr/>
                    </p:nvPicPr>
                    <p:blipFill>
                      <a:blip r:embed="rId4"/>
                      <a:srcRect/>
                      <a:stretch>
                        <a:fillRect/>
                      </a:stretch>
                    </p:blipFill>
                    <p:spPr bwMode="auto">
                      <a:xfrm>
                        <a:off x="-1673225" y="1661319"/>
                        <a:ext cx="11298238"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a:t>
            </a:r>
            <a:r>
              <a:rPr lang="en-US" altLang="en-US" sz="2400" dirty="0" smtClean="0"/>
              <a:t>=</a:t>
            </a:r>
          </a:p>
          <a:p>
            <a:pPr algn="ctr">
              <a:lnSpc>
                <a:spcPct val="90000"/>
              </a:lnSpc>
              <a:buClrTx/>
              <a:buFontTx/>
              <a:buNone/>
            </a:pPr>
            <a:r>
              <a:rPr lang="en-US" altLang="en-US" sz="2400" dirty="0" smtClean="0"/>
              <a:t> </a:t>
            </a:r>
            <a:r>
              <a:rPr lang="en-US" altLang="en-US" sz="2400" b="1" i="1" dirty="0"/>
              <a:t>$</a:t>
            </a:r>
            <a:r>
              <a:rPr lang="en-US" altLang="en-US" sz="2400" b="1" i="1" dirty="0" smtClean="0"/>
              <a:t>1.5 </a:t>
            </a:r>
            <a:r>
              <a:rPr lang="en-US" altLang="en-US" sz="2400" b="1" i="1" dirty="0"/>
              <a:t>Trillion</a:t>
            </a:r>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53517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82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April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269636"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82</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876085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83</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April 2015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70660" name="Chart" r:id="rId4" imgW="8439111" imgH="4314638" progId="MSGraph.Chart.8">
                  <p:embed followColorScheme="full"/>
                </p:oleObj>
              </mc:Choice>
              <mc:Fallback>
                <p:oleObj name="Chart" r:id="rId4" imgW="8439111" imgH="4314638"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6" y="231549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 to Begin to Raise Rates But No Sooner than June and Probably Later</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85489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27168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217716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85</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1936708677"/>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277827" name="Chart" r:id="rId4" imgW="8600977" imgH="3781293" progId="MSGraph.Chart.8">
                  <p:embed followColorScheme="full"/>
                </p:oleObj>
              </mc:Choice>
              <mc:Fallback>
                <p:oleObj name="Chart" r:id="rId4" imgW="8600977" imgH="3781293"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Tree>
    <p:extLst>
      <p:ext uri="{BB962C8B-B14F-4D97-AF65-F5344CB8AC3E}">
        <p14:creationId xmlns:p14="http://schemas.microsoft.com/office/powerpoint/2010/main" val="3526789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86</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272708"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or Later,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(4/15 for 2015 and 2016; for 2017-2021 3/15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62683" y="1903958"/>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48380"/>
              <a:gd name="adj2" fmla="val -70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1208998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87</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74756" name="Chart" r:id="rId4" imgW="8581836" imgH="4162570" progId="MSGraph.Chart.8">
                  <p:embed followColorScheme="full"/>
                </p:oleObj>
              </mc:Choice>
              <mc:Fallback>
                <p:oleObj name="Chart" r:id="rId4" imgW="8581836" imgH="4162570"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351033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275780" name="Chart" r:id="rId4" imgW="8429540" imgH="3638536" progId="MSGraph.Chart.8">
                  <p:embed followColorScheme="full"/>
                </p:oleObj>
              </mc:Choice>
              <mc:Fallback>
                <p:oleObj name="Chart" r:id="rId4" imgW="8429540" imgH="3638536"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298450" y="5427406"/>
            <a:ext cx="8468939" cy="8249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Relatively Flat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dropped slightly (-4.3%) from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095124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896353620"/>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276804" name="Chart" r:id="rId5" imgW="8258103" imgH="5533838" progId="MSGraph.Chart.8">
                  <p:embed followColorScheme="full"/>
                </p:oleObj>
              </mc:Choice>
              <mc:Fallback>
                <p:oleObj name="Chart" r:id="rId5" imgW="8258103" imgH="553383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May 28,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369074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9</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671"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90</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5450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FF0000"/>
                </a:solidFill>
              </a:rPr>
              <a:t>Can Gains Be Maintained?</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Tree>
    <p:extLst>
      <p:ext uri="{BB962C8B-B14F-4D97-AF65-F5344CB8AC3E}">
        <p14:creationId xmlns:p14="http://schemas.microsoft.com/office/powerpoint/2010/main" val="15191882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548839077"/>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9905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91</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785726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409725472"/>
              </p:ext>
            </p:extLst>
          </p:nvPr>
        </p:nvGraphicFramePr>
        <p:xfrm>
          <a:off x="211138" y="1619250"/>
          <a:ext cx="8756650" cy="4892675"/>
        </p:xfrm>
        <a:graphic>
          <a:graphicData uri="http://schemas.openxmlformats.org/presentationml/2006/ole">
            <mc:AlternateContent xmlns:mc="http://schemas.openxmlformats.org/markup-compatibility/2006">
              <mc:Choice xmlns:v="urn:schemas-microsoft-com:vml" Requires="v">
                <p:oleObj spid="_x0000_s28278851" name="Chart" r:id="rId3" imgW="8353392" imgH="4667098" progId="MSGraph.Chart.8">
                  <p:embed followColorScheme="full"/>
                </p:oleObj>
              </mc:Choice>
              <mc:Fallback>
                <p:oleObj name="Chart" r:id="rId3" imgW="8353392" imgH="4667098" progId="MSGraph.Chart.8">
                  <p:embed followColorScheme="full"/>
                  <p:pic>
                    <p:nvPicPr>
                      <p:cNvPr id="0" name=""/>
                      <p:cNvPicPr>
                        <a:picLocks noChangeAspect="1" noChangeArrowheads="1"/>
                      </p:cNvPicPr>
                      <p:nvPr/>
                    </p:nvPicPr>
                    <p:blipFill>
                      <a:blip r:embed="rId4"/>
                      <a:srcRect/>
                      <a:stretch>
                        <a:fillRect/>
                      </a:stretch>
                    </p:blipFill>
                    <p:spPr bwMode="auto">
                      <a:xfrm>
                        <a:off x="211138" y="1619250"/>
                        <a:ext cx="8756650"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433843"/>
            <a:ext cx="8913812" cy="276999"/>
          </a:xfrm>
          <a:prstGeom prst="rect">
            <a:avLst/>
          </a:prstGeom>
          <a:noFill/>
          <a:ln w="9525">
            <a:noFill/>
            <a:miter lim="800000"/>
            <a:headEnd/>
            <a:tailEnd/>
          </a:ln>
          <a:effectLst/>
        </p:spPr>
        <p:txBody>
          <a:bodyPr>
            <a:spAutoFit/>
          </a:bodyPr>
          <a:lstStyle/>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(1990-2013); Conning (2014E-2015F)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r>
              <a:rPr lang="en-US" dirty="0"/>
              <a:t>*</a:t>
            </a:r>
          </a:p>
        </p:txBody>
      </p:sp>
      <p:sp>
        <p:nvSpPr>
          <p:cNvPr id="5" name="AutoShape 13"/>
          <p:cNvSpPr>
            <a:spLocks noChangeArrowheads="1"/>
          </p:cNvSpPr>
          <p:nvPr/>
        </p:nvSpPr>
        <p:spPr bwMode="blackWhite">
          <a:xfrm>
            <a:off x="6189289" y="1284032"/>
            <a:ext cx="2635623" cy="1916368"/>
          </a:xfrm>
          <a:prstGeom prst="wedgeRectCallout">
            <a:avLst>
              <a:gd name="adj1" fmla="val 13152"/>
              <a:gd name="adj2" fmla="val 1295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in 2013-14 benefited from favorable rate environment, low cats, modest loss cost trends and prior year reserve releases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92</a:t>
            </a:fld>
            <a:endParaRPr lang="en-US"/>
          </a:p>
        </p:txBody>
      </p:sp>
    </p:spTree>
    <p:extLst>
      <p:ext uri="{BB962C8B-B14F-4D97-AF65-F5344CB8AC3E}">
        <p14:creationId xmlns:p14="http://schemas.microsoft.com/office/powerpoint/2010/main" val="3104420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93</a:t>
            </a:fld>
            <a:endParaRPr lang="en-US" smtClean="0"/>
          </a:p>
        </p:txBody>
      </p:sp>
      <p:sp>
        <p:nvSpPr>
          <p:cNvPr id="66566" name="Rectangle 11"/>
          <p:cNvSpPr>
            <a:spLocks noGrp="1" noChangeArrowheads="1"/>
          </p:cNvSpPr>
          <p:nvPr>
            <p:ph type="title"/>
          </p:nvPr>
        </p:nvSpPr>
        <p:spPr/>
        <p:txBody>
          <a:bodyPr/>
          <a:lstStyle/>
          <a:p>
            <a:r>
              <a:rPr lang="en-US" dirty="0" smtClean="0"/>
              <a:t>States with Highest and Lowest WC Combined Ratios for AY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098464310"/>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294188"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046649" y="5442577"/>
            <a:ext cx="7301647"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There is Enormous </a:t>
            </a:r>
            <a:r>
              <a:rPr lang="en-US" b="1" dirty="0">
                <a:solidFill>
                  <a:srgbClr val="FFFFFF"/>
                </a:solidFill>
              </a:rPr>
              <a:t>V</a:t>
            </a:r>
            <a:r>
              <a:rPr lang="en-US" b="1" dirty="0" smtClean="0">
                <a:solidFill>
                  <a:srgbClr val="FFFFFF"/>
                </a:solidFill>
              </a:rPr>
              <a:t>ariation in Accident Year Combined Ratios Across States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344706" y="3005901"/>
            <a:ext cx="1642140" cy="1023208"/>
          </a:xfrm>
          <a:prstGeom prst="wedgeRectCallout">
            <a:avLst>
              <a:gd name="adj1" fmla="val 76642"/>
              <a:gd name="adj2" fmla="val -504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MD had the 3</a:t>
            </a:r>
            <a:r>
              <a:rPr lang="en-US" sz="1400" b="1" baseline="30000" dirty="0" smtClean="0">
                <a:solidFill>
                  <a:schemeClr val="bg1"/>
                </a:solidFill>
              </a:rPr>
              <a:t>rd</a:t>
            </a:r>
            <a:r>
              <a:rPr lang="en-US" sz="1400" b="1" dirty="0" smtClean="0">
                <a:solidFill>
                  <a:schemeClr val="bg1"/>
                </a:solidFill>
              </a:rPr>
              <a:t> highest AY combined ratio in the US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a:t>Source: </a:t>
            </a:r>
            <a:r>
              <a:rPr lang="en-US" sz="1100" dirty="0" smtClean="0"/>
              <a:t>NCCI (2015 Regulatory and Legislative Trends Workshop, May 14, 2015); Insurance Information Institute.  </a:t>
            </a:r>
            <a:endParaRPr lang="en-US" sz="1100" dirty="0"/>
          </a:p>
        </p:txBody>
      </p:sp>
      <p:sp>
        <p:nvSpPr>
          <p:cNvPr id="17" name="Rectangle 3"/>
          <p:cNvSpPr>
            <a:spLocks noChangeArrowheads="1"/>
          </p:cNvSpPr>
          <p:nvPr/>
        </p:nvSpPr>
        <p:spPr bwMode="black">
          <a:xfrm>
            <a:off x="762000" y="1307596"/>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5 Highest </a:t>
            </a:r>
            <a:endParaRPr lang="en-US" sz="2400" b="1" u="sng" dirty="0">
              <a:solidFill>
                <a:srgbClr val="225A7A"/>
              </a:solidFill>
            </a:endParaRPr>
          </a:p>
        </p:txBody>
      </p:sp>
      <p:sp>
        <p:nvSpPr>
          <p:cNvPr id="18" name="Rectangle 3"/>
          <p:cNvSpPr>
            <a:spLocks noChangeArrowheads="1"/>
          </p:cNvSpPr>
          <p:nvPr/>
        </p:nvSpPr>
        <p:spPr bwMode="black">
          <a:xfrm>
            <a:off x="4697473" y="1294700"/>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5 Lowest</a:t>
            </a:r>
            <a:endParaRPr lang="en-US" sz="2400" b="1" u="sng" dirty="0">
              <a:solidFill>
                <a:srgbClr val="225A7A"/>
              </a:solidFill>
            </a:endParaRPr>
          </a:p>
        </p:txBody>
      </p:sp>
    </p:spTree>
    <p:extLst>
      <p:ext uri="{BB962C8B-B14F-4D97-AF65-F5344CB8AC3E}">
        <p14:creationId xmlns:p14="http://schemas.microsoft.com/office/powerpoint/2010/main" val="2568988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3845416553"/>
              </p:ext>
            </p:extLst>
          </p:nvPr>
        </p:nvGraphicFramePr>
        <p:xfrm>
          <a:off x="0" y="1168400"/>
          <a:ext cx="9004300" cy="5727700"/>
        </p:xfrm>
        <a:graphic>
          <a:graphicData uri="http://schemas.openxmlformats.org/presentationml/2006/ole">
            <mc:AlternateContent xmlns:mc="http://schemas.openxmlformats.org/markup-compatibility/2006">
              <mc:Choice xmlns:v="urn:schemas-microsoft-com:vml" Requires="v">
                <p:oleObj spid="_x0000_s28295209" name="Chart" r:id="rId3" imgW="8658401" imgH="5505464" progId="MSGraph.Chart.8">
                  <p:embed followColorScheme="full"/>
                </p:oleObj>
              </mc:Choice>
              <mc:Fallback>
                <p:oleObj name="Chart" r:id="rId3" imgW="8658401" imgH="5505464" progId="MSGraph.Chart.8">
                  <p:embed followColorScheme="full"/>
                  <p:pic>
                    <p:nvPicPr>
                      <p:cNvPr id="0" name=""/>
                      <p:cNvPicPr>
                        <a:picLocks noChangeAspect="1" noChangeArrowheads="1"/>
                      </p:cNvPicPr>
                      <p:nvPr/>
                    </p:nvPicPr>
                    <p:blipFill>
                      <a:blip r:embed="rId4"/>
                      <a:srcRect/>
                      <a:stretch>
                        <a:fillRect/>
                      </a:stretch>
                    </p:blipFill>
                    <p:spPr bwMode="auto">
                      <a:xfrm>
                        <a:off x="0" y="1168400"/>
                        <a:ext cx="9004300" cy="572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Net Combined Ratios: Private Carriers vs. State Funds, 2000 – 2014p</a:t>
            </a:r>
            <a:endParaRPr lang="en-US" sz="2100" dirty="0" smtClean="0"/>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1739387" y="1497012"/>
            <a:ext cx="3075500" cy="1235484"/>
          </a:xfrm>
          <a:prstGeom prst="wedgeRectCallout">
            <a:avLst>
              <a:gd name="adj1" fmla="val 68896"/>
              <a:gd name="adj2" fmla="val 49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smtClean="0">
                <a:solidFill>
                  <a:schemeClr val="bg1"/>
                </a:solidFill>
              </a:rPr>
              <a:t>Average: 2000-2014p</a:t>
            </a:r>
          </a:p>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Private Carriers: 107.7</a:t>
            </a:r>
          </a:p>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State Funds: 118.2</a:t>
            </a:r>
            <a:endParaRPr lang="en-US" sz="1600" b="1" dirty="0">
              <a:solidFill>
                <a:schemeClr val="bg1"/>
              </a:solidFill>
            </a:endParaRPr>
          </a:p>
        </p:txBody>
      </p:sp>
      <p:sp>
        <p:nvSpPr>
          <p:cNvPr id="8"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r>
            <a:br>
              <a:rPr lang="en-US" sz="1100" dirty="0"/>
            </a:br>
            <a:r>
              <a:rPr lang="en-US" sz="1100" dirty="0"/>
              <a:t>Source: </a:t>
            </a:r>
            <a:r>
              <a:rPr lang="en-US" sz="1100" dirty="0" smtClean="0"/>
              <a:t>NCCI (2015 Regulatory and Legislative Trends Workshop, May 14, 2015); Insurance Information Institute.  </a:t>
            </a:r>
            <a:endParaRPr lang="en-US" sz="1100" dirty="0"/>
          </a:p>
        </p:txBody>
      </p:sp>
    </p:spTree>
    <p:extLst>
      <p:ext uri="{BB962C8B-B14F-4D97-AF65-F5344CB8AC3E}">
        <p14:creationId xmlns:p14="http://schemas.microsoft.com/office/powerpoint/2010/main" val="27886808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1704202959"/>
              </p:ext>
            </p:extLst>
          </p:nvPr>
        </p:nvGraphicFramePr>
        <p:xfrm>
          <a:off x="85725" y="1483695"/>
          <a:ext cx="8756650" cy="4584305"/>
        </p:xfrm>
        <a:graphic>
          <a:graphicData uri="http://schemas.openxmlformats.org/presentationml/2006/ole">
            <mc:AlternateContent xmlns:mc="http://schemas.openxmlformats.org/markup-compatibility/2006">
              <mc:Choice xmlns:v="urn:schemas-microsoft-com:vml" Requires="v">
                <p:oleObj spid="_x0000_s28301337" name="Chart" r:id="rId3" imgW="8353392" imgH="4667098" progId="MSGraph.Chart.8">
                  <p:embed followColorScheme="full"/>
                </p:oleObj>
              </mc:Choice>
              <mc:Fallback>
                <p:oleObj name="Chart" r:id="rId3" imgW="8353392" imgH="4667098" progId="MSGraph.Chart.8">
                  <p:embed followColorScheme="full"/>
                  <p:pic>
                    <p:nvPicPr>
                      <p:cNvPr id="0" name=""/>
                      <p:cNvPicPr>
                        <a:picLocks noChangeAspect="1" noChangeArrowheads="1"/>
                      </p:cNvPicPr>
                      <p:nvPr/>
                    </p:nvPicPr>
                    <p:blipFill>
                      <a:blip r:embed="rId4"/>
                      <a:srcRect/>
                      <a:stretch>
                        <a:fillRect/>
                      </a:stretch>
                    </p:blipFill>
                    <p:spPr bwMode="auto">
                      <a:xfrm>
                        <a:off x="85725" y="1483695"/>
                        <a:ext cx="8756650" cy="4584305"/>
                      </a:xfrm>
                      <a:prstGeom prst="rect">
                        <a:avLst/>
                      </a:prstGeom>
                      <a:noFill/>
                      <a:extLst/>
                    </p:spPr>
                  </p:pic>
                </p:oleObj>
              </mc:Fallback>
            </mc:AlternateContent>
          </a:graphicData>
        </a:graphic>
      </p:graphicFrame>
      <p:sp>
        <p:nvSpPr>
          <p:cNvPr id="7208963" name="Text Box 3"/>
          <p:cNvSpPr txBox="1">
            <a:spLocks noChangeArrowheads="1"/>
          </p:cNvSpPr>
          <p:nvPr/>
        </p:nvSpPr>
        <p:spPr bwMode="auto">
          <a:xfrm>
            <a:off x="85725" y="5825104"/>
            <a:ext cx="8913812" cy="1015663"/>
          </a:xfrm>
          <a:prstGeom prst="rect">
            <a:avLst/>
          </a:prstGeom>
          <a:noFill/>
          <a:ln w="9525">
            <a:noFill/>
            <a:miter lim="800000"/>
            <a:headEnd/>
            <a:tailEnd/>
          </a:ln>
          <a:effectLst/>
        </p:spPr>
        <p:txBody>
          <a:bodyPr>
            <a:spAutoFit/>
          </a:bodyPr>
          <a:lstStyle/>
          <a:p>
            <a:pPr eaLnBrk="1" hangingPunct="1">
              <a:buClrTx/>
              <a:buFontTx/>
              <a:buNone/>
            </a:pPr>
            <a:r>
              <a:rPr lang="en-US" sz="1200" dirty="0" smtClean="0"/>
              <a:t>Source</a:t>
            </a:r>
            <a:r>
              <a:rPr lang="en-US" sz="1200" dirty="0"/>
              <a:t>: </a:t>
            </a:r>
            <a:r>
              <a:rPr lang="en-US" sz="1200" dirty="0" smtClean="0"/>
              <a:t>NCCI analysis based on Annual Statement data.</a:t>
            </a:r>
          </a:p>
          <a:p>
            <a:pPr eaLnBrk="1" hangingPunct="1">
              <a:buClrTx/>
              <a:buFontTx/>
              <a:buNone/>
            </a:pPr>
            <a:r>
              <a:rPr lang="en-US" sz="1200" dirty="0" smtClean="0"/>
              <a:t>Investment Gain on Insurance Transactions Includes Other Income.</a:t>
            </a:r>
          </a:p>
          <a:p>
            <a:pPr eaLnBrk="1" hangingPunct="1">
              <a:buClrTx/>
              <a:buFontTx/>
              <a:buNone/>
            </a:pPr>
            <a:r>
              <a:rPr lang="en-US" sz="1200" dirty="0" smtClean="0"/>
              <a:t>Averages reflect the following adjustments: 1990-91: adjusted to include realized capital gains to be consistent with 1992 and subsequent years; 2013: adjusted to exclude a material realized gain resulting from a single company transaction that involved corporate restructuring.</a:t>
            </a:r>
            <a:endParaRPr lang="en-US" sz="1200" dirty="0"/>
          </a:p>
        </p:txBody>
      </p:sp>
      <p:sp>
        <p:nvSpPr>
          <p:cNvPr id="5" name="AutoShape 13"/>
          <p:cNvSpPr>
            <a:spLocks noChangeArrowheads="1"/>
          </p:cNvSpPr>
          <p:nvPr/>
        </p:nvSpPr>
        <p:spPr bwMode="blackWhite">
          <a:xfrm>
            <a:off x="5557838" y="1535413"/>
            <a:ext cx="2635623" cy="716218"/>
          </a:xfrm>
          <a:prstGeom prst="wedgeRectCallout">
            <a:avLst>
              <a:gd name="adj1" fmla="val -21542"/>
              <a:gd name="adj2" fmla="val 130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Average (1994-2014): 14.1%</a:t>
            </a:r>
            <a:endParaRPr lang="en-US"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95</a:t>
            </a:fld>
            <a:endParaRPr lang="en-US"/>
          </a:p>
        </p:txBody>
      </p:sp>
      <p:sp>
        <p:nvSpPr>
          <p:cNvPr id="9" name="Rectangle 2"/>
          <p:cNvSpPr txBox="1">
            <a:spLocks noChangeArrowheads="1"/>
          </p:cNvSpPr>
          <p:nvPr/>
        </p:nvSpPr>
        <p:spPr bwMode="black">
          <a:xfrm>
            <a:off x="206375" y="10385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WC Investment Gain on Insurance Transactions: 5-Year Moving Average</a:t>
            </a:r>
            <a:endParaRPr lang="en-US" kern="0" baseline="30000" dirty="0" smtClean="0"/>
          </a:p>
        </p:txBody>
      </p:sp>
      <p:sp>
        <p:nvSpPr>
          <p:cNvPr id="10" name="Rectangle 6"/>
          <p:cNvSpPr>
            <a:spLocks noChangeArrowheads="1"/>
          </p:cNvSpPr>
          <p:nvPr/>
        </p:nvSpPr>
        <p:spPr bwMode="black">
          <a:xfrm>
            <a:off x="282577" y="1098335"/>
            <a:ext cx="8221662" cy="2492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b="1" dirty="0" smtClean="0">
                <a:solidFill>
                  <a:srgbClr val="225A7A"/>
                </a:solidFill>
              </a:rPr>
              <a:t>PRIVATE CARRIERS</a:t>
            </a:r>
            <a:endParaRPr lang="en-US" b="1" dirty="0">
              <a:solidFill>
                <a:srgbClr val="225A7A"/>
              </a:solidFill>
            </a:endParaRPr>
          </a:p>
        </p:txBody>
      </p:sp>
      <p:sp>
        <p:nvSpPr>
          <p:cNvPr id="14" name="Rectangle 6"/>
          <p:cNvSpPr>
            <a:spLocks noChangeArrowheads="1"/>
          </p:cNvSpPr>
          <p:nvPr/>
        </p:nvSpPr>
        <p:spPr bwMode="black">
          <a:xfrm>
            <a:off x="-218679" y="1328101"/>
            <a:ext cx="1961357"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cxnSp>
        <p:nvCxnSpPr>
          <p:cNvPr id="8" name="Straight Connector 7"/>
          <p:cNvCxnSpPr/>
          <p:nvPr/>
        </p:nvCxnSpPr>
        <p:spPr>
          <a:xfrm flipV="1">
            <a:off x="800100" y="2828923"/>
            <a:ext cx="8029575" cy="14288"/>
          </a:xfrm>
          <a:prstGeom prst="line">
            <a:avLst/>
          </a:prstGeom>
          <a:ln>
            <a:prstDash val="dash"/>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78169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1874884597"/>
              </p:ext>
            </p:extLst>
          </p:nvPr>
        </p:nvGraphicFramePr>
        <p:xfrm>
          <a:off x="85725" y="1483695"/>
          <a:ext cx="8756650" cy="4584305"/>
        </p:xfrm>
        <a:graphic>
          <a:graphicData uri="http://schemas.openxmlformats.org/presentationml/2006/ole">
            <mc:AlternateContent xmlns:mc="http://schemas.openxmlformats.org/markup-compatibility/2006">
              <mc:Choice xmlns:v="urn:schemas-microsoft-com:vml" Requires="v">
                <p:oleObj spid="_x0000_s28302358" name="Chart" r:id="rId3" imgW="8353392" imgH="4667098" progId="MSGraph.Chart.8">
                  <p:embed followColorScheme="full"/>
                </p:oleObj>
              </mc:Choice>
              <mc:Fallback>
                <p:oleObj name="Chart" r:id="rId3" imgW="8353392" imgH="4667098" progId="MSGraph.Chart.8">
                  <p:embed followColorScheme="full"/>
                  <p:pic>
                    <p:nvPicPr>
                      <p:cNvPr id="0" name=""/>
                      <p:cNvPicPr>
                        <a:picLocks noChangeAspect="1" noChangeArrowheads="1"/>
                      </p:cNvPicPr>
                      <p:nvPr/>
                    </p:nvPicPr>
                    <p:blipFill>
                      <a:blip r:embed="rId4"/>
                      <a:srcRect/>
                      <a:stretch>
                        <a:fillRect/>
                      </a:stretch>
                    </p:blipFill>
                    <p:spPr bwMode="auto">
                      <a:xfrm>
                        <a:off x="85725" y="1483695"/>
                        <a:ext cx="8756650" cy="4584305"/>
                      </a:xfrm>
                      <a:prstGeom prst="rect">
                        <a:avLst/>
                      </a:prstGeom>
                      <a:noFill/>
                      <a:extLst/>
                    </p:spPr>
                  </p:pic>
                </p:oleObj>
              </mc:Fallback>
            </mc:AlternateContent>
          </a:graphicData>
        </a:graphic>
      </p:graphicFrame>
      <p:sp>
        <p:nvSpPr>
          <p:cNvPr id="7208963" name="Text Box 3"/>
          <p:cNvSpPr txBox="1">
            <a:spLocks noChangeArrowheads="1"/>
          </p:cNvSpPr>
          <p:nvPr/>
        </p:nvSpPr>
        <p:spPr bwMode="auto">
          <a:xfrm>
            <a:off x="85725" y="5825104"/>
            <a:ext cx="8913812" cy="1015663"/>
          </a:xfrm>
          <a:prstGeom prst="rect">
            <a:avLst/>
          </a:prstGeom>
          <a:noFill/>
          <a:ln w="9525">
            <a:noFill/>
            <a:miter lim="800000"/>
            <a:headEnd/>
            <a:tailEnd/>
          </a:ln>
          <a:effectLst/>
        </p:spPr>
        <p:txBody>
          <a:bodyPr>
            <a:spAutoFit/>
          </a:bodyPr>
          <a:lstStyle/>
          <a:p>
            <a:pPr eaLnBrk="1" hangingPunct="1">
              <a:buClrTx/>
              <a:buFontTx/>
              <a:buNone/>
            </a:pPr>
            <a:r>
              <a:rPr lang="en-US" sz="1200" dirty="0" smtClean="0"/>
              <a:t>Source</a:t>
            </a:r>
            <a:r>
              <a:rPr lang="en-US" sz="1200" dirty="0"/>
              <a:t>: </a:t>
            </a:r>
            <a:r>
              <a:rPr lang="en-US" sz="1200" dirty="0" smtClean="0"/>
              <a:t>NCCI analysis based on Annual Statement data.</a:t>
            </a:r>
          </a:p>
          <a:p>
            <a:pPr eaLnBrk="1" hangingPunct="1">
              <a:buClrTx/>
              <a:buFontTx/>
              <a:buNone/>
            </a:pPr>
            <a:r>
              <a:rPr lang="en-US" sz="1200" dirty="0" smtClean="0"/>
              <a:t>Investment Gain Equals 1.00 minus (Combined Ratio less Investment Gains on Insurance Transactions and Other Income).</a:t>
            </a:r>
          </a:p>
          <a:p>
            <a:pPr eaLnBrk="1" hangingPunct="1">
              <a:buClrTx/>
              <a:buFontTx/>
              <a:buNone/>
            </a:pPr>
            <a:r>
              <a:rPr lang="en-US" sz="1200" dirty="0" smtClean="0"/>
              <a:t>Averages reflect the following adjustments: 1990-91: adjusted to include realized capital gains to be consistent with 1992 and subsequent years; **2013: adjusted to exclude a material realized gain resulting from a single company transaction that involved corporate restructuring. Excluding the adjustment the operating gain is 17.7%. </a:t>
            </a:r>
            <a:endParaRPr lang="en-US" sz="1200" dirty="0"/>
          </a:p>
        </p:txBody>
      </p:sp>
      <p:sp>
        <p:nvSpPr>
          <p:cNvPr id="5" name="AutoShape 13"/>
          <p:cNvSpPr>
            <a:spLocks noChangeArrowheads="1"/>
          </p:cNvSpPr>
          <p:nvPr/>
        </p:nvSpPr>
        <p:spPr bwMode="blackWhite">
          <a:xfrm>
            <a:off x="3497076" y="1503228"/>
            <a:ext cx="1732150" cy="854210"/>
          </a:xfrm>
          <a:prstGeom prst="wedgeRectCallout">
            <a:avLst>
              <a:gd name="adj1" fmla="val -16828"/>
              <a:gd name="adj2" fmla="val 1937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Average (1994-2014p): 5.9%</a:t>
            </a:r>
            <a:endParaRPr lang="en-US"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96</a:t>
            </a:fld>
            <a:endParaRPr lang="en-US"/>
          </a:p>
        </p:txBody>
      </p:sp>
      <p:sp>
        <p:nvSpPr>
          <p:cNvPr id="9" name="Rectangle 2"/>
          <p:cNvSpPr txBox="1">
            <a:spLocks noChangeArrowheads="1"/>
          </p:cNvSpPr>
          <p:nvPr/>
        </p:nvSpPr>
        <p:spPr bwMode="black">
          <a:xfrm>
            <a:off x="206375" y="10385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WC Pretax Operating Gain</a:t>
            </a:r>
            <a:endParaRPr lang="en-US" kern="0" baseline="30000" dirty="0" smtClean="0"/>
          </a:p>
        </p:txBody>
      </p:sp>
      <p:sp>
        <p:nvSpPr>
          <p:cNvPr id="10" name="Rectangle 6"/>
          <p:cNvSpPr>
            <a:spLocks noChangeArrowheads="1"/>
          </p:cNvSpPr>
          <p:nvPr/>
        </p:nvSpPr>
        <p:spPr bwMode="black">
          <a:xfrm>
            <a:off x="282577" y="1098335"/>
            <a:ext cx="8221662" cy="2492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b="1" dirty="0" smtClean="0">
                <a:solidFill>
                  <a:srgbClr val="225A7A"/>
                </a:solidFill>
              </a:rPr>
              <a:t>PRIVATE CARRIERS</a:t>
            </a:r>
            <a:endParaRPr lang="en-US" b="1" dirty="0">
              <a:solidFill>
                <a:srgbClr val="225A7A"/>
              </a:solidFill>
            </a:endParaRPr>
          </a:p>
        </p:txBody>
      </p:sp>
      <p:sp>
        <p:nvSpPr>
          <p:cNvPr id="14" name="Rectangle 6"/>
          <p:cNvSpPr>
            <a:spLocks noChangeArrowheads="1"/>
          </p:cNvSpPr>
          <p:nvPr/>
        </p:nvSpPr>
        <p:spPr bwMode="black">
          <a:xfrm>
            <a:off x="-218679" y="1328101"/>
            <a:ext cx="1961357"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cxnSp>
        <p:nvCxnSpPr>
          <p:cNvPr id="8" name="Straight Connector 7"/>
          <p:cNvCxnSpPr/>
          <p:nvPr/>
        </p:nvCxnSpPr>
        <p:spPr>
          <a:xfrm>
            <a:off x="842964" y="3643318"/>
            <a:ext cx="7661275" cy="14282"/>
          </a:xfrm>
          <a:prstGeom prst="line">
            <a:avLst/>
          </a:prstGeom>
          <a:ln>
            <a:prstDash val="dash"/>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8897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858344248"/>
              </p:ext>
            </p:extLst>
          </p:nvPr>
        </p:nvGraphicFramePr>
        <p:xfrm>
          <a:off x="260350" y="1330508"/>
          <a:ext cx="8756650" cy="4892675"/>
        </p:xfrm>
        <a:graphic>
          <a:graphicData uri="http://schemas.openxmlformats.org/presentationml/2006/ole">
            <mc:AlternateContent xmlns:mc="http://schemas.openxmlformats.org/markup-compatibility/2006">
              <mc:Choice xmlns:v="urn:schemas-microsoft-com:vml" Requires="v">
                <p:oleObj spid="_x0000_s28296229" name="Chart" r:id="rId3" imgW="8353392" imgH="4667098" progId="MSGraph.Chart.8">
                  <p:embed followColorScheme="full"/>
                </p:oleObj>
              </mc:Choice>
              <mc:Fallback>
                <p:oleObj name="Chart" r:id="rId3" imgW="8353392" imgH="4667098" progId="MSGraph.Chart.8">
                  <p:embed followColorScheme="full"/>
                  <p:pic>
                    <p:nvPicPr>
                      <p:cNvPr id="0" name=""/>
                      <p:cNvPicPr>
                        <a:picLocks noChangeAspect="1" noChangeArrowheads="1"/>
                      </p:cNvPicPr>
                      <p:nvPr/>
                    </p:nvPicPr>
                    <p:blipFill>
                      <a:blip r:embed="rId4"/>
                      <a:srcRect/>
                      <a:stretch>
                        <a:fillRect/>
                      </a:stretch>
                    </p:blipFill>
                    <p:spPr bwMode="auto">
                      <a:xfrm>
                        <a:off x="260350" y="1330508"/>
                        <a:ext cx="8756650" cy="4892675"/>
                      </a:xfrm>
                      <a:prstGeom prst="rect">
                        <a:avLst/>
                      </a:prstGeom>
                      <a:noFill/>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Source</a:t>
            </a:r>
            <a:r>
              <a:rPr lang="en-US" sz="1200" dirty="0"/>
              <a:t>: </a:t>
            </a:r>
            <a:r>
              <a:rPr lang="en-US" sz="1200" dirty="0" smtClean="0"/>
              <a:t>NCCI analysis based on Annual Statement data.  </a:t>
            </a:r>
          </a:p>
          <a:p>
            <a:pPr eaLnBrk="1" hangingPunct="1">
              <a:buClrTx/>
              <a:buFontTx/>
              <a:buNone/>
            </a:pPr>
            <a:r>
              <a:rPr lang="en-US" sz="1200" dirty="0" smtClean="0"/>
              <a:t>Considers all reserve discounts as deficiencies.</a:t>
            </a:r>
            <a:endParaRPr lang="en-US" sz="1200" dirty="0"/>
          </a:p>
        </p:txBody>
      </p:sp>
      <p:sp>
        <p:nvSpPr>
          <p:cNvPr id="5" name="AutoShape 13"/>
          <p:cNvSpPr>
            <a:spLocks noChangeArrowheads="1"/>
          </p:cNvSpPr>
          <p:nvPr/>
        </p:nvSpPr>
        <p:spPr bwMode="blackWhite">
          <a:xfrm>
            <a:off x="5715001" y="1312608"/>
            <a:ext cx="2635623" cy="716218"/>
          </a:xfrm>
          <a:prstGeom prst="wedgeRectCallout">
            <a:avLst>
              <a:gd name="adj1" fmla="val 36462"/>
              <a:gd name="adj2" fmla="val 487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2014 Tabular Discount Is $4.6 Billion</a:t>
            </a:r>
            <a:endParaRPr lang="en-US"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97</a:t>
            </a:fld>
            <a:endParaRPr lang="en-US"/>
          </a:p>
        </p:txBody>
      </p:sp>
      <p:sp>
        <p:nvSpPr>
          <p:cNvPr id="9" name="Rectangle 2"/>
          <p:cNvSpPr txBox="1">
            <a:spLocks noChangeArrowheads="1"/>
          </p:cNvSpPr>
          <p:nvPr/>
        </p:nvSpPr>
        <p:spPr bwMode="black">
          <a:xfrm>
            <a:off x="206375" y="10385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Workers Compensation Loss and LAE Net Reserve Deficiencies, 1995 - 2014</a:t>
            </a:r>
            <a:endParaRPr lang="en-US" kern="0" baseline="30000" dirty="0" smtClean="0"/>
          </a:p>
        </p:txBody>
      </p:sp>
      <p:sp>
        <p:nvSpPr>
          <p:cNvPr id="1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a:t>
            </a:r>
            <a:endParaRPr lang="en-US" sz="1600" b="1" dirty="0">
              <a:solidFill>
                <a:srgbClr val="225A7A"/>
              </a:solidFill>
            </a:endParaRPr>
          </a:p>
        </p:txBody>
      </p:sp>
      <p:sp>
        <p:nvSpPr>
          <p:cNvPr id="3" name="TextBox 2"/>
          <p:cNvSpPr txBox="1"/>
          <p:nvPr/>
        </p:nvSpPr>
        <p:spPr>
          <a:xfrm>
            <a:off x="3143250" y="1543050"/>
            <a:ext cx="685800" cy="369332"/>
          </a:xfrm>
          <a:prstGeom prst="rect">
            <a:avLst/>
          </a:prstGeom>
          <a:noFill/>
        </p:spPr>
        <p:txBody>
          <a:bodyPr wrap="square" rtlCol="0">
            <a:spAutoFit/>
          </a:bodyPr>
          <a:lstStyle/>
          <a:p>
            <a:pPr algn="ctr"/>
            <a:r>
              <a:rPr lang="en-US" b="1" dirty="0" smtClean="0"/>
              <a:t>33%</a:t>
            </a:r>
            <a:endParaRPr lang="en-US" b="1" dirty="0"/>
          </a:p>
        </p:txBody>
      </p:sp>
      <p:sp>
        <p:nvSpPr>
          <p:cNvPr id="12" name="TextBox 11"/>
          <p:cNvSpPr txBox="1"/>
          <p:nvPr/>
        </p:nvSpPr>
        <p:spPr>
          <a:xfrm>
            <a:off x="8007724" y="3216223"/>
            <a:ext cx="685800" cy="369332"/>
          </a:xfrm>
          <a:prstGeom prst="rect">
            <a:avLst/>
          </a:prstGeom>
          <a:noFill/>
        </p:spPr>
        <p:txBody>
          <a:bodyPr wrap="square" rtlCol="0">
            <a:spAutoFit/>
          </a:bodyPr>
          <a:lstStyle/>
          <a:p>
            <a:pPr algn="ctr"/>
            <a:r>
              <a:rPr lang="en-US" b="1" dirty="0"/>
              <a:t>8</a:t>
            </a:r>
            <a:r>
              <a:rPr lang="en-US" b="1" dirty="0" smtClean="0"/>
              <a:t>%</a:t>
            </a:r>
            <a:endParaRPr lang="en-US" b="1" dirty="0"/>
          </a:p>
        </p:txBody>
      </p:sp>
      <p:sp>
        <p:nvSpPr>
          <p:cNvPr id="4" name="TextBox 3"/>
          <p:cNvSpPr txBox="1"/>
          <p:nvPr/>
        </p:nvSpPr>
        <p:spPr>
          <a:xfrm>
            <a:off x="4972050" y="2260335"/>
            <a:ext cx="1917887" cy="923330"/>
          </a:xfrm>
          <a:prstGeom prst="rect">
            <a:avLst/>
          </a:prstGeom>
          <a:noFill/>
          <a:ln>
            <a:solidFill>
              <a:srgbClr val="C00000"/>
            </a:solidFill>
          </a:ln>
        </p:spPr>
        <p:txBody>
          <a:bodyPr wrap="square" rtlCol="0">
            <a:spAutoFit/>
          </a:bodyPr>
          <a:lstStyle/>
          <a:p>
            <a:pPr algn="ctr"/>
            <a:r>
              <a:rPr lang="en-US" b="1" dirty="0" smtClean="0"/>
              <a:t>Percent of CY Total Reserves As Reported</a:t>
            </a:r>
            <a:endParaRPr lang="en-US" b="1" dirty="0"/>
          </a:p>
        </p:txBody>
      </p:sp>
      <p:cxnSp>
        <p:nvCxnSpPr>
          <p:cNvPr id="11" name="Straight Arrow Connector 10"/>
          <p:cNvCxnSpPr/>
          <p:nvPr/>
        </p:nvCxnSpPr>
        <p:spPr>
          <a:xfrm flipH="1" flipV="1">
            <a:off x="3829050" y="1912382"/>
            <a:ext cx="1128716" cy="802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89937" y="2714626"/>
            <a:ext cx="1117787" cy="501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black">
          <a:xfrm>
            <a:off x="92075" y="1216382"/>
            <a:ext cx="1339056"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Tree>
    <p:extLst>
      <p:ext uri="{BB962C8B-B14F-4D97-AF65-F5344CB8AC3E}">
        <p14:creationId xmlns:p14="http://schemas.microsoft.com/office/powerpoint/2010/main" val="2695739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2158687"/>
              </p:ext>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98</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589155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
        <p:nvSpPr>
          <p:cNvPr id="2" name="Oval 1"/>
          <p:cNvSpPr/>
          <p:nvPr/>
        </p:nvSpPr>
        <p:spPr>
          <a:xfrm>
            <a:off x="6546850" y="3233745"/>
            <a:ext cx="639763" cy="371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21957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205149</TotalTime>
  <Words>11922</Words>
  <Application>Microsoft Office PowerPoint</Application>
  <PresentationFormat>On-screen Show (4:3)</PresentationFormat>
  <Paragraphs>1540</Paragraphs>
  <Slides>161</Slides>
  <Notes>139</Notes>
  <HiddenSlides>55</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161</vt:i4>
      </vt:variant>
    </vt:vector>
  </HeadingPairs>
  <TitlesOfParts>
    <vt:vector size="172"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Workers Compensation and the New Economy: Trends, Challenges and Opportunities</vt:lpstr>
      <vt:lpstr>The Economy Will Impact Workers Compensation Growth and Performance</vt:lpstr>
      <vt:lpstr>US Real GDP Growth*</vt:lpstr>
      <vt:lpstr>PowerPoint Presentation</vt:lpstr>
      <vt:lpstr>Real GDP by State Percent Change, 2013: Highest 25 States</vt:lpstr>
      <vt:lpstr>PowerPoint Presentation</vt:lpstr>
      <vt:lpstr>PowerPoint Presentation</vt:lpstr>
      <vt:lpstr>PowerPoint Presentation</vt:lpstr>
      <vt:lpstr>Business Bankruptcy Filings: Still Falling (1994:Q1 – 2014:Q4)</vt:lpstr>
      <vt:lpstr>Business Bankruptcy Filings, 1980-2014</vt:lpstr>
      <vt:lpstr>Private Sector Business Starts: 1993:Q2 – 2013:Q4* As Strong as Ever?</vt:lpstr>
      <vt:lpstr>PowerPoint Presentation</vt:lpstr>
      <vt:lpstr>RNW All Lines: MD vs. U.S., 2004-2013</vt:lpstr>
      <vt:lpstr>RNW Workers Comp: MD vs. U.S., 2004-2013</vt:lpstr>
      <vt:lpstr>All Lines: 10-Year Average RNW MD &amp; Nearby States</vt:lpstr>
      <vt:lpstr>Workers Comp: 10-Year Average RNW  MD &amp; Nearby States</vt:lpstr>
      <vt:lpstr>Workers Comp. DWP Growth: MD vs. U.S., 2004-2013</vt:lpstr>
      <vt:lpstr>PowerPoint Presentation</vt:lpstr>
      <vt:lpstr>Unemployment and Underemployment Rates: Still Too High, But Falling</vt:lpstr>
      <vt:lpstr>US Unemployment Rate Forecast</vt:lpstr>
      <vt:lpstr>Unemployment Rates by State, April 2015: Highest 25 States*</vt:lpstr>
      <vt:lpstr>PowerPoint Presentation</vt:lpstr>
      <vt:lpstr>PowerPoint Presentation</vt:lpstr>
      <vt:lpstr>PowerPoint Presentation</vt:lpstr>
      <vt:lpstr>Nonfarm Payroll (Wages and Salaries): Quarterly, 2005–2015:Q1</vt:lpstr>
      <vt:lpstr>Payroll vs. Workers Comp Net Written Premiums, 1990-2014P</vt:lpstr>
      <vt:lpstr>CONSTRUCTION, MANUFACTURING &amp; ENERGY OUTLOOK</vt:lpstr>
      <vt:lpstr>Value of New Private Construction: Residential &amp; Nonresidential, 2003-2015*</vt:lpstr>
      <vt:lpstr>Value of Construction Put in Place,   March 2015 vs. March 2014*</vt:lpstr>
      <vt:lpstr>PowerPoint Presentation</vt:lpstr>
      <vt:lpstr>New Private Housing Starts, 1990-2021F</vt:lpstr>
      <vt:lpstr>Construction Employment, Jan. 2010—April 2015*</vt:lpstr>
      <vt:lpstr>Construction Employment,  Jan. 2003–April 2015 </vt:lpstr>
      <vt:lpstr>PowerPoint Presentation</vt:lpstr>
      <vt:lpstr>Manufacturing Employment, Jan. 2010—April 2015*</vt:lpstr>
      <vt:lpstr>Auto/Light Truck Sales, 1999-2021F</vt:lpstr>
      <vt:lpstr>PowerPoint Presentation</vt:lpstr>
      <vt:lpstr>Dollar Value* of Manufacturers’ Shipments Monthly, Jan. 1992—March 2015</vt:lpstr>
      <vt:lpstr>Manufacturing Growth for Selected Sectors, 2015 vs. 2014*</vt:lpstr>
      <vt:lpstr>Recovery in Capacity Utilization is a Positive Sign for Commercial Exposures</vt:lpstr>
      <vt:lpstr>States with Lowest Average Manufacturing Payroll Distribution</vt:lpstr>
      <vt:lpstr>States with Highest Office and Clerical Payroll Distribution</vt:lpstr>
      <vt:lpstr>PowerPoint Presentation</vt:lpstr>
      <vt:lpstr>Price of Crude Oil (West Texas Intermediate), 2000 – 2015*</vt:lpstr>
      <vt:lpstr>Oil &amp; Gas Extraction Employment, Jan. 2010—April 2015*</vt:lpstr>
      <vt:lpstr>U.S. Natural Gas Production, 2000-2013</vt:lpstr>
      <vt:lpstr>PowerPoint Presentation</vt:lpstr>
      <vt:lpstr>Average Weekly Hours of All Private Workers, Mar. 2006—April 2015</vt:lpstr>
      <vt:lpstr>Average Hourly Wage of All Private Workers, Mar. 2006—April 2015</vt:lpstr>
      <vt:lpstr>PowerPoint Presentation</vt:lpstr>
      <vt:lpstr>Labor Force Participation Rate, Jan. 2002—April 2015*</vt:lpstr>
      <vt:lpstr>PowerPoint Presentation</vt:lpstr>
      <vt:lpstr>Growth in Temporary Workers vs.  All Nonfarm Employment, 2010-2015*</vt:lpstr>
      <vt:lpstr>Labor on Demand: Huge Implications for    the US Economy, Workers &amp; Insurers</vt:lpstr>
      <vt:lpstr>The “On-Demand” (Sharing) Economy</vt:lpstr>
      <vt:lpstr>On-Demand/Sharing/Peer-to-Peer Economy Impacts Many Lines of Insurance</vt:lpstr>
      <vt:lpstr>The On-Demand Economy and American Workers: What Is Happening?</vt:lpstr>
      <vt:lpstr>What’s In Store for the American Worker, Labor Force and Workers Comp</vt:lpstr>
      <vt:lpstr>What’s In Store for the American Worker, Labor Force and Workers Comp</vt:lpstr>
      <vt:lpstr>Potential Consequences for Insurers</vt:lpstr>
      <vt:lpstr>PowerPoint Presentation</vt:lpstr>
      <vt:lpstr>P/C Industry Net Income After Taxes 1991–2014</vt:lpstr>
      <vt:lpstr>Profitability Peaks &amp; Troughs in the P/C Insurance Industry, 1975 – 2016F</vt:lpstr>
      <vt:lpstr>ROE: Property/Casualty Insurance by Major Event, 1987–2014</vt:lpstr>
      <vt:lpstr>Return on Net Worth (RNW) All Lines: 2004-2013 Average</vt:lpstr>
      <vt:lpstr>P/C Insurance Industry  Combined Ratio, 2001–2014*</vt:lpstr>
      <vt:lpstr>A 100 Combined Ratio Isn’t What It Once Was: Investment Impact on ROEs</vt:lpstr>
      <vt:lpstr>Underwriting Gain (Loss) 1975–2014*</vt:lpstr>
      <vt:lpstr>PowerPoint Presentation</vt:lpstr>
      <vt:lpstr>Policyholder Surplus,  2006:Q4–2014:Q4</vt:lpstr>
      <vt:lpstr>US P/C Insurance Industry Excess Capital Position: 1994–2016E</vt:lpstr>
      <vt:lpstr>Net Premium Growth (All P/C Lines): Annual Change, 1971—2014</vt:lpstr>
      <vt:lpstr>PowerPoint Presentation</vt:lpstr>
      <vt:lpstr>PowerPoint Presentation</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Treasury Yield Curves:   Pre-Crisis (July 2007) vs. April 2015 </vt:lpstr>
      <vt:lpstr>Book Yield on Property/Casualty Insurance Invested Assets, 2007–2016F</vt:lpstr>
      <vt:lpstr>PowerPoint Presentation</vt:lpstr>
      <vt:lpstr>Interest Rate Forecasts: 2015 – 2021</vt:lpstr>
      <vt:lpstr>P/C Insurer Net Realized  Capital Gains/Losses, 1990-2014</vt:lpstr>
      <vt:lpstr>Property/Casualty Insurance Industry Investment Gain: 1994–20141</vt:lpstr>
      <vt:lpstr>PowerPoint Presentation</vt:lpstr>
      <vt:lpstr>Workers Compensation   Operating Environment</vt:lpstr>
      <vt:lpstr>Workers Compensation Combined Ratio: 1994–2014P</vt:lpstr>
      <vt:lpstr>Commercial Lines Combined Ratio, 1990-2015F*</vt:lpstr>
      <vt:lpstr>States with Highest and Lowest WC Combined Ratios for AY 2013</vt:lpstr>
      <vt:lpstr>WC Net Combined Ratios: Private Carriers vs. State Funds, 2000 – 2014p</vt:lpstr>
      <vt:lpstr>PowerPoint Presentation</vt:lpstr>
      <vt:lpstr>PowerPoint Presentation</vt:lpstr>
      <vt:lpstr>PowerPoint Presentation</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or Filed and Pending Change in NCCI Premium Level by State</vt:lpstr>
      <vt:lpstr>WC Approved or Filed and Pending Change in NCCI Premium Level by State</vt:lpstr>
      <vt:lpstr>WC Approved Changes in Bureau     Premium Level (Rates/Loss Costs)</vt:lpstr>
      <vt:lpstr>PowerPoint Presentation</vt:lpstr>
      <vt:lpstr>Workers Compensation Lost-Time  Claim Frequency Declined in 2014 </vt:lpstr>
      <vt:lpstr>PowerPoint Presentation</vt:lpstr>
      <vt:lpstr>WC Indemnity Severity vs. Wage Inflation, 1995 -2014p</vt:lpstr>
      <vt:lpstr>States with Top 5 Highest Approved Indemnity Loss Ratio Trend*</vt:lpstr>
      <vt:lpstr>Workers Compensation Medical Severity: Moderate Increase in 2014</vt:lpstr>
      <vt:lpstr>Workers Comp Change in Medical Severity by State, Avg. Annual Change, 2009-2013</vt:lpstr>
      <vt:lpstr>States with Top 5 Lowest Approved Medical Loss Ratio Trend*</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WC Residual Market Share, 1985-2014p</vt:lpstr>
      <vt:lpstr>WC Residual Market Combined Ratio, 1985-2014p</vt:lpstr>
      <vt:lpstr>PowerPoint Presentation</vt:lpstr>
      <vt:lpstr>Average Commercial Rate Change, All Lines, (1Q:2004–1Q:2015)</vt:lpstr>
      <vt:lpstr>Change in Commercial Rate Renewals, by Account Size: 1999:Q4 to 2015:Q1</vt:lpstr>
      <vt:lpstr>Cumulative Qtrly. Commercial Rate Changes, by Account Size: 1999:Q4 to 2015:Q1</vt:lpstr>
      <vt:lpstr>PowerPoint Presentation</vt:lpstr>
      <vt:lpstr>Change in Commercial Rate Renewals, by Line: 2015:Q1</vt:lpstr>
      <vt:lpstr>Workers Comp Rate Changes, 2008:Q4 – 2015:Q1</vt:lpstr>
      <vt:lpstr>Workers Comp. Quarterly Rate Changes, by Line: 2000:Q1 to 2015:Q1</vt:lpstr>
      <vt:lpstr>PowerPoint Presentation</vt:lpstr>
      <vt:lpstr>Challenges Raised in the Workers Comp Line</vt:lpstr>
      <vt:lpstr>Recent Challenges Raised in the Workers Comp Line (continued)</vt:lpstr>
      <vt:lpstr>Five Leading WC Proposal Categories  to Watch in 2015</vt:lpstr>
      <vt:lpstr>PowerPoint Presentation</vt:lpstr>
      <vt:lpstr>APPENDIX: The “On-Demand” Economy</vt:lpstr>
      <vt:lpstr>The “On-Demand” World is Not New…</vt:lpstr>
      <vt:lpstr>…But the “On-Demand” World is Exploding      as Is the Demand for “On-Tap” Workers</vt:lpstr>
      <vt:lpstr>You Can Live Your Life with the Swipe of a Finger…</vt:lpstr>
      <vt:lpstr>Some Players in the On-Demand Economy  Have Become Household Names</vt:lpstr>
      <vt:lpstr>Technology and Employment</vt:lpstr>
      <vt:lpstr>PowerPoint Presentation</vt:lpstr>
      <vt:lpstr>Growth in Temporary Workers vs.  All Nonfarm Employment, 2010-2015*</vt:lpstr>
      <vt:lpstr>PowerPoint Presentation</vt:lpstr>
      <vt:lpstr>The “On-Demand” (Sharing) Economy</vt:lpstr>
      <vt:lpstr>On-Demand/Sharing/Peer-to-Peer Economy Impacts Many Lines of Insurance</vt:lpstr>
      <vt:lpstr>The On-Demand Economy and American Workers: What Is Happening?</vt:lpstr>
      <vt:lpstr>What’s In Store for the American Worker, Labor Force and Workers Comp</vt:lpstr>
      <vt:lpstr>What’s In Store for the American Worker, Labor Force and Workers Comp</vt:lpstr>
      <vt:lpstr>Potential Consequences for Insurers</vt:lpstr>
      <vt:lpstr>PowerPoint Presentation</vt:lpstr>
      <vt:lpstr>Percent of People Who Have Engaged in an  “On Demand/Sharing Economy” Transaction</vt:lpstr>
      <vt:lpstr>Age of People Who are Providing the Sharing/On-Demand Economy</vt:lpstr>
      <vt:lpstr>Household Income:  Providers of the Sharing/On-Demand Economy</vt:lpstr>
      <vt:lpstr>The On-Demand Economy and Wall Street</vt:lpstr>
      <vt:lpstr>PowerPoint Presentation</vt:lpstr>
      <vt:lpstr>PowerPoint Presentation</vt:lpstr>
      <vt:lpstr>PowerPoint Presentation</vt:lpstr>
      <vt:lpstr>PowerPoint Presentation</vt:lpstr>
      <vt:lpstr>Looking Ahead:  Disruptive Forces Rule</vt:lpstr>
      <vt:lpstr>Worldwide Industrial Robot Installations, 1992-2017F</vt:lpstr>
      <vt:lpstr>Future Shock: Many More Transformative Technologies Are Around the Corner</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4343</cp:revision>
  <cp:lastPrinted>2015-01-28T15:23:12Z</cp:lastPrinted>
  <dcterms:modified xsi:type="dcterms:W3CDTF">2015-06-02T13:17:53Z</dcterms:modified>
</cp:coreProperties>
</file>