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47"/>
  </p:notesMasterIdLst>
  <p:handoutMasterIdLst>
    <p:handoutMasterId r:id="rId48"/>
  </p:handoutMasterIdLst>
  <p:sldIdLst>
    <p:sldId id="4301" r:id="rId2"/>
    <p:sldId id="4625" r:id="rId3"/>
    <p:sldId id="4626" r:id="rId4"/>
    <p:sldId id="4733" r:id="rId5"/>
    <p:sldId id="4756" r:id="rId6"/>
    <p:sldId id="4764" r:id="rId7"/>
    <p:sldId id="4758" r:id="rId8"/>
    <p:sldId id="4650" r:id="rId9"/>
    <p:sldId id="4651" r:id="rId10"/>
    <p:sldId id="4628" r:id="rId11"/>
    <p:sldId id="4659" r:id="rId12"/>
    <p:sldId id="4656" r:id="rId13"/>
    <p:sldId id="4660" r:id="rId14"/>
    <p:sldId id="4809" r:id="rId15"/>
    <p:sldId id="4810" r:id="rId16"/>
    <p:sldId id="4816" r:id="rId17"/>
    <p:sldId id="4817" r:id="rId18"/>
    <p:sldId id="4811" r:id="rId19"/>
    <p:sldId id="4818" r:id="rId20"/>
    <p:sldId id="4695" r:id="rId21"/>
    <p:sldId id="4696" r:id="rId22"/>
    <p:sldId id="4812" r:id="rId23"/>
    <p:sldId id="4813" r:id="rId24"/>
    <p:sldId id="4814" r:id="rId25"/>
    <p:sldId id="4815" r:id="rId26"/>
    <p:sldId id="4808" r:id="rId27"/>
    <p:sldId id="4805" r:id="rId28"/>
    <p:sldId id="4806" r:id="rId29"/>
    <p:sldId id="4807" r:id="rId30"/>
    <p:sldId id="4804" r:id="rId31"/>
    <p:sldId id="4652" r:id="rId32"/>
    <p:sldId id="4654" r:id="rId33"/>
    <p:sldId id="4735" r:id="rId34"/>
    <p:sldId id="4653" r:id="rId35"/>
    <p:sldId id="4655" r:id="rId36"/>
    <p:sldId id="4632" r:id="rId37"/>
    <p:sldId id="4767" r:id="rId38"/>
    <p:sldId id="4766" r:id="rId39"/>
    <p:sldId id="4496" r:id="rId40"/>
    <p:sldId id="4667" r:id="rId41"/>
    <p:sldId id="4668" r:id="rId42"/>
    <p:sldId id="4363" r:id="rId43"/>
    <p:sldId id="4743" r:id="rId44"/>
    <p:sldId id="4745" r:id="rId45"/>
    <p:sldId id="1136" r:id="rId4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072">
          <p15:clr>
            <a:srgbClr val="A4A3A4"/>
          </p15:clr>
        </p15:guide>
        <p15:guide id="2" orient="horz" pos="3856">
          <p15:clr>
            <a:srgbClr val="A4A3A4"/>
          </p15:clr>
        </p15:guide>
        <p15:guide id="3" orient="horz" pos="3608">
          <p15:clr>
            <a:srgbClr val="A4A3A4"/>
          </p15:clr>
        </p15:guide>
        <p15:guide id="4" orient="horz" pos="1472">
          <p15:clr>
            <a:srgbClr val="A4A3A4"/>
          </p15:clr>
        </p15:guide>
        <p15:guide id="5" orient="horz" pos="798">
          <p15:clr>
            <a:srgbClr val="A4A3A4"/>
          </p15:clr>
        </p15:guide>
        <p15:guide id="6" pos="219">
          <p15:clr>
            <a:srgbClr val="A4A3A4"/>
          </p15:clr>
        </p15:guide>
        <p15:guide id="7" pos="5497">
          <p15:clr>
            <a:srgbClr val="A4A3A4"/>
          </p15:clr>
        </p15:guide>
        <p15:guide id="8" pos="463">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7299"/>
    <a:srgbClr val="225A7A"/>
    <a:srgbClr val="3691C4"/>
    <a:srgbClr val="3333CC"/>
    <a:srgbClr val="28688C"/>
    <a:srgbClr val="E5F1F7"/>
    <a:srgbClr val="4B9FCD"/>
    <a:srgbClr val="D0DCE2"/>
    <a:srgbClr val="C9D6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5" autoAdjust="0"/>
    <p:restoredTop sz="89785" autoAdjust="0"/>
  </p:normalViewPr>
  <p:slideViewPr>
    <p:cSldViewPr snapToGrid="0">
      <p:cViewPr varScale="1">
        <p:scale>
          <a:sx n="109" d="100"/>
          <a:sy n="109" d="100"/>
        </p:scale>
        <p:origin x="1422" y="78"/>
      </p:cViewPr>
      <p:guideLst>
        <p:guide orient="horz" pos="1072"/>
        <p:guide orient="horz" pos="3856"/>
        <p:guide orient="horz" pos="3608"/>
        <p:guide orient="horz" pos="1472"/>
        <p:guide orient="horz" pos="798"/>
        <p:guide pos="219"/>
        <p:guide pos="5497"/>
        <p:guide pos="463"/>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94" d="100"/>
          <a:sy n="94" d="100"/>
        </p:scale>
        <p:origin x="-2898" y="-90"/>
      </p:cViewPr>
      <p:guideLst>
        <p:guide orient="horz" pos="2928"/>
        <p:guide pos="216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Private Carriers ($ B)</c:v>
                </c:pt>
              </c:strCache>
            </c:strRef>
          </c:tx>
          <c:spPr>
            <a:solidFill>
              <a:srgbClr val="225A7A"/>
            </a:solidFill>
          </c:spPr>
          <c:invertIfNegative val="0"/>
          <c:dPt>
            <c:idx val="19"/>
            <c:invertIfNegative val="0"/>
            <c:bubble3D val="0"/>
            <c:spPr>
              <a:solidFill>
                <a:srgbClr val="225A7A"/>
              </a:solidFill>
              <a:ln>
                <a:solidFill>
                  <a:srgbClr val="3E7BB8"/>
                </a:solidFill>
              </a:ln>
            </c:spPr>
          </c:dPt>
          <c:dPt>
            <c:idx val="21"/>
            <c:invertIfNegative val="0"/>
            <c:bubble3D val="0"/>
          </c:dPt>
          <c:dPt>
            <c:idx val="22"/>
            <c:invertIfNegative val="0"/>
            <c:bubble3D val="0"/>
          </c:dPt>
          <c:dPt>
            <c:idx val="23"/>
            <c:invertIfNegative val="0"/>
            <c:bubble3D val="0"/>
          </c:dPt>
          <c:dPt>
            <c:idx val="24"/>
            <c:invertIfNegative val="0"/>
            <c:bubble3D val="0"/>
            <c:spPr>
              <a:solidFill>
                <a:srgbClr val="00B0F0"/>
              </a:solidFill>
            </c:spPr>
          </c:dPt>
          <c:dLbls>
            <c:numFmt formatCode="#,##0.0" sourceLinked="0"/>
            <c:spPr>
              <a:noFill/>
              <a:ln>
                <a:noFill/>
              </a:ln>
              <a:effectLst/>
            </c:spPr>
            <c:txPr>
              <a:bodyPr rot="0" vert="horz"/>
              <a:lstStyle/>
              <a:p>
                <a:pPr>
                  <a:defRPr sz="1094" b="1" i="0" baseline="0">
                    <a:solidFill>
                      <a:schemeClr val="bg1"/>
                    </a:solidFill>
                    <a:latin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Sheet1!$A$2:$A$26</c:f>
              <c:strCache>
                <c:ptCount val="25"/>
                <c:pt idx="0">
                  <c:v>90</c:v>
                </c:pt>
                <c:pt idx="1">
                  <c:v>91</c:v>
                </c:pt>
                <c:pt idx="2">
                  <c:v>92</c:v>
                </c:pt>
                <c:pt idx="3">
                  <c:v>93</c:v>
                </c:pt>
                <c:pt idx="4">
                  <c:v>94</c:v>
                </c:pt>
                <c:pt idx="5">
                  <c:v>95</c:v>
                </c:pt>
                <c:pt idx="6">
                  <c:v>96</c:v>
                </c:pt>
                <c:pt idx="7">
                  <c:v>97</c:v>
                </c:pt>
                <c:pt idx="8">
                  <c:v>98</c:v>
                </c:pt>
                <c:pt idx="9">
                  <c:v>99</c:v>
                </c:pt>
                <c:pt idx="10">
                  <c:v>00</c:v>
                </c:pt>
                <c:pt idx="11">
                  <c:v>01</c:v>
                </c:pt>
                <c:pt idx="12">
                  <c:v>02</c:v>
                </c:pt>
                <c:pt idx="13">
                  <c:v>03</c:v>
                </c:pt>
                <c:pt idx="14">
                  <c:v>04</c:v>
                </c:pt>
                <c:pt idx="15">
                  <c:v>05</c:v>
                </c:pt>
                <c:pt idx="16">
                  <c:v>06</c:v>
                </c:pt>
                <c:pt idx="17">
                  <c:v>07</c:v>
                </c:pt>
                <c:pt idx="18">
                  <c:v>08</c:v>
                </c:pt>
                <c:pt idx="19">
                  <c:v>09</c:v>
                </c:pt>
                <c:pt idx="20">
                  <c:v>10</c:v>
                </c:pt>
                <c:pt idx="21">
                  <c:v>11</c:v>
                </c:pt>
                <c:pt idx="22">
                  <c:v>12</c:v>
                </c:pt>
                <c:pt idx="23">
                  <c:v>13</c:v>
                </c:pt>
                <c:pt idx="24">
                  <c:v>14P</c:v>
                </c:pt>
              </c:strCache>
            </c:strRef>
          </c:cat>
          <c:val>
            <c:numRef>
              <c:f>Sheet1!$B$2:$B$26</c:f>
              <c:numCache>
                <c:formatCode>0.000</c:formatCode>
                <c:ptCount val="25"/>
                <c:pt idx="0">
                  <c:v>30.996355121000001</c:v>
                </c:pt>
                <c:pt idx="1">
                  <c:v>31.316294560999999</c:v>
                </c:pt>
                <c:pt idx="2">
                  <c:v>29.753761604000001</c:v>
                </c:pt>
                <c:pt idx="3">
                  <c:v>30.505050416</c:v>
                </c:pt>
                <c:pt idx="4">
                  <c:v>29.077386128000001</c:v>
                </c:pt>
                <c:pt idx="5">
                  <c:v>26.321967000000001</c:v>
                </c:pt>
                <c:pt idx="6">
                  <c:v>25.202254229000001</c:v>
                </c:pt>
                <c:pt idx="7">
                  <c:v>24.183790124000001</c:v>
                </c:pt>
                <c:pt idx="8">
                  <c:v>23.294640043000001</c:v>
                </c:pt>
                <c:pt idx="9">
                  <c:v>22.304646870999999</c:v>
                </c:pt>
                <c:pt idx="10">
                  <c:v>24.956931406999999</c:v>
                </c:pt>
                <c:pt idx="11">
                  <c:v>26.133928442000002</c:v>
                </c:pt>
                <c:pt idx="12">
                  <c:v>29.249614615000002</c:v>
                </c:pt>
                <c:pt idx="13">
                  <c:v>31.117596655999996</c:v>
                </c:pt>
                <c:pt idx="14">
                  <c:v>34.662006891000004</c:v>
                </c:pt>
                <c:pt idx="15">
                  <c:v>37.784561175999997</c:v>
                </c:pt>
                <c:pt idx="16">
                  <c:v>38.611554639999994</c:v>
                </c:pt>
                <c:pt idx="17">
                  <c:v>37.587669666999993</c:v>
                </c:pt>
                <c:pt idx="18">
                  <c:v>33.755330207999997</c:v>
                </c:pt>
                <c:pt idx="19">
                  <c:v>30.3</c:v>
                </c:pt>
                <c:pt idx="20">
                  <c:v>29.9</c:v>
                </c:pt>
                <c:pt idx="21">
                  <c:v>32.299999999999997</c:v>
                </c:pt>
                <c:pt idx="22">
                  <c:v>35.1</c:v>
                </c:pt>
                <c:pt idx="23">
                  <c:v>36.9</c:v>
                </c:pt>
                <c:pt idx="24">
                  <c:v>38.5</c:v>
                </c:pt>
              </c:numCache>
            </c:numRef>
          </c:val>
        </c:ser>
        <c:ser>
          <c:idx val="2"/>
          <c:order val="1"/>
          <c:tx>
            <c:strRef>
              <c:f>Sheet1!$C$1</c:f>
              <c:strCache>
                <c:ptCount val="1"/>
                <c:pt idx="0">
                  <c:v>State Funds ($ B)</c:v>
                </c:pt>
              </c:strCache>
            </c:strRef>
          </c:tx>
          <c:spPr>
            <a:solidFill>
              <a:schemeClr val="accent6"/>
            </a:solidFill>
          </c:spPr>
          <c:invertIfNegative val="0"/>
          <c:dPt>
            <c:idx val="19"/>
            <c:invertIfNegative val="0"/>
            <c:bubble3D val="0"/>
            <c:spPr>
              <a:solidFill>
                <a:schemeClr val="accent6"/>
              </a:solidFill>
              <a:ln>
                <a:solidFill>
                  <a:schemeClr val="accent2"/>
                </a:solidFill>
              </a:ln>
            </c:spPr>
          </c:dPt>
          <c:dPt>
            <c:idx val="22"/>
            <c:invertIfNegative val="0"/>
            <c:bubble3D val="0"/>
          </c:dPt>
          <c:dPt>
            <c:idx val="23"/>
            <c:invertIfNegative val="0"/>
            <c:bubble3D val="0"/>
          </c:dPt>
          <c:dPt>
            <c:idx val="24"/>
            <c:invertIfNegative val="0"/>
            <c:bubble3D val="0"/>
            <c:spPr>
              <a:solidFill>
                <a:schemeClr val="accent6">
                  <a:lumMod val="60000"/>
                  <a:lumOff val="40000"/>
                </a:schemeClr>
              </a:solidFill>
            </c:spPr>
          </c:dPt>
          <c:cat>
            <c:strRef>
              <c:f>Sheet1!$A$2:$A$26</c:f>
              <c:strCache>
                <c:ptCount val="25"/>
                <c:pt idx="0">
                  <c:v>90</c:v>
                </c:pt>
                <c:pt idx="1">
                  <c:v>91</c:v>
                </c:pt>
                <c:pt idx="2">
                  <c:v>92</c:v>
                </c:pt>
                <c:pt idx="3">
                  <c:v>93</c:v>
                </c:pt>
                <c:pt idx="4">
                  <c:v>94</c:v>
                </c:pt>
                <c:pt idx="5">
                  <c:v>95</c:v>
                </c:pt>
                <c:pt idx="6">
                  <c:v>96</c:v>
                </c:pt>
                <c:pt idx="7">
                  <c:v>97</c:v>
                </c:pt>
                <c:pt idx="8">
                  <c:v>98</c:v>
                </c:pt>
                <c:pt idx="9">
                  <c:v>99</c:v>
                </c:pt>
                <c:pt idx="10">
                  <c:v>00</c:v>
                </c:pt>
                <c:pt idx="11">
                  <c:v>01</c:v>
                </c:pt>
                <c:pt idx="12">
                  <c:v>02</c:v>
                </c:pt>
                <c:pt idx="13">
                  <c:v>03</c:v>
                </c:pt>
                <c:pt idx="14">
                  <c:v>04</c:v>
                </c:pt>
                <c:pt idx="15">
                  <c:v>05</c:v>
                </c:pt>
                <c:pt idx="16">
                  <c:v>06</c:v>
                </c:pt>
                <c:pt idx="17">
                  <c:v>07</c:v>
                </c:pt>
                <c:pt idx="18">
                  <c:v>08</c:v>
                </c:pt>
                <c:pt idx="19">
                  <c:v>09</c:v>
                </c:pt>
                <c:pt idx="20">
                  <c:v>10</c:v>
                </c:pt>
                <c:pt idx="21">
                  <c:v>11</c:v>
                </c:pt>
                <c:pt idx="22">
                  <c:v>12</c:v>
                </c:pt>
                <c:pt idx="23">
                  <c:v>13</c:v>
                </c:pt>
                <c:pt idx="24">
                  <c:v>14P</c:v>
                </c:pt>
              </c:strCache>
            </c:strRef>
          </c:cat>
          <c:val>
            <c:numRef>
              <c:f>Sheet1!$C$2:$C$26</c:f>
              <c:numCache>
                <c:formatCode>0.000</c:formatCode>
                <c:ptCount val="25"/>
                <c:pt idx="0">
                  <c:v>4.3</c:v>
                </c:pt>
                <c:pt idx="1">
                  <c:v>4.4000000000000004</c:v>
                </c:pt>
                <c:pt idx="2">
                  <c:v>4.5</c:v>
                </c:pt>
                <c:pt idx="3">
                  <c:v>4.9000000000000004</c:v>
                </c:pt>
                <c:pt idx="4">
                  <c:v>4.5</c:v>
                </c:pt>
                <c:pt idx="5">
                  <c:v>3.8</c:v>
                </c:pt>
                <c:pt idx="6">
                  <c:v>3.3</c:v>
                </c:pt>
                <c:pt idx="7">
                  <c:v>2.6816056490000002</c:v>
                </c:pt>
                <c:pt idx="8">
                  <c:v>2.644896573</c:v>
                </c:pt>
                <c:pt idx="9">
                  <c:v>2.702384602</c:v>
                </c:pt>
                <c:pt idx="10">
                  <c:v>3.6824865689999999</c:v>
                </c:pt>
                <c:pt idx="11">
                  <c:v>6.0117218489999997</c:v>
                </c:pt>
                <c:pt idx="12">
                  <c:v>8.4210921709999997</c:v>
                </c:pt>
                <c:pt idx="13">
                  <c:v>11.156217815</c:v>
                </c:pt>
                <c:pt idx="14">
                  <c:v>11.819045130999999</c:v>
                </c:pt>
                <c:pt idx="15">
                  <c:v>10.065</c:v>
                </c:pt>
                <c:pt idx="16">
                  <c:v>7.8433660380000001</c:v>
                </c:pt>
                <c:pt idx="17">
                  <c:v>6.7283254809999997</c:v>
                </c:pt>
                <c:pt idx="18">
                  <c:v>5.5453181000000002</c:v>
                </c:pt>
                <c:pt idx="19">
                  <c:v>4.3</c:v>
                </c:pt>
                <c:pt idx="20">
                  <c:v>3.9</c:v>
                </c:pt>
                <c:pt idx="21">
                  <c:v>4.0999999999999996</c:v>
                </c:pt>
                <c:pt idx="22">
                  <c:v>4.4000000000000004</c:v>
                </c:pt>
                <c:pt idx="23">
                  <c:v>4.9000000000000004</c:v>
                </c:pt>
                <c:pt idx="24">
                  <c:v>5.7</c:v>
                </c:pt>
              </c:numCache>
            </c:numRef>
          </c:val>
        </c:ser>
        <c:dLbls>
          <c:showLegendKey val="0"/>
          <c:showVal val="0"/>
          <c:showCatName val="0"/>
          <c:showSerName val="0"/>
          <c:showPercent val="0"/>
          <c:showBubbleSize val="0"/>
        </c:dLbls>
        <c:gapWidth val="20"/>
        <c:overlap val="100"/>
        <c:axId val="263458000"/>
        <c:axId val="263456432"/>
      </c:barChart>
      <c:lineChart>
        <c:grouping val="standard"/>
        <c:varyColors val="0"/>
        <c:ser>
          <c:idx val="3"/>
          <c:order val="2"/>
          <c:tx>
            <c:strRef>
              <c:f>Sheet1!$D$1</c:f>
              <c:strCache>
                <c:ptCount val="1"/>
                <c:pt idx="0">
                  <c:v>Label Placeholder</c:v>
                </c:pt>
              </c:strCache>
            </c:strRef>
          </c:tx>
          <c:spPr>
            <a:ln>
              <a:noFill/>
            </a:ln>
          </c:spPr>
          <c:marker>
            <c:symbol val="none"/>
          </c:marker>
          <c:dLbls>
            <c:dLbl>
              <c:idx val="18"/>
              <c:numFmt formatCode="#,##0.0" sourceLinked="0"/>
              <c:spPr/>
              <c:txPr>
                <a:bodyPr/>
                <a:lstStyle/>
                <a:p>
                  <a:pPr>
                    <a:defRPr sz="1200" b="1" baseline="0">
                      <a:latin typeface="Arial" pitchFamily="34" charset="0"/>
                      <a:cs typeface="Arial" pitchFamily="34" charset="0"/>
                    </a:defRPr>
                  </a:pPr>
                  <a:endParaRPr lang="en-US"/>
                </a:p>
              </c:txPr>
              <c:dLblPos val="t"/>
              <c:showLegendKey val="0"/>
              <c:showVal val="1"/>
              <c:showCatName val="0"/>
              <c:showSerName val="0"/>
              <c:showPercent val="0"/>
              <c:showBubbleSize val="0"/>
            </c:dLbl>
            <c:numFmt formatCode="#,##0.0" sourceLinked="0"/>
            <c:spPr>
              <a:noFill/>
              <a:ln>
                <a:noFill/>
              </a:ln>
              <a:effectLst/>
            </c:spPr>
            <c:txPr>
              <a:bodyPr/>
              <a:lstStyle/>
              <a:p>
                <a:pPr>
                  <a:defRPr sz="1200" b="1">
                    <a:latin typeface="Arial" pitchFamily="34" charset="0"/>
                    <a:cs typeface="Arial"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Sheet1!$A$2:$A$26</c:f>
              <c:strCache>
                <c:ptCount val="25"/>
                <c:pt idx="0">
                  <c:v>90</c:v>
                </c:pt>
                <c:pt idx="1">
                  <c:v>91</c:v>
                </c:pt>
                <c:pt idx="2">
                  <c:v>92</c:v>
                </c:pt>
                <c:pt idx="3">
                  <c:v>93</c:v>
                </c:pt>
                <c:pt idx="4">
                  <c:v>94</c:v>
                </c:pt>
                <c:pt idx="5">
                  <c:v>95</c:v>
                </c:pt>
                <c:pt idx="6">
                  <c:v>96</c:v>
                </c:pt>
                <c:pt idx="7">
                  <c:v>97</c:v>
                </c:pt>
                <c:pt idx="8">
                  <c:v>98</c:v>
                </c:pt>
                <c:pt idx="9">
                  <c:v>99</c:v>
                </c:pt>
                <c:pt idx="10">
                  <c:v>00</c:v>
                </c:pt>
                <c:pt idx="11">
                  <c:v>01</c:v>
                </c:pt>
                <c:pt idx="12">
                  <c:v>02</c:v>
                </c:pt>
                <c:pt idx="13">
                  <c:v>03</c:v>
                </c:pt>
                <c:pt idx="14">
                  <c:v>04</c:v>
                </c:pt>
                <c:pt idx="15">
                  <c:v>05</c:v>
                </c:pt>
                <c:pt idx="16">
                  <c:v>06</c:v>
                </c:pt>
                <c:pt idx="17">
                  <c:v>07</c:v>
                </c:pt>
                <c:pt idx="18">
                  <c:v>08</c:v>
                </c:pt>
                <c:pt idx="19">
                  <c:v>09</c:v>
                </c:pt>
                <c:pt idx="20">
                  <c:v>10</c:v>
                </c:pt>
                <c:pt idx="21">
                  <c:v>11</c:v>
                </c:pt>
                <c:pt idx="22">
                  <c:v>12</c:v>
                </c:pt>
                <c:pt idx="23">
                  <c:v>13</c:v>
                </c:pt>
                <c:pt idx="24">
                  <c:v>14P</c:v>
                </c:pt>
              </c:strCache>
            </c:strRef>
          </c:cat>
          <c:val>
            <c:numRef>
              <c:f>Sheet1!$D$2:$D$26</c:f>
              <c:numCache>
                <c:formatCode>0.000</c:formatCode>
                <c:ptCount val="25"/>
                <c:pt idx="0">
                  <c:v>35.299999999999997</c:v>
                </c:pt>
                <c:pt idx="1">
                  <c:v>35.700000000000003</c:v>
                </c:pt>
                <c:pt idx="2">
                  <c:v>34.299999999999997</c:v>
                </c:pt>
                <c:pt idx="3">
                  <c:v>35.4</c:v>
                </c:pt>
                <c:pt idx="4">
                  <c:v>33.6</c:v>
                </c:pt>
                <c:pt idx="5">
                  <c:v>30.1</c:v>
                </c:pt>
                <c:pt idx="6">
                  <c:v>28.5</c:v>
                </c:pt>
                <c:pt idx="7">
                  <c:v>26.865395773000003</c:v>
                </c:pt>
                <c:pt idx="8">
                  <c:v>25.939536616000002</c:v>
                </c:pt>
                <c:pt idx="9">
                  <c:v>25.007031472999998</c:v>
                </c:pt>
                <c:pt idx="10">
                  <c:v>28.639417975999997</c:v>
                </c:pt>
                <c:pt idx="11">
                  <c:v>32.145650291000003</c:v>
                </c:pt>
                <c:pt idx="12">
                  <c:v>37.670706786000004</c:v>
                </c:pt>
                <c:pt idx="13">
                  <c:v>42.273814470999994</c:v>
                </c:pt>
                <c:pt idx="14">
                  <c:v>46.481052022</c:v>
                </c:pt>
                <c:pt idx="15">
                  <c:v>47.849561175999995</c:v>
                </c:pt>
                <c:pt idx="16">
                  <c:v>46.454920677999993</c:v>
                </c:pt>
                <c:pt idx="17">
                  <c:v>44.315995147999992</c:v>
                </c:pt>
                <c:pt idx="18">
                  <c:v>39.300648308</c:v>
                </c:pt>
                <c:pt idx="19">
                  <c:v>34.6</c:v>
                </c:pt>
                <c:pt idx="20">
                  <c:v>33.799999999999997</c:v>
                </c:pt>
                <c:pt idx="21">
                  <c:v>36.4</c:v>
                </c:pt>
                <c:pt idx="22">
                  <c:v>39.5</c:v>
                </c:pt>
                <c:pt idx="23">
                  <c:v>41.8</c:v>
                </c:pt>
                <c:pt idx="24">
                  <c:v>44.2</c:v>
                </c:pt>
              </c:numCache>
            </c:numRef>
          </c:val>
          <c:smooth val="0"/>
        </c:ser>
        <c:ser>
          <c:idx val="1"/>
          <c:order val="3"/>
          <c:tx>
            <c:strRef>
              <c:f>Sheet1!$E$1</c:f>
              <c:strCache>
                <c:ptCount val="1"/>
                <c:pt idx="0">
                  <c:v>AVG</c:v>
                </c:pt>
              </c:strCache>
            </c:strRef>
          </c:tx>
          <c:spPr>
            <a:ln w="28024">
              <a:noFill/>
            </a:ln>
          </c:spPr>
          <c:marker>
            <c:symbol val="none"/>
          </c:marker>
          <c:cat>
            <c:strRef>
              <c:f>Sheet1!$A$2:$A$26</c:f>
              <c:strCache>
                <c:ptCount val="25"/>
                <c:pt idx="0">
                  <c:v>90</c:v>
                </c:pt>
                <c:pt idx="1">
                  <c:v>91</c:v>
                </c:pt>
                <c:pt idx="2">
                  <c:v>92</c:v>
                </c:pt>
                <c:pt idx="3">
                  <c:v>93</c:v>
                </c:pt>
                <c:pt idx="4">
                  <c:v>94</c:v>
                </c:pt>
                <c:pt idx="5">
                  <c:v>95</c:v>
                </c:pt>
                <c:pt idx="6">
                  <c:v>96</c:v>
                </c:pt>
                <c:pt idx="7">
                  <c:v>97</c:v>
                </c:pt>
                <c:pt idx="8">
                  <c:v>98</c:v>
                </c:pt>
                <c:pt idx="9">
                  <c:v>99</c:v>
                </c:pt>
                <c:pt idx="10">
                  <c:v>00</c:v>
                </c:pt>
                <c:pt idx="11">
                  <c:v>01</c:v>
                </c:pt>
                <c:pt idx="12">
                  <c:v>02</c:v>
                </c:pt>
                <c:pt idx="13">
                  <c:v>03</c:v>
                </c:pt>
                <c:pt idx="14">
                  <c:v>04</c:v>
                </c:pt>
                <c:pt idx="15">
                  <c:v>05</c:v>
                </c:pt>
                <c:pt idx="16">
                  <c:v>06</c:v>
                </c:pt>
                <c:pt idx="17">
                  <c:v>07</c:v>
                </c:pt>
                <c:pt idx="18">
                  <c:v>08</c:v>
                </c:pt>
                <c:pt idx="19">
                  <c:v>09</c:v>
                </c:pt>
                <c:pt idx="20">
                  <c:v>10</c:v>
                </c:pt>
                <c:pt idx="21">
                  <c:v>11</c:v>
                </c:pt>
                <c:pt idx="22">
                  <c:v>12</c:v>
                </c:pt>
                <c:pt idx="23">
                  <c:v>13</c:v>
                </c:pt>
                <c:pt idx="24">
                  <c:v>14P</c:v>
                </c:pt>
              </c:strCache>
            </c:strRef>
          </c:cat>
          <c:val>
            <c:numRef>
              <c:f>Sheet1!$E$2:$E$26</c:f>
              <c:numCache>
                <c:formatCode>0.000</c:formatCode>
                <c:ptCount val="25"/>
                <c:pt idx="0">
                  <c:v>29.621833333333331</c:v>
                </c:pt>
                <c:pt idx="1">
                  <c:v>29.621833333333331</c:v>
                </c:pt>
                <c:pt idx="2">
                  <c:v>29.621833333333331</c:v>
                </c:pt>
                <c:pt idx="3">
                  <c:v>29.621833333333331</c:v>
                </c:pt>
                <c:pt idx="4">
                  <c:v>29.621833333333331</c:v>
                </c:pt>
                <c:pt idx="5">
                  <c:v>29.621833333333331</c:v>
                </c:pt>
                <c:pt idx="6">
                  <c:v>29.621833333333331</c:v>
                </c:pt>
                <c:pt idx="7">
                  <c:v>29.621833333333331</c:v>
                </c:pt>
                <c:pt idx="8">
                  <c:v>29.621833333333331</c:v>
                </c:pt>
                <c:pt idx="9">
                  <c:v>29.621833333333331</c:v>
                </c:pt>
                <c:pt idx="10">
                  <c:v>29.621833333333331</c:v>
                </c:pt>
                <c:pt idx="11">
                  <c:v>29.621833333333331</c:v>
                </c:pt>
                <c:pt idx="12">
                  <c:v>29.621833333333331</c:v>
                </c:pt>
                <c:pt idx="13">
                  <c:v>29.621833333333331</c:v>
                </c:pt>
                <c:pt idx="14">
                  <c:v>29.621833333333331</c:v>
                </c:pt>
                <c:pt idx="15">
                  <c:v>29.621833333333331</c:v>
                </c:pt>
                <c:pt idx="16">
                  <c:v>29.621833333333331</c:v>
                </c:pt>
                <c:pt idx="17">
                  <c:v>29.621833333333331</c:v>
                </c:pt>
                <c:pt idx="18">
                  <c:v>29.621833333333331</c:v>
                </c:pt>
                <c:pt idx="19">
                  <c:v>29.622</c:v>
                </c:pt>
                <c:pt idx="20">
                  <c:v>29.622</c:v>
                </c:pt>
                <c:pt idx="21">
                  <c:v>29.622</c:v>
                </c:pt>
                <c:pt idx="22">
                  <c:v>29.622</c:v>
                </c:pt>
                <c:pt idx="23">
                  <c:v>29.622</c:v>
                </c:pt>
                <c:pt idx="24">
                  <c:v>29.622</c:v>
                </c:pt>
              </c:numCache>
            </c:numRef>
          </c:val>
          <c:smooth val="0"/>
        </c:ser>
        <c:dLbls>
          <c:showLegendKey val="0"/>
          <c:showVal val="0"/>
          <c:showCatName val="0"/>
          <c:showSerName val="0"/>
          <c:showPercent val="0"/>
          <c:showBubbleSize val="0"/>
        </c:dLbls>
        <c:marker val="1"/>
        <c:smooth val="0"/>
        <c:axId val="263458000"/>
        <c:axId val="263456432"/>
      </c:lineChart>
      <c:catAx>
        <c:axId val="263458000"/>
        <c:scaling>
          <c:orientation val="minMax"/>
        </c:scaling>
        <c:delete val="0"/>
        <c:axPos val="b"/>
        <c:numFmt formatCode="General" sourceLinked="1"/>
        <c:majorTickMark val="none"/>
        <c:minorTickMark val="none"/>
        <c:tickLblPos val="low"/>
        <c:spPr>
          <a:ln w="28024">
            <a:solidFill>
              <a:schemeClr val="bg1">
                <a:lumMod val="50000"/>
              </a:schemeClr>
            </a:solidFill>
          </a:ln>
        </c:spPr>
        <c:txPr>
          <a:bodyPr rot="0"/>
          <a:lstStyle/>
          <a:p>
            <a:pPr>
              <a:defRPr sz="1173" b="1">
                <a:latin typeface="Arial" pitchFamily="34" charset="0"/>
                <a:cs typeface="Arial" pitchFamily="34" charset="0"/>
              </a:defRPr>
            </a:pPr>
            <a:endParaRPr lang="en-US"/>
          </a:p>
        </c:txPr>
        <c:crossAx val="263456432"/>
        <c:crosses val="autoZero"/>
        <c:auto val="0"/>
        <c:lblAlgn val="ctr"/>
        <c:lblOffset val="100"/>
        <c:tickLblSkip val="1"/>
        <c:noMultiLvlLbl val="0"/>
      </c:catAx>
      <c:valAx>
        <c:axId val="263456432"/>
        <c:scaling>
          <c:orientation val="minMax"/>
          <c:max val="50"/>
          <c:min val="0"/>
        </c:scaling>
        <c:delete val="0"/>
        <c:axPos val="l"/>
        <c:numFmt formatCode="0" sourceLinked="0"/>
        <c:majorTickMark val="none"/>
        <c:minorTickMark val="none"/>
        <c:tickLblPos val="low"/>
        <c:spPr>
          <a:ln w="28024">
            <a:solidFill>
              <a:schemeClr val="bg1">
                <a:lumMod val="50000"/>
              </a:schemeClr>
            </a:solidFill>
          </a:ln>
        </c:spPr>
        <c:txPr>
          <a:bodyPr/>
          <a:lstStyle/>
          <a:p>
            <a:pPr>
              <a:defRPr sz="1573" b="1">
                <a:latin typeface="Arial" pitchFamily="34" charset="0"/>
                <a:cs typeface="Arial" pitchFamily="34" charset="0"/>
              </a:defRPr>
            </a:pPr>
            <a:endParaRPr lang="en-US"/>
          </a:p>
        </c:txPr>
        <c:crossAx val="263458000"/>
        <c:crosses val="autoZero"/>
        <c:crossBetween val="between"/>
        <c:majorUnit val="10"/>
      </c:valAx>
      <c:spPr>
        <a:noFill/>
        <a:ln w="25363">
          <a:noFill/>
        </a:ln>
      </c:spPr>
    </c:plotArea>
    <c:legend>
      <c:legendPos val="r"/>
      <c:legendEntry>
        <c:idx val="2"/>
        <c:delete val="1"/>
      </c:legendEntry>
      <c:legendEntry>
        <c:idx val="3"/>
        <c:delete val="1"/>
      </c:legendEntry>
      <c:layout>
        <c:manualLayout>
          <c:xMode val="edge"/>
          <c:yMode val="edge"/>
          <c:x val="6.6474320890547584E-2"/>
          <c:y val="3.1575324607604018E-2"/>
          <c:w val="0.29913829315438417"/>
          <c:h val="0.13509122617950906"/>
        </c:manualLayout>
      </c:layout>
      <c:overlay val="1"/>
      <c:txPr>
        <a:bodyPr/>
        <a:lstStyle/>
        <a:p>
          <a:pPr>
            <a:defRPr sz="1373" b="1">
              <a:latin typeface="Arial" pitchFamily="34" charset="0"/>
              <a:cs typeface="Arial" pitchFamily="34" charset="0"/>
            </a:defRPr>
          </a:pPr>
          <a:endParaRPr lang="en-US"/>
        </a:p>
      </c:txPr>
    </c:legend>
    <c:plotVisOnly val="1"/>
    <c:dispBlanksAs val="gap"/>
    <c:showDLblsOverMax val="0"/>
  </c:chart>
  <c:txPr>
    <a:bodyPr/>
    <a:lstStyle/>
    <a:p>
      <a:pPr>
        <a:defRPr sz="176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1105217140832474E-2"/>
          <c:y val="3.4098667589344503E-2"/>
          <c:w val="0.93040188886645558"/>
          <c:h val="0.86296741032373536"/>
        </c:manualLayout>
      </c:layout>
      <c:barChart>
        <c:barDir val="col"/>
        <c:grouping val="clustered"/>
        <c:varyColors val="0"/>
        <c:ser>
          <c:idx val="0"/>
          <c:order val="0"/>
          <c:tx>
            <c:strRef>
              <c:f>Chart!$B$1</c:f>
              <c:strCache>
                <c:ptCount val="1"/>
                <c:pt idx="0">
                  <c:v>Indicated</c:v>
                </c:pt>
              </c:strCache>
            </c:strRef>
          </c:tx>
          <c:spPr>
            <a:ln w="6350">
              <a:solidFill>
                <a:srgbClr val="0F5173"/>
              </a:solidFill>
            </a:ln>
          </c:spPr>
          <c:invertIfNegative val="0"/>
          <c:dPt>
            <c:idx val="19"/>
            <c:invertIfNegative val="0"/>
            <c:bubble3D val="0"/>
            <c:spPr>
              <a:solidFill>
                <a:srgbClr val="0F5173"/>
              </a:solidFill>
              <a:ln w="6350">
                <a:solidFill>
                  <a:srgbClr val="0F5173"/>
                </a:solidFill>
              </a:ln>
            </c:spPr>
          </c:dPt>
          <c:dLbls>
            <c:dLbl>
              <c:idx val="19"/>
              <c:numFmt formatCode="#,##0.0" sourceLinked="0"/>
              <c:spPr/>
              <c:txPr>
                <a:bodyPr/>
                <a:lstStyle/>
                <a:p>
                  <a:pPr>
                    <a:defRPr sz="1200" b="1">
                      <a:latin typeface="Arial" pitchFamily="34" charset="0"/>
                      <a:cs typeface="Arial" pitchFamily="34" charset="0"/>
                    </a:defRPr>
                  </a:pPr>
                  <a:endParaRPr lang="en-US"/>
                </a:p>
              </c:txPr>
              <c:showLegendKey val="0"/>
              <c:showVal val="1"/>
              <c:showCatName val="0"/>
              <c:showSerName val="0"/>
              <c:showPercent val="0"/>
              <c:showBubbleSize val="0"/>
            </c:dLbl>
            <c:dLbl>
              <c:idx val="20"/>
              <c:numFmt formatCode="#,##0" sourceLinked="0"/>
              <c:spPr/>
              <c:txPr>
                <a:bodyPr/>
                <a:lstStyle/>
                <a:p>
                  <a:pPr>
                    <a:defRPr sz="1200" b="1">
                      <a:latin typeface="Arial" pitchFamily="34" charset="0"/>
                      <a:cs typeface="Arial" pitchFamily="34" charset="0"/>
                    </a:defRPr>
                  </a:pPr>
                  <a:endParaRPr lang="en-US"/>
                </a:p>
              </c:txPr>
              <c:showLegendKey val="0"/>
              <c:showVal val="1"/>
              <c:showCatName val="0"/>
              <c:showSerName val="0"/>
              <c:showPercent val="0"/>
              <c:showBubbleSize val="0"/>
            </c:dLbl>
            <c:numFmt formatCode="#,##0.0" sourceLinked="0"/>
            <c:spPr>
              <a:noFill/>
              <a:ln>
                <a:noFill/>
              </a:ln>
              <a:effectLst/>
            </c:spPr>
            <c:txPr>
              <a:bodyPr/>
              <a:lstStyle/>
              <a:p>
                <a:pPr>
                  <a:defRPr sz="1200" b="1">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Chart!$A$3:$A$25</c:f>
              <c:strCache>
                <c:ptCount val="23"/>
                <c:pt idx="0">
                  <c:v>92</c:v>
                </c:pt>
                <c:pt idx="1">
                  <c:v>93</c:v>
                </c:pt>
                <c:pt idx="2">
                  <c:v>94</c:v>
                </c:pt>
                <c:pt idx="3">
                  <c:v>95</c:v>
                </c:pt>
                <c:pt idx="4">
                  <c:v>96</c:v>
                </c:pt>
                <c:pt idx="5">
                  <c:v>97</c:v>
                </c:pt>
                <c:pt idx="6">
                  <c:v>98</c:v>
                </c:pt>
                <c:pt idx="7">
                  <c:v>99</c:v>
                </c:pt>
                <c:pt idx="8">
                  <c:v>00</c:v>
                </c:pt>
                <c:pt idx="9">
                  <c:v>01</c:v>
                </c:pt>
                <c:pt idx="10">
                  <c:v>02</c:v>
                </c:pt>
                <c:pt idx="11">
                  <c:v>03</c:v>
                </c:pt>
                <c:pt idx="12">
                  <c:v>04</c:v>
                </c:pt>
                <c:pt idx="13">
                  <c:v>05</c:v>
                </c:pt>
                <c:pt idx="14">
                  <c:v>06</c:v>
                </c:pt>
                <c:pt idx="15">
                  <c:v>07</c:v>
                </c:pt>
                <c:pt idx="16">
                  <c:v>08</c:v>
                </c:pt>
                <c:pt idx="17">
                  <c:v>09</c:v>
                </c:pt>
                <c:pt idx="18">
                  <c:v>10</c:v>
                </c:pt>
                <c:pt idx="19">
                  <c:v>11</c:v>
                </c:pt>
                <c:pt idx="20">
                  <c:v>12</c:v>
                </c:pt>
                <c:pt idx="21">
                  <c:v>13</c:v>
                </c:pt>
                <c:pt idx="22">
                  <c:v>14p</c:v>
                </c:pt>
              </c:strCache>
            </c:strRef>
          </c:cat>
          <c:val>
            <c:numRef>
              <c:f>Chart!$B$3:$B$25</c:f>
              <c:numCache>
                <c:formatCode>General</c:formatCode>
                <c:ptCount val="23"/>
                <c:pt idx="0">
                  <c:v>-4.3999999999999995</c:v>
                </c:pt>
                <c:pt idx="1">
                  <c:v>-9.1999999999999993</c:v>
                </c:pt>
                <c:pt idx="2">
                  <c:v>0.3</c:v>
                </c:pt>
                <c:pt idx="3">
                  <c:v>-6.5</c:v>
                </c:pt>
                <c:pt idx="4">
                  <c:v>-4.5</c:v>
                </c:pt>
                <c:pt idx="5">
                  <c:v>0.5</c:v>
                </c:pt>
                <c:pt idx="6">
                  <c:v>-3.9</c:v>
                </c:pt>
                <c:pt idx="7">
                  <c:v>-2.2999999999999998</c:v>
                </c:pt>
                <c:pt idx="8">
                  <c:v>-4.5</c:v>
                </c:pt>
                <c:pt idx="9">
                  <c:v>-6.899999999999995</c:v>
                </c:pt>
                <c:pt idx="10">
                  <c:v>-4.5</c:v>
                </c:pt>
                <c:pt idx="11">
                  <c:v>-4.1000000000000005</c:v>
                </c:pt>
                <c:pt idx="12">
                  <c:v>-3.6999999999999997</c:v>
                </c:pt>
                <c:pt idx="13">
                  <c:v>-6.6000000000000005</c:v>
                </c:pt>
                <c:pt idx="14">
                  <c:v>-4.5</c:v>
                </c:pt>
                <c:pt idx="15">
                  <c:v>-2.1999999999999997</c:v>
                </c:pt>
                <c:pt idx="16">
                  <c:v>-4.3</c:v>
                </c:pt>
                <c:pt idx="17">
                  <c:v>-4.9000000000000004</c:v>
                </c:pt>
                <c:pt idx="18">
                  <c:v>10.6</c:v>
                </c:pt>
                <c:pt idx="19" formatCode="0.0">
                  <c:v>-3.8</c:v>
                </c:pt>
                <c:pt idx="20">
                  <c:v>-5.7</c:v>
                </c:pt>
                <c:pt idx="21">
                  <c:v>-2.9</c:v>
                </c:pt>
                <c:pt idx="22">
                  <c:v>-2</c:v>
                </c:pt>
              </c:numCache>
            </c:numRef>
          </c:val>
        </c:ser>
        <c:dLbls>
          <c:showLegendKey val="0"/>
          <c:showVal val="0"/>
          <c:showCatName val="0"/>
          <c:showSerName val="0"/>
          <c:showPercent val="0"/>
          <c:showBubbleSize val="0"/>
        </c:dLbls>
        <c:gapWidth val="80"/>
        <c:axId val="263460744"/>
        <c:axId val="263458392"/>
      </c:barChart>
      <c:barChart>
        <c:barDir val="col"/>
        <c:grouping val="stacked"/>
        <c:varyColors val="0"/>
        <c:ser>
          <c:idx val="1"/>
          <c:order val="1"/>
          <c:tx>
            <c:strRef>
              <c:f>Chart!$C$1</c:f>
              <c:strCache>
                <c:ptCount val="1"/>
                <c:pt idx="0">
                  <c:v>Adjusted*</c:v>
                </c:pt>
              </c:strCache>
            </c:strRef>
          </c:tx>
          <c:spPr>
            <a:solidFill>
              <a:srgbClr val="0F5173">
                <a:lumMod val="20000"/>
                <a:lumOff val="80000"/>
              </a:srgbClr>
            </a:solidFill>
            <a:ln w="6350">
              <a:solidFill>
                <a:srgbClr val="0F5173"/>
              </a:solidFill>
            </a:ln>
          </c:spPr>
          <c:invertIfNegative val="0"/>
          <c:dLbls>
            <c:dLbl>
              <c:idx val="20"/>
              <c:layout>
                <c:manualLayout>
                  <c:x val="0"/>
                  <c:y val="-2.6729031600871201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1">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Chart!$A$3:$A$25</c:f>
              <c:strCache>
                <c:ptCount val="23"/>
                <c:pt idx="0">
                  <c:v>92</c:v>
                </c:pt>
                <c:pt idx="1">
                  <c:v>93</c:v>
                </c:pt>
                <c:pt idx="2">
                  <c:v>94</c:v>
                </c:pt>
                <c:pt idx="3">
                  <c:v>95</c:v>
                </c:pt>
                <c:pt idx="4">
                  <c:v>96</c:v>
                </c:pt>
                <c:pt idx="5">
                  <c:v>97</c:v>
                </c:pt>
                <c:pt idx="6">
                  <c:v>98</c:v>
                </c:pt>
                <c:pt idx="7">
                  <c:v>99</c:v>
                </c:pt>
                <c:pt idx="8">
                  <c:v>00</c:v>
                </c:pt>
                <c:pt idx="9">
                  <c:v>01</c:v>
                </c:pt>
                <c:pt idx="10">
                  <c:v>02</c:v>
                </c:pt>
                <c:pt idx="11">
                  <c:v>03</c:v>
                </c:pt>
                <c:pt idx="12">
                  <c:v>04</c:v>
                </c:pt>
                <c:pt idx="13">
                  <c:v>05</c:v>
                </c:pt>
                <c:pt idx="14">
                  <c:v>06</c:v>
                </c:pt>
                <c:pt idx="15">
                  <c:v>07</c:v>
                </c:pt>
                <c:pt idx="16">
                  <c:v>08</c:v>
                </c:pt>
                <c:pt idx="17">
                  <c:v>09</c:v>
                </c:pt>
                <c:pt idx="18">
                  <c:v>10</c:v>
                </c:pt>
                <c:pt idx="19">
                  <c:v>11</c:v>
                </c:pt>
                <c:pt idx="20">
                  <c:v>12</c:v>
                </c:pt>
                <c:pt idx="21">
                  <c:v>13</c:v>
                </c:pt>
                <c:pt idx="22">
                  <c:v>14p</c:v>
                </c:pt>
              </c:strCache>
            </c:strRef>
          </c:cat>
          <c:val>
            <c:numRef>
              <c:f>Chart!$C$3:$C$25</c:f>
              <c:numCache>
                <c:formatCode>General</c:formatCode>
                <c:ptCount val="23"/>
                <c:pt idx="18">
                  <c:v>3.6</c:v>
                </c:pt>
                <c:pt idx="19" formatCode="0.0">
                  <c:v>-0.8</c:v>
                </c:pt>
              </c:numCache>
            </c:numRef>
          </c:val>
        </c:ser>
        <c:dLbls>
          <c:showLegendKey val="0"/>
          <c:showVal val="0"/>
          <c:showCatName val="0"/>
          <c:showSerName val="0"/>
          <c:showPercent val="0"/>
          <c:showBubbleSize val="0"/>
        </c:dLbls>
        <c:gapWidth val="80"/>
        <c:axId val="263461528"/>
        <c:axId val="263461136"/>
      </c:barChart>
      <c:lineChart>
        <c:grouping val="standard"/>
        <c:varyColors val="0"/>
        <c:ser>
          <c:idx val="2"/>
          <c:order val="2"/>
          <c:tx>
            <c:strRef>
              <c:f>Chart!$D$1</c:f>
              <c:strCache>
                <c:ptCount val="1"/>
                <c:pt idx="0">
                  <c:v>Label Indicated</c:v>
                </c:pt>
              </c:strCache>
            </c:strRef>
          </c:tx>
          <c:spPr>
            <a:ln>
              <a:noFill/>
              <a:prstDash val="lgDash"/>
            </a:ln>
          </c:spPr>
          <c:marker>
            <c:symbol val="none"/>
          </c:marker>
          <c:cat>
            <c:strRef>
              <c:f>Chart!$A$3:$A$25</c:f>
              <c:strCache>
                <c:ptCount val="23"/>
                <c:pt idx="0">
                  <c:v>92</c:v>
                </c:pt>
                <c:pt idx="1">
                  <c:v>93</c:v>
                </c:pt>
                <c:pt idx="2">
                  <c:v>94</c:v>
                </c:pt>
                <c:pt idx="3">
                  <c:v>95</c:v>
                </c:pt>
                <c:pt idx="4">
                  <c:v>96</c:v>
                </c:pt>
                <c:pt idx="5">
                  <c:v>97</c:v>
                </c:pt>
                <c:pt idx="6">
                  <c:v>98</c:v>
                </c:pt>
                <c:pt idx="7">
                  <c:v>99</c:v>
                </c:pt>
                <c:pt idx="8">
                  <c:v>00</c:v>
                </c:pt>
                <c:pt idx="9">
                  <c:v>01</c:v>
                </c:pt>
                <c:pt idx="10">
                  <c:v>02</c:v>
                </c:pt>
                <c:pt idx="11">
                  <c:v>03</c:v>
                </c:pt>
                <c:pt idx="12">
                  <c:v>04</c:v>
                </c:pt>
                <c:pt idx="13">
                  <c:v>05</c:v>
                </c:pt>
                <c:pt idx="14">
                  <c:v>06</c:v>
                </c:pt>
                <c:pt idx="15">
                  <c:v>07</c:v>
                </c:pt>
                <c:pt idx="16">
                  <c:v>08</c:v>
                </c:pt>
                <c:pt idx="17">
                  <c:v>09</c:v>
                </c:pt>
                <c:pt idx="18">
                  <c:v>10</c:v>
                </c:pt>
                <c:pt idx="19">
                  <c:v>11</c:v>
                </c:pt>
                <c:pt idx="20">
                  <c:v>12</c:v>
                </c:pt>
                <c:pt idx="21">
                  <c:v>13</c:v>
                </c:pt>
                <c:pt idx="22">
                  <c:v>14p</c:v>
                </c:pt>
              </c:strCache>
            </c:strRef>
          </c:cat>
          <c:val>
            <c:numRef>
              <c:f>Chart!$D$3:$D$25</c:f>
              <c:numCache>
                <c:formatCode>General</c:formatCode>
                <c:ptCount val="23"/>
                <c:pt idx="0">
                  <c:v>-4.3999999999999995</c:v>
                </c:pt>
                <c:pt idx="1">
                  <c:v>-9.1999999999999993</c:v>
                </c:pt>
                <c:pt idx="2">
                  <c:v>0.3</c:v>
                </c:pt>
                <c:pt idx="3">
                  <c:v>-6.5</c:v>
                </c:pt>
                <c:pt idx="4">
                  <c:v>-4.5</c:v>
                </c:pt>
                <c:pt idx="5">
                  <c:v>0.5</c:v>
                </c:pt>
                <c:pt idx="6">
                  <c:v>-3.9</c:v>
                </c:pt>
                <c:pt idx="7">
                  <c:v>-2.2999999999999998</c:v>
                </c:pt>
                <c:pt idx="8">
                  <c:v>-4.5</c:v>
                </c:pt>
                <c:pt idx="9">
                  <c:v>-6.899999999999995</c:v>
                </c:pt>
                <c:pt idx="10">
                  <c:v>-4.5</c:v>
                </c:pt>
                <c:pt idx="11">
                  <c:v>-4.1000000000000005</c:v>
                </c:pt>
                <c:pt idx="12">
                  <c:v>-3.6999999999999997</c:v>
                </c:pt>
                <c:pt idx="13">
                  <c:v>-6.6000000000000005</c:v>
                </c:pt>
                <c:pt idx="14">
                  <c:v>-4.5</c:v>
                </c:pt>
                <c:pt idx="15">
                  <c:v>-2.1</c:v>
                </c:pt>
                <c:pt idx="16">
                  <c:v>-4.1000000000000005</c:v>
                </c:pt>
                <c:pt idx="17">
                  <c:v>-5.5</c:v>
                </c:pt>
                <c:pt idx="18">
                  <c:v>10.6</c:v>
                </c:pt>
              </c:numCache>
            </c:numRef>
          </c:val>
          <c:smooth val="0"/>
        </c:ser>
        <c:ser>
          <c:idx val="3"/>
          <c:order val="3"/>
          <c:tx>
            <c:strRef>
              <c:f>Chart!$E$1</c:f>
              <c:strCache>
                <c:ptCount val="1"/>
                <c:pt idx="0">
                  <c:v>Label Adjusted</c:v>
                </c:pt>
              </c:strCache>
            </c:strRef>
          </c:tx>
          <c:spPr>
            <a:ln w="28575">
              <a:noFill/>
            </a:ln>
          </c:spPr>
          <c:marker>
            <c:symbol val="none"/>
          </c:marker>
          <c:cat>
            <c:strRef>
              <c:f>Chart!$A$3:$A$25</c:f>
              <c:strCache>
                <c:ptCount val="23"/>
                <c:pt idx="0">
                  <c:v>92</c:v>
                </c:pt>
                <c:pt idx="1">
                  <c:v>93</c:v>
                </c:pt>
                <c:pt idx="2">
                  <c:v>94</c:v>
                </c:pt>
                <c:pt idx="3">
                  <c:v>95</c:v>
                </c:pt>
                <c:pt idx="4">
                  <c:v>96</c:v>
                </c:pt>
                <c:pt idx="5">
                  <c:v>97</c:v>
                </c:pt>
                <c:pt idx="6">
                  <c:v>98</c:v>
                </c:pt>
                <c:pt idx="7">
                  <c:v>99</c:v>
                </c:pt>
                <c:pt idx="8">
                  <c:v>00</c:v>
                </c:pt>
                <c:pt idx="9">
                  <c:v>01</c:v>
                </c:pt>
                <c:pt idx="10">
                  <c:v>02</c:v>
                </c:pt>
                <c:pt idx="11">
                  <c:v>03</c:v>
                </c:pt>
                <c:pt idx="12">
                  <c:v>04</c:v>
                </c:pt>
                <c:pt idx="13">
                  <c:v>05</c:v>
                </c:pt>
                <c:pt idx="14">
                  <c:v>06</c:v>
                </c:pt>
                <c:pt idx="15">
                  <c:v>07</c:v>
                </c:pt>
                <c:pt idx="16">
                  <c:v>08</c:v>
                </c:pt>
                <c:pt idx="17">
                  <c:v>09</c:v>
                </c:pt>
                <c:pt idx="18">
                  <c:v>10</c:v>
                </c:pt>
                <c:pt idx="19">
                  <c:v>11</c:v>
                </c:pt>
                <c:pt idx="20">
                  <c:v>12</c:v>
                </c:pt>
                <c:pt idx="21">
                  <c:v>13</c:v>
                </c:pt>
                <c:pt idx="22">
                  <c:v>14p</c:v>
                </c:pt>
              </c:strCache>
            </c:strRef>
          </c:cat>
          <c:val>
            <c:numRef>
              <c:f>Chart!$E$3:$E$25</c:f>
              <c:numCache>
                <c:formatCode>General</c:formatCode>
                <c:ptCount val="23"/>
                <c:pt idx="0">
                  <c:v>3</c:v>
                </c:pt>
                <c:pt idx="1">
                  <c:v>3</c:v>
                </c:pt>
                <c:pt idx="2">
                  <c:v>3</c:v>
                </c:pt>
                <c:pt idx="3">
                  <c:v>3</c:v>
                </c:pt>
                <c:pt idx="4">
                  <c:v>3</c:v>
                </c:pt>
                <c:pt idx="5">
                  <c:v>3</c:v>
                </c:pt>
                <c:pt idx="6">
                  <c:v>3</c:v>
                </c:pt>
                <c:pt idx="7">
                  <c:v>3</c:v>
                </c:pt>
                <c:pt idx="8">
                  <c:v>3</c:v>
                </c:pt>
                <c:pt idx="9">
                  <c:v>3</c:v>
                </c:pt>
                <c:pt idx="10">
                  <c:v>3</c:v>
                </c:pt>
                <c:pt idx="11">
                  <c:v>3</c:v>
                </c:pt>
                <c:pt idx="12">
                  <c:v>3</c:v>
                </c:pt>
                <c:pt idx="13">
                  <c:v>3</c:v>
                </c:pt>
                <c:pt idx="14">
                  <c:v>3</c:v>
                </c:pt>
                <c:pt idx="15">
                  <c:v>3</c:v>
                </c:pt>
                <c:pt idx="16">
                  <c:v>3</c:v>
                </c:pt>
                <c:pt idx="17">
                  <c:v>3</c:v>
                </c:pt>
                <c:pt idx="18">
                  <c:v>3</c:v>
                </c:pt>
              </c:numCache>
            </c:numRef>
          </c:val>
          <c:smooth val="0"/>
        </c:ser>
        <c:dLbls>
          <c:showLegendKey val="0"/>
          <c:showVal val="0"/>
          <c:showCatName val="0"/>
          <c:showSerName val="0"/>
          <c:showPercent val="0"/>
          <c:showBubbleSize val="0"/>
        </c:dLbls>
        <c:marker val="1"/>
        <c:smooth val="0"/>
        <c:axId val="263460744"/>
        <c:axId val="263458392"/>
      </c:lineChart>
      <c:catAx>
        <c:axId val="263460744"/>
        <c:scaling>
          <c:orientation val="minMax"/>
        </c:scaling>
        <c:delete val="0"/>
        <c:axPos val="b"/>
        <c:numFmt formatCode="General" sourceLinked="1"/>
        <c:majorTickMark val="none"/>
        <c:minorTickMark val="none"/>
        <c:tickLblPos val="low"/>
        <c:spPr>
          <a:ln w="28575">
            <a:solidFill>
              <a:schemeClr val="bg1">
                <a:lumMod val="50000"/>
              </a:schemeClr>
            </a:solidFill>
          </a:ln>
        </c:spPr>
        <c:txPr>
          <a:bodyPr rot="0"/>
          <a:lstStyle/>
          <a:p>
            <a:pPr>
              <a:defRPr sz="1200" b="1">
                <a:latin typeface="Arial" pitchFamily="34" charset="0"/>
                <a:cs typeface="Arial" pitchFamily="34" charset="0"/>
              </a:defRPr>
            </a:pPr>
            <a:endParaRPr lang="en-US"/>
          </a:p>
        </c:txPr>
        <c:crossAx val="263458392"/>
        <c:crosses val="autoZero"/>
        <c:auto val="0"/>
        <c:lblAlgn val="ctr"/>
        <c:lblOffset val="100"/>
        <c:tickLblSkip val="1"/>
        <c:noMultiLvlLbl val="0"/>
      </c:catAx>
      <c:valAx>
        <c:axId val="263458392"/>
        <c:scaling>
          <c:orientation val="minMax"/>
          <c:max val="12"/>
          <c:min val="-10"/>
        </c:scaling>
        <c:delete val="0"/>
        <c:axPos val="l"/>
        <c:numFmt formatCode="General" sourceLinked="1"/>
        <c:majorTickMark val="none"/>
        <c:minorTickMark val="none"/>
        <c:tickLblPos val="low"/>
        <c:spPr>
          <a:ln w="28575">
            <a:solidFill>
              <a:schemeClr val="bg1">
                <a:lumMod val="50000"/>
              </a:schemeClr>
            </a:solidFill>
          </a:ln>
        </c:spPr>
        <c:txPr>
          <a:bodyPr/>
          <a:lstStyle/>
          <a:p>
            <a:pPr>
              <a:defRPr sz="1600" b="1">
                <a:latin typeface="Arial" pitchFamily="34" charset="0"/>
                <a:cs typeface="Arial" pitchFamily="34" charset="0"/>
              </a:defRPr>
            </a:pPr>
            <a:endParaRPr lang="en-US"/>
          </a:p>
        </c:txPr>
        <c:crossAx val="263460744"/>
        <c:crosses val="autoZero"/>
        <c:crossBetween val="between"/>
        <c:majorUnit val="2"/>
      </c:valAx>
      <c:valAx>
        <c:axId val="263461136"/>
        <c:scaling>
          <c:orientation val="minMax"/>
          <c:max val="12"/>
          <c:min val="-10"/>
        </c:scaling>
        <c:delete val="0"/>
        <c:axPos val="r"/>
        <c:numFmt formatCode="General" sourceLinked="1"/>
        <c:majorTickMark val="none"/>
        <c:minorTickMark val="none"/>
        <c:tickLblPos val="none"/>
        <c:spPr>
          <a:ln>
            <a:noFill/>
          </a:ln>
        </c:spPr>
        <c:crossAx val="263461528"/>
        <c:crosses val="max"/>
        <c:crossBetween val="between"/>
        <c:majorUnit val="2"/>
      </c:valAx>
      <c:catAx>
        <c:axId val="263461528"/>
        <c:scaling>
          <c:orientation val="minMax"/>
        </c:scaling>
        <c:delete val="0"/>
        <c:axPos val="t"/>
        <c:numFmt formatCode="General" sourceLinked="1"/>
        <c:majorTickMark val="none"/>
        <c:minorTickMark val="none"/>
        <c:tickLblPos val="none"/>
        <c:spPr>
          <a:ln>
            <a:noFill/>
          </a:ln>
        </c:spPr>
        <c:crossAx val="263461136"/>
        <c:crosses val="max"/>
        <c:auto val="1"/>
        <c:lblAlgn val="ctr"/>
        <c:lblOffset val="100"/>
        <c:noMultiLvlLbl val="0"/>
      </c:catAx>
    </c:plotArea>
    <c:legend>
      <c:legendPos val="r"/>
      <c:layout>
        <c:manualLayout>
          <c:xMode val="edge"/>
          <c:yMode val="edge"/>
          <c:x val="0.64775526002366313"/>
          <c:y val="0.22189170358465235"/>
          <c:w val="0.18040336741124283"/>
          <c:h val="0.11766840335731193"/>
        </c:manualLayout>
      </c:layout>
      <c:overlay val="0"/>
      <c:txPr>
        <a:bodyPr/>
        <a:lstStyle/>
        <a:p>
          <a:pPr>
            <a:defRPr sz="1600">
              <a:latin typeface="Arial" pitchFamily="34" charset="0"/>
              <a:cs typeface="Arial" pitchFamily="34" charset="0"/>
            </a:defRPr>
          </a:pPr>
          <a:endParaRPr lang="en-US"/>
        </a:p>
      </c:txPr>
    </c:legend>
    <c:plotVisOnly val="1"/>
    <c:dispBlanksAs val="gap"/>
    <c:showDLblsOverMax val="0"/>
  </c:chart>
  <c:txPr>
    <a:bodyPr/>
    <a:lstStyle/>
    <a:p>
      <a:pPr>
        <a:defRPr sz="1800"/>
      </a:pPr>
      <a:endParaRPr lang="en-US"/>
    </a:p>
  </c:txPr>
  <c:externalData r:id="rId2">
    <c:autoUpdate val="0"/>
  </c:externalData>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emf"/></Relationships>
</file>

<file path=ppt/drawings/drawing1.xml><?xml version="1.0" encoding="utf-8"?>
<c:userShapes xmlns:c="http://schemas.openxmlformats.org/drawingml/2006/chart">
  <cdr:relSizeAnchor xmlns:cdr="http://schemas.openxmlformats.org/drawingml/2006/chartDrawing">
    <cdr:from>
      <cdr:x>0.6061</cdr:x>
      <cdr:y>0.7065</cdr:y>
    </cdr:from>
    <cdr:to>
      <cdr:x>0.87455</cdr:x>
      <cdr:y>0.89563</cdr:y>
    </cdr:to>
    <cdr:sp macro="" textlink="">
      <cdr:nvSpPr>
        <cdr:cNvPr id="2" name="AutoShape 38"/>
        <cdr:cNvSpPr>
          <a:spLocks xmlns:a="http://schemas.openxmlformats.org/drawingml/2006/main" noChangeArrowheads="1"/>
        </cdr:cNvSpPr>
      </cdr:nvSpPr>
      <cdr:spPr bwMode="blackWhite">
        <a:xfrm xmlns:a="http://schemas.openxmlformats.org/drawingml/2006/main">
          <a:off x="5427662" y="3045060"/>
          <a:ext cx="2403993" cy="815162"/>
        </a:xfrm>
        <a:prstGeom xmlns:a="http://schemas.openxmlformats.org/drawingml/2006/main" prst="wedgeRectCallout">
          <a:avLst>
            <a:gd name="adj1" fmla="val 81245"/>
            <a:gd name="adj2" fmla="val -59929"/>
          </a:avLst>
        </a:prstGeom>
        <a:gradFill xmlns:a="http://schemas.openxmlformats.org/drawingml/2006/main" rotWithShape="1">
          <a:gsLst>
            <a:gs pos="0">
              <a:srgbClr val="225A7A"/>
            </a:gs>
            <a:gs pos="100000">
              <a:srgbClr val="173C51"/>
            </a:gs>
          </a:gsLst>
          <a:lin ang="5400000" scaled="1"/>
        </a:gradFill>
        <a:ln xmlns:a="http://schemas.openxmlformats.org/drawingml/2006/main" w="28575" algn="ctr">
          <a:solidFill>
            <a:srgbClr val="FFFFFF"/>
          </a:solidFill>
          <a:miter lim="800000"/>
          <a:headEnd/>
          <a:tailEnd/>
        </a:ln>
      </cdr:spPr>
      <cdr:txBody>
        <a:bodyPr xmlns:a="http://schemas.openxmlformats.org/drawingml/2006/main" tIns="91440" bIns="91440" anchor="ctr"/>
        <a:lstStyle xmlns:a="http://schemas.openxmlformats.org/drawingml/2006/main">
          <a:defPPr>
            <a:defRPr lang="en-US"/>
          </a:defPPr>
          <a:lvl1pPr algn="l" rtl="0" fontAlgn="base">
            <a:spcBef>
              <a:spcPct val="0"/>
            </a:spcBef>
            <a:spcAft>
              <a:spcPct val="0"/>
            </a:spcAft>
            <a:defRPr kern="1200">
              <a:solidFill>
                <a:srgbClr val="000000"/>
              </a:solidFill>
              <a:latin typeface="Arial" charset="0"/>
              <a:cs typeface="Arial" charset="0"/>
            </a:defRPr>
          </a:lvl1pPr>
          <a:lvl2pPr marL="457200" algn="l" rtl="0" fontAlgn="base">
            <a:spcBef>
              <a:spcPct val="0"/>
            </a:spcBef>
            <a:spcAft>
              <a:spcPct val="0"/>
            </a:spcAft>
            <a:defRPr kern="1200">
              <a:solidFill>
                <a:srgbClr val="000000"/>
              </a:solidFill>
              <a:latin typeface="Arial" charset="0"/>
              <a:cs typeface="Arial" charset="0"/>
            </a:defRPr>
          </a:lvl2pPr>
          <a:lvl3pPr marL="914400" algn="l" rtl="0" fontAlgn="base">
            <a:spcBef>
              <a:spcPct val="0"/>
            </a:spcBef>
            <a:spcAft>
              <a:spcPct val="0"/>
            </a:spcAft>
            <a:defRPr kern="1200">
              <a:solidFill>
                <a:srgbClr val="000000"/>
              </a:solidFill>
              <a:latin typeface="Arial" charset="0"/>
              <a:cs typeface="Arial" charset="0"/>
            </a:defRPr>
          </a:lvl3pPr>
          <a:lvl4pPr marL="1371600" algn="l" rtl="0" fontAlgn="base">
            <a:spcBef>
              <a:spcPct val="0"/>
            </a:spcBef>
            <a:spcAft>
              <a:spcPct val="0"/>
            </a:spcAft>
            <a:defRPr kern="1200">
              <a:solidFill>
                <a:srgbClr val="000000"/>
              </a:solidFill>
              <a:latin typeface="Arial" charset="0"/>
              <a:cs typeface="Arial" charset="0"/>
            </a:defRPr>
          </a:lvl4pPr>
          <a:lvl5pPr marL="1828800" algn="l" rtl="0" fontAlgn="base">
            <a:spcBef>
              <a:spcPct val="0"/>
            </a:spcBef>
            <a:spcAft>
              <a:spcPct val="0"/>
            </a:spcAft>
            <a:defRPr kern="1200">
              <a:solidFill>
                <a:srgbClr val="000000"/>
              </a:solidFill>
              <a:latin typeface="Arial" charset="0"/>
              <a:cs typeface="Arial" charset="0"/>
            </a:defRPr>
          </a:lvl5pPr>
          <a:lvl6pPr marL="2286000" algn="l" defTabSz="914400" rtl="0" eaLnBrk="1" latinLnBrk="0" hangingPunct="1">
            <a:defRPr kern="1200">
              <a:solidFill>
                <a:srgbClr val="000000"/>
              </a:solidFill>
              <a:latin typeface="Arial" charset="0"/>
              <a:cs typeface="Arial" charset="0"/>
            </a:defRPr>
          </a:lvl6pPr>
          <a:lvl7pPr marL="2743200" algn="l" defTabSz="914400" rtl="0" eaLnBrk="1" latinLnBrk="0" hangingPunct="1">
            <a:defRPr kern="1200">
              <a:solidFill>
                <a:srgbClr val="000000"/>
              </a:solidFill>
              <a:latin typeface="Arial" charset="0"/>
              <a:cs typeface="Arial" charset="0"/>
            </a:defRPr>
          </a:lvl7pPr>
          <a:lvl8pPr marL="3200400" algn="l" defTabSz="914400" rtl="0" eaLnBrk="1" latinLnBrk="0" hangingPunct="1">
            <a:defRPr kern="1200">
              <a:solidFill>
                <a:srgbClr val="000000"/>
              </a:solidFill>
              <a:latin typeface="Arial" charset="0"/>
              <a:cs typeface="Arial" charset="0"/>
            </a:defRPr>
          </a:lvl8pPr>
          <a:lvl9pPr marL="3657600" algn="l" defTabSz="914400" rtl="0" eaLnBrk="1" latinLnBrk="0" hangingPunct="1">
            <a:defRPr kern="1200">
              <a:solidFill>
                <a:srgbClr val="000000"/>
              </a:solidFill>
              <a:latin typeface="Arial" charset="0"/>
              <a:cs typeface="Arial" charset="0"/>
            </a:defRPr>
          </a:lvl9pPr>
        </a:lstStyle>
        <a:p xmlns:a="http://schemas.openxmlformats.org/drawingml/2006/main">
          <a:pPr algn="ctr" eaLnBrk="0" hangingPunct="0">
            <a:lnSpc>
              <a:spcPct val="90000"/>
            </a:lnSpc>
            <a:spcBef>
              <a:spcPct val="50000"/>
            </a:spcBef>
            <a:buClr>
              <a:srgbClr val="FFFFFF"/>
            </a:buClr>
            <a:buFont typeface="Wingdings" pitchFamily="2" charset="2"/>
            <a:buNone/>
          </a:pPr>
          <a:r>
            <a:rPr lang="en-US" sz="1400" b="1" dirty="0" smtClean="0">
              <a:solidFill>
                <a:srgbClr val="FFFFFF"/>
              </a:solidFill>
            </a:rPr>
            <a:t>Pvt. Carrier NWP growth was +4.3% in 2014, +5.1% in 2013 and 8.7% in 2012</a:t>
          </a:r>
          <a:endParaRPr lang="en-US" sz="1400" b="1" dirty="0">
            <a:solidFill>
              <a:srgbClr val="FFFFFF"/>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0.08271</cdr:x>
      <cdr:y>0.16886</cdr:y>
    </cdr:from>
    <cdr:to>
      <cdr:x>0.55634</cdr:x>
      <cdr:y>0.41863</cdr:y>
    </cdr:to>
    <cdr:sp macro="" textlink="">
      <cdr:nvSpPr>
        <cdr:cNvPr id="2" name="Text Box 6"/>
        <cdr:cNvSpPr txBox="1">
          <a:spLocks xmlns:a="http://schemas.openxmlformats.org/drawingml/2006/main" noChangeArrowheads="1"/>
        </cdr:cNvSpPr>
      </cdr:nvSpPr>
      <cdr:spPr bwMode="blackWhite">
        <a:xfrm xmlns:a="http://schemas.openxmlformats.org/drawingml/2006/main">
          <a:off x="737420" y="707923"/>
          <a:ext cx="4222902" cy="1047137"/>
        </a:xfrm>
        <a:prstGeom xmlns:a="http://schemas.openxmlformats.org/drawingml/2006/main" prst="rect">
          <a:avLst/>
        </a:prstGeom>
        <a:gradFill xmlns:a="http://schemas.openxmlformats.org/drawingml/2006/main" rotWithShape="1">
          <a:gsLst>
            <a:gs pos="0">
              <a:srgbClr val="225A7A"/>
            </a:gs>
            <a:gs pos="100000">
              <a:srgbClr val="173C51"/>
            </a:gs>
          </a:gsLst>
          <a:lin ang="5400000" scaled="1"/>
        </a:gradFill>
        <a:ln xmlns:a="http://schemas.openxmlformats.org/drawingml/2006/main" w="28575" algn="ctr">
          <a:solidFill>
            <a:srgbClr val="FFFFFF"/>
          </a:solidFill>
          <a:miter lim="800000"/>
          <a:headEnd type="none" w="sm" len="sm"/>
          <a:tailEnd type="none" w="sm" len="sm"/>
        </a:ln>
      </cdr:spPr>
      <cdr:txBody>
        <a:bodyPr xmlns:a="http://schemas.openxmlformats.org/drawingml/2006/main" tIns="91440" bIns="91440" anchor="ctr"/>
        <a:lstStyle xmlns:a="http://schemas.openxmlformats.org/drawingml/2006/main">
          <a:defPPr>
            <a:defRPr lang="en-US"/>
          </a:defPPr>
          <a:lvl1pPr algn="l" rtl="0" fontAlgn="base">
            <a:spcBef>
              <a:spcPct val="0"/>
            </a:spcBef>
            <a:spcAft>
              <a:spcPct val="0"/>
            </a:spcAft>
            <a:defRPr kern="1200">
              <a:solidFill>
                <a:srgbClr val="000000"/>
              </a:solidFill>
              <a:latin typeface="Arial" charset="0"/>
              <a:cs typeface="Arial" charset="0"/>
            </a:defRPr>
          </a:lvl1pPr>
          <a:lvl2pPr marL="457200" algn="l" rtl="0" fontAlgn="base">
            <a:spcBef>
              <a:spcPct val="0"/>
            </a:spcBef>
            <a:spcAft>
              <a:spcPct val="0"/>
            </a:spcAft>
            <a:defRPr kern="1200">
              <a:solidFill>
                <a:srgbClr val="000000"/>
              </a:solidFill>
              <a:latin typeface="Arial" charset="0"/>
              <a:cs typeface="Arial" charset="0"/>
            </a:defRPr>
          </a:lvl2pPr>
          <a:lvl3pPr marL="914400" algn="l" rtl="0" fontAlgn="base">
            <a:spcBef>
              <a:spcPct val="0"/>
            </a:spcBef>
            <a:spcAft>
              <a:spcPct val="0"/>
            </a:spcAft>
            <a:defRPr kern="1200">
              <a:solidFill>
                <a:srgbClr val="000000"/>
              </a:solidFill>
              <a:latin typeface="Arial" charset="0"/>
              <a:cs typeface="Arial" charset="0"/>
            </a:defRPr>
          </a:lvl3pPr>
          <a:lvl4pPr marL="1371600" algn="l" rtl="0" fontAlgn="base">
            <a:spcBef>
              <a:spcPct val="0"/>
            </a:spcBef>
            <a:spcAft>
              <a:spcPct val="0"/>
            </a:spcAft>
            <a:defRPr kern="1200">
              <a:solidFill>
                <a:srgbClr val="000000"/>
              </a:solidFill>
              <a:latin typeface="Arial" charset="0"/>
              <a:cs typeface="Arial" charset="0"/>
            </a:defRPr>
          </a:lvl4pPr>
          <a:lvl5pPr marL="1828800" algn="l" rtl="0" fontAlgn="base">
            <a:spcBef>
              <a:spcPct val="0"/>
            </a:spcBef>
            <a:spcAft>
              <a:spcPct val="0"/>
            </a:spcAft>
            <a:defRPr kern="1200">
              <a:solidFill>
                <a:srgbClr val="000000"/>
              </a:solidFill>
              <a:latin typeface="Arial" charset="0"/>
              <a:cs typeface="Arial" charset="0"/>
            </a:defRPr>
          </a:lvl5pPr>
          <a:lvl6pPr marL="2286000" algn="l" defTabSz="914400" rtl="0" eaLnBrk="1" latinLnBrk="0" hangingPunct="1">
            <a:defRPr kern="1200">
              <a:solidFill>
                <a:srgbClr val="000000"/>
              </a:solidFill>
              <a:latin typeface="Arial" charset="0"/>
              <a:cs typeface="Arial" charset="0"/>
            </a:defRPr>
          </a:lvl6pPr>
          <a:lvl7pPr marL="2743200" algn="l" defTabSz="914400" rtl="0" eaLnBrk="1" latinLnBrk="0" hangingPunct="1">
            <a:defRPr kern="1200">
              <a:solidFill>
                <a:srgbClr val="000000"/>
              </a:solidFill>
              <a:latin typeface="Arial" charset="0"/>
              <a:cs typeface="Arial" charset="0"/>
            </a:defRPr>
          </a:lvl7pPr>
          <a:lvl8pPr marL="3200400" algn="l" defTabSz="914400" rtl="0" eaLnBrk="1" latinLnBrk="0" hangingPunct="1">
            <a:defRPr kern="1200">
              <a:solidFill>
                <a:srgbClr val="000000"/>
              </a:solidFill>
              <a:latin typeface="Arial" charset="0"/>
              <a:cs typeface="Arial" charset="0"/>
            </a:defRPr>
          </a:lvl8pPr>
          <a:lvl9pPr marL="3657600" algn="l" defTabSz="914400" rtl="0" eaLnBrk="1" latinLnBrk="0" hangingPunct="1">
            <a:defRPr kern="1200">
              <a:solidFill>
                <a:srgbClr val="000000"/>
              </a:solidFill>
              <a:latin typeface="Arial" charset="0"/>
              <a:cs typeface="Arial" charset="0"/>
            </a:defRPr>
          </a:lvl9pPr>
        </a:lstStyle>
        <a:p xmlns:a="http://schemas.openxmlformats.org/drawingml/2006/main">
          <a:pPr algn="ctr" eaLnBrk="0" hangingPunct="0">
            <a:lnSpc>
              <a:spcPct val="85000"/>
            </a:lnSpc>
            <a:spcBef>
              <a:spcPct val="50000"/>
            </a:spcBef>
            <a:buClr>
              <a:srgbClr val="FFFFFF"/>
            </a:buClr>
            <a:buFont typeface="Wingdings" pitchFamily="2" charset="2"/>
            <a:buNone/>
          </a:pPr>
          <a:r>
            <a:rPr lang="en-US" sz="1600" b="1" u="sng" dirty="0" smtClean="0">
              <a:solidFill>
                <a:srgbClr val="FFFFFF"/>
              </a:solidFill>
            </a:rPr>
            <a:t>Frequency Change: 2007—2012</a:t>
          </a:r>
        </a:p>
        <a:p xmlns:a="http://schemas.openxmlformats.org/drawingml/2006/main">
          <a:pPr algn="ctr" eaLnBrk="0" hangingPunct="0">
            <a:lnSpc>
              <a:spcPct val="85000"/>
            </a:lnSpc>
            <a:spcBef>
              <a:spcPct val="50000"/>
            </a:spcBef>
            <a:buClr>
              <a:srgbClr val="FFFFFF"/>
            </a:buClr>
            <a:buFont typeface="Wingdings" pitchFamily="2" charset="2"/>
            <a:buNone/>
          </a:pPr>
          <a:r>
            <a:rPr lang="en-US" sz="1600" b="1" dirty="0" smtClean="0">
              <a:solidFill>
                <a:srgbClr val="FFFFFF"/>
              </a:solidFill>
            </a:rPr>
            <a:t>Contracting: 7.9</a:t>
          </a:r>
          <a:r>
            <a:rPr lang="en-US" sz="1600" b="1" dirty="0" smtClean="0">
              <a:solidFill>
                <a:srgbClr val="FFFFFF"/>
              </a:solidFill>
              <a:sym typeface="Wingdings" pitchFamily="2" charset="2"/>
            </a:rPr>
            <a:t>7.1	-9.3%</a:t>
          </a:r>
        </a:p>
        <a:p xmlns:a="http://schemas.openxmlformats.org/drawingml/2006/main">
          <a:pPr algn="ctr" eaLnBrk="0" hangingPunct="0">
            <a:lnSpc>
              <a:spcPct val="85000"/>
            </a:lnSpc>
            <a:spcBef>
              <a:spcPct val="50000"/>
            </a:spcBef>
            <a:buClr>
              <a:srgbClr val="FFFFFF"/>
            </a:buClr>
            <a:buFont typeface="Wingdings" pitchFamily="2" charset="2"/>
            <a:buNone/>
          </a:pPr>
          <a:r>
            <a:rPr lang="en-US" sz="1600" b="1" i="0" dirty="0" smtClean="0">
              <a:solidFill>
                <a:srgbClr val="FFFFFF"/>
              </a:solidFill>
              <a:sym typeface="Wingdings" pitchFamily="2" charset="2"/>
            </a:rPr>
            <a:t>Manufacturing: 13.612.0	-11.8%</a:t>
          </a:r>
          <a:endParaRPr lang="en-US" sz="1600" b="1" i="0" dirty="0">
            <a:solidFill>
              <a:srgbClr val="FFFFFF"/>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1026"/>
          <p:cNvSpPr>
            <a:spLocks noGrp="1" noChangeArrowheads="1"/>
          </p:cNvSpPr>
          <p:nvPr>
            <p:ph type="hdr" sz="quarter"/>
          </p:nvPr>
        </p:nvSpPr>
        <p:spPr bwMode="auto">
          <a:xfrm>
            <a:off x="0" y="0"/>
            <a:ext cx="2973149" cy="464184"/>
          </a:xfrm>
          <a:prstGeom prst="rect">
            <a:avLst/>
          </a:prstGeom>
          <a:noFill/>
          <a:ln w="9525">
            <a:noFill/>
            <a:miter lim="800000"/>
            <a:headEnd/>
            <a:tailEnd/>
          </a:ln>
          <a:effectLst/>
        </p:spPr>
        <p:txBody>
          <a:bodyPr vert="horz" wrap="square" lIns="91264" tIns="45632" rIns="91264" bIns="45632" numCol="1" anchor="t" anchorCtr="0" compatLnSpc="1">
            <a:prstTxWarp prst="textNoShape">
              <a:avLst/>
            </a:prstTxWarp>
          </a:bodyPr>
          <a:lstStyle>
            <a:lvl1pPr defTabSz="912813" eaLnBrk="0" hangingPunct="0">
              <a:defRPr sz="1200">
                <a:latin typeface="Arial" charset="0"/>
                <a:cs typeface="+mn-cs"/>
              </a:defRPr>
            </a:lvl1pPr>
          </a:lstStyle>
          <a:p>
            <a:pPr>
              <a:defRPr/>
            </a:pPr>
            <a:endParaRPr lang="en-US"/>
          </a:p>
        </p:txBody>
      </p:sp>
      <p:sp>
        <p:nvSpPr>
          <p:cNvPr id="229379" name="Rectangle 1027"/>
          <p:cNvSpPr>
            <a:spLocks noGrp="1" noChangeArrowheads="1"/>
          </p:cNvSpPr>
          <p:nvPr>
            <p:ph type="dt" sz="quarter" idx="1"/>
          </p:nvPr>
        </p:nvSpPr>
        <p:spPr bwMode="auto">
          <a:xfrm>
            <a:off x="3883296" y="0"/>
            <a:ext cx="2973149" cy="464184"/>
          </a:xfrm>
          <a:prstGeom prst="rect">
            <a:avLst/>
          </a:prstGeom>
          <a:noFill/>
          <a:ln w="9525">
            <a:noFill/>
            <a:miter lim="800000"/>
            <a:headEnd/>
            <a:tailEnd/>
          </a:ln>
          <a:effectLst/>
        </p:spPr>
        <p:txBody>
          <a:bodyPr vert="horz" wrap="square" lIns="91264" tIns="45632" rIns="91264" bIns="45632" numCol="1" anchor="t" anchorCtr="0" compatLnSpc="1">
            <a:prstTxWarp prst="textNoShape">
              <a:avLst/>
            </a:prstTxWarp>
          </a:bodyPr>
          <a:lstStyle>
            <a:lvl1pPr algn="r" defTabSz="912813" eaLnBrk="0" hangingPunct="0">
              <a:defRPr sz="1200">
                <a:latin typeface="Arial" charset="0"/>
                <a:cs typeface="+mn-cs"/>
              </a:defRPr>
            </a:lvl1pPr>
          </a:lstStyle>
          <a:p>
            <a:pPr>
              <a:defRPr/>
            </a:pPr>
            <a:fld id="{56428D4E-CD86-468D-BEE4-4FD3A017EE70}" type="datetime1">
              <a:rPr lang="en-US"/>
              <a:pPr>
                <a:defRPr/>
              </a:pPr>
              <a:t>6/17/2015</a:t>
            </a:fld>
            <a:endParaRPr lang="en-US"/>
          </a:p>
        </p:txBody>
      </p:sp>
      <p:sp>
        <p:nvSpPr>
          <p:cNvPr id="229380" name="Rectangle 1028"/>
          <p:cNvSpPr>
            <a:spLocks noGrp="1" noChangeArrowheads="1"/>
          </p:cNvSpPr>
          <p:nvPr>
            <p:ph type="ftr" sz="quarter" idx="2"/>
          </p:nvPr>
        </p:nvSpPr>
        <p:spPr bwMode="auto">
          <a:xfrm>
            <a:off x="0" y="8830627"/>
            <a:ext cx="2973149" cy="464184"/>
          </a:xfrm>
          <a:prstGeom prst="rect">
            <a:avLst/>
          </a:prstGeom>
          <a:noFill/>
          <a:ln w="9525">
            <a:noFill/>
            <a:miter lim="800000"/>
            <a:headEnd/>
            <a:tailEnd/>
          </a:ln>
          <a:effectLst/>
        </p:spPr>
        <p:txBody>
          <a:bodyPr vert="horz" wrap="square" lIns="91264" tIns="45632" rIns="91264" bIns="45632" numCol="1" anchor="b" anchorCtr="0" compatLnSpc="1">
            <a:prstTxWarp prst="textNoShape">
              <a:avLst/>
            </a:prstTxWarp>
          </a:bodyPr>
          <a:lstStyle>
            <a:lvl1pPr defTabSz="912813" eaLnBrk="0" hangingPunct="0">
              <a:defRPr sz="1200">
                <a:latin typeface="Arial" charset="0"/>
                <a:cs typeface="+mn-cs"/>
              </a:defRPr>
            </a:lvl1pPr>
          </a:lstStyle>
          <a:p>
            <a:pPr>
              <a:defRPr/>
            </a:pPr>
            <a:endParaRPr lang="en-US"/>
          </a:p>
        </p:txBody>
      </p:sp>
      <p:sp>
        <p:nvSpPr>
          <p:cNvPr id="229381" name="Rectangle 1029"/>
          <p:cNvSpPr>
            <a:spLocks noGrp="1" noChangeArrowheads="1"/>
          </p:cNvSpPr>
          <p:nvPr>
            <p:ph type="sldNum" sz="quarter" idx="3"/>
          </p:nvPr>
        </p:nvSpPr>
        <p:spPr bwMode="auto">
          <a:xfrm>
            <a:off x="3883296" y="8830627"/>
            <a:ext cx="2973149" cy="464184"/>
          </a:xfrm>
          <a:prstGeom prst="rect">
            <a:avLst/>
          </a:prstGeom>
          <a:noFill/>
          <a:ln w="9525">
            <a:noFill/>
            <a:miter lim="800000"/>
            <a:headEnd/>
            <a:tailEnd/>
          </a:ln>
          <a:effectLst/>
        </p:spPr>
        <p:txBody>
          <a:bodyPr vert="horz" wrap="square" lIns="91264" tIns="45632" rIns="91264" bIns="45632" numCol="1" anchor="b" anchorCtr="0" compatLnSpc="1">
            <a:prstTxWarp prst="textNoShape">
              <a:avLst/>
            </a:prstTxWarp>
          </a:bodyPr>
          <a:lstStyle>
            <a:lvl1pPr algn="r" defTabSz="912813" eaLnBrk="0" hangingPunct="0">
              <a:defRPr sz="1200">
                <a:latin typeface="Arial" charset="0"/>
                <a:cs typeface="+mn-cs"/>
              </a:defRPr>
            </a:lvl1pPr>
          </a:lstStyle>
          <a:p>
            <a:pPr>
              <a:defRPr/>
            </a:pPr>
            <a:fld id="{46DD95BB-A669-4F44-8D4A-44D0FEE85DCC}" type="slidenum">
              <a:rPr lang="en-US"/>
              <a:pPr>
                <a:defRPr/>
              </a:pPr>
              <a:t>‹#›</a:t>
            </a:fld>
            <a:endParaRPr lang="en-US"/>
          </a:p>
        </p:txBody>
      </p:sp>
    </p:spTree>
    <p:extLst>
      <p:ext uri="{BB962C8B-B14F-4D97-AF65-F5344CB8AC3E}">
        <p14:creationId xmlns:p14="http://schemas.microsoft.com/office/powerpoint/2010/main" val="4244614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6674" name="Rectangle 3075"/>
          <p:cNvSpPr>
            <a:spLocks noGrp="1" noRot="1" noChangeAspect="1" noChangeArrowheads="1" noTextEdit="1"/>
          </p:cNvSpPr>
          <p:nvPr>
            <p:ph type="sldImg" idx="2"/>
          </p:nvPr>
        </p:nvSpPr>
        <p:spPr bwMode="auto">
          <a:xfrm>
            <a:off x="1400175" y="582613"/>
            <a:ext cx="4057650" cy="3044825"/>
          </a:xfrm>
          <a:prstGeom prst="rect">
            <a:avLst/>
          </a:prstGeom>
          <a:noFill/>
          <a:ln w="9525" algn="ctr">
            <a:solidFill>
              <a:srgbClr val="000000"/>
            </a:solidFill>
            <a:miter lim="800000"/>
            <a:headEnd/>
            <a:tailEnd/>
          </a:ln>
        </p:spPr>
      </p:sp>
      <p:sp>
        <p:nvSpPr>
          <p:cNvPr id="3077" name="Notes Placeholder 3076"/>
          <p:cNvSpPr>
            <a:spLocks noGrp="1" noChangeArrowheads="1"/>
          </p:cNvSpPr>
          <p:nvPr>
            <p:ph type="body" sz="quarter" idx="3"/>
          </p:nvPr>
        </p:nvSpPr>
        <p:spPr bwMode="auto">
          <a:xfrm>
            <a:off x="560091" y="3824750"/>
            <a:ext cx="5739375" cy="5155306"/>
          </a:xfrm>
          <a:prstGeom prst="rect">
            <a:avLst/>
          </a:prstGeom>
          <a:noFill/>
          <a:ln w="9525" algn="ctr">
            <a:noFill/>
            <a:miter lim="800000"/>
            <a:headEnd/>
            <a:tailEnd/>
          </a:ln>
          <a:effectLst/>
        </p:spPr>
        <p:txBody>
          <a:bodyPr vert="horz" wrap="square" lIns="46066" tIns="46066" rIns="46066" bIns="4606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9" name="Slide Number Placeholder 3078"/>
          <p:cNvSpPr>
            <a:spLocks noGrp="1" noChangeArrowheads="1"/>
          </p:cNvSpPr>
          <p:nvPr>
            <p:ph type="sldNum" sz="quarter" idx="5"/>
          </p:nvPr>
        </p:nvSpPr>
        <p:spPr bwMode="auto">
          <a:xfrm>
            <a:off x="3085167" y="9047017"/>
            <a:ext cx="690779" cy="247794"/>
          </a:xfrm>
          <a:prstGeom prst="rect">
            <a:avLst/>
          </a:prstGeom>
          <a:noFill/>
          <a:ln w="9525">
            <a:noFill/>
            <a:miter lim="800000"/>
            <a:headEnd/>
            <a:tailEnd/>
          </a:ln>
        </p:spPr>
        <p:txBody>
          <a:bodyPr vert="horz" wrap="square" lIns="45887" tIns="46499" rIns="45887" bIns="46499" numCol="1" anchor="b" anchorCtr="0" compatLnSpc="1">
            <a:prstTxWarp prst="textNoShape">
              <a:avLst/>
            </a:prstTxWarp>
            <a:spAutoFit/>
          </a:bodyPr>
          <a:lstStyle>
            <a:lvl1pPr algn="ctr" defTabSz="930275">
              <a:defRPr sz="1000">
                <a:latin typeface="Arial" charset="0"/>
                <a:cs typeface="+mn-cs"/>
              </a:defRPr>
            </a:lvl1pPr>
          </a:lstStyle>
          <a:p>
            <a:pPr>
              <a:defRPr/>
            </a:pPr>
            <a:fld id="{3926E3E4-F212-49E4-9AB9-DC573DC8C484}" type="slidenum">
              <a:rPr lang="en-US"/>
              <a:pPr>
                <a:defRPr/>
              </a:pPr>
              <a:t>‹#›</a:t>
            </a:fld>
            <a:endParaRPr lang="en-US"/>
          </a:p>
        </p:txBody>
      </p:sp>
    </p:spTree>
    <p:extLst>
      <p:ext uri="{BB962C8B-B14F-4D97-AF65-F5344CB8AC3E}">
        <p14:creationId xmlns:p14="http://schemas.microsoft.com/office/powerpoint/2010/main" val="1789215900"/>
      </p:ext>
    </p:extLst>
  </p:cSld>
  <p:clrMap bg1="lt1" tx1="dk1" bg2="lt2" tx2="dk2" accent1="accent1" accent2="accent2" accent3="accent3" accent4="accent4" accent5="accent5" accent6="accent6" hlink="hlink" folHlink="folHlink"/>
  <p:notesStyle>
    <a:lvl1pPr marL="228600" indent="-228600" algn="l" rtl="0" eaLnBrk="0" fontAlgn="base" hangingPunct="0">
      <a:lnSpc>
        <a:spcPct val="90000"/>
      </a:lnSpc>
      <a:spcBef>
        <a:spcPct val="100000"/>
      </a:spcBef>
      <a:spcAft>
        <a:spcPct val="0"/>
      </a:spcAft>
      <a:buClr>
        <a:srgbClr val="008080"/>
      </a:buClr>
      <a:buSzPct val="85000"/>
      <a:buFont typeface="Wingdings" pitchFamily="2" charset="2"/>
      <a:buChar char="n"/>
      <a:defRPr sz="1400" kern="1200">
        <a:solidFill>
          <a:schemeClr val="tx1"/>
        </a:solidFill>
        <a:latin typeface="Arial" charset="0"/>
        <a:ea typeface="+mn-ea"/>
        <a:cs typeface="+mn-cs"/>
      </a:defRPr>
    </a:lvl1pPr>
    <a:lvl2pPr marL="517525" indent="-174625" algn="l" rtl="0" eaLnBrk="0" fontAlgn="base" hangingPunct="0">
      <a:lnSpc>
        <a:spcPct val="90000"/>
      </a:lnSpc>
      <a:spcBef>
        <a:spcPct val="50000"/>
      </a:spcBef>
      <a:spcAft>
        <a:spcPct val="0"/>
      </a:spcAft>
      <a:buClr>
        <a:srgbClr val="008080"/>
      </a:buClr>
      <a:buFont typeface="Wingdings" pitchFamily="2" charset="2"/>
      <a:buChar char="w"/>
      <a:defRPr sz="1200" kern="1200">
        <a:solidFill>
          <a:schemeClr val="tx1"/>
        </a:solidFill>
        <a:latin typeface="Arial" charset="0"/>
        <a:ea typeface="+mn-ea"/>
        <a:cs typeface="+mn-cs"/>
      </a:defRPr>
    </a:lvl2pPr>
    <a:lvl3pPr marL="800100" indent="-168275" algn="l" rtl="0" eaLnBrk="0" fontAlgn="base" hangingPunct="0">
      <a:lnSpc>
        <a:spcPct val="90000"/>
      </a:lnSpc>
      <a:spcBef>
        <a:spcPct val="25000"/>
      </a:spcBef>
      <a:spcAft>
        <a:spcPct val="0"/>
      </a:spcAft>
      <a:buClr>
        <a:srgbClr val="008080"/>
      </a:buClr>
      <a:buFont typeface="Arial" charset="0"/>
      <a:buChar char="–"/>
      <a:defRPr sz="1200" kern="1200">
        <a:solidFill>
          <a:schemeClr val="tx1"/>
        </a:solidFill>
        <a:latin typeface="Arial" charset="0"/>
        <a:ea typeface="+mn-ea"/>
        <a:cs typeface="+mn-cs"/>
      </a:defRPr>
    </a:lvl3pPr>
    <a:lvl4pPr marL="1089025" indent="-174625" algn="l" rtl="0" eaLnBrk="0" fontAlgn="base" hangingPunct="0">
      <a:lnSpc>
        <a:spcPct val="90000"/>
      </a:lnSpc>
      <a:spcBef>
        <a:spcPct val="15000"/>
      </a:spcBef>
      <a:spcAft>
        <a:spcPct val="0"/>
      </a:spcAft>
      <a:buClr>
        <a:srgbClr val="008080"/>
      </a:buClr>
      <a:buFont typeface="Wingdings" pitchFamily="2" charset="2"/>
      <a:buChar char="§"/>
      <a:defRPr sz="1200" kern="1200">
        <a:solidFill>
          <a:schemeClr val="tx1"/>
        </a:solidFill>
        <a:latin typeface="Arial" charset="0"/>
        <a:ea typeface="+mn-ea"/>
        <a:cs typeface="+mn-cs"/>
      </a:defRPr>
    </a:lvl4pPr>
    <a:lvl5pPr marL="1371600" indent="-168275" algn="l" rtl="0" eaLnBrk="0" fontAlgn="base" hangingPunct="0">
      <a:lnSpc>
        <a:spcPct val="90000"/>
      </a:lnSpc>
      <a:spcBef>
        <a:spcPct val="15000"/>
      </a:spcBef>
      <a:spcAft>
        <a:spcPct val="0"/>
      </a:spcAft>
      <a:buClr>
        <a:srgbClr val="008080"/>
      </a:buClr>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3"/>
          <p:cNvSpPr>
            <a:spLocks noGrp="1" noChangeArrowheads="1"/>
          </p:cNvSpPr>
          <p:nvPr>
            <p:ph type="sldNum" sz="quarter" idx="5"/>
          </p:nvPr>
        </p:nvSpPr>
        <p:spPr/>
        <p:txBody>
          <a:bodyPr/>
          <a:lstStyle/>
          <a:p>
            <a:pPr>
              <a:defRPr/>
            </a:pPr>
            <a:fld id="{91438143-1DA2-4BA3-AF43-18D3330F406F}" type="slidenum">
              <a:rPr lang="en-US" smtClean="0"/>
              <a:pPr>
                <a:defRPr/>
              </a:pPr>
              <a:t>1</a:t>
            </a:fld>
            <a:endParaRPr lang="en-US" dirty="0" smtClean="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251119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lnSpc>
                <a:spcPct val="90000"/>
              </a:lnSpc>
              <a:spcBef>
                <a:spcPct val="100000"/>
              </a:spcBef>
              <a:buClr>
                <a:srgbClr val="008080"/>
              </a:buClr>
              <a:buSzPct val="85000"/>
              <a:buFont typeface="Wingdings" panose="05000000000000000000" pitchFamily="2" charset="2"/>
              <a:buChar char="n"/>
              <a:defRPr sz="1400">
                <a:solidFill>
                  <a:schemeClr val="tx1"/>
                </a:solidFill>
                <a:latin typeface="Arial" panose="020B0604020202020204" pitchFamily="34" charset="0"/>
              </a:defRPr>
            </a:lvl1pPr>
            <a:lvl2pPr marL="742950" indent="-285750" defTabSz="930275">
              <a:lnSpc>
                <a:spcPct val="90000"/>
              </a:lnSpc>
              <a:spcBef>
                <a:spcPct val="50000"/>
              </a:spcBef>
              <a:buClr>
                <a:srgbClr val="008080"/>
              </a:buClr>
              <a:buFont typeface="Wingdings" panose="05000000000000000000" pitchFamily="2" charset="2"/>
              <a:buChar char="w"/>
              <a:defRPr sz="1200">
                <a:solidFill>
                  <a:schemeClr val="tx1"/>
                </a:solidFill>
                <a:latin typeface="Arial" panose="020B0604020202020204" pitchFamily="34" charset="0"/>
              </a:defRPr>
            </a:lvl2pPr>
            <a:lvl3pPr marL="1143000" indent="-228600" defTabSz="930275">
              <a:lnSpc>
                <a:spcPct val="90000"/>
              </a:lnSpc>
              <a:spcBef>
                <a:spcPct val="25000"/>
              </a:spcBef>
              <a:buClr>
                <a:srgbClr val="008080"/>
              </a:buClr>
              <a:buFont typeface="Arial" panose="020B0604020202020204" pitchFamily="34" charset="0"/>
              <a:buChar char="–"/>
              <a:defRPr sz="1200">
                <a:solidFill>
                  <a:schemeClr val="tx1"/>
                </a:solidFill>
                <a:latin typeface="Arial" panose="020B0604020202020204" pitchFamily="34" charset="0"/>
              </a:defRPr>
            </a:lvl3pPr>
            <a:lvl4pPr marL="1600200" indent="-228600" defTabSz="930275">
              <a:lnSpc>
                <a:spcPct val="90000"/>
              </a:lnSpc>
              <a:spcBef>
                <a:spcPct val="15000"/>
              </a:spcBef>
              <a:buClr>
                <a:srgbClr val="008080"/>
              </a:buClr>
              <a:buFont typeface="Wingdings" panose="05000000000000000000" pitchFamily="2" charset="2"/>
              <a:buChar char="§"/>
              <a:defRPr sz="1200">
                <a:solidFill>
                  <a:schemeClr val="tx1"/>
                </a:solidFill>
                <a:latin typeface="Arial" panose="020B0604020202020204" pitchFamily="34" charset="0"/>
              </a:defRPr>
            </a:lvl4pPr>
            <a:lvl5pPr marL="2057400" indent="-228600" defTabSz="930275">
              <a:lnSpc>
                <a:spcPct val="90000"/>
              </a:lnSpc>
              <a:spcBef>
                <a:spcPct val="15000"/>
              </a:spcBef>
              <a:buClr>
                <a:srgbClr val="008080"/>
              </a:buClr>
              <a:buChar char="–"/>
              <a:defRPr sz="1200">
                <a:solidFill>
                  <a:schemeClr val="tx1"/>
                </a:solidFill>
                <a:latin typeface="Arial" panose="020B0604020202020204" pitchFamily="34" charset="0"/>
              </a:defRPr>
            </a:lvl5pPr>
            <a:lvl6pPr marL="25146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6pPr>
            <a:lvl7pPr marL="29718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7pPr>
            <a:lvl8pPr marL="34290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8pPr>
            <a:lvl9pPr marL="38862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9pPr>
          </a:lstStyle>
          <a:p>
            <a:pPr>
              <a:lnSpc>
                <a:spcPct val="100000"/>
              </a:lnSpc>
              <a:spcBef>
                <a:spcPct val="0"/>
              </a:spcBef>
              <a:buClrTx/>
              <a:buSzTx/>
              <a:buFontTx/>
              <a:buNone/>
            </a:pPr>
            <a:fld id="{6C0EA38F-54E0-4F1C-BF33-2226961B7F39}" type="slidenum">
              <a:rPr lang="en-US" altLang="en-US" sz="1000" smtClean="0"/>
              <a:pPr>
                <a:lnSpc>
                  <a:spcPct val="100000"/>
                </a:lnSpc>
                <a:spcBef>
                  <a:spcPct val="0"/>
                </a:spcBef>
                <a:buClrTx/>
                <a:buSzTx/>
                <a:buFontTx/>
                <a:buNone/>
              </a:pPr>
              <a:t>16</a:t>
            </a:fld>
            <a:endParaRPr lang="en-US" altLang="en-US" sz="1000" dirty="0" smtClean="0"/>
          </a:p>
        </p:txBody>
      </p:sp>
      <p:sp>
        <p:nvSpPr>
          <p:cNvPr id="6147" name="Slide Image Placeholder 1"/>
          <p:cNvSpPr>
            <a:spLocks noGrp="1" noRot="1" noChangeAspect="1" noTextEdit="1"/>
          </p:cNvSpPr>
          <p:nvPr>
            <p:ph type="sldImg"/>
          </p:nvPr>
        </p:nvSpPr>
        <p:spPr>
          <a:xfrm>
            <a:off x="1181100" y="698500"/>
            <a:ext cx="4648200" cy="3486150"/>
          </a:xfrm>
          <a:ln w="12700"/>
        </p:spPr>
      </p:sp>
      <p:sp>
        <p:nvSpPr>
          <p:cNvPr id="6148" name="Notes Placeholder 2"/>
          <p:cNvSpPr>
            <a:spLocks noGrp="1"/>
          </p:cNvSpPr>
          <p:nvPr>
            <p:ph type="body" idx="1"/>
          </p:nvPr>
        </p:nvSpPr>
        <p:spPr>
          <a:xfrm>
            <a:off x="701675" y="4416425"/>
            <a:ext cx="560705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567" tIns="45784" rIns="91567" bIns="45784"/>
          <a:lstStyle/>
          <a:p>
            <a:pPr marL="0" indent="0">
              <a:buFont typeface="Wingdings" pitchFamily="2" charset="2"/>
              <a:buNone/>
            </a:pPr>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523495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lnSpc>
                <a:spcPct val="90000"/>
              </a:lnSpc>
              <a:spcBef>
                <a:spcPct val="100000"/>
              </a:spcBef>
              <a:buClr>
                <a:srgbClr val="008080"/>
              </a:buClr>
              <a:buSzPct val="85000"/>
              <a:buFont typeface="Wingdings" panose="05000000000000000000" pitchFamily="2" charset="2"/>
              <a:buChar char="n"/>
              <a:defRPr sz="1400">
                <a:solidFill>
                  <a:schemeClr val="tx1"/>
                </a:solidFill>
                <a:latin typeface="Arial" panose="020B0604020202020204" pitchFamily="34" charset="0"/>
              </a:defRPr>
            </a:lvl1pPr>
            <a:lvl2pPr marL="742950" indent="-285750" defTabSz="930275">
              <a:lnSpc>
                <a:spcPct val="90000"/>
              </a:lnSpc>
              <a:spcBef>
                <a:spcPct val="50000"/>
              </a:spcBef>
              <a:buClr>
                <a:srgbClr val="008080"/>
              </a:buClr>
              <a:buFont typeface="Wingdings" panose="05000000000000000000" pitchFamily="2" charset="2"/>
              <a:buChar char="w"/>
              <a:defRPr sz="1200">
                <a:solidFill>
                  <a:schemeClr val="tx1"/>
                </a:solidFill>
                <a:latin typeface="Arial" panose="020B0604020202020204" pitchFamily="34" charset="0"/>
              </a:defRPr>
            </a:lvl2pPr>
            <a:lvl3pPr marL="1143000" indent="-228600" defTabSz="930275">
              <a:lnSpc>
                <a:spcPct val="90000"/>
              </a:lnSpc>
              <a:spcBef>
                <a:spcPct val="25000"/>
              </a:spcBef>
              <a:buClr>
                <a:srgbClr val="008080"/>
              </a:buClr>
              <a:buFont typeface="Arial" panose="020B0604020202020204" pitchFamily="34" charset="0"/>
              <a:buChar char="–"/>
              <a:defRPr sz="1200">
                <a:solidFill>
                  <a:schemeClr val="tx1"/>
                </a:solidFill>
                <a:latin typeface="Arial" panose="020B0604020202020204" pitchFamily="34" charset="0"/>
              </a:defRPr>
            </a:lvl3pPr>
            <a:lvl4pPr marL="1600200" indent="-228600" defTabSz="930275">
              <a:lnSpc>
                <a:spcPct val="90000"/>
              </a:lnSpc>
              <a:spcBef>
                <a:spcPct val="15000"/>
              </a:spcBef>
              <a:buClr>
                <a:srgbClr val="008080"/>
              </a:buClr>
              <a:buFont typeface="Wingdings" panose="05000000000000000000" pitchFamily="2" charset="2"/>
              <a:buChar char="§"/>
              <a:defRPr sz="1200">
                <a:solidFill>
                  <a:schemeClr val="tx1"/>
                </a:solidFill>
                <a:latin typeface="Arial" panose="020B0604020202020204" pitchFamily="34" charset="0"/>
              </a:defRPr>
            </a:lvl4pPr>
            <a:lvl5pPr marL="2057400" indent="-228600" defTabSz="930275">
              <a:lnSpc>
                <a:spcPct val="90000"/>
              </a:lnSpc>
              <a:spcBef>
                <a:spcPct val="15000"/>
              </a:spcBef>
              <a:buClr>
                <a:srgbClr val="008080"/>
              </a:buClr>
              <a:buChar char="–"/>
              <a:defRPr sz="1200">
                <a:solidFill>
                  <a:schemeClr val="tx1"/>
                </a:solidFill>
                <a:latin typeface="Arial" panose="020B0604020202020204" pitchFamily="34" charset="0"/>
              </a:defRPr>
            </a:lvl5pPr>
            <a:lvl6pPr marL="25146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6pPr>
            <a:lvl7pPr marL="29718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7pPr>
            <a:lvl8pPr marL="34290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8pPr>
            <a:lvl9pPr marL="38862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9pPr>
          </a:lstStyle>
          <a:p>
            <a:pPr>
              <a:lnSpc>
                <a:spcPct val="100000"/>
              </a:lnSpc>
              <a:spcBef>
                <a:spcPct val="0"/>
              </a:spcBef>
              <a:buClrTx/>
              <a:buSzTx/>
              <a:buFontTx/>
              <a:buNone/>
            </a:pPr>
            <a:fld id="{BC63387B-B74B-44F2-8449-FD80636A9E65}" type="slidenum">
              <a:rPr lang="en-US" altLang="en-US" sz="1000" smtClean="0"/>
              <a:pPr>
                <a:lnSpc>
                  <a:spcPct val="100000"/>
                </a:lnSpc>
                <a:spcBef>
                  <a:spcPct val="0"/>
                </a:spcBef>
                <a:buClrTx/>
                <a:buSzTx/>
                <a:buFontTx/>
                <a:buNone/>
              </a:pPr>
              <a:t>17</a:t>
            </a:fld>
            <a:endParaRPr lang="en-US" altLang="en-US" sz="1000" dirty="0" smtClean="0"/>
          </a:p>
        </p:txBody>
      </p:sp>
      <p:sp>
        <p:nvSpPr>
          <p:cNvPr id="8195" name="Slide Image Placeholder 1"/>
          <p:cNvSpPr>
            <a:spLocks noGrp="1" noRot="1" noChangeAspect="1" noTextEdit="1"/>
          </p:cNvSpPr>
          <p:nvPr>
            <p:ph type="sldImg"/>
          </p:nvPr>
        </p:nvSpPr>
        <p:spPr>
          <a:xfrm>
            <a:off x="1181100" y="698500"/>
            <a:ext cx="4648200" cy="3486150"/>
          </a:xfrm>
          <a:ln w="12700"/>
        </p:spPr>
      </p:sp>
      <p:sp>
        <p:nvSpPr>
          <p:cNvPr id="8196" name="Notes Placeholder 2"/>
          <p:cNvSpPr>
            <a:spLocks noGrp="1"/>
          </p:cNvSpPr>
          <p:nvPr>
            <p:ph type="body" idx="1"/>
          </p:nvPr>
        </p:nvSpPr>
        <p:spPr>
          <a:xfrm>
            <a:off x="701675" y="4416425"/>
            <a:ext cx="560705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567" tIns="45784" rIns="91567" bIns="45784"/>
          <a:lstStyle/>
          <a:p>
            <a:pPr marL="0" indent="0"/>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231215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176097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3"/>
          <p:cNvSpPr txBox="1">
            <a:spLocks noGrp="1" noChangeArrowheads="1"/>
          </p:cNvSpPr>
          <p:nvPr/>
        </p:nvSpPr>
        <p:spPr bwMode="auto">
          <a:xfrm>
            <a:off x="3085167" y="8836311"/>
            <a:ext cx="690779" cy="245811"/>
          </a:xfrm>
          <a:prstGeom prst="rect">
            <a:avLst/>
          </a:prstGeom>
          <a:noFill/>
          <a:ln w="9525">
            <a:noFill/>
            <a:miter lim="800000"/>
            <a:headEnd/>
            <a:tailEnd/>
          </a:ln>
        </p:spPr>
        <p:txBody>
          <a:bodyPr lIns="44918" tIns="45517" rIns="44918" bIns="45517" anchor="b">
            <a:spAutoFit/>
          </a:bodyPr>
          <a:lstStyle/>
          <a:p>
            <a:pPr algn="ctr" defTabSz="910832"/>
            <a:fld id="{E9565180-8486-4D0E-8C23-611864437D81}" type="slidenum">
              <a:rPr lang="en-US" sz="1000"/>
              <a:pPr algn="ctr" defTabSz="910832"/>
              <a:t>20</a:t>
            </a:fld>
            <a:endParaRPr lang="en-US" sz="1000"/>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p:spPr>
        <p:txBody>
          <a:bodyPr lIns="45093" tIns="45093" rIns="45093" bIns="45093"/>
          <a:lstStyle/>
          <a:p>
            <a:endParaRPr lang="en-US" smtClean="0"/>
          </a:p>
        </p:txBody>
      </p:sp>
    </p:spTree>
    <p:extLst>
      <p:ext uri="{BB962C8B-B14F-4D97-AF65-F5344CB8AC3E}">
        <p14:creationId xmlns:p14="http://schemas.microsoft.com/office/powerpoint/2010/main" val="1142537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3"/>
          <p:cNvSpPr txBox="1">
            <a:spLocks noGrp="1" noChangeArrowheads="1"/>
          </p:cNvSpPr>
          <p:nvPr/>
        </p:nvSpPr>
        <p:spPr bwMode="auto">
          <a:xfrm>
            <a:off x="3085167" y="8836311"/>
            <a:ext cx="690779" cy="245811"/>
          </a:xfrm>
          <a:prstGeom prst="rect">
            <a:avLst/>
          </a:prstGeom>
          <a:noFill/>
          <a:ln w="9525">
            <a:noFill/>
            <a:miter lim="800000"/>
            <a:headEnd/>
            <a:tailEnd/>
          </a:ln>
        </p:spPr>
        <p:txBody>
          <a:bodyPr lIns="44918" tIns="45517" rIns="44918" bIns="45517" anchor="b">
            <a:spAutoFit/>
          </a:bodyPr>
          <a:lstStyle/>
          <a:p>
            <a:pPr algn="ctr" defTabSz="910832"/>
            <a:fld id="{E9565180-8486-4D0E-8C23-611864437D81}" type="slidenum">
              <a:rPr lang="en-US" sz="1000"/>
              <a:pPr algn="ctr" defTabSz="910832"/>
              <a:t>21</a:t>
            </a:fld>
            <a:endParaRPr lang="en-US" sz="1000"/>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p:spPr>
        <p:txBody>
          <a:bodyPr lIns="45093" tIns="45093" rIns="45093" bIns="45093"/>
          <a:lstStyle/>
          <a:p>
            <a:endParaRPr lang="en-US" smtClean="0"/>
          </a:p>
        </p:txBody>
      </p:sp>
    </p:spTree>
    <p:extLst>
      <p:ext uri="{BB962C8B-B14F-4D97-AF65-F5344CB8AC3E}">
        <p14:creationId xmlns:p14="http://schemas.microsoft.com/office/powerpoint/2010/main" val="1077336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sldNum" sz="quarter" idx="5"/>
          </p:nvPr>
        </p:nvSpPr>
        <p:spPr>
          <a:xfrm>
            <a:off x="3023576" y="8848380"/>
            <a:ext cx="676988" cy="246167"/>
          </a:xfrm>
          <a:noFill/>
        </p:spPr>
        <p:txBody>
          <a:bodyPr/>
          <a:lstStyle/>
          <a:p>
            <a:fld id="{E188F4B9-AFA1-4FA4-B0F5-782B95A74519}" type="slidenum">
              <a:rPr lang="en-US" smtClean="0">
                <a:cs typeface="Arial" charset="0"/>
              </a:rPr>
              <a:pPr/>
              <a:t>22</a:t>
            </a:fld>
            <a:endParaRPr lang="en-US" smtClean="0">
              <a:cs typeface="Arial" charset="0"/>
            </a:endParaRPr>
          </a:p>
        </p:txBody>
      </p:sp>
      <p:sp>
        <p:nvSpPr>
          <p:cNvPr id="70659" name="Rectangle 4"/>
          <p:cNvSpPr>
            <a:spLocks noGrp="1" noRot="1" noChangeAspect="1" noChangeArrowheads="1" noTextEdit="1"/>
          </p:cNvSpPr>
          <p:nvPr>
            <p:ph type="sldImg"/>
          </p:nvPr>
        </p:nvSpPr>
        <p:spPr>
          <a:ln/>
        </p:spPr>
      </p:sp>
      <p:sp>
        <p:nvSpPr>
          <p:cNvPr id="70660" name="Rectangle 5"/>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58984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txBox="1">
            <a:spLocks noGrp="1" noChangeArrowheads="1"/>
          </p:cNvSpPr>
          <p:nvPr/>
        </p:nvSpPr>
        <p:spPr bwMode="auto">
          <a:xfrm>
            <a:off x="3029676" y="8803018"/>
            <a:ext cx="676988" cy="244877"/>
          </a:xfrm>
          <a:prstGeom prst="rect">
            <a:avLst/>
          </a:prstGeom>
          <a:noFill/>
          <a:ln w="9525">
            <a:noFill/>
            <a:miter lim="800000"/>
            <a:headEnd/>
            <a:tailEnd/>
          </a:ln>
        </p:spPr>
        <p:txBody>
          <a:bodyPr lIns="44913" tIns="45513" rIns="44913" bIns="45513" anchor="b">
            <a:spAutoFit/>
          </a:bodyPr>
          <a:lstStyle/>
          <a:p>
            <a:pPr algn="ctr" defTabSz="909375"/>
            <a:fld id="{E7F16FBB-7AEE-4DA5-B0F2-DB9341F37734}" type="slidenum">
              <a:rPr lang="en-US" sz="1000"/>
              <a:pPr algn="ctr" defTabSz="909375"/>
              <a:t>23</a:t>
            </a:fld>
            <a:endParaRPr lang="en-US" sz="1000" dirty="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lIns="45089" tIns="45089" rIns="45089" bIns="45089"/>
          <a:lstStyle/>
          <a:p>
            <a:endParaRPr lang="en-US" smtClean="0"/>
          </a:p>
        </p:txBody>
      </p:sp>
    </p:spTree>
    <p:extLst>
      <p:ext uri="{BB962C8B-B14F-4D97-AF65-F5344CB8AC3E}">
        <p14:creationId xmlns:p14="http://schemas.microsoft.com/office/powerpoint/2010/main" val="896992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txBox="1">
            <a:spLocks noGrp="1" noChangeArrowheads="1"/>
          </p:cNvSpPr>
          <p:nvPr/>
        </p:nvSpPr>
        <p:spPr bwMode="auto">
          <a:xfrm>
            <a:off x="3024188" y="8848410"/>
            <a:ext cx="675761" cy="246139"/>
          </a:xfrm>
          <a:prstGeom prst="rect">
            <a:avLst/>
          </a:prstGeom>
          <a:noFill/>
          <a:ln w="9525">
            <a:noFill/>
            <a:miter lim="800000"/>
            <a:headEnd/>
            <a:tailEnd/>
          </a:ln>
        </p:spPr>
        <p:txBody>
          <a:bodyPr lIns="44913" tIns="45513" rIns="44913" bIns="45513" anchor="b">
            <a:spAutoFit/>
          </a:bodyPr>
          <a:lstStyle/>
          <a:p>
            <a:pPr algn="ctr" defTabSz="909375"/>
            <a:fld id="{2F97931E-18E9-494E-8641-F6F22D608404}" type="slidenum">
              <a:rPr lang="en-US" sz="1000"/>
              <a:pPr algn="ctr" defTabSz="909375"/>
              <a:t>24</a:t>
            </a:fld>
            <a:endParaRPr lang="en-US" sz="1000"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lIns="45089" tIns="45089" rIns="45089" bIns="45089"/>
          <a:lstStyle/>
          <a:p>
            <a:endParaRPr lang="en-US" smtClean="0"/>
          </a:p>
        </p:txBody>
      </p:sp>
    </p:spTree>
    <p:extLst>
      <p:ext uri="{BB962C8B-B14F-4D97-AF65-F5344CB8AC3E}">
        <p14:creationId xmlns:p14="http://schemas.microsoft.com/office/powerpoint/2010/main" val="1279024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p:cNvSpPr>
            <a:spLocks noGrp="1" noChangeArrowheads="1"/>
          </p:cNvSpPr>
          <p:nvPr>
            <p:ph type="sldNum" sz="quarter" idx="5"/>
          </p:nvPr>
        </p:nvSpPr>
        <p:spPr/>
        <p:txBody>
          <a:bodyPr/>
          <a:lstStyle/>
          <a:p>
            <a:pPr>
              <a:defRPr/>
            </a:pPr>
            <a:fld id="{C648A442-6509-4029-9674-B030FA2A056F}" type="slidenum">
              <a:rPr lang="en-US" smtClean="0"/>
              <a:pPr>
                <a:defRPr/>
              </a:pPr>
              <a:t>25</a:t>
            </a:fld>
            <a:endParaRPr lang="en-US" smtClean="0"/>
          </a:p>
        </p:txBody>
      </p:sp>
      <p:sp>
        <p:nvSpPr>
          <p:cNvPr id="274435" name="Rectangle 4"/>
          <p:cNvSpPr>
            <a:spLocks noGrp="1" noRot="1" noChangeAspect="1" noChangeArrowheads="1" noTextEdit="1"/>
          </p:cNvSpPr>
          <p:nvPr>
            <p:ph type="sldImg"/>
          </p:nvPr>
        </p:nvSpPr>
        <p:spPr>
          <a:ln/>
        </p:spPr>
      </p:sp>
      <p:sp>
        <p:nvSpPr>
          <p:cNvPr id="274436" name="Rectangle 5"/>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0419787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3"/>
          <p:cNvSpPr>
            <a:spLocks noGrp="1" noChangeArrowheads="1"/>
          </p:cNvSpPr>
          <p:nvPr>
            <p:ph type="sldNum" sz="quarter" idx="5"/>
          </p:nvPr>
        </p:nvSpPr>
        <p:spPr>
          <a:xfrm>
            <a:off x="3085167" y="9046678"/>
            <a:ext cx="690779" cy="248133"/>
          </a:xfrm>
        </p:spPr>
        <p:txBody>
          <a:bodyPr/>
          <a:lstStyle/>
          <a:p>
            <a:pPr>
              <a:defRPr/>
            </a:pPr>
            <a:fld id="{3A6B90E8-B186-4EE7-9831-1401031F6C6C}" type="slidenum">
              <a:rPr lang="en-US" smtClean="0">
                <a:solidFill>
                  <a:srgbClr val="000000"/>
                </a:solidFill>
              </a:rPr>
              <a:pPr>
                <a:defRPr/>
              </a:pPr>
              <a:t>26</a:t>
            </a:fld>
            <a:endParaRPr lang="en-US" smtClean="0">
              <a:solidFill>
                <a:srgbClr val="000000"/>
              </a:solidFill>
            </a:endParaRP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970702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3"/>
          <p:cNvSpPr>
            <a:spLocks noGrp="1" noChangeArrowheads="1"/>
          </p:cNvSpPr>
          <p:nvPr>
            <p:ph type="sldNum" sz="quarter" idx="5"/>
          </p:nvPr>
        </p:nvSpPr>
        <p:spPr>
          <a:noFill/>
        </p:spPr>
        <p:txBody>
          <a:bodyPr/>
          <a:lstStyle/>
          <a:p>
            <a:fld id="{3F9BC501-6218-4533-8075-4FEDF8B85956}" type="slidenum">
              <a:rPr lang="en-US" smtClean="0"/>
              <a:pPr/>
              <a:t>2</a:t>
            </a:fld>
            <a:endParaRPr lang="en-US" smtClean="0"/>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1955756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txBox="1">
            <a:spLocks noGrp="1" noChangeArrowheads="1"/>
          </p:cNvSpPr>
          <p:nvPr/>
        </p:nvSpPr>
        <p:spPr bwMode="auto">
          <a:xfrm>
            <a:off x="3154363" y="9047163"/>
            <a:ext cx="704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956" tIns="46569" rIns="45956" bIns="46569" anchor="b">
            <a:spAutoFit/>
          </a:bodyPr>
          <a:lstStyle>
            <a:lvl1pPr defTabSz="930275">
              <a:lnSpc>
                <a:spcPct val="90000"/>
              </a:lnSpc>
              <a:spcBef>
                <a:spcPct val="100000"/>
              </a:spcBef>
              <a:buClr>
                <a:srgbClr val="008080"/>
              </a:buClr>
              <a:buSzPct val="85000"/>
              <a:buFont typeface="Wingdings" panose="05000000000000000000" pitchFamily="2" charset="2"/>
              <a:buChar char="n"/>
              <a:defRPr sz="1400">
                <a:solidFill>
                  <a:schemeClr val="tx1"/>
                </a:solidFill>
                <a:latin typeface="Arial" panose="020B0604020202020204" pitchFamily="34" charset="0"/>
              </a:defRPr>
            </a:lvl1pPr>
            <a:lvl2pPr marL="742950" indent="-285750" defTabSz="930275">
              <a:lnSpc>
                <a:spcPct val="90000"/>
              </a:lnSpc>
              <a:spcBef>
                <a:spcPct val="50000"/>
              </a:spcBef>
              <a:buClr>
                <a:srgbClr val="008080"/>
              </a:buClr>
              <a:buFont typeface="Wingdings" panose="05000000000000000000" pitchFamily="2" charset="2"/>
              <a:buChar char="w"/>
              <a:defRPr sz="1200">
                <a:solidFill>
                  <a:schemeClr val="tx1"/>
                </a:solidFill>
                <a:latin typeface="Arial" panose="020B0604020202020204" pitchFamily="34" charset="0"/>
              </a:defRPr>
            </a:lvl2pPr>
            <a:lvl3pPr marL="1143000" indent="-228600" defTabSz="930275">
              <a:lnSpc>
                <a:spcPct val="90000"/>
              </a:lnSpc>
              <a:spcBef>
                <a:spcPct val="25000"/>
              </a:spcBef>
              <a:buClr>
                <a:srgbClr val="008080"/>
              </a:buClr>
              <a:buFont typeface="Arial" panose="020B0604020202020204" pitchFamily="34" charset="0"/>
              <a:buChar char="–"/>
              <a:defRPr sz="1200">
                <a:solidFill>
                  <a:schemeClr val="tx1"/>
                </a:solidFill>
                <a:latin typeface="Arial" panose="020B0604020202020204" pitchFamily="34" charset="0"/>
              </a:defRPr>
            </a:lvl3pPr>
            <a:lvl4pPr marL="1600200" indent="-228600" defTabSz="930275">
              <a:lnSpc>
                <a:spcPct val="90000"/>
              </a:lnSpc>
              <a:spcBef>
                <a:spcPct val="15000"/>
              </a:spcBef>
              <a:buClr>
                <a:srgbClr val="008080"/>
              </a:buClr>
              <a:buFont typeface="Wingdings" panose="05000000000000000000" pitchFamily="2" charset="2"/>
              <a:buChar char="§"/>
              <a:defRPr sz="1200">
                <a:solidFill>
                  <a:schemeClr val="tx1"/>
                </a:solidFill>
                <a:latin typeface="Arial" panose="020B0604020202020204" pitchFamily="34" charset="0"/>
              </a:defRPr>
            </a:lvl4pPr>
            <a:lvl5pPr marL="2057400" indent="-228600" defTabSz="930275">
              <a:lnSpc>
                <a:spcPct val="90000"/>
              </a:lnSpc>
              <a:spcBef>
                <a:spcPct val="15000"/>
              </a:spcBef>
              <a:buClr>
                <a:srgbClr val="008080"/>
              </a:buClr>
              <a:buChar char="–"/>
              <a:defRPr sz="1200">
                <a:solidFill>
                  <a:schemeClr val="tx1"/>
                </a:solidFill>
                <a:latin typeface="Arial" panose="020B0604020202020204" pitchFamily="34" charset="0"/>
              </a:defRPr>
            </a:lvl5pPr>
            <a:lvl6pPr marL="25146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6pPr>
            <a:lvl7pPr marL="29718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7pPr>
            <a:lvl8pPr marL="34290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8pPr>
            <a:lvl9pPr marL="38862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9pPr>
          </a:lstStyle>
          <a:p>
            <a:pPr algn="ctr" eaLnBrk="1" hangingPunct="1">
              <a:lnSpc>
                <a:spcPct val="100000"/>
              </a:lnSpc>
              <a:spcBef>
                <a:spcPct val="0"/>
              </a:spcBef>
              <a:buClrTx/>
              <a:buSzTx/>
              <a:buFontTx/>
              <a:buNone/>
            </a:pPr>
            <a:fld id="{6CAF757F-FD4F-4387-9EE9-A2C6AE130016}" type="slidenum">
              <a:rPr lang="en-US" altLang="en-US" sz="1000"/>
              <a:pPr algn="ctr" eaLnBrk="1" hangingPunct="1">
                <a:lnSpc>
                  <a:spcPct val="100000"/>
                </a:lnSpc>
                <a:spcBef>
                  <a:spcPct val="0"/>
                </a:spcBef>
                <a:buClrTx/>
                <a:buSzTx/>
                <a:buFontTx/>
                <a:buNone/>
              </a:pPr>
              <a:t>27</a:t>
            </a:fld>
            <a:endParaRPr lang="en-US" altLang="en-US" sz="100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0235430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1181100" y="698500"/>
            <a:ext cx="4648200" cy="3486150"/>
          </a:xfrm>
          <a:ln/>
        </p:spPr>
      </p:sp>
      <p:sp>
        <p:nvSpPr>
          <p:cNvPr id="8195" name="Rectangle 3"/>
          <p:cNvSpPr>
            <a:spLocks noGrp="1" noChangeArrowheads="1"/>
          </p:cNvSpPr>
          <p:nvPr>
            <p:ph type="body" idx="1"/>
          </p:nvPr>
        </p:nvSpPr>
        <p:spPr>
          <a:xfrm>
            <a:off x="701675" y="4416425"/>
            <a:ext cx="560705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8277168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txBox="1">
            <a:spLocks noGrp="1" noChangeArrowheads="1"/>
          </p:cNvSpPr>
          <p:nvPr/>
        </p:nvSpPr>
        <p:spPr bwMode="auto">
          <a:xfrm>
            <a:off x="3154363" y="9047163"/>
            <a:ext cx="704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956" tIns="46569" rIns="45956" bIns="46569" anchor="b">
            <a:spAutoFit/>
          </a:bodyPr>
          <a:lstStyle>
            <a:lvl1pPr defTabSz="930275">
              <a:lnSpc>
                <a:spcPct val="90000"/>
              </a:lnSpc>
              <a:spcBef>
                <a:spcPct val="100000"/>
              </a:spcBef>
              <a:buClr>
                <a:srgbClr val="008080"/>
              </a:buClr>
              <a:buSzPct val="85000"/>
              <a:buFont typeface="Wingdings" panose="05000000000000000000" pitchFamily="2" charset="2"/>
              <a:buChar char="n"/>
              <a:defRPr sz="1400">
                <a:solidFill>
                  <a:schemeClr val="tx1"/>
                </a:solidFill>
                <a:latin typeface="Arial" panose="020B0604020202020204" pitchFamily="34" charset="0"/>
              </a:defRPr>
            </a:lvl1pPr>
            <a:lvl2pPr marL="742950" indent="-285750" defTabSz="930275">
              <a:lnSpc>
                <a:spcPct val="90000"/>
              </a:lnSpc>
              <a:spcBef>
                <a:spcPct val="50000"/>
              </a:spcBef>
              <a:buClr>
                <a:srgbClr val="008080"/>
              </a:buClr>
              <a:buFont typeface="Wingdings" panose="05000000000000000000" pitchFamily="2" charset="2"/>
              <a:buChar char="w"/>
              <a:defRPr sz="1200">
                <a:solidFill>
                  <a:schemeClr val="tx1"/>
                </a:solidFill>
                <a:latin typeface="Arial" panose="020B0604020202020204" pitchFamily="34" charset="0"/>
              </a:defRPr>
            </a:lvl2pPr>
            <a:lvl3pPr marL="1143000" indent="-228600" defTabSz="930275">
              <a:lnSpc>
                <a:spcPct val="90000"/>
              </a:lnSpc>
              <a:spcBef>
                <a:spcPct val="25000"/>
              </a:spcBef>
              <a:buClr>
                <a:srgbClr val="008080"/>
              </a:buClr>
              <a:buFont typeface="Arial" panose="020B0604020202020204" pitchFamily="34" charset="0"/>
              <a:buChar char="–"/>
              <a:defRPr sz="1200">
                <a:solidFill>
                  <a:schemeClr val="tx1"/>
                </a:solidFill>
                <a:latin typeface="Arial" panose="020B0604020202020204" pitchFamily="34" charset="0"/>
              </a:defRPr>
            </a:lvl3pPr>
            <a:lvl4pPr marL="1600200" indent="-228600" defTabSz="930275">
              <a:lnSpc>
                <a:spcPct val="90000"/>
              </a:lnSpc>
              <a:spcBef>
                <a:spcPct val="15000"/>
              </a:spcBef>
              <a:buClr>
                <a:srgbClr val="008080"/>
              </a:buClr>
              <a:buFont typeface="Wingdings" panose="05000000000000000000" pitchFamily="2" charset="2"/>
              <a:buChar char="§"/>
              <a:defRPr sz="1200">
                <a:solidFill>
                  <a:schemeClr val="tx1"/>
                </a:solidFill>
                <a:latin typeface="Arial" panose="020B0604020202020204" pitchFamily="34" charset="0"/>
              </a:defRPr>
            </a:lvl4pPr>
            <a:lvl5pPr marL="2057400" indent="-228600" defTabSz="930275">
              <a:lnSpc>
                <a:spcPct val="90000"/>
              </a:lnSpc>
              <a:spcBef>
                <a:spcPct val="15000"/>
              </a:spcBef>
              <a:buClr>
                <a:srgbClr val="008080"/>
              </a:buClr>
              <a:buChar char="–"/>
              <a:defRPr sz="1200">
                <a:solidFill>
                  <a:schemeClr val="tx1"/>
                </a:solidFill>
                <a:latin typeface="Arial" panose="020B0604020202020204" pitchFamily="34" charset="0"/>
              </a:defRPr>
            </a:lvl5pPr>
            <a:lvl6pPr marL="25146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6pPr>
            <a:lvl7pPr marL="29718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7pPr>
            <a:lvl8pPr marL="34290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8pPr>
            <a:lvl9pPr marL="3886200" indent="-228600" defTabSz="930275" eaLnBrk="0" fontAlgn="base" hangingPunct="0">
              <a:lnSpc>
                <a:spcPct val="90000"/>
              </a:lnSpc>
              <a:spcBef>
                <a:spcPct val="15000"/>
              </a:spcBef>
              <a:spcAft>
                <a:spcPct val="0"/>
              </a:spcAft>
              <a:buClr>
                <a:srgbClr val="008080"/>
              </a:buClr>
              <a:buChar char="–"/>
              <a:defRPr sz="1200">
                <a:solidFill>
                  <a:schemeClr val="tx1"/>
                </a:solidFill>
                <a:latin typeface="Arial" panose="020B0604020202020204" pitchFamily="34" charset="0"/>
              </a:defRPr>
            </a:lvl9pPr>
          </a:lstStyle>
          <a:p>
            <a:pPr algn="ctr" eaLnBrk="1" hangingPunct="1">
              <a:lnSpc>
                <a:spcPct val="100000"/>
              </a:lnSpc>
              <a:spcBef>
                <a:spcPct val="0"/>
              </a:spcBef>
              <a:buClrTx/>
              <a:buSzTx/>
              <a:buFontTx/>
              <a:buNone/>
            </a:pPr>
            <a:fld id="{09C057C0-21EB-4850-8EAB-CA48D29023EE}" type="slidenum">
              <a:rPr lang="en-US" altLang="en-US" sz="1000"/>
              <a:pPr algn="ctr" eaLnBrk="1" hangingPunct="1">
                <a:lnSpc>
                  <a:spcPct val="100000"/>
                </a:lnSpc>
                <a:spcBef>
                  <a:spcPct val="0"/>
                </a:spcBef>
                <a:buClrTx/>
                <a:buSzTx/>
                <a:buFontTx/>
                <a:buNone/>
              </a:pPr>
              <a:t>29</a:t>
            </a:fld>
            <a:endParaRPr lang="en-US" altLang="en-US" sz="100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8355946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ldNum" sz="quarter" idx="5"/>
          </p:nvPr>
        </p:nvSpPr>
        <p:spPr>
          <a:xfrm>
            <a:off x="3085167" y="8836291"/>
            <a:ext cx="690779" cy="245831"/>
          </a:xfrm>
        </p:spPr>
        <p:txBody>
          <a:bodyPr/>
          <a:lstStyle/>
          <a:p>
            <a:pPr>
              <a:defRPr/>
            </a:pPr>
            <a:fld id="{AED8072F-0E08-458F-BF88-90F48070855D}" type="slidenum">
              <a:rPr lang="en-US"/>
              <a:pPr>
                <a:defRPr/>
              </a:pPr>
              <a:t>30</a:t>
            </a:fld>
            <a:endParaRPr lang="en-US"/>
          </a:p>
        </p:txBody>
      </p:sp>
      <p:sp>
        <p:nvSpPr>
          <p:cNvPr id="194563" name="Rectangle 2"/>
          <p:cNvSpPr>
            <a:spLocks noGrp="1" noRot="1" noChangeAspect="1" noChangeArrowheads="1" noTextEdit="1"/>
          </p:cNvSpPr>
          <p:nvPr>
            <p:ph type="sldImg"/>
          </p:nvPr>
        </p:nvSpPr>
        <p:spPr>
          <a:ln/>
        </p:spPr>
      </p:sp>
      <p:sp>
        <p:nvSpPr>
          <p:cNvPr id="19456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7869460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88071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1185" name="Rectangle 7"/>
          <p:cNvSpPr txBox="1">
            <a:spLocks noGrp="1" noChangeArrowheads="1"/>
          </p:cNvSpPr>
          <p:nvPr/>
        </p:nvSpPr>
        <p:spPr bwMode="auto">
          <a:xfrm>
            <a:off x="3955222" y="8827125"/>
            <a:ext cx="3042478" cy="456575"/>
          </a:xfrm>
          <a:prstGeom prst="rect">
            <a:avLst/>
          </a:prstGeom>
          <a:noFill/>
          <a:ln w="9525">
            <a:noFill/>
            <a:miter lim="800000"/>
            <a:headEnd/>
            <a:tailEnd/>
          </a:ln>
        </p:spPr>
        <p:txBody>
          <a:bodyPr lIns="91202" tIns="45600" rIns="91202" bIns="45600" anchor="b"/>
          <a:lstStyle/>
          <a:p>
            <a:pPr algn="r" defTabSz="909767"/>
            <a:fld id="{A0D70C00-AB20-4F73-A1A0-D35999B0DF09}" type="slidenum">
              <a:rPr lang="en-US"/>
              <a:pPr algn="r" defTabSz="909767"/>
              <a:t>32</a:t>
            </a:fld>
            <a:endParaRPr lang="en-US" dirty="0"/>
          </a:p>
        </p:txBody>
      </p:sp>
      <p:sp>
        <p:nvSpPr>
          <p:cNvPr id="2141186" name="Rectangle 2"/>
          <p:cNvSpPr>
            <a:spLocks noGrp="1" noRot="1" noChangeAspect="1" noChangeArrowheads="1" noTextEdit="1"/>
          </p:cNvSpPr>
          <p:nvPr>
            <p:ph type="sldImg"/>
          </p:nvPr>
        </p:nvSpPr>
        <p:spPr>
          <a:xfrm>
            <a:off x="1130300" y="692150"/>
            <a:ext cx="4718050" cy="3538538"/>
          </a:xfrm>
          <a:solidFill>
            <a:srgbClr val="FFFFFF"/>
          </a:solidFill>
          <a:ln/>
        </p:spPr>
      </p:sp>
      <p:sp>
        <p:nvSpPr>
          <p:cNvPr id="2141187" name="Rectangle 5"/>
          <p:cNvSpPr>
            <a:spLocks noGrp="1" noChangeArrowheads="1"/>
          </p:cNvSpPr>
          <p:nvPr>
            <p:ph type="body" idx="1"/>
          </p:nvPr>
        </p:nvSpPr>
        <p:spPr>
          <a:xfrm>
            <a:off x="535603" y="4413562"/>
            <a:ext cx="5932833" cy="4185275"/>
          </a:xfrm>
          <a:noFill/>
          <a:ln>
            <a:solidFill>
              <a:srgbClr val="000000"/>
            </a:solidFill>
          </a:ln>
        </p:spPr>
        <p:txBody>
          <a:bodyPr lIns="91202" tIns="45600" rIns="91202" bIns="45600"/>
          <a:lstStyle/>
          <a:p>
            <a:pPr eaLnBrk="1" hangingPunct="1"/>
            <a:r>
              <a:rPr lang="en-US" smtClean="0"/>
              <a:t>Exhibit 11 of Article</a:t>
            </a:r>
          </a:p>
          <a:p>
            <a:pPr eaLnBrk="1" hangingPunct="1"/>
            <a:endParaRPr lang="en-US" smtClean="0"/>
          </a:p>
        </p:txBody>
      </p:sp>
    </p:spTree>
    <p:extLst>
      <p:ext uri="{BB962C8B-B14F-4D97-AF65-F5344CB8AC3E}">
        <p14:creationId xmlns:p14="http://schemas.microsoft.com/office/powerpoint/2010/main" val="1135872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8113" name="Slide Image Placeholder 1"/>
          <p:cNvSpPr>
            <a:spLocks noGrp="1" noRot="1" noChangeAspect="1"/>
          </p:cNvSpPr>
          <p:nvPr>
            <p:ph type="sldImg"/>
          </p:nvPr>
        </p:nvSpPr>
        <p:spPr>
          <a:ln/>
        </p:spPr>
      </p:sp>
    </p:spTree>
    <p:extLst>
      <p:ext uri="{BB962C8B-B14F-4D97-AF65-F5344CB8AC3E}">
        <p14:creationId xmlns:p14="http://schemas.microsoft.com/office/powerpoint/2010/main" val="22282527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3"/>
          <p:cNvSpPr>
            <a:spLocks noGrp="1" noChangeArrowheads="1"/>
          </p:cNvSpPr>
          <p:nvPr>
            <p:ph type="sldNum" sz="quarter" idx="5"/>
          </p:nvPr>
        </p:nvSpPr>
        <p:spPr/>
        <p:txBody>
          <a:bodyPr/>
          <a:lstStyle/>
          <a:p>
            <a:pPr>
              <a:defRPr/>
            </a:pPr>
            <a:fld id="{A02C1BF9-4443-4806-9980-522A431C129C}" type="slidenum">
              <a:rPr lang="en-US" smtClean="0"/>
              <a:pPr>
                <a:defRPr/>
              </a:pPr>
              <a:t>35</a:t>
            </a:fld>
            <a:endParaRPr lang="en-US" smtClean="0"/>
          </a:p>
        </p:txBody>
      </p:sp>
      <p:sp>
        <p:nvSpPr>
          <p:cNvPr id="248835" name="Rectangle 2"/>
          <p:cNvSpPr>
            <a:spLocks noGrp="1" noRot="1" noChangeAspect="1" noChangeArrowheads="1" noTextEdit="1"/>
          </p:cNvSpPr>
          <p:nvPr>
            <p:ph type="sldImg"/>
          </p:nvPr>
        </p:nvSpPr>
        <p:spPr>
          <a:ln/>
        </p:spPr>
      </p:sp>
      <p:sp>
        <p:nvSpPr>
          <p:cNvPr id="24883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0233710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ldNum" sz="quarter" idx="5"/>
          </p:nvPr>
        </p:nvSpPr>
        <p:spPr>
          <a:xfrm>
            <a:off x="3085167" y="8836291"/>
            <a:ext cx="690779" cy="245831"/>
          </a:xfrm>
        </p:spPr>
        <p:txBody>
          <a:bodyPr/>
          <a:lstStyle/>
          <a:p>
            <a:pPr>
              <a:defRPr/>
            </a:pPr>
            <a:fld id="{AED8072F-0E08-458F-BF88-90F48070855D}" type="slidenum">
              <a:rPr lang="en-US"/>
              <a:pPr>
                <a:defRPr/>
              </a:pPr>
              <a:t>37</a:t>
            </a:fld>
            <a:endParaRPr lang="en-US"/>
          </a:p>
        </p:txBody>
      </p:sp>
      <p:sp>
        <p:nvSpPr>
          <p:cNvPr id="194563" name="Rectangle 2"/>
          <p:cNvSpPr>
            <a:spLocks noGrp="1" noRot="1" noChangeAspect="1" noChangeArrowheads="1" noTextEdit="1"/>
          </p:cNvSpPr>
          <p:nvPr>
            <p:ph type="sldImg"/>
          </p:nvPr>
        </p:nvSpPr>
        <p:spPr>
          <a:ln/>
        </p:spPr>
      </p:sp>
      <p:sp>
        <p:nvSpPr>
          <p:cNvPr id="19456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1521816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3"/>
          <p:cNvSpPr>
            <a:spLocks noGrp="1" noChangeArrowheads="1"/>
          </p:cNvSpPr>
          <p:nvPr>
            <p:ph type="sldNum" sz="quarter" idx="5"/>
          </p:nvPr>
        </p:nvSpPr>
        <p:spPr>
          <a:xfrm>
            <a:off x="3085167" y="9046678"/>
            <a:ext cx="690779" cy="248133"/>
          </a:xfrm>
        </p:spPr>
        <p:txBody>
          <a:bodyPr/>
          <a:lstStyle/>
          <a:p>
            <a:pPr>
              <a:defRPr/>
            </a:pPr>
            <a:fld id="{3A6B90E8-B186-4EE7-9831-1401031F6C6C}" type="slidenum">
              <a:rPr lang="en-US" smtClean="0">
                <a:solidFill>
                  <a:srgbClr val="000000"/>
                </a:solidFill>
              </a:rPr>
              <a:pPr>
                <a:defRPr/>
              </a:pPr>
              <a:t>39</a:t>
            </a:fld>
            <a:endParaRPr lang="en-US" smtClean="0">
              <a:solidFill>
                <a:srgbClr val="000000"/>
              </a:solidFill>
            </a:endParaRP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98730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Rot="1" noChangeAspect="1" noChangeArrowheads="1" noTextEdit="1"/>
          </p:cNvSpPr>
          <p:nvPr>
            <p:ph type="sldImg"/>
          </p:nvPr>
        </p:nvSpPr>
        <p:spPr>
          <a:ln/>
        </p:spPr>
      </p:sp>
      <p:sp>
        <p:nvSpPr>
          <p:cNvPr id="26214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1197369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3"/>
          <p:cNvSpPr>
            <a:spLocks noGrp="1" noChangeArrowheads="1"/>
          </p:cNvSpPr>
          <p:nvPr>
            <p:ph type="sldNum" sz="quarter" idx="5"/>
          </p:nvPr>
        </p:nvSpPr>
        <p:spPr>
          <a:xfrm>
            <a:off x="3148013" y="9034319"/>
            <a:ext cx="704850" cy="247794"/>
          </a:xfrm>
          <a:noFill/>
        </p:spPr>
        <p:txBody>
          <a:bodyPr/>
          <a:lstStyle/>
          <a:p>
            <a:fld id="{FEC3857E-DCBC-4731-A75E-A1590B57B44A}" type="slidenum">
              <a:rPr lang="en-US" smtClean="0">
                <a:solidFill>
                  <a:srgbClr val="000000"/>
                </a:solidFill>
              </a:rPr>
              <a:pPr/>
              <a:t>40</a:t>
            </a:fld>
            <a:endParaRPr lang="en-US" smtClean="0">
              <a:solidFill>
                <a:srgbClr val="000000"/>
              </a:solidFill>
            </a:endParaRPr>
          </a:p>
        </p:txBody>
      </p:sp>
      <p:sp>
        <p:nvSpPr>
          <p:cNvPr id="270339" name="Rectangle 2"/>
          <p:cNvSpPr>
            <a:spLocks noGrp="1" noRot="1" noChangeAspect="1" noChangeArrowheads="1" noTextEdit="1"/>
          </p:cNvSpPr>
          <p:nvPr>
            <p:ph type="sldImg"/>
          </p:nvPr>
        </p:nvSpPr>
        <p:spPr>
          <a:ln/>
        </p:spPr>
      </p:sp>
      <p:sp>
        <p:nvSpPr>
          <p:cNvPr id="27034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2881512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2956378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type="sldNum" sz="quarter" idx="5"/>
          </p:nvPr>
        </p:nvSpPr>
        <p:spPr/>
        <p:txBody>
          <a:bodyPr/>
          <a:lstStyle/>
          <a:p>
            <a:pPr>
              <a:defRPr/>
            </a:pPr>
            <a:fld id="{D16B205B-5CAC-4CDE-BC3B-EC6CDB61437F}" type="slidenum">
              <a:rPr lang="en-US" smtClean="0"/>
              <a:pPr>
                <a:defRPr/>
              </a:pPr>
              <a:t>42</a:t>
            </a:fld>
            <a:endParaRPr lang="en-US" smtClean="0"/>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9364620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3"/>
          <p:cNvSpPr>
            <a:spLocks noGrp="1" noChangeArrowheads="1"/>
          </p:cNvSpPr>
          <p:nvPr>
            <p:ph type="sldNum" sz="quarter" idx="5"/>
          </p:nvPr>
        </p:nvSpPr>
        <p:spPr>
          <a:xfrm>
            <a:off x="3096507" y="9047163"/>
            <a:ext cx="691921" cy="247650"/>
          </a:xfrm>
        </p:spPr>
        <p:txBody>
          <a:bodyPr/>
          <a:lstStyle/>
          <a:p>
            <a:pPr defTabSz="928787">
              <a:defRPr/>
            </a:pPr>
            <a:fld id="{15A7F7DB-3A93-4CAB-8AF3-CD35918FB945}" type="slidenum">
              <a:rPr lang="en-US" smtClean="0"/>
              <a:pPr defTabSz="928787">
                <a:defRPr/>
              </a:pPr>
              <a:t>43</a:t>
            </a:fld>
            <a:endParaRPr lang="en-US" dirty="0" smtClean="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549518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3"/>
          <p:cNvSpPr>
            <a:spLocks noGrp="1" noChangeArrowheads="1"/>
          </p:cNvSpPr>
          <p:nvPr>
            <p:ph type="sldNum" sz="quarter" idx="5"/>
          </p:nvPr>
        </p:nvSpPr>
        <p:spPr>
          <a:xfrm>
            <a:off x="3096507" y="9047163"/>
            <a:ext cx="691921" cy="247650"/>
          </a:xfrm>
        </p:spPr>
        <p:txBody>
          <a:bodyPr/>
          <a:lstStyle/>
          <a:p>
            <a:pPr defTabSz="928787">
              <a:defRPr/>
            </a:pPr>
            <a:fld id="{15A7F7DB-3A93-4CAB-8AF3-CD35918FB945}" type="slidenum">
              <a:rPr lang="en-US" smtClean="0"/>
              <a:pPr defTabSz="928787">
                <a:defRPr/>
              </a:pPr>
              <a:t>44</a:t>
            </a:fld>
            <a:endParaRPr lang="en-US" dirty="0" smtClean="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5101109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3"/>
          <p:cNvSpPr>
            <a:spLocks noGrp="1" noChangeArrowheads="1"/>
          </p:cNvSpPr>
          <p:nvPr>
            <p:ph type="sldNum" sz="quarter" idx="5"/>
          </p:nvPr>
        </p:nvSpPr>
        <p:spPr/>
        <p:txBody>
          <a:bodyPr/>
          <a:lstStyle/>
          <a:p>
            <a:pPr>
              <a:defRPr/>
            </a:pPr>
            <a:fld id="{EA3D68F1-0777-4B1E-A52C-51505E82C0DB}" type="slidenum">
              <a:rPr lang="en-US" smtClean="0"/>
              <a:pPr>
                <a:defRPr/>
              </a:pPr>
              <a:t>45</a:t>
            </a:fld>
            <a:endParaRPr lang="en-US" smtClean="0"/>
          </a:p>
        </p:txBody>
      </p:sp>
      <p:sp>
        <p:nvSpPr>
          <p:cNvPr id="292867" name="Rectangle 2"/>
          <p:cNvSpPr>
            <a:spLocks noGrp="1" noRot="1" noChangeAspect="1" noChangeArrowheads="1" noTextEdit="1"/>
          </p:cNvSpPr>
          <p:nvPr>
            <p:ph type="sldImg"/>
          </p:nvPr>
        </p:nvSpPr>
        <p:spPr>
          <a:ln/>
        </p:spPr>
      </p:sp>
      <p:sp>
        <p:nvSpPr>
          <p:cNvPr id="29286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938916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3"/>
          <p:cNvSpPr>
            <a:spLocks noGrp="1" noChangeArrowheads="1"/>
          </p:cNvSpPr>
          <p:nvPr>
            <p:ph type="sldNum" sz="quarter" idx="5"/>
          </p:nvPr>
        </p:nvSpPr>
        <p:spPr/>
        <p:txBody>
          <a:bodyPr/>
          <a:lstStyle/>
          <a:p>
            <a:pPr>
              <a:defRPr/>
            </a:pPr>
            <a:fld id="{A02C1BF9-4443-4806-9980-522A431C129C}" type="slidenum">
              <a:rPr lang="en-US" smtClean="0"/>
              <a:pPr>
                <a:defRPr/>
              </a:pPr>
              <a:t>9</a:t>
            </a:fld>
            <a:endParaRPr lang="en-US" smtClean="0"/>
          </a:p>
        </p:txBody>
      </p:sp>
      <p:sp>
        <p:nvSpPr>
          <p:cNvPr id="248835" name="Rectangle 2"/>
          <p:cNvSpPr>
            <a:spLocks noGrp="1" noRot="1" noChangeAspect="1" noChangeArrowheads="1" noTextEdit="1"/>
          </p:cNvSpPr>
          <p:nvPr>
            <p:ph type="sldImg"/>
          </p:nvPr>
        </p:nvSpPr>
        <p:spPr>
          <a:ln/>
        </p:spPr>
      </p:sp>
      <p:sp>
        <p:nvSpPr>
          <p:cNvPr id="24883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890434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3"/>
          <p:cNvSpPr>
            <a:spLocks noGrp="1" noChangeArrowheads="1"/>
          </p:cNvSpPr>
          <p:nvPr>
            <p:ph type="sldNum" sz="quarter" idx="5"/>
          </p:nvPr>
        </p:nvSpPr>
        <p:spPr/>
        <p:txBody>
          <a:bodyPr/>
          <a:lstStyle/>
          <a:p>
            <a:pPr>
              <a:defRPr/>
            </a:pPr>
            <a:fld id="{A02C1BF9-4443-4806-9980-522A431C129C}" type="slidenum">
              <a:rPr lang="en-US" smtClean="0"/>
              <a:pPr>
                <a:defRPr/>
              </a:pPr>
              <a:t>10</a:t>
            </a:fld>
            <a:endParaRPr lang="en-US" smtClean="0"/>
          </a:p>
        </p:txBody>
      </p:sp>
      <p:sp>
        <p:nvSpPr>
          <p:cNvPr id="248835" name="Rectangle 2"/>
          <p:cNvSpPr>
            <a:spLocks noGrp="1" noRot="1" noChangeAspect="1" noChangeArrowheads="1" noTextEdit="1"/>
          </p:cNvSpPr>
          <p:nvPr>
            <p:ph type="sldImg"/>
          </p:nvPr>
        </p:nvSpPr>
        <p:spPr>
          <a:ln/>
        </p:spPr>
      </p:sp>
      <p:sp>
        <p:nvSpPr>
          <p:cNvPr id="24883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026643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3"/>
          <p:cNvSpPr>
            <a:spLocks noGrp="1" noChangeArrowheads="1"/>
          </p:cNvSpPr>
          <p:nvPr>
            <p:ph type="sldNum" sz="quarter" idx="5"/>
          </p:nvPr>
        </p:nvSpPr>
        <p:spPr/>
        <p:txBody>
          <a:bodyPr/>
          <a:lstStyle/>
          <a:p>
            <a:pPr>
              <a:defRPr/>
            </a:pPr>
            <a:fld id="{A02C1BF9-4443-4806-9980-522A431C129C}" type="slidenum">
              <a:rPr lang="en-US" smtClean="0"/>
              <a:pPr>
                <a:defRPr/>
              </a:pPr>
              <a:t>11</a:t>
            </a:fld>
            <a:endParaRPr lang="en-US" smtClean="0"/>
          </a:p>
        </p:txBody>
      </p:sp>
      <p:sp>
        <p:nvSpPr>
          <p:cNvPr id="248835" name="Rectangle 2"/>
          <p:cNvSpPr>
            <a:spLocks noGrp="1" noRot="1" noChangeAspect="1" noChangeArrowheads="1" noTextEdit="1"/>
          </p:cNvSpPr>
          <p:nvPr>
            <p:ph type="sldImg"/>
          </p:nvPr>
        </p:nvSpPr>
        <p:spPr>
          <a:ln/>
        </p:spPr>
      </p:sp>
      <p:sp>
        <p:nvSpPr>
          <p:cNvPr id="24883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930409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3"/>
          <p:cNvSpPr>
            <a:spLocks noGrp="1" noChangeArrowheads="1"/>
          </p:cNvSpPr>
          <p:nvPr>
            <p:ph type="sldNum" sz="quarter" idx="5"/>
          </p:nvPr>
        </p:nvSpPr>
        <p:spPr/>
        <p:txBody>
          <a:bodyPr/>
          <a:lstStyle/>
          <a:p>
            <a:pPr>
              <a:defRPr/>
            </a:pPr>
            <a:fld id="{A02C1BF9-4443-4806-9980-522A431C129C}" type="slidenum">
              <a:rPr lang="en-US" smtClean="0"/>
              <a:pPr>
                <a:defRPr/>
              </a:pPr>
              <a:t>12</a:t>
            </a:fld>
            <a:endParaRPr lang="en-US" smtClean="0"/>
          </a:p>
        </p:txBody>
      </p:sp>
      <p:sp>
        <p:nvSpPr>
          <p:cNvPr id="248835" name="Rectangle 2"/>
          <p:cNvSpPr>
            <a:spLocks noGrp="1" noRot="1" noChangeAspect="1" noChangeArrowheads="1" noTextEdit="1"/>
          </p:cNvSpPr>
          <p:nvPr>
            <p:ph type="sldImg"/>
          </p:nvPr>
        </p:nvSpPr>
        <p:spPr>
          <a:ln/>
        </p:spPr>
      </p:sp>
      <p:sp>
        <p:nvSpPr>
          <p:cNvPr id="24883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590118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3"/>
          <p:cNvSpPr>
            <a:spLocks noGrp="1" noChangeArrowheads="1"/>
          </p:cNvSpPr>
          <p:nvPr>
            <p:ph type="sldNum" sz="quarter" idx="5"/>
          </p:nvPr>
        </p:nvSpPr>
        <p:spPr/>
        <p:txBody>
          <a:bodyPr/>
          <a:lstStyle/>
          <a:p>
            <a:pPr>
              <a:defRPr/>
            </a:pPr>
            <a:fld id="{7FCDD7B8-0D49-4A9D-9892-A6D8561FBDE5}" type="slidenum">
              <a:rPr lang="en-US" smtClean="0"/>
              <a:pPr>
                <a:defRPr/>
              </a:pPr>
              <a:t>14</a:t>
            </a:fld>
            <a:endParaRPr lang="en-US" smtClean="0"/>
          </a:p>
        </p:txBody>
      </p:sp>
      <p:sp>
        <p:nvSpPr>
          <p:cNvPr id="275459" name="Rectangle 2"/>
          <p:cNvSpPr>
            <a:spLocks noGrp="1" noRot="1" noChangeAspect="1" noChangeArrowheads="1" noTextEdit="1"/>
          </p:cNvSpPr>
          <p:nvPr>
            <p:ph type="sldImg"/>
          </p:nvPr>
        </p:nvSpPr>
        <p:spPr>
          <a:ln/>
        </p:spPr>
      </p:sp>
      <p:sp>
        <p:nvSpPr>
          <p:cNvPr id="27546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862768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txBox="1">
            <a:spLocks noGrp="1" noChangeArrowheads="1"/>
          </p:cNvSpPr>
          <p:nvPr/>
        </p:nvSpPr>
        <p:spPr bwMode="auto">
          <a:xfrm>
            <a:off x="3024188" y="8848392"/>
            <a:ext cx="675761" cy="246157"/>
          </a:xfrm>
          <a:prstGeom prst="rect">
            <a:avLst/>
          </a:prstGeom>
          <a:noFill/>
          <a:ln w="9525">
            <a:noFill/>
            <a:miter lim="800000"/>
            <a:headEnd/>
            <a:tailEnd/>
          </a:ln>
        </p:spPr>
        <p:txBody>
          <a:bodyPr lIns="44923" tIns="45522" rIns="44923" bIns="45522" anchor="b">
            <a:spAutoFit/>
          </a:bodyPr>
          <a:lstStyle/>
          <a:p>
            <a:pPr algn="ctr" defTabSz="909375"/>
            <a:fld id="{7B4316D7-5E5D-414D-8028-D6CC0CAC2BE5}" type="slidenum">
              <a:rPr lang="en-US" sz="1000"/>
              <a:pPr algn="ctr" defTabSz="909375"/>
              <a:t>15</a:t>
            </a:fld>
            <a:endParaRPr lang="en-US" sz="1000" dirty="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7902532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83"/>
          <p:cNvSpPr>
            <a:spLocks noChangeArrowheads="1"/>
          </p:cNvSpPr>
          <p:nvPr userDrawn="1"/>
        </p:nvSpPr>
        <p:spPr bwMode="white">
          <a:xfrm>
            <a:off x="0" y="0"/>
            <a:ext cx="9144000" cy="6858000"/>
          </a:xfrm>
          <a:prstGeom prst="rect">
            <a:avLst/>
          </a:prstGeom>
          <a:solidFill>
            <a:srgbClr val="FFFFFF"/>
          </a:solidFill>
          <a:ln w="9525">
            <a:noFill/>
            <a:miter lim="800000"/>
            <a:headEnd/>
            <a:tailEnd/>
          </a:ln>
          <a:effectLst/>
        </p:spPr>
        <p:txBody>
          <a:bodyPr wrap="none" anchor="ctr"/>
          <a:lstStyle/>
          <a:p>
            <a:pPr>
              <a:defRPr/>
            </a:pPr>
            <a:endParaRPr lang="en-US">
              <a:cs typeface="+mn-cs"/>
            </a:endParaRPr>
          </a:p>
        </p:txBody>
      </p:sp>
      <p:pic>
        <p:nvPicPr>
          <p:cNvPr id="5" name="Picture 1188" descr="Title Page bar_112409_1pm"/>
          <p:cNvPicPr>
            <a:picLocks noChangeAspect="1" noChangeArrowheads="1"/>
          </p:cNvPicPr>
          <p:nvPr userDrawn="1"/>
        </p:nvPicPr>
        <p:blipFill>
          <a:blip r:embed="rId2" cstate="print"/>
          <a:srcRect/>
          <a:stretch>
            <a:fillRect/>
          </a:stretch>
        </p:blipFill>
        <p:spPr bwMode="auto">
          <a:xfrm>
            <a:off x="0" y="268288"/>
            <a:ext cx="9144000" cy="1974850"/>
          </a:xfrm>
          <a:prstGeom prst="rect">
            <a:avLst/>
          </a:prstGeom>
          <a:noFill/>
          <a:ln w="9525">
            <a:noFill/>
            <a:miter lim="800000"/>
            <a:headEnd/>
            <a:tailEnd/>
          </a:ln>
        </p:spPr>
      </p:pic>
      <p:sp>
        <p:nvSpPr>
          <p:cNvPr id="6" name="Rectangle 1180"/>
          <p:cNvSpPr>
            <a:spLocks noChangeArrowheads="1"/>
          </p:cNvSpPr>
          <p:nvPr userDrawn="1"/>
        </p:nvSpPr>
        <p:spPr bwMode="auto">
          <a:xfrm>
            <a:off x="0" y="6556375"/>
            <a:ext cx="9144000" cy="301625"/>
          </a:xfrm>
          <a:prstGeom prst="rect">
            <a:avLst/>
          </a:prstGeom>
          <a:solidFill>
            <a:srgbClr val="225A7A"/>
          </a:solidFill>
          <a:ln w="9525">
            <a:noFill/>
            <a:miter lim="800000"/>
            <a:headEnd/>
            <a:tailEnd/>
          </a:ln>
          <a:effectLst/>
        </p:spPr>
        <p:txBody>
          <a:bodyPr wrap="none" anchor="ctr"/>
          <a:lstStyle/>
          <a:p>
            <a:pPr>
              <a:defRPr/>
            </a:pPr>
            <a:endParaRPr lang="en-US">
              <a:cs typeface="+mn-cs"/>
            </a:endParaRPr>
          </a:p>
        </p:txBody>
      </p:sp>
      <p:pic>
        <p:nvPicPr>
          <p:cNvPr id="7" name="Picture 1181"/>
          <p:cNvPicPr>
            <a:picLocks noChangeAspect="1" noChangeArrowheads="1"/>
          </p:cNvPicPr>
          <p:nvPr userDrawn="1"/>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81978" name="Rectangle 1082"/>
          <p:cNvSpPr>
            <a:spLocks noGrp="1" noChangeArrowheads="1"/>
          </p:cNvSpPr>
          <p:nvPr>
            <p:ph type="ctrTitle"/>
          </p:nvPr>
        </p:nvSpPr>
        <p:spPr bwMode="auto">
          <a:xfrm>
            <a:off x="685800" y="2979738"/>
            <a:ext cx="7772400" cy="649287"/>
          </a:xfrm>
          <a:ln algn="ctr"/>
        </p:spPr>
        <p:txBody>
          <a:bodyPr>
            <a:spAutoFit/>
          </a:bodyPr>
          <a:lstStyle>
            <a:lvl1pPr algn="ctr">
              <a:lnSpc>
                <a:spcPct val="85000"/>
              </a:lnSpc>
              <a:spcBef>
                <a:spcPct val="40000"/>
              </a:spcBef>
              <a:defRPr sz="4300" smtClean="0">
                <a:solidFill>
                  <a:schemeClr val="accent2"/>
                </a:solidFill>
              </a:defRPr>
            </a:lvl1pPr>
          </a:lstStyle>
          <a:p>
            <a:r>
              <a:rPr lang="en-US" smtClean="0"/>
              <a:t>Click to edit Master title style</a:t>
            </a:r>
          </a:p>
        </p:txBody>
      </p:sp>
      <p:sp>
        <p:nvSpPr>
          <p:cNvPr id="81979" name="Rectangle 1083"/>
          <p:cNvSpPr>
            <a:spLocks noGrp="1" noChangeArrowheads="1"/>
          </p:cNvSpPr>
          <p:nvPr>
            <p:ph type="subTitle" idx="1"/>
          </p:nvPr>
        </p:nvSpPr>
        <p:spPr>
          <a:xfrm>
            <a:off x="668338" y="4867275"/>
            <a:ext cx="7807325" cy="430213"/>
          </a:xfrm>
        </p:spPr>
        <p:txBody>
          <a:bodyPr>
            <a:spAutoFit/>
          </a:bodyPr>
          <a:lstStyle>
            <a:lvl1pPr marL="0" indent="0" algn="ctr">
              <a:lnSpc>
                <a:spcPct val="85000"/>
              </a:lnSpc>
              <a:spcBef>
                <a:spcPct val="25000"/>
              </a:spcBef>
              <a:buFont typeface="Wingdings" pitchFamily="2" charset="2"/>
              <a:buNone/>
              <a:defRPr sz="2600" b="1" smtClean="0">
                <a:solidFill>
                  <a:srgbClr val="225A7A"/>
                </a:solidFill>
              </a:defRPr>
            </a:lvl1pPr>
          </a:lstStyle>
          <a:p>
            <a:r>
              <a:rPr lang="en-US" smtClean="0"/>
              <a:t>Click to edit Master subtitle style</a:t>
            </a:r>
          </a:p>
        </p:txBody>
      </p:sp>
      <p:sp>
        <p:nvSpPr>
          <p:cNvPr id="8" name="Rectangle 1184"/>
          <p:cNvSpPr>
            <a:spLocks noGrp="1" noChangeArrowheads="1"/>
          </p:cNvSpPr>
          <p:nvPr>
            <p:ph type="dt" sz="half" idx="10"/>
          </p:nvPr>
        </p:nvSpPr>
        <p:spPr/>
        <p:txBody>
          <a:bodyPr/>
          <a:lstStyle>
            <a:lvl1pPr>
              <a:defRPr/>
            </a:lvl1pPr>
          </a:lstStyle>
          <a:p>
            <a:pPr>
              <a:defRPr/>
            </a:pPr>
            <a:r>
              <a:rPr lang="en-US" smtClean="0"/>
              <a:t>12/01/09 - 9pm</a:t>
            </a:r>
            <a:endParaRPr lang="en-US"/>
          </a:p>
        </p:txBody>
      </p:sp>
      <p:sp>
        <p:nvSpPr>
          <p:cNvPr id="9" name="Rectangle 1185"/>
          <p:cNvSpPr>
            <a:spLocks noGrp="1" noChangeArrowheads="1"/>
          </p:cNvSpPr>
          <p:nvPr>
            <p:ph type="ftr" sz="quarter" idx="11"/>
          </p:nvPr>
        </p:nvSpPr>
        <p:spPr/>
        <p:txBody>
          <a:bodyPr/>
          <a:lstStyle>
            <a:lvl1pPr>
              <a:defRPr/>
            </a:lvl1pPr>
          </a:lstStyle>
          <a:p>
            <a:pPr>
              <a:defRPr/>
            </a:pPr>
            <a:r>
              <a:rPr lang="en-US"/>
              <a:t>eSlide – P6466 – The Financial Crisis and the Future of the P/C</a:t>
            </a:r>
          </a:p>
        </p:txBody>
      </p:sp>
      <p:sp>
        <p:nvSpPr>
          <p:cNvPr id="10" name="Rectangle 1189"/>
          <p:cNvSpPr>
            <a:spLocks noGrp="1" noChangeArrowheads="1"/>
          </p:cNvSpPr>
          <p:nvPr>
            <p:ph type="sldNum" sz="quarter" idx="12"/>
          </p:nvPr>
        </p:nvSpPr>
        <p:spPr/>
        <p:txBody>
          <a:bodyPr/>
          <a:lstStyle>
            <a:lvl1pPr>
              <a:defRPr>
                <a:solidFill>
                  <a:schemeClr val="bg1"/>
                </a:solidFill>
              </a:defRPr>
            </a:lvl1pPr>
          </a:lstStyle>
          <a:p>
            <a:pPr>
              <a:defRPr/>
            </a:pPr>
            <a:fld id="{1AA298A7-07D0-41F4-A57B-095D4458DCA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00BC345D-58F2-4414-BF4A-B7296ABFC7E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able Placeholder 2"/>
          <p:cNvSpPr>
            <a:spLocks noGrp="1"/>
          </p:cNvSpPr>
          <p:nvPr>
            <p:ph type="tbl" idx="1"/>
          </p:nvPr>
        </p:nvSpPr>
        <p:spPr/>
        <p:txBody>
          <a:bodyPr lIns="91440" rIns="91440" rtlCol="0"/>
          <a:lstStyle/>
          <a:p>
            <a:pPr lvl="0"/>
            <a:endParaRPr lang="en-US" noProof="0" smtClean="0"/>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CAFC86FA-B60D-423D-926C-A543DAD8D6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98450" y="90488"/>
            <a:ext cx="7400925" cy="8604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95300" y="1647825"/>
            <a:ext cx="8153400" cy="4652963"/>
          </a:xfrm>
        </p:spPr>
        <p:txBody>
          <a:bodyPr/>
          <a:lstStyle/>
          <a:p>
            <a:pPr lvl="0"/>
            <a:endParaRPr lang="en-US" noProof="0"/>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213DCD5A-272D-460F-810D-8B44844B5B0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8F1D8FF3-5AB6-4EC6-BDC2-E6058C96F90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rtlCol="0"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EAA4BFB2-9712-42D6-90C8-408268A1944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DB690DBB-527D-49DE-BE17-F2C090C1D3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8"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9" name="Rectangle 110"/>
          <p:cNvSpPr>
            <a:spLocks noGrp="1" noChangeArrowheads="1"/>
          </p:cNvSpPr>
          <p:nvPr>
            <p:ph type="sldNum" sz="quarter" idx="12"/>
          </p:nvPr>
        </p:nvSpPr>
        <p:spPr>
          <a:ln/>
        </p:spPr>
        <p:txBody>
          <a:bodyPr/>
          <a:lstStyle>
            <a:lvl1pPr>
              <a:defRPr/>
            </a:lvl1pPr>
          </a:lstStyle>
          <a:p>
            <a:pPr>
              <a:defRPr/>
            </a:pPr>
            <a:fld id="{9A7B4C8B-F8C1-4480-ADCB-1FB9116D9DE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4"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5" name="Rectangle 110"/>
          <p:cNvSpPr>
            <a:spLocks noGrp="1" noChangeArrowheads="1"/>
          </p:cNvSpPr>
          <p:nvPr>
            <p:ph type="sldNum" sz="quarter" idx="12"/>
          </p:nvPr>
        </p:nvSpPr>
        <p:spPr>
          <a:ln/>
        </p:spPr>
        <p:txBody>
          <a:bodyPr/>
          <a:lstStyle>
            <a:lvl1pPr>
              <a:defRPr/>
            </a:lvl1pPr>
          </a:lstStyle>
          <a:p>
            <a:pPr>
              <a:defRPr/>
            </a:pPr>
            <a:fld id="{103D1549-189B-430A-BC2E-B6FA9183E25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3"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4" name="Rectangle 110"/>
          <p:cNvSpPr>
            <a:spLocks noGrp="1" noChangeArrowheads="1"/>
          </p:cNvSpPr>
          <p:nvPr>
            <p:ph type="sldNum" sz="quarter" idx="12"/>
          </p:nvPr>
        </p:nvSpPr>
        <p:spPr>
          <a:ln/>
        </p:spPr>
        <p:txBody>
          <a:bodyPr/>
          <a:lstStyle>
            <a:lvl1pPr>
              <a:defRPr/>
            </a:lvl1pPr>
          </a:lstStyle>
          <a:p>
            <a:pPr>
              <a:defRPr/>
            </a:pPr>
            <a:fld id="{79649112-2361-4913-9798-B6AEBB59A8D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rtlCol="0"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13E2EC06-222A-42D0-87E9-064A6BEAE80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lIns="91440" rIns="91440"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smtClean="0"/>
              <a:t>12/01/09 - 9pm</a:t>
            </a:r>
            <a:endParaRPr lang="en-US"/>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C71FF8B8-F0F3-400C-8102-4AEACDC8D33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8" name="Rectangle 104"/>
          <p:cNvSpPr>
            <a:spLocks noChangeArrowheads="1"/>
          </p:cNvSpPr>
          <p:nvPr/>
        </p:nvSpPr>
        <p:spPr bwMode="white">
          <a:xfrm>
            <a:off x="0" y="0"/>
            <a:ext cx="9144000" cy="6858000"/>
          </a:xfrm>
          <a:prstGeom prst="rect">
            <a:avLst/>
          </a:prstGeom>
          <a:solidFill>
            <a:srgbClr val="FFFFFF"/>
          </a:solidFill>
          <a:ln w="9525">
            <a:noFill/>
            <a:miter lim="800000"/>
            <a:headEnd/>
            <a:tailEnd/>
          </a:ln>
          <a:effectLst/>
        </p:spPr>
        <p:txBody>
          <a:bodyPr wrap="none" anchor="ctr"/>
          <a:lstStyle/>
          <a:p>
            <a:pPr>
              <a:defRPr/>
            </a:pPr>
            <a:endParaRPr lang="en-US">
              <a:cs typeface="+mn-cs"/>
            </a:endParaRPr>
          </a:p>
        </p:txBody>
      </p:sp>
      <p:pic>
        <p:nvPicPr>
          <p:cNvPr id="90115" name="Picture 109" descr="Text Page"/>
          <p:cNvPicPr>
            <a:picLocks noChangeAspect="1" noChangeArrowheads="1"/>
          </p:cNvPicPr>
          <p:nvPr/>
        </p:nvPicPr>
        <p:blipFill>
          <a:blip r:embed="rId14" cstate="screen">
            <a:extLst>
              <a:ext uri="{28A0092B-C50C-407E-A947-70E740481C1C}">
                <a14:useLocalDpi xmlns:a14="http://schemas.microsoft.com/office/drawing/2010/main"/>
              </a:ext>
            </a:extLst>
          </a:blip>
          <a:srcRect/>
          <a:stretch>
            <a:fillRect/>
          </a:stretch>
        </p:blipFill>
        <p:spPr bwMode="auto">
          <a:xfrm>
            <a:off x="0" y="0"/>
            <a:ext cx="9144000" cy="1150938"/>
          </a:xfrm>
          <a:prstGeom prst="rect">
            <a:avLst/>
          </a:prstGeom>
          <a:noFill/>
          <a:ln w="9525">
            <a:noFill/>
            <a:miter lim="800000"/>
            <a:headEnd/>
            <a:tailEnd/>
          </a:ln>
        </p:spPr>
      </p:pic>
      <p:sp>
        <p:nvSpPr>
          <p:cNvPr id="90116" name="Rectangle 45"/>
          <p:cNvSpPr>
            <a:spLocks noGrp="1" noChangeArrowheads="1"/>
          </p:cNvSpPr>
          <p:nvPr>
            <p:ph type="body" idx="1"/>
          </p:nvPr>
        </p:nvSpPr>
        <p:spPr bwMode="auto">
          <a:xfrm>
            <a:off x="495300" y="1647825"/>
            <a:ext cx="8153400" cy="4652963"/>
          </a:xfrm>
          <a:prstGeom prst="rect">
            <a:avLst/>
          </a:prstGeom>
          <a:noFill/>
          <a:ln w="9525" algn="ctr">
            <a:noFill/>
            <a:miter lim="800000"/>
            <a:headEnd/>
            <a:tailEnd/>
          </a:ln>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117" name="Rectangle 44"/>
          <p:cNvSpPr>
            <a:spLocks noGrp="1" noChangeArrowheads="1"/>
          </p:cNvSpPr>
          <p:nvPr>
            <p:ph type="title"/>
          </p:nvPr>
        </p:nvSpPr>
        <p:spPr bwMode="black">
          <a:xfrm>
            <a:off x="298450" y="90488"/>
            <a:ext cx="7400925" cy="860425"/>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a:t>
            </a:r>
            <a:br>
              <a:rPr lang="en-US" smtClean="0"/>
            </a:br>
            <a:r>
              <a:rPr lang="en-US" smtClean="0"/>
              <a:t>Master title style</a:t>
            </a:r>
          </a:p>
        </p:txBody>
      </p:sp>
      <p:sp>
        <p:nvSpPr>
          <p:cNvPr id="1125" name="Rectangle 101"/>
          <p:cNvSpPr>
            <a:spLocks noChangeArrowheads="1"/>
          </p:cNvSpPr>
          <p:nvPr/>
        </p:nvSpPr>
        <p:spPr bwMode="auto">
          <a:xfrm>
            <a:off x="0" y="6807200"/>
            <a:ext cx="9144000" cy="50800"/>
          </a:xfrm>
          <a:prstGeom prst="rect">
            <a:avLst/>
          </a:prstGeom>
          <a:solidFill>
            <a:srgbClr val="225A7A"/>
          </a:solidFill>
          <a:ln w="9525">
            <a:noFill/>
            <a:miter lim="800000"/>
            <a:headEnd/>
            <a:tailEnd/>
          </a:ln>
          <a:effectLst/>
        </p:spPr>
        <p:txBody>
          <a:bodyPr wrap="none" anchor="ctr"/>
          <a:lstStyle/>
          <a:p>
            <a:pPr>
              <a:defRPr/>
            </a:pPr>
            <a:endParaRPr lang="en-US">
              <a:cs typeface="+mn-cs"/>
            </a:endParaRPr>
          </a:p>
        </p:txBody>
      </p:sp>
      <p:pic>
        <p:nvPicPr>
          <p:cNvPr id="90119" name="Picture 102"/>
          <p:cNvPicPr>
            <a:picLocks noChangeAspect="1" noChangeArrowheads="1"/>
          </p:cNvPicPr>
          <p:nvPr/>
        </p:nvPicPr>
        <p:blipFill>
          <a:blip r:embed="rId15" cstate="screen">
            <a:extLst>
              <a:ext uri="{28A0092B-C50C-407E-A947-70E740481C1C}">
                <a14:useLocalDpi xmlns:a14="http://schemas.microsoft.com/office/drawing/2010/main"/>
              </a:ext>
            </a:extLst>
          </a:blip>
          <a:srcRect/>
          <a:stretch>
            <a:fillRect/>
          </a:stretch>
        </p:blipFill>
        <p:spPr bwMode="auto">
          <a:xfrm>
            <a:off x="7761288" y="349250"/>
            <a:ext cx="1228725" cy="341313"/>
          </a:xfrm>
          <a:prstGeom prst="rect">
            <a:avLst/>
          </a:prstGeom>
          <a:noFill/>
          <a:ln w="9525">
            <a:noFill/>
            <a:miter lim="800000"/>
            <a:headEnd/>
            <a:tailEnd/>
          </a:ln>
        </p:spPr>
      </p:pic>
      <p:sp>
        <p:nvSpPr>
          <p:cNvPr id="1129" name="Rectangle 105"/>
          <p:cNvSpPr>
            <a:spLocks noGrp="1" noChangeArrowheads="1"/>
          </p:cNvSpPr>
          <p:nvPr>
            <p:ph type="dt" sz="half" idx="2"/>
          </p:nvPr>
        </p:nvSpPr>
        <p:spPr bwMode="auto">
          <a:xfrm>
            <a:off x="85725" y="6961188"/>
            <a:ext cx="1352550"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eaLnBrk="0" hangingPunct="0">
              <a:lnSpc>
                <a:spcPct val="85000"/>
              </a:lnSpc>
              <a:spcBef>
                <a:spcPct val="20000"/>
              </a:spcBef>
              <a:defRPr sz="900">
                <a:solidFill>
                  <a:schemeClr val="bg1"/>
                </a:solidFill>
                <a:latin typeface="Arial" charset="0"/>
                <a:cs typeface="+mn-cs"/>
              </a:defRPr>
            </a:lvl1pPr>
          </a:lstStyle>
          <a:p>
            <a:pPr>
              <a:defRPr/>
            </a:pPr>
            <a:r>
              <a:rPr lang="en-US" smtClean="0"/>
              <a:t>12/01/09 - 9pm</a:t>
            </a:r>
            <a:endParaRPr lang="en-US"/>
          </a:p>
        </p:txBody>
      </p:sp>
      <p:sp>
        <p:nvSpPr>
          <p:cNvPr id="1130" name="Rectangle 106"/>
          <p:cNvSpPr>
            <a:spLocks noGrp="1" noChangeArrowheads="1"/>
          </p:cNvSpPr>
          <p:nvPr>
            <p:ph type="ftr" sz="quarter" idx="3"/>
          </p:nvPr>
        </p:nvSpPr>
        <p:spPr bwMode="auto">
          <a:xfrm>
            <a:off x="2695575" y="6961188"/>
            <a:ext cx="3752850" cy="1174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lnSpc>
                <a:spcPct val="85000"/>
              </a:lnSpc>
              <a:spcBef>
                <a:spcPct val="20000"/>
              </a:spcBef>
              <a:defRPr sz="900">
                <a:solidFill>
                  <a:schemeClr val="bg1"/>
                </a:solidFill>
                <a:latin typeface="Arial" charset="0"/>
                <a:cs typeface="+mn-cs"/>
              </a:defRPr>
            </a:lvl1pPr>
          </a:lstStyle>
          <a:p>
            <a:pPr>
              <a:defRPr/>
            </a:pPr>
            <a:r>
              <a:rPr lang="en-US"/>
              <a:t>eSlide – P6466 – The Financial Crisis and the Future of the P/C</a:t>
            </a:r>
          </a:p>
        </p:txBody>
      </p:sp>
      <p:sp>
        <p:nvSpPr>
          <p:cNvPr id="1134" name="Rectangle 110"/>
          <p:cNvSpPr>
            <a:spLocks noGrp="1" noChangeArrowheads="1"/>
          </p:cNvSpPr>
          <p:nvPr>
            <p:ph type="sldNum" sz="quarter" idx="4"/>
          </p:nvPr>
        </p:nvSpPr>
        <p:spPr bwMode="auto">
          <a:xfrm>
            <a:off x="8601075" y="6656388"/>
            <a:ext cx="447675"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lnSpc>
                <a:spcPct val="85000"/>
              </a:lnSpc>
              <a:spcBef>
                <a:spcPct val="20000"/>
              </a:spcBef>
              <a:defRPr sz="900">
                <a:latin typeface="Arial" charset="0"/>
                <a:cs typeface="+mn-cs"/>
              </a:defRPr>
            </a:lvl1pPr>
          </a:lstStyle>
          <a:p>
            <a:pPr>
              <a:defRPr/>
            </a:pPr>
            <a:fld id="{FF8B5C7A-7BED-4BF9-AD02-83F44DE0BE2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437" r:id="rId1"/>
    <p:sldLayoutId id="2147485426" r:id="rId2"/>
    <p:sldLayoutId id="2147485427" r:id="rId3"/>
    <p:sldLayoutId id="2147485428" r:id="rId4"/>
    <p:sldLayoutId id="2147485429" r:id="rId5"/>
    <p:sldLayoutId id="2147485430" r:id="rId6"/>
    <p:sldLayoutId id="2147485431" r:id="rId7"/>
    <p:sldLayoutId id="2147485432" r:id="rId8"/>
    <p:sldLayoutId id="2147485433" r:id="rId9"/>
    <p:sldLayoutId id="2147485434" r:id="rId10"/>
    <p:sldLayoutId id="2147485435" r:id="rId11"/>
    <p:sldLayoutId id="2147485436" r:id="rId12"/>
  </p:sldLayoutIdLst>
  <p:timing>
    <p:tnLst>
      <p:par>
        <p:cTn id="1" dur="indefinite" restart="never" nodeType="tmRoot"/>
      </p:par>
    </p:tnLst>
  </p:timing>
  <p:hf hdr="0" ftr="0"/>
  <p:txStyles>
    <p:title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p:titleStyle>
    <p:bodyStyle>
      <a:lvl1pPr marL="292100" indent="-292100" algn="l" rtl="0" eaLnBrk="0" fontAlgn="base" hangingPunct="0">
        <a:lnSpc>
          <a:spcPct val="90000"/>
        </a:lnSpc>
        <a:spcBef>
          <a:spcPct val="100000"/>
        </a:spcBef>
        <a:spcAft>
          <a:spcPct val="0"/>
        </a:spcAft>
        <a:buClr>
          <a:schemeClr val="accent2"/>
        </a:buClr>
        <a:buFont typeface="Wingdings" pitchFamily="2" charset="2"/>
        <a:buChar char="n"/>
        <a:defRPr sz="2400">
          <a:solidFill>
            <a:schemeClr val="tx1"/>
          </a:solidFill>
          <a:latin typeface="Arial" charset="0"/>
          <a:ea typeface="+mn-ea"/>
          <a:cs typeface="+mn-cs"/>
        </a:defRPr>
      </a:lvl1pPr>
      <a:lvl2pPr marL="635000" indent="-228600" algn="l" rtl="0" eaLnBrk="0" fontAlgn="base" hangingPunct="0">
        <a:lnSpc>
          <a:spcPct val="90000"/>
        </a:lnSpc>
        <a:spcBef>
          <a:spcPct val="50000"/>
        </a:spcBef>
        <a:spcAft>
          <a:spcPct val="0"/>
        </a:spcAft>
        <a:buClr>
          <a:schemeClr val="accent2"/>
        </a:buClr>
        <a:buFont typeface="Wingdings" pitchFamily="2" charset="2"/>
        <a:buChar char="w"/>
        <a:defRPr sz="2200">
          <a:solidFill>
            <a:schemeClr val="tx1"/>
          </a:solidFill>
          <a:latin typeface="Arial" charset="0"/>
        </a:defRPr>
      </a:lvl2pPr>
      <a:lvl3pPr marL="977900" indent="-228600" algn="l" rtl="0" eaLnBrk="0" fontAlgn="base" hangingPunct="0">
        <a:lnSpc>
          <a:spcPct val="90000"/>
        </a:lnSpc>
        <a:spcBef>
          <a:spcPct val="25000"/>
        </a:spcBef>
        <a:spcAft>
          <a:spcPct val="0"/>
        </a:spcAft>
        <a:buClr>
          <a:schemeClr val="accent2"/>
        </a:buClr>
        <a:buFont typeface="Arial" charset="0"/>
        <a:buChar char="–"/>
        <a:defRPr sz="2000">
          <a:solidFill>
            <a:schemeClr val="tx1"/>
          </a:solidFill>
          <a:latin typeface="Arial" charset="0"/>
        </a:defRPr>
      </a:lvl3pPr>
      <a:lvl4pPr marL="1320800" indent="-228600" algn="l" rtl="0" eaLnBrk="0" fontAlgn="base" hangingPunct="0">
        <a:lnSpc>
          <a:spcPct val="90000"/>
        </a:lnSpc>
        <a:spcBef>
          <a:spcPct val="15000"/>
        </a:spcBef>
        <a:spcAft>
          <a:spcPct val="0"/>
        </a:spcAft>
        <a:buClr>
          <a:schemeClr val="accent2"/>
        </a:buClr>
        <a:buFont typeface="Wingdings" pitchFamily="2" charset="2"/>
        <a:buChar char="§"/>
        <a:defRPr>
          <a:solidFill>
            <a:schemeClr val="tx1"/>
          </a:solidFill>
          <a:latin typeface="Arial" charset="0"/>
        </a:defRPr>
      </a:lvl4pPr>
      <a:lvl5pPr marL="1663700" indent="-228600" algn="l" rtl="0" eaLnBrk="0" fontAlgn="base" hangingPunct="0">
        <a:lnSpc>
          <a:spcPct val="95000"/>
        </a:lnSpc>
        <a:spcBef>
          <a:spcPct val="15000"/>
        </a:spcBef>
        <a:spcAft>
          <a:spcPct val="0"/>
        </a:spcAft>
        <a:buClr>
          <a:schemeClr val="accent2"/>
        </a:buClr>
        <a:buChar char="»"/>
        <a:defRPr sz="1600">
          <a:solidFill>
            <a:schemeClr val="tx1"/>
          </a:solidFill>
          <a:latin typeface="Arial" charset="0"/>
        </a:defRPr>
      </a:lvl5pPr>
      <a:lvl6pPr marL="2514600" indent="-228600" algn="l" fontAlgn="base">
        <a:spcBef>
          <a:spcPct val="20000"/>
        </a:spcBef>
        <a:spcAft>
          <a:spcPct val="0"/>
        </a:spcAft>
        <a:buChar char="»"/>
        <a:defRPr>
          <a:solidFill>
            <a:schemeClr val="bg1">
              <a:alpha val="100000"/>
            </a:schemeClr>
          </a:solidFill>
          <a:latin typeface="+mn-lt"/>
        </a:defRPr>
      </a:lvl6pPr>
      <a:lvl7pPr marL="2971800" indent="-228600" algn="l" fontAlgn="base">
        <a:spcBef>
          <a:spcPct val="20000"/>
        </a:spcBef>
        <a:spcAft>
          <a:spcPct val="0"/>
        </a:spcAft>
        <a:buChar char="»"/>
        <a:defRPr>
          <a:solidFill>
            <a:schemeClr val="bg1">
              <a:alpha val="100000"/>
            </a:schemeClr>
          </a:solidFill>
          <a:latin typeface="+mn-lt"/>
        </a:defRPr>
      </a:lvl7pPr>
      <a:lvl8pPr marL="3429000" indent="-228600" algn="l" fontAlgn="base">
        <a:spcBef>
          <a:spcPct val="20000"/>
        </a:spcBef>
        <a:spcAft>
          <a:spcPct val="0"/>
        </a:spcAft>
        <a:buChar char="»"/>
        <a:defRPr>
          <a:solidFill>
            <a:schemeClr val="bg1">
              <a:alpha val="100000"/>
            </a:schemeClr>
          </a:solidFill>
          <a:latin typeface="+mn-lt"/>
        </a:defRPr>
      </a:lvl8pPr>
      <a:lvl9pPr marL="3886200" indent="-228600" algn="l" fontAlgn="base">
        <a:spcBef>
          <a:spcPct val="20000"/>
        </a:spcBef>
        <a:spcAft>
          <a:spcPct val="0"/>
        </a:spcAft>
        <a:buChar char="»"/>
        <a:defRPr>
          <a:solidFill>
            <a:schemeClr val="bg1">
              <a:alpha val="100000"/>
            </a:schemeClr>
          </a:solidFill>
          <a:latin typeface="+mn-lt"/>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2.emf"/><Relationship Id="rId4" Type="http://schemas.openxmlformats.org/officeDocument/2006/relationships/oleObject" Target="../embeddings/Microsoft_Excel_97-2003_Worksheet1.xls"/></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3.emf"/><Relationship Id="rId4" Type="http://schemas.openxmlformats.org/officeDocument/2006/relationships/oleObject" Target="../embeddings/oleObject7.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4.emf"/><Relationship Id="rId4" Type="http://schemas.openxmlformats.org/officeDocument/2006/relationships/oleObject" Target="../embeddings/oleObject8.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5.emf"/><Relationship Id="rId4" Type="http://schemas.openxmlformats.org/officeDocument/2006/relationships/oleObject" Target="../embeddings/oleObject9.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hyperlink" Target="http://www.bls.gov/ces/home.htm" TargetMode="External"/><Relationship Id="rId5" Type="http://schemas.openxmlformats.org/officeDocument/2006/relationships/image" Target="../media/image16.emf"/><Relationship Id="rId4" Type="http://schemas.openxmlformats.org/officeDocument/2006/relationships/oleObject" Target="../embeddings/oleObject10.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11.vml"/><Relationship Id="rId4" Type="http://schemas.openxmlformats.org/officeDocument/2006/relationships/image" Target="../media/image17.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18.emf"/><Relationship Id="rId5" Type="http://schemas.openxmlformats.org/officeDocument/2006/relationships/oleObject" Target="../embeddings/oleObject12.bin"/><Relationship Id="rId4" Type="http://schemas.openxmlformats.org/officeDocument/2006/relationships/hyperlink" Target="http://www.bls.gov/data/#employment"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19.emf"/><Relationship Id="rId5" Type="http://schemas.openxmlformats.org/officeDocument/2006/relationships/oleObject" Target="../embeddings/oleObject13.bin"/><Relationship Id="rId4" Type="http://schemas.openxmlformats.org/officeDocument/2006/relationships/hyperlink" Target="http://www.bls.gov/data/"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vmlDrawing" Target="../drawings/vmlDrawing14.vml"/><Relationship Id="rId6" Type="http://schemas.openxmlformats.org/officeDocument/2006/relationships/hyperlink" Target="http://research.stlouisfed.org/fred2/series/WASCUR" TargetMode="External"/><Relationship Id="rId5" Type="http://schemas.openxmlformats.org/officeDocument/2006/relationships/image" Target="../media/image20.emf"/><Relationship Id="rId4" Type="http://schemas.openxmlformats.org/officeDocument/2006/relationships/oleObject" Target="../embeddings/oleObject14.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21.emf"/><Relationship Id="rId5" Type="http://schemas.openxmlformats.org/officeDocument/2006/relationships/oleObject" Target="../embeddings/oleObject15.bin"/><Relationship Id="rId4" Type="http://schemas.openxmlformats.org/officeDocument/2006/relationships/hyperlink" Target="http://data.bls.gov/"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hyperlink" Target="http://data.bls.gov/" TargetMode="External"/><Relationship Id="rId5" Type="http://schemas.openxmlformats.org/officeDocument/2006/relationships/image" Target="../media/image22.emf"/><Relationship Id="rId4" Type="http://schemas.openxmlformats.org/officeDocument/2006/relationships/oleObject" Target="../embeddings/oleObject16.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23.emf"/><Relationship Id="rId4" Type="http://schemas.openxmlformats.org/officeDocument/2006/relationships/oleObject" Target="../embeddings/oleObject17.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vmlDrawing" Target="../drawings/vmlDrawing18.vml"/><Relationship Id="rId5" Type="http://schemas.openxmlformats.org/officeDocument/2006/relationships/image" Target="../media/image24.emf"/><Relationship Id="rId4" Type="http://schemas.openxmlformats.org/officeDocument/2006/relationships/oleObject" Target="../embeddings/oleObject18.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9.vml"/><Relationship Id="rId5" Type="http://schemas.openxmlformats.org/officeDocument/2006/relationships/image" Target="../media/image25.emf"/><Relationship Id="rId4" Type="http://schemas.openxmlformats.org/officeDocument/2006/relationships/oleObject" Target="../embeddings/oleObject19.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20.vml"/><Relationship Id="rId5" Type="http://schemas.openxmlformats.org/officeDocument/2006/relationships/image" Target="../media/image26.emf"/><Relationship Id="rId4" Type="http://schemas.openxmlformats.org/officeDocument/2006/relationships/oleObject" Target="../embeddings/oleObject20.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6.xml"/><Relationship Id="rId1" Type="http://schemas.openxmlformats.org/officeDocument/2006/relationships/vmlDrawing" Target="../drawings/vmlDrawing21.vml"/><Relationship Id="rId4" Type="http://schemas.openxmlformats.org/officeDocument/2006/relationships/image" Target="../media/image27.emf"/></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6.xml"/><Relationship Id="rId1" Type="http://schemas.openxmlformats.org/officeDocument/2006/relationships/vmlDrawing" Target="../drawings/vmlDrawing22.vml"/><Relationship Id="rId6" Type="http://schemas.openxmlformats.org/officeDocument/2006/relationships/image" Target="../media/image28.emf"/><Relationship Id="rId5" Type="http://schemas.openxmlformats.org/officeDocument/2006/relationships/oleObject" Target="../embeddings/Microsoft_Excel_97-2003_Worksheet2.xls"/><Relationship Id="rId4" Type="http://schemas.openxmlformats.org/officeDocument/2006/relationships/oleObject" Target="../embeddings/oleObject22.bin"/></Relationships>
</file>

<file path=ppt/slides/_rels/slide3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23.vml"/><Relationship Id="rId4" Type="http://schemas.openxmlformats.org/officeDocument/2006/relationships/image" Target="../media/image30.emf"/></Relationships>
</file>

<file path=ppt/slides/_rels/slide3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12.xml"/><Relationship Id="rId1" Type="http://schemas.openxmlformats.org/officeDocument/2006/relationships/vmlDrawing" Target="../drawings/vmlDrawing24.vml"/><Relationship Id="rId4" Type="http://schemas.openxmlformats.org/officeDocument/2006/relationships/image" Target="../media/image31.emf"/></Relationships>
</file>

<file path=ppt/slides/_rels/slide3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6.xml"/><Relationship Id="rId1" Type="http://schemas.openxmlformats.org/officeDocument/2006/relationships/vmlDrawing" Target="../drawings/vmlDrawing25.vml"/><Relationship Id="rId5" Type="http://schemas.openxmlformats.org/officeDocument/2006/relationships/image" Target="../media/image32.emf"/><Relationship Id="rId4" Type="http://schemas.openxmlformats.org/officeDocument/2006/relationships/oleObject" Target="../embeddings/oleObject25.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vmlDrawing" Target="../drawings/vmlDrawing26.vml"/><Relationship Id="rId5" Type="http://schemas.openxmlformats.org/officeDocument/2006/relationships/image" Target="../media/image33.emf"/><Relationship Id="rId4" Type="http://schemas.openxmlformats.org/officeDocument/2006/relationships/oleObject" Target="../embeddings/oleObject26.bin"/></Relationships>
</file>

<file path=ppt/slides/_rels/slide4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iii.org/presentations" TargetMode="External"/><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0" y="2173675"/>
            <a:ext cx="9104313" cy="2289858"/>
          </a:xfrm>
          <a:ln/>
        </p:spPr>
        <p:txBody>
          <a:bodyPr/>
          <a:lstStyle/>
          <a:p>
            <a:r>
              <a:rPr lang="en-US" sz="4400" dirty="0" smtClean="0"/>
              <a:t>Workers Compensation:</a:t>
            </a:r>
            <a:br>
              <a:rPr lang="en-US" sz="4400" dirty="0" smtClean="0"/>
            </a:br>
            <a:r>
              <a:rPr lang="en-US" sz="4400" i="1" dirty="0" smtClean="0"/>
              <a:t>Trends, Challenges and Opportunities</a:t>
            </a:r>
            <a:br>
              <a:rPr lang="en-US" sz="4400" i="1" dirty="0" smtClean="0"/>
            </a:br>
            <a:r>
              <a:rPr lang="en-US" sz="3600" i="1" dirty="0" smtClean="0"/>
              <a:t>Focus on New York Markets</a:t>
            </a:r>
            <a:endParaRPr lang="en-US" sz="3400" i="1" dirty="0">
              <a:solidFill>
                <a:srgbClr val="00B0F0"/>
              </a:solidFill>
            </a:endParaRPr>
          </a:p>
        </p:txBody>
      </p:sp>
      <p:sp>
        <p:nvSpPr>
          <p:cNvPr id="94211" name="Rectangle 3"/>
          <p:cNvSpPr>
            <a:spLocks noGrp="1" noChangeArrowheads="1"/>
          </p:cNvSpPr>
          <p:nvPr>
            <p:ph type="subTitle" idx="1"/>
          </p:nvPr>
        </p:nvSpPr>
        <p:spPr>
          <a:xfrm>
            <a:off x="76020" y="4633799"/>
            <a:ext cx="8952271" cy="1252651"/>
          </a:xfrm>
        </p:spPr>
        <p:txBody>
          <a:bodyPr/>
          <a:lstStyle/>
          <a:p>
            <a:pPr>
              <a:lnSpc>
                <a:spcPct val="80000"/>
              </a:lnSpc>
            </a:pPr>
            <a:r>
              <a:rPr lang="en-US" dirty="0" smtClean="0"/>
              <a:t>New York State Insurance Fund</a:t>
            </a:r>
          </a:p>
          <a:p>
            <a:pPr>
              <a:lnSpc>
                <a:spcPct val="80000"/>
              </a:lnSpc>
            </a:pPr>
            <a:r>
              <a:rPr lang="en-US" dirty="0" smtClean="0"/>
              <a:t>New York, NY</a:t>
            </a:r>
          </a:p>
          <a:p>
            <a:pPr>
              <a:lnSpc>
                <a:spcPct val="80000"/>
              </a:lnSpc>
            </a:pPr>
            <a:r>
              <a:rPr lang="en-US" dirty="0" smtClean="0"/>
              <a:t>June 17, 2015</a:t>
            </a:r>
            <a:endParaRPr lang="en-US" sz="2400" i="1" dirty="0" smtClean="0">
              <a:solidFill>
                <a:srgbClr val="C00000"/>
              </a:solidFill>
            </a:endParaRPr>
          </a:p>
        </p:txBody>
      </p:sp>
      <p:sp>
        <p:nvSpPr>
          <p:cNvPr id="94212" name="Rectangle 3"/>
          <p:cNvSpPr txBox="1">
            <a:spLocks noChangeArrowheads="1"/>
          </p:cNvSpPr>
          <p:nvPr/>
        </p:nvSpPr>
        <p:spPr bwMode="gray">
          <a:xfrm>
            <a:off x="0" y="5886450"/>
            <a:ext cx="9144000" cy="971550"/>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1"/>
              </a:buClr>
              <a:buFont typeface="Wingdings" pitchFamily="2" charset="2"/>
              <a:buNone/>
            </a:pPr>
            <a:r>
              <a:rPr lang="en-US" b="1" dirty="0">
                <a:solidFill>
                  <a:schemeClr val="bg2"/>
                </a:solidFill>
              </a:rPr>
              <a:t>Robert P. Hartwig, Ph.D., CPCU, President &amp; Economist</a:t>
            </a:r>
          </a:p>
          <a:p>
            <a:pPr algn="ctr" eaLnBrk="0" hangingPunct="0">
              <a:lnSpc>
                <a:spcPct val="90000"/>
              </a:lnSpc>
              <a:spcBef>
                <a:spcPct val="25000"/>
              </a:spcBef>
              <a:buClr>
                <a:schemeClr val="accent1"/>
              </a:buClr>
            </a:pPr>
            <a:r>
              <a:rPr lang="en-US" b="1" dirty="0">
                <a:solidFill>
                  <a:schemeClr val="bg2"/>
                </a:solidFill>
                <a:sym typeface="Symbol" pitchFamily="18" charset="2"/>
              </a:rPr>
              <a:t>Insurance Information Institute  110 William Street  New York, NY 10038</a:t>
            </a:r>
          </a:p>
          <a:p>
            <a:pPr algn="ctr" eaLnBrk="0" hangingPunct="0">
              <a:lnSpc>
                <a:spcPct val="90000"/>
              </a:lnSpc>
              <a:spcBef>
                <a:spcPct val="25000"/>
              </a:spcBef>
              <a:buClr>
                <a:schemeClr val="accent1"/>
              </a:buClr>
            </a:pPr>
            <a:r>
              <a:rPr lang="en-US" b="1" dirty="0">
                <a:solidFill>
                  <a:schemeClr val="bg1"/>
                </a:solidFill>
                <a:sym typeface="Symbol" pitchFamily="18" charset="2"/>
              </a:rPr>
              <a:t>Tel: 212.346.5520  Cell: 917.453.1885  bobh@iii.org  www.iii.org</a:t>
            </a:r>
          </a:p>
        </p:txBody>
      </p:sp>
    </p:spTree>
    <p:extLst>
      <p:ext uri="{BB962C8B-B14F-4D97-AF65-F5344CB8AC3E}">
        <p14:creationId xmlns:p14="http://schemas.microsoft.com/office/powerpoint/2010/main" val="283009340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05"/>
          <p:cNvSpPr>
            <a:spLocks noGrp="1" noChangeArrowheads="1"/>
          </p:cNvSpPr>
          <p:nvPr>
            <p:ph type="dt" sz="quarter" idx="10"/>
          </p:nvPr>
        </p:nvSpPr>
        <p:spPr/>
        <p:txBody>
          <a:bodyPr/>
          <a:lstStyle/>
          <a:p>
            <a:pPr>
              <a:defRPr/>
            </a:pPr>
            <a:r>
              <a:rPr lang="en-US" smtClean="0"/>
              <a:t>12/01/09 - 9pm</a:t>
            </a:r>
          </a:p>
        </p:txBody>
      </p:sp>
      <p:sp>
        <p:nvSpPr>
          <p:cNvPr id="147460" name="Rectangle 110"/>
          <p:cNvSpPr>
            <a:spLocks noGrp="1" noChangeArrowheads="1"/>
          </p:cNvSpPr>
          <p:nvPr>
            <p:ph type="sldNum" sz="quarter" idx="12"/>
          </p:nvPr>
        </p:nvSpPr>
        <p:spPr/>
        <p:txBody>
          <a:bodyPr/>
          <a:lstStyle/>
          <a:p>
            <a:pPr>
              <a:defRPr/>
            </a:pPr>
            <a:fld id="{E9DB82FD-8397-46A1-A287-CA069647B4B7}" type="slidenum">
              <a:rPr lang="en-US" smtClean="0"/>
              <a:pPr>
                <a:defRPr/>
              </a:pPr>
              <a:t>10</a:t>
            </a:fld>
            <a:endParaRPr lang="en-US" smtClean="0"/>
          </a:p>
        </p:txBody>
      </p:sp>
      <p:sp>
        <p:nvSpPr>
          <p:cNvPr id="141317" name="Rectangle 2"/>
          <p:cNvSpPr>
            <a:spLocks noGrp="1" noChangeArrowheads="1"/>
          </p:cNvSpPr>
          <p:nvPr>
            <p:ph type="title"/>
          </p:nvPr>
        </p:nvSpPr>
        <p:spPr>
          <a:xfrm>
            <a:off x="22225" y="90488"/>
            <a:ext cx="7769225" cy="860425"/>
          </a:xfrm>
        </p:spPr>
        <p:txBody>
          <a:bodyPr/>
          <a:lstStyle/>
          <a:p>
            <a:r>
              <a:rPr lang="en-US" sz="2800" dirty="0" smtClean="0"/>
              <a:t>2013 Workers Compensation Direct Written Premium Growth, by State*</a:t>
            </a:r>
          </a:p>
        </p:txBody>
      </p:sp>
      <p:sp>
        <p:nvSpPr>
          <p:cNvPr id="20" name="Rectangle 6"/>
          <p:cNvSpPr>
            <a:spLocks noChangeArrowheads="1"/>
          </p:cNvSpPr>
          <p:nvPr/>
        </p:nvSpPr>
        <p:spPr bwMode="black">
          <a:xfrm>
            <a:off x="192462" y="1083048"/>
            <a:ext cx="8221662" cy="220663"/>
          </a:xfrm>
          <a:prstGeom prst="rect">
            <a:avLst/>
          </a:prstGeom>
          <a:noFill/>
          <a:ln w="9525" algn="ctr">
            <a:noFill/>
            <a:miter lim="800000"/>
            <a:headEnd/>
            <a:tailEnd/>
          </a:ln>
        </p:spPr>
        <p:txBody>
          <a:bodyPr lIns="0" tIns="0" rIns="0" bIns="0">
            <a:spAutoFit/>
          </a:bodyPr>
          <a:lstStyle/>
          <a:p>
            <a:pPr algn="ctr" defTabSz="114300" eaLnBrk="0" hangingPunct="0">
              <a:lnSpc>
                <a:spcPct val="90000"/>
              </a:lnSpc>
              <a:spcBef>
                <a:spcPct val="20000"/>
              </a:spcBef>
            </a:pPr>
            <a:r>
              <a:rPr lang="en-US" sz="1600" b="1" dirty="0" smtClean="0">
                <a:solidFill>
                  <a:srgbClr val="225A7A"/>
                </a:solidFill>
              </a:rPr>
              <a:t>PRIVATE CARRIERS: Overall 2013 Growth = +5.4%</a:t>
            </a:r>
            <a:endParaRPr lang="en-US" sz="1600" b="1" dirty="0">
              <a:solidFill>
                <a:srgbClr val="225A7A"/>
              </a:solidFill>
            </a:endParaRPr>
          </a:p>
        </p:txBody>
      </p:sp>
      <p:sp>
        <p:nvSpPr>
          <p:cNvPr id="13" name="Rectangle 4"/>
          <p:cNvSpPr>
            <a:spLocks noChangeArrowheads="1"/>
          </p:cNvSpPr>
          <p:nvPr/>
        </p:nvSpPr>
        <p:spPr bwMode="auto">
          <a:xfrm>
            <a:off x="-188913" y="6230193"/>
            <a:ext cx="7569201" cy="654795"/>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endParaRPr lang="en-US" sz="1100" dirty="0" smtClean="0"/>
          </a:p>
          <a:p>
            <a:pPr eaLnBrk="0" hangingPunct="0">
              <a:lnSpc>
                <a:spcPct val="85000"/>
              </a:lnSpc>
              <a:spcBef>
                <a:spcPct val="25000"/>
              </a:spcBef>
              <a:buClr>
                <a:schemeClr val="accent2"/>
              </a:buClr>
              <a:buFont typeface="Wingdings" pitchFamily="2" charset="2"/>
              <a:buNone/>
            </a:pPr>
            <a:r>
              <a:rPr lang="en-US" sz="1100" dirty="0" smtClean="0"/>
              <a:t>*Excludes monopolistic fund states (in white): OH, ND, WA and WY.</a:t>
            </a:r>
          </a:p>
          <a:p>
            <a:pPr eaLnBrk="0" hangingPunct="0">
              <a:lnSpc>
                <a:spcPct val="85000"/>
              </a:lnSpc>
              <a:spcBef>
                <a:spcPct val="25000"/>
              </a:spcBef>
              <a:buClr>
                <a:schemeClr val="accent2"/>
              </a:buClr>
              <a:buFont typeface="Wingdings" pitchFamily="2" charset="2"/>
              <a:buNone/>
            </a:pPr>
            <a:r>
              <a:rPr lang="en-US" sz="1100" dirty="0" smtClean="0"/>
              <a:t>Source</a:t>
            </a:r>
            <a:r>
              <a:rPr lang="en-US" sz="1100" dirty="0"/>
              <a:t>: </a:t>
            </a:r>
            <a:r>
              <a:rPr lang="en-US" sz="1100" dirty="0" smtClean="0"/>
              <a:t>NCCI.</a:t>
            </a:r>
            <a:endParaRPr lang="en-US" sz="1100" dirty="0"/>
          </a:p>
        </p:txBody>
      </p:sp>
      <p:pic>
        <p:nvPicPr>
          <p:cNvPr id="2" name="Picture 1"/>
          <p:cNvPicPr>
            <a:picLocks noChangeAspect="1"/>
          </p:cNvPicPr>
          <p:nvPr/>
        </p:nvPicPr>
        <p:blipFill>
          <a:blip r:embed="rId3"/>
          <a:stretch>
            <a:fillRect/>
          </a:stretch>
        </p:blipFill>
        <p:spPr>
          <a:xfrm>
            <a:off x="219600" y="1971681"/>
            <a:ext cx="8072492" cy="4226550"/>
          </a:xfrm>
          <a:prstGeom prst="rect">
            <a:avLst/>
          </a:prstGeom>
        </p:spPr>
      </p:pic>
      <p:sp>
        <p:nvSpPr>
          <p:cNvPr id="10" name="Text Box 17"/>
          <p:cNvSpPr txBox="1">
            <a:spLocks noChangeArrowheads="1"/>
          </p:cNvSpPr>
          <p:nvPr/>
        </p:nvSpPr>
        <p:spPr bwMode="auto">
          <a:xfrm>
            <a:off x="3131565" y="1376285"/>
            <a:ext cx="5510986" cy="646331"/>
          </a:xfrm>
          <a:prstGeom prst="rect">
            <a:avLst/>
          </a:prstGeom>
          <a:solidFill>
            <a:schemeClr val="accent1">
              <a:lumMod val="75000"/>
            </a:schemeClr>
          </a:solidFill>
          <a:ln w="9525" algn="ctr">
            <a:noFill/>
            <a:miter lim="800000"/>
            <a:headEnd/>
            <a:tailEnd/>
          </a:ln>
        </p:spPr>
        <p:txBody>
          <a:bodyPr wrap="square">
            <a:spAutoFit/>
          </a:bodyPr>
          <a:lstStyle/>
          <a:p>
            <a:pPr algn="ctr">
              <a:defRPr/>
            </a:pPr>
            <a:r>
              <a:rPr lang="en-US" b="1" dirty="0" smtClean="0">
                <a:solidFill>
                  <a:schemeClr val="bg1"/>
                </a:solidFill>
                <a:latin typeface="Arial" pitchFamily="34" charset="0"/>
                <a:cs typeface="Arial" pitchFamily="34" charset="0"/>
              </a:rPr>
              <a:t>While growth rates varied widely, all states experienced positive growth in 2013</a:t>
            </a:r>
            <a:endParaRPr lang="en-US" b="1" dirty="0">
              <a:solidFill>
                <a:schemeClr val="bg1"/>
              </a:solidFill>
              <a:latin typeface="Arial" pitchFamily="34" charset="0"/>
              <a:cs typeface="Arial" pitchFamily="34" charset="0"/>
            </a:endParaRPr>
          </a:p>
        </p:txBody>
      </p:sp>
      <p:sp>
        <p:nvSpPr>
          <p:cNvPr id="9" name="Oval 8"/>
          <p:cNvSpPr/>
          <p:nvPr/>
        </p:nvSpPr>
        <p:spPr>
          <a:xfrm>
            <a:off x="6503197" y="2690587"/>
            <a:ext cx="977107" cy="89996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208404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05"/>
          <p:cNvSpPr>
            <a:spLocks noGrp="1" noChangeArrowheads="1"/>
          </p:cNvSpPr>
          <p:nvPr>
            <p:ph type="dt" sz="quarter" idx="10"/>
          </p:nvPr>
        </p:nvSpPr>
        <p:spPr/>
        <p:txBody>
          <a:bodyPr/>
          <a:lstStyle/>
          <a:p>
            <a:pPr>
              <a:defRPr/>
            </a:pPr>
            <a:r>
              <a:rPr lang="en-US" smtClean="0"/>
              <a:t>12/01/09 - 9pm</a:t>
            </a:r>
          </a:p>
        </p:txBody>
      </p:sp>
      <p:sp>
        <p:nvSpPr>
          <p:cNvPr id="147460" name="Rectangle 110"/>
          <p:cNvSpPr>
            <a:spLocks noGrp="1" noChangeArrowheads="1"/>
          </p:cNvSpPr>
          <p:nvPr>
            <p:ph type="sldNum" sz="quarter" idx="12"/>
          </p:nvPr>
        </p:nvSpPr>
        <p:spPr/>
        <p:txBody>
          <a:bodyPr/>
          <a:lstStyle/>
          <a:p>
            <a:pPr>
              <a:defRPr/>
            </a:pPr>
            <a:fld id="{E9DB82FD-8397-46A1-A287-CA069647B4B7}" type="slidenum">
              <a:rPr lang="en-US" smtClean="0"/>
              <a:pPr>
                <a:defRPr/>
              </a:pPr>
              <a:t>11</a:t>
            </a:fld>
            <a:endParaRPr lang="en-US" smtClean="0"/>
          </a:p>
        </p:txBody>
      </p:sp>
      <p:sp>
        <p:nvSpPr>
          <p:cNvPr id="141317" name="Rectangle 2"/>
          <p:cNvSpPr>
            <a:spLocks noGrp="1" noChangeArrowheads="1"/>
          </p:cNvSpPr>
          <p:nvPr>
            <p:ph type="title"/>
          </p:nvPr>
        </p:nvSpPr>
        <p:spPr>
          <a:xfrm>
            <a:off x="22225" y="90488"/>
            <a:ext cx="7769225" cy="860425"/>
          </a:xfrm>
        </p:spPr>
        <p:txBody>
          <a:bodyPr/>
          <a:lstStyle/>
          <a:p>
            <a:r>
              <a:rPr lang="en-US" dirty="0" smtClean="0"/>
              <a:t>Workers Compensation Components of Written Premium Change, 2013 to 2014</a:t>
            </a:r>
          </a:p>
        </p:txBody>
      </p:sp>
      <p:graphicFrame>
        <p:nvGraphicFramePr>
          <p:cNvPr id="2" name="Table 1"/>
          <p:cNvGraphicFramePr>
            <a:graphicFrameLocks noGrp="1"/>
          </p:cNvGraphicFramePr>
          <p:nvPr>
            <p:extLst>
              <p:ext uri="{D42A27DB-BD31-4B8C-83A1-F6EECF244321}">
                <p14:modId xmlns:p14="http://schemas.microsoft.com/office/powerpoint/2010/main" val="350934289"/>
              </p:ext>
            </p:extLst>
          </p:nvPr>
        </p:nvGraphicFramePr>
        <p:xfrm>
          <a:off x="157163" y="1325562"/>
          <a:ext cx="7634287" cy="4267200"/>
        </p:xfrm>
        <a:graphic>
          <a:graphicData uri="http://schemas.openxmlformats.org/drawingml/2006/table">
            <a:tbl>
              <a:tblPr firstRow="1" bandRow="1">
                <a:tableStyleId>{5C22544A-7EE6-4342-B048-85BDC9FD1C3A}</a:tableStyleId>
              </a:tblPr>
              <a:tblGrid>
                <a:gridCol w="5946393"/>
                <a:gridCol w="1687894"/>
              </a:tblGrid>
              <a:tr h="370840">
                <a:tc gridSpan="2">
                  <a:txBody>
                    <a:bodyPr/>
                    <a:lstStyle/>
                    <a:p>
                      <a:pPr algn="ctr"/>
                      <a:r>
                        <a:rPr lang="en-US" sz="2000" b="1" dirty="0" smtClean="0">
                          <a:latin typeface="Arial" panose="020B0604020202020204" pitchFamily="34" charset="0"/>
                          <a:cs typeface="Arial" panose="020B0604020202020204" pitchFamily="34" charset="0"/>
                        </a:rPr>
                        <a:t>Written</a:t>
                      </a:r>
                      <a:r>
                        <a:rPr lang="en-US" sz="2000" b="1" baseline="0" dirty="0" smtClean="0">
                          <a:latin typeface="Arial" panose="020B0604020202020204" pitchFamily="34" charset="0"/>
                          <a:cs typeface="Arial" panose="020B0604020202020204" pitchFamily="34" charset="0"/>
                        </a:rPr>
                        <a:t> Premium Change from 2013 to 2014</a:t>
                      </a:r>
                      <a:endParaRPr lang="en-US" sz="2000" b="1" dirty="0">
                        <a:latin typeface="Arial" panose="020B0604020202020204" pitchFamily="34" charset="0"/>
                        <a:cs typeface="Arial" panose="020B0604020202020204" pitchFamily="34" charset="0"/>
                      </a:endParaRPr>
                    </a:p>
                  </a:txBody>
                  <a:tcPr/>
                </a:tc>
                <a:tc hMerge="1">
                  <a:txBody>
                    <a:bodyPr/>
                    <a:lstStyle/>
                    <a:p>
                      <a:endParaRPr lang="en-US" dirty="0"/>
                    </a:p>
                  </a:txBody>
                  <a:tcPr/>
                </a:tc>
              </a:tr>
              <a:tr h="370840">
                <a:tc>
                  <a:txBody>
                    <a:bodyPr/>
                    <a:lstStyle/>
                    <a:p>
                      <a:r>
                        <a:rPr lang="en-US" sz="2000" b="1" dirty="0" smtClean="0">
                          <a:latin typeface="Arial" panose="020B0604020202020204" pitchFamily="34" charset="0"/>
                          <a:cs typeface="Arial" panose="020B0604020202020204" pitchFamily="34" charset="0"/>
                        </a:rPr>
                        <a:t>Net</a:t>
                      </a:r>
                      <a:r>
                        <a:rPr lang="en-US" sz="2000" b="1" baseline="0" dirty="0" smtClean="0">
                          <a:latin typeface="Arial" panose="020B0604020202020204" pitchFamily="34" charset="0"/>
                          <a:cs typeface="Arial" panose="020B0604020202020204" pitchFamily="34" charset="0"/>
                        </a:rPr>
                        <a:t> Written Premium—Countrywide</a:t>
                      </a:r>
                      <a:endParaRPr lang="en-US" sz="2000" b="1" dirty="0">
                        <a:latin typeface="Arial" panose="020B0604020202020204" pitchFamily="34" charset="0"/>
                        <a:cs typeface="Arial" panose="020B0604020202020204" pitchFamily="34" charset="0"/>
                      </a:endParaRPr>
                    </a:p>
                  </a:txBody>
                  <a:tcPr/>
                </a:tc>
                <a:tc>
                  <a:txBody>
                    <a:bodyPr/>
                    <a:lstStyle/>
                    <a:p>
                      <a:pPr algn="r"/>
                      <a:r>
                        <a:rPr lang="en-US" sz="2000" b="1" dirty="0" smtClean="0">
                          <a:latin typeface="Arial" panose="020B0604020202020204" pitchFamily="34" charset="0"/>
                          <a:cs typeface="Arial" panose="020B0604020202020204" pitchFamily="34" charset="0"/>
                        </a:rPr>
                        <a:t>+4.6%</a:t>
                      </a:r>
                      <a:endParaRPr lang="en-US" sz="2000" b="1" dirty="0">
                        <a:latin typeface="Arial" panose="020B0604020202020204" pitchFamily="34" charset="0"/>
                        <a:cs typeface="Arial" panose="020B0604020202020204" pitchFamily="34" charset="0"/>
                      </a:endParaRPr>
                    </a:p>
                  </a:txBody>
                  <a:tcPr/>
                </a:tc>
              </a:tr>
              <a:tr h="370840">
                <a:tc>
                  <a:txBody>
                    <a:bodyPr/>
                    <a:lstStyle/>
                    <a:p>
                      <a:r>
                        <a:rPr lang="en-US" sz="2000" b="1" dirty="0" smtClean="0">
                          <a:latin typeface="Arial" panose="020B0604020202020204" pitchFamily="34" charset="0"/>
                          <a:cs typeface="Arial" panose="020B0604020202020204" pitchFamily="34" charset="0"/>
                        </a:rPr>
                        <a:t>Direct Written Premium—Countrywide</a:t>
                      </a:r>
                      <a:endParaRPr lang="en-US" sz="2000" b="1" dirty="0">
                        <a:latin typeface="Arial" panose="020B0604020202020204" pitchFamily="34" charset="0"/>
                        <a:cs typeface="Arial" panose="020B0604020202020204" pitchFamily="34" charset="0"/>
                      </a:endParaRPr>
                    </a:p>
                  </a:txBody>
                  <a:tcPr/>
                </a:tc>
                <a:tc>
                  <a:txBody>
                    <a:bodyPr/>
                    <a:lstStyle/>
                    <a:p>
                      <a:pPr algn="r"/>
                      <a:r>
                        <a:rPr lang="en-US" sz="2000" b="1" dirty="0" smtClean="0">
                          <a:latin typeface="Arial" panose="020B0604020202020204" pitchFamily="34" charset="0"/>
                          <a:cs typeface="Arial" panose="020B0604020202020204" pitchFamily="34" charset="0"/>
                        </a:rPr>
                        <a:t>+4.6%</a:t>
                      </a:r>
                      <a:endParaRPr lang="en-US" sz="2000" b="1" dirty="0">
                        <a:latin typeface="Arial" panose="020B0604020202020204" pitchFamily="34" charset="0"/>
                        <a:cs typeface="Arial" panose="020B0604020202020204" pitchFamily="34" charset="0"/>
                      </a:endParaRPr>
                    </a:p>
                  </a:txBody>
                  <a:tcPr/>
                </a:tc>
              </a:tr>
              <a:tr h="0">
                <a:tc>
                  <a:txBody>
                    <a:bodyPr/>
                    <a:lstStyle/>
                    <a:p>
                      <a:r>
                        <a:rPr lang="en-US" sz="2000" b="1" dirty="0" smtClean="0">
                          <a:latin typeface="Arial" panose="020B0604020202020204" pitchFamily="34" charset="0"/>
                          <a:cs typeface="Arial" panose="020B0604020202020204" pitchFamily="34" charset="0"/>
                        </a:rPr>
                        <a:t>Direct Written Premium—NCCI States</a:t>
                      </a:r>
                      <a:endParaRPr lang="en-US" sz="2000" b="1" dirty="0">
                        <a:latin typeface="Arial" panose="020B0604020202020204" pitchFamily="34" charset="0"/>
                        <a:cs typeface="Arial" panose="020B0604020202020204" pitchFamily="34" charset="0"/>
                      </a:endParaRPr>
                    </a:p>
                  </a:txBody>
                  <a:tcPr/>
                </a:tc>
                <a:tc>
                  <a:txBody>
                    <a:bodyPr/>
                    <a:lstStyle/>
                    <a:p>
                      <a:pPr algn="r"/>
                      <a:r>
                        <a:rPr lang="en-US" sz="2000" b="1" dirty="0" smtClean="0">
                          <a:latin typeface="Arial" panose="020B0604020202020204" pitchFamily="34" charset="0"/>
                          <a:cs typeface="Arial" panose="020B0604020202020204" pitchFamily="34" charset="0"/>
                        </a:rPr>
                        <a:t>+4.5%</a:t>
                      </a:r>
                      <a:endParaRPr lang="en-US" sz="2000" b="1" dirty="0">
                        <a:latin typeface="Arial" panose="020B0604020202020204" pitchFamily="34" charset="0"/>
                        <a:cs typeface="Arial" panose="020B0604020202020204" pitchFamily="34" charset="0"/>
                      </a:endParaRPr>
                    </a:p>
                  </a:txBody>
                  <a:tcPr/>
                </a:tc>
              </a:tr>
              <a:tr h="370840">
                <a:tc>
                  <a:txBody>
                    <a:bodyPr/>
                    <a:lstStyle/>
                    <a:p>
                      <a:endParaRPr lang="en-US" sz="2000" b="1" dirty="0" smtClean="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Components of DWP Change for NCCI</a:t>
                      </a:r>
                      <a:r>
                        <a:rPr lang="en-US" sz="2000" b="1" baseline="0" dirty="0" smtClean="0">
                          <a:latin typeface="Arial" panose="020B0604020202020204" pitchFamily="34" charset="0"/>
                          <a:cs typeface="Arial" panose="020B0604020202020204" pitchFamily="34" charset="0"/>
                        </a:rPr>
                        <a:t> States</a:t>
                      </a:r>
                      <a:endParaRPr lang="en-US" sz="2000" b="1" dirty="0">
                        <a:latin typeface="Arial" panose="020B0604020202020204" pitchFamily="34" charset="0"/>
                        <a:cs typeface="Arial" panose="020B0604020202020204" pitchFamily="34" charset="0"/>
                      </a:endParaRPr>
                    </a:p>
                  </a:txBody>
                  <a:tcPr/>
                </a:tc>
                <a:tc>
                  <a:txBody>
                    <a:bodyPr/>
                    <a:lstStyle/>
                    <a:p>
                      <a:pPr algn="r"/>
                      <a:endParaRPr lang="en-US" sz="2000" b="1" dirty="0">
                        <a:latin typeface="Arial" panose="020B0604020202020204" pitchFamily="34" charset="0"/>
                        <a:cs typeface="Arial" panose="020B0604020202020204" pitchFamily="34" charset="0"/>
                      </a:endParaRPr>
                    </a:p>
                  </a:txBody>
                  <a:tcPr/>
                </a:tc>
              </a:tr>
              <a:tr h="370840">
                <a:tc>
                  <a:txBody>
                    <a:bodyPr/>
                    <a:lstStyle/>
                    <a:p>
                      <a:r>
                        <a:rPr lang="en-US" sz="2000" baseline="0" dirty="0" smtClean="0">
                          <a:latin typeface="Arial" panose="020B0604020202020204" pitchFamily="34" charset="0"/>
                          <a:cs typeface="Arial" panose="020B0604020202020204" pitchFamily="34" charset="0"/>
                        </a:rPr>
                        <a:t>          Change in Carrier Estimated Payroll</a:t>
                      </a:r>
                      <a:endParaRPr lang="en-US" sz="2000" dirty="0">
                        <a:latin typeface="Arial" panose="020B0604020202020204" pitchFamily="34" charset="0"/>
                        <a:cs typeface="Arial" panose="020B0604020202020204" pitchFamily="34" charset="0"/>
                      </a:endParaRPr>
                    </a:p>
                  </a:txBody>
                  <a:tcPr/>
                </a:tc>
                <a:tc>
                  <a:txBody>
                    <a:bodyPr/>
                    <a:lstStyle/>
                    <a:p>
                      <a:pPr algn="r"/>
                      <a:r>
                        <a:rPr lang="en-US" sz="2000" dirty="0" smtClean="0">
                          <a:latin typeface="Arial" panose="020B0604020202020204" pitchFamily="34" charset="0"/>
                          <a:cs typeface="Arial" panose="020B0604020202020204" pitchFamily="34" charset="0"/>
                        </a:rPr>
                        <a:t>+4.7%</a:t>
                      </a:r>
                      <a:endParaRPr lang="en-US" sz="2000" dirty="0">
                        <a:latin typeface="Arial" panose="020B0604020202020204" pitchFamily="34" charset="0"/>
                        <a:cs typeface="Arial" panose="020B0604020202020204" pitchFamily="34" charset="0"/>
                      </a:endParaRPr>
                    </a:p>
                  </a:txBody>
                  <a:tcPr/>
                </a:tc>
              </a:tr>
              <a:tr h="370840">
                <a:tc>
                  <a:txBody>
                    <a:bodyPr/>
                    <a:lstStyle/>
                    <a:p>
                      <a:r>
                        <a:rPr lang="en-US" sz="2000" baseline="0" dirty="0" smtClean="0">
                          <a:latin typeface="Arial" panose="020B0604020202020204" pitchFamily="34" charset="0"/>
                          <a:cs typeface="Arial" panose="020B0604020202020204" pitchFamily="34" charset="0"/>
                        </a:rPr>
                        <a:t>          Change in Bureau Loss Costs and Mix</a:t>
                      </a:r>
                      <a:endParaRPr lang="en-US" sz="2000" dirty="0">
                        <a:latin typeface="Arial" panose="020B0604020202020204" pitchFamily="34" charset="0"/>
                        <a:cs typeface="Arial" panose="020B0604020202020204" pitchFamily="34" charset="0"/>
                      </a:endParaRPr>
                    </a:p>
                  </a:txBody>
                  <a:tcPr/>
                </a:tc>
                <a:tc>
                  <a:txBody>
                    <a:bodyPr/>
                    <a:lstStyle/>
                    <a:p>
                      <a:pPr algn="r"/>
                      <a:r>
                        <a:rPr lang="en-US" sz="2000" dirty="0" smtClean="0">
                          <a:latin typeface="Arial" panose="020B0604020202020204" pitchFamily="34" charset="0"/>
                          <a:cs typeface="Arial" panose="020B0604020202020204" pitchFamily="34" charset="0"/>
                        </a:rPr>
                        <a:t>-1.4%</a:t>
                      </a:r>
                      <a:endParaRPr lang="en-US" sz="2000" dirty="0">
                        <a:latin typeface="Arial" panose="020B0604020202020204" pitchFamily="34" charset="0"/>
                        <a:cs typeface="Arial" panose="020B0604020202020204" pitchFamily="34" charset="0"/>
                      </a:endParaRPr>
                    </a:p>
                  </a:txBody>
                  <a:tcPr/>
                </a:tc>
              </a:tr>
              <a:tr h="370840">
                <a:tc>
                  <a:txBody>
                    <a:bodyPr/>
                    <a:lstStyle/>
                    <a:p>
                      <a:r>
                        <a:rPr lang="en-US" sz="2000" baseline="0" dirty="0" smtClean="0">
                          <a:latin typeface="Arial" panose="020B0604020202020204" pitchFamily="34" charset="0"/>
                          <a:cs typeface="Arial" panose="020B0604020202020204" pitchFamily="34" charset="0"/>
                        </a:rPr>
                        <a:t>          Change in Carrier Discounting</a:t>
                      </a:r>
                      <a:endParaRPr lang="en-US" sz="2000" dirty="0">
                        <a:latin typeface="Arial" panose="020B0604020202020204" pitchFamily="34" charset="0"/>
                        <a:cs typeface="Arial" panose="020B0604020202020204" pitchFamily="34" charset="0"/>
                      </a:endParaRPr>
                    </a:p>
                  </a:txBody>
                  <a:tcPr/>
                </a:tc>
                <a:tc>
                  <a:txBody>
                    <a:bodyPr/>
                    <a:lstStyle/>
                    <a:p>
                      <a:pPr algn="r"/>
                      <a:r>
                        <a:rPr lang="en-US" sz="2000" dirty="0" smtClean="0">
                          <a:latin typeface="Arial" panose="020B0604020202020204" pitchFamily="34" charset="0"/>
                          <a:cs typeface="Arial" panose="020B0604020202020204" pitchFamily="34" charset="0"/>
                        </a:rPr>
                        <a:t>+0.4%</a:t>
                      </a:r>
                      <a:endParaRPr lang="en-US" sz="2000" dirty="0">
                        <a:latin typeface="Arial" panose="020B0604020202020204" pitchFamily="34" charset="0"/>
                        <a:cs typeface="Arial" panose="020B0604020202020204" pitchFamily="34" charset="0"/>
                      </a:endParaRPr>
                    </a:p>
                  </a:txBody>
                  <a:tcPr/>
                </a:tc>
              </a:tr>
              <a:tr h="370840">
                <a:tc>
                  <a:txBody>
                    <a:bodyPr/>
                    <a:lstStyle/>
                    <a:p>
                      <a:r>
                        <a:rPr lang="en-US" sz="2000" baseline="0" dirty="0" smtClean="0">
                          <a:latin typeface="Arial" panose="020B0604020202020204" pitchFamily="34" charset="0"/>
                          <a:cs typeface="Arial" panose="020B0604020202020204" pitchFamily="34" charset="0"/>
                        </a:rPr>
                        <a:t>          Change in Other Factors</a:t>
                      </a:r>
                      <a:endParaRPr lang="en-US" sz="2000" dirty="0">
                        <a:latin typeface="Arial" panose="020B0604020202020204" pitchFamily="34" charset="0"/>
                        <a:cs typeface="Arial" panose="020B0604020202020204" pitchFamily="34" charset="0"/>
                      </a:endParaRPr>
                    </a:p>
                  </a:txBody>
                  <a:tcPr/>
                </a:tc>
                <a:tc>
                  <a:txBody>
                    <a:bodyPr/>
                    <a:lstStyle/>
                    <a:p>
                      <a:pPr algn="r"/>
                      <a:r>
                        <a:rPr lang="en-US" sz="2000" dirty="0" smtClean="0">
                          <a:latin typeface="Arial" panose="020B0604020202020204" pitchFamily="34" charset="0"/>
                          <a:cs typeface="Arial" panose="020B0604020202020204" pitchFamily="34" charset="0"/>
                        </a:rPr>
                        <a:t>+0.8%</a:t>
                      </a:r>
                      <a:endParaRPr lang="en-US" sz="2000" dirty="0">
                        <a:latin typeface="Arial" panose="020B0604020202020204" pitchFamily="34" charset="0"/>
                        <a:cs typeface="Arial" panose="020B0604020202020204" pitchFamily="34" charset="0"/>
                      </a:endParaRPr>
                    </a:p>
                  </a:txBody>
                  <a:tcPr/>
                </a:tc>
              </a:tr>
              <a:tr h="370840">
                <a:tc>
                  <a:txBody>
                    <a:bodyPr/>
                    <a:lstStyle/>
                    <a:p>
                      <a:r>
                        <a:rPr lang="en-US" sz="2000" b="1" dirty="0" smtClean="0">
                          <a:latin typeface="Arial" panose="020B0604020202020204" pitchFamily="34" charset="0"/>
                          <a:cs typeface="Arial" panose="020B0604020202020204" pitchFamily="34" charset="0"/>
                        </a:rPr>
                        <a:t>Combined Effect</a:t>
                      </a:r>
                      <a:endParaRPr lang="en-US" sz="2000" b="1" dirty="0">
                        <a:latin typeface="Arial" panose="020B0604020202020204" pitchFamily="34" charset="0"/>
                        <a:cs typeface="Arial" panose="020B0604020202020204" pitchFamily="34" charset="0"/>
                      </a:endParaRPr>
                    </a:p>
                  </a:txBody>
                  <a:tcPr/>
                </a:tc>
                <a:tc>
                  <a:txBody>
                    <a:bodyPr/>
                    <a:lstStyle/>
                    <a:p>
                      <a:pPr algn="r"/>
                      <a:r>
                        <a:rPr lang="en-US" sz="2000" b="1" dirty="0" smtClean="0">
                          <a:latin typeface="Arial" panose="020B0604020202020204" pitchFamily="34" charset="0"/>
                          <a:cs typeface="Arial" panose="020B0604020202020204" pitchFamily="34" charset="0"/>
                        </a:rPr>
                        <a:t>+4.5%</a:t>
                      </a:r>
                      <a:endParaRPr lang="en-US" sz="2000" b="1" dirty="0">
                        <a:latin typeface="Arial" panose="020B0604020202020204" pitchFamily="34" charset="0"/>
                        <a:cs typeface="Arial" panose="020B0604020202020204" pitchFamily="34" charset="0"/>
                      </a:endParaRPr>
                    </a:p>
                  </a:txBody>
                  <a:tcPr/>
                </a:tc>
              </a:tr>
            </a:tbl>
          </a:graphicData>
        </a:graphic>
      </p:graphicFrame>
      <p:sp>
        <p:nvSpPr>
          <p:cNvPr id="10" name="Text Box 6"/>
          <p:cNvSpPr txBox="1">
            <a:spLocks noChangeArrowheads="1"/>
          </p:cNvSpPr>
          <p:nvPr/>
        </p:nvSpPr>
        <p:spPr bwMode="auto">
          <a:xfrm>
            <a:off x="67099" y="6169987"/>
            <a:ext cx="8384919" cy="553998"/>
          </a:xfrm>
          <a:prstGeom prst="rect">
            <a:avLst/>
          </a:prstGeom>
          <a:noFill/>
          <a:ln w="0">
            <a:noFill/>
            <a:miter lim="800000"/>
            <a:headEnd/>
            <a:tailEnd/>
          </a:ln>
        </p:spPr>
        <p:txBody>
          <a:bodyPr wrap="square">
            <a:spAutoFit/>
          </a:bodyPr>
          <a:lstStyle/>
          <a:p>
            <a:r>
              <a:rPr lang="en-US" sz="1000" dirty="0" smtClean="0"/>
              <a:t>Sources: Countrywide: Annual Statement data.</a:t>
            </a:r>
          </a:p>
          <a:p>
            <a:r>
              <a:rPr lang="en-US" sz="1000" dirty="0" smtClean="0"/>
              <a:t>NCCI States: Annual Statement Statutory Page 14 for all states where NCCI provides ratemaking services.</a:t>
            </a:r>
          </a:p>
          <a:p>
            <a:r>
              <a:rPr lang="en-US" sz="1000" dirty="0" smtClean="0"/>
              <a:t>Components: NCCI Policy data.</a:t>
            </a:r>
            <a:endParaRPr lang="en-US" sz="1000" dirty="0"/>
          </a:p>
        </p:txBody>
      </p:sp>
      <p:sp>
        <p:nvSpPr>
          <p:cNvPr id="11" name="AutoShape 8"/>
          <p:cNvSpPr>
            <a:spLocks noChangeArrowheads="1"/>
          </p:cNvSpPr>
          <p:nvPr/>
        </p:nvSpPr>
        <p:spPr bwMode="blackWhite">
          <a:xfrm>
            <a:off x="8084777" y="3500439"/>
            <a:ext cx="963973" cy="1533296"/>
          </a:xfrm>
          <a:prstGeom prst="wedgeRectCallout">
            <a:avLst>
              <a:gd name="adj1" fmla="val -83599"/>
              <a:gd name="adj2" fmla="val -30999"/>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600" b="1" dirty="0" smtClean="0">
                <a:solidFill>
                  <a:schemeClr val="bg1"/>
                </a:solidFill>
              </a:rPr>
              <a:t>Growth is now almost entirely payroll driven</a:t>
            </a:r>
            <a:endParaRPr lang="en-US" sz="1600" b="1" dirty="0">
              <a:solidFill>
                <a:schemeClr val="bg1"/>
              </a:solidFill>
            </a:endParaRPr>
          </a:p>
        </p:txBody>
      </p:sp>
    </p:spTree>
    <p:extLst>
      <p:ext uri="{BB962C8B-B14F-4D97-AF65-F5344CB8AC3E}">
        <p14:creationId xmlns:p14="http://schemas.microsoft.com/office/powerpoint/2010/main" val="38343992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70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05"/>
          <p:cNvSpPr>
            <a:spLocks noGrp="1" noChangeArrowheads="1"/>
          </p:cNvSpPr>
          <p:nvPr>
            <p:ph type="dt" sz="quarter" idx="10"/>
          </p:nvPr>
        </p:nvSpPr>
        <p:spPr/>
        <p:txBody>
          <a:bodyPr/>
          <a:lstStyle/>
          <a:p>
            <a:pPr>
              <a:defRPr/>
            </a:pPr>
            <a:r>
              <a:rPr lang="en-US" smtClean="0"/>
              <a:t>12/01/09 - 9pm</a:t>
            </a:r>
          </a:p>
        </p:txBody>
      </p:sp>
      <p:sp>
        <p:nvSpPr>
          <p:cNvPr id="147460" name="Rectangle 110"/>
          <p:cNvSpPr>
            <a:spLocks noGrp="1" noChangeArrowheads="1"/>
          </p:cNvSpPr>
          <p:nvPr>
            <p:ph type="sldNum" sz="quarter" idx="12"/>
          </p:nvPr>
        </p:nvSpPr>
        <p:spPr/>
        <p:txBody>
          <a:bodyPr/>
          <a:lstStyle/>
          <a:p>
            <a:pPr>
              <a:defRPr/>
            </a:pPr>
            <a:fld id="{E9DB82FD-8397-46A1-A287-CA069647B4B7}" type="slidenum">
              <a:rPr lang="en-US" smtClean="0"/>
              <a:pPr>
                <a:defRPr/>
              </a:pPr>
              <a:t>12</a:t>
            </a:fld>
            <a:endParaRPr lang="en-US" smtClean="0"/>
          </a:p>
        </p:txBody>
      </p:sp>
      <p:sp>
        <p:nvSpPr>
          <p:cNvPr id="141317" name="Rectangle 2"/>
          <p:cNvSpPr>
            <a:spLocks noGrp="1" noChangeArrowheads="1"/>
          </p:cNvSpPr>
          <p:nvPr>
            <p:ph type="title"/>
          </p:nvPr>
        </p:nvSpPr>
        <p:spPr>
          <a:xfrm>
            <a:off x="22225" y="90488"/>
            <a:ext cx="7769225" cy="860425"/>
          </a:xfrm>
        </p:spPr>
        <p:txBody>
          <a:bodyPr/>
          <a:lstStyle/>
          <a:p>
            <a:r>
              <a:rPr lang="en-US" dirty="0" smtClean="0"/>
              <a:t>WC Approved or Filed and Pending Change in NCCI Premium Level by State</a:t>
            </a:r>
          </a:p>
        </p:txBody>
      </p:sp>
      <p:sp>
        <p:nvSpPr>
          <p:cNvPr id="20" name="Rectangle 6"/>
          <p:cNvSpPr>
            <a:spLocks noChangeArrowheads="1"/>
          </p:cNvSpPr>
          <p:nvPr/>
        </p:nvSpPr>
        <p:spPr bwMode="black">
          <a:xfrm>
            <a:off x="192462" y="1140200"/>
            <a:ext cx="8221662" cy="276999"/>
          </a:xfrm>
          <a:prstGeom prst="rect">
            <a:avLst/>
          </a:prstGeom>
          <a:noFill/>
          <a:ln w="9525" algn="ctr">
            <a:noFill/>
            <a:miter lim="800000"/>
            <a:headEnd/>
            <a:tailEnd/>
          </a:ln>
        </p:spPr>
        <p:txBody>
          <a:bodyPr lIns="0" tIns="0" rIns="0" bIns="0">
            <a:spAutoFit/>
          </a:bodyPr>
          <a:lstStyle/>
          <a:p>
            <a:pPr algn="ctr" defTabSz="114300" eaLnBrk="0" hangingPunct="0">
              <a:lnSpc>
                <a:spcPct val="90000"/>
              </a:lnSpc>
              <a:spcBef>
                <a:spcPct val="20000"/>
              </a:spcBef>
            </a:pPr>
            <a:r>
              <a:rPr lang="en-US" sz="2000" b="1" dirty="0" smtClean="0">
                <a:solidFill>
                  <a:srgbClr val="225A7A"/>
                </a:solidFill>
              </a:rPr>
              <a:t>Latest Change for Voluntary Market</a:t>
            </a:r>
            <a:endParaRPr lang="en-US" sz="2000" b="1" dirty="0">
              <a:solidFill>
                <a:srgbClr val="225A7A"/>
              </a:solidFill>
            </a:endParaRPr>
          </a:p>
        </p:txBody>
      </p:sp>
      <p:sp>
        <p:nvSpPr>
          <p:cNvPr id="13" name="Rectangle 4"/>
          <p:cNvSpPr>
            <a:spLocks noChangeArrowheads="1"/>
          </p:cNvSpPr>
          <p:nvPr/>
        </p:nvSpPr>
        <p:spPr bwMode="auto">
          <a:xfrm>
            <a:off x="-188913" y="6230193"/>
            <a:ext cx="7569201" cy="654795"/>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endParaRPr lang="en-US" sz="1100" dirty="0" smtClean="0"/>
          </a:p>
          <a:p>
            <a:pPr eaLnBrk="0" hangingPunct="0">
              <a:lnSpc>
                <a:spcPct val="85000"/>
              </a:lnSpc>
              <a:spcBef>
                <a:spcPct val="25000"/>
              </a:spcBef>
              <a:buClr>
                <a:schemeClr val="accent2"/>
              </a:buClr>
              <a:buFont typeface="Wingdings" pitchFamily="2" charset="2"/>
              <a:buNone/>
            </a:pPr>
            <a:r>
              <a:rPr lang="en-US" sz="1100" dirty="0" smtClean="0"/>
              <a:t>*Excludes monopolistic fund states (in gray): OH, ND, WA and WY.</a:t>
            </a:r>
          </a:p>
          <a:p>
            <a:pPr eaLnBrk="0" hangingPunct="0">
              <a:lnSpc>
                <a:spcPct val="85000"/>
              </a:lnSpc>
              <a:spcBef>
                <a:spcPct val="25000"/>
              </a:spcBef>
              <a:buClr>
                <a:schemeClr val="accent2"/>
              </a:buClr>
              <a:buFont typeface="Wingdings" pitchFamily="2" charset="2"/>
              <a:buNone/>
            </a:pPr>
            <a:r>
              <a:rPr lang="en-US" sz="1100" dirty="0" smtClean="0"/>
              <a:t>Source</a:t>
            </a:r>
            <a:r>
              <a:rPr lang="en-US" sz="1100" dirty="0"/>
              <a:t>: </a:t>
            </a:r>
            <a:r>
              <a:rPr lang="en-US" sz="1100" dirty="0" smtClean="0"/>
              <a:t>NCCI.</a:t>
            </a:r>
            <a:endParaRPr lang="en-US" sz="1100" dirty="0"/>
          </a:p>
        </p:txBody>
      </p:sp>
      <p:pic>
        <p:nvPicPr>
          <p:cNvPr id="5" name="Picture 4"/>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09561" y="1601680"/>
            <a:ext cx="7672389" cy="4486275"/>
          </a:xfrm>
          <a:prstGeom prst="rect">
            <a:avLst/>
          </a:prstGeom>
        </p:spPr>
      </p:pic>
      <p:sp>
        <p:nvSpPr>
          <p:cNvPr id="14" name="Text Box 17"/>
          <p:cNvSpPr txBox="1">
            <a:spLocks noChangeArrowheads="1"/>
          </p:cNvSpPr>
          <p:nvPr/>
        </p:nvSpPr>
        <p:spPr bwMode="auto">
          <a:xfrm>
            <a:off x="6915150" y="4255987"/>
            <a:ext cx="2133600" cy="1323439"/>
          </a:xfrm>
          <a:prstGeom prst="rect">
            <a:avLst/>
          </a:prstGeom>
          <a:solidFill>
            <a:schemeClr val="accent1">
              <a:lumMod val="75000"/>
            </a:schemeClr>
          </a:solidFill>
          <a:ln w="9525" algn="ctr">
            <a:noFill/>
            <a:miter lim="800000"/>
            <a:headEnd/>
            <a:tailEnd/>
          </a:ln>
        </p:spPr>
        <p:txBody>
          <a:bodyPr wrap="square">
            <a:spAutoFit/>
          </a:bodyPr>
          <a:lstStyle/>
          <a:p>
            <a:pPr algn="ctr">
              <a:defRPr/>
            </a:pPr>
            <a:r>
              <a:rPr lang="en-US" sz="1600" b="1" dirty="0" smtClean="0">
                <a:solidFill>
                  <a:schemeClr val="bg1"/>
                </a:solidFill>
                <a:latin typeface="Arial" pitchFamily="34" charset="0"/>
                <a:cs typeface="Arial" pitchFamily="34" charset="0"/>
              </a:rPr>
              <a:t>While growth rates varied widely, most states experienced positive growth in 2014</a:t>
            </a:r>
            <a:endParaRPr lang="en-US" sz="16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05896627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itle 1"/>
          <p:cNvSpPr>
            <a:spLocks noGrp="1"/>
          </p:cNvSpPr>
          <p:nvPr>
            <p:ph type="title"/>
          </p:nvPr>
        </p:nvSpPr>
        <p:spPr>
          <a:xfrm>
            <a:off x="171445" y="161925"/>
            <a:ext cx="8229600" cy="687388"/>
          </a:xfrm>
        </p:spPr>
        <p:txBody>
          <a:bodyPr/>
          <a:lstStyle/>
          <a:p>
            <a:r>
              <a:rPr lang="en-US" dirty="0" smtClean="0">
                <a:cs typeface="Arial" charset="0"/>
              </a:rPr>
              <a:t>WC Approved Changes in Bureau     Premium Level (Rates/Loss Costs)</a:t>
            </a:r>
            <a:endParaRPr lang="en-US" sz="1600" dirty="0" smtClean="0">
              <a:solidFill>
                <a:schemeClr val="tx1"/>
              </a:solidFill>
              <a:cs typeface="Arial" charset="0"/>
            </a:endParaRPr>
          </a:p>
        </p:txBody>
      </p:sp>
      <p:graphicFrame>
        <p:nvGraphicFramePr>
          <p:cNvPr id="40962" name="Content Placeholder 4"/>
          <p:cNvGraphicFramePr>
            <a:graphicFrameLocks noGrp="1"/>
          </p:cNvGraphicFramePr>
          <p:nvPr>
            <p:ph idx="1"/>
            <p:extLst/>
          </p:nvPr>
        </p:nvGraphicFramePr>
        <p:xfrm>
          <a:off x="46038" y="1624013"/>
          <a:ext cx="8807450" cy="4614862"/>
        </p:xfrm>
        <a:graphic>
          <a:graphicData uri="http://schemas.openxmlformats.org/presentationml/2006/ole">
            <mc:AlternateContent xmlns:mc="http://schemas.openxmlformats.org/markup-compatibility/2006">
              <mc:Choice xmlns:v="urn:schemas-microsoft-com:vml" Requires="v">
                <p:oleObj spid="_x0000_s28221552" name="Worksheet" r:id="rId4" imgW="8762844" imgH="4590842" progId="Excel.Sheet.8">
                  <p:embed/>
                </p:oleObj>
              </mc:Choice>
              <mc:Fallback>
                <p:oleObj name="Worksheet" r:id="rId4" imgW="8762844" imgH="4590842" progId="Excel.Sheet.8">
                  <p:embed/>
                  <p:pic>
                    <p:nvPicPr>
                      <p:cNvPr id="0" name=""/>
                      <p:cNvPicPr>
                        <a:picLocks noGrp="1" noChangeArrowheads="1"/>
                      </p:cNvPicPr>
                      <p:nvPr/>
                    </p:nvPicPr>
                    <p:blipFill>
                      <a:blip r:embed="rId5"/>
                      <a:srcRect/>
                      <a:stretch>
                        <a:fillRect/>
                      </a:stretch>
                    </p:blipFill>
                    <p:spPr bwMode="auto">
                      <a:xfrm>
                        <a:off x="46038" y="1624013"/>
                        <a:ext cx="8807450" cy="4614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64" name="Slide Number Placeholder 3"/>
          <p:cNvSpPr>
            <a:spLocks noGrp="1"/>
          </p:cNvSpPr>
          <p:nvPr>
            <p:ph type="sldNum" sz="quarter" idx="12"/>
          </p:nvPr>
        </p:nvSpPr>
        <p:spPr>
          <a:xfrm>
            <a:off x="85725" y="6961188"/>
            <a:ext cx="1352550" cy="117475"/>
          </a:xfrm>
          <a:noFill/>
        </p:spPr>
        <p:txBody>
          <a:bodyPr/>
          <a:lstStyle/>
          <a:p>
            <a:pPr algn="l" defTabSz="912813">
              <a:spcBef>
                <a:spcPct val="0"/>
              </a:spcBef>
            </a:pPr>
            <a:fld id="{4C828E3B-5979-48FB-80D5-3012EEFB3162}" type="slidenum">
              <a:rPr lang="en-US" smtClean="0">
                <a:solidFill>
                  <a:schemeClr val="bg1"/>
                </a:solidFill>
                <a:cs typeface="Arial" charset="0"/>
              </a:rPr>
              <a:pPr algn="l" defTabSz="912813">
                <a:spcBef>
                  <a:spcPct val="0"/>
                </a:spcBef>
              </a:pPr>
              <a:t>13</a:t>
            </a:fld>
            <a:endParaRPr lang="en-US" smtClean="0">
              <a:solidFill>
                <a:schemeClr val="bg1"/>
              </a:solidFill>
              <a:cs typeface="Arial" charset="0"/>
            </a:endParaRPr>
          </a:p>
        </p:txBody>
      </p:sp>
      <p:sp>
        <p:nvSpPr>
          <p:cNvPr id="40965" name="Text Box 8"/>
          <p:cNvSpPr txBox="1">
            <a:spLocks noChangeArrowheads="1"/>
          </p:cNvSpPr>
          <p:nvPr/>
        </p:nvSpPr>
        <p:spPr bwMode="auto">
          <a:xfrm>
            <a:off x="0" y="1327150"/>
            <a:ext cx="1485900" cy="307975"/>
          </a:xfrm>
          <a:prstGeom prst="rect">
            <a:avLst/>
          </a:prstGeom>
          <a:noFill/>
          <a:ln w="9525">
            <a:noFill/>
            <a:miter lim="800000"/>
            <a:headEnd/>
            <a:tailEnd/>
          </a:ln>
        </p:spPr>
        <p:txBody>
          <a:bodyPr lIns="91397" tIns="45698" rIns="91397" bIns="45698">
            <a:spAutoFit/>
          </a:bodyPr>
          <a:lstStyle/>
          <a:p>
            <a:pPr eaLnBrk="0" hangingPunct="0">
              <a:spcBef>
                <a:spcPct val="50000"/>
              </a:spcBef>
            </a:pPr>
            <a:r>
              <a:rPr lang="en-US" sz="1400" b="1"/>
              <a:t>Percent</a:t>
            </a:r>
          </a:p>
        </p:txBody>
      </p:sp>
      <p:sp>
        <p:nvSpPr>
          <p:cNvPr id="40966" name="Text Box 4"/>
          <p:cNvSpPr txBox="1">
            <a:spLocks noChangeArrowheads="1"/>
          </p:cNvSpPr>
          <p:nvPr/>
        </p:nvSpPr>
        <p:spPr bwMode="auto">
          <a:xfrm>
            <a:off x="3686175" y="5530989"/>
            <a:ext cx="1547812" cy="277813"/>
          </a:xfrm>
          <a:prstGeom prst="rect">
            <a:avLst/>
          </a:prstGeom>
          <a:noFill/>
          <a:ln w="9525">
            <a:noFill/>
            <a:miter lim="800000"/>
            <a:headEnd/>
            <a:tailEnd/>
          </a:ln>
        </p:spPr>
        <p:txBody>
          <a:bodyPr wrap="none" lIns="91397" tIns="45698" rIns="91397" bIns="45698">
            <a:spAutoFit/>
          </a:bodyPr>
          <a:lstStyle/>
          <a:p>
            <a:pPr eaLnBrk="0" hangingPunct="0">
              <a:lnSpc>
                <a:spcPct val="75000"/>
              </a:lnSpc>
              <a:spcBef>
                <a:spcPct val="25000"/>
              </a:spcBef>
            </a:pPr>
            <a:r>
              <a:rPr lang="en-US" sz="1600" b="1" dirty="0"/>
              <a:t>Calendar Year</a:t>
            </a:r>
          </a:p>
        </p:txBody>
      </p:sp>
      <p:sp>
        <p:nvSpPr>
          <p:cNvPr id="40968" name="Text Box 17"/>
          <p:cNvSpPr txBox="1">
            <a:spLocks noChangeArrowheads="1"/>
          </p:cNvSpPr>
          <p:nvPr/>
        </p:nvSpPr>
        <p:spPr bwMode="auto">
          <a:xfrm>
            <a:off x="134935" y="4595813"/>
            <a:ext cx="2192338" cy="760412"/>
          </a:xfrm>
          <a:prstGeom prst="rect">
            <a:avLst/>
          </a:prstGeom>
          <a:noFill/>
          <a:ln w="9525">
            <a:noFill/>
            <a:miter lim="800000"/>
            <a:headEnd/>
            <a:tailEnd/>
          </a:ln>
        </p:spPr>
        <p:txBody>
          <a:bodyPr lIns="91397" tIns="45698" rIns="91397" bIns="45698">
            <a:spAutoFit/>
          </a:bodyPr>
          <a:lstStyle/>
          <a:p>
            <a:pPr algn="ctr" eaLnBrk="0" hangingPunct="0">
              <a:lnSpc>
                <a:spcPct val="80000"/>
              </a:lnSpc>
              <a:spcBef>
                <a:spcPct val="20000"/>
              </a:spcBef>
            </a:pPr>
            <a:r>
              <a:rPr lang="en-US" sz="1400" b="1" dirty="0"/>
              <a:t>Cumulative</a:t>
            </a:r>
          </a:p>
          <a:p>
            <a:pPr algn="ctr" eaLnBrk="0" hangingPunct="0">
              <a:lnSpc>
                <a:spcPct val="80000"/>
              </a:lnSpc>
              <a:spcBef>
                <a:spcPct val="20000"/>
              </a:spcBef>
            </a:pPr>
            <a:r>
              <a:rPr lang="en-US" sz="1400" b="1" dirty="0"/>
              <a:t>1990–1993</a:t>
            </a:r>
          </a:p>
          <a:p>
            <a:pPr algn="ctr" eaLnBrk="0" hangingPunct="0">
              <a:lnSpc>
                <a:spcPct val="80000"/>
              </a:lnSpc>
              <a:spcBef>
                <a:spcPct val="50000"/>
              </a:spcBef>
            </a:pPr>
            <a:r>
              <a:rPr lang="en-US" sz="1400" b="1" dirty="0"/>
              <a:t>+36.3%</a:t>
            </a:r>
          </a:p>
        </p:txBody>
      </p:sp>
      <p:sp>
        <p:nvSpPr>
          <p:cNvPr id="40969" name="AutoShape 20"/>
          <p:cNvSpPr>
            <a:spLocks/>
          </p:cNvSpPr>
          <p:nvPr/>
        </p:nvSpPr>
        <p:spPr bwMode="auto">
          <a:xfrm rot="16200000" flipV="1">
            <a:off x="1104823" y="3844847"/>
            <a:ext cx="247138" cy="1143666"/>
          </a:xfrm>
          <a:prstGeom prst="leftBrace">
            <a:avLst>
              <a:gd name="adj1" fmla="val 39992"/>
              <a:gd name="adj2" fmla="val 50000"/>
            </a:avLst>
          </a:prstGeom>
          <a:noFill/>
          <a:ln w="38100">
            <a:solidFill>
              <a:schemeClr val="tx1"/>
            </a:solidFill>
            <a:round/>
            <a:headEnd/>
            <a:tailEnd/>
          </a:ln>
        </p:spPr>
        <p:txBody>
          <a:bodyPr wrap="none" lIns="91397" tIns="45698" rIns="91397" bIns="45698" anchor="ctr"/>
          <a:lstStyle/>
          <a:p>
            <a:endParaRPr lang="en-US">
              <a:latin typeface="Calibri" pitchFamily="34" charset="0"/>
            </a:endParaRPr>
          </a:p>
        </p:txBody>
      </p:sp>
      <p:sp>
        <p:nvSpPr>
          <p:cNvPr id="40970" name="Text Box 22"/>
          <p:cNvSpPr txBox="1">
            <a:spLocks noChangeArrowheads="1"/>
          </p:cNvSpPr>
          <p:nvPr/>
        </p:nvSpPr>
        <p:spPr bwMode="auto">
          <a:xfrm>
            <a:off x="2901810" y="1801813"/>
            <a:ext cx="2868612" cy="544512"/>
          </a:xfrm>
          <a:prstGeom prst="rect">
            <a:avLst/>
          </a:prstGeom>
          <a:noFill/>
          <a:ln w="9525">
            <a:noFill/>
            <a:miter lim="800000"/>
            <a:headEnd/>
            <a:tailEnd/>
          </a:ln>
        </p:spPr>
        <p:txBody>
          <a:bodyPr lIns="91397" tIns="45698" rIns="91397" bIns="45698">
            <a:spAutoFit/>
          </a:bodyPr>
          <a:lstStyle/>
          <a:p>
            <a:pPr algn="ctr" eaLnBrk="0" hangingPunct="0">
              <a:lnSpc>
                <a:spcPct val="80000"/>
              </a:lnSpc>
              <a:spcBef>
                <a:spcPct val="50000"/>
              </a:spcBef>
            </a:pPr>
            <a:r>
              <a:rPr lang="en-US" sz="1400" b="1" dirty="0"/>
              <a:t>Cumulative 2000–2003</a:t>
            </a:r>
          </a:p>
          <a:p>
            <a:pPr algn="ctr" eaLnBrk="0" hangingPunct="0">
              <a:lnSpc>
                <a:spcPct val="80000"/>
              </a:lnSpc>
              <a:spcBef>
                <a:spcPct val="50000"/>
              </a:spcBef>
            </a:pPr>
            <a:r>
              <a:rPr lang="en-US" sz="1400" b="1" dirty="0"/>
              <a:t>+17.1%</a:t>
            </a:r>
          </a:p>
        </p:txBody>
      </p:sp>
      <p:sp>
        <p:nvSpPr>
          <p:cNvPr id="40971" name="AutoShape 23"/>
          <p:cNvSpPr>
            <a:spLocks/>
          </p:cNvSpPr>
          <p:nvPr/>
        </p:nvSpPr>
        <p:spPr bwMode="auto">
          <a:xfrm rot="5400000">
            <a:off x="4154347" y="2053696"/>
            <a:ext cx="363538" cy="1100418"/>
          </a:xfrm>
          <a:prstGeom prst="leftBrace">
            <a:avLst>
              <a:gd name="adj1" fmla="val 40364"/>
              <a:gd name="adj2" fmla="val 50000"/>
            </a:avLst>
          </a:prstGeom>
          <a:noFill/>
          <a:ln w="38100">
            <a:solidFill>
              <a:schemeClr val="tx1"/>
            </a:solidFill>
            <a:round/>
            <a:headEnd/>
            <a:tailEnd/>
          </a:ln>
        </p:spPr>
        <p:txBody>
          <a:bodyPr wrap="none" lIns="91397" tIns="45698" rIns="91397" bIns="45698" anchor="ctr"/>
          <a:lstStyle/>
          <a:p>
            <a:endParaRPr lang="en-US">
              <a:latin typeface="Calibri" pitchFamily="34" charset="0"/>
            </a:endParaRPr>
          </a:p>
        </p:txBody>
      </p:sp>
      <p:sp>
        <p:nvSpPr>
          <p:cNvPr id="40972" name="AutoShape 24"/>
          <p:cNvSpPr>
            <a:spLocks/>
          </p:cNvSpPr>
          <p:nvPr/>
        </p:nvSpPr>
        <p:spPr bwMode="auto">
          <a:xfrm rot="5400000">
            <a:off x="5933069" y="2703300"/>
            <a:ext cx="192881" cy="2057031"/>
          </a:xfrm>
          <a:prstGeom prst="leftBrace">
            <a:avLst>
              <a:gd name="adj1" fmla="val 52568"/>
              <a:gd name="adj2" fmla="val 50000"/>
            </a:avLst>
          </a:prstGeom>
          <a:noFill/>
          <a:ln w="38100">
            <a:solidFill>
              <a:schemeClr val="tx1"/>
            </a:solidFill>
            <a:round/>
            <a:headEnd/>
            <a:tailEnd/>
          </a:ln>
        </p:spPr>
        <p:txBody>
          <a:bodyPr wrap="none" lIns="91397" tIns="45698" rIns="91397" bIns="45698" anchor="ctr"/>
          <a:lstStyle/>
          <a:p>
            <a:endParaRPr lang="en-US">
              <a:latin typeface="Calibri" pitchFamily="34" charset="0"/>
            </a:endParaRPr>
          </a:p>
        </p:txBody>
      </p:sp>
      <p:sp>
        <p:nvSpPr>
          <p:cNvPr id="40973" name="Text Box 25"/>
          <p:cNvSpPr txBox="1">
            <a:spLocks noChangeArrowheads="1"/>
          </p:cNvSpPr>
          <p:nvPr/>
        </p:nvSpPr>
        <p:spPr bwMode="auto">
          <a:xfrm>
            <a:off x="4950008" y="2913062"/>
            <a:ext cx="2187575" cy="546100"/>
          </a:xfrm>
          <a:prstGeom prst="rect">
            <a:avLst/>
          </a:prstGeom>
          <a:noFill/>
          <a:ln w="9525">
            <a:noFill/>
            <a:miter lim="800000"/>
            <a:headEnd/>
            <a:tailEnd/>
          </a:ln>
        </p:spPr>
        <p:txBody>
          <a:bodyPr lIns="91397" tIns="45698" rIns="91397" bIns="45698">
            <a:spAutoFit/>
          </a:bodyPr>
          <a:lstStyle/>
          <a:p>
            <a:pPr algn="ctr" eaLnBrk="0" hangingPunct="0">
              <a:lnSpc>
                <a:spcPct val="80000"/>
              </a:lnSpc>
              <a:spcBef>
                <a:spcPct val="50000"/>
              </a:spcBef>
            </a:pPr>
            <a:r>
              <a:rPr lang="en-US" sz="1400" b="1" dirty="0"/>
              <a:t>Cumulative 2004–2011</a:t>
            </a:r>
          </a:p>
          <a:p>
            <a:pPr algn="ctr" eaLnBrk="0" hangingPunct="0">
              <a:lnSpc>
                <a:spcPct val="80000"/>
              </a:lnSpc>
              <a:spcBef>
                <a:spcPct val="50000"/>
              </a:spcBef>
            </a:pPr>
            <a:r>
              <a:rPr lang="en-US" sz="1400" b="1" dirty="0" smtClean="0"/>
              <a:t>-30.8%</a:t>
            </a:r>
            <a:endParaRPr lang="en-US" sz="1400" b="1" dirty="0"/>
          </a:p>
        </p:txBody>
      </p:sp>
      <p:sp>
        <p:nvSpPr>
          <p:cNvPr id="40974" name="AutoShape 24"/>
          <p:cNvSpPr>
            <a:spLocks/>
          </p:cNvSpPr>
          <p:nvPr/>
        </p:nvSpPr>
        <p:spPr bwMode="auto">
          <a:xfrm rot="5400000">
            <a:off x="2711527" y="2835352"/>
            <a:ext cx="236537" cy="1712758"/>
          </a:xfrm>
          <a:prstGeom prst="leftBrace">
            <a:avLst>
              <a:gd name="adj1" fmla="val 52718"/>
              <a:gd name="adj2" fmla="val 50000"/>
            </a:avLst>
          </a:prstGeom>
          <a:noFill/>
          <a:ln w="38100">
            <a:solidFill>
              <a:schemeClr val="tx1"/>
            </a:solidFill>
            <a:round/>
            <a:headEnd/>
            <a:tailEnd/>
          </a:ln>
        </p:spPr>
        <p:txBody>
          <a:bodyPr wrap="none" lIns="91397" tIns="45698" rIns="91397" bIns="45698" anchor="ctr"/>
          <a:lstStyle/>
          <a:p>
            <a:endParaRPr lang="en-US">
              <a:latin typeface="Calibri" pitchFamily="34" charset="0"/>
            </a:endParaRPr>
          </a:p>
        </p:txBody>
      </p:sp>
      <p:sp>
        <p:nvSpPr>
          <p:cNvPr id="40975" name="Text Box 25"/>
          <p:cNvSpPr txBox="1">
            <a:spLocks noChangeArrowheads="1"/>
          </p:cNvSpPr>
          <p:nvPr/>
        </p:nvSpPr>
        <p:spPr bwMode="auto">
          <a:xfrm>
            <a:off x="1701085" y="2895853"/>
            <a:ext cx="2157412" cy="546100"/>
          </a:xfrm>
          <a:prstGeom prst="rect">
            <a:avLst/>
          </a:prstGeom>
          <a:noFill/>
          <a:ln w="9525">
            <a:noFill/>
            <a:miter lim="800000"/>
            <a:headEnd/>
            <a:tailEnd/>
          </a:ln>
        </p:spPr>
        <p:txBody>
          <a:bodyPr lIns="91397" tIns="45698" rIns="91397" bIns="45698">
            <a:spAutoFit/>
          </a:bodyPr>
          <a:lstStyle/>
          <a:p>
            <a:pPr algn="ctr" eaLnBrk="0" hangingPunct="0">
              <a:lnSpc>
                <a:spcPct val="80000"/>
              </a:lnSpc>
              <a:spcBef>
                <a:spcPct val="50000"/>
              </a:spcBef>
            </a:pPr>
            <a:r>
              <a:rPr lang="en-US" sz="1400" b="1" dirty="0"/>
              <a:t>Cumulative 1994–1999</a:t>
            </a:r>
          </a:p>
          <a:p>
            <a:pPr algn="ctr" eaLnBrk="0" hangingPunct="0">
              <a:lnSpc>
                <a:spcPct val="80000"/>
              </a:lnSpc>
              <a:spcBef>
                <a:spcPct val="50000"/>
              </a:spcBef>
            </a:pPr>
            <a:r>
              <a:rPr lang="en-US" sz="1400" b="1" dirty="0"/>
              <a:t>-27.8%</a:t>
            </a:r>
          </a:p>
        </p:txBody>
      </p:sp>
      <p:sp>
        <p:nvSpPr>
          <p:cNvPr id="40976" name="Text Box 10"/>
          <p:cNvSpPr txBox="1">
            <a:spLocks noChangeArrowheads="1"/>
          </p:cNvSpPr>
          <p:nvPr/>
        </p:nvSpPr>
        <p:spPr bwMode="auto">
          <a:xfrm>
            <a:off x="84138" y="6113972"/>
            <a:ext cx="8678862" cy="707886"/>
          </a:xfrm>
          <a:prstGeom prst="rect">
            <a:avLst/>
          </a:prstGeom>
          <a:noFill/>
          <a:ln w="0">
            <a:noFill/>
            <a:miter lim="800000"/>
            <a:headEnd/>
            <a:tailEnd/>
          </a:ln>
        </p:spPr>
        <p:txBody>
          <a:bodyPr wrap="square">
            <a:spAutoFit/>
          </a:bodyPr>
          <a:lstStyle/>
          <a:p>
            <a:r>
              <a:rPr lang="en-US" sz="1000" dirty="0"/>
              <a:t>*States approved through </a:t>
            </a:r>
            <a:r>
              <a:rPr lang="en-US" sz="1000" dirty="0" smtClean="0"/>
              <a:t>4/24/15.</a:t>
            </a:r>
            <a:endParaRPr lang="en-US" sz="1000" dirty="0"/>
          </a:p>
          <a:p>
            <a:r>
              <a:rPr lang="en-US" sz="1000" dirty="0"/>
              <a:t>Note: </a:t>
            </a:r>
            <a:r>
              <a:rPr lang="en-US" sz="1000" dirty="0" smtClean="0"/>
              <a:t>Bureau premium level changes are countrywide </a:t>
            </a:r>
            <a:r>
              <a:rPr lang="en-US" sz="1000" dirty="0"/>
              <a:t>approved changes in advisory rates, loss costs and assigned risk rates as filed by applicable rating </a:t>
            </a:r>
            <a:r>
              <a:rPr lang="en-US" sz="1000" dirty="0" smtClean="0"/>
              <a:t>organization, relative to those previously approved.</a:t>
            </a:r>
            <a:endParaRPr lang="en-US" sz="1000" dirty="0"/>
          </a:p>
          <a:p>
            <a:r>
              <a:rPr lang="en-US" sz="1000" dirty="0"/>
              <a:t>Source: NCCI.</a:t>
            </a:r>
          </a:p>
        </p:txBody>
      </p:sp>
      <p:sp>
        <p:nvSpPr>
          <p:cNvPr id="40977" name="Text Box 8"/>
          <p:cNvSpPr txBox="1">
            <a:spLocks noChangeArrowheads="1"/>
          </p:cNvSpPr>
          <p:nvPr/>
        </p:nvSpPr>
        <p:spPr bwMode="auto">
          <a:xfrm>
            <a:off x="1654175" y="1196975"/>
            <a:ext cx="6226175" cy="338510"/>
          </a:xfrm>
          <a:prstGeom prst="rect">
            <a:avLst/>
          </a:prstGeom>
          <a:noFill/>
          <a:ln w="9525">
            <a:noFill/>
            <a:miter lim="800000"/>
            <a:headEnd/>
            <a:tailEnd/>
          </a:ln>
        </p:spPr>
        <p:txBody>
          <a:bodyPr lIns="91397" tIns="45698" rIns="91397" bIns="45698">
            <a:spAutoFit/>
          </a:bodyPr>
          <a:lstStyle/>
          <a:p>
            <a:pPr algn="ctr" eaLnBrk="0" hangingPunct="0">
              <a:spcBef>
                <a:spcPct val="50000"/>
              </a:spcBef>
            </a:pPr>
            <a:r>
              <a:rPr lang="en-US" sz="1600" b="1" dirty="0" smtClean="0"/>
              <a:t>By Effective Date for Total Market</a:t>
            </a:r>
            <a:endParaRPr lang="en-US" sz="1600" b="1" dirty="0"/>
          </a:p>
        </p:txBody>
      </p:sp>
      <p:sp>
        <p:nvSpPr>
          <p:cNvPr id="18" name="Date Placeholder 17"/>
          <p:cNvSpPr>
            <a:spLocks noGrp="1"/>
          </p:cNvSpPr>
          <p:nvPr>
            <p:ph type="dt" sz="half" idx="10"/>
          </p:nvPr>
        </p:nvSpPr>
        <p:spPr/>
        <p:txBody>
          <a:bodyPr/>
          <a:lstStyle/>
          <a:p>
            <a:pPr>
              <a:defRPr/>
            </a:pPr>
            <a:r>
              <a:rPr lang="en-US" smtClean="0"/>
              <a:t>12/01/09 - 9pm</a:t>
            </a:r>
            <a:endParaRPr lang="en-US"/>
          </a:p>
        </p:txBody>
      </p:sp>
      <p:sp>
        <p:nvSpPr>
          <p:cNvPr id="19" name="AutoShape 8"/>
          <p:cNvSpPr>
            <a:spLocks noChangeArrowheads="1"/>
          </p:cNvSpPr>
          <p:nvPr/>
        </p:nvSpPr>
        <p:spPr bwMode="blackWhite">
          <a:xfrm>
            <a:off x="6332540" y="4998189"/>
            <a:ext cx="2408595" cy="792783"/>
          </a:xfrm>
          <a:prstGeom prst="wedgeRectCallout">
            <a:avLst>
              <a:gd name="adj1" fmla="val 39419"/>
              <a:gd name="adj2" fmla="val -79453"/>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600" b="1" dirty="0" smtClean="0">
                <a:solidFill>
                  <a:schemeClr val="bg1"/>
                </a:solidFill>
              </a:rPr>
              <a:t>Approved rates/loss costs are down for the first time since 2010</a:t>
            </a:r>
            <a:endParaRPr lang="en-US" sz="1600" b="1" dirty="0">
              <a:solidFill>
                <a:schemeClr val="bg1"/>
              </a:solidFill>
            </a:endParaRPr>
          </a:p>
        </p:txBody>
      </p:sp>
      <p:sp>
        <p:nvSpPr>
          <p:cNvPr id="20" name="AutoShape 23"/>
          <p:cNvSpPr>
            <a:spLocks/>
          </p:cNvSpPr>
          <p:nvPr/>
        </p:nvSpPr>
        <p:spPr bwMode="auto">
          <a:xfrm rot="5400000">
            <a:off x="7537852" y="1919290"/>
            <a:ext cx="363538" cy="1100418"/>
          </a:xfrm>
          <a:prstGeom prst="leftBrace">
            <a:avLst>
              <a:gd name="adj1" fmla="val 40364"/>
              <a:gd name="adj2" fmla="val 50000"/>
            </a:avLst>
          </a:prstGeom>
          <a:noFill/>
          <a:ln w="38100">
            <a:solidFill>
              <a:schemeClr val="tx1"/>
            </a:solidFill>
            <a:round/>
            <a:headEnd/>
            <a:tailEnd/>
          </a:ln>
        </p:spPr>
        <p:txBody>
          <a:bodyPr wrap="none" lIns="91397" tIns="45698" rIns="91397" bIns="45698" anchor="ctr"/>
          <a:lstStyle/>
          <a:p>
            <a:endParaRPr lang="en-US">
              <a:latin typeface="Calibri" pitchFamily="34" charset="0"/>
            </a:endParaRPr>
          </a:p>
        </p:txBody>
      </p:sp>
      <p:sp>
        <p:nvSpPr>
          <p:cNvPr id="21" name="Text Box 22"/>
          <p:cNvSpPr txBox="1">
            <a:spLocks noChangeArrowheads="1"/>
          </p:cNvSpPr>
          <p:nvPr/>
        </p:nvSpPr>
        <p:spPr bwMode="auto">
          <a:xfrm>
            <a:off x="6275388" y="1750359"/>
            <a:ext cx="2868612" cy="544512"/>
          </a:xfrm>
          <a:prstGeom prst="rect">
            <a:avLst/>
          </a:prstGeom>
          <a:noFill/>
          <a:ln w="9525">
            <a:noFill/>
            <a:miter lim="800000"/>
            <a:headEnd/>
            <a:tailEnd/>
          </a:ln>
        </p:spPr>
        <p:txBody>
          <a:bodyPr lIns="91397" tIns="45698" rIns="91397" bIns="45698">
            <a:spAutoFit/>
          </a:bodyPr>
          <a:lstStyle/>
          <a:p>
            <a:pPr algn="ctr" eaLnBrk="0" hangingPunct="0">
              <a:lnSpc>
                <a:spcPct val="80000"/>
              </a:lnSpc>
              <a:spcBef>
                <a:spcPct val="50000"/>
              </a:spcBef>
            </a:pPr>
            <a:r>
              <a:rPr lang="en-US" sz="1400" b="1" dirty="0"/>
              <a:t>Cumulative </a:t>
            </a:r>
            <a:r>
              <a:rPr lang="en-US" sz="1400" b="1" dirty="0" smtClean="0"/>
              <a:t>2011–2014</a:t>
            </a:r>
            <a:endParaRPr lang="en-US" sz="1400" b="1" dirty="0"/>
          </a:p>
          <a:p>
            <a:pPr algn="ctr" eaLnBrk="0" hangingPunct="0">
              <a:lnSpc>
                <a:spcPct val="80000"/>
              </a:lnSpc>
              <a:spcBef>
                <a:spcPct val="50000"/>
              </a:spcBef>
            </a:pPr>
            <a:r>
              <a:rPr lang="en-US" sz="1400" b="1" dirty="0"/>
              <a:t>+</a:t>
            </a:r>
            <a:r>
              <a:rPr lang="en-US" sz="1400" b="1" dirty="0" smtClean="0"/>
              <a:t>11.8%</a:t>
            </a:r>
            <a:endParaRPr lang="en-US" sz="1400" b="1" dirty="0"/>
          </a:p>
        </p:txBody>
      </p:sp>
    </p:spTree>
    <p:extLst>
      <p:ext uri="{BB962C8B-B14F-4D97-AF65-F5344CB8AC3E}">
        <p14:creationId xmlns:p14="http://schemas.microsoft.com/office/powerpoint/2010/main" val="4705042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700"/>
                                  </p:stCondLst>
                                  <p:childTnLst>
                                    <p:set>
                                      <p:cBhvr>
                                        <p:cTn id="6" dur="1" fill="hold">
                                          <p:stCondLst>
                                            <p:cond delay="0"/>
                                          </p:stCondLst>
                                        </p:cTn>
                                        <p:tgtEl>
                                          <p:spTgt spid="19"/>
                                        </p:tgtEl>
                                        <p:attrNameLst>
                                          <p:attrName>style.visibility</p:attrName>
                                        </p:attrNameLst>
                                      </p:cBhvr>
                                      <p:to>
                                        <p:strVal val="visible"/>
                                      </p:to>
                                    </p:set>
                                    <p:animEffect transition="in" filter="wipe(right)">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4626"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154627"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074B7E49-AEF1-4704-8A19-33DD2C8B551B}" type="slidenum">
              <a:rPr lang="en-US" sz="900">
                <a:solidFill>
                  <a:schemeClr val="bg1"/>
                </a:solidFill>
              </a:rPr>
              <a:pPr algn="r" eaLnBrk="0" hangingPunct="0">
                <a:lnSpc>
                  <a:spcPct val="85000"/>
                </a:lnSpc>
                <a:spcBef>
                  <a:spcPct val="20000"/>
                </a:spcBef>
              </a:pPr>
              <a:t>14</a:t>
            </a:fld>
            <a:endParaRPr lang="en-US" sz="900">
              <a:solidFill>
                <a:schemeClr val="bg1"/>
              </a:solidFill>
            </a:endParaRPr>
          </a:p>
        </p:txBody>
      </p:sp>
      <p:pic>
        <p:nvPicPr>
          <p:cNvPr id="154628"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1940486" name="Rectangle 6"/>
          <p:cNvSpPr>
            <a:spLocks noChangeArrowheads="1"/>
          </p:cNvSpPr>
          <p:nvPr/>
        </p:nvSpPr>
        <p:spPr bwMode="blackWhite">
          <a:xfrm>
            <a:off x="604836" y="2008151"/>
            <a:ext cx="7924800" cy="144145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a:lnSpc>
                <a:spcPct val="95000"/>
              </a:lnSpc>
              <a:spcBef>
                <a:spcPct val="25000"/>
              </a:spcBef>
            </a:pPr>
            <a:r>
              <a:rPr lang="en-US" sz="4000" b="1" dirty="0">
                <a:solidFill>
                  <a:srgbClr val="FFFFFF"/>
                </a:solidFill>
              </a:rPr>
              <a:t>Labor </a:t>
            </a:r>
            <a:r>
              <a:rPr lang="en-US" sz="4000" b="1" dirty="0" smtClean="0">
                <a:solidFill>
                  <a:srgbClr val="FFFFFF"/>
                </a:solidFill>
              </a:rPr>
              <a:t>Markets Trends:</a:t>
            </a:r>
          </a:p>
          <a:p>
            <a:pPr algn="ctr" defTabSz="114300">
              <a:lnSpc>
                <a:spcPct val="95000"/>
              </a:lnSpc>
              <a:spcBef>
                <a:spcPct val="25000"/>
              </a:spcBef>
            </a:pPr>
            <a:r>
              <a:rPr lang="en-US" sz="4000" b="1" dirty="0" smtClean="0">
                <a:solidFill>
                  <a:srgbClr val="FFFFFF"/>
                </a:solidFill>
              </a:rPr>
              <a:t> </a:t>
            </a:r>
            <a:r>
              <a:rPr lang="en-US" sz="4000" b="1" i="1" dirty="0" smtClean="0">
                <a:solidFill>
                  <a:srgbClr val="FFFFFF"/>
                </a:solidFill>
              </a:rPr>
              <a:t>Recovery Continues in 2015</a:t>
            </a:r>
            <a:endParaRPr lang="en-US" sz="4000" b="1" i="1" dirty="0">
              <a:solidFill>
                <a:srgbClr val="FFFFFF"/>
              </a:solidFill>
            </a:endParaRPr>
          </a:p>
        </p:txBody>
      </p:sp>
      <p:sp>
        <p:nvSpPr>
          <p:cNvPr id="1940487" name="Rectangle 7"/>
          <p:cNvSpPr>
            <a:spLocks noChangeArrowheads="1"/>
          </p:cNvSpPr>
          <p:nvPr/>
        </p:nvSpPr>
        <p:spPr bwMode="auto">
          <a:xfrm>
            <a:off x="266699" y="3555554"/>
            <a:ext cx="8601075" cy="3000821"/>
          </a:xfrm>
          <a:prstGeom prst="rect">
            <a:avLst/>
          </a:prstGeom>
          <a:noFill/>
          <a:ln w="9525" algn="ctr">
            <a:noFill/>
            <a:miter lim="800000"/>
            <a:headEnd/>
            <a:tailEnd/>
          </a:ln>
        </p:spPr>
        <p:txBody>
          <a:bodyPr lIns="45720" rIns="45720">
            <a:spAutoFit/>
          </a:bodyPr>
          <a:lstStyle/>
          <a:p>
            <a:pPr marL="292100" indent="-292100" algn="ctr" eaLnBrk="0" hangingPunct="0">
              <a:lnSpc>
                <a:spcPct val="90000"/>
              </a:lnSpc>
              <a:spcBef>
                <a:spcPct val="25000"/>
              </a:spcBef>
              <a:buClr>
                <a:schemeClr val="accent2"/>
              </a:buClr>
              <a:buFont typeface="Wingdings" pitchFamily="2" charset="2"/>
              <a:buNone/>
            </a:pPr>
            <a:r>
              <a:rPr lang="en-US" sz="3600" b="1" u="sng" dirty="0" smtClean="0">
                <a:solidFill>
                  <a:srgbClr val="225A7A"/>
                </a:solidFill>
              </a:rPr>
              <a:t>2014</a:t>
            </a:r>
          </a:p>
          <a:p>
            <a:pPr marL="292100" indent="-292100" algn="ctr" eaLnBrk="0" hangingPunct="0">
              <a:lnSpc>
                <a:spcPct val="90000"/>
              </a:lnSpc>
              <a:spcBef>
                <a:spcPct val="25000"/>
              </a:spcBef>
              <a:buClr>
                <a:schemeClr val="accent2"/>
              </a:buClr>
              <a:buFont typeface="Wingdings" pitchFamily="2" charset="2"/>
              <a:buNone/>
            </a:pPr>
            <a:r>
              <a:rPr lang="en-US" sz="3600" b="1" dirty="0" smtClean="0">
                <a:solidFill>
                  <a:srgbClr val="225A7A"/>
                </a:solidFill>
              </a:rPr>
              <a:t>Largest Increase in Jobs Since 1997</a:t>
            </a:r>
          </a:p>
          <a:p>
            <a:pPr marL="292100" indent="-292100" algn="ctr" eaLnBrk="0" hangingPunct="0">
              <a:lnSpc>
                <a:spcPct val="90000"/>
              </a:lnSpc>
              <a:spcBef>
                <a:spcPct val="25000"/>
              </a:spcBef>
              <a:buClr>
                <a:schemeClr val="accent2"/>
              </a:buClr>
              <a:buFont typeface="Wingdings" pitchFamily="2" charset="2"/>
              <a:buNone/>
            </a:pPr>
            <a:r>
              <a:rPr lang="en-US" sz="3600" b="1" dirty="0" smtClean="0">
                <a:solidFill>
                  <a:srgbClr val="00B0F0"/>
                </a:solidFill>
              </a:rPr>
              <a:t>Unemployment Rate Fell to Lowest Level Since 2008</a:t>
            </a:r>
          </a:p>
          <a:p>
            <a:pPr marL="292100" indent="-292100" algn="ctr" eaLnBrk="0" hangingPunct="0">
              <a:lnSpc>
                <a:spcPct val="90000"/>
              </a:lnSpc>
              <a:spcBef>
                <a:spcPct val="25000"/>
              </a:spcBef>
              <a:buClr>
                <a:schemeClr val="accent2"/>
              </a:buClr>
              <a:buFont typeface="Wingdings" pitchFamily="2" charset="2"/>
              <a:buNone/>
            </a:pPr>
            <a:r>
              <a:rPr lang="en-US" sz="3600" b="1" i="1" dirty="0" smtClean="0">
                <a:solidFill>
                  <a:srgbClr val="FF0000"/>
                </a:solidFill>
              </a:rPr>
              <a:t>Payrolls Expanded to Record High</a:t>
            </a:r>
            <a:endParaRPr lang="en-US" sz="3600" b="1" i="1" dirty="0">
              <a:solidFill>
                <a:srgbClr val="FF0000"/>
              </a:solidFill>
            </a:endParaRPr>
          </a:p>
        </p:txBody>
      </p:sp>
      <p:sp>
        <p:nvSpPr>
          <p:cNvPr id="7" name="Date Placeholder 6"/>
          <p:cNvSpPr>
            <a:spLocks noGrp="1"/>
          </p:cNvSpPr>
          <p:nvPr>
            <p:ph type="dt" sz="half"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79649112-2361-4913-9798-B6AEBB59A8D4}" type="slidenum">
              <a:rPr lang="en-US" smtClean="0"/>
              <a:pPr>
                <a:defRPr/>
              </a:pPr>
              <a:t>14</a:t>
            </a:fld>
            <a:endParaRPr lang="en-US"/>
          </a:p>
        </p:txBody>
      </p:sp>
    </p:spTree>
    <p:extLst>
      <p:ext uri="{BB962C8B-B14F-4D97-AF65-F5344CB8AC3E}">
        <p14:creationId xmlns:p14="http://schemas.microsoft.com/office/powerpoint/2010/main" val="292960085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1940486"/>
                                        </p:tgtEl>
                                        <p:attrNameLst>
                                          <p:attrName>style.visibility</p:attrName>
                                        </p:attrNameLst>
                                      </p:cBhvr>
                                      <p:to>
                                        <p:strVal val="visible"/>
                                      </p:to>
                                    </p:set>
                                    <p:animEffect transition="in" filter="barn(outVertical)">
                                      <p:cBhvr>
                                        <p:cTn id="7" dur="1000"/>
                                        <p:tgtEl>
                                          <p:spTgt spid="1940486"/>
                                        </p:tgtEl>
                                      </p:cBhvr>
                                    </p:animEffect>
                                  </p:childTnLst>
                                </p:cTn>
                              </p:par>
                              <p:par>
                                <p:cTn id="8" presetID="16" presetClass="entr" presetSubtype="37" fill="hold" grpId="0" nodeType="withEffect">
                                  <p:stCondLst>
                                    <p:cond delay="300"/>
                                  </p:stCondLst>
                                  <p:childTnLst>
                                    <p:set>
                                      <p:cBhvr>
                                        <p:cTn id="9" dur="1" fill="hold">
                                          <p:stCondLst>
                                            <p:cond delay="0"/>
                                          </p:stCondLst>
                                        </p:cTn>
                                        <p:tgtEl>
                                          <p:spTgt spid="1940487"/>
                                        </p:tgtEl>
                                        <p:attrNameLst>
                                          <p:attrName>style.visibility</p:attrName>
                                        </p:attrNameLst>
                                      </p:cBhvr>
                                      <p:to>
                                        <p:strVal val="visible"/>
                                      </p:to>
                                    </p:set>
                                    <p:animEffect transition="in" filter="barn(outVertical)">
                                      <p:cBhvr>
                                        <p:cTn id="10" dur="1000"/>
                                        <p:tgtEl>
                                          <p:spTgt spid="1940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0486" grpId="0" animBg="1"/>
      <p:bldP spid="194048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17412"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17413"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C845D708-4164-431C-A278-AB5AB4E5DF68}" type="slidenum">
              <a:rPr lang="en-US" sz="900"/>
              <a:pPr algn="r" eaLnBrk="0" hangingPunct="0">
                <a:lnSpc>
                  <a:spcPct val="85000"/>
                </a:lnSpc>
                <a:spcBef>
                  <a:spcPct val="20000"/>
                </a:spcBef>
              </a:pPr>
              <a:t>15</a:t>
            </a:fld>
            <a:endParaRPr lang="en-US" sz="900"/>
          </a:p>
        </p:txBody>
      </p:sp>
      <p:sp>
        <p:nvSpPr>
          <p:cNvPr id="17414" name="Rectangle 2"/>
          <p:cNvSpPr>
            <a:spLocks noGrp="1" noChangeArrowheads="1"/>
          </p:cNvSpPr>
          <p:nvPr>
            <p:ph type="title" idx="4294967295"/>
          </p:nvPr>
        </p:nvSpPr>
        <p:spPr>
          <a:xfrm>
            <a:off x="649288" y="161925"/>
            <a:ext cx="6867525" cy="836613"/>
          </a:xfrm>
        </p:spPr>
        <p:txBody>
          <a:bodyPr/>
          <a:lstStyle/>
          <a:p>
            <a:r>
              <a:rPr lang="en-US" sz="2800" dirty="0" smtClean="0"/>
              <a:t>Unemployment and Underemployment Rates: Still Too High, But Falling</a:t>
            </a:r>
          </a:p>
        </p:txBody>
      </p:sp>
      <p:graphicFrame>
        <p:nvGraphicFramePr>
          <p:cNvPr id="17410" name="Object 2"/>
          <p:cNvGraphicFramePr>
            <a:graphicFrameLocks noGrp="1"/>
          </p:cNvGraphicFramePr>
          <p:nvPr>
            <p:ph idx="4294967295"/>
            <p:extLst/>
          </p:nvPr>
        </p:nvGraphicFramePr>
        <p:xfrm>
          <a:off x="120650" y="1350963"/>
          <a:ext cx="6846888" cy="4718050"/>
        </p:xfrm>
        <a:graphic>
          <a:graphicData uri="http://schemas.openxmlformats.org/presentationml/2006/ole">
            <mc:AlternateContent xmlns:mc="http://schemas.openxmlformats.org/markup-compatibility/2006">
              <mc:Choice xmlns:v="urn:schemas-microsoft-com:vml" Requires="v">
                <p:oleObj spid="_x0000_s28310542" name="Chart" r:id="rId4" imgW="7077186" imgH="4876800" progId="MSGraph.Chart.8">
                  <p:embed followColorScheme="full"/>
                </p:oleObj>
              </mc:Choice>
              <mc:Fallback>
                <p:oleObj name="Chart" r:id="rId4" imgW="7077186" imgH="4876800" progId="MSGraph.Chart.8">
                  <p:embed followColorScheme="full"/>
                  <p:pic>
                    <p:nvPicPr>
                      <p:cNvPr id="0" name=""/>
                      <p:cNvPicPr>
                        <a:picLocks noGrp="1" noChangeArrowheads="1"/>
                      </p:cNvPicPr>
                      <p:nvPr/>
                    </p:nvPicPr>
                    <p:blipFill>
                      <a:blip r:embed="rId5"/>
                      <a:srcRect/>
                      <a:stretch>
                        <a:fillRect/>
                      </a:stretch>
                    </p:blipFill>
                    <p:spPr bwMode="auto">
                      <a:xfrm>
                        <a:off x="120650" y="1350963"/>
                        <a:ext cx="6846888" cy="4718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072775" name="AutoShape 7"/>
          <p:cNvSpPr>
            <a:spLocks noChangeArrowheads="1"/>
          </p:cNvSpPr>
          <p:nvPr/>
        </p:nvSpPr>
        <p:spPr bwMode="blackWhite">
          <a:xfrm>
            <a:off x="7275919" y="4154488"/>
            <a:ext cx="1692275" cy="1252537"/>
          </a:xfrm>
          <a:prstGeom prst="wedgeRectCallout">
            <a:avLst>
              <a:gd name="adj1" fmla="val -76204"/>
              <a:gd name="adj2" fmla="val -21137"/>
            </a:avLst>
          </a:prstGeom>
          <a:solidFill>
            <a:schemeClr val="accent2"/>
          </a:soli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dirty="0">
                <a:solidFill>
                  <a:schemeClr val="bg1"/>
                </a:solidFill>
                <a:cs typeface="+mn-cs"/>
              </a:rPr>
              <a:t>“Headline” unemployment was </a:t>
            </a:r>
            <a:r>
              <a:rPr lang="en-US" sz="1400" b="1" dirty="0" smtClean="0">
                <a:solidFill>
                  <a:schemeClr val="bg1"/>
                </a:solidFill>
                <a:cs typeface="+mn-cs"/>
              </a:rPr>
              <a:t>5.4% </a:t>
            </a:r>
            <a:r>
              <a:rPr lang="en-US" sz="1400" b="1" dirty="0">
                <a:solidFill>
                  <a:schemeClr val="bg1"/>
                </a:solidFill>
                <a:cs typeface="+mn-cs"/>
              </a:rPr>
              <a:t>in </a:t>
            </a:r>
            <a:r>
              <a:rPr lang="en-US" sz="1400" b="1" dirty="0" smtClean="0">
                <a:solidFill>
                  <a:schemeClr val="bg1"/>
                </a:solidFill>
                <a:cs typeface="+mn-cs"/>
              </a:rPr>
              <a:t>Apr.</a:t>
            </a:r>
            <a:r>
              <a:rPr lang="en-US" sz="1400" b="1" dirty="0" smtClean="0">
                <a:solidFill>
                  <a:schemeClr val="bg1"/>
                </a:solidFill>
              </a:rPr>
              <a:t> </a:t>
            </a:r>
            <a:r>
              <a:rPr lang="en-US" sz="1400" b="1" dirty="0" smtClean="0">
                <a:solidFill>
                  <a:schemeClr val="bg1"/>
                </a:solidFill>
                <a:cs typeface="+mn-cs"/>
              </a:rPr>
              <a:t>2015.</a:t>
            </a:r>
            <a:r>
              <a:rPr lang="en-US" sz="1400" b="1" dirty="0" smtClean="0">
                <a:solidFill>
                  <a:schemeClr val="bg1"/>
                </a:solidFill>
              </a:rPr>
              <a:t> 4.5% </a:t>
            </a:r>
            <a:r>
              <a:rPr lang="en-US" sz="1400" b="1" dirty="0">
                <a:solidFill>
                  <a:schemeClr val="bg1"/>
                </a:solidFill>
              </a:rPr>
              <a:t>to </a:t>
            </a:r>
            <a:r>
              <a:rPr lang="en-US" sz="1400" b="1" dirty="0" smtClean="0">
                <a:solidFill>
                  <a:schemeClr val="bg1"/>
                </a:solidFill>
              </a:rPr>
              <a:t>5.5% </a:t>
            </a:r>
            <a:r>
              <a:rPr lang="en-US" sz="1400" b="1" dirty="0">
                <a:solidFill>
                  <a:schemeClr val="bg1"/>
                </a:solidFill>
              </a:rPr>
              <a:t>is “normal.”</a:t>
            </a:r>
            <a:endParaRPr lang="en-US" sz="1400" b="1" dirty="0">
              <a:solidFill>
                <a:schemeClr val="bg1"/>
              </a:solidFill>
              <a:cs typeface="+mn-cs"/>
            </a:endParaRPr>
          </a:p>
        </p:txBody>
      </p:sp>
      <p:sp>
        <p:nvSpPr>
          <p:cNvPr id="17416" name="Rectangle 8"/>
          <p:cNvSpPr>
            <a:spLocks noChangeArrowheads="1"/>
          </p:cNvSpPr>
          <p:nvPr/>
        </p:nvSpPr>
        <p:spPr bwMode="auto">
          <a:xfrm>
            <a:off x="0" y="6578600"/>
            <a:ext cx="7569200" cy="279400"/>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Source: US Bureau of Labor Statistics; Insurance Information Institute.</a:t>
            </a:r>
          </a:p>
        </p:txBody>
      </p:sp>
      <p:sp>
        <p:nvSpPr>
          <p:cNvPr id="17418" name="Rectangle 11"/>
          <p:cNvSpPr>
            <a:spLocks noChangeArrowheads="1"/>
          </p:cNvSpPr>
          <p:nvPr/>
        </p:nvSpPr>
        <p:spPr bwMode="black">
          <a:xfrm>
            <a:off x="223838" y="1042988"/>
            <a:ext cx="3911600" cy="44291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dirty="0">
                <a:solidFill>
                  <a:srgbClr val="225A7A"/>
                </a:solidFill>
              </a:rPr>
              <a:t>January 2000 through </a:t>
            </a:r>
            <a:r>
              <a:rPr lang="en-US" sz="1600" b="1" dirty="0" smtClean="0">
                <a:solidFill>
                  <a:srgbClr val="225A7A"/>
                </a:solidFill>
              </a:rPr>
              <a:t>April 2015, </a:t>
            </a:r>
            <a:r>
              <a:rPr lang="en-US" sz="1600" b="1" dirty="0">
                <a:solidFill>
                  <a:srgbClr val="225A7A"/>
                </a:solidFill>
              </a:rPr>
              <a:t>Seasonally Adjusted (%)</a:t>
            </a:r>
          </a:p>
        </p:txBody>
      </p:sp>
      <p:sp>
        <p:nvSpPr>
          <p:cNvPr id="14" name="Rectangle 6"/>
          <p:cNvSpPr>
            <a:spLocks noChangeArrowheads="1"/>
          </p:cNvSpPr>
          <p:nvPr/>
        </p:nvSpPr>
        <p:spPr bwMode="blackWhite">
          <a:xfrm>
            <a:off x="481013" y="6000750"/>
            <a:ext cx="8220075" cy="5556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b="1" dirty="0">
                <a:solidFill>
                  <a:srgbClr val="FFFFFF"/>
                </a:solidFill>
              </a:rPr>
              <a:t>Stubbornly high unemployment and underemployment constrain overall economic growth, but the job market </a:t>
            </a:r>
            <a:r>
              <a:rPr lang="en-US" b="1" dirty="0" smtClean="0">
                <a:solidFill>
                  <a:srgbClr val="FFFFFF"/>
                </a:solidFill>
              </a:rPr>
              <a:t>is continuing to improve.</a:t>
            </a:r>
            <a:endParaRPr lang="en-US" b="1" dirty="0">
              <a:solidFill>
                <a:srgbClr val="FFFFFF"/>
              </a:solidFill>
            </a:endParaRPr>
          </a:p>
        </p:txBody>
      </p:sp>
      <p:sp>
        <p:nvSpPr>
          <p:cNvPr id="15" name="Date Placeholder 14"/>
          <p:cNvSpPr>
            <a:spLocks noGrp="1"/>
          </p:cNvSpPr>
          <p:nvPr>
            <p:ph type="dt" sz="quarter" idx="10"/>
          </p:nvPr>
        </p:nvSpPr>
        <p:spPr/>
        <p:txBody>
          <a:bodyPr/>
          <a:lstStyle/>
          <a:p>
            <a:pPr>
              <a:defRPr/>
            </a:pPr>
            <a:r>
              <a:rPr lang="en-US"/>
              <a:t>12/01/09 - 9pm</a:t>
            </a:r>
          </a:p>
        </p:txBody>
      </p:sp>
      <p:sp>
        <p:nvSpPr>
          <p:cNvPr id="16" name="Slide Number Placeholder 15"/>
          <p:cNvSpPr>
            <a:spLocks noGrp="1"/>
          </p:cNvSpPr>
          <p:nvPr>
            <p:ph type="sldNum" sz="quarter" idx="12"/>
          </p:nvPr>
        </p:nvSpPr>
        <p:spPr/>
        <p:txBody>
          <a:bodyPr/>
          <a:lstStyle/>
          <a:p>
            <a:pPr>
              <a:defRPr/>
            </a:pPr>
            <a:fld id="{698A961A-58BF-498B-852A-4E152ACAA0C1}" type="slidenum">
              <a:rPr lang="en-US" smtClean="0"/>
              <a:pPr>
                <a:defRPr/>
              </a:pPr>
              <a:t>15</a:t>
            </a:fld>
            <a:endParaRPr lang="en-US"/>
          </a:p>
        </p:txBody>
      </p:sp>
      <p:sp>
        <p:nvSpPr>
          <p:cNvPr id="17" name="AutoShape 38"/>
          <p:cNvSpPr>
            <a:spLocks noChangeArrowheads="1"/>
          </p:cNvSpPr>
          <p:nvPr/>
        </p:nvSpPr>
        <p:spPr bwMode="blackWhite">
          <a:xfrm>
            <a:off x="7259638" y="1411288"/>
            <a:ext cx="1639887" cy="1666875"/>
          </a:xfrm>
          <a:prstGeom prst="wedgeRectCallout">
            <a:avLst>
              <a:gd name="adj1" fmla="val -71691"/>
              <a:gd name="adj2" fmla="val 41968"/>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dirty="0">
                <a:solidFill>
                  <a:schemeClr val="bg1"/>
                </a:solidFill>
                <a:cs typeface="+mn-cs"/>
              </a:rPr>
              <a:t>U-6 </a:t>
            </a:r>
            <a:r>
              <a:rPr lang="en-US" sz="1400" b="1" dirty="0" smtClean="0">
                <a:solidFill>
                  <a:schemeClr val="bg1"/>
                </a:solidFill>
                <a:cs typeface="+mn-cs"/>
              </a:rPr>
              <a:t>soared </a:t>
            </a:r>
            <a:r>
              <a:rPr lang="en-US" sz="1400" b="1" dirty="0">
                <a:solidFill>
                  <a:schemeClr val="bg1"/>
                </a:solidFill>
                <a:cs typeface="+mn-cs"/>
              </a:rPr>
              <a:t>from 8.0% in March 2007 to 17.5% in </a:t>
            </a:r>
            <a:br>
              <a:rPr lang="en-US" sz="1400" b="1" dirty="0">
                <a:solidFill>
                  <a:schemeClr val="bg1"/>
                </a:solidFill>
                <a:cs typeface="+mn-cs"/>
              </a:rPr>
            </a:br>
            <a:r>
              <a:rPr lang="en-US" sz="1400" b="1" dirty="0">
                <a:solidFill>
                  <a:schemeClr val="bg1"/>
                </a:solidFill>
                <a:cs typeface="+mn-cs"/>
              </a:rPr>
              <a:t>October 2009; Stood at </a:t>
            </a:r>
            <a:r>
              <a:rPr lang="en-US" sz="1400" b="1" dirty="0" smtClean="0">
                <a:solidFill>
                  <a:schemeClr val="bg1"/>
                </a:solidFill>
                <a:cs typeface="+mn-cs"/>
              </a:rPr>
              <a:t>10.8% </a:t>
            </a:r>
            <a:r>
              <a:rPr lang="en-US" sz="1400" b="1" dirty="0">
                <a:solidFill>
                  <a:schemeClr val="bg1"/>
                </a:solidFill>
                <a:cs typeface="+mn-cs"/>
              </a:rPr>
              <a:t>in </a:t>
            </a:r>
            <a:r>
              <a:rPr lang="en-US" sz="1400" b="1" dirty="0" smtClean="0">
                <a:solidFill>
                  <a:schemeClr val="bg1"/>
                </a:solidFill>
                <a:cs typeface="+mn-cs"/>
              </a:rPr>
              <a:t>Apr. 2015.</a:t>
            </a:r>
            <a:r>
              <a:rPr lang="en-US" sz="1400" b="1" dirty="0">
                <a:solidFill>
                  <a:schemeClr val="bg1"/>
                </a:solidFill>
                <a:cs typeface="+mn-cs"/>
              </a:rPr>
              <a:t/>
            </a:r>
            <a:br>
              <a:rPr lang="en-US" sz="1400" b="1" dirty="0">
                <a:solidFill>
                  <a:schemeClr val="bg1"/>
                </a:solidFill>
                <a:cs typeface="+mn-cs"/>
              </a:rPr>
            </a:br>
            <a:r>
              <a:rPr lang="en-US" sz="1400" b="1" dirty="0">
                <a:solidFill>
                  <a:schemeClr val="bg1"/>
                </a:solidFill>
                <a:cs typeface="+mn-cs"/>
              </a:rPr>
              <a:t>8% to 10% is “normal.”</a:t>
            </a:r>
          </a:p>
        </p:txBody>
      </p:sp>
    </p:spTree>
    <p:extLst>
      <p:ext uri="{BB962C8B-B14F-4D97-AF65-F5344CB8AC3E}">
        <p14:creationId xmlns:p14="http://schemas.microsoft.com/office/powerpoint/2010/main" val="264877609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500"/>
                                  </p:stCondLst>
                                  <p:childTnLst>
                                    <p:set>
                                      <p:cBhvr>
                                        <p:cTn id="6" dur="1" fill="hold">
                                          <p:stCondLst>
                                            <p:cond delay="0"/>
                                          </p:stCondLst>
                                        </p:cTn>
                                        <p:tgtEl>
                                          <p:spTgt spid="7072775"/>
                                        </p:tgtEl>
                                        <p:attrNameLst>
                                          <p:attrName>style.visibility</p:attrName>
                                        </p:attrNameLst>
                                      </p:cBhvr>
                                      <p:to>
                                        <p:strVal val="visible"/>
                                      </p:to>
                                    </p:set>
                                    <p:animEffect transition="in" filter="wipe(right)">
                                      <p:cBhvr>
                                        <p:cTn id="7" dur="500"/>
                                        <p:tgtEl>
                                          <p:spTgt spid="7072775"/>
                                        </p:tgtEl>
                                      </p:cBhvr>
                                    </p:animEffect>
                                  </p:childTnLst>
                                </p:cTn>
                              </p:par>
                            </p:childTnLst>
                          </p:cTn>
                        </p:par>
                        <p:par>
                          <p:cTn id="8" fill="hold">
                            <p:stCondLst>
                              <p:cond delay="1000"/>
                            </p:stCondLst>
                            <p:childTnLst>
                              <p:par>
                                <p:cTn id="9" presetID="23" presetClass="entr" presetSubtype="16" fill="hold" grpId="0" nodeType="afterEffect">
                                  <p:stCondLst>
                                    <p:cond delay="100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childTnLst>
                                </p:cTn>
                              </p:par>
                            </p:childTnLst>
                          </p:cTn>
                        </p:par>
                        <p:par>
                          <p:cTn id="13" fill="hold">
                            <p:stCondLst>
                              <p:cond delay="2500"/>
                            </p:stCondLst>
                            <p:childTnLst>
                              <p:par>
                                <p:cTn id="14" presetID="22" presetClass="entr" presetSubtype="8" fill="hold" grpId="0" nodeType="afterEffect">
                                  <p:stCondLst>
                                    <p:cond delay="500"/>
                                  </p:stCondLst>
                                  <p:childTnLst>
                                    <p:set>
                                      <p:cBhvr>
                                        <p:cTn id="15" dur="1" fill="hold">
                                          <p:stCondLst>
                                            <p:cond delay="0"/>
                                          </p:stCondLst>
                                        </p:cTn>
                                        <p:tgtEl>
                                          <p:spTgt spid="17"/>
                                        </p:tgtEl>
                                        <p:attrNameLst>
                                          <p:attrName>style.visibility</p:attrName>
                                        </p:attrNameLst>
                                      </p:cBhvr>
                                      <p:to>
                                        <p:strVal val="visible"/>
                                      </p:to>
                                    </p:set>
                                    <p:animEffect transition="in" filter="wipe(left)">
                                      <p:cBhvr>
                                        <p:cTn id="1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72775" grpId="0" animBg="1"/>
      <p:bldP spid="14"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6C33831D-C598-4A0B-9203-B736337DDAF7}" type="slidenum">
              <a:rPr lang="en-US" altLang="en-US" sz="900" smtClean="0"/>
              <a:pPr>
                <a:lnSpc>
                  <a:spcPct val="85000"/>
                </a:lnSpc>
                <a:spcBef>
                  <a:spcPct val="20000"/>
                </a:spcBef>
                <a:buClrTx/>
                <a:buFontTx/>
                <a:buNone/>
              </a:pPr>
              <a:t>16</a:t>
            </a:fld>
            <a:endParaRPr lang="en-US" altLang="en-US" sz="900" dirty="0" smtClean="0"/>
          </a:p>
        </p:txBody>
      </p:sp>
      <p:sp>
        <p:nvSpPr>
          <p:cNvPr id="5123" name="Rectangle 2"/>
          <p:cNvSpPr>
            <a:spLocks noGrp="1" noChangeArrowheads="1"/>
          </p:cNvSpPr>
          <p:nvPr>
            <p:ph type="title" idx="4294967295"/>
          </p:nvPr>
        </p:nvSpPr>
        <p:spPr>
          <a:xfrm>
            <a:off x="0" y="-123825"/>
            <a:ext cx="8686800" cy="1143000"/>
          </a:xfrm>
        </p:spPr>
        <p:txBody>
          <a:bodyPr lIns="92075" tIns="46038" rIns="92075" bIns="46038" anchor="b"/>
          <a:lstStyle/>
          <a:p>
            <a:r>
              <a:rPr lang="en-US" altLang="en-US" sz="2600" dirty="0" smtClean="0">
                <a:latin typeface="Arial" panose="020B0604020202020204" pitchFamily="34" charset="0"/>
              </a:rPr>
              <a:t>Unemployment Rates by State, April 2015:</a:t>
            </a:r>
            <a:br>
              <a:rPr lang="en-US" altLang="en-US" sz="2600" dirty="0" smtClean="0">
                <a:latin typeface="Arial" panose="020B0604020202020204" pitchFamily="34" charset="0"/>
              </a:rPr>
            </a:br>
            <a:r>
              <a:rPr lang="en-US" altLang="en-US" sz="2600" dirty="0" smtClean="0">
                <a:latin typeface="Arial" panose="020B0604020202020204" pitchFamily="34" charset="0"/>
              </a:rPr>
              <a:t>Highest 25 States*</a:t>
            </a:r>
          </a:p>
        </p:txBody>
      </p:sp>
      <p:graphicFrame>
        <p:nvGraphicFramePr>
          <p:cNvPr id="5124" name="Object 3"/>
          <p:cNvGraphicFramePr>
            <a:graphicFrameLocks noGrp="1" noChangeAspect="1"/>
          </p:cNvGraphicFramePr>
          <p:nvPr>
            <p:ph idx="4294967295"/>
            <p:extLst/>
          </p:nvPr>
        </p:nvGraphicFramePr>
        <p:xfrm>
          <a:off x="9525" y="1539875"/>
          <a:ext cx="9144000" cy="4730750"/>
        </p:xfrm>
        <a:graphic>
          <a:graphicData uri="http://schemas.openxmlformats.org/presentationml/2006/ole">
            <mc:AlternateContent xmlns:mc="http://schemas.openxmlformats.org/markup-compatibility/2006">
              <mc:Choice xmlns:v="urn:schemas-microsoft-com:vml" Requires="v">
                <p:oleObj spid="_x0000_s28315661" name="Chart" r:id="rId4" imgW="8820267" imgH="4562468" progId="MSGraph.Chart.8">
                  <p:embed followColorScheme="full"/>
                </p:oleObj>
              </mc:Choice>
              <mc:Fallback>
                <p:oleObj name="Chart" r:id="rId4" imgW="8820267" imgH="4562468" progId="MSGraph.Chart.8">
                  <p:embed followColorScheme="full"/>
                  <p:pic>
                    <p:nvPicPr>
                      <p:cNvPr id="0" name=""/>
                      <p:cNvPicPr>
                        <a:picLocks noChangeAspect="1" noChangeArrowheads="1"/>
                      </p:cNvPicPr>
                      <p:nvPr/>
                    </p:nvPicPr>
                    <p:blipFill>
                      <a:blip r:embed="rId5"/>
                      <a:srcRect/>
                      <a:stretch>
                        <a:fillRect/>
                      </a:stretch>
                    </p:blipFill>
                    <p:spPr bwMode="auto">
                      <a:xfrm>
                        <a:off x="9525" y="1539875"/>
                        <a:ext cx="9144000" cy="473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5" name="Text Box 4"/>
          <p:cNvSpPr txBox="1">
            <a:spLocks noChangeArrowheads="1"/>
          </p:cNvSpPr>
          <p:nvPr/>
        </p:nvSpPr>
        <p:spPr bwMode="auto">
          <a:xfrm>
            <a:off x="0" y="6367463"/>
            <a:ext cx="9017000"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70000"/>
              </a:lnSpc>
              <a:spcBef>
                <a:spcPct val="50000"/>
              </a:spcBef>
              <a:buClr>
                <a:srgbClr val="FF3300"/>
              </a:buClr>
              <a:buFont typeface="Wingdings" panose="05000000000000000000" pitchFamily="2" charset="2"/>
              <a:buNone/>
            </a:pPr>
            <a:r>
              <a:rPr lang="en-US" altLang="en-US" sz="1100" dirty="0"/>
              <a:t>*Provisional figures </a:t>
            </a:r>
            <a:r>
              <a:rPr lang="en-US" altLang="en-US" sz="1100" dirty="0" smtClean="0"/>
              <a:t>for April 2015, </a:t>
            </a:r>
            <a:r>
              <a:rPr lang="en-US" altLang="en-US" sz="1100" dirty="0"/>
              <a:t>seasonally adjusted.</a:t>
            </a:r>
          </a:p>
          <a:p>
            <a:pPr>
              <a:lnSpc>
                <a:spcPct val="70000"/>
              </a:lnSpc>
              <a:spcBef>
                <a:spcPct val="50000"/>
              </a:spcBef>
              <a:buClr>
                <a:srgbClr val="FF3300"/>
              </a:buClr>
              <a:buFont typeface="Wingdings" panose="05000000000000000000" pitchFamily="2" charset="2"/>
              <a:buNone/>
            </a:pPr>
            <a:r>
              <a:rPr lang="en-US" altLang="en-US" sz="1100" dirty="0"/>
              <a:t>Sources: US Bureau of Labor Statistics; Insurance Information Institute.		</a:t>
            </a:r>
          </a:p>
        </p:txBody>
      </p:sp>
      <p:sp>
        <p:nvSpPr>
          <p:cNvPr id="7" name="AutoShape 6"/>
          <p:cNvSpPr>
            <a:spLocks noChangeArrowheads="1"/>
          </p:cNvSpPr>
          <p:nvPr/>
        </p:nvSpPr>
        <p:spPr bwMode="blackWhite">
          <a:xfrm>
            <a:off x="4581525" y="1019175"/>
            <a:ext cx="3495675" cy="1287463"/>
          </a:xfrm>
          <a:prstGeom prst="wedgeRectCallout">
            <a:avLst>
              <a:gd name="adj1" fmla="val -86809"/>
              <a:gd name="adj2" fmla="val -5188"/>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a:lnSpc>
                <a:spcPct val="90000"/>
              </a:lnSpc>
              <a:spcBef>
                <a:spcPct val="50000"/>
              </a:spcBef>
              <a:buClr>
                <a:schemeClr val="bg1"/>
              </a:buClr>
              <a:defRPr/>
            </a:pPr>
            <a:endParaRPr lang="en-US" sz="1400" b="1" dirty="0" smtClean="0"/>
          </a:p>
          <a:p>
            <a:pPr>
              <a:lnSpc>
                <a:spcPct val="90000"/>
              </a:lnSpc>
              <a:spcBef>
                <a:spcPct val="50000"/>
              </a:spcBef>
              <a:buClr>
                <a:schemeClr val="bg1"/>
              </a:buClr>
              <a:defRPr/>
            </a:pPr>
            <a:r>
              <a:rPr lang="en-US" sz="1400" b="1" dirty="0" smtClean="0">
                <a:solidFill>
                  <a:schemeClr val="bg1"/>
                </a:solidFill>
                <a:latin typeface="Arial" charset="0"/>
              </a:rPr>
              <a:t>In April</a:t>
            </a:r>
            <a:r>
              <a:rPr lang="en-US" sz="1400" b="1" dirty="0">
                <a:solidFill>
                  <a:schemeClr val="bg1"/>
                </a:solidFill>
                <a:latin typeface="Arial" charset="0"/>
              </a:rPr>
              <a:t>, 23 states and the District of Columbia had over-the-month unemployment rate decreases, 11 states had increases, and 16 states had no change.  </a:t>
            </a:r>
          </a:p>
          <a:p>
            <a:pPr algn="ctr">
              <a:lnSpc>
                <a:spcPct val="90000"/>
              </a:lnSpc>
              <a:spcBef>
                <a:spcPct val="50000"/>
              </a:spcBef>
              <a:buClr>
                <a:schemeClr val="bg1"/>
              </a:buClr>
              <a:defRPr/>
            </a:pPr>
            <a:endParaRPr lang="en-US" sz="1400" b="1" dirty="0">
              <a:solidFill>
                <a:schemeClr val="bg1"/>
              </a:solidFill>
              <a:latin typeface="Arial" charset="0"/>
            </a:endParaRPr>
          </a:p>
        </p:txBody>
      </p:sp>
      <p:sp>
        <p:nvSpPr>
          <p:cNvPr id="8" name="AutoShape 7"/>
          <p:cNvSpPr>
            <a:spLocks noChangeArrowheads="1"/>
          </p:cNvSpPr>
          <p:nvPr/>
        </p:nvSpPr>
        <p:spPr bwMode="blackWhite">
          <a:xfrm>
            <a:off x="2135406" y="3219450"/>
            <a:ext cx="3064284" cy="1371600"/>
          </a:xfrm>
          <a:prstGeom prst="wedgeRectCallout">
            <a:avLst>
              <a:gd name="adj1" fmla="val -73461"/>
              <a:gd name="adj2" fmla="val 15006"/>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2000" b="1" dirty="0" smtClean="0">
                <a:solidFill>
                  <a:srgbClr val="FFFFFF"/>
                </a:solidFill>
              </a:rPr>
              <a:t>Residual impacts of the housing collapse, weak economies are holding back several states</a:t>
            </a:r>
            <a:endParaRPr lang="en-US" sz="2000" b="1" dirty="0">
              <a:solidFill>
                <a:srgbClr val="FFFFFF"/>
              </a:solidFill>
            </a:endParaRPr>
          </a:p>
        </p:txBody>
      </p:sp>
    </p:spTree>
    <p:extLst>
      <p:ext uri="{BB962C8B-B14F-4D97-AF65-F5344CB8AC3E}">
        <p14:creationId xmlns:p14="http://schemas.microsoft.com/office/powerpoint/2010/main" val="737553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1500"/>
                            </p:stCondLst>
                            <p:childTnLst>
                              <p:par>
                                <p:cTn id="9" presetID="22" presetClass="entr" presetSubtype="4" fill="hold" grpId="0" nodeType="afterEffect">
                                  <p:stCondLst>
                                    <p:cond delay="70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10"/>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328F0D3D-4E77-4C5F-892B-176CC0F7E22D}" type="slidenum">
              <a:rPr lang="en-US" altLang="en-US" sz="900" smtClean="0"/>
              <a:pPr>
                <a:lnSpc>
                  <a:spcPct val="85000"/>
                </a:lnSpc>
                <a:spcBef>
                  <a:spcPct val="20000"/>
                </a:spcBef>
                <a:buClrTx/>
                <a:buFontTx/>
                <a:buNone/>
              </a:pPr>
              <a:t>17</a:t>
            </a:fld>
            <a:endParaRPr lang="en-US" altLang="en-US" sz="900" dirty="0" smtClean="0"/>
          </a:p>
        </p:txBody>
      </p:sp>
      <p:graphicFrame>
        <p:nvGraphicFramePr>
          <p:cNvPr id="7171" name="Object 3"/>
          <p:cNvGraphicFramePr>
            <a:graphicFrameLocks noGrp="1" noChangeAspect="1"/>
          </p:cNvGraphicFramePr>
          <p:nvPr>
            <p:ph idx="4294967295"/>
            <p:extLst/>
          </p:nvPr>
        </p:nvGraphicFramePr>
        <p:xfrm>
          <a:off x="0" y="1824038"/>
          <a:ext cx="9132888" cy="4724400"/>
        </p:xfrm>
        <a:graphic>
          <a:graphicData uri="http://schemas.openxmlformats.org/presentationml/2006/ole">
            <mc:AlternateContent xmlns:mc="http://schemas.openxmlformats.org/markup-compatibility/2006">
              <mc:Choice xmlns:v="urn:schemas-microsoft-com:vml" Requires="v">
                <p:oleObj spid="_x0000_s28316685" name="Chart" r:id="rId4" imgW="5880039" imgH="3041627" progId="MSGraph.Chart.8">
                  <p:embed followColorScheme="full"/>
                </p:oleObj>
              </mc:Choice>
              <mc:Fallback>
                <p:oleObj name="Chart" r:id="rId4" imgW="5880039" imgH="3041627" progId="MSGraph.Chart.8">
                  <p:embed followColorScheme="full"/>
                  <p:pic>
                    <p:nvPicPr>
                      <p:cNvPr id="0" name=""/>
                      <p:cNvPicPr>
                        <a:picLocks noChangeAspect="1" noChangeArrowheads="1"/>
                      </p:cNvPicPr>
                      <p:nvPr/>
                    </p:nvPicPr>
                    <p:blipFill>
                      <a:blip r:embed="rId5"/>
                      <a:srcRect/>
                      <a:stretch>
                        <a:fillRect/>
                      </a:stretch>
                    </p:blipFill>
                    <p:spPr bwMode="auto">
                      <a:xfrm>
                        <a:off x="0" y="1824038"/>
                        <a:ext cx="91328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72" name="Rectangle 2"/>
          <p:cNvSpPr txBox="1">
            <a:spLocks noChangeArrowheads="1"/>
          </p:cNvSpPr>
          <p:nvPr/>
        </p:nvSpPr>
        <p:spPr bwMode="auto">
          <a:xfrm>
            <a:off x="0" y="0"/>
            <a:ext cx="803592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100000"/>
              </a:lnSpc>
              <a:spcBef>
                <a:spcPct val="0"/>
              </a:spcBef>
              <a:buClrTx/>
              <a:buFontTx/>
              <a:buNone/>
            </a:pPr>
            <a:r>
              <a:rPr lang="en-US" altLang="en-US" sz="2600" b="1" dirty="0">
                <a:solidFill>
                  <a:schemeClr val="accent1"/>
                </a:solidFill>
              </a:rPr>
              <a:t>Unemployment Rates by State, </a:t>
            </a:r>
            <a:r>
              <a:rPr lang="en-US" altLang="en-US" sz="2600" b="1" dirty="0" smtClean="0">
                <a:solidFill>
                  <a:schemeClr val="accent1"/>
                </a:solidFill>
              </a:rPr>
              <a:t>April 2015: </a:t>
            </a:r>
            <a:endParaRPr lang="en-US" altLang="en-US" sz="2600" b="1" dirty="0">
              <a:solidFill>
                <a:schemeClr val="accent1"/>
              </a:solidFill>
            </a:endParaRPr>
          </a:p>
          <a:p>
            <a:pPr>
              <a:lnSpc>
                <a:spcPct val="100000"/>
              </a:lnSpc>
              <a:spcBef>
                <a:spcPct val="0"/>
              </a:spcBef>
              <a:buClrTx/>
              <a:buFontTx/>
              <a:buNone/>
            </a:pPr>
            <a:r>
              <a:rPr lang="en-US" altLang="en-US" sz="2600" b="1" dirty="0">
                <a:solidFill>
                  <a:schemeClr val="accent1"/>
                </a:solidFill>
              </a:rPr>
              <a:t>Lowest 25 States*</a:t>
            </a:r>
          </a:p>
        </p:txBody>
      </p:sp>
      <p:sp>
        <p:nvSpPr>
          <p:cNvPr id="7173" name="Rectangle 7"/>
          <p:cNvSpPr>
            <a:spLocks noChangeArrowheads="1"/>
          </p:cNvSpPr>
          <p:nvPr/>
        </p:nvSpPr>
        <p:spPr bwMode="auto">
          <a:xfrm>
            <a:off x="0" y="6429375"/>
            <a:ext cx="875030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eaLnBrk="1" hangingPunct="1">
              <a:lnSpc>
                <a:spcPct val="100000"/>
              </a:lnSpc>
              <a:spcBef>
                <a:spcPct val="0"/>
              </a:spcBef>
              <a:buClrTx/>
              <a:buFontTx/>
              <a:buNone/>
            </a:pPr>
            <a:r>
              <a:rPr lang="en-US" altLang="en-US" sz="1100" dirty="0"/>
              <a:t>*Provisional figures for </a:t>
            </a:r>
            <a:r>
              <a:rPr lang="en-US" altLang="en-US" sz="1100" dirty="0" smtClean="0"/>
              <a:t>April 2015, </a:t>
            </a:r>
            <a:r>
              <a:rPr lang="en-US" altLang="en-US" sz="1100" dirty="0"/>
              <a:t>seasonally adjusted.</a:t>
            </a:r>
          </a:p>
          <a:p>
            <a:pPr eaLnBrk="1" hangingPunct="1">
              <a:lnSpc>
                <a:spcPct val="100000"/>
              </a:lnSpc>
              <a:spcBef>
                <a:spcPct val="0"/>
              </a:spcBef>
              <a:buClrTx/>
              <a:buFontTx/>
              <a:buNone/>
            </a:pPr>
            <a:r>
              <a:rPr lang="en-US" altLang="en-US" sz="1100" dirty="0"/>
              <a:t>Sources: US Bureau of Labor Statistics; Insurance Information Institute.	</a:t>
            </a:r>
          </a:p>
        </p:txBody>
      </p:sp>
      <p:sp>
        <p:nvSpPr>
          <p:cNvPr id="7" name="AutoShape 6"/>
          <p:cNvSpPr>
            <a:spLocks noChangeArrowheads="1"/>
          </p:cNvSpPr>
          <p:nvPr/>
        </p:nvSpPr>
        <p:spPr bwMode="blackWhite">
          <a:xfrm>
            <a:off x="3502025" y="1238250"/>
            <a:ext cx="3495675" cy="1355725"/>
          </a:xfrm>
          <a:prstGeom prst="wedgeRectCallout">
            <a:avLst>
              <a:gd name="adj1" fmla="val -86809"/>
              <a:gd name="adj2" fmla="val -5188"/>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nSpc>
                <a:spcPct val="90000"/>
              </a:lnSpc>
              <a:spcBef>
                <a:spcPct val="50000"/>
              </a:spcBef>
              <a:buClr>
                <a:schemeClr val="bg1"/>
              </a:buClr>
              <a:defRPr/>
            </a:pPr>
            <a:r>
              <a:rPr lang="en-US" sz="1400" b="1">
                <a:solidFill>
                  <a:schemeClr val="bg1"/>
                </a:solidFill>
                <a:latin typeface="Arial" charset="0"/>
              </a:rPr>
              <a:t>In April, 23 states and the District of Columbia had over-the-month unemployment rate decreases, 11 states had increases, and 16 states had no change.  </a:t>
            </a:r>
            <a:endParaRPr lang="en-US" sz="1400" b="1" dirty="0">
              <a:solidFill>
                <a:schemeClr val="bg1"/>
              </a:solidFill>
              <a:latin typeface="Arial" charset="0"/>
            </a:endParaRPr>
          </a:p>
        </p:txBody>
      </p:sp>
      <p:sp>
        <p:nvSpPr>
          <p:cNvPr id="8" name="AutoShape 7"/>
          <p:cNvSpPr>
            <a:spLocks noChangeArrowheads="1"/>
          </p:cNvSpPr>
          <p:nvPr/>
        </p:nvSpPr>
        <p:spPr bwMode="blackWhite">
          <a:xfrm>
            <a:off x="3971925" y="4100513"/>
            <a:ext cx="2678521" cy="1295912"/>
          </a:xfrm>
          <a:prstGeom prst="wedgeRectCallout">
            <a:avLst>
              <a:gd name="adj1" fmla="val 108614"/>
              <a:gd name="adj2" fmla="val -7030"/>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2000" b="1" dirty="0" smtClean="0">
                <a:solidFill>
                  <a:srgbClr val="FFFFFF"/>
                </a:solidFill>
              </a:rPr>
              <a:t>Strength in Energy, Agricultural States-most also avoided housing bust</a:t>
            </a:r>
            <a:endParaRPr lang="en-US" sz="2000" b="1" dirty="0">
              <a:solidFill>
                <a:srgbClr val="FFFFFF"/>
              </a:solidFill>
            </a:endParaRPr>
          </a:p>
        </p:txBody>
      </p:sp>
    </p:spTree>
    <p:extLst>
      <p:ext uri="{BB962C8B-B14F-4D97-AF65-F5344CB8AC3E}">
        <p14:creationId xmlns:p14="http://schemas.microsoft.com/office/powerpoint/2010/main" val="21886062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1500"/>
                            </p:stCondLst>
                            <p:childTnLst>
                              <p:par>
                                <p:cTn id="9" presetID="22" presetClass="entr" presetSubtype="4" fill="hold" grpId="0" nodeType="afterEffect">
                                  <p:stCondLst>
                                    <p:cond delay="70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86" name="Object 3"/>
          <p:cNvGraphicFramePr>
            <a:graphicFrameLocks noGrp="1"/>
          </p:cNvGraphicFramePr>
          <p:nvPr>
            <p:ph idx="4294967295"/>
            <p:extLst/>
          </p:nvPr>
        </p:nvGraphicFramePr>
        <p:xfrm>
          <a:off x="333375" y="1455738"/>
          <a:ext cx="8521700" cy="4086225"/>
        </p:xfrm>
        <a:graphic>
          <a:graphicData uri="http://schemas.openxmlformats.org/presentationml/2006/ole">
            <mc:AlternateContent xmlns:mc="http://schemas.openxmlformats.org/markup-compatibility/2006">
              <mc:Choice xmlns:v="urn:schemas-microsoft-com:vml" Requires="v">
                <p:oleObj spid="_x0000_s28311566" name="Chart" r:id="rId4" imgW="8581836" imgH="4114689" progId="MSGraph.Chart.8">
                  <p:embed followColorScheme="full"/>
                </p:oleObj>
              </mc:Choice>
              <mc:Fallback>
                <p:oleObj name="Chart" r:id="rId4" imgW="8581836" imgH="4114689" progId="MSGraph.Chart.8">
                  <p:embed followColorScheme="full"/>
                  <p:pic>
                    <p:nvPicPr>
                      <p:cNvPr id="0" name=""/>
                      <p:cNvPicPr preferRelativeResize="0">
                        <a:picLocks noChangeArrowheads="1"/>
                      </p:cNvPicPr>
                      <p:nvPr/>
                    </p:nvPicPr>
                    <p:blipFill>
                      <a:blip r:embed="rId5"/>
                      <a:srcRect/>
                      <a:stretch>
                        <a:fillRect/>
                      </a:stretch>
                    </p:blipFill>
                    <p:spPr bwMode="gray">
                      <a:xfrm>
                        <a:off x="333375" y="1455738"/>
                        <a:ext cx="8521700" cy="4086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2"/>
          <p:cNvSpPr txBox="1">
            <a:spLocks noChangeArrowheads="1"/>
          </p:cNvSpPr>
          <p:nvPr/>
        </p:nvSpPr>
        <p:spPr bwMode="black">
          <a:xfrm>
            <a:off x="342900" y="0"/>
            <a:ext cx="7400925" cy="860425"/>
          </a:xfrm>
          <a:prstGeom prst="rect">
            <a:avLst/>
          </a:prstGeom>
          <a:noFill/>
          <a:ln w="9525">
            <a:noFill/>
            <a:miter lim="800000"/>
            <a:headEnd/>
            <a:tailEnd/>
          </a:ln>
        </p:spPr>
        <p:txBody>
          <a:bodyPr lIns="45720" rIns="45720" anchor="ctr"/>
          <a:lstStyle/>
          <a:p>
            <a:pPr defTabSz="114300" eaLnBrk="0" hangingPunct="0">
              <a:lnSpc>
                <a:spcPct val="90000"/>
              </a:lnSpc>
              <a:defRPr/>
            </a:pPr>
            <a:r>
              <a:rPr lang="en-US" sz="3000" b="1" kern="0" dirty="0">
                <a:solidFill>
                  <a:srgbClr val="225A7A"/>
                </a:solidFill>
                <a:ea typeface="+mj-ea"/>
                <a:cs typeface="+mj-cs"/>
              </a:rPr>
              <a:t>Monthly Change in Private Employment</a:t>
            </a:r>
          </a:p>
        </p:txBody>
      </p:sp>
      <p:sp>
        <p:nvSpPr>
          <p:cNvPr id="41988" name="Rectangle 8"/>
          <p:cNvSpPr>
            <a:spLocks noChangeArrowheads="1"/>
          </p:cNvSpPr>
          <p:nvPr/>
        </p:nvSpPr>
        <p:spPr bwMode="black">
          <a:xfrm>
            <a:off x="347663" y="1200150"/>
            <a:ext cx="8221662"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dirty="0">
                <a:solidFill>
                  <a:srgbClr val="225A7A"/>
                </a:solidFill>
              </a:rPr>
              <a:t>January </a:t>
            </a:r>
            <a:r>
              <a:rPr lang="en-US" sz="1600" b="1" dirty="0" smtClean="0">
                <a:solidFill>
                  <a:srgbClr val="225A7A"/>
                </a:solidFill>
              </a:rPr>
              <a:t>2007 </a:t>
            </a:r>
            <a:r>
              <a:rPr lang="en-US" sz="1600" b="1" dirty="0">
                <a:solidFill>
                  <a:srgbClr val="225A7A"/>
                </a:solidFill>
              </a:rPr>
              <a:t>through </a:t>
            </a:r>
            <a:r>
              <a:rPr lang="en-US" sz="1600" b="1" dirty="0" smtClean="0">
                <a:solidFill>
                  <a:srgbClr val="225A7A"/>
                </a:solidFill>
              </a:rPr>
              <a:t>Apr. 2015 (000s, Seasonally Adj.)</a:t>
            </a:r>
            <a:endParaRPr lang="en-US" sz="1600" b="1" dirty="0">
              <a:solidFill>
                <a:srgbClr val="225A7A"/>
              </a:solidFill>
            </a:endParaRPr>
          </a:p>
        </p:txBody>
      </p:sp>
      <p:sp>
        <p:nvSpPr>
          <p:cNvPr id="10" name="Rectangle 7"/>
          <p:cNvSpPr>
            <a:spLocks noChangeArrowheads="1"/>
          </p:cNvSpPr>
          <p:nvPr/>
        </p:nvSpPr>
        <p:spPr bwMode="blackWhite">
          <a:xfrm>
            <a:off x="806450" y="5562600"/>
            <a:ext cx="7680325" cy="89217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b="1" dirty="0">
                <a:solidFill>
                  <a:srgbClr val="FFFFFF"/>
                </a:solidFill>
              </a:rPr>
              <a:t>Private Employers Added </a:t>
            </a:r>
            <a:r>
              <a:rPr lang="en-US" b="1" dirty="0" smtClean="0">
                <a:solidFill>
                  <a:srgbClr val="FFFFFF"/>
                </a:solidFill>
              </a:rPr>
              <a:t>11.97 Million </a:t>
            </a:r>
            <a:r>
              <a:rPr lang="en-US" b="1" dirty="0">
                <a:solidFill>
                  <a:srgbClr val="FFFFFF"/>
                </a:solidFill>
              </a:rPr>
              <a:t>Jobs Since Jan. 2010 After Having </a:t>
            </a:r>
            <a:r>
              <a:rPr lang="en-US" b="1" dirty="0" smtClean="0">
                <a:solidFill>
                  <a:srgbClr val="FFFFFF"/>
                </a:solidFill>
              </a:rPr>
              <a:t>Shed 5.01 </a:t>
            </a:r>
            <a:r>
              <a:rPr lang="en-US" b="1" dirty="0">
                <a:solidFill>
                  <a:srgbClr val="FFFFFF"/>
                </a:solidFill>
              </a:rPr>
              <a:t>Million Jobs in 2009 and </a:t>
            </a:r>
            <a:r>
              <a:rPr lang="en-US" b="1" dirty="0" smtClean="0">
                <a:solidFill>
                  <a:srgbClr val="FFFFFF"/>
                </a:solidFill>
              </a:rPr>
              <a:t>3.76 </a:t>
            </a:r>
            <a:r>
              <a:rPr lang="en-US" b="1" dirty="0">
                <a:solidFill>
                  <a:srgbClr val="FFFFFF"/>
                </a:solidFill>
              </a:rPr>
              <a:t>Million in 2008 (State and Local Governments Have Shed Hundreds of Thousands of </a:t>
            </a:r>
            <a:r>
              <a:rPr lang="en-US" b="1" dirty="0" smtClean="0">
                <a:solidFill>
                  <a:srgbClr val="FFFFFF"/>
                </a:solidFill>
              </a:rPr>
              <a:t>Jobs)</a:t>
            </a:r>
            <a:endParaRPr lang="en-US" b="1" dirty="0">
              <a:solidFill>
                <a:srgbClr val="FFFFFF"/>
              </a:solidFill>
            </a:endParaRPr>
          </a:p>
        </p:txBody>
      </p:sp>
      <p:sp>
        <p:nvSpPr>
          <p:cNvPr id="41990" name="Rectangle 6"/>
          <p:cNvSpPr>
            <a:spLocks noChangeArrowheads="1"/>
          </p:cNvSpPr>
          <p:nvPr/>
        </p:nvSpPr>
        <p:spPr bwMode="auto">
          <a:xfrm>
            <a:off x="-45091" y="6575510"/>
            <a:ext cx="7569201" cy="280988"/>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Source: US Bureau of Labor Statistics: </a:t>
            </a:r>
            <a:r>
              <a:rPr lang="en-US" sz="1100" dirty="0">
                <a:hlinkClick r:id="rId6"/>
              </a:rPr>
              <a:t>http://www.bls.gov/ces/home.htm</a:t>
            </a:r>
            <a:r>
              <a:rPr lang="en-US" sz="1100" dirty="0"/>
              <a:t>; Insurance Information Institute</a:t>
            </a:r>
          </a:p>
        </p:txBody>
      </p:sp>
      <p:sp>
        <p:nvSpPr>
          <p:cNvPr id="12" name="AutoShape 5"/>
          <p:cNvSpPr>
            <a:spLocks noChangeArrowheads="1"/>
          </p:cNvSpPr>
          <p:nvPr/>
        </p:nvSpPr>
        <p:spPr bwMode="blackWhite">
          <a:xfrm>
            <a:off x="1081330" y="4098648"/>
            <a:ext cx="1612709" cy="915094"/>
          </a:xfrm>
          <a:prstGeom prst="wedgeRectCallout">
            <a:avLst>
              <a:gd name="adj1" fmla="val 56494"/>
              <a:gd name="adj2" fmla="val -19723"/>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200" b="1" dirty="0">
                <a:solidFill>
                  <a:schemeClr val="bg1"/>
                </a:solidFill>
              </a:rPr>
              <a:t>Monthly </a:t>
            </a:r>
            <a:r>
              <a:rPr lang="en-US" sz="1200" b="1" dirty="0" smtClean="0">
                <a:solidFill>
                  <a:schemeClr val="bg1"/>
                </a:solidFill>
              </a:rPr>
              <a:t>losses </a:t>
            </a:r>
            <a:r>
              <a:rPr lang="en-US" sz="1200" b="1" dirty="0">
                <a:solidFill>
                  <a:schemeClr val="bg1"/>
                </a:solidFill>
              </a:rPr>
              <a:t>in   Dec. 08–Mar. 09 </a:t>
            </a:r>
            <a:r>
              <a:rPr lang="en-US" sz="1200" b="1" dirty="0" smtClean="0">
                <a:solidFill>
                  <a:schemeClr val="bg1"/>
                </a:solidFill>
              </a:rPr>
              <a:t>were </a:t>
            </a:r>
            <a:r>
              <a:rPr lang="en-US" sz="1200" b="1" dirty="0">
                <a:solidFill>
                  <a:schemeClr val="bg1"/>
                </a:solidFill>
              </a:rPr>
              <a:t>the </a:t>
            </a:r>
            <a:r>
              <a:rPr lang="en-US" sz="1200" b="1" dirty="0" smtClean="0">
                <a:solidFill>
                  <a:schemeClr val="bg1"/>
                </a:solidFill>
              </a:rPr>
              <a:t>largest </a:t>
            </a:r>
            <a:r>
              <a:rPr lang="en-US" sz="1200" b="1" dirty="0">
                <a:solidFill>
                  <a:schemeClr val="bg1"/>
                </a:solidFill>
              </a:rPr>
              <a:t>in the </a:t>
            </a:r>
            <a:br>
              <a:rPr lang="en-US" sz="1200" b="1" dirty="0">
                <a:solidFill>
                  <a:schemeClr val="bg1"/>
                </a:solidFill>
              </a:rPr>
            </a:br>
            <a:r>
              <a:rPr lang="en-US" sz="1200" b="1" dirty="0" smtClean="0">
                <a:solidFill>
                  <a:schemeClr val="bg1"/>
                </a:solidFill>
              </a:rPr>
              <a:t>post-WW </a:t>
            </a:r>
            <a:r>
              <a:rPr lang="en-US" sz="1200" b="1" dirty="0">
                <a:solidFill>
                  <a:schemeClr val="bg1"/>
                </a:solidFill>
              </a:rPr>
              <a:t>II </a:t>
            </a:r>
            <a:r>
              <a:rPr lang="en-US" sz="1200" b="1" dirty="0" smtClean="0">
                <a:solidFill>
                  <a:schemeClr val="bg1"/>
                </a:solidFill>
              </a:rPr>
              <a:t>period</a:t>
            </a:r>
            <a:endParaRPr lang="en-US" sz="1200" b="1" dirty="0">
              <a:solidFill>
                <a:schemeClr val="bg1"/>
              </a:solidFill>
            </a:endParaRPr>
          </a:p>
        </p:txBody>
      </p:sp>
      <p:sp>
        <p:nvSpPr>
          <p:cNvPr id="14" name="AutoShape 7"/>
          <p:cNvSpPr>
            <a:spLocks noChangeArrowheads="1"/>
          </p:cNvSpPr>
          <p:nvPr/>
        </p:nvSpPr>
        <p:spPr bwMode="blackWhite">
          <a:xfrm>
            <a:off x="6897840" y="3461433"/>
            <a:ext cx="1927072" cy="804932"/>
          </a:xfrm>
          <a:prstGeom prst="wedgeRectCallout">
            <a:avLst>
              <a:gd name="adj1" fmla="val 44468"/>
              <a:gd name="adj2" fmla="val -105368"/>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dirty="0" smtClean="0">
                <a:cs typeface="+mn-cs"/>
              </a:rPr>
              <a:t>213,000 </a:t>
            </a:r>
            <a:r>
              <a:rPr lang="en-US" sz="1400" b="1" dirty="0">
                <a:cs typeface="+mn-cs"/>
              </a:rPr>
              <a:t>private sector jobs were created in </a:t>
            </a:r>
            <a:r>
              <a:rPr lang="en-US" sz="1400" b="1" dirty="0" smtClean="0">
                <a:cs typeface="+mn-cs"/>
              </a:rPr>
              <a:t>April.</a:t>
            </a:r>
            <a:endParaRPr lang="en-US" sz="1400" b="1" i="1" dirty="0">
              <a:solidFill>
                <a:srgbClr val="FF0000"/>
              </a:solidFill>
              <a:cs typeface="+mn-cs"/>
            </a:endParaRPr>
          </a:p>
        </p:txBody>
      </p:sp>
      <p:sp>
        <p:nvSpPr>
          <p:cNvPr id="9" name="Date Placeholder 8"/>
          <p:cNvSpPr>
            <a:spLocks noGrp="1"/>
          </p:cNvSpPr>
          <p:nvPr>
            <p:ph type="dt" sz="half" idx="10"/>
          </p:nvPr>
        </p:nvSpPr>
        <p:spPr/>
        <p:txBody>
          <a:bodyPr/>
          <a:lstStyle/>
          <a:p>
            <a:pPr>
              <a:defRPr/>
            </a:pPr>
            <a:r>
              <a:rPr lang="en-US" smtClean="0"/>
              <a:t>12/01/09 - 9pm</a:t>
            </a:r>
            <a:endParaRPr lang="en-US"/>
          </a:p>
        </p:txBody>
      </p:sp>
      <p:sp>
        <p:nvSpPr>
          <p:cNvPr id="11" name="Slide Number Placeholder 10"/>
          <p:cNvSpPr>
            <a:spLocks noGrp="1"/>
          </p:cNvSpPr>
          <p:nvPr>
            <p:ph type="sldNum" sz="quarter" idx="12"/>
          </p:nvPr>
        </p:nvSpPr>
        <p:spPr/>
        <p:txBody>
          <a:bodyPr/>
          <a:lstStyle/>
          <a:p>
            <a:pPr>
              <a:defRPr/>
            </a:pPr>
            <a:fld id="{103D1549-189B-430A-BC2E-B6FA9183E25C}" type="slidenum">
              <a:rPr lang="en-US" smtClean="0"/>
              <a:pPr>
                <a:defRPr/>
              </a:pPr>
              <a:t>18</a:t>
            </a:fld>
            <a:endParaRPr lang="en-US"/>
          </a:p>
        </p:txBody>
      </p:sp>
      <p:sp>
        <p:nvSpPr>
          <p:cNvPr id="13" name="Text Box 17"/>
          <p:cNvSpPr txBox="1">
            <a:spLocks noChangeArrowheads="1"/>
          </p:cNvSpPr>
          <p:nvPr/>
        </p:nvSpPr>
        <p:spPr bwMode="auto">
          <a:xfrm>
            <a:off x="4517219" y="3363287"/>
            <a:ext cx="1897627" cy="1384995"/>
          </a:xfrm>
          <a:prstGeom prst="rect">
            <a:avLst/>
          </a:prstGeom>
          <a:solidFill>
            <a:schemeClr val="accent1">
              <a:lumMod val="75000"/>
            </a:schemeClr>
          </a:solidFill>
          <a:ln w="9525" algn="ctr">
            <a:noFill/>
            <a:miter lim="800000"/>
            <a:headEnd/>
            <a:tailEnd/>
          </a:ln>
        </p:spPr>
        <p:txBody>
          <a:bodyPr wrap="square">
            <a:spAutoFit/>
          </a:bodyPr>
          <a:lstStyle/>
          <a:p>
            <a:pPr algn="ctr">
              <a:defRPr/>
            </a:pPr>
            <a:r>
              <a:rPr lang="en-US" sz="1400" b="1" u="sng" dirty="0" smtClean="0">
                <a:solidFill>
                  <a:schemeClr val="bg1"/>
                </a:solidFill>
              </a:rPr>
              <a:t>Jobs Created</a:t>
            </a:r>
            <a:endParaRPr lang="en-US" sz="1400" b="1" dirty="0" smtClean="0">
              <a:solidFill>
                <a:schemeClr val="bg1"/>
              </a:solidFill>
            </a:endParaRPr>
          </a:p>
          <a:p>
            <a:pPr algn="ctr">
              <a:defRPr/>
            </a:pPr>
            <a:r>
              <a:rPr lang="en-US" sz="1400" b="1" dirty="0" smtClean="0">
                <a:solidFill>
                  <a:schemeClr val="bg1"/>
                </a:solidFill>
              </a:rPr>
              <a:t>2014: 3.042 Mill</a:t>
            </a:r>
          </a:p>
          <a:p>
            <a:pPr algn="ctr">
              <a:defRPr/>
            </a:pPr>
            <a:r>
              <a:rPr lang="en-US" sz="1400" b="1" dirty="0" smtClean="0">
                <a:solidFill>
                  <a:schemeClr val="bg1"/>
                </a:solidFill>
              </a:rPr>
              <a:t>2013: 2.452 Mill</a:t>
            </a:r>
          </a:p>
          <a:p>
            <a:pPr algn="ctr">
              <a:defRPr/>
            </a:pPr>
            <a:r>
              <a:rPr lang="en-US" sz="1400" b="1" dirty="0" smtClean="0">
                <a:solidFill>
                  <a:schemeClr val="bg1"/>
                </a:solidFill>
              </a:rPr>
              <a:t>2012: 2.315 Mill</a:t>
            </a:r>
          </a:p>
          <a:p>
            <a:pPr algn="ctr">
              <a:defRPr/>
            </a:pPr>
            <a:r>
              <a:rPr lang="en-US" sz="1400" b="1" dirty="0" smtClean="0">
                <a:solidFill>
                  <a:schemeClr val="bg1"/>
                </a:solidFill>
              </a:rPr>
              <a:t>2011: 2.396 Mill</a:t>
            </a:r>
          </a:p>
          <a:p>
            <a:pPr algn="ctr">
              <a:defRPr/>
            </a:pPr>
            <a:r>
              <a:rPr lang="en-US" sz="1400" b="1" dirty="0" smtClean="0">
                <a:solidFill>
                  <a:schemeClr val="bg1"/>
                </a:solidFill>
              </a:rPr>
              <a:t>2010: 1.282 Mill</a:t>
            </a:r>
          </a:p>
        </p:txBody>
      </p:sp>
      <p:sp>
        <p:nvSpPr>
          <p:cNvPr id="15" name="AutoShape 7"/>
          <p:cNvSpPr>
            <a:spLocks noChangeArrowheads="1"/>
          </p:cNvSpPr>
          <p:nvPr/>
        </p:nvSpPr>
        <p:spPr bwMode="blackWhite">
          <a:xfrm>
            <a:off x="5712491" y="1111072"/>
            <a:ext cx="2984602" cy="531998"/>
          </a:xfrm>
          <a:prstGeom prst="wedgeRectCallout">
            <a:avLst>
              <a:gd name="adj1" fmla="val 33935"/>
              <a:gd name="adj2" fmla="val 116147"/>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1600" b="1" dirty="0" smtClean="0">
                <a:solidFill>
                  <a:srgbClr val="FFFFFF"/>
                </a:solidFill>
              </a:rPr>
              <a:t>3,042,000 jobs were created in 2014, the most since 1997</a:t>
            </a:r>
            <a:endParaRPr lang="en-US" sz="1600" b="1" dirty="0">
              <a:solidFill>
                <a:srgbClr val="FFFFFF"/>
              </a:solidFill>
              <a:latin typeface="Arial" charset="0"/>
              <a:cs typeface="Arial" charset="0"/>
            </a:endParaRPr>
          </a:p>
        </p:txBody>
      </p:sp>
    </p:spTree>
    <p:extLst>
      <p:ext uri="{BB962C8B-B14F-4D97-AF65-F5344CB8AC3E}">
        <p14:creationId xmlns:p14="http://schemas.microsoft.com/office/powerpoint/2010/main" val="18475079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22" presetClass="entr" presetSubtype="2"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right)">
                                      <p:cBhvr>
                                        <p:cTn id="12" dur="500"/>
                                        <p:tgtEl>
                                          <p:spTgt spid="12"/>
                                        </p:tgtEl>
                                      </p:cBhvr>
                                    </p:animEffect>
                                  </p:childTnLst>
                                </p:cTn>
                              </p:par>
                            </p:childTnLst>
                          </p:cTn>
                        </p:par>
                        <p:par>
                          <p:cTn id="13" fill="hold">
                            <p:stCondLst>
                              <p:cond delay="1500"/>
                            </p:stCondLst>
                            <p:childTnLst>
                              <p:par>
                                <p:cTn id="14" presetID="22" presetClass="entr" presetSubtype="2" fill="hold" grpId="0" nodeType="afterEffect">
                                  <p:stCondLst>
                                    <p:cond delay="500"/>
                                  </p:stCondLst>
                                  <p:childTnLst>
                                    <p:set>
                                      <p:cBhvr>
                                        <p:cTn id="15" dur="1" fill="hold">
                                          <p:stCondLst>
                                            <p:cond delay="0"/>
                                          </p:stCondLst>
                                        </p:cTn>
                                        <p:tgtEl>
                                          <p:spTgt spid="14"/>
                                        </p:tgtEl>
                                        <p:attrNameLst>
                                          <p:attrName>style.visibility</p:attrName>
                                        </p:attrNameLst>
                                      </p:cBhvr>
                                      <p:to>
                                        <p:strVal val="visible"/>
                                      </p:to>
                                    </p:set>
                                    <p:animEffect transition="in" filter="wipe(right)">
                                      <p:cBhvr>
                                        <p:cTn id="16" dur="500"/>
                                        <p:tgtEl>
                                          <p:spTgt spid="14"/>
                                        </p:tgtEl>
                                      </p:cBhvr>
                                    </p:animEffect>
                                  </p:childTnLst>
                                </p:cTn>
                              </p:par>
                            </p:childTnLst>
                          </p:cTn>
                        </p:par>
                        <p:par>
                          <p:cTn id="17" fill="hold">
                            <p:stCondLst>
                              <p:cond delay="2500"/>
                            </p:stCondLst>
                            <p:childTnLst>
                              <p:par>
                                <p:cTn id="18" presetID="22" presetClass="entr" presetSubtype="4" fill="hold" grpId="0" nodeType="afterEffect">
                                  <p:stCondLst>
                                    <p:cond delay="700"/>
                                  </p:stCondLst>
                                  <p:childTnLst>
                                    <p:set>
                                      <p:cBhvr>
                                        <p:cTn id="19" dur="1" fill="hold">
                                          <p:stCondLst>
                                            <p:cond delay="0"/>
                                          </p:stCondLst>
                                        </p:cTn>
                                        <p:tgtEl>
                                          <p:spTgt spid="15"/>
                                        </p:tgtEl>
                                        <p:attrNameLst>
                                          <p:attrName>style.visibility</p:attrName>
                                        </p:attrNameLst>
                                      </p:cBhvr>
                                      <p:to>
                                        <p:strVal val="visible"/>
                                      </p:to>
                                    </p:set>
                                    <p:animEffect transition="in" filter="wipe(down)">
                                      <p:cBhvr>
                                        <p:cTn id="2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7292930" name="Object 2"/>
          <p:cNvGraphicFramePr>
            <a:graphicFrameLocks noChangeAspect="1"/>
          </p:cNvGraphicFramePr>
          <p:nvPr>
            <p:extLst/>
          </p:nvPr>
        </p:nvGraphicFramePr>
        <p:xfrm>
          <a:off x="58738" y="1460909"/>
          <a:ext cx="8932862" cy="5451475"/>
        </p:xfrm>
        <a:graphic>
          <a:graphicData uri="http://schemas.openxmlformats.org/presentationml/2006/ole">
            <mc:AlternateContent xmlns:mc="http://schemas.openxmlformats.org/markup-compatibility/2006">
              <mc:Choice xmlns:v="urn:schemas-microsoft-com:vml" Requires="v">
                <p:oleObj spid="_x0000_s28317708" name="Chart" r:id="rId3" imgW="8201097" imgH="5381770" progId="MSGraph.Chart.8">
                  <p:embed followColorScheme="full"/>
                </p:oleObj>
              </mc:Choice>
              <mc:Fallback>
                <p:oleObj name="Chart" r:id="rId3" imgW="8201097" imgH="5381770" progId="MSGraph.Chart.8">
                  <p:embed followColorScheme="full"/>
                  <p:pic>
                    <p:nvPicPr>
                      <p:cNvPr id="0" name=""/>
                      <p:cNvPicPr>
                        <a:picLocks noChangeAspect="1" noChangeArrowheads="1"/>
                      </p:cNvPicPr>
                      <p:nvPr/>
                    </p:nvPicPr>
                    <p:blipFill>
                      <a:blip r:embed="rId4"/>
                      <a:srcRect/>
                      <a:stretch>
                        <a:fillRect/>
                      </a:stretch>
                    </p:blipFill>
                    <p:spPr bwMode="auto">
                      <a:xfrm>
                        <a:off x="58738" y="1460909"/>
                        <a:ext cx="8932862" cy="5451475"/>
                      </a:xfrm>
                      <a:prstGeom prst="rect">
                        <a:avLst/>
                      </a:prstGeom>
                      <a:noFill/>
                      <a:ln>
                        <a:noFill/>
                      </a:ln>
                      <a:extLst/>
                    </p:spPr>
                  </p:pic>
                </p:oleObj>
              </mc:Fallback>
            </mc:AlternateContent>
          </a:graphicData>
        </a:graphic>
      </p:graphicFrame>
      <p:sp>
        <p:nvSpPr>
          <p:cNvPr id="7292931" name="Rectangle 3"/>
          <p:cNvSpPr>
            <a:spLocks noGrp="1" noChangeArrowheads="1"/>
          </p:cNvSpPr>
          <p:nvPr>
            <p:ph type="title"/>
          </p:nvPr>
        </p:nvSpPr>
        <p:spPr>
          <a:xfrm>
            <a:off x="166688" y="0"/>
            <a:ext cx="7389812" cy="838200"/>
          </a:xfrm>
        </p:spPr>
        <p:txBody>
          <a:bodyPr/>
          <a:lstStyle/>
          <a:p>
            <a:r>
              <a:rPr lang="en-US" dirty="0" smtClean="0"/>
              <a:t>Growth in Temporary Workers vs. </a:t>
            </a:r>
            <a:br>
              <a:rPr lang="en-US" dirty="0" smtClean="0"/>
            </a:br>
            <a:r>
              <a:rPr lang="en-US" dirty="0" smtClean="0"/>
              <a:t>All Nonfarm Employment</a:t>
            </a:r>
            <a:r>
              <a:rPr lang="en-US" sz="3200" dirty="0" smtClean="0"/>
              <a:t>, 2010-2015*</a:t>
            </a:r>
            <a:endParaRPr lang="en-US" dirty="0" smtClean="0"/>
          </a:p>
        </p:txBody>
      </p:sp>
      <p:sp>
        <p:nvSpPr>
          <p:cNvPr id="37892" name="Text Box 4"/>
          <p:cNvSpPr txBox="1">
            <a:spLocks noChangeArrowheads="1"/>
          </p:cNvSpPr>
          <p:nvPr/>
        </p:nvSpPr>
        <p:spPr bwMode="auto">
          <a:xfrm>
            <a:off x="114173" y="6387143"/>
            <a:ext cx="8763000" cy="431529"/>
          </a:xfrm>
          <a:prstGeom prst="rect">
            <a:avLst/>
          </a:prstGeom>
          <a:noFill/>
          <a:ln w="9525">
            <a:noFill/>
            <a:miter lim="800000"/>
            <a:headEnd/>
            <a:tailEnd/>
          </a:ln>
        </p:spPr>
        <p:txBody>
          <a:bodyPr lIns="92075" tIns="46038" rIns="92075" bIns="46038">
            <a:spAutoFit/>
          </a:bodyPr>
          <a:lstStyle/>
          <a:p>
            <a:r>
              <a:rPr lang="en-US" sz="1100" dirty="0" smtClean="0"/>
              <a:t>*Through March 2015.</a:t>
            </a:r>
          </a:p>
          <a:p>
            <a:r>
              <a:rPr lang="en-US" sz="1100" dirty="0" smtClean="0"/>
              <a:t>Source</a:t>
            </a:r>
            <a:r>
              <a:rPr lang="en-US" sz="1100" dirty="0"/>
              <a:t>: </a:t>
            </a:r>
            <a:r>
              <a:rPr lang="en-US" sz="1100" dirty="0" smtClean="0"/>
              <a:t>US Bureau of Labor Statistics , </a:t>
            </a:r>
            <a:r>
              <a:rPr lang="en-US" sz="1100" dirty="0"/>
              <a:t>Insurance Information Institute.</a:t>
            </a:r>
          </a:p>
        </p:txBody>
      </p:sp>
      <p:sp>
        <p:nvSpPr>
          <p:cNvPr id="37894" name="Text Box 3"/>
          <p:cNvSpPr txBox="1">
            <a:spLocks noChangeArrowheads="1"/>
          </p:cNvSpPr>
          <p:nvPr/>
        </p:nvSpPr>
        <p:spPr bwMode="auto">
          <a:xfrm>
            <a:off x="166688" y="1179426"/>
            <a:ext cx="5259859" cy="369974"/>
          </a:xfrm>
          <a:prstGeom prst="rect">
            <a:avLst/>
          </a:prstGeom>
          <a:noFill/>
          <a:ln w="9525">
            <a:noFill/>
            <a:miter lim="800000"/>
            <a:headEnd/>
            <a:tailEnd/>
          </a:ln>
        </p:spPr>
        <p:txBody>
          <a:bodyPr wrap="square" lIns="92075" tIns="46038" rIns="92075" bIns="46038">
            <a:spAutoFit/>
          </a:bodyPr>
          <a:lstStyle/>
          <a:p>
            <a:r>
              <a:rPr lang="en-US" b="1" dirty="0" smtClean="0">
                <a:solidFill>
                  <a:srgbClr val="225A7A"/>
                </a:solidFill>
              </a:rPr>
              <a:t>Annual Percent Change</a:t>
            </a:r>
            <a:endParaRPr lang="en-US" b="1" dirty="0">
              <a:solidFill>
                <a:srgbClr val="225A7A"/>
              </a:solidFill>
            </a:endParaRPr>
          </a:p>
        </p:txBody>
      </p:sp>
      <p:sp>
        <p:nvSpPr>
          <p:cNvPr id="7" name="AutoShape 13"/>
          <p:cNvSpPr>
            <a:spLocks noChangeArrowheads="1"/>
          </p:cNvSpPr>
          <p:nvPr/>
        </p:nvSpPr>
        <p:spPr bwMode="blackWhite">
          <a:xfrm>
            <a:off x="3077497" y="1830884"/>
            <a:ext cx="3451122" cy="1229542"/>
          </a:xfrm>
          <a:prstGeom prst="wedgeRectCallout">
            <a:avLst>
              <a:gd name="adj1" fmla="val 71142"/>
              <a:gd name="adj2" fmla="val 139320"/>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smtClean="0">
                <a:solidFill>
                  <a:schemeClr val="bg1"/>
                </a:solidFill>
              </a:rPr>
              <a:t>Demand for temporary workers has increased 2 to 3 times faster than for workers overall in recent years</a:t>
            </a:r>
            <a:endParaRPr lang="en-US" b="1" i="1" dirty="0">
              <a:solidFill>
                <a:schemeClr val="bg1"/>
              </a:solidFill>
            </a:endParaRPr>
          </a:p>
        </p:txBody>
      </p:sp>
    </p:spTree>
    <p:extLst>
      <p:ext uri="{BB962C8B-B14F-4D97-AF65-F5344CB8AC3E}">
        <p14:creationId xmlns:p14="http://schemas.microsoft.com/office/powerpoint/2010/main" val="14981662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7292931"/>
                                        </p:tgtEl>
                                        <p:attrNameLst>
                                          <p:attrName>style.visibility</p:attrName>
                                        </p:attrNameLst>
                                      </p:cBhvr>
                                      <p:to>
                                        <p:strVal val="visible"/>
                                      </p:to>
                                    </p:set>
                                    <p:anim calcmode="lin" valueType="num">
                                      <p:cBhvr additive="base">
                                        <p:cTn id="7" dur="500" fill="hold"/>
                                        <p:tgtEl>
                                          <p:spTgt spid="7292931"/>
                                        </p:tgtEl>
                                        <p:attrNameLst>
                                          <p:attrName>ppt_x</p:attrName>
                                        </p:attrNameLst>
                                      </p:cBhvr>
                                      <p:tavLst>
                                        <p:tav tm="0">
                                          <p:val>
                                            <p:strVal val="#ppt_x"/>
                                          </p:val>
                                        </p:tav>
                                        <p:tav tm="100000">
                                          <p:val>
                                            <p:strVal val="#ppt_x"/>
                                          </p:val>
                                        </p:tav>
                                      </p:tavLst>
                                    </p:anim>
                                    <p:anim calcmode="lin" valueType="num">
                                      <p:cBhvr additive="base">
                                        <p:cTn id="8" dur="500" fill="hold"/>
                                        <p:tgtEl>
                                          <p:spTgt spid="729293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7292930"/>
                                        </p:tgtEl>
                                        <p:attrNameLst>
                                          <p:attrName>style.visibility</p:attrName>
                                        </p:attrNameLst>
                                      </p:cBhvr>
                                      <p:to>
                                        <p:strVal val="visible"/>
                                      </p:to>
                                    </p:set>
                                    <p:animEffect transition="in" filter="wipe(left)">
                                      <p:cBhvr>
                                        <p:cTn id="13" dur="500"/>
                                        <p:tgtEl>
                                          <p:spTgt spid="729293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7292930"/>
                                        </p:tgtEl>
                                        <p:attrNameLst>
                                          <p:attrName>style.visibility</p:attrName>
                                        </p:attrNameLst>
                                      </p:cBhvr>
                                      <p:to>
                                        <p:strVal val="visible"/>
                                      </p:to>
                                    </p:set>
                                    <p:animEffect transition="in" filter="wipe(left)">
                                      <p:cBhvr>
                                        <p:cTn id="18" dur="500"/>
                                        <p:tgtEl>
                                          <p:spTgt spid="7292930"/>
                                        </p:tgtEl>
                                      </p:cBhvr>
                                    </p:animEffect>
                                  </p:childTnLst>
                                </p:cTn>
                              </p:par>
                            </p:childTnLst>
                          </p:cTn>
                        </p:par>
                        <p:par>
                          <p:cTn id="19" fill="hold">
                            <p:stCondLst>
                              <p:cond delay="500"/>
                            </p:stCondLst>
                            <p:childTnLst>
                              <p:par>
                                <p:cTn id="20" presetID="22" presetClass="entr" presetSubtype="2" fill="hold" grpId="0" nodeType="afterEffect">
                                  <p:stCondLst>
                                    <p:cond delay="500"/>
                                  </p:stCondLst>
                                  <p:childTnLst>
                                    <p:set>
                                      <p:cBhvr>
                                        <p:cTn id="21" dur="1" fill="hold">
                                          <p:stCondLst>
                                            <p:cond delay="0"/>
                                          </p:stCondLst>
                                        </p:cTn>
                                        <p:tgtEl>
                                          <p:spTgt spid="7"/>
                                        </p:tgtEl>
                                        <p:attrNameLst>
                                          <p:attrName>style.visibility</p:attrName>
                                        </p:attrNameLst>
                                      </p:cBhvr>
                                      <p:to>
                                        <p:strVal val="visible"/>
                                      </p:to>
                                    </p:set>
                                    <p:animEffect transition="in" filter="wipe(right)">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292930" grpId="0" bld="series" animBg="0"/>
      <p:bldP spid="7292931" grpId="0" autoUpdateAnimBg="0"/>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46306" name="Rectangle 2"/>
          <p:cNvSpPr>
            <a:spLocks noGrp="1" noChangeArrowheads="1"/>
          </p:cNvSpPr>
          <p:nvPr>
            <p:ph type="ctrTitle" idx="4294967295"/>
          </p:nvPr>
        </p:nvSpPr>
        <p:spPr bwMode="blackWhite">
          <a:xfrm>
            <a:off x="581025" y="2268538"/>
            <a:ext cx="7981950" cy="1470025"/>
          </a:xfrm>
          <a:gradFill rotWithShape="1">
            <a:gsLst>
              <a:gs pos="0">
                <a:srgbClr val="FF6801"/>
              </a:gs>
              <a:gs pos="100000">
                <a:srgbClr val="DC5A01"/>
              </a:gs>
            </a:gsLst>
            <a:lin ang="5400000" scaled="1"/>
          </a:gradFill>
          <a:ln w="12700" cap="flat" algn="ctr">
            <a:solidFill>
              <a:srgbClr val="FF6801"/>
            </a:solidFill>
          </a:ln>
        </p:spPr>
        <p:txBody>
          <a:bodyPr/>
          <a:lstStyle/>
          <a:p>
            <a:pPr algn="ctr" defTabSz="914400" eaLnBrk="1" hangingPunct="1">
              <a:lnSpc>
                <a:spcPct val="95000"/>
              </a:lnSpc>
              <a:spcBef>
                <a:spcPct val="25000"/>
              </a:spcBef>
            </a:pPr>
            <a:r>
              <a:rPr lang="en-US" sz="3800" smtClean="0">
                <a:solidFill>
                  <a:schemeClr val="bg1"/>
                </a:solidFill>
              </a:rPr>
              <a:t>Workers Compensation   Operating Environment</a:t>
            </a:r>
          </a:p>
        </p:txBody>
      </p:sp>
      <p:sp>
        <p:nvSpPr>
          <p:cNvPr id="115715"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115716"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60523EE7-C669-4F06-8A4D-A73393AECA03}" type="slidenum">
              <a:rPr lang="en-US" sz="900">
                <a:solidFill>
                  <a:schemeClr val="bg1"/>
                </a:solidFill>
              </a:rPr>
              <a:pPr algn="r" eaLnBrk="0" hangingPunct="0">
                <a:lnSpc>
                  <a:spcPct val="85000"/>
                </a:lnSpc>
                <a:spcBef>
                  <a:spcPct val="20000"/>
                </a:spcBef>
              </a:pPr>
              <a:t>2</a:t>
            </a:fld>
            <a:endParaRPr lang="en-US" sz="900">
              <a:solidFill>
                <a:schemeClr val="bg1"/>
              </a:solidFill>
            </a:endParaRPr>
          </a:p>
        </p:txBody>
      </p:sp>
      <p:pic>
        <p:nvPicPr>
          <p:cNvPr id="115717"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2146310" name="Rectangle 6"/>
          <p:cNvSpPr>
            <a:spLocks noChangeArrowheads="1"/>
          </p:cNvSpPr>
          <p:nvPr/>
        </p:nvSpPr>
        <p:spPr bwMode="auto">
          <a:xfrm>
            <a:off x="363538" y="4324350"/>
            <a:ext cx="8416925" cy="1545038"/>
          </a:xfrm>
          <a:prstGeom prst="rect">
            <a:avLst/>
          </a:prstGeom>
          <a:noFill/>
          <a:ln w="9525" algn="ctr">
            <a:noFill/>
            <a:miter lim="800000"/>
            <a:headEnd/>
            <a:tailEnd/>
          </a:ln>
        </p:spPr>
        <p:txBody>
          <a:bodyPr lIns="45720" rIns="45720">
            <a:spAutoFit/>
          </a:bodyPr>
          <a:lstStyle/>
          <a:p>
            <a:pPr marL="292100" indent="-292100" algn="ctr" eaLnBrk="0" hangingPunct="0">
              <a:lnSpc>
                <a:spcPct val="90000"/>
              </a:lnSpc>
              <a:spcBef>
                <a:spcPct val="25000"/>
              </a:spcBef>
              <a:buClr>
                <a:schemeClr val="accent2"/>
              </a:buClr>
              <a:buFont typeface="Wingdings" pitchFamily="2" charset="2"/>
              <a:buNone/>
            </a:pPr>
            <a:r>
              <a:rPr lang="en-US" sz="3200" b="1" dirty="0" smtClean="0">
                <a:solidFill>
                  <a:srgbClr val="225A7A"/>
                </a:solidFill>
              </a:rPr>
              <a:t>Workers Comp Results Have Improved Substantially in Recent Years</a:t>
            </a:r>
          </a:p>
          <a:p>
            <a:pPr marL="292100" indent="-292100" algn="ctr" eaLnBrk="0" hangingPunct="0">
              <a:lnSpc>
                <a:spcPct val="90000"/>
              </a:lnSpc>
              <a:spcBef>
                <a:spcPct val="25000"/>
              </a:spcBef>
              <a:buClr>
                <a:schemeClr val="accent2"/>
              </a:buClr>
              <a:buFont typeface="Wingdings" pitchFamily="2" charset="2"/>
              <a:buNone/>
            </a:pPr>
            <a:r>
              <a:rPr lang="en-US" sz="3200" b="1" i="1" dirty="0" smtClean="0">
                <a:solidFill>
                  <a:srgbClr val="FF0000"/>
                </a:solidFill>
              </a:rPr>
              <a:t>Can Gains Be Maintained?</a:t>
            </a:r>
            <a:endParaRPr lang="en-US" sz="3200" b="1" i="1" dirty="0">
              <a:solidFill>
                <a:srgbClr val="FF0000"/>
              </a:solidFill>
            </a:endParaRPr>
          </a:p>
        </p:txBody>
      </p:sp>
      <p:sp>
        <p:nvSpPr>
          <p:cNvPr id="7" name="Date Placeholder 6"/>
          <p:cNvSpPr>
            <a:spLocks noGrp="1"/>
          </p:cNvSpPr>
          <p:nvPr>
            <p:ph type="dt" sz="half"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79649112-2361-4913-9798-B6AEBB59A8D4}" type="slidenum">
              <a:rPr lang="en-US" smtClean="0"/>
              <a:pPr>
                <a:defRPr/>
              </a:pPr>
              <a:t>2</a:t>
            </a:fld>
            <a:endParaRPr lang="en-US"/>
          </a:p>
        </p:txBody>
      </p:sp>
    </p:spTree>
    <p:extLst>
      <p:ext uri="{BB962C8B-B14F-4D97-AF65-F5344CB8AC3E}">
        <p14:creationId xmlns:p14="http://schemas.microsoft.com/office/powerpoint/2010/main" val="151918823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2146306"/>
                                        </p:tgtEl>
                                        <p:attrNameLst>
                                          <p:attrName>style.visibility</p:attrName>
                                        </p:attrNameLst>
                                      </p:cBhvr>
                                      <p:to>
                                        <p:strVal val="visible"/>
                                      </p:to>
                                    </p:set>
                                    <p:animEffect transition="in" filter="barn(outVertical)">
                                      <p:cBhvr>
                                        <p:cTn id="7" dur="1000"/>
                                        <p:tgtEl>
                                          <p:spTgt spid="2146306"/>
                                        </p:tgtEl>
                                      </p:cBhvr>
                                    </p:animEffect>
                                  </p:childTnLst>
                                </p:cTn>
                              </p:par>
                              <p:par>
                                <p:cTn id="8" presetID="16" presetClass="entr" presetSubtype="37" fill="hold" grpId="0" nodeType="withEffect">
                                  <p:stCondLst>
                                    <p:cond delay="300"/>
                                  </p:stCondLst>
                                  <p:childTnLst>
                                    <p:set>
                                      <p:cBhvr>
                                        <p:cTn id="9" dur="1" fill="hold">
                                          <p:stCondLst>
                                            <p:cond delay="0"/>
                                          </p:stCondLst>
                                        </p:cTn>
                                        <p:tgtEl>
                                          <p:spTgt spid="2146310"/>
                                        </p:tgtEl>
                                        <p:attrNameLst>
                                          <p:attrName>style.visibility</p:attrName>
                                        </p:attrNameLst>
                                      </p:cBhvr>
                                      <p:to>
                                        <p:strVal val="visible"/>
                                      </p:to>
                                    </p:set>
                                    <p:animEffect transition="in" filter="barn(outVertical)">
                                      <p:cBhvr>
                                        <p:cTn id="10" dur="1000"/>
                                        <p:tgtEl>
                                          <p:spTgt spid="21463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6306" grpId="0" animBg="1"/>
      <p:bldP spid="21463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11268"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11269"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2304D1B2-FCFB-47FF-9729-B56EB152D928}" type="slidenum">
              <a:rPr lang="en-US" sz="900"/>
              <a:pPr algn="r" eaLnBrk="0" hangingPunct="0">
                <a:lnSpc>
                  <a:spcPct val="85000"/>
                </a:lnSpc>
                <a:spcBef>
                  <a:spcPct val="20000"/>
                </a:spcBef>
              </a:pPr>
              <a:t>20</a:t>
            </a:fld>
            <a:endParaRPr lang="en-US" sz="900"/>
          </a:p>
        </p:txBody>
      </p:sp>
      <p:sp>
        <p:nvSpPr>
          <p:cNvPr id="11270" name="Rectangle 7"/>
          <p:cNvSpPr>
            <a:spLocks noGrp="1" noChangeArrowheads="1"/>
          </p:cNvSpPr>
          <p:nvPr>
            <p:ph type="title" idx="4294967295"/>
          </p:nvPr>
        </p:nvSpPr>
        <p:spPr>
          <a:xfrm>
            <a:off x="103236" y="102934"/>
            <a:ext cx="7400925" cy="860425"/>
          </a:xfrm>
        </p:spPr>
        <p:txBody>
          <a:bodyPr/>
          <a:lstStyle/>
          <a:p>
            <a:r>
              <a:rPr lang="en-US" sz="3200" dirty="0" smtClean="0"/>
              <a:t>Average Weekly Hours of All Private Workers, Mar. 2006—April 2015</a:t>
            </a:r>
            <a:endParaRPr lang="en-US" dirty="0" smtClean="0"/>
          </a:p>
        </p:txBody>
      </p:sp>
      <p:sp>
        <p:nvSpPr>
          <p:cNvPr id="11271" name="Text Box 5"/>
          <p:cNvSpPr txBox="1">
            <a:spLocks noChangeArrowheads="1"/>
          </p:cNvSpPr>
          <p:nvPr/>
        </p:nvSpPr>
        <p:spPr bwMode="auto">
          <a:xfrm>
            <a:off x="-58992" y="6133060"/>
            <a:ext cx="8724900" cy="798680"/>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smtClean="0"/>
              <a:t>*Seasonally </a:t>
            </a:r>
            <a:r>
              <a:rPr lang="en-US" sz="1100" dirty="0"/>
              <a:t>adjusted</a:t>
            </a:r>
          </a:p>
          <a:p>
            <a:pPr eaLnBrk="0" hangingPunct="0">
              <a:lnSpc>
                <a:spcPct val="85000"/>
              </a:lnSpc>
              <a:spcBef>
                <a:spcPct val="25000"/>
              </a:spcBef>
              <a:buClr>
                <a:schemeClr val="accent2"/>
              </a:buClr>
              <a:buFont typeface="Wingdings" pitchFamily="2" charset="2"/>
              <a:buNone/>
            </a:pPr>
            <a:r>
              <a:rPr lang="en-US" sz="1100" dirty="0"/>
              <a:t>Note: Recessions indicated by gray shaded columns.</a:t>
            </a:r>
          </a:p>
          <a:p>
            <a:pPr eaLnBrk="0" hangingPunct="0">
              <a:lnSpc>
                <a:spcPct val="85000"/>
              </a:lnSpc>
              <a:spcBef>
                <a:spcPct val="25000"/>
              </a:spcBef>
              <a:buClr>
                <a:schemeClr val="accent2"/>
              </a:buClr>
              <a:buFont typeface="Wingdings" pitchFamily="2" charset="2"/>
              <a:buNone/>
            </a:pPr>
            <a:r>
              <a:rPr lang="en-US" sz="1100" dirty="0"/>
              <a:t>Sources: US Bureau of Labor </a:t>
            </a:r>
            <a:r>
              <a:rPr lang="en-US" sz="1100" dirty="0" smtClean="0"/>
              <a:t>Statistics at  </a:t>
            </a:r>
            <a:r>
              <a:rPr lang="en-US" sz="1100" dirty="0" smtClean="0">
                <a:hlinkClick r:id="rId4"/>
              </a:rPr>
              <a:t>http://www.bls.gov/data/#employment</a:t>
            </a:r>
            <a:r>
              <a:rPr lang="en-US" sz="1100" dirty="0" smtClean="0"/>
              <a:t>;   </a:t>
            </a:r>
            <a:r>
              <a:rPr lang="en-US" sz="1100" dirty="0"/>
              <a:t>National Bureau of Economic Research (recession dates); Insurance Information </a:t>
            </a:r>
            <a:r>
              <a:rPr lang="en-US" sz="1100" dirty="0" smtClean="0"/>
              <a:t>Institute.</a:t>
            </a:r>
            <a:endParaRPr lang="en-US" sz="1100" dirty="0"/>
          </a:p>
        </p:txBody>
      </p:sp>
      <p:graphicFrame>
        <p:nvGraphicFramePr>
          <p:cNvPr id="11266" name="Object 8"/>
          <p:cNvGraphicFramePr>
            <a:graphicFrameLocks noChangeAspect="1"/>
          </p:cNvGraphicFramePr>
          <p:nvPr>
            <p:extLst/>
          </p:nvPr>
        </p:nvGraphicFramePr>
        <p:xfrm>
          <a:off x="377825" y="1371805"/>
          <a:ext cx="8343900" cy="4838700"/>
        </p:xfrm>
        <a:graphic>
          <a:graphicData uri="http://schemas.openxmlformats.org/presentationml/2006/ole">
            <mc:AlternateContent xmlns:mc="http://schemas.openxmlformats.org/markup-compatibility/2006">
              <mc:Choice xmlns:v="urn:schemas-microsoft-com:vml" Requires="v">
                <p:oleObj spid="_x0000_s28247134" name="Chart" r:id="rId5" imgW="8343822" imgH="4381583" progId="MSGraph.Chart.8">
                  <p:embed followColorScheme="full"/>
                </p:oleObj>
              </mc:Choice>
              <mc:Fallback>
                <p:oleObj name="Chart" r:id="rId5" imgW="8343822" imgH="4381583" progId="MSGraph.Chart.8">
                  <p:embed followColorScheme="full"/>
                  <p:pic>
                    <p:nvPicPr>
                      <p:cNvPr id="0" name=""/>
                      <p:cNvPicPr>
                        <a:picLocks noChangeAspect="1" noChangeArrowheads="1"/>
                      </p:cNvPicPr>
                      <p:nvPr/>
                    </p:nvPicPr>
                    <p:blipFill>
                      <a:blip r:embed="rId6"/>
                      <a:srcRect/>
                      <a:stretch>
                        <a:fillRect/>
                      </a:stretch>
                    </p:blipFill>
                    <p:spPr bwMode="gray">
                      <a:xfrm>
                        <a:off x="377825" y="1371805"/>
                        <a:ext cx="8343900" cy="483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AutoShape 7"/>
          <p:cNvSpPr>
            <a:spLocks noChangeArrowheads="1"/>
          </p:cNvSpPr>
          <p:nvPr/>
        </p:nvSpPr>
        <p:spPr bwMode="blackWhite">
          <a:xfrm>
            <a:off x="5530695" y="3818694"/>
            <a:ext cx="2831691" cy="1533836"/>
          </a:xfrm>
          <a:prstGeom prst="wedgeRectCallout">
            <a:avLst>
              <a:gd name="adj1" fmla="val 57779"/>
              <a:gd name="adj2" fmla="val -129270"/>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defRPr/>
            </a:pPr>
            <a:r>
              <a:rPr lang="en-US" b="1" dirty="0" smtClean="0">
                <a:solidFill>
                  <a:schemeClr val="bg1"/>
                </a:solidFill>
              </a:rPr>
              <a:t>Hours worked totaled 34.5 per week in April, just shy of the 34.6 hours typically worked before the “Great Recession”</a:t>
            </a:r>
            <a:endParaRPr lang="en-US" b="1" dirty="0">
              <a:solidFill>
                <a:schemeClr val="bg1"/>
              </a:solidFill>
              <a:latin typeface="Arial" pitchFamily="34" charset="0"/>
            </a:endParaRPr>
          </a:p>
        </p:txBody>
      </p:sp>
      <p:sp>
        <p:nvSpPr>
          <p:cNvPr id="10" name="AutoShape 6"/>
          <p:cNvSpPr>
            <a:spLocks noChangeArrowheads="1"/>
          </p:cNvSpPr>
          <p:nvPr/>
        </p:nvSpPr>
        <p:spPr bwMode="blackWhite">
          <a:xfrm>
            <a:off x="1048524" y="3000376"/>
            <a:ext cx="1951851" cy="1571624"/>
          </a:xfrm>
          <a:prstGeom prst="wedgeRectCallout">
            <a:avLst>
              <a:gd name="adj1" fmla="val 62762"/>
              <a:gd name="adj2" fmla="val -28345"/>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smtClean="0">
                <a:solidFill>
                  <a:schemeClr val="bg1"/>
                </a:solidFill>
              </a:rPr>
              <a:t>Hours worked plunged during the recession, impacting payroll exposures</a:t>
            </a:r>
            <a:endParaRPr lang="en-US" b="1" dirty="0">
              <a:solidFill>
                <a:schemeClr val="bg1"/>
              </a:solidFill>
            </a:endParaRPr>
          </a:p>
        </p:txBody>
      </p:sp>
      <p:sp>
        <p:nvSpPr>
          <p:cNvPr id="14" name="Rectangle 7"/>
          <p:cNvSpPr>
            <a:spLocks noChangeArrowheads="1"/>
          </p:cNvSpPr>
          <p:nvPr/>
        </p:nvSpPr>
        <p:spPr bwMode="black">
          <a:xfrm>
            <a:off x="235974" y="1128881"/>
            <a:ext cx="8221662"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dirty="0" smtClean="0">
                <a:solidFill>
                  <a:srgbClr val="225A7A"/>
                </a:solidFill>
              </a:rPr>
              <a:t>(Hours Worked)</a:t>
            </a:r>
            <a:endParaRPr lang="en-US" sz="1600" b="1" dirty="0">
              <a:solidFill>
                <a:srgbClr val="225A7A"/>
              </a:solidFill>
            </a:endParaRPr>
          </a:p>
        </p:txBody>
      </p:sp>
    </p:spTree>
    <p:extLst>
      <p:ext uri="{BB962C8B-B14F-4D97-AF65-F5344CB8AC3E}">
        <p14:creationId xmlns:p14="http://schemas.microsoft.com/office/powerpoint/2010/main" val="408731059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70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par>
                          <p:cTn id="8" fill="hold">
                            <p:stCondLst>
                              <p:cond delay="1200"/>
                            </p:stCondLst>
                            <p:childTnLst>
                              <p:par>
                                <p:cTn id="9" presetID="22" presetClass="entr" presetSubtype="2" fill="hold" grpId="0" nodeType="afterEffect">
                                  <p:stCondLst>
                                    <p:cond delay="1000"/>
                                  </p:stCondLst>
                                  <p:childTnLst>
                                    <p:set>
                                      <p:cBhvr>
                                        <p:cTn id="10" dur="1" fill="hold">
                                          <p:stCondLst>
                                            <p:cond delay="0"/>
                                          </p:stCondLst>
                                        </p:cTn>
                                        <p:tgtEl>
                                          <p:spTgt spid="10"/>
                                        </p:tgtEl>
                                        <p:attrNameLst>
                                          <p:attrName>style.visibility</p:attrName>
                                        </p:attrNameLst>
                                      </p:cBhvr>
                                      <p:to>
                                        <p:strVal val="visible"/>
                                      </p:to>
                                    </p:set>
                                    <p:animEffect transition="in" filter="wipe(right)">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11268"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11269"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2304D1B2-FCFB-47FF-9729-B56EB152D928}" type="slidenum">
              <a:rPr lang="en-US" sz="900"/>
              <a:pPr algn="r" eaLnBrk="0" hangingPunct="0">
                <a:lnSpc>
                  <a:spcPct val="85000"/>
                </a:lnSpc>
                <a:spcBef>
                  <a:spcPct val="20000"/>
                </a:spcBef>
              </a:pPr>
              <a:t>21</a:t>
            </a:fld>
            <a:endParaRPr lang="en-US" sz="900"/>
          </a:p>
        </p:txBody>
      </p:sp>
      <p:sp>
        <p:nvSpPr>
          <p:cNvPr id="11270" name="Rectangle 7"/>
          <p:cNvSpPr>
            <a:spLocks noGrp="1" noChangeArrowheads="1"/>
          </p:cNvSpPr>
          <p:nvPr>
            <p:ph type="title" idx="4294967295"/>
          </p:nvPr>
        </p:nvSpPr>
        <p:spPr>
          <a:xfrm>
            <a:off x="103236" y="102934"/>
            <a:ext cx="7400925" cy="860425"/>
          </a:xfrm>
        </p:spPr>
        <p:txBody>
          <a:bodyPr/>
          <a:lstStyle/>
          <a:p>
            <a:r>
              <a:rPr lang="en-US" sz="3200" dirty="0" smtClean="0"/>
              <a:t>Average Hourly Wage of All Private Workers, Mar. 2006—April 2015</a:t>
            </a:r>
            <a:endParaRPr lang="en-US" dirty="0" smtClean="0"/>
          </a:p>
        </p:txBody>
      </p:sp>
      <p:sp>
        <p:nvSpPr>
          <p:cNvPr id="11271" name="Text Box 5"/>
          <p:cNvSpPr txBox="1">
            <a:spLocks noChangeArrowheads="1"/>
          </p:cNvSpPr>
          <p:nvPr/>
        </p:nvSpPr>
        <p:spPr bwMode="auto">
          <a:xfrm>
            <a:off x="-58992" y="6133060"/>
            <a:ext cx="8724900" cy="798680"/>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smtClean="0"/>
              <a:t>*Seasonally </a:t>
            </a:r>
            <a:r>
              <a:rPr lang="en-US" sz="1100" dirty="0"/>
              <a:t>adjusted</a:t>
            </a:r>
          </a:p>
          <a:p>
            <a:pPr eaLnBrk="0" hangingPunct="0">
              <a:lnSpc>
                <a:spcPct val="85000"/>
              </a:lnSpc>
              <a:spcBef>
                <a:spcPct val="25000"/>
              </a:spcBef>
              <a:buClr>
                <a:schemeClr val="accent2"/>
              </a:buClr>
              <a:buFont typeface="Wingdings" pitchFamily="2" charset="2"/>
              <a:buNone/>
            </a:pPr>
            <a:r>
              <a:rPr lang="en-US" sz="1100" dirty="0"/>
              <a:t>Note: Recessions indicated by gray shaded columns.</a:t>
            </a:r>
          </a:p>
          <a:p>
            <a:pPr eaLnBrk="0" hangingPunct="0">
              <a:lnSpc>
                <a:spcPct val="85000"/>
              </a:lnSpc>
              <a:spcBef>
                <a:spcPct val="25000"/>
              </a:spcBef>
              <a:buClr>
                <a:schemeClr val="accent2"/>
              </a:buClr>
              <a:buFont typeface="Wingdings" pitchFamily="2" charset="2"/>
              <a:buNone/>
            </a:pPr>
            <a:r>
              <a:rPr lang="en-US" sz="1100" dirty="0"/>
              <a:t>Sources: US Bureau of Labor </a:t>
            </a:r>
            <a:r>
              <a:rPr lang="en-US" sz="1100" dirty="0" smtClean="0"/>
              <a:t>Statistics at  </a:t>
            </a:r>
            <a:r>
              <a:rPr lang="en-US" sz="1100" dirty="0" smtClean="0">
                <a:hlinkClick r:id="rId4"/>
              </a:rPr>
              <a:t>http://www.bls.gov/data/#employment</a:t>
            </a:r>
            <a:r>
              <a:rPr lang="en-US" sz="1100" dirty="0" smtClean="0"/>
              <a:t>;   </a:t>
            </a:r>
            <a:r>
              <a:rPr lang="en-US" sz="1100" dirty="0"/>
              <a:t>National Bureau of Economic Research (recession dates); Insurance Information </a:t>
            </a:r>
            <a:r>
              <a:rPr lang="en-US" sz="1100" dirty="0" smtClean="0"/>
              <a:t>Institute.</a:t>
            </a:r>
            <a:endParaRPr lang="en-US" sz="1100" dirty="0"/>
          </a:p>
        </p:txBody>
      </p:sp>
      <p:graphicFrame>
        <p:nvGraphicFramePr>
          <p:cNvPr id="11266" name="Object 8"/>
          <p:cNvGraphicFramePr>
            <a:graphicFrameLocks noChangeAspect="1"/>
          </p:cNvGraphicFramePr>
          <p:nvPr>
            <p:extLst/>
          </p:nvPr>
        </p:nvGraphicFramePr>
        <p:xfrm>
          <a:off x="377825" y="1371805"/>
          <a:ext cx="8343900" cy="4838700"/>
        </p:xfrm>
        <a:graphic>
          <a:graphicData uri="http://schemas.openxmlformats.org/presentationml/2006/ole">
            <mc:AlternateContent xmlns:mc="http://schemas.openxmlformats.org/markup-compatibility/2006">
              <mc:Choice xmlns:v="urn:schemas-microsoft-com:vml" Requires="v">
                <p:oleObj spid="_x0000_s28248158" name="Chart" r:id="rId5" imgW="8343822" imgH="4381583" progId="MSGraph.Chart.8">
                  <p:embed followColorScheme="full"/>
                </p:oleObj>
              </mc:Choice>
              <mc:Fallback>
                <p:oleObj name="Chart" r:id="rId5" imgW="8343822" imgH="4381583" progId="MSGraph.Chart.8">
                  <p:embed followColorScheme="full"/>
                  <p:pic>
                    <p:nvPicPr>
                      <p:cNvPr id="0" name=""/>
                      <p:cNvPicPr>
                        <a:picLocks noChangeAspect="1" noChangeArrowheads="1"/>
                      </p:cNvPicPr>
                      <p:nvPr/>
                    </p:nvPicPr>
                    <p:blipFill>
                      <a:blip r:embed="rId6"/>
                      <a:srcRect/>
                      <a:stretch>
                        <a:fillRect/>
                      </a:stretch>
                    </p:blipFill>
                    <p:spPr bwMode="gray">
                      <a:xfrm>
                        <a:off x="377825" y="1371805"/>
                        <a:ext cx="8343900" cy="483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AutoShape 7"/>
          <p:cNvSpPr>
            <a:spLocks noChangeArrowheads="1"/>
          </p:cNvSpPr>
          <p:nvPr/>
        </p:nvSpPr>
        <p:spPr bwMode="blackWhite">
          <a:xfrm>
            <a:off x="5535561" y="3726426"/>
            <a:ext cx="2949679" cy="1430589"/>
          </a:xfrm>
          <a:prstGeom prst="wedgeRectCallout">
            <a:avLst>
              <a:gd name="adj1" fmla="val 51825"/>
              <a:gd name="adj2" fmla="val -142067"/>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defRPr/>
            </a:pPr>
            <a:r>
              <a:rPr lang="en-US" b="1" dirty="0" smtClean="0">
                <a:solidFill>
                  <a:schemeClr val="bg1"/>
                </a:solidFill>
              </a:rPr>
              <a:t>The average hourly wage was $24.87 in Apri</a:t>
            </a:r>
            <a:r>
              <a:rPr lang="en-US" b="1" dirty="0">
                <a:solidFill>
                  <a:schemeClr val="bg1"/>
                </a:solidFill>
              </a:rPr>
              <a:t>l</a:t>
            </a:r>
            <a:r>
              <a:rPr lang="en-US" b="1" dirty="0" smtClean="0">
                <a:solidFill>
                  <a:schemeClr val="bg1"/>
                </a:solidFill>
              </a:rPr>
              <a:t> 2015, up 17.2% from $21.22 when the recession began in Dec. 2007</a:t>
            </a:r>
            <a:endParaRPr lang="en-US" b="1" dirty="0">
              <a:solidFill>
                <a:schemeClr val="bg1"/>
              </a:solidFill>
              <a:latin typeface="Arial" pitchFamily="34" charset="0"/>
            </a:endParaRPr>
          </a:p>
        </p:txBody>
      </p:sp>
      <p:sp>
        <p:nvSpPr>
          <p:cNvPr id="10" name="AutoShape 6"/>
          <p:cNvSpPr>
            <a:spLocks noChangeArrowheads="1"/>
          </p:cNvSpPr>
          <p:nvPr/>
        </p:nvSpPr>
        <p:spPr bwMode="blackWhite">
          <a:xfrm>
            <a:off x="1438275" y="4033190"/>
            <a:ext cx="2551471" cy="1075330"/>
          </a:xfrm>
          <a:prstGeom prst="wedgeRectCallout">
            <a:avLst>
              <a:gd name="adj1" fmla="val 22876"/>
              <a:gd name="adj2" fmla="val -117778"/>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smtClean="0">
                <a:solidFill>
                  <a:schemeClr val="bg1"/>
                </a:solidFill>
              </a:rPr>
              <a:t>Wage gains continued during the recession, despite massive job losses</a:t>
            </a:r>
            <a:endParaRPr lang="en-US" b="1" dirty="0">
              <a:solidFill>
                <a:schemeClr val="bg1"/>
              </a:solidFill>
            </a:endParaRPr>
          </a:p>
        </p:txBody>
      </p:sp>
      <p:sp>
        <p:nvSpPr>
          <p:cNvPr id="11" name="Rectangle 7"/>
          <p:cNvSpPr>
            <a:spLocks noChangeArrowheads="1"/>
          </p:cNvSpPr>
          <p:nvPr/>
        </p:nvSpPr>
        <p:spPr bwMode="black">
          <a:xfrm>
            <a:off x="280219" y="1187875"/>
            <a:ext cx="8221662"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dirty="0" smtClean="0">
                <a:solidFill>
                  <a:srgbClr val="225A7A"/>
                </a:solidFill>
              </a:rPr>
              <a:t>(Hourly Wage)</a:t>
            </a:r>
            <a:endParaRPr lang="en-US" sz="1600" b="1" dirty="0">
              <a:solidFill>
                <a:srgbClr val="225A7A"/>
              </a:solidFill>
            </a:endParaRPr>
          </a:p>
        </p:txBody>
      </p:sp>
    </p:spTree>
    <p:extLst>
      <p:ext uri="{BB962C8B-B14F-4D97-AF65-F5344CB8AC3E}">
        <p14:creationId xmlns:p14="http://schemas.microsoft.com/office/powerpoint/2010/main" val="209129390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70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par>
                          <p:cTn id="8" fill="hold">
                            <p:stCondLst>
                              <p:cond delay="1200"/>
                            </p:stCondLst>
                            <p:childTnLst>
                              <p:par>
                                <p:cTn id="9" presetID="22" presetClass="entr" presetSubtype="2" fill="hold" grpId="0" nodeType="afterEffect">
                                  <p:stCondLst>
                                    <p:cond delay="1000"/>
                                  </p:stCondLst>
                                  <p:childTnLst>
                                    <p:set>
                                      <p:cBhvr>
                                        <p:cTn id="10" dur="1" fill="hold">
                                          <p:stCondLst>
                                            <p:cond delay="0"/>
                                          </p:stCondLst>
                                        </p:cTn>
                                        <p:tgtEl>
                                          <p:spTgt spid="10"/>
                                        </p:tgtEl>
                                        <p:attrNameLst>
                                          <p:attrName>style.visibility</p:attrName>
                                        </p:attrNameLst>
                                      </p:cBhvr>
                                      <p:to>
                                        <p:strVal val="visible"/>
                                      </p:to>
                                    </p:set>
                                    <p:animEffect transition="in" filter="wipe(right)">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11817" name="Object 9"/>
          <p:cNvGraphicFramePr>
            <a:graphicFrameLocks noChangeAspect="1"/>
          </p:cNvGraphicFramePr>
          <p:nvPr>
            <p:extLst/>
          </p:nvPr>
        </p:nvGraphicFramePr>
        <p:xfrm>
          <a:off x="444500" y="1336263"/>
          <a:ext cx="8401050" cy="4191000"/>
        </p:xfrm>
        <a:graphic>
          <a:graphicData uri="http://schemas.openxmlformats.org/presentationml/2006/ole">
            <mc:AlternateContent xmlns:mc="http://schemas.openxmlformats.org/markup-compatibility/2006">
              <mc:Choice xmlns:v="urn:schemas-microsoft-com:vml" Requires="v">
                <p:oleObj spid="_x0000_s28312590" name="Chart" r:id="rId4" imgW="8410399" imgH="3581345" progId="MSGraph.Chart.8">
                  <p:embed followColorScheme="full"/>
                </p:oleObj>
              </mc:Choice>
              <mc:Fallback>
                <p:oleObj name="Chart" r:id="rId4" imgW="8410399" imgH="3581345" progId="MSGraph.Chart.8">
                  <p:embed followColorScheme="full"/>
                  <p:pic>
                    <p:nvPicPr>
                      <p:cNvPr id="0" name=""/>
                      <p:cNvPicPr>
                        <a:picLocks noChangeAspect="1" noChangeArrowheads="1"/>
                      </p:cNvPicPr>
                      <p:nvPr/>
                    </p:nvPicPr>
                    <p:blipFill>
                      <a:blip r:embed="rId5"/>
                      <a:srcRect/>
                      <a:stretch>
                        <a:fillRect/>
                      </a:stretch>
                    </p:blipFill>
                    <p:spPr bwMode="gray">
                      <a:xfrm>
                        <a:off x="444500" y="1336263"/>
                        <a:ext cx="8401050" cy="419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1" name="Rectangle 105"/>
          <p:cNvSpPr>
            <a:spLocks noGrp="1" noChangeArrowheads="1"/>
          </p:cNvSpPr>
          <p:nvPr>
            <p:ph type="dt" sz="quarter" idx="10"/>
          </p:nvPr>
        </p:nvSpPr>
        <p:spPr/>
        <p:txBody>
          <a:bodyPr/>
          <a:lstStyle/>
          <a:p>
            <a:pPr>
              <a:defRPr/>
            </a:pPr>
            <a:r>
              <a:rPr lang="en-US" smtClean="0"/>
              <a:t>12/01/09 - 9pm</a:t>
            </a:r>
          </a:p>
        </p:txBody>
      </p:sp>
      <p:sp>
        <p:nvSpPr>
          <p:cNvPr id="14341" name="Rectangle 110"/>
          <p:cNvSpPr>
            <a:spLocks noGrp="1" noChangeArrowheads="1"/>
          </p:cNvSpPr>
          <p:nvPr>
            <p:ph type="sldNum" sz="quarter" idx="12"/>
          </p:nvPr>
        </p:nvSpPr>
        <p:spPr>
          <a:noFill/>
        </p:spPr>
        <p:txBody>
          <a:bodyPr/>
          <a:lstStyle/>
          <a:p>
            <a:fld id="{602DEC48-124F-471B-8295-5E8460B7D313}" type="slidenum">
              <a:rPr lang="en-US" smtClean="0">
                <a:cs typeface="Arial" charset="0"/>
              </a:rPr>
              <a:pPr/>
              <a:t>22</a:t>
            </a:fld>
            <a:endParaRPr lang="en-US" smtClean="0">
              <a:cs typeface="Arial" charset="0"/>
            </a:endParaRPr>
          </a:p>
        </p:txBody>
      </p:sp>
      <p:sp>
        <p:nvSpPr>
          <p:cNvPr id="14342" name="Rectangle 15"/>
          <p:cNvSpPr>
            <a:spLocks noChangeArrowheads="1"/>
          </p:cNvSpPr>
          <p:nvPr/>
        </p:nvSpPr>
        <p:spPr bwMode="black">
          <a:xfrm>
            <a:off x="233363" y="1047750"/>
            <a:ext cx="8796337" cy="222250"/>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a:solidFill>
                  <a:srgbClr val="225A7A"/>
                </a:solidFill>
              </a:rPr>
              <a:t>Payroll Base*                                                                                                                   WC NWP</a:t>
            </a:r>
          </a:p>
        </p:txBody>
      </p:sp>
      <p:sp>
        <p:nvSpPr>
          <p:cNvPr id="14343" name="Rectangle 14"/>
          <p:cNvSpPr>
            <a:spLocks noGrp="1" noChangeArrowheads="1"/>
          </p:cNvSpPr>
          <p:nvPr>
            <p:ph type="title"/>
          </p:nvPr>
        </p:nvSpPr>
        <p:spPr>
          <a:xfrm>
            <a:off x="147638" y="107950"/>
            <a:ext cx="7483475" cy="923925"/>
          </a:xfrm>
        </p:spPr>
        <p:txBody>
          <a:bodyPr/>
          <a:lstStyle/>
          <a:p>
            <a:r>
              <a:rPr lang="en-US" dirty="0" smtClean="0"/>
              <a:t>Payroll vs. Workers Comp Net Written Premiums, 1990-2014P</a:t>
            </a:r>
          </a:p>
        </p:txBody>
      </p:sp>
      <p:sp>
        <p:nvSpPr>
          <p:cNvPr id="14344" name="Rectangle 3"/>
          <p:cNvSpPr>
            <a:spLocks noChangeArrowheads="1"/>
          </p:cNvSpPr>
          <p:nvPr/>
        </p:nvSpPr>
        <p:spPr bwMode="auto">
          <a:xfrm>
            <a:off x="0" y="6389688"/>
            <a:ext cx="8772525" cy="468312"/>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*Private employment;  Shaded areas indicate recessions. </a:t>
            </a:r>
            <a:r>
              <a:rPr lang="en-US" sz="1100" dirty="0" smtClean="0"/>
              <a:t>WC </a:t>
            </a:r>
            <a:r>
              <a:rPr lang="en-US" sz="1100" dirty="0"/>
              <a:t>premiums for </a:t>
            </a:r>
            <a:r>
              <a:rPr lang="en-US" sz="1100" dirty="0" smtClean="0"/>
              <a:t>2014 are from NCCI.</a:t>
            </a:r>
            <a:endParaRPr lang="en-US" sz="1100" dirty="0"/>
          </a:p>
          <a:p>
            <a:pPr eaLnBrk="0" hangingPunct="0">
              <a:lnSpc>
                <a:spcPct val="85000"/>
              </a:lnSpc>
              <a:spcBef>
                <a:spcPct val="25000"/>
              </a:spcBef>
              <a:buClr>
                <a:schemeClr val="accent2"/>
              </a:buClr>
              <a:buFont typeface="Wingdings" pitchFamily="2" charset="2"/>
              <a:buNone/>
            </a:pPr>
            <a:r>
              <a:rPr lang="en-US" sz="1100" dirty="0"/>
              <a:t>Sources: NBER (recessions); Federal Reserve Bank of St. Louis at </a:t>
            </a:r>
            <a:r>
              <a:rPr lang="en-US" sz="1100" dirty="0">
                <a:hlinkClick r:id="rId6"/>
              </a:rPr>
              <a:t>http://research.stlouisfed.org/fred2/series/WASCUR</a:t>
            </a:r>
            <a:r>
              <a:rPr lang="en-US" sz="1100" dirty="0"/>
              <a:t> ; NCCI; I.I.I.</a:t>
            </a:r>
          </a:p>
        </p:txBody>
      </p:sp>
      <p:sp>
        <p:nvSpPr>
          <p:cNvPr id="1911821" name="Rectangle 13"/>
          <p:cNvSpPr>
            <a:spLocks noChangeArrowheads="1"/>
          </p:cNvSpPr>
          <p:nvPr/>
        </p:nvSpPr>
        <p:spPr bwMode="blackWhite">
          <a:xfrm>
            <a:off x="428625" y="5636672"/>
            <a:ext cx="8405812" cy="557212"/>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b="1" dirty="0" smtClean="0">
                <a:solidFill>
                  <a:srgbClr val="FFFFFF"/>
                </a:solidFill>
              </a:rPr>
              <a:t>Continued </a:t>
            </a:r>
            <a:r>
              <a:rPr lang="en-US" b="1" dirty="0">
                <a:solidFill>
                  <a:srgbClr val="FFFFFF"/>
                </a:solidFill>
              </a:rPr>
              <a:t>P</a:t>
            </a:r>
            <a:r>
              <a:rPr lang="en-US" b="1" dirty="0" smtClean="0">
                <a:solidFill>
                  <a:srgbClr val="FFFFFF"/>
                </a:solidFill>
              </a:rPr>
              <a:t>ayroll </a:t>
            </a:r>
            <a:r>
              <a:rPr lang="en-US" b="1" dirty="0">
                <a:solidFill>
                  <a:srgbClr val="FFFFFF"/>
                </a:solidFill>
              </a:rPr>
              <a:t>G</a:t>
            </a:r>
            <a:r>
              <a:rPr lang="en-US" b="1" dirty="0" smtClean="0">
                <a:solidFill>
                  <a:srgbClr val="FFFFFF"/>
                </a:solidFill>
              </a:rPr>
              <a:t>rowth </a:t>
            </a:r>
            <a:r>
              <a:rPr lang="en-US" b="1" dirty="0">
                <a:solidFill>
                  <a:srgbClr val="FFFFFF"/>
                </a:solidFill>
              </a:rPr>
              <a:t>and </a:t>
            </a:r>
            <a:r>
              <a:rPr lang="en-US" b="1" dirty="0" smtClean="0">
                <a:solidFill>
                  <a:srgbClr val="FFFFFF"/>
                </a:solidFill>
              </a:rPr>
              <a:t>Rate Gains Suggest </a:t>
            </a:r>
            <a:r>
              <a:rPr lang="en-US" b="1" dirty="0">
                <a:solidFill>
                  <a:srgbClr val="FFFFFF"/>
                </a:solidFill>
              </a:rPr>
              <a:t>WC NWP </a:t>
            </a:r>
            <a:r>
              <a:rPr lang="en-US" b="1" dirty="0" smtClean="0">
                <a:solidFill>
                  <a:srgbClr val="FFFFFF"/>
                </a:solidFill>
              </a:rPr>
              <a:t>Will </a:t>
            </a:r>
            <a:r>
              <a:rPr lang="en-US" b="1" dirty="0">
                <a:solidFill>
                  <a:srgbClr val="FFFFFF"/>
                </a:solidFill>
              </a:rPr>
              <a:t>G</a:t>
            </a:r>
            <a:r>
              <a:rPr lang="en-US" b="1" dirty="0" smtClean="0">
                <a:solidFill>
                  <a:srgbClr val="FFFFFF"/>
                </a:solidFill>
              </a:rPr>
              <a:t>row </a:t>
            </a:r>
            <a:r>
              <a:rPr lang="en-US" b="1" dirty="0">
                <a:solidFill>
                  <a:srgbClr val="FFFFFF"/>
                </a:solidFill>
              </a:rPr>
              <a:t>A</a:t>
            </a:r>
            <a:r>
              <a:rPr lang="en-US" b="1" dirty="0" smtClean="0">
                <a:solidFill>
                  <a:srgbClr val="FFFFFF"/>
                </a:solidFill>
              </a:rPr>
              <a:t>gain </a:t>
            </a:r>
            <a:r>
              <a:rPr lang="en-US" b="1" dirty="0">
                <a:solidFill>
                  <a:srgbClr val="FFFFFF"/>
                </a:solidFill>
              </a:rPr>
              <a:t>in </a:t>
            </a:r>
            <a:r>
              <a:rPr lang="en-US" b="1" dirty="0" smtClean="0">
                <a:solidFill>
                  <a:srgbClr val="FFFFFF"/>
                </a:solidFill>
              </a:rPr>
              <a:t>2015</a:t>
            </a:r>
            <a:endParaRPr lang="en-US" b="1" dirty="0">
              <a:solidFill>
                <a:srgbClr val="FFFFFF"/>
              </a:solidFill>
            </a:endParaRPr>
          </a:p>
        </p:txBody>
      </p:sp>
      <p:sp>
        <p:nvSpPr>
          <p:cNvPr id="14346" name="Text Box 7"/>
          <p:cNvSpPr txBox="1">
            <a:spLocks noChangeArrowheads="1"/>
          </p:cNvSpPr>
          <p:nvPr/>
        </p:nvSpPr>
        <p:spPr bwMode="auto">
          <a:xfrm>
            <a:off x="1254331" y="1952625"/>
            <a:ext cx="641350" cy="182563"/>
          </a:xfrm>
          <a:prstGeom prst="rect">
            <a:avLst/>
          </a:prstGeom>
          <a:noFill/>
          <a:ln w="12700">
            <a:noFill/>
            <a:miter lim="800000"/>
            <a:headEnd type="none" w="sm" len="sm"/>
            <a:tailEnd type="none" w="sm" len="sm"/>
          </a:ln>
        </p:spPr>
        <p:txBody>
          <a:bodyPr wrap="none" lIns="0" tIns="0" rIns="0" bIns="0" anchor="ctr">
            <a:spAutoFit/>
          </a:bodyPr>
          <a:lstStyle/>
          <a:p>
            <a:pPr algn="ctr" eaLnBrk="0" hangingPunct="0">
              <a:spcBef>
                <a:spcPct val="50000"/>
              </a:spcBef>
            </a:pPr>
            <a:r>
              <a:rPr lang="en-US" sz="1200" b="1" dirty="0"/>
              <a:t>7/90-3/91</a:t>
            </a:r>
          </a:p>
        </p:txBody>
      </p:sp>
      <p:sp>
        <p:nvSpPr>
          <p:cNvPr id="14347" name="Text Box 10"/>
          <p:cNvSpPr txBox="1">
            <a:spLocks noChangeArrowheads="1"/>
          </p:cNvSpPr>
          <p:nvPr/>
        </p:nvSpPr>
        <p:spPr bwMode="auto">
          <a:xfrm>
            <a:off x="4317297" y="1952625"/>
            <a:ext cx="725488" cy="182563"/>
          </a:xfrm>
          <a:prstGeom prst="rect">
            <a:avLst/>
          </a:prstGeom>
          <a:noFill/>
          <a:ln w="12700">
            <a:noFill/>
            <a:miter lim="800000"/>
            <a:headEnd type="none" w="sm" len="sm"/>
            <a:tailEnd type="none" w="sm" len="sm"/>
          </a:ln>
        </p:spPr>
        <p:txBody>
          <a:bodyPr wrap="none" lIns="0" tIns="0" rIns="0" bIns="0" anchor="ctr">
            <a:spAutoFit/>
          </a:bodyPr>
          <a:lstStyle/>
          <a:p>
            <a:pPr algn="ctr" eaLnBrk="0" hangingPunct="0">
              <a:spcBef>
                <a:spcPct val="50000"/>
              </a:spcBef>
            </a:pPr>
            <a:r>
              <a:rPr lang="en-US" sz="1200" b="1" dirty="0"/>
              <a:t>3/01-11/01</a:t>
            </a:r>
          </a:p>
        </p:txBody>
      </p:sp>
      <p:sp>
        <p:nvSpPr>
          <p:cNvPr id="14348" name="Rectangle 16"/>
          <p:cNvSpPr>
            <a:spLocks noChangeArrowheads="1"/>
          </p:cNvSpPr>
          <p:nvPr/>
        </p:nvSpPr>
        <p:spPr bwMode="auto">
          <a:xfrm>
            <a:off x="1353245" y="2113884"/>
            <a:ext cx="262756" cy="2900568"/>
          </a:xfrm>
          <a:prstGeom prst="rect">
            <a:avLst/>
          </a:prstGeom>
          <a:solidFill>
            <a:srgbClr val="225A7A">
              <a:alpha val="23921"/>
            </a:srgbClr>
          </a:solidFill>
          <a:ln w="12700" algn="ctr">
            <a:noFill/>
            <a:miter lim="800000"/>
            <a:headEnd/>
            <a:tailEnd/>
          </a:ln>
        </p:spPr>
        <p:txBody>
          <a:bodyPr wrap="none" anchor="ctr"/>
          <a:lstStyle/>
          <a:p>
            <a:endParaRPr lang="en-US"/>
          </a:p>
        </p:txBody>
      </p:sp>
      <p:sp>
        <p:nvSpPr>
          <p:cNvPr id="14349" name="Rectangle 17"/>
          <p:cNvSpPr>
            <a:spLocks noChangeArrowheads="1"/>
          </p:cNvSpPr>
          <p:nvPr/>
        </p:nvSpPr>
        <p:spPr bwMode="auto">
          <a:xfrm>
            <a:off x="4402446" y="2093912"/>
            <a:ext cx="143839" cy="2950035"/>
          </a:xfrm>
          <a:prstGeom prst="rect">
            <a:avLst/>
          </a:prstGeom>
          <a:solidFill>
            <a:srgbClr val="225A7A">
              <a:alpha val="23921"/>
            </a:srgbClr>
          </a:solidFill>
          <a:ln w="12700" algn="ctr">
            <a:noFill/>
            <a:miter lim="800000"/>
            <a:headEnd/>
            <a:tailEnd/>
          </a:ln>
        </p:spPr>
        <p:txBody>
          <a:bodyPr wrap="none" anchor="ctr"/>
          <a:lstStyle/>
          <a:p>
            <a:endParaRPr lang="en-US"/>
          </a:p>
        </p:txBody>
      </p:sp>
      <p:sp>
        <p:nvSpPr>
          <p:cNvPr id="14350" name="Rectangle 18"/>
          <p:cNvSpPr>
            <a:spLocks noChangeArrowheads="1"/>
          </p:cNvSpPr>
          <p:nvPr/>
        </p:nvSpPr>
        <p:spPr bwMode="auto">
          <a:xfrm>
            <a:off x="6236696" y="2073020"/>
            <a:ext cx="511164" cy="2956179"/>
          </a:xfrm>
          <a:prstGeom prst="rect">
            <a:avLst/>
          </a:prstGeom>
          <a:solidFill>
            <a:srgbClr val="225A7A">
              <a:alpha val="23921"/>
            </a:srgbClr>
          </a:solidFill>
          <a:ln w="12700" algn="ctr">
            <a:noFill/>
            <a:miter lim="800000"/>
            <a:headEnd/>
            <a:tailEnd/>
          </a:ln>
        </p:spPr>
        <p:txBody>
          <a:bodyPr wrap="none" anchor="ctr"/>
          <a:lstStyle/>
          <a:p>
            <a:endParaRPr lang="en-US"/>
          </a:p>
        </p:txBody>
      </p:sp>
      <p:sp>
        <p:nvSpPr>
          <p:cNvPr id="14351" name="Text Box 10"/>
          <p:cNvSpPr txBox="1">
            <a:spLocks noChangeArrowheads="1"/>
          </p:cNvSpPr>
          <p:nvPr/>
        </p:nvSpPr>
        <p:spPr bwMode="auto">
          <a:xfrm>
            <a:off x="6137391" y="1817944"/>
            <a:ext cx="733425" cy="185738"/>
          </a:xfrm>
          <a:prstGeom prst="rect">
            <a:avLst/>
          </a:prstGeom>
          <a:noFill/>
          <a:ln w="12700">
            <a:noFill/>
            <a:miter lim="800000"/>
            <a:headEnd type="none" w="sm" len="sm"/>
            <a:tailEnd type="none" w="sm" len="sm"/>
          </a:ln>
        </p:spPr>
        <p:txBody>
          <a:bodyPr wrap="none" lIns="0" tIns="0" rIns="0" bIns="0" anchor="ctr">
            <a:spAutoFit/>
          </a:bodyPr>
          <a:lstStyle/>
          <a:p>
            <a:pPr algn="ctr" eaLnBrk="0" hangingPunct="0">
              <a:spcBef>
                <a:spcPct val="50000"/>
              </a:spcBef>
            </a:pPr>
            <a:r>
              <a:rPr lang="en-US" sz="1200" b="1" dirty="0"/>
              <a:t>12/07-6/09</a:t>
            </a:r>
          </a:p>
        </p:txBody>
      </p:sp>
      <p:sp>
        <p:nvSpPr>
          <p:cNvPr id="14352" name="Rectangle 15"/>
          <p:cNvSpPr>
            <a:spLocks noChangeArrowheads="1"/>
          </p:cNvSpPr>
          <p:nvPr/>
        </p:nvSpPr>
        <p:spPr bwMode="black">
          <a:xfrm>
            <a:off x="185738" y="1247775"/>
            <a:ext cx="8796337" cy="222250"/>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dirty="0">
                <a:solidFill>
                  <a:srgbClr val="225A7A"/>
                </a:solidFill>
              </a:rPr>
              <a:t>$Billions                                                                                                                            $Billions</a:t>
            </a:r>
          </a:p>
        </p:txBody>
      </p:sp>
      <p:sp>
        <p:nvSpPr>
          <p:cNvPr id="17" name="AutoShape 14"/>
          <p:cNvSpPr>
            <a:spLocks noChangeArrowheads="1"/>
          </p:cNvSpPr>
          <p:nvPr/>
        </p:nvSpPr>
        <p:spPr bwMode="blackWhite">
          <a:xfrm>
            <a:off x="2232025" y="2281238"/>
            <a:ext cx="1895475" cy="946150"/>
          </a:xfrm>
          <a:prstGeom prst="wedgeRectCallout">
            <a:avLst>
              <a:gd name="adj1" fmla="val 141823"/>
              <a:gd name="adj2" fmla="val -46186"/>
            </a:avLst>
          </a:prstGeom>
          <a:solidFill>
            <a:schemeClr val="accent2"/>
          </a:solidFill>
          <a:ln w="28575" algn="ctr">
            <a:no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dirty="0">
                <a:solidFill>
                  <a:schemeClr val="bg1"/>
                </a:solidFill>
              </a:rPr>
              <a:t>WC premium volume dropped two years before the recession began</a:t>
            </a:r>
          </a:p>
        </p:txBody>
      </p:sp>
      <p:sp>
        <p:nvSpPr>
          <p:cNvPr id="18" name="AutoShape 38"/>
          <p:cNvSpPr>
            <a:spLocks noChangeArrowheads="1"/>
          </p:cNvSpPr>
          <p:nvPr/>
        </p:nvSpPr>
        <p:spPr bwMode="blackWhite">
          <a:xfrm>
            <a:off x="4513997" y="3430182"/>
            <a:ext cx="1882775" cy="1366837"/>
          </a:xfrm>
          <a:prstGeom prst="wedgeRectCallout">
            <a:avLst>
              <a:gd name="adj1" fmla="val 75206"/>
              <a:gd name="adj2" fmla="val -13753"/>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dirty="0">
                <a:solidFill>
                  <a:schemeClr val="bg1"/>
                </a:solidFill>
              </a:rPr>
              <a:t>WC net premiums written were down $14B or 29.3% to $33.8B in 2010 after peaking at $47.8B in 2005</a:t>
            </a:r>
          </a:p>
        </p:txBody>
      </p:sp>
    </p:spTree>
    <p:extLst>
      <p:ext uri="{BB962C8B-B14F-4D97-AF65-F5344CB8AC3E}">
        <p14:creationId xmlns:p14="http://schemas.microsoft.com/office/powerpoint/2010/main" val="17261211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500"/>
                                  </p:stCondLst>
                                  <p:childTnLst>
                                    <p:set>
                                      <p:cBhvr>
                                        <p:cTn id="6" dur="1" fill="hold">
                                          <p:stCondLst>
                                            <p:cond delay="0"/>
                                          </p:stCondLst>
                                        </p:cTn>
                                        <p:tgtEl>
                                          <p:spTgt spid="1911817"/>
                                        </p:tgtEl>
                                        <p:attrNameLst>
                                          <p:attrName>style.visibility</p:attrName>
                                        </p:attrNameLst>
                                      </p:cBhvr>
                                      <p:to>
                                        <p:strVal val="visible"/>
                                      </p:to>
                                    </p:set>
                                    <p:animEffect transition="in" filter="wipe(left)">
                                      <p:cBhvr>
                                        <p:cTn id="7" dur="1000"/>
                                        <p:tgtEl>
                                          <p:spTgt spid="19118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500"/>
                                  </p:stCondLst>
                                  <p:childTnLst>
                                    <p:set>
                                      <p:cBhvr>
                                        <p:cTn id="11" dur="1" fill="hold">
                                          <p:stCondLst>
                                            <p:cond delay="0"/>
                                          </p:stCondLst>
                                        </p:cTn>
                                        <p:tgtEl>
                                          <p:spTgt spid="1911817"/>
                                        </p:tgtEl>
                                        <p:attrNameLst>
                                          <p:attrName>style.visibility</p:attrName>
                                        </p:attrNameLst>
                                      </p:cBhvr>
                                      <p:to>
                                        <p:strVal val="visible"/>
                                      </p:to>
                                    </p:set>
                                    <p:animEffect transition="in" filter="wipe(left)">
                                      <p:cBhvr>
                                        <p:cTn id="12" dur="1000"/>
                                        <p:tgtEl>
                                          <p:spTgt spid="1911817"/>
                                        </p:tgtEl>
                                      </p:cBhvr>
                                    </p:animEffect>
                                  </p:childTnLst>
                                </p:cTn>
                              </p:par>
                            </p:childTnLst>
                          </p:cTn>
                        </p:par>
                        <p:par>
                          <p:cTn id="13" fill="hold">
                            <p:stCondLst>
                              <p:cond delay="1500"/>
                            </p:stCondLst>
                            <p:childTnLst>
                              <p:par>
                                <p:cTn id="14" presetID="23" presetClass="entr" presetSubtype="16" fill="hold" grpId="0" nodeType="afterEffect">
                                  <p:stCondLst>
                                    <p:cond delay="500"/>
                                  </p:stCondLst>
                                  <p:childTnLst>
                                    <p:set>
                                      <p:cBhvr>
                                        <p:cTn id="15" dur="1" fill="hold">
                                          <p:stCondLst>
                                            <p:cond delay="0"/>
                                          </p:stCondLst>
                                        </p:cTn>
                                        <p:tgtEl>
                                          <p:spTgt spid="1911821"/>
                                        </p:tgtEl>
                                        <p:attrNameLst>
                                          <p:attrName>style.visibility</p:attrName>
                                        </p:attrNameLst>
                                      </p:cBhvr>
                                      <p:to>
                                        <p:strVal val="visible"/>
                                      </p:to>
                                    </p:set>
                                    <p:anim calcmode="lin" valueType="num">
                                      <p:cBhvr>
                                        <p:cTn id="16" dur="500" fill="hold"/>
                                        <p:tgtEl>
                                          <p:spTgt spid="1911821"/>
                                        </p:tgtEl>
                                        <p:attrNameLst>
                                          <p:attrName>ppt_w</p:attrName>
                                        </p:attrNameLst>
                                      </p:cBhvr>
                                      <p:tavLst>
                                        <p:tav tm="0">
                                          <p:val>
                                            <p:fltVal val="0"/>
                                          </p:val>
                                        </p:tav>
                                        <p:tav tm="100000">
                                          <p:val>
                                            <p:strVal val="#ppt_w"/>
                                          </p:val>
                                        </p:tav>
                                      </p:tavLst>
                                    </p:anim>
                                    <p:anim calcmode="lin" valueType="num">
                                      <p:cBhvr>
                                        <p:cTn id="17" dur="500" fill="hold"/>
                                        <p:tgtEl>
                                          <p:spTgt spid="1911821"/>
                                        </p:tgtEl>
                                        <p:attrNameLst>
                                          <p:attrName>ppt_h</p:attrName>
                                        </p:attrNameLst>
                                      </p:cBhvr>
                                      <p:tavLst>
                                        <p:tav tm="0">
                                          <p:val>
                                            <p:fltVal val="0"/>
                                          </p:val>
                                        </p:tav>
                                        <p:tav tm="100000">
                                          <p:val>
                                            <p:strVal val="#ppt_h"/>
                                          </p:val>
                                        </p:tav>
                                      </p:tavLst>
                                    </p:anim>
                                  </p:childTnLst>
                                </p:cTn>
                              </p:par>
                            </p:childTnLst>
                          </p:cTn>
                        </p:par>
                        <p:par>
                          <p:cTn id="18" fill="hold">
                            <p:stCondLst>
                              <p:cond delay="2500"/>
                            </p:stCondLst>
                            <p:childTnLst>
                              <p:par>
                                <p:cTn id="19" presetID="22" presetClass="entr" presetSubtype="2" fill="hold" grpId="0" nodeType="afterEffect">
                                  <p:stCondLst>
                                    <p:cond delay="1000"/>
                                  </p:stCondLst>
                                  <p:childTnLst>
                                    <p:set>
                                      <p:cBhvr>
                                        <p:cTn id="20" dur="1" fill="hold">
                                          <p:stCondLst>
                                            <p:cond delay="0"/>
                                          </p:stCondLst>
                                        </p:cTn>
                                        <p:tgtEl>
                                          <p:spTgt spid="17"/>
                                        </p:tgtEl>
                                        <p:attrNameLst>
                                          <p:attrName>style.visibility</p:attrName>
                                        </p:attrNameLst>
                                      </p:cBhvr>
                                      <p:to>
                                        <p:strVal val="visible"/>
                                      </p:to>
                                    </p:set>
                                    <p:animEffect transition="in" filter="wipe(right)">
                                      <p:cBhvr>
                                        <p:cTn id="21" dur="500"/>
                                        <p:tgtEl>
                                          <p:spTgt spid="17"/>
                                        </p:tgtEl>
                                      </p:cBhvr>
                                    </p:animEffect>
                                  </p:childTnLst>
                                </p:cTn>
                              </p:par>
                            </p:childTnLst>
                          </p:cTn>
                        </p:par>
                        <p:par>
                          <p:cTn id="22" fill="hold">
                            <p:stCondLst>
                              <p:cond delay="4000"/>
                            </p:stCondLst>
                            <p:childTnLst>
                              <p:par>
                                <p:cTn id="23" presetID="22" presetClass="entr" presetSubtype="8" fill="hold" grpId="0" nodeType="afterEffect">
                                  <p:stCondLst>
                                    <p:cond delay="50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911817" grpId="0" bld="series" animBg="0"/>
      <p:bldP spid="1911821" grpId="0" animBg="1"/>
      <p:bldP spid="17" grpId="0" animBg="1"/>
      <p:bldP spid="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19460"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19461"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FECB0FDB-F106-4775-B3AE-80BA2F902B30}" type="slidenum">
              <a:rPr lang="en-US" sz="900"/>
              <a:pPr algn="r" eaLnBrk="0" hangingPunct="0">
                <a:lnSpc>
                  <a:spcPct val="85000"/>
                </a:lnSpc>
                <a:spcBef>
                  <a:spcPct val="20000"/>
                </a:spcBef>
              </a:pPr>
              <a:t>23</a:t>
            </a:fld>
            <a:endParaRPr lang="en-US" sz="900"/>
          </a:p>
        </p:txBody>
      </p:sp>
      <p:sp>
        <p:nvSpPr>
          <p:cNvPr id="19462" name="Rectangle 7"/>
          <p:cNvSpPr>
            <a:spLocks noGrp="1" noChangeArrowheads="1"/>
          </p:cNvSpPr>
          <p:nvPr>
            <p:ph type="title" idx="4294967295"/>
          </p:nvPr>
        </p:nvSpPr>
        <p:spPr>
          <a:xfrm>
            <a:off x="450850" y="103188"/>
            <a:ext cx="7400925" cy="860425"/>
          </a:xfrm>
        </p:spPr>
        <p:txBody>
          <a:bodyPr/>
          <a:lstStyle/>
          <a:p>
            <a:r>
              <a:rPr lang="en-US" sz="3200" dirty="0" smtClean="0"/>
              <a:t>Construction Employment,</a:t>
            </a:r>
            <a:br>
              <a:rPr lang="en-US" sz="3200" dirty="0" smtClean="0"/>
            </a:br>
            <a:r>
              <a:rPr lang="en-US" sz="3200" dirty="0" smtClean="0"/>
              <a:t>Jan. 2010—April 2015</a:t>
            </a:r>
            <a:r>
              <a:rPr lang="en-US" dirty="0" smtClean="0"/>
              <a:t>*</a:t>
            </a:r>
          </a:p>
        </p:txBody>
      </p:sp>
      <p:sp>
        <p:nvSpPr>
          <p:cNvPr id="19463" name="Text Box 5"/>
          <p:cNvSpPr txBox="1">
            <a:spLocks noChangeArrowheads="1"/>
          </p:cNvSpPr>
          <p:nvPr/>
        </p:nvSpPr>
        <p:spPr bwMode="auto">
          <a:xfrm>
            <a:off x="85725" y="6462713"/>
            <a:ext cx="8580438" cy="468312"/>
          </a:xfrm>
          <a:prstGeom prst="rect">
            <a:avLst/>
          </a:prstGeom>
          <a:noFill/>
          <a:ln w="9525" algn="ctr">
            <a:noFill/>
            <a:miter lim="800000"/>
            <a:headEnd/>
            <a:tailEnd/>
          </a:ln>
        </p:spPr>
        <p:txBody>
          <a:bodyPr wrap="square"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*Seasonally </a:t>
            </a:r>
            <a:r>
              <a:rPr lang="en-US" sz="1100" dirty="0" smtClean="0"/>
              <a:t>adjusted.</a:t>
            </a:r>
            <a:endParaRPr lang="en-US" sz="1100" dirty="0"/>
          </a:p>
          <a:p>
            <a:pPr eaLnBrk="0" hangingPunct="0">
              <a:lnSpc>
                <a:spcPct val="85000"/>
              </a:lnSpc>
              <a:spcBef>
                <a:spcPct val="25000"/>
              </a:spcBef>
              <a:buClr>
                <a:schemeClr val="accent2"/>
              </a:buClr>
              <a:buFont typeface="Wingdings" pitchFamily="2" charset="2"/>
              <a:buNone/>
            </a:pPr>
            <a:r>
              <a:rPr lang="en-US" sz="1100" dirty="0"/>
              <a:t>Sources: US Bureau of Labor Statistics at </a:t>
            </a:r>
            <a:r>
              <a:rPr lang="en-US" sz="1100" dirty="0">
                <a:hlinkClick r:id="rId4"/>
              </a:rPr>
              <a:t>http://data.bls.gov</a:t>
            </a:r>
            <a:r>
              <a:rPr lang="en-US" sz="1100" dirty="0"/>
              <a:t>; Insurance Information </a:t>
            </a:r>
            <a:r>
              <a:rPr lang="en-US" sz="1100" dirty="0" smtClean="0"/>
              <a:t>Institute</a:t>
            </a:r>
            <a:r>
              <a:rPr lang="en-US" sz="1100" dirty="0"/>
              <a:t>.</a:t>
            </a:r>
          </a:p>
        </p:txBody>
      </p:sp>
      <p:graphicFrame>
        <p:nvGraphicFramePr>
          <p:cNvPr id="19458" name="Object 8"/>
          <p:cNvGraphicFramePr>
            <a:graphicFrameLocks noChangeAspect="1"/>
          </p:cNvGraphicFramePr>
          <p:nvPr>
            <p:extLst/>
          </p:nvPr>
        </p:nvGraphicFramePr>
        <p:xfrm>
          <a:off x="261593" y="1172818"/>
          <a:ext cx="8499475" cy="4838700"/>
        </p:xfrm>
        <a:graphic>
          <a:graphicData uri="http://schemas.openxmlformats.org/presentationml/2006/ole">
            <mc:AlternateContent xmlns:mc="http://schemas.openxmlformats.org/markup-compatibility/2006">
              <mc:Choice xmlns:v="urn:schemas-microsoft-com:vml" Requires="v">
                <p:oleObj spid="_x0000_s28313614" name="Chart" r:id="rId5" imgW="8343822" imgH="4381583" progId="MSGraph.Chart.8">
                  <p:embed followColorScheme="full"/>
                </p:oleObj>
              </mc:Choice>
              <mc:Fallback>
                <p:oleObj name="Chart" r:id="rId5" imgW="8343822" imgH="4381583" progId="MSGraph.Chart.8">
                  <p:embed followColorScheme="full"/>
                  <p:pic>
                    <p:nvPicPr>
                      <p:cNvPr id="0" name=""/>
                      <p:cNvPicPr>
                        <a:picLocks noChangeAspect="1" noChangeArrowheads="1"/>
                      </p:cNvPicPr>
                      <p:nvPr/>
                    </p:nvPicPr>
                    <p:blipFill>
                      <a:blip r:embed="rId6"/>
                      <a:srcRect/>
                      <a:stretch>
                        <a:fillRect/>
                      </a:stretch>
                    </p:blipFill>
                    <p:spPr bwMode="gray">
                      <a:xfrm>
                        <a:off x="261593" y="1172818"/>
                        <a:ext cx="8499475" cy="483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AutoShape 7"/>
          <p:cNvSpPr>
            <a:spLocks noChangeArrowheads="1"/>
          </p:cNvSpPr>
          <p:nvPr/>
        </p:nvSpPr>
        <p:spPr bwMode="blackWhite">
          <a:xfrm>
            <a:off x="3339134" y="1154114"/>
            <a:ext cx="3141663" cy="1065213"/>
          </a:xfrm>
          <a:prstGeom prst="wedgeRectCallout">
            <a:avLst>
              <a:gd name="adj1" fmla="val 104045"/>
              <a:gd name="adj2" fmla="val -22907"/>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defRPr/>
            </a:pPr>
            <a:r>
              <a:rPr lang="en-US" b="1" dirty="0">
                <a:solidFill>
                  <a:schemeClr val="bg1"/>
                </a:solidFill>
              </a:rPr>
              <a:t>Construction  employment is </a:t>
            </a:r>
            <a:r>
              <a:rPr lang="en-US" b="1" dirty="0" smtClean="0">
                <a:solidFill>
                  <a:schemeClr val="bg1"/>
                </a:solidFill>
              </a:rPr>
              <a:t>+948,000 </a:t>
            </a:r>
            <a:r>
              <a:rPr lang="en-US" b="1" dirty="0">
                <a:solidFill>
                  <a:schemeClr val="bg1"/>
                </a:solidFill>
              </a:rPr>
              <a:t>above</a:t>
            </a:r>
            <a:br>
              <a:rPr lang="en-US" b="1" dirty="0">
                <a:solidFill>
                  <a:schemeClr val="bg1"/>
                </a:solidFill>
              </a:rPr>
            </a:br>
            <a:r>
              <a:rPr lang="en-US" b="1" dirty="0">
                <a:solidFill>
                  <a:schemeClr val="bg1"/>
                </a:solidFill>
              </a:rPr>
              <a:t>Jan. 2011 </a:t>
            </a:r>
            <a:r>
              <a:rPr lang="en-US" b="1" dirty="0" smtClean="0">
                <a:solidFill>
                  <a:schemeClr val="bg1"/>
                </a:solidFill>
              </a:rPr>
              <a:t>(+17.4%) trough</a:t>
            </a:r>
            <a:endParaRPr lang="en-US" b="1" dirty="0">
              <a:solidFill>
                <a:schemeClr val="bg1"/>
              </a:solidFill>
              <a:latin typeface="Arial" pitchFamily="34" charset="0"/>
            </a:endParaRPr>
          </a:p>
        </p:txBody>
      </p:sp>
      <p:sp>
        <p:nvSpPr>
          <p:cNvPr id="19465" name="Rectangle 7"/>
          <p:cNvSpPr>
            <a:spLocks noChangeArrowheads="1"/>
          </p:cNvSpPr>
          <p:nvPr/>
        </p:nvSpPr>
        <p:spPr bwMode="black">
          <a:xfrm>
            <a:off x="221353" y="1093994"/>
            <a:ext cx="8221662"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dirty="0">
                <a:solidFill>
                  <a:srgbClr val="225A7A"/>
                </a:solidFill>
              </a:rPr>
              <a:t>(Thousands)</a:t>
            </a:r>
          </a:p>
        </p:txBody>
      </p:sp>
      <p:sp>
        <p:nvSpPr>
          <p:cNvPr id="10" name="Rectangle 6"/>
          <p:cNvSpPr>
            <a:spLocks noChangeArrowheads="1"/>
          </p:cNvSpPr>
          <p:nvPr/>
        </p:nvSpPr>
        <p:spPr bwMode="blackWhite">
          <a:xfrm>
            <a:off x="85725" y="5901359"/>
            <a:ext cx="8963025" cy="499441"/>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sz="1650" b="1" dirty="0" smtClean="0">
                <a:solidFill>
                  <a:srgbClr val="FFFFFF"/>
                </a:solidFill>
              </a:rPr>
              <a:t>Construction and manufacturing employment constitute 1/3 of all WC payroll exposure.</a:t>
            </a:r>
            <a:endParaRPr lang="en-US" sz="1650" b="1" dirty="0">
              <a:solidFill>
                <a:srgbClr val="FFFFFF"/>
              </a:solidFill>
            </a:endParaRPr>
          </a:p>
        </p:txBody>
      </p:sp>
    </p:spTree>
    <p:extLst>
      <p:ext uri="{BB962C8B-B14F-4D97-AF65-F5344CB8AC3E}">
        <p14:creationId xmlns:p14="http://schemas.microsoft.com/office/powerpoint/2010/main" val="181192905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70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par>
                          <p:cTn id="8" fill="hold">
                            <p:stCondLst>
                              <p:cond delay="1200"/>
                            </p:stCondLst>
                            <p:childTnLst>
                              <p:par>
                                <p:cTn id="9" presetID="23" presetClass="entr" presetSubtype="16" fill="hold" grpId="0" nodeType="afterEffect">
                                  <p:stCondLst>
                                    <p:cond delay="100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20484"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20485"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360BACC6-EA7C-415D-9B9D-FADEB79FAE5F}" type="slidenum">
              <a:rPr lang="en-US" sz="900"/>
              <a:pPr algn="r" eaLnBrk="0" hangingPunct="0">
                <a:lnSpc>
                  <a:spcPct val="85000"/>
                </a:lnSpc>
                <a:spcBef>
                  <a:spcPct val="20000"/>
                </a:spcBef>
              </a:pPr>
              <a:t>24</a:t>
            </a:fld>
            <a:endParaRPr lang="en-US" sz="900"/>
          </a:p>
        </p:txBody>
      </p:sp>
      <p:sp>
        <p:nvSpPr>
          <p:cNvPr id="20486" name="Rectangle 7"/>
          <p:cNvSpPr>
            <a:spLocks noGrp="1" noChangeArrowheads="1"/>
          </p:cNvSpPr>
          <p:nvPr>
            <p:ph type="title" idx="4294967295"/>
          </p:nvPr>
        </p:nvSpPr>
        <p:spPr>
          <a:xfrm>
            <a:off x="450850" y="93663"/>
            <a:ext cx="7400925" cy="860425"/>
          </a:xfrm>
        </p:spPr>
        <p:txBody>
          <a:bodyPr/>
          <a:lstStyle/>
          <a:p>
            <a:r>
              <a:rPr lang="en-US" sz="3200" dirty="0" smtClean="0"/>
              <a:t>Manufacturing Employment,</a:t>
            </a:r>
            <a:br>
              <a:rPr lang="en-US" sz="3200" dirty="0" smtClean="0"/>
            </a:br>
            <a:r>
              <a:rPr lang="en-US" sz="3200" dirty="0" smtClean="0"/>
              <a:t>Jan. 2010—April 2015</a:t>
            </a:r>
            <a:r>
              <a:rPr lang="en-US" dirty="0" smtClean="0"/>
              <a:t>*</a:t>
            </a:r>
          </a:p>
        </p:txBody>
      </p:sp>
      <p:graphicFrame>
        <p:nvGraphicFramePr>
          <p:cNvPr id="20482" name="Object 8"/>
          <p:cNvGraphicFramePr>
            <a:graphicFrameLocks noChangeAspect="1"/>
          </p:cNvGraphicFramePr>
          <p:nvPr>
            <p:extLst/>
          </p:nvPr>
        </p:nvGraphicFramePr>
        <p:xfrm>
          <a:off x="360363" y="1252538"/>
          <a:ext cx="8501062" cy="4452937"/>
        </p:xfrm>
        <a:graphic>
          <a:graphicData uri="http://schemas.openxmlformats.org/presentationml/2006/ole">
            <mc:AlternateContent xmlns:mc="http://schemas.openxmlformats.org/markup-compatibility/2006">
              <mc:Choice xmlns:v="urn:schemas-microsoft-com:vml" Requires="v">
                <p:oleObj spid="_x0000_s28314638" name="Chart" r:id="rId4" imgW="8343822" imgH="4381583" progId="MSGraph.Chart.8">
                  <p:embed followColorScheme="full"/>
                </p:oleObj>
              </mc:Choice>
              <mc:Fallback>
                <p:oleObj name="Chart" r:id="rId4" imgW="8343822" imgH="4381583" progId="MSGraph.Chart.8">
                  <p:embed followColorScheme="full"/>
                  <p:pic>
                    <p:nvPicPr>
                      <p:cNvPr id="0" name=""/>
                      <p:cNvPicPr>
                        <a:picLocks noChangeAspect="1" noChangeArrowheads="1"/>
                      </p:cNvPicPr>
                      <p:nvPr/>
                    </p:nvPicPr>
                    <p:blipFill>
                      <a:blip r:embed="rId5"/>
                      <a:srcRect/>
                      <a:stretch>
                        <a:fillRect/>
                      </a:stretch>
                    </p:blipFill>
                    <p:spPr bwMode="gray">
                      <a:xfrm>
                        <a:off x="360363" y="1252538"/>
                        <a:ext cx="8501062" cy="4452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AutoShape 7"/>
          <p:cNvSpPr>
            <a:spLocks noChangeArrowheads="1"/>
          </p:cNvSpPr>
          <p:nvPr/>
        </p:nvSpPr>
        <p:spPr bwMode="blackWhite">
          <a:xfrm>
            <a:off x="357188" y="5715000"/>
            <a:ext cx="8369300" cy="625475"/>
          </a:xfrm>
          <a:prstGeom prst="wedgeRectCallout">
            <a:avLst>
              <a:gd name="adj1" fmla="val 27963"/>
              <a:gd name="adj2" fmla="val 31949"/>
            </a:avLst>
          </a:prstGeom>
          <a:solidFill>
            <a:schemeClr val="accent2"/>
          </a:soli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pPr>
            <a:r>
              <a:rPr lang="en-US" b="1">
                <a:solidFill>
                  <a:schemeClr val="bg1"/>
                </a:solidFill>
              </a:rPr>
              <a:t>Manufacturing employment is a surprising source of strength in the economy.  Employment in the sector is at a multi-year high.</a:t>
            </a:r>
          </a:p>
        </p:txBody>
      </p:sp>
      <p:sp>
        <p:nvSpPr>
          <p:cNvPr id="20488" name="Text Box 5"/>
          <p:cNvSpPr txBox="1">
            <a:spLocks noChangeArrowheads="1"/>
          </p:cNvSpPr>
          <p:nvPr/>
        </p:nvSpPr>
        <p:spPr bwMode="auto">
          <a:xfrm>
            <a:off x="-58738" y="6433859"/>
            <a:ext cx="8724901" cy="468590"/>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*Seasonally </a:t>
            </a:r>
            <a:r>
              <a:rPr lang="en-US" sz="1100" dirty="0" smtClean="0"/>
              <a:t>adjusted.</a:t>
            </a:r>
          </a:p>
          <a:p>
            <a:pPr eaLnBrk="0" hangingPunct="0">
              <a:lnSpc>
                <a:spcPct val="85000"/>
              </a:lnSpc>
              <a:spcBef>
                <a:spcPct val="25000"/>
              </a:spcBef>
              <a:buClr>
                <a:schemeClr val="accent2"/>
              </a:buClr>
              <a:buFont typeface="Wingdings" pitchFamily="2" charset="2"/>
              <a:buNone/>
            </a:pPr>
            <a:r>
              <a:rPr lang="en-US" sz="1100" dirty="0" smtClean="0"/>
              <a:t> Sources</a:t>
            </a:r>
            <a:r>
              <a:rPr lang="en-US" sz="1100" dirty="0"/>
              <a:t>: US Bureau of Labor Statistics at </a:t>
            </a:r>
            <a:r>
              <a:rPr lang="en-US" sz="1100" dirty="0">
                <a:hlinkClick r:id="rId6"/>
              </a:rPr>
              <a:t>http://data.bls.gov</a:t>
            </a:r>
            <a:r>
              <a:rPr lang="en-US" sz="1100" dirty="0"/>
              <a:t>; Insurance Information Institute.</a:t>
            </a:r>
          </a:p>
        </p:txBody>
      </p:sp>
      <p:sp>
        <p:nvSpPr>
          <p:cNvPr id="20489" name="Rectangle 7"/>
          <p:cNvSpPr>
            <a:spLocks noChangeArrowheads="1"/>
          </p:cNvSpPr>
          <p:nvPr/>
        </p:nvSpPr>
        <p:spPr bwMode="black">
          <a:xfrm>
            <a:off x="152400" y="1122363"/>
            <a:ext cx="1508125" cy="220662"/>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a:solidFill>
                  <a:srgbClr val="225A7A"/>
                </a:solidFill>
              </a:rPr>
              <a:t>(Thousands)</a:t>
            </a:r>
          </a:p>
        </p:txBody>
      </p:sp>
      <p:sp>
        <p:nvSpPr>
          <p:cNvPr id="10" name="AutoShape 7"/>
          <p:cNvSpPr>
            <a:spLocks noChangeArrowheads="1"/>
          </p:cNvSpPr>
          <p:nvPr/>
        </p:nvSpPr>
        <p:spPr bwMode="blackWhite">
          <a:xfrm>
            <a:off x="1400169" y="1152525"/>
            <a:ext cx="2828932" cy="1347788"/>
          </a:xfrm>
          <a:prstGeom prst="wedgeRectCallout">
            <a:avLst>
              <a:gd name="adj1" fmla="val 40751"/>
              <a:gd name="adj2" fmla="val 8301"/>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defRPr/>
            </a:pPr>
            <a:r>
              <a:rPr lang="en-US" b="1" dirty="0">
                <a:solidFill>
                  <a:schemeClr val="bg1"/>
                </a:solidFill>
              </a:rPr>
              <a:t>Since Jan 2010, manufacturing employment is up </a:t>
            </a:r>
            <a:r>
              <a:rPr lang="en-US" b="1" dirty="0" smtClean="0">
                <a:solidFill>
                  <a:schemeClr val="bg1"/>
                </a:solidFill>
              </a:rPr>
              <a:t>(+862,000 </a:t>
            </a:r>
            <a:r>
              <a:rPr lang="en-US" b="1" dirty="0">
                <a:solidFill>
                  <a:schemeClr val="bg1"/>
                </a:solidFill>
              </a:rPr>
              <a:t>or </a:t>
            </a:r>
            <a:r>
              <a:rPr lang="en-US" b="1" dirty="0" smtClean="0">
                <a:solidFill>
                  <a:schemeClr val="bg1"/>
                </a:solidFill>
              </a:rPr>
              <a:t>+7.5%)</a:t>
            </a:r>
            <a:r>
              <a:rPr lang="en-US" b="1" dirty="0">
                <a:solidFill>
                  <a:schemeClr val="bg1"/>
                </a:solidFill>
              </a:rPr>
              <a:t/>
            </a:r>
            <a:br>
              <a:rPr lang="en-US" b="1" dirty="0">
                <a:solidFill>
                  <a:schemeClr val="bg1"/>
                </a:solidFill>
              </a:rPr>
            </a:br>
            <a:r>
              <a:rPr lang="en-US" b="1" dirty="0">
                <a:solidFill>
                  <a:schemeClr val="bg1"/>
                </a:solidFill>
              </a:rPr>
              <a:t>and still growing.</a:t>
            </a:r>
            <a:endParaRPr lang="en-US" b="1" dirty="0">
              <a:solidFill>
                <a:schemeClr val="bg1"/>
              </a:solidFill>
              <a:latin typeface="Arial" pitchFamily="34" charset="0"/>
            </a:endParaRPr>
          </a:p>
        </p:txBody>
      </p:sp>
    </p:spTree>
    <p:extLst>
      <p:ext uri="{BB962C8B-B14F-4D97-AF65-F5344CB8AC3E}">
        <p14:creationId xmlns:p14="http://schemas.microsoft.com/office/powerpoint/2010/main" val="1936672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70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par>
                          <p:cTn id="8" fill="hold">
                            <p:stCondLst>
                              <p:cond delay="1200"/>
                            </p:stCondLst>
                            <p:childTnLst>
                              <p:par>
                                <p:cTn id="9" presetID="22" presetClass="entr" presetSubtype="2" fill="hold" grpId="0" nodeType="afterEffect">
                                  <p:stCondLst>
                                    <p:cond delay="700"/>
                                  </p:stCondLst>
                                  <p:childTnLst>
                                    <p:set>
                                      <p:cBhvr>
                                        <p:cTn id="10" dur="1" fill="hold">
                                          <p:stCondLst>
                                            <p:cond delay="0"/>
                                          </p:stCondLst>
                                        </p:cTn>
                                        <p:tgtEl>
                                          <p:spTgt spid="10"/>
                                        </p:tgtEl>
                                        <p:attrNameLst>
                                          <p:attrName>style.visibility</p:attrName>
                                        </p:attrNameLst>
                                      </p:cBhvr>
                                      <p:to>
                                        <p:strVal val="visible"/>
                                      </p:to>
                                    </p:set>
                                    <p:animEffect transition="in" filter="wipe(right)">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38" name="Rectangle 105"/>
          <p:cNvSpPr>
            <a:spLocks noGrp="1" noChangeArrowheads="1"/>
          </p:cNvSpPr>
          <p:nvPr>
            <p:ph type="dt" sz="quarter" idx="10"/>
          </p:nvPr>
        </p:nvSpPr>
        <p:spPr/>
        <p:txBody>
          <a:bodyPr/>
          <a:lstStyle/>
          <a:p>
            <a:pPr>
              <a:defRPr/>
            </a:pPr>
            <a:r>
              <a:rPr lang="en-US" smtClean="0"/>
              <a:t>12/01/09 - 9pm</a:t>
            </a:r>
          </a:p>
        </p:txBody>
      </p:sp>
      <p:sp>
        <p:nvSpPr>
          <p:cNvPr id="167940" name="Rectangle 110"/>
          <p:cNvSpPr>
            <a:spLocks noGrp="1" noChangeArrowheads="1"/>
          </p:cNvSpPr>
          <p:nvPr>
            <p:ph type="sldNum" sz="quarter" idx="12"/>
          </p:nvPr>
        </p:nvSpPr>
        <p:spPr/>
        <p:txBody>
          <a:bodyPr/>
          <a:lstStyle/>
          <a:p>
            <a:pPr>
              <a:defRPr/>
            </a:pPr>
            <a:fld id="{6D036CE7-FA77-4EF8-9AD2-54EB57285A32}" type="slidenum">
              <a:rPr lang="en-US" smtClean="0"/>
              <a:pPr>
                <a:defRPr/>
              </a:pPr>
              <a:t>25</a:t>
            </a:fld>
            <a:endParaRPr lang="en-US" smtClean="0"/>
          </a:p>
        </p:txBody>
      </p:sp>
      <p:sp>
        <p:nvSpPr>
          <p:cNvPr id="153605" name="Rectangle 2"/>
          <p:cNvSpPr>
            <a:spLocks noGrp="1" noChangeArrowheads="1"/>
          </p:cNvSpPr>
          <p:nvPr>
            <p:ph type="title"/>
          </p:nvPr>
        </p:nvSpPr>
        <p:spPr/>
        <p:txBody>
          <a:bodyPr/>
          <a:lstStyle/>
          <a:p>
            <a:r>
              <a:rPr lang="en-US" dirty="0" smtClean="0"/>
              <a:t>12 Industries for the Next 10 Years: Insurance Solutions Needed</a:t>
            </a:r>
          </a:p>
        </p:txBody>
      </p:sp>
      <p:sp>
        <p:nvSpPr>
          <p:cNvPr id="1960963" name="Rectangle 3"/>
          <p:cNvSpPr>
            <a:spLocks noChangeArrowheads="1"/>
          </p:cNvSpPr>
          <p:nvPr/>
        </p:nvSpPr>
        <p:spPr bwMode="blackWhite">
          <a:xfrm>
            <a:off x="1879600" y="5943600"/>
            <a:ext cx="5384800" cy="376238"/>
          </a:xfrm>
          <a:prstGeom prst="rect">
            <a:avLst/>
          </a:prstGeom>
          <a:gradFill rotWithShape="1">
            <a:gsLst>
              <a:gs pos="0">
                <a:schemeClr val="accent1"/>
              </a:gs>
              <a:gs pos="100000">
                <a:schemeClr val="accent1">
                  <a:gamma/>
                  <a:shade val="66275"/>
                  <a:invGamma/>
                </a:schemeClr>
              </a:gs>
            </a:gsLst>
            <a:lin ang="5400000" scaled="1"/>
          </a:gradFill>
          <a:ln w="12700" algn="ctr">
            <a:solidFill>
              <a:schemeClr val="accent1"/>
            </a:solidFill>
            <a:miter lim="800000"/>
            <a:headEnd/>
            <a:tailEnd/>
          </a:ln>
          <a:effectLst/>
        </p:spPr>
        <p:txBody>
          <a:bodyPr wrap="none" bIns="64008" anchor="ctr"/>
          <a:lstStyle/>
          <a:p>
            <a:pPr algn="ctr">
              <a:lnSpc>
                <a:spcPct val="95000"/>
              </a:lnSpc>
              <a:spcBef>
                <a:spcPct val="25000"/>
              </a:spcBef>
              <a:defRPr/>
            </a:pPr>
            <a:r>
              <a:rPr lang="en-US" sz="2000" b="1" dirty="0" smtClean="0">
                <a:solidFill>
                  <a:schemeClr val="bg1"/>
                </a:solidFill>
              </a:rPr>
              <a:t>Export-Oriented Industries</a:t>
            </a:r>
          </a:p>
        </p:txBody>
      </p:sp>
      <p:sp>
        <p:nvSpPr>
          <p:cNvPr id="1960964" name="Rectangle 4"/>
          <p:cNvSpPr>
            <a:spLocks noChangeArrowheads="1"/>
          </p:cNvSpPr>
          <p:nvPr/>
        </p:nvSpPr>
        <p:spPr bwMode="blackWhite">
          <a:xfrm>
            <a:off x="1879600" y="1731963"/>
            <a:ext cx="5384800" cy="376237"/>
          </a:xfrm>
          <a:prstGeom prst="rect">
            <a:avLst/>
          </a:prstGeom>
          <a:gradFill rotWithShape="1">
            <a:gsLst>
              <a:gs pos="0">
                <a:schemeClr val="accent1"/>
              </a:gs>
              <a:gs pos="100000">
                <a:schemeClr val="accent1">
                  <a:gamma/>
                  <a:shade val="66275"/>
                  <a:invGamma/>
                </a:schemeClr>
              </a:gs>
            </a:gsLst>
            <a:lin ang="5400000" scaled="1"/>
          </a:gradFill>
          <a:ln w="12700" algn="ctr">
            <a:solidFill>
              <a:schemeClr val="accent1"/>
            </a:solidFill>
            <a:miter lim="800000"/>
            <a:headEnd/>
            <a:tailEnd/>
          </a:ln>
          <a:effectLst/>
        </p:spPr>
        <p:txBody>
          <a:bodyPr wrap="none" bIns="64008" anchor="ctr"/>
          <a:lstStyle/>
          <a:p>
            <a:pPr algn="ctr">
              <a:lnSpc>
                <a:spcPct val="95000"/>
              </a:lnSpc>
              <a:spcBef>
                <a:spcPct val="25000"/>
              </a:spcBef>
              <a:defRPr/>
            </a:pPr>
            <a:r>
              <a:rPr lang="en-US" sz="2000" b="1" dirty="0">
                <a:solidFill>
                  <a:schemeClr val="bg1"/>
                </a:solidFill>
                <a:cs typeface="+mn-cs"/>
              </a:rPr>
              <a:t>Health Sciences</a:t>
            </a:r>
          </a:p>
        </p:txBody>
      </p:sp>
      <p:sp>
        <p:nvSpPr>
          <p:cNvPr id="1960965" name="Rectangle 5"/>
          <p:cNvSpPr>
            <a:spLocks noChangeArrowheads="1"/>
          </p:cNvSpPr>
          <p:nvPr/>
        </p:nvSpPr>
        <p:spPr bwMode="blackWhite">
          <a:xfrm>
            <a:off x="1879600" y="1258888"/>
            <a:ext cx="5384800" cy="376237"/>
          </a:xfrm>
          <a:prstGeom prst="rect">
            <a:avLst/>
          </a:prstGeom>
          <a:gradFill rotWithShape="1">
            <a:gsLst>
              <a:gs pos="0">
                <a:schemeClr val="accent1"/>
              </a:gs>
              <a:gs pos="100000">
                <a:schemeClr val="accent1">
                  <a:gamma/>
                  <a:shade val="66275"/>
                  <a:invGamma/>
                </a:schemeClr>
              </a:gs>
            </a:gsLst>
            <a:lin ang="5400000" scaled="1"/>
          </a:gradFill>
          <a:ln w="12700" algn="ctr">
            <a:solidFill>
              <a:schemeClr val="accent1"/>
            </a:solidFill>
            <a:miter lim="800000"/>
            <a:headEnd/>
            <a:tailEnd/>
          </a:ln>
          <a:effectLst/>
        </p:spPr>
        <p:txBody>
          <a:bodyPr wrap="none" bIns="64008" anchor="ctr"/>
          <a:lstStyle/>
          <a:p>
            <a:pPr algn="ctr">
              <a:lnSpc>
                <a:spcPct val="95000"/>
              </a:lnSpc>
              <a:spcBef>
                <a:spcPct val="25000"/>
              </a:spcBef>
              <a:defRPr/>
            </a:pPr>
            <a:r>
              <a:rPr lang="en-US" sz="2000" b="1">
                <a:solidFill>
                  <a:schemeClr val="bg1"/>
                </a:solidFill>
                <a:cs typeface="+mn-cs"/>
              </a:rPr>
              <a:t>Health Care</a:t>
            </a:r>
          </a:p>
        </p:txBody>
      </p:sp>
      <p:sp>
        <p:nvSpPr>
          <p:cNvPr id="1960966" name="Rectangle 6"/>
          <p:cNvSpPr>
            <a:spLocks noChangeArrowheads="1"/>
          </p:cNvSpPr>
          <p:nvPr/>
        </p:nvSpPr>
        <p:spPr bwMode="blackWhite">
          <a:xfrm>
            <a:off x="1879600" y="2211388"/>
            <a:ext cx="5384800" cy="376237"/>
          </a:xfrm>
          <a:prstGeom prst="rect">
            <a:avLst/>
          </a:prstGeom>
          <a:gradFill rotWithShape="1">
            <a:gsLst>
              <a:gs pos="0">
                <a:schemeClr val="accent1"/>
              </a:gs>
              <a:gs pos="100000">
                <a:schemeClr val="accent1">
                  <a:gamma/>
                  <a:shade val="66275"/>
                  <a:invGamma/>
                </a:schemeClr>
              </a:gs>
            </a:gsLst>
            <a:lin ang="5400000" scaled="1"/>
          </a:gradFill>
          <a:ln w="12700" algn="ctr">
            <a:solidFill>
              <a:schemeClr val="accent1"/>
            </a:solidFill>
            <a:miter lim="800000"/>
            <a:headEnd/>
            <a:tailEnd/>
          </a:ln>
          <a:effectLst/>
        </p:spPr>
        <p:txBody>
          <a:bodyPr wrap="none" bIns="64008" anchor="ctr"/>
          <a:lstStyle/>
          <a:p>
            <a:pPr algn="ctr">
              <a:lnSpc>
                <a:spcPct val="95000"/>
              </a:lnSpc>
              <a:spcBef>
                <a:spcPct val="25000"/>
              </a:spcBef>
              <a:defRPr/>
            </a:pPr>
            <a:r>
              <a:rPr lang="en-US" sz="2000" b="1">
                <a:solidFill>
                  <a:schemeClr val="bg1"/>
                </a:solidFill>
                <a:cs typeface="+mn-cs"/>
              </a:rPr>
              <a:t>Energy (Traditional)</a:t>
            </a:r>
          </a:p>
        </p:txBody>
      </p:sp>
      <p:sp>
        <p:nvSpPr>
          <p:cNvPr id="1960967" name="Rectangle 7"/>
          <p:cNvSpPr>
            <a:spLocks noChangeArrowheads="1"/>
          </p:cNvSpPr>
          <p:nvPr/>
        </p:nvSpPr>
        <p:spPr bwMode="blackWhite">
          <a:xfrm>
            <a:off x="1879600" y="2679700"/>
            <a:ext cx="5384800" cy="376238"/>
          </a:xfrm>
          <a:prstGeom prst="rect">
            <a:avLst/>
          </a:prstGeom>
          <a:gradFill rotWithShape="1">
            <a:gsLst>
              <a:gs pos="0">
                <a:schemeClr val="accent1"/>
              </a:gs>
              <a:gs pos="100000">
                <a:schemeClr val="accent1">
                  <a:gamma/>
                  <a:shade val="66275"/>
                  <a:invGamma/>
                </a:schemeClr>
              </a:gs>
            </a:gsLst>
            <a:lin ang="5400000" scaled="1"/>
          </a:gradFill>
          <a:ln w="12700" algn="ctr">
            <a:solidFill>
              <a:schemeClr val="accent1"/>
            </a:solidFill>
            <a:miter lim="800000"/>
            <a:headEnd/>
            <a:tailEnd/>
          </a:ln>
          <a:effectLst/>
        </p:spPr>
        <p:txBody>
          <a:bodyPr wrap="none" bIns="64008" anchor="ctr"/>
          <a:lstStyle/>
          <a:p>
            <a:pPr algn="ctr">
              <a:lnSpc>
                <a:spcPct val="95000"/>
              </a:lnSpc>
              <a:spcBef>
                <a:spcPct val="25000"/>
              </a:spcBef>
              <a:defRPr/>
            </a:pPr>
            <a:r>
              <a:rPr lang="en-US" sz="2000" b="1">
                <a:solidFill>
                  <a:schemeClr val="bg1"/>
                </a:solidFill>
                <a:cs typeface="+mn-cs"/>
              </a:rPr>
              <a:t>Alternative Energy</a:t>
            </a:r>
          </a:p>
        </p:txBody>
      </p:sp>
      <p:sp>
        <p:nvSpPr>
          <p:cNvPr id="1960968" name="Rectangle 8"/>
          <p:cNvSpPr>
            <a:spLocks noChangeArrowheads="1"/>
          </p:cNvSpPr>
          <p:nvPr/>
        </p:nvSpPr>
        <p:spPr bwMode="blackWhite">
          <a:xfrm>
            <a:off x="1879600" y="3136900"/>
            <a:ext cx="5384800" cy="376238"/>
          </a:xfrm>
          <a:prstGeom prst="rect">
            <a:avLst/>
          </a:prstGeom>
          <a:gradFill rotWithShape="1">
            <a:gsLst>
              <a:gs pos="0">
                <a:schemeClr val="accent1"/>
              </a:gs>
              <a:gs pos="100000">
                <a:schemeClr val="accent1">
                  <a:gamma/>
                  <a:shade val="66275"/>
                  <a:invGamma/>
                </a:schemeClr>
              </a:gs>
            </a:gsLst>
            <a:lin ang="5400000" scaled="1"/>
          </a:gradFill>
          <a:ln w="12700" algn="ctr">
            <a:solidFill>
              <a:schemeClr val="accent1"/>
            </a:solidFill>
            <a:miter lim="800000"/>
            <a:headEnd/>
            <a:tailEnd/>
          </a:ln>
          <a:effectLst/>
        </p:spPr>
        <p:txBody>
          <a:bodyPr wrap="none" bIns="64008" anchor="ctr"/>
          <a:lstStyle/>
          <a:p>
            <a:pPr algn="ctr">
              <a:lnSpc>
                <a:spcPct val="95000"/>
              </a:lnSpc>
              <a:spcBef>
                <a:spcPct val="25000"/>
              </a:spcBef>
              <a:defRPr/>
            </a:pPr>
            <a:r>
              <a:rPr lang="en-US" sz="2000" b="1" dirty="0" smtClean="0">
                <a:solidFill>
                  <a:schemeClr val="bg1"/>
                </a:solidFill>
                <a:cs typeface="+mn-cs"/>
              </a:rPr>
              <a:t>Petrochemical</a:t>
            </a:r>
            <a:endParaRPr lang="en-US" sz="2000" b="1" dirty="0">
              <a:solidFill>
                <a:schemeClr val="bg1"/>
              </a:solidFill>
              <a:cs typeface="+mn-cs"/>
            </a:endParaRPr>
          </a:p>
        </p:txBody>
      </p:sp>
      <p:sp>
        <p:nvSpPr>
          <p:cNvPr id="1960969" name="Rectangle 9"/>
          <p:cNvSpPr>
            <a:spLocks noChangeArrowheads="1"/>
          </p:cNvSpPr>
          <p:nvPr/>
        </p:nvSpPr>
        <p:spPr bwMode="blackWhite">
          <a:xfrm>
            <a:off x="1879600" y="3590925"/>
            <a:ext cx="5384800" cy="376238"/>
          </a:xfrm>
          <a:prstGeom prst="rect">
            <a:avLst/>
          </a:prstGeom>
          <a:gradFill rotWithShape="1">
            <a:gsLst>
              <a:gs pos="0">
                <a:schemeClr val="accent1"/>
              </a:gs>
              <a:gs pos="100000">
                <a:schemeClr val="accent1">
                  <a:gamma/>
                  <a:shade val="66275"/>
                  <a:invGamma/>
                </a:schemeClr>
              </a:gs>
            </a:gsLst>
            <a:lin ang="5400000" scaled="1"/>
          </a:gradFill>
          <a:ln w="12700" algn="ctr">
            <a:solidFill>
              <a:schemeClr val="accent1"/>
            </a:solidFill>
            <a:miter lim="800000"/>
            <a:headEnd/>
            <a:tailEnd/>
          </a:ln>
          <a:effectLst/>
        </p:spPr>
        <p:txBody>
          <a:bodyPr wrap="none" bIns="64008" anchor="ctr"/>
          <a:lstStyle/>
          <a:p>
            <a:pPr algn="ctr">
              <a:lnSpc>
                <a:spcPct val="95000"/>
              </a:lnSpc>
              <a:spcBef>
                <a:spcPct val="25000"/>
              </a:spcBef>
              <a:defRPr/>
            </a:pPr>
            <a:r>
              <a:rPr lang="en-US" sz="2000" b="1" dirty="0" smtClean="0">
                <a:solidFill>
                  <a:schemeClr val="bg1"/>
                </a:solidFill>
                <a:cs typeface="+mn-cs"/>
              </a:rPr>
              <a:t>Agriculture</a:t>
            </a:r>
            <a:endParaRPr lang="en-US" sz="2000" b="1" dirty="0">
              <a:solidFill>
                <a:schemeClr val="bg1"/>
              </a:solidFill>
              <a:cs typeface="+mn-cs"/>
            </a:endParaRPr>
          </a:p>
        </p:txBody>
      </p:sp>
      <p:sp>
        <p:nvSpPr>
          <p:cNvPr id="1960970" name="Rectangle 10"/>
          <p:cNvSpPr>
            <a:spLocks noChangeArrowheads="1"/>
          </p:cNvSpPr>
          <p:nvPr/>
        </p:nvSpPr>
        <p:spPr bwMode="blackWhite">
          <a:xfrm>
            <a:off x="1919941" y="4059238"/>
            <a:ext cx="5384800" cy="376237"/>
          </a:xfrm>
          <a:prstGeom prst="rect">
            <a:avLst/>
          </a:prstGeom>
          <a:gradFill rotWithShape="1">
            <a:gsLst>
              <a:gs pos="0">
                <a:schemeClr val="accent1"/>
              </a:gs>
              <a:gs pos="100000">
                <a:schemeClr val="accent1">
                  <a:gamma/>
                  <a:shade val="66275"/>
                  <a:invGamma/>
                </a:schemeClr>
              </a:gs>
            </a:gsLst>
            <a:lin ang="5400000" scaled="1"/>
          </a:gradFill>
          <a:ln w="12700" algn="ctr">
            <a:solidFill>
              <a:schemeClr val="accent1"/>
            </a:solidFill>
            <a:miter lim="800000"/>
            <a:headEnd/>
            <a:tailEnd/>
          </a:ln>
          <a:effectLst/>
        </p:spPr>
        <p:txBody>
          <a:bodyPr wrap="none" bIns="64008" anchor="ctr"/>
          <a:lstStyle/>
          <a:p>
            <a:pPr algn="ctr">
              <a:lnSpc>
                <a:spcPct val="95000"/>
              </a:lnSpc>
              <a:spcBef>
                <a:spcPct val="25000"/>
              </a:spcBef>
              <a:defRPr/>
            </a:pPr>
            <a:r>
              <a:rPr lang="en-US" sz="2000" b="1" dirty="0" smtClean="0">
                <a:solidFill>
                  <a:schemeClr val="bg1"/>
                </a:solidFill>
              </a:rPr>
              <a:t>Natural Resources</a:t>
            </a:r>
            <a:endParaRPr lang="en-US" sz="2000" b="1" dirty="0">
              <a:solidFill>
                <a:schemeClr val="bg1"/>
              </a:solidFill>
              <a:cs typeface="+mn-cs"/>
            </a:endParaRPr>
          </a:p>
        </p:txBody>
      </p:sp>
      <p:sp>
        <p:nvSpPr>
          <p:cNvPr id="1960971" name="Rectangle 11"/>
          <p:cNvSpPr>
            <a:spLocks noChangeArrowheads="1"/>
          </p:cNvSpPr>
          <p:nvPr/>
        </p:nvSpPr>
        <p:spPr bwMode="blackWhite">
          <a:xfrm>
            <a:off x="1879600" y="4527550"/>
            <a:ext cx="5384800" cy="376238"/>
          </a:xfrm>
          <a:prstGeom prst="rect">
            <a:avLst/>
          </a:prstGeom>
          <a:gradFill rotWithShape="1">
            <a:gsLst>
              <a:gs pos="0">
                <a:schemeClr val="accent1"/>
              </a:gs>
              <a:gs pos="100000">
                <a:schemeClr val="accent1">
                  <a:gamma/>
                  <a:shade val="66275"/>
                  <a:invGamma/>
                </a:schemeClr>
              </a:gs>
            </a:gsLst>
            <a:lin ang="5400000" scaled="1"/>
          </a:gradFill>
          <a:ln w="12700" algn="ctr">
            <a:solidFill>
              <a:schemeClr val="accent1"/>
            </a:solidFill>
            <a:miter lim="800000"/>
            <a:headEnd/>
            <a:tailEnd/>
          </a:ln>
          <a:effectLst/>
        </p:spPr>
        <p:txBody>
          <a:bodyPr wrap="none" bIns="64008" anchor="ctr"/>
          <a:lstStyle/>
          <a:p>
            <a:pPr algn="ctr">
              <a:lnSpc>
                <a:spcPct val="95000"/>
              </a:lnSpc>
              <a:spcBef>
                <a:spcPct val="25000"/>
              </a:spcBef>
              <a:defRPr/>
            </a:pPr>
            <a:r>
              <a:rPr lang="en-US" sz="2000" b="1" dirty="0">
                <a:solidFill>
                  <a:schemeClr val="bg1"/>
                </a:solidFill>
                <a:cs typeface="+mn-cs"/>
              </a:rPr>
              <a:t>Technology (incl. Biotechnology)</a:t>
            </a:r>
          </a:p>
        </p:txBody>
      </p:sp>
      <p:sp>
        <p:nvSpPr>
          <p:cNvPr id="1960972" name="Rectangle 12"/>
          <p:cNvSpPr>
            <a:spLocks noChangeArrowheads="1"/>
          </p:cNvSpPr>
          <p:nvPr/>
        </p:nvSpPr>
        <p:spPr bwMode="blackWhite">
          <a:xfrm>
            <a:off x="1879600" y="5010150"/>
            <a:ext cx="5384800" cy="376238"/>
          </a:xfrm>
          <a:prstGeom prst="rect">
            <a:avLst/>
          </a:prstGeom>
          <a:gradFill rotWithShape="1">
            <a:gsLst>
              <a:gs pos="0">
                <a:schemeClr val="accent1"/>
              </a:gs>
              <a:gs pos="100000">
                <a:schemeClr val="accent1">
                  <a:gamma/>
                  <a:shade val="66275"/>
                  <a:invGamma/>
                </a:schemeClr>
              </a:gs>
            </a:gsLst>
            <a:lin ang="5400000" scaled="1"/>
          </a:gradFill>
          <a:ln w="12700" algn="ctr">
            <a:solidFill>
              <a:schemeClr val="accent1"/>
            </a:solidFill>
            <a:miter lim="800000"/>
            <a:headEnd/>
            <a:tailEnd/>
          </a:ln>
          <a:effectLst/>
        </p:spPr>
        <p:txBody>
          <a:bodyPr wrap="none" bIns="64008" anchor="ctr"/>
          <a:lstStyle/>
          <a:p>
            <a:pPr algn="ctr">
              <a:lnSpc>
                <a:spcPct val="95000"/>
              </a:lnSpc>
              <a:spcBef>
                <a:spcPct val="25000"/>
              </a:spcBef>
              <a:defRPr/>
            </a:pPr>
            <a:r>
              <a:rPr lang="en-US" sz="2000" b="1" dirty="0">
                <a:solidFill>
                  <a:schemeClr val="bg1"/>
                </a:solidFill>
                <a:cs typeface="+mn-cs"/>
              </a:rPr>
              <a:t>Light Manufacturing</a:t>
            </a:r>
          </a:p>
        </p:txBody>
      </p:sp>
      <p:sp>
        <p:nvSpPr>
          <p:cNvPr id="1960973" name="Rectangle 13"/>
          <p:cNvSpPr>
            <a:spLocks noChangeArrowheads="1"/>
          </p:cNvSpPr>
          <p:nvPr/>
        </p:nvSpPr>
        <p:spPr bwMode="blackWhite">
          <a:xfrm>
            <a:off x="1879600" y="5480050"/>
            <a:ext cx="5384800" cy="376238"/>
          </a:xfrm>
          <a:prstGeom prst="rect">
            <a:avLst/>
          </a:prstGeom>
          <a:gradFill rotWithShape="1">
            <a:gsLst>
              <a:gs pos="0">
                <a:schemeClr val="accent1"/>
              </a:gs>
              <a:gs pos="100000">
                <a:schemeClr val="accent1">
                  <a:gamma/>
                  <a:shade val="66275"/>
                  <a:invGamma/>
                </a:schemeClr>
              </a:gs>
            </a:gsLst>
            <a:lin ang="5400000" scaled="1"/>
          </a:gradFill>
          <a:ln w="12700" algn="ctr">
            <a:solidFill>
              <a:schemeClr val="accent1"/>
            </a:solidFill>
            <a:miter lim="800000"/>
            <a:headEnd/>
            <a:tailEnd/>
          </a:ln>
          <a:effectLst/>
        </p:spPr>
        <p:txBody>
          <a:bodyPr wrap="none" bIns="64008" anchor="ctr"/>
          <a:lstStyle/>
          <a:p>
            <a:pPr algn="ctr">
              <a:lnSpc>
                <a:spcPct val="95000"/>
              </a:lnSpc>
              <a:spcBef>
                <a:spcPct val="25000"/>
              </a:spcBef>
              <a:defRPr/>
            </a:pPr>
            <a:r>
              <a:rPr lang="en-US" sz="2000" b="1" dirty="0" err="1" smtClean="0">
                <a:solidFill>
                  <a:schemeClr val="bg1"/>
                </a:solidFill>
                <a:cs typeface="+mn-cs"/>
              </a:rPr>
              <a:t>Insourced</a:t>
            </a:r>
            <a:r>
              <a:rPr lang="en-US" sz="2000" b="1" dirty="0" smtClean="0">
                <a:solidFill>
                  <a:schemeClr val="bg1"/>
                </a:solidFill>
                <a:cs typeface="+mn-cs"/>
              </a:rPr>
              <a:t> Manufacturing</a:t>
            </a:r>
            <a:endParaRPr lang="en-US" sz="2000" b="1" dirty="0">
              <a:solidFill>
                <a:schemeClr val="bg1"/>
              </a:solidFill>
              <a:cs typeface="+mn-cs"/>
            </a:endParaRPr>
          </a:p>
        </p:txBody>
      </p:sp>
      <p:sp>
        <p:nvSpPr>
          <p:cNvPr id="17" name="AutoShape 7"/>
          <p:cNvSpPr>
            <a:spLocks noChangeArrowheads="1"/>
          </p:cNvSpPr>
          <p:nvPr/>
        </p:nvSpPr>
        <p:spPr bwMode="blackWhite">
          <a:xfrm>
            <a:off x="7531100" y="2446337"/>
            <a:ext cx="1420813" cy="2448391"/>
          </a:xfrm>
          <a:prstGeom prst="wedgeRectCallout">
            <a:avLst>
              <a:gd name="adj1" fmla="val -59218"/>
              <a:gd name="adj2" fmla="val -89486"/>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dirty="0">
                <a:cs typeface="+mn-cs"/>
              </a:rPr>
              <a:t>Many industries are poised for growth, </a:t>
            </a:r>
            <a:r>
              <a:rPr lang="en-US" sz="1400" b="1" dirty="0" smtClean="0">
                <a:cs typeface="+mn-cs"/>
              </a:rPr>
              <a:t>though insurers’ ability to capitalize on these industries varies widely</a:t>
            </a:r>
            <a:endParaRPr lang="en-US" sz="1400" b="1" dirty="0">
              <a:cs typeface="+mn-cs"/>
            </a:endParaRPr>
          </a:p>
        </p:txBody>
      </p:sp>
      <p:sp>
        <p:nvSpPr>
          <p:cNvPr id="18" name="Rectangle 3"/>
          <p:cNvSpPr>
            <a:spLocks noChangeArrowheads="1"/>
          </p:cNvSpPr>
          <p:nvPr/>
        </p:nvSpPr>
        <p:spPr bwMode="blackWhite">
          <a:xfrm>
            <a:off x="1870636" y="6391834"/>
            <a:ext cx="5384800" cy="376238"/>
          </a:xfrm>
          <a:prstGeom prst="rect">
            <a:avLst/>
          </a:prstGeom>
          <a:gradFill rotWithShape="1">
            <a:gsLst>
              <a:gs pos="0">
                <a:schemeClr val="accent1"/>
              </a:gs>
              <a:gs pos="100000">
                <a:schemeClr val="accent1">
                  <a:gamma/>
                  <a:shade val="66275"/>
                  <a:invGamma/>
                </a:schemeClr>
              </a:gs>
            </a:gsLst>
            <a:lin ang="5400000" scaled="1"/>
          </a:gradFill>
          <a:ln w="12700" algn="ctr">
            <a:solidFill>
              <a:schemeClr val="accent1"/>
            </a:solidFill>
            <a:miter lim="800000"/>
            <a:headEnd/>
            <a:tailEnd/>
          </a:ln>
          <a:effectLst/>
        </p:spPr>
        <p:txBody>
          <a:bodyPr wrap="none" bIns="64008" anchor="ctr"/>
          <a:lstStyle/>
          <a:p>
            <a:pPr algn="ctr">
              <a:lnSpc>
                <a:spcPct val="95000"/>
              </a:lnSpc>
              <a:spcBef>
                <a:spcPct val="25000"/>
              </a:spcBef>
              <a:defRPr/>
            </a:pPr>
            <a:r>
              <a:rPr lang="en-US" sz="2000" b="1" dirty="0">
                <a:solidFill>
                  <a:schemeClr val="bg1"/>
                </a:solidFill>
                <a:cs typeface="+mn-cs"/>
              </a:rPr>
              <a:t>Shipping (</a:t>
            </a:r>
            <a:r>
              <a:rPr lang="en-US" sz="2000" b="1" i="1" dirty="0">
                <a:solidFill>
                  <a:srgbClr val="FF0000"/>
                </a:solidFill>
                <a:cs typeface="+mn-cs"/>
              </a:rPr>
              <a:t>Rail</a:t>
            </a:r>
            <a:r>
              <a:rPr lang="en-US" sz="2000" b="1" dirty="0">
                <a:solidFill>
                  <a:schemeClr val="bg1"/>
                </a:solidFill>
                <a:cs typeface="+mn-cs"/>
              </a:rPr>
              <a:t>, </a:t>
            </a:r>
            <a:r>
              <a:rPr lang="en-US" sz="2000" b="1" i="1" dirty="0">
                <a:solidFill>
                  <a:srgbClr val="FF0000"/>
                </a:solidFill>
                <a:cs typeface="+mn-cs"/>
              </a:rPr>
              <a:t>Marine</a:t>
            </a:r>
            <a:r>
              <a:rPr lang="en-US" sz="2000" b="1" dirty="0">
                <a:solidFill>
                  <a:schemeClr val="bg1"/>
                </a:solidFill>
                <a:cs typeface="+mn-cs"/>
              </a:rPr>
              <a:t>, </a:t>
            </a:r>
            <a:r>
              <a:rPr lang="en-US" sz="2000" b="1" dirty="0" smtClean="0">
                <a:solidFill>
                  <a:schemeClr val="bg1"/>
                </a:solidFill>
                <a:cs typeface="+mn-cs"/>
              </a:rPr>
              <a:t>Trucking, </a:t>
            </a:r>
            <a:r>
              <a:rPr lang="en-US" sz="2000" b="1" i="1" dirty="0" smtClean="0">
                <a:solidFill>
                  <a:srgbClr val="FF0000"/>
                </a:solidFill>
                <a:cs typeface="+mn-cs"/>
              </a:rPr>
              <a:t>Pipelines</a:t>
            </a:r>
            <a:r>
              <a:rPr lang="en-US" sz="2000" b="1" dirty="0" smtClean="0">
                <a:solidFill>
                  <a:schemeClr val="bg1"/>
                </a:solidFill>
                <a:cs typeface="+mn-cs"/>
              </a:rPr>
              <a:t>)</a:t>
            </a:r>
            <a:endParaRPr lang="en-US" sz="2000" b="1" dirty="0">
              <a:solidFill>
                <a:schemeClr val="bg1"/>
              </a:solidFill>
              <a:cs typeface="+mn-cs"/>
            </a:endParaRPr>
          </a:p>
        </p:txBody>
      </p:sp>
    </p:spTree>
    <p:extLst>
      <p:ext uri="{BB962C8B-B14F-4D97-AF65-F5344CB8AC3E}">
        <p14:creationId xmlns:p14="http://schemas.microsoft.com/office/powerpoint/2010/main" val="401394051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960965"/>
                                        </p:tgtEl>
                                        <p:attrNameLst>
                                          <p:attrName>style.visibility</p:attrName>
                                        </p:attrNameLst>
                                      </p:cBhvr>
                                      <p:to>
                                        <p:strVal val="visible"/>
                                      </p:to>
                                    </p:set>
                                    <p:anim calcmode="lin" valueType="num">
                                      <p:cBhvr>
                                        <p:cTn id="7" dur="500" fill="hold"/>
                                        <p:tgtEl>
                                          <p:spTgt spid="1960965"/>
                                        </p:tgtEl>
                                        <p:attrNameLst>
                                          <p:attrName>ppt_w</p:attrName>
                                        </p:attrNameLst>
                                      </p:cBhvr>
                                      <p:tavLst>
                                        <p:tav tm="0">
                                          <p:val>
                                            <p:fltVal val="0"/>
                                          </p:val>
                                        </p:tav>
                                        <p:tav tm="100000">
                                          <p:val>
                                            <p:strVal val="#ppt_w"/>
                                          </p:val>
                                        </p:tav>
                                      </p:tavLst>
                                    </p:anim>
                                    <p:anim calcmode="lin" valueType="num">
                                      <p:cBhvr>
                                        <p:cTn id="8" dur="500" fill="hold"/>
                                        <p:tgtEl>
                                          <p:spTgt spid="196096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500"/>
                                  </p:stCondLst>
                                  <p:childTnLst>
                                    <p:set>
                                      <p:cBhvr>
                                        <p:cTn id="11" dur="1" fill="hold">
                                          <p:stCondLst>
                                            <p:cond delay="0"/>
                                          </p:stCondLst>
                                        </p:cTn>
                                        <p:tgtEl>
                                          <p:spTgt spid="1960964"/>
                                        </p:tgtEl>
                                        <p:attrNameLst>
                                          <p:attrName>style.visibility</p:attrName>
                                        </p:attrNameLst>
                                      </p:cBhvr>
                                      <p:to>
                                        <p:strVal val="visible"/>
                                      </p:to>
                                    </p:set>
                                    <p:anim calcmode="lin" valueType="num">
                                      <p:cBhvr>
                                        <p:cTn id="12" dur="500" fill="hold"/>
                                        <p:tgtEl>
                                          <p:spTgt spid="1960964"/>
                                        </p:tgtEl>
                                        <p:attrNameLst>
                                          <p:attrName>ppt_w</p:attrName>
                                        </p:attrNameLst>
                                      </p:cBhvr>
                                      <p:tavLst>
                                        <p:tav tm="0">
                                          <p:val>
                                            <p:fltVal val="0"/>
                                          </p:val>
                                        </p:tav>
                                        <p:tav tm="100000">
                                          <p:val>
                                            <p:strVal val="#ppt_w"/>
                                          </p:val>
                                        </p:tav>
                                      </p:tavLst>
                                    </p:anim>
                                    <p:anim calcmode="lin" valueType="num">
                                      <p:cBhvr>
                                        <p:cTn id="13" dur="500" fill="hold"/>
                                        <p:tgtEl>
                                          <p:spTgt spid="1960964"/>
                                        </p:tgtEl>
                                        <p:attrNameLst>
                                          <p:attrName>ppt_h</p:attrName>
                                        </p:attrNameLst>
                                      </p:cBhvr>
                                      <p:tavLst>
                                        <p:tav tm="0">
                                          <p:val>
                                            <p:fltVal val="0"/>
                                          </p:val>
                                        </p:tav>
                                        <p:tav tm="100000">
                                          <p:val>
                                            <p:strVal val="#ppt_h"/>
                                          </p:val>
                                        </p:tav>
                                      </p:tavLst>
                                    </p:anim>
                                  </p:childTnLst>
                                </p:cTn>
                              </p:par>
                            </p:childTnLst>
                          </p:cTn>
                        </p:par>
                        <p:par>
                          <p:cTn id="14" fill="hold">
                            <p:stCondLst>
                              <p:cond delay="1500"/>
                            </p:stCondLst>
                            <p:childTnLst>
                              <p:par>
                                <p:cTn id="15" presetID="23" presetClass="entr" presetSubtype="16" fill="hold" grpId="0" nodeType="afterEffect">
                                  <p:stCondLst>
                                    <p:cond delay="500"/>
                                  </p:stCondLst>
                                  <p:childTnLst>
                                    <p:set>
                                      <p:cBhvr>
                                        <p:cTn id="16" dur="1" fill="hold">
                                          <p:stCondLst>
                                            <p:cond delay="0"/>
                                          </p:stCondLst>
                                        </p:cTn>
                                        <p:tgtEl>
                                          <p:spTgt spid="1960966"/>
                                        </p:tgtEl>
                                        <p:attrNameLst>
                                          <p:attrName>style.visibility</p:attrName>
                                        </p:attrNameLst>
                                      </p:cBhvr>
                                      <p:to>
                                        <p:strVal val="visible"/>
                                      </p:to>
                                    </p:set>
                                    <p:anim calcmode="lin" valueType="num">
                                      <p:cBhvr>
                                        <p:cTn id="17" dur="500" fill="hold"/>
                                        <p:tgtEl>
                                          <p:spTgt spid="1960966"/>
                                        </p:tgtEl>
                                        <p:attrNameLst>
                                          <p:attrName>ppt_w</p:attrName>
                                        </p:attrNameLst>
                                      </p:cBhvr>
                                      <p:tavLst>
                                        <p:tav tm="0">
                                          <p:val>
                                            <p:fltVal val="0"/>
                                          </p:val>
                                        </p:tav>
                                        <p:tav tm="100000">
                                          <p:val>
                                            <p:strVal val="#ppt_w"/>
                                          </p:val>
                                        </p:tav>
                                      </p:tavLst>
                                    </p:anim>
                                    <p:anim calcmode="lin" valueType="num">
                                      <p:cBhvr>
                                        <p:cTn id="18" dur="500" fill="hold"/>
                                        <p:tgtEl>
                                          <p:spTgt spid="1960966"/>
                                        </p:tgtEl>
                                        <p:attrNameLst>
                                          <p:attrName>ppt_h</p:attrName>
                                        </p:attrNameLst>
                                      </p:cBhvr>
                                      <p:tavLst>
                                        <p:tav tm="0">
                                          <p:val>
                                            <p:fltVal val="0"/>
                                          </p:val>
                                        </p:tav>
                                        <p:tav tm="100000">
                                          <p:val>
                                            <p:strVal val="#ppt_h"/>
                                          </p:val>
                                        </p:tav>
                                      </p:tavLst>
                                    </p:anim>
                                  </p:childTnLst>
                                </p:cTn>
                              </p:par>
                            </p:childTnLst>
                          </p:cTn>
                        </p:par>
                        <p:par>
                          <p:cTn id="19" fill="hold">
                            <p:stCondLst>
                              <p:cond delay="2500"/>
                            </p:stCondLst>
                            <p:childTnLst>
                              <p:par>
                                <p:cTn id="20" presetID="23" presetClass="entr" presetSubtype="16" fill="hold" grpId="0" nodeType="afterEffect">
                                  <p:stCondLst>
                                    <p:cond delay="500"/>
                                  </p:stCondLst>
                                  <p:childTnLst>
                                    <p:set>
                                      <p:cBhvr>
                                        <p:cTn id="21" dur="1" fill="hold">
                                          <p:stCondLst>
                                            <p:cond delay="0"/>
                                          </p:stCondLst>
                                        </p:cTn>
                                        <p:tgtEl>
                                          <p:spTgt spid="1960967"/>
                                        </p:tgtEl>
                                        <p:attrNameLst>
                                          <p:attrName>style.visibility</p:attrName>
                                        </p:attrNameLst>
                                      </p:cBhvr>
                                      <p:to>
                                        <p:strVal val="visible"/>
                                      </p:to>
                                    </p:set>
                                    <p:anim calcmode="lin" valueType="num">
                                      <p:cBhvr>
                                        <p:cTn id="22" dur="500" fill="hold"/>
                                        <p:tgtEl>
                                          <p:spTgt spid="1960967"/>
                                        </p:tgtEl>
                                        <p:attrNameLst>
                                          <p:attrName>ppt_w</p:attrName>
                                        </p:attrNameLst>
                                      </p:cBhvr>
                                      <p:tavLst>
                                        <p:tav tm="0">
                                          <p:val>
                                            <p:fltVal val="0"/>
                                          </p:val>
                                        </p:tav>
                                        <p:tav tm="100000">
                                          <p:val>
                                            <p:strVal val="#ppt_w"/>
                                          </p:val>
                                        </p:tav>
                                      </p:tavLst>
                                    </p:anim>
                                    <p:anim calcmode="lin" valueType="num">
                                      <p:cBhvr>
                                        <p:cTn id="23" dur="500" fill="hold"/>
                                        <p:tgtEl>
                                          <p:spTgt spid="1960967"/>
                                        </p:tgtEl>
                                        <p:attrNameLst>
                                          <p:attrName>ppt_h</p:attrName>
                                        </p:attrNameLst>
                                      </p:cBhvr>
                                      <p:tavLst>
                                        <p:tav tm="0">
                                          <p:val>
                                            <p:fltVal val="0"/>
                                          </p:val>
                                        </p:tav>
                                        <p:tav tm="100000">
                                          <p:val>
                                            <p:strVal val="#ppt_h"/>
                                          </p:val>
                                        </p:tav>
                                      </p:tavLst>
                                    </p:anim>
                                  </p:childTnLst>
                                </p:cTn>
                              </p:par>
                            </p:childTnLst>
                          </p:cTn>
                        </p:par>
                        <p:par>
                          <p:cTn id="24" fill="hold">
                            <p:stCondLst>
                              <p:cond delay="3500"/>
                            </p:stCondLst>
                            <p:childTnLst>
                              <p:par>
                                <p:cTn id="25" presetID="23" presetClass="entr" presetSubtype="16" fill="hold" grpId="0" nodeType="afterEffect">
                                  <p:stCondLst>
                                    <p:cond delay="500"/>
                                  </p:stCondLst>
                                  <p:childTnLst>
                                    <p:set>
                                      <p:cBhvr>
                                        <p:cTn id="26" dur="1" fill="hold">
                                          <p:stCondLst>
                                            <p:cond delay="0"/>
                                          </p:stCondLst>
                                        </p:cTn>
                                        <p:tgtEl>
                                          <p:spTgt spid="1960968"/>
                                        </p:tgtEl>
                                        <p:attrNameLst>
                                          <p:attrName>style.visibility</p:attrName>
                                        </p:attrNameLst>
                                      </p:cBhvr>
                                      <p:to>
                                        <p:strVal val="visible"/>
                                      </p:to>
                                    </p:set>
                                    <p:anim calcmode="lin" valueType="num">
                                      <p:cBhvr>
                                        <p:cTn id="27" dur="500" fill="hold"/>
                                        <p:tgtEl>
                                          <p:spTgt spid="1960968"/>
                                        </p:tgtEl>
                                        <p:attrNameLst>
                                          <p:attrName>ppt_w</p:attrName>
                                        </p:attrNameLst>
                                      </p:cBhvr>
                                      <p:tavLst>
                                        <p:tav tm="0">
                                          <p:val>
                                            <p:fltVal val="0"/>
                                          </p:val>
                                        </p:tav>
                                        <p:tav tm="100000">
                                          <p:val>
                                            <p:strVal val="#ppt_w"/>
                                          </p:val>
                                        </p:tav>
                                      </p:tavLst>
                                    </p:anim>
                                    <p:anim calcmode="lin" valueType="num">
                                      <p:cBhvr>
                                        <p:cTn id="28" dur="500" fill="hold"/>
                                        <p:tgtEl>
                                          <p:spTgt spid="1960968"/>
                                        </p:tgtEl>
                                        <p:attrNameLst>
                                          <p:attrName>ppt_h</p:attrName>
                                        </p:attrNameLst>
                                      </p:cBhvr>
                                      <p:tavLst>
                                        <p:tav tm="0">
                                          <p:val>
                                            <p:fltVal val="0"/>
                                          </p:val>
                                        </p:tav>
                                        <p:tav tm="100000">
                                          <p:val>
                                            <p:strVal val="#ppt_h"/>
                                          </p:val>
                                        </p:tav>
                                      </p:tavLst>
                                    </p:anim>
                                  </p:childTnLst>
                                </p:cTn>
                              </p:par>
                            </p:childTnLst>
                          </p:cTn>
                        </p:par>
                        <p:par>
                          <p:cTn id="29" fill="hold">
                            <p:stCondLst>
                              <p:cond delay="4500"/>
                            </p:stCondLst>
                            <p:childTnLst>
                              <p:par>
                                <p:cTn id="30" presetID="23" presetClass="entr" presetSubtype="16" fill="hold" grpId="0" nodeType="afterEffect">
                                  <p:stCondLst>
                                    <p:cond delay="500"/>
                                  </p:stCondLst>
                                  <p:childTnLst>
                                    <p:set>
                                      <p:cBhvr>
                                        <p:cTn id="31" dur="1" fill="hold">
                                          <p:stCondLst>
                                            <p:cond delay="0"/>
                                          </p:stCondLst>
                                        </p:cTn>
                                        <p:tgtEl>
                                          <p:spTgt spid="1960969"/>
                                        </p:tgtEl>
                                        <p:attrNameLst>
                                          <p:attrName>style.visibility</p:attrName>
                                        </p:attrNameLst>
                                      </p:cBhvr>
                                      <p:to>
                                        <p:strVal val="visible"/>
                                      </p:to>
                                    </p:set>
                                    <p:anim calcmode="lin" valueType="num">
                                      <p:cBhvr>
                                        <p:cTn id="32" dur="500" fill="hold"/>
                                        <p:tgtEl>
                                          <p:spTgt spid="1960969"/>
                                        </p:tgtEl>
                                        <p:attrNameLst>
                                          <p:attrName>ppt_w</p:attrName>
                                        </p:attrNameLst>
                                      </p:cBhvr>
                                      <p:tavLst>
                                        <p:tav tm="0">
                                          <p:val>
                                            <p:fltVal val="0"/>
                                          </p:val>
                                        </p:tav>
                                        <p:tav tm="100000">
                                          <p:val>
                                            <p:strVal val="#ppt_w"/>
                                          </p:val>
                                        </p:tav>
                                      </p:tavLst>
                                    </p:anim>
                                    <p:anim calcmode="lin" valueType="num">
                                      <p:cBhvr>
                                        <p:cTn id="33" dur="500" fill="hold"/>
                                        <p:tgtEl>
                                          <p:spTgt spid="1960969"/>
                                        </p:tgtEl>
                                        <p:attrNameLst>
                                          <p:attrName>ppt_h</p:attrName>
                                        </p:attrNameLst>
                                      </p:cBhvr>
                                      <p:tavLst>
                                        <p:tav tm="0">
                                          <p:val>
                                            <p:fltVal val="0"/>
                                          </p:val>
                                        </p:tav>
                                        <p:tav tm="100000">
                                          <p:val>
                                            <p:strVal val="#ppt_h"/>
                                          </p:val>
                                        </p:tav>
                                      </p:tavLst>
                                    </p:anim>
                                  </p:childTnLst>
                                </p:cTn>
                              </p:par>
                            </p:childTnLst>
                          </p:cTn>
                        </p:par>
                        <p:par>
                          <p:cTn id="34" fill="hold">
                            <p:stCondLst>
                              <p:cond delay="5500"/>
                            </p:stCondLst>
                            <p:childTnLst>
                              <p:par>
                                <p:cTn id="35" presetID="23" presetClass="entr" presetSubtype="16" fill="hold" grpId="0" nodeType="afterEffect">
                                  <p:stCondLst>
                                    <p:cond delay="500"/>
                                  </p:stCondLst>
                                  <p:childTnLst>
                                    <p:set>
                                      <p:cBhvr>
                                        <p:cTn id="36" dur="1" fill="hold">
                                          <p:stCondLst>
                                            <p:cond delay="0"/>
                                          </p:stCondLst>
                                        </p:cTn>
                                        <p:tgtEl>
                                          <p:spTgt spid="1960970"/>
                                        </p:tgtEl>
                                        <p:attrNameLst>
                                          <p:attrName>style.visibility</p:attrName>
                                        </p:attrNameLst>
                                      </p:cBhvr>
                                      <p:to>
                                        <p:strVal val="visible"/>
                                      </p:to>
                                    </p:set>
                                    <p:anim calcmode="lin" valueType="num">
                                      <p:cBhvr>
                                        <p:cTn id="37" dur="500" fill="hold"/>
                                        <p:tgtEl>
                                          <p:spTgt spid="1960970"/>
                                        </p:tgtEl>
                                        <p:attrNameLst>
                                          <p:attrName>ppt_w</p:attrName>
                                        </p:attrNameLst>
                                      </p:cBhvr>
                                      <p:tavLst>
                                        <p:tav tm="0">
                                          <p:val>
                                            <p:fltVal val="0"/>
                                          </p:val>
                                        </p:tav>
                                        <p:tav tm="100000">
                                          <p:val>
                                            <p:strVal val="#ppt_w"/>
                                          </p:val>
                                        </p:tav>
                                      </p:tavLst>
                                    </p:anim>
                                    <p:anim calcmode="lin" valueType="num">
                                      <p:cBhvr>
                                        <p:cTn id="38" dur="500" fill="hold"/>
                                        <p:tgtEl>
                                          <p:spTgt spid="1960970"/>
                                        </p:tgtEl>
                                        <p:attrNameLst>
                                          <p:attrName>ppt_h</p:attrName>
                                        </p:attrNameLst>
                                      </p:cBhvr>
                                      <p:tavLst>
                                        <p:tav tm="0">
                                          <p:val>
                                            <p:fltVal val="0"/>
                                          </p:val>
                                        </p:tav>
                                        <p:tav tm="100000">
                                          <p:val>
                                            <p:strVal val="#ppt_h"/>
                                          </p:val>
                                        </p:tav>
                                      </p:tavLst>
                                    </p:anim>
                                  </p:childTnLst>
                                </p:cTn>
                              </p:par>
                            </p:childTnLst>
                          </p:cTn>
                        </p:par>
                        <p:par>
                          <p:cTn id="39" fill="hold">
                            <p:stCondLst>
                              <p:cond delay="6500"/>
                            </p:stCondLst>
                            <p:childTnLst>
                              <p:par>
                                <p:cTn id="40" presetID="23" presetClass="entr" presetSubtype="16" fill="hold" grpId="0" nodeType="afterEffect">
                                  <p:stCondLst>
                                    <p:cond delay="500"/>
                                  </p:stCondLst>
                                  <p:childTnLst>
                                    <p:set>
                                      <p:cBhvr>
                                        <p:cTn id="41" dur="1" fill="hold">
                                          <p:stCondLst>
                                            <p:cond delay="0"/>
                                          </p:stCondLst>
                                        </p:cTn>
                                        <p:tgtEl>
                                          <p:spTgt spid="1960971"/>
                                        </p:tgtEl>
                                        <p:attrNameLst>
                                          <p:attrName>style.visibility</p:attrName>
                                        </p:attrNameLst>
                                      </p:cBhvr>
                                      <p:to>
                                        <p:strVal val="visible"/>
                                      </p:to>
                                    </p:set>
                                    <p:anim calcmode="lin" valueType="num">
                                      <p:cBhvr>
                                        <p:cTn id="42" dur="500" fill="hold"/>
                                        <p:tgtEl>
                                          <p:spTgt spid="1960971"/>
                                        </p:tgtEl>
                                        <p:attrNameLst>
                                          <p:attrName>ppt_w</p:attrName>
                                        </p:attrNameLst>
                                      </p:cBhvr>
                                      <p:tavLst>
                                        <p:tav tm="0">
                                          <p:val>
                                            <p:fltVal val="0"/>
                                          </p:val>
                                        </p:tav>
                                        <p:tav tm="100000">
                                          <p:val>
                                            <p:strVal val="#ppt_w"/>
                                          </p:val>
                                        </p:tav>
                                      </p:tavLst>
                                    </p:anim>
                                    <p:anim calcmode="lin" valueType="num">
                                      <p:cBhvr>
                                        <p:cTn id="43" dur="500" fill="hold"/>
                                        <p:tgtEl>
                                          <p:spTgt spid="1960971"/>
                                        </p:tgtEl>
                                        <p:attrNameLst>
                                          <p:attrName>ppt_h</p:attrName>
                                        </p:attrNameLst>
                                      </p:cBhvr>
                                      <p:tavLst>
                                        <p:tav tm="0">
                                          <p:val>
                                            <p:fltVal val="0"/>
                                          </p:val>
                                        </p:tav>
                                        <p:tav tm="100000">
                                          <p:val>
                                            <p:strVal val="#ppt_h"/>
                                          </p:val>
                                        </p:tav>
                                      </p:tavLst>
                                    </p:anim>
                                  </p:childTnLst>
                                </p:cTn>
                              </p:par>
                            </p:childTnLst>
                          </p:cTn>
                        </p:par>
                        <p:par>
                          <p:cTn id="44" fill="hold">
                            <p:stCondLst>
                              <p:cond delay="7500"/>
                            </p:stCondLst>
                            <p:childTnLst>
                              <p:par>
                                <p:cTn id="45" presetID="23" presetClass="entr" presetSubtype="16" fill="hold" grpId="0" nodeType="afterEffect">
                                  <p:stCondLst>
                                    <p:cond delay="500"/>
                                  </p:stCondLst>
                                  <p:childTnLst>
                                    <p:set>
                                      <p:cBhvr>
                                        <p:cTn id="46" dur="1" fill="hold">
                                          <p:stCondLst>
                                            <p:cond delay="0"/>
                                          </p:stCondLst>
                                        </p:cTn>
                                        <p:tgtEl>
                                          <p:spTgt spid="1960972"/>
                                        </p:tgtEl>
                                        <p:attrNameLst>
                                          <p:attrName>style.visibility</p:attrName>
                                        </p:attrNameLst>
                                      </p:cBhvr>
                                      <p:to>
                                        <p:strVal val="visible"/>
                                      </p:to>
                                    </p:set>
                                    <p:anim calcmode="lin" valueType="num">
                                      <p:cBhvr>
                                        <p:cTn id="47" dur="500" fill="hold"/>
                                        <p:tgtEl>
                                          <p:spTgt spid="1960972"/>
                                        </p:tgtEl>
                                        <p:attrNameLst>
                                          <p:attrName>ppt_w</p:attrName>
                                        </p:attrNameLst>
                                      </p:cBhvr>
                                      <p:tavLst>
                                        <p:tav tm="0">
                                          <p:val>
                                            <p:fltVal val="0"/>
                                          </p:val>
                                        </p:tav>
                                        <p:tav tm="100000">
                                          <p:val>
                                            <p:strVal val="#ppt_w"/>
                                          </p:val>
                                        </p:tav>
                                      </p:tavLst>
                                    </p:anim>
                                    <p:anim calcmode="lin" valueType="num">
                                      <p:cBhvr>
                                        <p:cTn id="48" dur="500" fill="hold"/>
                                        <p:tgtEl>
                                          <p:spTgt spid="1960972"/>
                                        </p:tgtEl>
                                        <p:attrNameLst>
                                          <p:attrName>ppt_h</p:attrName>
                                        </p:attrNameLst>
                                      </p:cBhvr>
                                      <p:tavLst>
                                        <p:tav tm="0">
                                          <p:val>
                                            <p:fltVal val="0"/>
                                          </p:val>
                                        </p:tav>
                                        <p:tav tm="100000">
                                          <p:val>
                                            <p:strVal val="#ppt_h"/>
                                          </p:val>
                                        </p:tav>
                                      </p:tavLst>
                                    </p:anim>
                                  </p:childTnLst>
                                </p:cTn>
                              </p:par>
                            </p:childTnLst>
                          </p:cTn>
                        </p:par>
                        <p:par>
                          <p:cTn id="49" fill="hold">
                            <p:stCondLst>
                              <p:cond delay="8500"/>
                            </p:stCondLst>
                            <p:childTnLst>
                              <p:par>
                                <p:cTn id="50" presetID="23" presetClass="entr" presetSubtype="16" fill="hold" grpId="0" nodeType="afterEffect">
                                  <p:stCondLst>
                                    <p:cond delay="500"/>
                                  </p:stCondLst>
                                  <p:childTnLst>
                                    <p:set>
                                      <p:cBhvr>
                                        <p:cTn id="51" dur="1" fill="hold">
                                          <p:stCondLst>
                                            <p:cond delay="0"/>
                                          </p:stCondLst>
                                        </p:cTn>
                                        <p:tgtEl>
                                          <p:spTgt spid="1960973"/>
                                        </p:tgtEl>
                                        <p:attrNameLst>
                                          <p:attrName>style.visibility</p:attrName>
                                        </p:attrNameLst>
                                      </p:cBhvr>
                                      <p:to>
                                        <p:strVal val="visible"/>
                                      </p:to>
                                    </p:set>
                                    <p:anim calcmode="lin" valueType="num">
                                      <p:cBhvr>
                                        <p:cTn id="52" dur="500" fill="hold"/>
                                        <p:tgtEl>
                                          <p:spTgt spid="1960973"/>
                                        </p:tgtEl>
                                        <p:attrNameLst>
                                          <p:attrName>ppt_w</p:attrName>
                                        </p:attrNameLst>
                                      </p:cBhvr>
                                      <p:tavLst>
                                        <p:tav tm="0">
                                          <p:val>
                                            <p:fltVal val="0"/>
                                          </p:val>
                                        </p:tav>
                                        <p:tav tm="100000">
                                          <p:val>
                                            <p:strVal val="#ppt_w"/>
                                          </p:val>
                                        </p:tav>
                                      </p:tavLst>
                                    </p:anim>
                                    <p:anim calcmode="lin" valueType="num">
                                      <p:cBhvr>
                                        <p:cTn id="53" dur="500" fill="hold"/>
                                        <p:tgtEl>
                                          <p:spTgt spid="1960973"/>
                                        </p:tgtEl>
                                        <p:attrNameLst>
                                          <p:attrName>ppt_h</p:attrName>
                                        </p:attrNameLst>
                                      </p:cBhvr>
                                      <p:tavLst>
                                        <p:tav tm="0">
                                          <p:val>
                                            <p:fltVal val="0"/>
                                          </p:val>
                                        </p:tav>
                                        <p:tav tm="100000">
                                          <p:val>
                                            <p:strVal val="#ppt_h"/>
                                          </p:val>
                                        </p:tav>
                                      </p:tavLst>
                                    </p:anim>
                                  </p:childTnLst>
                                </p:cTn>
                              </p:par>
                            </p:childTnLst>
                          </p:cTn>
                        </p:par>
                        <p:par>
                          <p:cTn id="54" fill="hold">
                            <p:stCondLst>
                              <p:cond delay="9500"/>
                            </p:stCondLst>
                            <p:childTnLst>
                              <p:par>
                                <p:cTn id="55" presetID="23" presetClass="entr" presetSubtype="16" fill="hold" grpId="0" nodeType="afterEffect">
                                  <p:stCondLst>
                                    <p:cond delay="0"/>
                                  </p:stCondLst>
                                  <p:childTnLst>
                                    <p:set>
                                      <p:cBhvr>
                                        <p:cTn id="56" dur="1" fill="hold">
                                          <p:stCondLst>
                                            <p:cond delay="0"/>
                                          </p:stCondLst>
                                        </p:cTn>
                                        <p:tgtEl>
                                          <p:spTgt spid="1960963"/>
                                        </p:tgtEl>
                                        <p:attrNameLst>
                                          <p:attrName>style.visibility</p:attrName>
                                        </p:attrNameLst>
                                      </p:cBhvr>
                                      <p:to>
                                        <p:strVal val="visible"/>
                                      </p:to>
                                    </p:set>
                                    <p:anim calcmode="lin" valueType="num">
                                      <p:cBhvr>
                                        <p:cTn id="57" dur="500" fill="hold"/>
                                        <p:tgtEl>
                                          <p:spTgt spid="1960963"/>
                                        </p:tgtEl>
                                        <p:attrNameLst>
                                          <p:attrName>ppt_w</p:attrName>
                                        </p:attrNameLst>
                                      </p:cBhvr>
                                      <p:tavLst>
                                        <p:tav tm="0">
                                          <p:val>
                                            <p:fltVal val="0"/>
                                          </p:val>
                                        </p:tav>
                                        <p:tav tm="100000">
                                          <p:val>
                                            <p:strVal val="#ppt_w"/>
                                          </p:val>
                                        </p:tav>
                                      </p:tavLst>
                                    </p:anim>
                                    <p:anim calcmode="lin" valueType="num">
                                      <p:cBhvr>
                                        <p:cTn id="58" dur="500" fill="hold"/>
                                        <p:tgtEl>
                                          <p:spTgt spid="1960963"/>
                                        </p:tgtEl>
                                        <p:attrNameLst>
                                          <p:attrName>ppt_h</p:attrName>
                                        </p:attrNameLst>
                                      </p:cBhvr>
                                      <p:tavLst>
                                        <p:tav tm="0">
                                          <p:val>
                                            <p:fltVal val="0"/>
                                          </p:val>
                                        </p:tav>
                                        <p:tav tm="100000">
                                          <p:val>
                                            <p:strVal val="#ppt_h"/>
                                          </p:val>
                                        </p:tav>
                                      </p:tavLst>
                                    </p:anim>
                                  </p:childTnLst>
                                </p:cTn>
                              </p:par>
                            </p:childTnLst>
                          </p:cTn>
                        </p:par>
                        <p:par>
                          <p:cTn id="59" fill="hold">
                            <p:stCondLst>
                              <p:cond delay="10000"/>
                            </p:stCondLst>
                            <p:childTnLst>
                              <p:par>
                                <p:cTn id="60" presetID="23" presetClass="entr" presetSubtype="16" fill="hold" grpId="0" nodeType="after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ppt_w</p:attrName>
                                        </p:attrNameLst>
                                      </p:cBhvr>
                                      <p:tavLst>
                                        <p:tav tm="0">
                                          <p:val>
                                            <p:fltVal val="0"/>
                                          </p:val>
                                        </p:tav>
                                        <p:tav tm="100000">
                                          <p:val>
                                            <p:strVal val="#ppt_w"/>
                                          </p:val>
                                        </p:tav>
                                      </p:tavLst>
                                    </p:anim>
                                    <p:anim calcmode="lin" valueType="num">
                                      <p:cBhvr>
                                        <p:cTn id="63" dur="500" fill="hold"/>
                                        <p:tgtEl>
                                          <p:spTgt spid="18"/>
                                        </p:tgtEl>
                                        <p:attrNameLst>
                                          <p:attrName>ppt_h</p:attrName>
                                        </p:attrNameLst>
                                      </p:cBhvr>
                                      <p:tavLst>
                                        <p:tav tm="0">
                                          <p:val>
                                            <p:fltVal val="0"/>
                                          </p:val>
                                        </p:tav>
                                        <p:tav tm="100000">
                                          <p:val>
                                            <p:strVal val="#ppt_h"/>
                                          </p:val>
                                        </p:tav>
                                      </p:tavLst>
                                    </p:anim>
                                  </p:childTnLst>
                                </p:cTn>
                              </p:par>
                            </p:childTnLst>
                          </p:cTn>
                        </p:par>
                        <p:par>
                          <p:cTn id="64" fill="hold">
                            <p:stCondLst>
                              <p:cond delay="10500"/>
                            </p:stCondLst>
                            <p:childTnLst>
                              <p:par>
                                <p:cTn id="65" presetID="22" presetClass="entr" presetSubtype="2" fill="hold" grpId="0" nodeType="after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wipe(right)">
                                      <p:cBhvr>
                                        <p:cTn id="6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0963" grpId="0" animBg="1"/>
      <p:bldP spid="1960964" grpId="0" animBg="1"/>
      <p:bldP spid="1960965" grpId="0" animBg="1"/>
      <p:bldP spid="1960966" grpId="0" animBg="1"/>
      <p:bldP spid="1960967" grpId="0" animBg="1"/>
      <p:bldP spid="1960968" grpId="0" animBg="1"/>
      <p:bldP spid="1960969" grpId="0" animBg="1"/>
      <p:bldP spid="1960970" grpId="0" animBg="1"/>
      <p:bldP spid="1960971" grpId="0" animBg="1"/>
      <p:bldP spid="1960972" grpId="0" animBg="1"/>
      <p:bldP spid="1960973" grpId="0" animBg="1"/>
      <p:bldP spid="17" grpId="0" animBg="1"/>
      <p:bldP spid="18"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pPr fontAlgn="base">
              <a:spcBef>
                <a:spcPct val="0"/>
              </a:spcBef>
              <a:spcAft>
                <a:spcPct val="0"/>
              </a:spcAft>
            </a:pPr>
            <a:endParaRPr lang="en-US">
              <a:solidFill>
                <a:srgbClr val="000000"/>
              </a:solidFill>
              <a:latin typeface="Arial" charset="0"/>
              <a:cs typeface="Arial" charset="0"/>
            </a:endParaRPr>
          </a:p>
        </p:txBody>
      </p:sp>
      <p:sp>
        <p:nvSpPr>
          <p:cNvPr id="98307"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fontAlgn="base" hangingPunct="0">
              <a:lnSpc>
                <a:spcPct val="85000"/>
              </a:lnSpc>
              <a:spcBef>
                <a:spcPct val="20000"/>
              </a:spcBef>
              <a:spcAft>
                <a:spcPct val="0"/>
              </a:spcAft>
            </a:pPr>
            <a:fld id="{364333B5-F606-4F22-B5AB-C00680A5C585}" type="slidenum">
              <a:rPr lang="en-US" sz="900">
                <a:solidFill>
                  <a:srgbClr val="FFFFFF"/>
                </a:solidFill>
                <a:latin typeface="Arial" charset="0"/>
                <a:cs typeface="Arial" charset="0"/>
              </a:rPr>
              <a:pPr algn="r" eaLnBrk="0" fontAlgn="base" hangingPunct="0">
                <a:lnSpc>
                  <a:spcPct val="85000"/>
                </a:lnSpc>
                <a:spcBef>
                  <a:spcPct val="20000"/>
                </a:spcBef>
                <a:spcAft>
                  <a:spcPct val="0"/>
                </a:spcAft>
              </a:pPr>
              <a:t>26</a:t>
            </a:fld>
            <a:endParaRPr lang="en-US" sz="900">
              <a:solidFill>
                <a:srgbClr val="FFFFFF"/>
              </a:solidFill>
              <a:latin typeface="Arial" charset="0"/>
              <a:cs typeface="Arial" charset="0"/>
            </a:endParaRPr>
          </a:p>
        </p:txBody>
      </p:sp>
      <p:pic>
        <p:nvPicPr>
          <p:cNvPr id="98308"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2152455" name="Rectangle 7"/>
          <p:cNvSpPr>
            <a:spLocks noChangeArrowheads="1"/>
          </p:cNvSpPr>
          <p:nvPr/>
        </p:nvSpPr>
        <p:spPr bwMode="blackWhite">
          <a:xfrm>
            <a:off x="581025" y="2268538"/>
            <a:ext cx="7981950" cy="1296987"/>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fontAlgn="base">
              <a:lnSpc>
                <a:spcPct val="95000"/>
              </a:lnSpc>
              <a:spcBef>
                <a:spcPct val="25000"/>
              </a:spcBef>
              <a:spcAft>
                <a:spcPct val="0"/>
              </a:spcAft>
            </a:pPr>
            <a:r>
              <a:rPr lang="en-US" sz="4200" b="1" dirty="0" smtClean="0">
                <a:solidFill>
                  <a:srgbClr val="FFFFFF"/>
                </a:solidFill>
              </a:rPr>
              <a:t>WC Profitability and       Growth Trends in New York</a:t>
            </a:r>
            <a:endParaRPr lang="en-US" sz="4200" b="1" dirty="0">
              <a:solidFill>
                <a:srgbClr val="FFFFFF"/>
              </a:solidFill>
              <a:latin typeface="Arial" charset="0"/>
              <a:cs typeface="Arial" charset="0"/>
            </a:endParaRPr>
          </a:p>
        </p:txBody>
      </p:sp>
      <p:sp>
        <p:nvSpPr>
          <p:cNvPr id="2152456" name="Rectangle 8"/>
          <p:cNvSpPr>
            <a:spLocks noChangeArrowheads="1"/>
          </p:cNvSpPr>
          <p:nvPr/>
        </p:nvSpPr>
        <p:spPr bwMode="auto">
          <a:xfrm>
            <a:off x="501446" y="4180503"/>
            <a:ext cx="7842715" cy="1354217"/>
          </a:xfrm>
          <a:prstGeom prst="rect">
            <a:avLst/>
          </a:prstGeom>
          <a:noFill/>
          <a:ln w="9525" algn="ctr">
            <a:noFill/>
            <a:miter lim="800000"/>
            <a:headEnd/>
            <a:tailEnd/>
          </a:ln>
        </p:spPr>
        <p:txBody>
          <a:bodyPr wrap="square" lIns="45720" rIns="45720">
            <a:spAutoFit/>
          </a:bodyPr>
          <a:lstStyle/>
          <a:p>
            <a:pPr marL="292100" indent="-292100" algn="ctr" eaLnBrk="0" fontAlgn="base" hangingPunct="0">
              <a:lnSpc>
                <a:spcPct val="90000"/>
              </a:lnSpc>
              <a:spcBef>
                <a:spcPct val="25000"/>
              </a:spcBef>
              <a:spcAft>
                <a:spcPct val="0"/>
              </a:spcAft>
              <a:buClr>
                <a:srgbClr val="FF6801"/>
              </a:buClr>
              <a:buFont typeface="Wingdings" pitchFamily="2" charset="2"/>
              <a:buNone/>
            </a:pPr>
            <a:r>
              <a:rPr lang="en-US" sz="4000" b="1" dirty="0" smtClean="0">
                <a:solidFill>
                  <a:srgbClr val="225A7A"/>
                </a:solidFill>
              </a:rPr>
              <a:t>Profitability Lags, </a:t>
            </a:r>
          </a:p>
          <a:p>
            <a:pPr marL="292100" indent="-292100" algn="ctr" eaLnBrk="0" fontAlgn="base" hangingPunct="0">
              <a:lnSpc>
                <a:spcPct val="90000"/>
              </a:lnSpc>
              <a:spcBef>
                <a:spcPct val="25000"/>
              </a:spcBef>
              <a:spcAft>
                <a:spcPct val="0"/>
              </a:spcAft>
              <a:buClr>
                <a:srgbClr val="FF6801"/>
              </a:buClr>
              <a:buFont typeface="Wingdings" pitchFamily="2" charset="2"/>
              <a:buNone/>
            </a:pPr>
            <a:r>
              <a:rPr lang="en-US" sz="4000" b="1" dirty="0" smtClean="0">
                <a:solidFill>
                  <a:srgbClr val="225A7A"/>
                </a:solidFill>
              </a:rPr>
              <a:t>But Growth Leads</a:t>
            </a:r>
            <a:endParaRPr lang="en-US" sz="4000" b="1" i="1" dirty="0">
              <a:solidFill>
                <a:srgbClr val="225A7A"/>
              </a:solidFill>
            </a:endParaRPr>
          </a:p>
        </p:txBody>
      </p:sp>
      <p:sp>
        <p:nvSpPr>
          <p:cNvPr id="7" name="Date Placeholder 6"/>
          <p:cNvSpPr>
            <a:spLocks noGrp="1"/>
          </p:cNvSpPr>
          <p:nvPr>
            <p:ph type="dt" sz="half"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79649112-2361-4913-9798-B6AEBB59A8D4}" type="slidenum">
              <a:rPr lang="en-US" smtClean="0"/>
              <a:pPr>
                <a:defRPr/>
              </a:pPr>
              <a:t>26</a:t>
            </a:fld>
            <a:endParaRPr lang="en-US"/>
          </a:p>
        </p:txBody>
      </p:sp>
    </p:spTree>
    <p:extLst>
      <p:ext uri="{BB962C8B-B14F-4D97-AF65-F5344CB8AC3E}">
        <p14:creationId xmlns:p14="http://schemas.microsoft.com/office/powerpoint/2010/main" val="27021714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2152455"/>
                                        </p:tgtEl>
                                        <p:attrNameLst>
                                          <p:attrName>style.visibility</p:attrName>
                                        </p:attrNameLst>
                                      </p:cBhvr>
                                      <p:to>
                                        <p:strVal val="visible"/>
                                      </p:to>
                                    </p:set>
                                    <p:animEffect transition="in" filter="barn(outVertical)">
                                      <p:cBhvr>
                                        <p:cTn id="7" dur="1000"/>
                                        <p:tgtEl>
                                          <p:spTgt spid="2152455"/>
                                        </p:tgtEl>
                                      </p:cBhvr>
                                    </p:animEffect>
                                  </p:childTnLst>
                                </p:cTn>
                              </p:par>
                              <p:par>
                                <p:cTn id="8" presetID="16" presetClass="entr" presetSubtype="37" fill="hold" grpId="0" nodeType="withEffect">
                                  <p:stCondLst>
                                    <p:cond delay="300"/>
                                  </p:stCondLst>
                                  <p:childTnLst>
                                    <p:set>
                                      <p:cBhvr>
                                        <p:cTn id="9" dur="1" fill="hold">
                                          <p:stCondLst>
                                            <p:cond delay="0"/>
                                          </p:stCondLst>
                                        </p:cTn>
                                        <p:tgtEl>
                                          <p:spTgt spid="2152456"/>
                                        </p:tgtEl>
                                        <p:attrNameLst>
                                          <p:attrName>style.visibility</p:attrName>
                                        </p:attrNameLst>
                                      </p:cBhvr>
                                      <p:to>
                                        <p:strVal val="visible"/>
                                      </p:to>
                                    </p:set>
                                    <p:animEffect transition="in" filter="barn(outVertical)">
                                      <p:cBhvr>
                                        <p:cTn id="10" dur="1000"/>
                                        <p:tgtEl>
                                          <p:spTgt spid="2152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455" grpId="0" animBg="1"/>
      <p:bldP spid="2152456"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r">
              <a:lnSpc>
                <a:spcPct val="85000"/>
              </a:lnSpc>
              <a:spcBef>
                <a:spcPct val="20000"/>
              </a:spcBef>
              <a:buClrTx/>
              <a:buFontTx/>
              <a:buNone/>
            </a:pPr>
            <a:fld id="{D1EF5D32-AA34-4AC3-B4EF-4679D6378FDC}" type="slidenum">
              <a:rPr lang="en-US" altLang="en-US" sz="900"/>
              <a:pPr algn="r">
                <a:lnSpc>
                  <a:spcPct val="85000"/>
                </a:lnSpc>
                <a:spcBef>
                  <a:spcPct val="20000"/>
                </a:spcBef>
                <a:buClrTx/>
                <a:buFontTx/>
                <a:buNone/>
              </a:pPr>
              <a:t>27</a:t>
            </a:fld>
            <a:endParaRPr lang="en-US" altLang="en-US" sz="900"/>
          </a:p>
        </p:txBody>
      </p:sp>
      <p:sp>
        <p:nvSpPr>
          <p:cNvPr id="5123" name="Rectangle 2"/>
          <p:cNvSpPr>
            <a:spLocks noGrp="1" noChangeArrowheads="1"/>
          </p:cNvSpPr>
          <p:nvPr>
            <p:ph type="title" idx="4294967295"/>
          </p:nvPr>
        </p:nvSpPr>
        <p:spPr/>
        <p:txBody>
          <a:bodyPr/>
          <a:lstStyle/>
          <a:p>
            <a:r>
              <a:rPr lang="en-US" altLang="en-US" smtClean="0">
                <a:latin typeface="Arial" panose="020B0604020202020204" pitchFamily="34" charset="0"/>
              </a:rPr>
              <a:t>RNW Workers Comp: NY vs. U.S.,</a:t>
            </a:r>
            <a:br>
              <a:rPr lang="en-US" altLang="en-US" smtClean="0">
                <a:latin typeface="Arial" panose="020B0604020202020204" pitchFamily="34" charset="0"/>
              </a:rPr>
            </a:br>
            <a:r>
              <a:rPr lang="en-US" altLang="en-US" smtClean="0">
                <a:latin typeface="Arial" panose="020B0604020202020204" pitchFamily="34" charset="0"/>
              </a:rPr>
              <a:t>2004-2013</a:t>
            </a:r>
          </a:p>
        </p:txBody>
      </p:sp>
      <p:sp>
        <p:nvSpPr>
          <p:cNvPr id="5124" name="Rectangle 3"/>
          <p:cNvSpPr>
            <a:spLocks noChangeArrowheads="1"/>
          </p:cNvSpPr>
          <p:nvPr/>
        </p:nvSpPr>
        <p:spPr bwMode="auto">
          <a:xfrm>
            <a:off x="0" y="6567488"/>
            <a:ext cx="7569200"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marL="133350" indent="-133350">
              <a:lnSpc>
                <a:spcPct val="90000"/>
              </a:lnSpc>
              <a:spcBef>
                <a:spcPct val="100000"/>
              </a:spcBef>
              <a:buClr>
                <a:schemeClr val="accent2"/>
              </a:buClr>
              <a:buFont typeface="Wingdings" panose="05000000000000000000" pitchFamily="2" charset="2"/>
              <a:buChar char="n"/>
              <a:tabLst>
                <a:tab pos="112713" algn="r"/>
              </a:tabLst>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tabLst>
                <a:tab pos="112713" algn="r"/>
              </a:tabLst>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tabLst>
                <a:tab pos="112713" algn="r"/>
              </a:tabLst>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tabLst>
                <a:tab pos="112713" algn="r"/>
              </a:tabLst>
              <a:defRPr sz="2000">
                <a:solidFill>
                  <a:schemeClr val="tx1"/>
                </a:solidFill>
                <a:latin typeface="Arial" panose="020B0604020202020204" pitchFamily="34" charset="0"/>
              </a:defRPr>
            </a:lvl4pPr>
            <a:lvl5pPr marL="2057400" indent="-228600">
              <a:lnSpc>
                <a:spcPct val="95000"/>
              </a:lnSpc>
              <a:spcBef>
                <a:spcPct val="15000"/>
              </a:spcBef>
              <a:buClr>
                <a:schemeClr val="accent2"/>
              </a:buClr>
              <a:buChar char="»"/>
              <a:tabLst>
                <a:tab pos="112713" algn="r"/>
              </a:tabLst>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tabLst>
                <a:tab pos="112713" algn="r"/>
              </a:tabLst>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tabLst>
                <a:tab pos="112713" algn="r"/>
              </a:tabLst>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tabLst>
                <a:tab pos="112713" algn="r"/>
              </a:tabLst>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tabLst>
                <a:tab pos="112713" algn="r"/>
              </a:tabLst>
              <a:defRPr sz="1600">
                <a:solidFill>
                  <a:schemeClr val="tx1"/>
                </a:solidFill>
                <a:latin typeface="Arial" panose="020B0604020202020204" pitchFamily="34" charset="0"/>
              </a:defRPr>
            </a:lvl9pPr>
          </a:lstStyle>
          <a:p>
            <a:pPr>
              <a:spcBef>
                <a:spcPct val="0"/>
              </a:spcBef>
              <a:buFont typeface="Wingdings" panose="05000000000000000000" pitchFamily="2" charset="2"/>
              <a:buNone/>
            </a:pPr>
            <a:r>
              <a:rPr lang="en-US" altLang="en-US" sz="1100"/>
              <a:t>	Source: NAIC, Insurance Information Institute</a:t>
            </a:r>
          </a:p>
        </p:txBody>
      </p:sp>
      <p:graphicFrame>
        <p:nvGraphicFramePr>
          <p:cNvPr id="2026500" name="Object 2"/>
          <p:cNvGraphicFramePr>
            <a:graphicFrameLocks/>
          </p:cNvGraphicFramePr>
          <p:nvPr>
            <p:extLst>
              <p:ext uri="{D42A27DB-BD31-4B8C-83A1-F6EECF244321}">
                <p14:modId xmlns:p14="http://schemas.microsoft.com/office/powerpoint/2010/main" val="2644466371"/>
              </p:ext>
            </p:extLst>
          </p:nvPr>
        </p:nvGraphicFramePr>
        <p:xfrm>
          <a:off x="301625" y="1295400"/>
          <a:ext cx="8548688" cy="4572000"/>
        </p:xfrm>
        <a:graphic>
          <a:graphicData uri="http://schemas.openxmlformats.org/presentationml/2006/ole">
            <mc:AlternateContent xmlns:mc="http://schemas.openxmlformats.org/markup-compatibility/2006">
              <mc:Choice xmlns:v="urn:schemas-microsoft-com:vml" Requires="v">
                <p:oleObj spid="_x0000_s28307472" name="Chart" r:id="rId4" imgW="8600977" imgH="4600596" progId="MSGraph.Chart.8">
                  <p:embed followColorScheme="full"/>
                </p:oleObj>
              </mc:Choice>
              <mc:Fallback>
                <p:oleObj name="Chart" r:id="rId4" imgW="8600977" imgH="4600596" progId="MSGraph.Chart.8">
                  <p:embed followColorScheme="full"/>
                  <p:pic>
                    <p:nvPicPr>
                      <p:cNvPr id="0" name=""/>
                      <p:cNvPicPr>
                        <a:picLocks noChangeArrowheads="1"/>
                      </p:cNvPicPr>
                      <p:nvPr/>
                    </p:nvPicPr>
                    <p:blipFill>
                      <a:blip r:embed="rId5"/>
                      <a:srcRect/>
                      <a:stretch>
                        <a:fillRect/>
                      </a:stretch>
                    </p:blipFill>
                    <p:spPr bwMode="gray">
                      <a:xfrm>
                        <a:off x="301625" y="1295400"/>
                        <a:ext cx="8548688" cy="457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6" name="Rectangle 31"/>
          <p:cNvSpPr>
            <a:spLocks noChangeArrowheads="1"/>
          </p:cNvSpPr>
          <p:nvPr/>
        </p:nvSpPr>
        <p:spPr bwMode="black">
          <a:xfrm>
            <a:off x="347663" y="1139825"/>
            <a:ext cx="8221662"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defTabSz="114300">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defTabSz="11430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defTabSz="1143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defTabSz="114300">
              <a:lnSpc>
                <a:spcPct val="90000"/>
              </a:lnSpc>
              <a:spcBef>
                <a:spcPct val="15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defTabSz="1143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spcBef>
                <a:spcPct val="20000"/>
              </a:spcBef>
              <a:buClrTx/>
              <a:buFontTx/>
              <a:buNone/>
            </a:pPr>
            <a:r>
              <a:rPr lang="en-US" altLang="en-US" sz="1600" b="1">
                <a:solidFill>
                  <a:srgbClr val="225A7A"/>
                </a:solidFill>
              </a:rPr>
              <a:t>(Percent)</a:t>
            </a:r>
          </a:p>
        </p:txBody>
      </p:sp>
      <p:sp>
        <p:nvSpPr>
          <p:cNvPr id="9" name="Text Box 6"/>
          <p:cNvSpPr txBox="1">
            <a:spLocks noChangeArrowheads="1"/>
          </p:cNvSpPr>
          <p:nvPr/>
        </p:nvSpPr>
        <p:spPr bwMode="blackWhite">
          <a:xfrm>
            <a:off x="4459288" y="1516063"/>
            <a:ext cx="2474912" cy="1417637"/>
          </a:xfrm>
          <a:prstGeom prst="rect">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type="none" w="sm" len="sm"/>
            <a:tailEnd type="none" w="sm" len="sm"/>
          </a:ln>
          <a:effectLst/>
        </p:spPr>
        <p:txBody>
          <a:bodyPr tIns="91440" bIns="91440" anchor="ctr"/>
          <a:lstStyle/>
          <a:p>
            <a:pPr algn="ctr">
              <a:lnSpc>
                <a:spcPct val="85000"/>
              </a:lnSpc>
              <a:spcBef>
                <a:spcPct val="50000"/>
              </a:spcBef>
              <a:buClr>
                <a:schemeClr val="bg1"/>
              </a:buClr>
              <a:buFont typeface="Wingdings" pitchFamily="2" charset="2"/>
              <a:buNone/>
              <a:defRPr/>
            </a:pPr>
            <a:r>
              <a:rPr lang="en-US" b="1" u="sng" dirty="0">
                <a:solidFill>
                  <a:schemeClr val="bg1"/>
                </a:solidFill>
                <a:latin typeface="Arial" charset="0"/>
                <a:cs typeface="Arial" charset="0"/>
              </a:rPr>
              <a:t>Average 2004-2013</a:t>
            </a:r>
          </a:p>
          <a:p>
            <a:pPr algn="ctr">
              <a:lnSpc>
                <a:spcPct val="85000"/>
              </a:lnSpc>
              <a:spcBef>
                <a:spcPct val="50000"/>
              </a:spcBef>
              <a:buClr>
                <a:schemeClr val="bg1"/>
              </a:buClr>
              <a:buFont typeface="Wingdings" pitchFamily="2" charset="2"/>
              <a:buNone/>
              <a:defRPr/>
            </a:pPr>
            <a:r>
              <a:rPr lang="en-US" b="1" dirty="0">
                <a:solidFill>
                  <a:schemeClr val="bg1"/>
                </a:solidFill>
                <a:latin typeface="Arial" charset="0"/>
                <a:cs typeface="Arial" charset="0"/>
              </a:rPr>
              <a:t>US: 7.1%</a:t>
            </a:r>
          </a:p>
          <a:p>
            <a:pPr algn="ctr">
              <a:lnSpc>
                <a:spcPct val="85000"/>
              </a:lnSpc>
              <a:spcBef>
                <a:spcPct val="50000"/>
              </a:spcBef>
              <a:buClr>
                <a:schemeClr val="bg1"/>
              </a:buClr>
              <a:buFont typeface="Wingdings" pitchFamily="2" charset="2"/>
              <a:buNone/>
              <a:defRPr/>
            </a:pPr>
            <a:r>
              <a:rPr lang="en-US" b="1" dirty="0">
                <a:solidFill>
                  <a:schemeClr val="bg1"/>
                </a:solidFill>
                <a:latin typeface="Arial" charset="0"/>
                <a:cs typeface="Arial" charset="0"/>
              </a:rPr>
              <a:t>NY: 4.9%</a:t>
            </a:r>
          </a:p>
        </p:txBody>
      </p:sp>
    </p:spTree>
    <p:extLst>
      <p:ext uri="{BB962C8B-B14F-4D97-AF65-F5344CB8AC3E}">
        <p14:creationId xmlns:p14="http://schemas.microsoft.com/office/powerpoint/2010/main" val="40143728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700"/>
                                  </p:stCondLst>
                                  <p:childTnLst>
                                    <p:set>
                                      <p:cBhvr>
                                        <p:cTn id="6" dur="1" fill="hold">
                                          <p:stCondLst>
                                            <p:cond delay="0"/>
                                          </p:stCondLst>
                                        </p:cTn>
                                        <p:tgtEl>
                                          <p:spTgt spid="2026500"/>
                                        </p:tgtEl>
                                        <p:attrNameLst>
                                          <p:attrName>style.visibility</p:attrName>
                                        </p:attrNameLst>
                                      </p:cBhvr>
                                      <p:to>
                                        <p:strVal val="visible"/>
                                      </p:to>
                                    </p:set>
                                    <p:animEffect transition="in" filter="wipe(left)">
                                      <p:cBhvr>
                                        <p:cTn id="7" dur="1000"/>
                                        <p:tgtEl>
                                          <p:spTgt spid="2026500"/>
                                        </p:tgtEl>
                                      </p:cBhvr>
                                    </p:animEffect>
                                  </p:childTnLst>
                                </p:cTn>
                              </p:par>
                            </p:childTnLst>
                          </p:cTn>
                        </p:par>
                        <p:par>
                          <p:cTn id="8" fill="hold" nodeType="afterGroup">
                            <p:stCondLst>
                              <p:cond delay="1700"/>
                            </p:stCondLst>
                            <p:childTnLst>
                              <p:par>
                                <p:cTn id="9" presetID="22" presetClass="entr" presetSubtype="8" fill="hold" grpId="0" nodeType="afterEffect">
                                  <p:stCondLst>
                                    <p:cond delay="700"/>
                                  </p:stCondLst>
                                  <p:childTnLst>
                                    <p:set>
                                      <p:cBhvr>
                                        <p:cTn id="10" dur="1" fill="hold">
                                          <p:stCondLst>
                                            <p:cond delay="0"/>
                                          </p:stCondLst>
                                        </p:cTn>
                                        <p:tgtEl>
                                          <p:spTgt spid="2026500"/>
                                        </p:tgtEl>
                                        <p:attrNameLst>
                                          <p:attrName>style.visibility</p:attrName>
                                        </p:attrNameLst>
                                      </p:cBhvr>
                                      <p:to>
                                        <p:strVal val="visible"/>
                                      </p:to>
                                    </p:set>
                                    <p:animEffect transition="in" filter="wipe(left)">
                                      <p:cBhvr>
                                        <p:cTn id="11" dur="1000"/>
                                        <p:tgtEl>
                                          <p:spTgt spid="2026500"/>
                                        </p:tgtEl>
                                      </p:cBhvr>
                                    </p:animEffect>
                                  </p:childTnLst>
                                </p:cTn>
                              </p:par>
                            </p:childTnLst>
                          </p:cTn>
                        </p:par>
                        <p:par>
                          <p:cTn id="12" fill="hold" nodeType="afterGroup">
                            <p:stCondLst>
                              <p:cond delay="3400"/>
                            </p:stCondLst>
                            <p:childTnLst>
                              <p:par>
                                <p:cTn id="13" presetID="10" presetClass="entr" presetSubtype="0" fill="hold" grpId="0" nodeType="afterEffect">
                                  <p:stCondLst>
                                    <p:cond delay="70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2026500" grpId="0" bld="series" animBg="0"/>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a:xfrm>
            <a:off x="203200" y="177800"/>
            <a:ext cx="7769225" cy="762000"/>
          </a:xfrm>
        </p:spPr>
        <p:txBody>
          <a:bodyPr/>
          <a:lstStyle/>
          <a:p>
            <a:pPr>
              <a:lnSpc>
                <a:spcPct val="75000"/>
              </a:lnSpc>
            </a:pPr>
            <a:r>
              <a:rPr lang="en-US" altLang="en-US" smtClean="0">
                <a:latin typeface="Arial" panose="020B0604020202020204" pitchFamily="34" charset="0"/>
              </a:rPr>
              <a:t>Workers Comp: 10-Year Average RNW </a:t>
            </a:r>
            <a:br>
              <a:rPr lang="en-US" altLang="en-US" smtClean="0">
                <a:latin typeface="Arial" panose="020B0604020202020204" pitchFamily="34" charset="0"/>
              </a:rPr>
            </a:br>
            <a:r>
              <a:rPr lang="en-US" altLang="en-US" smtClean="0">
                <a:latin typeface="Arial" panose="020B0604020202020204" pitchFamily="34" charset="0"/>
              </a:rPr>
              <a:t>NY &amp; Nearby States</a:t>
            </a:r>
          </a:p>
        </p:txBody>
      </p:sp>
      <p:graphicFrame>
        <p:nvGraphicFramePr>
          <p:cNvPr id="7171" name="Object 3"/>
          <p:cNvGraphicFramePr>
            <a:graphicFrameLocks noGrp="1" noChangeAspect="1"/>
          </p:cNvGraphicFramePr>
          <p:nvPr>
            <p:ph type="chart" idx="1"/>
          </p:nvPr>
        </p:nvGraphicFramePr>
        <p:xfrm>
          <a:off x="112713" y="1544638"/>
          <a:ext cx="8842375" cy="4730750"/>
        </p:xfrm>
        <a:graphic>
          <a:graphicData uri="http://schemas.openxmlformats.org/presentationml/2006/ole">
            <mc:AlternateContent xmlns:mc="http://schemas.openxmlformats.org/markup-compatibility/2006">
              <mc:Choice xmlns:v="urn:schemas-microsoft-com:vml" Requires="v">
                <p:oleObj spid="_x0000_s28308496" name="Chart" r:id="rId4" imgW="8829838" imgH="4724289" progId="MSGraph.Chart.8">
                  <p:embed followColorScheme="full"/>
                </p:oleObj>
              </mc:Choice>
              <mc:Fallback>
                <p:oleObj name="Chart" r:id="rId4" imgW="8829838" imgH="4724289" progId="MSGraph.Chart.8">
                  <p:embed followColorScheme="full"/>
                  <p:pic>
                    <p:nvPicPr>
                      <p:cNvPr id="0" name=""/>
                      <p:cNvPicPr>
                        <a:picLocks noChangeAspect="1" noChangeArrowheads="1"/>
                      </p:cNvPicPr>
                      <p:nvPr/>
                    </p:nvPicPr>
                    <p:blipFill>
                      <a:blip r:embed="rId5"/>
                      <a:srcRect/>
                      <a:stretch>
                        <a:fillRect/>
                      </a:stretch>
                    </p:blipFill>
                    <p:spPr bwMode="auto">
                      <a:xfrm>
                        <a:off x="112713" y="1544638"/>
                        <a:ext cx="8842375" cy="473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72" name="Rectangle 4"/>
          <p:cNvSpPr>
            <a:spLocks noChangeArrowheads="1"/>
          </p:cNvSpPr>
          <p:nvPr/>
        </p:nvSpPr>
        <p:spPr bwMode="auto">
          <a:xfrm>
            <a:off x="609600" y="6275388"/>
            <a:ext cx="381000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100000"/>
              </a:lnSpc>
              <a:spcBef>
                <a:spcPct val="0"/>
              </a:spcBef>
              <a:buClrTx/>
              <a:buFontTx/>
              <a:buNone/>
            </a:pPr>
            <a:r>
              <a:rPr lang="en-US" altLang="en-US" sz="1100"/>
              <a:t>Source: NAIC, Insurance Information Institute</a:t>
            </a:r>
          </a:p>
        </p:txBody>
      </p:sp>
      <p:sp>
        <p:nvSpPr>
          <p:cNvPr id="7173" name="Text Box 5"/>
          <p:cNvSpPr txBox="1">
            <a:spLocks noChangeArrowheads="1"/>
          </p:cNvSpPr>
          <p:nvPr/>
        </p:nvSpPr>
        <p:spPr bwMode="auto">
          <a:xfrm>
            <a:off x="609600" y="1447800"/>
            <a:ext cx="784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lnSpc>
                <a:spcPct val="100000"/>
              </a:lnSpc>
              <a:spcBef>
                <a:spcPct val="50000"/>
              </a:spcBef>
              <a:buClrTx/>
              <a:buFontTx/>
              <a:buNone/>
            </a:pPr>
            <a:r>
              <a:rPr lang="en-US" altLang="en-US" sz="1800" b="1"/>
              <a:t>2004-2013</a:t>
            </a:r>
          </a:p>
        </p:txBody>
      </p:sp>
      <p:sp>
        <p:nvSpPr>
          <p:cNvPr id="6" name="AutoShape 6"/>
          <p:cNvSpPr>
            <a:spLocks noChangeArrowheads="1"/>
          </p:cNvSpPr>
          <p:nvPr/>
        </p:nvSpPr>
        <p:spPr bwMode="blackWhite">
          <a:xfrm>
            <a:off x="2062163" y="2087563"/>
            <a:ext cx="2232025" cy="1304925"/>
          </a:xfrm>
          <a:prstGeom prst="wedgeRectCallout">
            <a:avLst>
              <a:gd name="adj1" fmla="val -108861"/>
              <a:gd name="adj2" fmla="val 76472"/>
            </a:avLst>
          </a:prstGeom>
          <a:solidFill>
            <a:srgbClr val="C00000"/>
          </a:solidFill>
          <a:ln w="28575" algn="ctr">
            <a:solidFill>
              <a:schemeClr val="bg1"/>
            </a:solidFill>
            <a:miter lim="800000"/>
            <a:headEnd/>
            <a:tailEnd/>
          </a:ln>
        </p:spPr>
        <p:txBody>
          <a:bodyPr tIns="91440" bIns="91440"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50000"/>
              </a:spcBef>
              <a:buClr>
                <a:schemeClr val="bg1"/>
              </a:buClr>
              <a:buFont typeface="Wingdings" panose="05000000000000000000" pitchFamily="2" charset="2"/>
              <a:buNone/>
            </a:pPr>
            <a:r>
              <a:rPr lang="en-US" altLang="en-US" sz="1600" b="1">
                <a:solidFill>
                  <a:schemeClr val="bg1"/>
                </a:solidFill>
              </a:rPr>
              <a:t>New York Workers Comp profitability is below the US average and regional average</a:t>
            </a:r>
          </a:p>
        </p:txBody>
      </p:sp>
    </p:spTree>
    <p:extLst>
      <p:ext uri="{BB962C8B-B14F-4D97-AF65-F5344CB8AC3E}">
        <p14:creationId xmlns:p14="http://schemas.microsoft.com/office/powerpoint/2010/main" val="933554077"/>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2" fill="hold" grpId="0" nodeType="afterEffect">
                                  <p:stCondLst>
                                    <p:cond delay="0"/>
                                  </p:stCondLst>
                                  <p:childTnLst>
                                    <p:set>
                                      <p:cBhvr>
                                        <p:cTn id="6" dur="1" fill="hold">
                                          <p:stCondLst>
                                            <p:cond delay="0"/>
                                          </p:stCondLst>
                                        </p:cTn>
                                        <p:tgtEl>
                                          <p:spTgt spid="333826"/>
                                        </p:tgtEl>
                                        <p:attrNameLst>
                                          <p:attrName>style.visibility</p:attrName>
                                        </p:attrNameLst>
                                      </p:cBhvr>
                                      <p:to>
                                        <p:strVal val="visible"/>
                                      </p:to>
                                    </p:set>
                                    <p:anim calcmode="lin" valueType="num">
                                      <p:cBhvr>
                                        <p:cTn id="7" dur="500" fill="hold"/>
                                        <p:tgtEl>
                                          <p:spTgt spid="333826"/>
                                        </p:tgtEl>
                                        <p:attrNameLst>
                                          <p:attrName>ppt_x</p:attrName>
                                        </p:attrNameLst>
                                      </p:cBhvr>
                                      <p:tavLst>
                                        <p:tav tm="0">
                                          <p:val>
                                            <p:strVal val="#ppt_x+#ppt_w/2"/>
                                          </p:val>
                                        </p:tav>
                                        <p:tav tm="100000">
                                          <p:val>
                                            <p:strVal val="#ppt_x"/>
                                          </p:val>
                                        </p:tav>
                                      </p:tavLst>
                                    </p:anim>
                                    <p:anim calcmode="lin" valueType="num">
                                      <p:cBhvr>
                                        <p:cTn id="8" dur="500" fill="hold"/>
                                        <p:tgtEl>
                                          <p:spTgt spid="333826"/>
                                        </p:tgtEl>
                                        <p:attrNameLst>
                                          <p:attrName>ppt_y</p:attrName>
                                        </p:attrNameLst>
                                      </p:cBhvr>
                                      <p:tavLst>
                                        <p:tav tm="0">
                                          <p:val>
                                            <p:strVal val="#ppt_y"/>
                                          </p:val>
                                        </p:tav>
                                        <p:tav tm="100000">
                                          <p:val>
                                            <p:strVal val="#ppt_y"/>
                                          </p:val>
                                        </p:tav>
                                      </p:tavLst>
                                    </p:anim>
                                    <p:anim calcmode="lin" valueType="num">
                                      <p:cBhvr>
                                        <p:cTn id="9" dur="500" fill="hold"/>
                                        <p:tgtEl>
                                          <p:spTgt spid="333826"/>
                                        </p:tgtEl>
                                        <p:attrNameLst>
                                          <p:attrName>ppt_w</p:attrName>
                                        </p:attrNameLst>
                                      </p:cBhvr>
                                      <p:tavLst>
                                        <p:tav tm="0">
                                          <p:val>
                                            <p:fltVal val="0"/>
                                          </p:val>
                                        </p:tav>
                                        <p:tav tm="100000">
                                          <p:val>
                                            <p:strVal val="#ppt_w"/>
                                          </p:val>
                                        </p:tav>
                                      </p:tavLst>
                                    </p:anim>
                                    <p:anim calcmode="lin" valueType="num">
                                      <p:cBhvr>
                                        <p:cTn id="10" dur="500" fill="hold"/>
                                        <p:tgtEl>
                                          <p:spTgt spid="333826"/>
                                        </p:tgtEl>
                                        <p:attrNameLst>
                                          <p:attrName>ppt_h</p:attrName>
                                        </p:attrNameLst>
                                      </p:cBhvr>
                                      <p:tavLst>
                                        <p:tav tm="0">
                                          <p:val>
                                            <p:strVal val="#ppt_h"/>
                                          </p:val>
                                        </p:tav>
                                        <p:tav tm="100000">
                                          <p:val>
                                            <p:strVal val="#ppt_h"/>
                                          </p:val>
                                        </p:tav>
                                      </p:tavLst>
                                    </p:anim>
                                  </p:childTnLst>
                                </p:cTn>
                              </p:par>
                            </p:childTnLst>
                          </p:cTn>
                        </p:par>
                        <p:par>
                          <p:cTn id="11" fill="hold" nodeType="afterGroup">
                            <p:stCondLst>
                              <p:cond delay="500"/>
                            </p:stCondLst>
                            <p:childTnLst>
                              <p:par>
                                <p:cTn id="12" presetID="22" presetClass="entr" presetSubtype="2" fill="hold" grpId="0" nodeType="afterEffect">
                                  <p:stCondLst>
                                    <p:cond delay="1000"/>
                                  </p:stCondLst>
                                  <p:childTnLst>
                                    <p:set>
                                      <p:cBhvr>
                                        <p:cTn id="13" dur="1" fill="hold">
                                          <p:stCondLst>
                                            <p:cond delay="0"/>
                                          </p:stCondLst>
                                        </p:cTn>
                                        <p:tgtEl>
                                          <p:spTgt spid="6"/>
                                        </p:tgtEl>
                                        <p:attrNameLst>
                                          <p:attrName>style.visibility</p:attrName>
                                        </p:attrNameLst>
                                      </p:cBhvr>
                                      <p:to>
                                        <p:strVal val="visible"/>
                                      </p:to>
                                    </p:set>
                                    <p:animEffect transition="in" filter="wipe(right)">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6" grpId="0" autoUpdateAnimBg="0"/>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r">
              <a:lnSpc>
                <a:spcPct val="85000"/>
              </a:lnSpc>
              <a:spcBef>
                <a:spcPct val="20000"/>
              </a:spcBef>
              <a:buClrTx/>
              <a:buFontTx/>
              <a:buNone/>
            </a:pPr>
            <a:fld id="{9B05AB06-9FEB-49AB-8E2E-7F8F87AD500E}" type="slidenum">
              <a:rPr lang="en-US" altLang="en-US" sz="900"/>
              <a:pPr algn="r">
                <a:lnSpc>
                  <a:spcPct val="85000"/>
                </a:lnSpc>
                <a:spcBef>
                  <a:spcPct val="20000"/>
                </a:spcBef>
                <a:buClrTx/>
                <a:buFontTx/>
                <a:buNone/>
              </a:pPr>
              <a:t>29</a:t>
            </a:fld>
            <a:endParaRPr lang="en-US" altLang="en-US" sz="900"/>
          </a:p>
        </p:txBody>
      </p:sp>
      <p:sp>
        <p:nvSpPr>
          <p:cNvPr id="9219" name="Rectangle 2"/>
          <p:cNvSpPr>
            <a:spLocks noGrp="1" noChangeArrowheads="1"/>
          </p:cNvSpPr>
          <p:nvPr>
            <p:ph type="title" idx="4294967295"/>
          </p:nvPr>
        </p:nvSpPr>
        <p:spPr/>
        <p:txBody>
          <a:bodyPr/>
          <a:lstStyle/>
          <a:p>
            <a:r>
              <a:rPr lang="en-US" altLang="en-US" smtClean="0">
                <a:latin typeface="Arial" panose="020B0604020202020204" pitchFamily="34" charset="0"/>
              </a:rPr>
              <a:t>Workers Comp. DWP Growth: NY vs. U.S., 2005-2013</a:t>
            </a:r>
          </a:p>
        </p:txBody>
      </p:sp>
      <p:sp>
        <p:nvSpPr>
          <p:cNvPr id="9220" name="Rectangle 3"/>
          <p:cNvSpPr>
            <a:spLocks noChangeArrowheads="1"/>
          </p:cNvSpPr>
          <p:nvPr/>
        </p:nvSpPr>
        <p:spPr bwMode="auto">
          <a:xfrm>
            <a:off x="0" y="6567488"/>
            <a:ext cx="7569200"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0" tIns="0" rIns="0" bIns="137160" anchor="b">
            <a:spAutoFit/>
          </a:bodyPr>
          <a:lstStyle>
            <a:lvl1pPr marL="133350" indent="-133350">
              <a:lnSpc>
                <a:spcPct val="90000"/>
              </a:lnSpc>
              <a:spcBef>
                <a:spcPct val="100000"/>
              </a:spcBef>
              <a:buClr>
                <a:schemeClr val="accent2"/>
              </a:buClr>
              <a:buFont typeface="Wingdings" panose="05000000000000000000" pitchFamily="2" charset="2"/>
              <a:buChar char="n"/>
              <a:tabLst>
                <a:tab pos="112713" algn="r"/>
              </a:tabLst>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tabLst>
                <a:tab pos="112713" algn="r"/>
              </a:tabLst>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tabLst>
                <a:tab pos="112713" algn="r"/>
              </a:tabLst>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tabLst>
                <a:tab pos="112713" algn="r"/>
              </a:tabLst>
              <a:defRPr sz="2000">
                <a:solidFill>
                  <a:schemeClr val="tx1"/>
                </a:solidFill>
                <a:latin typeface="Arial" panose="020B0604020202020204" pitchFamily="34" charset="0"/>
              </a:defRPr>
            </a:lvl4pPr>
            <a:lvl5pPr marL="2057400" indent="-228600">
              <a:lnSpc>
                <a:spcPct val="95000"/>
              </a:lnSpc>
              <a:spcBef>
                <a:spcPct val="15000"/>
              </a:spcBef>
              <a:buClr>
                <a:schemeClr val="accent2"/>
              </a:buClr>
              <a:buChar char="»"/>
              <a:tabLst>
                <a:tab pos="112713" algn="r"/>
              </a:tabLst>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tabLst>
                <a:tab pos="112713" algn="r"/>
              </a:tabLst>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tabLst>
                <a:tab pos="112713" algn="r"/>
              </a:tabLst>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tabLst>
                <a:tab pos="112713" algn="r"/>
              </a:tabLst>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tabLst>
                <a:tab pos="112713" algn="r"/>
              </a:tabLst>
              <a:defRPr sz="1600">
                <a:solidFill>
                  <a:schemeClr val="tx1"/>
                </a:solidFill>
                <a:latin typeface="Arial" panose="020B0604020202020204" pitchFamily="34" charset="0"/>
              </a:defRPr>
            </a:lvl9pPr>
          </a:lstStyle>
          <a:p>
            <a:pPr>
              <a:spcBef>
                <a:spcPct val="0"/>
              </a:spcBef>
              <a:buFont typeface="Wingdings" panose="05000000000000000000" pitchFamily="2" charset="2"/>
              <a:buNone/>
            </a:pPr>
            <a:r>
              <a:rPr lang="en-US" altLang="en-US" sz="1100"/>
              <a:t>	Source: SNL Financial.</a:t>
            </a:r>
          </a:p>
        </p:txBody>
      </p:sp>
      <p:graphicFrame>
        <p:nvGraphicFramePr>
          <p:cNvPr id="2026500" name="Object 2"/>
          <p:cNvGraphicFramePr>
            <a:graphicFrameLocks/>
          </p:cNvGraphicFramePr>
          <p:nvPr/>
        </p:nvGraphicFramePr>
        <p:xfrm>
          <a:off x="347663" y="1674813"/>
          <a:ext cx="8569325" cy="4578350"/>
        </p:xfrm>
        <a:graphic>
          <a:graphicData uri="http://schemas.openxmlformats.org/presentationml/2006/ole">
            <mc:AlternateContent xmlns:mc="http://schemas.openxmlformats.org/markup-compatibility/2006">
              <mc:Choice xmlns:v="urn:schemas-microsoft-com:vml" Requires="v">
                <p:oleObj spid="_x0000_s28309520" name="Chart" r:id="rId4" imgW="8600977" imgH="4600596" progId="MSGraph.Chart.8">
                  <p:embed followColorScheme="full"/>
                </p:oleObj>
              </mc:Choice>
              <mc:Fallback>
                <p:oleObj name="Chart" r:id="rId4" imgW="8600977" imgH="4600596" progId="MSGraph.Chart.8">
                  <p:embed followColorScheme="full"/>
                  <p:pic>
                    <p:nvPicPr>
                      <p:cNvPr id="0" name=""/>
                      <p:cNvPicPr>
                        <a:picLocks noChangeArrowheads="1"/>
                      </p:cNvPicPr>
                      <p:nvPr/>
                    </p:nvPicPr>
                    <p:blipFill>
                      <a:blip r:embed="rId5"/>
                      <a:srcRect/>
                      <a:stretch>
                        <a:fillRect/>
                      </a:stretch>
                    </p:blipFill>
                    <p:spPr bwMode="gray">
                      <a:xfrm>
                        <a:off x="347663" y="1674813"/>
                        <a:ext cx="8569325" cy="457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2" name="Rectangle 31"/>
          <p:cNvSpPr>
            <a:spLocks noChangeArrowheads="1"/>
          </p:cNvSpPr>
          <p:nvPr/>
        </p:nvSpPr>
        <p:spPr bwMode="black">
          <a:xfrm>
            <a:off x="347663" y="1139825"/>
            <a:ext cx="8221662"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defTabSz="114300">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defTabSz="11430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defTabSz="1143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defTabSz="114300">
              <a:lnSpc>
                <a:spcPct val="90000"/>
              </a:lnSpc>
              <a:spcBef>
                <a:spcPct val="15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defTabSz="1143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defTabSz="1143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spcBef>
                <a:spcPct val="20000"/>
              </a:spcBef>
              <a:buClrTx/>
              <a:buFontTx/>
              <a:buNone/>
            </a:pPr>
            <a:r>
              <a:rPr lang="en-US" altLang="en-US" sz="1600" b="1">
                <a:solidFill>
                  <a:srgbClr val="225A7A"/>
                </a:solidFill>
              </a:rPr>
              <a:t>(Percent)</a:t>
            </a:r>
          </a:p>
        </p:txBody>
      </p:sp>
      <p:sp>
        <p:nvSpPr>
          <p:cNvPr id="7" name="Text Box 6"/>
          <p:cNvSpPr txBox="1">
            <a:spLocks noChangeArrowheads="1"/>
          </p:cNvSpPr>
          <p:nvPr/>
        </p:nvSpPr>
        <p:spPr bwMode="blackWhite">
          <a:xfrm>
            <a:off x="3395663" y="1458913"/>
            <a:ext cx="2473325" cy="1417637"/>
          </a:xfrm>
          <a:prstGeom prst="rect">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type="none" w="sm" len="sm"/>
            <a:tailEnd type="none" w="sm" len="sm"/>
          </a:ln>
          <a:effectLst/>
        </p:spPr>
        <p:txBody>
          <a:bodyPr tIns="91440" bIns="91440" anchor="ctr"/>
          <a:lstStyle/>
          <a:p>
            <a:pPr algn="ctr">
              <a:lnSpc>
                <a:spcPct val="85000"/>
              </a:lnSpc>
              <a:spcBef>
                <a:spcPct val="50000"/>
              </a:spcBef>
              <a:buClr>
                <a:schemeClr val="bg1"/>
              </a:buClr>
              <a:buFont typeface="Wingdings" pitchFamily="2" charset="2"/>
              <a:buNone/>
              <a:defRPr/>
            </a:pPr>
            <a:r>
              <a:rPr lang="en-US" b="1" u="sng" dirty="0">
                <a:solidFill>
                  <a:schemeClr val="bg1"/>
                </a:solidFill>
                <a:latin typeface="Arial" charset="0"/>
                <a:cs typeface="Arial" charset="0"/>
              </a:rPr>
              <a:t>Average 2005-2013</a:t>
            </a:r>
          </a:p>
          <a:p>
            <a:pPr algn="ctr">
              <a:lnSpc>
                <a:spcPct val="85000"/>
              </a:lnSpc>
              <a:spcBef>
                <a:spcPct val="50000"/>
              </a:spcBef>
              <a:buClr>
                <a:schemeClr val="bg1"/>
              </a:buClr>
              <a:buFont typeface="Wingdings" pitchFamily="2" charset="2"/>
              <a:buNone/>
              <a:defRPr/>
            </a:pPr>
            <a:r>
              <a:rPr lang="en-US" b="1" dirty="0">
                <a:solidFill>
                  <a:schemeClr val="bg1"/>
                </a:solidFill>
                <a:latin typeface="Arial" charset="0"/>
                <a:cs typeface="Arial" charset="0"/>
              </a:rPr>
              <a:t>US: -0.04%</a:t>
            </a:r>
          </a:p>
          <a:p>
            <a:pPr algn="ctr">
              <a:lnSpc>
                <a:spcPct val="85000"/>
              </a:lnSpc>
              <a:spcBef>
                <a:spcPct val="50000"/>
              </a:spcBef>
              <a:buClr>
                <a:schemeClr val="bg1"/>
              </a:buClr>
              <a:buFont typeface="Wingdings" pitchFamily="2" charset="2"/>
              <a:buNone/>
              <a:defRPr/>
            </a:pPr>
            <a:r>
              <a:rPr lang="en-US" b="1" dirty="0">
                <a:solidFill>
                  <a:schemeClr val="bg1"/>
                </a:solidFill>
                <a:latin typeface="Arial" charset="0"/>
                <a:cs typeface="Arial" charset="0"/>
              </a:rPr>
              <a:t>NY: 5.2%</a:t>
            </a:r>
          </a:p>
        </p:txBody>
      </p:sp>
    </p:spTree>
    <p:extLst>
      <p:ext uri="{BB962C8B-B14F-4D97-AF65-F5344CB8AC3E}">
        <p14:creationId xmlns:p14="http://schemas.microsoft.com/office/powerpoint/2010/main" val="28000855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700"/>
                                  </p:stCondLst>
                                  <p:childTnLst>
                                    <p:set>
                                      <p:cBhvr>
                                        <p:cTn id="6" dur="1" fill="hold">
                                          <p:stCondLst>
                                            <p:cond delay="0"/>
                                          </p:stCondLst>
                                        </p:cTn>
                                        <p:tgtEl>
                                          <p:spTgt spid="2026500"/>
                                        </p:tgtEl>
                                        <p:attrNameLst>
                                          <p:attrName>style.visibility</p:attrName>
                                        </p:attrNameLst>
                                      </p:cBhvr>
                                      <p:to>
                                        <p:strVal val="visible"/>
                                      </p:to>
                                    </p:set>
                                    <p:animEffect transition="in" filter="wipe(left)">
                                      <p:cBhvr>
                                        <p:cTn id="7" dur="1000"/>
                                        <p:tgtEl>
                                          <p:spTgt spid="2026500"/>
                                        </p:tgtEl>
                                      </p:cBhvr>
                                    </p:animEffect>
                                  </p:childTnLst>
                                </p:cTn>
                              </p:par>
                            </p:childTnLst>
                          </p:cTn>
                        </p:par>
                        <p:par>
                          <p:cTn id="8" fill="hold" nodeType="afterGroup">
                            <p:stCondLst>
                              <p:cond delay="1700"/>
                            </p:stCondLst>
                            <p:childTnLst>
                              <p:par>
                                <p:cTn id="9" presetID="22" presetClass="entr" presetSubtype="8" fill="hold" grpId="0" nodeType="afterEffect">
                                  <p:stCondLst>
                                    <p:cond delay="700"/>
                                  </p:stCondLst>
                                  <p:childTnLst>
                                    <p:set>
                                      <p:cBhvr>
                                        <p:cTn id="10" dur="1" fill="hold">
                                          <p:stCondLst>
                                            <p:cond delay="0"/>
                                          </p:stCondLst>
                                        </p:cTn>
                                        <p:tgtEl>
                                          <p:spTgt spid="2026500"/>
                                        </p:tgtEl>
                                        <p:attrNameLst>
                                          <p:attrName>style.visibility</p:attrName>
                                        </p:attrNameLst>
                                      </p:cBhvr>
                                      <p:to>
                                        <p:strVal val="visible"/>
                                      </p:to>
                                    </p:set>
                                    <p:animEffect transition="in" filter="wipe(left)">
                                      <p:cBhvr>
                                        <p:cTn id="11" dur="1000"/>
                                        <p:tgtEl>
                                          <p:spTgt spid="2026500"/>
                                        </p:tgtEl>
                                      </p:cBhvr>
                                    </p:animEffect>
                                  </p:childTnLst>
                                </p:cTn>
                              </p:par>
                            </p:childTnLst>
                          </p:cTn>
                        </p:par>
                        <p:par>
                          <p:cTn id="12" fill="hold" nodeType="afterGroup">
                            <p:stCondLst>
                              <p:cond delay="3400"/>
                            </p:stCondLst>
                            <p:childTnLst>
                              <p:par>
                                <p:cTn id="13" presetID="10" presetClass="entr" presetSubtype="0" fill="hold" grpId="0" nodeType="afterEffect">
                                  <p:stCondLst>
                                    <p:cond delay="70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2026500" grpId="0" bld="series" animBg="0"/>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p:txBody>
          <a:bodyPr/>
          <a:lstStyle/>
          <a:p>
            <a:r>
              <a:rPr lang="en-US" dirty="0" smtClean="0"/>
              <a:t>Workers Compensation Combined Ratio: 1994–2014P</a:t>
            </a:r>
            <a:endParaRPr lang="en-US" baseline="30000" dirty="0" smtClean="0"/>
          </a:p>
        </p:txBody>
      </p:sp>
      <p:graphicFrame>
        <p:nvGraphicFramePr>
          <p:cNvPr id="53250" name="Object 3"/>
          <p:cNvGraphicFramePr>
            <a:graphicFrameLocks/>
          </p:cNvGraphicFramePr>
          <p:nvPr>
            <p:extLst>
              <p:ext uri="{D42A27DB-BD31-4B8C-83A1-F6EECF244321}">
                <p14:modId xmlns:p14="http://schemas.microsoft.com/office/powerpoint/2010/main" val="548839077"/>
              </p:ext>
            </p:extLst>
          </p:nvPr>
        </p:nvGraphicFramePr>
        <p:xfrm>
          <a:off x="149225" y="1361133"/>
          <a:ext cx="8451850" cy="3879850"/>
        </p:xfrm>
        <a:graphic>
          <a:graphicData uri="http://schemas.openxmlformats.org/presentationml/2006/ole">
            <mc:AlternateContent xmlns:mc="http://schemas.openxmlformats.org/markup-compatibility/2006">
              <mc:Choice xmlns:v="urn:schemas-microsoft-com:vml" Requires="v">
                <p:oleObj spid="_x0000_s28199075" name="Chart" r:id="rId4" imgW="8419970" imgH="3657600" progId="MSGraph.Chart.8">
                  <p:embed followColorScheme="full"/>
                </p:oleObj>
              </mc:Choice>
              <mc:Fallback>
                <p:oleObj name="Chart" r:id="rId4" imgW="8419970" imgH="3657600" progId="MSGraph.Chart.8">
                  <p:embed followColorScheme="full"/>
                  <p:pic>
                    <p:nvPicPr>
                      <p:cNvPr id="0" name=""/>
                      <p:cNvPicPr>
                        <a:picLocks noChangeArrowheads="1"/>
                      </p:cNvPicPr>
                      <p:nvPr/>
                    </p:nvPicPr>
                    <p:blipFill>
                      <a:blip r:embed="rId5"/>
                      <a:srcRect/>
                      <a:stretch>
                        <a:fillRect/>
                      </a:stretch>
                    </p:blipFill>
                    <p:spPr bwMode="auto">
                      <a:xfrm>
                        <a:off x="149225" y="1361133"/>
                        <a:ext cx="8451850" cy="387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2692" name="Rectangle 4"/>
          <p:cNvSpPr>
            <a:spLocks noChangeArrowheads="1"/>
          </p:cNvSpPr>
          <p:nvPr/>
        </p:nvSpPr>
        <p:spPr bwMode="blackWhite">
          <a:xfrm>
            <a:off x="309716" y="5353050"/>
            <a:ext cx="8465573" cy="1141413"/>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sz="2400" b="1" dirty="0" smtClean="0">
                <a:solidFill>
                  <a:srgbClr val="FFFFFF"/>
                </a:solidFill>
              </a:rPr>
              <a:t>Workers Comp Results Began to Improve in 2012. </a:t>
            </a:r>
            <a:r>
              <a:rPr lang="en-US" sz="2400" b="1" dirty="0">
                <a:solidFill>
                  <a:srgbClr val="FFFFFF"/>
                </a:solidFill>
              </a:rPr>
              <a:t>Underwriting Results </a:t>
            </a:r>
            <a:r>
              <a:rPr lang="en-US" sz="2400" b="1" dirty="0" smtClean="0">
                <a:solidFill>
                  <a:srgbClr val="FFFFFF"/>
                </a:solidFill>
              </a:rPr>
              <a:t> Deteriorated </a:t>
            </a:r>
            <a:r>
              <a:rPr lang="en-US" sz="2400" b="1" dirty="0">
                <a:solidFill>
                  <a:srgbClr val="FFFFFF"/>
                </a:solidFill>
              </a:rPr>
              <a:t>Markedly </a:t>
            </a:r>
            <a:r>
              <a:rPr lang="en-US" sz="2400" b="1" dirty="0" smtClean="0">
                <a:solidFill>
                  <a:srgbClr val="FFFFFF"/>
                </a:solidFill>
              </a:rPr>
              <a:t>from 2007-2010/11 and Were the </a:t>
            </a:r>
            <a:r>
              <a:rPr lang="en-US" sz="2400" b="1" dirty="0">
                <a:solidFill>
                  <a:srgbClr val="FFFFFF"/>
                </a:solidFill>
              </a:rPr>
              <a:t>Worst </a:t>
            </a:r>
            <a:r>
              <a:rPr lang="en-US" sz="2400" b="1" dirty="0" smtClean="0">
                <a:solidFill>
                  <a:srgbClr val="FFFFFF"/>
                </a:solidFill>
              </a:rPr>
              <a:t>They Had </a:t>
            </a:r>
            <a:r>
              <a:rPr lang="en-US" sz="2400" b="1" dirty="0">
                <a:solidFill>
                  <a:srgbClr val="FFFFFF"/>
                </a:solidFill>
              </a:rPr>
              <a:t>Been in a </a:t>
            </a:r>
            <a:r>
              <a:rPr lang="en-US" sz="2400" b="1" dirty="0" smtClean="0">
                <a:solidFill>
                  <a:srgbClr val="FFFFFF"/>
                </a:solidFill>
              </a:rPr>
              <a:t>Decade. </a:t>
            </a:r>
            <a:endParaRPr lang="en-US" sz="2400" b="1" dirty="0">
              <a:solidFill>
                <a:srgbClr val="FFFFFF"/>
              </a:solidFill>
            </a:endParaRPr>
          </a:p>
        </p:txBody>
      </p:sp>
      <p:sp>
        <p:nvSpPr>
          <p:cNvPr id="53253" name="Rectangle 5"/>
          <p:cNvSpPr>
            <a:spLocks noChangeArrowheads="1"/>
          </p:cNvSpPr>
          <p:nvPr/>
        </p:nvSpPr>
        <p:spPr bwMode="auto">
          <a:xfrm>
            <a:off x="-58993" y="6414802"/>
            <a:ext cx="8603227" cy="443198"/>
          </a:xfrm>
          <a:prstGeom prst="rect">
            <a:avLst/>
          </a:prstGeom>
          <a:noFill/>
          <a:ln w="9525" algn="ctr">
            <a:noFill/>
            <a:miter lim="800000"/>
            <a:headEnd/>
            <a:tailEnd/>
          </a:ln>
        </p:spPr>
        <p:txBody>
          <a:bodyPr wrap="square" lIns="365760" tIns="0" rIns="0" bIns="137160" anchor="b">
            <a:spAutoFit/>
          </a:bodyPr>
          <a:lstStyle/>
          <a:p>
            <a:pPr marL="133350" indent="-133350" eaLnBrk="0" hangingPunct="0">
              <a:lnSpc>
                <a:spcPct val="90000"/>
              </a:lnSpc>
              <a:buClr>
                <a:schemeClr val="accent2"/>
              </a:buClr>
              <a:buFont typeface="Wingdings" pitchFamily="2" charset="2"/>
              <a:buNone/>
              <a:tabLst>
                <a:tab pos="112713" algn="r"/>
              </a:tabLst>
            </a:pPr>
            <a:endParaRPr lang="en-US" sz="1100" dirty="0"/>
          </a:p>
          <a:p>
            <a:pPr marL="133350" indent="-133350" eaLnBrk="0" hangingPunct="0">
              <a:lnSpc>
                <a:spcPct val="90000"/>
              </a:lnSpc>
              <a:buClr>
                <a:schemeClr val="accent2"/>
              </a:buClr>
              <a:buFont typeface="Wingdings" pitchFamily="2" charset="2"/>
              <a:buNone/>
              <a:tabLst>
                <a:tab pos="112713" algn="r"/>
              </a:tabLst>
            </a:pPr>
            <a:r>
              <a:rPr lang="en-US" sz="1100" dirty="0"/>
              <a:t>Sources: A.M. </a:t>
            </a:r>
            <a:r>
              <a:rPr lang="en-US" sz="1100" dirty="0" smtClean="0"/>
              <a:t>Best (1994-2009); NCCI (2010-2014P) and are for private carriers only; Insurance </a:t>
            </a:r>
            <a:r>
              <a:rPr lang="en-US" sz="1100" dirty="0"/>
              <a:t>Information </a:t>
            </a:r>
            <a:r>
              <a:rPr lang="en-US" sz="1100" dirty="0" smtClean="0"/>
              <a:t>Institute.</a:t>
            </a:r>
            <a:endParaRPr lang="en-US" sz="1100" dirty="0"/>
          </a:p>
        </p:txBody>
      </p:sp>
      <p:sp>
        <p:nvSpPr>
          <p:cNvPr id="6" name="Date Placeholder 5"/>
          <p:cNvSpPr>
            <a:spLocks noGrp="1"/>
          </p:cNvSpPr>
          <p:nvPr>
            <p:ph type="dt" sz="half" idx="10"/>
          </p:nvPr>
        </p:nvSpPr>
        <p:spPr/>
        <p:txBody>
          <a:bodyPr/>
          <a:lstStyle/>
          <a:p>
            <a:pPr>
              <a:defRPr/>
            </a:pPr>
            <a:r>
              <a:rPr lang="en-US" smtClean="0"/>
              <a:t>12/01/09 - 9pm</a:t>
            </a:r>
            <a:endParaRPr lang="en-US"/>
          </a:p>
        </p:txBody>
      </p:sp>
      <p:sp>
        <p:nvSpPr>
          <p:cNvPr id="7" name="Slide Number Placeholder 6"/>
          <p:cNvSpPr>
            <a:spLocks noGrp="1"/>
          </p:cNvSpPr>
          <p:nvPr>
            <p:ph type="sldNum" sz="quarter" idx="12"/>
          </p:nvPr>
        </p:nvSpPr>
        <p:spPr/>
        <p:txBody>
          <a:bodyPr/>
          <a:lstStyle/>
          <a:p>
            <a:pPr>
              <a:defRPr/>
            </a:pPr>
            <a:fld id="{103D1549-189B-430A-BC2E-B6FA9183E25C}" type="slidenum">
              <a:rPr lang="en-US" smtClean="0"/>
              <a:pPr>
                <a:defRPr/>
              </a:pPr>
              <a:t>3</a:t>
            </a:fld>
            <a:endParaRPr lang="en-US"/>
          </a:p>
        </p:txBody>
      </p:sp>
      <p:sp>
        <p:nvSpPr>
          <p:cNvPr id="8" name="AutoShape 13"/>
          <p:cNvSpPr>
            <a:spLocks noChangeArrowheads="1"/>
          </p:cNvSpPr>
          <p:nvPr/>
        </p:nvSpPr>
        <p:spPr bwMode="blackWhite">
          <a:xfrm>
            <a:off x="6829425" y="1063625"/>
            <a:ext cx="2300287" cy="880121"/>
          </a:xfrm>
          <a:prstGeom prst="wedgeRectCallout">
            <a:avLst>
              <a:gd name="adj1" fmla="val 15752"/>
              <a:gd name="adj2" fmla="val 183427"/>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600" b="1" dirty="0" smtClean="0">
                <a:solidFill>
                  <a:schemeClr val="bg1"/>
                </a:solidFill>
              </a:rPr>
              <a:t>WC results have improved markedly since 2011</a:t>
            </a:r>
            <a:endParaRPr lang="en-US" sz="1600" b="1" dirty="0">
              <a:solidFill>
                <a:schemeClr val="bg1"/>
              </a:solidFill>
            </a:endParaRPr>
          </a:p>
        </p:txBody>
      </p:sp>
    </p:spTree>
    <p:extLst>
      <p:ext uri="{BB962C8B-B14F-4D97-AF65-F5344CB8AC3E}">
        <p14:creationId xmlns:p14="http://schemas.microsoft.com/office/powerpoint/2010/main" val="78572639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242692"/>
                                        </p:tgtEl>
                                        <p:attrNameLst>
                                          <p:attrName>style.visibility</p:attrName>
                                        </p:attrNameLst>
                                      </p:cBhvr>
                                      <p:to>
                                        <p:strVal val="visible"/>
                                      </p:to>
                                    </p:set>
                                    <p:anim calcmode="lin" valueType="num">
                                      <p:cBhvr>
                                        <p:cTn id="7" dur="500" fill="hold"/>
                                        <p:tgtEl>
                                          <p:spTgt spid="242692"/>
                                        </p:tgtEl>
                                        <p:attrNameLst>
                                          <p:attrName>ppt_w</p:attrName>
                                        </p:attrNameLst>
                                      </p:cBhvr>
                                      <p:tavLst>
                                        <p:tav tm="0">
                                          <p:val>
                                            <p:fltVal val="0"/>
                                          </p:val>
                                        </p:tav>
                                        <p:tav tm="100000">
                                          <p:val>
                                            <p:strVal val="#ppt_w"/>
                                          </p:val>
                                        </p:tav>
                                      </p:tavLst>
                                    </p:anim>
                                    <p:anim calcmode="lin" valueType="num">
                                      <p:cBhvr>
                                        <p:cTn id="8" dur="500" fill="hold"/>
                                        <p:tgtEl>
                                          <p:spTgt spid="242692"/>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2" presetClass="entr" presetSubtype="2" fill="hold" grpId="0" nodeType="afterEffect">
                                  <p:stCondLst>
                                    <p:cond delay="500"/>
                                  </p:stCondLst>
                                  <p:childTnLst>
                                    <p:set>
                                      <p:cBhvr>
                                        <p:cTn id="11" dur="1" fill="hold">
                                          <p:stCondLst>
                                            <p:cond delay="0"/>
                                          </p:stCondLst>
                                        </p:cTn>
                                        <p:tgtEl>
                                          <p:spTgt spid="8"/>
                                        </p:tgtEl>
                                        <p:attrNameLst>
                                          <p:attrName>style.visibility</p:attrName>
                                        </p:attrNameLst>
                                      </p:cBhvr>
                                      <p:to>
                                        <p:strVal val="visible"/>
                                      </p:to>
                                    </p:set>
                                    <p:animEffect transition="in" filter="wipe(righ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2" grpId="0" animBg="1"/>
      <p:bldP spid="8"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109571"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CF1E8D28-9818-4895-9ECE-BCCD5C2326B4}" type="slidenum">
              <a:rPr lang="en-US" sz="900">
                <a:solidFill>
                  <a:schemeClr val="bg1"/>
                </a:solidFill>
              </a:rPr>
              <a:pPr algn="r" eaLnBrk="0" hangingPunct="0">
                <a:lnSpc>
                  <a:spcPct val="85000"/>
                </a:lnSpc>
                <a:spcBef>
                  <a:spcPct val="20000"/>
                </a:spcBef>
              </a:pPr>
              <a:t>30</a:t>
            </a:fld>
            <a:endParaRPr lang="en-US" sz="900">
              <a:solidFill>
                <a:schemeClr val="bg1"/>
              </a:solidFill>
            </a:endParaRPr>
          </a:p>
        </p:txBody>
      </p:sp>
      <p:pic>
        <p:nvPicPr>
          <p:cNvPr id="109572"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13" name="Rectangle 10"/>
          <p:cNvSpPr>
            <a:spLocks noChangeArrowheads="1"/>
          </p:cNvSpPr>
          <p:nvPr/>
        </p:nvSpPr>
        <p:spPr bwMode="blackWhite">
          <a:xfrm>
            <a:off x="377825" y="2724150"/>
            <a:ext cx="8424863" cy="1133475"/>
          </a:xfrm>
          <a:prstGeom prst="rect">
            <a:avLst/>
          </a:prstGeom>
          <a:gradFill rotWithShape="1">
            <a:gsLst>
              <a:gs pos="0">
                <a:schemeClr val="accent1"/>
              </a:gs>
              <a:gs pos="100000">
                <a:schemeClr val="accent1">
                  <a:gamma/>
                  <a:shade val="66275"/>
                  <a:invGamma/>
                </a:schemeClr>
              </a:gs>
            </a:gsLst>
            <a:lin ang="5400000" scaled="1"/>
          </a:gradFill>
          <a:ln w="12700">
            <a:solidFill>
              <a:schemeClr val="accent1"/>
            </a:solidFill>
            <a:miter lim="800000"/>
            <a:headEnd/>
            <a:tailEnd/>
          </a:ln>
          <a:effectLst/>
        </p:spPr>
        <p:txBody>
          <a:bodyPr lIns="45720" rIns="45720" anchor="ctr"/>
          <a:lstStyle/>
          <a:p>
            <a:pPr algn="ctr">
              <a:lnSpc>
                <a:spcPct val="85000"/>
              </a:lnSpc>
              <a:spcBef>
                <a:spcPct val="25000"/>
              </a:spcBef>
              <a:defRPr/>
            </a:pPr>
            <a:r>
              <a:rPr lang="en-US" sz="2800" b="1" dirty="0" smtClean="0">
                <a:solidFill>
                  <a:schemeClr val="bg1"/>
                </a:solidFill>
              </a:rPr>
              <a:t>WC COST DRIVERS</a:t>
            </a:r>
            <a:endParaRPr lang="en-US" sz="2800" b="1" dirty="0">
              <a:solidFill>
                <a:schemeClr val="bg1"/>
              </a:solidFill>
            </a:endParaRPr>
          </a:p>
        </p:txBody>
      </p:sp>
      <p:sp>
        <p:nvSpPr>
          <p:cNvPr id="109574" name="TextBox 5"/>
          <p:cNvSpPr txBox="1">
            <a:spLocks noChangeArrowheads="1"/>
          </p:cNvSpPr>
          <p:nvPr/>
        </p:nvSpPr>
        <p:spPr bwMode="auto">
          <a:xfrm>
            <a:off x="662781" y="4375150"/>
            <a:ext cx="7854950" cy="584775"/>
          </a:xfrm>
          <a:prstGeom prst="rect">
            <a:avLst/>
          </a:prstGeom>
          <a:noFill/>
          <a:ln w="9525">
            <a:noFill/>
            <a:miter lim="800000"/>
            <a:headEnd/>
            <a:tailEnd/>
          </a:ln>
        </p:spPr>
        <p:txBody>
          <a:bodyPr wrap="square">
            <a:spAutoFit/>
          </a:bodyPr>
          <a:lstStyle/>
          <a:p>
            <a:pPr algn="ctr"/>
            <a:r>
              <a:rPr lang="en-US" sz="3200" b="1" dirty="0" smtClean="0">
                <a:solidFill>
                  <a:srgbClr val="225A7A"/>
                </a:solidFill>
              </a:rPr>
              <a:t>Medical and Indemnity Factors</a:t>
            </a:r>
          </a:p>
        </p:txBody>
      </p:sp>
      <p:sp>
        <p:nvSpPr>
          <p:cNvPr id="7" name="Date Placeholder 6"/>
          <p:cNvSpPr>
            <a:spLocks noGrp="1"/>
          </p:cNvSpPr>
          <p:nvPr>
            <p:ph type="dt" sz="half"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79649112-2361-4913-9798-B6AEBB59A8D4}" type="slidenum">
              <a:rPr lang="en-US" smtClean="0"/>
              <a:pPr>
                <a:defRPr/>
              </a:pPr>
              <a:t>30</a:t>
            </a:fld>
            <a:endParaRPr lang="en-US"/>
          </a:p>
        </p:txBody>
      </p:sp>
    </p:spTree>
    <p:extLst>
      <p:ext uri="{BB962C8B-B14F-4D97-AF65-F5344CB8AC3E}">
        <p14:creationId xmlns:p14="http://schemas.microsoft.com/office/powerpoint/2010/main" val="1688914502"/>
      </p:ext>
    </p:extLst>
  </p:cSld>
  <p:clrMapOvr>
    <a:masterClrMapping/>
  </p:clrMapOvr>
  <p:transition>
    <p:zoom dir="in"/>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dirty="0" smtClean="0"/>
              <a:t>Workers Compensation Lost-Time </a:t>
            </a:r>
            <a:br>
              <a:rPr lang="en-US" dirty="0" smtClean="0"/>
            </a:br>
            <a:r>
              <a:rPr lang="en-US" dirty="0" smtClean="0"/>
              <a:t>Claim Frequency Declined in 2014</a:t>
            </a:r>
            <a:r>
              <a:rPr lang="en-US" sz="800" dirty="0"/>
              <a:t/>
            </a:r>
            <a:br>
              <a:rPr lang="en-US" sz="800" dirty="0"/>
            </a:br>
            <a:endParaRPr lang="en-US" sz="1600" dirty="0">
              <a:solidFill>
                <a:schemeClr val="tx1"/>
              </a:solidFill>
              <a:latin typeface="Arial" pitchFamily="34" charset="0"/>
            </a:endParaRPr>
          </a:p>
        </p:txBody>
      </p:sp>
      <p:sp>
        <p:nvSpPr>
          <p:cNvPr id="4" name="Slide Number Placeholder 3"/>
          <p:cNvSpPr>
            <a:spLocks noGrp="1"/>
          </p:cNvSpPr>
          <p:nvPr>
            <p:ph type="sldNum" sz="quarter" idx="4294967295"/>
          </p:nvPr>
        </p:nvSpPr>
        <p:spPr>
          <a:xfrm>
            <a:off x="8500523" y="6411240"/>
            <a:ext cx="457200" cy="274320"/>
          </a:xfrm>
          <a:prstGeom prst="rect">
            <a:avLst/>
          </a:prstGeom>
        </p:spPr>
        <p:txBody>
          <a:bodyPr/>
          <a:lstStyle/>
          <a:p>
            <a:fld id="{92DC2852-4524-4D94-B636-4315D37E8450}" type="slidenum">
              <a:rPr lang="en-US" smtClean="0"/>
              <a:pPr/>
              <a:t>31</a:t>
            </a:fld>
            <a:endParaRPr lang="en-US" dirty="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465112790"/>
              </p:ext>
            </p:extLst>
          </p:nvPr>
        </p:nvGraphicFramePr>
        <p:xfrm>
          <a:off x="-26158" y="1553941"/>
          <a:ext cx="8915977" cy="419240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8"/>
          <p:cNvSpPr txBox="1">
            <a:spLocks noChangeArrowheads="1"/>
          </p:cNvSpPr>
          <p:nvPr/>
        </p:nvSpPr>
        <p:spPr bwMode="auto">
          <a:xfrm>
            <a:off x="-4549" y="1287808"/>
            <a:ext cx="1485900" cy="308028"/>
          </a:xfrm>
          <a:prstGeom prst="rect">
            <a:avLst/>
          </a:prstGeom>
          <a:noFill/>
          <a:ln w="9525">
            <a:noFill/>
            <a:miter lim="800000"/>
            <a:headEnd/>
            <a:tailEnd/>
          </a:ln>
          <a:effectLst/>
        </p:spPr>
        <p:txBody>
          <a:bodyPr lIns="91397" tIns="45698" rIns="91397" bIns="45698">
            <a:spAutoFit/>
          </a:bodyPr>
          <a:lstStyle/>
          <a:p>
            <a:pPr eaLnBrk="0" hangingPunct="0">
              <a:spcBef>
                <a:spcPct val="50000"/>
              </a:spcBef>
            </a:pPr>
            <a:r>
              <a:rPr lang="en-US" sz="1400" b="1" dirty="0">
                <a:latin typeface="Arial" charset="0"/>
              </a:rPr>
              <a:t>Percent</a:t>
            </a:r>
          </a:p>
        </p:txBody>
      </p:sp>
      <p:sp>
        <p:nvSpPr>
          <p:cNvPr id="8" name="Text Box 4"/>
          <p:cNvSpPr txBox="1">
            <a:spLocks noChangeArrowheads="1"/>
          </p:cNvSpPr>
          <p:nvPr/>
        </p:nvSpPr>
        <p:spPr bwMode="auto">
          <a:xfrm>
            <a:off x="3808416" y="5819776"/>
            <a:ext cx="1570578" cy="274616"/>
          </a:xfrm>
          <a:prstGeom prst="rect">
            <a:avLst/>
          </a:prstGeom>
          <a:noFill/>
          <a:ln w="9525">
            <a:noFill/>
            <a:miter lim="800000"/>
            <a:headEnd/>
            <a:tailEnd/>
          </a:ln>
          <a:effectLst/>
        </p:spPr>
        <p:txBody>
          <a:bodyPr wrap="none" lIns="91397" tIns="45698" rIns="91397" bIns="45698">
            <a:spAutoFit/>
          </a:bodyPr>
          <a:lstStyle/>
          <a:p>
            <a:pPr eaLnBrk="0" hangingPunct="0">
              <a:lnSpc>
                <a:spcPct val="75000"/>
              </a:lnSpc>
              <a:spcBef>
                <a:spcPct val="25000"/>
              </a:spcBef>
            </a:pPr>
            <a:r>
              <a:rPr lang="en-US" sz="1600" b="1" dirty="0">
                <a:latin typeface="Arial" charset="0"/>
              </a:rPr>
              <a:t>Accident Year</a:t>
            </a:r>
          </a:p>
        </p:txBody>
      </p:sp>
      <p:sp>
        <p:nvSpPr>
          <p:cNvPr id="9" name="Text Box 5"/>
          <p:cNvSpPr txBox="1">
            <a:spLocks noChangeArrowheads="1"/>
          </p:cNvSpPr>
          <p:nvPr/>
        </p:nvSpPr>
        <p:spPr bwMode="auto">
          <a:xfrm>
            <a:off x="78656" y="5711915"/>
            <a:ext cx="8213725" cy="1015618"/>
          </a:xfrm>
          <a:prstGeom prst="rect">
            <a:avLst/>
          </a:prstGeom>
          <a:noFill/>
          <a:ln w="0">
            <a:noFill/>
            <a:miter lim="800000"/>
            <a:headEnd/>
            <a:tailEnd/>
          </a:ln>
          <a:effectLst/>
        </p:spPr>
        <p:txBody>
          <a:bodyPr wrap="square" lIns="91397" tIns="45698" rIns="91397" bIns="45698">
            <a:spAutoFit/>
          </a:bodyPr>
          <a:lstStyle/>
          <a:p>
            <a:pPr>
              <a:tabLst>
                <a:tab pos="515695" algn="l"/>
              </a:tabLst>
            </a:pPr>
            <a:endParaRPr lang="en-US" sz="1000" dirty="0">
              <a:latin typeface="Arial" charset="0"/>
              <a:cs typeface="Arial" charset="0"/>
            </a:endParaRPr>
          </a:p>
          <a:p>
            <a:pPr>
              <a:tabLst>
                <a:tab pos="515695" algn="l"/>
              </a:tabLst>
            </a:pPr>
            <a:r>
              <a:rPr lang="en-US" sz="1000" dirty="0" smtClean="0">
                <a:latin typeface="Arial" charset="0"/>
                <a:cs typeface="Arial" charset="0"/>
              </a:rPr>
              <a:t>*Adjustments primarily due to significant audit activity.</a:t>
            </a:r>
          </a:p>
          <a:p>
            <a:pPr>
              <a:tabLst>
                <a:tab pos="515695" algn="l"/>
              </a:tabLst>
            </a:pPr>
            <a:r>
              <a:rPr lang="en-US" sz="1000" dirty="0" smtClean="0">
                <a:latin typeface="Arial" charset="0"/>
                <a:cs typeface="Arial" charset="0"/>
              </a:rPr>
              <a:t>2014p</a:t>
            </a:r>
            <a:r>
              <a:rPr lang="en-US" sz="1000" dirty="0">
                <a:latin typeface="Arial" charset="0"/>
                <a:cs typeface="Arial" charset="0"/>
              </a:rPr>
              <a:t>: Preliminary based on data valued as of </a:t>
            </a:r>
            <a:r>
              <a:rPr lang="en-US" sz="1000" dirty="0" smtClean="0">
                <a:latin typeface="Arial" charset="0"/>
                <a:cs typeface="Arial" charset="0"/>
              </a:rPr>
              <a:t>12/31/2014.</a:t>
            </a:r>
            <a:endParaRPr lang="en-US" sz="1000" dirty="0">
              <a:latin typeface="Arial" charset="0"/>
              <a:cs typeface="Arial" charset="0"/>
            </a:endParaRPr>
          </a:p>
          <a:p>
            <a:pPr>
              <a:tabLst>
                <a:tab pos="515695" algn="l"/>
              </a:tabLst>
            </a:pPr>
            <a:r>
              <a:rPr lang="en-US" sz="1000" dirty="0" smtClean="0">
                <a:latin typeface="Arial" charset="0"/>
                <a:cs typeface="Arial" charset="0"/>
              </a:rPr>
              <a:t>Source: NCCI Financial Call </a:t>
            </a:r>
            <a:r>
              <a:rPr lang="en-US" sz="1000" dirty="0" smtClean="0"/>
              <a:t>data, developed to ultimate and adjusted to current wage an voluntary loss cost level; E</a:t>
            </a:r>
            <a:r>
              <a:rPr lang="en-US" sz="1000" dirty="0" smtClean="0">
                <a:latin typeface="Arial" charset="0"/>
                <a:cs typeface="Arial" charset="0"/>
              </a:rPr>
              <a:t>xcludes </a:t>
            </a:r>
            <a:r>
              <a:rPr lang="en-US" sz="1000" dirty="0">
                <a:latin typeface="Arial" charset="0"/>
                <a:cs typeface="Arial" charset="0"/>
              </a:rPr>
              <a:t>high deductible </a:t>
            </a:r>
            <a:r>
              <a:rPr lang="en-US" sz="1000" dirty="0" smtClean="0">
                <a:latin typeface="Arial" charset="0"/>
                <a:cs typeface="Arial" charset="0"/>
              </a:rPr>
              <a:t>policies; 1994-2013: Based on data through 12/31/13.  Data for all states where NCCI provides ratemaking services, excluding WV.</a:t>
            </a:r>
            <a:endParaRPr lang="en-US" sz="1000" dirty="0">
              <a:latin typeface="Arial" charset="0"/>
              <a:cs typeface="Arial" charset="0"/>
            </a:endParaRPr>
          </a:p>
          <a:p>
            <a:pPr>
              <a:tabLst>
                <a:tab pos="515695" algn="l"/>
              </a:tabLst>
            </a:pPr>
            <a:r>
              <a:rPr lang="en-US" sz="1000" dirty="0">
                <a:latin typeface="Arial" charset="0"/>
                <a:cs typeface="Arial" charset="0"/>
              </a:rPr>
              <a:t>Frequency is the number of lost-time claims per $1M pure premium at current wage and voluntary loss cost </a:t>
            </a:r>
            <a:r>
              <a:rPr lang="en-US" sz="1000" dirty="0" smtClean="0">
                <a:latin typeface="Arial" charset="0"/>
                <a:cs typeface="Arial" charset="0"/>
              </a:rPr>
              <a:t>level</a:t>
            </a:r>
            <a:endParaRPr lang="en-US" sz="1000" dirty="0">
              <a:latin typeface="Arial" charset="0"/>
              <a:cs typeface="Arial" charset="0"/>
            </a:endParaRPr>
          </a:p>
        </p:txBody>
      </p:sp>
      <p:sp>
        <p:nvSpPr>
          <p:cNvPr id="10" name="Text Box 3"/>
          <p:cNvSpPr txBox="1">
            <a:spLocks noChangeArrowheads="1"/>
          </p:cNvSpPr>
          <p:nvPr/>
        </p:nvSpPr>
        <p:spPr bwMode="auto">
          <a:xfrm>
            <a:off x="3998912" y="1595836"/>
            <a:ext cx="3243262" cy="525250"/>
          </a:xfrm>
          <a:prstGeom prst="rect">
            <a:avLst/>
          </a:prstGeom>
          <a:noFill/>
          <a:ln w="0">
            <a:noFill/>
            <a:miter lim="800000"/>
            <a:headEnd/>
            <a:tailEnd/>
          </a:ln>
          <a:effectLst/>
        </p:spPr>
        <p:txBody>
          <a:bodyPr lIns="91397" tIns="45698" rIns="91397" bIns="45698">
            <a:spAutoFit/>
          </a:bodyPr>
          <a:lstStyle/>
          <a:p>
            <a:pPr algn="ctr" eaLnBrk="0" hangingPunct="0"/>
            <a:r>
              <a:rPr lang="en-US" sz="1400" b="1" dirty="0">
                <a:latin typeface="Arial" charset="0"/>
              </a:rPr>
              <a:t>Cumulative Change of –</a:t>
            </a:r>
            <a:r>
              <a:rPr lang="en-US" sz="1400" b="1" dirty="0" smtClean="0">
                <a:latin typeface="Arial" charset="0"/>
              </a:rPr>
              <a:t>51.1%</a:t>
            </a:r>
            <a:endParaRPr lang="en-US" sz="1400" b="1" dirty="0">
              <a:latin typeface="Arial" charset="0"/>
            </a:endParaRPr>
          </a:p>
          <a:p>
            <a:pPr algn="ctr" eaLnBrk="0" hangingPunct="0"/>
            <a:r>
              <a:rPr lang="en-US" sz="1400" b="1" dirty="0">
                <a:latin typeface="Arial" charset="0"/>
              </a:rPr>
              <a:t>(</a:t>
            </a:r>
            <a:r>
              <a:rPr lang="en-US" sz="1400" b="1" dirty="0" smtClean="0">
                <a:latin typeface="Arial" charset="0"/>
              </a:rPr>
              <a:t>1994–2013 </a:t>
            </a:r>
            <a:r>
              <a:rPr lang="en-US" sz="1400" b="1" dirty="0">
                <a:latin typeface="Arial" charset="0"/>
              </a:rPr>
              <a:t>adj.)</a:t>
            </a:r>
            <a:endParaRPr lang="en-US" sz="1400" b="1" dirty="0">
              <a:solidFill>
                <a:schemeClr val="bg2"/>
              </a:solidFill>
              <a:latin typeface="Arial" charset="0"/>
            </a:endParaRPr>
          </a:p>
        </p:txBody>
      </p:sp>
    </p:spTree>
    <p:extLst>
      <p:ext uri="{BB962C8B-B14F-4D97-AF65-F5344CB8AC3E}">
        <p14:creationId xmlns:p14="http://schemas.microsoft.com/office/powerpoint/2010/main" val="848757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6626" name="Object 2"/>
          <p:cNvGraphicFramePr>
            <a:graphicFrameLocks noChangeAspect="1"/>
          </p:cNvGraphicFramePr>
          <p:nvPr>
            <p:extLst>
              <p:ext uri="{D42A27DB-BD31-4B8C-83A1-F6EECF244321}">
                <p14:modId xmlns:p14="http://schemas.microsoft.com/office/powerpoint/2010/main" val="2497329611"/>
              </p:ext>
            </p:extLst>
          </p:nvPr>
        </p:nvGraphicFramePr>
        <p:xfrm>
          <a:off x="241298" y="2119312"/>
          <a:ext cx="8832850" cy="4151313"/>
        </p:xfrm>
        <a:graphic>
          <a:graphicData uri="http://schemas.openxmlformats.org/presentationml/2006/ole">
            <mc:AlternateContent xmlns:mc="http://schemas.openxmlformats.org/markup-compatibility/2006">
              <mc:Choice xmlns:v="urn:schemas-microsoft-com:vml" Requires="v">
                <p:oleObj spid="_x0000_s28218500" name="Chart" r:id="rId4" imgW="8439111" imgH="4076561" progId="MSGraph.Chart.8">
                  <p:embed followColorScheme="full"/>
                </p:oleObj>
              </mc:Choice>
              <mc:Fallback>
                <p:oleObj name="Chart" r:id="rId4" imgW="8439111" imgH="4076561" progId="MSGraph.Chart.8">
                  <p:embed followColorScheme="full"/>
                  <p:pic>
                    <p:nvPicPr>
                      <p:cNvPr id="0" name=""/>
                      <p:cNvPicPr>
                        <a:picLocks noChangeAspect="1" noChangeArrowheads="1"/>
                      </p:cNvPicPr>
                      <p:nvPr/>
                    </p:nvPicPr>
                    <p:blipFill>
                      <a:blip r:embed="rId5"/>
                      <a:srcRect/>
                      <a:stretch>
                        <a:fillRect/>
                      </a:stretch>
                    </p:blipFill>
                    <p:spPr bwMode="auto">
                      <a:xfrm>
                        <a:off x="241298" y="2119312"/>
                        <a:ext cx="8832850" cy="415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627" name="Text Box 3"/>
          <p:cNvSpPr txBox="1">
            <a:spLocks noChangeArrowheads="1"/>
          </p:cNvSpPr>
          <p:nvPr/>
        </p:nvSpPr>
        <p:spPr bwMode="auto">
          <a:xfrm>
            <a:off x="-7938" y="1292225"/>
            <a:ext cx="1835151" cy="523875"/>
          </a:xfrm>
          <a:prstGeom prst="rect">
            <a:avLst/>
          </a:prstGeom>
          <a:noFill/>
          <a:ln w="9525">
            <a:noFill/>
            <a:miter lim="800000"/>
            <a:headEnd/>
            <a:tailEnd/>
          </a:ln>
        </p:spPr>
        <p:txBody>
          <a:bodyPr wrap="none">
            <a:spAutoFit/>
          </a:bodyPr>
          <a:lstStyle/>
          <a:p>
            <a:pPr algn="ctr"/>
            <a:r>
              <a:rPr lang="en-US" sz="1400" b="1">
                <a:solidFill>
                  <a:schemeClr val="accent1"/>
                </a:solidFill>
              </a:rPr>
              <a:t>Indemnity</a:t>
            </a:r>
          </a:p>
          <a:p>
            <a:pPr algn="ctr"/>
            <a:r>
              <a:rPr lang="en-US" sz="1400" b="1">
                <a:solidFill>
                  <a:schemeClr val="accent1"/>
                </a:solidFill>
              </a:rPr>
              <a:t>Claim Cost ($ 000s)</a:t>
            </a:r>
          </a:p>
        </p:txBody>
      </p:sp>
      <p:sp>
        <p:nvSpPr>
          <p:cNvPr id="1946630" name="Text Box 7"/>
          <p:cNvSpPr txBox="1">
            <a:spLocks noChangeArrowheads="1"/>
          </p:cNvSpPr>
          <p:nvPr/>
        </p:nvSpPr>
        <p:spPr bwMode="auto">
          <a:xfrm>
            <a:off x="3808413" y="5972175"/>
            <a:ext cx="1538287" cy="276225"/>
          </a:xfrm>
          <a:prstGeom prst="rect">
            <a:avLst/>
          </a:prstGeom>
          <a:noFill/>
          <a:ln w="9525">
            <a:noFill/>
            <a:miter lim="800000"/>
            <a:headEnd/>
            <a:tailEnd/>
          </a:ln>
        </p:spPr>
        <p:txBody>
          <a:bodyPr wrap="none">
            <a:spAutoFit/>
          </a:bodyPr>
          <a:lstStyle/>
          <a:p>
            <a:pPr>
              <a:lnSpc>
                <a:spcPct val="75000"/>
              </a:lnSpc>
              <a:spcBef>
                <a:spcPct val="25000"/>
              </a:spcBef>
            </a:pPr>
            <a:r>
              <a:rPr lang="en-US" sz="1600" b="1" dirty="0"/>
              <a:t>Accident Year</a:t>
            </a:r>
          </a:p>
        </p:txBody>
      </p:sp>
      <p:sp>
        <p:nvSpPr>
          <p:cNvPr id="9" name="Rectangle 2"/>
          <p:cNvSpPr txBox="1">
            <a:spLocks noChangeArrowheads="1"/>
          </p:cNvSpPr>
          <p:nvPr/>
        </p:nvSpPr>
        <p:spPr>
          <a:xfrm>
            <a:off x="298450" y="90488"/>
            <a:ext cx="7400925" cy="860425"/>
          </a:xfrm>
          <a:prstGeom prst="rect">
            <a:avLst/>
          </a:prstGeom>
        </p:spPr>
        <p:txBody>
          <a:bodyPr/>
          <a:lstStyle/>
          <a:p>
            <a:pPr defTabSz="114300" eaLnBrk="0" hangingPunct="0">
              <a:lnSpc>
                <a:spcPct val="90000"/>
              </a:lnSpc>
              <a:defRPr/>
            </a:pPr>
            <a:r>
              <a:rPr lang="en-US" sz="3000" b="1" kern="0" dirty="0">
                <a:solidFill>
                  <a:srgbClr val="225A7A"/>
                </a:solidFill>
                <a:ea typeface="+mj-ea"/>
                <a:cs typeface="+mj-cs"/>
              </a:rPr>
              <a:t>Workers Comp Indemnity Claim Costs: </a:t>
            </a:r>
            <a:r>
              <a:rPr lang="en-US" sz="3000" b="1" kern="0" dirty="0" smtClean="0">
                <a:solidFill>
                  <a:srgbClr val="225A7A"/>
                </a:solidFill>
                <a:ea typeface="+mj-ea"/>
                <a:cs typeface="+mj-cs"/>
              </a:rPr>
              <a:t>Modest </a:t>
            </a:r>
            <a:r>
              <a:rPr lang="en-US" sz="3000" b="1" kern="0" dirty="0">
                <a:solidFill>
                  <a:srgbClr val="225A7A"/>
                </a:solidFill>
                <a:ea typeface="+mj-ea"/>
                <a:cs typeface="+mj-cs"/>
              </a:rPr>
              <a:t>Increase in </a:t>
            </a:r>
            <a:r>
              <a:rPr lang="en-US" sz="3000" b="1" kern="0" dirty="0" smtClean="0">
                <a:solidFill>
                  <a:srgbClr val="225A7A"/>
                </a:solidFill>
                <a:ea typeface="+mj-ea"/>
                <a:cs typeface="+mj-cs"/>
              </a:rPr>
              <a:t>2014</a:t>
            </a:r>
            <a:endParaRPr lang="en-US" sz="3000" b="1" kern="0" baseline="30000" dirty="0">
              <a:solidFill>
                <a:srgbClr val="225A7A"/>
              </a:solidFill>
              <a:ea typeface="+mj-ea"/>
              <a:cs typeface="+mj-cs"/>
            </a:endParaRPr>
          </a:p>
        </p:txBody>
      </p:sp>
      <p:sp>
        <p:nvSpPr>
          <p:cNvPr id="11" name="AutoShape 6"/>
          <p:cNvSpPr>
            <a:spLocks noChangeArrowheads="1"/>
          </p:cNvSpPr>
          <p:nvPr/>
        </p:nvSpPr>
        <p:spPr bwMode="blackWhite">
          <a:xfrm>
            <a:off x="2211054" y="1550988"/>
            <a:ext cx="3575715" cy="1177925"/>
          </a:xfrm>
          <a:prstGeom prst="wedgeRectCallout">
            <a:avLst>
              <a:gd name="adj1" fmla="val 133625"/>
              <a:gd name="adj2" fmla="val -2095"/>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2000" b="1" dirty="0">
                <a:solidFill>
                  <a:schemeClr val="bg1"/>
                </a:solidFill>
              </a:rPr>
              <a:t>Average indemnity costs per claim </a:t>
            </a:r>
            <a:r>
              <a:rPr lang="en-US" sz="2000" b="1" dirty="0" smtClean="0">
                <a:solidFill>
                  <a:schemeClr val="bg1"/>
                </a:solidFill>
              </a:rPr>
              <a:t>were up 4% in 2014 to $23,600, the largest increase since 2008</a:t>
            </a:r>
            <a:endParaRPr lang="en-US" sz="2000" b="1" dirty="0">
              <a:solidFill>
                <a:schemeClr val="bg1"/>
              </a:solidFill>
            </a:endParaRPr>
          </a:p>
        </p:txBody>
      </p:sp>
      <p:sp>
        <p:nvSpPr>
          <p:cNvPr id="1946633" name="Text Box 5"/>
          <p:cNvSpPr txBox="1">
            <a:spLocks noChangeArrowheads="1"/>
          </p:cNvSpPr>
          <p:nvPr/>
        </p:nvSpPr>
        <p:spPr bwMode="auto">
          <a:xfrm>
            <a:off x="2151063" y="1050925"/>
            <a:ext cx="5284787" cy="369888"/>
          </a:xfrm>
          <a:prstGeom prst="rect">
            <a:avLst/>
          </a:prstGeom>
          <a:noFill/>
          <a:ln w="9525">
            <a:noFill/>
            <a:miter lim="800000"/>
            <a:headEnd/>
            <a:tailEnd/>
          </a:ln>
        </p:spPr>
        <p:txBody>
          <a:bodyPr>
            <a:spAutoFit/>
          </a:bodyPr>
          <a:lstStyle/>
          <a:p>
            <a:pPr algn="ctr"/>
            <a:r>
              <a:rPr lang="en-US" b="1" dirty="0"/>
              <a:t>Average Indemnity Cost per Lost-Time Claim</a:t>
            </a:r>
          </a:p>
        </p:txBody>
      </p:sp>
      <p:sp>
        <p:nvSpPr>
          <p:cNvPr id="2" name="TextBox 1"/>
          <p:cNvSpPr txBox="1"/>
          <p:nvPr/>
        </p:nvSpPr>
        <p:spPr>
          <a:xfrm>
            <a:off x="8647109" y="2257423"/>
            <a:ext cx="476251" cy="253916"/>
          </a:xfrm>
          <a:prstGeom prst="rect">
            <a:avLst/>
          </a:prstGeom>
          <a:noFill/>
        </p:spPr>
        <p:txBody>
          <a:bodyPr wrap="square" rtlCol="0">
            <a:spAutoFit/>
          </a:bodyPr>
          <a:lstStyle/>
          <a:p>
            <a:pPr algn="ctr"/>
            <a:r>
              <a:rPr lang="en-US" sz="1050" b="1" dirty="0" smtClean="0"/>
              <a:t>+4%</a:t>
            </a:r>
            <a:endParaRPr lang="en-US" sz="1050" b="1" dirty="0"/>
          </a:p>
        </p:txBody>
      </p:sp>
      <p:sp>
        <p:nvSpPr>
          <p:cNvPr id="13" name="TextBox 12"/>
          <p:cNvSpPr txBox="1"/>
          <p:nvPr/>
        </p:nvSpPr>
        <p:spPr>
          <a:xfrm>
            <a:off x="8203931" y="2314575"/>
            <a:ext cx="598496" cy="253916"/>
          </a:xfrm>
          <a:prstGeom prst="rect">
            <a:avLst/>
          </a:prstGeom>
          <a:noFill/>
        </p:spPr>
        <p:txBody>
          <a:bodyPr wrap="square" rtlCol="0">
            <a:spAutoFit/>
          </a:bodyPr>
          <a:lstStyle/>
          <a:p>
            <a:pPr algn="ctr"/>
            <a:r>
              <a:rPr lang="en-US" sz="1050" b="1" dirty="0" smtClean="0"/>
              <a:t>+1.9%</a:t>
            </a:r>
            <a:endParaRPr lang="en-US" sz="1050" b="1" dirty="0"/>
          </a:p>
        </p:txBody>
      </p:sp>
      <p:sp>
        <p:nvSpPr>
          <p:cNvPr id="14" name="Text Box 8"/>
          <p:cNvSpPr txBox="1">
            <a:spLocks noChangeArrowheads="1"/>
          </p:cNvSpPr>
          <p:nvPr/>
        </p:nvSpPr>
        <p:spPr bwMode="auto">
          <a:xfrm>
            <a:off x="658683" y="2754313"/>
            <a:ext cx="3624263" cy="701675"/>
          </a:xfrm>
          <a:prstGeom prst="rect">
            <a:avLst/>
          </a:prstGeom>
          <a:solidFill>
            <a:schemeClr val="bg1"/>
          </a:solidFill>
          <a:ln w="0">
            <a:solidFill>
              <a:srgbClr val="FF3300"/>
            </a:solidFill>
            <a:miter lim="800000"/>
            <a:headEnd/>
            <a:tailEnd/>
          </a:ln>
        </p:spPr>
        <p:txBody>
          <a:bodyPr>
            <a:spAutoFit/>
          </a:bodyPr>
          <a:lstStyle/>
          <a:p>
            <a:pPr algn="ctr"/>
            <a:r>
              <a:rPr lang="en-US" sz="2000" b="1" dirty="0">
                <a:solidFill>
                  <a:srgbClr val="3333FF"/>
                </a:solidFill>
              </a:rPr>
              <a:t>Cumulative Change = </a:t>
            </a:r>
            <a:r>
              <a:rPr lang="en-US" sz="2000" b="1" dirty="0" smtClean="0">
                <a:solidFill>
                  <a:srgbClr val="3333FF"/>
                </a:solidFill>
              </a:rPr>
              <a:t>141%</a:t>
            </a:r>
            <a:endParaRPr lang="en-US" sz="2000" b="1" dirty="0">
              <a:solidFill>
                <a:srgbClr val="3333FF"/>
              </a:solidFill>
            </a:endParaRPr>
          </a:p>
          <a:p>
            <a:pPr algn="ctr"/>
            <a:r>
              <a:rPr lang="en-US" sz="2000" b="1" dirty="0">
                <a:solidFill>
                  <a:srgbClr val="3333FF"/>
                </a:solidFill>
              </a:rPr>
              <a:t>(</a:t>
            </a:r>
            <a:r>
              <a:rPr lang="en-US" sz="2000" b="1" dirty="0" smtClean="0">
                <a:solidFill>
                  <a:srgbClr val="3333FF"/>
                </a:solidFill>
              </a:rPr>
              <a:t>1991-2014p</a:t>
            </a:r>
            <a:r>
              <a:rPr lang="en-US" sz="2000" b="1" dirty="0">
                <a:solidFill>
                  <a:srgbClr val="3333FF"/>
                </a:solidFill>
              </a:rPr>
              <a:t>)</a:t>
            </a:r>
          </a:p>
        </p:txBody>
      </p:sp>
      <p:sp>
        <p:nvSpPr>
          <p:cNvPr id="16" name="Text Box 6"/>
          <p:cNvSpPr txBox="1">
            <a:spLocks noChangeArrowheads="1"/>
          </p:cNvSpPr>
          <p:nvPr/>
        </p:nvSpPr>
        <p:spPr bwMode="auto">
          <a:xfrm>
            <a:off x="90487" y="6219825"/>
            <a:ext cx="8384919" cy="553998"/>
          </a:xfrm>
          <a:prstGeom prst="rect">
            <a:avLst/>
          </a:prstGeom>
          <a:noFill/>
          <a:ln w="0">
            <a:noFill/>
            <a:miter lim="800000"/>
            <a:headEnd/>
            <a:tailEnd/>
          </a:ln>
        </p:spPr>
        <p:txBody>
          <a:bodyPr wrap="square">
            <a:spAutoFit/>
          </a:bodyPr>
          <a:lstStyle/>
          <a:p>
            <a:r>
              <a:rPr lang="en-US" sz="1000" dirty="0" smtClean="0"/>
              <a:t>2014p</a:t>
            </a:r>
            <a:r>
              <a:rPr lang="en-US" sz="1000" dirty="0"/>
              <a:t>: Preliminary based on data valued as of </a:t>
            </a:r>
            <a:r>
              <a:rPr lang="en-US" sz="1000" dirty="0" smtClean="0"/>
              <a:t>12/31/2014.</a:t>
            </a:r>
            <a:endParaRPr lang="en-US" sz="1000" dirty="0"/>
          </a:p>
          <a:p>
            <a:r>
              <a:rPr lang="en-US" sz="1000" dirty="0" smtClean="0"/>
              <a:t>1991-2013: </a:t>
            </a:r>
            <a:r>
              <a:rPr lang="en-US" sz="1000" dirty="0"/>
              <a:t>Based on data through </a:t>
            </a:r>
            <a:r>
              <a:rPr lang="en-US" sz="1000" dirty="0" smtClean="0"/>
              <a:t>12/31/2013, </a:t>
            </a:r>
            <a:r>
              <a:rPr lang="en-US" sz="1000" dirty="0"/>
              <a:t>developed to ultimate</a:t>
            </a:r>
          </a:p>
          <a:p>
            <a:r>
              <a:rPr lang="en-US" sz="1000" dirty="0"/>
              <a:t>Based on the states where NCCI provides ratemaking </a:t>
            </a:r>
            <a:r>
              <a:rPr lang="en-US" sz="1000" dirty="0" smtClean="0"/>
              <a:t>services including state funds, excluding WV; </a:t>
            </a:r>
            <a:r>
              <a:rPr lang="en-US" sz="1000" dirty="0"/>
              <a:t>Excludes high deductible </a:t>
            </a:r>
            <a:r>
              <a:rPr lang="en-US" sz="1000" dirty="0" smtClean="0"/>
              <a:t>policies.</a:t>
            </a:r>
            <a:endParaRPr lang="en-US" sz="1000" dirty="0"/>
          </a:p>
        </p:txBody>
      </p:sp>
    </p:spTree>
    <p:extLst>
      <p:ext uri="{BB962C8B-B14F-4D97-AF65-F5344CB8AC3E}">
        <p14:creationId xmlns:p14="http://schemas.microsoft.com/office/powerpoint/2010/main" val="9491654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100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61442" name="Object 2"/>
          <p:cNvGraphicFramePr>
            <a:graphicFrameLocks noChangeAspect="1"/>
          </p:cNvGraphicFramePr>
          <p:nvPr>
            <p:extLst>
              <p:ext uri="{D42A27DB-BD31-4B8C-83A1-F6EECF244321}">
                <p14:modId xmlns:p14="http://schemas.microsoft.com/office/powerpoint/2010/main" val="3812848085"/>
              </p:ext>
            </p:extLst>
          </p:nvPr>
        </p:nvGraphicFramePr>
        <p:xfrm>
          <a:off x="0" y="1066800"/>
          <a:ext cx="8915400" cy="5657850"/>
        </p:xfrm>
        <a:graphic>
          <a:graphicData uri="http://schemas.openxmlformats.org/presentationml/2006/ole">
            <mc:AlternateContent xmlns:mc="http://schemas.openxmlformats.org/markup-compatibility/2006">
              <mc:Choice xmlns:v="urn:schemas-microsoft-com:vml" Requires="v">
                <p:oleObj spid="_x0000_s28280916" name="Chart" r:id="rId3" imgW="8629689" imgH="5514774" progId="MSGraph.Chart.8">
                  <p:embed followColorScheme="full"/>
                </p:oleObj>
              </mc:Choice>
              <mc:Fallback>
                <p:oleObj name="Chart" r:id="rId3" imgW="8629689" imgH="5514774" progId="MSGraph.Chart.8">
                  <p:embed followColorScheme="full"/>
                  <p:pic>
                    <p:nvPicPr>
                      <p:cNvPr id="0" name=""/>
                      <p:cNvPicPr>
                        <a:picLocks noChangeAspect="1" noChangeArrowheads="1"/>
                      </p:cNvPicPr>
                      <p:nvPr/>
                    </p:nvPicPr>
                    <p:blipFill>
                      <a:blip r:embed="rId4"/>
                      <a:srcRect/>
                      <a:stretch>
                        <a:fillRect/>
                      </a:stretch>
                    </p:blipFill>
                    <p:spPr bwMode="auto">
                      <a:xfrm>
                        <a:off x="0" y="1066800"/>
                        <a:ext cx="8915400" cy="5657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43" name="Rectangle 3"/>
          <p:cNvSpPr>
            <a:spLocks noGrp="1" noChangeArrowheads="1"/>
          </p:cNvSpPr>
          <p:nvPr>
            <p:ph type="title"/>
          </p:nvPr>
        </p:nvSpPr>
        <p:spPr>
          <a:xfrm>
            <a:off x="57150" y="0"/>
            <a:ext cx="8050213" cy="1143000"/>
          </a:xfrm>
        </p:spPr>
        <p:txBody>
          <a:bodyPr/>
          <a:lstStyle/>
          <a:p>
            <a:r>
              <a:rPr lang="en-US" dirty="0" smtClean="0"/>
              <a:t>WC Indemnity Severity vs. Wage Inflation, 1995 -2014p</a:t>
            </a:r>
            <a:endParaRPr lang="en-US" sz="3600" dirty="0" smtClean="0"/>
          </a:p>
        </p:txBody>
      </p:sp>
      <p:sp>
        <p:nvSpPr>
          <p:cNvPr id="61444" name="Text Box 4"/>
          <p:cNvSpPr txBox="1">
            <a:spLocks noChangeArrowheads="1"/>
          </p:cNvSpPr>
          <p:nvPr/>
        </p:nvSpPr>
        <p:spPr bwMode="auto">
          <a:xfrm>
            <a:off x="76200" y="6284913"/>
            <a:ext cx="8901113" cy="549275"/>
          </a:xfrm>
          <a:prstGeom prst="rect">
            <a:avLst/>
          </a:prstGeom>
          <a:noFill/>
          <a:ln w="0">
            <a:noFill/>
            <a:miter lim="800000"/>
            <a:headEnd/>
            <a:tailEnd/>
          </a:ln>
        </p:spPr>
        <p:txBody>
          <a:bodyPr>
            <a:spAutoFit/>
          </a:bodyPr>
          <a:lstStyle/>
          <a:p>
            <a:r>
              <a:rPr lang="en-US" sz="1000" dirty="0" smtClean="0"/>
              <a:t>2014p</a:t>
            </a:r>
            <a:r>
              <a:rPr lang="en-US" sz="1000" dirty="0"/>
              <a:t>: Preliminary based on data valued as of </a:t>
            </a:r>
            <a:r>
              <a:rPr lang="en-US" sz="1000" dirty="0" smtClean="0"/>
              <a:t>12/31/2014; 1991-2010: </a:t>
            </a:r>
            <a:r>
              <a:rPr lang="en-US" sz="1000" dirty="0"/>
              <a:t>Based on data through </a:t>
            </a:r>
            <a:r>
              <a:rPr lang="en-US" sz="1000" dirty="0" smtClean="0"/>
              <a:t>12/31/2010, </a:t>
            </a:r>
            <a:r>
              <a:rPr lang="en-US" sz="1000" dirty="0"/>
              <a:t>developed to ultimate. Based on the states where NCCI provides ratemaking services. Excludes the effects of deductible policies.  CPS = Current Population Survey.</a:t>
            </a:r>
          </a:p>
          <a:p>
            <a:r>
              <a:rPr lang="en-US" sz="1000" dirty="0"/>
              <a:t>Source: NCCI</a:t>
            </a:r>
          </a:p>
        </p:txBody>
      </p:sp>
      <p:sp>
        <p:nvSpPr>
          <p:cNvPr id="61446" name="Text Box 4"/>
          <p:cNvSpPr txBox="1">
            <a:spLocks noChangeArrowheads="1"/>
          </p:cNvSpPr>
          <p:nvPr/>
        </p:nvSpPr>
        <p:spPr bwMode="auto">
          <a:xfrm>
            <a:off x="771525" y="4822826"/>
            <a:ext cx="3106737" cy="738664"/>
          </a:xfrm>
          <a:prstGeom prst="rect">
            <a:avLst/>
          </a:prstGeom>
          <a:solidFill>
            <a:schemeClr val="bg1"/>
          </a:solidFill>
          <a:ln w="0">
            <a:noFill/>
            <a:miter lim="800000"/>
            <a:headEnd/>
            <a:tailEnd/>
          </a:ln>
        </p:spPr>
        <p:txBody>
          <a:bodyPr>
            <a:spAutoFit/>
          </a:bodyPr>
          <a:lstStyle/>
          <a:p>
            <a:pPr>
              <a:tabLst>
                <a:tab pos="2628900" algn="dec"/>
              </a:tabLst>
            </a:pPr>
            <a:r>
              <a:rPr lang="en-US" sz="1400" b="1" u="sng" dirty="0"/>
              <a:t>Annual Change </a:t>
            </a:r>
            <a:r>
              <a:rPr lang="en-US" sz="1400" b="1" u="sng" dirty="0" smtClean="0"/>
              <a:t>1994–2014</a:t>
            </a:r>
            <a:endParaRPr lang="en-US" sz="1400" b="1" u="sng" dirty="0"/>
          </a:p>
          <a:p>
            <a:pPr>
              <a:tabLst>
                <a:tab pos="2628900" algn="dec"/>
              </a:tabLst>
            </a:pPr>
            <a:r>
              <a:rPr lang="en-US" sz="1400" dirty="0" smtClean="0"/>
              <a:t>Indemnity Claim </a:t>
            </a:r>
            <a:r>
              <a:rPr lang="en-US" sz="1400" dirty="0" err="1" smtClean="0"/>
              <a:t>Sev</a:t>
            </a:r>
            <a:r>
              <a:rPr lang="en-US" sz="1400" dirty="0" smtClean="0"/>
              <a:t>.:    +4.6	</a:t>
            </a:r>
            <a:r>
              <a:rPr lang="en-US" sz="1400" dirty="0"/>
              <a:t>	</a:t>
            </a:r>
            <a:endParaRPr lang="en-US" sz="1400" dirty="0" smtClean="0"/>
          </a:p>
          <a:p>
            <a:pPr>
              <a:tabLst>
                <a:tab pos="2628900" algn="dec"/>
              </a:tabLst>
            </a:pPr>
            <a:r>
              <a:rPr lang="en-US" sz="1400" dirty="0" smtClean="0"/>
              <a:t>US Avg. Weekly Wage:  +3.4%</a:t>
            </a:r>
            <a:endParaRPr lang="en-US" sz="1400" dirty="0"/>
          </a:p>
        </p:txBody>
      </p:sp>
      <p:sp>
        <p:nvSpPr>
          <p:cNvPr id="7" name="AutoShape 6"/>
          <p:cNvSpPr>
            <a:spLocks noChangeArrowheads="1"/>
          </p:cNvSpPr>
          <p:nvPr/>
        </p:nvSpPr>
        <p:spPr bwMode="blackWhite">
          <a:xfrm>
            <a:off x="6608660" y="2034101"/>
            <a:ext cx="2015614" cy="948812"/>
          </a:xfrm>
          <a:prstGeom prst="wedgeRectCallout">
            <a:avLst>
              <a:gd name="adj1" fmla="val -16772"/>
              <a:gd name="adj2" fmla="val 49317"/>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600" b="1" dirty="0" smtClean="0">
                <a:solidFill>
                  <a:schemeClr val="bg1"/>
                </a:solidFill>
              </a:rPr>
              <a:t>Indemnity severities usually outpace wage gains</a:t>
            </a:r>
            <a:endParaRPr lang="en-US" sz="1600" b="1" dirty="0">
              <a:solidFill>
                <a:schemeClr val="bg1"/>
              </a:solidFill>
              <a:cs typeface="+mn-cs"/>
            </a:endParaRPr>
          </a:p>
        </p:txBody>
      </p:sp>
      <p:sp>
        <p:nvSpPr>
          <p:cNvPr id="8" name="AutoShape 6"/>
          <p:cNvSpPr>
            <a:spLocks noChangeArrowheads="1"/>
          </p:cNvSpPr>
          <p:nvPr/>
        </p:nvSpPr>
        <p:spPr bwMode="blackWhite">
          <a:xfrm>
            <a:off x="3509245" y="4822826"/>
            <a:ext cx="2281083" cy="928687"/>
          </a:xfrm>
          <a:prstGeom prst="wedgeRectCallout">
            <a:avLst>
              <a:gd name="adj1" fmla="val 101212"/>
              <a:gd name="adj2" fmla="val -55165"/>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600" b="1" dirty="0">
                <a:solidFill>
                  <a:schemeClr val="bg1"/>
                </a:solidFill>
              </a:rPr>
              <a:t>WC indemnity severity </a:t>
            </a:r>
            <a:r>
              <a:rPr lang="en-US" sz="1600" b="1" dirty="0" smtClean="0">
                <a:solidFill>
                  <a:schemeClr val="bg1"/>
                </a:solidFill>
              </a:rPr>
              <a:t>turned positive again in 2011</a:t>
            </a:r>
            <a:endParaRPr lang="en-US" sz="1600" b="1" dirty="0">
              <a:solidFill>
                <a:schemeClr val="bg1"/>
              </a:solidFill>
            </a:endParaRPr>
          </a:p>
        </p:txBody>
      </p:sp>
    </p:spTree>
    <p:extLst>
      <p:ext uri="{BB962C8B-B14F-4D97-AF65-F5344CB8AC3E}">
        <p14:creationId xmlns:p14="http://schemas.microsoft.com/office/powerpoint/2010/main" val="11798917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childTnLst>
                          </p:cTn>
                        </p:par>
                        <p:par>
                          <p:cTn id="8" fill="hold">
                            <p:stCondLst>
                              <p:cond delay="1500"/>
                            </p:stCondLst>
                            <p:childTnLst>
                              <p:par>
                                <p:cTn id="9" presetID="22" presetClass="entr" presetSubtype="1" fill="hold" grpId="0" nodeType="afterEffect">
                                  <p:stCondLst>
                                    <p:cond delay="100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7089" name="Title 3"/>
          <p:cNvSpPr>
            <a:spLocks noGrp="1"/>
          </p:cNvSpPr>
          <p:nvPr>
            <p:ph type="title"/>
          </p:nvPr>
        </p:nvSpPr>
        <p:spPr>
          <a:xfrm>
            <a:off x="74613" y="73025"/>
            <a:ext cx="9144000" cy="806450"/>
          </a:xfrm>
        </p:spPr>
        <p:txBody>
          <a:bodyPr/>
          <a:lstStyle/>
          <a:p>
            <a:pPr>
              <a:tabLst>
                <a:tab pos="6673850" algn="l"/>
              </a:tabLst>
            </a:pPr>
            <a:r>
              <a:rPr lang="en-US" dirty="0" smtClean="0"/>
              <a:t>Workers Compensation Medical Severity:</a:t>
            </a:r>
            <a:br>
              <a:rPr lang="en-US" dirty="0" smtClean="0"/>
            </a:br>
            <a:r>
              <a:rPr lang="en-US" dirty="0" smtClean="0"/>
              <a:t>Moderate Increase in 2014</a:t>
            </a:r>
            <a:endParaRPr lang="en-US" sz="1600" dirty="0" smtClean="0">
              <a:solidFill>
                <a:schemeClr val="tx1"/>
              </a:solidFill>
            </a:endParaRPr>
          </a:p>
        </p:txBody>
      </p:sp>
      <p:sp>
        <p:nvSpPr>
          <p:cNvPr id="3" name="Slide Number Placeholder 2"/>
          <p:cNvSpPr>
            <a:spLocks noGrp="1"/>
          </p:cNvSpPr>
          <p:nvPr>
            <p:ph type="sldNum" sz="quarter" idx="12"/>
          </p:nvPr>
        </p:nvSpPr>
        <p:spPr>
          <a:xfrm>
            <a:off x="4381500" y="6607175"/>
            <a:ext cx="457200" cy="119063"/>
          </a:xfrm>
        </p:spPr>
        <p:txBody>
          <a:bodyPr/>
          <a:lstStyle/>
          <a:p>
            <a:pPr algn="l">
              <a:defRPr/>
            </a:pPr>
            <a:fld id="{4252D41D-0AC1-48AB-9F77-182A8D0EF7F4}" type="slidenum">
              <a:rPr lang="en-US" smtClean="0">
                <a:solidFill>
                  <a:schemeClr val="bg1"/>
                </a:solidFill>
              </a:rPr>
              <a:pPr algn="l">
                <a:defRPr/>
              </a:pPr>
              <a:t>34</a:t>
            </a:fld>
            <a:endParaRPr lang="en-US" dirty="0">
              <a:solidFill>
                <a:schemeClr val="bg1"/>
              </a:solidFill>
            </a:endParaRPr>
          </a:p>
        </p:txBody>
      </p:sp>
      <p:sp>
        <p:nvSpPr>
          <p:cNvPr id="2137091" name="Text Box 4"/>
          <p:cNvSpPr txBox="1">
            <a:spLocks noChangeArrowheads="1"/>
          </p:cNvSpPr>
          <p:nvPr/>
        </p:nvSpPr>
        <p:spPr bwMode="auto">
          <a:xfrm>
            <a:off x="3808413" y="5819775"/>
            <a:ext cx="1536700" cy="277813"/>
          </a:xfrm>
          <a:prstGeom prst="rect">
            <a:avLst/>
          </a:prstGeom>
          <a:noFill/>
          <a:ln w="9525">
            <a:noFill/>
            <a:miter lim="800000"/>
            <a:headEnd/>
            <a:tailEnd/>
          </a:ln>
        </p:spPr>
        <p:txBody>
          <a:bodyPr wrap="none" lIns="91397" tIns="45698" rIns="91397" bIns="45698">
            <a:spAutoFit/>
          </a:bodyPr>
          <a:lstStyle/>
          <a:p>
            <a:pPr eaLnBrk="0" hangingPunct="0">
              <a:lnSpc>
                <a:spcPct val="75000"/>
              </a:lnSpc>
              <a:spcBef>
                <a:spcPct val="25000"/>
              </a:spcBef>
            </a:pPr>
            <a:r>
              <a:rPr lang="en-US" sz="1600" b="1"/>
              <a:t>Accident Year</a:t>
            </a:r>
          </a:p>
        </p:txBody>
      </p:sp>
      <p:sp>
        <p:nvSpPr>
          <p:cNvPr id="2137092" name="Text Box 4"/>
          <p:cNvSpPr txBox="1">
            <a:spLocks noChangeArrowheads="1"/>
          </p:cNvSpPr>
          <p:nvPr/>
        </p:nvSpPr>
        <p:spPr bwMode="auto">
          <a:xfrm>
            <a:off x="787400" y="2162175"/>
            <a:ext cx="4070350" cy="738188"/>
          </a:xfrm>
          <a:prstGeom prst="rect">
            <a:avLst/>
          </a:prstGeom>
          <a:noFill/>
          <a:ln w="0">
            <a:noFill/>
            <a:miter lim="800000"/>
            <a:headEnd/>
            <a:tailEnd/>
          </a:ln>
        </p:spPr>
        <p:txBody>
          <a:bodyPr lIns="91397" tIns="45698" rIns="91397" bIns="45698">
            <a:spAutoFit/>
          </a:bodyPr>
          <a:lstStyle/>
          <a:p>
            <a:pPr eaLnBrk="0" hangingPunct="0">
              <a:tabLst>
                <a:tab pos="2459038" algn="l"/>
              </a:tabLst>
            </a:pPr>
            <a:r>
              <a:rPr lang="en-US" sz="1400"/>
              <a:t>Annual Change 1991–1993:	</a:t>
            </a:r>
            <a:r>
              <a:rPr lang="en-US" sz="1400" b="1"/>
              <a:t>+1.9%</a:t>
            </a:r>
          </a:p>
          <a:p>
            <a:pPr eaLnBrk="0" hangingPunct="0">
              <a:tabLst>
                <a:tab pos="2459038" algn="l"/>
              </a:tabLst>
            </a:pPr>
            <a:r>
              <a:rPr lang="en-US" sz="1400"/>
              <a:t>Annual Change 1994–2001:	</a:t>
            </a:r>
            <a:r>
              <a:rPr lang="en-US" sz="1400" b="1"/>
              <a:t>+8.9%</a:t>
            </a:r>
          </a:p>
          <a:p>
            <a:pPr eaLnBrk="0" hangingPunct="0">
              <a:tabLst>
                <a:tab pos="2459038" algn="l"/>
              </a:tabLst>
            </a:pPr>
            <a:r>
              <a:rPr lang="en-US" sz="1400"/>
              <a:t>Annual Change 2002–2010:	</a:t>
            </a:r>
            <a:r>
              <a:rPr lang="en-US" sz="1400" b="1"/>
              <a:t>+6.0%</a:t>
            </a:r>
          </a:p>
        </p:txBody>
      </p:sp>
      <p:sp>
        <p:nvSpPr>
          <p:cNvPr id="2137093" name="Text Box 5"/>
          <p:cNvSpPr txBox="1">
            <a:spLocks noChangeArrowheads="1"/>
          </p:cNvSpPr>
          <p:nvPr/>
        </p:nvSpPr>
        <p:spPr bwMode="auto">
          <a:xfrm>
            <a:off x="2366963" y="1146175"/>
            <a:ext cx="4841875" cy="369888"/>
          </a:xfrm>
          <a:prstGeom prst="rect">
            <a:avLst/>
          </a:prstGeom>
          <a:noFill/>
          <a:ln w="9525">
            <a:noFill/>
            <a:miter lim="800000"/>
            <a:headEnd/>
            <a:tailEnd/>
          </a:ln>
        </p:spPr>
        <p:txBody>
          <a:bodyPr>
            <a:spAutoFit/>
          </a:bodyPr>
          <a:lstStyle/>
          <a:p>
            <a:pPr algn="ctr"/>
            <a:r>
              <a:rPr lang="en-US" b="1"/>
              <a:t>Average Medical Cost per Lost-Time Claim</a:t>
            </a:r>
          </a:p>
        </p:txBody>
      </p:sp>
      <p:sp>
        <p:nvSpPr>
          <p:cNvPr id="2137094" name="Text Box 5"/>
          <p:cNvSpPr txBox="1">
            <a:spLocks noChangeArrowheads="1"/>
          </p:cNvSpPr>
          <p:nvPr/>
        </p:nvSpPr>
        <p:spPr bwMode="auto">
          <a:xfrm>
            <a:off x="190500" y="1030439"/>
            <a:ext cx="1785938" cy="523875"/>
          </a:xfrm>
          <a:prstGeom prst="rect">
            <a:avLst/>
          </a:prstGeom>
          <a:noFill/>
          <a:ln w="9525">
            <a:noFill/>
            <a:miter lim="800000"/>
            <a:headEnd/>
            <a:tailEnd/>
          </a:ln>
        </p:spPr>
        <p:txBody>
          <a:bodyPr wrap="none">
            <a:spAutoFit/>
          </a:bodyPr>
          <a:lstStyle/>
          <a:p>
            <a:pPr algn="ctr"/>
            <a:r>
              <a:rPr lang="en-US" sz="1400" b="1" dirty="0">
                <a:solidFill>
                  <a:schemeClr val="accent1"/>
                </a:solidFill>
              </a:rPr>
              <a:t>Medical</a:t>
            </a:r>
          </a:p>
          <a:p>
            <a:pPr algn="ctr"/>
            <a:r>
              <a:rPr lang="en-US" sz="1400" b="1" dirty="0">
                <a:solidFill>
                  <a:schemeClr val="accent1"/>
                </a:solidFill>
              </a:rPr>
              <a:t>Claim Cost ($000s)</a:t>
            </a:r>
          </a:p>
        </p:txBody>
      </p:sp>
      <p:graphicFrame>
        <p:nvGraphicFramePr>
          <p:cNvPr id="2137095" name="Content Placeholder 4"/>
          <p:cNvGraphicFramePr>
            <a:graphicFrameLocks/>
          </p:cNvGraphicFramePr>
          <p:nvPr>
            <p:extLst>
              <p:ext uri="{D42A27DB-BD31-4B8C-83A1-F6EECF244321}">
                <p14:modId xmlns:p14="http://schemas.microsoft.com/office/powerpoint/2010/main" val="716108677"/>
              </p:ext>
            </p:extLst>
          </p:nvPr>
        </p:nvGraphicFramePr>
        <p:xfrm>
          <a:off x="192088" y="1471613"/>
          <a:ext cx="8890000" cy="4706937"/>
        </p:xfrm>
        <a:graphic>
          <a:graphicData uri="http://schemas.openxmlformats.org/presentationml/2006/ole">
            <mc:AlternateContent xmlns:mc="http://schemas.openxmlformats.org/markup-compatibility/2006">
              <mc:Choice xmlns:v="urn:schemas-microsoft-com:vml" Requires="v">
                <p:oleObj spid="_x0000_s28216459" name="Worksheet" r:id="rId5" imgW="8753273" imgH="4886110" progId="Excel.Sheet.8">
                  <p:embed/>
                </p:oleObj>
              </mc:Choice>
              <mc:Fallback>
                <p:oleObj name="Worksheet" r:id="rId5" imgW="8753273" imgH="4886110" progId="Excel.Sheet.8">
                  <p:embed/>
                  <p:pic>
                    <p:nvPicPr>
                      <p:cNvPr id="0" name=""/>
                      <p:cNvPicPr>
                        <a:picLocks noChangeArrowheads="1"/>
                      </p:cNvPicPr>
                      <p:nvPr/>
                    </p:nvPicPr>
                    <p:blipFill>
                      <a:blip r:embed="rId6"/>
                      <a:srcRect/>
                      <a:stretch>
                        <a:fillRect/>
                      </a:stretch>
                    </p:blipFill>
                    <p:spPr bwMode="auto">
                      <a:xfrm>
                        <a:off x="192088" y="1471613"/>
                        <a:ext cx="8890000" cy="4706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37096" name="Text Box 6"/>
          <p:cNvSpPr txBox="1">
            <a:spLocks noChangeArrowheads="1"/>
          </p:cNvSpPr>
          <p:nvPr/>
        </p:nvSpPr>
        <p:spPr bwMode="auto">
          <a:xfrm>
            <a:off x="90487" y="6219825"/>
            <a:ext cx="8384919" cy="553998"/>
          </a:xfrm>
          <a:prstGeom prst="rect">
            <a:avLst/>
          </a:prstGeom>
          <a:noFill/>
          <a:ln w="0">
            <a:noFill/>
            <a:miter lim="800000"/>
            <a:headEnd/>
            <a:tailEnd/>
          </a:ln>
        </p:spPr>
        <p:txBody>
          <a:bodyPr wrap="square">
            <a:spAutoFit/>
          </a:bodyPr>
          <a:lstStyle/>
          <a:p>
            <a:r>
              <a:rPr lang="en-US" sz="1000" dirty="0" smtClean="0"/>
              <a:t>2014p</a:t>
            </a:r>
            <a:r>
              <a:rPr lang="en-US" sz="1000" dirty="0"/>
              <a:t>: Preliminary based on data valued as of </a:t>
            </a:r>
            <a:r>
              <a:rPr lang="en-US" sz="1000" dirty="0" smtClean="0"/>
              <a:t>12/31/2014.</a:t>
            </a:r>
            <a:endParaRPr lang="en-US" sz="1000" dirty="0"/>
          </a:p>
          <a:p>
            <a:r>
              <a:rPr lang="en-US" sz="1000" dirty="0" smtClean="0"/>
              <a:t>1991-2013: </a:t>
            </a:r>
            <a:r>
              <a:rPr lang="en-US" sz="1000" dirty="0"/>
              <a:t>Based on data through </a:t>
            </a:r>
            <a:r>
              <a:rPr lang="en-US" sz="1000" dirty="0" smtClean="0"/>
              <a:t>12/31/2013, </a:t>
            </a:r>
            <a:r>
              <a:rPr lang="en-US" sz="1000" dirty="0"/>
              <a:t>developed to ultimate</a:t>
            </a:r>
          </a:p>
          <a:p>
            <a:r>
              <a:rPr lang="en-US" sz="1000" dirty="0"/>
              <a:t>Based on the states where NCCI provides ratemaking </a:t>
            </a:r>
            <a:r>
              <a:rPr lang="en-US" sz="1000" dirty="0" smtClean="0"/>
              <a:t>services including state funds, excluding WV; </a:t>
            </a:r>
            <a:r>
              <a:rPr lang="en-US" sz="1000" dirty="0"/>
              <a:t>Excludes high deductible </a:t>
            </a:r>
            <a:r>
              <a:rPr lang="en-US" sz="1000" dirty="0" smtClean="0"/>
              <a:t>policies.</a:t>
            </a:r>
            <a:endParaRPr lang="en-US" sz="1000" dirty="0"/>
          </a:p>
        </p:txBody>
      </p:sp>
      <p:sp>
        <p:nvSpPr>
          <p:cNvPr id="2137097" name="Text Box 8"/>
          <p:cNvSpPr txBox="1">
            <a:spLocks noChangeArrowheads="1"/>
          </p:cNvSpPr>
          <p:nvPr/>
        </p:nvSpPr>
        <p:spPr bwMode="auto">
          <a:xfrm>
            <a:off x="894300" y="2917184"/>
            <a:ext cx="3624263" cy="701675"/>
          </a:xfrm>
          <a:prstGeom prst="rect">
            <a:avLst/>
          </a:prstGeom>
          <a:solidFill>
            <a:schemeClr val="bg1"/>
          </a:solidFill>
          <a:ln w="0">
            <a:solidFill>
              <a:srgbClr val="FF3300"/>
            </a:solidFill>
            <a:miter lim="800000"/>
            <a:headEnd/>
            <a:tailEnd/>
          </a:ln>
        </p:spPr>
        <p:txBody>
          <a:bodyPr>
            <a:spAutoFit/>
          </a:bodyPr>
          <a:lstStyle/>
          <a:p>
            <a:pPr algn="ctr"/>
            <a:r>
              <a:rPr lang="en-US" sz="2000" b="1" dirty="0">
                <a:solidFill>
                  <a:srgbClr val="3333FF"/>
                </a:solidFill>
              </a:rPr>
              <a:t>Cumulative Change = </a:t>
            </a:r>
            <a:r>
              <a:rPr lang="en-US" sz="2000" b="1" dirty="0" smtClean="0">
                <a:solidFill>
                  <a:srgbClr val="3333FF"/>
                </a:solidFill>
              </a:rPr>
              <a:t>263%</a:t>
            </a:r>
            <a:endParaRPr lang="en-US" sz="2000" b="1" dirty="0">
              <a:solidFill>
                <a:srgbClr val="3333FF"/>
              </a:solidFill>
            </a:endParaRPr>
          </a:p>
          <a:p>
            <a:pPr algn="ctr"/>
            <a:r>
              <a:rPr lang="en-US" sz="2000" b="1" dirty="0">
                <a:solidFill>
                  <a:srgbClr val="3333FF"/>
                </a:solidFill>
              </a:rPr>
              <a:t>(</a:t>
            </a:r>
            <a:r>
              <a:rPr lang="en-US" sz="2000" b="1" dirty="0" smtClean="0">
                <a:solidFill>
                  <a:srgbClr val="3333FF"/>
                </a:solidFill>
              </a:rPr>
              <a:t>1991-2014p</a:t>
            </a:r>
            <a:r>
              <a:rPr lang="en-US" sz="2000" b="1" dirty="0">
                <a:solidFill>
                  <a:srgbClr val="3333FF"/>
                </a:solidFill>
              </a:rPr>
              <a:t>)</a:t>
            </a:r>
          </a:p>
        </p:txBody>
      </p:sp>
      <p:sp>
        <p:nvSpPr>
          <p:cNvPr id="12" name="Text Box 7"/>
          <p:cNvSpPr txBox="1">
            <a:spLocks noChangeArrowheads="1"/>
          </p:cNvSpPr>
          <p:nvPr/>
        </p:nvSpPr>
        <p:spPr bwMode="auto">
          <a:xfrm>
            <a:off x="3749420" y="6129491"/>
            <a:ext cx="1538287" cy="276225"/>
          </a:xfrm>
          <a:prstGeom prst="rect">
            <a:avLst/>
          </a:prstGeom>
          <a:noFill/>
          <a:ln w="9525">
            <a:noFill/>
            <a:miter lim="800000"/>
            <a:headEnd/>
            <a:tailEnd/>
          </a:ln>
        </p:spPr>
        <p:txBody>
          <a:bodyPr wrap="none">
            <a:spAutoFit/>
          </a:bodyPr>
          <a:lstStyle/>
          <a:p>
            <a:pPr>
              <a:lnSpc>
                <a:spcPct val="75000"/>
              </a:lnSpc>
              <a:spcBef>
                <a:spcPct val="25000"/>
              </a:spcBef>
            </a:pPr>
            <a:r>
              <a:rPr lang="en-US" sz="1600" b="1" dirty="0"/>
              <a:t>Accident Year</a:t>
            </a:r>
          </a:p>
        </p:txBody>
      </p:sp>
      <p:sp>
        <p:nvSpPr>
          <p:cNvPr id="13" name="AutoShape 8"/>
          <p:cNvSpPr>
            <a:spLocks noChangeArrowheads="1"/>
          </p:cNvSpPr>
          <p:nvPr/>
        </p:nvSpPr>
        <p:spPr bwMode="blackWhite">
          <a:xfrm>
            <a:off x="1954265" y="1685005"/>
            <a:ext cx="3436373" cy="1145146"/>
          </a:xfrm>
          <a:prstGeom prst="wedgeRectCallout">
            <a:avLst>
              <a:gd name="adj1" fmla="val 141593"/>
              <a:gd name="adj2" fmla="val -19477"/>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smtClean="0">
                <a:solidFill>
                  <a:schemeClr val="bg1"/>
                </a:solidFill>
                <a:cs typeface="+mn-cs"/>
              </a:rPr>
              <a:t>Medical severity for lost time claims was up 4% in 2014, the largest increase since 2009</a:t>
            </a:r>
            <a:endParaRPr lang="en-US" b="1" i="1" dirty="0">
              <a:solidFill>
                <a:schemeClr val="bg1"/>
              </a:solidFill>
              <a:cs typeface="+mn-cs"/>
            </a:endParaRPr>
          </a:p>
        </p:txBody>
      </p:sp>
    </p:spTree>
    <p:extLst>
      <p:ext uri="{BB962C8B-B14F-4D97-AF65-F5344CB8AC3E}">
        <p14:creationId xmlns:p14="http://schemas.microsoft.com/office/powerpoint/2010/main" val="29150582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05"/>
          <p:cNvSpPr>
            <a:spLocks noGrp="1" noChangeArrowheads="1"/>
          </p:cNvSpPr>
          <p:nvPr>
            <p:ph type="dt" sz="quarter" idx="10"/>
          </p:nvPr>
        </p:nvSpPr>
        <p:spPr/>
        <p:txBody>
          <a:bodyPr/>
          <a:lstStyle/>
          <a:p>
            <a:pPr>
              <a:defRPr/>
            </a:pPr>
            <a:r>
              <a:rPr lang="en-US" smtClean="0"/>
              <a:t>12/01/09 - 9pm</a:t>
            </a:r>
          </a:p>
        </p:txBody>
      </p:sp>
      <p:sp>
        <p:nvSpPr>
          <p:cNvPr id="147460" name="Rectangle 110"/>
          <p:cNvSpPr>
            <a:spLocks noGrp="1" noChangeArrowheads="1"/>
          </p:cNvSpPr>
          <p:nvPr>
            <p:ph type="sldNum" sz="quarter" idx="12"/>
          </p:nvPr>
        </p:nvSpPr>
        <p:spPr/>
        <p:txBody>
          <a:bodyPr/>
          <a:lstStyle/>
          <a:p>
            <a:pPr>
              <a:defRPr/>
            </a:pPr>
            <a:fld id="{E9DB82FD-8397-46A1-A287-CA069647B4B7}" type="slidenum">
              <a:rPr lang="en-US" smtClean="0"/>
              <a:pPr>
                <a:defRPr/>
              </a:pPr>
              <a:t>35</a:t>
            </a:fld>
            <a:endParaRPr lang="en-US" smtClean="0"/>
          </a:p>
        </p:txBody>
      </p:sp>
      <p:sp>
        <p:nvSpPr>
          <p:cNvPr id="141317" name="Rectangle 2"/>
          <p:cNvSpPr>
            <a:spLocks noGrp="1" noChangeArrowheads="1"/>
          </p:cNvSpPr>
          <p:nvPr>
            <p:ph type="title"/>
          </p:nvPr>
        </p:nvSpPr>
        <p:spPr>
          <a:xfrm>
            <a:off x="22225" y="90488"/>
            <a:ext cx="7769225" cy="860425"/>
          </a:xfrm>
        </p:spPr>
        <p:txBody>
          <a:bodyPr/>
          <a:lstStyle/>
          <a:p>
            <a:r>
              <a:rPr lang="en-US" sz="2800" dirty="0" smtClean="0"/>
              <a:t>Workers Comp Change in Medical Severity by State, Avg. Annual Change, 2009-2013</a:t>
            </a:r>
          </a:p>
        </p:txBody>
      </p:sp>
      <p:sp>
        <p:nvSpPr>
          <p:cNvPr id="20" name="Rectangle 6"/>
          <p:cNvSpPr>
            <a:spLocks noChangeArrowheads="1"/>
          </p:cNvSpPr>
          <p:nvPr/>
        </p:nvSpPr>
        <p:spPr bwMode="black">
          <a:xfrm>
            <a:off x="85725" y="1248880"/>
            <a:ext cx="1245813" cy="221599"/>
          </a:xfrm>
          <a:prstGeom prst="rect">
            <a:avLst/>
          </a:prstGeom>
          <a:noFill/>
          <a:ln w="9525" algn="ctr">
            <a:noFill/>
            <a:miter lim="800000"/>
            <a:headEnd/>
            <a:tailEnd/>
          </a:ln>
        </p:spPr>
        <p:txBody>
          <a:bodyPr wrap="square" lIns="0" tIns="0" rIns="0" bIns="0">
            <a:spAutoFit/>
          </a:bodyPr>
          <a:lstStyle/>
          <a:p>
            <a:pPr algn="ctr" defTabSz="114300" eaLnBrk="0" hangingPunct="0">
              <a:lnSpc>
                <a:spcPct val="90000"/>
              </a:lnSpc>
              <a:spcBef>
                <a:spcPct val="20000"/>
              </a:spcBef>
            </a:pPr>
            <a:r>
              <a:rPr lang="en-US" sz="1600" b="1" dirty="0" smtClean="0">
                <a:solidFill>
                  <a:srgbClr val="225A7A"/>
                </a:solidFill>
              </a:rPr>
              <a:t>Percent</a:t>
            </a:r>
            <a:endParaRPr lang="en-US" sz="1600" b="1" dirty="0">
              <a:solidFill>
                <a:srgbClr val="225A7A"/>
              </a:solidFill>
            </a:endParaRPr>
          </a:p>
        </p:txBody>
      </p:sp>
      <p:sp>
        <p:nvSpPr>
          <p:cNvPr id="13" name="Rectangle 4"/>
          <p:cNvSpPr>
            <a:spLocks noChangeArrowheads="1"/>
          </p:cNvSpPr>
          <p:nvPr/>
        </p:nvSpPr>
        <p:spPr bwMode="auto">
          <a:xfrm>
            <a:off x="-188913" y="5776301"/>
            <a:ext cx="7569201" cy="1027204"/>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endParaRPr lang="en-US" sz="1100" dirty="0" smtClean="0"/>
          </a:p>
          <a:p>
            <a:pPr eaLnBrk="0" hangingPunct="0">
              <a:lnSpc>
                <a:spcPct val="85000"/>
              </a:lnSpc>
              <a:spcBef>
                <a:spcPct val="25000"/>
              </a:spcBef>
              <a:buClr>
                <a:schemeClr val="accent2"/>
              </a:buClr>
              <a:buFont typeface="Wingdings" pitchFamily="2" charset="2"/>
              <a:buNone/>
            </a:pPr>
            <a:endParaRPr lang="en-US" sz="1100" dirty="0" smtClean="0"/>
          </a:p>
          <a:p>
            <a:pPr eaLnBrk="0" hangingPunct="0">
              <a:lnSpc>
                <a:spcPct val="85000"/>
              </a:lnSpc>
              <a:spcBef>
                <a:spcPct val="25000"/>
              </a:spcBef>
              <a:buClr>
                <a:schemeClr val="accent2"/>
              </a:buClr>
              <a:buFont typeface="Wingdings" pitchFamily="2" charset="2"/>
              <a:buNone/>
            </a:pPr>
            <a:r>
              <a:rPr lang="en-US" sz="1100" dirty="0" smtClean="0"/>
              <a:t>Source</a:t>
            </a:r>
            <a:r>
              <a:rPr lang="en-US" sz="1100" dirty="0"/>
              <a:t>: </a:t>
            </a:r>
            <a:r>
              <a:rPr lang="en-US" sz="1100" dirty="0" smtClean="0"/>
              <a:t>NCCI’s Analysis of Frequency and Severity of Claims Across the Country as of 12/31/13 on ncci.com.</a:t>
            </a:r>
          </a:p>
          <a:p>
            <a:pPr eaLnBrk="0" hangingPunct="0">
              <a:lnSpc>
                <a:spcPct val="85000"/>
              </a:lnSpc>
              <a:spcBef>
                <a:spcPct val="25000"/>
              </a:spcBef>
              <a:buClr>
                <a:schemeClr val="accent2"/>
              </a:buClr>
              <a:buFont typeface="Wingdings" pitchFamily="2" charset="2"/>
              <a:buNone/>
            </a:pPr>
            <a:r>
              <a:rPr lang="en-US" sz="1100" dirty="0" smtClean="0"/>
              <a:t>Values reflect methodology and state data underlying the most recent rate/lost cost filing.</a:t>
            </a:r>
          </a:p>
          <a:p>
            <a:pPr eaLnBrk="0" hangingPunct="0">
              <a:lnSpc>
                <a:spcPct val="85000"/>
              </a:lnSpc>
              <a:spcBef>
                <a:spcPct val="25000"/>
              </a:spcBef>
              <a:buClr>
                <a:schemeClr val="accent2"/>
              </a:buClr>
              <a:buFont typeface="Wingdings" pitchFamily="2" charset="2"/>
              <a:buNone/>
            </a:pPr>
            <a:r>
              <a:rPr lang="en-US" sz="1100" dirty="0" smtClean="0"/>
              <a:t>TX changes are for the years 2010-2013.</a:t>
            </a:r>
            <a:endParaRPr lang="en-US" sz="1100" dirty="0"/>
          </a:p>
        </p:txBody>
      </p:sp>
      <p:sp>
        <p:nvSpPr>
          <p:cNvPr id="12" name="Text Box 17"/>
          <p:cNvSpPr txBox="1">
            <a:spLocks noChangeArrowheads="1"/>
          </p:cNvSpPr>
          <p:nvPr/>
        </p:nvSpPr>
        <p:spPr bwMode="auto">
          <a:xfrm>
            <a:off x="6915150" y="4255987"/>
            <a:ext cx="2133600" cy="1323439"/>
          </a:xfrm>
          <a:prstGeom prst="rect">
            <a:avLst/>
          </a:prstGeom>
          <a:solidFill>
            <a:schemeClr val="accent1">
              <a:lumMod val="75000"/>
            </a:schemeClr>
          </a:solidFill>
          <a:ln w="9525" algn="ctr">
            <a:noFill/>
            <a:miter lim="800000"/>
            <a:headEnd/>
            <a:tailEnd/>
          </a:ln>
        </p:spPr>
        <p:txBody>
          <a:bodyPr wrap="square">
            <a:spAutoFit/>
          </a:bodyPr>
          <a:lstStyle/>
          <a:p>
            <a:pPr algn="ctr">
              <a:defRPr/>
            </a:pPr>
            <a:r>
              <a:rPr lang="en-US" sz="1600" b="1" dirty="0" smtClean="0">
                <a:solidFill>
                  <a:schemeClr val="bg1"/>
                </a:solidFill>
                <a:latin typeface="Arial" pitchFamily="34" charset="0"/>
                <a:cs typeface="Arial" pitchFamily="34" charset="0"/>
              </a:rPr>
              <a:t>While growth rates varied widely, most states experienced positive growth in 2014</a:t>
            </a:r>
            <a:endParaRPr lang="en-US" sz="1600" b="1" dirty="0">
              <a:solidFill>
                <a:schemeClr val="bg1"/>
              </a:solidFill>
              <a:latin typeface="Arial" pitchFamily="34" charset="0"/>
              <a:cs typeface="Arial" pitchFamily="34" charset="0"/>
            </a:endParaRPr>
          </a:p>
        </p:txBody>
      </p:sp>
      <p:pic>
        <p:nvPicPr>
          <p:cNvPr id="5" name="Picture 4"/>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42040" y="1601679"/>
            <a:ext cx="8902423" cy="4275715"/>
          </a:xfrm>
          <a:prstGeom prst="rect">
            <a:avLst/>
          </a:prstGeom>
        </p:spPr>
      </p:pic>
      <p:sp>
        <p:nvSpPr>
          <p:cNvPr id="9" name="AutoShape 7"/>
          <p:cNvSpPr>
            <a:spLocks noChangeArrowheads="1"/>
          </p:cNvSpPr>
          <p:nvPr/>
        </p:nvSpPr>
        <p:spPr bwMode="blackWhite">
          <a:xfrm>
            <a:off x="3595687" y="1248880"/>
            <a:ext cx="4301204" cy="1235484"/>
          </a:xfrm>
          <a:prstGeom prst="wedgeRectCallout">
            <a:avLst>
              <a:gd name="adj1" fmla="val 66008"/>
              <a:gd name="adj2" fmla="val 38306"/>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smtClean="0">
                <a:solidFill>
                  <a:schemeClr val="bg1"/>
                </a:solidFill>
              </a:rPr>
              <a:t>The change in lost-time medical severities from 2009-2013 ranged from a low of -6% to a high of 9%</a:t>
            </a:r>
            <a:endParaRPr lang="en-US" b="1" dirty="0">
              <a:solidFill>
                <a:schemeClr val="bg1"/>
              </a:solidFill>
            </a:endParaRPr>
          </a:p>
        </p:txBody>
      </p:sp>
    </p:spTree>
    <p:extLst>
      <p:ext uri="{BB962C8B-B14F-4D97-AF65-F5344CB8AC3E}">
        <p14:creationId xmlns:p14="http://schemas.microsoft.com/office/powerpoint/2010/main" val="42650090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70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3250" name="Object 2"/>
          <p:cNvGraphicFramePr>
            <a:graphicFrameLocks noChangeAspect="1"/>
          </p:cNvGraphicFramePr>
          <p:nvPr>
            <p:extLst>
              <p:ext uri="{D42A27DB-BD31-4B8C-83A1-F6EECF244321}">
                <p14:modId xmlns:p14="http://schemas.microsoft.com/office/powerpoint/2010/main" val="3271291461"/>
              </p:ext>
            </p:extLst>
          </p:nvPr>
        </p:nvGraphicFramePr>
        <p:xfrm>
          <a:off x="0" y="1162050"/>
          <a:ext cx="8977313" cy="5695950"/>
        </p:xfrm>
        <a:graphic>
          <a:graphicData uri="http://schemas.openxmlformats.org/presentationml/2006/ole">
            <mc:AlternateContent xmlns:mc="http://schemas.openxmlformats.org/markup-compatibility/2006">
              <mc:Choice xmlns:v="urn:schemas-microsoft-com:vml" Requires="v">
                <p:oleObj spid="_x0000_s28201125" name="Chart" r:id="rId3" imgW="8658401" imgH="5505464" progId="MSGraph.Chart.8">
                  <p:embed followColorScheme="full"/>
                </p:oleObj>
              </mc:Choice>
              <mc:Fallback>
                <p:oleObj name="Chart" r:id="rId3" imgW="8658401" imgH="5505464" progId="MSGraph.Chart.8">
                  <p:embed followColorScheme="full"/>
                  <p:pic>
                    <p:nvPicPr>
                      <p:cNvPr id="0" name=""/>
                      <p:cNvPicPr>
                        <a:picLocks noChangeAspect="1" noChangeArrowheads="1"/>
                      </p:cNvPicPr>
                      <p:nvPr/>
                    </p:nvPicPr>
                    <p:blipFill>
                      <a:blip r:embed="rId4"/>
                      <a:srcRect/>
                      <a:stretch>
                        <a:fillRect/>
                      </a:stretch>
                    </p:blipFill>
                    <p:spPr bwMode="auto">
                      <a:xfrm>
                        <a:off x="0" y="1162050"/>
                        <a:ext cx="8977313" cy="5695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3251" name="Rectangle 3"/>
          <p:cNvSpPr>
            <a:spLocks noGrp="1" noChangeArrowheads="1"/>
          </p:cNvSpPr>
          <p:nvPr>
            <p:ph type="title" idx="4294967295"/>
          </p:nvPr>
        </p:nvSpPr>
        <p:spPr>
          <a:xfrm>
            <a:off x="109950" y="0"/>
            <a:ext cx="7608887" cy="965200"/>
          </a:xfrm>
        </p:spPr>
        <p:txBody>
          <a:bodyPr lIns="92075" tIns="46038" rIns="92075" bIns="46038" anchor="b"/>
          <a:lstStyle/>
          <a:p>
            <a:pPr>
              <a:lnSpc>
                <a:spcPct val="85000"/>
              </a:lnSpc>
            </a:pPr>
            <a:r>
              <a:rPr lang="en-US" dirty="0" smtClean="0"/>
              <a:t>WC Medical Severity Generally Outpaces the Medical CPI Rate</a:t>
            </a:r>
            <a:endParaRPr lang="en-US" sz="2100" dirty="0" smtClean="0"/>
          </a:p>
        </p:txBody>
      </p:sp>
      <p:sp>
        <p:nvSpPr>
          <p:cNvPr id="53252" name="Rectangle 4"/>
          <p:cNvSpPr>
            <a:spLocks noChangeArrowheads="1"/>
          </p:cNvSpPr>
          <p:nvPr/>
        </p:nvSpPr>
        <p:spPr bwMode="auto">
          <a:xfrm>
            <a:off x="0" y="6553200"/>
            <a:ext cx="6881813" cy="261938"/>
          </a:xfrm>
          <a:prstGeom prst="rect">
            <a:avLst/>
          </a:prstGeom>
          <a:noFill/>
          <a:ln w="9525">
            <a:noFill/>
            <a:miter lim="800000"/>
            <a:headEnd/>
            <a:tailEnd/>
          </a:ln>
        </p:spPr>
        <p:txBody>
          <a:bodyPr wrap="none" lIns="92075" tIns="46038" rIns="92075" bIns="46038">
            <a:spAutoFit/>
          </a:bodyPr>
          <a:lstStyle/>
          <a:p>
            <a:pPr eaLnBrk="0" hangingPunct="0"/>
            <a:r>
              <a:rPr lang="en-US" sz="1100"/>
              <a:t>Sources:  Med CPI from US Bureau of Labor Statistics, WC med severity from NCCI based on NCCI states.</a:t>
            </a:r>
          </a:p>
        </p:txBody>
      </p:sp>
      <p:sp>
        <p:nvSpPr>
          <p:cNvPr id="6487045" name="Text Box 5"/>
          <p:cNvSpPr txBox="1">
            <a:spLocks noChangeArrowheads="1"/>
          </p:cNvSpPr>
          <p:nvPr/>
        </p:nvSpPr>
        <p:spPr bwMode="auto">
          <a:xfrm rot="10800000">
            <a:off x="8353425" y="1905000"/>
            <a:ext cx="428625" cy="1066800"/>
          </a:xfrm>
          <a:prstGeom prst="rect">
            <a:avLst/>
          </a:prstGeom>
          <a:noFill/>
          <a:ln w="9525">
            <a:noFill/>
            <a:miter lim="800000"/>
            <a:headEnd/>
            <a:tailEnd/>
          </a:ln>
        </p:spPr>
        <p:txBody>
          <a:bodyPr rot="10800000" vert="eaVert" lIns="92075" tIns="46038" rIns="92075" bIns="46038">
            <a:spAutoFit/>
          </a:bodyPr>
          <a:lstStyle/>
          <a:p>
            <a:pPr algn="ctr" eaLnBrk="0" hangingPunct="0">
              <a:spcBef>
                <a:spcPct val="50000"/>
              </a:spcBef>
              <a:buClr>
                <a:srgbClr val="FF3300"/>
              </a:buClr>
              <a:buFont typeface="Wingdings" pitchFamily="2" charset="2"/>
              <a:buNone/>
            </a:pPr>
            <a:endParaRPr lang="en-US" sz="1600" b="1">
              <a:latin typeface="Times New Roman" pitchFamily="18" charset="0"/>
            </a:endParaRPr>
          </a:p>
        </p:txBody>
      </p:sp>
      <p:sp>
        <p:nvSpPr>
          <p:cNvPr id="7" name="AutoShape 7"/>
          <p:cNvSpPr>
            <a:spLocks noChangeArrowheads="1"/>
          </p:cNvSpPr>
          <p:nvPr/>
        </p:nvSpPr>
        <p:spPr bwMode="blackWhite">
          <a:xfrm>
            <a:off x="4454013" y="1669948"/>
            <a:ext cx="4301204" cy="1235484"/>
          </a:xfrm>
          <a:prstGeom prst="wedgeRectCallout">
            <a:avLst>
              <a:gd name="adj1" fmla="val 42756"/>
              <a:gd name="adj2" fmla="val 171295"/>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600" b="1" dirty="0">
                <a:solidFill>
                  <a:schemeClr val="bg1"/>
                </a:solidFill>
              </a:rPr>
              <a:t>Average annual increase in WC medical severity </a:t>
            </a:r>
            <a:r>
              <a:rPr lang="en-US" sz="1600" b="1" dirty="0" smtClean="0">
                <a:solidFill>
                  <a:schemeClr val="bg1"/>
                </a:solidFill>
              </a:rPr>
              <a:t>from </a:t>
            </a:r>
            <a:r>
              <a:rPr lang="en-US" sz="1600" b="1" dirty="0">
                <a:solidFill>
                  <a:schemeClr val="bg1"/>
                </a:solidFill>
              </a:rPr>
              <a:t>1995 through </a:t>
            </a:r>
            <a:r>
              <a:rPr lang="en-US" sz="1600" b="1" dirty="0" smtClean="0">
                <a:solidFill>
                  <a:schemeClr val="bg1"/>
                </a:solidFill>
              </a:rPr>
              <a:t>2014 </a:t>
            </a:r>
            <a:r>
              <a:rPr lang="en-US" sz="1600" b="1" dirty="0">
                <a:solidFill>
                  <a:schemeClr val="bg1"/>
                </a:solidFill>
              </a:rPr>
              <a:t>was </a:t>
            </a:r>
            <a:r>
              <a:rPr lang="en-US" sz="1600" b="1" dirty="0" smtClean="0">
                <a:solidFill>
                  <a:schemeClr val="bg1"/>
                </a:solidFill>
              </a:rPr>
              <a:t>well above </a:t>
            </a:r>
            <a:r>
              <a:rPr lang="en-US" sz="1600" b="1" dirty="0">
                <a:solidFill>
                  <a:schemeClr val="bg1"/>
                </a:solidFill>
              </a:rPr>
              <a:t>the medical CPI </a:t>
            </a:r>
            <a:r>
              <a:rPr lang="en-US" sz="1600" b="1" dirty="0" smtClean="0">
                <a:solidFill>
                  <a:schemeClr val="bg1"/>
                </a:solidFill>
              </a:rPr>
              <a:t>(6.4% </a:t>
            </a:r>
            <a:r>
              <a:rPr lang="en-US" sz="1600" b="1" dirty="0">
                <a:solidFill>
                  <a:schemeClr val="bg1"/>
                </a:solidFill>
              </a:rPr>
              <a:t>vs. </a:t>
            </a:r>
            <a:r>
              <a:rPr lang="en-US" sz="1600" b="1" dirty="0" smtClean="0">
                <a:solidFill>
                  <a:schemeClr val="bg1"/>
                </a:solidFill>
              </a:rPr>
              <a:t>3.7%), but the gap has narrowing.  Lost-time medical severities appear to on the rise again. </a:t>
            </a:r>
            <a:endParaRPr lang="en-US" sz="1600" b="1" dirty="0">
              <a:solidFill>
                <a:schemeClr val="bg1"/>
              </a:solidFill>
            </a:endParaRPr>
          </a:p>
        </p:txBody>
      </p:sp>
    </p:spTree>
    <p:extLst>
      <p:ext uri="{BB962C8B-B14F-4D97-AF65-F5344CB8AC3E}">
        <p14:creationId xmlns:p14="http://schemas.microsoft.com/office/powerpoint/2010/main" val="2667659946"/>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nodePh="1">
                                  <p:stCondLst>
                                    <p:cond delay="0"/>
                                  </p:stCondLst>
                                  <p:endCondLst>
                                    <p:cond evt="begin" delay="0">
                                      <p:tn val="5"/>
                                    </p:cond>
                                  </p:endCondLst>
                                  <p:childTnLst>
                                    <p:set>
                                      <p:cBhvr>
                                        <p:cTn id="6" dur="1" fill="hold">
                                          <p:stCondLst>
                                            <p:cond delay="0"/>
                                          </p:stCondLst>
                                        </p:cTn>
                                        <p:tgtEl>
                                          <p:spTgt spid="6487045"/>
                                        </p:tgtEl>
                                        <p:attrNameLst>
                                          <p:attrName>style.visibility</p:attrName>
                                        </p:attrNameLst>
                                      </p:cBhvr>
                                      <p:to>
                                        <p:strVal val="visible"/>
                                      </p:to>
                                    </p:set>
                                    <p:anim calcmode="lin" valueType="num">
                                      <p:cBhvr additive="base">
                                        <p:cTn id="7" dur="500" fill="hold"/>
                                        <p:tgtEl>
                                          <p:spTgt spid="6487045"/>
                                        </p:tgtEl>
                                        <p:attrNameLst>
                                          <p:attrName>ppt_x</p:attrName>
                                        </p:attrNameLst>
                                      </p:cBhvr>
                                      <p:tavLst>
                                        <p:tav tm="0">
                                          <p:val>
                                            <p:strVal val="0-#ppt_w/2"/>
                                          </p:val>
                                        </p:tav>
                                        <p:tav tm="100000">
                                          <p:val>
                                            <p:strVal val="#ppt_x"/>
                                          </p:val>
                                        </p:tav>
                                      </p:tavLst>
                                    </p:anim>
                                    <p:anim calcmode="lin" valueType="num">
                                      <p:cBhvr additive="base">
                                        <p:cTn id="8" dur="500" fill="hold"/>
                                        <p:tgtEl>
                                          <p:spTgt spid="648704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p:stCondLst>
                                    <p:cond delay="70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87045" grpId="0" autoUpdateAnimBg="0"/>
      <p:bldP spid="7"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109571"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CF1E8D28-9818-4895-9ECE-BCCD5C2326B4}" type="slidenum">
              <a:rPr lang="en-US" sz="900">
                <a:solidFill>
                  <a:schemeClr val="bg1"/>
                </a:solidFill>
              </a:rPr>
              <a:pPr algn="r" eaLnBrk="0" hangingPunct="0">
                <a:lnSpc>
                  <a:spcPct val="85000"/>
                </a:lnSpc>
                <a:spcBef>
                  <a:spcPct val="20000"/>
                </a:spcBef>
              </a:pPr>
              <a:t>37</a:t>
            </a:fld>
            <a:endParaRPr lang="en-US" sz="900">
              <a:solidFill>
                <a:schemeClr val="bg1"/>
              </a:solidFill>
            </a:endParaRPr>
          </a:p>
        </p:txBody>
      </p:sp>
      <p:pic>
        <p:nvPicPr>
          <p:cNvPr id="109572"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13" name="Rectangle 10"/>
          <p:cNvSpPr>
            <a:spLocks noChangeArrowheads="1"/>
          </p:cNvSpPr>
          <p:nvPr/>
        </p:nvSpPr>
        <p:spPr bwMode="blackWhite">
          <a:xfrm>
            <a:off x="377825" y="2724150"/>
            <a:ext cx="8424863" cy="1133475"/>
          </a:xfrm>
          <a:prstGeom prst="rect">
            <a:avLst/>
          </a:prstGeom>
          <a:gradFill rotWithShape="1">
            <a:gsLst>
              <a:gs pos="0">
                <a:schemeClr val="accent1"/>
              </a:gs>
              <a:gs pos="100000">
                <a:schemeClr val="accent1">
                  <a:gamma/>
                  <a:shade val="66275"/>
                  <a:invGamma/>
                </a:schemeClr>
              </a:gs>
            </a:gsLst>
            <a:lin ang="5400000" scaled="1"/>
          </a:gradFill>
          <a:ln w="12700">
            <a:solidFill>
              <a:schemeClr val="accent1"/>
            </a:solidFill>
            <a:miter lim="800000"/>
            <a:headEnd/>
            <a:tailEnd/>
          </a:ln>
          <a:effectLst/>
        </p:spPr>
        <p:txBody>
          <a:bodyPr lIns="45720" rIns="45720" anchor="ctr"/>
          <a:lstStyle/>
          <a:p>
            <a:pPr algn="ctr">
              <a:lnSpc>
                <a:spcPct val="85000"/>
              </a:lnSpc>
              <a:spcBef>
                <a:spcPct val="25000"/>
              </a:spcBef>
              <a:defRPr/>
            </a:pPr>
            <a:r>
              <a:rPr lang="en-US" sz="2800" b="1" dirty="0" smtClean="0">
                <a:solidFill>
                  <a:schemeClr val="bg1"/>
                </a:solidFill>
              </a:rPr>
              <a:t>WC RESIDUAL MARKETS</a:t>
            </a:r>
            <a:endParaRPr lang="en-US" sz="2800" b="1" dirty="0">
              <a:solidFill>
                <a:schemeClr val="bg1"/>
              </a:solidFill>
            </a:endParaRPr>
          </a:p>
        </p:txBody>
      </p:sp>
      <p:sp>
        <p:nvSpPr>
          <p:cNvPr id="109574" name="TextBox 5"/>
          <p:cNvSpPr txBox="1">
            <a:spLocks noChangeArrowheads="1"/>
          </p:cNvSpPr>
          <p:nvPr/>
        </p:nvSpPr>
        <p:spPr bwMode="auto">
          <a:xfrm>
            <a:off x="639762" y="3975100"/>
            <a:ext cx="7854950" cy="1077218"/>
          </a:xfrm>
          <a:prstGeom prst="rect">
            <a:avLst/>
          </a:prstGeom>
          <a:noFill/>
          <a:ln w="9525">
            <a:noFill/>
            <a:miter lim="800000"/>
            <a:headEnd/>
            <a:tailEnd/>
          </a:ln>
        </p:spPr>
        <p:txBody>
          <a:bodyPr wrap="square">
            <a:spAutoFit/>
          </a:bodyPr>
          <a:lstStyle/>
          <a:p>
            <a:pPr algn="ctr"/>
            <a:r>
              <a:rPr lang="en-US" sz="3200" b="1" dirty="0" smtClean="0">
                <a:solidFill>
                  <a:srgbClr val="225A7A"/>
                </a:solidFill>
              </a:rPr>
              <a:t>WC Residual Markets Remain</a:t>
            </a:r>
          </a:p>
          <a:p>
            <a:pPr algn="ctr"/>
            <a:r>
              <a:rPr lang="en-US" sz="3200" b="1" dirty="0" smtClean="0">
                <a:solidFill>
                  <a:srgbClr val="225A7A"/>
                </a:solidFill>
              </a:rPr>
              <a:t>Fairly Stable</a:t>
            </a:r>
          </a:p>
        </p:txBody>
      </p:sp>
      <p:sp>
        <p:nvSpPr>
          <p:cNvPr id="7" name="Date Placeholder 6"/>
          <p:cNvSpPr>
            <a:spLocks noGrp="1"/>
          </p:cNvSpPr>
          <p:nvPr>
            <p:ph type="dt" sz="half"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79649112-2361-4913-9798-B6AEBB59A8D4}" type="slidenum">
              <a:rPr lang="en-US" smtClean="0"/>
              <a:pPr>
                <a:defRPr/>
              </a:pPr>
              <a:t>37</a:t>
            </a:fld>
            <a:endParaRPr lang="en-US"/>
          </a:p>
        </p:txBody>
      </p:sp>
    </p:spTree>
    <p:extLst>
      <p:ext uri="{BB962C8B-B14F-4D97-AF65-F5344CB8AC3E}">
        <p14:creationId xmlns:p14="http://schemas.microsoft.com/office/powerpoint/2010/main" val="2775993332"/>
      </p:ext>
    </p:extLst>
  </p:cSld>
  <p:clrMapOvr>
    <a:masterClrMapping/>
  </p:clrMapOvr>
  <p:transition>
    <p:zoom dir="in"/>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08962" name="Object 2"/>
          <p:cNvGraphicFramePr>
            <a:graphicFrameLocks noGrp="1" noChangeAspect="1"/>
          </p:cNvGraphicFramePr>
          <p:nvPr>
            <p:ph type="chart" idx="1"/>
            <p:extLst>
              <p:ext uri="{D42A27DB-BD31-4B8C-83A1-F6EECF244321}">
                <p14:modId xmlns:p14="http://schemas.microsoft.com/office/powerpoint/2010/main" val="88030928"/>
              </p:ext>
            </p:extLst>
          </p:nvPr>
        </p:nvGraphicFramePr>
        <p:xfrm>
          <a:off x="211137" y="1474788"/>
          <a:ext cx="8756650" cy="4453438"/>
        </p:xfrm>
        <a:graphic>
          <a:graphicData uri="http://schemas.openxmlformats.org/presentationml/2006/ole">
            <mc:AlternateContent xmlns:mc="http://schemas.openxmlformats.org/markup-compatibility/2006">
              <mc:Choice xmlns:v="urn:schemas-microsoft-com:vml" Requires="v">
                <p:oleObj spid="_x0000_s28304420" name="Chart" r:id="rId3" imgW="8353392" imgH="4667098" progId="MSGraph.Chart.8">
                  <p:embed followColorScheme="full"/>
                </p:oleObj>
              </mc:Choice>
              <mc:Fallback>
                <p:oleObj name="Chart" r:id="rId3" imgW="8353392" imgH="4667098" progId="MSGraph.Chart.8">
                  <p:embed followColorScheme="full"/>
                  <p:pic>
                    <p:nvPicPr>
                      <p:cNvPr id="0" name=""/>
                      <p:cNvPicPr>
                        <a:picLocks noChangeAspect="1" noChangeArrowheads="1"/>
                      </p:cNvPicPr>
                      <p:nvPr/>
                    </p:nvPicPr>
                    <p:blipFill>
                      <a:blip r:embed="rId4"/>
                      <a:srcRect/>
                      <a:stretch>
                        <a:fillRect/>
                      </a:stretch>
                    </p:blipFill>
                    <p:spPr bwMode="auto">
                      <a:xfrm>
                        <a:off x="211137" y="1474788"/>
                        <a:ext cx="8756650" cy="4453438"/>
                      </a:xfrm>
                      <a:prstGeom prst="rect">
                        <a:avLst/>
                      </a:prstGeom>
                      <a:noFill/>
                      <a:extLst/>
                    </p:spPr>
                  </p:pic>
                </p:oleObj>
              </mc:Fallback>
            </mc:AlternateContent>
          </a:graphicData>
        </a:graphic>
      </p:graphicFrame>
      <p:sp>
        <p:nvSpPr>
          <p:cNvPr id="7208963" name="Text Box 3"/>
          <p:cNvSpPr txBox="1">
            <a:spLocks noChangeArrowheads="1"/>
          </p:cNvSpPr>
          <p:nvPr/>
        </p:nvSpPr>
        <p:spPr bwMode="auto">
          <a:xfrm>
            <a:off x="0" y="6252666"/>
            <a:ext cx="8913812" cy="461665"/>
          </a:xfrm>
          <a:prstGeom prst="rect">
            <a:avLst/>
          </a:prstGeom>
          <a:noFill/>
          <a:ln w="9525">
            <a:noFill/>
            <a:miter lim="800000"/>
            <a:headEnd/>
            <a:tailEnd/>
          </a:ln>
          <a:effectLst/>
        </p:spPr>
        <p:txBody>
          <a:bodyPr>
            <a:spAutoFit/>
          </a:bodyPr>
          <a:lstStyle/>
          <a:p>
            <a:pPr eaLnBrk="1" hangingPunct="1">
              <a:buClrTx/>
              <a:buFontTx/>
              <a:buNone/>
            </a:pPr>
            <a:r>
              <a:rPr lang="en-US" sz="1200" dirty="0" smtClean="0"/>
              <a:t>Includes pool and direct assignment data for all NCCI-serviced WC residual market pool states.</a:t>
            </a:r>
          </a:p>
          <a:p>
            <a:pPr eaLnBrk="1" hangingPunct="1">
              <a:buClrTx/>
              <a:buFontTx/>
              <a:buNone/>
            </a:pPr>
            <a:r>
              <a:rPr lang="en-US" sz="1200" dirty="0" smtClean="0"/>
              <a:t>Source</a:t>
            </a:r>
            <a:r>
              <a:rPr lang="en-US" sz="1200" dirty="0"/>
              <a:t>: </a:t>
            </a:r>
            <a:r>
              <a:rPr lang="en-US" sz="1200" dirty="0" smtClean="0"/>
              <a:t>NCCI, </a:t>
            </a:r>
            <a:r>
              <a:rPr lang="en-US" sz="1200" i="1" dirty="0" smtClean="0"/>
              <a:t>Residual Market Management Summary.</a:t>
            </a:r>
            <a:endParaRPr lang="en-US" sz="1200" dirty="0"/>
          </a:p>
        </p:txBody>
      </p:sp>
      <p:sp>
        <p:nvSpPr>
          <p:cNvPr id="7208964" name="Rectangle 4"/>
          <p:cNvSpPr>
            <a:spLocks noGrp="1" noChangeArrowheads="1"/>
          </p:cNvSpPr>
          <p:nvPr>
            <p:ph type="title"/>
          </p:nvPr>
        </p:nvSpPr>
        <p:spPr/>
        <p:txBody>
          <a:bodyPr/>
          <a:lstStyle/>
          <a:p>
            <a:r>
              <a:rPr lang="en-US" dirty="0" smtClean="0"/>
              <a:t>WC Residual Market Combined Ratio, 1985-2014p</a:t>
            </a:r>
            <a:endParaRPr lang="en-US" dirty="0"/>
          </a:p>
        </p:txBody>
      </p:sp>
      <p:sp>
        <p:nvSpPr>
          <p:cNvPr id="5" name="AutoShape 13"/>
          <p:cNvSpPr>
            <a:spLocks noChangeArrowheads="1"/>
          </p:cNvSpPr>
          <p:nvPr/>
        </p:nvSpPr>
        <p:spPr bwMode="blackWhite">
          <a:xfrm>
            <a:off x="6022179" y="1751787"/>
            <a:ext cx="2635623" cy="1287345"/>
          </a:xfrm>
          <a:prstGeom prst="wedgeRectCallout">
            <a:avLst>
              <a:gd name="adj1" fmla="val 31583"/>
              <a:gd name="adj2" fmla="val 139134"/>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600" b="1" dirty="0" smtClean="0">
                <a:solidFill>
                  <a:schemeClr val="bg1"/>
                </a:solidFill>
              </a:rPr>
              <a:t>Residual market combined ratios have fallen along with voluntary market </a:t>
            </a:r>
            <a:r>
              <a:rPr lang="en-US" sz="1600" b="1" dirty="0" err="1" smtClean="0">
                <a:solidFill>
                  <a:schemeClr val="bg1"/>
                </a:solidFill>
              </a:rPr>
              <a:t>combineds</a:t>
            </a:r>
            <a:endParaRPr lang="en-US" sz="1600" b="1" dirty="0">
              <a:solidFill>
                <a:schemeClr val="bg1"/>
              </a:solidFill>
            </a:endParaRPr>
          </a:p>
        </p:txBody>
      </p:sp>
      <p:sp>
        <p:nvSpPr>
          <p:cNvPr id="6" name="Date Placeholder 5"/>
          <p:cNvSpPr>
            <a:spLocks noGrp="1"/>
          </p:cNvSpPr>
          <p:nvPr>
            <p:ph type="dt" sz="half" idx="10"/>
          </p:nvPr>
        </p:nvSpPr>
        <p:spPr/>
        <p:txBody>
          <a:bodyPr/>
          <a:lstStyle/>
          <a:p>
            <a:pPr>
              <a:defRPr/>
            </a:pPr>
            <a:r>
              <a:rPr lang="en-US" smtClean="0"/>
              <a:t>12/01/09 - 9pm</a:t>
            </a:r>
            <a:endParaRPr lang="en-US"/>
          </a:p>
        </p:txBody>
      </p:sp>
      <p:sp>
        <p:nvSpPr>
          <p:cNvPr id="7" name="Slide Number Placeholder 6"/>
          <p:cNvSpPr>
            <a:spLocks noGrp="1"/>
          </p:cNvSpPr>
          <p:nvPr>
            <p:ph type="sldNum" sz="quarter" idx="12"/>
          </p:nvPr>
        </p:nvSpPr>
        <p:spPr/>
        <p:txBody>
          <a:bodyPr/>
          <a:lstStyle/>
          <a:p>
            <a:pPr>
              <a:defRPr/>
            </a:pPr>
            <a:fld id="{213DCD5A-272D-460F-810D-8B44844B5B0F}" type="slidenum">
              <a:rPr lang="en-US" smtClean="0"/>
              <a:pPr>
                <a:defRPr/>
              </a:pPr>
              <a:t>38</a:t>
            </a:fld>
            <a:endParaRPr lang="en-US"/>
          </a:p>
        </p:txBody>
      </p:sp>
      <p:sp>
        <p:nvSpPr>
          <p:cNvPr id="8" name="Rectangle 6"/>
          <p:cNvSpPr>
            <a:spLocks noChangeArrowheads="1"/>
          </p:cNvSpPr>
          <p:nvPr/>
        </p:nvSpPr>
        <p:spPr bwMode="black">
          <a:xfrm rot="10800000" flipV="1">
            <a:off x="211138" y="1309533"/>
            <a:ext cx="1469613" cy="221599"/>
          </a:xfrm>
          <a:prstGeom prst="rect">
            <a:avLst/>
          </a:prstGeom>
          <a:noFill/>
          <a:ln w="9525" algn="ctr">
            <a:noFill/>
            <a:miter lim="800000"/>
            <a:headEnd/>
            <a:tailEnd/>
          </a:ln>
        </p:spPr>
        <p:txBody>
          <a:bodyPr wrap="square" lIns="0" tIns="0" rIns="0" bIns="0">
            <a:spAutoFit/>
          </a:bodyPr>
          <a:lstStyle/>
          <a:p>
            <a:pPr defTabSz="114300" eaLnBrk="0" hangingPunct="0">
              <a:lnSpc>
                <a:spcPct val="90000"/>
              </a:lnSpc>
              <a:spcBef>
                <a:spcPct val="20000"/>
              </a:spcBef>
            </a:pPr>
            <a:r>
              <a:rPr lang="en-US" sz="1600" b="1" dirty="0" smtClean="0">
                <a:solidFill>
                  <a:srgbClr val="225A7A"/>
                </a:solidFill>
              </a:rPr>
              <a:t>Percent</a:t>
            </a:r>
            <a:endParaRPr lang="en-US" sz="1600" b="1" dirty="0">
              <a:solidFill>
                <a:srgbClr val="225A7A"/>
              </a:solidFill>
            </a:endParaRPr>
          </a:p>
        </p:txBody>
      </p:sp>
      <p:sp>
        <p:nvSpPr>
          <p:cNvPr id="9" name="Rectangle 6"/>
          <p:cNvSpPr>
            <a:spLocks noChangeArrowheads="1"/>
          </p:cNvSpPr>
          <p:nvPr/>
        </p:nvSpPr>
        <p:spPr bwMode="black">
          <a:xfrm rot="10800000" flipV="1">
            <a:off x="3305967" y="1197788"/>
            <a:ext cx="2716212" cy="553998"/>
          </a:xfrm>
          <a:prstGeom prst="rect">
            <a:avLst/>
          </a:prstGeom>
          <a:noFill/>
          <a:ln w="9525" algn="ctr">
            <a:noFill/>
            <a:miter lim="800000"/>
            <a:headEnd/>
            <a:tailEnd/>
          </a:ln>
        </p:spPr>
        <p:txBody>
          <a:bodyPr wrap="square" lIns="0" tIns="0" rIns="0" bIns="0">
            <a:spAutoFit/>
          </a:bodyPr>
          <a:lstStyle/>
          <a:p>
            <a:pPr algn="ctr" defTabSz="114300" eaLnBrk="0" hangingPunct="0">
              <a:lnSpc>
                <a:spcPct val="90000"/>
              </a:lnSpc>
              <a:spcBef>
                <a:spcPct val="20000"/>
              </a:spcBef>
            </a:pPr>
            <a:r>
              <a:rPr lang="en-US" sz="2000" b="1" dirty="0" smtClean="0"/>
              <a:t>NCCI-Serviced WC Residual Market Pools</a:t>
            </a:r>
            <a:endParaRPr lang="en-US" sz="2000" b="1" dirty="0"/>
          </a:p>
        </p:txBody>
      </p:sp>
      <p:sp>
        <p:nvSpPr>
          <p:cNvPr id="10" name="Rectangle 6"/>
          <p:cNvSpPr>
            <a:spLocks noChangeArrowheads="1"/>
          </p:cNvSpPr>
          <p:nvPr/>
        </p:nvSpPr>
        <p:spPr bwMode="black">
          <a:xfrm rot="10800000" flipV="1">
            <a:off x="3577429" y="5796730"/>
            <a:ext cx="2444751" cy="249299"/>
          </a:xfrm>
          <a:prstGeom prst="rect">
            <a:avLst/>
          </a:prstGeom>
          <a:noFill/>
          <a:ln w="9525" algn="ctr">
            <a:noFill/>
            <a:miter lim="800000"/>
            <a:headEnd/>
            <a:tailEnd/>
          </a:ln>
        </p:spPr>
        <p:txBody>
          <a:bodyPr wrap="square" lIns="0" tIns="0" rIns="0" bIns="0">
            <a:spAutoFit/>
          </a:bodyPr>
          <a:lstStyle/>
          <a:p>
            <a:pPr algn="ctr" defTabSz="114300" eaLnBrk="0" hangingPunct="0">
              <a:lnSpc>
                <a:spcPct val="90000"/>
              </a:lnSpc>
              <a:spcBef>
                <a:spcPct val="20000"/>
              </a:spcBef>
            </a:pPr>
            <a:r>
              <a:rPr lang="en-US" b="1" dirty="0" smtClean="0"/>
              <a:t>Calendar Year</a:t>
            </a:r>
            <a:endParaRPr lang="en-US" b="1" dirty="0"/>
          </a:p>
        </p:txBody>
      </p:sp>
    </p:spTree>
    <p:extLst>
      <p:ext uri="{BB962C8B-B14F-4D97-AF65-F5344CB8AC3E}">
        <p14:creationId xmlns:p14="http://schemas.microsoft.com/office/powerpoint/2010/main" val="10702834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pPr fontAlgn="base">
              <a:spcBef>
                <a:spcPct val="0"/>
              </a:spcBef>
              <a:spcAft>
                <a:spcPct val="0"/>
              </a:spcAft>
            </a:pPr>
            <a:endParaRPr lang="en-US">
              <a:solidFill>
                <a:srgbClr val="000000"/>
              </a:solidFill>
              <a:latin typeface="Arial" charset="0"/>
              <a:cs typeface="Arial" charset="0"/>
            </a:endParaRPr>
          </a:p>
        </p:txBody>
      </p:sp>
      <p:sp>
        <p:nvSpPr>
          <p:cNvPr id="98307"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fontAlgn="base" hangingPunct="0">
              <a:lnSpc>
                <a:spcPct val="85000"/>
              </a:lnSpc>
              <a:spcBef>
                <a:spcPct val="20000"/>
              </a:spcBef>
              <a:spcAft>
                <a:spcPct val="0"/>
              </a:spcAft>
            </a:pPr>
            <a:fld id="{364333B5-F606-4F22-B5AB-C00680A5C585}" type="slidenum">
              <a:rPr lang="en-US" sz="900">
                <a:solidFill>
                  <a:srgbClr val="FFFFFF"/>
                </a:solidFill>
                <a:latin typeface="Arial" charset="0"/>
                <a:cs typeface="Arial" charset="0"/>
              </a:rPr>
              <a:pPr algn="r" eaLnBrk="0" fontAlgn="base" hangingPunct="0">
                <a:lnSpc>
                  <a:spcPct val="85000"/>
                </a:lnSpc>
                <a:spcBef>
                  <a:spcPct val="20000"/>
                </a:spcBef>
                <a:spcAft>
                  <a:spcPct val="0"/>
                </a:spcAft>
              </a:pPr>
              <a:t>39</a:t>
            </a:fld>
            <a:endParaRPr lang="en-US" sz="900">
              <a:solidFill>
                <a:srgbClr val="FFFFFF"/>
              </a:solidFill>
              <a:latin typeface="Arial" charset="0"/>
              <a:cs typeface="Arial" charset="0"/>
            </a:endParaRPr>
          </a:p>
        </p:txBody>
      </p:sp>
      <p:pic>
        <p:nvPicPr>
          <p:cNvPr id="98308"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2152455" name="Rectangle 7"/>
          <p:cNvSpPr>
            <a:spLocks noChangeArrowheads="1"/>
          </p:cNvSpPr>
          <p:nvPr/>
        </p:nvSpPr>
        <p:spPr bwMode="blackWhite">
          <a:xfrm>
            <a:off x="581025" y="2268538"/>
            <a:ext cx="7981950" cy="1296987"/>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fontAlgn="base">
              <a:lnSpc>
                <a:spcPct val="95000"/>
              </a:lnSpc>
              <a:spcBef>
                <a:spcPct val="25000"/>
              </a:spcBef>
              <a:spcAft>
                <a:spcPct val="0"/>
              </a:spcAft>
            </a:pPr>
            <a:r>
              <a:rPr lang="en-US" sz="4200" b="1" dirty="0" smtClean="0">
                <a:solidFill>
                  <a:srgbClr val="FFFFFF"/>
                </a:solidFill>
              </a:rPr>
              <a:t>Commercial Lines Pricing Trends</a:t>
            </a:r>
            <a:endParaRPr lang="en-US" sz="4200" b="1" dirty="0">
              <a:solidFill>
                <a:srgbClr val="FFFFFF"/>
              </a:solidFill>
              <a:latin typeface="Arial" charset="0"/>
              <a:cs typeface="Arial" charset="0"/>
            </a:endParaRPr>
          </a:p>
        </p:txBody>
      </p:sp>
      <p:sp>
        <p:nvSpPr>
          <p:cNvPr id="2152456" name="Rectangle 8"/>
          <p:cNvSpPr>
            <a:spLocks noChangeArrowheads="1"/>
          </p:cNvSpPr>
          <p:nvPr/>
        </p:nvSpPr>
        <p:spPr bwMode="auto">
          <a:xfrm>
            <a:off x="501446" y="4180503"/>
            <a:ext cx="7842715" cy="1754326"/>
          </a:xfrm>
          <a:prstGeom prst="rect">
            <a:avLst/>
          </a:prstGeom>
          <a:noFill/>
          <a:ln w="9525" algn="ctr">
            <a:noFill/>
            <a:miter lim="800000"/>
            <a:headEnd/>
            <a:tailEnd/>
          </a:ln>
        </p:spPr>
        <p:txBody>
          <a:bodyPr wrap="square" lIns="45720" rIns="45720">
            <a:spAutoFit/>
          </a:bodyPr>
          <a:lstStyle/>
          <a:p>
            <a:pPr marL="292100" indent="-292100" algn="ctr" eaLnBrk="0" fontAlgn="base" hangingPunct="0">
              <a:lnSpc>
                <a:spcPct val="90000"/>
              </a:lnSpc>
              <a:spcBef>
                <a:spcPct val="25000"/>
              </a:spcBef>
              <a:spcAft>
                <a:spcPct val="0"/>
              </a:spcAft>
              <a:buClr>
                <a:srgbClr val="FF6801"/>
              </a:buClr>
              <a:buFont typeface="Wingdings" pitchFamily="2" charset="2"/>
              <a:buNone/>
            </a:pPr>
            <a:r>
              <a:rPr lang="en-US" sz="4000" b="1" dirty="0" smtClean="0">
                <a:solidFill>
                  <a:srgbClr val="225A7A"/>
                </a:solidFill>
              </a:rPr>
              <a:t>Survey Results Suggest Commercial Pricing Has Flattened Out</a:t>
            </a:r>
            <a:endParaRPr lang="en-US" sz="4000" b="1" i="1" dirty="0">
              <a:solidFill>
                <a:srgbClr val="225A7A"/>
              </a:solidFill>
            </a:endParaRPr>
          </a:p>
        </p:txBody>
      </p:sp>
      <p:sp>
        <p:nvSpPr>
          <p:cNvPr id="7" name="Date Placeholder 6"/>
          <p:cNvSpPr>
            <a:spLocks noGrp="1"/>
          </p:cNvSpPr>
          <p:nvPr>
            <p:ph type="dt" sz="half" idx="10"/>
          </p:nvPr>
        </p:nvSpPr>
        <p:spPr/>
        <p:txBody>
          <a:bodyPr/>
          <a:lstStyle/>
          <a:p>
            <a:pPr>
              <a:defRPr/>
            </a:pPr>
            <a:r>
              <a:rPr lang="en-US" smtClean="0"/>
              <a:t>12/01/09 - 9pm</a:t>
            </a:r>
            <a:endParaRPr lang="en-US"/>
          </a:p>
        </p:txBody>
      </p:sp>
      <p:sp>
        <p:nvSpPr>
          <p:cNvPr id="8" name="Slide Number Placeholder 7"/>
          <p:cNvSpPr>
            <a:spLocks noGrp="1"/>
          </p:cNvSpPr>
          <p:nvPr>
            <p:ph type="sldNum" sz="quarter" idx="12"/>
          </p:nvPr>
        </p:nvSpPr>
        <p:spPr/>
        <p:txBody>
          <a:bodyPr/>
          <a:lstStyle/>
          <a:p>
            <a:pPr>
              <a:defRPr/>
            </a:pPr>
            <a:fld id="{79649112-2361-4913-9798-B6AEBB59A8D4}" type="slidenum">
              <a:rPr lang="en-US" smtClean="0"/>
              <a:pPr>
                <a:defRPr/>
              </a:pPr>
              <a:t>39</a:t>
            </a:fld>
            <a:endParaRPr lang="en-US"/>
          </a:p>
        </p:txBody>
      </p:sp>
    </p:spTree>
    <p:extLst>
      <p:ext uri="{BB962C8B-B14F-4D97-AF65-F5344CB8AC3E}">
        <p14:creationId xmlns:p14="http://schemas.microsoft.com/office/powerpoint/2010/main" val="960129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2152455"/>
                                        </p:tgtEl>
                                        <p:attrNameLst>
                                          <p:attrName>style.visibility</p:attrName>
                                        </p:attrNameLst>
                                      </p:cBhvr>
                                      <p:to>
                                        <p:strVal val="visible"/>
                                      </p:to>
                                    </p:set>
                                    <p:animEffect transition="in" filter="barn(outVertical)">
                                      <p:cBhvr>
                                        <p:cTn id="7" dur="1000"/>
                                        <p:tgtEl>
                                          <p:spTgt spid="2152455"/>
                                        </p:tgtEl>
                                      </p:cBhvr>
                                    </p:animEffect>
                                  </p:childTnLst>
                                </p:cTn>
                              </p:par>
                              <p:par>
                                <p:cTn id="8" presetID="16" presetClass="entr" presetSubtype="37" fill="hold" grpId="0" nodeType="withEffect">
                                  <p:stCondLst>
                                    <p:cond delay="300"/>
                                  </p:stCondLst>
                                  <p:childTnLst>
                                    <p:set>
                                      <p:cBhvr>
                                        <p:cTn id="9" dur="1" fill="hold">
                                          <p:stCondLst>
                                            <p:cond delay="0"/>
                                          </p:stCondLst>
                                        </p:cTn>
                                        <p:tgtEl>
                                          <p:spTgt spid="2152456"/>
                                        </p:tgtEl>
                                        <p:attrNameLst>
                                          <p:attrName>style.visibility</p:attrName>
                                        </p:attrNameLst>
                                      </p:cBhvr>
                                      <p:to>
                                        <p:strVal val="visible"/>
                                      </p:to>
                                    </p:set>
                                    <p:animEffect transition="in" filter="barn(outVertical)">
                                      <p:cBhvr>
                                        <p:cTn id="10" dur="1000"/>
                                        <p:tgtEl>
                                          <p:spTgt spid="2152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455" grpId="0" animBg="1"/>
      <p:bldP spid="215245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08962" name="Object 2"/>
          <p:cNvGraphicFramePr>
            <a:graphicFrameLocks noGrp="1" noChangeAspect="1"/>
          </p:cNvGraphicFramePr>
          <p:nvPr>
            <p:ph type="chart" idx="1"/>
            <p:extLst>
              <p:ext uri="{D42A27DB-BD31-4B8C-83A1-F6EECF244321}">
                <p14:modId xmlns:p14="http://schemas.microsoft.com/office/powerpoint/2010/main" val="3409725472"/>
              </p:ext>
            </p:extLst>
          </p:nvPr>
        </p:nvGraphicFramePr>
        <p:xfrm>
          <a:off x="211138" y="1619250"/>
          <a:ext cx="8756650" cy="4892675"/>
        </p:xfrm>
        <a:graphic>
          <a:graphicData uri="http://schemas.openxmlformats.org/presentationml/2006/ole">
            <mc:AlternateContent xmlns:mc="http://schemas.openxmlformats.org/markup-compatibility/2006">
              <mc:Choice xmlns:v="urn:schemas-microsoft-com:vml" Requires="v">
                <p:oleObj spid="_x0000_s28278870" name="Chart" r:id="rId3" imgW="8353392" imgH="4667098" progId="MSGraph.Chart.8">
                  <p:embed followColorScheme="full"/>
                </p:oleObj>
              </mc:Choice>
              <mc:Fallback>
                <p:oleObj name="Chart" r:id="rId3" imgW="8353392" imgH="4667098" progId="MSGraph.Chart.8">
                  <p:embed followColorScheme="full"/>
                  <p:pic>
                    <p:nvPicPr>
                      <p:cNvPr id="0" name=""/>
                      <p:cNvPicPr>
                        <a:picLocks noChangeAspect="1" noChangeArrowheads="1"/>
                      </p:cNvPicPr>
                      <p:nvPr/>
                    </p:nvPicPr>
                    <p:blipFill>
                      <a:blip r:embed="rId4"/>
                      <a:srcRect/>
                      <a:stretch>
                        <a:fillRect/>
                      </a:stretch>
                    </p:blipFill>
                    <p:spPr bwMode="auto">
                      <a:xfrm>
                        <a:off x="211138" y="1619250"/>
                        <a:ext cx="8756650" cy="4892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208963" name="Text Box 3"/>
          <p:cNvSpPr txBox="1">
            <a:spLocks noChangeArrowheads="1"/>
          </p:cNvSpPr>
          <p:nvPr/>
        </p:nvSpPr>
        <p:spPr bwMode="auto">
          <a:xfrm>
            <a:off x="71438" y="6433843"/>
            <a:ext cx="8913812" cy="276999"/>
          </a:xfrm>
          <a:prstGeom prst="rect">
            <a:avLst/>
          </a:prstGeom>
          <a:noFill/>
          <a:ln w="9525">
            <a:noFill/>
            <a:miter lim="800000"/>
            <a:headEnd/>
            <a:tailEnd/>
          </a:ln>
          <a:effectLst/>
        </p:spPr>
        <p:txBody>
          <a:bodyPr>
            <a:spAutoFit/>
          </a:bodyPr>
          <a:lstStyle/>
          <a:p>
            <a:pPr eaLnBrk="1" hangingPunct="1">
              <a:buClrTx/>
              <a:buFontTx/>
              <a:buNone/>
            </a:pPr>
            <a:r>
              <a:rPr lang="en-US" sz="1200" dirty="0" smtClean="0"/>
              <a:t>Source</a:t>
            </a:r>
            <a:r>
              <a:rPr lang="en-US" sz="1200" dirty="0"/>
              <a:t>: </a:t>
            </a:r>
            <a:r>
              <a:rPr lang="en-US" sz="1200" dirty="0" smtClean="0"/>
              <a:t>A.M</a:t>
            </a:r>
            <a:r>
              <a:rPr lang="en-US" sz="1200" dirty="0"/>
              <a:t>. </a:t>
            </a:r>
            <a:r>
              <a:rPr lang="en-US" sz="1200" dirty="0" smtClean="0"/>
              <a:t>Best (1990-2013); Conning (2014E-2015F) </a:t>
            </a:r>
            <a:r>
              <a:rPr lang="en-US" sz="1200" dirty="0"/>
              <a:t>Insurance Information </a:t>
            </a:r>
            <a:r>
              <a:rPr lang="en-US" sz="1200" dirty="0" smtClean="0"/>
              <a:t>Institute.</a:t>
            </a:r>
            <a:endParaRPr lang="en-US" sz="1200" dirty="0"/>
          </a:p>
        </p:txBody>
      </p:sp>
      <p:sp>
        <p:nvSpPr>
          <p:cNvPr id="7208964" name="Rectangle 4"/>
          <p:cNvSpPr>
            <a:spLocks noGrp="1" noChangeArrowheads="1"/>
          </p:cNvSpPr>
          <p:nvPr>
            <p:ph type="title"/>
          </p:nvPr>
        </p:nvSpPr>
        <p:spPr/>
        <p:txBody>
          <a:bodyPr/>
          <a:lstStyle/>
          <a:p>
            <a:r>
              <a:rPr lang="en-US" dirty="0" smtClean="0"/>
              <a:t>Commercial </a:t>
            </a:r>
            <a:r>
              <a:rPr lang="en-US" dirty="0"/>
              <a:t>Lines Combined </a:t>
            </a:r>
            <a:r>
              <a:rPr lang="en-US" dirty="0" smtClean="0"/>
              <a:t>Ratio, 1990-2015F</a:t>
            </a:r>
            <a:r>
              <a:rPr lang="en-US" dirty="0"/>
              <a:t>*</a:t>
            </a:r>
          </a:p>
        </p:txBody>
      </p:sp>
      <p:sp>
        <p:nvSpPr>
          <p:cNvPr id="5" name="AutoShape 13"/>
          <p:cNvSpPr>
            <a:spLocks noChangeArrowheads="1"/>
          </p:cNvSpPr>
          <p:nvPr/>
        </p:nvSpPr>
        <p:spPr bwMode="blackWhite">
          <a:xfrm>
            <a:off x="6189289" y="1284032"/>
            <a:ext cx="2635623" cy="1916368"/>
          </a:xfrm>
          <a:prstGeom prst="wedgeRectCallout">
            <a:avLst>
              <a:gd name="adj1" fmla="val 13152"/>
              <a:gd name="adj2" fmla="val 129572"/>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600" b="1" dirty="0" smtClean="0">
                <a:solidFill>
                  <a:schemeClr val="bg1"/>
                </a:solidFill>
              </a:rPr>
              <a:t>Commercial lines underwriting performance in 2013-14 benefited from favorable rate environment, low cats, modest loss cost trends and prior year reserve releases</a:t>
            </a:r>
            <a:endParaRPr lang="en-US" sz="1600" b="1" dirty="0">
              <a:solidFill>
                <a:schemeClr val="bg1"/>
              </a:solidFill>
            </a:endParaRPr>
          </a:p>
        </p:txBody>
      </p:sp>
      <p:sp>
        <p:nvSpPr>
          <p:cNvPr id="6" name="Date Placeholder 5"/>
          <p:cNvSpPr>
            <a:spLocks noGrp="1"/>
          </p:cNvSpPr>
          <p:nvPr>
            <p:ph type="dt" sz="half" idx="10"/>
          </p:nvPr>
        </p:nvSpPr>
        <p:spPr/>
        <p:txBody>
          <a:bodyPr/>
          <a:lstStyle/>
          <a:p>
            <a:pPr>
              <a:defRPr/>
            </a:pPr>
            <a:r>
              <a:rPr lang="en-US" smtClean="0"/>
              <a:t>12/01/09 - 9pm</a:t>
            </a:r>
            <a:endParaRPr lang="en-US"/>
          </a:p>
        </p:txBody>
      </p:sp>
      <p:sp>
        <p:nvSpPr>
          <p:cNvPr id="7" name="Slide Number Placeholder 6"/>
          <p:cNvSpPr>
            <a:spLocks noGrp="1"/>
          </p:cNvSpPr>
          <p:nvPr>
            <p:ph type="sldNum" sz="quarter" idx="12"/>
          </p:nvPr>
        </p:nvSpPr>
        <p:spPr/>
        <p:txBody>
          <a:bodyPr/>
          <a:lstStyle/>
          <a:p>
            <a:pPr>
              <a:defRPr/>
            </a:pPr>
            <a:fld id="{213DCD5A-272D-460F-810D-8B44844B5B0F}" type="slidenum">
              <a:rPr lang="en-US" smtClean="0"/>
              <a:pPr>
                <a:defRPr/>
              </a:pPr>
              <a:t>4</a:t>
            </a:fld>
            <a:endParaRPr lang="en-US"/>
          </a:p>
        </p:txBody>
      </p:sp>
    </p:spTree>
    <p:extLst>
      <p:ext uri="{BB962C8B-B14F-4D97-AF65-F5344CB8AC3E}">
        <p14:creationId xmlns:p14="http://schemas.microsoft.com/office/powerpoint/2010/main" val="31044200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105"/>
          <p:cNvSpPr>
            <a:spLocks noGrp="1" noChangeArrowheads="1"/>
          </p:cNvSpPr>
          <p:nvPr>
            <p:ph type="dt" sz="quarter" idx="10"/>
          </p:nvPr>
        </p:nvSpPr>
        <p:spPr>
          <a:noFill/>
        </p:spPr>
        <p:txBody>
          <a:bodyPr/>
          <a:lstStyle/>
          <a:p>
            <a:r>
              <a:rPr lang="en-US" smtClean="0">
                <a:solidFill>
                  <a:srgbClr val="FFFFFF"/>
                </a:solidFill>
              </a:rPr>
              <a:t>12/01/09 - 9pm</a:t>
            </a:r>
          </a:p>
        </p:txBody>
      </p:sp>
      <p:sp>
        <p:nvSpPr>
          <p:cNvPr id="101381" name="Rectangle 110"/>
          <p:cNvSpPr>
            <a:spLocks noGrp="1" noChangeArrowheads="1"/>
          </p:cNvSpPr>
          <p:nvPr>
            <p:ph type="sldNum" sz="quarter" idx="12"/>
          </p:nvPr>
        </p:nvSpPr>
        <p:spPr>
          <a:noFill/>
        </p:spPr>
        <p:txBody>
          <a:bodyPr/>
          <a:lstStyle/>
          <a:p>
            <a:fld id="{A87CD4B1-62DD-4C9F-B92F-E15EAAAF53A1}" type="slidenum">
              <a:rPr lang="en-US" smtClean="0">
                <a:solidFill>
                  <a:srgbClr val="000000"/>
                </a:solidFill>
              </a:rPr>
              <a:pPr/>
              <a:t>40</a:t>
            </a:fld>
            <a:endParaRPr lang="en-US" smtClean="0">
              <a:solidFill>
                <a:srgbClr val="000000"/>
              </a:solidFill>
            </a:endParaRPr>
          </a:p>
        </p:txBody>
      </p:sp>
      <p:sp>
        <p:nvSpPr>
          <p:cNvPr id="101382" name="Rectangle 2"/>
          <p:cNvSpPr>
            <a:spLocks noGrp="1" noChangeArrowheads="1"/>
          </p:cNvSpPr>
          <p:nvPr>
            <p:ph type="title"/>
          </p:nvPr>
        </p:nvSpPr>
        <p:spPr>
          <a:xfrm>
            <a:off x="235386" y="90488"/>
            <a:ext cx="7400925" cy="860425"/>
          </a:xfrm>
        </p:spPr>
        <p:txBody>
          <a:bodyPr/>
          <a:lstStyle/>
          <a:p>
            <a:r>
              <a:rPr lang="en-US" dirty="0" smtClean="0"/>
              <a:t>Change in Commercial Rate Renewals, by Line: 2015:Q1</a:t>
            </a:r>
          </a:p>
        </p:txBody>
      </p:sp>
      <p:sp>
        <p:nvSpPr>
          <p:cNvPr id="101383" name="Rectangle 4"/>
          <p:cNvSpPr>
            <a:spLocks noChangeArrowheads="1"/>
          </p:cNvSpPr>
          <p:nvPr/>
        </p:nvSpPr>
        <p:spPr bwMode="auto">
          <a:xfrm>
            <a:off x="0" y="6634417"/>
            <a:ext cx="7569200" cy="282575"/>
          </a:xfrm>
          <a:prstGeom prst="rect">
            <a:avLst/>
          </a:prstGeom>
          <a:noFill/>
          <a:ln w="9525">
            <a:noFill/>
            <a:miter lim="800000"/>
            <a:headEnd/>
            <a:tailEnd/>
          </a:ln>
        </p:spPr>
        <p:txBody>
          <a:bodyPr lIns="365760" tIns="0" rIns="0" bIns="137160" anchor="b">
            <a:spAutoFit/>
          </a:bodyPr>
          <a:lstStyle/>
          <a:p>
            <a:pPr eaLnBrk="0" fontAlgn="base" hangingPunct="0">
              <a:lnSpc>
                <a:spcPct val="85000"/>
              </a:lnSpc>
              <a:spcBef>
                <a:spcPct val="25000"/>
              </a:spcBef>
              <a:spcAft>
                <a:spcPct val="0"/>
              </a:spcAft>
              <a:buClr>
                <a:srgbClr val="FF6801"/>
              </a:buClr>
              <a:buFont typeface="Wingdings" pitchFamily="2" charset="2"/>
              <a:buNone/>
            </a:pPr>
            <a:r>
              <a:rPr lang="en-US" sz="1100" dirty="0">
                <a:solidFill>
                  <a:srgbClr val="000000"/>
                </a:solidFill>
                <a:latin typeface="Arial" charset="0"/>
                <a:cs typeface="Arial" charset="0"/>
              </a:rPr>
              <a:t>Source: Council of Insurance Agents and Brokers; Insurance Information Institute.</a:t>
            </a:r>
          </a:p>
        </p:txBody>
      </p:sp>
      <p:sp>
        <p:nvSpPr>
          <p:cNvPr id="1938437" name="Rectangle 5"/>
          <p:cNvSpPr>
            <a:spLocks noChangeArrowheads="1"/>
          </p:cNvSpPr>
          <p:nvPr/>
        </p:nvSpPr>
        <p:spPr bwMode="blackWhite">
          <a:xfrm>
            <a:off x="849745" y="5338919"/>
            <a:ext cx="7850910" cy="1091378"/>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fontAlgn="base">
              <a:lnSpc>
                <a:spcPct val="95000"/>
              </a:lnSpc>
              <a:spcBef>
                <a:spcPct val="25000"/>
              </a:spcBef>
              <a:spcAft>
                <a:spcPct val="0"/>
              </a:spcAft>
            </a:pPr>
            <a:r>
              <a:rPr lang="en-US" b="1" dirty="0">
                <a:solidFill>
                  <a:srgbClr val="FFFFFF"/>
                </a:solidFill>
                <a:latin typeface="Arial" charset="0"/>
                <a:cs typeface="Arial" charset="0"/>
              </a:rPr>
              <a:t>Major Commercial Lines </a:t>
            </a:r>
            <a:r>
              <a:rPr lang="en-US" b="1" dirty="0" smtClean="0">
                <a:solidFill>
                  <a:srgbClr val="FFFFFF"/>
                </a:solidFill>
                <a:latin typeface="Arial" charset="0"/>
                <a:cs typeface="Arial" charset="0"/>
              </a:rPr>
              <a:t>Renewals Were Mixed to Flat in Q1:2015;   EPL and Commercial Auto Led the Way</a:t>
            </a:r>
            <a:endParaRPr lang="en-US" b="1" dirty="0">
              <a:solidFill>
                <a:srgbClr val="FFFFFF"/>
              </a:solidFill>
              <a:latin typeface="Arial" charset="0"/>
              <a:cs typeface="Arial" charset="0"/>
            </a:endParaRPr>
          </a:p>
        </p:txBody>
      </p:sp>
      <p:sp>
        <p:nvSpPr>
          <p:cNvPr id="101385" name="Rectangle 6"/>
          <p:cNvSpPr>
            <a:spLocks noChangeArrowheads="1"/>
          </p:cNvSpPr>
          <p:nvPr/>
        </p:nvSpPr>
        <p:spPr bwMode="black">
          <a:xfrm>
            <a:off x="347663" y="1266825"/>
            <a:ext cx="8221662" cy="220663"/>
          </a:xfrm>
          <a:prstGeom prst="rect">
            <a:avLst/>
          </a:prstGeom>
          <a:noFill/>
          <a:ln w="9525" algn="ctr">
            <a:noFill/>
            <a:miter lim="800000"/>
            <a:headEnd/>
            <a:tailEnd/>
          </a:ln>
        </p:spPr>
        <p:txBody>
          <a:bodyPr lIns="0" tIns="0" rIns="0" bIns="0">
            <a:spAutoFit/>
          </a:bodyPr>
          <a:lstStyle/>
          <a:p>
            <a:pPr defTabSz="114300" eaLnBrk="0" fontAlgn="base" hangingPunct="0">
              <a:lnSpc>
                <a:spcPct val="90000"/>
              </a:lnSpc>
              <a:spcBef>
                <a:spcPct val="20000"/>
              </a:spcBef>
              <a:spcAft>
                <a:spcPct val="0"/>
              </a:spcAft>
            </a:pPr>
            <a:r>
              <a:rPr lang="en-US" sz="1600" b="1">
                <a:solidFill>
                  <a:srgbClr val="225A7A"/>
                </a:solidFill>
                <a:latin typeface="Arial" charset="0"/>
                <a:cs typeface="Arial" charset="0"/>
              </a:rPr>
              <a:t>Percentage Change (%)</a:t>
            </a:r>
          </a:p>
        </p:txBody>
      </p:sp>
      <p:graphicFrame>
        <p:nvGraphicFramePr>
          <p:cNvPr id="101378" name="Object 7"/>
          <p:cNvGraphicFramePr>
            <a:graphicFrameLocks noChangeAspect="1"/>
          </p:cNvGraphicFramePr>
          <p:nvPr>
            <p:extLst/>
          </p:nvPr>
        </p:nvGraphicFramePr>
        <p:xfrm>
          <a:off x="493762" y="1611286"/>
          <a:ext cx="8296275" cy="3752850"/>
        </p:xfrm>
        <a:graphic>
          <a:graphicData uri="http://schemas.openxmlformats.org/presentationml/2006/ole">
            <mc:AlternateContent xmlns:mc="http://schemas.openxmlformats.org/markup-compatibility/2006">
              <mc:Choice xmlns:v="urn:schemas-microsoft-com:vml" Requires="v">
                <p:oleObj spid="_x0000_s28223592" name="Chart" r:id="rId4" imgW="8296386" imgH="3781293" progId="MSGraph.Chart.8">
                  <p:embed followColorScheme="full"/>
                </p:oleObj>
              </mc:Choice>
              <mc:Fallback>
                <p:oleObj name="Chart" r:id="rId4" imgW="8296386" imgH="3781293" progId="MSGraph.Chart.8">
                  <p:embed followColorScheme="full"/>
                  <p:pic>
                    <p:nvPicPr>
                      <p:cNvPr id="0" name=""/>
                      <p:cNvPicPr>
                        <a:picLocks noChangeAspect="1" noChangeArrowheads="1"/>
                      </p:cNvPicPr>
                      <p:nvPr/>
                    </p:nvPicPr>
                    <p:blipFill>
                      <a:blip r:embed="rId5"/>
                      <a:srcRect/>
                      <a:stretch>
                        <a:fillRect/>
                      </a:stretch>
                    </p:blipFill>
                    <p:spPr bwMode="auto">
                      <a:xfrm>
                        <a:off x="493762" y="1611286"/>
                        <a:ext cx="8296275" cy="3752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AutoShape 8"/>
          <p:cNvSpPr>
            <a:spLocks noChangeArrowheads="1"/>
          </p:cNvSpPr>
          <p:nvPr/>
        </p:nvSpPr>
        <p:spPr bwMode="blackWhite">
          <a:xfrm>
            <a:off x="3082627" y="1475348"/>
            <a:ext cx="2624779" cy="740335"/>
          </a:xfrm>
          <a:prstGeom prst="wedgeRectCallout">
            <a:avLst>
              <a:gd name="adj1" fmla="val 36325"/>
              <a:gd name="adj2" fmla="val 98268"/>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1600" b="1" dirty="0" smtClean="0">
                <a:solidFill>
                  <a:srgbClr val="FFFFFF"/>
                </a:solidFill>
              </a:rPr>
              <a:t>WC renewals were roughly flat in early 2015</a:t>
            </a:r>
            <a:endParaRPr lang="en-US" sz="1600" b="1" dirty="0">
              <a:solidFill>
                <a:srgbClr val="FFFFFF"/>
              </a:solidFill>
              <a:latin typeface="Arial" charset="0"/>
              <a:cs typeface="Arial" charset="0"/>
            </a:endParaRPr>
          </a:p>
        </p:txBody>
      </p:sp>
      <p:sp>
        <p:nvSpPr>
          <p:cNvPr id="11" name="Rectangle 4"/>
          <p:cNvSpPr>
            <a:spLocks noChangeArrowheads="1"/>
          </p:cNvSpPr>
          <p:nvPr/>
        </p:nvSpPr>
        <p:spPr bwMode="auto">
          <a:xfrm>
            <a:off x="-3" y="6493407"/>
            <a:ext cx="8790040" cy="290849"/>
          </a:xfrm>
          <a:prstGeom prst="rect">
            <a:avLst/>
          </a:prstGeom>
          <a:noFill/>
          <a:ln w="9525" algn="ctr">
            <a:noFill/>
            <a:miter lim="800000"/>
            <a:headEnd/>
            <a:tailEnd/>
          </a:ln>
        </p:spPr>
        <p:txBody>
          <a:bodyPr wrap="square" lIns="365760" tIns="0" rIns="0" bIns="137160" anchor="b">
            <a:spAutoFit/>
          </a:bodyPr>
          <a:lstStyle/>
          <a:p>
            <a:pPr marL="63500" indent="-63500" eaLnBrk="0" hangingPunct="0">
              <a:lnSpc>
                <a:spcPct val="90000"/>
              </a:lnSpc>
              <a:buClr>
                <a:schemeClr val="accent2"/>
              </a:buClr>
              <a:buFont typeface="Wingdings" pitchFamily="2" charset="2"/>
              <a:buNone/>
              <a:tabLst>
                <a:tab pos="112713" algn="r"/>
              </a:tabLst>
            </a:pPr>
            <a:r>
              <a:rPr lang="en-US" sz="1100" dirty="0" smtClean="0"/>
              <a:t>Note: CIAB data cited here are based on a survey. Rate changes earned by individual insurers can and do vary, potentially substantially.</a:t>
            </a:r>
            <a:endParaRPr lang="en-US" sz="1100" dirty="0"/>
          </a:p>
        </p:txBody>
      </p:sp>
    </p:spTree>
    <p:extLst>
      <p:ext uri="{BB962C8B-B14F-4D97-AF65-F5344CB8AC3E}">
        <p14:creationId xmlns:p14="http://schemas.microsoft.com/office/powerpoint/2010/main" val="2854213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1938437"/>
                                        </p:tgtEl>
                                        <p:attrNameLst>
                                          <p:attrName>style.visibility</p:attrName>
                                        </p:attrNameLst>
                                      </p:cBhvr>
                                      <p:to>
                                        <p:strVal val="visible"/>
                                      </p:to>
                                    </p:set>
                                    <p:anim calcmode="lin" valueType="num">
                                      <p:cBhvr>
                                        <p:cTn id="7" dur="500" fill="hold"/>
                                        <p:tgtEl>
                                          <p:spTgt spid="1938437"/>
                                        </p:tgtEl>
                                        <p:attrNameLst>
                                          <p:attrName>ppt_w</p:attrName>
                                        </p:attrNameLst>
                                      </p:cBhvr>
                                      <p:tavLst>
                                        <p:tav tm="0">
                                          <p:val>
                                            <p:fltVal val="0"/>
                                          </p:val>
                                        </p:tav>
                                        <p:tav tm="100000">
                                          <p:val>
                                            <p:strVal val="#ppt_w"/>
                                          </p:val>
                                        </p:tav>
                                      </p:tavLst>
                                    </p:anim>
                                    <p:anim calcmode="lin" valueType="num">
                                      <p:cBhvr>
                                        <p:cTn id="8" dur="500" fill="hold"/>
                                        <p:tgtEl>
                                          <p:spTgt spid="1938437"/>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2" presetClass="entr" presetSubtype="2" fill="hold" grpId="0" nodeType="afterEffect">
                                  <p:stCondLst>
                                    <p:cond delay="1000"/>
                                  </p:stCondLst>
                                  <p:childTnLst>
                                    <p:set>
                                      <p:cBhvr>
                                        <p:cTn id="11" dur="1" fill="hold">
                                          <p:stCondLst>
                                            <p:cond delay="0"/>
                                          </p:stCondLst>
                                        </p:cTn>
                                        <p:tgtEl>
                                          <p:spTgt spid="10"/>
                                        </p:tgtEl>
                                        <p:attrNameLst>
                                          <p:attrName>style.visibility</p:attrName>
                                        </p:attrNameLst>
                                      </p:cBhvr>
                                      <p:to>
                                        <p:strVal val="visible"/>
                                      </p:to>
                                    </p:set>
                                    <p:animEffect transition="in" filter="wipe(right)">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8437" grpId="0" animBg="1"/>
      <p:bldP spid="10"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2"/>
          <p:cNvSpPr>
            <a:spLocks noGrp="1" noChangeArrowheads="1"/>
          </p:cNvSpPr>
          <p:nvPr>
            <p:ph type="title" idx="4294967295"/>
          </p:nvPr>
        </p:nvSpPr>
        <p:spPr>
          <a:xfrm>
            <a:off x="294160" y="120856"/>
            <a:ext cx="7826375" cy="860425"/>
          </a:xfrm>
        </p:spPr>
        <p:txBody>
          <a:bodyPr/>
          <a:lstStyle/>
          <a:p>
            <a:r>
              <a:rPr lang="en-US" dirty="0" smtClean="0"/>
              <a:t>Workers Comp Rate Changes,</a:t>
            </a:r>
            <a:br>
              <a:rPr lang="en-US" dirty="0" smtClean="0"/>
            </a:br>
            <a:r>
              <a:rPr lang="en-US" dirty="0" smtClean="0"/>
              <a:t>2008:Q4 – 2015:Q1</a:t>
            </a:r>
          </a:p>
        </p:txBody>
      </p:sp>
      <p:sp>
        <p:nvSpPr>
          <p:cNvPr id="102404" name="Rectangle 3"/>
          <p:cNvSpPr>
            <a:spLocks noChangeArrowheads="1"/>
          </p:cNvSpPr>
          <p:nvPr/>
        </p:nvSpPr>
        <p:spPr bwMode="auto">
          <a:xfrm>
            <a:off x="-165100" y="6626225"/>
            <a:ext cx="8420100" cy="282575"/>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a:t>Source: Council of Insurance Agents and Brokers; Information Institute.</a:t>
            </a:r>
          </a:p>
        </p:txBody>
      </p:sp>
      <p:graphicFrame>
        <p:nvGraphicFramePr>
          <p:cNvPr id="102402" name="Object 2"/>
          <p:cNvGraphicFramePr>
            <a:graphicFrameLocks noChangeAspect="1"/>
          </p:cNvGraphicFramePr>
          <p:nvPr>
            <p:extLst>
              <p:ext uri="{D42A27DB-BD31-4B8C-83A1-F6EECF244321}">
                <p14:modId xmlns:p14="http://schemas.microsoft.com/office/powerpoint/2010/main" val="2679995481"/>
              </p:ext>
            </p:extLst>
          </p:nvPr>
        </p:nvGraphicFramePr>
        <p:xfrm>
          <a:off x="206477" y="2052638"/>
          <a:ext cx="8624786" cy="4167187"/>
        </p:xfrm>
        <a:graphic>
          <a:graphicData uri="http://schemas.openxmlformats.org/presentationml/2006/ole">
            <mc:AlternateContent xmlns:mc="http://schemas.openxmlformats.org/markup-compatibility/2006">
              <mc:Choice xmlns:v="urn:schemas-microsoft-com:vml" Requires="v">
                <p:oleObj spid="_x0000_s28224616" name="Chart" r:id="rId4" imgW="8581836" imgH="4219762" progId="MSGraph.Chart.8">
                  <p:embed followColorScheme="full"/>
                </p:oleObj>
              </mc:Choice>
              <mc:Fallback>
                <p:oleObj name="Chart" r:id="rId4" imgW="8581836" imgH="4219762" progId="MSGraph.Chart.8">
                  <p:embed followColorScheme="full"/>
                  <p:pic>
                    <p:nvPicPr>
                      <p:cNvPr id="0" name=""/>
                      <p:cNvPicPr>
                        <a:picLocks noChangeAspect="1" noChangeArrowheads="1"/>
                      </p:cNvPicPr>
                      <p:nvPr/>
                    </p:nvPicPr>
                    <p:blipFill>
                      <a:blip r:embed="rId5"/>
                      <a:srcRect/>
                      <a:stretch>
                        <a:fillRect/>
                      </a:stretch>
                    </p:blipFill>
                    <p:spPr bwMode="auto">
                      <a:xfrm>
                        <a:off x="206477" y="2052638"/>
                        <a:ext cx="8624786" cy="4167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286" name="AutoShape 6"/>
          <p:cNvSpPr>
            <a:spLocks noChangeArrowheads="1"/>
          </p:cNvSpPr>
          <p:nvPr/>
        </p:nvSpPr>
        <p:spPr bwMode="blackWhite">
          <a:xfrm>
            <a:off x="6886575" y="1165529"/>
            <a:ext cx="2003425" cy="1749121"/>
          </a:xfrm>
          <a:prstGeom prst="wedgeRectCallout">
            <a:avLst>
              <a:gd name="adj1" fmla="val 29170"/>
              <a:gd name="adj2" fmla="val 105953"/>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600" b="1" dirty="0" smtClean="0">
                <a:solidFill>
                  <a:schemeClr val="bg1"/>
                </a:solidFill>
              </a:rPr>
              <a:t>WC </a:t>
            </a:r>
            <a:r>
              <a:rPr lang="en-US" sz="1600" b="1" dirty="0">
                <a:solidFill>
                  <a:schemeClr val="bg1"/>
                </a:solidFill>
              </a:rPr>
              <a:t>rate </a:t>
            </a:r>
            <a:r>
              <a:rPr lang="en-US" sz="1600" b="1" dirty="0" smtClean="0">
                <a:solidFill>
                  <a:schemeClr val="bg1"/>
                </a:solidFill>
              </a:rPr>
              <a:t>changes were positive for 15 consecutive quarters, before turning slightly negative in early 2015</a:t>
            </a:r>
            <a:endParaRPr lang="en-US" sz="1600" b="1" dirty="0">
              <a:solidFill>
                <a:schemeClr val="bg1"/>
              </a:solidFill>
            </a:endParaRPr>
          </a:p>
        </p:txBody>
      </p:sp>
      <p:sp>
        <p:nvSpPr>
          <p:cNvPr id="102406" name="Rectangle 8"/>
          <p:cNvSpPr>
            <a:spLocks noChangeArrowheads="1"/>
          </p:cNvSpPr>
          <p:nvPr/>
        </p:nvSpPr>
        <p:spPr bwMode="black">
          <a:xfrm>
            <a:off x="200025" y="1560513"/>
            <a:ext cx="1087438" cy="442912"/>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a:solidFill>
                  <a:srgbClr val="225A7A"/>
                </a:solidFill>
              </a:rPr>
              <a:t>(Percent Change)</a:t>
            </a:r>
          </a:p>
        </p:txBody>
      </p:sp>
      <p:sp>
        <p:nvSpPr>
          <p:cNvPr id="7" name="Rectangle 4"/>
          <p:cNvSpPr>
            <a:spLocks noChangeArrowheads="1"/>
          </p:cNvSpPr>
          <p:nvPr/>
        </p:nvSpPr>
        <p:spPr bwMode="auto">
          <a:xfrm>
            <a:off x="-162231" y="6434415"/>
            <a:ext cx="8790040" cy="290849"/>
          </a:xfrm>
          <a:prstGeom prst="rect">
            <a:avLst/>
          </a:prstGeom>
          <a:noFill/>
          <a:ln w="9525" algn="ctr">
            <a:noFill/>
            <a:miter lim="800000"/>
            <a:headEnd/>
            <a:tailEnd/>
          </a:ln>
        </p:spPr>
        <p:txBody>
          <a:bodyPr wrap="square" lIns="365760" tIns="0" rIns="0" bIns="137160" anchor="b">
            <a:spAutoFit/>
          </a:bodyPr>
          <a:lstStyle/>
          <a:p>
            <a:pPr marL="63500" indent="-63500" eaLnBrk="0" hangingPunct="0">
              <a:lnSpc>
                <a:spcPct val="90000"/>
              </a:lnSpc>
              <a:buClr>
                <a:schemeClr val="accent2"/>
              </a:buClr>
              <a:buFont typeface="Wingdings" pitchFamily="2" charset="2"/>
              <a:buNone/>
              <a:tabLst>
                <a:tab pos="112713" algn="r"/>
              </a:tabLst>
            </a:pPr>
            <a:r>
              <a:rPr lang="en-US" sz="1100" dirty="0" smtClean="0"/>
              <a:t>Note: CIAB data cited here are based on a survey. Rate changes earned by individual insurers can and do vary, potentially substantially.</a:t>
            </a:r>
            <a:endParaRPr lang="en-US" sz="1100" dirty="0"/>
          </a:p>
        </p:txBody>
      </p:sp>
    </p:spTree>
    <p:extLst>
      <p:ext uri="{BB962C8B-B14F-4D97-AF65-F5344CB8AC3E}">
        <p14:creationId xmlns:p14="http://schemas.microsoft.com/office/powerpoint/2010/main" val="36550848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700"/>
                                  </p:stCondLst>
                                  <p:childTnLst>
                                    <p:set>
                                      <p:cBhvr>
                                        <p:cTn id="6" dur="1" fill="hold">
                                          <p:stCondLst>
                                            <p:cond delay="0"/>
                                          </p:stCondLst>
                                        </p:cTn>
                                        <p:tgtEl>
                                          <p:spTgt spid="225286"/>
                                        </p:tgtEl>
                                        <p:attrNameLst>
                                          <p:attrName>style.visibility</p:attrName>
                                        </p:attrNameLst>
                                      </p:cBhvr>
                                      <p:to>
                                        <p:strVal val="visible"/>
                                      </p:to>
                                    </p:set>
                                    <p:animEffect transition="in" filter="wipe(right)">
                                      <p:cBhvr>
                                        <p:cTn id="7" dur="500"/>
                                        <p:tgtEl>
                                          <p:spTgt spid="2252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6"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96259"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FB4FC32C-87B1-44C7-8DC7-77CCE9CCF57C}" type="slidenum">
              <a:rPr lang="en-US" sz="900">
                <a:solidFill>
                  <a:schemeClr val="bg1"/>
                </a:solidFill>
              </a:rPr>
              <a:pPr algn="r" eaLnBrk="0" hangingPunct="0">
                <a:lnSpc>
                  <a:spcPct val="85000"/>
                </a:lnSpc>
                <a:spcBef>
                  <a:spcPct val="20000"/>
                </a:spcBef>
              </a:pPr>
              <a:t>42</a:t>
            </a:fld>
            <a:endParaRPr lang="en-US" sz="900">
              <a:solidFill>
                <a:schemeClr val="bg1"/>
              </a:solidFill>
            </a:endParaRPr>
          </a:p>
        </p:txBody>
      </p:sp>
      <p:pic>
        <p:nvPicPr>
          <p:cNvPr id="96260" name="Picture 5"/>
          <p:cNvPicPr>
            <a:picLocks noChangeAspect="1" noChangeArrowheads="1"/>
          </p:cNvPicPr>
          <p:nvPr/>
        </p:nvPicPr>
        <p:blipFill>
          <a:blip r:embed="rId3" cstate="print"/>
          <a:srcRect/>
          <a:stretch>
            <a:fillRect/>
          </a:stretch>
        </p:blipFill>
        <p:spPr bwMode="auto">
          <a:xfrm>
            <a:off x="3051175" y="838200"/>
            <a:ext cx="3032125" cy="838200"/>
          </a:xfrm>
          <a:prstGeom prst="rect">
            <a:avLst/>
          </a:prstGeom>
          <a:noFill/>
          <a:ln w="9525">
            <a:noFill/>
            <a:miter lim="800000"/>
            <a:headEnd/>
            <a:tailEnd/>
          </a:ln>
        </p:spPr>
      </p:pic>
      <p:sp>
        <p:nvSpPr>
          <p:cNvPr id="1924102" name="Rectangle 6"/>
          <p:cNvSpPr>
            <a:spLocks noChangeArrowheads="1"/>
          </p:cNvSpPr>
          <p:nvPr/>
        </p:nvSpPr>
        <p:spPr bwMode="blackWhite">
          <a:xfrm>
            <a:off x="474690" y="2079878"/>
            <a:ext cx="8239125" cy="223161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a:lnSpc>
                <a:spcPct val="95000"/>
              </a:lnSpc>
              <a:spcBef>
                <a:spcPct val="25000"/>
              </a:spcBef>
            </a:pPr>
            <a:r>
              <a:rPr lang="en-US" sz="4800" b="1" dirty="0" smtClean="0">
                <a:solidFill>
                  <a:srgbClr val="FFFFFF"/>
                </a:solidFill>
              </a:rPr>
              <a:t>Selected Challenges in the Workers Comp Market</a:t>
            </a:r>
          </a:p>
        </p:txBody>
      </p:sp>
      <p:sp>
        <p:nvSpPr>
          <p:cNvPr id="8" name="Date Placeholder 7"/>
          <p:cNvSpPr>
            <a:spLocks noGrp="1"/>
          </p:cNvSpPr>
          <p:nvPr>
            <p:ph type="dt" sz="half" idx="10"/>
          </p:nvPr>
        </p:nvSpPr>
        <p:spPr/>
        <p:txBody>
          <a:bodyPr/>
          <a:lstStyle/>
          <a:p>
            <a:pPr>
              <a:defRPr/>
            </a:pPr>
            <a:r>
              <a:rPr lang="en-US" smtClean="0"/>
              <a:t>12/01/09 - 9pm</a:t>
            </a:r>
            <a:endParaRPr lang="en-US"/>
          </a:p>
        </p:txBody>
      </p:sp>
      <p:sp>
        <p:nvSpPr>
          <p:cNvPr id="9" name="Slide Number Placeholder 8"/>
          <p:cNvSpPr>
            <a:spLocks noGrp="1"/>
          </p:cNvSpPr>
          <p:nvPr>
            <p:ph type="sldNum" sz="quarter" idx="12"/>
          </p:nvPr>
        </p:nvSpPr>
        <p:spPr/>
        <p:txBody>
          <a:bodyPr/>
          <a:lstStyle/>
          <a:p>
            <a:pPr>
              <a:defRPr/>
            </a:pPr>
            <a:fld id="{79649112-2361-4913-9798-B6AEBB59A8D4}" type="slidenum">
              <a:rPr lang="en-US" smtClean="0"/>
              <a:pPr>
                <a:defRPr/>
              </a:pPr>
              <a:t>42</a:t>
            </a:fld>
            <a:endParaRPr lang="en-US"/>
          </a:p>
        </p:txBody>
      </p:sp>
      <p:sp>
        <p:nvSpPr>
          <p:cNvPr id="11" name="Rectangle 7"/>
          <p:cNvSpPr>
            <a:spLocks noChangeArrowheads="1"/>
          </p:cNvSpPr>
          <p:nvPr/>
        </p:nvSpPr>
        <p:spPr bwMode="auto">
          <a:xfrm>
            <a:off x="223837" y="4518672"/>
            <a:ext cx="8601075" cy="1588127"/>
          </a:xfrm>
          <a:prstGeom prst="rect">
            <a:avLst/>
          </a:prstGeom>
          <a:noFill/>
          <a:ln w="9525" algn="ctr">
            <a:noFill/>
            <a:miter lim="800000"/>
            <a:headEnd/>
            <a:tailEnd/>
          </a:ln>
        </p:spPr>
        <p:txBody>
          <a:bodyPr lIns="45720" rIns="45720">
            <a:spAutoFit/>
          </a:bodyPr>
          <a:lstStyle/>
          <a:p>
            <a:pPr marL="292100" indent="-292100" algn="ctr" eaLnBrk="0" hangingPunct="0">
              <a:lnSpc>
                <a:spcPct val="90000"/>
              </a:lnSpc>
              <a:spcBef>
                <a:spcPct val="25000"/>
              </a:spcBef>
              <a:buClr>
                <a:schemeClr val="accent2"/>
              </a:buClr>
              <a:buFont typeface="Wingdings" pitchFamily="2" charset="2"/>
              <a:buNone/>
            </a:pPr>
            <a:r>
              <a:rPr lang="en-US" sz="3600" b="1" dirty="0" smtClean="0">
                <a:solidFill>
                  <a:srgbClr val="225A7A"/>
                </a:solidFill>
              </a:rPr>
              <a:t>A Number of Issues Have Stirred Interest in Workers Compensation in the First Part of 2015</a:t>
            </a:r>
            <a:endParaRPr lang="en-US" sz="3600" b="1" i="1" dirty="0">
              <a:solidFill>
                <a:srgbClr val="FF0000"/>
              </a:solidFill>
            </a:endParaRPr>
          </a:p>
        </p:txBody>
      </p:sp>
    </p:spTree>
    <p:extLst>
      <p:ext uri="{BB962C8B-B14F-4D97-AF65-F5344CB8AC3E}">
        <p14:creationId xmlns:p14="http://schemas.microsoft.com/office/powerpoint/2010/main" val="240495772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1924102"/>
                                        </p:tgtEl>
                                        <p:attrNameLst>
                                          <p:attrName>style.visibility</p:attrName>
                                        </p:attrNameLst>
                                      </p:cBhvr>
                                      <p:to>
                                        <p:strVal val="visible"/>
                                      </p:to>
                                    </p:set>
                                    <p:animEffect transition="in" filter="barn(outVertical)">
                                      <p:cBhvr>
                                        <p:cTn id="7" dur="1000"/>
                                        <p:tgtEl>
                                          <p:spTgt spid="1924102"/>
                                        </p:tgtEl>
                                      </p:cBhvr>
                                    </p:animEffect>
                                  </p:childTnLst>
                                </p:cTn>
                              </p:par>
                              <p:par>
                                <p:cTn id="8" presetID="16" presetClass="entr" presetSubtype="37" fill="hold" grpId="0" nodeType="withEffect">
                                  <p:stCondLst>
                                    <p:cond delay="300"/>
                                  </p:stCondLst>
                                  <p:childTnLst>
                                    <p:set>
                                      <p:cBhvr>
                                        <p:cTn id="9" dur="1" fill="hold">
                                          <p:stCondLst>
                                            <p:cond delay="0"/>
                                          </p:stCondLst>
                                        </p:cTn>
                                        <p:tgtEl>
                                          <p:spTgt spid="11"/>
                                        </p:tgtEl>
                                        <p:attrNameLst>
                                          <p:attrName>style.visibility</p:attrName>
                                        </p:attrNameLst>
                                      </p:cBhvr>
                                      <p:to>
                                        <p:strVal val="visible"/>
                                      </p:to>
                                    </p:set>
                                    <p:animEffect transition="in" filter="barn(outVertical)">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4102" grpId="0" animBg="1"/>
      <p:bldP spid="11" grpId="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105"/>
          <p:cNvSpPr>
            <a:spLocks noGrp="1" noChangeArrowheads="1"/>
          </p:cNvSpPr>
          <p:nvPr>
            <p:ph type="dt" sz="quarter" idx="10"/>
          </p:nvPr>
        </p:nvSpPr>
        <p:spPr/>
        <p:txBody>
          <a:bodyPr/>
          <a:lstStyle/>
          <a:p>
            <a:pPr>
              <a:defRPr/>
            </a:pPr>
            <a:r>
              <a:rPr lang="en-US" dirty="0" smtClean="0"/>
              <a:t>12/01/09 - 9pm</a:t>
            </a:r>
          </a:p>
        </p:txBody>
      </p:sp>
      <p:sp>
        <p:nvSpPr>
          <p:cNvPr id="82947" name="Rectangle 106"/>
          <p:cNvSpPr>
            <a:spLocks noGrp="1" noChangeArrowheads="1"/>
          </p:cNvSpPr>
          <p:nvPr>
            <p:ph type="ftr" sz="quarter" idx="11"/>
          </p:nvPr>
        </p:nvSpPr>
        <p:spPr/>
        <p:txBody>
          <a:bodyPr/>
          <a:lstStyle/>
          <a:p>
            <a:pPr>
              <a:defRPr/>
            </a:pPr>
            <a:r>
              <a:rPr lang="en-US" dirty="0" smtClean="0"/>
              <a:t>eSlide – P6466 – The Financial Crisis and the Future of the P/C</a:t>
            </a:r>
          </a:p>
        </p:txBody>
      </p:sp>
      <p:sp>
        <p:nvSpPr>
          <p:cNvPr id="82948" name="Rectangle 110"/>
          <p:cNvSpPr>
            <a:spLocks noGrp="1" noChangeArrowheads="1"/>
          </p:cNvSpPr>
          <p:nvPr>
            <p:ph type="sldNum" sz="quarter" idx="12"/>
          </p:nvPr>
        </p:nvSpPr>
        <p:spPr/>
        <p:txBody>
          <a:bodyPr/>
          <a:lstStyle/>
          <a:p>
            <a:pPr>
              <a:defRPr/>
            </a:pPr>
            <a:fld id="{F7B123A1-4777-4A11-9AA3-18DB7D22C78A}" type="slidenum">
              <a:rPr lang="en-US" smtClean="0"/>
              <a:pPr>
                <a:defRPr/>
              </a:pPr>
              <a:t>43</a:t>
            </a:fld>
            <a:endParaRPr lang="en-US" dirty="0" smtClean="0"/>
          </a:p>
        </p:txBody>
      </p:sp>
      <p:sp>
        <p:nvSpPr>
          <p:cNvPr id="82949" name="Rectangle 2"/>
          <p:cNvSpPr>
            <a:spLocks noGrp="1" noChangeArrowheads="1"/>
          </p:cNvSpPr>
          <p:nvPr>
            <p:ph type="title"/>
          </p:nvPr>
        </p:nvSpPr>
        <p:spPr/>
        <p:txBody>
          <a:bodyPr/>
          <a:lstStyle/>
          <a:p>
            <a:r>
              <a:rPr lang="en-US" dirty="0" smtClean="0"/>
              <a:t>Challenges Raised in the Workers Comp Line</a:t>
            </a:r>
          </a:p>
        </p:txBody>
      </p:sp>
      <p:sp>
        <p:nvSpPr>
          <p:cNvPr id="1922051" name="Rectangle 3"/>
          <p:cNvSpPr>
            <a:spLocks noGrp="1" noChangeArrowheads="1"/>
          </p:cNvSpPr>
          <p:nvPr>
            <p:ph type="body" idx="1"/>
          </p:nvPr>
        </p:nvSpPr>
        <p:spPr>
          <a:xfrm>
            <a:off x="245806" y="1102195"/>
            <a:ext cx="8780207" cy="5448301"/>
          </a:xfrm>
        </p:spPr>
        <p:txBody>
          <a:bodyPr/>
          <a:lstStyle/>
          <a:p>
            <a:pPr>
              <a:lnSpc>
                <a:spcPct val="100000"/>
              </a:lnSpc>
            </a:pPr>
            <a:r>
              <a:rPr lang="en-US" b="1" dirty="0" smtClean="0">
                <a:solidFill>
                  <a:srgbClr val="C00000"/>
                </a:solidFill>
              </a:rPr>
              <a:t>Opt Out Legislation:</a:t>
            </a:r>
            <a:r>
              <a:rPr lang="en-US" b="1" dirty="0" smtClean="0"/>
              <a:t> Coalition of large employers is aggressively pushing for legislation that would allow them to forego purchasing WC coverage in favor of creating their own programs while also seeking to specify the criteria for claiming and the size of benefits</a:t>
            </a:r>
          </a:p>
          <a:p>
            <a:pPr lvl="1">
              <a:lnSpc>
                <a:spcPct val="100000"/>
              </a:lnSpc>
            </a:pPr>
            <a:r>
              <a:rPr lang="en-US" sz="2000" b="1" dirty="0" smtClean="0"/>
              <a:t>Allowed in TX for many years and passed in OK in 2014</a:t>
            </a:r>
          </a:p>
          <a:p>
            <a:pPr lvl="1">
              <a:lnSpc>
                <a:spcPct val="100000"/>
              </a:lnSpc>
            </a:pPr>
            <a:r>
              <a:rPr lang="en-US" sz="2000" b="1" dirty="0" smtClean="0"/>
              <a:t>Failed in TN in 2015; Lobbying in AL, FL, GA, NC, SC</a:t>
            </a:r>
          </a:p>
          <a:p>
            <a:pPr>
              <a:lnSpc>
                <a:spcPct val="100000"/>
              </a:lnSpc>
            </a:pPr>
            <a:r>
              <a:rPr lang="en-US" b="1" dirty="0" smtClean="0">
                <a:solidFill>
                  <a:srgbClr val="C00000"/>
                </a:solidFill>
              </a:rPr>
              <a:t>Challenges to Exclusive Remedy:  </a:t>
            </a:r>
            <a:r>
              <a:rPr lang="en-US" b="1" dirty="0" smtClean="0"/>
              <a:t>Assertion that after reforms in several states the WC “Grand Bargain” has been breached and that benefits are now insufficient</a:t>
            </a:r>
          </a:p>
          <a:p>
            <a:pPr lvl="1">
              <a:lnSpc>
                <a:spcPct val="100000"/>
              </a:lnSpc>
            </a:pPr>
            <a:r>
              <a:rPr lang="en-US" sz="2000" b="1" dirty="0" smtClean="0"/>
              <a:t>Objective of trial lawyers is to tap into the tort system</a:t>
            </a:r>
            <a:endParaRPr lang="en-US" sz="2400" b="1" dirty="0"/>
          </a:p>
        </p:txBody>
      </p:sp>
    </p:spTree>
    <p:extLst>
      <p:ext uri="{BB962C8B-B14F-4D97-AF65-F5344CB8AC3E}">
        <p14:creationId xmlns:p14="http://schemas.microsoft.com/office/powerpoint/2010/main" val="30729611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22051">
                                            <p:txEl>
                                              <p:pRg st="1" end="1"/>
                                            </p:txEl>
                                          </p:spTgt>
                                        </p:tgtEl>
                                        <p:attrNameLst>
                                          <p:attrName>style.visibility</p:attrName>
                                        </p:attrNameLst>
                                      </p:cBhvr>
                                      <p:to>
                                        <p:strVal val="visible"/>
                                      </p:to>
                                    </p:set>
                                    <p:animEffect transition="in" filter="wipe(left)">
                                      <p:cBhvr>
                                        <p:cTn id="10" dur="500"/>
                                        <p:tgtEl>
                                          <p:spTgt spid="192205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922051">
                                            <p:txEl>
                                              <p:pRg st="2" end="2"/>
                                            </p:txEl>
                                          </p:spTgt>
                                        </p:tgtEl>
                                        <p:attrNameLst>
                                          <p:attrName>style.visibility</p:attrName>
                                        </p:attrNameLst>
                                      </p:cBhvr>
                                      <p:to>
                                        <p:strVal val="visible"/>
                                      </p:to>
                                    </p:set>
                                    <p:animEffect transition="in" filter="wipe(left)">
                                      <p:cBhvr>
                                        <p:cTn id="13" dur="500"/>
                                        <p:tgtEl>
                                          <p:spTgt spid="1922051">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922051">
                                            <p:txEl>
                                              <p:pRg st="3" end="3"/>
                                            </p:txEl>
                                          </p:spTgt>
                                        </p:tgtEl>
                                        <p:attrNameLst>
                                          <p:attrName>style.visibility</p:attrName>
                                        </p:attrNameLst>
                                      </p:cBhvr>
                                      <p:to>
                                        <p:strVal val="visible"/>
                                      </p:to>
                                    </p:set>
                                    <p:animEffect transition="in" filter="wipe(left)">
                                      <p:cBhvr>
                                        <p:cTn id="18" dur="500"/>
                                        <p:tgtEl>
                                          <p:spTgt spid="1922051">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922051">
                                            <p:txEl>
                                              <p:pRg st="4" end="4"/>
                                            </p:txEl>
                                          </p:spTgt>
                                        </p:tgtEl>
                                        <p:attrNameLst>
                                          <p:attrName>style.visibility</p:attrName>
                                        </p:attrNameLst>
                                      </p:cBhvr>
                                      <p:to>
                                        <p:strVal val="visible"/>
                                      </p:to>
                                    </p:set>
                                    <p:animEffect transition="in" filter="wipe(left)">
                                      <p:cBhvr>
                                        <p:cTn id="21" dur="500"/>
                                        <p:tgtEl>
                                          <p:spTgt spid="192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105"/>
          <p:cNvSpPr>
            <a:spLocks noGrp="1" noChangeArrowheads="1"/>
          </p:cNvSpPr>
          <p:nvPr>
            <p:ph type="dt" sz="quarter" idx="10"/>
          </p:nvPr>
        </p:nvSpPr>
        <p:spPr/>
        <p:txBody>
          <a:bodyPr/>
          <a:lstStyle/>
          <a:p>
            <a:pPr>
              <a:defRPr/>
            </a:pPr>
            <a:r>
              <a:rPr lang="en-US" dirty="0" smtClean="0"/>
              <a:t>12/01/09 - 9pm</a:t>
            </a:r>
          </a:p>
        </p:txBody>
      </p:sp>
      <p:sp>
        <p:nvSpPr>
          <p:cNvPr id="82947" name="Rectangle 106"/>
          <p:cNvSpPr>
            <a:spLocks noGrp="1" noChangeArrowheads="1"/>
          </p:cNvSpPr>
          <p:nvPr>
            <p:ph type="ftr" sz="quarter" idx="11"/>
          </p:nvPr>
        </p:nvSpPr>
        <p:spPr/>
        <p:txBody>
          <a:bodyPr/>
          <a:lstStyle/>
          <a:p>
            <a:pPr>
              <a:defRPr/>
            </a:pPr>
            <a:r>
              <a:rPr lang="en-US" dirty="0" smtClean="0"/>
              <a:t>eSlide – P6466 – The Financial Crisis and the Future of the P/C</a:t>
            </a:r>
          </a:p>
        </p:txBody>
      </p:sp>
      <p:sp>
        <p:nvSpPr>
          <p:cNvPr id="82948" name="Rectangle 110"/>
          <p:cNvSpPr>
            <a:spLocks noGrp="1" noChangeArrowheads="1"/>
          </p:cNvSpPr>
          <p:nvPr>
            <p:ph type="sldNum" sz="quarter" idx="12"/>
          </p:nvPr>
        </p:nvSpPr>
        <p:spPr/>
        <p:txBody>
          <a:bodyPr/>
          <a:lstStyle/>
          <a:p>
            <a:pPr>
              <a:defRPr/>
            </a:pPr>
            <a:fld id="{F7B123A1-4777-4A11-9AA3-18DB7D22C78A}" type="slidenum">
              <a:rPr lang="en-US" smtClean="0"/>
              <a:pPr>
                <a:defRPr/>
              </a:pPr>
              <a:t>44</a:t>
            </a:fld>
            <a:endParaRPr lang="en-US" dirty="0" smtClean="0"/>
          </a:p>
        </p:txBody>
      </p:sp>
      <p:sp>
        <p:nvSpPr>
          <p:cNvPr id="82949" name="Rectangle 2"/>
          <p:cNvSpPr>
            <a:spLocks noGrp="1" noChangeArrowheads="1"/>
          </p:cNvSpPr>
          <p:nvPr>
            <p:ph type="title"/>
          </p:nvPr>
        </p:nvSpPr>
        <p:spPr/>
        <p:txBody>
          <a:bodyPr/>
          <a:lstStyle/>
          <a:p>
            <a:r>
              <a:rPr lang="en-US" dirty="0" smtClean="0"/>
              <a:t>Five Leading WC Proposal Categories </a:t>
            </a:r>
            <a:br>
              <a:rPr lang="en-US" dirty="0" smtClean="0"/>
            </a:br>
            <a:r>
              <a:rPr lang="en-US" dirty="0" smtClean="0"/>
              <a:t>to Watch in 2015</a:t>
            </a:r>
          </a:p>
        </p:txBody>
      </p:sp>
      <p:sp>
        <p:nvSpPr>
          <p:cNvPr id="1922051" name="Rectangle 3"/>
          <p:cNvSpPr>
            <a:spLocks noGrp="1" noChangeArrowheads="1"/>
          </p:cNvSpPr>
          <p:nvPr>
            <p:ph type="body" idx="1"/>
          </p:nvPr>
        </p:nvSpPr>
        <p:spPr>
          <a:xfrm>
            <a:off x="174366" y="1059331"/>
            <a:ext cx="8780207" cy="5448301"/>
          </a:xfrm>
        </p:spPr>
        <p:txBody>
          <a:bodyPr/>
          <a:lstStyle/>
          <a:p>
            <a:pPr>
              <a:lnSpc>
                <a:spcPct val="100000"/>
              </a:lnSpc>
            </a:pPr>
            <a:r>
              <a:rPr lang="en-US" sz="2000" b="1" dirty="0" smtClean="0">
                <a:solidFill>
                  <a:srgbClr val="C00000"/>
                </a:solidFill>
              </a:rPr>
              <a:t>Drug Formularies:</a:t>
            </a:r>
            <a:r>
              <a:rPr lang="en-US" sz="2000" b="1" dirty="0" smtClean="0"/>
              <a:t> A few states have formularies and interested is increasing as studies show formularies can save money</a:t>
            </a:r>
          </a:p>
          <a:p>
            <a:pPr>
              <a:lnSpc>
                <a:spcPct val="100000"/>
              </a:lnSpc>
            </a:pPr>
            <a:r>
              <a:rPr lang="en-US" sz="2000" b="1" dirty="0" smtClean="0">
                <a:solidFill>
                  <a:srgbClr val="FF0000"/>
                </a:solidFill>
              </a:rPr>
              <a:t>Medical Marijuana:</a:t>
            </a:r>
            <a:r>
              <a:rPr lang="en-US" sz="2000" b="1" dirty="0" smtClean="0"/>
              <a:t> Not </a:t>
            </a:r>
            <a:r>
              <a:rPr lang="en-US" sz="2000" b="1" dirty="0" err="1" smtClean="0"/>
              <a:t>priceable</a:t>
            </a:r>
            <a:r>
              <a:rPr lang="en-US" sz="2000" b="1" dirty="0" smtClean="0"/>
              <a:t> (no data). Some states take position that medical marijuana is not reimbursable (even if legal in state).  Impact on drug-free workplace credit?</a:t>
            </a:r>
          </a:p>
          <a:p>
            <a:pPr>
              <a:lnSpc>
                <a:spcPct val="100000"/>
              </a:lnSpc>
            </a:pPr>
            <a:r>
              <a:rPr lang="en-US" sz="2000" b="1" dirty="0" smtClean="0">
                <a:solidFill>
                  <a:srgbClr val="FF0000"/>
                </a:solidFill>
              </a:rPr>
              <a:t>Fee Schedules:</a:t>
            </a:r>
            <a:r>
              <a:rPr lang="en-US" sz="2000" b="1" dirty="0" smtClean="0"/>
              <a:t> Most states have fee schedules but 9 still do not.  CT, NC added schedules in 2015, AK expected soon. Failed to introduce in NH and VA.  Cost savings are often significant.</a:t>
            </a:r>
            <a:endParaRPr lang="en-US" sz="2000" b="1" dirty="0"/>
          </a:p>
          <a:p>
            <a:pPr>
              <a:lnSpc>
                <a:spcPct val="100000"/>
              </a:lnSpc>
            </a:pPr>
            <a:r>
              <a:rPr lang="en-US" sz="2000" b="1" dirty="0" smtClean="0">
                <a:solidFill>
                  <a:srgbClr val="FF0000"/>
                </a:solidFill>
              </a:rPr>
              <a:t>Attorney Fees:</a:t>
            </a:r>
            <a:r>
              <a:rPr lang="en-US" sz="2000" b="1" dirty="0" smtClean="0"/>
              <a:t> Fee caps being challenged.  Moving from a fee schedule to an uncapped “reasonable” fee standard is expected result in a significant increase in costs.  Should fee be paid out of the award or by insurer/employer?</a:t>
            </a:r>
          </a:p>
          <a:p>
            <a:pPr>
              <a:lnSpc>
                <a:spcPct val="100000"/>
              </a:lnSpc>
            </a:pPr>
            <a:r>
              <a:rPr lang="en-US" sz="2000" b="1" dirty="0" smtClean="0">
                <a:solidFill>
                  <a:srgbClr val="FF0000"/>
                </a:solidFill>
              </a:rPr>
              <a:t>Opt Out:</a:t>
            </a:r>
            <a:r>
              <a:rPr lang="en-US" sz="2000" b="1" dirty="0" smtClean="0"/>
              <a:t> Effort by some large corporations to restructure WC system</a:t>
            </a:r>
            <a:endParaRPr lang="en-US" sz="2000" b="1" dirty="0"/>
          </a:p>
        </p:txBody>
      </p:sp>
    </p:spTree>
    <p:extLst>
      <p:ext uri="{BB962C8B-B14F-4D97-AF65-F5344CB8AC3E}">
        <p14:creationId xmlns:p14="http://schemas.microsoft.com/office/powerpoint/2010/main" val="243126394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2051">
                                            <p:txEl>
                                              <p:pRg st="0" end="0"/>
                                            </p:txEl>
                                          </p:spTgt>
                                        </p:tgtEl>
                                        <p:attrNameLst>
                                          <p:attrName>style.visibility</p:attrName>
                                        </p:attrNameLst>
                                      </p:cBhvr>
                                      <p:to>
                                        <p:strVal val="visible"/>
                                      </p:to>
                                    </p:set>
                                    <p:animEffect transition="in" filter="wipe(left)">
                                      <p:cBhvr>
                                        <p:cTn id="7" dur="500"/>
                                        <p:tgtEl>
                                          <p:spTgt spid="192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2051">
                                            <p:txEl>
                                              <p:pRg st="1" end="1"/>
                                            </p:txEl>
                                          </p:spTgt>
                                        </p:tgtEl>
                                        <p:attrNameLst>
                                          <p:attrName>style.visibility</p:attrName>
                                        </p:attrNameLst>
                                      </p:cBhvr>
                                      <p:to>
                                        <p:strVal val="visible"/>
                                      </p:to>
                                    </p:set>
                                    <p:animEffect transition="in" filter="wipe(left)">
                                      <p:cBhvr>
                                        <p:cTn id="12" dur="500"/>
                                        <p:tgtEl>
                                          <p:spTgt spid="192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2051">
                                            <p:txEl>
                                              <p:pRg st="2" end="2"/>
                                            </p:txEl>
                                          </p:spTgt>
                                        </p:tgtEl>
                                        <p:attrNameLst>
                                          <p:attrName>style.visibility</p:attrName>
                                        </p:attrNameLst>
                                      </p:cBhvr>
                                      <p:to>
                                        <p:strVal val="visible"/>
                                      </p:to>
                                    </p:set>
                                    <p:animEffect transition="in" filter="wipe(left)">
                                      <p:cBhvr>
                                        <p:cTn id="17" dur="500"/>
                                        <p:tgtEl>
                                          <p:spTgt spid="1922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2051">
                                            <p:txEl>
                                              <p:pRg st="3" end="3"/>
                                            </p:txEl>
                                          </p:spTgt>
                                        </p:tgtEl>
                                        <p:attrNameLst>
                                          <p:attrName>style.visibility</p:attrName>
                                        </p:attrNameLst>
                                      </p:cBhvr>
                                      <p:to>
                                        <p:strVal val="visible"/>
                                      </p:to>
                                    </p:set>
                                    <p:animEffect transition="in" filter="wipe(left)">
                                      <p:cBhvr>
                                        <p:cTn id="22" dur="500"/>
                                        <p:tgtEl>
                                          <p:spTgt spid="19220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22051">
                                            <p:txEl>
                                              <p:pRg st="4" end="4"/>
                                            </p:txEl>
                                          </p:spTgt>
                                        </p:tgtEl>
                                        <p:attrNameLst>
                                          <p:attrName>style.visibility</p:attrName>
                                        </p:attrNameLst>
                                      </p:cBhvr>
                                      <p:to>
                                        <p:strVal val="visible"/>
                                      </p:to>
                                    </p:set>
                                    <p:animEffect transition="in" filter="wipe(left)">
                                      <p:cBhvr>
                                        <p:cTn id="27" dur="500"/>
                                        <p:tgtEl>
                                          <p:spTgt spid="192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2051"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7699" name="Rectangle 3"/>
          <p:cNvSpPr>
            <a:spLocks noChangeArrowheads="1"/>
          </p:cNvSpPr>
          <p:nvPr/>
        </p:nvSpPr>
        <p:spPr bwMode="blackWhite">
          <a:xfrm>
            <a:off x="685800" y="2327275"/>
            <a:ext cx="7772400" cy="14700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a:lnSpc>
                <a:spcPct val="95000"/>
              </a:lnSpc>
              <a:spcBef>
                <a:spcPct val="25000"/>
              </a:spcBef>
            </a:pPr>
            <a:r>
              <a:rPr lang="en-US" sz="6000" b="1">
                <a:solidFill>
                  <a:srgbClr val="FFFFFF"/>
                </a:solidFill>
              </a:rPr>
              <a:t>www.iii.org</a:t>
            </a:r>
          </a:p>
        </p:txBody>
      </p:sp>
      <p:sp>
        <p:nvSpPr>
          <p:cNvPr id="2077700" name="Rectangle 4"/>
          <p:cNvSpPr>
            <a:spLocks noChangeArrowheads="1"/>
          </p:cNvSpPr>
          <p:nvPr/>
        </p:nvSpPr>
        <p:spPr bwMode="auto">
          <a:xfrm>
            <a:off x="161925" y="4232275"/>
            <a:ext cx="8696325" cy="2363724"/>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2"/>
              </a:buClr>
              <a:buFont typeface="Wingdings" pitchFamily="2" charset="2"/>
              <a:buNone/>
            </a:pPr>
            <a:r>
              <a:rPr lang="en-US" sz="3600" b="1" i="1" dirty="0">
                <a:solidFill>
                  <a:srgbClr val="225A7A"/>
                </a:solidFill>
              </a:rPr>
              <a:t>Thank you for your time</a:t>
            </a:r>
            <a:br>
              <a:rPr lang="en-US" sz="3600" b="1" i="1" dirty="0">
                <a:solidFill>
                  <a:srgbClr val="225A7A"/>
                </a:solidFill>
              </a:rPr>
            </a:br>
            <a:r>
              <a:rPr lang="en-US" sz="3600" b="1" i="1" dirty="0">
                <a:solidFill>
                  <a:srgbClr val="225A7A"/>
                </a:solidFill>
              </a:rPr>
              <a:t>and your attention!</a:t>
            </a:r>
            <a:endParaRPr lang="en-US" sz="3600" b="1" i="1" dirty="0">
              <a:solidFill>
                <a:srgbClr val="FF0000"/>
              </a:solidFill>
            </a:endParaRPr>
          </a:p>
          <a:p>
            <a:pPr algn="ctr" eaLnBrk="0" hangingPunct="0">
              <a:lnSpc>
                <a:spcPct val="90000"/>
              </a:lnSpc>
              <a:spcBef>
                <a:spcPct val="25000"/>
              </a:spcBef>
              <a:buClr>
                <a:schemeClr val="accent2"/>
              </a:buClr>
              <a:buFont typeface="Wingdings" pitchFamily="2" charset="2"/>
              <a:buNone/>
            </a:pPr>
            <a:r>
              <a:rPr lang="en-US" sz="3600" b="1" i="1" dirty="0">
                <a:solidFill>
                  <a:srgbClr val="FF0000"/>
                </a:solidFill>
              </a:rPr>
              <a:t>Twitter: </a:t>
            </a:r>
            <a:r>
              <a:rPr lang="en-US" sz="3600" b="1" i="1" dirty="0" smtClean="0">
                <a:solidFill>
                  <a:srgbClr val="00B050"/>
                </a:solidFill>
              </a:rPr>
              <a:t>twitter.com/</a:t>
            </a:r>
            <a:r>
              <a:rPr lang="en-US" sz="3600" b="1" i="1" dirty="0" err="1" smtClean="0">
                <a:solidFill>
                  <a:srgbClr val="00B050"/>
                </a:solidFill>
              </a:rPr>
              <a:t>bob_hartwig</a:t>
            </a:r>
            <a:endParaRPr lang="en-US" sz="3600" b="1" i="1" dirty="0" smtClean="0">
              <a:solidFill>
                <a:srgbClr val="00B050"/>
              </a:solidFill>
            </a:endParaRPr>
          </a:p>
          <a:p>
            <a:pPr algn="ctr" eaLnBrk="0" hangingPunct="0">
              <a:lnSpc>
                <a:spcPct val="90000"/>
              </a:lnSpc>
              <a:spcBef>
                <a:spcPct val="25000"/>
              </a:spcBef>
              <a:buClr>
                <a:schemeClr val="accent2"/>
              </a:buClr>
              <a:buFont typeface="Wingdings" pitchFamily="2" charset="2"/>
              <a:buNone/>
            </a:pPr>
            <a:r>
              <a:rPr lang="en-US" sz="3600" b="1" i="1" dirty="0" smtClean="0">
                <a:solidFill>
                  <a:srgbClr val="FF0000"/>
                </a:solidFill>
              </a:rPr>
              <a:t>Download at </a:t>
            </a:r>
            <a:r>
              <a:rPr lang="en-US" sz="3600" b="1" i="1" dirty="0" smtClean="0">
                <a:solidFill>
                  <a:srgbClr val="FF0000"/>
                </a:solidFill>
                <a:hlinkClick r:id="rId3"/>
              </a:rPr>
              <a:t>www.iii.org/presentations</a:t>
            </a:r>
            <a:r>
              <a:rPr lang="en-US" sz="3600" b="1" i="1" dirty="0" smtClean="0">
                <a:solidFill>
                  <a:srgbClr val="00B050"/>
                </a:solidFill>
              </a:rPr>
              <a:t> </a:t>
            </a:r>
            <a:endParaRPr lang="en-US" sz="3600" b="1" i="1" dirty="0">
              <a:solidFill>
                <a:srgbClr val="C00000"/>
              </a:solidFill>
            </a:endParaRPr>
          </a:p>
        </p:txBody>
      </p:sp>
      <p:sp>
        <p:nvSpPr>
          <p:cNvPr id="2077702" name="Rectangle 6"/>
          <p:cNvSpPr>
            <a:spLocks noChangeArrowheads="1"/>
          </p:cNvSpPr>
          <p:nvPr/>
        </p:nvSpPr>
        <p:spPr bwMode="auto">
          <a:xfrm>
            <a:off x="668338" y="1597025"/>
            <a:ext cx="7807325" cy="476250"/>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2"/>
              </a:buClr>
              <a:buFont typeface="Wingdings" pitchFamily="2" charset="2"/>
              <a:buNone/>
              <a:tabLst>
                <a:tab pos="6172200" algn="l"/>
              </a:tabLst>
            </a:pPr>
            <a:r>
              <a:rPr lang="en-US" sz="2800" b="1">
                <a:solidFill>
                  <a:srgbClr val="225A7A"/>
                </a:solidFill>
              </a:rPr>
              <a:t>Insurance Information Institute Online:</a:t>
            </a:r>
          </a:p>
        </p:txBody>
      </p:sp>
      <p:sp>
        <p:nvSpPr>
          <p:cNvPr id="5" name="Date Placeholder 4"/>
          <p:cNvSpPr>
            <a:spLocks noGrp="1"/>
          </p:cNvSpPr>
          <p:nvPr>
            <p:ph type="dt" sz="half" idx="10"/>
          </p:nvPr>
        </p:nvSpPr>
        <p:spPr/>
        <p:txBody>
          <a:bodyPr/>
          <a:lstStyle/>
          <a:p>
            <a:pPr>
              <a:defRPr/>
            </a:pPr>
            <a:r>
              <a:rPr lang="en-US" smtClean="0"/>
              <a:t>12/01/09 - 9pm</a:t>
            </a:r>
            <a:endParaRPr lang="en-US"/>
          </a:p>
        </p:txBody>
      </p:sp>
      <p:sp>
        <p:nvSpPr>
          <p:cNvPr id="6" name="Slide Number Placeholder 5"/>
          <p:cNvSpPr>
            <a:spLocks noGrp="1"/>
          </p:cNvSpPr>
          <p:nvPr>
            <p:ph type="sldNum" sz="quarter" idx="12"/>
          </p:nvPr>
        </p:nvSpPr>
        <p:spPr/>
        <p:txBody>
          <a:bodyPr/>
          <a:lstStyle/>
          <a:p>
            <a:pPr>
              <a:defRPr/>
            </a:pPr>
            <a:fld id="{103D1549-189B-430A-BC2E-B6FA9183E25C}" type="slidenum">
              <a:rPr lang="en-US" smtClean="0"/>
              <a:pPr>
                <a:defRPr/>
              </a:pPr>
              <a:t>45</a:t>
            </a:fld>
            <a:endParaRPr 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77702"/>
                                        </p:tgtEl>
                                        <p:attrNameLst>
                                          <p:attrName>style.visibility</p:attrName>
                                        </p:attrNameLst>
                                      </p:cBhvr>
                                      <p:to>
                                        <p:strVal val="visible"/>
                                      </p:to>
                                    </p:set>
                                    <p:animEffect transition="in" filter="fade">
                                      <p:cBhvr>
                                        <p:cTn id="7" dur="1000"/>
                                        <p:tgtEl>
                                          <p:spTgt spid="2077702"/>
                                        </p:tgtEl>
                                      </p:cBhvr>
                                    </p:animEffect>
                                  </p:childTnLst>
                                </p:cTn>
                              </p:par>
                              <p:par>
                                <p:cTn id="8" presetID="37" presetClass="entr" presetSubtype="0" fill="hold" grpId="0" nodeType="withEffect">
                                  <p:stCondLst>
                                    <p:cond delay="0"/>
                                  </p:stCondLst>
                                  <p:childTnLst>
                                    <p:set>
                                      <p:cBhvr>
                                        <p:cTn id="9" dur="1" fill="hold">
                                          <p:stCondLst>
                                            <p:cond delay="0"/>
                                          </p:stCondLst>
                                        </p:cTn>
                                        <p:tgtEl>
                                          <p:spTgt spid="2077699"/>
                                        </p:tgtEl>
                                        <p:attrNameLst>
                                          <p:attrName>style.visibility</p:attrName>
                                        </p:attrNameLst>
                                      </p:cBhvr>
                                      <p:to>
                                        <p:strVal val="visible"/>
                                      </p:to>
                                    </p:set>
                                    <p:animEffect transition="in" filter="fade">
                                      <p:cBhvr>
                                        <p:cTn id="10" dur="1000"/>
                                        <p:tgtEl>
                                          <p:spTgt spid="2077699"/>
                                        </p:tgtEl>
                                      </p:cBhvr>
                                    </p:animEffect>
                                    <p:anim calcmode="lin" valueType="num">
                                      <p:cBhvr>
                                        <p:cTn id="11" dur="1000" fill="hold"/>
                                        <p:tgtEl>
                                          <p:spTgt spid="2077699"/>
                                        </p:tgtEl>
                                        <p:attrNameLst>
                                          <p:attrName>ppt_x</p:attrName>
                                        </p:attrNameLst>
                                      </p:cBhvr>
                                      <p:tavLst>
                                        <p:tav tm="0">
                                          <p:val>
                                            <p:strVal val="#ppt_x"/>
                                          </p:val>
                                        </p:tav>
                                        <p:tav tm="100000">
                                          <p:val>
                                            <p:strVal val="#ppt_x"/>
                                          </p:val>
                                        </p:tav>
                                      </p:tavLst>
                                    </p:anim>
                                    <p:anim calcmode="lin" valueType="num">
                                      <p:cBhvr>
                                        <p:cTn id="12" dur="900" decel="100000" fill="hold"/>
                                        <p:tgtEl>
                                          <p:spTgt spid="2077699"/>
                                        </p:tgtEl>
                                        <p:attrNameLst>
                                          <p:attrName>ppt_y</p:attrName>
                                        </p:attrNameLst>
                                      </p:cBhvr>
                                      <p:tavLst>
                                        <p:tav tm="0">
                                          <p:val>
                                            <p:strVal val="#ppt_y+1"/>
                                          </p:val>
                                        </p:tav>
                                        <p:tav tm="100000">
                                          <p:val>
                                            <p:strVal val="#ppt_y-.03"/>
                                          </p:val>
                                        </p:tav>
                                      </p:tavLst>
                                    </p:anim>
                                    <p:anim calcmode="lin" valueType="num">
                                      <p:cBhvr>
                                        <p:cTn id="13" dur="100" accel="100000" fill="hold">
                                          <p:stCondLst>
                                            <p:cond delay="900"/>
                                          </p:stCondLst>
                                        </p:cTn>
                                        <p:tgtEl>
                                          <p:spTgt spid="2077699"/>
                                        </p:tgtEl>
                                        <p:attrNameLst>
                                          <p:attrName>ppt_y</p:attrName>
                                        </p:attrNameLst>
                                      </p:cBhvr>
                                      <p:tavLst>
                                        <p:tav tm="0">
                                          <p:val>
                                            <p:strVal val="#ppt_y-.03"/>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077700"/>
                                        </p:tgtEl>
                                        <p:attrNameLst>
                                          <p:attrName>style.visibility</p:attrName>
                                        </p:attrNameLst>
                                      </p:cBhvr>
                                      <p:to>
                                        <p:strVal val="visible"/>
                                      </p:to>
                                    </p:set>
                                    <p:animEffect transition="in" filter="fade">
                                      <p:cBhvr>
                                        <p:cTn id="17" dur="1000"/>
                                        <p:tgtEl>
                                          <p:spTgt spid="2077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7699" grpId="0" animBg="1"/>
      <p:bldP spid="2077700" grpId="0"/>
      <p:bldP spid="2077702"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3250" name="Object 2"/>
          <p:cNvGraphicFramePr>
            <a:graphicFrameLocks noChangeAspect="1"/>
          </p:cNvGraphicFramePr>
          <p:nvPr>
            <p:extLst>
              <p:ext uri="{D42A27DB-BD31-4B8C-83A1-F6EECF244321}">
                <p14:modId xmlns:p14="http://schemas.microsoft.com/office/powerpoint/2010/main" val="3845416553"/>
              </p:ext>
            </p:extLst>
          </p:nvPr>
        </p:nvGraphicFramePr>
        <p:xfrm>
          <a:off x="0" y="1168400"/>
          <a:ext cx="9004300" cy="5727700"/>
        </p:xfrm>
        <a:graphic>
          <a:graphicData uri="http://schemas.openxmlformats.org/presentationml/2006/ole">
            <mc:AlternateContent xmlns:mc="http://schemas.openxmlformats.org/markup-compatibility/2006">
              <mc:Choice xmlns:v="urn:schemas-microsoft-com:vml" Requires="v">
                <p:oleObj spid="_x0000_s28295228" name="Chart" r:id="rId3" imgW="8658401" imgH="5505464" progId="MSGraph.Chart.8">
                  <p:embed followColorScheme="full"/>
                </p:oleObj>
              </mc:Choice>
              <mc:Fallback>
                <p:oleObj name="Chart" r:id="rId3" imgW="8658401" imgH="5505464" progId="MSGraph.Chart.8">
                  <p:embed followColorScheme="full"/>
                  <p:pic>
                    <p:nvPicPr>
                      <p:cNvPr id="0" name=""/>
                      <p:cNvPicPr>
                        <a:picLocks noChangeAspect="1" noChangeArrowheads="1"/>
                      </p:cNvPicPr>
                      <p:nvPr/>
                    </p:nvPicPr>
                    <p:blipFill>
                      <a:blip r:embed="rId4"/>
                      <a:srcRect/>
                      <a:stretch>
                        <a:fillRect/>
                      </a:stretch>
                    </p:blipFill>
                    <p:spPr bwMode="auto">
                      <a:xfrm>
                        <a:off x="0" y="1168400"/>
                        <a:ext cx="9004300" cy="572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3251" name="Rectangle 3"/>
          <p:cNvSpPr>
            <a:spLocks noGrp="1" noChangeArrowheads="1"/>
          </p:cNvSpPr>
          <p:nvPr>
            <p:ph type="title" idx="4294967295"/>
          </p:nvPr>
        </p:nvSpPr>
        <p:spPr>
          <a:xfrm>
            <a:off x="109950" y="0"/>
            <a:ext cx="7608887" cy="965200"/>
          </a:xfrm>
        </p:spPr>
        <p:txBody>
          <a:bodyPr lIns="92075" tIns="46038" rIns="92075" bIns="46038" anchor="b"/>
          <a:lstStyle/>
          <a:p>
            <a:pPr>
              <a:lnSpc>
                <a:spcPct val="85000"/>
              </a:lnSpc>
            </a:pPr>
            <a:r>
              <a:rPr lang="en-US" dirty="0" smtClean="0"/>
              <a:t>WC Net Combined Ratios: Private Carriers vs. State Funds, 2000 – 2014p</a:t>
            </a:r>
            <a:endParaRPr lang="en-US" sz="2100" dirty="0" smtClean="0"/>
          </a:p>
        </p:txBody>
      </p:sp>
      <p:sp>
        <p:nvSpPr>
          <p:cNvPr id="6487045" name="Text Box 5"/>
          <p:cNvSpPr txBox="1">
            <a:spLocks noChangeArrowheads="1"/>
          </p:cNvSpPr>
          <p:nvPr/>
        </p:nvSpPr>
        <p:spPr bwMode="auto">
          <a:xfrm rot="10800000">
            <a:off x="8353425" y="1905000"/>
            <a:ext cx="428625" cy="1066800"/>
          </a:xfrm>
          <a:prstGeom prst="rect">
            <a:avLst/>
          </a:prstGeom>
          <a:noFill/>
          <a:ln w="9525">
            <a:noFill/>
            <a:miter lim="800000"/>
            <a:headEnd/>
            <a:tailEnd/>
          </a:ln>
        </p:spPr>
        <p:txBody>
          <a:bodyPr rot="10800000" vert="eaVert" lIns="92075" tIns="46038" rIns="92075" bIns="46038">
            <a:spAutoFit/>
          </a:bodyPr>
          <a:lstStyle/>
          <a:p>
            <a:pPr algn="ctr" eaLnBrk="0" hangingPunct="0">
              <a:spcBef>
                <a:spcPct val="50000"/>
              </a:spcBef>
              <a:buClr>
                <a:srgbClr val="FF3300"/>
              </a:buClr>
              <a:buFont typeface="Wingdings" pitchFamily="2" charset="2"/>
              <a:buNone/>
            </a:pPr>
            <a:endParaRPr lang="en-US" sz="1600" b="1">
              <a:latin typeface="Times New Roman" pitchFamily="18" charset="0"/>
            </a:endParaRPr>
          </a:p>
        </p:txBody>
      </p:sp>
      <p:sp>
        <p:nvSpPr>
          <p:cNvPr id="7" name="AutoShape 7"/>
          <p:cNvSpPr>
            <a:spLocks noChangeArrowheads="1"/>
          </p:cNvSpPr>
          <p:nvPr/>
        </p:nvSpPr>
        <p:spPr bwMode="blackWhite">
          <a:xfrm>
            <a:off x="1739387" y="1497012"/>
            <a:ext cx="3075500" cy="1235484"/>
          </a:xfrm>
          <a:prstGeom prst="wedgeRectCallout">
            <a:avLst>
              <a:gd name="adj1" fmla="val 68896"/>
              <a:gd name="adj2" fmla="val 49870"/>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600" b="1" u="sng" dirty="0" smtClean="0">
                <a:solidFill>
                  <a:schemeClr val="bg1"/>
                </a:solidFill>
              </a:rPr>
              <a:t>Average: 2000-2014p</a:t>
            </a:r>
          </a:p>
          <a:p>
            <a:pPr algn="ctr" eaLnBrk="0" hangingPunct="0">
              <a:lnSpc>
                <a:spcPct val="90000"/>
              </a:lnSpc>
              <a:spcBef>
                <a:spcPct val="50000"/>
              </a:spcBef>
              <a:buClr>
                <a:schemeClr val="bg1"/>
              </a:buClr>
              <a:buFont typeface="Wingdings" pitchFamily="2" charset="2"/>
              <a:buNone/>
              <a:defRPr/>
            </a:pPr>
            <a:r>
              <a:rPr lang="en-US" sz="1600" b="1" dirty="0" smtClean="0">
                <a:solidFill>
                  <a:schemeClr val="bg1"/>
                </a:solidFill>
              </a:rPr>
              <a:t>Private Carriers: 107.7</a:t>
            </a:r>
          </a:p>
          <a:p>
            <a:pPr algn="ctr" eaLnBrk="0" hangingPunct="0">
              <a:lnSpc>
                <a:spcPct val="90000"/>
              </a:lnSpc>
              <a:spcBef>
                <a:spcPct val="50000"/>
              </a:spcBef>
              <a:buClr>
                <a:schemeClr val="bg1"/>
              </a:buClr>
              <a:buFont typeface="Wingdings" pitchFamily="2" charset="2"/>
              <a:buNone/>
              <a:defRPr/>
            </a:pPr>
            <a:r>
              <a:rPr lang="en-US" sz="1600" b="1" dirty="0" smtClean="0">
                <a:solidFill>
                  <a:schemeClr val="bg1"/>
                </a:solidFill>
              </a:rPr>
              <a:t>State Funds: 118.2</a:t>
            </a:r>
            <a:endParaRPr lang="en-US" sz="1600" b="1" dirty="0">
              <a:solidFill>
                <a:schemeClr val="bg1"/>
              </a:solidFill>
            </a:endParaRPr>
          </a:p>
        </p:txBody>
      </p:sp>
      <p:sp>
        <p:nvSpPr>
          <p:cNvPr id="8" name="Rectangle 4"/>
          <p:cNvSpPr>
            <a:spLocks noChangeArrowheads="1"/>
          </p:cNvSpPr>
          <p:nvPr/>
        </p:nvSpPr>
        <p:spPr bwMode="auto">
          <a:xfrm>
            <a:off x="-147918" y="6431729"/>
            <a:ext cx="9090212" cy="426271"/>
          </a:xfrm>
          <a:prstGeom prst="rect">
            <a:avLst/>
          </a:prstGeom>
          <a:noFill/>
          <a:ln w="9525">
            <a:noFill/>
            <a:miter lim="800000"/>
            <a:headEnd/>
            <a:tailEnd/>
          </a:ln>
        </p:spPr>
        <p:txBody>
          <a:bodyPr wrap="square"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
            </a:r>
            <a:br>
              <a:rPr lang="en-US" sz="1100" dirty="0"/>
            </a:br>
            <a:r>
              <a:rPr lang="en-US" sz="1100" dirty="0"/>
              <a:t>Source: </a:t>
            </a:r>
            <a:r>
              <a:rPr lang="en-US" sz="1100" dirty="0" smtClean="0"/>
              <a:t>NCCI (2015 Regulatory and Legislative Trends Workshop, May 14, 2015); Insurance Information Institute.  </a:t>
            </a:r>
            <a:endParaRPr lang="en-US" sz="1100" dirty="0"/>
          </a:p>
        </p:txBody>
      </p:sp>
    </p:spTree>
    <p:extLst>
      <p:ext uri="{BB962C8B-B14F-4D97-AF65-F5344CB8AC3E}">
        <p14:creationId xmlns:p14="http://schemas.microsoft.com/office/powerpoint/2010/main" val="2788680808"/>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nodePh="1">
                                  <p:stCondLst>
                                    <p:cond delay="0"/>
                                  </p:stCondLst>
                                  <p:endCondLst>
                                    <p:cond evt="begin" delay="0">
                                      <p:tn val="5"/>
                                    </p:cond>
                                  </p:endCondLst>
                                  <p:childTnLst>
                                    <p:set>
                                      <p:cBhvr>
                                        <p:cTn id="6" dur="1" fill="hold">
                                          <p:stCondLst>
                                            <p:cond delay="0"/>
                                          </p:stCondLst>
                                        </p:cTn>
                                        <p:tgtEl>
                                          <p:spTgt spid="6487045"/>
                                        </p:tgtEl>
                                        <p:attrNameLst>
                                          <p:attrName>style.visibility</p:attrName>
                                        </p:attrNameLst>
                                      </p:cBhvr>
                                      <p:to>
                                        <p:strVal val="visible"/>
                                      </p:to>
                                    </p:set>
                                    <p:anim calcmode="lin" valueType="num">
                                      <p:cBhvr additive="base">
                                        <p:cTn id="7" dur="500" fill="hold"/>
                                        <p:tgtEl>
                                          <p:spTgt spid="6487045"/>
                                        </p:tgtEl>
                                        <p:attrNameLst>
                                          <p:attrName>ppt_x</p:attrName>
                                        </p:attrNameLst>
                                      </p:cBhvr>
                                      <p:tavLst>
                                        <p:tav tm="0">
                                          <p:val>
                                            <p:strVal val="0-#ppt_w/2"/>
                                          </p:val>
                                        </p:tav>
                                        <p:tav tm="100000">
                                          <p:val>
                                            <p:strVal val="#ppt_x"/>
                                          </p:val>
                                        </p:tav>
                                      </p:tavLst>
                                    </p:anim>
                                    <p:anim calcmode="lin" valueType="num">
                                      <p:cBhvr additive="base">
                                        <p:cTn id="8" dur="500" fill="hold"/>
                                        <p:tgtEl>
                                          <p:spTgt spid="648704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p:stCondLst>
                                    <p:cond delay="70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87045" grpId="0" autoUpdateAnimBg="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08962" name="Object 2"/>
          <p:cNvGraphicFramePr>
            <a:graphicFrameLocks noGrp="1" noChangeAspect="1"/>
          </p:cNvGraphicFramePr>
          <p:nvPr>
            <p:ph type="chart" idx="1"/>
            <p:extLst>
              <p:ext uri="{D42A27DB-BD31-4B8C-83A1-F6EECF244321}">
                <p14:modId xmlns:p14="http://schemas.microsoft.com/office/powerpoint/2010/main" val="1874884597"/>
              </p:ext>
            </p:extLst>
          </p:nvPr>
        </p:nvGraphicFramePr>
        <p:xfrm>
          <a:off x="85725" y="1483695"/>
          <a:ext cx="8756650" cy="4584305"/>
        </p:xfrm>
        <a:graphic>
          <a:graphicData uri="http://schemas.openxmlformats.org/presentationml/2006/ole">
            <mc:AlternateContent xmlns:mc="http://schemas.openxmlformats.org/markup-compatibility/2006">
              <mc:Choice xmlns:v="urn:schemas-microsoft-com:vml" Requires="v">
                <p:oleObj spid="_x0000_s28302377" name="Chart" r:id="rId3" imgW="8353392" imgH="4667098" progId="MSGraph.Chart.8">
                  <p:embed followColorScheme="full"/>
                </p:oleObj>
              </mc:Choice>
              <mc:Fallback>
                <p:oleObj name="Chart" r:id="rId3" imgW="8353392" imgH="4667098" progId="MSGraph.Chart.8">
                  <p:embed followColorScheme="full"/>
                  <p:pic>
                    <p:nvPicPr>
                      <p:cNvPr id="0" name=""/>
                      <p:cNvPicPr>
                        <a:picLocks noChangeAspect="1" noChangeArrowheads="1"/>
                      </p:cNvPicPr>
                      <p:nvPr/>
                    </p:nvPicPr>
                    <p:blipFill>
                      <a:blip r:embed="rId4"/>
                      <a:srcRect/>
                      <a:stretch>
                        <a:fillRect/>
                      </a:stretch>
                    </p:blipFill>
                    <p:spPr bwMode="auto">
                      <a:xfrm>
                        <a:off x="85725" y="1483695"/>
                        <a:ext cx="8756650" cy="4584305"/>
                      </a:xfrm>
                      <a:prstGeom prst="rect">
                        <a:avLst/>
                      </a:prstGeom>
                      <a:noFill/>
                      <a:extLst/>
                    </p:spPr>
                  </p:pic>
                </p:oleObj>
              </mc:Fallback>
            </mc:AlternateContent>
          </a:graphicData>
        </a:graphic>
      </p:graphicFrame>
      <p:sp>
        <p:nvSpPr>
          <p:cNvPr id="7208963" name="Text Box 3"/>
          <p:cNvSpPr txBox="1">
            <a:spLocks noChangeArrowheads="1"/>
          </p:cNvSpPr>
          <p:nvPr/>
        </p:nvSpPr>
        <p:spPr bwMode="auto">
          <a:xfrm>
            <a:off x="85725" y="5825104"/>
            <a:ext cx="8913812" cy="1015663"/>
          </a:xfrm>
          <a:prstGeom prst="rect">
            <a:avLst/>
          </a:prstGeom>
          <a:noFill/>
          <a:ln w="9525">
            <a:noFill/>
            <a:miter lim="800000"/>
            <a:headEnd/>
            <a:tailEnd/>
          </a:ln>
          <a:effectLst/>
        </p:spPr>
        <p:txBody>
          <a:bodyPr>
            <a:spAutoFit/>
          </a:bodyPr>
          <a:lstStyle/>
          <a:p>
            <a:pPr eaLnBrk="1" hangingPunct="1">
              <a:buClrTx/>
              <a:buFontTx/>
              <a:buNone/>
            </a:pPr>
            <a:r>
              <a:rPr lang="en-US" sz="1200" dirty="0" smtClean="0"/>
              <a:t>Source</a:t>
            </a:r>
            <a:r>
              <a:rPr lang="en-US" sz="1200" dirty="0"/>
              <a:t>: </a:t>
            </a:r>
            <a:r>
              <a:rPr lang="en-US" sz="1200" dirty="0" smtClean="0"/>
              <a:t>NCCI analysis based on Annual Statement data.</a:t>
            </a:r>
          </a:p>
          <a:p>
            <a:pPr eaLnBrk="1" hangingPunct="1">
              <a:buClrTx/>
              <a:buFontTx/>
              <a:buNone/>
            </a:pPr>
            <a:r>
              <a:rPr lang="en-US" sz="1200" dirty="0" smtClean="0"/>
              <a:t>Investment Gain Equals 1.00 minus (Combined Ratio less Investment Gains on Insurance Transactions and Other Income).</a:t>
            </a:r>
          </a:p>
          <a:p>
            <a:pPr eaLnBrk="1" hangingPunct="1">
              <a:buClrTx/>
              <a:buFontTx/>
              <a:buNone/>
            </a:pPr>
            <a:r>
              <a:rPr lang="en-US" sz="1200" dirty="0" smtClean="0"/>
              <a:t>Averages reflect the following adjustments: 1990-91: adjusted to include realized capital gains to be consistent with 1992 and subsequent years; **2013: adjusted to exclude a material realized gain resulting from a single company transaction that involved corporate restructuring. Excluding the adjustment the operating gain is 17.7%. </a:t>
            </a:r>
            <a:endParaRPr lang="en-US" sz="1200" dirty="0"/>
          </a:p>
        </p:txBody>
      </p:sp>
      <p:sp>
        <p:nvSpPr>
          <p:cNvPr id="5" name="AutoShape 13"/>
          <p:cNvSpPr>
            <a:spLocks noChangeArrowheads="1"/>
          </p:cNvSpPr>
          <p:nvPr/>
        </p:nvSpPr>
        <p:spPr bwMode="blackWhite">
          <a:xfrm>
            <a:off x="3497076" y="1503228"/>
            <a:ext cx="1732150" cy="854210"/>
          </a:xfrm>
          <a:prstGeom prst="wedgeRectCallout">
            <a:avLst>
              <a:gd name="adj1" fmla="val -16828"/>
              <a:gd name="adj2" fmla="val 193773"/>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smtClean="0">
                <a:solidFill>
                  <a:schemeClr val="bg1"/>
                </a:solidFill>
              </a:rPr>
              <a:t>Average (1994-2014p): 5.9%</a:t>
            </a:r>
            <a:endParaRPr lang="en-US" b="1" dirty="0">
              <a:solidFill>
                <a:schemeClr val="bg1"/>
              </a:solidFill>
            </a:endParaRPr>
          </a:p>
        </p:txBody>
      </p:sp>
      <p:sp>
        <p:nvSpPr>
          <p:cNvPr id="6" name="Date Placeholder 5"/>
          <p:cNvSpPr>
            <a:spLocks noGrp="1"/>
          </p:cNvSpPr>
          <p:nvPr>
            <p:ph type="dt" sz="half" idx="10"/>
          </p:nvPr>
        </p:nvSpPr>
        <p:spPr/>
        <p:txBody>
          <a:bodyPr/>
          <a:lstStyle/>
          <a:p>
            <a:pPr>
              <a:defRPr/>
            </a:pPr>
            <a:r>
              <a:rPr lang="en-US" smtClean="0"/>
              <a:t>12/01/09 - 9pm</a:t>
            </a:r>
            <a:endParaRPr lang="en-US"/>
          </a:p>
        </p:txBody>
      </p:sp>
      <p:sp>
        <p:nvSpPr>
          <p:cNvPr id="7" name="Slide Number Placeholder 6"/>
          <p:cNvSpPr>
            <a:spLocks noGrp="1"/>
          </p:cNvSpPr>
          <p:nvPr>
            <p:ph type="sldNum" sz="quarter" idx="12"/>
          </p:nvPr>
        </p:nvSpPr>
        <p:spPr/>
        <p:txBody>
          <a:bodyPr/>
          <a:lstStyle/>
          <a:p>
            <a:pPr>
              <a:defRPr/>
            </a:pPr>
            <a:fld id="{213DCD5A-272D-460F-810D-8B44844B5B0F}" type="slidenum">
              <a:rPr lang="en-US" smtClean="0"/>
              <a:pPr>
                <a:defRPr/>
              </a:pPr>
              <a:t>6</a:t>
            </a:fld>
            <a:endParaRPr lang="en-US"/>
          </a:p>
        </p:txBody>
      </p:sp>
      <p:sp>
        <p:nvSpPr>
          <p:cNvPr id="9" name="Rectangle 2"/>
          <p:cNvSpPr txBox="1">
            <a:spLocks noChangeArrowheads="1"/>
          </p:cNvSpPr>
          <p:nvPr/>
        </p:nvSpPr>
        <p:spPr bwMode="black">
          <a:xfrm>
            <a:off x="206375" y="103851"/>
            <a:ext cx="7400925" cy="860425"/>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a:lstStyle>
          <a:p>
            <a:r>
              <a:rPr lang="en-US" kern="0" dirty="0" smtClean="0"/>
              <a:t>WC Pretax Operating Gain</a:t>
            </a:r>
            <a:endParaRPr lang="en-US" kern="0" baseline="30000" dirty="0" smtClean="0"/>
          </a:p>
        </p:txBody>
      </p:sp>
      <p:sp>
        <p:nvSpPr>
          <p:cNvPr id="10" name="Rectangle 6"/>
          <p:cNvSpPr>
            <a:spLocks noChangeArrowheads="1"/>
          </p:cNvSpPr>
          <p:nvPr/>
        </p:nvSpPr>
        <p:spPr bwMode="black">
          <a:xfrm>
            <a:off x="282577" y="1098335"/>
            <a:ext cx="8221662" cy="249299"/>
          </a:xfrm>
          <a:prstGeom prst="rect">
            <a:avLst/>
          </a:prstGeom>
          <a:noFill/>
          <a:ln w="9525" algn="ctr">
            <a:noFill/>
            <a:miter lim="800000"/>
            <a:headEnd/>
            <a:tailEnd/>
          </a:ln>
        </p:spPr>
        <p:txBody>
          <a:bodyPr lIns="0" tIns="0" rIns="0" bIns="0">
            <a:spAutoFit/>
          </a:bodyPr>
          <a:lstStyle/>
          <a:p>
            <a:pPr algn="ctr" defTabSz="114300" eaLnBrk="0" hangingPunct="0">
              <a:lnSpc>
                <a:spcPct val="90000"/>
              </a:lnSpc>
              <a:spcBef>
                <a:spcPct val="20000"/>
              </a:spcBef>
            </a:pPr>
            <a:r>
              <a:rPr lang="en-US" b="1" dirty="0" smtClean="0">
                <a:solidFill>
                  <a:srgbClr val="225A7A"/>
                </a:solidFill>
              </a:rPr>
              <a:t>PRIVATE CARRIERS</a:t>
            </a:r>
            <a:endParaRPr lang="en-US" b="1" dirty="0">
              <a:solidFill>
                <a:srgbClr val="225A7A"/>
              </a:solidFill>
            </a:endParaRPr>
          </a:p>
        </p:txBody>
      </p:sp>
      <p:sp>
        <p:nvSpPr>
          <p:cNvPr id="14" name="Rectangle 6"/>
          <p:cNvSpPr>
            <a:spLocks noChangeArrowheads="1"/>
          </p:cNvSpPr>
          <p:nvPr/>
        </p:nvSpPr>
        <p:spPr bwMode="black">
          <a:xfrm>
            <a:off x="-218679" y="1328101"/>
            <a:ext cx="1961357" cy="221599"/>
          </a:xfrm>
          <a:prstGeom prst="rect">
            <a:avLst/>
          </a:prstGeom>
          <a:noFill/>
          <a:ln w="9525" algn="ctr">
            <a:noFill/>
            <a:miter lim="800000"/>
            <a:headEnd/>
            <a:tailEnd/>
          </a:ln>
        </p:spPr>
        <p:txBody>
          <a:bodyPr wrap="square" lIns="0" tIns="0" rIns="0" bIns="0">
            <a:spAutoFit/>
          </a:bodyPr>
          <a:lstStyle/>
          <a:p>
            <a:pPr algn="ctr" defTabSz="114300" eaLnBrk="0" hangingPunct="0">
              <a:lnSpc>
                <a:spcPct val="90000"/>
              </a:lnSpc>
              <a:spcBef>
                <a:spcPct val="20000"/>
              </a:spcBef>
            </a:pPr>
            <a:r>
              <a:rPr lang="en-US" sz="1600" b="1" dirty="0" smtClean="0">
                <a:solidFill>
                  <a:srgbClr val="225A7A"/>
                </a:solidFill>
              </a:rPr>
              <a:t>PERCENT</a:t>
            </a:r>
            <a:endParaRPr lang="en-US" sz="1600" b="1" dirty="0">
              <a:solidFill>
                <a:srgbClr val="225A7A"/>
              </a:solidFill>
            </a:endParaRPr>
          </a:p>
        </p:txBody>
      </p:sp>
      <p:cxnSp>
        <p:nvCxnSpPr>
          <p:cNvPr id="8" name="Straight Connector 7"/>
          <p:cNvCxnSpPr/>
          <p:nvPr/>
        </p:nvCxnSpPr>
        <p:spPr>
          <a:xfrm>
            <a:off x="842964" y="3643318"/>
            <a:ext cx="7661275" cy="14282"/>
          </a:xfrm>
          <a:prstGeom prst="line">
            <a:avLst/>
          </a:prstGeom>
          <a:ln>
            <a:prstDash val="dash"/>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788974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08962" name="Object 2"/>
          <p:cNvGraphicFramePr>
            <a:graphicFrameLocks noGrp="1" noChangeAspect="1"/>
          </p:cNvGraphicFramePr>
          <p:nvPr>
            <p:ph type="chart" idx="1"/>
            <p:extLst>
              <p:ext uri="{D42A27DB-BD31-4B8C-83A1-F6EECF244321}">
                <p14:modId xmlns:p14="http://schemas.microsoft.com/office/powerpoint/2010/main" val="3858344248"/>
              </p:ext>
            </p:extLst>
          </p:nvPr>
        </p:nvGraphicFramePr>
        <p:xfrm>
          <a:off x="260350" y="1330508"/>
          <a:ext cx="8756650" cy="4892675"/>
        </p:xfrm>
        <a:graphic>
          <a:graphicData uri="http://schemas.openxmlformats.org/presentationml/2006/ole">
            <mc:AlternateContent xmlns:mc="http://schemas.openxmlformats.org/markup-compatibility/2006">
              <mc:Choice xmlns:v="urn:schemas-microsoft-com:vml" Requires="v">
                <p:oleObj spid="_x0000_s28296248" name="Chart" r:id="rId3" imgW="8353392" imgH="4667098" progId="MSGraph.Chart.8">
                  <p:embed followColorScheme="full"/>
                </p:oleObj>
              </mc:Choice>
              <mc:Fallback>
                <p:oleObj name="Chart" r:id="rId3" imgW="8353392" imgH="4667098" progId="MSGraph.Chart.8">
                  <p:embed followColorScheme="full"/>
                  <p:pic>
                    <p:nvPicPr>
                      <p:cNvPr id="0" name=""/>
                      <p:cNvPicPr>
                        <a:picLocks noChangeAspect="1" noChangeArrowheads="1"/>
                      </p:cNvPicPr>
                      <p:nvPr/>
                    </p:nvPicPr>
                    <p:blipFill>
                      <a:blip r:embed="rId4"/>
                      <a:srcRect/>
                      <a:stretch>
                        <a:fillRect/>
                      </a:stretch>
                    </p:blipFill>
                    <p:spPr bwMode="auto">
                      <a:xfrm>
                        <a:off x="260350" y="1330508"/>
                        <a:ext cx="8756650" cy="4892675"/>
                      </a:xfrm>
                      <a:prstGeom prst="rect">
                        <a:avLst/>
                      </a:prstGeom>
                      <a:noFill/>
                      <a:extLst/>
                    </p:spPr>
                  </p:pic>
                </p:oleObj>
              </mc:Fallback>
            </mc:AlternateContent>
          </a:graphicData>
        </a:graphic>
      </p:graphicFrame>
      <p:sp>
        <p:nvSpPr>
          <p:cNvPr id="7208963" name="Text Box 3"/>
          <p:cNvSpPr txBox="1">
            <a:spLocks noChangeArrowheads="1"/>
          </p:cNvSpPr>
          <p:nvPr/>
        </p:nvSpPr>
        <p:spPr bwMode="auto">
          <a:xfrm>
            <a:off x="71438" y="6319539"/>
            <a:ext cx="8913812" cy="461665"/>
          </a:xfrm>
          <a:prstGeom prst="rect">
            <a:avLst/>
          </a:prstGeom>
          <a:noFill/>
          <a:ln w="9525">
            <a:noFill/>
            <a:miter lim="800000"/>
            <a:headEnd/>
            <a:tailEnd/>
          </a:ln>
          <a:effectLst/>
        </p:spPr>
        <p:txBody>
          <a:bodyPr>
            <a:spAutoFit/>
          </a:bodyPr>
          <a:lstStyle/>
          <a:p>
            <a:pPr eaLnBrk="1" hangingPunct="1">
              <a:buClrTx/>
              <a:buFontTx/>
              <a:buNone/>
            </a:pPr>
            <a:r>
              <a:rPr lang="en-US" sz="1200" dirty="0" smtClean="0"/>
              <a:t>Source</a:t>
            </a:r>
            <a:r>
              <a:rPr lang="en-US" sz="1200" dirty="0"/>
              <a:t>: </a:t>
            </a:r>
            <a:r>
              <a:rPr lang="en-US" sz="1200" dirty="0" smtClean="0"/>
              <a:t>NCCI analysis based on Annual Statement data.  </a:t>
            </a:r>
          </a:p>
          <a:p>
            <a:pPr eaLnBrk="1" hangingPunct="1">
              <a:buClrTx/>
              <a:buFontTx/>
              <a:buNone/>
            </a:pPr>
            <a:r>
              <a:rPr lang="en-US" sz="1200" dirty="0" smtClean="0"/>
              <a:t>Considers all reserve discounts as deficiencies.</a:t>
            </a:r>
            <a:endParaRPr lang="en-US" sz="1200" dirty="0"/>
          </a:p>
        </p:txBody>
      </p:sp>
      <p:sp>
        <p:nvSpPr>
          <p:cNvPr id="5" name="AutoShape 13"/>
          <p:cNvSpPr>
            <a:spLocks noChangeArrowheads="1"/>
          </p:cNvSpPr>
          <p:nvPr/>
        </p:nvSpPr>
        <p:spPr bwMode="blackWhite">
          <a:xfrm>
            <a:off x="5715001" y="1312608"/>
            <a:ext cx="2635623" cy="716218"/>
          </a:xfrm>
          <a:prstGeom prst="wedgeRectCallout">
            <a:avLst>
              <a:gd name="adj1" fmla="val 36462"/>
              <a:gd name="adj2" fmla="val 48716"/>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b="1" dirty="0" smtClean="0">
                <a:solidFill>
                  <a:schemeClr val="bg1"/>
                </a:solidFill>
              </a:rPr>
              <a:t>2014 Tabular Discount Is $4.6 Billion</a:t>
            </a:r>
            <a:endParaRPr lang="en-US" b="1" dirty="0">
              <a:solidFill>
                <a:schemeClr val="bg1"/>
              </a:solidFill>
            </a:endParaRPr>
          </a:p>
        </p:txBody>
      </p:sp>
      <p:sp>
        <p:nvSpPr>
          <p:cNvPr id="6" name="Date Placeholder 5"/>
          <p:cNvSpPr>
            <a:spLocks noGrp="1"/>
          </p:cNvSpPr>
          <p:nvPr>
            <p:ph type="dt" sz="half" idx="10"/>
          </p:nvPr>
        </p:nvSpPr>
        <p:spPr/>
        <p:txBody>
          <a:bodyPr/>
          <a:lstStyle/>
          <a:p>
            <a:pPr>
              <a:defRPr/>
            </a:pPr>
            <a:r>
              <a:rPr lang="en-US" smtClean="0"/>
              <a:t>12/01/09 - 9pm</a:t>
            </a:r>
            <a:endParaRPr lang="en-US"/>
          </a:p>
        </p:txBody>
      </p:sp>
      <p:sp>
        <p:nvSpPr>
          <p:cNvPr id="7" name="Slide Number Placeholder 6"/>
          <p:cNvSpPr>
            <a:spLocks noGrp="1"/>
          </p:cNvSpPr>
          <p:nvPr>
            <p:ph type="sldNum" sz="quarter" idx="12"/>
          </p:nvPr>
        </p:nvSpPr>
        <p:spPr/>
        <p:txBody>
          <a:bodyPr/>
          <a:lstStyle/>
          <a:p>
            <a:pPr>
              <a:defRPr/>
            </a:pPr>
            <a:fld id="{213DCD5A-272D-460F-810D-8B44844B5B0F}" type="slidenum">
              <a:rPr lang="en-US" smtClean="0"/>
              <a:pPr>
                <a:defRPr/>
              </a:pPr>
              <a:t>7</a:t>
            </a:fld>
            <a:endParaRPr lang="en-US"/>
          </a:p>
        </p:txBody>
      </p:sp>
      <p:sp>
        <p:nvSpPr>
          <p:cNvPr id="9" name="Rectangle 2"/>
          <p:cNvSpPr txBox="1">
            <a:spLocks noChangeArrowheads="1"/>
          </p:cNvSpPr>
          <p:nvPr/>
        </p:nvSpPr>
        <p:spPr bwMode="black">
          <a:xfrm>
            <a:off x="206375" y="103851"/>
            <a:ext cx="7400925" cy="860425"/>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a:lstStyle>
          <a:p>
            <a:r>
              <a:rPr lang="en-US" kern="0" dirty="0" smtClean="0"/>
              <a:t>Workers Compensation Loss and LAE Net Reserve Deficiencies, 1995 - 2014</a:t>
            </a:r>
            <a:endParaRPr lang="en-US" kern="0" baseline="30000" dirty="0" smtClean="0"/>
          </a:p>
        </p:txBody>
      </p:sp>
      <p:sp>
        <p:nvSpPr>
          <p:cNvPr id="10" name="Rectangle 6"/>
          <p:cNvSpPr>
            <a:spLocks noChangeArrowheads="1"/>
          </p:cNvSpPr>
          <p:nvPr/>
        </p:nvSpPr>
        <p:spPr bwMode="black">
          <a:xfrm>
            <a:off x="192462" y="1083048"/>
            <a:ext cx="8221662" cy="220663"/>
          </a:xfrm>
          <a:prstGeom prst="rect">
            <a:avLst/>
          </a:prstGeom>
          <a:noFill/>
          <a:ln w="9525" algn="ctr">
            <a:noFill/>
            <a:miter lim="800000"/>
            <a:headEnd/>
            <a:tailEnd/>
          </a:ln>
        </p:spPr>
        <p:txBody>
          <a:bodyPr lIns="0" tIns="0" rIns="0" bIns="0">
            <a:spAutoFit/>
          </a:bodyPr>
          <a:lstStyle/>
          <a:p>
            <a:pPr algn="ctr" defTabSz="114300" eaLnBrk="0" hangingPunct="0">
              <a:lnSpc>
                <a:spcPct val="90000"/>
              </a:lnSpc>
              <a:spcBef>
                <a:spcPct val="20000"/>
              </a:spcBef>
            </a:pPr>
            <a:r>
              <a:rPr lang="en-US" sz="1600" b="1" dirty="0" smtClean="0">
                <a:solidFill>
                  <a:srgbClr val="225A7A"/>
                </a:solidFill>
              </a:rPr>
              <a:t>PRIVATE CARRIERS</a:t>
            </a:r>
            <a:endParaRPr lang="en-US" sz="1600" b="1" dirty="0">
              <a:solidFill>
                <a:srgbClr val="225A7A"/>
              </a:solidFill>
            </a:endParaRPr>
          </a:p>
        </p:txBody>
      </p:sp>
      <p:sp>
        <p:nvSpPr>
          <p:cNvPr id="3" name="TextBox 2"/>
          <p:cNvSpPr txBox="1"/>
          <p:nvPr/>
        </p:nvSpPr>
        <p:spPr>
          <a:xfrm>
            <a:off x="3143250" y="1543050"/>
            <a:ext cx="685800" cy="369332"/>
          </a:xfrm>
          <a:prstGeom prst="rect">
            <a:avLst/>
          </a:prstGeom>
          <a:noFill/>
        </p:spPr>
        <p:txBody>
          <a:bodyPr wrap="square" rtlCol="0">
            <a:spAutoFit/>
          </a:bodyPr>
          <a:lstStyle/>
          <a:p>
            <a:pPr algn="ctr"/>
            <a:r>
              <a:rPr lang="en-US" b="1" dirty="0" smtClean="0"/>
              <a:t>33%</a:t>
            </a:r>
            <a:endParaRPr lang="en-US" b="1" dirty="0"/>
          </a:p>
        </p:txBody>
      </p:sp>
      <p:sp>
        <p:nvSpPr>
          <p:cNvPr id="12" name="TextBox 11"/>
          <p:cNvSpPr txBox="1"/>
          <p:nvPr/>
        </p:nvSpPr>
        <p:spPr>
          <a:xfrm>
            <a:off x="8007724" y="3216223"/>
            <a:ext cx="685800" cy="369332"/>
          </a:xfrm>
          <a:prstGeom prst="rect">
            <a:avLst/>
          </a:prstGeom>
          <a:noFill/>
        </p:spPr>
        <p:txBody>
          <a:bodyPr wrap="square" rtlCol="0">
            <a:spAutoFit/>
          </a:bodyPr>
          <a:lstStyle/>
          <a:p>
            <a:pPr algn="ctr"/>
            <a:r>
              <a:rPr lang="en-US" b="1" dirty="0"/>
              <a:t>8</a:t>
            </a:r>
            <a:r>
              <a:rPr lang="en-US" b="1" dirty="0" smtClean="0"/>
              <a:t>%</a:t>
            </a:r>
            <a:endParaRPr lang="en-US" b="1" dirty="0"/>
          </a:p>
        </p:txBody>
      </p:sp>
      <p:sp>
        <p:nvSpPr>
          <p:cNvPr id="4" name="TextBox 3"/>
          <p:cNvSpPr txBox="1"/>
          <p:nvPr/>
        </p:nvSpPr>
        <p:spPr>
          <a:xfrm>
            <a:off x="4972050" y="2260335"/>
            <a:ext cx="1917887" cy="923330"/>
          </a:xfrm>
          <a:prstGeom prst="rect">
            <a:avLst/>
          </a:prstGeom>
          <a:noFill/>
          <a:ln>
            <a:solidFill>
              <a:srgbClr val="C00000"/>
            </a:solidFill>
          </a:ln>
        </p:spPr>
        <p:txBody>
          <a:bodyPr wrap="square" rtlCol="0">
            <a:spAutoFit/>
          </a:bodyPr>
          <a:lstStyle/>
          <a:p>
            <a:pPr algn="ctr"/>
            <a:r>
              <a:rPr lang="en-US" b="1" dirty="0" smtClean="0"/>
              <a:t>Percent of CY Total Reserves As Reported</a:t>
            </a:r>
            <a:endParaRPr lang="en-US" b="1" dirty="0"/>
          </a:p>
        </p:txBody>
      </p:sp>
      <p:cxnSp>
        <p:nvCxnSpPr>
          <p:cNvPr id="11" name="Straight Arrow Connector 10"/>
          <p:cNvCxnSpPr/>
          <p:nvPr/>
        </p:nvCxnSpPr>
        <p:spPr>
          <a:xfrm flipH="1" flipV="1">
            <a:off x="3829050" y="1912382"/>
            <a:ext cx="1128716" cy="8022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889937" y="2714626"/>
            <a:ext cx="1117787" cy="5015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6"/>
          <p:cNvSpPr>
            <a:spLocks noChangeArrowheads="1"/>
          </p:cNvSpPr>
          <p:nvPr/>
        </p:nvSpPr>
        <p:spPr bwMode="black">
          <a:xfrm>
            <a:off x="92075" y="1216382"/>
            <a:ext cx="1339056" cy="221599"/>
          </a:xfrm>
          <a:prstGeom prst="rect">
            <a:avLst/>
          </a:prstGeom>
          <a:noFill/>
          <a:ln w="9525" algn="ctr">
            <a:noFill/>
            <a:miter lim="800000"/>
            <a:headEnd/>
            <a:tailEnd/>
          </a:ln>
        </p:spPr>
        <p:txBody>
          <a:bodyPr wrap="square" lIns="0" tIns="0" rIns="0" bIns="0">
            <a:spAutoFit/>
          </a:bodyPr>
          <a:lstStyle/>
          <a:p>
            <a:pPr algn="ctr" defTabSz="114300" eaLnBrk="0" hangingPunct="0">
              <a:lnSpc>
                <a:spcPct val="90000"/>
              </a:lnSpc>
              <a:spcBef>
                <a:spcPct val="20000"/>
              </a:spcBef>
            </a:pPr>
            <a:r>
              <a:rPr lang="en-US" sz="1600" b="1" dirty="0" smtClean="0">
                <a:solidFill>
                  <a:srgbClr val="225A7A"/>
                </a:solidFill>
              </a:rPr>
              <a:t>$ Billions</a:t>
            </a:r>
            <a:endParaRPr lang="en-US" sz="1600" b="1" dirty="0">
              <a:solidFill>
                <a:srgbClr val="225A7A"/>
              </a:solidFill>
            </a:endParaRPr>
          </a:p>
        </p:txBody>
      </p:sp>
    </p:spTree>
    <p:extLst>
      <p:ext uri="{BB962C8B-B14F-4D97-AF65-F5344CB8AC3E}">
        <p14:creationId xmlns:p14="http://schemas.microsoft.com/office/powerpoint/2010/main" val="26957393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a:xfrm>
            <a:off x="457200" y="379413"/>
            <a:ext cx="8229600" cy="687387"/>
          </a:xfrm>
        </p:spPr>
        <p:txBody>
          <a:bodyPr/>
          <a:lstStyle/>
          <a:p>
            <a:r>
              <a:rPr lang="en-US" dirty="0" smtClean="0">
                <a:cs typeface="Arial" charset="0"/>
              </a:rPr>
              <a:t>Workers Compensation Premium: </a:t>
            </a:r>
            <a:br>
              <a:rPr lang="en-US" dirty="0" smtClean="0">
                <a:cs typeface="Arial" charset="0"/>
              </a:rPr>
            </a:br>
            <a:r>
              <a:rPr lang="en-US" dirty="0" smtClean="0">
                <a:cs typeface="Arial" charset="0"/>
              </a:rPr>
              <a:t>Fourth Consecutive Year of Increase</a:t>
            </a:r>
            <a:br>
              <a:rPr lang="en-US" dirty="0" smtClean="0">
                <a:cs typeface="Arial" charset="0"/>
              </a:rPr>
            </a:br>
            <a:r>
              <a:rPr lang="en-US" sz="800" dirty="0" smtClean="0">
                <a:cs typeface="Arial" charset="0"/>
              </a:rPr>
              <a:t/>
            </a:r>
            <a:br>
              <a:rPr lang="en-US" sz="800" dirty="0" smtClean="0">
                <a:cs typeface="Arial" charset="0"/>
              </a:rPr>
            </a:br>
            <a:r>
              <a:rPr lang="en-US" sz="1600" dirty="0" smtClean="0">
                <a:solidFill>
                  <a:schemeClr val="tx1"/>
                </a:solidFill>
                <a:cs typeface="Arial" charset="0"/>
              </a:rPr>
              <a:t>Net Written Premium</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82158687"/>
              </p:ext>
            </p:extLst>
          </p:nvPr>
        </p:nvGraphicFramePr>
        <p:xfrm>
          <a:off x="0" y="1542590"/>
          <a:ext cx="8955088" cy="4310062"/>
        </p:xfrm>
        <a:graphic>
          <a:graphicData uri="http://schemas.openxmlformats.org/drawingml/2006/chart">
            <c:chart xmlns:c="http://schemas.openxmlformats.org/drawingml/2006/chart" xmlns:r="http://schemas.openxmlformats.org/officeDocument/2006/relationships" r:id="rId2"/>
          </a:graphicData>
        </a:graphic>
      </p:graphicFrame>
      <p:sp>
        <p:nvSpPr>
          <p:cNvPr id="18436" name="Slide Number Placeholder 3"/>
          <p:cNvSpPr>
            <a:spLocks noGrp="1"/>
          </p:cNvSpPr>
          <p:nvPr>
            <p:ph type="sldNum" sz="quarter" idx="12"/>
          </p:nvPr>
        </p:nvSpPr>
        <p:spPr>
          <a:xfrm>
            <a:off x="85725" y="6961188"/>
            <a:ext cx="1352550" cy="117475"/>
          </a:xfrm>
        </p:spPr>
        <p:txBody>
          <a:bodyPr/>
          <a:lstStyle/>
          <a:p>
            <a:pPr algn="l" defTabSz="913183">
              <a:spcBef>
                <a:spcPct val="0"/>
              </a:spcBef>
              <a:defRPr/>
            </a:pPr>
            <a:fld id="{46F27BA8-D9E3-4927-B5D7-FC488693ABDC}" type="slidenum">
              <a:rPr lang="en-US">
                <a:solidFill>
                  <a:srgbClr val="FFFFFF"/>
                </a:solidFill>
                <a:latin typeface="+mn-lt"/>
              </a:rPr>
              <a:pPr algn="l" defTabSz="913183">
                <a:spcBef>
                  <a:spcPct val="0"/>
                </a:spcBef>
                <a:defRPr/>
              </a:pPr>
              <a:t>8</a:t>
            </a:fld>
            <a:endParaRPr lang="en-US" dirty="0">
              <a:solidFill>
                <a:srgbClr val="FFFFFF"/>
              </a:solidFill>
              <a:latin typeface="+mn-lt"/>
            </a:endParaRPr>
          </a:p>
        </p:txBody>
      </p:sp>
      <p:sp>
        <p:nvSpPr>
          <p:cNvPr id="116741" name="Text Box 8"/>
          <p:cNvSpPr txBox="1">
            <a:spLocks noChangeArrowheads="1"/>
          </p:cNvSpPr>
          <p:nvPr/>
        </p:nvSpPr>
        <p:spPr bwMode="auto">
          <a:xfrm>
            <a:off x="0" y="1344613"/>
            <a:ext cx="1485900" cy="307975"/>
          </a:xfrm>
          <a:prstGeom prst="rect">
            <a:avLst/>
          </a:prstGeom>
          <a:noFill/>
          <a:ln w="9525">
            <a:noFill/>
            <a:miter lim="800000"/>
            <a:headEnd/>
            <a:tailEnd/>
          </a:ln>
        </p:spPr>
        <p:txBody>
          <a:bodyPr lIns="91397" tIns="45698" rIns="91397" bIns="45698">
            <a:spAutoFit/>
          </a:bodyPr>
          <a:lstStyle/>
          <a:p>
            <a:pPr eaLnBrk="0" hangingPunct="0">
              <a:spcBef>
                <a:spcPts val="438"/>
              </a:spcBef>
            </a:pPr>
            <a:r>
              <a:rPr lang="en-US" sz="1400" b="1"/>
              <a:t>$ Billions</a:t>
            </a:r>
          </a:p>
        </p:txBody>
      </p:sp>
      <p:sp>
        <p:nvSpPr>
          <p:cNvPr id="116742" name="Text Box 4"/>
          <p:cNvSpPr txBox="1">
            <a:spLocks noChangeArrowheads="1"/>
          </p:cNvSpPr>
          <p:nvPr/>
        </p:nvSpPr>
        <p:spPr bwMode="auto">
          <a:xfrm>
            <a:off x="3808413" y="5819775"/>
            <a:ext cx="1547812" cy="277813"/>
          </a:xfrm>
          <a:prstGeom prst="rect">
            <a:avLst/>
          </a:prstGeom>
          <a:noFill/>
          <a:ln w="9525">
            <a:noFill/>
            <a:miter lim="800000"/>
            <a:headEnd/>
            <a:tailEnd/>
          </a:ln>
        </p:spPr>
        <p:txBody>
          <a:bodyPr wrap="none" lIns="91397" tIns="45698" rIns="91397" bIns="45698">
            <a:spAutoFit/>
          </a:bodyPr>
          <a:lstStyle/>
          <a:p>
            <a:pPr eaLnBrk="0" hangingPunct="0">
              <a:lnSpc>
                <a:spcPct val="75000"/>
              </a:lnSpc>
              <a:spcBef>
                <a:spcPct val="25000"/>
              </a:spcBef>
            </a:pPr>
            <a:r>
              <a:rPr lang="en-US" sz="1600" b="1">
                <a:solidFill>
                  <a:schemeClr val="bg1"/>
                </a:solidFill>
              </a:rPr>
              <a:t>Calendar Year</a:t>
            </a:r>
          </a:p>
        </p:txBody>
      </p:sp>
      <p:sp>
        <p:nvSpPr>
          <p:cNvPr id="116743" name="Text Box 5"/>
          <p:cNvSpPr txBox="1">
            <a:spLocks noChangeArrowheads="1"/>
          </p:cNvSpPr>
          <p:nvPr/>
        </p:nvSpPr>
        <p:spPr bwMode="auto">
          <a:xfrm>
            <a:off x="274638" y="5808663"/>
            <a:ext cx="8212137" cy="861730"/>
          </a:xfrm>
          <a:prstGeom prst="rect">
            <a:avLst/>
          </a:prstGeom>
          <a:noFill/>
          <a:ln w="0">
            <a:noFill/>
            <a:miter lim="800000"/>
            <a:headEnd/>
            <a:tailEnd/>
          </a:ln>
        </p:spPr>
        <p:txBody>
          <a:bodyPr lIns="91397" tIns="45698" rIns="91397" bIns="45698">
            <a:spAutoFit/>
          </a:bodyPr>
          <a:lstStyle/>
          <a:p>
            <a:pPr eaLnBrk="0" hangingPunct="0">
              <a:tabLst>
                <a:tab pos="512763" algn="l"/>
              </a:tabLst>
            </a:pPr>
            <a:r>
              <a:rPr lang="en-US" sz="1000" dirty="0"/>
              <a:t>p Preliminary</a:t>
            </a:r>
          </a:p>
          <a:p>
            <a:pPr eaLnBrk="0" hangingPunct="0">
              <a:tabLst>
                <a:tab pos="512763" algn="l"/>
              </a:tabLst>
            </a:pPr>
            <a:endParaRPr lang="en-US" sz="1000" dirty="0"/>
          </a:p>
          <a:p>
            <a:pPr eaLnBrk="0" hangingPunct="0">
              <a:tabLst>
                <a:tab pos="512763" algn="l"/>
              </a:tabLst>
            </a:pPr>
            <a:r>
              <a:rPr lang="en-US" sz="1000" dirty="0"/>
              <a:t>Source:	</a:t>
            </a:r>
            <a:r>
              <a:rPr lang="en-US" sz="1000" dirty="0" smtClean="0"/>
              <a:t>NCCI from Annual Statement Data.</a:t>
            </a:r>
            <a:endParaRPr lang="en-US" sz="1000" dirty="0"/>
          </a:p>
          <a:p>
            <a:pPr eaLnBrk="0" hangingPunct="0">
              <a:tabLst>
                <a:tab pos="512763" algn="l"/>
              </a:tabLst>
            </a:pPr>
            <a:r>
              <a:rPr lang="en-US" sz="1000" dirty="0"/>
              <a:t>	</a:t>
            </a:r>
            <a:r>
              <a:rPr lang="en-US" sz="1000" dirty="0" smtClean="0"/>
              <a:t>Includes state insurance fund data for the following states: </a:t>
            </a:r>
            <a:r>
              <a:rPr lang="en-US" sz="1000" dirty="0"/>
              <a:t>AZ, CA, CO, HI, ID, KY, LA, MD, MO, MT, NM, OK, OR, RI, TX, </a:t>
            </a:r>
            <a:r>
              <a:rPr lang="en-US" sz="1000" dirty="0" smtClean="0"/>
              <a:t>UT.</a:t>
            </a:r>
            <a:endParaRPr lang="en-US" sz="1000" dirty="0"/>
          </a:p>
          <a:p>
            <a:pPr eaLnBrk="0" hangingPunct="0">
              <a:tabLst>
                <a:tab pos="512763" algn="l"/>
              </a:tabLst>
            </a:pPr>
            <a:r>
              <a:rPr lang="en-US" sz="1000" dirty="0" smtClean="0"/>
              <a:t>	Each calendar year total for State </a:t>
            </a:r>
            <a:r>
              <a:rPr lang="en-US" sz="1000" dirty="0"/>
              <a:t>Funds </a:t>
            </a:r>
            <a:r>
              <a:rPr lang="en-US" sz="1000" dirty="0" smtClean="0"/>
              <a:t>includes all funds operating as a state fund that year.</a:t>
            </a:r>
            <a:endParaRPr lang="en-US" sz="1000" dirty="0"/>
          </a:p>
        </p:txBody>
      </p:sp>
      <p:sp>
        <p:nvSpPr>
          <p:cNvPr id="8" name="Date Placeholder 7"/>
          <p:cNvSpPr>
            <a:spLocks noGrp="1"/>
          </p:cNvSpPr>
          <p:nvPr>
            <p:ph type="dt" sz="half" idx="10"/>
          </p:nvPr>
        </p:nvSpPr>
        <p:spPr/>
        <p:txBody>
          <a:bodyPr/>
          <a:lstStyle/>
          <a:p>
            <a:pPr>
              <a:defRPr/>
            </a:pPr>
            <a:r>
              <a:rPr lang="en-US" smtClean="0"/>
              <a:t>12/01/09 - 9pm</a:t>
            </a:r>
            <a:endParaRPr lang="en-US"/>
          </a:p>
        </p:txBody>
      </p:sp>
    </p:spTree>
    <p:extLst>
      <p:ext uri="{BB962C8B-B14F-4D97-AF65-F5344CB8AC3E}">
        <p14:creationId xmlns:p14="http://schemas.microsoft.com/office/powerpoint/2010/main" val="5891554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wipe(left)">
                                      <p:cBhvr>
                                        <p:cTn id="7" dur="1000"/>
                                        <p:tgtEl>
                                          <p:spTgt spid="5">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graphicEl>
                                              <a:chart seriesIdx="1" categoryIdx="-4" bldStep="series"/>
                                            </p:graphicEl>
                                          </p:spTgt>
                                        </p:tgtEl>
                                        <p:attrNameLst>
                                          <p:attrName>style.visibility</p:attrName>
                                        </p:attrNameLst>
                                      </p:cBhvr>
                                      <p:to>
                                        <p:strVal val="visible"/>
                                      </p:to>
                                    </p:set>
                                    <p:animEffect transition="in" filter="wipe(left)">
                                      <p:cBhvr>
                                        <p:cTn id="12" dur="500"/>
                                        <p:tgtEl>
                                          <p:spTgt spid="5">
                                            <p:graphicEl>
                                              <a:chart seriesIdx="1" categoryIdx="-4" bldStep="series"/>
                                            </p:graphic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
                                            <p:graphicEl>
                                              <a:chart seriesIdx="2" categoryIdx="-4" bldStep="series"/>
                                            </p:graphicEl>
                                          </p:spTgt>
                                        </p:tgtEl>
                                        <p:attrNameLst>
                                          <p:attrName>style.visibility</p:attrName>
                                        </p:attrNameLst>
                                      </p:cBhvr>
                                      <p:to>
                                        <p:strVal val="visible"/>
                                      </p:to>
                                    </p:set>
                                    <p:animEffect transition="in" filter="wipe(left)">
                                      <p:cBhvr>
                                        <p:cTn id="15" dur="500"/>
                                        <p:tgtEl>
                                          <p:spTgt spid="5">
                                            <p:graphicEl>
                                              <a:chart seriesIdx="2" categoryIdx="-4" bldStep="series"/>
                                            </p:graphic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5">
                                            <p:graphicEl>
                                              <a:chart seriesIdx="3" categoryIdx="-4" bldStep="series"/>
                                            </p:graphicEl>
                                          </p:spTgt>
                                        </p:tgtEl>
                                        <p:attrNameLst>
                                          <p:attrName>style.visibility</p:attrName>
                                        </p:attrNameLst>
                                      </p:cBhvr>
                                      <p:to>
                                        <p:strVal val="visible"/>
                                      </p:to>
                                    </p:set>
                                    <p:animEffect transition="in" filter="wipe(left)">
                                      <p:cBhvr>
                                        <p:cTn id="18" dur="1000"/>
                                        <p:tgtEl>
                                          <p:spTgt spid="5">
                                            <p:graphicEl>
                                              <a:chart seriesIdx="3"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animBg="0"/>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05"/>
          <p:cNvSpPr>
            <a:spLocks noGrp="1" noChangeArrowheads="1"/>
          </p:cNvSpPr>
          <p:nvPr>
            <p:ph type="dt" sz="quarter" idx="10"/>
          </p:nvPr>
        </p:nvSpPr>
        <p:spPr/>
        <p:txBody>
          <a:bodyPr/>
          <a:lstStyle/>
          <a:p>
            <a:pPr>
              <a:defRPr/>
            </a:pPr>
            <a:r>
              <a:rPr lang="en-US" smtClean="0"/>
              <a:t>12/01/09 - 9pm</a:t>
            </a:r>
          </a:p>
        </p:txBody>
      </p:sp>
      <p:sp>
        <p:nvSpPr>
          <p:cNvPr id="147460" name="Rectangle 110"/>
          <p:cNvSpPr>
            <a:spLocks noGrp="1" noChangeArrowheads="1"/>
          </p:cNvSpPr>
          <p:nvPr>
            <p:ph type="sldNum" sz="quarter" idx="12"/>
          </p:nvPr>
        </p:nvSpPr>
        <p:spPr/>
        <p:txBody>
          <a:bodyPr/>
          <a:lstStyle/>
          <a:p>
            <a:pPr>
              <a:defRPr/>
            </a:pPr>
            <a:fld id="{E9DB82FD-8397-46A1-A287-CA069647B4B7}" type="slidenum">
              <a:rPr lang="en-US" smtClean="0"/>
              <a:pPr>
                <a:defRPr/>
              </a:pPr>
              <a:t>9</a:t>
            </a:fld>
            <a:endParaRPr lang="en-US" smtClean="0"/>
          </a:p>
        </p:txBody>
      </p:sp>
      <p:sp>
        <p:nvSpPr>
          <p:cNvPr id="141317" name="Rectangle 2"/>
          <p:cNvSpPr>
            <a:spLocks noGrp="1" noChangeArrowheads="1"/>
          </p:cNvSpPr>
          <p:nvPr>
            <p:ph type="title"/>
          </p:nvPr>
        </p:nvSpPr>
        <p:spPr>
          <a:xfrm>
            <a:off x="22225" y="90488"/>
            <a:ext cx="7769225" cy="860425"/>
          </a:xfrm>
        </p:spPr>
        <p:txBody>
          <a:bodyPr/>
          <a:lstStyle/>
          <a:p>
            <a:r>
              <a:rPr lang="en-US" sz="2800" dirty="0" smtClean="0"/>
              <a:t>2014 Workers Compensation Direct Written Premium Growth, by State*</a:t>
            </a:r>
          </a:p>
        </p:txBody>
      </p:sp>
      <p:sp>
        <p:nvSpPr>
          <p:cNvPr id="20" name="Rectangle 6"/>
          <p:cNvSpPr>
            <a:spLocks noChangeArrowheads="1"/>
          </p:cNvSpPr>
          <p:nvPr/>
        </p:nvSpPr>
        <p:spPr bwMode="black">
          <a:xfrm>
            <a:off x="192462" y="1083048"/>
            <a:ext cx="8221662" cy="220663"/>
          </a:xfrm>
          <a:prstGeom prst="rect">
            <a:avLst/>
          </a:prstGeom>
          <a:noFill/>
          <a:ln w="9525" algn="ctr">
            <a:noFill/>
            <a:miter lim="800000"/>
            <a:headEnd/>
            <a:tailEnd/>
          </a:ln>
        </p:spPr>
        <p:txBody>
          <a:bodyPr lIns="0" tIns="0" rIns="0" bIns="0">
            <a:spAutoFit/>
          </a:bodyPr>
          <a:lstStyle/>
          <a:p>
            <a:pPr algn="ctr" defTabSz="114300" eaLnBrk="0" hangingPunct="0">
              <a:lnSpc>
                <a:spcPct val="90000"/>
              </a:lnSpc>
              <a:spcBef>
                <a:spcPct val="20000"/>
              </a:spcBef>
            </a:pPr>
            <a:r>
              <a:rPr lang="en-US" sz="1600" b="1" dirty="0" smtClean="0">
                <a:solidFill>
                  <a:srgbClr val="225A7A"/>
                </a:solidFill>
              </a:rPr>
              <a:t>PRIVATE CARRIERS: Overall 2014 Growth = +4.6%</a:t>
            </a:r>
            <a:endParaRPr lang="en-US" sz="1600" b="1" dirty="0">
              <a:solidFill>
                <a:srgbClr val="225A7A"/>
              </a:solidFill>
            </a:endParaRPr>
          </a:p>
        </p:txBody>
      </p:sp>
      <p:sp>
        <p:nvSpPr>
          <p:cNvPr id="13" name="Rectangle 4"/>
          <p:cNvSpPr>
            <a:spLocks noChangeArrowheads="1"/>
          </p:cNvSpPr>
          <p:nvPr/>
        </p:nvSpPr>
        <p:spPr bwMode="auto">
          <a:xfrm>
            <a:off x="-188913" y="6230193"/>
            <a:ext cx="7569201" cy="654795"/>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endParaRPr lang="en-US" sz="1100" dirty="0" smtClean="0"/>
          </a:p>
          <a:p>
            <a:pPr eaLnBrk="0" hangingPunct="0">
              <a:lnSpc>
                <a:spcPct val="85000"/>
              </a:lnSpc>
              <a:spcBef>
                <a:spcPct val="25000"/>
              </a:spcBef>
              <a:buClr>
                <a:schemeClr val="accent2"/>
              </a:buClr>
              <a:buFont typeface="Wingdings" pitchFamily="2" charset="2"/>
              <a:buNone/>
            </a:pPr>
            <a:r>
              <a:rPr lang="en-US" sz="1100" dirty="0" smtClean="0"/>
              <a:t>*Excludes monopolistic fund states (in gray): OH, ND, WA and WY.</a:t>
            </a:r>
          </a:p>
          <a:p>
            <a:pPr eaLnBrk="0" hangingPunct="0">
              <a:lnSpc>
                <a:spcPct val="85000"/>
              </a:lnSpc>
              <a:spcBef>
                <a:spcPct val="25000"/>
              </a:spcBef>
              <a:buClr>
                <a:schemeClr val="accent2"/>
              </a:buClr>
              <a:buFont typeface="Wingdings" pitchFamily="2" charset="2"/>
              <a:buNone/>
            </a:pPr>
            <a:r>
              <a:rPr lang="en-US" sz="1100" dirty="0" smtClean="0"/>
              <a:t>Source</a:t>
            </a:r>
            <a:r>
              <a:rPr lang="en-US" sz="1100" dirty="0"/>
              <a:t>: </a:t>
            </a:r>
            <a:r>
              <a:rPr lang="en-US" sz="1100" dirty="0" smtClean="0"/>
              <a:t>NCCI.</a:t>
            </a:r>
            <a:endParaRPr lang="en-US" sz="1100" dirty="0"/>
          </a:p>
        </p:txBody>
      </p:sp>
      <p:pic>
        <p:nvPicPr>
          <p:cNvPr id="4" name="Picture 3"/>
          <p:cNvPicPr>
            <a:picLocks noChangeAspect="1"/>
          </p:cNvPicPr>
          <p:nvPr/>
        </p:nvPicPr>
        <p:blipFill>
          <a:blip r:embed="rId3"/>
          <a:stretch>
            <a:fillRect/>
          </a:stretch>
        </p:blipFill>
        <p:spPr>
          <a:xfrm>
            <a:off x="69131" y="1728788"/>
            <a:ext cx="8199657" cy="4662595"/>
          </a:xfrm>
          <a:prstGeom prst="rect">
            <a:avLst/>
          </a:prstGeom>
        </p:spPr>
      </p:pic>
      <p:sp>
        <p:nvSpPr>
          <p:cNvPr id="12" name="Text Box 17"/>
          <p:cNvSpPr txBox="1">
            <a:spLocks noChangeArrowheads="1"/>
          </p:cNvSpPr>
          <p:nvPr/>
        </p:nvSpPr>
        <p:spPr bwMode="auto">
          <a:xfrm>
            <a:off x="6915150" y="4255987"/>
            <a:ext cx="2133600" cy="1323439"/>
          </a:xfrm>
          <a:prstGeom prst="rect">
            <a:avLst/>
          </a:prstGeom>
          <a:solidFill>
            <a:schemeClr val="accent1">
              <a:lumMod val="75000"/>
            </a:schemeClr>
          </a:solidFill>
          <a:ln w="9525" algn="ctr">
            <a:noFill/>
            <a:miter lim="800000"/>
            <a:headEnd/>
            <a:tailEnd/>
          </a:ln>
        </p:spPr>
        <p:txBody>
          <a:bodyPr wrap="square">
            <a:spAutoFit/>
          </a:bodyPr>
          <a:lstStyle/>
          <a:p>
            <a:pPr algn="ctr">
              <a:defRPr/>
            </a:pPr>
            <a:r>
              <a:rPr lang="en-US" sz="1600" b="1" dirty="0" smtClean="0">
                <a:solidFill>
                  <a:schemeClr val="bg1"/>
                </a:solidFill>
                <a:latin typeface="Arial" pitchFamily="34" charset="0"/>
                <a:cs typeface="Arial" pitchFamily="34" charset="0"/>
              </a:rPr>
              <a:t>While growth rates varied widely, most states experienced positive growth in 2014</a:t>
            </a:r>
            <a:endParaRPr lang="en-US" sz="1600" b="1" dirty="0">
              <a:solidFill>
                <a:schemeClr val="bg1"/>
              </a:solidFill>
              <a:latin typeface="Arial" pitchFamily="34" charset="0"/>
              <a:cs typeface="Arial" pitchFamily="34" charset="0"/>
            </a:endParaRPr>
          </a:p>
        </p:txBody>
      </p:sp>
      <p:sp>
        <p:nvSpPr>
          <p:cNvPr id="2" name="Oval 1"/>
          <p:cNvSpPr/>
          <p:nvPr/>
        </p:nvSpPr>
        <p:spPr>
          <a:xfrm>
            <a:off x="6595268" y="2414588"/>
            <a:ext cx="977107" cy="76353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921957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EEC100"/>
      </a:dk2>
      <a:lt2>
        <a:srgbClr val="6FCAEF"/>
      </a:lt2>
      <a:accent1>
        <a:srgbClr val="225A7A"/>
      </a:accent1>
      <a:accent2>
        <a:srgbClr val="FF6801"/>
      </a:accent2>
      <a:accent3>
        <a:srgbClr val="FFFFFF"/>
      </a:accent3>
      <a:accent4>
        <a:srgbClr val="000000"/>
      </a:accent4>
      <a:accent5>
        <a:srgbClr val="ABB5BE"/>
      </a:accent5>
      <a:accent6>
        <a:srgbClr val="E75E01"/>
      </a:accent6>
      <a:hlink>
        <a:srgbClr val="339966"/>
      </a:hlink>
      <a:folHlink>
        <a:srgbClr val="A50021"/>
      </a:folHlink>
    </a:clrScheme>
    <a:fontScheme name="Aspect">
      <a:majorFont>
        <a:latin typeface="Verdana"/>
        <a:ea typeface=""/>
        <a:cs typeface=""/>
        <a:font script="Jpan" typeface="ＭＳ ゴシック"/>
        <a:font script="Hang" typeface="굴림"/>
        <a:font script="Hans" typeface="黑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宋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336699"/>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2376BD"/>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66CCFF"/>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7DC3"/>
      </a:dk2>
      <a:lt2>
        <a:srgbClr val="808080"/>
      </a:lt2>
      <a:accent1>
        <a:srgbClr val="0A2E4E"/>
      </a:accent1>
      <a:accent2>
        <a:srgbClr val="99CC00"/>
      </a:accent2>
      <a:accent3>
        <a:srgbClr val="FFFFFF"/>
      </a:accent3>
      <a:accent4>
        <a:srgbClr val="000000"/>
      </a:accent4>
      <a:accent5>
        <a:srgbClr val="AAADB2"/>
      </a:accent5>
      <a:accent6>
        <a:srgbClr val="8AB900"/>
      </a:accent6>
      <a:hlink>
        <a:srgbClr val="007DC3"/>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2011 AIS">
    <a:dk1>
      <a:sysClr val="windowText" lastClr="000000"/>
    </a:dk1>
    <a:lt1>
      <a:sysClr val="window" lastClr="FFFFFF"/>
    </a:lt1>
    <a:dk2>
      <a:srgbClr val="7F7F7F"/>
    </a:dk2>
    <a:lt2>
      <a:srgbClr val="FFFFFF"/>
    </a:lt2>
    <a:accent1>
      <a:srgbClr val="0F5173"/>
    </a:accent1>
    <a:accent2>
      <a:srgbClr val="00A454"/>
    </a:accent2>
    <a:accent3>
      <a:srgbClr val="2DC8FF"/>
    </a:accent3>
    <a:accent4>
      <a:srgbClr val="CCFF33"/>
    </a:accent4>
    <a:accent5>
      <a:srgbClr val="AB73D5"/>
    </a:accent5>
    <a:accent6>
      <a:srgbClr val="FFC000"/>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206065</TotalTime>
  <Words>3079</Words>
  <Application>Microsoft Office PowerPoint</Application>
  <PresentationFormat>On-screen Show (4:3)</PresentationFormat>
  <Paragraphs>440</Paragraphs>
  <Slides>45</Slides>
  <Notes>35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45</vt:i4>
      </vt:variant>
    </vt:vector>
  </HeadingPairs>
  <TitlesOfParts>
    <vt:vector size="54" baseType="lpstr">
      <vt:lpstr>Arial</vt:lpstr>
      <vt:lpstr>Calibri</vt:lpstr>
      <vt:lpstr>Symbol</vt:lpstr>
      <vt:lpstr>Times New Roman</vt:lpstr>
      <vt:lpstr>Verdana</vt:lpstr>
      <vt:lpstr>Wingdings</vt:lpstr>
      <vt:lpstr>Default Design</vt:lpstr>
      <vt:lpstr>Chart</vt:lpstr>
      <vt:lpstr>Worksheet</vt:lpstr>
      <vt:lpstr>Workers Compensation: Trends, Challenges and Opportunities Focus on New York Markets</vt:lpstr>
      <vt:lpstr>Workers Compensation   Operating Environment</vt:lpstr>
      <vt:lpstr>Workers Compensation Combined Ratio: 1994–2014P</vt:lpstr>
      <vt:lpstr>Commercial Lines Combined Ratio, 1990-2015F*</vt:lpstr>
      <vt:lpstr>WC Net Combined Ratios: Private Carriers vs. State Funds, 2000 – 2014p</vt:lpstr>
      <vt:lpstr>PowerPoint Presentation</vt:lpstr>
      <vt:lpstr>PowerPoint Presentation</vt:lpstr>
      <vt:lpstr>Workers Compensation Premium:  Fourth Consecutive Year of Increase  Net Written Premium</vt:lpstr>
      <vt:lpstr>2014 Workers Compensation Direct Written Premium Growth, by State*</vt:lpstr>
      <vt:lpstr>2013 Workers Compensation Direct Written Premium Growth, by State*</vt:lpstr>
      <vt:lpstr>Workers Compensation Components of Written Premium Change, 2013 to 2014</vt:lpstr>
      <vt:lpstr>WC Approved or Filed and Pending Change in NCCI Premium Level by State</vt:lpstr>
      <vt:lpstr>WC Approved Changes in Bureau     Premium Level (Rates/Loss Costs)</vt:lpstr>
      <vt:lpstr>PowerPoint Presentation</vt:lpstr>
      <vt:lpstr>Unemployment and Underemployment Rates: Still Too High, But Falling</vt:lpstr>
      <vt:lpstr>Unemployment Rates by State, April 2015: Highest 25 States*</vt:lpstr>
      <vt:lpstr>PowerPoint Presentation</vt:lpstr>
      <vt:lpstr>PowerPoint Presentation</vt:lpstr>
      <vt:lpstr>Growth in Temporary Workers vs.  All Nonfarm Employment, 2010-2015*</vt:lpstr>
      <vt:lpstr>Average Weekly Hours of All Private Workers, Mar. 2006—April 2015</vt:lpstr>
      <vt:lpstr>Average Hourly Wage of All Private Workers, Mar. 2006—April 2015</vt:lpstr>
      <vt:lpstr>Payroll vs. Workers Comp Net Written Premiums, 1990-2014P</vt:lpstr>
      <vt:lpstr>Construction Employment, Jan. 2010—April 2015*</vt:lpstr>
      <vt:lpstr>Manufacturing Employment, Jan. 2010—April 2015*</vt:lpstr>
      <vt:lpstr>12 Industries for the Next 10 Years: Insurance Solutions Needed</vt:lpstr>
      <vt:lpstr>PowerPoint Presentation</vt:lpstr>
      <vt:lpstr>RNW Workers Comp: NY vs. U.S., 2004-2013</vt:lpstr>
      <vt:lpstr>Workers Comp: 10-Year Average RNW  NY &amp; Nearby States</vt:lpstr>
      <vt:lpstr>Workers Comp. DWP Growth: NY vs. U.S., 2005-2013</vt:lpstr>
      <vt:lpstr>PowerPoint Presentation</vt:lpstr>
      <vt:lpstr>Workers Compensation Lost-Time  Claim Frequency Declined in 2014 </vt:lpstr>
      <vt:lpstr>PowerPoint Presentation</vt:lpstr>
      <vt:lpstr>WC Indemnity Severity vs. Wage Inflation, 1995 -2014p</vt:lpstr>
      <vt:lpstr>Workers Compensation Medical Severity: Moderate Increase in 2014</vt:lpstr>
      <vt:lpstr>Workers Comp Change in Medical Severity by State, Avg. Annual Change, 2009-2013</vt:lpstr>
      <vt:lpstr>WC Medical Severity Generally Outpaces the Medical CPI Rate</vt:lpstr>
      <vt:lpstr>PowerPoint Presentation</vt:lpstr>
      <vt:lpstr>WC Residual Market Combined Ratio, 1985-2014p</vt:lpstr>
      <vt:lpstr>PowerPoint Presentation</vt:lpstr>
      <vt:lpstr>Change in Commercial Rate Renewals, by Line: 2015:Q1</vt:lpstr>
      <vt:lpstr>Workers Comp Rate Changes, 2008:Q4 – 2015:Q1</vt:lpstr>
      <vt:lpstr>PowerPoint Presentation</vt:lpstr>
      <vt:lpstr>Challenges Raised in the Workers Comp Line</vt:lpstr>
      <vt:lpstr>Five Leading WC Proposal Categories  to Watch in 2015</vt:lpstr>
      <vt:lpstr>PowerPoint Presentation</vt:lpstr>
    </vt:vector>
  </TitlesOfParts>
  <Company>insurance information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P6466 - iii Template</dc:title>
  <dc:creator>Call @ 866-2-eSlide</dc:creator>
  <cp:lastModifiedBy>Lewis, Shorna</cp:lastModifiedBy>
  <cp:revision>4360</cp:revision>
  <cp:lastPrinted>2015-01-28T15:23:12Z</cp:lastPrinted>
  <dcterms:modified xsi:type="dcterms:W3CDTF">2015-06-17T13:53:48Z</dcterms:modified>
</cp:coreProperties>
</file>