
<file path=[Content_Types].xml><?xml version="1.0" encoding="utf-8"?>
<Types xmlns="http://schemas.openxmlformats.org/package/2006/content-types">
  <Default Extension="xlsm" ContentType="application/vnd.ms-excel.sheet.macroEnabled.12"/>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27"/>
  </p:notesMasterIdLst>
  <p:handoutMasterIdLst>
    <p:handoutMasterId r:id="rId28"/>
  </p:handoutMasterIdLst>
  <p:sldIdLst>
    <p:sldId id="256" r:id="rId3"/>
    <p:sldId id="300" r:id="rId4"/>
    <p:sldId id="302" r:id="rId5"/>
    <p:sldId id="294" r:id="rId6"/>
    <p:sldId id="297" r:id="rId7"/>
    <p:sldId id="311" r:id="rId8"/>
    <p:sldId id="303" r:id="rId9"/>
    <p:sldId id="307" r:id="rId10"/>
    <p:sldId id="313" r:id="rId11"/>
    <p:sldId id="304" r:id="rId12"/>
    <p:sldId id="314" r:id="rId13"/>
    <p:sldId id="333" r:id="rId14"/>
    <p:sldId id="319" r:id="rId15"/>
    <p:sldId id="308" r:id="rId16"/>
    <p:sldId id="312" r:id="rId17"/>
    <p:sldId id="305" r:id="rId18"/>
    <p:sldId id="301" r:id="rId19"/>
    <p:sldId id="328" r:id="rId20"/>
    <p:sldId id="322" r:id="rId21"/>
    <p:sldId id="330" r:id="rId22"/>
    <p:sldId id="331" r:id="rId23"/>
    <p:sldId id="332" r:id="rId24"/>
    <p:sldId id="327" r:id="rId25"/>
    <p:sldId id="293"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pos="312" userDrawn="1">
          <p15:clr>
            <a:srgbClr val="A4A3A4"/>
          </p15:clr>
        </p15:guide>
        <p15:guide id="5" pos="52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ch, James" initials="LJ" lastIdx="24" clrIdx="0">
    <p:extLst/>
  </p:cmAuthor>
  <p:cmAuthor id="2" name="Basora, Andrea" initials="BA" lastIdx="13" clrIdx="1">
    <p:extLst>
      <p:ext uri="{19B8F6BF-5375-455C-9EA6-DF929625EA0E}">
        <p15:presenceInfo xmlns:p15="http://schemas.microsoft.com/office/powerpoint/2012/main" userId="S-1-12-1-2907373606-1249628876-3523584401-2786625057" providerId="AD"/>
      </p:ext>
    </p:extLst>
  </p:cmAuthor>
  <p:cmAuthor id="3" name="Weisbart, Steven" initials="WS" lastIdx="11" clrIdx="2">
    <p:extLst>
      <p:ext uri="{19B8F6BF-5375-455C-9EA6-DF929625EA0E}">
        <p15:presenceInfo xmlns:p15="http://schemas.microsoft.com/office/powerpoint/2012/main" userId="S-1-12-1-2491733136-1112645568-1448836531-8107333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686"/>
    <a:srgbClr val="337DBE"/>
    <a:srgbClr val="A6DCF7"/>
    <a:srgbClr val="2F72AD"/>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290" autoAdjust="0"/>
  </p:normalViewPr>
  <p:slideViewPr>
    <p:cSldViewPr snapToGrid="0">
      <p:cViewPr varScale="1">
        <p:scale>
          <a:sx n="101" d="100"/>
          <a:sy n="101" d="100"/>
        </p:scale>
        <p:origin x="1836" y="102"/>
      </p:cViewPr>
      <p:guideLst>
        <p:guide orient="horz" pos="2160"/>
        <p:guide pos="2880"/>
        <p:guide pos="312"/>
        <p:guide pos="52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74"/>
    </p:cViewPr>
  </p:sorterViewPr>
  <p:notesViewPr>
    <p:cSldViewPr snapToGrid="0">
      <p:cViewPr varScale="1">
        <p:scale>
          <a:sx n="65" d="100"/>
          <a:sy n="65" d="100"/>
        </p:scale>
        <p:origin x="3125"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44444444444406E-2"/>
          <c:y val="4.2579825871582697E-2"/>
          <c:w val="0.93209876543209902"/>
          <c:h val="0.81544464403889705"/>
        </c:manualLayout>
      </c:layout>
      <c:barChart>
        <c:barDir val="col"/>
        <c:grouping val="clustered"/>
        <c:varyColors val="0"/>
        <c:ser>
          <c:idx val="1"/>
          <c:order val="2"/>
          <c:tx>
            <c:strRef>
              <c:f>Sheet1!$D$1</c:f>
              <c:strCache>
                <c:ptCount val="1"/>
                <c:pt idx="0">
                  <c:v>Recession</c:v>
                </c:pt>
              </c:strCache>
            </c:strRef>
          </c:tx>
          <c:spPr>
            <a:solidFill>
              <a:schemeClr val="accent5">
                <a:lumMod val="60000"/>
                <a:lumOff val="40000"/>
              </a:schemeClr>
            </a:solidFill>
            <a:ln w="18325">
              <a:noFill/>
            </a:ln>
          </c:spPr>
          <c:invertIfNegative val="0"/>
          <c:cat>
            <c:strRef>
              <c:f>Sheet1!$A$2:$A$43</c:f>
              <c:strCache>
                <c:ptCount val="41"/>
                <c:pt idx="0">
                  <c:v>07:Q2</c:v>
                </c:pt>
                <c:pt idx="1">
                  <c:v>07:Q3</c:v>
                </c:pt>
                <c:pt idx="2">
                  <c:v>07:Q4</c:v>
                </c:pt>
                <c:pt idx="3">
                  <c:v>08:Q1</c:v>
                </c:pt>
                <c:pt idx="4">
                  <c:v>08:Q2</c:v>
                </c:pt>
                <c:pt idx="5">
                  <c:v>08:Q3</c:v>
                </c:pt>
                <c:pt idx="6">
                  <c:v>08:Q4</c:v>
                </c:pt>
                <c:pt idx="7">
                  <c:v>09:Q1</c:v>
                </c:pt>
                <c:pt idx="8">
                  <c:v>09:Q2</c:v>
                </c:pt>
                <c:pt idx="9">
                  <c:v>09:Q3</c:v>
                </c:pt>
                <c:pt idx="10">
                  <c:v>09:Q4</c:v>
                </c:pt>
                <c:pt idx="11">
                  <c:v>10:Q1</c:v>
                </c:pt>
                <c:pt idx="12">
                  <c:v>10:Q2</c:v>
                </c:pt>
                <c:pt idx="13">
                  <c:v>10:Q3</c:v>
                </c:pt>
                <c:pt idx="14">
                  <c:v>10:Q4</c:v>
                </c:pt>
                <c:pt idx="15">
                  <c:v>11:Q1</c:v>
                </c:pt>
                <c:pt idx="16">
                  <c:v>11:Q2</c:v>
                </c:pt>
                <c:pt idx="17">
                  <c:v>11:Q3</c:v>
                </c:pt>
                <c:pt idx="18">
                  <c:v>11:Q4</c:v>
                </c:pt>
                <c:pt idx="19">
                  <c:v>12:Q1</c:v>
                </c:pt>
                <c:pt idx="20">
                  <c:v>12:Q2</c:v>
                </c:pt>
                <c:pt idx="21">
                  <c:v>12:Q3</c:v>
                </c:pt>
                <c:pt idx="22">
                  <c:v>12:Q4</c:v>
                </c:pt>
                <c:pt idx="23">
                  <c:v>13:Q1</c:v>
                </c:pt>
                <c:pt idx="24">
                  <c:v>13:Q2</c:v>
                </c:pt>
                <c:pt idx="25">
                  <c:v>13:Q3</c:v>
                </c:pt>
                <c:pt idx="26">
                  <c:v>13:Q4</c:v>
                </c:pt>
                <c:pt idx="27">
                  <c:v>14:Q1</c:v>
                </c:pt>
                <c:pt idx="28">
                  <c:v>14:Q2</c:v>
                </c:pt>
                <c:pt idx="29">
                  <c:v>14:Q3</c:v>
                </c:pt>
                <c:pt idx="30">
                  <c:v>14:Q4</c:v>
                </c:pt>
                <c:pt idx="31">
                  <c:v>15:Q1</c:v>
                </c:pt>
                <c:pt idx="32">
                  <c:v>15:Q2</c:v>
                </c:pt>
                <c:pt idx="33">
                  <c:v>15:Q3</c:v>
                </c:pt>
                <c:pt idx="34">
                  <c:v>15:Q4</c:v>
                </c:pt>
                <c:pt idx="35">
                  <c:v>16:Q1</c:v>
                </c:pt>
                <c:pt idx="36">
                  <c:v>16:Q2</c:v>
                </c:pt>
                <c:pt idx="37">
                  <c:v>16:Q3</c:v>
                </c:pt>
                <c:pt idx="38">
                  <c:v>16:Q4</c:v>
                </c:pt>
                <c:pt idx="39">
                  <c:v>17:Q1</c:v>
                </c:pt>
                <c:pt idx="40">
                  <c:v>17:Q2</c:v>
                </c:pt>
              </c:strCache>
            </c:strRef>
          </c:cat>
          <c:val>
            <c:numRef>
              <c:f>Sheet1!$D$2:$D$43</c:f>
              <c:numCache>
                <c:formatCode>0</c:formatCode>
                <c:ptCount val="41"/>
                <c:pt idx="0">
                  <c:v>0</c:v>
                </c:pt>
                <c:pt idx="1">
                  <c:v>0</c:v>
                </c:pt>
                <c:pt idx="2">
                  <c:v>0</c:v>
                </c:pt>
                <c:pt idx="3">
                  <c:v>1</c:v>
                </c:pt>
                <c:pt idx="4">
                  <c:v>1</c:v>
                </c:pt>
                <c:pt idx="5">
                  <c:v>1</c:v>
                </c:pt>
                <c:pt idx="6">
                  <c:v>1</c:v>
                </c:pt>
                <c:pt idx="7">
                  <c:v>1</c:v>
                </c:pt>
                <c:pt idx="8">
                  <c:v>1</c:v>
                </c:pt>
                <c:pt idx="9">
                  <c:v>0</c:v>
                </c:pt>
                <c:pt idx="10">
                  <c:v>0</c:v>
                </c:pt>
                <c:pt idx="11">
                  <c:v>0</c:v>
                </c:pt>
                <c:pt idx="12">
                  <c:v>0</c:v>
                </c:pt>
                <c:pt idx="13">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numCache>
            </c:numRef>
          </c:val>
          <c:extLst>
            <c:ext xmlns:c16="http://schemas.microsoft.com/office/drawing/2014/chart" uri="{C3380CC4-5D6E-409C-BE32-E72D297353CC}">
              <c16:uniqueId val="{00000000-1D21-4CD7-B1C7-F08BD60C056B}"/>
            </c:ext>
          </c:extLst>
        </c:ser>
        <c:dLbls>
          <c:showLegendKey val="0"/>
          <c:showVal val="0"/>
          <c:showCatName val="0"/>
          <c:showSerName val="0"/>
          <c:showPercent val="0"/>
          <c:showBubbleSize val="0"/>
        </c:dLbls>
        <c:gapWidth val="0"/>
        <c:axId val="6270224"/>
        <c:axId val="6236304"/>
      </c:barChart>
      <c:lineChart>
        <c:grouping val="standard"/>
        <c:varyColors val="0"/>
        <c:ser>
          <c:idx val="2"/>
          <c:order val="0"/>
          <c:tx>
            <c:strRef>
              <c:f>Sheet1!$C$1</c:f>
              <c:strCache>
                <c:ptCount val="1"/>
                <c:pt idx="0">
                  <c:v>% change, property ins premiums</c:v>
                </c:pt>
              </c:strCache>
            </c:strRef>
          </c:tx>
          <c:spPr>
            <a:ln w="28575">
              <a:solidFill>
                <a:schemeClr val="accent1"/>
              </a:solidFill>
              <a:prstDash val="solid"/>
            </a:ln>
          </c:spPr>
          <c:marker>
            <c:symbol val="none"/>
          </c:marker>
          <c:cat>
            <c:strRef>
              <c:f>Sheet1!$A$2:$A$43</c:f>
              <c:strCache>
                <c:ptCount val="41"/>
                <c:pt idx="0">
                  <c:v>07:Q2</c:v>
                </c:pt>
                <c:pt idx="1">
                  <c:v>07:Q3</c:v>
                </c:pt>
                <c:pt idx="2">
                  <c:v>07:Q4</c:v>
                </c:pt>
                <c:pt idx="3">
                  <c:v>08:Q1</c:v>
                </c:pt>
                <c:pt idx="4">
                  <c:v>08:Q2</c:v>
                </c:pt>
                <c:pt idx="5">
                  <c:v>08:Q3</c:v>
                </c:pt>
                <c:pt idx="6">
                  <c:v>08:Q4</c:v>
                </c:pt>
                <c:pt idx="7">
                  <c:v>09:Q1</c:v>
                </c:pt>
                <c:pt idx="8">
                  <c:v>09:Q2</c:v>
                </c:pt>
                <c:pt idx="9">
                  <c:v>09:Q3</c:v>
                </c:pt>
                <c:pt idx="10">
                  <c:v>09:Q4</c:v>
                </c:pt>
                <c:pt idx="11">
                  <c:v>10:Q1</c:v>
                </c:pt>
                <c:pt idx="12">
                  <c:v>10:Q2</c:v>
                </c:pt>
                <c:pt idx="13">
                  <c:v>10:Q3</c:v>
                </c:pt>
                <c:pt idx="14">
                  <c:v>10:Q4</c:v>
                </c:pt>
                <c:pt idx="15">
                  <c:v>11:Q1</c:v>
                </c:pt>
                <c:pt idx="16">
                  <c:v>11:Q2</c:v>
                </c:pt>
                <c:pt idx="17">
                  <c:v>11:Q3</c:v>
                </c:pt>
                <c:pt idx="18">
                  <c:v>11:Q4</c:v>
                </c:pt>
                <c:pt idx="19">
                  <c:v>12:Q1</c:v>
                </c:pt>
                <c:pt idx="20">
                  <c:v>12:Q2</c:v>
                </c:pt>
                <c:pt idx="21">
                  <c:v>12:Q3</c:v>
                </c:pt>
                <c:pt idx="22">
                  <c:v>12:Q4</c:v>
                </c:pt>
                <c:pt idx="23">
                  <c:v>13:Q1</c:v>
                </c:pt>
                <c:pt idx="24">
                  <c:v>13:Q2</c:v>
                </c:pt>
                <c:pt idx="25">
                  <c:v>13:Q3</c:v>
                </c:pt>
                <c:pt idx="26">
                  <c:v>13:Q4</c:v>
                </c:pt>
                <c:pt idx="27">
                  <c:v>14:Q1</c:v>
                </c:pt>
                <c:pt idx="28">
                  <c:v>14:Q2</c:v>
                </c:pt>
                <c:pt idx="29">
                  <c:v>14:Q3</c:v>
                </c:pt>
                <c:pt idx="30">
                  <c:v>14:Q4</c:v>
                </c:pt>
                <c:pt idx="31">
                  <c:v>15:Q1</c:v>
                </c:pt>
                <c:pt idx="32">
                  <c:v>15:Q2</c:v>
                </c:pt>
                <c:pt idx="33">
                  <c:v>15:Q3</c:v>
                </c:pt>
                <c:pt idx="34">
                  <c:v>15:Q4</c:v>
                </c:pt>
                <c:pt idx="35">
                  <c:v>16:Q1</c:v>
                </c:pt>
                <c:pt idx="36">
                  <c:v>16:Q2</c:v>
                </c:pt>
                <c:pt idx="37">
                  <c:v>16:Q3</c:v>
                </c:pt>
                <c:pt idx="38">
                  <c:v>16:Q4</c:v>
                </c:pt>
                <c:pt idx="39">
                  <c:v>17:Q1</c:v>
                </c:pt>
                <c:pt idx="40">
                  <c:v>17:Q2</c:v>
                </c:pt>
              </c:strCache>
            </c:strRef>
          </c:cat>
          <c:val>
            <c:numRef>
              <c:f>Sheet1!$C$2:$C$43</c:f>
              <c:numCache>
                <c:formatCode>General</c:formatCode>
                <c:ptCount val="41"/>
                <c:pt idx="3" formatCode="0.0%">
                  <c:v>0.01</c:v>
                </c:pt>
                <c:pt idx="4" formatCode="0.0%">
                  <c:v>1.2999999999999999E-2</c:v>
                </c:pt>
                <c:pt idx="5" formatCode="0.0%">
                  <c:v>8.8999999999999996E-2</c:v>
                </c:pt>
                <c:pt idx="6" formatCode="0.0%">
                  <c:v>-3.0000000000000001E-3</c:v>
                </c:pt>
                <c:pt idx="7" formatCode="0.0%">
                  <c:v>-1E-3</c:v>
                </c:pt>
                <c:pt idx="8" formatCode="0.0%">
                  <c:v>-2.3E-2</c:v>
                </c:pt>
                <c:pt idx="9" formatCode="0.0%">
                  <c:v>-5.8999999999999997E-2</c:v>
                </c:pt>
                <c:pt idx="10" formatCode="0.0%">
                  <c:v>-5.0999999999999997E-2</c:v>
                </c:pt>
                <c:pt idx="11" formatCode="0.0%">
                  <c:v>-2.7E-2</c:v>
                </c:pt>
                <c:pt idx="12" formatCode="0.0%">
                  <c:v>3.0000000000000001E-3</c:v>
                </c:pt>
                <c:pt idx="13" formatCode="0.0%">
                  <c:v>-5.5E-2</c:v>
                </c:pt>
                <c:pt idx="14" formatCode="0.0%">
                  <c:v>5.0000000000000001E-3</c:v>
                </c:pt>
                <c:pt idx="15" formatCode="0.0%">
                  <c:v>8.9999999999999993E-3</c:v>
                </c:pt>
                <c:pt idx="16" formatCode="0.0%">
                  <c:v>4.2999999999999997E-2</c:v>
                </c:pt>
                <c:pt idx="17" formatCode="0.0%">
                  <c:v>0.191</c:v>
                </c:pt>
                <c:pt idx="18" formatCode="0.0%">
                  <c:v>7.4999999999999997E-2</c:v>
                </c:pt>
                <c:pt idx="19" formatCode="0.0%">
                  <c:v>6.9000000000000006E-2</c:v>
                </c:pt>
                <c:pt idx="20" formatCode="0.0%">
                  <c:v>6.3E-2</c:v>
                </c:pt>
                <c:pt idx="21" formatCode="0.0%">
                  <c:v>1.2999999999999999E-2</c:v>
                </c:pt>
                <c:pt idx="22" formatCode="0.0%">
                  <c:v>4.1000000000000002E-2</c:v>
                </c:pt>
                <c:pt idx="23" formatCode="0.0%">
                  <c:v>5.2999999999999999E-2</c:v>
                </c:pt>
                <c:pt idx="24" formatCode="0.0%">
                  <c:v>1E-3</c:v>
                </c:pt>
                <c:pt idx="25" formatCode="0.0%">
                  <c:v>9.7000000000000003E-2</c:v>
                </c:pt>
                <c:pt idx="26" formatCode="0.0%">
                  <c:v>3.5000000000000003E-2</c:v>
                </c:pt>
                <c:pt idx="27" formatCode="0.0%">
                  <c:v>3.1E-2</c:v>
                </c:pt>
                <c:pt idx="28" formatCode="0.0%">
                  <c:v>5.6000000000000001E-2</c:v>
                </c:pt>
                <c:pt idx="29" formatCode="0.0%">
                  <c:v>-3.1E-2</c:v>
                </c:pt>
                <c:pt idx="30" formatCode="0.0%">
                  <c:v>3.9E-2</c:v>
                </c:pt>
                <c:pt idx="31" formatCode="0.0%">
                  <c:v>2.3E-2</c:v>
                </c:pt>
                <c:pt idx="32" formatCode="0.0%">
                  <c:v>5.2999999999999999E-2</c:v>
                </c:pt>
                <c:pt idx="33" formatCode="0.0%">
                  <c:v>-1.6E-2</c:v>
                </c:pt>
                <c:pt idx="34" formatCode="0.0%">
                  <c:v>5.0000000000000001E-3</c:v>
                </c:pt>
                <c:pt idx="35" formatCode="0.0%">
                  <c:v>4.2000000000000003E-2</c:v>
                </c:pt>
                <c:pt idx="36" formatCode="0.0%">
                  <c:v>1.2999999999999999E-2</c:v>
                </c:pt>
                <c:pt idx="37" formatCode="0.0%">
                  <c:v>-3.6999999999999998E-2</c:v>
                </c:pt>
                <c:pt idx="38" formatCode="0.0%">
                  <c:v>1.0999999999999999E-2</c:v>
                </c:pt>
                <c:pt idx="39" formatCode="0.0%">
                  <c:v>3.6999999999999998E-2</c:v>
                </c:pt>
              </c:numCache>
            </c:numRef>
          </c:val>
          <c:smooth val="0"/>
          <c:extLst>
            <c:ext xmlns:c16="http://schemas.microsoft.com/office/drawing/2014/chart" uri="{C3380CC4-5D6E-409C-BE32-E72D297353CC}">
              <c16:uniqueId val="{00000001-1D21-4CD7-B1C7-F08BD60C056B}"/>
            </c:ext>
          </c:extLst>
        </c:ser>
        <c:ser>
          <c:idx val="0"/>
          <c:order val="1"/>
          <c:tx>
            <c:strRef>
              <c:f>Sheet1!$B$1</c:f>
              <c:strCache>
                <c:ptCount val="1"/>
                <c:pt idx="0">
                  <c:v>% change, fixed investment</c:v>
                </c:pt>
              </c:strCache>
            </c:strRef>
          </c:tx>
          <c:spPr>
            <a:ln w="28575">
              <a:solidFill>
                <a:schemeClr val="accent3"/>
              </a:solidFill>
              <a:prstDash val="solid"/>
            </a:ln>
          </c:spPr>
          <c:marker>
            <c:symbol val="none"/>
          </c:marker>
          <c:cat>
            <c:strRef>
              <c:f>Sheet1!$A$2:$A$43</c:f>
              <c:strCache>
                <c:ptCount val="41"/>
                <c:pt idx="0">
                  <c:v>07:Q2</c:v>
                </c:pt>
                <c:pt idx="1">
                  <c:v>07:Q3</c:v>
                </c:pt>
                <c:pt idx="2">
                  <c:v>07:Q4</c:v>
                </c:pt>
                <c:pt idx="3">
                  <c:v>08:Q1</c:v>
                </c:pt>
                <c:pt idx="4">
                  <c:v>08:Q2</c:v>
                </c:pt>
                <c:pt idx="5">
                  <c:v>08:Q3</c:v>
                </c:pt>
                <c:pt idx="6">
                  <c:v>08:Q4</c:v>
                </c:pt>
                <c:pt idx="7">
                  <c:v>09:Q1</c:v>
                </c:pt>
                <c:pt idx="8">
                  <c:v>09:Q2</c:v>
                </c:pt>
                <c:pt idx="9">
                  <c:v>09:Q3</c:v>
                </c:pt>
                <c:pt idx="10">
                  <c:v>09:Q4</c:v>
                </c:pt>
                <c:pt idx="11">
                  <c:v>10:Q1</c:v>
                </c:pt>
                <c:pt idx="12">
                  <c:v>10:Q2</c:v>
                </c:pt>
                <c:pt idx="13">
                  <c:v>10:Q3</c:v>
                </c:pt>
                <c:pt idx="14">
                  <c:v>10:Q4</c:v>
                </c:pt>
                <c:pt idx="15">
                  <c:v>11:Q1</c:v>
                </c:pt>
                <c:pt idx="16">
                  <c:v>11:Q2</c:v>
                </c:pt>
                <c:pt idx="17">
                  <c:v>11:Q3</c:v>
                </c:pt>
                <c:pt idx="18">
                  <c:v>11:Q4</c:v>
                </c:pt>
                <c:pt idx="19">
                  <c:v>12:Q1</c:v>
                </c:pt>
                <c:pt idx="20">
                  <c:v>12:Q2</c:v>
                </c:pt>
                <c:pt idx="21">
                  <c:v>12:Q3</c:v>
                </c:pt>
                <c:pt idx="22">
                  <c:v>12:Q4</c:v>
                </c:pt>
                <c:pt idx="23">
                  <c:v>13:Q1</c:v>
                </c:pt>
                <c:pt idx="24">
                  <c:v>13:Q2</c:v>
                </c:pt>
                <c:pt idx="25">
                  <c:v>13:Q3</c:v>
                </c:pt>
                <c:pt idx="26">
                  <c:v>13:Q4</c:v>
                </c:pt>
                <c:pt idx="27">
                  <c:v>14:Q1</c:v>
                </c:pt>
                <c:pt idx="28">
                  <c:v>14:Q2</c:v>
                </c:pt>
                <c:pt idx="29">
                  <c:v>14:Q3</c:v>
                </c:pt>
                <c:pt idx="30">
                  <c:v>14:Q4</c:v>
                </c:pt>
                <c:pt idx="31">
                  <c:v>15:Q1</c:v>
                </c:pt>
                <c:pt idx="32">
                  <c:v>15:Q2</c:v>
                </c:pt>
                <c:pt idx="33">
                  <c:v>15:Q3</c:v>
                </c:pt>
                <c:pt idx="34">
                  <c:v>15:Q4</c:v>
                </c:pt>
                <c:pt idx="35">
                  <c:v>16:Q1</c:v>
                </c:pt>
                <c:pt idx="36">
                  <c:v>16:Q2</c:v>
                </c:pt>
                <c:pt idx="37">
                  <c:v>16:Q3</c:v>
                </c:pt>
                <c:pt idx="38">
                  <c:v>16:Q4</c:v>
                </c:pt>
                <c:pt idx="39">
                  <c:v>17:Q1</c:v>
                </c:pt>
                <c:pt idx="40">
                  <c:v>17:Q2</c:v>
                </c:pt>
              </c:strCache>
            </c:strRef>
          </c:cat>
          <c:val>
            <c:numRef>
              <c:f>Sheet1!$B$2:$B$43</c:f>
              <c:numCache>
                <c:formatCode>0.0%</c:formatCode>
                <c:ptCount val="41"/>
                <c:pt idx="0">
                  <c:v>8.3000000000000004E-2</c:v>
                </c:pt>
                <c:pt idx="1">
                  <c:v>0.08</c:v>
                </c:pt>
                <c:pt idx="2">
                  <c:v>8.3000000000000004E-2</c:v>
                </c:pt>
                <c:pt idx="3">
                  <c:v>6.3E-2</c:v>
                </c:pt>
                <c:pt idx="4">
                  <c:v>3.6999999999999998E-2</c:v>
                </c:pt>
                <c:pt idx="5">
                  <c:v>5.0000000000000001E-3</c:v>
                </c:pt>
                <c:pt idx="6">
                  <c:v>-5.8999999999999997E-2</c:v>
                </c:pt>
                <c:pt idx="7">
                  <c:v>-0.13600000000000001</c:v>
                </c:pt>
                <c:pt idx="8">
                  <c:v>-0.17199999999999999</c:v>
                </c:pt>
                <c:pt idx="9">
                  <c:v>-0.17799999999999999</c:v>
                </c:pt>
                <c:pt idx="10">
                  <c:v>-0.14699999999999999</c:v>
                </c:pt>
                <c:pt idx="11">
                  <c:v>-6.9000000000000006E-2</c:v>
                </c:pt>
                <c:pt idx="12">
                  <c:v>3.0000000000000001E-3</c:v>
                </c:pt>
                <c:pt idx="13">
                  <c:v>4.8000000000000001E-2</c:v>
                </c:pt>
                <c:pt idx="14">
                  <c:v>8.5999999999999993E-2</c:v>
                </c:pt>
                <c:pt idx="15">
                  <c:v>0.08</c:v>
                </c:pt>
                <c:pt idx="16">
                  <c:v>7.6999999999999999E-2</c:v>
                </c:pt>
                <c:pt idx="17">
                  <c:v>0.106</c:v>
                </c:pt>
                <c:pt idx="18">
                  <c:v>0.107</c:v>
                </c:pt>
                <c:pt idx="19">
                  <c:v>0.14499999999999999</c:v>
                </c:pt>
                <c:pt idx="20">
                  <c:v>0.14000000000000001</c:v>
                </c:pt>
                <c:pt idx="21">
                  <c:v>8.5000000000000006E-2</c:v>
                </c:pt>
                <c:pt idx="22">
                  <c:v>6.7000000000000004E-2</c:v>
                </c:pt>
                <c:pt idx="23">
                  <c:v>4.3999999999999997E-2</c:v>
                </c:pt>
                <c:pt idx="24">
                  <c:v>0.03</c:v>
                </c:pt>
                <c:pt idx="25">
                  <c:v>4.1000000000000002E-2</c:v>
                </c:pt>
                <c:pt idx="26">
                  <c:v>5.7000000000000002E-2</c:v>
                </c:pt>
                <c:pt idx="27">
                  <c:v>6.6000000000000003E-2</c:v>
                </c:pt>
                <c:pt idx="28">
                  <c:v>8.4000000000000005E-2</c:v>
                </c:pt>
                <c:pt idx="29">
                  <c:v>0.106</c:v>
                </c:pt>
                <c:pt idx="30">
                  <c:v>7.5999999999999998E-2</c:v>
                </c:pt>
                <c:pt idx="31">
                  <c:v>6.0999999999999999E-2</c:v>
                </c:pt>
                <c:pt idx="32">
                  <c:v>4.1000000000000002E-2</c:v>
                </c:pt>
                <c:pt idx="33">
                  <c:v>1.6E-2</c:v>
                </c:pt>
                <c:pt idx="34">
                  <c:v>4.0000000000000001E-3</c:v>
                </c:pt>
                <c:pt idx="35">
                  <c:v>-1.6E-2</c:v>
                </c:pt>
                <c:pt idx="36">
                  <c:v>-1.4E-2</c:v>
                </c:pt>
                <c:pt idx="37">
                  <c:v>-0.01</c:v>
                </c:pt>
                <c:pt idx="38">
                  <c:v>6.0000000000000001E-3</c:v>
                </c:pt>
                <c:pt idx="39">
                  <c:v>0.04</c:v>
                </c:pt>
                <c:pt idx="40">
                  <c:v>4.9000000000000002E-2</c:v>
                </c:pt>
              </c:numCache>
            </c:numRef>
          </c:val>
          <c:smooth val="1"/>
          <c:extLst>
            <c:ext xmlns:c16="http://schemas.microsoft.com/office/drawing/2014/chart" uri="{C3380CC4-5D6E-409C-BE32-E72D297353CC}">
              <c16:uniqueId val="{00000002-1D21-4CD7-B1C7-F08BD60C056B}"/>
            </c:ext>
          </c:extLst>
        </c:ser>
        <c:dLbls>
          <c:showLegendKey val="0"/>
          <c:showVal val="0"/>
          <c:showCatName val="0"/>
          <c:showSerName val="0"/>
          <c:showPercent val="0"/>
          <c:showBubbleSize val="0"/>
        </c:dLbls>
        <c:marker val="1"/>
        <c:smooth val="0"/>
        <c:axId val="-41024128"/>
        <c:axId val="6135744"/>
      </c:lineChart>
      <c:catAx>
        <c:axId val="-41024128"/>
        <c:scaling>
          <c:orientation val="minMax"/>
        </c:scaling>
        <c:delete val="0"/>
        <c:axPos val="b"/>
        <c:numFmt formatCode="General" sourceLinked="0"/>
        <c:majorTickMark val="out"/>
        <c:minorTickMark val="none"/>
        <c:tickLblPos val="low"/>
        <c:spPr>
          <a:ln w="9525">
            <a:solidFill>
              <a:srgbClr val="868686"/>
            </a:solidFill>
            <a:prstDash val="solid"/>
          </a:ln>
        </c:spPr>
        <c:txPr>
          <a:bodyPr rot="0" vert="horz"/>
          <a:lstStyle/>
          <a:p>
            <a:pPr>
              <a:defRPr/>
            </a:pPr>
            <a:endParaRPr lang="en-US"/>
          </a:p>
        </c:txPr>
        <c:crossAx val="6135744"/>
        <c:crossesAt val="0"/>
        <c:auto val="0"/>
        <c:lblAlgn val="ctr"/>
        <c:lblOffset val="100"/>
        <c:tickLblSkip val="4"/>
        <c:tickMarkSkip val="1"/>
        <c:noMultiLvlLbl val="0"/>
      </c:catAx>
      <c:valAx>
        <c:axId val="6135744"/>
        <c:scaling>
          <c:orientation val="minMax"/>
          <c:max val="0.3"/>
          <c:min val="-0.2"/>
        </c:scaling>
        <c:delete val="0"/>
        <c:axPos val="l"/>
        <c:majorGridlines>
          <c:spPr>
            <a:ln w="2291">
              <a:noFill/>
              <a:prstDash val="solid"/>
            </a:ln>
          </c:spPr>
        </c:majorGridlines>
        <c:numFmt formatCode="0%" sourceLinked="0"/>
        <c:majorTickMark val="out"/>
        <c:minorTickMark val="none"/>
        <c:tickLblPos val="nextTo"/>
        <c:spPr>
          <a:ln w="9525">
            <a:solidFill>
              <a:srgbClr val="868686"/>
            </a:solidFill>
            <a:prstDash val="solid"/>
          </a:ln>
        </c:spPr>
        <c:txPr>
          <a:bodyPr rot="0" vert="horz"/>
          <a:lstStyle/>
          <a:p>
            <a:pPr>
              <a:defRPr/>
            </a:pPr>
            <a:endParaRPr lang="en-US"/>
          </a:p>
        </c:txPr>
        <c:crossAx val="-41024128"/>
        <c:crossesAt val="1"/>
        <c:crossBetween val="midCat"/>
        <c:majorUnit val="0.1"/>
        <c:minorUnit val="1E-3"/>
      </c:valAx>
      <c:catAx>
        <c:axId val="6270224"/>
        <c:scaling>
          <c:orientation val="minMax"/>
        </c:scaling>
        <c:delete val="1"/>
        <c:axPos val="b"/>
        <c:numFmt formatCode="General" sourceLinked="1"/>
        <c:majorTickMark val="out"/>
        <c:minorTickMark val="none"/>
        <c:tickLblPos val="nextTo"/>
        <c:crossAx val="6236304"/>
        <c:crosses val="autoZero"/>
        <c:auto val="1"/>
        <c:lblAlgn val="ctr"/>
        <c:lblOffset val="100"/>
        <c:noMultiLvlLbl val="0"/>
      </c:catAx>
      <c:valAx>
        <c:axId val="6236304"/>
        <c:scaling>
          <c:orientation val="minMax"/>
          <c:max val="1"/>
          <c:min val="0"/>
        </c:scaling>
        <c:delete val="0"/>
        <c:axPos val="r"/>
        <c:numFmt formatCode="0" sourceLinked="1"/>
        <c:majorTickMark val="none"/>
        <c:minorTickMark val="none"/>
        <c:tickLblPos val="none"/>
        <c:spPr>
          <a:ln w="4581">
            <a:noFill/>
          </a:ln>
        </c:spPr>
        <c:crossAx val="6270224"/>
        <c:crosses val="max"/>
        <c:crossBetween val="between"/>
        <c:majorUnit val="1"/>
      </c:valAx>
      <c:spPr>
        <a:solidFill>
          <a:srgbClr val="FFFFFF"/>
        </a:solidFill>
        <a:ln w="18325">
          <a:noFill/>
        </a:ln>
      </c:spPr>
    </c:plotArea>
    <c:legend>
      <c:legendPos val="t"/>
      <c:layout>
        <c:manualLayout>
          <c:xMode val="edge"/>
          <c:yMode val="edge"/>
          <c:x val="0.57752234538059"/>
          <c:y val="2.4737656765012401E-2"/>
          <c:w val="0.378480405056976"/>
          <c:h val="0.222854449561179"/>
        </c:manualLayout>
      </c:layout>
      <c:overlay val="0"/>
      <c:spPr>
        <a:solidFill>
          <a:schemeClr val="bg1"/>
        </a:solidFill>
        <a:ln w="2291">
          <a:noFill/>
          <a:prstDash val="solid"/>
        </a:ln>
      </c:spPr>
    </c:legend>
    <c:plotVisOnly val="1"/>
    <c:dispBlanksAs val="gap"/>
    <c:showDLblsOverMax val="0"/>
  </c:chart>
  <c:spPr>
    <a:noFill/>
    <a:ln>
      <a:noFill/>
    </a:ln>
  </c:spPr>
  <c:txPr>
    <a:bodyPr/>
    <a:lstStyle/>
    <a:p>
      <a:pPr>
        <a:defRPr sz="12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73770491803296E-2"/>
          <c:y val="4.18994413407821E-2"/>
          <c:w val="0.91952309985096903"/>
          <c:h val="0.81159659798075001"/>
        </c:manualLayout>
      </c:layout>
      <c:barChart>
        <c:barDir val="col"/>
        <c:grouping val="clustered"/>
        <c:varyColors val="0"/>
        <c:ser>
          <c:idx val="1"/>
          <c:order val="1"/>
          <c:tx>
            <c:strRef>
              <c:f>Sheet1!$D$1</c:f>
              <c:strCache>
                <c:ptCount val="1"/>
                <c:pt idx="0">
                  <c:v>Recession</c:v>
                </c:pt>
              </c:strCache>
            </c:strRef>
          </c:tx>
          <c:spPr>
            <a:solidFill>
              <a:schemeClr val="accent5">
                <a:lumMod val="60000"/>
                <a:lumOff val="40000"/>
              </a:schemeClr>
            </a:solidFill>
            <a:ln w="25545">
              <a:noFill/>
            </a:ln>
          </c:spPr>
          <c:invertIfNegative val="0"/>
          <c:cat>
            <c:numRef>
              <c:f>Sheet1!$A$2:$A$167</c:f>
              <c:numCache>
                <c:formatCode>[$-409]mmm\-yy;@</c:formatCode>
                <c:ptCount val="166"/>
                <c:pt idx="0">
                  <c:v>38017</c:v>
                </c:pt>
                <c:pt idx="1">
                  <c:v>38047</c:v>
                </c:pt>
                <c:pt idx="2">
                  <c:v>38077</c:v>
                </c:pt>
                <c:pt idx="3">
                  <c:v>38107</c:v>
                </c:pt>
                <c:pt idx="4">
                  <c:v>38138</c:v>
                </c:pt>
                <c:pt idx="5">
                  <c:v>38168</c:v>
                </c:pt>
                <c:pt idx="6">
                  <c:v>38199</c:v>
                </c:pt>
                <c:pt idx="7">
                  <c:v>38230</c:v>
                </c:pt>
                <c:pt idx="8">
                  <c:v>38260</c:v>
                </c:pt>
                <c:pt idx="9">
                  <c:v>38291</c:v>
                </c:pt>
                <c:pt idx="10">
                  <c:v>38321</c:v>
                </c:pt>
                <c:pt idx="11">
                  <c:v>38352</c:v>
                </c:pt>
                <c:pt idx="12">
                  <c:v>38383</c:v>
                </c:pt>
                <c:pt idx="13">
                  <c:v>38412</c:v>
                </c:pt>
                <c:pt idx="14">
                  <c:v>38442</c:v>
                </c:pt>
                <c:pt idx="15">
                  <c:v>38472</c:v>
                </c:pt>
                <c:pt idx="16">
                  <c:v>38503</c:v>
                </c:pt>
                <c:pt idx="17">
                  <c:v>38533</c:v>
                </c:pt>
                <c:pt idx="18">
                  <c:v>38564</c:v>
                </c:pt>
                <c:pt idx="19">
                  <c:v>38595</c:v>
                </c:pt>
                <c:pt idx="20">
                  <c:v>38625</c:v>
                </c:pt>
                <c:pt idx="21">
                  <c:v>38656</c:v>
                </c:pt>
                <c:pt idx="22">
                  <c:v>38686</c:v>
                </c:pt>
                <c:pt idx="23">
                  <c:v>38717</c:v>
                </c:pt>
                <c:pt idx="24">
                  <c:v>38748</c:v>
                </c:pt>
                <c:pt idx="25">
                  <c:v>38776</c:v>
                </c:pt>
                <c:pt idx="26">
                  <c:v>38807</c:v>
                </c:pt>
                <c:pt idx="27">
                  <c:v>38837</c:v>
                </c:pt>
                <c:pt idx="28">
                  <c:v>38868</c:v>
                </c:pt>
                <c:pt idx="29">
                  <c:v>38898</c:v>
                </c:pt>
                <c:pt idx="30">
                  <c:v>38929</c:v>
                </c:pt>
                <c:pt idx="31">
                  <c:v>38960</c:v>
                </c:pt>
                <c:pt idx="32">
                  <c:v>38990</c:v>
                </c:pt>
                <c:pt idx="33">
                  <c:v>39021</c:v>
                </c:pt>
                <c:pt idx="34">
                  <c:v>39051</c:v>
                </c:pt>
                <c:pt idx="35">
                  <c:v>39082</c:v>
                </c:pt>
                <c:pt idx="36">
                  <c:v>39113</c:v>
                </c:pt>
                <c:pt idx="37">
                  <c:v>39142</c:v>
                </c:pt>
                <c:pt idx="38">
                  <c:v>39172</c:v>
                </c:pt>
                <c:pt idx="39">
                  <c:v>39202</c:v>
                </c:pt>
                <c:pt idx="40">
                  <c:v>39233</c:v>
                </c:pt>
                <c:pt idx="41">
                  <c:v>39263</c:v>
                </c:pt>
                <c:pt idx="42">
                  <c:v>39294</c:v>
                </c:pt>
                <c:pt idx="43">
                  <c:v>39325</c:v>
                </c:pt>
                <c:pt idx="44">
                  <c:v>39355</c:v>
                </c:pt>
                <c:pt idx="45">
                  <c:v>39386</c:v>
                </c:pt>
                <c:pt idx="46">
                  <c:v>39416</c:v>
                </c:pt>
                <c:pt idx="47">
                  <c:v>39447</c:v>
                </c:pt>
                <c:pt idx="48">
                  <c:v>39478</c:v>
                </c:pt>
                <c:pt idx="49">
                  <c:v>39507</c:v>
                </c:pt>
                <c:pt idx="50">
                  <c:v>39538</c:v>
                </c:pt>
                <c:pt idx="51">
                  <c:v>39568</c:v>
                </c:pt>
                <c:pt idx="52">
                  <c:v>39599</c:v>
                </c:pt>
                <c:pt idx="53">
                  <c:v>39629</c:v>
                </c:pt>
                <c:pt idx="54">
                  <c:v>39660</c:v>
                </c:pt>
                <c:pt idx="55">
                  <c:v>39691</c:v>
                </c:pt>
                <c:pt idx="56">
                  <c:v>39721</c:v>
                </c:pt>
                <c:pt idx="57">
                  <c:v>39752</c:v>
                </c:pt>
                <c:pt idx="58">
                  <c:v>39782</c:v>
                </c:pt>
                <c:pt idx="59">
                  <c:v>39813</c:v>
                </c:pt>
                <c:pt idx="60">
                  <c:v>39844</c:v>
                </c:pt>
                <c:pt idx="61">
                  <c:v>39872</c:v>
                </c:pt>
                <c:pt idx="62">
                  <c:v>39903</c:v>
                </c:pt>
                <c:pt idx="63">
                  <c:v>39933</c:v>
                </c:pt>
                <c:pt idx="64">
                  <c:v>39964</c:v>
                </c:pt>
                <c:pt idx="65">
                  <c:v>39994</c:v>
                </c:pt>
                <c:pt idx="66">
                  <c:v>40025</c:v>
                </c:pt>
                <c:pt idx="67">
                  <c:v>40056</c:v>
                </c:pt>
                <c:pt idx="68">
                  <c:v>40086</c:v>
                </c:pt>
                <c:pt idx="69">
                  <c:v>40117</c:v>
                </c:pt>
                <c:pt idx="70">
                  <c:v>40147</c:v>
                </c:pt>
                <c:pt idx="71">
                  <c:v>40178</c:v>
                </c:pt>
                <c:pt idx="72">
                  <c:v>40209</c:v>
                </c:pt>
                <c:pt idx="73">
                  <c:v>40237</c:v>
                </c:pt>
                <c:pt idx="74">
                  <c:v>40268</c:v>
                </c:pt>
                <c:pt idx="75">
                  <c:v>40298</c:v>
                </c:pt>
                <c:pt idx="76">
                  <c:v>40329</c:v>
                </c:pt>
                <c:pt idx="77">
                  <c:v>40359</c:v>
                </c:pt>
                <c:pt idx="78">
                  <c:v>40390</c:v>
                </c:pt>
                <c:pt idx="79">
                  <c:v>40421</c:v>
                </c:pt>
                <c:pt idx="80">
                  <c:v>40451</c:v>
                </c:pt>
                <c:pt idx="81">
                  <c:v>40482</c:v>
                </c:pt>
                <c:pt idx="82">
                  <c:v>40512</c:v>
                </c:pt>
                <c:pt idx="83">
                  <c:v>40543</c:v>
                </c:pt>
                <c:pt idx="84">
                  <c:v>40574</c:v>
                </c:pt>
                <c:pt idx="85">
                  <c:v>40602</c:v>
                </c:pt>
                <c:pt idx="86">
                  <c:v>40633</c:v>
                </c:pt>
                <c:pt idx="87">
                  <c:v>40663</c:v>
                </c:pt>
                <c:pt idx="88">
                  <c:v>40694</c:v>
                </c:pt>
                <c:pt idx="89">
                  <c:v>40724</c:v>
                </c:pt>
                <c:pt idx="90">
                  <c:v>40755</c:v>
                </c:pt>
                <c:pt idx="91">
                  <c:v>40786</c:v>
                </c:pt>
                <c:pt idx="92">
                  <c:v>40816</c:v>
                </c:pt>
                <c:pt idx="93">
                  <c:v>40847</c:v>
                </c:pt>
                <c:pt idx="94">
                  <c:v>40877</c:v>
                </c:pt>
                <c:pt idx="95">
                  <c:v>40907</c:v>
                </c:pt>
                <c:pt idx="96">
                  <c:v>40938</c:v>
                </c:pt>
                <c:pt idx="97">
                  <c:v>40968</c:v>
                </c:pt>
                <c:pt idx="98">
                  <c:v>40998</c:v>
                </c:pt>
                <c:pt idx="99">
                  <c:v>41029</c:v>
                </c:pt>
                <c:pt idx="100">
                  <c:v>41060</c:v>
                </c:pt>
                <c:pt idx="101">
                  <c:v>41090</c:v>
                </c:pt>
                <c:pt idx="102">
                  <c:v>41120</c:v>
                </c:pt>
                <c:pt idx="103">
                  <c:v>41151</c:v>
                </c:pt>
                <c:pt idx="104">
                  <c:v>41182</c:v>
                </c:pt>
                <c:pt idx="105">
                  <c:v>41213</c:v>
                </c:pt>
                <c:pt idx="106">
                  <c:v>41243</c:v>
                </c:pt>
                <c:pt idx="107">
                  <c:v>41274</c:v>
                </c:pt>
                <c:pt idx="108">
                  <c:v>41305</c:v>
                </c:pt>
                <c:pt idx="109">
                  <c:v>41333</c:v>
                </c:pt>
                <c:pt idx="110">
                  <c:v>41364</c:v>
                </c:pt>
                <c:pt idx="111">
                  <c:v>41394</c:v>
                </c:pt>
                <c:pt idx="112">
                  <c:v>41425</c:v>
                </c:pt>
                <c:pt idx="113">
                  <c:v>41455</c:v>
                </c:pt>
                <c:pt idx="114">
                  <c:v>41486</c:v>
                </c:pt>
                <c:pt idx="115">
                  <c:v>41517</c:v>
                </c:pt>
                <c:pt idx="116">
                  <c:v>41547</c:v>
                </c:pt>
                <c:pt idx="117">
                  <c:v>41578</c:v>
                </c:pt>
                <c:pt idx="118">
                  <c:v>41608</c:v>
                </c:pt>
                <c:pt idx="119">
                  <c:v>41639</c:v>
                </c:pt>
                <c:pt idx="120">
                  <c:v>41670</c:v>
                </c:pt>
                <c:pt idx="121">
                  <c:v>41698</c:v>
                </c:pt>
                <c:pt idx="122">
                  <c:v>41729</c:v>
                </c:pt>
                <c:pt idx="123">
                  <c:v>41759</c:v>
                </c:pt>
                <c:pt idx="124">
                  <c:v>41790</c:v>
                </c:pt>
                <c:pt idx="125">
                  <c:v>41820</c:v>
                </c:pt>
                <c:pt idx="126">
                  <c:v>41851</c:v>
                </c:pt>
                <c:pt idx="127">
                  <c:v>41881</c:v>
                </c:pt>
                <c:pt idx="128">
                  <c:v>41912</c:v>
                </c:pt>
                <c:pt idx="129">
                  <c:v>41943</c:v>
                </c:pt>
                <c:pt idx="130">
                  <c:v>41973</c:v>
                </c:pt>
                <c:pt idx="131">
                  <c:v>42004</c:v>
                </c:pt>
                <c:pt idx="132">
                  <c:v>42035</c:v>
                </c:pt>
                <c:pt idx="133">
                  <c:v>42063</c:v>
                </c:pt>
                <c:pt idx="134">
                  <c:v>42094</c:v>
                </c:pt>
                <c:pt idx="135">
                  <c:v>42124</c:v>
                </c:pt>
                <c:pt idx="136">
                  <c:v>42155</c:v>
                </c:pt>
                <c:pt idx="137">
                  <c:v>42185</c:v>
                </c:pt>
                <c:pt idx="138">
                  <c:v>42216</c:v>
                </c:pt>
                <c:pt idx="139">
                  <c:v>42246</c:v>
                </c:pt>
                <c:pt idx="140">
                  <c:v>42277</c:v>
                </c:pt>
                <c:pt idx="141">
                  <c:v>42308</c:v>
                </c:pt>
                <c:pt idx="142">
                  <c:v>42338</c:v>
                </c:pt>
                <c:pt idx="143">
                  <c:v>42369</c:v>
                </c:pt>
                <c:pt idx="144">
                  <c:v>42400</c:v>
                </c:pt>
                <c:pt idx="145">
                  <c:v>42429</c:v>
                </c:pt>
                <c:pt idx="146">
                  <c:v>42460</c:v>
                </c:pt>
                <c:pt idx="147">
                  <c:v>42490</c:v>
                </c:pt>
                <c:pt idx="148">
                  <c:v>42521</c:v>
                </c:pt>
                <c:pt idx="149">
                  <c:v>42551</c:v>
                </c:pt>
                <c:pt idx="150">
                  <c:v>42582</c:v>
                </c:pt>
                <c:pt idx="151">
                  <c:v>42612</c:v>
                </c:pt>
                <c:pt idx="152">
                  <c:v>42643</c:v>
                </c:pt>
                <c:pt idx="153">
                  <c:v>42674</c:v>
                </c:pt>
                <c:pt idx="154">
                  <c:v>42704</c:v>
                </c:pt>
                <c:pt idx="155">
                  <c:v>42735</c:v>
                </c:pt>
                <c:pt idx="156">
                  <c:v>42766</c:v>
                </c:pt>
                <c:pt idx="157">
                  <c:v>42794</c:v>
                </c:pt>
                <c:pt idx="158">
                  <c:v>42825</c:v>
                </c:pt>
                <c:pt idx="159">
                  <c:v>42855</c:v>
                </c:pt>
                <c:pt idx="160">
                  <c:v>42886</c:v>
                </c:pt>
                <c:pt idx="161">
                  <c:v>42916</c:v>
                </c:pt>
                <c:pt idx="162">
                  <c:v>42947</c:v>
                </c:pt>
                <c:pt idx="163">
                  <c:v>42978</c:v>
                </c:pt>
                <c:pt idx="164">
                  <c:v>43008</c:v>
                </c:pt>
                <c:pt idx="165">
                  <c:v>43039</c:v>
                </c:pt>
              </c:numCache>
            </c:numRef>
          </c:cat>
          <c:val>
            <c:numRef>
              <c:f>Sheet1!$D$2:$D$167</c:f>
              <c:numCache>
                <c:formatCode>0</c:formatCode>
                <c:ptCount val="16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0</c:v>
                </c:pt>
                <c:pt idx="67">
                  <c:v>0</c:v>
                </c:pt>
                <c:pt idx="68">
                  <c:v>0</c:v>
                </c:pt>
                <c:pt idx="69">
                  <c:v>0</c:v>
                </c:pt>
                <c:pt idx="70">
                  <c:v>0</c:v>
                </c:pt>
                <c:pt idx="71">
                  <c:v>0</c:v>
                </c:pt>
                <c:pt idx="72">
                  <c:v>0</c:v>
                </c:pt>
                <c:pt idx="73">
                  <c:v>0</c:v>
                </c:pt>
                <c:pt idx="74" formatCode="General">
                  <c:v>0</c:v>
                </c:pt>
                <c:pt idx="75" formatCode="General">
                  <c:v>0</c:v>
                </c:pt>
                <c:pt idx="76" formatCode="General">
                  <c:v>0</c:v>
                </c:pt>
                <c:pt idx="77" formatCode="General">
                  <c:v>0</c:v>
                </c:pt>
                <c:pt idx="78" formatCode="General">
                  <c:v>0</c:v>
                </c:pt>
                <c:pt idx="79" formatCode="General">
                  <c:v>0</c:v>
                </c:pt>
                <c:pt idx="80" formatCode="General">
                  <c:v>0</c:v>
                </c:pt>
                <c:pt idx="81" formatCode="General">
                  <c:v>0</c:v>
                </c:pt>
                <c:pt idx="82" formatCode="General">
                  <c:v>0</c:v>
                </c:pt>
                <c:pt idx="83" formatCode="General">
                  <c:v>0</c:v>
                </c:pt>
                <c:pt idx="84" formatCode="General">
                  <c:v>0</c:v>
                </c:pt>
                <c:pt idx="85" formatCode="General">
                  <c:v>0</c:v>
                </c:pt>
                <c:pt idx="86" formatCode="General">
                  <c:v>0</c:v>
                </c:pt>
                <c:pt idx="87" formatCode="General">
                  <c:v>0</c:v>
                </c:pt>
                <c:pt idx="88" formatCode="General">
                  <c:v>0</c:v>
                </c:pt>
                <c:pt idx="89" formatCode="General">
                  <c:v>0</c:v>
                </c:pt>
                <c:pt idx="90" formatCode="General">
                  <c:v>0</c:v>
                </c:pt>
                <c:pt idx="91" formatCode="General">
                  <c:v>0</c:v>
                </c:pt>
                <c:pt idx="92" formatCode="General">
                  <c:v>0</c:v>
                </c:pt>
                <c:pt idx="93" formatCode="General">
                  <c:v>0</c:v>
                </c:pt>
                <c:pt idx="94" formatCode="General">
                  <c:v>0</c:v>
                </c:pt>
                <c:pt idx="95" formatCode="General">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pt idx="143" formatCode="General">
                  <c:v>0</c:v>
                </c:pt>
                <c:pt idx="144" formatCode="General">
                  <c:v>0</c:v>
                </c:pt>
                <c:pt idx="145" formatCode="General">
                  <c:v>0</c:v>
                </c:pt>
                <c:pt idx="146" formatCode="General">
                  <c:v>0</c:v>
                </c:pt>
                <c:pt idx="147" formatCode="General">
                  <c:v>0</c:v>
                </c:pt>
                <c:pt idx="148" formatCode="General">
                  <c:v>0</c:v>
                </c:pt>
                <c:pt idx="149" formatCode="General">
                  <c:v>0</c:v>
                </c:pt>
                <c:pt idx="150" formatCode="General">
                  <c:v>0</c:v>
                </c:pt>
                <c:pt idx="151" formatCode="General">
                  <c:v>0</c:v>
                </c:pt>
                <c:pt idx="152" formatCode="General">
                  <c:v>0</c:v>
                </c:pt>
                <c:pt idx="153" formatCode="General">
                  <c:v>0</c:v>
                </c:pt>
                <c:pt idx="154" formatCode="General">
                  <c:v>0</c:v>
                </c:pt>
                <c:pt idx="155" formatCode="General">
                  <c:v>0</c:v>
                </c:pt>
                <c:pt idx="156" formatCode="General">
                  <c:v>0</c:v>
                </c:pt>
                <c:pt idx="157" formatCode="General">
                  <c:v>0</c:v>
                </c:pt>
                <c:pt idx="158" formatCode="General">
                  <c:v>0</c:v>
                </c:pt>
                <c:pt idx="159" formatCode="General">
                  <c:v>0</c:v>
                </c:pt>
                <c:pt idx="160" formatCode="General">
                  <c:v>0</c:v>
                </c:pt>
                <c:pt idx="161" formatCode="General">
                  <c:v>0</c:v>
                </c:pt>
                <c:pt idx="162" formatCode="General">
                  <c:v>0</c:v>
                </c:pt>
                <c:pt idx="163" formatCode="General">
                  <c:v>0</c:v>
                </c:pt>
                <c:pt idx="164" formatCode="General">
                  <c:v>0</c:v>
                </c:pt>
                <c:pt idx="165" formatCode="General">
                  <c:v>0</c:v>
                </c:pt>
              </c:numCache>
            </c:numRef>
          </c:val>
          <c:extLst>
            <c:ext xmlns:c16="http://schemas.microsoft.com/office/drawing/2014/chart" uri="{C3380CC4-5D6E-409C-BE32-E72D297353CC}">
              <c16:uniqueId val="{00000000-C755-48A1-A5C4-1574261BF2CE}"/>
            </c:ext>
          </c:extLst>
        </c:ser>
        <c:dLbls>
          <c:showLegendKey val="0"/>
          <c:showVal val="0"/>
          <c:showCatName val="0"/>
          <c:showSerName val="0"/>
          <c:showPercent val="0"/>
          <c:showBubbleSize val="0"/>
        </c:dLbls>
        <c:gapWidth val="0"/>
        <c:axId val="-238729264"/>
        <c:axId val="-253330256"/>
      </c:barChart>
      <c:lineChart>
        <c:grouping val="standard"/>
        <c:varyColors val="0"/>
        <c:ser>
          <c:idx val="0"/>
          <c:order val="0"/>
          <c:tx>
            <c:strRef>
              <c:f>Sheet1!$C$1</c:f>
              <c:strCache>
                <c:ptCount val="1"/>
                <c:pt idx="0">
                  <c:v>Core CPI</c:v>
                </c:pt>
              </c:strCache>
            </c:strRef>
          </c:tx>
          <c:spPr>
            <a:ln w="38317">
              <a:solidFill>
                <a:schemeClr val="accent1"/>
              </a:solidFill>
              <a:prstDash val="solid"/>
            </a:ln>
          </c:spPr>
          <c:marker>
            <c:symbol val="none"/>
          </c:marker>
          <c:cat>
            <c:numRef>
              <c:f>Sheet1!$A$2:$A$167</c:f>
              <c:numCache>
                <c:formatCode>[$-409]mmm\-yy;@</c:formatCode>
                <c:ptCount val="166"/>
                <c:pt idx="0">
                  <c:v>38017</c:v>
                </c:pt>
                <c:pt idx="1">
                  <c:v>38047</c:v>
                </c:pt>
                <c:pt idx="2">
                  <c:v>38077</c:v>
                </c:pt>
                <c:pt idx="3">
                  <c:v>38107</c:v>
                </c:pt>
                <c:pt idx="4">
                  <c:v>38138</c:v>
                </c:pt>
                <c:pt idx="5">
                  <c:v>38168</c:v>
                </c:pt>
                <c:pt idx="6">
                  <c:v>38199</c:v>
                </c:pt>
                <c:pt idx="7">
                  <c:v>38230</c:v>
                </c:pt>
                <c:pt idx="8">
                  <c:v>38260</c:v>
                </c:pt>
                <c:pt idx="9">
                  <c:v>38291</c:v>
                </c:pt>
                <c:pt idx="10">
                  <c:v>38321</c:v>
                </c:pt>
                <c:pt idx="11">
                  <c:v>38352</c:v>
                </c:pt>
                <c:pt idx="12">
                  <c:v>38383</c:v>
                </c:pt>
                <c:pt idx="13">
                  <c:v>38412</c:v>
                </c:pt>
                <c:pt idx="14">
                  <c:v>38442</c:v>
                </c:pt>
                <c:pt idx="15">
                  <c:v>38472</c:v>
                </c:pt>
                <c:pt idx="16">
                  <c:v>38503</c:v>
                </c:pt>
                <c:pt idx="17">
                  <c:v>38533</c:v>
                </c:pt>
                <c:pt idx="18">
                  <c:v>38564</c:v>
                </c:pt>
                <c:pt idx="19">
                  <c:v>38595</c:v>
                </c:pt>
                <c:pt idx="20">
                  <c:v>38625</c:v>
                </c:pt>
                <c:pt idx="21">
                  <c:v>38656</c:v>
                </c:pt>
                <c:pt idx="22">
                  <c:v>38686</c:v>
                </c:pt>
                <c:pt idx="23">
                  <c:v>38717</c:v>
                </c:pt>
                <c:pt idx="24">
                  <c:v>38748</c:v>
                </c:pt>
                <c:pt idx="25">
                  <c:v>38776</c:v>
                </c:pt>
                <c:pt idx="26">
                  <c:v>38807</c:v>
                </c:pt>
                <c:pt idx="27">
                  <c:v>38837</c:v>
                </c:pt>
                <c:pt idx="28">
                  <c:v>38868</c:v>
                </c:pt>
                <c:pt idx="29">
                  <c:v>38898</c:v>
                </c:pt>
                <c:pt idx="30">
                  <c:v>38929</c:v>
                </c:pt>
                <c:pt idx="31">
                  <c:v>38960</c:v>
                </c:pt>
                <c:pt idx="32">
                  <c:v>38990</c:v>
                </c:pt>
                <c:pt idx="33">
                  <c:v>39021</c:v>
                </c:pt>
                <c:pt idx="34">
                  <c:v>39051</c:v>
                </c:pt>
                <c:pt idx="35">
                  <c:v>39082</c:v>
                </c:pt>
                <c:pt idx="36">
                  <c:v>39113</c:v>
                </c:pt>
                <c:pt idx="37">
                  <c:v>39142</c:v>
                </c:pt>
                <c:pt idx="38">
                  <c:v>39172</c:v>
                </c:pt>
                <c:pt idx="39">
                  <c:v>39202</c:v>
                </c:pt>
                <c:pt idx="40">
                  <c:v>39233</c:v>
                </c:pt>
                <c:pt idx="41">
                  <c:v>39263</c:v>
                </c:pt>
                <c:pt idx="42">
                  <c:v>39294</c:v>
                </c:pt>
                <c:pt idx="43">
                  <c:v>39325</c:v>
                </c:pt>
                <c:pt idx="44">
                  <c:v>39355</c:v>
                </c:pt>
                <c:pt idx="45">
                  <c:v>39386</c:v>
                </c:pt>
                <c:pt idx="46">
                  <c:v>39416</c:v>
                </c:pt>
                <c:pt idx="47">
                  <c:v>39447</c:v>
                </c:pt>
                <c:pt idx="48">
                  <c:v>39478</c:v>
                </c:pt>
                <c:pt idx="49">
                  <c:v>39507</c:v>
                </c:pt>
                <c:pt idx="50">
                  <c:v>39538</c:v>
                </c:pt>
                <c:pt idx="51">
                  <c:v>39568</c:v>
                </c:pt>
                <c:pt idx="52">
                  <c:v>39599</c:v>
                </c:pt>
                <c:pt idx="53">
                  <c:v>39629</c:v>
                </c:pt>
                <c:pt idx="54">
                  <c:v>39660</c:v>
                </c:pt>
                <c:pt idx="55">
                  <c:v>39691</c:v>
                </c:pt>
                <c:pt idx="56">
                  <c:v>39721</c:v>
                </c:pt>
                <c:pt idx="57">
                  <c:v>39752</c:v>
                </c:pt>
                <c:pt idx="58">
                  <c:v>39782</c:v>
                </c:pt>
                <c:pt idx="59">
                  <c:v>39813</c:v>
                </c:pt>
                <c:pt idx="60">
                  <c:v>39844</c:v>
                </c:pt>
                <c:pt idx="61">
                  <c:v>39872</c:v>
                </c:pt>
                <c:pt idx="62">
                  <c:v>39903</c:v>
                </c:pt>
                <c:pt idx="63">
                  <c:v>39933</c:v>
                </c:pt>
                <c:pt idx="64">
                  <c:v>39964</c:v>
                </c:pt>
                <c:pt idx="65">
                  <c:v>39994</c:v>
                </c:pt>
                <c:pt idx="66">
                  <c:v>40025</c:v>
                </c:pt>
                <c:pt idx="67">
                  <c:v>40056</c:v>
                </c:pt>
                <c:pt idx="68">
                  <c:v>40086</c:v>
                </c:pt>
                <c:pt idx="69">
                  <c:v>40117</c:v>
                </c:pt>
                <c:pt idx="70">
                  <c:v>40147</c:v>
                </c:pt>
                <c:pt idx="71">
                  <c:v>40178</c:v>
                </c:pt>
                <c:pt idx="72">
                  <c:v>40209</c:v>
                </c:pt>
                <c:pt idx="73">
                  <c:v>40237</c:v>
                </c:pt>
                <c:pt idx="74">
                  <c:v>40268</c:v>
                </c:pt>
                <c:pt idx="75">
                  <c:v>40298</c:v>
                </c:pt>
                <c:pt idx="76">
                  <c:v>40329</c:v>
                </c:pt>
                <c:pt idx="77">
                  <c:v>40359</c:v>
                </c:pt>
                <c:pt idx="78">
                  <c:v>40390</c:v>
                </c:pt>
                <c:pt idx="79">
                  <c:v>40421</c:v>
                </c:pt>
                <c:pt idx="80">
                  <c:v>40451</c:v>
                </c:pt>
                <c:pt idx="81">
                  <c:v>40482</c:v>
                </c:pt>
                <c:pt idx="82">
                  <c:v>40512</c:v>
                </c:pt>
                <c:pt idx="83">
                  <c:v>40543</c:v>
                </c:pt>
                <c:pt idx="84">
                  <c:v>40574</c:v>
                </c:pt>
                <c:pt idx="85">
                  <c:v>40602</c:v>
                </c:pt>
                <c:pt idx="86">
                  <c:v>40633</c:v>
                </c:pt>
                <c:pt idx="87">
                  <c:v>40663</c:v>
                </c:pt>
                <c:pt idx="88">
                  <c:v>40694</c:v>
                </c:pt>
                <c:pt idx="89">
                  <c:v>40724</c:v>
                </c:pt>
                <c:pt idx="90">
                  <c:v>40755</c:v>
                </c:pt>
                <c:pt idx="91">
                  <c:v>40786</c:v>
                </c:pt>
                <c:pt idx="92">
                  <c:v>40816</c:v>
                </c:pt>
                <c:pt idx="93">
                  <c:v>40847</c:v>
                </c:pt>
                <c:pt idx="94">
                  <c:v>40877</c:v>
                </c:pt>
                <c:pt idx="95">
                  <c:v>40907</c:v>
                </c:pt>
                <c:pt idx="96">
                  <c:v>40938</c:v>
                </c:pt>
                <c:pt idx="97">
                  <c:v>40968</c:v>
                </c:pt>
                <c:pt idx="98">
                  <c:v>40998</c:v>
                </c:pt>
                <c:pt idx="99">
                  <c:v>41029</c:v>
                </c:pt>
                <c:pt idx="100">
                  <c:v>41060</c:v>
                </c:pt>
                <c:pt idx="101">
                  <c:v>41090</c:v>
                </c:pt>
                <c:pt idx="102">
                  <c:v>41120</c:v>
                </c:pt>
                <c:pt idx="103">
                  <c:v>41151</c:v>
                </c:pt>
                <c:pt idx="104">
                  <c:v>41182</c:v>
                </c:pt>
                <c:pt idx="105">
                  <c:v>41213</c:v>
                </c:pt>
                <c:pt idx="106">
                  <c:v>41243</c:v>
                </c:pt>
                <c:pt idx="107">
                  <c:v>41274</c:v>
                </c:pt>
                <c:pt idx="108">
                  <c:v>41305</c:v>
                </c:pt>
                <c:pt idx="109">
                  <c:v>41333</c:v>
                </c:pt>
                <c:pt idx="110">
                  <c:v>41364</c:v>
                </c:pt>
                <c:pt idx="111">
                  <c:v>41394</c:v>
                </c:pt>
                <c:pt idx="112">
                  <c:v>41425</c:v>
                </c:pt>
                <c:pt idx="113">
                  <c:v>41455</c:v>
                </c:pt>
                <c:pt idx="114">
                  <c:v>41486</c:v>
                </c:pt>
                <c:pt idx="115">
                  <c:v>41517</c:v>
                </c:pt>
                <c:pt idx="116">
                  <c:v>41547</c:v>
                </c:pt>
                <c:pt idx="117">
                  <c:v>41578</c:v>
                </c:pt>
                <c:pt idx="118">
                  <c:v>41608</c:v>
                </c:pt>
                <c:pt idx="119">
                  <c:v>41639</c:v>
                </c:pt>
                <c:pt idx="120">
                  <c:v>41670</c:v>
                </c:pt>
                <c:pt idx="121">
                  <c:v>41698</c:v>
                </c:pt>
                <c:pt idx="122">
                  <c:v>41729</c:v>
                </c:pt>
                <c:pt idx="123">
                  <c:v>41759</c:v>
                </c:pt>
                <c:pt idx="124">
                  <c:v>41790</c:v>
                </c:pt>
                <c:pt idx="125">
                  <c:v>41820</c:v>
                </c:pt>
                <c:pt idx="126">
                  <c:v>41851</c:v>
                </c:pt>
                <c:pt idx="127">
                  <c:v>41881</c:v>
                </c:pt>
                <c:pt idx="128">
                  <c:v>41912</c:v>
                </c:pt>
                <c:pt idx="129">
                  <c:v>41943</c:v>
                </c:pt>
                <c:pt idx="130">
                  <c:v>41973</c:v>
                </c:pt>
                <c:pt idx="131">
                  <c:v>42004</c:v>
                </c:pt>
                <c:pt idx="132">
                  <c:v>42035</c:v>
                </c:pt>
                <c:pt idx="133">
                  <c:v>42063</c:v>
                </c:pt>
                <c:pt idx="134">
                  <c:v>42094</c:v>
                </c:pt>
                <c:pt idx="135">
                  <c:v>42124</c:v>
                </c:pt>
                <c:pt idx="136">
                  <c:v>42155</c:v>
                </c:pt>
                <c:pt idx="137">
                  <c:v>42185</c:v>
                </c:pt>
                <c:pt idx="138">
                  <c:v>42216</c:v>
                </c:pt>
                <c:pt idx="139">
                  <c:v>42246</c:v>
                </c:pt>
                <c:pt idx="140">
                  <c:v>42277</c:v>
                </c:pt>
                <c:pt idx="141">
                  <c:v>42308</c:v>
                </c:pt>
                <c:pt idx="142">
                  <c:v>42338</c:v>
                </c:pt>
                <c:pt idx="143">
                  <c:v>42369</c:v>
                </c:pt>
                <c:pt idx="144">
                  <c:v>42400</c:v>
                </c:pt>
                <c:pt idx="145">
                  <c:v>42429</c:v>
                </c:pt>
                <c:pt idx="146">
                  <c:v>42460</c:v>
                </c:pt>
                <c:pt idx="147">
                  <c:v>42490</c:v>
                </c:pt>
                <c:pt idx="148">
                  <c:v>42521</c:v>
                </c:pt>
                <c:pt idx="149">
                  <c:v>42551</c:v>
                </c:pt>
                <c:pt idx="150">
                  <c:v>42582</c:v>
                </c:pt>
                <c:pt idx="151">
                  <c:v>42612</c:v>
                </c:pt>
                <c:pt idx="152">
                  <c:v>42643</c:v>
                </c:pt>
                <c:pt idx="153">
                  <c:v>42674</c:v>
                </c:pt>
                <c:pt idx="154">
                  <c:v>42704</c:v>
                </c:pt>
                <c:pt idx="155">
                  <c:v>42735</c:v>
                </c:pt>
                <c:pt idx="156">
                  <c:v>42766</c:v>
                </c:pt>
                <c:pt idx="157">
                  <c:v>42794</c:v>
                </c:pt>
                <c:pt idx="158">
                  <c:v>42825</c:v>
                </c:pt>
                <c:pt idx="159">
                  <c:v>42855</c:v>
                </c:pt>
                <c:pt idx="160">
                  <c:v>42886</c:v>
                </c:pt>
                <c:pt idx="161">
                  <c:v>42916</c:v>
                </c:pt>
                <c:pt idx="162">
                  <c:v>42947</c:v>
                </c:pt>
                <c:pt idx="163">
                  <c:v>42978</c:v>
                </c:pt>
                <c:pt idx="164">
                  <c:v>43008</c:v>
                </c:pt>
                <c:pt idx="165">
                  <c:v>43039</c:v>
                </c:pt>
              </c:numCache>
            </c:numRef>
          </c:cat>
          <c:val>
            <c:numRef>
              <c:f>Sheet1!$C$2:$C$167</c:f>
              <c:numCache>
                <c:formatCode>0.0%</c:formatCode>
                <c:ptCount val="166"/>
                <c:pt idx="0">
                  <c:v>1.0999999999999999E-2</c:v>
                </c:pt>
                <c:pt idx="1">
                  <c:v>1.2E-2</c:v>
                </c:pt>
                <c:pt idx="2">
                  <c:v>1.6E-2</c:v>
                </c:pt>
                <c:pt idx="3">
                  <c:v>1.7999999999999999E-2</c:v>
                </c:pt>
                <c:pt idx="4">
                  <c:v>1.7000000000000001E-2</c:v>
                </c:pt>
                <c:pt idx="5">
                  <c:v>1.9E-2</c:v>
                </c:pt>
                <c:pt idx="6">
                  <c:v>1.7999999999999999E-2</c:v>
                </c:pt>
                <c:pt idx="7">
                  <c:v>1.7000000000000001E-2</c:v>
                </c:pt>
                <c:pt idx="8">
                  <c:v>0.02</c:v>
                </c:pt>
                <c:pt idx="9">
                  <c:v>0.02</c:v>
                </c:pt>
                <c:pt idx="10">
                  <c:v>2.1999999999999999E-2</c:v>
                </c:pt>
                <c:pt idx="11">
                  <c:v>2.1999999999999999E-2</c:v>
                </c:pt>
                <c:pt idx="12">
                  <c:v>2.3E-2</c:v>
                </c:pt>
                <c:pt idx="13">
                  <c:v>2.4E-2</c:v>
                </c:pt>
                <c:pt idx="14">
                  <c:v>2.3E-2</c:v>
                </c:pt>
                <c:pt idx="15">
                  <c:v>2.1999999999999999E-2</c:v>
                </c:pt>
                <c:pt idx="16">
                  <c:v>2.1999999999999999E-2</c:v>
                </c:pt>
                <c:pt idx="17">
                  <c:v>0.02</c:v>
                </c:pt>
                <c:pt idx="18">
                  <c:v>2.1000000000000001E-2</c:v>
                </c:pt>
                <c:pt idx="19">
                  <c:v>2.1000000000000001E-2</c:v>
                </c:pt>
                <c:pt idx="20">
                  <c:v>0.02</c:v>
                </c:pt>
                <c:pt idx="21">
                  <c:v>2.1000000000000001E-2</c:v>
                </c:pt>
                <c:pt idx="22">
                  <c:v>2.1000000000000001E-2</c:v>
                </c:pt>
                <c:pt idx="23">
                  <c:v>2.1999999999999999E-2</c:v>
                </c:pt>
                <c:pt idx="24">
                  <c:v>2.1000000000000001E-2</c:v>
                </c:pt>
                <c:pt idx="25">
                  <c:v>2.1000000000000001E-2</c:v>
                </c:pt>
                <c:pt idx="26">
                  <c:v>2.1000000000000001E-2</c:v>
                </c:pt>
                <c:pt idx="27">
                  <c:v>2.3E-2</c:v>
                </c:pt>
                <c:pt idx="28">
                  <c:v>2.4E-2</c:v>
                </c:pt>
                <c:pt idx="29">
                  <c:v>2.5999999999999999E-2</c:v>
                </c:pt>
                <c:pt idx="30">
                  <c:v>2.7E-2</c:v>
                </c:pt>
                <c:pt idx="31">
                  <c:v>2.8000000000000001E-2</c:v>
                </c:pt>
                <c:pt idx="32">
                  <c:v>2.9000000000000001E-2</c:v>
                </c:pt>
                <c:pt idx="33">
                  <c:v>2.7E-2</c:v>
                </c:pt>
                <c:pt idx="34">
                  <c:v>2.5999999999999999E-2</c:v>
                </c:pt>
                <c:pt idx="35">
                  <c:v>2.5999999999999999E-2</c:v>
                </c:pt>
                <c:pt idx="36">
                  <c:v>2.7E-2</c:v>
                </c:pt>
                <c:pt idx="37">
                  <c:v>2.7E-2</c:v>
                </c:pt>
                <c:pt idx="38">
                  <c:v>2.5000000000000001E-2</c:v>
                </c:pt>
                <c:pt idx="39">
                  <c:v>2.3E-2</c:v>
                </c:pt>
                <c:pt idx="40">
                  <c:v>2.1999999999999999E-2</c:v>
                </c:pt>
                <c:pt idx="41">
                  <c:v>2.1999999999999999E-2</c:v>
                </c:pt>
                <c:pt idx="42">
                  <c:v>2.1999999999999999E-2</c:v>
                </c:pt>
                <c:pt idx="43">
                  <c:v>2.1000000000000001E-2</c:v>
                </c:pt>
                <c:pt idx="44">
                  <c:v>2.1000000000000001E-2</c:v>
                </c:pt>
                <c:pt idx="45">
                  <c:v>2.1999999999999999E-2</c:v>
                </c:pt>
                <c:pt idx="46">
                  <c:v>2.3E-2</c:v>
                </c:pt>
                <c:pt idx="47">
                  <c:v>2.4E-2</c:v>
                </c:pt>
                <c:pt idx="48">
                  <c:v>2.5000000000000001E-2</c:v>
                </c:pt>
                <c:pt idx="49">
                  <c:v>2.3E-2</c:v>
                </c:pt>
                <c:pt idx="50">
                  <c:v>2.4E-2</c:v>
                </c:pt>
                <c:pt idx="51">
                  <c:v>2.3E-2</c:v>
                </c:pt>
                <c:pt idx="52">
                  <c:v>2.3E-2</c:v>
                </c:pt>
                <c:pt idx="53">
                  <c:v>2.4E-2</c:v>
                </c:pt>
                <c:pt idx="54">
                  <c:v>2.5000000000000001E-2</c:v>
                </c:pt>
                <c:pt idx="55">
                  <c:v>2.5000000000000001E-2</c:v>
                </c:pt>
                <c:pt idx="56">
                  <c:v>2.5000000000000001E-2</c:v>
                </c:pt>
                <c:pt idx="57">
                  <c:v>2.1999999999999999E-2</c:v>
                </c:pt>
                <c:pt idx="58">
                  <c:v>0.02</c:v>
                </c:pt>
                <c:pt idx="59">
                  <c:v>1.7999999999999999E-2</c:v>
                </c:pt>
                <c:pt idx="60">
                  <c:v>1.7000000000000001E-2</c:v>
                </c:pt>
                <c:pt idx="61">
                  <c:v>1.7999999999999999E-2</c:v>
                </c:pt>
                <c:pt idx="62">
                  <c:v>1.7999999999999999E-2</c:v>
                </c:pt>
                <c:pt idx="63">
                  <c:v>1.9E-2</c:v>
                </c:pt>
                <c:pt idx="64">
                  <c:v>1.7999999999999999E-2</c:v>
                </c:pt>
                <c:pt idx="65">
                  <c:v>1.7000000000000001E-2</c:v>
                </c:pt>
                <c:pt idx="66">
                  <c:v>1.4999999999999999E-2</c:v>
                </c:pt>
                <c:pt idx="67">
                  <c:v>1.4E-2</c:v>
                </c:pt>
                <c:pt idx="68">
                  <c:v>1.4999999999999999E-2</c:v>
                </c:pt>
                <c:pt idx="69">
                  <c:v>1.7000000000000001E-2</c:v>
                </c:pt>
                <c:pt idx="70">
                  <c:v>1.7000000000000001E-2</c:v>
                </c:pt>
                <c:pt idx="71">
                  <c:v>1.7999999999999999E-2</c:v>
                </c:pt>
                <c:pt idx="72">
                  <c:v>1.6E-2</c:v>
                </c:pt>
                <c:pt idx="73">
                  <c:v>1.2999999999999999E-2</c:v>
                </c:pt>
                <c:pt idx="74">
                  <c:v>1.0999999999999999E-2</c:v>
                </c:pt>
                <c:pt idx="75">
                  <c:v>8.9999999999999993E-3</c:v>
                </c:pt>
                <c:pt idx="76">
                  <c:v>8.9999999999999993E-3</c:v>
                </c:pt>
                <c:pt idx="77">
                  <c:v>8.9999999999999993E-3</c:v>
                </c:pt>
                <c:pt idx="78">
                  <c:v>8.9999999999999993E-3</c:v>
                </c:pt>
                <c:pt idx="79">
                  <c:v>8.9999999999999993E-3</c:v>
                </c:pt>
                <c:pt idx="80">
                  <c:v>8.0000000000000002E-3</c:v>
                </c:pt>
                <c:pt idx="81">
                  <c:v>6.0000000000000001E-3</c:v>
                </c:pt>
                <c:pt idx="82">
                  <c:v>8.0000000000000002E-3</c:v>
                </c:pt>
                <c:pt idx="83">
                  <c:v>8.0000000000000002E-3</c:v>
                </c:pt>
                <c:pt idx="84">
                  <c:v>0.01</c:v>
                </c:pt>
                <c:pt idx="85">
                  <c:v>1.0999999999999999E-2</c:v>
                </c:pt>
                <c:pt idx="86">
                  <c:v>1.2E-2</c:v>
                </c:pt>
                <c:pt idx="87">
                  <c:v>1.2999999999999999E-2</c:v>
                </c:pt>
                <c:pt idx="88">
                  <c:v>1.4999999999999999E-2</c:v>
                </c:pt>
                <c:pt idx="89">
                  <c:v>1.6E-2</c:v>
                </c:pt>
                <c:pt idx="90">
                  <c:v>1.7999999999999999E-2</c:v>
                </c:pt>
                <c:pt idx="91">
                  <c:v>0.02</c:v>
                </c:pt>
                <c:pt idx="92">
                  <c:v>0.02</c:v>
                </c:pt>
                <c:pt idx="93">
                  <c:v>2.1000000000000001E-2</c:v>
                </c:pt>
                <c:pt idx="94">
                  <c:v>2.1999999999999999E-2</c:v>
                </c:pt>
                <c:pt idx="95">
                  <c:v>2.1999999999999999E-2</c:v>
                </c:pt>
                <c:pt idx="96">
                  <c:v>2.3E-2</c:v>
                </c:pt>
                <c:pt idx="97">
                  <c:v>2.1999999999999999E-2</c:v>
                </c:pt>
                <c:pt idx="98">
                  <c:v>2.3E-2</c:v>
                </c:pt>
                <c:pt idx="99">
                  <c:v>2.3E-2</c:v>
                </c:pt>
                <c:pt idx="100">
                  <c:v>2.3E-2</c:v>
                </c:pt>
                <c:pt idx="101">
                  <c:v>0.02</c:v>
                </c:pt>
                <c:pt idx="102">
                  <c:v>2.1000000000000001E-2</c:v>
                </c:pt>
                <c:pt idx="103">
                  <c:v>1.9E-2</c:v>
                </c:pt>
                <c:pt idx="104">
                  <c:v>0.02</c:v>
                </c:pt>
                <c:pt idx="105">
                  <c:v>0.02</c:v>
                </c:pt>
                <c:pt idx="106">
                  <c:v>1.9E-2</c:v>
                </c:pt>
                <c:pt idx="107">
                  <c:v>1.9E-2</c:v>
                </c:pt>
                <c:pt idx="108">
                  <c:v>1.9E-2</c:v>
                </c:pt>
                <c:pt idx="109">
                  <c:v>0.02</c:v>
                </c:pt>
                <c:pt idx="110">
                  <c:v>1.9E-2</c:v>
                </c:pt>
                <c:pt idx="111">
                  <c:v>1.7000000000000001E-2</c:v>
                </c:pt>
                <c:pt idx="112">
                  <c:v>1.7000000000000001E-2</c:v>
                </c:pt>
                <c:pt idx="113">
                  <c:v>1.6E-2</c:v>
                </c:pt>
                <c:pt idx="114">
                  <c:v>1.7000000000000001E-2</c:v>
                </c:pt>
                <c:pt idx="115">
                  <c:v>1.7999999999999999E-2</c:v>
                </c:pt>
                <c:pt idx="116">
                  <c:v>1.7000000000000001E-2</c:v>
                </c:pt>
                <c:pt idx="117">
                  <c:v>1.7000000000000001E-2</c:v>
                </c:pt>
                <c:pt idx="118">
                  <c:v>1.7000000000000001E-2</c:v>
                </c:pt>
                <c:pt idx="119">
                  <c:v>1.7000000000000001E-2</c:v>
                </c:pt>
                <c:pt idx="120">
                  <c:v>1.6E-2</c:v>
                </c:pt>
                <c:pt idx="121">
                  <c:v>1.6E-2</c:v>
                </c:pt>
                <c:pt idx="122">
                  <c:v>1.7000000000000001E-2</c:v>
                </c:pt>
                <c:pt idx="123">
                  <c:v>1.7999999999999999E-2</c:v>
                </c:pt>
                <c:pt idx="124">
                  <c:v>0.02</c:v>
                </c:pt>
                <c:pt idx="125">
                  <c:v>1.9E-2</c:v>
                </c:pt>
                <c:pt idx="126">
                  <c:v>1.9E-2</c:v>
                </c:pt>
                <c:pt idx="127">
                  <c:v>1.7000000000000001E-2</c:v>
                </c:pt>
                <c:pt idx="128">
                  <c:v>1.7000000000000001E-2</c:v>
                </c:pt>
                <c:pt idx="129">
                  <c:v>1.7999999999999999E-2</c:v>
                </c:pt>
                <c:pt idx="130">
                  <c:v>1.7000000000000001E-2</c:v>
                </c:pt>
                <c:pt idx="131">
                  <c:v>1.6E-2</c:v>
                </c:pt>
                <c:pt idx="132">
                  <c:v>1.6E-2</c:v>
                </c:pt>
                <c:pt idx="133">
                  <c:v>1.7000000000000001E-2</c:v>
                </c:pt>
                <c:pt idx="134">
                  <c:v>1.7999999999999999E-2</c:v>
                </c:pt>
                <c:pt idx="135">
                  <c:v>1.7999999999999999E-2</c:v>
                </c:pt>
                <c:pt idx="136">
                  <c:v>1.7000000000000001E-2</c:v>
                </c:pt>
                <c:pt idx="137">
                  <c:v>1.7999999999999999E-2</c:v>
                </c:pt>
                <c:pt idx="138">
                  <c:v>1.7999999999999999E-2</c:v>
                </c:pt>
                <c:pt idx="139">
                  <c:v>1.7999999999999999E-2</c:v>
                </c:pt>
                <c:pt idx="140">
                  <c:v>1.9E-2</c:v>
                </c:pt>
                <c:pt idx="141">
                  <c:v>1.9E-2</c:v>
                </c:pt>
                <c:pt idx="142">
                  <c:v>0.02</c:v>
                </c:pt>
                <c:pt idx="143">
                  <c:v>2.1000000000000001E-2</c:v>
                </c:pt>
                <c:pt idx="144">
                  <c:v>2.1999999999999999E-2</c:v>
                </c:pt>
                <c:pt idx="145">
                  <c:v>2.3E-2</c:v>
                </c:pt>
                <c:pt idx="146">
                  <c:v>2.1999999999999999E-2</c:v>
                </c:pt>
                <c:pt idx="147">
                  <c:v>2.1000000000000001E-2</c:v>
                </c:pt>
                <c:pt idx="148">
                  <c:v>2.1999999999999999E-2</c:v>
                </c:pt>
                <c:pt idx="149">
                  <c:v>2.1999999999999999E-2</c:v>
                </c:pt>
                <c:pt idx="150">
                  <c:v>2.1999999999999999E-2</c:v>
                </c:pt>
                <c:pt idx="151">
                  <c:v>2.3E-2</c:v>
                </c:pt>
                <c:pt idx="152">
                  <c:v>2.1999999999999999E-2</c:v>
                </c:pt>
                <c:pt idx="153">
                  <c:v>2.1999999999999999E-2</c:v>
                </c:pt>
                <c:pt idx="154">
                  <c:v>2.1000000000000001E-2</c:v>
                </c:pt>
                <c:pt idx="155">
                  <c:v>2.1999999999999999E-2</c:v>
                </c:pt>
                <c:pt idx="156">
                  <c:v>2.3E-2</c:v>
                </c:pt>
                <c:pt idx="157">
                  <c:v>2.1999999999999999E-2</c:v>
                </c:pt>
                <c:pt idx="158">
                  <c:v>0.02</c:v>
                </c:pt>
                <c:pt idx="159">
                  <c:v>1.9E-2</c:v>
                </c:pt>
                <c:pt idx="160">
                  <c:v>1.7000000000000001E-2</c:v>
                </c:pt>
                <c:pt idx="161">
                  <c:v>1.7000000000000001E-2</c:v>
                </c:pt>
                <c:pt idx="162">
                  <c:v>1.7000000000000001E-2</c:v>
                </c:pt>
                <c:pt idx="163">
                  <c:v>1.7000000000000001E-2</c:v>
                </c:pt>
                <c:pt idx="164">
                  <c:v>1.7000000000000001E-2</c:v>
                </c:pt>
                <c:pt idx="165">
                  <c:v>1.6E-2</c:v>
                </c:pt>
              </c:numCache>
            </c:numRef>
          </c:val>
          <c:smooth val="1"/>
          <c:extLst>
            <c:ext xmlns:c16="http://schemas.microsoft.com/office/drawing/2014/chart" uri="{C3380CC4-5D6E-409C-BE32-E72D297353CC}">
              <c16:uniqueId val="{00000001-C755-48A1-A5C4-1574261BF2CE}"/>
            </c:ext>
          </c:extLst>
        </c:ser>
        <c:dLbls>
          <c:showLegendKey val="0"/>
          <c:showVal val="0"/>
          <c:showCatName val="0"/>
          <c:showSerName val="0"/>
          <c:showPercent val="0"/>
          <c:showBubbleSize val="0"/>
        </c:dLbls>
        <c:marker val="1"/>
        <c:smooth val="0"/>
        <c:axId val="-288402608"/>
        <c:axId val="-346974560"/>
      </c:lineChart>
      <c:dateAx>
        <c:axId val="-288402608"/>
        <c:scaling>
          <c:orientation val="minMax"/>
        </c:scaling>
        <c:delete val="0"/>
        <c:axPos val="b"/>
        <c:numFmt formatCode="yy" sourceLinked="0"/>
        <c:majorTickMark val="out"/>
        <c:minorTickMark val="none"/>
        <c:tickLblPos val="low"/>
        <c:spPr>
          <a:ln w="9525">
            <a:solidFill>
              <a:srgbClr val="868686"/>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46974560"/>
        <c:crossesAt val="0"/>
        <c:auto val="1"/>
        <c:lblOffset val="100"/>
        <c:baseTimeUnit val="months"/>
        <c:majorUnit val="12"/>
        <c:majorTimeUnit val="months"/>
        <c:minorUnit val="6"/>
        <c:minorTimeUnit val="months"/>
      </c:dateAx>
      <c:valAx>
        <c:axId val="-346974560"/>
        <c:scaling>
          <c:orientation val="minMax"/>
          <c:max val="0.05"/>
          <c:min val="0"/>
        </c:scaling>
        <c:delete val="0"/>
        <c:axPos val="l"/>
        <c:majorGridlines>
          <c:spPr>
            <a:ln w="3193">
              <a:noFill/>
              <a:prstDash val="solid"/>
            </a:ln>
          </c:spPr>
        </c:majorGridlines>
        <c:numFmt formatCode="0.0%" sourceLinked="0"/>
        <c:majorTickMark val="out"/>
        <c:minorTickMark val="none"/>
        <c:tickLblPos val="nextTo"/>
        <c:spPr>
          <a:ln w="9525">
            <a:solidFill>
              <a:srgbClr val="868686"/>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88402608"/>
        <c:crosses val="autoZero"/>
        <c:crossBetween val="between"/>
        <c:majorUnit val="5.0000000000000001E-3"/>
        <c:minorUnit val="1.8E-3"/>
      </c:valAx>
      <c:dateAx>
        <c:axId val="-238729264"/>
        <c:scaling>
          <c:orientation val="minMax"/>
        </c:scaling>
        <c:delete val="1"/>
        <c:axPos val="b"/>
        <c:numFmt formatCode="[$-409]mmm\-yy;@" sourceLinked="1"/>
        <c:majorTickMark val="out"/>
        <c:minorTickMark val="none"/>
        <c:tickLblPos val="nextTo"/>
        <c:crossAx val="-253330256"/>
        <c:crosses val="autoZero"/>
        <c:auto val="1"/>
        <c:lblOffset val="100"/>
        <c:baseTimeUnit val="months"/>
      </c:dateAx>
      <c:valAx>
        <c:axId val="-253330256"/>
        <c:scaling>
          <c:orientation val="minMax"/>
          <c:max val="1"/>
          <c:min val="0"/>
        </c:scaling>
        <c:delete val="0"/>
        <c:axPos val="r"/>
        <c:numFmt formatCode="0" sourceLinked="1"/>
        <c:majorTickMark val="none"/>
        <c:minorTickMark val="none"/>
        <c:tickLblPos val="none"/>
        <c:spPr>
          <a:ln w="6386">
            <a:noFill/>
          </a:ln>
        </c:spPr>
        <c:crossAx val="-238729264"/>
        <c:crosses val="max"/>
        <c:crossBetween val="between"/>
        <c:majorUnit val="1"/>
      </c:valAx>
      <c:spPr>
        <a:solidFill>
          <a:srgbClr val="FFFFFF"/>
        </a:solidFill>
        <a:ln w="25545">
          <a:noFill/>
        </a:ln>
      </c:spPr>
    </c:plotArea>
    <c:legend>
      <c:legendPos val="r"/>
      <c:legendEntry>
        <c:idx val="0"/>
        <c:txPr>
          <a:bodyPr/>
          <a:lstStyle/>
          <a:p>
            <a:pPr>
              <a:defRPr sz="1200" b="0" i="0" u="none" strike="noStrike" baseline="0">
                <a:solidFill>
                  <a:srgbClr val="000000"/>
                </a:solidFill>
                <a:latin typeface="Arial" charset="0"/>
                <a:ea typeface="Arial" charset="0"/>
                <a:cs typeface="Arial" charset="0"/>
              </a:defRPr>
            </a:pPr>
            <a:endParaRPr lang="en-US"/>
          </a:p>
        </c:txPr>
      </c:legendEntry>
      <c:layout>
        <c:manualLayout>
          <c:xMode val="edge"/>
          <c:yMode val="edge"/>
          <c:x val="0.46778817595341698"/>
          <c:y val="3.6715003067123497E-2"/>
          <c:w val="0.391952309985097"/>
          <c:h val="6.3437276513350696E-2"/>
        </c:manualLayout>
      </c:layout>
      <c:overlay val="0"/>
      <c:spPr>
        <a:solidFill>
          <a:srgbClr val="FFFFFF"/>
        </a:solidFill>
        <a:ln w="3193">
          <a:noFill/>
          <a:prstDash val="solid"/>
        </a:ln>
      </c:spPr>
      <c:txPr>
        <a:bodyPr/>
        <a:lstStyle/>
        <a:p>
          <a:pPr>
            <a:defRPr sz="1200" b="0" i="0" u="none" strike="noStrike" baseline="0">
              <a:solidFill>
                <a:srgbClr val="000000"/>
              </a:solidFill>
              <a:latin typeface="Arial" charset="0"/>
              <a:ea typeface="Arial" charset="0"/>
              <a:cs typeface="Arial" charset="0"/>
            </a:defRPr>
          </a:pPr>
          <a:endParaRPr lang="en-US"/>
        </a:p>
      </c:txPr>
    </c:legend>
    <c:plotVisOnly val="1"/>
    <c:dispBlanksAs val="gap"/>
    <c:showDLblsOverMax val="0"/>
  </c:chart>
  <c:spPr>
    <a:noFill/>
    <a:ln>
      <a:noFill/>
    </a:ln>
  </c:spPr>
  <c:txPr>
    <a:bodyPr/>
    <a:lstStyle/>
    <a:p>
      <a:pPr>
        <a:defRPr sz="181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19957035729902E-2"/>
          <c:y val="3.7765107539937302E-2"/>
          <c:w val="0.87717749873884598"/>
          <c:h val="0.83768068509530602"/>
        </c:manualLayout>
      </c:layout>
      <c:barChart>
        <c:barDir val="col"/>
        <c:grouping val="clustered"/>
        <c:varyColors val="0"/>
        <c:ser>
          <c:idx val="3"/>
          <c:order val="3"/>
          <c:tx>
            <c:strRef>
              <c:f>Sheet1!$A$5</c:f>
              <c:strCache>
                <c:ptCount val="1"/>
                <c:pt idx="0">
                  <c:v>Hard Market</c:v>
                </c:pt>
              </c:strCache>
            </c:strRef>
          </c:tx>
          <c:spPr>
            <a:solidFill>
              <a:schemeClr val="accent5">
                <a:lumMod val="60000"/>
                <a:lumOff val="40000"/>
              </a:schemeClr>
            </a:solidFill>
          </c:spPr>
          <c:invertIfNegative val="0"/>
          <c:cat>
            <c:strRef>
              <c:f>Sheet1!$B$1:$BT$1</c:f>
              <c:strCache>
                <c:ptCount val="45"/>
                <c:pt idx="0">
                  <c:v>72</c:v>
                </c:pt>
                <c:pt idx="1">
                  <c:v>73</c:v>
                </c:pt>
                <c:pt idx="2">
                  <c:v>74</c:v>
                </c:pt>
                <c:pt idx="3">
                  <c:v>75</c:v>
                </c:pt>
                <c:pt idx="4">
                  <c:v>76</c:v>
                </c:pt>
                <c:pt idx="5">
                  <c:v>77</c:v>
                </c:pt>
                <c:pt idx="6">
                  <c:v>78</c:v>
                </c:pt>
                <c:pt idx="7">
                  <c:v>79</c:v>
                </c:pt>
                <c:pt idx="8">
                  <c:v>80</c:v>
                </c:pt>
                <c:pt idx="9">
                  <c:v>81</c:v>
                </c:pt>
                <c:pt idx="10">
                  <c:v>82</c:v>
                </c:pt>
                <c:pt idx="11">
                  <c:v>83</c:v>
                </c:pt>
                <c:pt idx="12">
                  <c:v>84</c:v>
                </c:pt>
                <c:pt idx="13">
                  <c:v>85</c:v>
                </c:pt>
                <c:pt idx="14">
                  <c:v>86</c:v>
                </c:pt>
                <c:pt idx="15">
                  <c:v>87</c:v>
                </c:pt>
                <c:pt idx="16">
                  <c:v>88</c:v>
                </c:pt>
                <c:pt idx="17">
                  <c:v>89</c:v>
                </c:pt>
                <c:pt idx="18">
                  <c:v>90</c:v>
                </c:pt>
                <c:pt idx="19">
                  <c:v>91</c:v>
                </c:pt>
                <c:pt idx="20">
                  <c:v>92</c:v>
                </c:pt>
                <c:pt idx="21">
                  <c:v>93</c:v>
                </c:pt>
                <c:pt idx="22">
                  <c:v>94</c:v>
                </c:pt>
                <c:pt idx="23">
                  <c:v>95</c:v>
                </c:pt>
                <c:pt idx="24">
                  <c:v>96</c:v>
                </c:pt>
                <c:pt idx="25">
                  <c:v>97</c:v>
                </c:pt>
                <c:pt idx="26">
                  <c:v>98</c:v>
                </c:pt>
                <c:pt idx="27">
                  <c:v>99</c:v>
                </c:pt>
                <c:pt idx="28">
                  <c:v>00</c:v>
                </c:pt>
                <c:pt idx="29">
                  <c:v>01</c:v>
                </c:pt>
                <c:pt idx="30">
                  <c:v>02</c:v>
                </c:pt>
                <c:pt idx="31">
                  <c:v>03</c:v>
                </c:pt>
                <c:pt idx="32">
                  <c:v>04</c:v>
                </c:pt>
                <c:pt idx="33">
                  <c:v>05</c:v>
                </c:pt>
                <c:pt idx="34">
                  <c:v>06</c:v>
                </c:pt>
                <c:pt idx="35">
                  <c:v>07</c:v>
                </c:pt>
                <c:pt idx="36">
                  <c:v>08</c:v>
                </c:pt>
                <c:pt idx="37">
                  <c:v>09</c:v>
                </c:pt>
                <c:pt idx="38">
                  <c:v>10</c:v>
                </c:pt>
                <c:pt idx="39">
                  <c:v>11</c:v>
                </c:pt>
                <c:pt idx="40">
                  <c:v>12</c:v>
                </c:pt>
                <c:pt idx="41">
                  <c:v>13</c:v>
                </c:pt>
                <c:pt idx="42">
                  <c:v>14</c:v>
                </c:pt>
                <c:pt idx="43">
                  <c:v>15</c:v>
                </c:pt>
                <c:pt idx="44">
                  <c:v>16</c:v>
                </c:pt>
              </c:strCache>
            </c:strRef>
          </c:cat>
          <c:val>
            <c:numRef>
              <c:f>Sheet1!$B$5:$BT$5</c:f>
              <c:numCache>
                <c:formatCode>0.0%</c:formatCode>
                <c:ptCount val="45"/>
                <c:pt idx="0">
                  <c:v>0</c:v>
                </c:pt>
                <c:pt idx="1">
                  <c:v>0</c:v>
                </c:pt>
                <c:pt idx="2">
                  <c:v>0</c:v>
                </c:pt>
                <c:pt idx="3">
                  <c:v>0</c:v>
                </c:pt>
                <c:pt idx="4">
                  <c:v>1</c:v>
                </c:pt>
                <c:pt idx="5">
                  <c:v>1</c:v>
                </c:pt>
                <c:pt idx="6">
                  <c:v>0</c:v>
                </c:pt>
                <c:pt idx="7">
                  <c:v>0</c:v>
                </c:pt>
                <c:pt idx="8">
                  <c:v>0</c:v>
                </c:pt>
                <c:pt idx="9">
                  <c:v>0</c:v>
                </c:pt>
                <c:pt idx="10">
                  <c:v>0</c:v>
                </c:pt>
                <c:pt idx="11">
                  <c:v>0</c:v>
                </c:pt>
                <c:pt idx="12">
                  <c:v>0</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c:v>
                </c:pt>
                <c:pt idx="30">
                  <c:v>1</c:v>
                </c:pt>
                <c:pt idx="31">
                  <c:v>1</c:v>
                </c:pt>
                <c:pt idx="32">
                  <c:v>0</c:v>
                </c:pt>
                <c:pt idx="33">
                  <c:v>0</c:v>
                </c:pt>
                <c:pt idx="34">
                  <c:v>0</c:v>
                </c:pt>
                <c:pt idx="35">
                  <c:v>0</c:v>
                </c:pt>
                <c:pt idx="36">
                  <c:v>0</c:v>
                </c:pt>
                <c:pt idx="37">
                  <c:v>0</c:v>
                </c:pt>
                <c:pt idx="38">
                  <c:v>0</c:v>
                </c:pt>
                <c:pt idx="39">
                  <c:v>0</c:v>
                </c:pt>
                <c:pt idx="40">
                  <c:v>0</c:v>
                </c:pt>
                <c:pt idx="41">
                  <c:v>0</c:v>
                </c:pt>
                <c:pt idx="42">
                  <c:v>0</c:v>
                </c:pt>
                <c:pt idx="43">
                  <c:v>0</c:v>
                </c:pt>
                <c:pt idx="44">
                  <c:v>0</c:v>
                </c:pt>
              </c:numCache>
            </c:numRef>
          </c:val>
          <c:extLst>
            <c:ext xmlns:c16="http://schemas.microsoft.com/office/drawing/2014/chart" uri="{C3380CC4-5D6E-409C-BE32-E72D297353CC}">
              <c16:uniqueId val="{00000007-19D2-44DB-81B2-3ACE562D86D2}"/>
            </c:ext>
          </c:extLst>
        </c:ser>
        <c:dLbls>
          <c:showLegendKey val="0"/>
          <c:showVal val="0"/>
          <c:showCatName val="0"/>
          <c:showSerName val="0"/>
          <c:showPercent val="0"/>
          <c:showBubbleSize val="0"/>
        </c:dLbls>
        <c:gapWidth val="0"/>
        <c:axId val="9323056"/>
        <c:axId val="9347872"/>
      </c:barChart>
      <c:lineChart>
        <c:grouping val="standard"/>
        <c:varyColors val="0"/>
        <c:ser>
          <c:idx val="0"/>
          <c:order val="0"/>
          <c:tx>
            <c:strRef>
              <c:f>Sheet1!$A$2</c:f>
              <c:strCache>
                <c:ptCount val="1"/>
                <c:pt idx="0">
                  <c:v>NWP-GDP</c:v>
                </c:pt>
              </c:strCache>
            </c:strRef>
          </c:tx>
          <c:spPr>
            <a:ln>
              <a:solidFill>
                <a:schemeClr val="accent1"/>
              </a:solidFill>
            </a:ln>
          </c:spPr>
          <c:marker>
            <c:symbol val="none"/>
          </c:marker>
          <c:dPt>
            <c:idx val="16"/>
            <c:bubble3D val="0"/>
            <c:extLst>
              <c:ext xmlns:c16="http://schemas.microsoft.com/office/drawing/2014/chart" uri="{C3380CC4-5D6E-409C-BE32-E72D297353CC}">
                <c16:uniqueId val="{00000003-AFFB-4A8B-8A2F-0E1ECFEFC1D7}"/>
              </c:ext>
            </c:extLst>
          </c:dPt>
          <c:dPt>
            <c:idx val="17"/>
            <c:bubble3D val="0"/>
            <c:extLst>
              <c:ext xmlns:c16="http://schemas.microsoft.com/office/drawing/2014/chart" uri="{C3380CC4-5D6E-409C-BE32-E72D297353CC}">
                <c16:uniqueId val="{00000001-AFFB-4A8B-8A2F-0E1ECFEFC1D7}"/>
              </c:ext>
            </c:extLst>
          </c:dPt>
          <c:dPt>
            <c:idx val="36"/>
            <c:bubble3D val="0"/>
            <c:extLst>
              <c:ext xmlns:c16="http://schemas.microsoft.com/office/drawing/2014/chart" uri="{C3380CC4-5D6E-409C-BE32-E72D297353CC}">
                <c16:uniqueId val="{00000003-A171-4298-8DB5-CF288B9252B6}"/>
              </c:ext>
            </c:extLst>
          </c:dPt>
          <c:dPt>
            <c:idx val="37"/>
            <c:bubble3D val="0"/>
            <c:extLst>
              <c:ext xmlns:c16="http://schemas.microsoft.com/office/drawing/2014/chart" uri="{C3380CC4-5D6E-409C-BE32-E72D297353CC}">
                <c16:uniqueId val="{00000005-A171-4298-8DB5-CF288B9252B6}"/>
              </c:ext>
            </c:extLst>
          </c:dPt>
          <c:dPt>
            <c:idx val="38"/>
            <c:bubble3D val="0"/>
            <c:extLst>
              <c:ext xmlns:c16="http://schemas.microsoft.com/office/drawing/2014/chart" uri="{C3380CC4-5D6E-409C-BE32-E72D297353CC}">
                <c16:uniqueId val="{00000007-A171-4298-8DB5-CF288B9252B6}"/>
              </c:ext>
            </c:extLst>
          </c:dPt>
          <c:dLbls>
            <c:dLbl>
              <c:idx val="5"/>
              <c:spPr>
                <a:noFill/>
                <a:ln>
                  <a:noFill/>
                </a:ln>
                <a:effectLst/>
              </c:spPr>
              <c:txPr>
                <a:bodyPr wrap="square" lIns="38100" tIns="19050" rIns="38100" bIns="19050" anchor="ctr">
                  <a:spAutoFit/>
                </a:bodyPr>
                <a:lstStyle/>
                <a:p>
                  <a:pPr>
                    <a:defRPr lang="en-US" sz="1200" b="1" kern="1200">
                      <a:solidFill>
                        <a:schemeClr val="tx1"/>
                      </a:solidFill>
                      <a:latin typeface="Arial" charset="0"/>
                      <a:ea typeface="Arial" charset="0"/>
                      <a:cs typeface="Arial"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3D-46CD-B0F5-C68398B57E8D}"/>
                </c:ext>
              </c:extLst>
            </c:dLbl>
            <c:dLbl>
              <c:idx val="13"/>
              <c:layout>
                <c:manualLayout>
                  <c:x val="-7.6484052773878389E-2"/>
                  <c:y val="-1.56559304787929E-2"/>
                </c:manualLayout>
              </c:layout>
              <c:spPr>
                <a:noFill/>
                <a:ln>
                  <a:noFill/>
                </a:ln>
                <a:effectLst/>
              </c:spPr>
              <c:txPr>
                <a:bodyPr wrap="square" lIns="38100" tIns="19050" rIns="38100" bIns="19050" anchor="ctr">
                  <a:spAutoFit/>
                </a:bodyPr>
                <a:lstStyle/>
                <a:p>
                  <a:pPr>
                    <a:defRPr lang="en-US" sz="1200" b="1" kern="1200">
                      <a:solidFill>
                        <a:schemeClr val="tx1"/>
                      </a:solidFill>
                      <a:latin typeface="Arial" charset="0"/>
                      <a:ea typeface="Arial" charset="0"/>
                      <a:cs typeface="Arial"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3D-46CD-B0F5-C68398B57E8D}"/>
                </c:ext>
              </c:extLst>
            </c:dLbl>
            <c:spPr>
              <a:noFill/>
              <a:ln>
                <a:noFill/>
              </a:ln>
              <a:effectLst/>
            </c:spPr>
            <c:txPr>
              <a:bodyPr wrap="square" lIns="38100" tIns="19050" rIns="38100" bIns="19050" anchor="ctr">
                <a:spAutoFit/>
              </a:bodyPr>
              <a:lstStyle/>
              <a:p>
                <a:pPr>
                  <a:defRPr lang="en-US" sz="1400" b="1" kern="1200">
                    <a:solidFill>
                      <a:schemeClr val="tx1"/>
                    </a:solidFill>
                    <a:latin typeface="Arial" charset="0"/>
                    <a:ea typeface="Arial" charset="0"/>
                    <a:cs typeface="Arial"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Sheet1!$B$1:$BT$1</c:f>
              <c:strCache>
                <c:ptCount val="45"/>
                <c:pt idx="0">
                  <c:v>72</c:v>
                </c:pt>
                <c:pt idx="1">
                  <c:v>73</c:v>
                </c:pt>
                <c:pt idx="2">
                  <c:v>74</c:v>
                </c:pt>
                <c:pt idx="3">
                  <c:v>75</c:v>
                </c:pt>
                <c:pt idx="4">
                  <c:v>76</c:v>
                </c:pt>
                <c:pt idx="5">
                  <c:v>77</c:v>
                </c:pt>
                <c:pt idx="6">
                  <c:v>78</c:v>
                </c:pt>
                <c:pt idx="7">
                  <c:v>79</c:v>
                </c:pt>
                <c:pt idx="8">
                  <c:v>80</c:v>
                </c:pt>
                <c:pt idx="9">
                  <c:v>81</c:v>
                </c:pt>
                <c:pt idx="10">
                  <c:v>82</c:v>
                </c:pt>
                <c:pt idx="11">
                  <c:v>83</c:v>
                </c:pt>
                <c:pt idx="12">
                  <c:v>84</c:v>
                </c:pt>
                <c:pt idx="13">
                  <c:v>85</c:v>
                </c:pt>
                <c:pt idx="14">
                  <c:v>86</c:v>
                </c:pt>
                <c:pt idx="15">
                  <c:v>87</c:v>
                </c:pt>
                <c:pt idx="16">
                  <c:v>88</c:v>
                </c:pt>
                <c:pt idx="17">
                  <c:v>89</c:v>
                </c:pt>
                <c:pt idx="18">
                  <c:v>90</c:v>
                </c:pt>
                <c:pt idx="19">
                  <c:v>91</c:v>
                </c:pt>
                <c:pt idx="20">
                  <c:v>92</c:v>
                </c:pt>
                <c:pt idx="21">
                  <c:v>93</c:v>
                </c:pt>
                <c:pt idx="22">
                  <c:v>94</c:v>
                </c:pt>
                <c:pt idx="23">
                  <c:v>95</c:v>
                </c:pt>
                <c:pt idx="24">
                  <c:v>96</c:v>
                </c:pt>
                <c:pt idx="25">
                  <c:v>97</c:v>
                </c:pt>
                <c:pt idx="26">
                  <c:v>98</c:v>
                </c:pt>
                <c:pt idx="27">
                  <c:v>99</c:v>
                </c:pt>
                <c:pt idx="28">
                  <c:v>00</c:v>
                </c:pt>
                <c:pt idx="29">
                  <c:v>01</c:v>
                </c:pt>
                <c:pt idx="30">
                  <c:v>02</c:v>
                </c:pt>
                <c:pt idx="31">
                  <c:v>03</c:v>
                </c:pt>
                <c:pt idx="32">
                  <c:v>04</c:v>
                </c:pt>
                <c:pt idx="33">
                  <c:v>05</c:v>
                </c:pt>
                <c:pt idx="34">
                  <c:v>06</c:v>
                </c:pt>
                <c:pt idx="35">
                  <c:v>07</c:v>
                </c:pt>
                <c:pt idx="36">
                  <c:v>08</c:v>
                </c:pt>
                <c:pt idx="37">
                  <c:v>09</c:v>
                </c:pt>
                <c:pt idx="38">
                  <c:v>10</c:v>
                </c:pt>
                <c:pt idx="39">
                  <c:v>11</c:v>
                </c:pt>
                <c:pt idx="40">
                  <c:v>12</c:v>
                </c:pt>
                <c:pt idx="41">
                  <c:v>13</c:v>
                </c:pt>
                <c:pt idx="42">
                  <c:v>14</c:v>
                </c:pt>
                <c:pt idx="43">
                  <c:v>15</c:v>
                </c:pt>
                <c:pt idx="44">
                  <c:v>16</c:v>
                </c:pt>
              </c:strCache>
            </c:strRef>
          </c:cat>
          <c:val>
            <c:numRef>
              <c:f>Sheet1!$B$2:$BT$2</c:f>
              <c:numCache>
                <c:formatCode>0.0%</c:formatCode>
                <c:ptCount val="45"/>
                <c:pt idx="0">
                  <c:v>3.0000000000000001E-3</c:v>
                </c:pt>
                <c:pt idx="1">
                  <c:v>-3.3000000000000002E-2</c:v>
                </c:pt>
                <c:pt idx="2">
                  <c:v>-2.1999999999999999E-2</c:v>
                </c:pt>
                <c:pt idx="3">
                  <c:v>1.9E-2</c:v>
                </c:pt>
                <c:pt idx="4">
                  <c:v>0.107</c:v>
                </c:pt>
                <c:pt idx="5">
                  <c:v>8.6999999999999994E-2</c:v>
                </c:pt>
                <c:pt idx="6">
                  <c:v>-1E-3</c:v>
                </c:pt>
                <c:pt idx="7">
                  <c:v>-1.2999999999999999E-2</c:v>
                </c:pt>
                <c:pt idx="8">
                  <c:v>-2.5999999999999999E-2</c:v>
                </c:pt>
                <c:pt idx="9">
                  <c:v>-8.3000000000000004E-2</c:v>
                </c:pt>
                <c:pt idx="10">
                  <c:v>5.0000000000000001E-3</c:v>
                </c:pt>
                <c:pt idx="11">
                  <c:v>-3.7999999999999999E-2</c:v>
                </c:pt>
                <c:pt idx="12">
                  <c:v>-2.5000000000000001E-2</c:v>
                </c:pt>
                <c:pt idx="13">
                  <c:v>0.14599999999999999</c:v>
                </c:pt>
                <c:pt idx="14">
                  <c:v>0.16600000000000001</c:v>
                </c:pt>
                <c:pt idx="15">
                  <c:v>3.3000000000000002E-2</c:v>
                </c:pt>
                <c:pt idx="16">
                  <c:v>-3.4000000000000002E-2</c:v>
                </c:pt>
                <c:pt idx="17">
                  <c:v>-4.4999999999999998E-2</c:v>
                </c:pt>
                <c:pt idx="18">
                  <c:v>-1.2999999999999999E-2</c:v>
                </c:pt>
                <c:pt idx="19">
                  <c:v>-8.9999999999999993E-3</c:v>
                </c:pt>
                <c:pt idx="20">
                  <c:v>-3.9E-2</c:v>
                </c:pt>
                <c:pt idx="21">
                  <c:v>8.9999999999999993E-3</c:v>
                </c:pt>
                <c:pt idx="22">
                  <c:v>-2.5000000000000001E-2</c:v>
                </c:pt>
                <c:pt idx="23">
                  <c:v>-1.2E-2</c:v>
                </c:pt>
                <c:pt idx="24">
                  <c:v>-2.3E-2</c:v>
                </c:pt>
                <c:pt idx="25">
                  <c:v>-3.4000000000000002E-2</c:v>
                </c:pt>
                <c:pt idx="26">
                  <c:v>-4.3999999999999997E-2</c:v>
                </c:pt>
                <c:pt idx="27">
                  <c:v>-4.3999999999999997E-2</c:v>
                </c:pt>
                <c:pt idx="28">
                  <c:v>-1.4999999999999999E-2</c:v>
                </c:pt>
                <c:pt idx="29">
                  <c:v>5.0999999999999997E-2</c:v>
                </c:pt>
                <c:pt idx="30">
                  <c:v>0.12</c:v>
                </c:pt>
                <c:pt idx="31">
                  <c:v>5.0999999999999997E-2</c:v>
                </c:pt>
                <c:pt idx="32">
                  <c:v>-2.7E-2</c:v>
                </c:pt>
                <c:pt idx="33">
                  <c:v>-6.2E-2</c:v>
                </c:pt>
                <c:pt idx="34">
                  <c:v>-3.1E-2</c:v>
                </c:pt>
                <c:pt idx="35">
                  <c:v>-5.1999999999999998E-2</c:v>
                </c:pt>
                <c:pt idx="36">
                  <c:v>-3.6999999999999998E-2</c:v>
                </c:pt>
                <c:pt idx="37">
                  <c:v>-2.1999999999999999E-2</c:v>
                </c:pt>
                <c:pt idx="38">
                  <c:v>-2.9000000000000001E-2</c:v>
                </c:pt>
                <c:pt idx="39">
                  <c:v>-4.0000000000000001E-3</c:v>
                </c:pt>
                <c:pt idx="40">
                  <c:v>2E-3</c:v>
                </c:pt>
                <c:pt idx="41">
                  <c:v>1.2999999999999999E-2</c:v>
                </c:pt>
                <c:pt idx="42">
                  <c:v>-1E-3</c:v>
                </c:pt>
                <c:pt idx="43">
                  <c:v>-3.0000000000000001E-3</c:v>
                </c:pt>
                <c:pt idx="44">
                  <c:v>1.0999999999999999E-2</c:v>
                </c:pt>
              </c:numCache>
            </c:numRef>
          </c:val>
          <c:smooth val="0"/>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marker val="1"/>
        <c:smooth val="0"/>
        <c:axId val="9323056"/>
        <c:axId val="9347872"/>
        <c:extLst>
          <c:ext xmlns:c15="http://schemas.microsoft.com/office/drawing/2012/chart" uri="{02D57815-91ED-43cb-92C2-25804820EDAC}">
            <c15:filteredLineSeries>
              <c15:ser>
                <c:idx val="1"/>
                <c:order val="1"/>
                <c:tx>
                  <c:strRef>
                    <c:extLst>
                      <c:ext uri="{02D57815-91ED-43cb-92C2-25804820EDAC}">
                        <c15:formulaRef>
                          <c15:sqref>Sheet1!$A$3</c15:sqref>
                        </c15:formulaRef>
                      </c:ext>
                    </c:extLst>
                    <c:strCache>
                      <c:ptCount val="1"/>
                      <c:pt idx="0">
                        <c:v>NWP</c:v>
                      </c:pt>
                    </c:strCache>
                  </c:strRef>
                </c:tx>
                <c:cat>
                  <c:strRef>
                    <c:extLst>
                      <c:ext uri="{02D57815-91ED-43cb-92C2-25804820EDAC}">
                        <c15:formulaRef>
                          <c15:sqref>Sheet1!$B$1:$BT$1</c15:sqref>
                        </c15:formulaRef>
                      </c:ext>
                    </c:extLst>
                    <c:strCache>
                      <c:ptCount val="45"/>
                      <c:pt idx="0">
                        <c:v>72</c:v>
                      </c:pt>
                      <c:pt idx="1">
                        <c:v>73</c:v>
                      </c:pt>
                      <c:pt idx="2">
                        <c:v>74</c:v>
                      </c:pt>
                      <c:pt idx="3">
                        <c:v>75</c:v>
                      </c:pt>
                      <c:pt idx="4">
                        <c:v>76</c:v>
                      </c:pt>
                      <c:pt idx="5">
                        <c:v>77</c:v>
                      </c:pt>
                      <c:pt idx="6">
                        <c:v>78</c:v>
                      </c:pt>
                      <c:pt idx="7">
                        <c:v>79</c:v>
                      </c:pt>
                      <c:pt idx="8">
                        <c:v>80</c:v>
                      </c:pt>
                      <c:pt idx="9">
                        <c:v>81</c:v>
                      </c:pt>
                      <c:pt idx="10">
                        <c:v>82</c:v>
                      </c:pt>
                      <c:pt idx="11">
                        <c:v>83</c:v>
                      </c:pt>
                      <c:pt idx="12">
                        <c:v>84</c:v>
                      </c:pt>
                      <c:pt idx="13">
                        <c:v>85</c:v>
                      </c:pt>
                      <c:pt idx="14">
                        <c:v>86</c:v>
                      </c:pt>
                      <c:pt idx="15">
                        <c:v>87</c:v>
                      </c:pt>
                      <c:pt idx="16">
                        <c:v>88</c:v>
                      </c:pt>
                      <c:pt idx="17">
                        <c:v>89</c:v>
                      </c:pt>
                      <c:pt idx="18">
                        <c:v>90</c:v>
                      </c:pt>
                      <c:pt idx="19">
                        <c:v>91</c:v>
                      </c:pt>
                      <c:pt idx="20">
                        <c:v>92</c:v>
                      </c:pt>
                      <c:pt idx="21">
                        <c:v>93</c:v>
                      </c:pt>
                      <c:pt idx="22">
                        <c:v>94</c:v>
                      </c:pt>
                      <c:pt idx="23">
                        <c:v>95</c:v>
                      </c:pt>
                      <c:pt idx="24">
                        <c:v>96</c:v>
                      </c:pt>
                      <c:pt idx="25">
                        <c:v>97</c:v>
                      </c:pt>
                      <c:pt idx="26">
                        <c:v>98</c:v>
                      </c:pt>
                      <c:pt idx="27">
                        <c:v>99</c:v>
                      </c:pt>
                      <c:pt idx="28">
                        <c:v>00</c:v>
                      </c:pt>
                      <c:pt idx="29">
                        <c:v>01</c:v>
                      </c:pt>
                      <c:pt idx="30">
                        <c:v>02</c:v>
                      </c:pt>
                      <c:pt idx="31">
                        <c:v>03</c:v>
                      </c:pt>
                      <c:pt idx="32">
                        <c:v>04</c:v>
                      </c:pt>
                      <c:pt idx="33">
                        <c:v>05</c:v>
                      </c:pt>
                      <c:pt idx="34">
                        <c:v>06</c:v>
                      </c:pt>
                      <c:pt idx="35">
                        <c:v>07</c:v>
                      </c:pt>
                      <c:pt idx="36">
                        <c:v>08</c:v>
                      </c:pt>
                      <c:pt idx="37">
                        <c:v>09</c:v>
                      </c:pt>
                      <c:pt idx="38">
                        <c:v>10</c:v>
                      </c:pt>
                      <c:pt idx="39">
                        <c:v>11</c:v>
                      </c:pt>
                      <c:pt idx="40">
                        <c:v>12</c:v>
                      </c:pt>
                      <c:pt idx="41">
                        <c:v>13</c:v>
                      </c:pt>
                      <c:pt idx="42">
                        <c:v>14</c:v>
                      </c:pt>
                      <c:pt idx="43">
                        <c:v>15</c:v>
                      </c:pt>
                      <c:pt idx="44">
                        <c:v>16</c:v>
                      </c:pt>
                    </c:strCache>
                  </c:strRef>
                </c:cat>
                <c:val>
                  <c:numRef>
                    <c:extLst>
                      <c:ext uri="{02D57815-91ED-43cb-92C2-25804820EDAC}">
                        <c15:formulaRef>
                          <c15:sqref>Sheet1!$B$3:$BT$3</c15:sqref>
                        </c15:formulaRef>
                      </c:ext>
                    </c:extLst>
                    <c:numCache>
                      <c:formatCode>0.0%</c:formatCode>
                      <c:ptCount val="45"/>
                      <c:pt idx="0">
                        <c:v>0.10100000000000001</c:v>
                      </c:pt>
                      <c:pt idx="1">
                        <c:v>8.0799999999999997E-2</c:v>
                      </c:pt>
                      <c:pt idx="2">
                        <c:v>6.25E-2</c:v>
                      </c:pt>
                      <c:pt idx="3">
                        <c:v>0.1096</c:v>
                      </c:pt>
                      <c:pt idx="4">
                        <c:v>0.21840000000000001</c:v>
                      </c:pt>
                      <c:pt idx="5">
                        <c:v>0.19800000000000001</c:v>
                      </c:pt>
                      <c:pt idx="6">
                        <c:v>0.1283</c:v>
                      </c:pt>
                      <c:pt idx="7">
                        <c:v>0.1037</c:v>
                      </c:pt>
                      <c:pt idx="8">
                        <c:v>6.1400000000000003E-2</c:v>
                      </c:pt>
                      <c:pt idx="9">
                        <c:v>3.8399999999999997E-2</c:v>
                      </c:pt>
                      <c:pt idx="10">
                        <c:v>4.6899999999999997E-2</c:v>
                      </c:pt>
                      <c:pt idx="11">
                        <c:v>5.0099999999999999E-2</c:v>
                      </c:pt>
                      <c:pt idx="12">
                        <c:v>8.5500000000000007E-2</c:v>
                      </c:pt>
                      <c:pt idx="13">
                        <c:v>0.2215</c:v>
                      </c:pt>
                      <c:pt idx="14">
                        <c:v>0.2218</c:v>
                      </c:pt>
                      <c:pt idx="15">
                        <c:v>9.4299999999999995E-2</c:v>
                      </c:pt>
                      <c:pt idx="16">
                        <c:v>4.4400000000000002E-2</c:v>
                      </c:pt>
                      <c:pt idx="17">
                        <c:v>3.2399999999999998E-2</c:v>
                      </c:pt>
                      <c:pt idx="18">
                        <c:v>4.4400000000000002E-2</c:v>
                      </c:pt>
                      <c:pt idx="19">
                        <c:v>2.3599999999999999E-2</c:v>
                      </c:pt>
                      <c:pt idx="20">
                        <c:v>2.0199999999999999E-2</c:v>
                      </c:pt>
                      <c:pt idx="21">
                        <c:v>6.1199999999999997E-2</c:v>
                      </c:pt>
                      <c:pt idx="22">
                        <c:v>3.73E-2</c:v>
                      </c:pt>
                      <c:pt idx="23">
                        <c:v>3.6299999999999999E-2</c:v>
                      </c:pt>
                      <c:pt idx="24">
                        <c:v>3.44E-2</c:v>
                      </c:pt>
                      <c:pt idx="25">
                        <c:v>2.92E-2</c:v>
                      </c:pt>
                      <c:pt idx="26">
                        <c:v>1.2E-2</c:v>
                      </c:pt>
                      <c:pt idx="27">
                        <c:v>1.9E-2</c:v>
                      </c:pt>
                      <c:pt idx="28">
                        <c:v>0.05</c:v>
                      </c:pt>
                      <c:pt idx="29">
                        <c:v>8.4000000000000005E-2</c:v>
                      </c:pt>
                      <c:pt idx="30">
                        <c:v>0.153</c:v>
                      </c:pt>
                      <c:pt idx="31">
                        <c:v>0.1</c:v>
                      </c:pt>
                      <c:pt idx="32">
                        <c:v>3.9E-2</c:v>
                      </c:pt>
                      <c:pt idx="33">
                        <c:v>5.0000000000000001E-3</c:v>
                      </c:pt>
                      <c:pt idx="34">
                        <c:v>2.7E-2</c:v>
                      </c:pt>
                      <c:pt idx="35">
                        <c:v>-7.0000000000000001E-3</c:v>
                      </c:pt>
                      <c:pt idx="36">
                        <c:v>-0.02</c:v>
                      </c:pt>
                      <c:pt idx="37">
                        <c:v>-4.2000000000000003E-2</c:v>
                      </c:pt>
                      <c:pt idx="38">
                        <c:v>8.9999999999999993E-3</c:v>
                      </c:pt>
                      <c:pt idx="39">
                        <c:v>3.3000000000000002E-2</c:v>
                      </c:pt>
                      <c:pt idx="40">
                        <c:v>4.2999999999999997E-2</c:v>
                      </c:pt>
                      <c:pt idx="41">
                        <c:v>4.5999999999999999E-2</c:v>
                      </c:pt>
                      <c:pt idx="42">
                        <c:v>4.1000000000000002E-2</c:v>
                      </c:pt>
                      <c:pt idx="43">
                        <c:v>3.4000000000000002E-2</c:v>
                      </c:pt>
                      <c:pt idx="44">
                        <c:v>2.7E-2</c:v>
                      </c:pt>
                    </c:numCache>
                  </c:numRef>
                </c:val>
                <c:smooth val="0"/>
                <c:extLst>
                  <c:ext xmlns:c16="http://schemas.microsoft.com/office/drawing/2014/chart" uri="{C3380CC4-5D6E-409C-BE32-E72D297353CC}">
                    <c16:uniqueId val="{00000005-19D2-44DB-81B2-3ACE562D86D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GDP</c:v>
                      </c:pt>
                    </c:strCache>
                  </c:strRef>
                </c:tx>
                <c:cat>
                  <c:strRef>
                    <c:extLst xmlns:c15="http://schemas.microsoft.com/office/drawing/2012/chart">
                      <c:ext xmlns:c15="http://schemas.microsoft.com/office/drawing/2012/chart" uri="{02D57815-91ED-43cb-92C2-25804820EDAC}">
                        <c15:formulaRef>
                          <c15:sqref>Sheet1!$B$1:$BT$1</c15:sqref>
                        </c15:formulaRef>
                      </c:ext>
                    </c:extLst>
                    <c:strCache>
                      <c:ptCount val="45"/>
                      <c:pt idx="0">
                        <c:v>72</c:v>
                      </c:pt>
                      <c:pt idx="1">
                        <c:v>73</c:v>
                      </c:pt>
                      <c:pt idx="2">
                        <c:v>74</c:v>
                      </c:pt>
                      <c:pt idx="3">
                        <c:v>75</c:v>
                      </c:pt>
                      <c:pt idx="4">
                        <c:v>76</c:v>
                      </c:pt>
                      <c:pt idx="5">
                        <c:v>77</c:v>
                      </c:pt>
                      <c:pt idx="6">
                        <c:v>78</c:v>
                      </c:pt>
                      <c:pt idx="7">
                        <c:v>79</c:v>
                      </c:pt>
                      <c:pt idx="8">
                        <c:v>80</c:v>
                      </c:pt>
                      <c:pt idx="9">
                        <c:v>81</c:v>
                      </c:pt>
                      <c:pt idx="10">
                        <c:v>82</c:v>
                      </c:pt>
                      <c:pt idx="11">
                        <c:v>83</c:v>
                      </c:pt>
                      <c:pt idx="12">
                        <c:v>84</c:v>
                      </c:pt>
                      <c:pt idx="13">
                        <c:v>85</c:v>
                      </c:pt>
                      <c:pt idx="14">
                        <c:v>86</c:v>
                      </c:pt>
                      <c:pt idx="15">
                        <c:v>87</c:v>
                      </c:pt>
                      <c:pt idx="16">
                        <c:v>88</c:v>
                      </c:pt>
                      <c:pt idx="17">
                        <c:v>89</c:v>
                      </c:pt>
                      <c:pt idx="18">
                        <c:v>90</c:v>
                      </c:pt>
                      <c:pt idx="19">
                        <c:v>91</c:v>
                      </c:pt>
                      <c:pt idx="20">
                        <c:v>92</c:v>
                      </c:pt>
                      <c:pt idx="21">
                        <c:v>93</c:v>
                      </c:pt>
                      <c:pt idx="22">
                        <c:v>94</c:v>
                      </c:pt>
                      <c:pt idx="23">
                        <c:v>95</c:v>
                      </c:pt>
                      <c:pt idx="24">
                        <c:v>96</c:v>
                      </c:pt>
                      <c:pt idx="25">
                        <c:v>97</c:v>
                      </c:pt>
                      <c:pt idx="26">
                        <c:v>98</c:v>
                      </c:pt>
                      <c:pt idx="27">
                        <c:v>99</c:v>
                      </c:pt>
                      <c:pt idx="28">
                        <c:v>00</c:v>
                      </c:pt>
                      <c:pt idx="29">
                        <c:v>01</c:v>
                      </c:pt>
                      <c:pt idx="30">
                        <c:v>02</c:v>
                      </c:pt>
                      <c:pt idx="31">
                        <c:v>03</c:v>
                      </c:pt>
                      <c:pt idx="32">
                        <c:v>04</c:v>
                      </c:pt>
                      <c:pt idx="33">
                        <c:v>05</c:v>
                      </c:pt>
                      <c:pt idx="34">
                        <c:v>06</c:v>
                      </c:pt>
                      <c:pt idx="35">
                        <c:v>07</c:v>
                      </c:pt>
                      <c:pt idx="36">
                        <c:v>08</c:v>
                      </c:pt>
                      <c:pt idx="37">
                        <c:v>09</c:v>
                      </c:pt>
                      <c:pt idx="38">
                        <c:v>10</c:v>
                      </c:pt>
                      <c:pt idx="39">
                        <c:v>11</c:v>
                      </c:pt>
                      <c:pt idx="40">
                        <c:v>12</c:v>
                      </c:pt>
                      <c:pt idx="41">
                        <c:v>13</c:v>
                      </c:pt>
                      <c:pt idx="42">
                        <c:v>14</c:v>
                      </c:pt>
                      <c:pt idx="43">
                        <c:v>15</c:v>
                      </c:pt>
                      <c:pt idx="44">
                        <c:v>16</c:v>
                      </c:pt>
                    </c:strCache>
                  </c:strRef>
                </c:cat>
                <c:val>
                  <c:numRef>
                    <c:extLst xmlns:c15="http://schemas.microsoft.com/office/drawing/2012/chart">
                      <c:ext xmlns:c15="http://schemas.microsoft.com/office/drawing/2012/chart" uri="{02D57815-91ED-43cb-92C2-25804820EDAC}">
                        <c15:formulaRef>
                          <c15:sqref>Sheet1!$B$4:$BT$4</c15:sqref>
                        </c15:formulaRef>
                      </c:ext>
                    </c:extLst>
                    <c:numCache>
                      <c:formatCode>0.0%</c:formatCode>
                      <c:ptCount val="45"/>
                      <c:pt idx="0">
                        <c:v>9.8100000000000007E-2</c:v>
                      </c:pt>
                      <c:pt idx="1">
                        <c:v>0.114</c:v>
                      </c:pt>
                      <c:pt idx="2">
                        <c:v>8.4099999999999994E-2</c:v>
                      </c:pt>
                      <c:pt idx="3">
                        <c:v>9.0499999999999997E-2</c:v>
                      </c:pt>
                      <c:pt idx="4">
                        <c:v>0.11169999999999999</c:v>
                      </c:pt>
                      <c:pt idx="5">
                        <c:v>0.111</c:v>
                      </c:pt>
                      <c:pt idx="6">
                        <c:v>0.12970000000000001</c:v>
                      </c:pt>
                      <c:pt idx="7">
                        <c:v>0.1169</c:v>
                      </c:pt>
                      <c:pt idx="8">
                        <c:v>8.7499999999999994E-2</c:v>
                      </c:pt>
                      <c:pt idx="9">
                        <c:v>0.1217</c:v>
                      </c:pt>
                      <c:pt idx="10">
                        <c:v>4.1700000000000001E-2</c:v>
                      </c:pt>
                      <c:pt idx="11">
                        <c:v>8.7599999999999997E-2</c:v>
                      </c:pt>
                      <c:pt idx="12">
                        <c:v>0.11070000000000001</c:v>
                      </c:pt>
                      <c:pt idx="13">
                        <c:v>7.5749999999999998E-2</c:v>
                      </c:pt>
                      <c:pt idx="14">
                        <c:v>5.6000000000000001E-2</c:v>
                      </c:pt>
                      <c:pt idx="15">
                        <c:v>6.0999999999999999E-2</c:v>
                      </c:pt>
                      <c:pt idx="16">
                        <c:v>7.85E-2</c:v>
                      </c:pt>
                      <c:pt idx="17">
                        <c:v>7.7100000000000002E-2</c:v>
                      </c:pt>
                      <c:pt idx="18">
                        <c:v>5.6899999999999999E-2</c:v>
                      </c:pt>
                      <c:pt idx="19">
                        <c:v>3.2500000000000001E-2</c:v>
                      </c:pt>
                      <c:pt idx="20">
                        <c:v>5.9150000000000001E-2</c:v>
                      </c:pt>
                      <c:pt idx="21">
                        <c:v>5.1900000000000002E-2</c:v>
                      </c:pt>
                      <c:pt idx="22">
                        <c:v>6.25E-2</c:v>
                      </c:pt>
                      <c:pt idx="23">
                        <c:v>4.8599999999999997E-2</c:v>
                      </c:pt>
                      <c:pt idx="24">
                        <c:v>5.6899999999999999E-2</c:v>
                      </c:pt>
                      <c:pt idx="25">
                        <c:v>6.275E-2</c:v>
                      </c:pt>
                      <c:pt idx="26">
                        <c:v>5.5800000000000002E-2</c:v>
                      </c:pt>
                      <c:pt idx="27">
                        <c:v>6.2859999999999999E-2</c:v>
                      </c:pt>
                      <c:pt idx="28">
                        <c:v>6.4600000000000005E-2</c:v>
                      </c:pt>
                      <c:pt idx="29">
                        <c:v>3.2759999999999997E-2</c:v>
                      </c:pt>
                      <c:pt idx="30">
                        <c:v>3.3500000000000002E-2</c:v>
                      </c:pt>
                      <c:pt idx="31">
                        <c:v>4.8570000000000002E-2</c:v>
                      </c:pt>
                      <c:pt idx="32">
                        <c:v>6.6390000000000005E-2</c:v>
                      </c:pt>
                      <c:pt idx="33">
                        <c:v>6.6699999999999995E-2</c:v>
                      </c:pt>
                      <c:pt idx="34">
                        <c:v>5.8200000000000002E-2</c:v>
                      </c:pt>
                      <c:pt idx="35">
                        <c:v>4.4900000000000002E-2</c:v>
                      </c:pt>
                      <c:pt idx="36">
                        <c:v>1.66E-2</c:v>
                      </c:pt>
                      <c:pt idx="37">
                        <c:v>-2.0400000000000001E-2</c:v>
                      </c:pt>
                      <c:pt idx="38">
                        <c:v>3.78E-2</c:v>
                      </c:pt>
                      <c:pt idx="39">
                        <c:v>3.6999999999999998E-2</c:v>
                      </c:pt>
                      <c:pt idx="40">
                        <c:v>4.1099999999999998E-2</c:v>
                      </c:pt>
                      <c:pt idx="41">
                        <c:v>3.32E-2</c:v>
                      </c:pt>
                      <c:pt idx="42">
                        <c:v>4.2000000000000003E-2</c:v>
                      </c:pt>
                      <c:pt idx="43">
                        <c:v>3.6999999999999998E-2</c:v>
                      </c:pt>
                      <c:pt idx="44">
                        <c:v>1.6E-2</c:v>
                      </c:pt>
                    </c:numCache>
                  </c:numRef>
                </c:val>
                <c:smooth val="0"/>
                <c:extLst xmlns:c15="http://schemas.microsoft.com/office/drawing/2012/chart">
                  <c:ext xmlns:c16="http://schemas.microsoft.com/office/drawing/2014/chart" uri="{C3380CC4-5D6E-409C-BE32-E72D297353CC}">
                    <c16:uniqueId val="{00000006-19D2-44DB-81B2-3ACE562D86D2}"/>
                  </c:ext>
                </c:extLst>
              </c15:ser>
            </c15:filteredLineSeries>
          </c:ext>
        </c:extLst>
      </c:lineChart>
      <c:catAx>
        <c:axId val="9323056"/>
        <c:scaling>
          <c:orientation val="minMax"/>
        </c:scaling>
        <c:delete val="0"/>
        <c:axPos val="b"/>
        <c:numFmt formatCode="0" sourceLinked="0"/>
        <c:majorTickMark val="out"/>
        <c:minorTickMark val="none"/>
        <c:tickLblPos val="low"/>
        <c:txPr>
          <a:bodyPr rot="0" vert="horz"/>
          <a:lstStyle/>
          <a:p>
            <a:pPr>
              <a:defRPr sz="1200"/>
            </a:pPr>
            <a:endParaRPr lang="en-US"/>
          </a:p>
        </c:txPr>
        <c:crossAx val="9347872"/>
        <c:crossesAt val="0"/>
        <c:auto val="1"/>
        <c:lblAlgn val="ctr"/>
        <c:lblOffset val="100"/>
        <c:noMultiLvlLbl val="0"/>
      </c:catAx>
      <c:valAx>
        <c:axId val="9347872"/>
        <c:scaling>
          <c:orientation val="minMax"/>
          <c:max val="0.2"/>
          <c:min val="-0.1"/>
        </c:scaling>
        <c:delete val="0"/>
        <c:axPos val="l"/>
        <c:majorGridlines>
          <c:spPr>
            <a:ln>
              <a:noFill/>
            </a:ln>
          </c:spPr>
        </c:majorGridlines>
        <c:numFmt formatCode="0%" sourceLinked="0"/>
        <c:majorTickMark val="out"/>
        <c:minorTickMark val="none"/>
        <c:tickLblPos val="nextTo"/>
        <c:txPr>
          <a:bodyPr/>
          <a:lstStyle/>
          <a:p>
            <a:pPr>
              <a:defRPr sz="1200"/>
            </a:pPr>
            <a:endParaRPr lang="en-US"/>
          </a:p>
        </c:txPr>
        <c:crossAx val="9323056"/>
        <c:crossesAt val="1"/>
        <c:crossBetween val="between"/>
        <c:majorUnit val="0.05"/>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7180212360197E-2"/>
          <c:y val="4.1970377479608002E-2"/>
          <c:w val="0.88966246519565295"/>
          <c:h val="0.83089659104987301"/>
        </c:manualLayout>
      </c:layout>
      <c:areaChart>
        <c:grouping val="stacked"/>
        <c:varyColors val="0"/>
        <c:ser>
          <c:idx val="2"/>
          <c:order val="0"/>
          <c:tx>
            <c:strRef>
              <c:f>Sheet1!$A$2</c:f>
              <c:strCache>
                <c:ptCount val="1"/>
                <c:pt idx="0">
                  <c:v>Manufacturing</c:v>
                </c:pt>
              </c:strCache>
            </c:strRef>
          </c:tx>
          <c:spPr>
            <a:solidFill>
              <a:schemeClr val="accent1"/>
            </a:solidFill>
          </c:spPr>
          <c:dPt>
            <c:idx val="15"/>
            <c:bubble3D val="0"/>
            <c:extLst>
              <c:ext xmlns:c16="http://schemas.microsoft.com/office/drawing/2014/chart" uri="{C3380CC4-5D6E-409C-BE32-E72D297353CC}">
                <c16:uniqueId val="{00000000-17A7-413B-A9B3-6FD57A22FF25}"/>
              </c:ext>
            </c:extLst>
          </c:dPt>
          <c:cat>
            <c:strRef>
              <c:f>Sheet1!$B$1:$AQ$1</c:f>
              <c:strCache>
                <c:ptCount val="42"/>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strCache>
            </c:strRef>
          </c:cat>
          <c:val>
            <c:numRef>
              <c:f>Sheet1!$B$2:$AQ$2</c:f>
              <c:numCache>
                <c:formatCode>0</c:formatCode>
                <c:ptCount val="42"/>
                <c:pt idx="0">
                  <c:v>13992</c:v>
                </c:pt>
                <c:pt idx="1">
                  <c:v>13840</c:v>
                </c:pt>
                <c:pt idx="2">
                  <c:v>13836</c:v>
                </c:pt>
                <c:pt idx="3">
                  <c:v>13756</c:v>
                </c:pt>
                <c:pt idx="4">
                  <c:v>13693</c:v>
                </c:pt>
                <c:pt idx="5">
                  <c:v>13307</c:v>
                </c:pt>
                <c:pt idx="6">
                  <c:v>13354</c:v>
                </c:pt>
                <c:pt idx="7">
                  <c:v>13010</c:v>
                </c:pt>
                <c:pt idx="8">
                  <c:v>12383</c:v>
                </c:pt>
                <c:pt idx="9">
                  <c:v>11669</c:v>
                </c:pt>
                <c:pt idx="10">
                  <c:v>11628</c:v>
                </c:pt>
                <c:pt idx="11">
                  <c:v>11507</c:v>
                </c:pt>
                <c:pt idx="12">
                  <c:v>11455</c:v>
                </c:pt>
                <c:pt idx="13">
                  <c:v>11553</c:v>
                </c:pt>
                <c:pt idx="14">
                  <c:v>11559</c:v>
                </c:pt>
                <c:pt idx="15">
                  <c:v>11581</c:v>
                </c:pt>
                <c:pt idx="16">
                  <c:v>11650</c:v>
                </c:pt>
                <c:pt idx="17">
                  <c:v>11753</c:v>
                </c:pt>
                <c:pt idx="18">
                  <c:v>11760</c:v>
                </c:pt>
                <c:pt idx="19">
                  <c:v>11784</c:v>
                </c:pt>
                <c:pt idx="20">
                  <c:v>11865</c:v>
                </c:pt>
                <c:pt idx="21">
                  <c:v>11948</c:v>
                </c:pt>
                <c:pt idx="22">
                  <c:v>11959</c:v>
                </c:pt>
                <c:pt idx="23">
                  <c:v>11957</c:v>
                </c:pt>
                <c:pt idx="24">
                  <c:v>11994</c:v>
                </c:pt>
                <c:pt idx="25">
                  <c:v>12028</c:v>
                </c:pt>
                <c:pt idx="26">
                  <c:v>12010</c:v>
                </c:pt>
                <c:pt idx="27">
                  <c:v>12071</c:v>
                </c:pt>
                <c:pt idx="28">
                  <c:v>12108</c:v>
                </c:pt>
                <c:pt idx="29">
                  <c:v>12211</c:v>
                </c:pt>
                <c:pt idx="30">
                  <c:v>12206</c:v>
                </c:pt>
                <c:pt idx="31">
                  <c:v>12273</c:v>
                </c:pt>
                <c:pt idx="32">
                  <c:v>12308</c:v>
                </c:pt>
                <c:pt idx="33">
                  <c:v>12344</c:v>
                </c:pt>
                <c:pt idx="34">
                  <c:v>12348</c:v>
                </c:pt>
                <c:pt idx="35">
                  <c:v>12353</c:v>
                </c:pt>
                <c:pt idx="36">
                  <c:v>12372</c:v>
                </c:pt>
                <c:pt idx="37">
                  <c:v>12340</c:v>
                </c:pt>
                <c:pt idx="38">
                  <c:v>12344</c:v>
                </c:pt>
                <c:pt idx="39">
                  <c:v>12331</c:v>
                </c:pt>
                <c:pt idx="40">
                  <c:v>12373</c:v>
                </c:pt>
                <c:pt idx="41">
                  <c:v>12407</c:v>
                </c:pt>
              </c:numCache>
            </c:numRef>
          </c:val>
          <c:extLst>
            <c:ext xmlns:c16="http://schemas.microsoft.com/office/drawing/2014/chart" uri="{C3380CC4-5D6E-409C-BE32-E72D297353CC}">
              <c16:uniqueId val="{00000004-17A7-413B-A9B3-6FD57A22FF25}"/>
            </c:ext>
          </c:extLst>
        </c:ser>
        <c:ser>
          <c:idx val="0"/>
          <c:order val="1"/>
          <c:tx>
            <c:strRef>
              <c:f>Sheet1!$A$3</c:f>
              <c:strCache>
                <c:ptCount val="1"/>
                <c:pt idx="0">
                  <c:v>Construction</c:v>
                </c:pt>
              </c:strCache>
            </c:strRef>
          </c:tx>
          <c:spPr>
            <a:solidFill>
              <a:schemeClr val="accent2"/>
            </a:solidFill>
            <a:ln w="25400">
              <a:noFill/>
            </a:ln>
          </c:spPr>
          <c:cat>
            <c:strRef>
              <c:f>Sheet1!$B$1:$AQ$1</c:f>
              <c:strCache>
                <c:ptCount val="42"/>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strCache>
            </c:strRef>
          </c:cat>
          <c:val>
            <c:numRef>
              <c:f>Sheet1!$B$3:$AQ$3</c:f>
              <c:numCache>
                <c:formatCode>0</c:formatCode>
                <c:ptCount val="42"/>
                <c:pt idx="0">
                  <c:v>7686</c:v>
                </c:pt>
                <c:pt idx="1">
                  <c:v>7608</c:v>
                </c:pt>
                <c:pt idx="2">
                  <c:v>7616</c:v>
                </c:pt>
                <c:pt idx="3">
                  <c:v>7526</c:v>
                </c:pt>
                <c:pt idx="4">
                  <c:v>7445</c:v>
                </c:pt>
                <c:pt idx="5">
                  <c:v>7068</c:v>
                </c:pt>
                <c:pt idx="6">
                  <c:v>7106</c:v>
                </c:pt>
                <c:pt idx="7">
                  <c:v>6827</c:v>
                </c:pt>
                <c:pt idx="8">
                  <c:v>6435</c:v>
                </c:pt>
                <c:pt idx="9">
                  <c:v>5878</c:v>
                </c:pt>
                <c:pt idx="10">
                  <c:v>5858</c:v>
                </c:pt>
                <c:pt idx="11">
                  <c:v>5689</c:v>
                </c:pt>
                <c:pt idx="12">
                  <c:v>5539</c:v>
                </c:pt>
                <c:pt idx="13">
                  <c:v>5511</c:v>
                </c:pt>
                <c:pt idx="14">
                  <c:v>5511</c:v>
                </c:pt>
                <c:pt idx="15">
                  <c:v>5494</c:v>
                </c:pt>
                <c:pt idx="16">
                  <c:v>5452</c:v>
                </c:pt>
                <c:pt idx="17">
                  <c:v>5556</c:v>
                </c:pt>
                <c:pt idx="18">
                  <c:v>5561</c:v>
                </c:pt>
                <c:pt idx="19">
                  <c:v>5597</c:v>
                </c:pt>
                <c:pt idx="20">
                  <c:v>5627</c:v>
                </c:pt>
                <c:pt idx="21">
                  <c:v>5652</c:v>
                </c:pt>
                <c:pt idx="22">
                  <c:v>5647</c:v>
                </c:pt>
                <c:pt idx="23">
                  <c:v>5694</c:v>
                </c:pt>
                <c:pt idx="24">
                  <c:v>5780</c:v>
                </c:pt>
                <c:pt idx="25">
                  <c:v>5883</c:v>
                </c:pt>
                <c:pt idx="26">
                  <c:v>5882</c:v>
                </c:pt>
                <c:pt idx="27">
                  <c:v>5939</c:v>
                </c:pt>
                <c:pt idx="28">
                  <c:v>6015</c:v>
                </c:pt>
                <c:pt idx="29">
                  <c:v>6195</c:v>
                </c:pt>
                <c:pt idx="30">
                  <c:v>6203</c:v>
                </c:pt>
                <c:pt idx="31">
                  <c:v>6271</c:v>
                </c:pt>
                <c:pt idx="32">
                  <c:v>6350</c:v>
                </c:pt>
                <c:pt idx="33">
                  <c:v>6496</c:v>
                </c:pt>
                <c:pt idx="34">
                  <c:v>6480</c:v>
                </c:pt>
                <c:pt idx="35">
                  <c:v>6584</c:v>
                </c:pt>
                <c:pt idx="36">
                  <c:v>6669</c:v>
                </c:pt>
                <c:pt idx="37">
                  <c:v>6724</c:v>
                </c:pt>
                <c:pt idx="38">
                  <c:v>6713</c:v>
                </c:pt>
                <c:pt idx="39">
                  <c:v>6766</c:v>
                </c:pt>
                <c:pt idx="40">
                  <c:v>6853</c:v>
                </c:pt>
                <c:pt idx="41">
                  <c:v>6885</c:v>
                </c:pt>
              </c:numCache>
            </c:numRef>
          </c:val>
          <c:extLst>
            <c:ext xmlns:c16="http://schemas.microsoft.com/office/drawing/2014/chart" uri="{C3380CC4-5D6E-409C-BE32-E72D297353CC}">
              <c16:uniqueId val="{00000000-A80D-4583-AD75-7E72C27A58CA}"/>
            </c:ext>
          </c:extLst>
        </c:ser>
        <c:ser>
          <c:idx val="1"/>
          <c:order val="2"/>
          <c:tx>
            <c:strRef>
              <c:f>Sheet1!$A$4</c:f>
              <c:strCache>
                <c:ptCount val="1"/>
                <c:pt idx="0">
                  <c:v>Mining &amp; other extraction</c:v>
                </c:pt>
              </c:strCache>
            </c:strRef>
          </c:tx>
          <c:spPr>
            <a:solidFill>
              <a:schemeClr val="accent3"/>
            </a:solidFill>
            <a:ln w="25400">
              <a:noFill/>
            </a:ln>
          </c:spPr>
          <c:cat>
            <c:strRef>
              <c:f>Sheet1!$B$1:$AQ$1</c:f>
              <c:strCache>
                <c:ptCount val="42"/>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strCache>
            </c:strRef>
          </c:cat>
          <c:val>
            <c:numRef>
              <c:f>Sheet1!$B$4:$AQ$4</c:f>
              <c:numCache>
                <c:formatCode>0</c:formatCode>
                <c:ptCount val="42"/>
                <c:pt idx="0">
                  <c:v>711</c:v>
                </c:pt>
                <c:pt idx="1">
                  <c:v>728</c:v>
                </c:pt>
                <c:pt idx="2">
                  <c:v>727</c:v>
                </c:pt>
                <c:pt idx="3">
                  <c:v>734</c:v>
                </c:pt>
                <c:pt idx="4">
                  <c:v>750</c:v>
                </c:pt>
                <c:pt idx="5">
                  <c:v>771</c:v>
                </c:pt>
                <c:pt idx="6">
                  <c:v>777</c:v>
                </c:pt>
                <c:pt idx="7">
                  <c:v>776</c:v>
                </c:pt>
                <c:pt idx="8">
                  <c:v>746</c:v>
                </c:pt>
                <c:pt idx="9">
                  <c:v>677</c:v>
                </c:pt>
                <c:pt idx="10">
                  <c:v>671</c:v>
                </c:pt>
                <c:pt idx="11">
                  <c:v>663</c:v>
                </c:pt>
                <c:pt idx="12">
                  <c:v>674</c:v>
                </c:pt>
                <c:pt idx="13">
                  <c:v>715</c:v>
                </c:pt>
                <c:pt idx="14">
                  <c:v>716</c:v>
                </c:pt>
                <c:pt idx="15">
                  <c:v>734</c:v>
                </c:pt>
                <c:pt idx="16">
                  <c:v>743</c:v>
                </c:pt>
                <c:pt idx="17">
                  <c:v>803</c:v>
                </c:pt>
                <c:pt idx="18">
                  <c:v>806</c:v>
                </c:pt>
                <c:pt idx="19">
                  <c:v>825</c:v>
                </c:pt>
                <c:pt idx="20">
                  <c:v>845</c:v>
                </c:pt>
                <c:pt idx="21">
                  <c:v>848</c:v>
                </c:pt>
                <c:pt idx="22">
                  <c:v>849</c:v>
                </c:pt>
                <c:pt idx="23">
                  <c:v>843</c:v>
                </c:pt>
                <c:pt idx="24">
                  <c:v>856</c:v>
                </c:pt>
                <c:pt idx="25">
                  <c:v>865</c:v>
                </c:pt>
                <c:pt idx="26">
                  <c:v>866</c:v>
                </c:pt>
                <c:pt idx="27">
                  <c:v>867</c:v>
                </c:pt>
                <c:pt idx="28">
                  <c:v>875</c:v>
                </c:pt>
                <c:pt idx="29">
                  <c:v>895</c:v>
                </c:pt>
                <c:pt idx="30">
                  <c:v>900</c:v>
                </c:pt>
                <c:pt idx="31">
                  <c:v>897</c:v>
                </c:pt>
                <c:pt idx="32">
                  <c:v>873</c:v>
                </c:pt>
                <c:pt idx="33">
                  <c:v>792</c:v>
                </c:pt>
                <c:pt idx="34">
                  <c:v>794</c:v>
                </c:pt>
                <c:pt idx="35">
                  <c:v>755</c:v>
                </c:pt>
                <c:pt idx="36">
                  <c:v>710</c:v>
                </c:pt>
                <c:pt idx="37">
                  <c:v>667</c:v>
                </c:pt>
                <c:pt idx="38">
                  <c:v>662</c:v>
                </c:pt>
                <c:pt idx="39">
                  <c:v>664</c:v>
                </c:pt>
                <c:pt idx="40">
                  <c:v>683</c:v>
                </c:pt>
                <c:pt idx="41">
                  <c:v>708</c:v>
                </c:pt>
              </c:numCache>
            </c:numRef>
          </c:val>
          <c:extLst>
            <c:ext xmlns:c16="http://schemas.microsoft.com/office/drawing/2014/chart" uri="{C3380CC4-5D6E-409C-BE32-E72D297353CC}">
              <c16:uniqueId val="{00000001-A80D-4583-AD75-7E72C27A58CA}"/>
            </c:ext>
          </c:extLst>
        </c:ser>
        <c:dLbls>
          <c:showLegendKey val="0"/>
          <c:showVal val="0"/>
          <c:showCatName val="0"/>
          <c:showSerName val="0"/>
          <c:showPercent val="0"/>
          <c:showBubbleSize val="0"/>
        </c:dLbls>
        <c:axId val="14214928"/>
        <c:axId val="14219408"/>
      </c:areaChart>
      <c:catAx>
        <c:axId val="14214928"/>
        <c:scaling>
          <c:orientation val="minMax"/>
        </c:scaling>
        <c:delete val="0"/>
        <c:axPos val="b"/>
        <c:numFmt formatCode="General" sourceLinked="0"/>
        <c:majorTickMark val="out"/>
        <c:minorTickMark val="none"/>
        <c:tickLblPos val="nextTo"/>
        <c:txPr>
          <a:bodyPr rot="0" vert="horz"/>
          <a:lstStyle/>
          <a:p>
            <a:pPr>
              <a:defRPr sz="1200"/>
            </a:pPr>
            <a:endParaRPr lang="en-US"/>
          </a:p>
        </c:txPr>
        <c:crossAx val="14219408"/>
        <c:crosses val="autoZero"/>
        <c:auto val="1"/>
        <c:lblAlgn val="ctr"/>
        <c:lblOffset val="100"/>
        <c:tickLblSkip val="4"/>
        <c:noMultiLvlLbl val="0"/>
      </c:catAx>
      <c:valAx>
        <c:axId val="14219408"/>
        <c:scaling>
          <c:orientation val="minMax"/>
          <c:max val="25000"/>
          <c:min val="0"/>
        </c:scaling>
        <c:delete val="0"/>
        <c:axPos val="l"/>
        <c:majorGridlines>
          <c:spPr>
            <a:ln>
              <a:noFill/>
            </a:ln>
          </c:spPr>
        </c:majorGridlines>
        <c:numFmt formatCode="#,##0" sourceLinked="0"/>
        <c:majorTickMark val="out"/>
        <c:minorTickMark val="none"/>
        <c:tickLblPos val="nextTo"/>
        <c:txPr>
          <a:bodyPr/>
          <a:lstStyle/>
          <a:p>
            <a:pPr>
              <a:defRPr sz="1200"/>
            </a:pPr>
            <a:endParaRPr lang="en-US"/>
          </a:p>
        </c:txPr>
        <c:crossAx val="14214928"/>
        <c:crosses val="autoZero"/>
        <c:crossBetween val="midCat"/>
        <c:majorUnit val="5000"/>
      </c:valAx>
    </c:plotArea>
    <c:legend>
      <c:legendPos val="t"/>
      <c:layout>
        <c:manualLayout>
          <c:xMode val="edge"/>
          <c:yMode val="edge"/>
          <c:x val="0.10994664977089701"/>
          <c:y val="3.8900689309472401E-2"/>
          <c:w val="0.783183567027538"/>
          <c:h val="9.0299118796528105E-2"/>
        </c:manualLayout>
      </c:layout>
      <c:overlay val="0"/>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19352027539522E-2"/>
          <c:y val="5.8651042406107003E-2"/>
          <c:w val="0.91692789968652"/>
          <c:h val="0.83850243181400497"/>
        </c:manualLayout>
      </c:layout>
      <c:barChart>
        <c:barDir val="col"/>
        <c:grouping val="clustered"/>
        <c:varyColors val="0"/>
        <c:ser>
          <c:idx val="1"/>
          <c:order val="1"/>
          <c:tx>
            <c:strRef>
              <c:f>Sheet1!$D$1</c:f>
              <c:strCache>
                <c:ptCount val="1"/>
                <c:pt idx="0">
                  <c:v>Recession</c:v>
                </c:pt>
              </c:strCache>
            </c:strRef>
          </c:tx>
          <c:spPr>
            <a:solidFill>
              <a:schemeClr val="accent5">
                <a:lumMod val="60000"/>
                <a:lumOff val="40000"/>
              </a:schemeClr>
            </a:solidFill>
            <a:ln w="25873">
              <a:noFill/>
            </a:ln>
          </c:spPr>
          <c:invertIfNegative val="0"/>
          <c:cat>
            <c:numRef>
              <c:f>Sheet1!$A$2:$A$239</c:f>
              <c:numCache>
                <c:formatCode>[$-409]mmm\-yy;@</c:formatCode>
                <c:ptCount val="238"/>
                <c:pt idx="0">
                  <c:v>35826</c:v>
                </c:pt>
                <c:pt idx="1">
                  <c:v>35854</c:v>
                </c:pt>
                <c:pt idx="2">
                  <c:v>35885</c:v>
                </c:pt>
                <c:pt idx="3">
                  <c:v>35915</c:v>
                </c:pt>
                <c:pt idx="4">
                  <c:v>35946</c:v>
                </c:pt>
                <c:pt idx="5">
                  <c:v>35976</c:v>
                </c:pt>
                <c:pt idx="6">
                  <c:v>36007</c:v>
                </c:pt>
                <c:pt idx="7">
                  <c:v>36038</c:v>
                </c:pt>
                <c:pt idx="8">
                  <c:v>36068</c:v>
                </c:pt>
                <c:pt idx="9">
                  <c:v>36099</c:v>
                </c:pt>
                <c:pt idx="10">
                  <c:v>36129</c:v>
                </c:pt>
                <c:pt idx="11">
                  <c:v>36160</c:v>
                </c:pt>
                <c:pt idx="12">
                  <c:v>36191</c:v>
                </c:pt>
                <c:pt idx="13">
                  <c:v>36219</c:v>
                </c:pt>
                <c:pt idx="14">
                  <c:v>36250</c:v>
                </c:pt>
                <c:pt idx="15">
                  <c:v>36280</c:v>
                </c:pt>
                <c:pt idx="16">
                  <c:v>36311</c:v>
                </c:pt>
                <c:pt idx="17">
                  <c:v>36341</c:v>
                </c:pt>
                <c:pt idx="18">
                  <c:v>36372</c:v>
                </c:pt>
                <c:pt idx="19">
                  <c:v>36403</c:v>
                </c:pt>
                <c:pt idx="20">
                  <c:v>36433</c:v>
                </c:pt>
                <c:pt idx="21">
                  <c:v>36464</c:v>
                </c:pt>
                <c:pt idx="22">
                  <c:v>36494</c:v>
                </c:pt>
                <c:pt idx="23">
                  <c:v>36525</c:v>
                </c:pt>
                <c:pt idx="24">
                  <c:v>36556</c:v>
                </c:pt>
                <c:pt idx="25">
                  <c:v>36584</c:v>
                </c:pt>
                <c:pt idx="26">
                  <c:v>36616</c:v>
                </c:pt>
                <c:pt idx="27">
                  <c:v>36646</c:v>
                </c:pt>
                <c:pt idx="28">
                  <c:v>36677</c:v>
                </c:pt>
                <c:pt idx="29">
                  <c:v>36707</c:v>
                </c:pt>
                <c:pt idx="30">
                  <c:v>36738</c:v>
                </c:pt>
                <c:pt idx="31">
                  <c:v>36769</c:v>
                </c:pt>
                <c:pt idx="32">
                  <c:v>36799</c:v>
                </c:pt>
                <c:pt idx="33">
                  <c:v>36830</c:v>
                </c:pt>
                <c:pt idx="34">
                  <c:v>36860</c:v>
                </c:pt>
                <c:pt idx="35">
                  <c:v>36891</c:v>
                </c:pt>
                <c:pt idx="36">
                  <c:v>36922</c:v>
                </c:pt>
                <c:pt idx="37">
                  <c:v>36950</c:v>
                </c:pt>
                <c:pt idx="38">
                  <c:v>36981</c:v>
                </c:pt>
                <c:pt idx="39">
                  <c:v>37011</c:v>
                </c:pt>
                <c:pt idx="40">
                  <c:v>37042</c:v>
                </c:pt>
                <c:pt idx="41">
                  <c:v>37072</c:v>
                </c:pt>
                <c:pt idx="42">
                  <c:v>37103</c:v>
                </c:pt>
                <c:pt idx="43">
                  <c:v>37134</c:v>
                </c:pt>
                <c:pt idx="44">
                  <c:v>37164</c:v>
                </c:pt>
                <c:pt idx="45">
                  <c:v>37195</c:v>
                </c:pt>
                <c:pt idx="46">
                  <c:v>37225</c:v>
                </c:pt>
                <c:pt idx="47">
                  <c:v>37256</c:v>
                </c:pt>
                <c:pt idx="48">
                  <c:v>37287</c:v>
                </c:pt>
                <c:pt idx="49">
                  <c:v>37315</c:v>
                </c:pt>
                <c:pt idx="50">
                  <c:v>37346</c:v>
                </c:pt>
                <c:pt idx="51">
                  <c:v>37376</c:v>
                </c:pt>
                <c:pt idx="52">
                  <c:v>37407</c:v>
                </c:pt>
                <c:pt idx="53">
                  <c:v>37437</c:v>
                </c:pt>
                <c:pt idx="54">
                  <c:v>37468</c:v>
                </c:pt>
                <c:pt idx="55">
                  <c:v>37499</c:v>
                </c:pt>
                <c:pt idx="56">
                  <c:v>37529</c:v>
                </c:pt>
                <c:pt idx="57">
                  <c:v>37560</c:v>
                </c:pt>
                <c:pt idx="58">
                  <c:v>37590</c:v>
                </c:pt>
                <c:pt idx="59">
                  <c:v>37621</c:v>
                </c:pt>
                <c:pt idx="60">
                  <c:v>37652</c:v>
                </c:pt>
                <c:pt idx="61">
                  <c:v>37680</c:v>
                </c:pt>
                <c:pt idx="62">
                  <c:v>37711</c:v>
                </c:pt>
                <c:pt idx="63">
                  <c:v>37741</c:v>
                </c:pt>
                <c:pt idx="64">
                  <c:v>37772</c:v>
                </c:pt>
                <c:pt idx="65">
                  <c:v>37802</c:v>
                </c:pt>
                <c:pt idx="66">
                  <c:v>37833</c:v>
                </c:pt>
                <c:pt idx="67">
                  <c:v>37864</c:v>
                </c:pt>
                <c:pt idx="68">
                  <c:v>37894</c:v>
                </c:pt>
                <c:pt idx="69">
                  <c:v>37925</c:v>
                </c:pt>
                <c:pt idx="70">
                  <c:v>37955</c:v>
                </c:pt>
                <c:pt idx="71">
                  <c:v>37986</c:v>
                </c:pt>
                <c:pt idx="72">
                  <c:v>38017</c:v>
                </c:pt>
                <c:pt idx="73">
                  <c:v>38046</c:v>
                </c:pt>
                <c:pt idx="74">
                  <c:v>38077</c:v>
                </c:pt>
                <c:pt idx="75">
                  <c:v>38107</c:v>
                </c:pt>
                <c:pt idx="76">
                  <c:v>38138</c:v>
                </c:pt>
                <c:pt idx="77">
                  <c:v>38168</c:v>
                </c:pt>
                <c:pt idx="78">
                  <c:v>38199</c:v>
                </c:pt>
                <c:pt idx="79">
                  <c:v>38230</c:v>
                </c:pt>
                <c:pt idx="80">
                  <c:v>38260</c:v>
                </c:pt>
                <c:pt idx="81">
                  <c:v>38291</c:v>
                </c:pt>
                <c:pt idx="82">
                  <c:v>38321</c:v>
                </c:pt>
                <c:pt idx="83">
                  <c:v>38352</c:v>
                </c:pt>
                <c:pt idx="84">
                  <c:v>38383</c:v>
                </c:pt>
                <c:pt idx="85">
                  <c:v>38412</c:v>
                </c:pt>
                <c:pt idx="86">
                  <c:v>38442</c:v>
                </c:pt>
                <c:pt idx="87">
                  <c:v>38472</c:v>
                </c:pt>
                <c:pt idx="88">
                  <c:v>38503</c:v>
                </c:pt>
                <c:pt idx="89">
                  <c:v>38533</c:v>
                </c:pt>
                <c:pt idx="90">
                  <c:v>38564</c:v>
                </c:pt>
                <c:pt idx="91">
                  <c:v>38595</c:v>
                </c:pt>
                <c:pt idx="92">
                  <c:v>38625</c:v>
                </c:pt>
                <c:pt idx="93">
                  <c:v>38656</c:v>
                </c:pt>
                <c:pt idx="94">
                  <c:v>38686</c:v>
                </c:pt>
                <c:pt idx="95">
                  <c:v>38717</c:v>
                </c:pt>
                <c:pt idx="96">
                  <c:v>38748</c:v>
                </c:pt>
                <c:pt idx="97">
                  <c:v>38777</c:v>
                </c:pt>
                <c:pt idx="98">
                  <c:v>38807</c:v>
                </c:pt>
                <c:pt idx="99">
                  <c:v>38837</c:v>
                </c:pt>
                <c:pt idx="100">
                  <c:v>38868</c:v>
                </c:pt>
                <c:pt idx="101">
                  <c:v>38898</c:v>
                </c:pt>
                <c:pt idx="102">
                  <c:v>38929</c:v>
                </c:pt>
                <c:pt idx="103">
                  <c:v>38960</c:v>
                </c:pt>
                <c:pt idx="104">
                  <c:v>38990</c:v>
                </c:pt>
                <c:pt idx="105">
                  <c:v>39021</c:v>
                </c:pt>
                <c:pt idx="106">
                  <c:v>39051</c:v>
                </c:pt>
                <c:pt idx="107">
                  <c:v>39082</c:v>
                </c:pt>
                <c:pt idx="108">
                  <c:v>39113</c:v>
                </c:pt>
                <c:pt idx="109">
                  <c:v>39142</c:v>
                </c:pt>
                <c:pt idx="110">
                  <c:v>39172</c:v>
                </c:pt>
                <c:pt idx="111">
                  <c:v>39202</c:v>
                </c:pt>
                <c:pt idx="112">
                  <c:v>39233</c:v>
                </c:pt>
                <c:pt idx="113">
                  <c:v>39263</c:v>
                </c:pt>
                <c:pt idx="114">
                  <c:v>39294</c:v>
                </c:pt>
                <c:pt idx="115">
                  <c:v>39325</c:v>
                </c:pt>
                <c:pt idx="116">
                  <c:v>39355</c:v>
                </c:pt>
                <c:pt idx="117">
                  <c:v>39386</c:v>
                </c:pt>
                <c:pt idx="118">
                  <c:v>39416</c:v>
                </c:pt>
                <c:pt idx="119">
                  <c:v>39447</c:v>
                </c:pt>
                <c:pt idx="120">
                  <c:v>39478</c:v>
                </c:pt>
                <c:pt idx="121">
                  <c:v>39507</c:v>
                </c:pt>
                <c:pt idx="122">
                  <c:v>39538</c:v>
                </c:pt>
                <c:pt idx="123">
                  <c:v>39568</c:v>
                </c:pt>
                <c:pt idx="124">
                  <c:v>39599</c:v>
                </c:pt>
                <c:pt idx="125">
                  <c:v>39629</c:v>
                </c:pt>
                <c:pt idx="126">
                  <c:v>39660</c:v>
                </c:pt>
                <c:pt idx="127">
                  <c:v>39691</c:v>
                </c:pt>
                <c:pt idx="128">
                  <c:v>39721</c:v>
                </c:pt>
                <c:pt idx="129">
                  <c:v>39752</c:v>
                </c:pt>
                <c:pt idx="130">
                  <c:v>39782</c:v>
                </c:pt>
                <c:pt idx="131">
                  <c:v>39813</c:v>
                </c:pt>
                <c:pt idx="132">
                  <c:v>39844</c:v>
                </c:pt>
                <c:pt idx="133">
                  <c:v>39872</c:v>
                </c:pt>
                <c:pt idx="134">
                  <c:v>39903</c:v>
                </c:pt>
                <c:pt idx="135">
                  <c:v>39933</c:v>
                </c:pt>
                <c:pt idx="136">
                  <c:v>39964</c:v>
                </c:pt>
                <c:pt idx="137">
                  <c:v>39994</c:v>
                </c:pt>
                <c:pt idx="138">
                  <c:v>40025</c:v>
                </c:pt>
                <c:pt idx="139">
                  <c:v>40056</c:v>
                </c:pt>
                <c:pt idx="140">
                  <c:v>40086</c:v>
                </c:pt>
                <c:pt idx="141">
                  <c:v>40117</c:v>
                </c:pt>
                <c:pt idx="142">
                  <c:v>40147</c:v>
                </c:pt>
                <c:pt idx="143">
                  <c:v>40178</c:v>
                </c:pt>
                <c:pt idx="144">
                  <c:v>40209</c:v>
                </c:pt>
                <c:pt idx="145">
                  <c:v>40237</c:v>
                </c:pt>
                <c:pt idx="146">
                  <c:v>40268</c:v>
                </c:pt>
                <c:pt idx="147">
                  <c:v>40296</c:v>
                </c:pt>
                <c:pt idx="148">
                  <c:v>40329</c:v>
                </c:pt>
                <c:pt idx="149">
                  <c:v>40359</c:v>
                </c:pt>
                <c:pt idx="150">
                  <c:v>40390</c:v>
                </c:pt>
                <c:pt idx="151">
                  <c:v>40421</c:v>
                </c:pt>
                <c:pt idx="152">
                  <c:v>40451</c:v>
                </c:pt>
                <c:pt idx="153">
                  <c:v>40481</c:v>
                </c:pt>
                <c:pt idx="154">
                  <c:v>40512</c:v>
                </c:pt>
                <c:pt idx="155">
                  <c:v>40542</c:v>
                </c:pt>
                <c:pt idx="156">
                  <c:v>40574</c:v>
                </c:pt>
                <c:pt idx="157">
                  <c:v>40602</c:v>
                </c:pt>
                <c:pt idx="158">
                  <c:v>40633</c:v>
                </c:pt>
                <c:pt idx="159">
                  <c:v>40663</c:v>
                </c:pt>
                <c:pt idx="160">
                  <c:v>40694</c:v>
                </c:pt>
                <c:pt idx="161">
                  <c:v>40724</c:v>
                </c:pt>
                <c:pt idx="162">
                  <c:v>40755</c:v>
                </c:pt>
                <c:pt idx="163">
                  <c:v>40786</c:v>
                </c:pt>
                <c:pt idx="164">
                  <c:v>40816</c:v>
                </c:pt>
                <c:pt idx="165">
                  <c:v>40847</c:v>
                </c:pt>
                <c:pt idx="166">
                  <c:v>40877</c:v>
                </c:pt>
                <c:pt idx="167">
                  <c:v>40908</c:v>
                </c:pt>
                <c:pt idx="168">
                  <c:v>40939</c:v>
                </c:pt>
                <c:pt idx="169">
                  <c:v>40968</c:v>
                </c:pt>
                <c:pt idx="170">
                  <c:v>40999</c:v>
                </c:pt>
                <c:pt idx="171">
                  <c:v>41029</c:v>
                </c:pt>
                <c:pt idx="172">
                  <c:v>41060</c:v>
                </c:pt>
                <c:pt idx="173">
                  <c:v>41090</c:v>
                </c:pt>
                <c:pt idx="174">
                  <c:v>41121</c:v>
                </c:pt>
                <c:pt idx="175">
                  <c:v>41152</c:v>
                </c:pt>
                <c:pt idx="176">
                  <c:v>41182</c:v>
                </c:pt>
                <c:pt idx="177">
                  <c:v>41213</c:v>
                </c:pt>
                <c:pt idx="178">
                  <c:v>41243</c:v>
                </c:pt>
                <c:pt idx="179">
                  <c:v>41274</c:v>
                </c:pt>
                <c:pt idx="180">
                  <c:v>41305</c:v>
                </c:pt>
                <c:pt idx="181">
                  <c:v>41333</c:v>
                </c:pt>
                <c:pt idx="182">
                  <c:v>41364</c:v>
                </c:pt>
                <c:pt idx="183">
                  <c:v>41394</c:v>
                </c:pt>
                <c:pt idx="184">
                  <c:v>41425</c:v>
                </c:pt>
                <c:pt idx="185">
                  <c:v>41455</c:v>
                </c:pt>
                <c:pt idx="186">
                  <c:v>41486</c:v>
                </c:pt>
                <c:pt idx="187">
                  <c:v>41517</c:v>
                </c:pt>
                <c:pt idx="188">
                  <c:v>41547</c:v>
                </c:pt>
                <c:pt idx="189">
                  <c:v>41578</c:v>
                </c:pt>
                <c:pt idx="190">
                  <c:v>41608</c:v>
                </c:pt>
                <c:pt idx="191">
                  <c:v>41639</c:v>
                </c:pt>
                <c:pt idx="192">
                  <c:v>41670</c:v>
                </c:pt>
                <c:pt idx="193">
                  <c:v>41698</c:v>
                </c:pt>
                <c:pt idx="194">
                  <c:v>41729</c:v>
                </c:pt>
                <c:pt idx="195">
                  <c:v>41759</c:v>
                </c:pt>
                <c:pt idx="196">
                  <c:v>41790</c:v>
                </c:pt>
                <c:pt idx="197">
                  <c:v>41820</c:v>
                </c:pt>
                <c:pt idx="198">
                  <c:v>41850</c:v>
                </c:pt>
                <c:pt idx="199">
                  <c:v>41882</c:v>
                </c:pt>
                <c:pt idx="200">
                  <c:v>41912</c:v>
                </c:pt>
                <c:pt idx="201">
                  <c:v>41943</c:v>
                </c:pt>
                <c:pt idx="202">
                  <c:v>41973</c:v>
                </c:pt>
                <c:pt idx="203">
                  <c:v>42004</c:v>
                </c:pt>
                <c:pt idx="204">
                  <c:v>42035</c:v>
                </c:pt>
                <c:pt idx="205">
                  <c:v>42063</c:v>
                </c:pt>
                <c:pt idx="206">
                  <c:v>42094</c:v>
                </c:pt>
                <c:pt idx="207">
                  <c:v>42124</c:v>
                </c:pt>
                <c:pt idx="208">
                  <c:v>42155</c:v>
                </c:pt>
                <c:pt idx="209">
                  <c:v>42185</c:v>
                </c:pt>
                <c:pt idx="210">
                  <c:v>42215</c:v>
                </c:pt>
                <c:pt idx="211">
                  <c:v>42247</c:v>
                </c:pt>
                <c:pt idx="212">
                  <c:v>42277</c:v>
                </c:pt>
                <c:pt idx="213">
                  <c:v>42308</c:v>
                </c:pt>
                <c:pt idx="214">
                  <c:v>42338</c:v>
                </c:pt>
                <c:pt idx="215">
                  <c:v>42369</c:v>
                </c:pt>
                <c:pt idx="216">
                  <c:v>42400</c:v>
                </c:pt>
                <c:pt idx="217">
                  <c:v>42429</c:v>
                </c:pt>
                <c:pt idx="218">
                  <c:v>42460</c:v>
                </c:pt>
                <c:pt idx="219">
                  <c:v>42490</c:v>
                </c:pt>
                <c:pt idx="220">
                  <c:v>42521</c:v>
                </c:pt>
                <c:pt idx="221">
                  <c:v>42551</c:v>
                </c:pt>
                <c:pt idx="222">
                  <c:v>42582</c:v>
                </c:pt>
                <c:pt idx="223">
                  <c:v>42613</c:v>
                </c:pt>
                <c:pt idx="224">
                  <c:v>42643</c:v>
                </c:pt>
                <c:pt idx="225">
                  <c:v>42674</c:v>
                </c:pt>
                <c:pt idx="226">
                  <c:v>42704</c:v>
                </c:pt>
                <c:pt idx="227">
                  <c:v>42735</c:v>
                </c:pt>
                <c:pt idx="228">
                  <c:v>42766</c:v>
                </c:pt>
                <c:pt idx="229">
                  <c:v>42794</c:v>
                </c:pt>
                <c:pt idx="230">
                  <c:v>42825</c:v>
                </c:pt>
                <c:pt idx="231">
                  <c:v>42855</c:v>
                </c:pt>
                <c:pt idx="232">
                  <c:v>42886</c:v>
                </c:pt>
                <c:pt idx="233">
                  <c:v>42916</c:v>
                </c:pt>
                <c:pt idx="234">
                  <c:v>42947</c:v>
                </c:pt>
                <c:pt idx="235">
                  <c:v>42978</c:v>
                </c:pt>
                <c:pt idx="236">
                  <c:v>43008</c:v>
                </c:pt>
                <c:pt idx="237">
                  <c:v>43039</c:v>
                </c:pt>
              </c:numCache>
            </c:numRef>
          </c:cat>
          <c:val>
            <c:numRef>
              <c:f>Sheet1!$D$2:$D$239</c:f>
              <c:numCache>
                <c:formatCode>0</c:formatCode>
                <c:ptCount val="2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1</c:v>
                </c:pt>
                <c:pt idx="39">
                  <c:v>1</c:v>
                </c:pt>
                <c:pt idx="40">
                  <c:v>1</c:v>
                </c:pt>
                <c:pt idx="41">
                  <c:v>1</c:v>
                </c:pt>
                <c:pt idx="42">
                  <c:v>1</c:v>
                </c:pt>
                <c:pt idx="43">
                  <c:v>1</c:v>
                </c:pt>
                <c:pt idx="44">
                  <c:v>1</c:v>
                </c:pt>
                <c:pt idx="45">
                  <c:v>1</c:v>
                </c:pt>
                <c:pt idx="46">
                  <c:v>1</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0</c:v>
                </c:pt>
                <c:pt idx="139">
                  <c:v>0</c:v>
                </c:pt>
                <c:pt idx="140">
                  <c:v>0</c:v>
                </c:pt>
                <c:pt idx="141">
                  <c:v>0</c:v>
                </c:pt>
                <c:pt idx="142">
                  <c:v>0</c:v>
                </c:pt>
                <c:pt idx="143">
                  <c:v>0</c:v>
                </c:pt>
                <c:pt idx="144">
                  <c:v>0</c:v>
                </c:pt>
                <c:pt idx="145">
                  <c:v>0</c:v>
                </c:pt>
                <c:pt idx="146" formatCode="General">
                  <c:v>0</c:v>
                </c:pt>
                <c:pt idx="147" formatCode="General">
                  <c:v>0</c:v>
                </c:pt>
                <c:pt idx="148" formatCode="General">
                  <c:v>0</c:v>
                </c:pt>
                <c:pt idx="149" formatCode="General">
                  <c:v>0</c:v>
                </c:pt>
                <c:pt idx="150" formatCode="General">
                  <c:v>0</c:v>
                </c:pt>
                <c:pt idx="151" formatCode="General">
                  <c:v>0</c:v>
                </c:pt>
                <c:pt idx="152" formatCode="General">
                  <c:v>0</c:v>
                </c:pt>
                <c:pt idx="153" formatCode="General">
                  <c:v>0</c:v>
                </c:pt>
                <c:pt idx="154" formatCode="General">
                  <c:v>0</c:v>
                </c:pt>
                <c:pt idx="155" formatCode="General">
                  <c:v>0</c:v>
                </c:pt>
                <c:pt idx="156">
                  <c:v>0</c:v>
                </c:pt>
                <c:pt idx="157">
                  <c:v>0</c:v>
                </c:pt>
                <c:pt idx="158" formatCode="General">
                  <c:v>0</c:v>
                </c:pt>
                <c:pt idx="159" formatCode="General">
                  <c:v>0</c:v>
                </c:pt>
                <c:pt idx="160" formatCode="General">
                  <c:v>0</c:v>
                </c:pt>
                <c:pt idx="161" formatCode="General">
                  <c:v>0</c:v>
                </c:pt>
                <c:pt idx="162" formatCode="General">
                  <c:v>0</c:v>
                </c:pt>
                <c:pt idx="163" formatCode="General">
                  <c:v>0</c:v>
                </c:pt>
                <c:pt idx="164" formatCode="General">
                  <c:v>0</c:v>
                </c:pt>
                <c:pt idx="165" formatCode="General">
                  <c:v>0</c:v>
                </c:pt>
                <c:pt idx="166" formatCode="General">
                  <c:v>0</c:v>
                </c:pt>
                <c:pt idx="167" formatCode="General">
                  <c:v>0</c:v>
                </c:pt>
                <c:pt idx="168" formatCode="General">
                  <c:v>0</c:v>
                </c:pt>
                <c:pt idx="169" formatCode="General">
                  <c:v>0</c:v>
                </c:pt>
                <c:pt idx="170" formatCode="General">
                  <c:v>0</c:v>
                </c:pt>
                <c:pt idx="171" formatCode="General">
                  <c:v>0</c:v>
                </c:pt>
                <c:pt idx="172" formatCode="General">
                  <c:v>0</c:v>
                </c:pt>
                <c:pt idx="173" formatCode="General">
                  <c:v>0</c:v>
                </c:pt>
                <c:pt idx="174" formatCode="General">
                  <c:v>0</c:v>
                </c:pt>
                <c:pt idx="175" formatCode="General">
                  <c:v>0</c:v>
                </c:pt>
                <c:pt idx="176" formatCode="General">
                  <c:v>0</c:v>
                </c:pt>
                <c:pt idx="177" formatCode="General">
                  <c:v>0</c:v>
                </c:pt>
                <c:pt idx="178" formatCode="General">
                  <c:v>0</c:v>
                </c:pt>
                <c:pt idx="179" formatCode="General">
                  <c:v>0</c:v>
                </c:pt>
                <c:pt idx="180" formatCode="General">
                  <c:v>0</c:v>
                </c:pt>
                <c:pt idx="181" formatCode="General">
                  <c:v>0</c:v>
                </c:pt>
                <c:pt idx="182" formatCode="General">
                  <c:v>0</c:v>
                </c:pt>
                <c:pt idx="183" formatCode="General">
                  <c:v>0</c:v>
                </c:pt>
                <c:pt idx="184" formatCode="General">
                  <c:v>0</c:v>
                </c:pt>
                <c:pt idx="185" formatCode="General">
                  <c:v>0</c:v>
                </c:pt>
                <c:pt idx="186" formatCode="General">
                  <c:v>0</c:v>
                </c:pt>
                <c:pt idx="187" formatCode="General">
                  <c:v>0</c:v>
                </c:pt>
                <c:pt idx="188" formatCode="General">
                  <c:v>0</c:v>
                </c:pt>
                <c:pt idx="189" formatCode="General">
                  <c:v>0</c:v>
                </c:pt>
                <c:pt idx="190" formatCode="General">
                  <c:v>0</c:v>
                </c:pt>
                <c:pt idx="191" formatCode="General">
                  <c:v>0</c:v>
                </c:pt>
                <c:pt idx="192" formatCode="General">
                  <c:v>0</c:v>
                </c:pt>
                <c:pt idx="193" formatCode="General">
                  <c:v>0</c:v>
                </c:pt>
                <c:pt idx="194" formatCode="General">
                  <c:v>0</c:v>
                </c:pt>
                <c:pt idx="195" formatCode="General">
                  <c:v>0</c:v>
                </c:pt>
                <c:pt idx="196" formatCode="General">
                  <c:v>0</c:v>
                </c:pt>
                <c:pt idx="197" formatCode="General">
                  <c:v>0</c:v>
                </c:pt>
                <c:pt idx="198" formatCode="General">
                  <c:v>0</c:v>
                </c:pt>
                <c:pt idx="199" formatCode="General">
                  <c:v>0</c:v>
                </c:pt>
                <c:pt idx="200" formatCode="General">
                  <c:v>0</c:v>
                </c:pt>
                <c:pt idx="201" formatCode="General">
                  <c:v>0</c:v>
                </c:pt>
                <c:pt idx="202" formatCode="General">
                  <c:v>0</c:v>
                </c:pt>
                <c:pt idx="203" formatCode="General">
                  <c:v>0</c:v>
                </c:pt>
                <c:pt idx="204" formatCode="General">
                  <c:v>0</c:v>
                </c:pt>
                <c:pt idx="205" formatCode="General">
                  <c:v>0</c:v>
                </c:pt>
                <c:pt idx="206" formatCode="General">
                  <c:v>0</c:v>
                </c:pt>
                <c:pt idx="207" formatCode="General">
                  <c:v>0</c:v>
                </c:pt>
                <c:pt idx="208" formatCode="General">
                  <c:v>0</c:v>
                </c:pt>
                <c:pt idx="209" formatCode="General">
                  <c:v>0</c:v>
                </c:pt>
                <c:pt idx="210" formatCode="General">
                  <c:v>0</c:v>
                </c:pt>
                <c:pt idx="211" formatCode="General">
                  <c:v>0</c:v>
                </c:pt>
                <c:pt idx="212" formatCode="General">
                  <c:v>0</c:v>
                </c:pt>
                <c:pt idx="213" formatCode="General">
                  <c:v>0</c:v>
                </c:pt>
                <c:pt idx="214" formatCode="General">
                  <c:v>0</c:v>
                </c:pt>
                <c:pt idx="215" formatCode="General">
                  <c:v>0</c:v>
                </c:pt>
                <c:pt idx="216" formatCode="General">
                  <c:v>0</c:v>
                </c:pt>
                <c:pt idx="217" formatCode="General">
                  <c:v>0</c:v>
                </c:pt>
                <c:pt idx="218" formatCode="General">
                  <c:v>0</c:v>
                </c:pt>
                <c:pt idx="219" formatCode="General">
                  <c:v>0</c:v>
                </c:pt>
                <c:pt idx="220" formatCode="General">
                  <c:v>0</c:v>
                </c:pt>
                <c:pt idx="221" formatCode="General">
                  <c:v>0</c:v>
                </c:pt>
                <c:pt idx="222" formatCode="General">
                  <c:v>0</c:v>
                </c:pt>
                <c:pt idx="223" formatCode="General">
                  <c:v>0</c:v>
                </c:pt>
                <c:pt idx="224" formatCode="General">
                  <c:v>0</c:v>
                </c:pt>
                <c:pt idx="225" formatCode="General">
                  <c:v>0</c:v>
                </c:pt>
                <c:pt idx="226" formatCode="General">
                  <c:v>0</c:v>
                </c:pt>
                <c:pt idx="227" formatCode="General">
                  <c:v>0</c:v>
                </c:pt>
                <c:pt idx="228" formatCode="General">
                  <c:v>0</c:v>
                </c:pt>
                <c:pt idx="229" formatCode="General">
                  <c:v>0</c:v>
                </c:pt>
                <c:pt idx="230" formatCode="General">
                  <c:v>0</c:v>
                </c:pt>
                <c:pt idx="231" formatCode="General">
                  <c:v>0</c:v>
                </c:pt>
                <c:pt idx="232" formatCode="General">
                  <c:v>0</c:v>
                </c:pt>
                <c:pt idx="233" formatCode="General">
                  <c:v>0</c:v>
                </c:pt>
                <c:pt idx="234" formatCode="General">
                  <c:v>0</c:v>
                </c:pt>
                <c:pt idx="235" formatCode="General">
                  <c:v>0</c:v>
                </c:pt>
                <c:pt idx="236" formatCode="General">
                  <c:v>0</c:v>
                </c:pt>
                <c:pt idx="237" formatCode="General">
                  <c:v>0</c:v>
                </c:pt>
              </c:numCache>
            </c:numRef>
          </c:val>
          <c:extLst>
            <c:ext xmlns:c16="http://schemas.microsoft.com/office/drawing/2014/chart" uri="{C3380CC4-5D6E-409C-BE32-E72D297353CC}">
              <c16:uniqueId val="{00000000-D7FA-4780-89B9-F98D0961297D}"/>
            </c:ext>
          </c:extLst>
        </c:ser>
        <c:dLbls>
          <c:showLegendKey val="0"/>
          <c:showVal val="0"/>
          <c:showCatName val="0"/>
          <c:showSerName val="0"/>
          <c:showPercent val="0"/>
          <c:showBubbleSize val="0"/>
        </c:dLbls>
        <c:gapWidth val="0"/>
        <c:axId val="63618864"/>
        <c:axId val="-321996960"/>
      </c:barChart>
      <c:lineChart>
        <c:grouping val="standard"/>
        <c:varyColors val="0"/>
        <c:ser>
          <c:idx val="2"/>
          <c:order val="0"/>
          <c:tx>
            <c:strRef>
              <c:f>Sheet1!$B$1</c:f>
              <c:strCache>
                <c:ptCount val="1"/>
                <c:pt idx="0">
                  <c:v>Hospital CPI</c:v>
                </c:pt>
              </c:strCache>
            </c:strRef>
          </c:tx>
          <c:spPr>
            <a:ln w="38809">
              <a:solidFill>
                <a:schemeClr val="accent1"/>
              </a:solidFill>
              <a:prstDash val="solid"/>
            </a:ln>
          </c:spPr>
          <c:marker>
            <c:symbol val="none"/>
          </c:marker>
          <c:cat>
            <c:numRef>
              <c:f>Sheet1!$A$2:$A$239</c:f>
              <c:numCache>
                <c:formatCode>[$-409]mmm\-yy;@</c:formatCode>
                <c:ptCount val="238"/>
                <c:pt idx="0">
                  <c:v>35826</c:v>
                </c:pt>
                <c:pt idx="1">
                  <c:v>35854</c:v>
                </c:pt>
                <c:pt idx="2">
                  <c:v>35885</c:v>
                </c:pt>
                <c:pt idx="3">
                  <c:v>35915</c:v>
                </c:pt>
                <c:pt idx="4">
                  <c:v>35946</c:v>
                </c:pt>
                <c:pt idx="5">
                  <c:v>35976</c:v>
                </c:pt>
                <c:pt idx="6">
                  <c:v>36007</c:v>
                </c:pt>
                <c:pt idx="7">
                  <c:v>36038</c:v>
                </c:pt>
                <c:pt idx="8">
                  <c:v>36068</c:v>
                </c:pt>
                <c:pt idx="9">
                  <c:v>36099</c:v>
                </c:pt>
                <c:pt idx="10">
                  <c:v>36129</c:v>
                </c:pt>
                <c:pt idx="11">
                  <c:v>36160</c:v>
                </c:pt>
                <c:pt idx="12">
                  <c:v>36191</c:v>
                </c:pt>
                <c:pt idx="13">
                  <c:v>36219</c:v>
                </c:pt>
                <c:pt idx="14">
                  <c:v>36250</c:v>
                </c:pt>
                <c:pt idx="15">
                  <c:v>36280</c:v>
                </c:pt>
                <c:pt idx="16">
                  <c:v>36311</c:v>
                </c:pt>
                <c:pt idx="17">
                  <c:v>36341</c:v>
                </c:pt>
                <c:pt idx="18">
                  <c:v>36372</c:v>
                </c:pt>
                <c:pt idx="19">
                  <c:v>36403</c:v>
                </c:pt>
                <c:pt idx="20">
                  <c:v>36433</c:v>
                </c:pt>
                <c:pt idx="21">
                  <c:v>36464</c:v>
                </c:pt>
                <c:pt idx="22">
                  <c:v>36494</c:v>
                </c:pt>
                <c:pt idx="23">
                  <c:v>36525</c:v>
                </c:pt>
                <c:pt idx="24">
                  <c:v>36556</c:v>
                </c:pt>
                <c:pt idx="25">
                  <c:v>36584</c:v>
                </c:pt>
                <c:pt idx="26">
                  <c:v>36616</c:v>
                </c:pt>
                <c:pt idx="27">
                  <c:v>36646</c:v>
                </c:pt>
                <c:pt idx="28">
                  <c:v>36677</c:v>
                </c:pt>
                <c:pt idx="29">
                  <c:v>36707</c:v>
                </c:pt>
                <c:pt idx="30">
                  <c:v>36738</c:v>
                </c:pt>
                <c:pt idx="31">
                  <c:v>36769</c:v>
                </c:pt>
                <c:pt idx="32">
                  <c:v>36799</c:v>
                </c:pt>
                <c:pt idx="33">
                  <c:v>36830</c:v>
                </c:pt>
                <c:pt idx="34">
                  <c:v>36860</c:v>
                </c:pt>
                <c:pt idx="35">
                  <c:v>36891</c:v>
                </c:pt>
                <c:pt idx="36">
                  <c:v>36922</c:v>
                </c:pt>
                <c:pt idx="37">
                  <c:v>36950</c:v>
                </c:pt>
                <c:pt idx="38">
                  <c:v>36981</c:v>
                </c:pt>
                <c:pt idx="39">
                  <c:v>37011</c:v>
                </c:pt>
                <c:pt idx="40">
                  <c:v>37042</c:v>
                </c:pt>
                <c:pt idx="41">
                  <c:v>37072</c:v>
                </c:pt>
                <c:pt idx="42">
                  <c:v>37103</c:v>
                </c:pt>
                <c:pt idx="43">
                  <c:v>37134</c:v>
                </c:pt>
                <c:pt idx="44">
                  <c:v>37164</c:v>
                </c:pt>
                <c:pt idx="45">
                  <c:v>37195</c:v>
                </c:pt>
                <c:pt idx="46">
                  <c:v>37225</c:v>
                </c:pt>
                <c:pt idx="47">
                  <c:v>37256</c:v>
                </c:pt>
                <c:pt idx="48">
                  <c:v>37287</c:v>
                </c:pt>
                <c:pt idx="49">
                  <c:v>37315</c:v>
                </c:pt>
                <c:pt idx="50">
                  <c:v>37346</c:v>
                </c:pt>
                <c:pt idx="51">
                  <c:v>37376</c:v>
                </c:pt>
                <c:pt idx="52">
                  <c:v>37407</c:v>
                </c:pt>
                <c:pt idx="53">
                  <c:v>37437</c:v>
                </c:pt>
                <c:pt idx="54">
                  <c:v>37468</c:v>
                </c:pt>
                <c:pt idx="55">
                  <c:v>37499</c:v>
                </c:pt>
                <c:pt idx="56">
                  <c:v>37529</c:v>
                </c:pt>
                <c:pt idx="57">
                  <c:v>37560</c:v>
                </c:pt>
                <c:pt idx="58">
                  <c:v>37590</c:v>
                </c:pt>
                <c:pt idx="59">
                  <c:v>37621</c:v>
                </c:pt>
                <c:pt idx="60">
                  <c:v>37652</c:v>
                </c:pt>
                <c:pt idx="61">
                  <c:v>37680</c:v>
                </c:pt>
                <c:pt idx="62">
                  <c:v>37711</c:v>
                </c:pt>
                <c:pt idx="63">
                  <c:v>37741</c:v>
                </c:pt>
                <c:pt idx="64">
                  <c:v>37772</c:v>
                </c:pt>
                <c:pt idx="65">
                  <c:v>37802</c:v>
                </c:pt>
                <c:pt idx="66">
                  <c:v>37833</c:v>
                </c:pt>
                <c:pt idx="67">
                  <c:v>37864</c:v>
                </c:pt>
                <c:pt idx="68">
                  <c:v>37894</c:v>
                </c:pt>
                <c:pt idx="69">
                  <c:v>37925</c:v>
                </c:pt>
                <c:pt idx="70">
                  <c:v>37955</c:v>
                </c:pt>
                <c:pt idx="71">
                  <c:v>37986</c:v>
                </c:pt>
                <c:pt idx="72">
                  <c:v>38017</c:v>
                </c:pt>
                <c:pt idx="73">
                  <c:v>38046</c:v>
                </c:pt>
                <c:pt idx="74">
                  <c:v>38077</c:v>
                </c:pt>
                <c:pt idx="75">
                  <c:v>38107</c:v>
                </c:pt>
                <c:pt idx="76">
                  <c:v>38138</c:v>
                </c:pt>
                <c:pt idx="77">
                  <c:v>38168</c:v>
                </c:pt>
                <c:pt idx="78">
                  <c:v>38199</c:v>
                </c:pt>
                <c:pt idx="79">
                  <c:v>38230</c:v>
                </c:pt>
                <c:pt idx="80">
                  <c:v>38260</c:v>
                </c:pt>
                <c:pt idx="81">
                  <c:v>38291</c:v>
                </c:pt>
                <c:pt idx="82">
                  <c:v>38321</c:v>
                </c:pt>
                <c:pt idx="83">
                  <c:v>38352</c:v>
                </c:pt>
                <c:pt idx="84">
                  <c:v>38383</c:v>
                </c:pt>
                <c:pt idx="85">
                  <c:v>38412</c:v>
                </c:pt>
                <c:pt idx="86">
                  <c:v>38442</c:v>
                </c:pt>
                <c:pt idx="87">
                  <c:v>38472</c:v>
                </c:pt>
                <c:pt idx="88">
                  <c:v>38503</c:v>
                </c:pt>
                <c:pt idx="89">
                  <c:v>38533</c:v>
                </c:pt>
                <c:pt idx="90">
                  <c:v>38564</c:v>
                </c:pt>
                <c:pt idx="91">
                  <c:v>38595</c:v>
                </c:pt>
                <c:pt idx="92">
                  <c:v>38625</c:v>
                </c:pt>
                <c:pt idx="93">
                  <c:v>38656</c:v>
                </c:pt>
                <c:pt idx="94">
                  <c:v>38686</c:v>
                </c:pt>
                <c:pt idx="95">
                  <c:v>38717</c:v>
                </c:pt>
                <c:pt idx="96">
                  <c:v>38748</c:v>
                </c:pt>
                <c:pt idx="97">
                  <c:v>38777</c:v>
                </c:pt>
                <c:pt idx="98">
                  <c:v>38807</c:v>
                </c:pt>
                <c:pt idx="99">
                  <c:v>38837</c:v>
                </c:pt>
                <c:pt idx="100">
                  <c:v>38868</c:v>
                </c:pt>
                <c:pt idx="101">
                  <c:v>38898</c:v>
                </c:pt>
                <c:pt idx="102">
                  <c:v>38929</c:v>
                </c:pt>
                <c:pt idx="103">
                  <c:v>38960</c:v>
                </c:pt>
                <c:pt idx="104">
                  <c:v>38990</c:v>
                </c:pt>
                <c:pt idx="105">
                  <c:v>39021</c:v>
                </c:pt>
                <c:pt idx="106">
                  <c:v>39051</c:v>
                </c:pt>
                <c:pt idx="107">
                  <c:v>39082</c:v>
                </c:pt>
                <c:pt idx="108">
                  <c:v>39113</c:v>
                </c:pt>
                <c:pt idx="109">
                  <c:v>39142</c:v>
                </c:pt>
                <c:pt idx="110">
                  <c:v>39172</c:v>
                </c:pt>
                <c:pt idx="111">
                  <c:v>39202</c:v>
                </c:pt>
                <c:pt idx="112">
                  <c:v>39233</c:v>
                </c:pt>
                <c:pt idx="113">
                  <c:v>39263</c:v>
                </c:pt>
                <c:pt idx="114">
                  <c:v>39294</c:v>
                </c:pt>
                <c:pt idx="115">
                  <c:v>39325</c:v>
                </c:pt>
                <c:pt idx="116">
                  <c:v>39355</c:v>
                </c:pt>
                <c:pt idx="117">
                  <c:v>39386</c:v>
                </c:pt>
                <c:pt idx="118">
                  <c:v>39416</c:v>
                </c:pt>
                <c:pt idx="119">
                  <c:v>39447</c:v>
                </c:pt>
                <c:pt idx="120">
                  <c:v>39478</c:v>
                </c:pt>
                <c:pt idx="121">
                  <c:v>39507</c:v>
                </c:pt>
                <c:pt idx="122">
                  <c:v>39538</c:v>
                </c:pt>
                <c:pt idx="123">
                  <c:v>39568</c:v>
                </c:pt>
                <c:pt idx="124">
                  <c:v>39599</c:v>
                </c:pt>
                <c:pt idx="125">
                  <c:v>39629</c:v>
                </c:pt>
                <c:pt idx="126">
                  <c:v>39660</c:v>
                </c:pt>
                <c:pt idx="127">
                  <c:v>39691</c:v>
                </c:pt>
                <c:pt idx="128">
                  <c:v>39721</c:v>
                </c:pt>
                <c:pt idx="129">
                  <c:v>39752</c:v>
                </c:pt>
                <c:pt idx="130">
                  <c:v>39782</c:v>
                </c:pt>
                <c:pt idx="131">
                  <c:v>39813</c:v>
                </c:pt>
                <c:pt idx="132">
                  <c:v>39844</c:v>
                </c:pt>
                <c:pt idx="133">
                  <c:v>39872</c:v>
                </c:pt>
                <c:pt idx="134">
                  <c:v>39903</c:v>
                </c:pt>
                <c:pt idx="135">
                  <c:v>39933</c:v>
                </c:pt>
                <c:pt idx="136">
                  <c:v>39964</c:v>
                </c:pt>
                <c:pt idx="137">
                  <c:v>39994</c:v>
                </c:pt>
                <c:pt idx="138">
                  <c:v>40025</c:v>
                </c:pt>
                <c:pt idx="139">
                  <c:v>40056</c:v>
                </c:pt>
                <c:pt idx="140">
                  <c:v>40086</c:v>
                </c:pt>
                <c:pt idx="141">
                  <c:v>40117</c:v>
                </c:pt>
                <c:pt idx="142">
                  <c:v>40147</c:v>
                </c:pt>
                <c:pt idx="143">
                  <c:v>40178</c:v>
                </c:pt>
                <c:pt idx="144">
                  <c:v>40209</c:v>
                </c:pt>
                <c:pt idx="145">
                  <c:v>40237</c:v>
                </c:pt>
                <c:pt idx="146">
                  <c:v>40268</c:v>
                </c:pt>
                <c:pt idx="147">
                  <c:v>40296</c:v>
                </c:pt>
                <c:pt idx="148">
                  <c:v>40329</c:v>
                </c:pt>
                <c:pt idx="149">
                  <c:v>40359</c:v>
                </c:pt>
                <c:pt idx="150">
                  <c:v>40390</c:v>
                </c:pt>
                <c:pt idx="151">
                  <c:v>40421</c:v>
                </c:pt>
                <c:pt idx="152">
                  <c:v>40451</c:v>
                </c:pt>
                <c:pt idx="153">
                  <c:v>40481</c:v>
                </c:pt>
                <c:pt idx="154">
                  <c:v>40512</c:v>
                </c:pt>
                <c:pt idx="155">
                  <c:v>40542</c:v>
                </c:pt>
                <c:pt idx="156">
                  <c:v>40574</c:v>
                </c:pt>
                <c:pt idx="157">
                  <c:v>40602</c:v>
                </c:pt>
                <c:pt idx="158">
                  <c:v>40633</c:v>
                </c:pt>
                <c:pt idx="159">
                  <c:v>40663</c:v>
                </c:pt>
                <c:pt idx="160">
                  <c:v>40694</c:v>
                </c:pt>
                <c:pt idx="161">
                  <c:v>40724</c:v>
                </c:pt>
                <c:pt idx="162">
                  <c:v>40755</c:v>
                </c:pt>
                <c:pt idx="163">
                  <c:v>40786</c:v>
                </c:pt>
                <c:pt idx="164">
                  <c:v>40816</c:v>
                </c:pt>
                <c:pt idx="165">
                  <c:v>40847</c:v>
                </c:pt>
                <c:pt idx="166">
                  <c:v>40877</c:v>
                </c:pt>
                <c:pt idx="167">
                  <c:v>40908</c:v>
                </c:pt>
                <c:pt idx="168">
                  <c:v>40939</c:v>
                </c:pt>
                <c:pt idx="169">
                  <c:v>40968</c:v>
                </c:pt>
                <c:pt idx="170">
                  <c:v>40999</c:v>
                </c:pt>
                <c:pt idx="171">
                  <c:v>41029</c:v>
                </c:pt>
                <c:pt idx="172">
                  <c:v>41060</c:v>
                </c:pt>
                <c:pt idx="173">
                  <c:v>41090</c:v>
                </c:pt>
                <c:pt idx="174">
                  <c:v>41121</c:v>
                </c:pt>
                <c:pt idx="175">
                  <c:v>41152</c:v>
                </c:pt>
                <c:pt idx="176">
                  <c:v>41182</c:v>
                </c:pt>
                <c:pt idx="177">
                  <c:v>41213</c:v>
                </c:pt>
                <c:pt idx="178">
                  <c:v>41243</c:v>
                </c:pt>
                <c:pt idx="179">
                  <c:v>41274</c:v>
                </c:pt>
                <c:pt idx="180">
                  <c:v>41305</c:v>
                </c:pt>
                <c:pt idx="181">
                  <c:v>41333</c:v>
                </c:pt>
                <c:pt idx="182">
                  <c:v>41364</c:v>
                </c:pt>
                <c:pt idx="183">
                  <c:v>41394</c:v>
                </c:pt>
                <c:pt idx="184">
                  <c:v>41425</c:v>
                </c:pt>
                <c:pt idx="185">
                  <c:v>41455</c:v>
                </c:pt>
                <c:pt idx="186">
                  <c:v>41486</c:v>
                </c:pt>
                <c:pt idx="187">
                  <c:v>41517</c:v>
                </c:pt>
                <c:pt idx="188">
                  <c:v>41547</c:v>
                </c:pt>
                <c:pt idx="189">
                  <c:v>41578</c:v>
                </c:pt>
                <c:pt idx="190">
                  <c:v>41608</c:v>
                </c:pt>
                <c:pt idx="191">
                  <c:v>41639</c:v>
                </c:pt>
                <c:pt idx="192">
                  <c:v>41670</c:v>
                </c:pt>
                <c:pt idx="193">
                  <c:v>41698</c:v>
                </c:pt>
                <c:pt idx="194">
                  <c:v>41729</c:v>
                </c:pt>
                <c:pt idx="195">
                  <c:v>41759</c:v>
                </c:pt>
                <c:pt idx="196">
                  <c:v>41790</c:v>
                </c:pt>
                <c:pt idx="197">
                  <c:v>41820</c:v>
                </c:pt>
                <c:pt idx="198">
                  <c:v>41850</c:v>
                </c:pt>
                <c:pt idx="199">
                  <c:v>41882</c:v>
                </c:pt>
                <c:pt idx="200">
                  <c:v>41912</c:v>
                </c:pt>
                <c:pt idx="201">
                  <c:v>41943</c:v>
                </c:pt>
                <c:pt idx="202">
                  <c:v>41973</c:v>
                </c:pt>
                <c:pt idx="203">
                  <c:v>42004</c:v>
                </c:pt>
                <c:pt idx="204">
                  <c:v>42035</c:v>
                </c:pt>
                <c:pt idx="205">
                  <c:v>42063</c:v>
                </c:pt>
                <c:pt idx="206">
                  <c:v>42094</c:v>
                </c:pt>
                <c:pt idx="207">
                  <c:v>42124</c:v>
                </c:pt>
                <c:pt idx="208">
                  <c:v>42155</c:v>
                </c:pt>
                <c:pt idx="209">
                  <c:v>42185</c:v>
                </c:pt>
                <c:pt idx="210">
                  <c:v>42215</c:v>
                </c:pt>
                <c:pt idx="211">
                  <c:v>42247</c:v>
                </c:pt>
                <c:pt idx="212">
                  <c:v>42277</c:v>
                </c:pt>
                <c:pt idx="213">
                  <c:v>42308</c:v>
                </c:pt>
                <c:pt idx="214">
                  <c:v>42338</c:v>
                </c:pt>
                <c:pt idx="215">
                  <c:v>42369</c:v>
                </c:pt>
                <c:pt idx="216">
                  <c:v>42400</c:v>
                </c:pt>
                <c:pt idx="217">
                  <c:v>42429</c:v>
                </c:pt>
                <c:pt idx="218">
                  <c:v>42460</c:v>
                </c:pt>
                <c:pt idx="219">
                  <c:v>42490</c:v>
                </c:pt>
                <c:pt idx="220">
                  <c:v>42521</c:v>
                </c:pt>
                <c:pt idx="221">
                  <c:v>42551</c:v>
                </c:pt>
                <c:pt idx="222">
                  <c:v>42582</c:v>
                </c:pt>
                <c:pt idx="223">
                  <c:v>42613</c:v>
                </c:pt>
                <c:pt idx="224">
                  <c:v>42643</c:v>
                </c:pt>
                <c:pt idx="225">
                  <c:v>42674</c:v>
                </c:pt>
                <c:pt idx="226">
                  <c:v>42704</c:v>
                </c:pt>
                <c:pt idx="227">
                  <c:v>42735</c:v>
                </c:pt>
                <c:pt idx="228">
                  <c:v>42766</c:v>
                </c:pt>
                <c:pt idx="229">
                  <c:v>42794</c:v>
                </c:pt>
                <c:pt idx="230">
                  <c:v>42825</c:v>
                </c:pt>
                <c:pt idx="231">
                  <c:v>42855</c:v>
                </c:pt>
                <c:pt idx="232">
                  <c:v>42886</c:v>
                </c:pt>
                <c:pt idx="233">
                  <c:v>42916</c:v>
                </c:pt>
                <c:pt idx="234">
                  <c:v>42947</c:v>
                </c:pt>
                <c:pt idx="235">
                  <c:v>42978</c:v>
                </c:pt>
                <c:pt idx="236">
                  <c:v>43008</c:v>
                </c:pt>
                <c:pt idx="237">
                  <c:v>43039</c:v>
                </c:pt>
              </c:numCache>
            </c:numRef>
          </c:cat>
          <c:val>
            <c:numRef>
              <c:f>Sheet1!$B$2:$B$239</c:f>
              <c:numCache>
                <c:formatCode>0.0%</c:formatCode>
                <c:ptCount val="238"/>
                <c:pt idx="0">
                  <c:v>2.8000000000000001E-2</c:v>
                </c:pt>
                <c:pt idx="1">
                  <c:v>3.1E-2</c:v>
                </c:pt>
                <c:pt idx="2">
                  <c:v>0.03</c:v>
                </c:pt>
                <c:pt idx="3">
                  <c:v>0.03</c:v>
                </c:pt>
                <c:pt idx="4">
                  <c:v>2.9000000000000001E-2</c:v>
                </c:pt>
                <c:pt idx="5">
                  <c:v>2.9000000000000001E-2</c:v>
                </c:pt>
                <c:pt idx="6">
                  <c:v>3.5999999999999997E-2</c:v>
                </c:pt>
                <c:pt idx="7">
                  <c:v>3.6999999999999998E-2</c:v>
                </c:pt>
                <c:pt idx="8">
                  <c:v>3.4000000000000002E-2</c:v>
                </c:pt>
                <c:pt idx="9">
                  <c:v>3.5000000000000003E-2</c:v>
                </c:pt>
                <c:pt idx="10">
                  <c:v>3.5000000000000003E-2</c:v>
                </c:pt>
                <c:pt idx="11">
                  <c:v>3.3000000000000002E-2</c:v>
                </c:pt>
                <c:pt idx="12">
                  <c:v>3.9E-2</c:v>
                </c:pt>
                <c:pt idx="13">
                  <c:v>3.9E-2</c:v>
                </c:pt>
                <c:pt idx="14">
                  <c:v>0.04</c:v>
                </c:pt>
                <c:pt idx="15">
                  <c:v>3.6999999999999998E-2</c:v>
                </c:pt>
                <c:pt idx="16">
                  <c:v>0.04</c:v>
                </c:pt>
                <c:pt idx="17">
                  <c:v>4.2000000000000003E-2</c:v>
                </c:pt>
                <c:pt idx="18">
                  <c:v>0.04</c:v>
                </c:pt>
                <c:pt idx="19">
                  <c:v>4.2000000000000003E-2</c:v>
                </c:pt>
                <c:pt idx="20">
                  <c:v>4.5999999999999999E-2</c:v>
                </c:pt>
                <c:pt idx="21">
                  <c:v>4.3999999999999997E-2</c:v>
                </c:pt>
                <c:pt idx="22">
                  <c:v>4.2999999999999997E-2</c:v>
                </c:pt>
                <c:pt idx="23">
                  <c:v>4.8000000000000001E-2</c:v>
                </c:pt>
                <c:pt idx="24">
                  <c:v>4.7E-2</c:v>
                </c:pt>
                <c:pt idx="25">
                  <c:v>4.9000000000000002E-2</c:v>
                </c:pt>
                <c:pt idx="26">
                  <c:v>5.0999999999999997E-2</c:v>
                </c:pt>
                <c:pt idx="27">
                  <c:v>5.6000000000000001E-2</c:v>
                </c:pt>
                <c:pt idx="28">
                  <c:v>5.6000000000000001E-2</c:v>
                </c:pt>
                <c:pt idx="29">
                  <c:v>6.0999999999999999E-2</c:v>
                </c:pt>
                <c:pt idx="30">
                  <c:v>6.3E-2</c:v>
                </c:pt>
                <c:pt idx="31">
                  <c:v>6.6000000000000003E-2</c:v>
                </c:pt>
                <c:pt idx="32">
                  <c:v>6.8000000000000005E-2</c:v>
                </c:pt>
                <c:pt idx="33">
                  <c:v>6.9000000000000006E-2</c:v>
                </c:pt>
                <c:pt idx="34">
                  <c:v>6.9000000000000006E-2</c:v>
                </c:pt>
                <c:pt idx="35">
                  <c:v>6.3E-2</c:v>
                </c:pt>
                <c:pt idx="36">
                  <c:v>6.6000000000000003E-2</c:v>
                </c:pt>
                <c:pt idx="37">
                  <c:v>6.6000000000000003E-2</c:v>
                </c:pt>
                <c:pt idx="38">
                  <c:v>6.8000000000000005E-2</c:v>
                </c:pt>
                <c:pt idx="39">
                  <c:v>6.7000000000000004E-2</c:v>
                </c:pt>
                <c:pt idx="40">
                  <c:v>7.0000000000000007E-2</c:v>
                </c:pt>
                <c:pt idx="41">
                  <c:v>6.7000000000000004E-2</c:v>
                </c:pt>
                <c:pt idx="42">
                  <c:v>6.4000000000000001E-2</c:v>
                </c:pt>
                <c:pt idx="43">
                  <c:v>6.3E-2</c:v>
                </c:pt>
                <c:pt idx="44">
                  <c:v>6.4000000000000001E-2</c:v>
                </c:pt>
                <c:pt idx="45">
                  <c:v>6.6000000000000003E-2</c:v>
                </c:pt>
                <c:pt idx="46">
                  <c:v>6.9000000000000006E-2</c:v>
                </c:pt>
                <c:pt idx="47">
                  <c:v>7.3999999999999996E-2</c:v>
                </c:pt>
                <c:pt idx="48">
                  <c:v>7.8E-2</c:v>
                </c:pt>
                <c:pt idx="49">
                  <c:v>7.8E-2</c:v>
                </c:pt>
                <c:pt idx="50">
                  <c:v>8.1000000000000003E-2</c:v>
                </c:pt>
                <c:pt idx="51">
                  <c:v>8.8999999999999996E-2</c:v>
                </c:pt>
                <c:pt idx="52">
                  <c:v>8.8999999999999996E-2</c:v>
                </c:pt>
                <c:pt idx="53">
                  <c:v>8.5999999999999993E-2</c:v>
                </c:pt>
                <c:pt idx="54">
                  <c:v>0.09</c:v>
                </c:pt>
                <c:pt idx="55">
                  <c:v>9.1999999999999998E-2</c:v>
                </c:pt>
                <c:pt idx="56">
                  <c:v>9.2999999999999999E-2</c:v>
                </c:pt>
                <c:pt idx="57">
                  <c:v>9.8000000000000004E-2</c:v>
                </c:pt>
                <c:pt idx="58">
                  <c:v>9.9000000000000005E-2</c:v>
                </c:pt>
                <c:pt idx="59">
                  <c:v>0.1</c:v>
                </c:pt>
                <c:pt idx="60">
                  <c:v>9.4E-2</c:v>
                </c:pt>
                <c:pt idx="61">
                  <c:v>9.0999999999999998E-2</c:v>
                </c:pt>
                <c:pt idx="62">
                  <c:v>8.3000000000000004E-2</c:v>
                </c:pt>
                <c:pt idx="63">
                  <c:v>7.1999999999999995E-2</c:v>
                </c:pt>
                <c:pt idx="64">
                  <c:v>6.7000000000000004E-2</c:v>
                </c:pt>
                <c:pt idx="65">
                  <c:v>7.3999999999999996E-2</c:v>
                </c:pt>
                <c:pt idx="66">
                  <c:v>7.4999999999999997E-2</c:v>
                </c:pt>
                <c:pt idx="67">
                  <c:v>7.3999999999999996E-2</c:v>
                </c:pt>
                <c:pt idx="68">
                  <c:v>7.3999999999999996E-2</c:v>
                </c:pt>
                <c:pt idx="69">
                  <c:v>6.4000000000000001E-2</c:v>
                </c:pt>
                <c:pt idx="70">
                  <c:v>6.5000000000000002E-2</c:v>
                </c:pt>
                <c:pt idx="71">
                  <c:v>6.4000000000000001E-2</c:v>
                </c:pt>
                <c:pt idx="72">
                  <c:v>6.2E-2</c:v>
                </c:pt>
                <c:pt idx="73">
                  <c:v>6.3E-2</c:v>
                </c:pt>
                <c:pt idx="74">
                  <c:v>6.4000000000000001E-2</c:v>
                </c:pt>
                <c:pt idx="75">
                  <c:v>6.5000000000000002E-2</c:v>
                </c:pt>
                <c:pt idx="76">
                  <c:v>6.8000000000000005E-2</c:v>
                </c:pt>
                <c:pt idx="77">
                  <c:v>6.6000000000000003E-2</c:v>
                </c:pt>
                <c:pt idx="78">
                  <c:v>6.3E-2</c:v>
                </c:pt>
                <c:pt idx="79">
                  <c:v>5.5E-2</c:v>
                </c:pt>
                <c:pt idx="80">
                  <c:v>5.2999999999999999E-2</c:v>
                </c:pt>
                <c:pt idx="81">
                  <c:v>5.7000000000000002E-2</c:v>
                </c:pt>
                <c:pt idx="82">
                  <c:v>4.8000000000000001E-2</c:v>
                </c:pt>
                <c:pt idx="83">
                  <c:v>5.2999999999999999E-2</c:v>
                </c:pt>
                <c:pt idx="84">
                  <c:v>5.2999999999999999E-2</c:v>
                </c:pt>
                <c:pt idx="85">
                  <c:v>5.3999999999999999E-2</c:v>
                </c:pt>
                <c:pt idx="86">
                  <c:v>5.8000000000000003E-2</c:v>
                </c:pt>
                <c:pt idx="87">
                  <c:v>5.7000000000000002E-2</c:v>
                </c:pt>
                <c:pt idx="88">
                  <c:v>5.5E-2</c:v>
                </c:pt>
                <c:pt idx="89">
                  <c:v>0.05</c:v>
                </c:pt>
                <c:pt idx="90">
                  <c:v>5.2999999999999999E-2</c:v>
                </c:pt>
                <c:pt idx="91">
                  <c:v>5.0999999999999997E-2</c:v>
                </c:pt>
                <c:pt idx="92">
                  <c:v>4.8000000000000001E-2</c:v>
                </c:pt>
                <c:pt idx="93">
                  <c:v>5.0999999999999997E-2</c:v>
                </c:pt>
                <c:pt idx="94">
                  <c:v>5.8999999999999997E-2</c:v>
                </c:pt>
                <c:pt idx="95">
                  <c:v>5.2999999999999999E-2</c:v>
                </c:pt>
                <c:pt idx="96">
                  <c:v>5.2999999999999999E-2</c:v>
                </c:pt>
                <c:pt idx="97">
                  <c:v>5.8999999999999997E-2</c:v>
                </c:pt>
                <c:pt idx="98">
                  <c:v>5.8999999999999997E-2</c:v>
                </c:pt>
                <c:pt idx="99">
                  <c:v>6.2E-2</c:v>
                </c:pt>
                <c:pt idx="100">
                  <c:v>6.6000000000000003E-2</c:v>
                </c:pt>
                <c:pt idx="101">
                  <c:v>7.0000000000000007E-2</c:v>
                </c:pt>
                <c:pt idx="102">
                  <c:v>6.5000000000000002E-2</c:v>
                </c:pt>
                <c:pt idx="103">
                  <c:v>7.3999999999999996E-2</c:v>
                </c:pt>
                <c:pt idx="104">
                  <c:v>7.5999999999999998E-2</c:v>
                </c:pt>
                <c:pt idx="105">
                  <c:v>7.0000000000000007E-2</c:v>
                </c:pt>
                <c:pt idx="106">
                  <c:v>6.6000000000000003E-2</c:v>
                </c:pt>
                <c:pt idx="107">
                  <c:v>6.5000000000000002E-2</c:v>
                </c:pt>
                <c:pt idx="108">
                  <c:v>6.4000000000000001E-2</c:v>
                </c:pt>
                <c:pt idx="109">
                  <c:v>5.8999999999999997E-2</c:v>
                </c:pt>
                <c:pt idx="110">
                  <c:v>5.7000000000000002E-2</c:v>
                </c:pt>
                <c:pt idx="111">
                  <c:v>5.8000000000000003E-2</c:v>
                </c:pt>
                <c:pt idx="112">
                  <c:v>5.8999999999999997E-2</c:v>
                </c:pt>
                <c:pt idx="113">
                  <c:v>5.8000000000000003E-2</c:v>
                </c:pt>
                <c:pt idx="114">
                  <c:v>6.4000000000000001E-2</c:v>
                </c:pt>
                <c:pt idx="115">
                  <c:v>6.4000000000000001E-2</c:v>
                </c:pt>
                <c:pt idx="116">
                  <c:v>6.8000000000000005E-2</c:v>
                </c:pt>
                <c:pt idx="117">
                  <c:v>7.6999999999999999E-2</c:v>
                </c:pt>
                <c:pt idx="118">
                  <c:v>0.08</c:v>
                </c:pt>
                <c:pt idx="119">
                  <c:v>8.3000000000000004E-2</c:v>
                </c:pt>
                <c:pt idx="120">
                  <c:v>8.8999999999999996E-2</c:v>
                </c:pt>
                <c:pt idx="121">
                  <c:v>8.5000000000000006E-2</c:v>
                </c:pt>
                <c:pt idx="122">
                  <c:v>8.3000000000000004E-2</c:v>
                </c:pt>
                <c:pt idx="123">
                  <c:v>8.1000000000000003E-2</c:v>
                </c:pt>
                <c:pt idx="124">
                  <c:v>7.8E-2</c:v>
                </c:pt>
                <c:pt idx="125">
                  <c:v>7.8E-2</c:v>
                </c:pt>
                <c:pt idx="126">
                  <c:v>7.2999999999999995E-2</c:v>
                </c:pt>
                <c:pt idx="127">
                  <c:v>7.2999999999999995E-2</c:v>
                </c:pt>
                <c:pt idx="128">
                  <c:v>7.0999999999999994E-2</c:v>
                </c:pt>
                <c:pt idx="129">
                  <c:v>6.5000000000000002E-2</c:v>
                </c:pt>
                <c:pt idx="130">
                  <c:v>5.8999999999999997E-2</c:v>
                </c:pt>
                <c:pt idx="131">
                  <c:v>5.8999999999999997E-2</c:v>
                </c:pt>
                <c:pt idx="132">
                  <c:v>5.7000000000000002E-2</c:v>
                </c:pt>
                <c:pt idx="133">
                  <c:v>6.0999999999999999E-2</c:v>
                </c:pt>
                <c:pt idx="134">
                  <c:v>6.6000000000000003E-2</c:v>
                </c:pt>
                <c:pt idx="135">
                  <c:v>7.0999999999999994E-2</c:v>
                </c:pt>
                <c:pt idx="136">
                  <c:v>6.7000000000000004E-2</c:v>
                </c:pt>
                <c:pt idx="137">
                  <c:v>6.7000000000000004E-2</c:v>
                </c:pt>
                <c:pt idx="138">
                  <c:v>7.0999999999999994E-2</c:v>
                </c:pt>
                <c:pt idx="139">
                  <c:v>7.0000000000000007E-2</c:v>
                </c:pt>
                <c:pt idx="140">
                  <c:v>7.0999999999999994E-2</c:v>
                </c:pt>
                <c:pt idx="141">
                  <c:v>6.9000000000000006E-2</c:v>
                </c:pt>
                <c:pt idx="142">
                  <c:v>7.6999999999999999E-2</c:v>
                </c:pt>
                <c:pt idx="143">
                  <c:v>7.5999999999999998E-2</c:v>
                </c:pt>
                <c:pt idx="144">
                  <c:v>7.5999999999999998E-2</c:v>
                </c:pt>
                <c:pt idx="145">
                  <c:v>8.1000000000000003E-2</c:v>
                </c:pt>
                <c:pt idx="146">
                  <c:v>8.5999999999999993E-2</c:v>
                </c:pt>
                <c:pt idx="147">
                  <c:v>7.9000000000000001E-2</c:v>
                </c:pt>
                <c:pt idx="148">
                  <c:v>8.2000000000000003E-2</c:v>
                </c:pt>
                <c:pt idx="149">
                  <c:v>8.2000000000000003E-2</c:v>
                </c:pt>
                <c:pt idx="150">
                  <c:v>6.9000000000000006E-2</c:v>
                </c:pt>
                <c:pt idx="151">
                  <c:v>6.9000000000000006E-2</c:v>
                </c:pt>
                <c:pt idx="152">
                  <c:v>8.1000000000000003E-2</c:v>
                </c:pt>
                <c:pt idx="153">
                  <c:v>8.5000000000000006E-2</c:v>
                </c:pt>
                <c:pt idx="154">
                  <c:v>7.3999999999999996E-2</c:v>
                </c:pt>
                <c:pt idx="155">
                  <c:v>7.4999999999999997E-2</c:v>
                </c:pt>
                <c:pt idx="156">
                  <c:v>7.0999999999999994E-2</c:v>
                </c:pt>
                <c:pt idx="157">
                  <c:v>6.4000000000000001E-2</c:v>
                </c:pt>
                <c:pt idx="158">
                  <c:v>5.5E-2</c:v>
                </c:pt>
                <c:pt idx="159">
                  <c:v>5.8999999999999997E-2</c:v>
                </c:pt>
                <c:pt idx="160">
                  <c:v>6.2E-2</c:v>
                </c:pt>
                <c:pt idx="161">
                  <c:v>0.06</c:v>
                </c:pt>
                <c:pt idx="162">
                  <c:v>6.9000000000000006E-2</c:v>
                </c:pt>
                <c:pt idx="163">
                  <c:v>7.0000000000000007E-2</c:v>
                </c:pt>
                <c:pt idx="164">
                  <c:v>5.3999999999999999E-2</c:v>
                </c:pt>
                <c:pt idx="165">
                  <c:v>5.3999999999999999E-2</c:v>
                </c:pt>
                <c:pt idx="166">
                  <c:v>6.3E-2</c:v>
                </c:pt>
                <c:pt idx="167">
                  <c:v>5.8000000000000003E-2</c:v>
                </c:pt>
                <c:pt idx="168">
                  <c:v>5.8000000000000003E-2</c:v>
                </c:pt>
                <c:pt idx="169">
                  <c:v>5.2999999999999999E-2</c:v>
                </c:pt>
                <c:pt idx="170">
                  <c:v>5.2999999999999999E-2</c:v>
                </c:pt>
                <c:pt idx="171">
                  <c:v>5.1999999999999998E-2</c:v>
                </c:pt>
                <c:pt idx="172">
                  <c:v>5.0999999999999997E-2</c:v>
                </c:pt>
                <c:pt idx="173">
                  <c:v>5.8000000000000003E-2</c:v>
                </c:pt>
                <c:pt idx="174">
                  <c:v>5.8000000000000003E-2</c:v>
                </c:pt>
                <c:pt idx="175">
                  <c:v>4.7E-2</c:v>
                </c:pt>
                <c:pt idx="176">
                  <c:v>4.9000000000000002E-2</c:v>
                </c:pt>
                <c:pt idx="177">
                  <c:v>4.3999999999999997E-2</c:v>
                </c:pt>
                <c:pt idx="178">
                  <c:v>4.3999999999999997E-2</c:v>
                </c:pt>
                <c:pt idx="179">
                  <c:v>4.8000000000000001E-2</c:v>
                </c:pt>
                <c:pt idx="180">
                  <c:v>4.7E-2</c:v>
                </c:pt>
                <c:pt idx="181">
                  <c:v>5.3999999999999999E-2</c:v>
                </c:pt>
                <c:pt idx="182">
                  <c:v>5.6000000000000001E-2</c:v>
                </c:pt>
                <c:pt idx="183">
                  <c:v>4.2999999999999997E-2</c:v>
                </c:pt>
                <c:pt idx="184">
                  <c:v>3.7999999999999999E-2</c:v>
                </c:pt>
                <c:pt idx="185">
                  <c:v>3.5999999999999997E-2</c:v>
                </c:pt>
                <c:pt idx="186">
                  <c:v>3.4000000000000002E-2</c:v>
                </c:pt>
                <c:pt idx="187">
                  <c:v>5.7000000000000002E-2</c:v>
                </c:pt>
                <c:pt idx="188">
                  <c:v>5.8999999999999997E-2</c:v>
                </c:pt>
                <c:pt idx="189">
                  <c:v>5.3999999999999999E-2</c:v>
                </c:pt>
                <c:pt idx="190">
                  <c:v>4.3999999999999997E-2</c:v>
                </c:pt>
                <c:pt idx="191">
                  <c:v>4.2000000000000003E-2</c:v>
                </c:pt>
                <c:pt idx="192">
                  <c:v>4.8000000000000001E-2</c:v>
                </c:pt>
                <c:pt idx="193">
                  <c:v>4.7E-2</c:v>
                </c:pt>
                <c:pt idx="194">
                  <c:v>5.0999999999999997E-2</c:v>
                </c:pt>
                <c:pt idx="195">
                  <c:v>6.0999999999999999E-2</c:v>
                </c:pt>
                <c:pt idx="196">
                  <c:v>6.3E-2</c:v>
                </c:pt>
                <c:pt idx="197">
                  <c:v>5.8000000000000003E-2</c:v>
                </c:pt>
                <c:pt idx="198">
                  <c:v>0.06</c:v>
                </c:pt>
                <c:pt idx="199">
                  <c:v>4.1000000000000002E-2</c:v>
                </c:pt>
                <c:pt idx="200">
                  <c:v>3.5999999999999997E-2</c:v>
                </c:pt>
                <c:pt idx="201">
                  <c:v>4.2000000000000003E-2</c:v>
                </c:pt>
                <c:pt idx="202">
                  <c:v>4.7E-2</c:v>
                </c:pt>
                <c:pt idx="203">
                  <c:v>4.9000000000000002E-2</c:v>
                </c:pt>
                <c:pt idx="204">
                  <c:v>4.2999999999999997E-2</c:v>
                </c:pt>
                <c:pt idx="205">
                  <c:v>3.5000000000000003E-2</c:v>
                </c:pt>
                <c:pt idx="206">
                  <c:v>3.4000000000000002E-2</c:v>
                </c:pt>
                <c:pt idx="207">
                  <c:v>4.8000000000000001E-2</c:v>
                </c:pt>
                <c:pt idx="208">
                  <c:v>4.9000000000000002E-2</c:v>
                </c:pt>
                <c:pt idx="209">
                  <c:v>3.6999999999999998E-2</c:v>
                </c:pt>
                <c:pt idx="210">
                  <c:v>3.3000000000000002E-2</c:v>
                </c:pt>
                <c:pt idx="211">
                  <c:v>3.4000000000000002E-2</c:v>
                </c:pt>
                <c:pt idx="212">
                  <c:v>3.4000000000000002E-2</c:v>
                </c:pt>
                <c:pt idx="213">
                  <c:v>5.2999999999999999E-2</c:v>
                </c:pt>
                <c:pt idx="214">
                  <c:v>4.7E-2</c:v>
                </c:pt>
                <c:pt idx="215">
                  <c:v>4.2000000000000003E-2</c:v>
                </c:pt>
                <c:pt idx="216">
                  <c:v>4.5999999999999999E-2</c:v>
                </c:pt>
                <c:pt idx="217">
                  <c:v>5.0999999999999997E-2</c:v>
                </c:pt>
                <c:pt idx="218">
                  <c:v>4.4999999999999998E-2</c:v>
                </c:pt>
                <c:pt idx="219">
                  <c:v>3.1E-2</c:v>
                </c:pt>
                <c:pt idx="220">
                  <c:v>3.2000000000000001E-2</c:v>
                </c:pt>
                <c:pt idx="221">
                  <c:v>4.2999999999999997E-2</c:v>
                </c:pt>
                <c:pt idx="222">
                  <c:v>4.5999999999999999E-2</c:v>
                </c:pt>
                <c:pt idx="223">
                  <c:v>6.2E-2</c:v>
                </c:pt>
                <c:pt idx="224">
                  <c:v>0.06</c:v>
                </c:pt>
                <c:pt idx="225">
                  <c:v>4.1000000000000002E-2</c:v>
                </c:pt>
                <c:pt idx="226">
                  <c:v>4.2999999999999997E-2</c:v>
                </c:pt>
                <c:pt idx="227">
                  <c:v>4.4999999999999998E-2</c:v>
                </c:pt>
                <c:pt idx="228">
                  <c:v>4.2999999999999997E-2</c:v>
                </c:pt>
                <c:pt idx="229">
                  <c:v>4.2999999999999997E-2</c:v>
                </c:pt>
                <c:pt idx="230">
                  <c:v>4.7E-2</c:v>
                </c:pt>
                <c:pt idx="231">
                  <c:v>5.3999999999999999E-2</c:v>
                </c:pt>
                <c:pt idx="232">
                  <c:v>0.05</c:v>
                </c:pt>
                <c:pt idx="233">
                  <c:v>5.7000000000000002E-2</c:v>
                </c:pt>
                <c:pt idx="234">
                  <c:v>5.7000000000000002E-2</c:v>
                </c:pt>
                <c:pt idx="235">
                  <c:v>4.3999999999999997E-2</c:v>
                </c:pt>
                <c:pt idx="236">
                  <c:v>4.5999999999999999E-2</c:v>
                </c:pt>
                <c:pt idx="237">
                  <c:v>4.9000000000000002E-2</c:v>
                </c:pt>
              </c:numCache>
            </c:numRef>
          </c:val>
          <c:smooth val="0"/>
          <c:extLst>
            <c:ext xmlns:c16="http://schemas.microsoft.com/office/drawing/2014/chart" uri="{C3380CC4-5D6E-409C-BE32-E72D297353CC}">
              <c16:uniqueId val="{00000001-D7FA-4780-89B9-F98D0961297D}"/>
            </c:ext>
          </c:extLst>
        </c:ser>
        <c:dLbls>
          <c:showLegendKey val="0"/>
          <c:showVal val="0"/>
          <c:showCatName val="0"/>
          <c:showSerName val="0"/>
          <c:showPercent val="0"/>
          <c:showBubbleSize val="0"/>
        </c:dLbls>
        <c:marker val="1"/>
        <c:smooth val="0"/>
        <c:axId val="107957344"/>
        <c:axId val="-314972688"/>
      </c:lineChart>
      <c:dateAx>
        <c:axId val="107957344"/>
        <c:scaling>
          <c:orientation val="minMax"/>
          <c:min val="36161"/>
        </c:scaling>
        <c:delete val="0"/>
        <c:axPos val="b"/>
        <c:numFmt formatCode="yy" sourceLinked="0"/>
        <c:majorTickMark val="out"/>
        <c:minorTickMark val="none"/>
        <c:tickLblPos val="low"/>
        <c:spPr>
          <a:ln w="9525">
            <a:solidFill>
              <a:srgbClr val="868686"/>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14972688"/>
        <c:crossesAt val="0"/>
        <c:auto val="1"/>
        <c:lblOffset val="100"/>
        <c:baseTimeUnit val="months"/>
        <c:majorUnit val="24"/>
        <c:majorTimeUnit val="months"/>
        <c:minorUnit val="13"/>
        <c:minorTimeUnit val="months"/>
      </c:dateAx>
      <c:valAx>
        <c:axId val="-314972688"/>
        <c:scaling>
          <c:orientation val="minMax"/>
          <c:max val="0.12"/>
          <c:min val="0"/>
        </c:scaling>
        <c:delete val="0"/>
        <c:axPos val="l"/>
        <c:majorGridlines>
          <c:spPr>
            <a:ln w="3234">
              <a:noFill/>
              <a:prstDash val="solid"/>
            </a:ln>
          </c:spPr>
        </c:majorGridlines>
        <c:numFmt formatCode="0%" sourceLinked="0"/>
        <c:majorTickMark val="none"/>
        <c:minorTickMark val="none"/>
        <c:tickLblPos val="nextTo"/>
        <c:spPr>
          <a:ln w="9525">
            <a:solidFill>
              <a:srgbClr val="868686"/>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07957344"/>
        <c:crosses val="autoZero"/>
        <c:crossBetween val="between"/>
        <c:majorUnit val="0.02"/>
        <c:minorUnit val="0.01"/>
      </c:valAx>
      <c:dateAx>
        <c:axId val="63618864"/>
        <c:scaling>
          <c:orientation val="minMax"/>
        </c:scaling>
        <c:delete val="1"/>
        <c:axPos val="b"/>
        <c:numFmt formatCode="[$-409]mmm\-yy;@" sourceLinked="1"/>
        <c:majorTickMark val="out"/>
        <c:minorTickMark val="none"/>
        <c:tickLblPos val="nextTo"/>
        <c:crossAx val="-321996960"/>
        <c:crosses val="autoZero"/>
        <c:auto val="1"/>
        <c:lblOffset val="100"/>
        <c:baseTimeUnit val="months"/>
      </c:dateAx>
      <c:valAx>
        <c:axId val="-321996960"/>
        <c:scaling>
          <c:orientation val="minMax"/>
          <c:max val="1"/>
          <c:min val="0"/>
        </c:scaling>
        <c:delete val="0"/>
        <c:axPos val="r"/>
        <c:numFmt formatCode="0" sourceLinked="1"/>
        <c:majorTickMark val="none"/>
        <c:minorTickMark val="none"/>
        <c:tickLblPos val="none"/>
        <c:spPr>
          <a:ln w="6468">
            <a:noFill/>
          </a:ln>
        </c:spPr>
        <c:crossAx val="63618864"/>
        <c:crosses val="max"/>
        <c:crossBetween val="between"/>
        <c:majorUnit val="1"/>
      </c:valAx>
      <c:spPr>
        <a:solidFill>
          <a:srgbClr val="FFFFFF"/>
        </a:solidFill>
        <a:ln w="25873">
          <a:noFill/>
        </a:ln>
      </c:spPr>
    </c:plotArea>
    <c:legend>
      <c:legendPos val="b"/>
      <c:layout>
        <c:manualLayout>
          <c:xMode val="edge"/>
          <c:yMode val="edge"/>
          <c:x val="0.31294035858483998"/>
          <c:y val="5.65440881552004E-2"/>
          <c:w val="0.18861570192896801"/>
          <c:h val="0.119896561187224"/>
        </c:manualLayout>
      </c:layout>
      <c:overlay val="0"/>
      <c:spPr>
        <a:solidFill>
          <a:srgbClr val="FFFFFF"/>
        </a:solidFill>
        <a:ln w="3234">
          <a:noFill/>
          <a:prstDash val="solid"/>
        </a:ln>
      </c:spPr>
      <c:txPr>
        <a:bodyPr/>
        <a:lstStyle/>
        <a:p>
          <a:pPr>
            <a:defRPr sz="1200" b="0" i="0" u="none" strike="noStrike" baseline="0">
              <a:solidFill>
                <a:srgbClr val="000000"/>
              </a:solidFill>
              <a:latin typeface="Arial" charset="0"/>
              <a:ea typeface="Arial" charset="0"/>
              <a:cs typeface="Arial" charset="0"/>
            </a:defRPr>
          </a:pPr>
          <a:endParaRPr lang="en-US"/>
        </a:p>
      </c:txPr>
    </c:legend>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307E-2"/>
          <c:y val="8.7769859444867995E-2"/>
          <c:w val="0.83805095442736"/>
          <c:h val="0.74553387277975303"/>
        </c:manualLayout>
      </c:layout>
      <c:lineChart>
        <c:grouping val="standard"/>
        <c:varyColors val="0"/>
        <c:ser>
          <c:idx val="1"/>
          <c:order val="0"/>
          <c:tx>
            <c:strRef>
              <c:f>Sheet1!$B$1</c:f>
              <c:strCache>
                <c:ptCount val="1"/>
                <c:pt idx="0">
                  <c:v>Miles driven</c:v>
                </c:pt>
              </c:strCache>
            </c:strRef>
          </c:tx>
          <c:spPr>
            <a:ln w="31750">
              <a:solidFill>
                <a:schemeClr val="accent1"/>
              </a:solidFill>
            </a:ln>
          </c:spPr>
          <c:marker>
            <c:symbol val="none"/>
          </c:marker>
          <c:cat>
            <c:strRef>
              <c:f>Sheet1!$A$2:$A$47</c:f>
              <c:strCache>
                <c:ptCount val="45"/>
                <c:pt idx="0">
                  <c:v>06:Q2</c:v>
                </c:pt>
                <c:pt idx="1">
                  <c:v>06:Q3</c:v>
                </c:pt>
                <c:pt idx="2">
                  <c:v>06:Q4</c:v>
                </c:pt>
                <c:pt idx="3">
                  <c:v>07:Q1</c:v>
                </c:pt>
                <c:pt idx="4">
                  <c:v>07:Q2</c:v>
                </c:pt>
                <c:pt idx="5">
                  <c:v>07:Q3</c:v>
                </c:pt>
                <c:pt idx="6">
                  <c:v>07:Q4</c:v>
                </c:pt>
                <c:pt idx="7">
                  <c:v>08:Q1</c:v>
                </c:pt>
                <c:pt idx="8">
                  <c:v>08:Q2</c:v>
                </c:pt>
                <c:pt idx="9">
                  <c:v>08:Q3</c:v>
                </c:pt>
                <c:pt idx="10">
                  <c:v>08:Q4</c:v>
                </c:pt>
                <c:pt idx="11">
                  <c:v>09:Q1</c:v>
                </c:pt>
                <c:pt idx="12">
                  <c:v>09:Q2</c:v>
                </c:pt>
                <c:pt idx="13">
                  <c:v>09:Q3</c:v>
                </c:pt>
                <c:pt idx="14">
                  <c:v>09:Q4</c:v>
                </c:pt>
                <c:pt idx="15">
                  <c:v>10:Q1</c:v>
                </c:pt>
                <c:pt idx="16">
                  <c:v>10:Q2</c:v>
                </c:pt>
                <c:pt idx="17">
                  <c:v>10:Q3</c:v>
                </c:pt>
                <c:pt idx="18">
                  <c:v>10:Q4</c:v>
                </c:pt>
                <c:pt idx="19">
                  <c:v>11:Q1</c:v>
                </c:pt>
                <c:pt idx="20">
                  <c:v>11:Q2</c:v>
                </c:pt>
                <c:pt idx="21">
                  <c:v>11:Q3</c:v>
                </c:pt>
                <c:pt idx="22">
                  <c:v>11:Q4</c:v>
                </c:pt>
                <c:pt idx="23">
                  <c:v>12:Q1</c:v>
                </c:pt>
                <c:pt idx="24">
                  <c:v>12:Q2</c:v>
                </c:pt>
                <c:pt idx="25">
                  <c:v>12:Q3</c:v>
                </c:pt>
                <c:pt idx="26">
                  <c:v>12:Q4</c:v>
                </c:pt>
                <c:pt idx="27">
                  <c:v>13:Q1</c:v>
                </c:pt>
                <c:pt idx="28">
                  <c:v>13:Q2</c:v>
                </c:pt>
                <c:pt idx="29">
                  <c:v>13:Q3</c:v>
                </c:pt>
                <c:pt idx="30">
                  <c:v>13:Q4</c:v>
                </c:pt>
                <c:pt idx="31">
                  <c:v>14:Q1</c:v>
                </c:pt>
                <c:pt idx="32">
                  <c:v>14:Q2</c:v>
                </c:pt>
                <c:pt idx="33">
                  <c:v>14:Q3</c:v>
                </c:pt>
                <c:pt idx="34">
                  <c:v>14:Q4</c:v>
                </c:pt>
                <c:pt idx="35">
                  <c:v>15:Q1</c:v>
                </c:pt>
                <c:pt idx="36">
                  <c:v>15:Q2</c:v>
                </c:pt>
                <c:pt idx="37">
                  <c:v>15:Q3</c:v>
                </c:pt>
                <c:pt idx="38">
                  <c:v>15:Q4</c:v>
                </c:pt>
                <c:pt idx="39">
                  <c:v>16:Q1</c:v>
                </c:pt>
                <c:pt idx="40">
                  <c:v>16:Q2</c:v>
                </c:pt>
                <c:pt idx="41">
                  <c:v>16:Q3</c:v>
                </c:pt>
                <c:pt idx="42">
                  <c:v>16:Q4</c:v>
                </c:pt>
                <c:pt idx="43">
                  <c:v>17:Q1</c:v>
                </c:pt>
                <c:pt idx="44">
                  <c:v>17:Q2</c:v>
                </c:pt>
              </c:strCache>
            </c:strRef>
          </c:cat>
          <c:val>
            <c:numRef>
              <c:f>Sheet1!$B$2:$B$47</c:f>
              <c:numCache>
                <c:formatCode>#,##0</c:formatCode>
                <c:ptCount val="45"/>
                <c:pt idx="0">
                  <c:v>3003</c:v>
                </c:pt>
                <c:pt idx="1">
                  <c:v>3003</c:v>
                </c:pt>
                <c:pt idx="2">
                  <c:v>3014</c:v>
                </c:pt>
                <c:pt idx="3">
                  <c:v>3016</c:v>
                </c:pt>
                <c:pt idx="4">
                  <c:v>3024</c:v>
                </c:pt>
                <c:pt idx="5">
                  <c:v>3034</c:v>
                </c:pt>
                <c:pt idx="6">
                  <c:v>3031</c:v>
                </c:pt>
                <c:pt idx="7">
                  <c:v>3026</c:v>
                </c:pt>
                <c:pt idx="8">
                  <c:v>3011</c:v>
                </c:pt>
                <c:pt idx="9">
                  <c:v>2989</c:v>
                </c:pt>
                <c:pt idx="10">
                  <c:v>2976</c:v>
                </c:pt>
                <c:pt idx="11">
                  <c:v>2958</c:v>
                </c:pt>
                <c:pt idx="12">
                  <c:v>2955</c:v>
                </c:pt>
                <c:pt idx="13">
                  <c:v>2961</c:v>
                </c:pt>
                <c:pt idx="14">
                  <c:v>2956</c:v>
                </c:pt>
                <c:pt idx="15">
                  <c:v>2949</c:v>
                </c:pt>
                <c:pt idx="16">
                  <c:v>2952</c:v>
                </c:pt>
                <c:pt idx="17">
                  <c:v>2959</c:v>
                </c:pt>
                <c:pt idx="18">
                  <c:v>2967</c:v>
                </c:pt>
                <c:pt idx="19">
                  <c:v>2972</c:v>
                </c:pt>
                <c:pt idx="20">
                  <c:v>2964</c:v>
                </c:pt>
                <c:pt idx="21">
                  <c:v>2953</c:v>
                </c:pt>
                <c:pt idx="22">
                  <c:v>2951</c:v>
                </c:pt>
                <c:pt idx="23">
                  <c:v>2963</c:v>
                </c:pt>
                <c:pt idx="24">
                  <c:v>2971</c:v>
                </c:pt>
                <c:pt idx="25">
                  <c:v>2972</c:v>
                </c:pt>
                <c:pt idx="26">
                  <c:v>2970</c:v>
                </c:pt>
                <c:pt idx="27">
                  <c:v>2966</c:v>
                </c:pt>
                <c:pt idx="28">
                  <c:v>2971</c:v>
                </c:pt>
                <c:pt idx="29">
                  <c:v>2983</c:v>
                </c:pt>
                <c:pt idx="30">
                  <c:v>2989</c:v>
                </c:pt>
                <c:pt idx="31">
                  <c:v>2984</c:v>
                </c:pt>
                <c:pt idx="32">
                  <c:v>2996</c:v>
                </c:pt>
                <c:pt idx="33">
                  <c:v>3007</c:v>
                </c:pt>
                <c:pt idx="34">
                  <c:v>3027</c:v>
                </c:pt>
                <c:pt idx="35">
                  <c:v>3052</c:v>
                </c:pt>
                <c:pt idx="36">
                  <c:v>3078</c:v>
                </c:pt>
                <c:pt idx="37">
                  <c:v>3106</c:v>
                </c:pt>
                <c:pt idx="38">
                  <c:v>3131</c:v>
                </c:pt>
                <c:pt idx="39">
                  <c:v>3161</c:v>
                </c:pt>
                <c:pt idx="40">
                  <c:v>3180</c:v>
                </c:pt>
                <c:pt idx="41">
                  <c:v>3199</c:v>
                </c:pt>
                <c:pt idx="42">
                  <c:v>3215</c:v>
                </c:pt>
                <c:pt idx="43">
                  <c:v>3179</c:v>
                </c:pt>
                <c:pt idx="44">
                  <c:v>3185</c:v>
                </c:pt>
              </c:numCache>
            </c:numRef>
          </c:val>
          <c:smooth val="0"/>
          <c:extLst>
            <c:ext xmlns:c16="http://schemas.microsoft.com/office/drawing/2014/chart" uri="{C3380CC4-5D6E-409C-BE32-E72D297353CC}">
              <c16:uniqueId val="{00000000-B598-444F-B40F-5560093E5937}"/>
            </c:ext>
          </c:extLst>
        </c:ser>
        <c:dLbls>
          <c:showLegendKey val="0"/>
          <c:showVal val="0"/>
          <c:showCatName val="0"/>
          <c:showSerName val="0"/>
          <c:showPercent val="0"/>
          <c:showBubbleSize val="0"/>
        </c:dLbls>
        <c:marker val="1"/>
        <c:smooth val="0"/>
        <c:axId val="47339584"/>
        <c:axId val="47343840"/>
      </c:lineChart>
      <c:lineChart>
        <c:grouping val="standard"/>
        <c:varyColors val="0"/>
        <c:ser>
          <c:idx val="0"/>
          <c:order val="1"/>
          <c:tx>
            <c:strRef>
              <c:f>Sheet1!$C$1</c:f>
              <c:strCache>
                <c:ptCount val="1"/>
                <c:pt idx="0">
                  <c:v>Collision claim frequency</c:v>
                </c:pt>
              </c:strCache>
            </c:strRef>
          </c:tx>
          <c:spPr>
            <a:ln w="31750">
              <a:solidFill>
                <a:schemeClr val="accent3"/>
              </a:solidFill>
            </a:ln>
          </c:spPr>
          <c:marker>
            <c:symbol val="none"/>
          </c:marker>
          <c:cat>
            <c:strRef>
              <c:f>Sheet1!$A$2:$A$47</c:f>
              <c:strCache>
                <c:ptCount val="45"/>
                <c:pt idx="0">
                  <c:v>06:Q2</c:v>
                </c:pt>
                <c:pt idx="1">
                  <c:v>06:Q3</c:v>
                </c:pt>
                <c:pt idx="2">
                  <c:v>06:Q4</c:v>
                </c:pt>
                <c:pt idx="3">
                  <c:v>07:Q1</c:v>
                </c:pt>
                <c:pt idx="4">
                  <c:v>07:Q2</c:v>
                </c:pt>
                <c:pt idx="5">
                  <c:v>07:Q3</c:v>
                </c:pt>
                <c:pt idx="6">
                  <c:v>07:Q4</c:v>
                </c:pt>
                <c:pt idx="7">
                  <c:v>08:Q1</c:v>
                </c:pt>
                <c:pt idx="8">
                  <c:v>08:Q2</c:v>
                </c:pt>
                <c:pt idx="9">
                  <c:v>08:Q3</c:v>
                </c:pt>
                <c:pt idx="10">
                  <c:v>08:Q4</c:v>
                </c:pt>
                <c:pt idx="11">
                  <c:v>09:Q1</c:v>
                </c:pt>
                <c:pt idx="12">
                  <c:v>09:Q2</c:v>
                </c:pt>
                <c:pt idx="13">
                  <c:v>09:Q3</c:v>
                </c:pt>
                <c:pt idx="14">
                  <c:v>09:Q4</c:v>
                </c:pt>
                <c:pt idx="15">
                  <c:v>10:Q1</c:v>
                </c:pt>
                <c:pt idx="16">
                  <c:v>10:Q2</c:v>
                </c:pt>
                <c:pt idx="17">
                  <c:v>10:Q3</c:v>
                </c:pt>
                <c:pt idx="18">
                  <c:v>10:Q4</c:v>
                </c:pt>
                <c:pt idx="19">
                  <c:v>11:Q1</c:v>
                </c:pt>
                <c:pt idx="20">
                  <c:v>11:Q2</c:v>
                </c:pt>
                <c:pt idx="21">
                  <c:v>11:Q3</c:v>
                </c:pt>
                <c:pt idx="22">
                  <c:v>11:Q4</c:v>
                </c:pt>
                <c:pt idx="23">
                  <c:v>12:Q1</c:v>
                </c:pt>
                <c:pt idx="24">
                  <c:v>12:Q2</c:v>
                </c:pt>
                <c:pt idx="25">
                  <c:v>12:Q3</c:v>
                </c:pt>
                <c:pt idx="26">
                  <c:v>12:Q4</c:v>
                </c:pt>
                <c:pt idx="27">
                  <c:v>13:Q1</c:v>
                </c:pt>
                <c:pt idx="28">
                  <c:v>13:Q2</c:v>
                </c:pt>
                <c:pt idx="29">
                  <c:v>13:Q3</c:v>
                </c:pt>
                <c:pt idx="30">
                  <c:v>13:Q4</c:v>
                </c:pt>
                <c:pt idx="31">
                  <c:v>14:Q1</c:v>
                </c:pt>
                <c:pt idx="32">
                  <c:v>14:Q2</c:v>
                </c:pt>
                <c:pt idx="33">
                  <c:v>14:Q3</c:v>
                </c:pt>
                <c:pt idx="34">
                  <c:v>14:Q4</c:v>
                </c:pt>
                <c:pt idx="35">
                  <c:v>15:Q1</c:v>
                </c:pt>
                <c:pt idx="36">
                  <c:v>15:Q2</c:v>
                </c:pt>
                <c:pt idx="37">
                  <c:v>15:Q3</c:v>
                </c:pt>
                <c:pt idx="38">
                  <c:v>15:Q4</c:v>
                </c:pt>
                <c:pt idx="39">
                  <c:v>16:Q1</c:v>
                </c:pt>
                <c:pt idx="40">
                  <c:v>16:Q2</c:v>
                </c:pt>
                <c:pt idx="41">
                  <c:v>16:Q3</c:v>
                </c:pt>
                <c:pt idx="42">
                  <c:v>16:Q4</c:v>
                </c:pt>
                <c:pt idx="43">
                  <c:v>17:Q1</c:v>
                </c:pt>
                <c:pt idx="44">
                  <c:v>17:Q2</c:v>
                </c:pt>
              </c:strCache>
            </c:strRef>
          </c:cat>
          <c:val>
            <c:numRef>
              <c:f>Sheet1!$C$2:$C$47</c:f>
              <c:numCache>
                <c:formatCode>General</c:formatCode>
                <c:ptCount val="45"/>
                <c:pt idx="0">
                  <c:v>5.78</c:v>
                </c:pt>
                <c:pt idx="1">
                  <c:v>5.73</c:v>
                </c:pt>
                <c:pt idx="2">
                  <c:v>5.7</c:v>
                </c:pt>
                <c:pt idx="3">
                  <c:v>5.74</c:v>
                </c:pt>
                <c:pt idx="4">
                  <c:v>5.78</c:v>
                </c:pt>
                <c:pt idx="5">
                  <c:v>5.8</c:v>
                </c:pt>
                <c:pt idx="6">
                  <c:v>5.84</c:v>
                </c:pt>
                <c:pt idx="7">
                  <c:v>5.85</c:v>
                </c:pt>
                <c:pt idx="8">
                  <c:v>5.82</c:v>
                </c:pt>
                <c:pt idx="9">
                  <c:v>5.77</c:v>
                </c:pt>
                <c:pt idx="10">
                  <c:v>5.7</c:v>
                </c:pt>
                <c:pt idx="11">
                  <c:v>5.67</c:v>
                </c:pt>
                <c:pt idx="12">
                  <c:v>5.63</c:v>
                </c:pt>
                <c:pt idx="13">
                  <c:v>5.62</c:v>
                </c:pt>
                <c:pt idx="14">
                  <c:v>5.57</c:v>
                </c:pt>
                <c:pt idx="15">
                  <c:v>5.56</c:v>
                </c:pt>
                <c:pt idx="16">
                  <c:v>5.58</c:v>
                </c:pt>
                <c:pt idx="17">
                  <c:v>5.6</c:v>
                </c:pt>
                <c:pt idx="18">
                  <c:v>5.63</c:v>
                </c:pt>
                <c:pt idx="19">
                  <c:v>5.62</c:v>
                </c:pt>
                <c:pt idx="20">
                  <c:v>5.61</c:v>
                </c:pt>
                <c:pt idx="21">
                  <c:v>5.61</c:v>
                </c:pt>
                <c:pt idx="22">
                  <c:v>5.63</c:v>
                </c:pt>
                <c:pt idx="23">
                  <c:v>5.55</c:v>
                </c:pt>
                <c:pt idx="24">
                  <c:v>5.58</c:v>
                </c:pt>
                <c:pt idx="25">
                  <c:v>5.58</c:v>
                </c:pt>
                <c:pt idx="26">
                  <c:v>5.53</c:v>
                </c:pt>
                <c:pt idx="27">
                  <c:v>5.56</c:v>
                </c:pt>
                <c:pt idx="28">
                  <c:v>5.59</c:v>
                </c:pt>
                <c:pt idx="29">
                  <c:v>5.62</c:v>
                </c:pt>
                <c:pt idx="30">
                  <c:v>5.67</c:v>
                </c:pt>
                <c:pt idx="31">
                  <c:v>5.8</c:v>
                </c:pt>
                <c:pt idx="32">
                  <c:v>5.85</c:v>
                </c:pt>
                <c:pt idx="33">
                  <c:v>5.88</c:v>
                </c:pt>
                <c:pt idx="34">
                  <c:v>5.91</c:v>
                </c:pt>
                <c:pt idx="35">
                  <c:v>5.9</c:v>
                </c:pt>
                <c:pt idx="36">
                  <c:v>5.92</c:v>
                </c:pt>
                <c:pt idx="37">
                  <c:v>5.95</c:v>
                </c:pt>
                <c:pt idx="38">
                  <c:v>5.97</c:v>
                </c:pt>
                <c:pt idx="39">
                  <c:v>5.95</c:v>
                </c:pt>
                <c:pt idx="40">
                  <c:v>5.96</c:v>
                </c:pt>
                <c:pt idx="41" formatCode="_(* #,##0.00_);_(* \(#,##0.00\);_(* &quot;-&quot;??_);_(@_)">
                  <c:v>6.04</c:v>
                </c:pt>
                <c:pt idx="42">
                  <c:v>6.06</c:v>
                </c:pt>
                <c:pt idx="43">
                  <c:v>6.09</c:v>
                </c:pt>
                <c:pt idx="44">
                  <c:v>6.12</c:v>
                </c:pt>
              </c:numCache>
            </c:numRef>
          </c:val>
          <c:smooth val="0"/>
          <c:extLst>
            <c:ext xmlns:c16="http://schemas.microsoft.com/office/drawing/2014/chart" uri="{C3380CC4-5D6E-409C-BE32-E72D297353CC}">
              <c16:uniqueId val="{00000001-B598-444F-B40F-5560093E5937}"/>
            </c:ext>
          </c:extLst>
        </c:ser>
        <c:dLbls>
          <c:showLegendKey val="0"/>
          <c:showVal val="0"/>
          <c:showCatName val="0"/>
          <c:showSerName val="0"/>
          <c:showPercent val="0"/>
          <c:showBubbleSize val="0"/>
        </c:dLbls>
        <c:marker val="1"/>
        <c:smooth val="0"/>
        <c:axId val="47348112"/>
        <c:axId val="47352160"/>
      </c:lineChart>
      <c:catAx>
        <c:axId val="47339584"/>
        <c:scaling>
          <c:orientation val="minMax"/>
        </c:scaling>
        <c:delete val="0"/>
        <c:axPos val="b"/>
        <c:numFmt formatCode="General" sourceLinked="1"/>
        <c:majorTickMark val="out"/>
        <c:minorTickMark val="none"/>
        <c:tickLblPos val="nextTo"/>
        <c:txPr>
          <a:bodyPr rot="-5400000" vert="horz"/>
          <a:lstStyle/>
          <a:p>
            <a:pPr>
              <a:defRPr sz="1200"/>
            </a:pPr>
            <a:endParaRPr lang="en-US"/>
          </a:p>
        </c:txPr>
        <c:crossAx val="47343840"/>
        <c:crossesAt val="0"/>
        <c:auto val="0"/>
        <c:lblAlgn val="ctr"/>
        <c:lblOffset val="100"/>
        <c:tickLblSkip val="2"/>
        <c:tickMarkSkip val="1"/>
        <c:noMultiLvlLbl val="0"/>
      </c:catAx>
      <c:valAx>
        <c:axId val="47343840"/>
        <c:scaling>
          <c:orientation val="minMax"/>
          <c:max val="3250"/>
          <c:min val="2900"/>
        </c:scaling>
        <c:delete val="0"/>
        <c:axPos val="l"/>
        <c:numFmt formatCode="#,##0" sourceLinked="0"/>
        <c:majorTickMark val="out"/>
        <c:minorTickMark val="none"/>
        <c:tickLblPos val="nextTo"/>
        <c:txPr>
          <a:bodyPr rot="0" vert="horz"/>
          <a:lstStyle/>
          <a:p>
            <a:pPr>
              <a:defRPr sz="1200">
                <a:solidFill>
                  <a:schemeClr val="accent1"/>
                </a:solidFill>
              </a:defRPr>
            </a:pPr>
            <a:endParaRPr lang="en-US"/>
          </a:p>
        </c:txPr>
        <c:crossAx val="47339584"/>
        <c:crosses val="autoZero"/>
        <c:crossBetween val="between"/>
        <c:majorUnit val="50"/>
        <c:minorUnit val="1"/>
      </c:valAx>
      <c:catAx>
        <c:axId val="47348112"/>
        <c:scaling>
          <c:orientation val="minMax"/>
        </c:scaling>
        <c:delete val="1"/>
        <c:axPos val="b"/>
        <c:numFmt formatCode="General" sourceLinked="1"/>
        <c:majorTickMark val="out"/>
        <c:minorTickMark val="none"/>
        <c:tickLblPos val="nextTo"/>
        <c:crossAx val="47352160"/>
        <c:crossesAt val="5.5"/>
        <c:auto val="0"/>
        <c:lblAlgn val="ctr"/>
        <c:lblOffset val="100"/>
        <c:noMultiLvlLbl val="0"/>
      </c:catAx>
      <c:valAx>
        <c:axId val="47352160"/>
        <c:scaling>
          <c:orientation val="minMax"/>
          <c:max val="6.2"/>
          <c:min val="5.5"/>
        </c:scaling>
        <c:delete val="0"/>
        <c:axPos val="r"/>
        <c:numFmt formatCode="0.0" sourceLinked="0"/>
        <c:majorTickMark val="out"/>
        <c:minorTickMark val="none"/>
        <c:tickLblPos val="nextTo"/>
        <c:txPr>
          <a:bodyPr rot="0" vert="horz"/>
          <a:lstStyle/>
          <a:p>
            <a:pPr>
              <a:defRPr sz="1200">
                <a:solidFill>
                  <a:schemeClr val="accent3"/>
                </a:solidFill>
              </a:defRPr>
            </a:pPr>
            <a:endParaRPr lang="en-US"/>
          </a:p>
        </c:txPr>
        <c:crossAx val="47348112"/>
        <c:crosses val="max"/>
        <c:crossBetween val="between"/>
        <c:majorUnit val="0.1"/>
      </c:valAx>
    </c:plotArea>
    <c:legend>
      <c:legendPos val="b"/>
      <c:layout>
        <c:manualLayout>
          <c:xMode val="edge"/>
          <c:yMode val="edge"/>
          <c:x val="0.17079306779989301"/>
          <c:y val="6.6483910867870697E-3"/>
          <c:w val="0.47012676704153"/>
          <c:h val="6.6495773667917396E-2"/>
        </c:manualLayout>
      </c:layout>
      <c:overlay val="0"/>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47754137115805E-2"/>
          <c:y val="8.2051282051281996E-2"/>
          <c:w val="0.880614657210402"/>
          <c:h val="0.74488810480448997"/>
        </c:manualLayout>
      </c:layout>
      <c:lineChart>
        <c:grouping val="standard"/>
        <c:varyColors val="0"/>
        <c:ser>
          <c:idx val="1"/>
          <c:order val="0"/>
          <c:tx>
            <c:strRef>
              <c:f>Sheet1!$A$2</c:f>
              <c:strCache>
                <c:ptCount val="1"/>
                <c:pt idx="0">
                  <c:v>Renter-occupied</c:v>
                </c:pt>
              </c:strCache>
            </c:strRef>
          </c:tx>
          <c:spPr>
            <a:ln w="28575">
              <a:solidFill>
                <a:srgbClr val="337DBE"/>
              </a:solidFill>
              <a:prstDash val="solid"/>
            </a:ln>
          </c:spPr>
          <c:marker>
            <c:symbol val="none"/>
          </c:marker>
          <c:cat>
            <c:strRef>
              <c:f>Sheet1!$B$1:$DJ$1</c:f>
              <c:strCache>
                <c:ptCount val="113"/>
                <c:pt idx="0">
                  <c:v>90:Q1</c:v>
                </c:pt>
                <c:pt idx="1">
                  <c:v>90:Q2</c:v>
                </c:pt>
                <c:pt idx="2">
                  <c:v>90:Q3</c:v>
                </c:pt>
                <c:pt idx="3">
                  <c:v>90:Q4</c:v>
                </c:pt>
                <c:pt idx="4">
                  <c:v>91:Q1</c:v>
                </c:pt>
                <c:pt idx="5">
                  <c:v>91:Q2</c:v>
                </c:pt>
                <c:pt idx="6">
                  <c:v>91:Q3</c:v>
                </c:pt>
                <c:pt idx="7">
                  <c:v>91:Q4</c:v>
                </c:pt>
                <c:pt idx="8">
                  <c:v>92:Q1</c:v>
                </c:pt>
                <c:pt idx="9">
                  <c:v>92:Q2</c:v>
                </c:pt>
                <c:pt idx="10">
                  <c:v>92:Q3</c:v>
                </c:pt>
                <c:pt idx="11">
                  <c:v>92:Q4</c:v>
                </c:pt>
                <c:pt idx="12">
                  <c:v>93:Q1</c:v>
                </c:pt>
                <c:pt idx="13">
                  <c:v>93:Q2</c:v>
                </c:pt>
                <c:pt idx="14">
                  <c:v>93:Q3</c:v>
                </c:pt>
                <c:pt idx="15">
                  <c:v>93:Q4</c:v>
                </c:pt>
                <c:pt idx="16">
                  <c:v>94:Q1</c:v>
                </c:pt>
                <c:pt idx="17">
                  <c:v>94:Q2</c:v>
                </c:pt>
                <c:pt idx="18">
                  <c:v>94:Q3</c:v>
                </c:pt>
                <c:pt idx="19">
                  <c:v>94:Q4</c:v>
                </c:pt>
                <c:pt idx="20">
                  <c:v>95:Q1</c:v>
                </c:pt>
                <c:pt idx="21">
                  <c:v>95:Q2</c:v>
                </c:pt>
                <c:pt idx="22">
                  <c:v>95:Q3</c:v>
                </c:pt>
                <c:pt idx="23">
                  <c:v>95:Q4</c:v>
                </c:pt>
                <c:pt idx="24">
                  <c:v>96:Q1</c:v>
                </c:pt>
                <c:pt idx="25">
                  <c:v>96:Q2</c:v>
                </c:pt>
                <c:pt idx="26">
                  <c:v>96:Q3</c:v>
                </c:pt>
                <c:pt idx="27">
                  <c:v>96:Q4</c:v>
                </c:pt>
                <c:pt idx="28">
                  <c:v>97:Q1</c:v>
                </c:pt>
                <c:pt idx="29">
                  <c:v>97:Q2</c:v>
                </c:pt>
                <c:pt idx="30">
                  <c:v>97:Q3</c:v>
                </c:pt>
                <c:pt idx="31">
                  <c:v>97:Q4</c:v>
                </c:pt>
                <c:pt idx="32">
                  <c:v>98:Q1</c:v>
                </c:pt>
                <c:pt idx="33">
                  <c:v>98:Q2</c:v>
                </c:pt>
                <c:pt idx="34">
                  <c:v>98:Q3</c:v>
                </c:pt>
                <c:pt idx="35">
                  <c:v>98:Q4</c:v>
                </c:pt>
                <c:pt idx="36">
                  <c:v>99:Q1</c:v>
                </c:pt>
                <c:pt idx="37">
                  <c:v>99:Q2</c:v>
                </c:pt>
                <c:pt idx="38">
                  <c:v>99:Q3</c:v>
                </c:pt>
                <c:pt idx="39">
                  <c:v>99:Q4</c:v>
                </c:pt>
                <c:pt idx="40">
                  <c:v>00:Q1</c:v>
                </c:pt>
                <c:pt idx="41">
                  <c:v>00:Q2</c:v>
                </c:pt>
                <c:pt idx="42">
                  <c:v>00:Q3</c:v>
                </c:pt>
                <c:pt idx="43">
                  <c:v>00:Q4</c:v>
                </c:pt>
                <c:pt idx="44">
                  <c:v>01:Q1</c:v>
                </c:pt>
                <c:pt idx="45">
                  <c:v>01:Q2</c:v>
                </c:pt>
                <c:pt idx="46">
                  <c:v>01:Q3</c:v>
                </c:pt>
                <c:pt idx="47">
                  <c:v>01:Q4</c:v>
                </c:pt>
                <c:pt idx="48">
                  <c:v>02:Q1</c:v>
                </c:pt>
                <c:pt idx="49">
                  <c:v>02:Q2</c:v>
                </c:pt>
                <c:pt idx="50">
                  <c:v>02:Q3</c:v>
                </c:pt>
                <c:pt idx="51">
                  <c:v>02:Q4</c:v>
                </c:pt>
                <c:pt idx="52">
                  <c:v>03:Q1</c:v>
                </c:pt>
                <c:pt idx="53">
                  <c:v>03:Q2</c:v>
                </c:pt>
                <c:pt idx="54">
                  <c:v>03:Q3</c:v>
                </c:pt>
                <c:pt idx="55">
                  <c:v>03:Q4</c:v>
                </c:pt>
                <c:pt idx="56">
                  <c:v>04:Q1</c:v>
                </c:pt>
                <c:pt idx="57">
                  <c:v>04:Q2</c:v>
                </c:pt>
                <c:pt idx="58">
                  <c:v>04:Q3</c:v>
                </c:pt>
                <c:pt idx="59">
                  <c:v>04:Q4</c:v>
                </c:pt>
                <c:pt idx="60">
                  <c:v>05:Q1</c:v>
                </c:pt>
                <c:pt idx="61">
                  <c:v>05:Q2</c:v>
                </c:pt>
                <c:pt idx="62">
                  <c:v>05:Q3</c:v>
                </c:pt>
                <c:pt idx="63">
                  <c:v>05:Q4</c:v>
                </c:pt>
                <c:pt idx="64">
                  <c:v>06:Q1</c:v>
                </c:pt>
                <c:pt idx="65">
                  <c:v>06:Q2</c:v>
                </c:pt>
                <c:pt idx="66">
                  <c:v>06:Q3</c:v>
                </c:pt>
                <c:pt idx="67">
                  <c:v>06:Q4</c:v>
                </c:pt>
                <c:pt idx="68">
                  <c:v>07:Q1</c:v>
                </c:pt>
                <c:pt idx="69">
                  <c:v>07:Q2</c:v>
                </c:pt>
                <c:pt idx="70">
                  <c:v>07:Q3</c:v>
                </c:pt>
                <c:pt idx="71">
                  <c:v>07:Q4</c:v>
                </c:pt>
                <c:pt idx="72">
                  <c:v>08:Q1</c:v>
                </c:pt>
                <c:pt idx="73">
                  <c:v>08:Q2</c:v>
                </c:pt>
                <c:pt idx="74">
                  <c:v>08:Q3</c:v>
                </c:pt>
                <c:pt idx="75">
                  <c:v>08:Q4</c:v>
                </c:pt>
                <c:pt idx="76">
                  <c:v>09:Q1</c:v>
                </c:pt>
                <c:pt idx="77">
                  <c:v>09:Q2</c:v>
                </c:pt>
                <c:pt idx="78">
                  <c:v>09:Q3</c:v>
                </c:pt>
                <c:pt idx="79">
                  <c:v>09:Q4</c:v>
                </c:pt>
                <c:pt idx="80">
                  <c:v>10:Q1</c:v>
                </c:pt>
                <c:pt idx="81">
                  <c:v>10:Q2</c:v>
                </c:pt>
                <c:pt idx="82">
                  <c:v>10:Q3</c:v>
                </c:pt>
                <c:pt idx="83">
                  <c:v>10:Q4</c:v>
                </c:pt>
                <c:pt idx="84">
                  <c:v>11:Q1</c:v>
                </c:pt>
                <c:pt idx="85">
                  <c:v>11:Q2</c:v>
                </c:pt>
                <c:pt idx="86">
                  <c:v>11:Q3</c:v>
                </c:pt>
                <c:pt idx="87">
                  <c:v>11:Q4</c:v>
                </c:pt>
                <c:pt idx="88">
                  <c:v>12:Q1</c:v>
                </c:pt>
                <c:pt idx="89">
                  <c:v>12:Q2</c:v>
                </c:pt>
                <c:pt idx="90">
                  <c:v>12:Q3</c:v>
                </c:pt>
                <c:pt idx="91">
                  <c:v>12:Q4</c:v>
                </c:pt>
                <c:pt idx="92">
                  <c:v>13:Q1</c:v>
                </c:pt>
                <c:pt idx="93">
                  <c:v>13:Q2</c:v>
                </c:pt>
                <c:pt idx="94">
                  <c:v>13:Q3</c:v>
                </c:pt>
                <c:pt idx="95">
                  <c:v>13:Q4</c:v>
                </c:pt>
                <c:pt idx="96">
                  <c:v>14:Q1</c:v>
                </c:pt>
                <c:pt idx="97">
                  <c:v>14:Q2</c:v>
                </c:pt>
                <c:pt idx="98">
                  <c:v>14:Q3</c:v>
                </c:pt>
                <c:pt idx="99">
                  <c:v>14:Q4</c:v>
                </c:pt>
                <c:pt idx="100">
                  <c:v>15:Q1</c:v>
                </c:pt>
                <c:pt idx="101">
                  <c:v>15:Q2</c:v>
                </c:pt>
                <c:pt idx="102">
                  <c:v>15:Q3</c:v>
                </c:pt>
                <c:pt idx="103">
                  <c:v>15:Q4</c:v>
                </c:pt>
                <c:pt idx="104">
                  <c:v>16:Q1</c:v>
                </c:pt>
                <c:pt idx="105">
                  <c:v>16:Q2</c:v>
                </c:pt>
                <c:pt idx="106">
                  <c:v>16:Q3</c:v>
                </c:pt>
                <c:pt idx="107">
                  <c:v>16:Q4</c:v>
                </c:pt>
                <c:pt idx="108">
                  <c:v>16:Q3</c:v>
                </c:pt>
                <c:pt idx="109">
                  <c:v>16:Q4</c:v>
                </c:pt>
                <c:pt idx="110">
                  <c:v>17:Q1</c:v>
                </c:pt>
                <c:pt idx="111">
                  <c:v>17:Q2</c:v>
                </c:pt>
                <c:pt idx="112">
                  <c:v>17:Q3</c:v>
                </c:pt>
              </c:strCache>
            </c:strRef>
          </c:cat>
          <c:val>
            <c:numRef>
              <c:f>Sheet1!$B$2:$DJ$2</c:f>
              <c:numCache>
                <c:formatCode>0.00</c:formatCode>
                <c:ptCount val="113"/>
                <c:pt idx="0">
                  <c:v>33.707999999999998</c:v>
                </c:pt>
                <c:pt idx="1">
                  <c:v>34.216999999999999</c:v>
                </c:pt>
                <c:pt idx="2">
                  <c:v>34.081000000000003</c:v>
                </c:pt>
                <c:pt idx="3">
                  <c:v>33.896999999999998</c:v>
                </c:pt>
                <c:pt idx="4">
                  <c:v>34.296999999999997</c:v>
                </c:pt>
                <c:pt idx="5">
                  <c:v>34.353999999999999</c:v>
                </c:pt>
                <c:pt idx="6">
                  <c:v>34.155999999999999</c:v>
                </c:pt>
                <c:pt idx="7">
                  <c:v>34.161999999999999</c:v>
                </c:pt>
                <c:pt idx="8">
                  <c:v>34.549999999999997</c:v>
                </c:pt>
                <c:pt idx="9">
                  <c:v>34.859000000000002</c:v>
                </c:pt>
                <c:pt idx="10">
                  <c:v>34.466999999999999</c:v>
                </c:pt>
                <c:pt idx="11">
                  <c:v>34.396000000000001</c:v>
                </c:pt>
                <c:pt idx="12">
                  <c:v>35.267000000000003</c:v>
                </c:pt>
                <c:pt idx="13">
                  <c:v>35.079000000000001</c:v>
                </c:pt>
                <c:pt idx="14">
                  <c:v>35.097999999999999</c:v>
                </c:pt>
                <c:pt idx="15">
                  <c:v>35.292999999999999</c:v>
                </c:pt>
                <c:pt idx="16">
                  <c:v>35.459000000000003</c:v>
                </c:pt>
                <c:pt idx="17">
                  <c:v>35.585999999999999</c:v>
                </c:pt>
                <c:pt idx="18">
                  <c:v>35.536000000000001</c:v>
                </c:pt>
                <c:pt idx="19">
                  <c:v>35.646000000000001</c:v>
                </c:pt>
                <c:pt idx="20">
                  <c:v>35.722000000000001</c:v>
                </c:pt>
                <c:pt idx="21">
                  <c:v>35.264000000000003</c:v>
                </c:pt>
                <c:pt idx="22">
                  <c:v>34.988999999999997</c:v>
                </c:pt>
                <c:pt idx="23">
                  <c:v>35.008000000000003</c:v>
                </c:pt>
                <c:pt idx="24">
                  <c:v>35.018999999999998</c:v>
                </c:pt>
                <c:pt idx="25">
                  <c:v>34.935000000000002</c:v>
                </c:pt>
                <c:pt idx="26">
                  <c:v>34.832000000000001</c:v>
                </c:pt>
                <c:pt idx="27">
                  <c:v>34.987000000000002</c:v>
                </c:pt>
                <c:pt idx="28">
                  <c:v>35.204999999999998</c:v>
                </c:pt>
                <c:pt idx="29">
                  <c:v>34.951999999999998</c:v>
                </c:pt>
                <c:pt idx="30">
                  <c:v>34.877000000000002</c:v>
                </c:pt>
                <c:pt idx="31">
                  <c:v>35.200000000000003</c:v>
                </c:pt>
                <c:pt idx="32">
                  <c:v>35.132300000000001</c:v>
                </c:pt>
                <c:pt idx="33">
                  <c:v>35.173999999999999</c:v>
                </c:pt>
                <c:pt idx="34">
                  <c:v>34.348999999999997</c:v>
                </c:pt>
                <c:pt idx="35">
                  <c:v>34.938000000000002</c:v>
                </c:pt>
                <c:pt idx="36">
                  <c:v>34.823</c:v>
                </c:pt>
                <c:pt idx="37">
                  <c:v>35</c:v>
                </c:pt>
                <c:pt idx="38">
                  <c:v>34.664000000000001</c:v>
                </c:pt>
                <c:pt idx="39">
                  <c:v>34.831000000000003</c:v>
                </c:pt>
                <c:pt idx="40">
                  <c:v>34.591999999999999</c:v>
                </c:pt>
                <c:pt idx="41">
                  <c:v>34.537999999999997</c:v>
                </c:pt>
                <c:pt idx="42">
                  <c:v>34.162999999999997</c:v>
                </c:pt>
                <c:pt idx="43">
                  <c:v>34.587000000000003</c:v>
                </c:pt>
                <c:pt idx="44">
                  <c:v>34.662999999999997</c:v>
                </c:pt>
                <c:pt idx="45">
                  <c:v>34.512999999999998</c:v>
                </c:pt>
                <c:pt idx="46">
                  <c:v>34.073</c:v>
                </c:pt>
                <c:pt idx="47">
                  <c:v>34.417999999999999</c:v>
                </c:pt>
                <c:pt idx="48">
                  <c:v>33.61</c:v>
                </c:pt>
                <c:pt idx="49">
                  <c:v>34.01</c:v>
                </c:pt>
                <c:pt idx="50">
                  <c:v>33.692</c:v>
                </c:pt>
                <c:pt idx="51">
                  <c:v>33.436999999999998</c:v>
                </c:pt>
                <c:pt idx="52">
                  <c:v>33.762</c:v>
                </c:pt>
                <c:pt idx="53">
                  <c:v>33.734999999999999</c:v>
                </c:pt>
                <c:pt idx="54">
                  <c:v>33.320999999999998</c:v>
                </c:pt>
                <c:pt idx="55">
                  <c:v>33.207999999999998</c:v>
                </c:pt>
                <c:pt idx="56">
                  <c:v>33.204000000000001</c:v>
                </c:pt>
                <c:pt idx="57">
                  <c:v>32.616999999999997</c:v>
                </c:pt>
                <c:pt idx="58">
                  <c:v>33.097999999999999</c:v>
                </c:pt>
                <c:pt idx="59">
                  <c:v>33.133000000000003</c:v>
                </c:pt>
                <c:pt idx="60">
                  <c:v>33.267000000000003</c:v>
                </c:pt>
                <c:pt idx="61">
                  <c:v>33.875999999999998</c:v>
                </c:pt>
                <c:pt idx="62">
                  <c:v>33.843000000000004</c:v>
                </c:pt>
                <c:pt idx="63">
                  <c:v>33.725000000000001</c:v>
                </c:pt>
                <c:pt idx="64">
                  <c:v>34.405999999999999</c:v>
                </c:pt>
                <c:pt idx="65">
                  <c:v>34.222999999999999</c:v>
                </c:pt>
                <c:pt idx="66">
                  <c:v>33.984000000000002</c:v>
                </c:pt>
                <c:pt idx="67">
                  <c:v>34.168999999999997</c:v>
                </c:pt>
                <c:pt idx="68">
                  <c:v>34.698</c:v>
                </c:pt>
                <c:pt idx="69">
                  <c:v>35.058</c:v>
                </c:pt>
                <c:pt idx="70">
                  <c:v>35.118000000000002</c:v>
                </c:pt>
                <c:pt idx="71">
                  <c:v>35.713999999999999</c:v>
                </c:pt>
                <c:pt idx="72">
                  <c:v>35.677999999999997</c:v>
                </c:pt>
                <c:pt idx="73">
                  <c:v>35.512999999999998</c:v>
                </c:pt>
                <c:pt idx="74">
                  <c:v>35.834000000000003</c:v>
                </c:pt>
                <c:pt idx="75">
                  <c:v>36.345999999999997</c:v>
                </c:pt>
                <c:pt idx="76">
                  <c:v>36.426000000000002</c:v>
                </c:pt>
                <c:pt idx="77">
                  <c:v>36.512</c:v>
                </c:pt>
                <c:pt idx="78">
                  <c:v>36.119</c:v>
                </c:pt>
                <c:pt idx="79">
                  <c:v>36.673000000000002</c:v>
                </c:pt>
                <c:pt idx="80">
                  <c:v>36.784999999999997</c:v>
                </c:pt>
                <c:pt idx="81">
                  <c:v>37.118000000000002</c:v>
                </c:pt>
                <c:pt idx="82">
                  <c:v>37.04</c:v>
                </c:pt>
                <c:pt idx="83">
                  <c:v>37.668999999999997</c:v>
                </c:pt>
                <c:pt idx="84">
                  <c:v>37.673999999999999</c:v>
                </c:pt>
                <c:pt idx="85">
                  <c:v>38.341999999999999</c:v>
                </c:pt>
                <c:pt idx="86">
                  <c:v>38.298999999999999</c:v>
                </c:pt>
                <c:pt idx="87">
                  <c:v>38.771000000000001</c:v>
                </c:pt>
                <c:pt idx="88">
                  <c:v>39.521000000000001</c:v>
                </c:pt>
                <c:pt idx="89">
                  <c:v>39.369</c:v>
                </c:pt>
                <c:pt idx="90">
                  <c:v>39.619</c:v>
                </c:pt>
                <c:pt idx="91">
                  <c:v>39.825000000000003</c:v>
                </c:pt>
                <c:pt idx="92">
                  <c:v>40.131999999999998</c:v>
                </c:pt>
                <c:pt idx="93">
                  <c:v>40.134999999999998</c:v>
                </c:pt>
                <c:pt idx="94">
                  <c:v>39.866</c:v>
                </c:pt>
                <c:pt idx="95">
                  <c:v>40.018000000000001</c:v>
                </c:pt>
                <c:pt idx="96">
                  <c:v>40.332999999999998</c:v>
                </c:pt>
                <c:pt idx="97">
                  <c:v>40.668999999999997</c:v>
                </c:pt>
                <c:pt idx="98">
                  <c:v>41.07</c:v>
                </c:pt>
                <c:pt idx="99">
                  <c:v>42.04</c:v>
                </c:pt>
                <c:pt idx="100">
                  <c:v>42.222000000000001</c:v>
                </c:pt>
                <c:pt idx="101">
                  <c:v>42.88</c:v>
                </c:pt>
                <c:pt idx="102">
                  <c:v>42.609000000000002</c:v>
                </c:pt>
                <c:pt idx="103">
                  <c:v>42.581000000000003</c:v>
                </c:pt>
                <c:pt idx="104">
                  <c:v>42.85</c:v>
                </c:pt>
                <c:pt idx="105">
                  <c:v>43.86</c:v>
                </c:pt>
                <c:pt idx="106">
                  <c:v>43.26</c:v>
                </c:pt>
                <c:pt idx="107" formatCode="General">
                  <c:v>43.04</c:v>
                </c:pt>
                <c:pt idx="108">
                  <c:v>43.244</c:v>
                </c:pt>
                <c:pt idx="109" formatCode="General">
                  <c:v>43.183</c:v>
                </c:pt>
                <c:pt idx="110">
                  <c:v>43.244</c:v>
                </c:pt>
                <c:pt idx="111">
                  <c:v>43.183</c:v>
                </c:pt>
                <c:pt idx="112">
                  <c:v>42.939</c:v>
                </c:pt>
              </c:numCache>
            </c:numRef>
          </c:val>
          <c:smooth val="0"/>
          <c:extLst>
            <c:ext xmlns:c16="http://schemas.microsoft.com/office/drawing/2014/chart" uri="{C3380CC4-5D6E-409C-BE32-E72D297353CC}">
              <c16:uniqueId val="{00000000-4081-4F1E-B32F-BAC08DDB6AA3}"/>
            </c:ext>
          </c:extLst>
        </c:ser>
        <c:dLbls>
          <c:showLegendKey val="0"/>
          <c:showVal val="0"/>
          <c:showCatName val="0"/>
          <c:showSerName val="0"/>
          <c:showPercent val="0"/>
          <c:showBubbleSize val="0"/>
        </c:dLbls>
        <c:marker val="1"/>
        <c:smooth val="0"/>
        <c:axId val="47531296"/>
        <c:axId val="47536176"/>
      </c:lineChart>
      <c:lineChart>
        <c:grouping val="standard"/>
        <c:varyColors val="0"/>
        <c:ser>
          <c:idx val="0"/>
          <c:order val="1"/>
          <c:tx>
            <c:strRef>
              <c:f>Sheet1!$A$3</c:f>
              <c:strCache>
                <c:ptCount val="1"/>
                <c:pt idx="0">
                  <c:v>Owner-occupied</c:v>
                </c:pt>
              </c:strCache>
            </c:strRef>
          </c:tx>
          <c:spPr>
            <a:ln w="28575">
              <a:solidFill>
                <a:schemeClr val="accent3"/>
              </a:solidFill>
              <a:prstDash val="solid"/>
            </a:ln>
          </c:spPr>
          <c:marker>
            <c:symbol val="none"/>
          </c:marker>
          <c:cat>
            <c:strRef>
              <c:f>Sheet1!$B$1:$DJ$1</c:f>
              <c:strCache>
                <c:ptCount val="113"/>
                <c:pt idx="0">
                  <c:v>90:Q1</c:v>
                </c:pt>
                <c:pt idx="1">
                  <c:v>90:Q2</c:v>
                </c:pt>
                <c:pt idx="2">
                  <c:v>90:Q3</c:v>
                </c:pt>
                <c:pt idx="3">
                  <c:v>90:Q4</c:v>
                </c:pt>
                <c:pt idx="4">
                  <c:v>91:Q1</c:v>
                </c:pt>
                <c:pt idx="5">
                  <c:v>91:Q2</c:v>
                </c:pt>
                <c:pt idx="6">
                  <c:v>91:Q3</c:v>
                </c:pt>
                <c:pt idx="7">
                  <c:v>91:Q4</c:v>
                </c:pt>
                <c:pt idx="8">
                  <c:v>92:Q1</c:v>
                </c:pt>
                <c:pt idx="9">
                  <c:v>92:Q2</c:v>
                </c:pt>
                <c:pt idx="10">
                  <c:v>92:Q3</c:v>
                </c:pt>
                <c:pt idx="11">
                  <c:v>92:Q4</c:v>
                </c:pt>
                <c:pt idx="12">
                  <c:v>93:Q1</c:v>
                </c:pt>
                <c:pt idx="13">
                  <c:v>93:Q2</c:v>
                </c:pt>
                <c:pt idx="14">
                  <c:v>93:Q3</c:v>
                </c:pt>
                <c:pt idx="15">
                  <c:v>93:Q4</c:v>
                </c:pt>
                <c:pt idx="16">
                  <c:v>94:Q1</c:v>
                </c:pt>
                <c:pt idx="17">
                  <c:v>94:Q2</c:v>
                </c:pt>
                <c:pt idx="18">
                  <c:v>94:Q3</c:v>
                </c:pt>
                <c:pt idx="19">
                  <c:v>94:Q4</c:v>
                </c:pt>
                <c:pt idx="20">
                  <c:v>95:Q1</c:v>
                </c:pt>
                <c:pt idx="21">
                  <c:v>95:Q2</c:v>
                </c:pt>
                <c:pt idx="22">
                  <c:v>95:Q3</c:v>
                </c:pt>
                <c:pt idx="23">
                  <c:v>95:Q4</c:v>
                </c:pt>
                <c:pt idx="24">
                  <c:v>96:Q1</c:v>
                </c:pt>
                <c:pt idx="25">
                  <c:v>96:Q2</c:v>
                </c:pt>
                <c:pt idx="26">
                  <c:v>96:Q3</c:v>
                </c:pt>
                <c:pt idx="27">
                  <c:v>96:Q4</c:v>
                </c:pt>
                <c:pt idx="28">
                  <c:v>97:Q1</c:v>
                </c:pt>
                <c:pt idx="29">
                  <c:v>97:Q2</c:v>
                </c:pt>
                <c:pt idx="30">
                  <c:v>97:Q3</c:v>
                </c:pt>
                <c:pt idx="31">
                  <c:v>97:Q4</c:v>
                </c:pt>
                <c:pt idx="32">
                  <c:v>98:Q1</c:v>
                </c:pt>
                <c:pt idx="33">
                  <c:v>98:Q2</c:v>
                </c:pt>
                <c:pt idx="34">
                  <c:v>98:Q3</c:v>
                </c:pt>
                <c:pt idx="35">
                  <c:v>98:Q4</c:v>
                </c:pt>
                <c:pt idx="36">
                  <c:v>99:Q1</c:v>
                </c:pt>
                <c:pt idx="37">
                  <c:v>99:Q2</c:v>
                </c:pt>
                <c:pt idx="38">
                  <c:v>99:Q3</c:v>
                </c:pt>
                <c:pt idx="39">
                  <c:v>99:Q4</c:v>
                </c:pt>
                <c:pt idx="40">
                  <c:v>00:Q1</c:v>
                </c:pt>
                <c:pt idx="41">
                  <c:v>00:Q2</c:v>
                </c:pt>
                <c:pt idx="42">
                  <c:v>00:Q3</c:v>
                </c:pt>
                <c:pt idx="43">
                  <c:v>00:Q4</c:v>
                </c:pt>
                <c:pt idx="44">
                  <c:v>01:Q1</c:v>
                </c:pt>
                <c:pt idx="45">
                  <c:v>01:Q2</c:v>
                </c:pt>
                <c:pt idx="46">
                  <c:v>01:Q3</c:v>
                </c:pt>
                <c:pt idx="47">
                  <c:v>01:Q4</c:v>
                </c:pt>
                <c:pt idx="48">
                  <c:v>02:Q1</c:v>
                </c:pt>
                <c:pt idx="49">
                  <c:v>02:Q2</c:v>
                </c:pt>
                <c:pt idx="50">
                  <c:v>02:Q3</c:v>
                </c:pt>
                <c:pt idx="51">
                  <c:v>02:Q4</c:v>
                </c:pt>
                <c:pt idx="52">
                  <c:v>03:Q1</c:v>
                </c:pt>
                <c:pt idx="53">
                  <c:v>03:Q2</c:v>
                </c:pt>
                <c:pt idx="54">
                  <c:v>03:Q3</c:v>
                </c:pt>
                <c:pt idx="55">
                  <c:v>03:Q4</c:v>
                </c:pt>
                <c:pt idx="56">
                  <c:v>04:Q1</c:v>
                </c:pt>
                <c:pt idx="57">
                  <c:v>04:Q2</c:v>
                </c:pt>
                <c:pt idx="58">
                  <c:v>04:Q3</c:v>
                </c:pt>
                <c:pt idx="59">
                  <c:v>04:Q4</c:v>
                </c:pt>
                <c:pt idx="60">
                  <c:v>05:Q1</c:v>
                </c:pt>
                <c:pt idx="61">
                  <c:v>05:Q2</c:v>
                </c:pt>
                <c:pt idx="62">
                  <c:v>05:Q3</c:v>
                </c:pt>
                <c:pt idx="63">
                  <c:v>05:Q4</c:v>
                </c:pt>
                <c:pt idx="64">
                  <c:v>06:Q1</c:v>
                </c:pt>
                <c:pt idx="65">
                  <c:v>06:Q2</c:v>
                </c:pt>
                <c:pt idx="66">
                  <c:v>06:Q3</c:v>
                </c:pt>
                <c:pt idx="67">
                  <c:v>06:Q4</c:v>
                </c:pt>
                <c:pt idx="68">
                  <c:v>07:Q1</c:v>
                </c:pt>
                <c:pt idx="69">
                  <c:v>07:Q2</c:v>
                </c:pt>
                <c:pt idx="70">
                  <c:v>07:Q3</c:v>
                </c:pt>
                <c:pt idx="71">
                  <c:v>07:Q4</c:v>
                </c:pt>
                <c:pt idx="72">
                  <c:v>08:Q1</c:v>
                </c:pt>
                <c:pt idx="73">
                  <c:v>08:Q2</c:v>
                </c:pt>
                <c:pt idx="74">
                  <c:v>08:Q3</c:v>
                </c:pt>
                <c:pt idx="75">
                  <c:v>08:Q4</c:v>
                </c:pt>
                <c:pt idx="76">
                  <c:v>09:Q1</c:v>
                </c:pt>
                <c:pt idx="77">
                  <c:v>09:Q2</c:v>
                </c:pt>
                <c:pt idx="78">
                  <c:v>09:Q3</c:v>
                </c:pt>
                <c:pt idx="79">
                  <c:v>09:Q4</c:v>
                </c:pt>
                <c:pt idx="80">
                  <c:v>10:Q1</c:v>
                </c:pt>
                <c:pt idx="81">
                  <c:v>10:Q2</c:v>
                </c:pt>
                <c:pt idx="82">
                  <c:v>10:Q3</c:v>
                </c:pt>
                <c:pt idx="83">
                  <c:v>10:Q4</c:v>
                </c:pt>
                <c:pt idx="84">
                  <c:v>11:Q1</c:v>
                </c:pt>
                <c:pt idx="85">
                  <c:v>11:Q2</c:v>
                </c:pt>
                <c:pt idx="86">
                  <c:v>11:Q3</c:v>
                </c:pt>
                <c:pt idx="87">
                  <c:v>11:Q4</c:v>
                </c:pt>
                <c:pt idx="88">
                  <c:v>12:Q1</c:v>
                </c:pt>
                <c:pt idx="89">
                  <c:v>12:Q2</c:v>
                </c:pt>
                <c:pt idx="90">
                  <c:v>12:Q3</c:v>
                </c:pt>
                <c:pt idx="91">
                  <c:v>12:Q4</c:v>
                </c:pt>
                <c:pt idx="92">
                  <c:v>13:Q1</c:v>
                </c:pt>
                <c:pt idx="93">
                  <c:v>13:Q2</c:v>
                </c:pt>
                <c:pt idx="94">
                  <c:v>13:Q3</c:v>
                </c:pt>
                <c:pt idx="95">
                  <c:v>13:Q4</c:v>
                </c:pt>
                <c:pt idx="96">
                  <c:v>14:Q1</c:v>
                </c:pt>
                <c:pt idx="97">
                  <c:v>14:Q2</c:v>
                </c:pt>
                <c:pt idx="98">
                  <c:v>14:Q3</c:v>
                </c:pt>
                <c:pt idx="99">
                  <c:v>14:Q4</c:v>
                </c:pt>
                <c:pt idx="100">
                  <c:v>15:Q1</c:v>
                </c:pt>
                <c:pt idx="101">
                  <c:v>15:Q2</c:v>
                </c:pt>
                <c:pt idx="102">
                  <c:v>15:Q3</c:v>
                </c:pt>
                <c:pt idx="103">
                  <c:v>15:Q4</c:v>
                </c:pt>
                <c:pt idx="104">
                  <c:v>16:Q1</c:v>
                </c:pt>
                <c:pt idx="105">
                  <c:v>16:Q2</c:v>
                </c:pt>
                <c:pt idx="106">
                  <c:v>16:Q3</c:v>
                </c:pt>
                <c:pt idx="107">
                  <c:v>16:Q4</c:v>
                </c:pt>
                <c:pt idx="108">
                  <c:v>16:Q3</c:v>
                </c:pt>
                <c:pt idx="109">
                  <c:v>16:Q4</c:v>
                </c:pt>
                <c:pt idx="110">
                  <c:v>17:Q1</c:v>
                </c:pt>
                <c:pt idx="111">
                  <c:v>17:Q2</c:v>
                </c:pt>
                <c:pt idx="112">
                  <c:v>17:Q3</c:v>
                </c:pt>
              </c:strCache>
            </c:strRef>
          </c:cat>
          <c:val>
            <c:numRef>
              <c:f>Sheet1!$B$3:$DJ$3</c:f>
              <c:numCache>
                <c:formatCode>0.00</c:formatCode>
                <c:ptCount val="113"/>
                <c:pt idx="0">
                  <c:v>60.005000000000003</c:v>
                </c:pt>
                <c:pt idx="1">
                  <c:v>59.984999999999999</c:v>
                </c:pt>
                <c:pt idx="2">
                  <c:v>60.515000000000001</c:v>
                </c:pt>
                <c:pt idx="3">
                  <c:v>60.488</c:v>
                </c:pt>
                <c:pt idx="4">
                  <c:v>60.685000000000002</c:v>
                </c:pt>
                <c:pt idx="5">
                  <c:v>60.844000000000001</c:v>
                </c:pt>
                <c:pt idx="6">
                  <c:v>61.298000000000002</c:v>
                </c:pt>
                <c:pt idx="7">
                  <c:v>61.213999999999999</c:v>
                </c:pt>
                <c:pt idx="8">
                  <c:v>61.435000000000002</c:v>
                </c:pt>
                <c:pt idx="9">
                  <c:v>61.591000000000001</c:v>
                </c:pt>
                <c:pt idx="10">
                  <c:v>61.959000000000003</c:v>
                </c:pt>
                <c:pt idx="11">
                  <c:v>62.305999999999997</c:v>
                </c:pt>
                <c:pt idx="12">
                  <c:v>61.783999999999999</c:v>
                </c:pt>
                <c:pt idx="13">
                  <c:v>62.168999999999997</c:v>
                </c:pt>
                <c:pt idx="14">
                  <c:v>62.99</c:v>
                </c:pt>
                <c:pt idx="15">
                  <c:v>63.189</c:v>
                </c:pt>
                <c:pt idx="16">
                  <c:v>62.521999999999998</c:v>
                </c:pt>
                <c:pt idx="17">
                  <c:v>62.683999999999997</c:v>
                </c:pt>
                <c:pt idx="18">
                  <c:v>63.390999999999998</c:v>
                </c:pt>
                <c:pt idx="19">
                  <c:v>63.646999999999998</c:v>
                </c:pt>
                <c:pt idx="20">
                  <c:v>64.05</c:v>
                </c:pt>
                <c:pt idx="21">
                  <c:v>64.668000000000006</c:v>
                </c:pt>
                <c:pt idx="22">
                  <c:v>64.885000000000005</c:v>
                </c:pt>
                <c:pt idx="23">
                  <c:v>65.355000000000004</c:v>
                </c:pt>
                <c:pt idx="24">
                  <c:v>65.453000000000003</c:v>
                </c:pt>
                <c:pt idx="25">
                  <c:v>66.147000000000006</c:v>
                </c:pt>
                <c:pt idx="26">
                  <c:v>66.287999999999997</c:v>
                </c:pt>
                <c:pt idx="27">
                  <c:v>66.277000000000001</c:v>
                </c:pt>
                <c:pt idx="28">
                  <c:v>66.497</c:v>
                </c:pt>
                <c:pt idx="29">
                  <c:v>67.093999999999994</c:v>
                </c:pt>
                <c:pt idx="30">
                  <c:v>67.555999999999997</c:v>
                </c:pt>
                <c:pt idx="31">
                  <c:v>67.424000000000007</c:v>
                </c:pt>
                <c:pt idx="32">
                  <c:v>67.962999999999994</c:v>
                </c:pt>
                <c:pt idx="33">
                  <c:v>68.346999999999994</c:v>
                </c:pt>
                <c:pt idx="34">
                  <c:v>69.143000000000001</c:v>
                </c:pt>
                <c:pt idx="35">
                  <c:v>69.096999999999994</c:v>
                </c:pt>
                <c:pt idx="36">
                  <c:v>69.638000000000005</c:v>
                </c:pt>
                <c:pt idx="37">
                  <c:v>69.819999999999993</c:v>
                </c:pt>
                <c:pt idx="38">
                  <c:v>70.475999999999999</c:v>
                </c:pt>
                <c:pt idx="39">
                  <c:v>70.454999999999998</c:v>
                </c:pt>
                <c:pt idx="40">
                  <c:v>70.700999999999993</c:v>
                </c:pt>
                <c:pt idx="41">
                  <c:v>70.757999999999996</c:v>
                </c:pt>
                <c:pt idx="42">
                  <c:v>71.637</c:v>
                </c:pt>
                <c:pt idx="43">
                  <c:v>71.906000000000006</c:v>
                </c:pt>
                <c:pt idx="44">
                  <c:v>72.131</c:v>
                </c:pt>
                <c:pt idx="45">
                  <c:v>72.251999999999995</c:v>
                </c:pt>
                <c:pt idx="46">
                  <c:v>72.774000000000001</c:v>
                </c:pt>
                <c:pt idx="47">
                  <c:v>73.215000000000003</c:v>
                </c:pt>
                <c:pt idx="48">
                  <c:v>70.811000000000007</c:v>
                </c:pt>
                <c:pt idx="49">
                  <c:v>70.933999999999997</c:v>
                </c:pt>
                <c:pt idx="50">
                  <c:v>71.465000000000003</c:v>
                </c:pt>
                <c:pt idx="51">
                  <c:v>71.903000000000006</c:v>
                </c:pt>
                <c:pt idx="52">
                  <c:v>71.644999999999996</c:v>
                </c:pt>
                <c:pt idx="53">
                  <c:v>71.739999999999995</c:v>
                </c:pt>
                <c:pt idx="54">
                  <c:v>72.177999999999997</c:v>
                </c:pt>
                <c:pt idx="55">
                  <c:v>72.650000000000006</c:v>
                </c:pt>
                <c:pt idx="56">
                  <c:v>72.665999999999997</c:v>
                </c:pt>
                <c:pt idx="57">
                  <c:v>73.448999999999998</c:v>
                </c:pt>
                <c:pt idx="58">
                  <c:v>73.772000000000006</c:v>
                </c:pt>
                <c:pt idx="59">
                  <c:v>74.412999999999997</c:v>
                </c:pt>
                <c:pt idx="60">
                  <c:v>74.488</c:v>
                </c:pt>
                <c:pt idx="61">
                  <c:v>73.974000000000004</c:v>
                </c:pt>
                <c:pt idx="62">
                  <c:v>74.587999999999994</c:v>
                </c:pt>
                <c:pt idx="63">
                  <c:v>75.162999999999997</c:v>
                </c:pt>
                <c:pt idx="64">
                  <c:v>74.882999999999996</c:v>
                </c:pt>
                <c:pt idx="65">
                  <c:v>75.227000000000004</c:v>
                </c:pt>
                <c:pt idx="66">
                  <c:v>75.646000000000001</c:v>
                </c:pt>
                <c:pt idx="67">
                  <c:v>75.763000000000005</c:v>
                </c:pt>
                <c:pt idx="68">
                  <c:v>75.006</c:v>
                </c:pt>
                <c:pt idx="69">
                  <c:v>75.283000000000001</c:v>
                </c:pt>
                <c:pt idx="70">
                  <c:v>75.180999999999997</c:v>
                </c:pt>
                <c:pt idx="71">
                  <c:v>75.164000000000001</c:v>
                </c:pt>
                <c:pt idx="72">
                  <c:v>75.144999999999996</c:v>
                </c:pt>
                <c:pt idx="73">
                  <c:v>75.715000000000003</c:v>
                </c:pt>
                <c:pt idx="74">
                  <c:v>75.896000000000001</c:v>
                </c:pt>
                <c:pt idx="75">
                  <c:v>75.507999999999996</c:v>
                </c:pt>
                <c:pt idx="76">
                  <c:v>74.941999999999993</c:v>
                </c:pt>
                <c:pt idx="77">
                  <c:v>75.606999999999999</c:v>
                </c:pt>
                <c:pt idx="78">
                  <c:v>75.338999999999999</c:v>
                </c:pt>
                <c:pt idx="79">
                  <c:v>75.037999999999997</c:v>
                </c:pt>
                <c:pt idx="80">
                  <c:v>75.064999999999998</c:v>
                </c:pt>
                <c:pt idx="81">
                  <c:v>75.096999999999994</c:v>
                </c:pt>
                <c:pt idx="82">
                  <c:v>74.873999999999995</c:v>
                </c:pt>
                <c:pt idx="83">
                  <c:v>74.781999999999996</c:v>
                </c:pt>
                <c:pt idx="84">
                  <c:v>74.491</c:v>
                </c:pt>
                <c:pt idx="85">
                  <c:v>74.131</c:v>
                </c:pt>
                <c:pt idx="86">
                  <c:v>75.25</c:v>
                </c:pt>
                <c:pt idx="87">
                  <c:v>75.314999999999998</c:v>
                </c:pt>
                <c:pt idx="88">
                  <c:v>74.600999999999999</c:v>
                </c:pt>
                <c:pt idx="89">
                  <c:v>74.831999999999994</c:v>
                </c:pt>
                <c:pt idx="90">
                  <c:v>75.075999999999993</c:v>
                </c:pt>
                <c:pt idx="91">
                  <c:v>75.209000000000003</c:v>
                </c:pt>
                <c:pt idx="92">
                  <c:v>74.510999999999996</c:v>
                </c:pt>
                <c:pt idx="93">
                  <c:v>74.543000000000006</c:v>
                </c:pt>
                <c:pt idx="94">
                  <c:v>74.900999999999996</c:v>
                </c:pt>
                <c:pt idx="95">
                  <c:v>74.963999999999999</c:v>
                </c:pt>
                <c:pt idx="96">
                  <c:v>74.373000000000005</c:v>
                </c:pt>
                <c:pt idx="97">
                  <c:v>74.457999999999998</c:v>
                </c:pt>
                <c:pt idx="98">
                  <c:v>74.239999999999995</c:v>
                </c:pt>
                <c:pt idx="99">
                  <c:v>74.61</c:v>
                </c:pt>
                <c:pt idx="100">
                  <c:v>74.018000000000001</c:v>
                </c:pt>
                <c:pt idx="101">
                  <c:v>74.41</c:v>
                </c:pt>
                <c:pt idx="102">
                  <c:v>74.745000000000005</c:v>
                </c:pt>
                <c:pt idx="103">
                  <c:v>75.194000000000003</c:v>
                </c:pt>
                <c:pt idx="104">
                  <c:v>74.66</c:v>
                </c:pt>
                <c:pt idx="105">
                  <c:v>74.42</c:v>
                </c:pt>
                <c:pt idx="106">
                  <c:v>75.34</c:v>
                </c:pt>
                <c:pt idx="107" formatCode="General">
                  <c:v>75.599999999999994</c:v>
                </c:pt>
                <c:pt idx="108">
                  <c:v>75.555999999999997</c:v>
                </c:pt>
                <c:pt idx="109" formatCode="General">
                  <c:v>75.715999999999994</c:v>
                </c:pt>
                <c:pt idx="110">
                  <c:v>75.555999999999997</c:v>
                </c:pt>
                <c:pt idx="111">
                  <c:v>75.715999999999994</c:v>
                </c:pt>
                <c:pt idx="112">
                  <c:v>76.146000000000001</c:v>
                </c:pt>
              </c:numCache>
            </c:numRef>
          </c:val>
          <c:smooth val="0"/>
          <c:extLst>
            <c:ext xmlns:c16="http://schemas.microsoft.com/office/drawing/2014/chart" uri="{C3380CC4-5D6E-409C-BE32-E72D297353CC}">
              <c16:uniqueId val="{00000001-4081-4F1E-B32F-BAC08DDB6AA3}"/>
            </c:ext>
          </c:extLst>
        </c:ser>
        <c:dLbls>
          <c:showLegendKey val="0"/>
          <c:showVal val="0"/>
          <c:showCatName val="0"/>
          <c:showSerName val="0"/>
          <c:showPercent val="0"/>
          <c:showBubbleSize val="0"/>
        </c:dLbls>
        <c:marker val="1"/>
        <c:smooth val="0"/>
        <c:axId val="47540816"/>
        <c:axId val="47544976"/>
      </c:lineChart>
      <c:catAx>
        <c:axId val="47531296"/>
        <c:scaling>
          <c:orientation val="minMax"/>
        </c:scaling>
        <c:delete val="0"/>
        <c:axPos val="b"/>
        <c:numFmt formatCode="General" sourceLinked="1"/>
        <c:majorTickMark val="out"/>
        <c:minorTickMark val="none"/>
        <c:tickLblPos val="nextTo"/>
        <c:spPr>
          <a:ln w="9525">
            <a:solidFill>
              <a:srgbClr val="868686"/>
            </a:solidFill>
            <a:prstDash val="solid"/>
          </a:ln>
        </c:spPr>
        <c:txPr>
          <a:bodyPr rot="-5400000" vert="horz"/>
          <a:lstStyle/>
          <a:p>
            <a:pPr>
              <a:defRPr sz="1200" b="0" i="0" u="none" strike="noStrike" baseline="0">
                <a:solidFill>
                  <a:srgbClr val="000000"/>
                </a:solidFill>
                <a:latin typeface="Arial" charset="0"/>
                <a:ea typeface="Arial" charset="0"/>
                <a:cs typeface="Arial" charset="0"/>
              </a:defRPr>
            </a:pPr>
            <a:endParaRPr lang="en-US"/>
          </a:p>
        </c:txPr>
        <c:crossAx val="47536176"/>
        <c:crosses val="autoZero"/>
        <c:auto val="0"/>
        <c:lblAlgn val="ctr"/>
        <c:lblOffset val="100"/>
        <c:tickLblSkip val="4"/>
        <c:tickMarkSkip val="1"/>
        <c:noMultiLvlLbl val="0"/>
      </c:catAx>
      <c:valAx>
        <c:axId val="47536176"/>
        <c:scaling>
          <c:orientation val="minMax"/>
          <c:min val="32"/>
        </c:scaling>
        <c:delete val="0"/>
        <c:axPos val="l"/>
        <c:numFmt formatCode="0" sourceLinked="0"/>
        <c:majorTickMark val="out"/>
        <c:minorTickMark val="none"/>
        <c:tickLblPos val="nextTo"/>
        <c:spPr>
          <a:ln w="9525">
            <a:solidFill>
              <a:srgbClr val="868686"/>
            </a:solidFill>
            <a:prstDash val="solid"/>
          </a:ln>
        </c:spPr>
        <c:txPr>
          <a:bodyPr rot="0" vert="horz"/>
          <a:lstStyle/>
          <a:p>
            <a:pPr>
              <a:defRPr sz="1200" b="0" i="0" u="none" strike="noStrike" baseline="0">
                <a:solidFill>
                  <a:srgbClr val="337DBE"/>
                </a:solidFill>
                <a:latin typeface="Arial" charset="0"/>
                <a:ea typeface="Arial" charset="0"/>
                <a:cs typeface="Arial" charset="0"/>
              </a:defRPr>
            </a:pPr>
            <a:endParaRPr lang="en-US"/>
          </a:p>
        </c:txPr>
        <c:crossAx val="47531296"/>
        <c:crosses val="autoZero"/>
        <c:crossBetween val="between"/>
      </c:valAx>
      <c:catAx>
        <c:axId val="47540816"/>
        <c:scaling>
          <c:orientation val="minMax"/>
        </c:scaling>
        <c:delete val="1"/>
        <c:axPos val="b"/>
        <c:numFmt formatCode="General" sourceLinked="1"/>
        <c:majorTickMark val="out"/>
        <c:minorTickMark val="none"/>
        <c:tickLblPos val="nextTo"/>
        <c:crossAx val="47544976"/>
        <c:crosses val="autoZero"/>
        <c:auto val="0"/>
        <c:lblAlgn val="ctr"/>
        <c:lblOffset val="100"/>
        <c:noMultiLvlLbl val="0"/>
      </c:catAx>
      <c:valAx>
        <c:axId val="47544976"/>
        <c:scaling>
          <c:orientation val="minMax"/>
          <c:max val="78"/>
          <c:min val="58"/>
        </c:scaling>
        <c:delete val="0"/>
        <c:axPos val="r"/>
        <c:numFmt formatCode="0" sourceLinked="0"/>
        <c:majorTickMark val="out"/>
        <c:minorTickMark val="none"/>
        <c:tickLblPos val="nextTo"/>
        <c:spPr>
          <a:ln w="9525">
            <a:solidFill>
              <a:srgbClr val="868686"/>
            </a:solidFill>
            <a:prstDash val="solid"/>
          </a:ln>
        </c:spPr>
        <c:txPr>
          <a:bodyPr rot="0" vert="horz"/>
          <a:lstStyle/>
          <a:p>
            <a:pPr>
              <a:defRPr sz="1200" b="0" i="0" u="none" strike="noStrike" baseline="0">
                <a:solidFill>
                  <a:schemeClr val="accent3"/>
                </a:solidFill>
                <a:latin typeface="Arial" charset="0"/>
                <a:ea typeface="Arial" charset="0"/>
                <a:cs typeface="Arial" charset="0"/>
              </a:defRPr>
            </a:pPr>
            <a:endParaRPr lang="en-US"/>
          </a:p>
        </c:txPr>
        <c:crossAx val="47540816"/>
        <c:crosses val="max"/>
        <c:crossBetween val="between"/>
        <c:majorUnit val="2"/>
      </c:valAx>
      <c:spPr>
        <a:noFill/>
        <a:ln w="0">
          <a:noFill/>
          <a:prstDash val="solid"/>
        </a:ln>
      </c:spPr>
    </c:plotArea>
    <c:legend>
      <c:legendPos val="t"/>
      <c:layout>
        <c:manualLayout>
          <c:xMode val="edge"/>
          <c:yMode val="edge"/>
          <c:x val="0.40818369270892702"/>
          <c:y val="5.0489327442549511E-2"/>
          <c:w val="0.45845541262994"/>
          <c:h val="0.10932720586193047"/>
        </c:manualLayout>
      </c:layout>
      <c:overlay val="0"/>
      <c:spPr>
        <a:noFill/>
        <a:ln w="2978">
          <a:noFill/>
          <a:prstDash val="solid"/>
        </a:ln>
      </c:spPr>
      <c:txPr>
        <a:bodyPr/>
        <a:lstStyle/>
        <a:p>
          <a:pPr>
            <a:defRPr sz="1200" b="0" i="0" u="none" strike="noStrike" baseline="0">
              <a:solidFill>
                <a:srgbClr val="000000"/>
              </a:solidFill>
              <a:latin typeface="Arial" charset="0"/>
              <a:ea typeface="Arial" charset="0"/>
              <a:cs typeface="Arial" charset="0"/>
            </a:defRPr>
          </a:pPr>
          <a:endParaRPr lang="en-US"/>
        </a:p>
      </c:txPr>
    </c:legend>
    <c:plotVisOnly val="1"/>
    <c:dispBlanksAs val="gap"/>
    <c:showDLblsOverMax val="0"/>
  </c:chart>
  <c:spPr>
    <a:noFill/>
    <a:ln>
      <a:noFill/>
    </a:ln>
  </c:spPr>
  <c:txPr>
    <a:bodyPr/>
    <a:lstStyle/>
    <a:p>
      <a:pPr>
        <a:defRPr sz="1126" b="1"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44732529930761E-2"/>
          <c:y val="2.031031947120757E-2"/>
          <c:w val="0.91941735270816205"/>
          <c:h val="0.86734061468123003"/>
        </c:manualLayout>
      </c:layout>
      <c:barChart>
        <c:barDir val="col"/>
        <c:grouping val="clustered"/>
        <c:varyColors val="0"/>
        <c:ser>
          <c:idx val="0"/>
          <c:order val="0"/>
          <c:tx>
            <c:strRef>
              <c:f>Sheet1!$B$1</c:f>
              <c:strCache>
                <c:ptCount val="1"/>
                <c:pt idx="0">
                  <c:v>net income after taxes</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Sheet1!$B$2:$B$12</c:f>
              <c:numCache>
                <c:formatCode>"$"#,##0.0</c:formatCode>
                <c:ptCount val="11"/>
                <c:pt idx="0">
                  <c:v>36.6</c:v>
                </c:pt>
                <c:pt idx="1">
                  <c:v>15.6</c:v>
                </c:pt>
                <c:pt idx="2">
                  <c:v>6.6</c:v>
                </c:pt>
                <c:pt idx="3">
                  <c:v>18.600000000000001</c:v>
                </c:pt>
                <c:pt idx="4">
                  <c:v>5.2</c:v>
                </c:pt>
                <c:pt idx="5">
                  <c:v>17.600000000000001</c:v>
                </c:pt>
                <c:pt idx="6">
                  <c:v>25.2</c:v>
                </c:pt>
                <c:pt idx="7">
                  <c:v>26.8</c:v>
                </c:pt>
                <c:pt idx="8">
                  <c:v>31.9</c:v>
                </c:pt>
                <c:pt idx="9">
                  <c:v>22</c:v>
                </c:pt>
                <c:pt idx="10">
                  <c:v>15.5</c:v>
                </c:pt>
              </c:numCache>
            </c:numRef>
          </c:val>
          <c:extLst>
            <c:ext xmlns:c16="http://schemas.microsoft.com/office/drawing/2014/chart" uri="{C3380CC4-5D6E-409C-BE32-E72D297353CC}">
              <c16:uniqueId val="{00000004-AC74-493F-90D3-7BC3CBDAB987}"/>
            </c:ext>
          </c:extLst>
        </c:ser>
        <c:dLbls>
          <c:dLblPos val="ctr"/>
          <c:showLegendKey val="0"/>
          <c:showVal val="1"/>
          <c:showCatName val="0"/>
          <c:showSerName val="0"/>
          <c:showPercent val="0"/>
          <c:showBubbleSize val="0"/>
        </c:dLbls>
        <c:gapWidth val="50"/>
        <c:axId val="46568112"/>
        <c:axId val="46572208"/>
      </c:barChart>
      <c:catAx>
        <c:axId val="46568112"/>
        <c:scaling>
          <c:orientation val="minMax"/>
        </c:scaling>
        <c:delete val="0"/>
        <c:axPos val="b"/>
        <c:numFmt formatCode="General" sourceLinked="0"/>
        <c:majorTickMark val="out"/>
        <c:minorTickMark val="none"/>
        <c:tickLblPos val="low"/>
        <c:txPr>
          <a:bodyPr/>
          <a:lstStyle/>
          <a:p>
            <a:pPr>
              <a:defRPr sz="1200"/>
            </a:pPr>
            <a:endParaRPr lang="en-US"/>
          </a:p>
        </c:txPr>
        <c:crossAx val="46572208"/>
        <c:crosses val="autoZero"/>
        <c:auto val="1"/>
        <c:lblAlgn val="ctr"/>
        <c:lblOffset val="100"/>
        <c:noMultiLvlLbl val="0"/>
      </c:catAx>
      <c:valAx>
        <c:axId val="46572208"/>
        <c:scaling>
          <c:orientation val="minMax"/>
          <c:max val="40"/>
          <c:min val="0"/>
        </c:scaling>
        <c:delete val="0"/>
        <c:axPos val="l"/>
        <c:majorGridlines>
          <c:spPr>
            <a:ln>
              <a:noFill/>
            </a:ln>
          </c:spPr>
        </c:majorGridlines>
        <c:numFmt formatCode="&quot;$&quot;#,##0" sourceLinked="0"/>
        <c:majorTickMark val="out"/>
        <c:minorTickMark val="none"/>
        <c:tickLblPos val="nextTo"/>
        <c:txPr>
          <a:bodyPr/>
          <a:lstStyle/>
          <a:p>
            <a:pPr>
              <a:defRPr sz="1200"/>
            </a:pPr>
            <a:endParaRPr lang="en-US"/>
          </a:p>
        </c:txPr>
        <c:crossAx val="46568112"/>
        <c:crosses val="autoZero"/>
        <c:crossBetween val="between"/>
        <c:majorUnit val="5"/>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3974"/>
          <c:y val="2.7693622521807366E-2"/>
          <c:w val="0.88660798149489495"/>
          <c:h val="0.86734061468123003"/>
        </c:manualLayout>
      </c:layout>
      <c:barChart>
        <c:barDir val="col"/>
        <c:grouping val="stacked"/>
        <c:varyColors val="0"/>
        <c:ser>
          <c:idx val="0"/>
          <c:order val="0"/>
          <c:tx>
            <c:strRef>
              <c:f>Sheet1!$B$1</c:f>
              <c:strCache>
                <c:ptCount val="1"/>
                <c:pt idx="0">
                  <c:v>Net investment gains</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Sheet1!$B$2:$B$11</c:f>
              <c:numCache>
                <c:formatCode>"$"#,##0.0</c:formatCode>
                <c:ptCount val="10"/>
                <c:pt idx="0">
                  <c:v>27.8</c:v>
                </c:pt>
                <c:pt idx="1">
                  <c:v>14.1</c:v>
                </c:pt>
                <c:pt idx="2">
                  <c:v>25.8</c:v>
                </c:pt>
                <c:pt idx="3">
                  <c:v>28.4</c:v>
                </c:pt>
                <c:pt idx="4">
                  <c:v>25.4</c:v>
                </c:pt>
                <c:pt idx="5">
                  <c:v>27.1</c:v>
                </c:pt>
                <c:pt idx="6">
                  <c:v>30.2</c:v>
                </c:pt>
                <c:pt idx="7">
                  <c:v>31.6</c:v>
                </c:pt>
                <c:pt idx="8">
                  <c:v>26.6</c:v>
                </c:pt>
                <c:pt idx="9">
                  <c:v>27.1</c:v>
                </c:pt>
              </c:numCache>
            </c:numRef>
          </c:val>
          <c:extLst>
            <c:ext xmlns:c16="http://schemas.microsoft.com/office/drawing/2014/chart" uri="{C3380CC4-5D6E-409C-BE32-E72D297353CC}">
              <c16:uniqueId val="{00000004-AC74-493F-90D3-7BC3CBDAB987}"/>
            </c:ext>
          </c:extLst>
        </c:ser>
        <c:ser>
          <c:idx val="1"/>
          <c:order val="1"/>
          <c:tx>
            <c:strRef>
              <c:f>Sheet1!$C$1</c:f>
              <c:strCache>
                <c:ptCount val="1"/>
                <c:pt idx="0">
                  <c:v>Underwriting gains/losses</c:v>
                </c:pt>
              </c:strCache>
            </c:strRef>
          </c:tx>
          <c:spPr>
            <a:solidFill>
              <a:schemeClr val="accent3"/>
            </a:solidFill>
          </c:spPr>
          <c:invertIfNegative val="0"/>
          <c:dLbls>
            <c:dLbl>
              <c:idx val="1"/>
              <c:layout>
                <c:manualLayout>
                  <c:x val="0"/>
                  <c:y val="1.44104056290903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2B0-4EEE-9ABB-6A6835557CEB}"/>
                </c:ext>
              </c:extLst>
            </c:dLbl>
            <c:dLbl>
              <c:idx val="5"/>
              <c:layout>
                <c:manualLayout>
                  <c:x val="-1.088019082940581E-16"/>
                  <c:y val="5.7641622516360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2B0-4EEE-9ABB-6A6835557CEB}"/>
                </c:ext>
              </c:extLst>
            </c:dLbl>
            <c:dLbl>
              <c:idx val="6"/>
              <c:layout>
                <c:manualLayout>
                  <c:x val="-2.967359050445104E-3"/>
                  <c:y val="1.4410519096851088E-2"/>
                </c:manualLayout>
              </c:layout>
              <c:spPr>
                <a:noFill/>
                <a:ln>
                  <a:noFill/>
                </a:ln>
                <a:effectLst/>
              </c:spPr>
              <c:txPr>
                <a:bodyPr wrap="square" lIns="38100" tIns="19050" rIns="38100" bIns="19050" anchor="ctr">
                  <a:noAutofit/>
                </a:bodyPr>
                <a:lstStyle/>
                <a:p>
                  <a:pPr>
                    <a:defRPr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3560830860534125E-2"/>
                      <c:h val="4.2669324535497023E-2"/>
                    </c:manualLayout>
                  </c15:layout>
                </c:ext>
                <c:ext xmlns:c16="http://schemas.microsoft.com/office/drawing/2014/chart" uri="{C3380CC4-5D6E-409C-BE32-E72D297353CC}">
                  <c16:uniqueId val="{0000000E-A2B0-4EEE-9ABB-6A6835557CEB}"/>
                </c:ext>
              </c:extLst>
            </c:dLbl>
            <c:dLbl>
              <c:idx val="8"/>
              <c:layout>
                <c:manualLayout>
                  <c:x val="-1.088019082940581E-16"/>
                  <c:y val="1.44104056290902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2B0-4EEE-9ABB-6A6835557CEB}"/>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Sheet1!$C$2:$C$11</c:f>
              <c:numCache>
                <c:formatCode>"$"#,##0.0</c:formatCode>
                <c:ptCount val="10"/>
                <c:pt idx="0">
                  <c:v>-6.3</c:v>
                </c:pt>
                <c:pt idx="1">
                  <c:v>-2.5</c:v>
                </c:pt>
                <c:pt idx="2">
                  <c:v>-5.7</c:v>
                </c:pt>
                <c:pt idx="3">
                  <c:v>-26.1</c:v>
                </c:pt>
                <c:pt idx="4">
                  <c:v>-7.5</c:v>
                </c:pt>
                <c:pt idx="5">
                  <c:v>2.4</c:v>
                </c:pt>
                <c:pt idx="6">
                  <c:v>0.3</c:v>
                </c:pt>
                <c:pt idx="7">
                  <c:v>3.5</c:v>
                </c:pt>
                <c:pt idx="8">
                  <c:v>-1.5</c:v>
                </c:pt>
                <c:pt idx="9">
                  <c:v>-4.5</c:v>
                </c:pt>
              </c:numCache>
            </c:numRef>
          </c:val>
          <c:extLst>
            <c:ext xmlns:c16="http://schemas.microsoft.com/office/drawing/2014/chart" uri="{C3380CC4-5D6E-409C-BE32-E72D297353CC}">
              <c16:uniqueId val="{00000000-E921-4C7B-8141-4F9BA410D64F}"/>
            </c:ext>
          </c:extLst>
        </c:ser>
        <c:dLbls>
          <c:dLblPos val="ctr"/>
          <c:showLegendKey val="0"/>
          <c:showVal val="1"/>
          <c:showCatName val="0"/>
          <c:showSerName val="0"/>
          <c:showPercent val="0"/>
          <c:showBubbleSize val="0"/>
        </c:dLbls>
        <c:gapWidth val="50"/>
        <c:overlap val="10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50"/>
          <c:min val="-30"/>
        </c:scaling>
        <c:delete val="0"/>
        <c:axPos val="l"/>
        <c:numFmt formatCode="&quot;$&quot;#,##0" sourceLinked="0"/>
        <c:majorTickMark val="out"/>
        <c:minorTickMark val="none"/>
        <c:tickLblPos val="nextTo"/>
        <c:txPr>
          <a:bodyPr/>
          <a:lstStyle/>
          <a:p>
            <a:pPr>
              <a:defRPr sz="1200"/>
            </a:pPr>
            <a:endParaRPr lang="en-US"/>
          </a:p>
        </c:txPr>
        <c:crossAx val="1306718992"/>
        <c:crosses val="autoZero"/>
        <c:crossBetween val="between"/>
        <c:majorUnit val="10"/>
        <c:minorUnit val="0.01"/>
      </c:valAx>
    </c:plotArea>
    <c:legend>
      <c:legendPos val="t"/>
      <c:overlay val="0"/>
      <c:txPr>
        <a:bodyPr/>
        <a:lstStyle/>
        <a:p>
          <a:pPr>
            <a:defRPr sz="12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4"/>
          <c:y val="2.76936225218074E-2"/>
          <c:w val="0.88660798149489495"/>
          <c:h val="0.841660885323816"/>
        </c:manualLayout>
      </c:layout>
      <c:barChart>
        <c:barDir val="col"/>
        <c:grouping val="stacked"/>
        <c:varyColors val="0"/>
        <c:ser>
          <c:idx val="0"/>
          <c:order val="0"/>
          <c:tx>
            <c:strRef>
              <c:f>Sheet1!$B$1</c:f>
              <c:strCache>
                <c:ptCount val="1"/>
                <c:pt idx="0">
                  <c:v>Net investment income</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Sheet1!$B$2:$B$11</c:f>
              <c:numCache>
                <c:formatCode>"$"#,##0.0</c:formatCode>
                <c:ptCount val="10"/>
                <c:pt idx="0">
                  <c:v>29</c:v>
                </c:pt>
                <c:pt idx="1">
                  <c:v>26.9</c:v>
                </c:pt>
                <c:pt idx="2">
                  <c:v>23.6</c:v>
                </c:pt>
                <c:pt idx="3">
                  <c:v>24.8</c:v>
                </c:pt>
                <c:pt idx="4">
                  <c:v>23.7</c:v>
                </c:pt>
                <c:pt idx="5">
                  <c:v>23.2</c:v>
                </c:pt>
                <c:pt idx="6">
                  <c:v>23</c:v>
                </c:pt>
                <c:pt idx="7">
                  <c:v>23.4</c:v>
                </c:pt>
                <c:pt idx="8">
                  <c:v>22.2</c:v>
                </c:pt>
                <c:pt idx="9">
                  <c:v>23.5</c:v>
                </c:pt>
              </c:numCache>
            </c:numRef>
          </c:val>
          <c:extLst>
            <c:ext xmlns:c16="http://schemas.microsoft.com/office/drawing/2014/chart" uri="{C3380CC4-5D6E-409C-BE32-E72D297353CC}">
              <c16:uniqueId val="{00000004-AC74-493F-90D3-7BC3CBDAB987}"/>
            </c:ext>
          </c:extLst>
        </c:ser>
        <c:ser>
          <c:idx val="1"/>
          <c:order val="1"/>
          <c:tx>
            <c:strRef>
              <c:f>Sheet1!$C$1</c:f>
              <c:strCache>
                <c:ptCount val="1"/>
                <c:pt idx="0">
                  <c:v>Realized capital gains/losses</c:v>
                </c:pt>
              </c:strCache>
            </c:strRef>
          </c:tx>
          <c:spPr>
            <a:solidFill>
              <a:schemeClr val="accent3"/>
            </a:solidFill>
          </c:spPr>
          <c:invertIfNegative val="0"/>
          <c:dLbls>
            <c:dLbl>
              <c:idx val="0"/>
              <c:layout>
                <c:manualLayout>
                  <c:x val="-3.0059160925741822E-3"/>
                  <c:y val="9.36983321942808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BCD-48A9-8AB8-A39580281C79}"/>
                </c:ext>
              </c:extLst>
            </c:dLbl>
            <c:dLbl>
              <c:idx val="1"/>
              <c:layout>
                <c:manualLayout>
                  <c:x val="-2.7200477073514499E-17"/>
                  <c:y val="5.76416225163620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897-41A0-9C70-251F72B28E40}"/>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08</c:v>
                </c:pt>
                <c:pt idx="1">
                  <c:v>09</c:v>
                </c:pt>
                <c:pt idx="2">
                  <c:v>10</c:v>
                </c:pt>
                <c:pt idx="3">
                  <c:v>11</c:v>
                </c:pt>
                <c:pt idx="4">
                  <c:v>12</c:v>
                </c:pt>
                <c:pt idx="5">
                  <c:v>13</c:v>
                </c:pt>
                <c:pt idx="6">
                  <c:v>14</c:v>
                </c:pt>
                <c:pt idx="7">
                  <c:v>15</c:v>
                </c:pt>
                <c:pt idx="8">
                  <c:v>16</c:v>
                </c:pt>
                <c:pt idx="9">
                  <c:v>17</c:v>
                </c:pt>
              </c:strCache>
            </c:strRef>
          </c:cat>
          <c:val>
            <c:numRef>
              <c:f>Sheet1!$C$2:$C$11</c:f>
              <c:numCache>
                <c:formatCode>"$"#,##0.0</c:formatCode>
                <c:ptCount val="10"/>
                <c:pt idx="0">
                  <c:v>-1.2</c:v>
                </c:pt>
                <c:pt idx="1">
                  <c:v>-12.8</c:v>
                </c:pt>
                <c:pt idx="2">
                  <c:v>2.2000000000000002</c:v>
                </c:pt>
                <c:pt idx="3">
                  <c:v>3.9</c:v>
                </c:pt>
                <c:pt idx="4">
                  <c:v>1.7</c:v>
                </c:pt>
                <c:pt idx="5">
                  <c:v>3.9</c:v>
                </c:pt>
                <c:pt idx="6">
                  <c:v>7.2</c:v>
                </c:pt>
                <c:pt idx="7">
                  <c:v>8.1999999999999993</c:v>
                </c:pt>
                <c:pt idx="8">
                  <c:v>4.4000000000000004</c:v>
                </c:pt>
                <c:pt idx="9">
                  <c:v>3.6</c:v>
                </c:pt>
              </c:numCache>
            </c:numRef>
          </c:val>
          <c:extLst>
            <c:ext xmlns:c16="http://schemas.microsoft.com/office/drawing/2014/chart" uri="{C3380CC4-5D6E-409C-BE32-E72D297353CC}">
              <c16:uniqueId val="{00000000-E921-4C7B-8141-4F9BA410D64F}"/>
            </c:ext>
          </c:extLst>
        </c:ser>
        <c:dLbls>
          <c:dLblPos val="ctr"/>
          <c:showLegendKey val="0"/>
          <c:showVal val="1"/>
          <c:showCatName val="0"/>
          <c:showSerName val="0"/>
          <c:showPercent val="0"/>
          <c:showBubbleSize val="0"/>
        </c:dLbls>
        <c:gapWidth val="50"/>
        <c:overlap val="100"/>
        <c:axId val="12238704"/>
        <c:axId val="12233440"/>
      </c:barChart>
      <c:catAx>
        <c:axId val="12238704"/>
        <c:scaling>
          <c:orientation val="minMax"/>
        </c:scaling>
        <c:delete val="0"/>
        <c:axPos val="b"/>
        <c:numFmt formatCode="General" sourceLinked="0"/>
        <c:majorTickMark val="out"/>
        <c:minorTickMark val="none"/>
        <c:tickLblPos val="low"/>
        <c:crossAx val="12233440"/>
        <c:crosses val="autoZero"/>
        <c:auto val="1"/>
        <c:lblAlgn val="ctr"/>
        <c:lblOffset val="100"/>
        <c:noMultiLvlLbl val="0"/>
      </c:catAx>
      <c:valAx>
        <c:axId val="12233440"/>
        <c:scaling>
          <c:orientation val="minMax"/>
          <c:max val="40"/>
          <c:min val="-20"/>
        </c:scaling>
        <c:delete val="0"/>
        <c:axPos val="l"/>
        <c:majorGridlines>
          <c:spPr>
            <a:ln>
              <a:noFill/>
            </a:ln>
          </c:spPr>
        </c:majorGridlines>
        <c:numFmt formatCode="&quot;$&quot;#,##0" sourceLinked="0"/>
        <c:majorTickMark val="out"/>
        <c:minorTickMark val="none"/>
        <c:tickLblPos val="nextTo"/>
        <c:txPr>
          <a:bodyPr/>
          <a:lstStyle/>
          <a:p>
            <a:pPr>
              <a:defRPr sz="1200"/>
            </a:pPr>
            <a:endParaRPr lang="en-US"/>
          </a:p>
        </c:txPr>
        <c:crossAx val="12238704"/>
        <c:crosses val="autoZero"/>
        <c:crossBetween val="between"/>
        <c:majorUnit val="10"/>
        <c:minorUnit val="0.01"/>
      </c:valAx>
    </c:plotArea>
    <c:legend>
      <c:legendPos val="t"/>
      <c:layout>
        <c:manualLayout>
          <c:xMode val="edge"/>
          <c:yMode val="edge"/>
          <c:x val="0.188176125610411"/>
          <c:y val="0"/>
          <c:w val="0.62364763195401796"/>
          <c:h val="7.3345873990252899E-2"/>
        </c:manualLayout>
      </c:layout>
      <c:overlay val="0"/>
      <c:txPr>
        <a:bodyPr/>
        <a:lstStyle/>
        <a:p>
          <a:pPr>
            <a:defRPr sz="12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13370469959"/>
          <c:y val="4.4510385756676603E-2"/>
          <c:w val="0.88745315633483102"/>
          <c:h val="0.81602373887240298"/>
        </c:manualLayout>
      </c:layout>
      <c:barChart>
        <c:barDir val="col"/>
        <c:grouping val="clustered"/>
        <c:varyColors val="0"/>
        <c:ser>
          <c:idx val="1"/>
          <c:order val="1"/>
          <c:tx>
            <c:strRef>
              <c:f>Sheet1!$C$1</c:f>
              <c:strCache>
                <c:ptCount val="1"/>
                <c:pt idx="0">
                  <c:v>Recession</c:v>
                </c:pt>
              </c:strCache>
            </c:strRef>
          </c:tx>
          <c:spPr>
            <a:solidFill>
              <a:schemeClr val="accent5">
                <a:lumMod val="60000"/>
                <a:lumOff val="40000"/>
              </a:schemeClr>
            </a:solidFill>
            <a:ln w="21821">
              <a:noFill/>
            </a:ln>
          </c:spPr>
          <c:invertIfNegative val="0"/>
          <c:cat>
            <c:strRef>
              <c:f>Sheet1!$A$2:$A$44</c:f>
              <c:strCache>
                <c:ptCount val="43"/>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c:v>
                </c:pt>
              </c:strCache>
            </c:strRef>
          </c:cat>
          <c:val>
            <c:numRef>
              <c:f>Sheet1!$C$2:$C$44</c:f>
              <c:numCache>
                <c:formatCode>0</c:formatCode>
                <c:ptCount val="43"/>
                <c:pt idx="0">
                  <c:v>0</c:v>
                </c:pt>
                <c:pt idx="1">
                  <c:v>0</c:v>
                </c:pt>
                <c:pt idx="2">
                  <c:v>0</c:v>
                </c:pt>
                <c:pt idx="3">
                  <c:v>0</c:v>
                </c:pt>
                <c:pt idx="4">
                  <c:v>1</c:v>
                </c:pt>
                <c:pt idx="5">
                  <c:v>1</c:v>
                </c:pt>
                <c:pt idx="6">
                  <c:v>1</c:v>
                </c:pt>
                <c:pt idx="7">
                  <c:v>1</c:v>
                </c:pt>
                <c:pt idx="8">
                  <c:v>1</c:v>
                </c:pt>
                <c:pt idx="9">
                  <c:v>1</c:v>
                </c:pt>
                <c:pt idx="10">
                  <c:v>0</c:v>
                </c:pt>
                <c:pt idx="11">
                  <c:v>0</c:v>
                </c:pt>
                <c:pt idx="12">
                  <c:v>0</c:v>
                </c:pt>
                <c:pt idx="13">
                  <c:v>0</c:v>
                </c:pt>
                <c:pt idx="14">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numCache>
            </c:numRef>
          </c:val>
          <c:extLst>
            <c:ext xmlns:c16="http://schemas.microsoft.com/office/drawing/2014/chart" uri="{C3380CC4-5D6E-409C-BE32-E72D297353CC}">
              <c16:uniqueId val="{00000000-2010-4C08-8081-C1915DCDAD52}"/>
            </c:ext>
          </c:extLst>
        </c:ser>
        <c:dLbls>
          <c:showLegendKey val="0"/>
          <c:showVal val="0"/>
          <c:showCatName val="0"/>
          <c:showSerName val="0"/>
          <c:showPercent val="0"/>
          <c:showBubbleSize val="0"/>
        </c:dLbls>
        <c:gapWidth val="0"/>
        <c:axId val="-285275600"/>
        <c:axId val="43896800"/>
      </c:barChart>
      <c:lineChart>
        <c:grouping val="standard"/>
        <c:varyColors val="0"/>
        <c:ser>
          <c:idx val="0"/>
          <c:order val="0"/>
          <c:tx>
            <c:strRef>
              <c:f>Sheet1!$B$1</c:f>
              <c:strCache>
                <c:ptCount val="1"/>
                <c:pt idx="0">
                  <c:v>Yield</c:v>
                </c:pt>
              </c:strCache>
            </c:strRef>
          </c:tx>
          <c:spPr>
            <a:ln w="32732">
              <a:solidFill>
                <a:schemeClr val="accent1"/>
              </a:solidFill>
              <a:prstDash val="solid"/>
            </a:ln>
          </c:spPr>
          <c:marker>
            <c:symbol val="none"/>
          </c:marker>
          <c:cat>
            <c:strRef>
              <c:f>Sheet1!$A$2:$A$44</c:f>
              <c:strCache>
                <c:ptCount val="43"/>
                <c:pt idx="0">
                  <c:v>07:Q1</c:v>
                </c:pt>
                <c:pt idx="1">
                  <c:v>07:Q2</c:v>
                </c:pt>
                <c:pt idx="2">
                  <c:v>07:Q3</c:v>
                </c:pt>
                <c:pt idx="3">
                  <c:v>07:Q4</c:v>
                </c:pt>
                <c:pt idx="4">
                  <c:v>08:Q1</c:v>
                </c:pt>
                <c:pt idx="5">
                  <c:v>08:Q2</c:v>
                </c:pt>
                <c:pt idx="6">
                  <c:v>08:Q3</c:v>
                </c:pt>
                <c:pt idx="7">
                  <c:v>08:Q4</c:v>
                </c:pt>
                <c:pt idx="8">
                  <c:v>09:Q1</c:v>
                </c:pt>
                <c:pt idx="9">
                  <c:v>09:Q2</c:v>
                </c:pt>
                <c:pt idx="10">
                  <c:v>09:Q3</c:v>
                </c:pt>
                <c:pt idx="11">
                  <c:v>09:Q4</c:v>
                </c:pt>
                <c:pt idx="12">
                  <c:v>10:Q1</c:v>
                </c:pt>
                <c:pt idx="13">
                  <c:v>10:Q2</c:v>
                </c:pt>
                <c:pt idx="14">
                  <c:v>10:Q3</c:v>
                </c:pt>
                <c:pt idx="15">
                  <c:v>10:Q4</c:v>
                </c:pt>
                <c:pt idx="16">
                  <c:v>11:Q1</c:v>
                </c:pt>
                <c:pt idx="17">
                  <c:v>11:Q2</c:v>
                </c:pt>
                <c:pt idx="18">
                  <c:v>11:Q3</c:v>
                </c:pt>
                <c:pt idx="19">
                  <c:v>11:Q4</c:v>
                </c:pt>
                <c:pt idx="20">
                  <c:v>12:Q1</c:v>
                </c:pt>
                <c:pt idx="21">
                  <c:v>12:Q2</c:v>
                </c:pt>
                <c:pt idx="22">
                  <c:v>12:Q3</c:v>
                </c:pt>
                <c:pt idx="23">
                  <c:v>12:Q4</c:v>
                </c:pt>
                <c:pt idx="24">
                  <c:v>13:Q1</c:v>
                </c:pt>
                <c:pt idx="25">
                  <c:v>13:Q2</c:v>
                </c:pt>
                <c:pt idx="26">
                  <c:v>13:Q3</c:v>
                </c:pt>
                <c:pt idx="27">
                  <c:v>13:Q4</c:v>
                </c:pt>
                <c:pt idx="28">
                  <c:v>14:Q1</c:v>
                </c:pt>
                <c:pt idx="29">
                  <c:v>14:Q2</c:v>
                </c:pt>
                <c:pt idx="30">
                  <c:v>14:Q3</c:v>
                </c:pt>
                <c:pt idx="31">
                  <c:v>14:Q4</c:v>
                </c:pt>
                <c:pt idx="32">
                  <c:v>15:Q1</c:v>
                </c:pt>
                <c:pt idx="33">
                  <c:v>15:Q2</c:v>
                </c:pt>
                <c:pt idx="34">
                  <c:v>15:Q3</c:v>
                </c:pt>
                <c:pt idx="35">
                  <c:v>15:Q4</c:v>
                </c:pt>
                <c:pt idx="36">
                  <c:v>16:Q1</c:v>
                </c:pt>
                <c:pt idx="37">
                  <c:v>16:Q2</c:v>
                </c:pt>
                <c:pt idx="38">
                  <c:v>16:Q3</c:v>
                </c:pt>
                <c:pt idx="39">
                  <c:v>16:Q4</c:v>
                </c:pt>
                <c:pt idx="40">
                  <c:v>17:Q1</c:v>
                </c:pt>
                <c:pt idx="41">
                  <c:v>17:Q2</c:v>
                </c:pt>
                <c:pt idx="42">
                  <c:v>17:Q3</c:v>
                </c:pt>
              </c:strCache>
            </c:strRef>
          </c:cat>
          <c:val>
            <c:numRef>
              <c:f>Sheet1!$B$2:$B$44</c:f>
              <c:numCache>
                <c:formatCode>0.00%</c:formatCode>
                <c:ptCount val="43"/>
                <c:pt idx="0">
                  <c:v>5.3600000000000002E-2</c:v>
                </c:pt>
                <c:pt idx="1">
                  <c:v>5.5800000000000002E-2</c:v>
                </c:pt>
                <c:pt idx="2">
                  <c:v>5.7500000000000002E-2</c:v>
                </c:pt>
                <c:pt idx="3">
                  <c:v>5.5300000000000002E-2</c:v>
                </c:pt>
                <c:pt idx="4">
                  <c:v>5.4600000000000003E-2</c:v>
                </c:pt>
                <c:pt idx="5">
                  <c:v>5.6000000000000001E-2</c:v>
                </c:pt>
                <c:pt idx="6">
                  <c:v>5.6500000000000002E-2</c:v>
                </c:pt>
                <c:pt idx="7">
                  <c:v>5.8200000000000002E-2</c:v>
                </c:pt>
                <c:pt idx="8">
                  <c:v>5.2699999999999997E-2</c:v>
                </c:pt>
                <c:pt idx="9">
                  <c:v>5.5100000000000003E-2</c:v>
                </c:pt>
                <c:pt idx="10">
                  <c:v>5.2699999999999997E-2</c:v>
                </c:pt>
                <c:pt idx="11">
                  <c:v>5.1999999999999998E-2</c:v>
                </c:pt>
                <c:pt idx="12">
                  <c:v>5.2900000000000003E-2</c:v>
                </c:pt>
                <c:pt idx="13">
                  <c:v>5.04E-2</c:v>
                </c:pt>
                <c:pt idx="14">
                  <c:v>4.58E-2</c:v>
                </c:pt>
                <c:pt idx="15">
                  <c:v>4.8599999999999997E-2</c:v>
                </c:pt>
                <c:pt idx="16">
                  <c:v>5.1299999999999998E-2</c:v>
                </c:pt>
                <c:pt idx="17">
                  <c:v>5.04E-2</c:v>
                </c:pt>
                <c:pt idx="18">
                  <c:v>4.4600000000000001E-2</c:v>
                </c:pt>
                <c:pt idx="19">
                  <c:v>3.9300000000000002E-2</c:v>
                </c:pt>
                <c:pt idx="20">
                  <c:v>3.9E-2</c:v>
                </c:pt>
                <c:pt idx="21">
                  <c:v>3.7999999999999999E-2</c:v>
                </c:pt>
                <c:pt idx="22">
                  <c:v>3.4599999999999999E-2</c:v>
                </c:pt>
                <c:pt idx="23">
                  <c:v>3.5400000000000001E-2</c:v>
                </c:pt>
                <c:pt idx="24">
                  <c:v>3.8800000000000001E-2</c:v>
                </c:pt>
                <c:pt idx="25">
                  <c:v>3.9600000000000003E-2</c:v>
                </c:pt>
                <c:pt idx="26">
                  <c:v>4.5100000000000001E-2</c:v>
                </c:pt>
                <c:pt idx="27">
                  <c:v>4.5900000000000003E-2</c:v>
                </c:pt>
                <c:pt idx="28">
                  <c:v>4.4400000000000002E-2</c:v>
                </c:pt>
                <c:pt idx="29">
                  <c:v>4.2200000000000001E-2</c:v>
                </c:pt>
                <c:pt idx="30">
                  <c:v>4.1200000000000001E-2</c:v>
                </c:pt>
                <c:pt idx="31">
                  <c:v>3.8800000000000001E-2</c:v>
                </c:pt>
                <c:pt idx="32">
                  <c:v>3.5700000000000003E-2</c:v>
                </c:pt>
                <c:pt idx="33">
                  <c:v>3.9E-2</c:v>
                </c:pt>
                <c:pt idx="34">
                  <c:v>4.0899999999999999E-2</c:v>
                </c:pt>
                <c:pt idx="35">
                  <c:v>3.9899999999999998E-2</c:v>
                </c:pt>
                <c:pt idx="36">
                  <c:v>3.9300000000000002E-2</c:v>
                </c:pt>
                <c:pt idx="37">
                  <c:v>3.5900000000000001E-2</c:v>
                </c:pt>
                <c:pt idx="38">
                  <c:v>3.3399999999999999E-2</c:v>
                </c:pt>
                <c:pt idx="39">
                  <c:v>3.8100000000000002E-2</c:v>
                </c:pt>
                <c:pt idx="40">
                  <c:v>3.9600000000000003E-2</c:v>
                </c:pt>
                <c:pt idx="41">
                  <c:v>3.7999999999999999E-2</c:v>
                </c:pt>
                <c:pt idx="42">
                  <c:v>3.6499999999999998E-2</c:v>
                </c:pt>
              </c:numCache>
            </c:numRef>
          </c:val>
          <c:smooth val="0"/>
          <c:extLst>
            <c:ext xmlns:c16="http://schemas.microsoft.com/office/drawing/2014/chart" uri="{C3380CC4-5D6E-409C-BE32-E72D297353CC}">
              <c16:uniqueId val="{00000001-2010-4C08-8081-C1915DCDAD52}"/>
            </c:ext>
          </c:extLst>
        </c:ser>
        <c:dLbls>
          <c:showLegendKey val="0"/>
          <c:showVal val="0"/>
          <c:showCatName val="0"/>
          <c:showSerName val="0"/>
          <c:showPercent val="0"/>
          <c:showBubbleSize val="0"/>
        </c:dLbls>
        <c:marker val="1"/>
        <c:smooth val="0"/>
        <c:axId val="-252189808"/>
        <c:axId val="73585600"/>
      </c:lineChart>
      <c:catAx>
        <c:axId val="-252189808"/>
        <c:scaling>
          <c:orientation val="minMax"/>
        </c:scaling>
        <c:delete val="0"/>
        <c:axPos val="b"/>
        <c:numFmt formatCode="\'yy" sourceLinked="0"/>
        <c:majorTickMark val="out"/>
        <c:minorTickMark val="none"/>
        <c:tickLblPos val="low"/>
        <c:spPr>
          <a:ln w="9525">
            <a:solidFill>
              <a:srgbClr val="868686"/>
            </a:solidFill>
            <a:prstDash val="solid"/>
          </a:ln>
        </c:spPr>
        <c:txPr>
          <a:bodyPr rot="-5400000" vert="horz"/>
          <a:lstStyle/>
          <a:p>
            <a:pPr>
              <a:defRPr/>
            </a:pPr>
            <a:endParaRPr lang="en-US"/>
          </a:p>
        </c:txPr>
        <c:crossAx val="73585600"/>
        <c:crossesAt val="0.02"/>
        <c:auto val="1"/>
        <c:lblAlgn val="ctr"/>
        <c:lblOffset val="100"/>
        <c:tickLblSkip val="2"/>
        <c:tickMarkSkip val="1"/>
        <c:noMultiLvlLbl val="0"/>
      </c:catAx>
      <c:valAx>
        <c:axId val="73585600"/>
        <c:scaling>
          <c:orientation val="minMax"/>
          <c:max val="0.06"/>
          <c:min val="0.03"/>
        </c:scaling>
        <c:delete val="0"/>
        <c:axPos val="l"/>
        <c:majorGridlines>
          <c:spPr>
            <a:ln w="2728">
              <a:noFill/>
              <a:prstDash val="solid"/>
            </a:ln>
          </c:spPr>
        </c:majorGridlines>
        <c:title>
          <c:tx>
            <c:rich>
              <a:bodyPr/>
              <a:lstStyle/>
              <a:p>
                <a:pPr>
                  <a:defRPr b="1"/>
                </a:pPr>
                <a:r>
                  <a:rPr lang="en-US" b="1"/>
                  <a:t>Yield</a:t>
                </a:r>
              </a:p>
            </c:rich>
          </c:tx>
          <c:layout>
            <c:manualLayout>
              <c:xMode val="edge"/>
              <c:yMode val="edge"/>
              <c:x val="4.9679658062120697E-3"/>
              <c:y val="0.39684779961385003"/>
            </c:manualLayout>
          </c:layout>
          <c:overlay val="0"/>
        </c:title>
        <c:numFmt formatCode="0.00%" sourceLinked="0"/>
        <c:majorTickMark val="out"/>
        <c:minorTickMark val="none"/>
        <c:tickLblPos val="nextTo"/>
        <c:spPr>
          <a:ln w="9525">
            <a:solidFill>
              <a:srgbClr val="868686"/>
            </a:solidFill>
            <a:prstDash val="solid"/>
          </a:ln>
        </c:spPr>
        <c:txPr>
          <a:bodyPr rot="0" vert="horz"/>
          <a:lstStyle/>
          <a:p>
            <a:pPr>
              <a:defRPr/>
            </a:pPr>
            <a:endParaRPr lang="en-US"/>
          </a:p>
        </c:txPr>
        <c:crossAx val="-252189808"/>
        <c:crosses val="autoZero"/>
        <c:crossBetween val="between"/>
        <c:majorUnit val="2.5000000000000001E-3"/>
      </c:valAx>
      <c:catAx>
        <c:axId val="-285275600"/>
        <c:scaling>
          <c:orientation val="minMax"/>
        </c:scaling>
        <c:delete val="1"/>
        <c:axPos val="b"/>
        <c:numFmt formatCode="General" sourceLinked="1"/>
        <c:majorTickMark val="out"/>
        <c:minorTickMark val="none"/>
        <c:tickLblPos val="nextTo"/>
        <c:crossAx val="43896800"/>
        <c:crosses val="autoZero"/>
        <c:auto val="1"/>
        <c:lblAlgn val="ctr"/>
        <c:lblOffset val="100"/>
        <c:noMultiLvlLbl val="0"/>
      </c:catAx>
      <c:valAx>
        <c:axId val="43896800"/>
        <c:scaling>
          <c:orientation val="minMax"/>
          <c:max val="1"/>
          <c:min val="0"/>
        </c:scaling>
        <c:delete val="0"/>
        <c:axPos val="r"/>
        <c:numFmt formatCode="0" sourceLinked="1"/>
        <c:majorTickMark val="none"/>
        <c:minorTickMark val="none"/>
        <c:tickLblPos val="none"/>
        <c:spPr>
          <a:ln w="5455">
            <a:noFill/>
          </a:ln>
        </c:spPr>
        <c:crossAx val="-285275600"/>
        <c:crosses val="max"/>
        <c:crossBetween val="between"/>
        <c:majorUnit val="1"/>
      </c:valAx>
      <c:spPr>
        <a:solidFill>
          <a:srgbClr val="FFFFFF"/>
        </a:solidFill>
        <a:ln w="21821">
          <a:noFill/>
        </a:ln>
      </c:spPr>
    </c:plotArea>
    <c:plotVisOnly val="1"/>
    <c:dispBlanksAs val="gap"/>
    <c:showDLblsOverMax val="0"/>
  </c:chart>
  <c:spPr>
    <a:noFill/>
    <a:ln>
      <a:noFill/>
    </a:ln>
  </c:spPr>
  <c:txPr>
    <a:bodyPr/>
    <a:lstStyle/>
    <a:p>
      <a:pPr>
        <a:defRPr sz="12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0.93157</cdr:x>
      <cdr:y>0.38664</cdr:y>
    </cdr:from>
    <cdr:to>
      <cdr:x>1</cdr:x>
      <cdr:y>0.44574</cdr:y>
    </cdr:to>
    <cdr:sp macro="" textlink="">
      <cdr:nvSpPr>
        <cdr:cNvPr id="2" name="TextBox 1"/>
        <cdr:cNvSpPr txBox="1"/>
      </cdr:nvSpPr>
      <cdr:spPr>
        <a:xfrm xmlns:a="http://schemas.openxmlformats.org/drawingml/2006/main">
          <a:off x="7260348" y="1404484"/>
          <a:ext cx="533321" cy="214655"/>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sz="1200" b="1" i="0" dirty="0">
              <a:latin typeface="Arial" charset="0"/>
              <a:ea typeface="Arial" charset="0"/>
              <a:cs typeface="Arial" charset="0"/>
            </a:rPr>
            <a:t>4.9%</a:t>
          </a:r>
        </a:p>
      </cdr:txBody>
    </cdr:sp>
  </cdr:relSizeAnchor>
</c:userShapes>
</file>

<file path=ppt/drawings/drawing2.xml><?xml version="1.0" encoding="utf-8"?>
<c:userShapes xmlns:c="http://schemas.openxmlformats.org/drawingml/2006/chart">
  <cdr:relSizeAnchor xmlns:cdr="http://schemas.openxmlformats.org/drawingml/2006/chartDrawing">
    <cdr:from>
      <cdr:x>0.91179</cdr:x>
      <cdr:y>0.14231</cdr:y>
    </cdr:from>
    <cdr:to>
      <cdr:x>0.98876</cdr:x>
      <cdr:y>0.2051</cdr:y>
    </cdr:to>
    <cdr:sp macro="" textlink="">
      <cdr:nvSpPr>
        <cdr:cNvPr id="2" name="TextBox 1"/>
        <cdr:cNvSpPr txBox="1"/>
      </cdr:nvSpPr>
      <cdr:spPr>
        <a:xfrm xmlns:a="http://schemas.openxmlformats.org/drawingml/2006/main">
          <a:off x="7447250" y="508184"/>
          <a:ext cx="628669" cy="224221"/>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b="1" i="0" dirty="0">
              <a:latin typeface="Arial" charset="0"/>
              <a:ea typeface="Arial" charset="0"/>
              <a:cs typeface="Arial" charset="0"/>
            </a:rPr>
            <a:t>20,095</a:t>
          </a:r>
        </a:p>
      </cdr:txBody>
    </cdr:sp>
  </cdr:relSizeAnchor>
  <cdr:relSizeAnchor xmlns:cdr="http://schemas.openxmlformats.org/drawingml/2006/chartDrawing">
    <cdr:from>
      <cdr:x>0.06621</cdr:x>
      <cdr:y>0.07472</cdr:y>
    </cdr:from>
    <cdr:to>
      <cdr:x>0.15698</cdr:x>
      <cdr:y>0.15807</cdr:y>
    </cdr:to>
    <cdr:sp macro="" textlink="">
      <cdr:nvSpPr>
        <cdr:cNvPr id="3" name="TextBox 1"/>
        <cdr:cNvSpPr txBox="1"/>
      </cdr:nvSpPr>
      <cdr:spPr>
        <a:xfrm xmlns:a="http://schemas.openxmlformats.org/drawingml/2006/main">
          <a:off x="540785" y="266823"/>
          <a:ext cx="741369" cy="297639"/>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spcBef>
              <a:spcPts val="1200"/>
            </a:spcBef>
            <a:buClr>
              <a:srgbClr val="337DBE"/>
            </a:buClr>
            <a:buSzPct val="77000"/>
          </a:pPr>
          <a:r>
            <a:rPr lang="en-US" b="1" i="0" dirty="0">
              <a:latin typeface="Arial" charset="0"/>
              <a:ea typeface="Arial" charset="0"/>
              <a:cs typeface="Arial" charset="0"/>
            </a:rPr>
            <a:t>22,391</a:t>
          </a:r>
        </a:p>
      </cdr:txBody>
    </cdr:sp>
  </cdr:relSizeAnchor>
  <cdr:relSizeAnchor xmlns:cdr="http://schemas.openxmlformats.org/drawingml/2006/chartDrawing">
    <cdr:from>
      <cdr:x>0.29766</cdr:x>
      <cdr:y>0.21561</cdr:y>
    </cdr:from>
    <cdr:to>
      <cdr:x>0.37348</cdr:x>
      <cdr:y>0.29896</cdr:y>
    </cdr:to>
    <cdr:sp macro="" textlink="">
      <cdr:nvSpPr>
        <cdr:cNvPr id="4" name="TextBox 1"/>
        <cdr:cNvSpPr txBox="1"/>
      </cdr:nvSpPr>
      <cdr:spPr>
        <a:xfrm xmlns:a="http://schemas.openxmlformats.org/drawingml/2006/main">
          <a:off x="2431205" y="769936"/>
          <a:ext cx="619277" cy="29764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spcBef>
              <a:spcPts val="1200"/>
            </a:spcBef>
            <a:buClr>
              <a:srgbClr val="337DBE"/>
            </a:buClr>
            <a:buSzPct val="77000"/>
          </a:pPr>
          <a:r>
            <a:rPr lang="en-US" b="1" i="0" dirty="0">
              <a:latin typeface="Arial" charset="0"/>
              <a:ea typeface="Arial" charset="0"/>
              <a:cs typeface="Arial" charset="0"/>
            </a:rPr>
            <a:t>17,668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1100"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0D53B4-B4FE-442B-BCF3-9023F49641CC}" type="datetimeFigureOut">
              <a:rPr lang="en-US" sz="1100"/>
              <a:t>12/22/2017</a:t>
            </a:fld>
            <a:endParaRPr lang="en-US" sz="1100"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1100"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E3EEC0-60C9-482C-B113-4433E60F7642}" type="slidenum">
              <a:rPr lang="en-US" sz="1100"/>
              <a:t>‹#›</a:t>
            </a:fld>
            <a:endParaRPr lang="en-US" sz="110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6050" y="327025"/>
            <a:ext cx="4178300" cy="3135313"/>
          </a:xfrm>
          <a:prstGeom prst="rect">
            <a:avLst/>
          </a:prstGeom>
          <a:noFill/>
          <a:ln w="12700">
            <a:solidFill>
              <a:prstClr val="black"/>
            </a:solidFill>
          </a:ln>
        </p:spPr>
        <p:txBody>
          <a:bodyPr vert="horz" lIns="93177" tIns="46589" rIns="93177" bIns="46589" rtlCol="0" anchor="ctr"/>
          <a:lstStyle/>
          <a:p>
            <a:endParaRPr lang="en-US" dirty="0"/>
          </a:p>
        </p:txBody>
      </p:sp>
      <p:sp>
        <p:nvSpPr>
          <p:cNvPr id="8" name="Slide Number Placeholder 6"/>
          <p:cNvSpPr>
            <a:spLocks noGrp="1"/>
          </p:cNvSpPr>
          <p:nvPr>
            <p:ph type="sldNum" sz="quarter" idx="5"/>
          </p:nvPr>
        </p:nvSpPr>
        <p:spPr>
          <a:xfrm>
            <a:off x="0" y="9014374"/>
            <a:ext cx="7008778" cy="280412"/>
          </a:xfrm>
          <a:prstGeom prst="rect">
            <a:avLst/>
          </a:prstGeom>
        </p:spPr>
        <p:txBody>
          <a:bodyPr vert="horz" lIns="93177" tIns="46589" rIns="93177" bIns="46589"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701040" y="3670142"/>
            <a:ext cx="5608320" cy="522922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ii.org/presentation/rising-auto-costs-11071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iii.org/sites/default/files/docs/pdf/auto_rates_wp_092716-62.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1</a:t>
            </a:fld>
            <a:endParaRPr lang="en-US" dirty="0"/>
          </a:p>
        </p:txBody>
      </p:sp>
      <p:sp>
        <p:nvSpPr>
          <p:cNvPr id="10" name="Slide Image Placeholder 9"/>
          <p:cNvSpPr>
            <a:spLocks noGrp="1" noRot="1" noChangeAspect="1"/>
          </p:cNvSpPr>
          <p:nvPr>
            <p:ph type="sldImg"/>
          </p:nvPr>
        </p:nvSpPr>
        <p:spPr>
          <a:xfrm>
            <a:off x="1416050" y="327025"/>
            <a:ext cx="4178300" cy="3135313"/>
          </a:xfrm>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25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327025"/>
            <a:ext cx="4178300" cy="31353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4263264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6050" y="327025"/>
            <a:ext cx="4178300" cy="3135313"/>
          </a:xfrm>
        </p:spPr>
      </p:sp>
      <p:sp>
        <p:nvSpPr>
          <p:cNvPr id="4" name="Notes Placeholder 3"/>
          <p:cNvSpPr>
            <a:spLocks noGrp="1"/>
          </p:cNvSpPr>
          <p:nvPr>
            <p:ph type="body" idx="1"/>
          </p:nvPr>
        </p:nvSpPr>
        <p:spPr/>
        <p:txBody>
          <a:bodyPr/>
          <a:lstStyle/>
          <a:p>
            <a:pPr marL="171450" indent="-171450"/>
            <a:r>
              <a:rPr lang="en-US" baseline="0" dirty="0"/>
              <a:t>P/C industry results</a:t>
            </a:r>
            <a:endParaRPr lang="en-US" dirty="0"/>
          </a:p>
          <a:p>
            <a:pPr marL="171450" indent="-171450"/>
            <a:endParaRPr lang="en-US" dirty="0"/>
          </a:p>
          <a:p>
            <a:pPr marL="171450" indent="-171450"/>
            <a:r>
              <a:rPr lang="en-US" dirty="0"/>
              <a:t>The chart</a:t>
            </a:r>
            <a:r>
              <a:rPr lang="en-US" baseline="0" dirty="0"/>
              <a:t> shows: Industry net income after taxes for the first half of the year (adjusted for inflation). </a:t>
            </a:r>
          </a:p>
          <a:p>
            <a:pPr marL="171450" indent="-171450"/>
            <a:r>
              <a:rPr lang="en-US" baseline="0" dirty="0"/>
              <a:t>The takeaway: Even before three major hurricanes and the California wildfires, profits were declining for 2017.</a:t>
            </a:r>
            <a:endParaRPr lang="en-US" dirty="0"/>
          </a:p>
          <a:p>
            <a:endParaRPr lang="en-US" dirty="0"/>
          </a:p>
          <a:p>
            <a:endParaRPr lang="en-US" dirty="0"/>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255646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OVERALL HEADLINE:</a:t>
            </a:r>
            <a:r>
              <a:rPr lang="en-US" baseline="0" dirty="0"/>
              <a:t> [none]</a:t>
            </a:r>
          </a:p>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indent="-171450"/>
            <a:r>
              <a:rPr lang="en-US" dirty="0"/>
              <a:t>The chart</a:t>
            </a:r>
            <a:r>
              <a:rPr lang="en-US" baseline="0" dirty="0"/>
              <a:t> shows: The green bars are underwriting profit or loss for the first six months of each year. The blue bars are net investment gains (investment income net of capital gains or losses) for the same period.</a:t>
            </a:r>
          </a:p>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baseline="0" dirty="0"/>
              <a:t>The takeaway: A long-term downtrend in interest rates has steadily lessened net investment gains.</a:t>
            </a:r>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12</a:t>
            </a:fld>
            <a:endParaRPr lang="en-US" dirty="0"/>
          </a:p>
        </p:txBody>
      </p:sp>
    </p:spTree>
    <p:extLst>
      <p:ext uri="{BB962C8B-B14F-4D97-AF65-F5344CB8AC3E}">
        <p14:creationId xmlns:p14="http://schemas.microsoft.com/office/powerpoint/2010/main" val="4271320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6050" y="327025"/>
            <a:ext cx="4178300" cy="3135313"/>
          </a:xfrm>
        </p:spPr>
      </p:sp>
      <p:sp>
        <p:nvSpPr>
          <p:cNvPr id="4" name="Notes Placeholder 3"/>
          <p:cNvSpPr>
            <a:spLocks noGrp="1"/>
          </p:cNvSpPr>
          <p:nvPr>
            <p:ph type="body" idx="1"/>
          </p:nvPr>
        </p:nvSpPr>
        <p:spPr/>
        <p:txBody>
          <a:bodyPr/>
          <a:lstStyle/>
          <a:p>
            <a:pPr marL="171450" indent="-171450"/>
            <a:r>
              <a:rPr lang="en-US" dirty="0"/>
              <a:t>OVERALL HEADLINE:</a:t>
            </a:r>
            <a:r>
              <a:rPr lang="en-US" baseline="0" dirty="0"/>
              <a:t> [none]</a:t>
            </a:r>
            <a:endParaRPr lang="en-US" dirty="0"/>
          </a:p>
          <a:p>
            <a:pPr marL="171450" indent="-171450"/>
            <a:endParaRPr lang="en-US" dirty="0"/>
          </a:p>
          <a:p>
            <a:pPr marL="171450" indent="-171450"/>
            <a:r>
              <a:rPr lang="en-US" dirty="0"/>
              <a:t>The chart</a:t>
            </a:r>
            <a:r>
              <a:rPr lang="en-US" baseline="0" dirty="0"/>
              <a:t> shows: The blue shows net investment income for the first six months of each year. The green shows realized capital gains or losses for the same period.</a:t>
            </a:r>
          </a:p>
          <a:p>
            <a:pPr marL="171450" indent="-171450"/>
            <a:r>
              <a:rPr lang="en-US" baseline="0" dirty="0"/>
              <a:t>The takeaway: Net investment income, the heart of insurer profits, has been declining steadily for more than a decade.</a:t>
            </a:r>
          </a:p>
          <a:p>
            <a:pPr marL="0" indent="0">
              <a:buNone/>
            </a:pPr>
            <a:endParaRPr lang="en-US" sz="1200" dirty="0"/>
          </a:p>
          <a:p>
            <a:endParaRPr lang="en-US" sz="1200" dirty="0"/>
          </a:p>
          <a:p>
            <a:endParaRPr lang="en-US" sz="1200" dirty="0"/>
          </a:p>
          <a:p>
            <a:endParaRPr lang="en-US" sz="1200" dirty="0"/>
          </a:p>
          <a:p>
            <a:endParaRPr lang="en-US" sz="1200"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268243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1" y="9046746"/>
            <a:ext cx="701675" cy="24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14</a:t>
            </a:fld>
            <a:endParaRPr lang="en-US" altLang="en-US" sz="1000"/>
          </a:p>
        </p:txBody>
      </p:sp>
      <p:sp>
        <p:nvSpPr>
          <p:cNvPr id="66563" name="Rectangle 2"/>
          <p:cNvSpPr>
            <a:spLocks noGrp="1" noRot="1" noChangeAspect="1" noChangeArrowheads="1" noTextEdit="1"/>
          </p:cNvSpPr>
          <p:nvPr>
            <p:ph type="sldImg"/>
          </p:nvPr>
        </p:nvSpPr>
        <p:spPr>
          <a:xfrm>
            <a:off x="1371600" y="320675"/>
            <a:ext cx="4114800" cy="30861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pPr marL="171450" indent="-171450"/>
            <a:r>
              <a:rPr lang="en-US" dirty="0"/>
              <a:t>OVERALL HEADLINE:</a:t>
            </a:r>
            <a:r>
              <a:rPr lang="en-US" baseline="0" dirty="0"/>
              <a:t> [none]</a:t>
            </a:r>
            <a:endParaRPr lang="en-US" dirty="0"/>
          </a:p>
          <a:p>
            <a:pPr marL="171450" indent="-171450"/>
            <a:endParaRPr lang="en-US" dirty="0"/>
          </a:p>
          <a:p>
            <a:pPr marL="171450" indent="-171450"/>
            <a:r>
              <a:rPr lang="en-US" dirty="0"/>
              <a:t>The chart</a:t>
            </a:r>
            <a:r>
              <a:rPr lang="en-US" baseline="0" dirty="0"/>
              <a:t> shows: Quarterly yields on Moody’s seasoned AAA bonds.</a:t>
            </a:r>
          </a:p>
          <a:p>
            <a:pPr marL="171450" indent="-171450"/>
            <a:r>
              <a:rPr lang="en-US" baseline="0" dirty="0"/>
              <a:t>The takeaway: Bond yields have continued to fall and it looks unlikely they will recover much for a while.</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146884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txBox="1">
            <a:spLocks noGrp="1" noChangeArrowheads="1"/>
          </p:cNvSpPr>
          <p:nvPr/>
        </p:nvSpPr>
        <p:spPr bwMode="auto">
          <a:xfrm>
            <a:off x="3155951" y="9046746"/>
            <a:ext cx="701675" cy="248067"/>
          </a:xfrm>
          <a:prstGeom prst="rect">
            <a:avLst/>
          </a:prstGeom>
          <a:noFill/>
          <a:ln w="9525">
            <a:noFill/>
            <a:miter lim="800000"/>
            <a:headEnd/>
            <a:tailEnd/>
          </a:ln>
        </p:spPr>
        <p:txBody>
          <a:bodyPr lIns="46020" tIns="46634" rIns="46020" bIns="46634" anchor="b">
            <a:spAutoFit/>
          </a:bodyPr>
          <a:lstStyle/>
          <a:p>
            <a:pPr algn="ctr" defTabSz="931863"/>
            <a:fld id="{96B2E4A3-0134-488F-A12C-2C5AB084CC49}" type="slidenum">
              <a:rPr lang="en-US" sz="1000"/>
              <a:pPr algn="ctr" defTabSz="931863"/>
              <a:t>15</a:t>
            </a:fld>
            <a:endParaRPr lang="en-US" sz="100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lIns="46199" tIns="46199" rIns="46199" bIns="46199" numCol="1" anchor="t" anchorCtr="0" compatLnSpc="1">
            <a:prstTxWarp prst="textNoShape">
              <a:avLst/>
            </a:prstTxWarp>
          </a:bodyPr>
          <a:lstStyle/>
          <a:p>
            <a:pPr marL="171450" indent="-171450"/>
            <a:r>
              <a:rPr lang="en-US" dirty="0"/>
              <a:t>OVERALL HEADLINE:</a:t>
            </a:r>
            <a:r>
              <a:rPr lang="en-US" baseline="0" dirty="0"/>
              <a:t> [none]</a:t>
            </a:r>
            <a:endParaRPr lang="en-US" dirty="0"/>
          </a:p>
          <a:p>
            <a:pPr marL="171450" indent="-171450"/>
            <a:endParaRPr lang="en-US" dirty="0"/>
          </a:p>
          <a:p>
            <a:pPr marL="171450" indent="-171450"/>
            <a:r>
              <a:rPr lang="en-US" dirty="0"/>
              <a:t>The chart</a:t>
            </a:r>
            <a:r>
              <a:rPr lang="en-US" baseline="0" dirty="0"/>
              <a:t> shows: Change in the core consumer price index. (Core means excluding food and energy, which fluctuate a lot.)</a:t>
            </a:r>
          </a:p>
          <a:p>
            <a:pPr marL="171450" indent="-171450"/>
            <a:r>
              <a:rPr lang="en-US" baseline="0" dirty="0"/>
              <a:t>The takeaway: Inflation has been in a narrow range (2 percent or so) since 2012.</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85372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327025"/>
            <a:ext cx="4178300" cy="31353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392106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17</a:t>
            </a:fld>
            <a:endParaRPr lang="en-US" dirty="0"/>
          </a:p>
        </p:txBody>
      </p:sp>
    </p:spTree>
    <p:extLst>
      <p:ext uri="{BB962C8B-B14F-4D97-AF65-F5344CB8AC3E}">
        <p14:creationId xmlns:p14="http://schemas.microsoft.com/office/powerpoint/2010/main" val="1615083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18</a:t>
            </a:fld>
            <a:endParaRPr lang="en-US" altLang="en-US" dirty="0"/>
          </a:p>
        </p:txBody>
      </p:sp>
      <p:sp>
        <p:nvSpPr>
          <p:cNvPr id="3" name="Slide Image Placeholder 2"/>
          <p:cNvSpPr>
            <a:spLocks noGrp="1" noRot="1" noChangeAspect="1"/>
          </p:cNvSpPr>
          <p:nvPr>
            <p:ph type="sldImg"/>
          </p:nvPr>
        </p:nvSpPr>
        <p:spPr>
          <a:xfrm>
            <a:off x="1416050" y="327025"/>
            <a:ext cx="4178300" cy="3135313"/>
          </a:xfrm>
        </p:spPr>
      </p:sp>
      <p:sp>
        <p:nvSpPr>
          <p:cNvPr id="4" name="Notes Placeholder 3"/>
          <p:cNvSpPr>
            <a:spLocks noGrp="1"/>
          </p:cNvSpPr>
          <p:nvPr>
            <p:ph type="body" idx="1"/>
          </p:nvPr>
        </p:nvSpPr>
        <p:spPr/>
        <p:txBody>
          <a:bodyPr/>
          <a:lstStyle/>
          <a:p>
            <a:r>
              <a:rPr lang="en-US" dirty="0"/>
              <a:t>Except for the three “hard markets” (76-77, 85-86, 2002) over the last 45 years net written premiums grew close to,</a:t>
            </a:r>
            <a:r>
              <a:rPr lang="en-US" baseline="0" dirty="0"/>
              <a:t> or more often, below, the growth of the U.S. economy, as measured by nominal GDP. The rising trend since 2005 suggests the possibility of another hard market in coming years, if the trend continues.</a:t>
            </a:r>
            <a:endParaRPr lang="en-US" dirty="0"/>
          </a:p>
        </p:txBody>
      </p:sp>
    </p:spTree>
    <p:extLst>
      <p:ext uri="{BB962C8B-B14F-4D97-AF65-F5344CB8AC3E}">
        <p14:creationId xmlns:p14="http://schemas.microsoft.com/office/powerpoint/2010/main" val="102756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19</a:t>
            </a:fld>
            <a:endParaRPr lang="en-US" dirty="0"/>
          </a:p>
        </p:txBody>
      </p:sp>
    </p:spTree>
    <p:extLst>
      <p:ext uri="{BB962C8B-B14F-4D97-AF65-F5344CB8AC3E}">
        <p14:creationId xmlns:p14="http://schemas.microsoft.com/office/powerpoint/2010/main" val="396425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327025"/>
            <a:ext cx="4178300" cy="3135313"/>
          </a:xfrm>
        </p:spPr>
      </p:sp>
      <p:sp>
        <p:nvSpPr>
          <p:cNvPr id="3" name="Notes Placeholder 2"/>
          <p:cNvSpPr>
            <a:spLocks noGrp="1"/>
          </p:cNvSpPr>
          <p:nvPr>
            <p:ph type="body" idx="1"/>
          </p:nvPr>
        </p:nvSpPr>
        <p:spPr/>
        <p:txBody>
          <a:bodyPr/>
          <a:lstStyle/>
          <a:p>
            <a:pPr marL="0" indent="0">
              <a:buNone/>
            </a:pPr>
            <a:r>
              <a:rPr lang="en-US" dirty="0"/>
              <a:t>Various factors will make 2018 a challenging year for economic policymakers, with </a:t>
            </a:r>
            <a:r>
              <a:rPr lang="en-US" baseline="0" dirty="0"/>
              <a:t>major changes in tax policy, new leadership at the Federal Reserve Board, and the labor market closing in on full employment, implying higher levels of wages and of general inflation.</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1199997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20</a:t>
            </a:fld>
            <a:endParaRPr lang="en-US" dirty="0"/>
          </a:p>
        </p:txBody>
      </p:sp>
    </p:spTree>
    <p:extLst>
      <p:ext uri="{BB962C8B-B14F-4D97-AF65-F5344CB8AC3E}">
        <p14:creationId xmlns:p14="http://schemas.microsoft.com/office/powerpoint/2010/main" val="3223746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not been a reliable predictor. Three</a:t>
            </a:r>
            <a:r>
              <a:rPr lang="en-US" baseline="0" dirty="0"/>
              <a:t> times after a decline in surplus, a hard market followed. Three times it did not.</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21</a:t>
            </a:fld>
            <a:endParaRPr lang="en-US" dirty="0"/>
          </a:p>
        </p:txBody>
      </p:sp>
    </p:spTree>
    <p:extLst>
      <p:ext uri="{BB962C8B-B14F-4D97-AF65-F5344CB8AC3E}">
        <p14:creationId xmlns:p14="http://schemas.microsoft.com/office/powerpoint/2010/main" val="743814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22</a:t>
            </a:fld>
            <a:endParaRPr lang="en-US" dirty="0"/>
          </a:p>
        </p:txBody>
      </p:sp>
    </p:spTree>
    <p:extLst>
      <p:ext uri="{BB962C8B-B14F-4D97-AF65-F5344CB8AC3E}">
        <p14:creationId xmlns:p14="http://schemas.microsoft.com/office/powerpoint/2010/main" val="101894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23</a:t>
            </a:fld>
            <a:endParaRPr lang="en-US" dirty="0"/>
          </a:p>
        </p:txBody>
      </p:sp>
    </p:spTree>
    <p:extLst>
      <p:ext uri="{BB962C8B-B14F-4D97-AF65-F5344CB8AC3E}">
        <p14:creationId xmlns:p14="http://schemas.microsoft.com/office/powerpoint/2010/main" val="4236424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327025"/>
            <a:ext cx="4178300" cy="31353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24</a:t>
            </a:fld>
            <a:endParaRPr lang="en-US" dirty="0"/>
          </a:p>
        </p:txBody>
      </p:sp>
    </p:spTree>
    <p:extLst>
      <p:ext uri="{BB962C8B-B14F-4D97-AF65-F5344CB8AC3E}">
        <p14:creationId xmlns:p14="http://schemas.microsoft.com/office/powerpoint/2010/main" val="24558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327025"/>
            <a:ext cx="4178300" cy="31353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Tree>
    <p:extLst>
      <p:ext uri="{BB962C8B-B14F-4D97-AF65-F5344CB8AC3E}">
        <p14:creationId xmlns:p14="http://schemas.microsoft.com/office/powerpoint/2010/main" val="349079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327025"/>
            <a:ext cx="4178300" cy="3135313"/>
          </a:xfrm>
        </p:spPr>
      </p:sp>
      <p:sp>
        <p:nvSpPr>
          <p:cNvPr id="3" name="Notes Placeholder 2"/>
          <p:cNvSpPr>
            <a:spLocks noGrp="1"/>
          </p:cNvSpPr>
          <p:nvPr>
            <p:ph type="body" idx="1"/>
          </p:nvPr>
        </p:nvSpPr>
        <p:spPr/>
        <p:txBody>
          <a:bodyPr/>
          <a:lstStyle/>
          <a:p>
            <a:pPr marL="171450" indent="-171450"/>
            <a:r>
              <a:rPr lang="en-US" baseline="0" dirty="0"/>
              <a:t>Commercial property</a:t>
            </a:r>
            <a:endParaRPr lang="en-US" dirty="0"/>
          </a:p>
          <a:p>
            <a:pPr marL="171450" indent="-171450"/>
            <a:endParaRPr lang="en-US" dirty="0"/>
          </a:p>
          <a:p>
            <a:pPr marL="171450" indent="-171450"/>
            <a:r>
              <a:rPr lang="en-US" dirty="0"/>
              <a:t>The chart</a:t>
            </a:r>
            <a:r>
              <a:rPr lang="en-US" baseline="0" dirty="0"/>
              <a:t> shows: </a:t>
            </a:r>
            <a:r>
              <a:rPr lang="en-US" dirty="0"/>
              <a:t>The green line shows the percentage change in fixed investment (structures, equipment, software). The blue line shows growth in commercial property direct premiums written.</a:t>
            </a:r>
          </a:p>
          <a:p>
            <a:pPr marL="171450" indent="-171450"/>
            <a:r>
              <a:rPr lang="en-US" dirty="0"/>
              <a:t>The back story</a:t>
            </a:r>
            <a:r>
              <a:rPr lang="en-US" baseline="0" dirty="0"/>
              <a:t>: </a:t>
            </a:r>
            <a:r>
              <a:rPr lang="en-US" dirty="0"/>
              <a:t>Property premiums tend to rise as fixed investment does.</a:t>
            </a:r>
          </a:p>
          <a:p>
            <a:pPr marL="171450" indent="-171450"/>
            <a:r>
              <a:rPr lang="en-US" baseline="0" dirty="0"/>
              <a:t>The takeaway: Businesses continue to invest, so property exposures are likely to keep rising. </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66206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327025"/>
            <a:ext cx="4178300" cy="3135313"/>
          </a:xfrm>
        </p:spPr>
      </p:sp>
      <p:sp>
        <p:nvSpPr>
          <p:cNvPr id="3" name="Notes Placeholder 2"/>
          <p:cNvSpPr>
            <a:spLocks noGrp="1"/>
          </p:cNvSpPr>
          <p:nvPr>
            <p:ph type="body" idx="1"/>
          </p:nvPr>
        </p:nvSpPr>
        <p:spPr/>
        <p:txBody>
          <a:bodyPr/>
          <a:lstStyle/>
          <a:p>
            <a:pPr marL="171450" indent="-171450"/>
            <a:r>
              <a:rPr lang="en-US" baseline="0" dirty="0"/>
              <a:t>Workers compensation</a:t>
            </a:r>
            <a:endParaRPr lang="en-US" dirty="0"/>
          </a:p>
          <a:p>
            <a:pPr marL="171450" indent="-171450"/>
            <a:endParaRPr lang="en-US" dirty="0"/>
          </a:p>
          <a:p>
            <a:pPr marL="171450" indent="-171450"/>
            <a:r>
              <a:rPr lang="en-US" dirty="0"/>
              <a:t>The chart</a:t>
            </a:r>
            <a:r>
              <a:rPr lang="en-US" baseline="0" dirty="0"/>
              <a:t> shows: The number of manufacturing jobs is in blue; construction jobs in orange; mining jobs in green.</a:t>
            </a:r>
          </a:p>
          <a:p>
            <a:pPr marL="171450" indent="-171450"/>
            <a:r>
              <a:rPr lang="en-US" dirty="0"/>
              <a:t>The back story</a:t>
            </a:r>
            <a:r>
              <a:rPr lang="en-US" baseline="0" dirty="0"/>
              <a:t>: </a:t>
            </a:r>
            <a:r>
              <a:rPr lang="en-US" dirty="0"/>
              <a:t>Workers comp premiums</a:t>
            </a:r>
            <a:r>
              <a:rPr lang="en-US" baseline="0" dirty="0"/>
              <a:t> tend to rise as these injury-prone professions increase hiring</a:t>
            </a:r>
            <a:r>
              <a:rPr lang="en-US" dirty="0"/>
              <a:t>.</a:t>
            </a:r>
          </a:p>
          <a:p>
            <a:pPr marL="171450" indent="-171450"/>
            <a:r>
              <a:rPr lang="en-US" baseline="0" dirty="0"/>
              <a:t>The takeaway: Employment is rising, but still falls short of pre-recession levels.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133264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txBox="1">
            <a:spLocks noGrp="1" noChangeArrowheads="1"/>
          </p:cNvSpPr>
          <p:nvPr/>
        </p:nvSpPr>
        <p:spPr bwMode="auto">
          <a:xfrm>
            <a:off x="3154363" y="9046897"/>
            <a:ext cx="704850" cy="247916"/>
          </a:xfrm>
          <a:prstGeom prst="rect">
            <a:avLst/>
          </a:prstGeom>
          <a:noFill/>
          <a:ln w="9525">
            <a:noFill/>
            <a:miter lim="800000"/>
            <a:headEnd/>
            <a:tailEnd/>
          </a:ln>
        </p:spPr>
        <p:txBody>
          <a:bodyPr lIns="45946" tIns="46559" rIns="45946" bIns="46559" anchor="b">
            <a:spAutoFit/>
          </a:bodyPr>
          <a:lstStyle/>
          <a:p>
            <a:pPr algn="ctr" defTabSz="930275"/>
            <a:fld id="{8FE13FB2-D921-4FB5-A9BF-C47823BF8019}" type="slidenum">
              <a:rPr lang="en-US" sz="1000"/>
              <a:pPr algn="ctr" defTabSz="930275"/>
              <a:t>6</a:t>
            </a:fld>
            <a:endParaRPr lang="en-US" sz="100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lIns="46125" tIns="46125" rIns="46125" bIns="46125" numCol="1" anchor="t" anchorCtr="0" compatLnSpc="1">
            <a:prstTxWarp prst="textNoShape">
              <a:avLst/>
            </a:prstTxWarp>
          </a:bodyPr>
          <a:lstStyle/>
          <a:p>
            <a:pPr marL="171450" indent="-171450"/>
            <a:r>
              <a:rPr lang="en-US" baseline="0" dirty="0"/>
              <a:t>Injury claims</a:t>
            </a:r>
            <a:endParaRPr lang="en-US" dirty="0"/>
          </a:p>
          <a:p>
            <a:pPr marL="171450" indent="-171450"/>
            <a:endParaRPr lang="en-US" dirty="0"/>
          </a:p>
          <a:p>
            <a:pPr marL="171450" indent="-171450"/>
            <a:r>
              <a:rPr lang="en-US" dirty="0"/>
              <a:t>The chart</a:t>
            </a:r>
            <a:r>
              <a:rPr lang="en-US" baseline="0" dirty="0"/>
              <a:t> shows: The annual change for hospital care from a year earlier. </a:t>
            </a:r>
          </a:p>
          <a:p>
            <a:pPr marL="171450" indent="-171450"/>
            <a:r>
              <a:rPr lang="en-US" dirty="0"/>
              <a:t>The back story</a:t>
            </a:r>
            <a:r>
              <a:rPr lang="en-US" baseline="0" dirty="0"/>
              <a:t>: Claim severity for injuries tends to follow hospital inflation.</a:t>
            </a:r>
            <a:endParaRPr lang="en-US" dirty="0"/>
          </a:p>
          <a:p>
            <a:pPr marL="171450" indent="-171450"/>
            <a:r>
              <a:rPr lang="en-US" baseline="0" dirty="0"/>
              <a:t>The takeaway: Changes are likely to remain in the 3 percent to 5 percent range. </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59697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327025"/>
            <a:ext cx="4178300" cy="31353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282143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54364" y="9046894"/>
            <a:ext cx="704850" cy="24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9" tIns="46561" rIns="45949" bIns="46561"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416050" y="327025"/>
            <a:ext cx="4178300" cy="3135313"/>
          </a:xfrm>
        </p:spPr>
      </p:sp>
      <p:sp>
        <p:nvSpPr>
          <p:cNvPr id="3" name="Notes Placeholder 2"/>
          <p:cNvSpPr>
            <a:spLocks noGrp="1"/>
          </p:cNvSpPr>
          <p:nvPr>
            <p:ph type="body" idx="1"/>
          </p:nvPr>
        </p:nvSpPr>
        <p:spPr/>
        <p:txBody>
          <a:bodyPr/>
          <a:lstStyle/>
          <a:p>
            <a:pPr marL="171450" indent="-171450"/>
            <a:r>
              <a:rPr lang="en-US" baseline="0" dirty="0"/>
              <a:t>Personal auto</a:t>
            </a:r>
            <a:endParaRPr lang="en-US" dirty="0"/>
          </a:p>
          <a:p>
            <a:pPr marL="171450" indent="-171450"/>
            <a:endParaRPr lang="en-US" dirty="0"/>
          </a:p>
          <a:p>
            <a:pPr marL="171450" indent="-171450"/>
            <a:r>
              <a:rPr lang="en-US" dirty="0"/>
              <a:t>The chart</a:t>
            </a:r>
            <a:r>
              <a:rPr lang="en-US" baseline="0" dirty="0"/>
              <a:t> shows: The blue line is the number of miles Americans have driven over the preceding 12 months. The green line is collision frequency over the preceding 12 months.</a:t>
            </a:r>
          </a:p>
          <a:p>
            <a:pPr marL="171450" indent="-171450"/>
            <a:r>
              <a:rPr lang="en-US" dirty="0"/>
              <a:t>The back story</a:t>
            </a:r>
            <a:r>
              <a:rPr lang="en-US" baseline="0" dirty="0"/>
              <a:t>: As people drive more miles, they get in more accidents. </a:t>
            </a:r>
            <a:r>
              <a:rPr lang="en-US" dirty="0"/>
              <a:t>As more people get jobs, they drive more - to work and for pleasure. (More from I.I.I. </a:t>
            </a:r>
            <a:r>
              <a:rPr lang="en-US"/>
              <a:t>on rising auto costs </a:t>
            </a:r>
            <a:r>
              <a:rPr lang="en-US">
                <a:hlinkClick r:id="rId3"/>
              </a:rPr>
              <a:t>here</a:t>
            </a:r>
            <a:r>
              <a:rPr lang="en-US"/>
              <a:t> and </a:t>
            </a:r>
            <a:r>
              <a:rPr lang="en-US">
                <a:hlinkClick r:id="rId4"/>
              </a:rPr>
              <a:t>here</a:t>
            </a:r>
            <a:r>
              <a:rPr lang="en-US"/>
              <a:t>.)</a:t>
            </a:r>
            <a:endParaRPr lang="en-US" dirty="0"/>
          </a:p>
          <a:p>
            <a:pPr marL="171450" indent="-171450"/>
            <a:r>
              <a:rPr lang="en-US" baseline="0" dirty="0"/>
              <a:t>The takeaway: Strong employment numbers mean no respite likely in accident rates.</a:t>
            </a:r>
            <a:endParaRPr lang="en-US" dirty="0"/>
          </a:p>
          <a:p>
            <a:endParaRPr lang="en-US" dirty="0"/>
          </a:p>
          <a:p>
            <a:endParaRPr lang="en-US" dirty="0"/>
          </a:p>
        </p:txBody>
      </p:sp>
    </p:spTree>
    <p:extLst>
      <p:ext uri="{BB962C8B-B14F-4D97-AF65-F5344CB8AC3E}">
        <p14:creationId xmlns:p14="http://schemas.microsoft.com/office/powerpoint/2010/main" val="1087193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224461" y="9200004"/>
            <a:ext cx="720513" cy="24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29" tIns="47454" rIns="46829" bIns="47454"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F4CE8453-8513-4D29-B28F-13C377093495}" type="slidenum">
              <a:rPr lang="en-US" altLang="en-US" sz="1000"/>
              <a:pPr algn="ctr" eaLnBrk="1" hangingPunct="1"/>
              <a:t>9</a:t>
            </a:fld>
            <a:endParaRPr lang="en-US" altLang="en-US" sz="1000"/>
          </a:p>
        </p:txBody>
      </p:sp>
      <p:sp>
        <p:nvSpPr>
          <p:cNvPr id="14339" name="Rectangle 2"/>
          <p:cNvSpPr>
            <a:spLocks noGrp="1" noRot="1" noChangeAspect="1" noChangeArrowheads="1" noTextEdit="1"/>
          </p:cNvSpPr>
          <p:nvPr>
            <p:ph type="sldImg"/>
          </p:nvPr>
        </p:nvSpPr>
        <p:spPr>
          <a:xfrm>
            <a:off x="1416050" y="327025"/>
            <a:ext cx="4178300" cy="3135313"/>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171450" indent="-171450"/>
            <a:r>
              <a:rPr lang="en-US" baseline="0" dirty="0"/>
              <a:t>Homeowners and renters</a:t>
            </a:r>
            <a:endParaRPr lang="en-US" dirty="0"/>
          </a:p>
          <a:p>
            <a:pPr marL="171450" indent="-171450"/>
            <a:endParaRPr lang="en-US" dirty="0"/>
          </a:p>
          <a:p>
            <a:pPr marL="171450" indent="-171450"/>
            <a:r>
              <a:rPr lang="en-US" dirty="0"/>
              <a:t>The chart</a:t>
            </a:r>
            <a:r>
              <a:rPr lang="en-US" baseline="0" dirty="0"/>
              <a:t> shows: The green line is the number of owner-occupied residences. The blue line is the number of rentals.</a:t>
            </a:r>
          </a:p>
          <a:p>
            <a:pPr marL="171450" indent="-171450"/>
            <a:r>
              <a:rPr lang="en-US" dirty="0"/>
              <a:t>The back story</a:t>
            </a:r>
            <a:r>
              <a:rPr lang="en-US" baseline="0" dirty="0"/>
              <a:t>: Growth in homeownership drives HO premiums, while rental growth drives the (considerably smaller) rental market.</a:t>
            </a:r>
            <a:endParaRPr lang="en-US" dirty="0"/>
          </a:p>
          <a:p>
            <a:pPr marL="171450" indent="-171450"/>
            <a:r>
              <a:rPr lang="en-US" baseline="0" dirty="0"/>
              <a:t>The takeaway: There are slight signs that millennials are </a:t>
            </a:r>
            <a:r>
              <a:rPr lang="en-US" i="1" baseline="0" dirty="0"/>
              <a:t>finally</a:t>
            </a:r>
            <a:r>
              <a:rPr lang="en-US" baseline="0" dirty="0"/>
              <a:t> moving out of rentals and into houses.</a:t>
            </a: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663062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11442"/>
          <a:stretch/>
        </p:blipFill>
        <p:spPr>
          <a:xfrm>
            <a:off x="0" y="0"/>
            <a:ext cx="9144000" cy="6883625"/>
          </a:xfrm>
          <a:prstGeom prst="rect">
            <a:avLst/>
          </a:prstGeom>
        </p:spPr>
      </p:pic>
      <p:sp>
        <p:nvSpPr>
          <p:cNvPr id="2" name="Title 1"/>
          <p:cNvSpPr>
            <a:spLocks noGrp="1"/>
          </p:cNvSpPr>
          <p:nvPr>
            <p:ph type="ctrTitle" hasCustomPrompt="1"/>
          </p:nvPr>
        </p:nvSpPr>
        <p:spPr>
          <a:xfrm>
            <a:off x="704081" y="2521165"/>
            <a:ext cx="7772400" cy="1380744"/>
          </a:xfrm>
        </p:spPr>
        <p:txBody>
          <a:bodyPr lIns="0" tIns="0" rIns="0" bIns="0"/>
          <a:lstStyle>
            <a:lvl1pPr algn="l">
              <a:defRPr sz="3600" b="0">
                <a:solidFill>
                  <a:schemeClr val="bg2"/>
                </a:solidFill>
              </a:defRPr>
            </a:lvl1pPr>
          </a:lstStyle>
          <a:p>
            <a:r>
              <a:rPr lang="en-US" dirty="0"/>
              <a:t>Title of presentation</a:t>
            </a:r>
          </a:p>
        </p:txBody>
      </p:sp>
      <p:sp>
        <p:nvSpPr>
          <p:cNvPr id="3" name="Subtitle 2"/>
          <p:cNvSpPr>
            <a:spLocks noGrp="1"/>
          </p:cNvSpPr>
          <p:nvPr>
            <p:ph type="subTitle" idx="1"/>
          </p:nvPr>
        </p:nvSpPr>
        <p:spPr>
          <a:xfrm>
            <a:off x="704081" y="4103077"/>
            <a:ext cx="7772400" cy="813816"/>
          </a:xfrm>
        </p:spPr>
        <p:txBody>
          <a:bodyPr lIns="0" tIns="0" rIns="0" bIns="0"/>
          <a:lstStyle>
            <a:lvl1pPr marL="0" indent="0" algn="l">
              <a:spcBef>
                <a:spcPts val="400"/>
              </a:spcBef>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7167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7643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7643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7167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7643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7643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446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Thank you</a:t>
            </a:r>
          </a:p>
        </p:txBody>
      </p:sp>
      <p:sp>
        <p:nvSpPr>
          <p:cNvPr id="7" name="Text Placeholder 10"/>
          <p:cNvSpPr>
            <a:spLocks noGrp="1"/>
          </p:cNvSpPr>
          <p:nvPr>
            <p:ph idx="1"/>
          </p:nvPr>
        </p:nvSpPr>
        <p:spPr>
          <a:xfrm>
            <a:off x="628650" y="3471483"/>
            <a:ext cx="7886700" cy="2705479"/>
          </a:xfrm>
          <a:prstGeom prst="rect">
            <a:avLst/>
          </a:prstGeom>
        </p:spPr>
        <p:txBody>
          <a:bodyPr vert="horz" lIns="91440" tIns="45720" rIns="91440" bIns="45720" rtlCol="0">
            <a:normAutofit/>
          </a:bodyPr>
          <a:lstStyle/>
          <a:p>
            <a:pPr lvl="0"/>
            <a:r>
              <a:rPr lang="en-US" dirty="0"/>
              <a:t>Contact</a:t>
            </a:r>
          </a:p>
        </p:txBody>
      </p:sp>
    </p:spTree>
    <p:extLst>
      <p:ext uri="{BB962C8B-B14F-4D97-AF65-F5344CB8AC3E}">
        <p14:creationId xmlns:p14="http://schemas.microsoft.com/office/powerpoint/2010/main" val="2267720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4120513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929A08F0-F4EC-497E-B6F2-860E348B2268}" type="slidenum">
              <a:rPr lang="en-US"/>
              <a:pPr>
                <a:defRPr/>
              </a:pPr>
              <a:t>‹#›</a:t>
            </a:fld>
            <a:endParaRPr lang="en-US"/>
          </a:p>
        </p:txBody>
      </p:sp>
    </p:spTree>
    <p:extLst>
      <p:ext uri="{BB962C8B-B14F-4D97-AF65-F5344CB8AC3E}">
        <p14:creationId xmlns:p14="http://schemas.microsoft.com/office/powerpoint/2010/main" val="4175765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4094735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CA8DDCFE-182B-49A8-B5CF-E8526483AE25}" type="slidenum">
              <a:rPr lang="en-US"/>
              <a:pPr>
                <a:defRPr/>
              </a:pPr>
              <a:t>‹#›</a:t>
            </a:fld>
            <a:endParaRPr lang="en-US"/>
          </a:p>
        </p:txBody>
      </p:sp>
    </p:spTree>
    <p:extLst>
      <p:ext uri="{BB962C8B-B14F-4D97-AF65-F5344CB8AC3E}">
        <p14:creationId xmlns:p14="http://schemas.microsoft.com/office/powerpoint/2010/main" val="3134577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Thank you</a:t>
            </a:r>
          </a:p>
        </p:txBody>
      </p:sp>
      <p:sp>
        <p:nvSpPr>
          <p:cNvPr id="7" name="Text Placeholder 10"/>
          <p:cNvSpPr>
            <a:spLocks noGrp="1"/>
          </p:cNvSpPr>
          <p:nvPr>
            <p:ph idx="1"/>
          </p:nvPr>
        </p:nvSpPr>
        <p:spPr>
          <a:xfrm>
            <a:off x="628650" y="3471483"/>
            <a:ext cx="7886700" cy="2705479"/>
          </a:xfrm>
          <a:prstGeom prst="rect">
            <a:avLst/>
          </a:prstGeom>
        </p:spPr>
        <p:txBody>
          <a:bodyPr vert="horz" lIns="91440" tIns="45720" rIns="91440" bIns="45720" rtlCol="0">
            <a:normAutofit/>
          </a:bodyPr>
          <a:lstStyle/>
          <a:p>
            <a:pPr lvl="0"/>
            <a:r>
              <a:rPr lang="en-US" dirty="0"/>
              <a:t>Contact</a:t>
            </a:r>
          </a:p>
        </p:txBody>
      </p:sp>
    </p:spTree>
    <p:extLst>
      <p:ext uri="{BB962C8B-B14F-4D97-AF65-F5344CB8AC3E}">
        <p14:creationId xmlns:p14="http://schemas.microsoft.com/office/powerpoint/2010/main" val="946673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ex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8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7"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10" name="Right Triangle 9"/>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2" name="Title 1"/>
          <p:cNvSpPr>
            <a:spLocks noGrp="1"/>
          </p:cNvSpPr>
          <p:nvPr>
            <p:ph type="title"/>
          </p:nvPr>
        </p:nvSpPr>
        <p:spPr>
          <a:xfrm>
            <a:off x="3951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951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951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951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381301"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81300"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77715"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7643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78462"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7167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491" y="231310"/>
            <a:ext cx="8458200"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bwMode="gray">
          <a:xfrm>
            <a:off x="385491"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67" r:id="rId12"/>
    <p:sldLayoutId id="2147483677" r:id="rId13"/>
    <p:sldLayoutId id="2147483678" r:id="rId14"/>
    <p:sldLayoutId id="2147483679" r:id="rId15"/>
    <p:sldLayoutId id="2147483680" r:id="rId16"/>
    <p:sldLayoutId id="2147483681" r:id="rId17"/>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22148" y="2015875"/>
            <a:ext cx="7886700" cy="1325563"/>
          </a:xfrm>
          <a:prstGeom prst="rect">
            <a:avLst/>
          </a:prstGeom>
        </p:spPr>
        <p:txBody>
          <a:bodyPr vert="horz" lIns="91440" tIns="45720" rIns="91440" bIns="45720" rtlCol="0" anchor="b">
            <a:normAutofit/>
          </a:bodyPr>
          <a:lstStyle/>
          <a:p>
            <a:r>
              <a:rPr lang="en-US" dirty="0"/>
              <a:t>Thank you</a:t>
            </a:r>
          </a:p>
        </p:txBody>
      </p:sp>
      <p:sp>
        <p:nvSpPr>
          <p:cNvPr id="11" name="Text Placeholder 10"/>
          <p:cNvSpPr>
            <a:spLocks noGrp="1"/>
          </p:cNvSpPr>
          <p:nvPr>
            <p:ph type="body" idx="1"/>
          </p:nvPr>
        </p:nvSpPr>
        <p:spPr>
          <a:xfrm>
            <a:off x="628650" y="3471483"/>
            <a:ext cx="7886700" cy="2705479"/>
          </a:xfrm>
          <a:prstGeom prst="rect">
            <a:avLst/>
          </a:prstGeom>
        </p:spPr>
        <p:txBody>
          <a:bodyPr vert="horz" lIns="91440" tIns="45720" rIns="91440" bIns="45720" rtlCol="0">
            <a:normAutofit/>
          </a:bodyPr>
          <a:lstStyle/>
          <a:p>
            <a:pPr lvl="0"/>
            <a:r>
              <a:rPr lang="en-US" dirty="0"/>
              <a:t>Contact</a:t>
            </a:r>
          </a:p>
        </p:txBody>
      </p:sp>
    </p:spTree>
    <p:extLst>
      <p:ext uri="{BB962C8B-B14F-4D97-AF65-F5344CB8AC3E}">
        <p14:creationId xmlns:p14="http://schemas.microsoft.com/office/powerpoint/2010/main" val="630295610"/>
      </p:ext>
    </p:extLst>
  </p:cSld>
  <p:clrMap bg1="lt1" tx1="dk1" bg2="lt2" tx2="dk2" accent1="accent1" accent2="accent2" accent3="accent3" accent4="accent4" accent5="accent5" accent6="accent6" hlink="hlink" folHlink="folHlink"/>
  <p:sldLayoutIdLst>
    <p:sldLayoutId id="2147483676" r:id="rId1"/>
    <p:sldLayoutId id="2147483675" r:id="rId2"/>
  </p:sldLayoutIdLst>
  <p:txStyles>
    <p:titleStyle>
      <a:lvl1pPr algn="l" defTabSz="914400" rtl="0" eaLnBrk="1" latinLnBrk="0" hangingPunct="1">
        <a:lnSpc>
          <a:spcPct val="90000"/>
        </a:lnSpc>
        <a:spcBef>
          <a:spcPct val="0"/>
        </a:spcBef>
        <a:buNone/>
        <a:defRPr sz="3600" b="0" i="0" kern="1200">
          <a:solidFill>
            <a:schemeClr val="accent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600" b="0" i="0" kern="1200">
          <a:solidFill>
            <a:schemeClr val="tx2">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fred.stlouisfed.org/series/AAA#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stevenw@iii.org?subject=Quarterly%20Industry%20Snapshot"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ed.stlouisfed.org/series/PNFI#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hyperlink" Target="http://www.census.gov/construction/c30/c30index.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census.gov/housing/hvs/data/histtab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I.I.I. quarterly P/C industry snapshot:</a:t>
            </a:r>
            <a:br>
              <a:rPr lang="en-US" dirty="0"/>
            </a:br>
            <a:r>
              <a:rPr lang="en-US" dirty="0"/>
              <a:t>Fourth quarter 2017</a:t>
            </a:r>
          </a:p>
        </p:txBody>
      </p:sp>
      <p:sp>
        <p:nvSpPr>
          <p:cNvPr id="3" name="Subtitle 2"/>
          <p:cNvSpPr>
            <a:spLocks noGrp="1"/>
          </p:cNvSpPr>
          <p:nvPr>
            <p:ph type="subTitle" idx="1"/>
          </p:nvPr>
        </p:nvSpPr>
        <p:spPr/>
        <p:txBody>
          <a:bodyPr/>
          <a:lstStyle/>
          <a:p>
            <a:r>
              <a:rPr lang="en-US" dirty="0"/>
              <a:t>Information and analysis provided by the </a:t>
            </a:r>
            <a:br>
              <a:rPr lang="en-US" dirty="0"/>
            </a:br>
            <a:r>
              <a:rPr lang="en-US" dirty="0"/>
              <a:t>Insurance Information Institute</a:t>
            </a:r>
          </a:p>
        </p:txBody>
      </p:sp>
    </p:spTree>
    <p:extLst>
      <p:ext uri="{BB962C8B-B14F-4D97-AF65-F5344CB8AC3E}">
        <p14:creationId xmlns:p14="http://schemas.microsoft.com/office/powerpoint/2010/main" val="31868005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148" y="2297760"/>
            <a:ext cx="7759852" cy="1200329"/>
          </a:xfrm>
          <a:prstGeom prst="rect">
            <a:avLst/>
          </a:prstGeom>
        </p:spPr>
        <p:txBody>
          <a:bodyPr wrap="square">
            <a:spAutoFit/>
          </a:bodyPr>
          <a:lstStyle/>
          <a:p>
            <a:r>
              <a:rPr lang="en-US" sz="3600" dirty="0">
                <a:solidFill>
                  <a:schemeClr val="bg1"/>
                </a:solidFill>
                <a:latin typeface="+mj-lt"/>
              </a:rPr>
              <a:t>Economic and financial trends: </a:t>
            </a:r>
            <a:r>
              <a:rPr lang="en-US" sz="3600" dirty="0">
                <a:solidFill>
                  <a:schemeClr val="bg1"/>
                </a:solidFill>
              </a:rPr>
              <a:t>2017:Q4</a:t>
            </a:r>
            <a:endParaRPr lang="en-US" sz="3600" dirty="0">
              <a:solidFill>
                <a:schemeClr val="bg1"/>
              </a:solidFill>
              <a:latin typeface="+mj-lt"/>
            </a:endParaRPr>
          </a:p>
        </p:txBody>
      </p:sp>
    </p:spTree>
    <p:extLst>
      <p:ext uri="{BB962C8B-B14F-4D97-AF65-F5344CB8AC3E}">
        <p14:creationId xmlns:p14="http://schemas.microsoft.com/office/powerpoint/2010/main" val="373218603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p:txBody>
          <a:bodyPr/>
          <a:lstStyle/>
          <a:p>
            <a:r>
              <a:rPr lang="en-US" sz="2800" dirty="0"/>
              <a:t>P/C industry net income after taxes*</a:t>
            </a:r>
          </a:p>
        </p:txBody>
      </p:sp>
      <p:sp>
        <p:nvSpPr>
          <p:cNvPr id="2" name="Text Placeholder 1"/>
          <p:cNvSpPr>
            <a:spLocks noGrp="1"/>
          </p:cNvSpPr>
          <p:nvPr>
            <p:ph type="body" sz="quarter" idx="16"/>
          </p:nvPr>
        </p:nvSpPr>
        <p:spPr/>
        <p:txBody>
          <a:bodyPr/>
          <a:lstStyle/>
          <a:p>
            <a:endParaRPr lang="en-US" sz="800" dirty="0"/>
          </a:p>
          <a:p>
            <a:endParaRPr lang="en-US" dirty="0"/>
          </a:p>
          <a:p>
            <a:r>
              <a:rPr lang="en-US" dirty="0"/>
              <a:t>*Through second quarter. Adjusted for inflation using the BLS CPI calculator, to 2017 dollars.</a:t>
            </a:r>
            <a:br>
              <a:rPr lang="en-US" dirty="0"/>
            </a:br>
            <a:r>
              <a:rPr lang="en-US" dirty="0"/>
              <a:t>Sources: A.M. Best Special Report, ”A.M. Best First Look – 2Qtr 2017 U.S. Property/Casualty Financial Results”; ISO, a Verisk Analytics company; Insurance Information Institute.</a:t>
            </a:r>
          </a:p>
        </p:txBody>
      </p:sp>
      <p:graphicFrame>
        <p:nvGraphicFramePr>
          <p:cNvPr id="22" name="Chart 21"/>
          <p:cNvGraphicFramePr/>
          <p:nvPr>
            <p:extLst>
              <p:ext uri="{D42A27DB-BD31-4B8C-83A1-F6EECF244321}">
                <p14:modId xmlns:p14="http://schemas.microsoft.com/office/powerpoint/2010/main" val="493762900"/>
              </p:ext>
            </p:extLst>
          </p:nvPr>
        </p:nvGraphicFramePr>
        <p:xfrm>
          <a:off x="477012" y="1335963"/>
          <a:ext cx="8128760" cy="419264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92748" y="873980"/>
            <a:ext cx="2640026"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Billions, 2017 dollars</a:t>
            </a:r>
          </a:p>
        </p:txBody>
      </p:sp>
      <p:sp>
        <p:nvSpPr>
          <p:cNvPr id="7" name="TextBox 6"/>
          <p:cNvSpPr txBox="1"/>
          <p:nvPr/>
        </p:nvSpPr>
        <p:spPr>
          <a:xfrm>
            <a:off x="392748" y="5614416"/>
            <a:ext cx="7992300" cy="457753"/>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In the first half of the year, net income varied. 2017 was the third-lowest profit in the last 11 years.</a:t>
            </a:r>
          </a:p>
        </p:txBody>
      </p:sp>
    </p:spTree>
    <p:extLst>
      <p:ext uri="{BB962C8B-B14F-4D97-AF65-F5344CB8AC3E}">
        <p14:creationId xmlns:p14="http://schemas.microsoft.com/office/powerpoint/2010/main" val="209802556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704088" y="175847"/>
            <a:ext cx="8110728" cy="893816"/>
          </a:xfrm>
        </p:spPr>
        <p:txBody>
          <a:bodyPr/>
          <a:lstStyle/>
          <a:p>
            <a:r>
              <a:rPr lang="en-US" sz="2800" dirty="0"/>
              <a:t>Key sources of P/C insurer profits</a:t>
            </a:r>
          </a:p>
        </p:txBody>
      </p:sp>
      <p:sp>
        <p:nvSpPr>
          <p:cNvPr id="6" name="Text Placeholder 5"/>
          <p:cNvSpPr>
            <a:spLocks noGrp="1"/>
          </p:cNvSpPr>
          <p:nvPr>
            <p:ph type="body" sz="quarter" idx="16"/>
          </p:nvPr>
        </p:nvSpPr>
        <p:spPr/>
        <p:txBody>
          <a:bodyPr/>
          <a:lstStyle/>
          <a:p>
            <a:endParaRPr lang="en-US" sz="1100" dirty="0"/>
          </a:p>
          <a:p>
            <a:r>
              <a:rPr lang="en-US" dirty="0"/>
              <a:t>Data are before taxes and exclude extraordinary items.</a:t>
            </a:r>
          </a:p>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a:t>
            </a:r>
            <a:r>
              <a:rPr lang="fr-FR" dirty="0" err="1"/>
              <a:t>Insurance</a:t>
            </a:r>
            <a:r>
              <a:rPr lang="fr-FR" dirty="0"/>
              <a:t> Information Institute.</a:t>
            </a:r>
            <a:endParaRPr lang="en-US" dirty="0"/>
          </a:p>
        </p:txBody>
      </p:sp>
      <p:graphicFrame>
        <p:nvGraphicFramePr>
          <p:cNvPr id="22" name="Chart 21"/>
          <p:cNvGraphicFramePr/>
          <p:nvPr>
            <p:extLst>
              <p:ext uri="{D42A27DB-BD31-4B8C-83A1-F6EECF244321}">
                <p14:modId xmlns:p14="http://schemas.microsoft.com/office/powerpoint/2010/main" val="3036508643"/>
              </p:ext>
            </p:extLst>
          </p:nvPr>
        </p:nvGraphicFramePr>
        <p:xfrm>
          <a:off x="292100" y="153351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85800" y="817678"/>
            <a:ext cx="1170432"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Tree>
    <p:extLst>
      <p:ext uri="{BB962C8B-B14F-4D97-AF65-F5344CB8AC3E}">
        <p14:creationId xmlns:p14="http://schemas.microsoft.com/office/powerpoint/2010/main" val="36683275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530351" y="232326"/>
            <a:ext cx="8313339" cy="950976"/>
          </a:xfrm>
        </p:spPr>
        <p:txBody>
          <a:bodyPr/>
          <a:lstStyle/>
          <a:p>
            <a:r>
              <a:rPr lang="en-US" sz="2800" dirty="0"/>
              <a:t>Sources of investment gains</a:t>
            </a:r>
          </a:p>
        </p:txBody>
      </p:sp>
      <p:sp>
        <p:nvSpPr>
          <p:cNvPr id="2" name="Text Placeholder 1"/>
          <p:cNvSpPr>
            <a:spLocks noGrp="1"/>
          </p:cNvSpPr>
          <p:nvPr>
            <p:ph type="body" sz="quarter" idx="16"/>
          </p:nvPr>
        </p:nvSpPr>
        <p:spPr/>
        <p:txBody>
          <a:bodyPr/>
          <a:lstStyle/>
          <a:p>
            <a:r>
              <a:rPr lang="en-US" dirty="0"/>
              <a:t>Through second quarter. </a:t>
            </a:r>
          </a:p>
          <a:p>
            <a:r>
              <a:rPr lang="en-US" dirty="0"/>
              <a:t>Sources: ISO/PCI; Insurance Information Institute</a:t>
            </a:r>
            <a:r>
              <a:rPr lang="en-US" sz="800" dirty="0"/>
              <a:t>.</a:t>
            </a:r>
          </a:p>
        </p:txBody>
      </p:sp>
      <p:graphicFrame>
        <p:nvGraphicFramePr>
          <p:cNvPr id="22" name="Chart 21"/>
          <p:cNvGraphicFramePr/>
          <p:nvPr>
            <p:extLst>
              <p:ext uri="{D42A27DB-BD31-4B8C-83A1-F6EECF244321}">
                <p14:modId xmlns:p14="http://schemas.microsoft.com/office/powerpoint/2010/main" val="3402777673"/>
              </p:ext>
            </p:extLst>
          </p:nvPr>
        </p:nvGraphicFramePr>
        <p:xfrm>
          <a:off x="90259" y="1533515"/>
          <a:ext cx="8450003" cy="406624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30352" y="838491"/>
            <a:ext cx="91747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Billions</a:t>
            </a:r>
          </a:p>
        </p:txBody>
      </p:sp>
      <p:sp>
        <p:nvSpPr>
          <p:cNvPr id="9" name="TextBox 8"/>
          <p:cNvSpPr txBox="1"/>
          <p:nvPr/>
        </p:nvSpPr>
        <p:spPr>
          <a:xfrm>
            <a:off x="392748" y="5599756"/>
            <a:ext cx="7992300" cy="695024"/>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In the first half of the year, net investment income has been steady, but realized capital gains/losses have been quite variable.</a:t>
            </a:r>
          </a:p>
          <a:p>
            <a:pPr marL="285750" indent="-285750">
              <a:lnSpc>
                <a:spcPct val="90000"/>
              </a:lnSpc>
              <a:spcBef>
                <a:spcPts val="600"/>
              </a:spcBef>
              <a:buSzPct val="90000"/>
              <a:buFont typeface="Wingdings 3" panose="05040102010807070707" pitchFamily="18" charset="2"/>
              <a:buChar char=""/>
            </a:pPr>
            <a:endParaRPr lang="en-US" sz="1600" b="1" dirty="0">
              <a:solidFill>
                <a:schemeClr val="accent2"/>
              </a:solidFill>
            </a:endParaRPr>
          </a:p>
        </p:txBody>
      </p:sp>
    </p:spTree>
    <p:extLst>
      <p:ext uri="{BB962C8B-B14F-4D97-AF65-F5344CB8AC3E}">
        <p14:creationId xmlns:p14="http://schemas.microsoft.com/office/powerpoint/2010/main" val="408352487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7"/>
          <p:cNvSpPr>
            <a:spLocks noGrp="1" noChangeArrowheads="1"/>
          </p:cNvSpPr>
          <p:nvPr>
            <p:ph type="title"/>
          </p:nvPr>
        </p:nvSpPr>
        <p:spPr/>
        <p:txBody>
          <a:bodyPr/>
          <a:lstStyle/>
          <a:p>
            <a:r>
              <a:rPr lang="en-US" altLang="en-US" sz="2800" dirty="0">
                <a:latin typeface="Arial" panose="020B0604020202020204" pitchFamily="34" charset="0"/>
              </a:rPr>
              <a:t>Bond yields</a:t>
            </a:r>
          </a:p>
        </p:txBody>
      </p:sp>
      <p:sp>
        <p:nvSpPr>
          <p:cNvPr id="6" name="Text Placeholder 5"/>
          <p:cNvSpPr>
            <a:spLocks noGrp="1"/>
          </p:cNvSpPr>
          <p:nvPr>
            <p:ph type="body" sz="quarter" idx="16"/>
          </p:nvPr>
        </p:nvSpPr>
        <p:spPr/>
        <p:txBody>
          <a:bodyPr/>
          <a:lstStyle/>
          <a:p>
            <a:pPr>
              <a:lnSpc>
                <a:spcPct val="85000"/>
              </a:lnSpc>
              <a:spcBef>
                <a:spcPct val="25000"/>
              </a:spcBef>
              <a:buClr>
                <a:schemeClr val="accent2"/>
              </a:buClr>
            </a:pPr>
            <a:r>
              <a:rPr lang="en-US" altLang="en-US" dirty="0"/>
              <a:t>Note: Recession indicated by gray shaded column.</a:t>
            </a:r>
          </a:p>
          <a:p>
            <a:pPr>
              <a:lnSpc>
                <a:spcPct val="85000"/>
              </a:lnSpc>
              <a:spcBef>
                <a:spcPct val="25000"/>
              </a:spcBef>
              <a:buClr>
                <a:schemeClr val="accent2"/>
              </a:buClr>
            </a:pPr>
            <a:r>
              <a:rPr lang="en-US" altLang="en-US" dirty="0"/>
              <a:t>Sources: </a:t>
            </a:r>
            <a:r>
              <a:rPr lang="en-US" altLang="en-US" dirty="0">
                <a:hlinkClick r:id="rId3"/>
              </a:rPr>
              <a:t>https://fred.stlouisfed.org/series/AAA#0</a:t>
            </a:r>
            <a:r>
              <a:rPr lang="en-US" altLang="en-US" dirty="0"/>
              <a:t> ; National Bureau of Economic Research (recession dates); Insurance Information Institute.</a:t>
            </a:r>
          </a:p>
        </p:txBody>
      </p:sp>
      <p:graphicFrame>
        <p:nvGraphicFramePr>
          <p:cNvPr id="4" name="Object 8"/>
          <p:cNvGraphicFramePr>
            <a:graphicFrameLocks noChangeAspect="1"/>
          </p:cNvGraphicFramePr>
          <p:nvPr>
            <p:extLst>
              <p:ext uri="{D42A27DB-BD31-4B8C-83A1-F6EECF244321}">
                <p14:modId xmlns:p14="http://schemas.microsoft.com/office/powerpoint/2010/main" val="3051458570"/>
              </p:ext>
            </p:extLst>
          </p:nvPr>
        </p:nvGraphicFramePr>
        <p:xfrm>
          <a:off x="385491" y="1183302"/>
          <a:ext cx="7783870" cy="390470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7837156" y="4226195"/>
            <a:ext cx="722885" cy="294760"/>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3.65%</a:t>
            </a:r>
          </a:p>
        </p:txBody>
      </p:sp>
      <p:sp>
        <p:nvSpPr>
          <p:cNvPr id="12" name="TextBox 11"/>
          <p:cNvSpPr txBox="1"/>
          <p:nvPr/>
        </p:nvSpPr>
        <p:spPr>
          <a:xfrm>
            <a:off x="385491" y="5320230"/>
            <a:ext cx="7992300" cy="695024"/>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Top investment-grade bond yields have ranged from 3.8% to 4.0% for the last 3 years. 2017:Q3 was 3.65%. These yields probably won’t rise much above 4.5% through 2018.</a:t>
            </a:r>
          </a:p>
        </p:txBody>
      </p:sp>
      <p:sp>
        <p:nvSpPr>
          <p:cNvPr id="7" name="TextBox 6"/>
          <p:cNvSpPr txBox="1"/>
          <p:nvPr/>
        </p:nvSpPr>
        <p:spPr>
          <a:xfrm>
            <a:off x="11184397" y="559220"/>
            <a:ext cx="914400" cy="914400"/>
          </a:xfrm>
          <a:prstGeom prst="rect">
            <a:avLst/>
          </a:prstGeom>
          <a:noFill/>
        </p:spPr>
        <p:txBody>
          <a:bodyPr wrap="non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333665360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7"/>
          <p:cNvSpPr>
            <a:spLocks noGrp="1" noChangeArrowheads="1"/>
          </p:cNvSpPr>
          <p:nvPr>
            <p:ph type="title"/>
          </p:nvPr>
        </p:nvSpPr>
        <p:spPr/>
        <p:txBody>
          <a:bodyPr/>
          <a:lstStyle/>
          <a:p>
            <a:r>
              <a:rPr lang="en-US" dirty="0"/>
              <a:t>Change* in the core** Consumer Price Index</a:t>
            </a:r>
          </a:p>
        </p:txBody>
      </p:sp>
      <p:sp>
        <p:nvSpPr>
          <p:cNvPr id="3" name="Text Placeholder 2"/>
          <p:cNvSpPr>
            <a:spLocks noGrp="1"/>
          </p:cNvSpPr>
          <p:nvPr>
            <p:ph type="body" sz="quarter" idx="16"/>
          </p:nvPr>
        </p:nvSpPr>
        <p:spPr/>
        <p:txBody>
          <a:bodyPr/>
          <a:lstStyle/>
          <a:p>
            <a:pPr>
              <a:lnSpc>
                <a:spcPct val="85000"/>
              </a:lnSpc>
              <a:spcBef>
                <a:spcPct val="25000"/>
              </a:spcBef>
              <a:buClr>
                <a:schemeClr val="accent2"/>
              </a:buClr>
            </a:pPr>
            <a:r>
              <a:rPr lang="en-US" dirty="0"/>
              <a:t>*Monthly, year-over-year, through October 2017. Seasonally adjusted. **CPI less food and energy.</a:t>
            </a:r>
          </a:p>
          <a:p>
            <a:pPr eaLnBrk="0" hangingPunct="0">
              <a:lnSpc>
                <a:spcPct val="85000"/>
              </a:lnSpc>
              <a:spcBef>
                <a:spcPct val="25000"/>
              </a:spcBef>
              <a:buClr>
                <a:schemeClr val="accent2"/>
              </a:buClr>
            </a:pPr>
            <a:r>
              <a:rPr lang="en-US" dirty="0"/>
              <a:t>Sources: US Bureau of Labor Statistics; National Bureau of Economic Research (recession dates); Insurance Information Institute.</a:t>
            </a:r>
          </a:p>
        </p:txBody>
      </p:sp>
      <p:graphicFrame>
        <p:nvGraphicFramePr>
          <p:cNvPr id="4" name="Object 2"/>
          <p:cNvGraphicFramePr>
            <a:graphicFrameLocks noChangeAspect="1"/>
          </p:cNvGraphicFramePr>
          <p:nvPr>
            <p:extLst>
              <p:ext uri="{D42A27DB-BD31-4B8C-83A1-F6EECF244321}">
                <p14:modId xmlns:p14="http://schemas.microsoft.com/office/powerpoint/2010/main" val="563024172"/>
              </p:ext>
            </p:extLst>
          </p:nvPr>
        </p:nvGraphicFramePr>
        <p:xfrm>
          <a:off x="483440" y="1234102"/>
          <a:ext cx="7908866" cy="426144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392748" y="5546344"/>
            <a:ext cx="7992300" cy="748436"/>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Over the last decade, prices tracked by the Core CPI have generally risen about 2% per year.</a:t>
            </a:r>
          </a:p>
        </p:txBody>
      </p:sp>
    </p:spTree>
    <p:extLst>
      <p:ext uri="{BB962C8B-B14F-4D97-AF65-F5344CB8AC3E}">
        <p14:creationId xmlns:p14="http://schemas.microsoft.com/office/powerpoint/2010/main" val="325891179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chemeClr val="bg2"/>
                </a:solidFill>
              </a:rPr>
              <a:t>Quarterly industry snapshot</a:t>
            </a:r>
            <a:br>
              <a:rPr lang="en-US" dirty="0"/>
            </a:br>
            <a:r>
              <a:rPr lang="en-US" dirty="0"/>
              <a:t>special report: 2017:Q4</a:t>
            </a:r>
          </a:p>
        </p:txBody>
      </p:sp>
      <p:sp>
        <p:nvSpPr>
          <p:cNvPr id="6" name="Subtitle 5"/>
          <p:cNvSpPr>
            <a:spLocks noGrp="1"/>
          </p:cNvSpPr>
          <p:nvPr>
            <p:ph type="subTitle" idx="1"/>
          </p:nvPr>
        </p:nvSpPr>
        <p:spPr/>
        <p:txBody>
          <a:bodyPr/>
          <a:lstStyle/>
          <a:p>
            <a:r>
              <a:rPr lang="en-US" dirty="0"/>
              <a:t>Is a hard market coming?</a:t>
            </a:r>
          </a:p>
        </p:txBody>
      </p:sp>
    </p:spTree>
    <p:extLst>
      <p:ext uri="{BB962C8B-B14F-4D97-AF65-F5344CB8AC3E}">
        <p14:creationId xmlns:p14="http://schemas.microsoft.com/office/powerpoint/2010/main" val="42603631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Is a hard market coming?</a:t>
            </a:r>
            <a:br>
              <a:rPr lang="en-US" dirty="0"/>
            </a:br>
            <a:endParaRPr lang="en-US" dirty="0"/>
          </a:p>
        </p:txBody>
      </p:sp>
      <p:sp>
        <p:nvSpPr>
          <p:cNvPr id="10" name="Content Placeholder 9"/>
          <p:cNvSpPr>
            <a:spLocks noGrp="1"/>
          </p:cNvSpPr>
          <p:nvPr>
            <p:ph idx="1"/>
          </p:nvPr>
        </p:nvSpPr>
        <p:spPr>
          <a:xfrm>
            <a:off x="451208" y="2351498"/>
            <a:ext cx="8322574" cy="1635712"/>
          </a:xfrm>
        </p:spPr>
        <p:txBody>
          <a:bodyPr/>
          <a:lstStyle/>
          <a:p>
            <a:r>
              <a:rPr lang="en-US" dirty="0"/>
              <a:t>How is a hard market defined?</a:t>
            </a:r>
          </a:p>
          <a:p>
            <a:pPr lvl="1"/>
            <a:r>
              <a:rPr lang="en-US" dirty="0"/>
              <a:t>A hard market occurs when insurance premiums grow substantially faster than the economy.</a:t>
            </a:r>
          </a:p>
          <a:p>
            <a:pPr lvl="2"/>
            <a:r>
              <a:rPr lang="en-US" dirty="0"/>
              <a:t>Premiums are measured by Net Written Premiums</a:t>
            </a:r>
          </a:p>
          <a:p>
            <a:pPr lvl="2"/>
            <a:r>
              <a:rPr lang="en-US" dirty="0"/>
              <a:t>The economy is measured by nominal GDP</a:t>
            </a:r>
          </a:p>
          <a:p>
            <a:r>
              <a:rPr lang="en-US" dirty="0"/>
              <a:t>The last hard market was 15 years ago. Are we due for another one?</a:t>
            </a:r>
          </a:p>
          <a:p>
            <a:pPr lvl="1"/>
            <a:endParaRPr lang="en-US" dirty="0"/>
          </a:p>
        </p:txBody>
      </p:sp>
      <p:sp>
        <p:nvSpPr>
          <p:cNvPr id="11" name="Text Placeholder 10"/>
          <p:cNvSpPr>
            <a:spLocks noGrp="1"/>
          </p:cNvSpPr>
          <p:nvPr>
            <p:ph type="body" sz="quarter" idx="15"/>
          </p:nvPr>
        </p:nvSpPr>
        <p:spPr>
          <a:xfrm>
            <a:off x="385491" y="1183302"/>
            <a:ext cx="8454009" cy="1017638"/>
          </a:xfrm>
        </p:spPr>
        <p:txBody>
          <a:bodyPr/>
          <a:lstStyle/>
          <a:p>
            <a:r>
              <a:rPr lang="en-US" dirty="0"/>
              <a:t>With three major hurricanes, an earthquake and record wildfires in the third quarter of the year, following an above-average catastrophe first-half, there is talk about a “hard market” emerging.</a:t>
            </a:r>
          </a:p>
        </p:txBody>
      </p:sp>
    </p:spTree>
    <p:extLst>
      <p:ext uri="{BB962C8B-B14F-4D97-AF65-F5344CB8AC3E}">
        <p14:creationId xmlns:p14="http://schemas.microsoft.com/office/powerpoint/2010/main" val="137718467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385491" y="232326"/>
            <a:ext cx="8458200" cy="616435"/>
          </a:xfrm>
        </p:spPr>
        <p:txBody>
          <a:bodyPr/>
          <a:lstStyle/>
          <a:p>
            <a:r>
              <a:rPr lang="en-US" altLang="en-US" sz="3200" dirty="0"/>
              <a:t>Three hard markets in the last 45 years</a:t>
            </a:r>
            <a:endParaRPr lang="en-US" altLang="en-US" sz="1600" dirty="0"/>
          </a:p>
        </p:txBody>
      </p:sp>
      <p:sp>
        <p:nvSpPr>
          <p:cNvPr id="9" name="Text Placeholder 8"/>
          <p:cNvSpPr>
            <a:spLocks noGrp="1"/>
          </p:cNvSpPr>
          <p:nvPr>
            <p:ph type="body" sz="quarter" idx="16"/>
          </p:nvPr>
        </p:nvSpPr>
        <p:spPr>
          <a:xfrm>
            <a:off x="385491" y="6294780"/>
            <a:ext cx="8214403" cy="415018"/>
          </a:xfrm>
        </p:spPr>
        <p:txBody>
          <a:bodyPr/>
          <a:lstStyle/>
          <a:p>
            <a:r>
              <a:rPr lang="en-US" dirty="0"/>
              <a:t> Shaded areas indicate hard markets.</a:t>
            </a:r>
          </a:p>
          <a:p>
            <a:r>
              <a:rPr lang="en-US" dirty="0"/>
              <a:t>Sources:  A.M. Best (1971-2013), ISO (2014-16); U.S. Commerce Dept., Bureau of Economic Analysis; Insurance Information Institute calculations.</a:t>
            </a:r>
          </a:p>
        </p:txBody>
      </p:sp>
      <p:graphicFrame>
        <p:nvGraphicFramePr>
          <p:cNvPr id="23" name="Object 2"/>
          <p:cNvGraphicFramePr>
            <a:graphicFrameLocks noChangeAspect="1"/>
          </p:cNvGraphicFramePr>
          <p:nvPr>
            <p:extLst>
              <p:ext uri="{D42A27DB-BD31-4B8C-83A1-F6EECF244321}">
                <p14:modId xmlns:p14="http://schemas.microsoft.com/office/powerpoint/2010/main" val="1912216539"/>
              </p:ext>
            </p:extLst>
          </p:nvPr>
        </p:nvGraphicFramePr>
        <p:xfrm>
          <a:off x="356616" y="1543785"/>
          <a:ext cx="8243278" cy="4055971"/>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1073679" y="7381215"/>
            <a:ext cx="7526215" cy="63334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cs typeface="Arial" charset="0"/>
              </a:rPr>
              <a:t>The three “hard markets” in this 45-year span were in 1976-77, 19885-86, and 2001-03.</a:t>
            </a:r>
          </a:p>
        </p:txBody>
      </p:sp>
      <p:sp>
        <p:nvSpPr>
          <p:cNvPr id="2" name="TextBox 1"/>
          <p:cNvSpPr txBox="1"/>
          <p:nvPr/>
        </p:nvSpPr>
        <p:spPr>
          <a:xfrm>
            <a:off x="1662546" y="2470873"/>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10.7%</a:t>
            </a:r>
          </a:p>
        </p:txBody>
      </p:sp>
      <p:sp>
        <p:nvSpPr>
          <p:cNvPr id="7" name="TextBox 6"/>
          <p:cNvSpPr txBox="1"/>
          <p:nvPr/>
        </p:nvSpPr>
        <p:spPr>
          <a:xfrm>
            <a:off x="3272162" y="1809352"/>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16.6%</a:t>
            </a:r>
          </a:p>
        </p:txBody>
      </p:sp>
      <p:sp>
        <p:nvSpPr>
          <p:cNvPr id="8" name="TextBox 7"/>
          <p:cNvSpPr txBox="1"/>
          <p:nvPr/>
        </p:nvSpPr>
        <p:spPr>
          <a:xfrm>
            <a:off x="5851688" y="2298905"/>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12.0</a:t>
            </a:r>
            <a:r>
              <a:rPr lang="en-US" sz="1400" b="1" dirty="0">
                <a:latin typeface="Arial" charset="0"/>
                <a:ea typeface="Arial" charset="0"/>
                <a:cs typeface="Arial" charset="0"/>
              </a:rPr>
              <a:t>%</a:t>
            </a:r>
          </a:p>
        </p:txBody>
      </p:sp>
      <p:sp>
        <p:nvSpPr>
          <p:cNvPr id="14" name="TextBox 13"/>
          <p:cNvSpPr txBox="1"/>
          <p:nvPr/>
        </p:nvSpPr>
        <p:spPr>
          <a:xfrm>
            <a:off x="385491" y="949336"/>
            <a:ext cx="6912972" cy="307777"/>
          </a:xfrm>
          <a:prstGeom prst="rect">
            <a:avLst/>
          </a:prstGeom>
          <a:noFill/>
        </p:spPr>
        <p:txBody>
          <a:bodyPr wrap="square" rtlCol="0">
            <a:spAutoFit/>
          </a:bodyPr>
          <a:lstStyle/>
          <a:p>
            <a:r>
              <a:rPr lang="en-US" altLang="en-US" sz="1400" b="1" dirty="0"/>
              <a:t>Net Premium Growth (All P/C Lines) Minus Nominal GDP, Annual Change</a:t>
            </a:r>
            <a:endParaRPr lang="en-US" sz="1400" b="1" dirty="0"/>
          </a:p>
        </p:txBody>
      </p:sp>
    </p:spTree>
    <p:custDataLst>
      <p:tags r:id="rId1"/>
    </p:custDataLst>
    <p:extLst>
      <p:ext uri="{BB962C8B-B14F-4D97-AF65-F5344CB8AC3E}">
        <p14:creationId xmlns:p14="http://schemas.microsoft.com/office/powerpoint/2010/main" val="261114548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What predicts a hard market?</a:t>
            </a:r>
            <a:br>
              <a:rPr lang="en-US" dirty="0"/>
            </a:br>
            <a:endParaRPr lang="en-US" dirty="0"/>
          </a:p>
        </p:txBody>
      </p:sp>
      <p:sp>
        <p:nvSpPr>
          <p:cNvPr id="10" name="Content Placeholder 9"/>
          <p:cNvSpPr>
            <a:spLocks noGrp="1"/>
          </p:cNvSpPr>
          <p:nvPr>
            <p:ph idx="1"/>
          </p:nvPr>
        </p:nvSpPr>
        <p:spPr/>
        <p:txBody>
          <a:bodyPr/>
          <a:lstStyle/>
          <a:p>
            <a:pPr marL="0" indent="0">
              <a:buNone/>
            </a:pPr>
            <a:r>
              <a:rPr lang="en-US" dirty="0"/>
              <a:t>There are a number of theories. A hard market is thought to develop when…</a:t>
            </a:r>
          </a:p>
          <a:p>
            <a:r>
              <a:rPr lang="en-US" dirty="0"/>
              <a:t>Return on equity falls to 4 percent or below</a:t>
            </a:r>
          </a:p>
          <a:p>
            <a:r>
              <a:rPr lang="en-US" dirty="0"/>
              <a:t>Surplus drops due to financial market declines and/or significant underwriting losses</a:t>
            </a:r>
          </a:p>
          <a:p>
            <a:r>
              <a:rPr lang="en-US" dirty="0"/>
              <a:t>There are unusually large losses due to catastrophes</a:t>
            </a:r>
          </a:p>
          <a:p>
            <a:pPr lvl="1"/>
            <a:endParaRPr lang="en-US" dirty="0"/>
          </a:p>
        </p:txBody>
      </p:sp>
    </p:spTree>
    <p:extLst>
      <p:ext uri="{BB962C8B-B14F-4D97-AF65-F5344CB8AC3E}">
        <p14:creationId xmlns:p14="http://schemas.microsoft.com/office/powerpoint/2010/main" val="42034076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p:cNvSpPr txBox="1">
            <a:spLocks/>
          </p:cNvSpPr>
          <p:nvPr/>
        </p:nvSpPr>
        <p:spPr>
          <a:xfrm>
            <a:off x="385491" y="232326"/>
            <a:ext cx="8458200" cy="95097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a:lstStyle>
          <a:p>
            <a:r>
              <a:rPr lang="en-US" sz="3200" dirty="0"/>
              <a:t>2017:Q4 Overview:</a:t>
            </a:r>
            <a:br>
              <a:rPr lang="en-US" sz="3200" dirty="0"/>
            </a:br>
            <a:r>
              <a:rPr lang="en-US" sz="3200" dirty="0"/>
              <a:t>The insurance industry and the economy</a:t>
            </a:r>
            <a:br>
              <a:rPr lang="en-US" dirty="0"/>
            </a:br>
            <a:endParaRPr lang="en-US" dirty="0"/>
          </a:p>
        </p:txBody>
      </p:sp>
      <p:sp>
        <p:nvSpPr>
          <p:cNvPr id="16" name="Content Placeholder 9"/>
          <p:cNvSpPr txBox="1">
            <a:spLocks/>
          </p:cNvSpPr>
          <p:nvPr/>
        </p:nvSpPr>
        <p:spPr>
          <a:xfrm>
            <a:off x="484449" y="2398253"/>
            <a:ext cx="2657826" cy="4119777"/>
          </a:xfrm>
          <a:prstGeom prst="rect">
            <a:avLst/>
          </a:prstGeom>
        </p:spPr>
        <p:txBody>
          <a:bodyPr lIns="0" rIns="0"/>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SzPct val="125000"/>
              <a:buFont typeface="Arial" panose="020B0604020202020204" pitchFamily="34" charset="0"/>
              <a:buChar char="•"/>
            </a:pPr>
            <a:r>
              <a:rPr lang="en-US" sz="1600" dirty="0"/>
              <a:t>Ample (excess?) capital continues to spur  competition. </a:t>
            </a:r>
          </a:p>
          <a:p>
            <a:pPr>
              <a:buClr>
                <a:schemeClr val="tx1"/>
              </a:buClr>
              <a:buSzPct val="125000"/>
              <a:buFont typeface="Arial" panose="020B0604020202020204" pitchFamily="34" charset="0"/>
              <a:buChar char="•"/>
            </a:pPr>
            <a:r>
              <a:rPr lang="en-US" sz="1600" dirty="0"/>
              <a:t>Premium rates are flat or falling in most markets, except auto, where loss costs force rates higher.</a:t>
            </a:r>
          </a:p>
          <a:p>
            <a:pPr>
              <a:buClr>
                <a:schemeClr val="tx1"/>
              </a:buClr>
              <a:buSzPct val="125000"/>
              <a:buFont typeface="Arial" panose="020B0604020202020204" pitchFamily="34" charset="0"/>
              <a:buChar char="•"/>
            </a:pPr>
            <a:r>
              <a:rPr lang="en-US" sz="1600" dirty="0"/>
              <a:t>2018 Combined Ratio will vary by line of business but will likely be close to 100, except Commercial Auto (108) and Workers Comp (95).</a:t>
            </a:r>
          </a:p>
          <a:p>
            <a:pPr>
              <a:buClr>
                <a:schemeClr val="tx1"/>
              </a:buClr>
              <a:buSzPct val="125000"/>
              <a:buFont typeface="Arial" panose="020B0604020202020204" pitchFamily="34" charset="0"/>
              <a:buChar char="•"/>
            </a:pPr>
            <a:r>
              <a:rPr lang="en-US" sz="1600" dirty="0"/>
              <a:t>Exposures will grow with the economy.</a:t>
            </a:r>
          </a:p>
        </p:txBody>
      </p:sp>
      <p:sp>
        <p:nvSpPr>
          <p:cNvPr id="18" name="Text Placeholder 4"/>
          <p:cNvSpPr txBox="1">
            <a:spLocks/>
          </p:cNvSpPr>
          <p:nvPr/>
        </p:nvSpPr>
        <p:spPr bwMode="gray">
          <a:xfrm>
            <a:off x="483831" y="1425018"/>
            <a:ext cx="2659062" cy="731520"/>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dirty="0">
                <a:solidFill>
                  <a:schemeClr val="bg1"/>
                </a:solidFill>
              </a:rPr>
              <a:t>P/C insurance markets</a:t>
            </a:r>
          </a:p>
        </p:txBody>
      </p:sp>
      <p:sp>
        <p:nvSpPr>
          <p:cNvPr id="19" name="Text Placeholder 4"/>
          <p:cNvSpPr txBox="1">
            <a:spLocks/>
          </p:cNvSpPr>
          <p:nvPr/>
        </p:nvSpPr>
        <p:spPr bwMode="gray">
          <a:xfrm>
            <a:off x="3290403" y="1425018"/>
            <a:ext cx="2659062" cy="73152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Financial markets</a:t>
            </a:r>
          </a:p>
        </p:txBody>
      </p:sp>
      <p:sp>
        <p:nvSpPr>
          <p:cNvPr id="20" name="Text Placeholder 4"/>
          <p:cNvSpPr txBox="1">
            <a:spLocks/>
          </p:cNvSpPr>
          <p:nvPr/>
        </p:nvSpPr>
        <p:spPr bwMode="gray">
          <a:xfrm>
            <a:off x="6096975" y="1425018"/>
            <a:ext cx="2659062" cy="731520"/>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The U.S. economy</a:t>
            </a:r>
          </a:p>
        </p:txBody>
      </p:sp>
      <p:sp>
        <p:nvSpPr>
          <p:cNvPr id="21" name="Content Placeholder 9"/>
          <p:cNvSpPr txBox="1">
            <a:spLocks/>
          </p:cNvSpPr>
          <p:nvPr/>
        </p:nvSpPr>
        <p:spPr bwMode="gray">
          <a:xfrm>
            <a:off x="3290403" y="2398254"/>
            <a:ext cx="2618028" cy="3545346"/>
          </a:xfrm>
          <a:prstGeom prst="rect">
            <a:avLst/>
          </a:prstGeom>
        </p:spPr>
        <p:txBody>
          <a:bodyPr vert="horz" lIns="0" tIns="45720" rIns="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buSzPct val="125000"/>
              <a:buFont typeface="Arial" panose="020B0604020202020204" pitchFamily="34" charset="0"/>
              <a:buChar char="•"/>
            </a:pPr>
            <a:r>
              <a:rPr lang="en-US" sz="1600" dirty="0"/>
              <a:t>Interest rates remain near historic lows. Projections for rate increases have gotten more modest.</a:t>
            </a:r>
          </a:p>
          <a:p>
            <a:pPr>
              <a:buClrTx/>
              <a:buSzPct val="125000"/>
              <a:buFont typeface="Arial" panose="020B0604020202020204" pitchFamily="34" charset="0"/>
              <a:buChar char="•"/>
            </a:pPr>
            <a:r>
              <a:rPr lang="en-US" sz="1600" dirty="0"/>
              <a:t>Overall inflation remains below 2 percent; that’s likely to continue for five or more years.</a:t>
            </a:r>
          </a:p>
          <a:p>
            <a:pPr>
              <a:buClrTx/>
              <a:buSzPct val="125000"/>
              <a:buFont typeface="Arial" panose="020B0604020202020204" pitchFamily="34" charset="0"/>
              <a:buChar char="•"/>
            </a:pPr>
            <a:r>
              <a:rPr lang="en-US" sz="1600" dirty="0"/>
              <a:t>Carriers are giving alternative investments – ETFs, equities, real estate – a close look.</a:t>
            </a:r>
          </a:p>
        </p:txBody>
      </p:sp>
      <p:sp>
        <p:nvSpPr>
          <p:cNvPr id="22" name="Content Placeholder 9"/>
          <p:cNvSpPr txBox="1">
            <a:spLocks/>
          </p:cNvSpPr>
          <p:nvPr/>
        </p:nvSpPr>
        <p:spPr bwMode="gray">
          <a:xfrm>
            <a:off x="6080326" y="2398254"/>
            <a:ext cx="2738817" cy="3121556"/>
          </a:xfrm>
          <a:prstGeom prst="rect">
            <a:avLst/>
          </a:prstGeom>
        </p:spPr>
        <p:txBody>
          <a:bodyPr vert="horz" lIns="0" tIns="45720" rIns="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buSzPct val="125000"/>
              <a:buFont typeface="Arial" panose="020B0604020202020204" pitchFamily="34" charset="0"/>
              <a:buChar char="•"/>
            </a:pPr>
            <a:r>
              <a:rPr lang="en-US" sz="1600" dirty="0"/>
              <a:t>Real GDP continues its slow, steady 2-3 percent annual growth.</a:t>
            </a:r>
          </a:p>
          <a:p>
            <a:pPr>
              <a:buClrTx/>
              <a:buSzPct val="125000"/>
              <a:buFont typeface="Arial" panose="020B0604020202020204" pitchFamily="34" charset="0"/>
              <a:buChar char="•"/>
            </a:pPr>
            <a:r>
              <a:rPr lang="en-US" sz="1600" dirty="0"/>
              <a:t>Unemployment rates suggest we are near full employment but other measures say no.</a:t>
            </a:r>
          </a:p>
          <a:p>
            <a:pPr>
              <a:buClrTx/>
              <a:buSzPct val="125000"/>
              <a:buFont typeface="Arial" panose="020B0604020202020204" pitchFamily="34" charset="0"/>
              <a:buChar char="•"/>
            </a:pPr>
            <a:r>
              <a:rPr lang="en-US" sz="1600" dirty="0"/>
              <a:t>This is the second longest expansion since WWII, but there are no signs of a future recession.</a:t>
            </a:r>
          </a:p>
        </p:txBody>
      </p:sp>
    </p:spTree>
    <p:extLst>
      <p:ext uri="{BB962C8B-B14F-4D97-AF65-F5344CB8AC3E}">
        <p14:creationId xmlns:p14="http://schemas.microsoft.com/office/powerpoint/2010/main" val="192883975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 industry ROE and hard markets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3644697"/>
              </p:ext>
            </p:extLst>
          </p:nvPr>
        </p:nvGraphicFramePr>
        <p:xfrm>
          <a:off x="457060" y="1183302"/>
          <a:ext cx="6160811" cy="2768600"/>
        </p:xfrm>
        <a:graphic>
          <a:graphicData uri="http://schemas.openxmlformats.org/drawingml/2006/table">
            <a:tbl>
              <a:tblPr firstRow="1" bandRow="1">
                <a:tableStyleId>{5C22544A-7EE6-4342-B048-85BDC9FD1C3A}</a:tableStyleId>
              </a:tblPr>
              <a:tblGrid>
                <a:gridCol w="859941">
                  <a:extLst>
                    <a:ext uri="{9D8B030D-6E8A-4147-A177-3AD203B41FA5}">
                      <a16:colId xmlns:a16="http://schemas.microsoft.com/office/drawing/2014/main" val="1803353623"/>
                    </a:ext>
                  </a:extLst>
                </a:gridCol>
                <a:gridCol w="1577009">
                  <a:extLst>
                    <a:ext uri="{9D8B030D-6E8A-4147-A177-3AD203B41FA5}">
                      <a16:colId xmlns:a16="http://schemas.microsoft.com/office/drawing/2014/main" val="888360163"/>
                    </a:ext>
                  </a:extLst>
                </a:gridCol>
                <a:gridCol w="1842052">
                  <a:extLst>
                    <a:ext uri="{9D8B030D-6E8A-4147-A177-3AD203B41FA5}">
                      <a16:colId xmlns:a16="http://schemas.microsoft.com/office/drawing/2014/main" val="2474343424"/>
                    </a:ext>
                  </a:extLst>
                </a:gridCol>
                <a:gridCol w="1881809">
                  <a:extLst>
                    <a:ext uri="{9D8B030D-6E8A-4147-A177-3AD203B41FA5}">
                      <a16:colId xmlns:a16="http://schemas.microsoft.com/office/drawing/2014/main" val="434479912"/>
                    </a:ext>
                  </a:extLst>
                </a:gridCol>
              </a:tblGrid>
              <a:tr h="370840">
                <a:tc>
                  <a:txBody>
                    <a:bodyPr/>
                    <a:lstStyle/>
                    <a:p>
                      <a:pPr algn="ctr"/>
                      <a:r>
                        <a:rPr lang="en-US" sz="1800" dirty="0"/>
                        <a:t>Year</a:t>
                      </a:r>
                    </a:p>
                  </a:txBody>
                  <a:tcPr/>
                </a:tc>
                <a:tc>
                  <a:txBody>
                    <a:bodyPr/>
                    <a:lstStyle/>
                    <a:p>
                      <a:pPr algn="ctr"/>
                      <a:r>
                        <a:rPr lang="en-US" sz="1800" dirty="0"/>
                        <a:t>P/C Industry ROE</a:t>
                      </a:r>
                      <a:r>
                        <a:rPr lang="en-US" sz="1800" baseline="0" dirty="0"/>
                        <a:t> less than 4%</a:t>
                      </a:r>
                      <a:endParaRPr lang="en-US" sz="1800" dirty="0"/>
                    </a:p>
                  </a:txBody>
                  <a:tcPr/>
                </a:tc>
                <a:tc>
                  <a:txBody>
                    <a:bodyPr/>
                    <a:lstStyle/>
                    <a:p>
                      <a:pPr algn="ctr"/>
                      <a:r>
                        <a:rPr lang="en-US" sz="1800" dirty="0"/>
                        <a:t>Growth of (NWP-GDP)</a:t>
                      </a:r>
                      <a:r>
                        <a:rPr lang="en-US" sz="1800" baseline="0" dirty="0"/>
                        <a:t> in following year</a:t>
                      </a:r>
                      <a:endParaRPr lang="en-US" sz="1800" dirty="0"/>
                    </a:p>
                  </a:txBody>
                  <a:tcPr/>
                </a:tc>
                <a:tc>
                  <a:txBody>
                    <a:bodyPr/>
                    <a:lstStyle/>
                    <a:p>
                      <a:pPr algn="ctr"/>
                      <a:r>
                        <a:rPr lang="en-US" sz="1800" dirty="0"/>
                        <a:t>Hard Market?</a:t>
                      </a:r>
                    </a:p>
                  </a:txBody>
                  <a:tcPr/>
                </a:tc>
                <a:extLst>
                  <a:ext uri="{0D108BD9-81ED-4DB2-BD59-A6C34878D82A}">
                    <a16:rowId xmlns:a16="http://schemas.microsoft.com/office/drawing/2014/main" val="1262714145"/>
                  </a:ext>
                </a:extLst>
              </a:tr>
              <a:tr h="370840">
                <a:tc>
                  <a:txBody>
                    <a:bodyPr/>
                    <a:lstStyle/>
                    <a:p>
                      <a:r>
                        <a:rPr lang="en-US" sz="1800" dirty="0"/>
                        <a:t>1975</a:t>
                      </a:r>
                    </a:p>
                  </a:txBody>
                  <a:tcPr/>
                </a:tc>
                <a:tc>
                  <a:txBody>
                    <a:bodyPr/>
                    <a:lstStyle/>
                    <a:p>
                      <a:pPr algn="ctr"/>
                      <a:r>
                        <a:rPr lang="en-US" sz="1800" dirty="0"/>
                        <a:t>2.4%</a:t>
                      </a:r>
                    </a:p>
                  </a:txBody>
                  <a:tcPr/>
                </a:tc>
                <a:tc>
                  <a:txBody>
                    <a:bodyPr/>
                    <a:lstStyle/>
                    <a:p>
                      <a:pPr algn="ctr"/>
                      <a:r>
                        <a:rPr lang="en-US" sz="1800" dirty="0"/>
                        <a:t>10.7%</a:t>
                      </a:r>
                    </a:p>
                  </a:txBody>
                  <a:tcPr/>
                </a:tc>
                <a:tc>
                  <a:txBody>
                    <a:bodyPr/>
                    <a:lstStyle/>
                    <a:p>
                      <a:pPr algn="ctr"/>
                      <a:r>
                        <a:rPr lang="en-US" sz="1800" dirty="0"/>
                        <a:t>Yes</a:t>
                      </a:r>
                    </a:p>
                  </a:txBody>
                  <a:tcPr/>
                </a:tc>
                <a:extLst>
                  <a:ext uri="{0D108BD9-81ED-4DB2-BD59-A6C34878D82A}">
                    <a16:rowId xmlns:a16="http://schemas.microsoft.com/office/drawing/2014/main" val="400188853"/>
                  </a:ext>
                </a:extLst>
              </a:tr>
              <a:tr h="370840">
                <a:tc>
                  <a:txBody>
                    <a:bodyPr/>
                    <a:lstStyle/>
                    <a:p>
                      <a:r>
                        <a:rPr lang="en-US" sz="1800" dirty="0"/>
                        <a:t>1984</a:t>
                      </a:r>
                    </a:p>
                  </a:txBody>
                  <a:tcPr/>
                </a:tc>
                <a:tc>
                  <a:txBody>
                    <a:bodyPr/>
                    <a:lstStyle/>
                    <a:p>
                      <a:pPr algn="ctr"/>
                      <a:r>
                        <a:rPr lang="en-US" sz="1800" dirty="0"/>
                        <a:t>1.8%</a:t>
                      </a:r>
                    </a:p>
                  </a:txBody>
                  <a:tcPr/>
                </a:tc>
                <a:tc>
                  <a:txBody>
                    <a:bodyPr/>
                    <a:lstStyle/>
                    <a:p>
                      <a:pPr algn="ctr"/>
                      <a:r>
                        <a:rPr lang="en-US" sz="1800" dirty="0"/>
                        <a:t>14.6%</a:t>
                      </a:r>
                    </a:p>
                  </a:txBody>
                  <a:tcPr/>
                </a:tc>
                <a:tc>
                  <a:txBody>
                    <a:bodyPr/>
                    <a:lstStyle/>
                    <a:p>
                      <a:pPr algn="ctr"/>
                      <a:r>
                        <a:rPr lang="en-US" sz="1800" dirty="0"/>
                        <a:t>Yes</a:t>
                      </a:r>
                    </a:p>
                  </a:txBody>
                  <a:tcPr/>
                </a:tc>
                <a:extLst>
                  <a:ext uri="{0D108BD9-81ED-4DB2-BD59-A6C34878D82A}">
                    <a16:rowId xmlns:a16="http://schemas.microsoft.com/office/drawing/2014/main" val="3702799810"/>
                  </a:ext>
                </a:extLst>
              </a:tr>
              <a:tr h="370840">
                <a:tc>
                  <a:txBody>
                    <a:bodyPr/>
                    <a:lstStyle/>
                    <a:p>
                      <a:r>
                        <a:rPr lang="en-US" sz="1800" dirty="0"/>
                        <a:t>2001</a:t>
                      </a:r>
                    </a:p>
                  </a:txBody>
                  <a:tcPr/>
                </a:tc>
                <a:tc>
                  <a:txBody>
                    <a:bodyPr/>
                    <a:lstStyle/>
                    <a:p>
                      <a:pPr algn="ctr"/>
                      <a:r>
                        <a:rPr lang="en-US" sz="1800" dirty="0"/>
                        <a:t>-1.2%</a:t>
                      </a:r>
                    </a:p>
                  </a:txBody>
                  <a:tcPr/>
                </a:tc>
                <a:tc>
                  <a:txBody>
                    <a:bodyPr/>
                    <a:lstStyle/>
                    <a:p>
                      <a:pPr algn="ctr"/>
                      <a:r>
                        <a:rPr lang="en-US" sz="1800" dirty="0"/>
                        <a:t>12.0%</a:t>
                      </a:r>
                    </a:p>
                  </a:txBody>
                  <a:tcPr/>
                </a:tc>
                <a:tc>
                  <a:txBody>
                    <a:bodyPr/>
                    <a:lstStyle/>
                    <a:p>
                      <a:pPr algn="ctr"/>
                      <a:r>
                        <a:rPr lang="en-US" sz="1800" dirty="0"/>
                        <a:t>Yes</a:t>
                      </a:r>
                    </a:p>
                  </a:txBody>
                  <a:tcPr/>
                </a:tc>
                <a:extLst>
                  <a:ext uri="{0D108BD9-81ED-4DB2-BD59-A6C34878D82A}">
                    <a16:rowId xmlns:a16="http://schemas.microsoft.com/office/drawing/2014/main" val="1106219612"/>
                  </a:ext>
                </a:extLst>
              </a:tr>
              <a:tr h="370840">
                <a:tc>
                  <a:txBody>
                    <a:bodyPr/>
                    <a:lstStyle/>
                    <a:p>
                      <a:r>
                        <a:rPr lang="en-US" sz="1800" dirty="0"/>
                        <a:t>2002</a:t>
                      </a:r>
                    </a:p>
                  </a:txBody>
                  <a:tcPr/>
                </a:tc>
                <a:tc>
                  <a:txBody>
                    <a:bodyPr/>
                    <a:lstStyle/>
                    <a:p>
                      <a:pPr algn="ctr"/>
                      <a:r>
                        <a:rPr lang="en-US" sz="1800" dirty="0"/>
                        <a:t>2.1%</a:t>
                      </a:r>
                    </a:p>
                  </a:txBody>
                  <a:tcPr/>
                </a:tc>
                <a:tc>
                  <a:txBody>
                    <a:bodyPr/>
                    <a:lstStyle/>
                    <a:p>
                      <a:pPr algn="ctr"/>
                      <a:r>
                        <a:rPr lang="en-US" sz="1800" dirty="0"/>
                        <a:t>5.1%</a:t>
                      </a:r>
                    </a:p>
                  </a:txBody>
                  <a:tcPr/>
                </a:tc>
                <a:tc>
                  <a:txBody>
                    <a:bodyPr/>
                    <a:lstStyle/>
                    <a:p>
                      <a:pPr algn="ctr"/>
                      <a:r>
                        <a:rPr lang="en-US" sz="1800" dirty="0"/>
                        <a:t>Yes</a:t>
                      </a:r>
                    </a:p>
                  </a:txBody>
                  <a:tcPr/>
                </a:tc>
                <a:extLst>
                  <a:ext uri="{0D108BD9-81ED-4DB2-BD59-A6C34878D82A}">
                    <a16:rowId xmlns:a16="http://schemas.microsoft.com/office/drawing/2014/main" val="3437044010"/>
                  </a:ext>
                </a:extLst>
              </a:tr>
              <a:tr h="370840">
                <a:tc>
                  <a:txBody>
                    <a:bodyPr/>
                    <a:lstStyle/>
                    <a:p>
                      <a:r>
                        <a:rPr lang="en-US" sz="1800" dirty="0"/>
                        <a:t>2017</a:t>
                      </a:r>
                    </a:p>
                  </a:txBody>
                  <a:tcPr/>
                </a:tc>
                <a:tc>
                  <a:txBody>
                    <a:bodyPr/>
                    <a:lstStyle/>
                    <a:p>
                      <a:pPr algn="ctr"/>
                      <a:r>
                        <a:rPr lang="en-US" sz="1800" dirty="0"/>
                        <a:t>&lt;4%</a:t>
                      </a:r>
                    </a:p>
                  </a:txBody>
                  <a:tcPr/>
                </a:tc>
                <a:tc>
                  <a:txBody>
                    <a:bodyPr/>
                    <a:lstStyle/>
                    <a:p>
                      <a:pPr algn="ctr"/>
                      <a:r>
                        <a:rPr lang="en-US" sz="1800" dirty="0"/>
                        <a:t>?</a:t>
                      </a:r>
                    </a:p>
                  </a:txBody>
                  <a:tcPr/>
                </a:tc>
                <a:tc>
                  <a:txBody>
                    <a:bodyPr/>
                    <a:lstStyle/>
                    <a:p>
                      <a:pPr algn="ctr"/>
                      <a:r>
                        <a:rPr lang="en-US" sz="1800" dirty="0"/>
                        <a:t>?</a:t>
                      </a:r>
                    </a:p>
                  </a:txBody>
                  <a:tcPr/>
                </a:tc>
                <a:extLst>
                  <a:ext uri="{0D108BD9-81ED-4DB2-BD59-A6C34878D82A}">
                    <a16:rowId xmlns:a16="http://schemas.microsoft.com/office/drawing/2014/main" val="1876153271"/>
                  </a:ext>
                </a:extLst>
              </a:tr>
            </a:tbl>
          </a:graphicData>
        </a:graphic>
      </p:graphicFrame>
      <p:sp>
        <p:nvSpPr>
          <p:cNvPr id="3" name="TextBox 2">
            <a:extLst>
              <a:ext uri="{FF2B5EF4-FFF2-40B4-BE49-F238E27FC236}">
                <a16:creationId xmlns:a16="http://schemas.microsoft.com/office/drawing/2014/main" id="{FFB3CB85-DAA9-449D-8EEB-B025F9292F70}"/>
              </a:ext>
            </a:extLst>
          </p:cNvPr>
          <p:cNvSpPr txBox="1"/>
          <p:nvPr/>
        </p:nvSpPr>
        <p:spPr>
          <a:xfrm>
            <a:off x="385490" y="6181725"/>
            <a:ext cx="8587059" cy="409575"/>
          </a:xfrm>
          <a:prstGeom prst="rect">
            <a:avLst/>
          </a:prstGeom>
          <a:noFill/>
        </p:spPr>
        <p:txBody>
          <a:bodyPr wrap="none" rtlCol="0">
            <a:noAutofit/>
          </a:bodyPr>
          <a:lstStyle/>
          <a:p>
            <a:pPr>
              <a:lnSpc>
                <a:spcPct val="90000"/>
              </a:lnSpc>
              <a:spcBef>
                <a:spcPts val="200"/>
              </a:spcBef>
              <a:buClr>
                <a:srgbClr val="337DBE"/>
              </a:buClr>
              <a:buSzPct val="77000"/>
            </a:pPr>
            <a:r>
              <a:rPr lang="en-US" sz="1000" dirty="0"/>
              <a:t>This has been a reliable predictor. The last four times ROE fell below 4 percent, a hard market followed. One of those times  (2002), a hard market was</a:t>
            </a:r>
          </a:p>
          <a:p>
            <a:pPr>
              <a:lnSpc>
                <a:spcPct val="90000"/>
              </a:lnSpc>
              <a:spcBef>
                <a:spcPts val="200"/>
              </a:spcBef>
              <a:buClr>
                <a:srgbClr val="337DBE"/>
              </a:buClr>
              <a:buSzPct val="77000"/>
            </a:pPr>
            <a:r>
              <a:rPr lang="en-US" sz="1000" dirty="0"/>
              <a:t>already under way.</a:t>
            </a:r>
          </a:p>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380006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Policyholder surplus and hard markets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5321969"/>
              </p:ext>
            </p:extLst>
          </p:nvPr>
        </p:nvGraphicFramePr>
        <p:xfrm>
          <a:off x="385491" y="1183302"/>
          <a:ext cx="6160811" cy="3510280"/>
        </p:xfrm>
        <a:graphic>
          <a:graphicData uri="http://schemas.openxmlformats.org/drawingml/2006/table">
            <a:tbl>
              <a:tblPr firstRow="1" bandRow="1">
                <a:tableStyleId>{5C22544A-7EE6-4342-B048-85BDC9FD1C3A}</a:tableStyleId>
              </a:tblPr>
              <a:tblGrid>
                <a:gridCol w="859941">
                  <a:extLst>
                    <a:ext uri="{9D8B030D-6E8A-4147-A177-3AD203B41FA5}">
                      <a16:colId xmlns:a16="http://schemas.microsoft.com/office/drawing/2014/main" val="1803353623"/>
                    </a:ext>
                  </a:extLst>
                </a:gridCol>
                <a:gridCol w="1577009">
                  <a:extLst>
                    <a:ext uri="{9D8B030D-6E8A-4147-A177-3AD203B41FA5}">
                      <a16:colId xmlns:a16="http://schemas.microsoft.com/office/drawing/2014/main" val="888360163"/>
                    </a:ext>
                  </a:extLst>
                </a:gridCol>
                <a:gridCol w="1842052">
                  <a:extLst>
                    <a:ext uri="{9D8B030D-6E8A-4147-A177-3AD203B41FA5}">
                      <a16:colId xmlns:a16="http://schemas.microsoft.com/office/drawing/2014/main" val="2474343424"/>
                    </a:ext>
                  </a:extLst>
                </a:gridCol>
                <a:gridCol w="1881809">
                  <a:extLst>
                    <a:ext uri="{9D8B030D-6E8A-4147-A177-3AD203B41FA5}">
                      <a16:colId xmlns:a16="http://schemas.microsoft.com/office/drawing/2014/main" val="434479912"/>
                    </a:ext>
                  </a:extLst>
                </a:gridCol>
              </a:tblGrid>
              <a:tr h="370840">
                <a:tc>
                  <a:txBody>
                    <a:bodyPr/>
                    <a:lstStyle/>
                    <a:p>
                      <a:pPr algn="ctr"/>
                      <a:r>
                        <a:rPr lang="en-US" dirty="0"/>
                        <a:t>Year</a:t>
                      </a:r>
                    </a:p>
                  </a:txBody>
                  <a:tcPr/>
                </a:tc>
                <a:tc>
                  <a:txBody>
                    <a:bodyPr/>
                    <a:lstStyle/>
                    <a:p>
                      <a:pPr algn="ctr"/>
                      <a:r>
                        <a:rPr lang="en-US" dirty="0"/>
                        <a:t>Surplus decline</a:t>
                      </a:r>
                    </a:p>
                  </a:txBody>
                  <a:tcPr/>
                </a:tc>
                <a:tc>
                  <a:txBody>
                    <a:bodyPr/>
                    <a:lstStyle/>
                    <a:p>
                      <a:pPr algn="ctr"/>
                      <a:r>
                        <a:rPr lang="en-US" dirty="0"/>
                        <a:t>Growth of (NWP-GDP)</a:t>
                      </a:r>
                      <a:r>
                        <a:rPr lang="en-US" baseline="0" dirty="0"/>
                        <a:t> in following year</a:t>
                      </a:r>
                      <a:endParaRPr lang="en-US" dirty="0"/>
                    </a:p>
                  </a:txBody>
                  <a:tcPr/>
                </a:tc>
                <a:tc>
                  <a:txBody>
                    <a:bodyPr/>
                    <a:lstStyle/>
                    <a:p>
                      <a:pPr algn="ctr"/>
                      <a:r>
                        <a:rPr lang="en-US" dirty="0"/>
                        <a:t>Hard Market?</a:t>
                      </a:r>
                    </a:p>
                  </a:txBody>
                  <a:tcPr/>
                </a:tc>
                <a:extLst>
                  <a:ext uri="{0D108BD9-81ED-4DB2-BD59-A6C34878D82A}">
                    <a16:rowId xmlns:a16="http://schemas.microsoft.com/office/drawing/2014/main" val="1262714145"/>
                  </a:ext>
                </a:extLst>
              </a:tr>
              <a:tr h="370840">
                <a:tc>
                  <a:txBody>
                    <a:bodyPr/>
                    <a:lstStyle/>
                    <a:p>
                      <a:r>
                        <a:rPr lang="en-US" dirty="0"/>
                        <a:t>1984</a:t>
                      </a:r>
                    </a:p>
                  </a:txBody>
                  <a:tcPr/>
                </a:tc>
                <a:tc>
                  <a:txBody>
                    <a:bodyPr/>
                    <a:lstStyle/>
                    <a:p>
                      <a:pPr algn="ctr"/>
                      <a:r>
                        <a:rPr lang="en-US" dirty="0"/>
                        <a:t>-2.7%</a:t>
                      </a:r>
                    </a:p>
                  </a:txBody>
                  <a:tcPr/>
                </a:tc>
                <a:tc>
                  <a:txBody>
                    <a:bodyPr/>
                    <a:lstStyle/>
                    <a:p>
                      <a:pPr algn="ctr"/>
                      <a:r>
                        <a:rPr lang="en-US" dirty="0"/>
                        <a:t>14.6%</a:t>
                      </a:r>
                    </a:p>
                  </a:txBody>
                  <a:tcPr/>
                </a:tc>
                <a:tc>
                  <a:txBody>
                    <a:bodyPr/>
                    <a:lstStyle/>
                    <a:p>
                      <a:pPr algn="ctr"/>
                      <a:r>
                        <a:rPr lang="en-US" dirty="0"/>
                        <a:t>Yes</a:t>
                      </a:r>
                    </a:p>
                  </a:txBody>
                  <a:tcPr/>
                </a:tc>
                <a:extLst>
                  <a:ext uri="{0D108BD9-81ED-4DB2-BD59-A6C34878D82A}">
                    <a16:rowId xmlns:a16="http://schemas.microsoft.com/office/drawing/2014/main" val="3702799810"/>
                  </a:ext>
                </a:extLst>
              </a:tr>
              <a:tr h="370840">
                <a:tc>
                  <a:txBody>
                    <a:bodyPr/>
                    <a:lstStyle/>
                    <a:p>
                      <a:r>
                        <a:rPr lang="en-US" dirty="0"/>
                        <a:t>1999</a:t>
                      </a:r>
                    </a:p>
                  </a:txBody>
                  <a:tcPr/>
                </a:tc>
                <a:tc>
                  <a:txBody>
                    <a:bodyPr/>
                    <a:lstStyle/>
                    <a:p>
                      <a:pPr algn="ctr"/>
                      <a:r>
                        <a:rPr lang="en-US" dirty="0"/>
                        <a:t>-0.9%</a:t>
                      </a:r>
                    </a:p>
                  </a:txBody>
                  <a:tcPr/>
                </a:tc>
                <a:tc>
                  <a:txBody>
                    <a:bodyPr/>
                    <a:lstStyle/>
                    <a:p>
                      <a:pPr algn="ctr"/>
                      <a:r>
                        <a:rPr lang="en-US" dirty="0"/>
                        <a:t>-1.5%</a:t>
                      </a:r>
                    </a:p>
                  </a:txBody>
                  <a:tcPr/>
                </a:tc>
                <a:tc>
                  <a:txBody>
                    <a:bodyPr/>
                    <a:lstStyle/>
                    <a:p>
                      <a:pPr algn="ctr"/>
                      <a:r>
                        <a:rPr lang="en-US" dirty="0"/>
                        <a:t>No</a:t>
                      </a:r>
                    </a:p>
                  </a:txBody>
                  <a:tcPr/>
                </a:tc>
                <a:extLst>
                  <a:ext uri="{0D108BD9-81ED-4DB2-BD59-A6C34878D82A}">
                    <a16:rowId xmlns:a16="http://schemas.microsoft.com/office/drawing/2014/main" val="3389129266"/>
                  </a:ext>
                </a:extLst>
              </a:tr>
              <a:tr h="370840">
                <a:tc>
                  <a:txBody>
                    <a:bodyPr/>
                    <a:lstStyle/>
                    <a:p>
                      <a:r>
                        <a:rPr lang="en-US" dirty="0"/>
                        <a:t>2000</a:t>
                      </a:r>
                    </a:p>
                  </a:txBody>
                  <a:tcPr/>
                </a:tc>
                <a:tc>
                  <a:txBody>
                    <a:bodyPr/>
                    <a:lstStyle/>
                    <a:p>
                      <a:pPr algn="ctr"/>
                      <a:r>
                        <a:rPr lang="en-US" dirty="0"/>
                        <a:t>-4.7%</a:t>
                      </a:r>
                    </a:p>
                  </a:txBody>
                  <a:tcPr/>
                </a:tc>
                <a:tc>
                  <a:txBody>
                    <a:bodyPr/>
                    <a:lstStyle/>
                    <a:p>
                      <a:pPr algn="ctr"/>
                      <a:r>
                        <a:rPr lang="en-US" dirty="0"/>
                        <a:t>5.1%</a:t>
                      </a:r>
                    </a:p>
                  </a:txBody>
                  <a:tcPr/>
                </a:tc>
                <a:tc>
                  <a:txBody>
                    <a:bodyPr/>
                    <a:lstStyle/>
                    <a:p>
                      <a:pPr algn="ctr"/>
                      <a:r>
                        <a:rPr lang="en-US" dirty="0"/>
                        <a:t>Yes</a:t>
                      </a:r>
                    </a:p>
                  </a:txBody>
                  <a:tcPr/>
                </a:tc>
                <a:extLst>
                  <a:ext uri="{0D108BD9-81ED-4DB2-BD59-A6C34878D82A}">
                    <a16:rowId xmlns:a16="http://schemas.microsoft.com/office/drawing/2014/main" val="1106219612"/>
                  </a:ext>
                </a:extLst>
              </a:tr>
              <a:tr h="370840">
                <a:tc>
                  <a:txBody>
                    <a:bodyPr/>
                    <a:lstStyle/>
                    <a:p>
                      <a:r>
                        <a:rPr lang="en-US" dirty="0"/>
                        <a:t>2001</a:t>
                      </a:r>
                    </a:p>
                  </a:txBody>
                  <a:tcPr/>
                </a:tc>
                <a:tc>
                  <a:txBody>
                    <a:bodyPr/>
                    <a:lstStyle/>
                    <a:p>
                      <a:pPr algn="ctr"/>
                      <a:r>
                        <a:rPr lang="en-US" dirty="0"/>
                        <a:t>-8.0%</a:t>
                      </a:r>
                    </a:p>
                  </a:txBody>
                  <a:tcPr/>
                </a:tc>
                <a:tc>
                  <a:txBody>
                    <a:bodyPr/>
                    <a:lstStyle/>
                    <a:p>
                      <a:pPr algn="ctr"/>
                      <a:r>
                        <a:rPr lang="en-US" dirty="0"/>
                        <a:t>12.0%</a:t>
                      </a:r>
                    </a:p>
                  </a:txBody>
                  <a:tcPr/>
                </a:tc>
                <a:tc>
                  <a:txBody>
                    <a:bodyPr/>
                    <a:lstStyle/>
                    <a:p>
                      <a:pPr algn="ctr"/>
                      <a:r>
                        <a:rPr lang="en-US" dirty="0"/>
                        <a:t>Yes</a:t>
                      </a:r>
                    </a:p>
                  </a:txBody>
                  <a:tcPr/>
                </a:tc>
                <a:extLst>
                  <a:ext uri="{0D108BD9-81ED-4DB2-BD59-A6C34878D82A}">
                    <a16:rowId xmlns:a16="http://schemas.microsoft.com/office/drawing/2014/main" val="3437044010"/>
                  </a:ext>
                </a:extLst>
              </a:tr>
              <a:tr h="370840">
                <a:tc>
                  <a:txBody>
                    <a:bodyPr/>
                    <a:lstStyle/>
                    <a:p>
                      <a:r>
                        <a:rPr lang="en-US" dirty="0"/>
                        <a:t>2008</a:t>
                      </a:r>
                    </a:p>
                  </a:txBody>
                  <a:tcPr/>
                </a:tc>
                <a:tc>
                  <a:txBody>
                    <a:bodyPr/>
                    <a:lstStyle/>
                    <a:p>
                      <a:pPr algn="ctr"/>
                      <a:r>
                        <a:rPr lang="en-US" dirty="0"/>
                        <a:t>-12.5%</a:t>
                      </a:r>
                    </a:p>
                  </a:txBody>
                  <a:tcPr/>
                </a:tc>
                <a:tc>
                  <a:txBody>
                    <a:bodyPr/>
                    <a:lstStyle/>
                    <a:p>
                      <a:pPr algn="ctr"/>
                      <a:r>
                        <a:rPr lang="en-US" dirty="0"/>
                        <a:t>-2.2%</a:t>
                      </a:r>
                    </a:p>
                  </a:txBody>
                  <a:tcPr/>
                </a:tc>
                <a:tc>
                  <a:txBody>
                    <a:bodyPr/>
                    <a:lstStyle/>
                    <a:p>
                      <a:pPr algn="ctr"/>
                      <a:r>
                        <a:rPr lang="en-US" dirty="0"/>
                        <a:t>No</a:t>
                      </a:r>
                    </a:p>
                  </a:txBody>
                  <a:tcPr/>
                </a:tc>
                <a:extLst>
                  <a:ext uri="{0D108BD9-81ED-4DB2-BD59-A6C34878D82A}">
                    <a16:rowId xmlns:a16="http://schemas.microsoft.com/office/drawing/2014/main" val="2697518674"/>
                  </a:ext>
                </a:extLst>
              </a:tr>
              <a:tr h="370840">
                <a:tc>
                  <a:txBody>
                    <a:bodyPr/>
                    <a:lstStyle/>
                    <a:p>
                      <a:r>
                        <a:rPr lang="en-US" dirty="0"/>
                        <a:t>2011</a:t>
                      </a:r>
                    </a:p>
                  </a:txBody>
                  <a:tcPr/>
                </a:tc>
                <a:tc>
                  <a:txBody>
                    <a:bodyPr/>
                    <a:lstStyle/>
                    <a:p>
                      <a:pPr algn="ctr"/>
                      <a:r>
                        <a:rPr lang="en-US"/>
                        <a:t>-0.8%</a:t>
                      </a:r>
                      <a:endParaRPr lang="en-US" dirty="0"/>
                    </a:p>
                  </a:txBody>
                  <a:tcPr/>
                </a:tc>
                <a:tc>
                  <a:txBody>
                    <a:bodyPr/>
                    <a:lstStyle/>
                    <a:p>
                      <a:pPr algn="ctr"/>
                      <a:r>
                        <a:rPr lang="en-US" dirty="0"/>
                        <a:t>0.2%</a:t>
                      </a:r>
                    </a:p>
                  </a:txBody>
                  <a:tcPr/>
                </a:tc>
                <a:tc>
                  <a:txBody>
                    <a:bodyPr/>
                    <a:lstStyle/>
                    <a:p>
                      <a:pPr algn="ctr"/>
                      <a:r>
                        <a:rPr lang="en-US" dirty="0"/>
                        <a:t>No</a:t>
                      </a:r>
                    </a:p>
                  </a:txBody>
                  <a:tcPr/>
                </a:tc>
                <a:extLst>
                  <a:ext uri="{0D108BD9-81ED-4DB2-BD59-A6C34878D82A}">
                    <a16:rowId xmlns:a16="http://schemas.microsoft.com/office/drawing/2014/main" val="3576697613"/>
                  </a:ext>
                </a:extLst>
              </a:tr>
              <a:tr h="370840">
                <a:tc>
                  <a:txBody>
                    <a:bodyPr/>
                    <a:lstStyle/>
                    <a:p>
                      <a:r>
                        <a:rPr lang="en-US" dirty="0"/>
                        <a:t>2017</a:t>
                      </a:r>
                    </a:p>
                  </a:txBody>
                  <a:tcPr/>
                </a:tc>
                <a:tc>
                  <a:txBody>
                    <a:bodyPr/>
                    <a:lstStyle/>
                    <a:p>
                      <a:pPr algn="ctr"/>
                      <a:r>
                        <a:rPr lang="en-US" dirty="0"/>
                        <a:t>&gt;0%?</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876153271"/>
                  </a:ext>
                </a:extLst>
              </a:tr>
            </a:tbl>
          </a:graphicData>
        </a:graphic>
      </p:graphicFrame>
      <p:sp>
        <p:nvSpPr>
          <p:cNvPr id="3" name="TextBox 2">
            <a:extLst>
              <a:ext uri="{FF2B5EF4-FFF2-40B4-BE49-F238E27FC236}">
                <a16:creationId xmlns:a16="http://schemas.microsoft.com/office/drawing/2014/main" id="{4488FFCB-ABCA-4749-9C26-CB4F72DFF916}"/>
              </a:ext>
            </a:extLst>
          </p:cNvPr>
          <p:cNvSpPr txBox="1"/>
          <p:nvPr/>
        </p:nvSpPr>
        <p:spPr>
          <a:xfrm>
            <a:off x="247651" y="6153149"/>
            <a:ext cx="7400924" cy="276225"/>
          </a:xfrm>
          <a:prstGeom prst="rect">
            <a:avLst/>
          </a:prstGeom>
          <a:noFill/>
        </p:spPr>
        <p:txBody>
          <a:bodyPr wrap="none" rtlCol="0">
            <a:noAutofit/>
          </a:bodyPr>
          <a:lstStyle/>
          <a:p>
            <a:pPr>
              <a:lnSpc>
                <a:spcPct val="90000"/>
              </a:lnSpc>
              <a:spcBef>
                <a:spcPts val="1200"/>
              </a:spcBef>
              <a:buClr>
                <a:srgbClr val="337DBE"/>
              </a:buClr>
              <a:buSzPct val="77000"/>
            </a:pPr>
            <a:r>
              <a:rPr lang="en-US" sz="1000" dirty="0"/>
              <a:t>This has not been a reliable predictor. Three times after a decline in surplus, a hard market followed. Three times it did not.</a:t>
            </a:r>
          </a:p>
        </p:txBody>
      </p:sp>
    </p:spTree>
    <p:extLst>
      <p:ext uri="{BB962C8B-B14F-4D97-AF65-F5344CB8AC3E}">
        <p14:creationId xmlns:p14="http://schemas.microsoft.com/office/powerpoint/2010/main" val="1442757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Catastrophe claims and hard markets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9412806"/>
              </p:ext>
            </p:extLst>
          </p:nvPr>
        </p:nvGraphicFramePr>
        <p:xfrm>
          <a:off x="463156" y="1183302"/>
          <a:ext cx="6766560" cy="3510280"/>
        </p:xfrm>
        <a:graphic>
          <a:graphicData uri="http://schemas.openxmlformats.org/drawingml/2006/table">
            <a:tbl>
              <a:tblPr firstRow="1" bandRow="1">
                <a:tableStyleId>{5C22544A-7EE6-4342-B048-85BDC9FD1C3A}</a:tableStyleId>
              </a:tblPr>
              <a:tblGrid>
                <a:gridCol w="859941">
                  <a:extLst>
                    <a:ext uri="{9D8B030D-6E8A-4147-A177-3AD203B41FA5}">
                      <a16:colId xmlns:a16="http://schemas.microsoft.com/office/drawing/2014/main" val="1803353623"/>
                    </a:ext>
                  </a:extLst>
                </a:gridCol>
                <a:gridCol w="2252870">
                  <a:extLst>
                    <a:ext uri="{9D8B030D-6E8A-4147-A177-3AD203B41FA5}">
                      <a16:colId xmlns:a16="http://schemas.microsoft.com/office/drawing/2014/main" val="888360163"/>
                    </a:ext>
                  </a:extLst>
                </a:gridCol>
                <a:gridCol w="1962109">
                  <a:extLst>
                    <a:ext uri="{9D8B030D-6E8A-4147-A177-3AD203B41FA5}">
                      <a16:colId xmlns:a16="http://schemas.microsoft.com/office/drawing/2014/main" val="2474343424"/>
                    </a:ext>
                  </a:extLst>
                </a:gridCol>
                <a:gridCol w="1691640">
                  <a:extLst>
                    <a:ext uri="{9D8B030D-6E8A-4147-A177-3AD203B41FA5}">
                      <a16:colId xmlns:a16="http://schemas.microsoft.com/office/drawing/2014/main" val="434479912"/>
                    </a:ext>
                  </a:extLst>
                </a:gridCol>
              </a:tblGrid>
              <a:tr h="370840">
                <a:tc>
                  <a:txBody>
                    <a:bodyPr/>
                    <a:lstStyle/>
                    <a:p>
                      <a:pPr algn="ctr"/>
                      <a:r>
                        <a:rPr lang="en-US" dirty="0"/>
                        <a:t>Year</a:t>
                      </a:r>
                    </a:p>
                  </a:txBody>
                  <a:tcPr/>
                </a:tc>
                <a:tc>
                  <a:txBody>
                    <a:bodyPr/>
                    <a:lstStyle/>
                    <a:p>
                      <a:pPr algn="ctr"/>
                      <a:r>
                        <a:rPr lang="en-US" dirty="0"/>
                        <a:t>CAT claims over $35 billion</a:t>
                      </a:r>
                    </a:p>
                    <a:p>
                      <a:pPr algn="ctr"/>
                      <a:r>
                        <a:rPr lang="en-US" dirty="0"/>
                        <a:t>($2016, billions)</a:t>
                      </a:r>
                    </a:p>
                  </a:txBody>
                  <a:tcPr/>
                </a:tc>
                <a:tc>
                  <a:txBody>
                    <a:bodyPr/>
                    <a:lstStyle/>
                    <a:p>
                      <a:pPr algn="ctr"/>
                      <a:r>
                        <a:rPr lang="en-US" dirty="0"/>
                        <a:t>Growth of (NWP-GDP)</a:t>
                      </a:r>
                      <a:r>
                        <a:rPr lang="en-US" baseline="0" dirty="0"/>
                        <a:t> in following year</a:t>
                      </a:r>
                      <a:endParaRPr lang="en-US" dirty="0"/>
                    </a:p>
                  </a:txBody>
                  <a:tcPr/>
                </a:tc>
                <a:tc>
                  <a:txBody>
                    <a:bodyPr/>
                    <a:lstStyle/>
                    <a:p>
                      <a:pPr algn="ctr"/>
                      <a:r>
                        <a:rPr lang="en-US" dirty="0"/>
                        <a:t>Hard Market?</a:t>
                      </a:r>
                    </a:p>
                  </a:txBody>
                  <a:tcPr/>
                </a:tc>
                <a:extLst>
                  <a:ext uri="{0D108BD9-81ED-4DB2-BD59-A6C34878D82A}">
                    <a16:rowId xmlns:a16="http://schemas.microsoft.com/office/drawing/2014/main" val="1262714145"/>
                  </a:ext>
                </a:extLst>
              </a:tr>
              <a:tr h="370840">
                <a:tc>
                  <a:txBody>
                    <a:bodyPr/>
                    <a:lstStyle/>
                    <a:p>
                      <a:r>
                        <a:rPr lang="en-US" dirty="0"/>
                        <a:t>1992</a:t>
                      </a:r>
                    </a:p>
                  </a:txBody>
                  <a:tcPr/>
                </a:tc>
                <a:tc>
                  <a:txBody>
                    <a:bodyPr/>
                    <a:lstStyle/>
                    <a:p>
                      <a:pPr algn="ctr"/>
                      <a:r>
                        <a:rPr lang="en-US" dirty="0"/>
                        <a:t>$39.6</a:t>
                      </a:r>
                    </a:p>
                  </a:txBody>
                  <a:tcPr/>
                </a:tc>
                <a:tc>
                  <a:txBody>
                    <a:bodyPr/>
                    <a:lstStyle/>
                    <a:p>
                      <a:pPr algn="ctr"/>
                      <a:r>
                        <a:rPr lang="en-US" dirty="0"/>
                        <a:t>0.9%</a:t>
                      </a:r>
                    </a:p>
                  </a:txBody>
                  <a:tcPr/>
                </a:tc>
                <a:tc>
                  <a:txBody>
                    <a:bodyPr/>
                    <a:lstStyle/>
                    <a:p>
                      <a:pPr algn="ctr"/>
                      <a:r>
                        <a:rPr lang="en-US" dirty="0"/>
                        <a:t>No</a:t>
                      </a:r>
                    </a:p>
                  </a:txBody>
                  <a:tcPr/>
                </a:tc>
                <a:extLst>
                  <a:ext uri="{0D108BD9-81ED-4DB2-BD59-A6C34878D82A}">
                    <a16:rowId xmlns:a16="http://schemas.microsoft.com/office/drawing/2014/main" val="400188853"/>
                  </a:ext>
                </a:extLst>
              </a:tr>
              <a:tr h="370840">
                <a:tc>
                  <a:txBody>
                    <a:bodyPr/>
                    <a:lstStyle/>
                    <a:p>
                      <a:r>
                        <a:rPr lang="en-US" dirty="0"/>
                        <a:t>2001</a:t>
                      </a:r>
                    </a:p>
                  </a:txBody>
                  <a:tcPr/>
                </a:tc>
                <a:tc>
                  <a:txBody>
                    <a:bodyPr/>
                    <a:lstStyle/>
                    <a:p>
                      <a:pPr algn="ctr"/>
                      <a:r>
                        <a:rPr lang="en-US" dirty="0"/>
                        <a:t>$36.4</a:t>
                      </a:r>
                    </a:p>
                  </a:txBody>
                  <a:tcPr/>
                </a:tc>
                <a:tc>
                  <a:txBody>
                    <a:bodyPr/>
                    <a:lstStyle/>
                    <a:p>
                      <a:pPr algn="ctr"/>
                      <a:r>
                        <a:rPr lang="en-US" dirty="0"/>
                        <a:t>12.0%</a:t>
                      </a:r>
                    </a:p>
                  </a:txBody>
                  <a:tcPr/>
                </a:tc>
                <a:tc>
                  <a:txBody>
                    <a:bodyPr/>
                    <a:lstStyle/>
                    <a:p>
                      <a:pPr algn="ctr"/>
                      <a:r>
                        <a:rPr lang="en-US" dirty="0"/>
                        <a:t>Yes</a:t>
                      </a:r>
                    </a:p>
                  </a:txBody>
                  <a:tcPr/>
                </a:tc>
                <a:extLst>
                  <a:ext uri="{0D108BD9-81ED-4DB2-BD59-A6C34878D82A}">
                    <a16:rowId xmlns:a16="http://schemas.microsoft.com/office/drawing/2014/main" val="3389129266"/>
                  </a:ext>
                </a:extLst>
              </a:tr>
              <a:tr h="370840">
                <a:tc>
                  <a:txBody>
                    <a:bodyPr/>
                    <a:lstStyle/>
                    <a:p>
                      <a:r>
                        <a:rPr lang="en-US" dirty="0"/>
                        <a:t>2004</a:t>
                      </a:r>
                    </a:p>
                  </a:txBody>
                  <a:tcPr/>
                </a:tc>
                <a:tc>
                  <a:txBody>
                    <a:bodyPr/>
                    <a:lstStyle/>
                    <a:p>
                      <a:pPr algn="ctr"/>
                      <a:r>
                        <a:rPr lang="en-US" dirty="0"/>
                        <a:t>$36.4</a:t>
                      </a:r>
                    </a:p>
                  </a:txBody>
                  <a:tcPr/>
                </a:tc>
                <a:tc>
                  <a:txBody>
                    <a:bodyPr/>
                    <a:lstStyle/>
                    <a:p>
                      <a:pPr algn="ctr"/>
                      <a:r>
                        <a:rPr lang="en-US" dirty="0"/>
                        <a:t>-6.2%</a:t>
                      </a:r>
                    </a:p>
                  </a:txBody>
                  <a:tcPr/>
                </a:tc>
                <a:tc>
                  <a:txBody>
                    <a:bodyPr/>
                    <a:lstStyle/>
                    <a:p>
                      <a:pPr algn="ctr"/>
                      <a:r>
                        <a:rPr lang="en-US" dirty="0"/>
                        <a:t>No</a:t>
                      </a:r>
                    </a:p>
                  </a:txBody>
                  <a:tcPr/>
                </a:tc>
                <a:extLst>
                  <a:ext uri="{0D108BD9-81ED-4DB2-BD59-A6C34878D82A}">
                    <a16:rowId xmlns:a16="http://schemas.microsoft.com/office/drawing/2014/main" val="1106219612"/>
                  </a:ext>
                </a:extLst>
              </a:tr>
              <a:tr h="370840">
                <a:tc>
                  <a:txBody>
                    <a:bodyPr/>
                    <a:lstStyle/>
                    <a:p>
                      <a:r>
                        <a:rPr lang="en-US" dirty="0"/>
                        <a:t>2005</a:t>
                      </a:r>
                    </a:p>
                  </a:txBody>
                  <a:tcPr/>
                </a:tc>
                <a:tc>
                  <a:txBody>
                    <a:bodyPr/>
                    <a:lstStyle/>
                    <a:p>
                      <a:pPr algn="ctr"/>
                      <a:r>
                        <a:rPr lang="en-US" dirty="0"/>
                        <a:t>$77.1</a:t>
                      </a:r>
                    </a:p>
                  </a:txBody>
                  <a:tcPr/>
                </a:tc>
                <a:tc>
                  <a:txBody>
                    <a:bodyPr/>
                    <a:lstStyle/>
                    <a:p>
                      <a:pPr algn="ctr"/>
                      <a:r>
                        <a:rPr lang="en-US" dirty="0"/>
                        <a:t>-3.1%</a:t>
                      </a:r>
                    </a:p>
                  </a:txBody>
                  <a:tcPr/>
                </a:tc>
                <a:tc>
                  <a:txBody>
                    <a:bodyPr/>
                    <a:lstStyle/>
                    <a:p>
                      <a:pPr algn="ctr"/>
                      <a:r>
                        <a:rPr lang="en-US" dirty="0"/>
                        <a:t>No</a:t>
                      </a:r>
                    </a:p>
                  </a:txBody>
                  <a:tcPr/>
                </a:tc>
                <a:extLst>
                  <a:ext uri="{0D108BD9-81ED-4DB2-BD59-A6C34878D82A}">
                    <a16:rowId xmlns:a16="http://schemas.microsoft.com/office/drawing/2014/main" val="3437044010"/>
                  </a:ext>
                </a:extLst>
              </a:tr>
              <a:tr h="370840">
                <a:tc>
                  <a:txBody>
                    <a:bodyPr/>
                    <a:lstStyle/>
                    <a:p>
                      <a:r>
                        <a:rPr lang="en-US" dirty="0"/>
                        <a:t>2011</a:t>
                      </a:r>
                    </a:p>
                  </a:txBody>
                  <a:tcPr/>
                </a:tc>
                <a:tc>
                  <a:txBody>
                    <a:bodyPr/>
                    <a:lstStyle/>
                    <a:p>
                      <a:pPr algn="ctr"/>
                      <a:r>
                        <a:rPr lang="en-US" dirty="0"/>
                        <a:t>$35.2</a:t>
                      </a:r>
                    </a:p>
                  </a:txBody>
                  <a:tcPr/>
                </a:tc>
                <a:tc>
                  <a:txBody>
                    <a:bodyPr/>
                    <a:lstStyle/>
                    <a:p>
                      <a:pPr algn="ctr"/>
                      <a:r>
                        <a:rPr lang="en-US" dirty="0"/>
                        <a:t>0.2%</a:t>
                      </a:r>
                    </a:p>
                  </a:txBody>
                  <a:tcPr/>
                </a:tc>
                <a:tc>
                  <a:txBody>
                    <a:bodyPr/>
                    <a:lstStyle/>
                    <a:p>
                      <a:pPr algn="ctr"/>
                      <a:r>
                        <a:rPr lang="en-US" dirty="0"/>
                        <a:t>No</a:t>
                      </a:r>
                    </a:p>
                  </a:txBody>
                  <a:tcPr/>
                </a:tc>
                <a:extLst>
                  <a:ext uri="{0D108BD9-81ED-4DB2-BD59-A6C34878D82A}">
                    <a16:rowId xmlns:a16="http://schemas.microsoft.com/office/drawing/2014/main" val="3576697613"/>
                  </a:ext>
                </a:extLst>
              </a:tr>
              <a:tr h="370840">
                <a:tc>
                  <a:txBody>
                    <a:bodyPr/>
                    <a:lstStyle/>
                    <a:p>
                      <a:r>
                        <a:rPr lang="en-US" dirty="0"/>
                        <a:t>2012</a:t>
                      </a:r>
                    </a:p>
                  </a:txBody>
                  <a:tcPr/>
                </a:tc>
                <a:tc>
                  <a:txBody>
                    <a:bodyPr/>
                    <a:lstStyle/>
                    <a:p>
                      <a:pPr algn="ctr"/>
                      <a:r>
                        <a:rPr lang="en-US" dirty="0"/>
                        <a:t>$36.8</a:t>
                      </a:r>
                    </a:p>
                  </a:txBody>
                  <a:tcPr/>
                </a:tc>
                <a:tc>
                  <a:txBody>
                    <a:bodyPr/>
                    <a:lstStyle/>
                    <a:p>
                      <a:pPr algn="ctr"/>
                      <a:r>
                        <a:rPr lang="en-US" dirty="0"/>
                        <a:t>1.3%</a:t>
                      </a:r>
                    </a:p>
                  </a:txBody>
                  <a:tcPr/>
                </a:tc>
                <a:tc>
                  <a:txBody>
                    <a:bodyPr/>
                    <a:lstStyle/>
                    <a:p>
                      <a:pPr algn="ctr"/>
                      <a:r>
                        <a:rPr lang="en-US" dirty="0"/>
                        <a:t>No</a:t>
                      </a:r>
                    </a:p>
                  </a:txBody>
                  <a:tcPr/>
                </a:tc>
                <a:extLst>
                  <a:ext uri="{0D108BD9-81ED-4DB2-BD59-A6C34878D82A}">
                    <a16:rowId xmlns:a16="http://schemas.microsoft.com/office/drawing/2014/main" val="1876153271"/>
                  </a:ext>
                </a:extLst>
              </a:tr>
              <a:tr h="370840">
                <a:tc>
                  <a:txBody>
                    <a:bodyPr/>
                    <a:lstStyle/>
                    <a:p>
                      <a:r>
                        <a:rPr lang="en-US" dirty="0"/>
                        <a:t>2017</a:t>
                      </a:r>
                    </a:p>
                  </a:txBody>
                  <a:tcPr/>
                </a:tc>
                <a:tc>
                  <a:txBody>
                    <a:bodyPr/>
                    <a:lstStyle/>
                    <a:p>
                      <a:pPr algn="ctr"/>
                      <a:r>
                        <a:rPr lang="en-US" dirty="0"/>
                        <a:t>$80+</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4123605426"/>
                  </a:ext>
                </a:extLst>
              </a:tr>
            </a:tbl>
          </a:graphicData>
        </a:graphic>
      </p:graphicFrame>
      <p:sp>
        <p:nvSpPr>
          <p:cNvPr id="3" name="TextBox 2">
            <a:extLst>
              <a:ext uri="{FF2B5EF4-FFF2-40B4-BE49-F238E27FC236}">
                <a16:creationId xmlns:a16="http://schemas.microsoft.com/office/drawing/2014/main" id="{006C87DD-E4EB-4A5E-95D9-82D400DAF5A1}"/>
              </a:ext>
            </a:extLst>
          </p:cNvPr>
          <p:cNvSpPr txBox="1"/>
          <p:nvPr/>
        </p:nvSpPr>
        <p:spPr>
          <a:xfrm>
            <a:off x="385491" y="6057900"/>
            <a:ext cx="6491558" cy="276225"/>
          </a:xfrm>
          <a:prstGeom prst="rect">
            <a:avLst/>
          </a:prstGeom>
          <a:noFill/>
        </p:spPr>
        <p:txBody>
          <a:bodyPr wrap="none" rtlCol="0">
            <a:noAutofit/>
          </a:bodyPr>
          <a:lstStyle/>
          <a:p>
            <a:pPr>
              <a:lnSpc>
                <a:spcPct val="90000"/>
              </a:lnSpc>
              <a:spcBef>
                <a:spcPts val="1200"/>
              </a:spcBef>
              <a:buClr>
                <a:srgbClr val="337DBE"/>
              </a:buClr>
              <a:buSzPct val="77000"/>
            </a:pPr>
            <a:r>
              <a:rPr lang="en-US" sz="1000" dirty="0"/>
              <a:t>This is the least reliable predictor. Only one year of outsized catastrophe losses (2001) ushered in a hard market.</a:t>
            </a:r>
          </a:p>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1794763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Hard markets: Conclusion</a:t>
            </a:r>
            <a:br>
              <a:rPr lang="en-US" dirty="0"/>
            </a:br>
            <a:endParaRPr lang="en-US" dirty="0"/>
          </a:p>
        </p:txBody>
      </p:sp>
      <p:sp>
        <p:nvSpPr>
          <p:cNvPr id="10" name="Content Placeholder 9"/>
          <p:cNvSpPr>
            <a:spLocks noGrp="1"/>
          </p:cNvSpPr>
          <p:nvPr>
            <p:ph idx="1"/>
          </p:nvPr>
        </p:nvSpPr>
        <p:spPr>
          <a:xfrm>
            <a:off x="453304" y="1076324"/>
            <a:ext cx="8322574" cy="5019676"/>
          </a:xfrm>
        </p:spPr>
        <p:txBody>
          <a:bodyPr/>
          <a:lstStyle/>
          <a:p>
            <a:r>
              <a:rPr lang="en-US" dirty="0"/>
              <a:t>Industrywide low return on equity is the best predictor of a hard market.</a:t>
            </a:r>
          </a:p>
          <a:p>
            <a:r>
              <a:rPr lang="en-US" dirty="0"/>
              <a:t>As of this writing, return on equity in 2017 might fall to 4 percent or below, implying a hard market will develop in 2018.</a:t>
            </a:r>
          </a:p>
        </p:txBody>
      </p:sp>
    </p:spTree>
    <p:extLst>
      <p:ext uri="{BB962C8B-B14F-4D97-AF65-F5344CB8AC3E}">
        <p14:creationId xmlns:p14="http://schemas.microsoft.com/office/powerpoint/2010/main" val="28082070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prstGeom prst="rect">
            <a:avLst/>
          </a:prstGeom>
        </p:spPr>
        <p:txBody>
          <a:bodyPr/>
          <a:lstStyle/>
          <a:p>
            <a:r>
              <a:rPr lang="en-US" dirty="0">
                <a:solidFill>
                  <a:schemeClr val="bg2"/>
                </a:solidFill>
              </a:rPr>
              <a:t>Quarterly industry snapshot</a:t>
            </a:r>
          </a:p>
        </p:txBody>
      </p:sp>
      <p:sp>
        <p:nvSpPr>
          <p:cNvPr id="6" name="Subtitle 5"/>
          <p:cNvSpPr>
            <a:spLocks noGrp="1"/>
          </p:cNvSpPr>
          <p:nvPr>
            <p:ph type="subTitle" idx="4294967295"/>
          </p:nvPr>
        </p:nvSpPr>
        <p:spPr>
          <a:xfrm>
            <a:off x="622148" y="3543299"/>
            <a:ext cx="7759852" cy="1981601"/>
          </a:xfrm>
          <a:prstGeom prst="rect">
            <a:avLst/>
          </a:prstGeom>
        </p:spPr>
        <p:txBody>
          <a:bodyPr>
            <a:normAutofit/>
          </a:bodyPr>
          <a:lstStyle/>
          <a:p>
            <a:r>
              <a:rPr lang="en-US" dirty="0">
                <a:solidFill>
                  <a:schemeClr val="bg2"/>
                </a:solidFill>
              </a:rPr>
              <a:t>For more information, contact: </a:t>
            </a:r>
          </a:p>
          <a:p>
            <a:r>
              <a:rPr lang="en-US" dirty="0">
                <a:solidFill>
                  <a:schemeClr val="bg2"/>
                </a:solidFill>
              </a:rPr>
              <a:t>Dr. Steven </a:t>
            </a:r>
            <a:r>
              <a:rPr lang="en-US" dirty="0" err="1">
                <a:solidFill>
                  <a:schemeClr val="bg2"/>
                </a:solidFill>
              </a:rPr>
              <a:t>Weisbart</a:t>
            </a:r>
            <a:r>
              <a:rPr lang="en-US" dirty="0">
                <a:solidFill>
                  <a:schemeClr val="bg2"/>
                </a:solidFill>
              </a:rPr>
              <a:t> | </a:t>
            </a:r>
            <a:r>
              <a:rPr lang="en-US" dirty="0">
                <a:solidFill>
                  <a:schemeClr val="bg2"/>
                </a:solidFill>
                <a:hlinkClick r:id="rId3"/>
              </a:rPr>
              <a:t>stevenw@iii.org</a:t>
            </a:r>
            <a:endParaRPr lang="en-US" dirty="0">
              <a:solidFill>
                <a:schemeClr val="bg2"/>
              </a:solidFill>
            </a:endParaRPr>
          </a:p>
        </p:txBody>
      </p:sp>
    </p:spTree>
    <p:extLst>
      <p:ext uri="{BB962C8B-B14F-4D97-AF65-F5344CB8AC3E}">
        <p14:creationId xmlns:p14="http://schemas.microsoft.com/office/powerpoint/2010/main" val="9143290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148" y="2297760"/>
            <a:ext cx="7759852" cy="646331"/>
          </a:xfrm>
          <a:prstGeom prst="rect">
            <a:avLst/>
          </a:prstGeom>
        </p:spPr>
        <p:txBody>
          <a:bodyPr wrap="square">
            <a:spAutoFit/>
          </a:bodyPr>
          <a:lstStyle/>
          <a:p>
            <a:r>
              <a:rPr lang="en-US" sz="3600" dirty="0">
                <a:solidFill>
                  <a:schemeClr val="bg1"/>
                </a:solidFill>
                <a:latin typeface="+mj-lt"/>
              </a:rPr>
              <a:t>Commercial lines trends: 2017:Q4</a:t>
            </a:r>
          </a:p>
        </p:txBody>
      </p:sp>
    </p:spTree>
    <p:extLst>
      <p:ext uri="{BB962C8B-B14F-4D97-AF65-F5344CB8AC3E}">
        <p14:creationId xmlns:p14="http://schemas.microsoft.com/office/powerpoint/2010/main" val="13005419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572346"/>
          </a:xfrm>
        </p:spPr>
        <p:txBody>
          <a:bodyPr/>
          <a:lstStyle/>
          <a:p>
            <a:r>
              <a:rPr lang="en-US"/>
              <a:t>Investments </a:t>
            </a:r>
            <a:r>
              <a:rPr lang="en-US" dirty="0"/>
              <a:t>predict </a:t>
            </a:r>
            <a:r>
              <a:rPr lang="en-US"/>
              <a:t>premium growth*</a:t>
            </a:r>
            <a:endParaRPr lang="en-US" dirty="0"/>
          </a:p>
        </p:txBody>
      </p:sp>
      <p:sp>
        <p:nvSpPr>
          <p:cNvPr id="5" name="Text Placeholder 4"/>
          <p:cNvSpPr>
            <a:spLocks noGrp="1"/>
          </p:cNvSpPr>
          <p:nvPr>
            <p:ph type="body" sz="quarter" idx="16"/>
          </p:nvPr>
        </p:nvSpPr>
        <p:spPr>
          <a:xfrm>
            <a:off x="385491" y="6062472"/>
            <a:ext cx="8454009" cy="647326"/>
          </a:xfrm>
        </p:spPr>
        <p:txBody>
          <a:bodyPr/>
          <a:lstStyle/>
          <a:p>
            <a:pPr>
              <a:lnSpc>
                <a:spcPct val="85000"/>
              </a:lnSpc>
              <a:spcBef>
                <a:spcPct val="25000"/>
              </a:spcBef>
              <a:buClr>
                <a:schemeClr val="accent2"/>
              </a:buClr>
            </a:pPr>
            <a:r>
              <a:rPr lang="en-US" altLang="en-US" dirty="0">
                <a:latin typeface="Arial" panose="020B0604020202020204" pitchFamily="34" charset="0"/>
              </a:rPr>
              <a:t>*Commercial property direct premiums written (fire, allied lines, CMP, inland marine, burglary and theft); business fixed investment (structures, equipment, and software).</a:t>
            </a:r>
          </a:p>
          <a:p>
            <a:pPr>
              <a:lnSpc>
                <a:spcPct val="85000"/>
              </a:lnSpc>
              <a:spcBef>
                <a:spcPct val="25000"/>
              </a:spcBef>
              <a:buClr>
                <a:schemeClr val="accent2"/>
              </a:buClr>
            </a:pPr>
            <a:r>
              <a:rPr lang="en-US" altLang="en-US" dirty="0"/>
              <a:t>Note: Recession indicated by gray shaded column. Data are seasonally adjusted annual rates.</a:t>
            </a:r>
          </a:p>
          <a:p>
            <a:pPr>
              <a:lnSpc>
                <a:spcPct val="85000"/>
              </a:lnSpc>
              <a:spcBef>
                <a:spcPct val="25000"/>
              </a:spcBef>
              <a:buClr>
                <a:schemeClr val="accent2"/>
              </a:buClr>
            </a:pPr>
            <a:r>
              <a:rPr lang="en-US" altLang="en-US" dirty="0"/>
              <a:t>Sources: </a:t>
            </a:r>
            <a:r>
              <a:rPr lang="en-US" altLang="en-US" dirty="0">
                <a:hlinkClick r:id="rId3"/>
              </a:rPr>
              <a:t>https://fred.stlouisfed.org/series/PNFI#0</a:t>
            </a:r>
            <a:r>
              <a:rPr lang="en-US" altLang="en-US" dirty="0"/>
              <a:t>; National Bureau of Economic Research (recession dates); Insurance Information Institute.</a:t>
            </a:r>
          </a:p>
        </p:txBody>
      </p:sp>
      <p:graphicFrame>
        <p:nvGraphicFramePr>
          <p:cNvPr id="4" name="Object 8"/>
          <p:cNvGraphicFramePr>
            <a:graphicFrameLocks noChangeAspect="1"/>
          </p:cNvGraphicFramePr>
          <p:nvPr>
            <p:extLst>
              <p:ext uri="{D42A27DB-BD31-4B8C-83A1-F6EECF244321}">
                <p14:modId xmlns:p14="http://schemas.microsoft.com/office/powerpoint/2010/main" val="676189075"/>
              </p:ext>
            </p:extLst>
          </p:nvPr>
        </p:nvGraphicFramePr>
        <p:xfrm>
          <a:off x="492063" y="1257323"/>
          <a:ext cx="7793669" cy="3632501"/>
        </p:xfrm>
        <a:graphic>
          <a:graphicData uri="http://schemas.openxmlformats.org/drawingml/2006/chart">
            <c:chart xmlns:c="http://schemas.openxmlformats.org/drawingml/2006/chart" xmlns:r="http://schemas.openxmlformats.org/officeDocument/2006/relationships" r:id="rId4"/>
          </a:graphicData>
        </a:graphic>
      </p:graphicFrame>
      <p:sp>
        <p:nvSpPr>
          <p:cNvPr id="20" name="Slide Number Placeholder 15"/>
          <p:cNvSpPr txBox="1">
            <a:spLocks/>
          </p:cNvSpPr>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228850" indent="-17145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2571750" indent="-17145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2914650" indent="-17145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B87C8610-914A-4355-AF36-1B67D4861730}" type="slidenum">
              <a:rPr lang="en-US" altLang="en-US" smtClean="0"/>
              <a:pPr/>
              <a:t>4</a:t>
            </a:fld>
            <a:endParaRPr lang="en-US" altLang="en-US" dirty="0"/>
          </a:p>
        </p:txBody>
      </p:sp>
      <p:sp>
        <p:nvSpPr>
          <p:cNvPr id="23" name="Text Box 10"/>
          <p:cNvSpPr txBox="1">
            <a:spLocks noChangeArrowheads="1"/>
          </p:cNvSpPr>
          <p:nvPr/>
        </p:nvSpPr>
        <p:spPr bwMode="auto">
          <a:xfrm>
            <a:off x="495300" y="835057"/>
            <a:ext cx="7281794" cy="326232"/>
          </a:xfrm>
          <a:prstGeom prst="rect">
            <a:avLst/>
          </a:prstGeom>
          <a:noFill/>
          <a:ln w="9525">
            <a:noFill/>
            <a:miter lim="800000"/>
            <a:headEnd/>
            <a:tailEnd/>
          </a:ln>
          <a:effectLst/>
        </p:spPr>
        <p:txBody>
          <a:bodyPr wrap="square" lIns="0" tIns="0" rIns="0" bIns="0" anchor="t" anchorCtr="0">
            <a:noAutofit/>
          </a:bodyPr>
          <a:lstStyle/>
          <a:p>
            <a:pPr>
              <a:lnSpc>
                <a:spcPct val="90000"/>
              </a:lnSpc>
              <a:spcBef>
                <a:spcPct val="20000"/>
              </a:spcBef>
            </a:pPr>
            <a:r>
              <a:rPr lang="en-US" altLang="en-US" sz="1600" b="1" dirty="0"/>
              <a:t>% change from same quarter, prior year </a:t>
            </a:r>
          </a:p>
        </p:txBody>
      </p:sp>
      <p:sp>
        <p:nvSpPr>
          <p:cNvPr id="24" name="TextBox 23"/>
          <p:cNvSpPr txBox="1"/>
          <p:nvPr/>
        </p:nvSpPr>
        <p:spPr>
          <a:xfrm>
            <a:off x="392748" y="4889824"/>
            <a:ext cx="7992300" cy="1172648"/>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Business fixed investment is forecast to grow at 5%–6% in 2017:2H and at 4.5%–5.5% in 2018. </a:t>
            </a:r>
          </a:p>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Investment in equipment and software is expected to grow but investment in structures is expected to shrink.</a:t>
            </a:r>
          </a:p>
        </p:txBody>
      </p:sp>
    </p:spTree>
    <p:extLst>
      <p:ext uri="{BB962C8B-B14F-4D97-AF65-F5344CB8AC3E}">
        <p14:creationId xmlns:p14="http://schemas.microsoft.com/office/powerpoint/2010/main" val="12514498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16" y="232326"/>
            <a:ext cx="8458200" cy="718650"/>
          </a:xfrm>
        </p:spPr>
        <p:txBody>
          <a:bodyPr/>
          <a:lstStyle/>
          <a:p>
            <a:r>
              <a:rPr lang="en-US" dirty="0"/>
              <a:t>As hiring goes, exposures follow</a:t>
            </a:r>
          </a:p>
        </p:txBody>
      </p:sp>
      <p:sp>
        <p:nvSpPr>
          <p:cNvPr id="6" name="Text Placeholder 5"/>
          <p:cNvSpPr>
            <a:spLocks noGrp="1"/>
          </p:cNvSpPr>
          <p:nvPr>
            <p:ph type="body" sz="quarter" idx="16"/>
          </p:nvPr>
        </p:nvSpPr>
        <p:spPr/>
        <p:txBody>
          <a:bodyPr/>
          <a:lstStyle/>
          <a:p>
            <a:r>
              <a:rPr lang="en-US" dirty="0"/>
              <a:t>Sources: </a:t>
            </a:r>
            <a:r>
              <a:rPr lang="en-US" dirty="0">
                <a:hlinkClick r:id="rId3"/>
              </a:rPr>
              <a:t>U.S. Department of Commerce</a:t>
            </a:r>
            <a:r>
              <a:rPr lang="en-US" dirty="0"/>
              <a:t>, Census Bureau; Insurance Information Institute.</a:t>
            </a:r>
          </a:p>
        </p:txBody>
      </p:sp>
      <p:sp>
        <p:nvSpPr>
          <p:cNvPr id="7" name="Text Placeholder 5"/>
          <p:cNvSpPr txBox="1">
            <a:spLocks/>
          </p:cNvSpPr>
          <p:nvPr/>
        </p:nvSpPr>
        <p:spPr bwMode="gray">
          <a:xfrm>
            <a:off x="2902305" y="8437025"/>
            <a:ext cx="5760720" cy="264720"/>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25"/>
              <a:t>Sources: </a:t>
            </a:r>
            <a:r>
              <a:rPr lang="en-US" sz="825">
                <a:hlinkClick r:id="rId3"/>
              </a:rPr>
              <a:t>U.S. Department of Commerce</a:t>
            </a:r>
            <a:r>
              <a:rPr lang="en-US" sz="825"/>
              <a:t>, Census Bureau; Insurance Information Institute. </a:t>
            </a:r>
            <a:endParaRPr lang="en-US" sz="825" dirty="0"/>
          </a:p>
        </p:txBody>
      </p:sp>
      <p:graphicFrame>
        <p:nvGraphicFramePr>
          <p:cNvPr id="8" name="Object 3"/>
          <p:cNvGraphicFramePr>
            <a:graphicFrameLocks/>
          </p:cNvGraphicFramePr>
          <p:nvPr>
            <p:extLst>
              <p:ext uri="{D42A27DB-BD31-4B8C-83A1-F6EECF244321}">
                <p14:modId xmlns:p14="http://schemas.microsoft.com/office/powerpoint/2010/main" val="270053465"/>
              </p:ext>
            </p:extLst>
          </p:nvPr>
        </p:nvGraphicFramePr>
        <p:xfrm>
          <a:off x="385491" y="1599984"/>
          <a:ext cx="8167725" cy="357096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392748" y="5170949"/>
            <a:ext cx="7983156" cy="915490"/>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Employment in the three industries that are the heart of workers composition exposure is not quite back yet to the level reached before the Great Recession. </a:t>
            </a:r>
          </a:p>
        </p:txBody>
      </p:sp>
      <p:sp>
        <p:nvSpPr>
          <p:cNvPr id="4" name="TextBox 3"/>
          <p:cNvSpPr txBox="1"/>
          <p:nvPr/>
        </p:nvSpPr>
        <p:spPr>
          <a:xfrm>
            <a:off x="385491" y="1051561"/>
            <a:ext cx="2394044" cy="340082"/>
          </a:xfrm>
          <a:prstGeom prst="rect">
            <a:avLst/>
          </a:prstGeom>
          <a:noFill/>
        </p:spPr>
        <p:txBody>
          <a:bodyPr wrap="square" rtlCol="0">
            <a:noAutofit/>
          </a:bodyPr>
          <a:lstStyle/>
          <a:p>
            <a:pPr>
              <a:lnSpc>
                <a:spcPct val="90000"/>
              </a:lnSpc>
              <a:spcBef>
                <a:spcPts val="1200"/>
              </a:spcBef>
              <a:buClr>
                <a:srgbClr val="337DBE"/>
              </a:buClr>
              <a:buSzPct val="77000"/>
            </a:pPr>
            <a:r>
              <a:rPr lang="en-US" sz="1600" b="1" dirty="0">
                <a:latin typeface="Arial" charset="0"/>
                <a:ea typeface="Arial" charset="0"/>
                <a:cs typeface="Arial" charset="0"/>
              </a:rPr>
              <a:t>000 at quarter-end</a:t>
            </a:r>
          </a:p>
        </p:txBody>
      </p:sp>
    </p:spTree>
    <p:extLst>
      <p:ext uri="{BB962C8B-B14F-4D97-AF65-F5344CB8AC3E}">
        <p14:creationId xmlns:p14="http://schemas.microsoft.com/office/powerpoint/2010/main" val="4172345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7"/>
          <p:cNvSpPr>
            <a:spLocks noGrp="1" noChangeArrowheads="1"/>
          </p:cNvSpPr>
          <p:nvPr>
            <p:ph type="title"/>
          </p:nvPr>
        </p:nvSpPr>
        <p:spPr>
          <a:xfrm>
            <a:off x="460723" y="232326"/>
            <a:ext cx="8382967" cy="950976"/>
          </a:xfrm>
        </p:spPr>
        <p:txBody>
          <a:bodyPr/>
          <a:lstStyle/>
          <a:p>
            <a:r>
              <a:rPr lang="en-US" dirty="0"/>
              <a:t>Price changes* for hospital care</a:t>
            </a:r>
            <a:endParaRPr lang="en-US" sz="2400" dirty="0"/>
          </a:p>
        </p:txBody>
      </p:sp>
      <p:sp>
        <p:nvSpPr>
          <p:cNvPr id="5" name="Text Placeholder 4"/>
          <p:cNvSpPr>
            <a:spLocks noGrp="1"/>
          </p:cNvSpPr>
          <p:nvPr>
            <p:ph type="body" sz="quarter" idx="16"/>
          </p:nvPr>
        </p:nvSpPr>
        <p:spPr/>
        <p:txBody>
          <a:bodyPr/>
          <a:lstStyle/>
          <a:p>
            <a:pPr>
              <a:lnSpc>
                <a:spcPct val="85000"/>
              </a:lnSpc>
              <a:spcBef>
                <a:spcPct val="25000"/>
              </a:spcBef>
              <a:buClr>
                <a:schemeClr val="accent2"/>
              </a:buClr>
            </a:pPr>
            <a:r>
              <a:rPr lang="en-US" dirty="0"/>
              <a:t>*Percentage change from same month in prior year; through October 2017; seasonally adjusted.</a:t>
            </a:r>
          </a:p>
          <a:p>
            <a:pPr eaLnBrk="0" hangingPunct="0">
              <a:lnSpc>
                <a:spcPct val="85000"/>
              </a:lnSpc>
              <a:spcBef>
                <a:spcPct val="25000"/>
              </a:spcBef>
              <a:buClr>
                <a:schemeClr val="accent2"/>
              </a:buClr>
            </a:pPr>
            <a:r>
              <a:rPr lang="en-US" dirty="0"/>
              <a:t>Sources: US Bureau of Labor Statistics; National Bureau of Economic Research (recession dates); Insurance Information Institute.</a:t>
            </a:r>
          </a:p>
        </p:txBody>
      </p:sp>
      <p:graphicFrame>
        <p:nvGraphicFramePr>
          <p:cNvPr id="3" name="Object 8"/>
          <p:cNvGraphicFramePr>
            <a:graphicFrameLocks noChangeAspect="1"/>
          </p:cNvGraphicFramePr>
          <p:nvPr>
            <p:extLst>
              <p:ext uri="{D42A27DB-BD31-4B8C-83A1-F6EECF244321}">
                <p14:modId xmlns:p14="http://schemas.microsoft.com/office/powerpoint/2010/main" val="2652998369"/>
              </p:ext>
            </p:extLst>
          </p:nvPr>
        </p:nvGraphicFramePr>
        <p:xfrm>
          <a:off x="460724" y="1106208"/>
          <a:ext cx="7993457" cy="421208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7"/>
          <p:cNvSpPr>
            <a:spLocks noChangeArrowheads="1"/>
          </p:cNvSpPr>
          <p:nvPr/>
        </p:nvSpPr>
        <p:spPr bwMode="grayWhite">
          <a:xfrm>
            <a:off x="6200966" y="2295919"/>
            <a:ext cx="2184082" cy="172213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2" name="TextBox 1"/>
          <p:cNvSpPr txBox="1"/>
          <p:nvPr/>
        </p:nvSpPr>
        <p:spPr>
          <a:xfrm>
            <a:off x="6312742" y="2305167"/>
            <a:ext cx="1960529" cy="738664"/>
          </a:xfrm>
          <a:prstGeom prst="rect">
            <a:avLst/>
          </a:prstGeom>
          <a:noFill/>
        </p:spPr>
        <p:txBody>
          <a:bodyPr wrap="square" rtlCol="0">
            <a:spAutoFit/>
          </a:bodyPr>
          <a:lstStyle/>
          <a:p>
            <a:r>
              <a:rPr lang="en-US" sz="1400" b="1" dirty="0">
                <a:solidFill>
                  <a:schemeClr val="accent2"/>
                </a:solidFill>
              </a:rPr>
              <a:t>For the past 5 years, price changes ranged from 3%-6%</a:t>
            </a:r>
          </a:p>
        </p:txBody>
      </p:sp>
      <p:sp>
        <p:nvSpPr>
          <p:cNvPr id="11" name="TextBox 10"/>
          <p:cNvSpPr txBox="1"/>
          <p:nvPr/>
        </p:nvSpPr>
        <p:spPr>
          <a:xfrm>
            <a:off x="392748" y="5318290"/>
            <a:ext cx="7992300" cy="543559"/>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Over the last two decades, prices for hospital care rose, on average, several percentage points faster than for medical services generally.</a:t>
            </a:r>
          </a:p>
        </p:txBody>
      </p:sp>
    </p:spTree>
    <p:extLst>
      <p:ext uri="{BB962C8B-B14F-4D97-AF65-F5344CB8AC3E}">
        <p14:creationId xmlns:p14="http://schemas.microsoft.com/office/powerpoint/2010/main" val="2047045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148" y="2297760"/>
            <a:ext cx="7759852" cy="646331"/>
          </a:xfrm>
          <a:prstGeom prst="rect">
            <a:avLst/>
          </a:prstGeom>
        </p:spPr>
        <p:txBody>
          <a:bodyPr wrap="square">
            <a:spAutoFit/>
          </a:bodyPr>
          <a:lstStyle/>
          <a:p>
            <a:r>
              <a:rPr lang="en-US" sz="3600" dirty="0">
                <a:solidFill>
                  <a:schemeClr val="bg1"/>
                </a:solidFill>
                <a:latin typeface="+mj-lt"/>
              </a:rPr>
              <a:t>Personal lines trends: </a:t>
            </a:r>
            <a:r>
              <a:rPr lang="en-US" sz="3600" dirty="0">
                <a:solidFill>
                  <a:schemeClr val="bg1"/>
                </a:solidFill>
              </a:rPr>
              <a:t>2017:Q4</a:t>
            </a:r>
            <a:endParaRPr lang="en-US" sz="3600" dirty="0">
              <a:solidFill>
                <a:schemeClr val="bg1"/>
              </a:solidFill>
              <a:latin typeface="+mj-lt"/>
            </a:endParaRPr>
          </a:p>
        </p:txBody>
      </p:sp>
    </p:spTree>
    <p:extLst>
      <p:ext uri="{BB962C8B-B14F-4D97-AF65-F5344CB8AC3E}">
        <p14:creationId xmlns:p14="http://schemas.microsoft.com/office/powerpoint/2010/main" val="19403505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grayWhite">
          <a:xfrm>
            <a:off x="2180236" y="1952719"/>
            <a:ext cx="954935" cy="2913104"/>
          </a:xfrm>
          <a:prstGeom prst="rect">
            <a:avLst/>
          </a:prstGeom>
          <a:solidFill>
            <a:schemeClr val="accent5">
              <a:lumMod val="60000"/>
              <a:lumOff val="40000"/>
            </a:schemeClr>
          </a:solidFill>
          <a:ln w="28575">
            <a:noFill/>
            <a:miter lim="800000"/>
            <a:headEnd/>
            <a:tailEnd/>
          </a:ln>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400" b="1" dirty="0"/>
          </a:p>
        </p:txBody>
      </p:sp>
      <p:sp>
        <p:nvSpPr>
          <p:cNvPr id="5125" name="Rectangle 7"/>
          <p:cNvSpPr>
            <a:spLocks noGrp="1" noChangeArrowheads="1"/>
          </p:cNvSpPr>
          <p:nvPr>
            <p:ph type="title"/>
          </p:nvPr>
        </p:nvSpPr>
        <p:spPr>
          <a:xfrm>
            <a:off x="370161" y="300944"/>
            <a:ext cx="8458200" cy="950976"/>
          </a:xfrm>
        </p:spPr>
        <p:txBody>
          <a:bodyPr/>
          <a:lstStyle/>
          <a:p>
            <a:r>
              <a:rPr lang="en-US" altLang="en-US" dirty="0"/>
              <a:t>Driving patterns predict claim frequency</a:t>
            </a:r>
          </a:p>
        </p:txBody>
      </p:sp>
      <p:sp>
        <p:nvSpPr>
          <p:cNvPr id="10" name="Text Placeholder 9"/>
          <p:cNvSpPr>
            <a:spLocks noGrp="1"/>
          </p:cNvSpPr>
          <p:nvPr>
            <p:ph type="body" sz="quarter" idx="15"/>
          </p:nvPr>
        </p:nvSpPr>
        <p:spPr>
          <a:xfrm>
            <a:off x="408163" y="1251920"/>
            <a:ext cx="1954037" cy="470253"/>
          </a:xfrm>
        </p:spPr>
        <p:txBody>
          <a:bodyPr/>
          <a:lstStyle/>
          <a:p>
            <a:r>
              <a:rPr lang="en-US" sz="1200" b="1" dirty="0">
                <a:solidFill>
                  <a:schemeClr val="accent1"/>
                </a:solidFill>
                <a:latin typeface="Arial" charset="0"/>
                <a:ea typeface="Arial" charset="0"/>
                <a:cs typeface="Arial" charset="0"/>
              </a:rPr>
              <a:t>Billions of miles driven in prior year</a:t>
            </a:r>
          </a:p>
        </p:txBody>
      </p:sp>
      <p:sp>
        <p:nvSpPr>
          <p:cNvPr id="12" name="Text Placeholder 11"/>
          <p:cNvSpPr>
            <a:spLocks noGrp="1"/>
          </p:cNvSpPr>
          <p:nvPr>
            <p:ph type="body" sz="quarter" idx="16"/>
          </p:nvPr>
        </p:nvSpPr>
        <p:spPr/>
        <p:txBody>
          <a:bodyPr/>
          <a:lstStyle/>
          <a:p>
            <a:r>
              <a:rPr lang="en-US" dirty="0"/>
              <a:t>Sources: </a:t>
            </a:r>
            <a:r>
              <a:rPr lang="en-US" dirty="0">
                <a:hlinkClick r:id="rId3" tooltip="http://www.fhwa.dot.gov/policyinformation/travel_monitoring/tvt.cfm"/>
              </a:rPr>
              <a:t>Federal Highway Administration</a:t>
            </a:r>
            <a:r>
              <a:rPr lang="en-US" dirty="0"/>
              <a:t>; Rolling four-quarter average frequency from Fast Track Monitoring System; Insurance Institute for Highway Safety; Insurance Information Institute.</a:t>
            </a:r>
          </a:p>
        </p:txBody>
      </p:sp>
      <p:graphicFrame>
        <p:nvGraphicFramePr>
          <p:cNvPr id="22" name="Object 8"/>
          <p:cNvGraphicFramePr>
            <a:graphicFrameLocks noChangeAspect="1"/>
          </p:cNvGraphicFramePr>
          <p:nvPr>
            <p:extLst>
              <p:ext uri="{D42A27DB-BD31-4B8C-83A1-F6EECF244321}">
                <p14:modId xmlns:p14="http://schemas.microsoft.com/office/powerpoint/2010/main" val="1971043777"/>
              </p:ext>
            </p:extLst>
          </p:nvPr>
        </p:nvGraphicFramePr>
        <p:xfrm>
          <a:off x="312545" y="1570892"/>
          <a:ext cx="8322668" cy="3949783"/>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6230815" y="1251920"/>
            <a:ext cx="2237362" cy="470253"/>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200" b="1" dirty="0">
                <a:solidFill>
                  <a:schemeClr val="accent3"/>
                </a:solidFill>
                <a:latin typeface="Arial" charset="0"/>
                <a:ea typeface="Arial" charset="0"/>
                <a:cs typeface="Arial" charset="0"/>
              </a:rPr>
              <a:t>Overall collision claims per 100 insured vehicles</a:t>
            </a:r>
          </a:p>
        </p:txBody>
      </p:sp>
      <p:sp>
        <p:nvSpPr>
          <p:cNvPr id="9" name="TextBox 8"/>
          <p:cNvSpPr txBox="1"/>
          <p:nvPr/>
        </p:nvSpPr>
        <p:spPr>
          <a:xfrm>
            <a:off x="392748" y="5520675"/>
            <a:ext cx="7992300" cy="543559"/>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sz="1600" b="1" dirty="0">
                <a:solidFill>
                  <a:schemeClr val="accent2"/>
                </a:solidFill>
              </a:rPr>
              <a:t>The only force that could derail this relationship would be a sharp and persistent rise in the cost of gasoline.</a:t>
            </a:r>
          </a:p>
        </p:txBody>
      </p:sp>
      <p:sp>
        <p:nvSpPr>
          <p:cNvPr id="11" name="Rectangle 10"/>
          <p:cNvSpPr/>
          <p:nvPr/>
        </p:nvSpPr>
        <p:spPr>
          <a:xfrm>
            <a:off x="5690394" y="1701419"/>
            <a:ext cx="191057" cy="5431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 name="TextBox 12"/>
          <p:cNvSpPr txBox="1"/>
          <p:nvPr/>
        </p:nvSpPr>
        <p:spPr>
          <a:xfrm>
            <a:off x="5942340" y="1663634"/>
            <a:ext cx="893473" cy="173812"/>
          </a:xfrm>
          <a:prstGeom prst="rect">
            <a:avLst/>
          </a:prstGeom>
          <a:noFill/>
        </p:spPr>
        <p:txBody>
          <a:bodyPr wrap="none" lIns="0" tIns="0" rIns="0" bIns="0" rtlCol="0">
            <a:noAutofit/>
          </a:bodyPr>
          <a:lstStyle/>
          <a:p>
            <a:pPr>
              <a:lnSpc>
                <a:spcPct val="90000"/>
              </a:lnSpc>
              <a:spcBef>
                <a:spcPts val="1200"/>
              </a:spcBef>
              <a:buClr>
                <a:srgbClr val="337DBE"/>
              </a:buClr>
              <a:buSzPct val="77000"/>
            </a:pPr>
            <a:r>
              <a:rPr lang="en-US" sz="1200" dirty="0">
                <a:latin typeface="Arial" panose="020B0604020202020204" pitchFamily="34" charset="0"/>
                <a:cs typeface="Arial" panose="020B0604020202020204" pitchFamily="34" charset="0"/>
              </a:rPr>
              <a:t>Recession</a:t>
            </a:r>
          </a:p>
        </p:txBody>
      </p:sp>
    </p:spTree>
    <p:extLst>
      <p:ext uri="{BB962C8B-B14F-4D97-AF65-F5344CB8AC3E}">
        <p14:creationId xmlns:p14="http://schemas.microsoft.com/office/powerpoint/2010/main" val="175828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9"/>
          <p:cNvGraphicFramePr>
            <a:graphicFrameLocks/>
          </p:cNvGraphicFramePr>
          <p:nvPr>
            <p:extLst>
              <p:ext uri="{D42A27DB-BD31-4B8C-83A1-F6EECF244321}">
                <p14:modId xmlns:p14="http://schemas.microsoft.com/office/powerpoint/2010/main" val="1611680686"/>
              </p:ext>
            </p:extLst>
          </p:nvPr>
        </p:nvGraphicFramePr>
        <p:xfrm>
          <a:off x="335782" y="1471180"/>
          <a:ext cx="8181033" cy="4140479"/>
        </p:xfrm>
        <a:graphic>
          <a:graphicData uri="http://schemas.openxmlformats.org/drawingml/2006/chart">
            <c:chart xmlns:c="http://schemas.openxmlformats.org/drawingml/2006/chart" xmlns:r="http://schemas.openxmlformats.org/officeDocument/2006/relationships" r:id="rId3"/>
          </a:graphicData>
        </a:graphic>
      </p:graphicFrame>
      <p:sp>
        <p:nvSpPr>
          <p:cNvPr id="13317" name="Rectangle 2"/>
          <p:cNvSpPr>
            <a:spLocks noGrp="1" noChangeArrowheads="1"/>
          </p:cNvSpPr>
          <p:nvPr>
            <p:ph type="title"/>
          </p:nvPr>
        </p:nvSpPr>
        <p:spPr>
          <a:prstGeom prst="rect">
            <a:avLst/>
          </a:prstGeom>
        </p:spPr>
        <p:txBody>
          <a:bodyPr/>
          <a:lstStyle/>
          <a:p>
            <a:r>
              <a:rPr lang="en-US" altLang="en-US" sz="2800" dirty="0">
                <a:latin typeface="Arial" panose="020B0604020202020204" pitchFamily="34" charset="0"/>
              </a:rPr>
              <a:t>To rent or to buy?</a:t>
            </a:r>
          </a:p>
        </p:txBody>
      </p:sp>
      <p:sp>
        <p:nvSpPr>
          <p:cNvPr id="4" name="Text Placeholder 3"/>
          <p:cNvSpPr>
            <a:spLocks noGrp="1"/>
          </p:cNvSpPr>
          <p:nvPr>
            <p:ph type="body" sz="quarter" idx="16"/>
          </p:nvPr>
        </p:nvSpPr>
        <p:spPr/>
        <p:txBody>
          <a:bodyPr/>
          <a:lstStyle/>
          <a:p>
            <a:pPr>
              <a:lnSpc>
                <a:spcPct val="85000"/>
              </a:lnSpc>
              <a:spcBef>
                <a:spcPct val="25000"/>
              </a:spcBef>
            </a:pPr>
            <a:r>
              <a:rPr lang="en-US" altLang="en-US" dirty="0"/>
              <a:t>Sources: U.S. Census Bureau at </a:t>
            </a:r>
            <a:r>
              <a:rPr lang="en-US" altLang="en-US" dirty="0">
                <a:hlinkClick r:id="rId4"/>
              </a:rPr>
              <a:t>http://www.census.gov/housing/hvs/data/histtabs.html</a:t>
            </a:r>
            <a:r>
              <a:rPr lang="en-US" altLang="en-US" dirty="0"/>
              <a:t>, Table 8; Insurance Information Institute</a:t>
            </a:r>
            <a:r>
              <a:rPr lang="en-US" altLang="en-US" sz="800" dirty="0"/>
              <a:t>.</a:t>
            </a:r>
          </a:p>
        </p:txBody>
      </p:sp>
      <p:sp>
        <p:nvSpPr>
          <p:cNvPr id="23" name="TextBox 1"/>
          <p:cNvSpPr txBox="1">
            <a:spLocks noChangeArrowheads="1"/>
          </p:cNvSpPr>
          <p:nvPr/>
        </p:nvSpPr>
        <p:spPr bwMode="auto">
          <a:xfrm>
            <a:off x="6335067" y="1193632"/>
            <a:ext cx="24105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eaLnBrk="1" hangingPunct="1">
              <a:lnSpc>
                <a:spcPct val="100000"/>
              </a:lnSpc>
              <a:spcBef>
                <a:spcPct val="0"/>
              </a:spcBef>
              <a:buClrTx/>
              <a:buFontTx/>
              <a:buNone/>
            </a:pPr>
            <a:r>
              <a:rPr lang="en-US" altLang="en-US" sz="1200" b="1" dirty="0">
                <a:solidFill>
                  <a:schemeClr val="accent3"/>
                </a:solidFill>
              </a:rPr>
              <a:t>Millions of owner-occupied housing units</a:t>
            </a:r>
          </a:p>
        </p:txBody>
      </p:sp>
      <p:sp>
        <p:nvSpPr>
          <p:cNvPr id="25" name="TextBox 1"/>
          <p:cNvSpPr txBox="1">
            <a:spLocks noChangeArrowheads="1"/>
          </p:cNvSpPr>
          <p:nvPr/>
        </p:nvSpPr>
        <p:spPr bwMode="auto">
          <a:xfrm>
            <a:off x="403979" y="1193632"/>
            <a:ext cx="24105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b="1" dirty="0">
                <a:solidFill>
                  <a:srgbClr val="337DBE"/>
                </a:solidFill>
              </a:rPr>
              <a:t>Millions of renter-occupied housing units</a:t>
            </a:r>
          </a:p>
        </p:txBody>
      </p:sp>
      <p:sp>
        <p:nvSpPr>
          <p:cNvPr id="32" name="Rectangle 31"/>
          <p:cNvSpPr/>
          <p:nvPr/>
        </p:nvSpPr>
        <p:spPr bwMode="gray">
          <a:xfrm>
            <a:off x="5146998" y="2319586"/>
            <a:ext cx="161925"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22" name="TextBox 21"/>
          <p:cNvSpPr txBox="1"/>
          <p:nvPr/>
        </p:nvSpPr>
        <p:spPr>
          <a:xfrm>
            <a:off x="392748" y="5528610"/>
            <a:ext cx="7992300" cy="737375"/>
          </a:xfrm>
          <a:prstGeom prst="rect">
            <a:avLst/>
          </a:prstGeom>
          <a:noFill/>
        </p:spPr>
        <p:txBody>
          <a:bodyPr wrap="square" rtlCol="0">
            <a:noAutofit/>
          </a:bodyPr>
          <a:lstStyle/>
          <a:p>
            <a:pPr marL="285750" indent="-285750">
              <a:lnSpc>
                <a:spcPct val="90000"/>
              </a:lnSpc>
              <a:spcBef>
                <a:spcPts val="600"/>
              </a:spcBef>
              <a:buSzPct val="90000"/>
              <a:buFont typeface="Wingdings 3" panose="05040102010807070707" pitchFamily="18" charset="2"/>
              <a:buChar char=""/>
            </a:pPr>
            <a:r>
              <a:rPr lang="en-US" altLang="en-US" sz="1600" b="1" dirty="0">
                <a:solidFill>
                  <a:schemeClr val="accent2"/>
                </a:solidFill>
              </a:rPr>
              <a:t>Since 2004 the number of renter-occupied housing units has grown by about </a:t>
            </a:r>
            <a:br>
              <a:rPr lang="en-US" altLang="en-US" sz="1600" b="1" dirty="0">
                <a:solidFill>
                  <a:schemeClr val="accent2"/>
                </a:solidFill>
              </a:rPr>
            </a:br>
            <a:r>
              <a:rPr lang="en-US" altLang="en-US" sz="1600" b="1" dirty="0">
                <a:solidFill>
                  <a:schemeClr val="accent2"/>
                </a:solidFill>
              </a:rPr>
              <a:t>10.5 million units (+34%), but there has been no growth in the number of </a:t>
            </a:r>
            <a:br>
              <a:rPr lang="en-US" altLang="en-US" sz="1600" b="1" dirty="0">
                <a:solidFill>
                  <a:schemeClr val="accent2"/>
                </a:solidFill>
              </a:rPr>
            </a:br>
            <a:r>
              <a:rPr lang="en-US" altLang="en-US" sz="1600" b="1" dirty="0">
                <a:solidFill>
                  <a:schemeClr val="accent2"/>
                </a:solidFill>
              </a:rPr>
              <a:t>owner-occupied housing units in 12 years. Did </a:t>
            </a:r>
            <a:r>
              <a:rPr lang="en-US" altLang="en-US" sz="1600" b="1">
                <a:solidFill>
                  <a:schemeClr val="accent2"/>
                </a:solidFill>
              </a:rPr>
              <a:t>this streak end in 2017?</a:t>
            </a:r>
            <a:endParaRPr lang="en-US" altLang="en-US" sz="1600" b="1" dirty="0">
              <a:solidFill>
                <a:schemeClr val="accent2"/>
              </a:solidFill>
            </a:endParaRPr>
          </a:p>
        </p:txBody>
      </p:sp>
    </p:spTree>
    <p:extLst>
      <p:ext uri="{BB962C8B-B14F-4D97-AF65-F5344CB8AC3E}">
        <p14:creationId xmlns:p14="http://schemas.microsoft.com/office/powerpoint/2010/main" val="1633981167"/>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Thank you">
  <a:themeElements>
    <a:clrScheme name="white hyperlink">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FFFFFF"/>
      </a:hlink>
      <a:folHlink>
        <a:srgbClr val="A6DCF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4858</TotalTime>
  <Words>2280</Words>
  <Application>Microsoft Office PowerPoint</Application>
  <PresentationFormat>On-screen Show (4:3)</PresentationFormat>
  <Paragraphs>284</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Arial Narrow</vt:lpstr>
      <vt:lpstr>Calibri</vt:lpstr>
      <vt:lpstr>Wingdings</vt:lpstr>
      <vt:lpstr>Wingdings 3</vt:lpstr>
      <vt:lpstr>Office Theme</vt:lpstr>
      <vt:lpstr>Thank you</vt:lpstr>
      <vt:lpstr>I.I.I. quarterly P/C industry snapshot: Fourth quarter 2017</vt:lpstr>
      <vt:lpstr>PowerPoint Presentation</vt:lpstr>
      <vt:lpstr>PowerPoint Presentation</vt:lpstr>
      <vt:lpstr>Investments predict premium growth*</vt:lpstr>
      <vt:lpstr>As hiring goes, exposures follow</vt:lpstr>
      <vt:lpstr>Price changes* for hospital care</vt:lpstr>
      <vt:lpstr>PowerPoint Presentation</vt:lpstr>
      <vt:lpstr>Driving patterns predict claim frequency</vt:lpstr>
      <vt:lpstr>To rent or to buy?</vt:lpstr>
      <vt:lpstr>PowerPoint Presentation</vt:lpstr>
      <vt:lpstr>P/C industry net income after taxes*</vt:lpstr>
      <vt:lpstr>Key sources of P/C insurer profits</vt:lpstr>
      <vt:lpstr>Sources of investment gains</vt:lpstr>
      <vt:lpstr>Bond yields</vt:lpstr>
      <vt:lpstr>Change* in the core** Consumer Price Index</vt:lpstr>
      <vt:lpstr>Quarterly industry snapshot special report: 2017:Q4</vt:lpstr>
      <vt:lpstr>Is a hard market coming? </vt:lpstr>
      <vt:lpstr>Three hard markets in the last 45 years</vt:lpstr>
      <vt:lpstr>What predicts a hard market? </vt:lpstr>
      <vt:lpstr>P/C industry ROE and hard markets</vt:lpstr>
      <vt:lpstr>Policyholder surplus and hard markets</vt:lpstr>
      <vt:lpstr>Catastrophe claims and hard markets</vt:lpstr>
      <vt:lpstr>Hard markets: Conclusion </vt:lpstr>
      <vt:lpstr>Quarterly industry snapshot</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III PPT Template 4:3</dc:description>
  <cp:lastModifiedBy>Lewis, Charlene</cp:lastModifiedBy>
  <cp:revision>475</cp:revision>
  <cp:lastPrinted>2017-12-22T15:12:03Z</cp:lastPrinted>
  <dcterms:created xsi:type="dcterms:W3CDTF">2011-11-02T14:24:24Z</dcterms:created>
  <dcterms:modified xsi:type="dcterms:W3CDTF">2017-12-22T16:24:36Z</dcterms:modified>
</cp:coreProperties>
</file>