
<file path=[Content_Types].xml><?xml version="1.0" encoding="utf-8"?>
<Types xmlns="http://schemas.openxmlformats.org/package/2006/content-types">
  <Default Extension="xlsm" ContentType="application/vnd.ms-excel.sheet.macroEnabled.12"/>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15.xml" ContentType="application/vnd.openxmlformats-officedocument.presentationml.notesSlide+xml"/>
  <Override PartName="/ppt/charts/chart10.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1.xml" ContentType="application/vnd.openxmlformats-officedocument.drawingml.chart+xml"/>
  <Override PartName="/ppt/tags/tag1.xml" ContentType="application/vnd.openxmlformats-officedocument.presentationml.tags+xml"/>
  <Override PartName="/ppt/notesSlides/notesSlide18.xml" ContentType="application/vnd.openxmlformats-officedocument.presentationml.notesSlide+xml"/>
  <Override PartName="/ppt/charts/chart12.xml" ContentType="application/vnd.openxmlformats-officedocument.drawingml.chart+xml"/>
  <Override PartName="/ppt/drawings/drawing3.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Lst>
  <p:notesMasterIdLst>
    <p:notesMasterId r:id="rId25"/>
  </p:notesMasterIdLst>
  <p:handoutMasterIdLst>
    <p:handoutMasterId r:id="rId26"/>
  </p:handoutMasterIdLst>
  <p:sldIdLst>
    <p:sldId id="346" r:id="rId3"/>
    <p:sldId id="347" r:id="rId4"/>
    <p:sldId id="348" r:id="rId5"/>
    <p:sldId id="349" r:id="rId6"/>
    <p:sldId id="350" r:id="rId7"/>
    <p:sldId id="351" r:id="rId8"/>
    <p:sldId id="352" r:id="rId9"/>
    <p:sldId id="353" r:id="rId10"/>
    <p:sldId id="354" r:id="rId11"/>
    <p:sldId id="355" r:id="rId12"/>
    <p:sldId id="356" r:id="rId13"/>
    <p:sldId id="357" r:id="rId14"/>
    <p:sldId id="358" r:id="rId15"/>
    <p:sldId id="359" r:id="rId16"/>
    <p:sldId id="360" r:id="rId17"/>
    <p:sldId id="305" r:id="rId18"/>
    <p:sldId id="345" r:id="rId19"/>
    <p:sldId id="344" r:id="rId20"/>
    <p:sldId id="341" r:id="rId21"/>
    <p:sldId id="342" r:id="rId22"/>
    <p:sldId id="343" r:id="rId23"/>
    <p:sldId id="361"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ch, James" initials="LJ" lastIdx="6" clrIdx="0">
    <p:extLst>
      <p:ext uri="{19B8F6BF-5375-455C-9EA6-DF929625EA0E}">
        <p15:presenceInfo xmlns:p15="http://schemas.microsoft.com/office/powerpoint/2012/main" userId="S-1-12-1-880524412-1118439724-3670997161-3937781192" providerId="AD"/>
      </p:ext>
    </p:extLst>
  </p:cmAuthor>
  <p:cmAuthor id="2" name="James Lynch" initials="JL" lastIdx="5" clrIdx="1">
    <p:extLst>
      <p:ext uri="{19B8F6BF-5375-455C-9EA6-DF929625EA0E}">
        <p15:presenceInfo xmlns:p15="http://schemas.microsoft.com/office/powerpoint/2012/main" userId="387345294_tp_dropbox"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B29E"/>
    <a:srgbClr val="307EBE"/>
    <a:srgbClr val="868686"/>
    <a:srgbClr val="337DBE"/>
    <a:srgbClr val="A6DCF7"/>
    <a:srgbClr val="2F72AD"/>
    <a:srgbClr val="072C44"/>
    <a:srgbClr val="444648"/>
    <a:srgbClr val="565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61" autoAdjust="0"/>
    <p:restoredTop sz="77151" autoAdjust="0"/>
  </p:normalViewPr>
  <p:slideViewPr>
    <p:cSldViewPr snapToGrid="0">
      <p:cViewPr varScale="1">
        <p:scale>
          <a:sx n="88" d="100"/>
          <a:sy n="88" d="100"/>
        </p:scale>
        <p:origin x="2682" y="9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0" d="100"/>
          <a:sy n="50" d="100"/>
        </p:scale>
        <p:origin x="2678" y="3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923337134281695E-2"/>
          <c:y val="6.7053250639160178E-2"/>
          <c:w val="0.93209876543209902"/>
          <c:h val="0.81544464403889705"/>
        </c:manualLayout>
      </c:layout>
      <c:barChart>
        <c:barDir val="col"/>
        <c:grouping val="clustered"/>
        <c:varyColors val="0"/>
        <c:ser>
          <c:idx val="1"/>
          <c:order val="2"/>
          <c:tx>
            <c:strRef>
              <c:f>Sheet1!$D$1</c:f>
              <c:strCache>
                <c:ptCount val="1"/>
                <c:pt idx="0">
                  <c:v>Recession</c:v>
                </c:pt>
              </c:strCache>
            </c:strRef>
          </c:tx>
          <c:spPr>
            <a:solidFill>
              <a:schemeClr val="accent5">
                <a:lumMod val="60000"/>
                <a:lumOff val="40000"/>
              </a:schemeClr>
            </a:solidFill>
            <a:ln w="18325">
              <a:noFill/>
            </a:ln>
          </c:spPr>
          <c:invertIfNegative val="0"/>
          <c:cat>
            <c:strRef>
              <c:f>Sheet1!$A$2:$A$43</c:f>
              <c:strCache>
                <c:ptCount val="42"/>
                <c:pt idx="0">
                  <c:v>07:Q1</c:v>
                </c:pt>
                <c:pt idx="1">
                  <c:v>07:Q2</c:v>
                </c:pt>
                <c:pt idx="2">
                  <c:v>07:Q3</c:v>
                </c:pt>
                <c:pt idx="3">
                  <c:v>07:Q4</c:v>
                </c:pt>
                <c:pt idx="4">
                  <c:v>08:Q1</c:v>
                </c:pt>
                <c:pt idx="5">
                  <c:v>08:Q2</c:v>
                </c:pt>
                <c:pt idx="6">
                  <c:v>08:Q3</c:v>
                </c:pt>
                <c:pt idx="7">
                  <c:v>08:Q4</c:v>
                </c:pt>
                <c:pt idx="8">
                  <c:v>09:Q1</c:v>
                </c:pt>
                <c:pt idx="9">
                  <c:v>09:Q2</c:v>
                </c:pt>
                <c:pt idx="10">
                  <c:v>09:Q3</c:v>
                </c:pt>
                <c:pt idx="11">
                  <c:v>09:Q4</c:v>
                </c:pt>
                <c:pt idx="12">
                  <c:v>10:Q1</c:v>
                </c:pt>
                <c:pt idx="13">
                  <c:v>10:Q2</c:v>
                </c:pt>
                <c:pt idx="14">
                  <c:v>10:Q3</c:v>
                </c:pt>
                <c:pt idx="15">
                  <c:v>10:Q4</c:v>
                </c:pt>
                <c:pt idx="16">
                  <c:v>11:Q1</c:v>
                </c:pt>
                <c:pt idx="17">
                  <c:v>11:Q2</c:v>
                </c:pt>
                <c:pt idx="18">
                  <c:v>11:Q3</c:v>
                </c:pt>
                <c:pt idx="19">
                  <c:v>11:Q4</c:v>
                </c:pt>
                <c:pt idx="20">
                  <c:v>12:Q1</c:v>
                </c:pt>
                <c:pt idx="21">
                  <c:v>12:Q2</c:v>
                </c:pt>
                <c:pt idx="22">
                  <c:v>12:Q3</c:v>
                </c:pt>
                <c:pt idx="23">
                  <c:v>12:Q4</c:v>
                </c:pt>
                <c:pt idx="24">
                  <c:v>13:Q1</c:v>
                </c:pt>
                <c:pt idx="25">
                  <c:v>13:Q2</c:v>
                </c:pt>
                <c:pt idx="26">
                  <c:v>13:Q3</c:v>
                </c:pt>
                <c:pt idx="27">
                  <c:v>13:Q4</c:v>
                </c:pt>
                <c:pt idx="28">
                  <c:v>14:Q1</c:v>
                </c:pt>
                <c:pt idx="29">
                  <c:v>14:Q2</c:v>
                </c:pt>
                <c:pt idx="30">
                  <c:v>14:Q3</c:v>
                </c:pt>
                <c:pt idx="31">
                  <c:v>14:Q4</c:v>
                </c:pt>
                <c:pt idx="32">
                  <c:v>15:Q1</c:v>
                </c:pt>
                <c:pt idx="33">
                  <c:v>15:Q2</c:v>
                </c:pt>
                <c:pt idx="34">
                  <c:v>15:Q3</c:v>
                </c:pt>
                <c:pt idx="35">
                  <c:v>15:Q4</c:v>
                </c:pt>
                <c:pt idx="36">
                  <c:v>16:Q1</c:v>
                </c:pt>
                <c:pt idx="37">
                  <c:v>16:Q2</c:v>
                </c:pt>
                <c:pt idx="38">
                  <c:v>16:Q3</c:v>
                </c:pt>
                <c:pt idx="39">
                  <c:v>16:Q4</c:v>
                </c:pt>
                <c:pt idx="40">
                  <c:v>17:Q1</c:v>
                </c:pt>
                <c:pt idx="41">
                  <c:v>17:Q2</c:v>
                </c:pt>
              </c:strCache>
            </c:strRef>
          </c:cat>
          <c:val>
            <c:numRef>
              <c:f>Sheet1!$D$2:$D$43</c:f>
              <c:numCache>
                <c:formatCode>0</c:formatCode>
                <c:ptCount val="42"/>
                <c:pt idx="0">
                  <c:v>0</c:v>
                </c:pt>
                <c:pt idx="1">
                  <c:v>0</c:v>
                </c:pt>
                <c:pt idx="2">
                  <c:v>0</c:v>
                </c:pt>
                <c:pt idx="3">
                  <c:v>0</c:v>
                </c:pt>
                <c:pt idx="4">
                  <c:v>1</c:v>
                </c:pt>
                <c:pt idx="5">
                  <c:v>1</c:v>
                </c:pt>
                <c:pt idx="6">
                  <c:v>1</c:v>
                </c:pt>
                <c:pt idx="7">
                  <c:v>1</c:v>
                </c:pt>
                <c:pt idx="8">
                  <c:v>1</c:v>
                </c:pt>
                <c:pt idx="9">
                  <c:v>1</c:v>
                </c:pt>
                <c:pt idx="10">
                  <c:v>0</c:v>
                </c:pt>
                <c:pt idx="11">
                  <c:v>0</c:v>
                </c:pt>
                <c:pt idx="12">
                  <c:v>0</c:v>
                </c:pt>
                <c:pt idx="13">
                  <c:v>0</c:v>
                </c:pt>
                <c:pt idx="14">
                  <c:v>0</c:v>
                </c:pt>
                <c:pt idx="15" formatCode="General">
                  <c:v>0</c:v>
                </c:pt>
                <c:pt idx="16" formatCode="General">
                  <c:v>0</c:v>
                </c:pt>
                <c:pt idx="17" formatCode="General">
                  <c:v>0</c:v>
                </c:pt>
                <c:pt idx="18" formatCode="General">
                  <c:v>0</c:v>
                </c:pt>
                <c:pt idx="19" formatCode="General">
                  <c:v>0</c:v>
                </c:pt>
                <c:pt idx="20" formatCode="General">
                  <c:v>0</c:v>
                </c:pt>
                <c:pt idx="21" formatCode="General">
                  <c:v>0</c:v>
                </c:pt>
                <c:pt idx="22" formatCode="General">
                  <c:v>0</c:v>
                </c:pt>
                <c:pt idx="23" formatCode="General">
                  <c:v>0</c:v>
                </c:pt>
                <c:pt idx="24" formatCode="General">
                  <c:v>0</c:v>
                </c:pt>
                <c:pt idx="25" formatCode="General">
                  <c:v>0</c:v>
                </c:pt>
                <c:pt idx="26" formatCode="General">
                  <c:v>0</c:v>
                </c:pt>
                <c:pt idx="27" formatCode="General">
                  <c:v>0</c:v>
                </c:pt>
                <c:pt idx="28" formatCode="General">
                  <c:v>0</c:v>
                </c:pt>
                <c:pt idx="29" formatCode="General">
                  <c:v>0</c:v>
                </c:pt>
                <c:pt idx="30" formatCode="General">
                  <c:v>0</c:v>
                </c:pt>
                <c:pt idx="31" formatCode="General">
                  <c:v>0</c:v>
                </c:pt>
                <c:pt idx="32" formatCode="General">
                  <c:v>0</c:v>
                </c:pt>
                <c:pt idx="33" formatCode="General">
                  <c:v>0</c:v>
                </c:pt>
                <c:pt idx="34" formatCode="General">
                  <c:v>0</c:v>
                </c:pt>
                <c:pt idx="35" formatCode="General">
                  <c:v>0</c:v>
                </c:pt>
                <c:pt idx="36" formatCode="General">
                  <c:v>0</c:v>
                </c:pt>
                <c:pt idx="37" formatCode="General">
                  <c:v>0</c:v>
                </c:pt>
                <c:pt idx="38" formatCode="General">
                  <c:v>0</c:v>
                </c:pt>
                <c:pt idx="39" formatCode="General">
                  <c:v>0</c:v>
                </c:pt>
                <c:pt idx="40" formatCode="General">
                  <c:v>0</c:v>
                </c:pt>
                <c:pt idx="41" formatCode="General">
                  <c:v>0</c:v>
                </c:pt>
              </c:numCache>
            </c:numRef>
          </c:val>
          <c:extLst>
            <c:ext xmlns:c16="http://schemas.microsoft.com/office/drawing/2014/chart" uri="{C3380CC4-5D6E-409C-BE32-E72D297353CC}">
              <c16:uniqueId val="{00000000-1D21-4CD7-B1C7-F08BD60C056B}"/>
            </c:ext>
          </c:extLst>
        </c:ser>
        <c:dLbls>
          <c:showLegendKey val="0"/>
          <c:showVal val="0"/>
          <c:showCatName val="0"/>
          <c:showSerName val="0"/>
          <c:showPercent val="0"/>
          <c:showBubbleSize val="0"/>
        </c:dLbls>
        <c:gapWidth val="0"/>
        <c:axId val="6270224"/>
        <c:axId val="6236304"/>
      </c:barChart>
      <c:lineChart>
        <c:grouping val="standard"/>
        <c:varyColors val="0"/>
        <c:ser>
          <c:idx val="2"/>
          <c:order val="0"/>
          <c:tx>
            <c:strRef>
              <c:f>Sheet1!$C$1</c:f>
              <c:strCache>
                <c:ptCount val="1"/>
                <c:pt idx="0">
                  <c:v>% change, property ins premiums</c:v>
                </c:pt>
              </c:strCache>
            </c:strRef>
          </c:tx>
          <c:spPr>
            <a:ln w="28575">
              <a:solidFill>
                <a:schemeClr val="accent1"/>
              </a:solidFill>
              <a:prstDash val="solid"/>
            </a:ln>
          </c:spPr>
          <c:marker>
            <c:symbol val="none"/>
          </c:marker>
          <c:cat>
            <c:strRef>
              <c:f>Sheet1!$A$2:$A$45</c:f>
              <c:strCache>
                <c:ptCount val="44"/>
                <c:pt idx="0">
                  <c:v>07:Q1</c:v>
                </c:pt>
                <c:pt idx="1">
                  <c:v>07:Q2</c:v>
                </c:pt>
                <c:pt idx="2">
                  <c:v>07:Q3</c:v>
                </c:pt>
                <c:pt idx="3">
                  <c:v>07:Q4</c:v>
                </c:pt>
                <c:pt idx="4">
                  <c:v>08:Q1</c:v>
                </c:pt>
                <c:pt idx="5">
                  <c:v>08:Q2</c:v>
                </c:pt>
                <c:pt idx="6">
                  <c:v>08:Q3</c:v>
                </c:pt>
                <c:pt idx="7">
                  <c:v>08:Q4</c:v>
                </c:pt>
                <c:pt idx="8">
                  <c:v>09:Q1</c:v>
                </c:pt>
                <c:pt idx="9">
                  <c:v>09:Q2</c:v>
                </c:pt>
                <c:pt idx="10">
                  <c:v>09:Q3</c:v>
                </c:pt>
                <c:pt idx="11">
                  <c:v>09:Q4</c:v>
                </c:pt>
                <c:pt idx="12">
                  <c:v>10:Q1</c:v>
                </c:pt>
                <c:pt idx="13">
                  <c:v>10:Q2</c:v>
                </c:pt>
                <c:pt idx="14">
                  <c:v>10:Q3</c:v>
                </c:pt>
                <c:pt idx="15">
                  <c:v>10:Q4</c:v>
                </c:pt>
                <c:pt idx="16">
                  <c:v>11:Q1</c:v>
                </c:pt>
                <c:pt idx="17">
                  <c:v>11:Q2</c:v>
                </c:pt>
                <c:pt idx="18">
                  <c:v>11:Q3</c:v>
                </c:pt>
                <c:pt idx="19">
                  <c:v>11:Q4</c:v>
                </c:pt>
                <c:pt idx="20">
                  <c:v>12:Q1</c:v>
                </c:pt>
                <c:pt idx="21">
                  <c:v>12:Q2</c:v>
                </c:pt>
                <c:pt idx="22">
                  <c:v>12:Q3</c:v>
                </c:pt>
                <c:pt idx="23">
                  <c:v>12:Q4</c:v>
                </c:pt>
                <c:pt idx="24">
                  <c:v>13:Q1</c:v>
                </c:pt>
                <c:pt idx="25">
                  <c:v>13:Q2</c:v>
                </c:pt>
                <c:pt idx="26">
                  <c:v>13:Q3</c:v>
                </c:pt>
                <c:pt idx="27">
                  <c:v>13:Q4</c:v>
                </c:pt>
                <c:pt idx="28">
                  <c:v>14:Q1</c:v>
                </c:pt>
                <c:pt idx="29">
                  <c:v>14:Q2</c:v>
                </c:pt>
                <c:pt idx="30">
                  <c:v>14:Q3</c:v>
                </c:pt>
                <c:pt idx="31">
                  <c:v>14:Q4</c:v>
                </c:pt>
                <c:pt idx="32">
                  <c:v>15:Q1</c:v>
                </c:pt>
                <c:pt idx="33">
                  <c:v>15:Q2</c:v>
                </c:pt>
                <c:pt idx="34">
                  <c:v>15:Q3</c:v>
                </c:pt>
                <c:pt idx="35">
                  <c:v>15:Q4</c:v>
                </c:pt>
                <c:pt idx="36">
                  <c:v>16:Q1</c:v>
                </c:pt>
                <c:pt idx="37">
                  <c:v>16:Q2</c:v>
                </c:pt>
                <c:pt idx="38">
                  <c:v>16:Q3</c:v>
                </c:pt>
                <c:pt idx="39">
                  <c:v>16:Q4</c:v>
                </c:pt>
                <c:pt idx="40">
                  <c:v>17:Q1</c:v>
                </c:pt>
                <c:pt idx="41">
                  <c:v>17:Q2</c:v>
                </c:pt>
                <c:pt idx="42">
                  <c:v>17:Q3F</c:v>
                </c:pt>
                <c:pt idx="43">
                  <c:v>17:Q4F</c:v>
                </c:pt>
              </c:strCache>
            </c:strRef>
          </c:cat>
          <c:val>
            <c:numRef>
              <c:f>Sheet1!$C$2:$C$43</c:f>
              <c:numCache>
                <c:formatCode>General</c:formatCode>
                <c:ptCount val="42"/>
                <c:pt idx="4" formatCode="0.0%">
                  <c:v>0.01</c:v>
                </c:pt>
                <c:pt idx="5" formatCode="0.0%">
                  <c:v>1.2999999999999999E-2</c:v>
                </c:pt>
                <c:pt idx="6" formatCode="0.0%">
                  <c:v>8.8999999999999996E-2</c:v>
                </c:pt>
                <c:pt idx="7" formatCode="0.0%">
                  <c:v>-3.0000000000000001E-3</c:v>
                </c:pt>
                <c:pt idx="8" formatCode="0.0%">
                  <c:v>-1E-3</c:v>
                </c:pt>
                <c:pt idx="9" formatCode="0.0%">
                  <c:v>-2.3E-2</c:v>
                </c:pt>
                <c:pt idx="10" formatCode="0.0%">
                  <c:v>-5.8999999999999997E-2</c:v>
                </c:pt>
                <c:pt idx="11" formatCode="0.0%">
                  <c:v>-5.0999999999999997E-2</c:v>
                </c:pt>
                <c:pt idx="12" formatCode="0.0%">
                  <c:v>-2.7E-2</c:v>
                </c:pt>
                <c:pt idx="13" formatCode="0.0%">
                  <c:v>3.0000000000000001E-3</c:v>
                </c:pt>
                <c:pt idx="14" formatCode="0.0%">
                  <c:v>-5.5E-2</c:v>
                </c:pt>
                <c:pt idx="15" formatCode="0.0%">
                  <c:v>5.0000000000000001E-3</c:v>
                </c:pt>
                <c:pt idx="16" formatCode="0.0%">
                  <c:v>8.9999999999999993E-3</c:v>
                </c:pt>
                <c:pt idx="17" formatCode="0.0%">
                  <c:v>4.2999999999999997E-2</c:v>
                </c:pt>
                <c:pt idx="18" formatCode="0.0%">
                  <c:v>0.191</c:v>
                </c:pt>
                <c:pt idx="19" formatCode="0.0%">
                  <c:v>7.4999999999999997E-2</c:v>
                </c:pt>
                <c:pt idx="20" formatCode="0.0%">
                  <c:v>6.9000000000000006E-2</c:v>
                </c:pt>
                <c:pt idx="21" formatCode="0.0%">
                  <c:v>6.3E-2</c:v>
                </c:pt>
                <c:pt idx="22" formatCode="0.0%">
                  <c:v>1.2999999999999999E-2</c:v>
                </c:pt>
                <c:pt idx="23" formatCode="0.0%">
                  <c:v>4.1000000000000002E-2</c:v>
                </c:pt>
                <c:pt idx="24" formatCode="0.0%">
                  <c:v>5.2999999999999999E-2</c:v>
                </c:pt>
                <c:pt idx="25" formatCode="0.0%">
                  <c:v>1E-3</c:v>
                </c:pt>
                <c:pt idx="26" formatCode="0.0%">
                  <c:v>9.7000000000000003E-2</c:v>
                </c:pt>
                <c:pt idx="27" formatCode="0.0%">
                  <c:v>3.5000000000000003E-2</c:v>
                </c:pt>
                <c:pt idx="28" formatCode="0.0%">
                  <c:v>3.1E-2</c:v>
                </c:pt>
                <c:pt idx="29" formatCode="0.0%">
                  <c:v>5.6000000000000001E-2</c:v>
                </c:pt>
                <c:pt idx="30" formatCode="0.0%">
                  <c:v>-3.1E-2</c:v>
                </c:pt>
                <c:pt idx="31" formatCode="0.0%">
                  <c:v>3.9E-2</c:v>
                </c:pt>
                <c:pt idx="32" formatCode="0.0%">
                  <c:v>2.3E-2</c:v>
                </c:pt>
                <c:pt idx="33" formatCode="0.0%">
                  <c:v>5.2999999999999999E-2</c:v>
                </c:pt>
                <c:pt idx="34" formatCode="0.0%">
                  <c:v>-1.6E-2</c:v>
                </c:pt>
                <c:pt idx="35" formatCode="0.0%">
                  <c:v>5.0000000000000001E-3</c:v>
                </c:pt>
                <c:pt idx="36" formatCode="0.0%">
                  <c:v>4.2000000000000003E-2</c:v>
                </c:pt>
                <c:pt idx="37" formatCode="0.0%">
                  <c:v>1.2999999999999999E-2</c:v>
                </c:pt>
                <c:pt idx="38" formatCode="0.0%">
                  <c:v>-3.6999999999999998E-2</c:v>
                </c:pt>
                <c:pt idx="39" formatCode="0.0%">
                  <c:v>1.0999999999999999E-2</c:v>
                </c:pt>
                <c:pt idx="40" formatCode="0.0%">
                  <c:v>3.6999999999999998E-2</c:v>
                </c:pt>
              </c:numCache>
            </c:numRef>
          </c:val>
          <c:smooth val="0"/>
          <c:extLst>
            <c:ext xmlns:c16="http://schemas.microsoft.com/office/drawing/2014/chart" uri="{C3380CC4-5D6E-409C-BE32-E72D297353CC}">
              <c16:uniqueId val="{00000001-1D21-4CD7-B1C7-F08BD60C056B}"/>
            </c:ext>
          </c:extLst>
        </c:ser>
        <c:ser>
          <c:idx val="0"/>
          <c:order val="1"/>
          <c:tx>
            <c:strRef>
              <c:f>Sheet1!$B$1</c:f>
              <c:strCache>
                <c:ptCount val="1"/>
                <c:pt idx="0">
                  <c:v>% change, fixed investment</c:v>
                </c:pt>
              </c:strCache>
            </c:strRef>
          </c:tx>
          <c:spPr>
            <a:ln w="28575">
              <a:solidFill>
                <a:schemeClr val="accent3"/>
              </a:solidFill>
              <a:prstDash val="solid"/>
            </a:ln>
          </c:spPr>
          <c:marker>
            <c:symbol val="none"/>
          </c:marker>
          <c:cat>
            <c:strRef>
              <c:f>Sheet1!$A$2:$A$45</c:f>
              <c:strCache>
                <c:ptCount val="44"/>
                <c:pt idx="0">
                  <c:v>07:Q1</c:v>
                </c:pt>
                <c:pt idx="1">
                  <c:v>07:Q2</c:v>
                </c:pt>
                <c:pt idx="2">
                  <c:v>07:Q3</c:v>
                </c:pt>
                <c:pt idx="3">
                  <c:v>07:Q4</c:v>
                </c:pt>
                <c:pt idx="4">
                  <c:v>08:Q1</c:v>
                </c:pt>
                <c:pt idx="5">
                  <c:v>08:Q2</c:v>
                </c:pt>
                <c:pt idx="6">
                  <c:v>08:Q3</c:v>
                </c:pt>
                <c:pt idx="7">
                  <c:v>08:Q4</c:v>
                </c:pt>
                <c:pt idx="8">
                  <c:v>09:Q1</c:v>
                </c:pt>
                <c:pt idx="9">
                  <c:v>09:Q2</c:v>
                </c:pt>
                <c:pt idx="10">
                  <c:v>09:Q3</c:v>
                </c:pt>
                <c:pt idx="11">
                  <c:v>09:Q4</c:v>
                </c:pt>
                <c:pt idx="12">
                  <c:v>10:Q1</c:v>
                </c:pt>
                <c:pt idx="13">
                  <c:v>10:Q2</c:v>
                </c:pt>
                <c:pt idx="14">
                  <c:v>10:Q3</c:v>
                </c:pt>
                <c:pt idx="15">
                  <c:v>10:Q4</c:v>
                </c:pt>
                <c:pt idx="16">
                  <c:v>11:Q1</c:v>
                </c:pt>
                <c:pt idx="17">
                  <c:v>11:Q2</c:v>
                </c:pt>
                <c:pt idx="18">
                  <c:v>11:Q3</c:v>
                </c:pt>
                <c:pt idx="19">
                  <c:v>11:Q4</c:v>
                </c:pt>
                <c:pt idx="20">
                  <c:v>12:Q1</c:v>
                </c:pt>
                <c:pt idx="21">
                  <c:v>12:Q2</c:v>
                </c:pt>
                <c:pt idx="22">
                  <c:v>12:Q3</c:v>
                </c:pt>
                <c:pt idx="23">
                  <c:v>12:Q4</c:v>
                </c:pt>
                <c:pt idx="24">
                  <c:v>13:Q1</c:v>
                </c:pt>
                <c:pt idx="25">
                  <c:v>13:Q2</c:v>
                </c:pt>
                <c:pt idx="26">
                  <c:v>13:Q3</c:v>
                </c:pt>
                <c:pt idx="27">
                  <c:v>13:Q4</c:v>
                </c:pt>
                <c:pt idx="28">
                  <c:v>14:Q1</c:v>
                </c:pt>
                <c:pt idx="29">
                  <c:v>14:Q2</c:v>
                </c:pt>
                <c:pt idx="30">
                  <c:v>14:Q3</c:v>
                </c:pt>
                <c:pt idx="31">
                  <c:v>14:Q4</c:v>
                </c:pt>
                <c:pt idx="32">
                  <c:v>15:Q1</c:v>
                </c:pt>
                <c:pt idx="33">
                  <c:v>15:Q2</c:v>
                </c:pt>
                <c:pt idx="34">
                  <c:v>15:Q3</c:v>
                </c:pt>
                <c:pt idx="35">
                  <c:v>15:Q4</c:v>
                </c:pt>
                <c:pt idx="36">
                  <c:v>16:Q1</c:v>
                </c:pt>
                <c:pt idx="37">
                  <c:v>16:Q2</c:v>
                </c:pt>
                <c:pt idx="38">
                  <c:v>16:Q3</c:v>
                </c:pt>
                <c:pt idx="39">
                  <c:v>16:Q4</c:v>
                </c:pt>
                <c:pt idx="40">
                  <c:v>17:Q1</c:v>
                </c:pt>
                <c:pt idx="41">
                  <c:v>17:Q2</c:v>
                </c:pt>
                <c:pt idx="42">
                  <c:v>17:Q3F</c:v>
                </c:pt>
                <c:pt idx="43">
                  <c:v>17:Q4F</c:v>
                </c:pt>
              </c:strCache>
            </c:strRef>
          </c:cat>
          <c:val>
            <c:numRef>
              <c:f>Sheet1!$B$2:$B$46</c:f>
              <c:numCache>
                <c:formatCode>0.0%</c:formatCode>
                <c:ptCount val="45"/>
                <c:pt idx="0">
                  <c:v>7.8E-2</c:v>
                </c:pt>
                <c:pt idx="1">
                  <c:v>8.3000000000000004E-2</c:v>
                </c:pt>
                <c:pt idx="2">
                  <c:v>0.08</c:v>
                </c:pt>
                <c:pt idx="3">
                  <c:v>8.3000000000000004E-2</c:v>
                </c:pt>
                <c:pt idx="4">
                  <c:v>6.3E-2</c:v>
                </c:pt>
                <c:pt idx="5">
                  <c:v>3.6999999999999998E-2</c:v>
                </c:pt>
                <c:pt idx="6">
                  <c:v>5.0000000000000001E-3</c:v>
                </c:pt>
                <c:pt idx="7">
                  <c:v>-5.8999999999999997E-2</c:v>
                </c:pt>
                <c:pt idx="8">
                  <c:v>-0.13600000000000001</c:v>
                </c:pt>
                <c:pt idx="9">
                  <c:v>-0.17199999999999999</c:v>
                </c:pt>
                <c:pt idx="10">
                  <c:v>-0.17799999999999999</c:v>
                </c:pt>
                <c:pt idx="11">
                  <c:v>-0.14699999999999999</c:v>
                </c:pt>
                <c:pt idx="12">
                  <c:v>-6.9000000000000006E-2</c:v>
                </c:pt>
                <c:pt idx="13">
                  <c:v>3.0000000000000001E-3</c:v>
                </c:pt>
                <c:pt idx="14">
                  <c:v>4.8000000000000001E-2</c:v>
                </c:pt>
                <c:pt idx="15">
                  <c:v>8.5999999999999993E-2</c:v>
                </c:pt>
                <c:pt idx="16">
                  <c:v>0.08</c:v>
                </c:pt>
                <c:pt idx="17">
                  <c:v>7.6999999999999999E-2</c:v>
                </c:pt>
                <c:pt idx="18">
                  <c:v>0.106</c:v>
                </c:pt>
                <c:pt idx="19">
                  <c:v>0.107</c:v>
                </c:pt>
                <c:pt idx="20">
                  <c:v>0.14499999999999999</c:v>
                </c:pt>
                <c:pt idx="21">
                  <c:v>0.14000000000000001</c:v>
                </c:pt>
                <c:pt idx="22">
                  <c:v>8.5000000000000006E-2</c:v>
                </c:pt>
                <c:pt idx="23">
                  <c:v>6.7000000000000004E-2</c:v>
                </c:pt>
                <c:pt idx="24">
                  <c:v>4.3999999999999997E-2</c:v>
                </c:pt>
                <c:pt idx="25">
                  <c:v>0.03</c:v>
                </c:pt>
                <c:pt idx="26">
                  <c:v>4.1000000000000002E-2</c:v>
                </c:pt>
                <c:pt idx="27">
                  <c:v>5.7000000000000002E-2</c:v>
                </c:pt>
                <c:pt idx="28">
                  <c:v>6.6000000000000003E-2</c:v>
                </c:pt>
                <c:pt idx="29">
                  <c:v>8.4000000000000005E-2</c:v>
                </c:pt>
                <c:pt idx="30">
                  <c:v>0.106</c:v>
                </c:pt>
                <c:pt idx="31">
                  <c:v>7.5999999999999998E-2</c:v>
                </c:pt>
                <c:pt idx="32">
                  <c:v>6.0999999999999999E-2</c:v>
                </c:pt>
                <c:pt idx="33">
                  <c:v>4.1000000000000002E-2</c:v>
                </c:pt>
                <c:pt idx="34">
                  <c:v>1.6E-2</c:v>
                </c:pt>
                <c:pt idx="35">
                  <c:v>4.0000000000000001E-3</c:v>
                </c:pt>
                <c:pt idx="36">
                  <c:v>-1.6E-2</c:v>
                </c:pt>
                <c:pt idx="37">
                  <c:v>-1.4E-2</c:v>
                </c:pt>
                <c:pt idx="38">
                  <c:v>-0.01</c:v>
                </c:pt>
                <c:pt idx="39">
                  <c:v>6.0000000000000001E-3</c:v>
                </c:pt>
                <c:pt idx="40">
                  <c:v>0.04</c:v>
                </c:pt>
                <c:pt idx="41">
                  <c:v>5.2999999999999999E-2</c:v>
                </c:pt>
                <c:pt idx="42">
                  <c:v>0.06</c:v>
                </c:pt>
                <c:pt idx="43">
                  <c:v>7.5999999999999998E-2</c:v>
                </c:pt>
              </c:numCache>
            </c:numRef>
          </c:val>
          <c:smooth val="1"/>
          <c:extLst>
            <c:ext xmlns:c16="http://schemas.microsoft.com/office/drawing/2014/chart" uri="{C3380CC4-5D6E-409C-BE32-E72D297353CC}">
              <c16:uniqueId val="{00000002-1D21-4CD7-B1C7-F08BD60C056B}"/>
            </c:ext>
          </c:extLst>
        </c:ser>
        <c:dLbls>
          <c:showLegendKey val="0"/>
          <c:showVal val="0"/>
          <c:showCatName val="0"/>
          <c:showSerName val="0"/>
          <c:showPercent val="0"/>
          <c:showBubbleSize val="0"/>
        </c:dLbls>
        <c:marker val="1"/>
        <c:smooth val="0"/>
        <c:axId val="-41024128"/>
        <c:axId val="6135744"/>
      </c:lineChart>
      <c:catAx>
        <c:axId val="-41024128"/>
        <c:scaling>
          <c:orientation val="minMax"/>
        </c:scaling>
        <c:delete val="0"/>
        <c:axPos val="b"/>
        <c:numFmt formatCode="General" sourceLinked="0"/>
        <c:majorTickMark val="out"/>
        <c:minorTickMark val="none"/>
        <c:tickLblPos val="low"/>
        <c:spPr>
          <a:ln w="9525">
            <a:solidFill>
              <a:srgbClr val="868686"/>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6135744"/>
        <c:crossesAt val="0"/>
        <c:auto val="0"/>
        <c:lblAlgn val="ctr"/>
        <c:lblOffset val="100"/>
        <c:tickLblSkip val="4"/>
        <c:tickMarkSkip val="1"/>
        <c:noMultiLvlLbl val="0"/>
      </c:catAx>
      <c:valAx>
        <c:axId val="6135744"/>
        <c:scaling>
          <c:orientation val="minMax"/>
          <c:max val="0.3"/>
          <c:min val="-0.2"/>
        </c:scaling>
        <c:delete val="0"/>
        <c:axPos val="l"/>
        <c:majorGridlines>
          <c:spPr>
            <a:ln w="2291">
              <a:noFill/>
              <a:prstDash val="solid"/>
            </a:ln>
          </c:spPr>
        </c:majorGridlines>
        <c:numFmt formatCode="0%" sourceLinked="0"/>
        <c:majorTickMark val="out"/>
        <c:minorTickMark val="none"/>
        <c:tickLblPos val="nextTo"/>
        <c:spPr>
          <a:ln w="9525">
            <a:solidFill>
              <a:srgbClr val="868686"/>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41024128"/>
        <c:crossesAt val="1"/>
        <c:crossBetween val="midCat"/>
        <c:majorUnit val="0.1"/>
        <c:minorUnit val="1E-3"/>
      </c:valAx>
      <c:catAx>
        <c:axId val="6270224"/>
        <c:scaling>
          <c:orientation val="minMax"/>
        </c:scaling>
        <c:delete val="1"/>
        <c:axPos val="b"/>
        <c:numFmt formatCode="General" sourceLinked="1"/>
        <c:majorTickMark val="out"/>
        <c:minorTickMark val="none"/>
        <c:tickLblPos val="nextTo"/>
        <c:crossAx val="6236304"/>
        <c:crosses val="autoZero"/>
        <c:auto val="1"/>
        <c:lblAlgn val="ctr"/>
        <c:lblOffset val="100"/>
        <c:noMultiLvlLbl val="0"/>
      </c:catAx>
      <c:valAx>
        <c:axId val="6236304"/>
        <c:scaling>
          <c:orientation val="minMax"/>
          <c:max val="1"/>
          <c:min val="0"/>
        </c:scaling>
        <c:delete val="0"/>
        <c:axPos val="r"/>
        <c:numFmt formatCode="0" sourceLinked="1"/>
        <c:majorTickMark val="none"/>
        <c:minorTickMark val="none"/>
        <c:tickLblPos val="none"/>
        <c:spPr>
          <a:ln w="4581">
            <a:noFill/>
          </a:ln>
        </c:spPr>
        <c:crossAx val="6270224"/>
        <c:crosses val="max"/>
        <c:crossBetween val="between"/>
        <c:majorUnit val="1"/>
      </c:valAx>
      <c:spPr>
        <a:solidFill>
          <a:srgbClr val="FFFFFF"/>
        </a:solidFill>
        <a:ln w="18325">
          <a:noFill/>
        </a:ln>
      </c:spPr>
    </c:plotArea>
    <c:legend>
      <c:legendPos val="t"/>
      <c:legendEntry>
        <c:idx val="0"/>
        <c:txPr>
          <a:bodyPr/>
          <a:lstStyle/>
          <a:p>
            <a:pPr>
              <a:defRPr sz="1200" b="0" i="0" u="none" strike="noStrike" baseline="0">
                <a:solidFill>
                  <a:srgbClr val="000000"/>
                </a:solidFill>
                <a:latin typeface="Arial" charset="0"/>
                <a:ea typeface="Arial" charset="0"/>
                <a:cs typeface="Arial" charset="0"/>
              </a:defRPr>
            </a:pPr>
            <a:endParaRPr lang="en-US"/>
          </a:p>
        </c:txPr>
      </c:legendEntry>
      <c:legendEntry>
        <c:idx val="1"/>
        <c:txPr>
          <a:bodyPr/>
          <a:lstStyle/>
          <a:p>
            <a:pPr>
              <a:defRPr sz="1200" b="0" i="0" u="none" strike="noStrike" baseline="0">
                <a:solidFill>
                  <a:srgbClr val="000000"/>
                </a:solidFill>
                <a:latin typeface="Arial" charset="0"/>
                <a:ea typeface="Arial" charset="0"/>
                <a:cs typeface="Arial" charset="0"/>
              </a:defRPr>
            </a:pPr>
            <a:endParaRPr lang="en-US"/>
          </a:p>
        </c:txPr>
      </c:legendEntry>
      <c:legendEntry>
        <c:idx val="2"/>
        <c:txPr>
          <a:bodyPr/>
          <a:lstStyle/>
          <a:p>
            <a:pPr>
              <a:defRPr sz="1200" b="0" i="0" u="none" strike="noStrike" baseline="0">
                <a:solidFill>
                  <a:srgbClr val="000000"/>
                </a:solidFill>
                <a:latin typeface="Arial" charset="0"/>
                <a:ea typeface="Arial" charset="0"/>
                <a:cs typeface="Arial" charset="0"/>
              </a:defRPr>
            </a:pPr>
            <a:endParaRPr lang="en-US"/>
          </a:p>
        </c:txPr>
      </c:legendEntry>
      <c:layout>
        <c:manualLayout>
          <c:xMode val="edge"/>
          <c:yMode val="edge"/>
          <c:x val="0.57752234538059"/>
          <c:y val="2.4737656765012401E-2"/>
          <c:w val="0.378480405056976"/>
          <c:h val="0.222854449561179"/>
        </c:manualLayout>
      </c:layout>
      <c:overlay val="0"/>
      <c:spPr>
        <a:solidFill>
          <a:schemeClr val="bg1"/>
        </a:solidFill>
        <a:ln w="2291">
          <a:noFill/>
          <a:prstDash val="solid"/>
        </a:ln>
      </c:spPr>
      <c:txPr>
        <a:bodyPr/>
        <a:lstStyle/>
        <a:p>
          <a:pPr>
            <a:defRPr sz="1200" b="0" i="0" u="none" strike="noStrike" baseline="0">
              <a:solidFill>
                <a:srgbClr val="000000"/>
              </a:solidFill>
              <a:latin typeface="Calibri"/>
              <a:ea typeface="Calibri"/>
              <a:cs typeface="Calibri"/>
            </a:defRPr>
          </a:pPr>
          <a:endParaRPr lang="en-US"/>
        </a:p>
      </c:txPr>
    </c:legend>
    <c:plotVisOnly val="1"/>
    <c:dispBlanksAs val="gap"/>
    <c:showDLblsOverMax val="0"/>
  </c:chart>
  <c:spPr>
    <a:noFill/>
    <a:ln>
      <a:noFill/>
    </a:ln>
  </c:spPr>
  <c:txPr>
    <a:bodyPr/>
    <a:lstStyle/>
    <a:p>
      <a:pPr>
        <a:defRPr sz="1299"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573770491803296E-2"/>
          <c:y val="4.18994413407821E-2"/>
          <c:w val="0.91952309985096903"/>
          <c:h val="0.81159659798075001"/>
        </c:manualLayout>
      </c:layout>
      <c:barChart>
        <c:barDir val="col"/>
        <c:grouping val="clustered"/>
        <c:varyColors val="0"/>
        <c:ser>
          <c:idx val="1"/>
          <c:order val="1"/>
          <c:tx>
            <c:strRef>
              <c:f>Sheet1!$D$1</c:f>
              <c:strCache>
                <c:ptCount val="1"/>
                <c:pt idx="0">
                  <c:v>Recession</c:v>
                </c:pt>
              </c:strCache>
            </c:strRef>
          </c:tx>
          <c:spPr>
            <a:solidFill>
              <a:schemeClr val="accent5">
                <a:lumMod val="60000"/>
                <a:lumOff val="40000"/>
              </a:schemeClr>
            </a:solidFill>
            <a:ln w="25545">
              <a:noFill/>
            </a:ln>
          </c:spPr>
          <c:invertIfNegative val="0"/>
          <c:cat>
            <c:numRef>
              <c:f>Sheet1!$A$2:$A$170</c:f>
              <c:numCache>
                <c:formatCode>[$-409]mmm\-yy;@</c:formatCode>
                <c:ptCount val="169"/>
                <c:pt idx="0">
                  <c:v>38017</c:v>
                </c:pt>
                <c:pt idx="1">
                  <c:v>38047</c:v>
                </c:pt>
                <c:pt idx="2">
                  <c:v>38077</c:v>
                </c:pt>
                <c:pt idx="3">
                  <c:v>38107</c:v>
                </c:pt>
                <c:pt idx="4">
                  <c:v>38138</c:v>
                </c:pt>
                <c:pt idx="5">
                  <c:v>38168</c:v>
                </c:pt>
                <c:pt idx="6">
                  <c:v>38199</c:v>
                </c:pt>
                <c:pt idx="7">
                  <c:v>38230</c:v>
                </c:pt>
                <c:pt idx="8">
                  <c:v>38260</c:v>
                </c:pt>
                <c:pt idx="9">
                  <c:v>38291</c:v>
                </c:pt>
                <c:pt idx="10">
                  <c:v>38321</c:v>
                </c:pt>
                <c:pt idx="11">
                  <c:v>38352</c:v>
                </c:pt>
                <c:pt idx="12">
                  <c:v>38383</c:v>
                </c:pt>
                <c:pt idx="13">
                  <c:v>38412</c:v>
                </c:pt>
                <c:pt idx="14">
                  <c:v>38442</c:v>
                </c:pt>
                <c:pt idx="15">
                  <c:v>38472</c:v>
                </c:pt>
                <c:pt idx="16">
                  <c:v>38503</c:v>
                </c:pt>
                <c:pt idx="17">
                  <c:v>38533</c:v>
                </c:pt>
                <c:pt idx="18">
                  <c:v>38564</c:v>
                </c:pt>
                <c:pt idx="19">
                  <c:v>38595</c:v>
                </c:pt>
                <c:pt idx="20">
                  <c:v>38625</c:v>
                </c:pt>
                <c:pt idx="21">
                  <c:v>38656</c:v>
                </c:pt>
                <c:pt idx="22">
                  <c:v>38686</c:v>
                </c:pt>
                <c:pt idx="23">
                  <c:v>38717</c:v>
                </c:pt>
                <c:pt idx="24">
                  <c:v>38748</c:v>
                </c:pt>
                <c:pt idx="25">
                  <c:v>38776</c:v>
                </c:pt>
                <c:pt idx="26">
                  <c:v>38807</c:v>
                </c:pt>
                <c:pt idx="27">
                  <c:v>38837</c:v>
                </c:pt>
                <c:pt idx="28">
                  <c:v>38868</c:v>
                </c:pt>
                <c:pt idx="29">
                  <c:v>38898</c:v>
                </c:pt>
                <c:pt idx="30">
                  <c:v>38929</c:v>
                </c:pt>
                <c:pt idx="31">
                  <c:v>38960</c:v>
                </c:pt>
                <c:pt idx="32">
                  <c:v>38990</c:v>
                </c:pt>
                <c:pt idx="33">
                  <c:v>39021</c:v>
                </c:pt>
                <c:pt idx="34">
                  <c:v>39051</c:v>
                </c:pt>
                <c:pt idx="35">
                  <c:v>39082</c:v>
                </c:pt>
                <c:pt idx="36">
                  <c:v>39113</c:v>
                </c:pt>
                <c:pt idx="37">
                  <c:v>39142</c:v>
                </c:pt>
                <c:pt idx="38">
                  <c:v>39172</c:v>
                </c:pt>
                <c:pt idx="39">
                  <c:v>39202</c:v>
                </c:pt>
                <c:pt idx="40">
                  <c:v>39233</c:v>
                </c:pt>
                <c:pt idx="41">
                  <c:v>39263</c:v>
                </c:pt>
                <c:pt idx="42">
                  <c:v>39294</c:v>
                </c:pt>
                <c:pt idx="43">
                  <c:v>39325</c:v>
                </c:pt>
                <c:pt idx="44">
                  <c:v>39355</c:v>
                </c:pt>
                <c:pt idx="45">
                  <c:v>39386</c:v>
                </c:pt>
                <c:pt idx="46">
                  <c:v>39416</c:v>
                </c:pt>
                <c:pt idx="47">
                  <c:v>39447</c:v>
                </c:pt>
                <c:pt idx="48">
                  <c:v>39478</c:v>
                </c:pt>
                <c:pt idx="49">
                  <c:v>39507</c:v>
                </c:pt>
                <c:pt idx="50">
                  <c:v>39538</c:v>
                </c:pt>
                <c:pt idx="51">
                  <c:v>39568</c:v>
                </c:pt>
                <c:pt idx="52">
                  <c:v>39599</c:v>
                </c:pt>
                <c:pt idx="53">
                  <c:v>39629</c:v>
                </c:pt>
                <c:pt idx="54">
                  <c:v>39660</c:v>
                </c:pt>
                <c:pt idx="55">
                  <c:v>39691</c:v>
                </c:pt>
                <c:pt idx="56">
                  <c:v>39721</c:v>
                </c:pt>
                <c:pt idx="57">
                  <c:v>39752</c:v>
                </c:pt>
                <c:pt idx="58">
                  <c:v>39782</c:v>
                </c:pt>
                <c:pt idx="59">
                  <c:v>39813</c:v>
                </c:pt>
                <c:pt idx="60">
                  <c:v>39844</c:v>
                </c:pt>
                <c:pt idx="61">
                  <c:v>39872</c:v>
                </c:pt>
                <c:pt idx="62">
                  <c:v>39903</c:v>
                </c:pt>
                <c:pt idx="63">
                  <c:v>39933</c:v>
                </c:pt>
                <c:pt idx="64">
                  <c:v>39964</c:v>
                </c:pt>
                <c:pt idx="65">
                  <c:v>39994</c:v>
                </c:pt>
                <c:pt idx="66">
                  <c:v>40025</c:v>
                </c:pt>
                <c:pt idx="67">
                  <c:v>40056</c:v>
                </c:pt>
                <c:pt idx="68">
                  <c:v>40086</c:v>
                </c:pt>
                <c:pt idx="69">
                  <c:v>40117</c:v>
                </c:pt>
                <c:pt idx="70">
                  <c:v>40147</c:v>
                </c:pt>
                <c:pt idx="71">
                  <c:v>40178</c:v>
                </c:pt>
                <c:pt idx="72">
                  <c:v>40209</c:v>
                </c:pt>
                <c:pt idx="73">
                  <c:v>40237</c:v>
                </c:pt>
                <c:pt idx="74">
                  <c:v>40268</c:v>
                </c:pt>
                <c:pt idx="75">
                  <c:v>40298</c:v>
                </c:pt>
                <c:pt idx="76">
                  <c:v>40329</c:v>
                </c:pt>
                <c:pt idx="77">
                  <c:v>40359</c:v>
                </c:pt>
                <c:pt idx="78">
                  <c:v>40390</c:v>
                </c:pt>
                <c:pt idx="79">
                  <c:v>40421</c:v>
                </c:pt>
                <c:pt idx="80">
                  <c:v>40451</c:v>
                </c:pt>
                <c:pt idx="81">
                  <c:v>40482</c:v>
                </c:pt>
                <c:pt idx="82">
                  <c:v>40512</c:v>
                </c:pt>
                <c:pt idx="83">
                  <c:v>40543</c:v>
                </c:pt>
                <c:pt idx="84">
                  <c:v>40574</c:v>
                </c:pt>
                <c:pt idx="85">
                  <c:v>40602</c:v>
                </c:pt>
                <c:pt idx="86">
                  <c:v>40633</c:v>
                </c:pt>
                <c:pt idx="87">
                  <c:v>40663</c:v>
                </c:pt>
                <c:pt idx="88">
                  <c:v>40694</c:v>
                </c:pt>
                <c:pt idx="89">
                  <c:v>40724</c:v>
                </c:pt>
                <c:pt idx="90">
                  <c:v>40755</c:v>
                </c:pt>
                <c:pt idx="91">
                  <c:v>40786</c:v>
                </c:pt>
                <c:pt idx="92">
                  <c:v>40816</c:v>
                </c:pt>
                <c:pt idx="93">
                  <c:v>40847</c:v>
                </c:pt>
                <c:pt idx="94">
                  <c:v>40877</c:v>
                </c:pt>
                <c:pt idx="95">
                  <c:v>40907</c:v>
                </c:pt>
                <c:pt idx="96">
                  <c:v>40938</c:v>
                </c:pt>
                <c:pt idx="97">
                  <c:v>40968</c:v>
                </c:pt>
                <c:pt idx="98">
                  <c:v>40998</c:v>
                </c:pt>
                <c:pt idx="99">
                  <c:v>41029</c:v>
                </c:pt>
                <c:pt idx="100">
                  <c:v>41060</c:v>
                </c:pt>
                <c:pt idx="101">
                  <c:v>41090</c:v>
                </c:pt>
                <c:pt idx="102">
                  <c:v>41120</c:v>
                </c:pt>
                <c:pt idx="103">
                  <c:v>41151</c:v>
                </c:pt>
                <c:pt idx="104">
                  <c:v>41182</c:v>
                </c:pt>
                <c:pt idx="105">
                  <c:v>41213</c:v>
                </c:pt>
                <c:pt idx="106">
                  <c:v>41243</c:v>
                </c:pt>
                <c:pt idx="107">
                  <c:v>41274</c:v>
                </c:pt>
                <c:pt idx="108">
                  <c:v>41305</c:v>
                </c:pt>
                <c:pt idx="109">
                  <c:v>41333</c:v>
                </c:pt>
                <c:pt idx="110">
                  <c:v>41364</c:v>
                </c:pt>
                <c:pt idx="111">
                  <c:v>41394</c:v>
                </c:pt>
                <c:pt idx="112">
                  <c:v>41425</c:v>
                </c:pt>
                <c:pt idx="113">
                  <c:v>41455</c:v>
                </c:pt>
                <c:pt idx="114">
                  <c:v>41486</c:v>
                </c:pt>
                <c:pt idx="115">
                  <c:v>41517</c:v>
                </c:pt>
                <c:pt idx="116">
                  <c:v>41547</c:v>
                </c:pt>
                <c:pt idx="117">
                  <c:v>41578</c:v>
                </c:pt>
                <c:pt idx="118">
                  <c:v>41608</c:v>
                </c:pt>
                <c:pt idx="119">
                  <c:v>41639</c:v>
                </c:pt>
                <c:pt idx="120">
                  <c:v>41670</c:v>
                </c:pt>
                <c:pt idx="121">
                  <c:v>41698</c:v>
                </c:pt>
                <c:pt idx="122">
                  <c:v>41729</c:v>
                </c:pt>
                <c:pt idx="123">
                  <c:v>41759</c:v>
                </c:pt>
                <c:pt idx="124">
                  <c:v>41790</c:v>
                </c:pt>
                <c:pt idx="125">
                  <c:v>41820</c:v>
                </c:pt>
                <c:pt idx="126">
                  <c:v>41851</c:v>
                </c:pt>
                <c:pt idx="127">
                  <c:v>41881</c:v>
                </c:pt>
                <c:pt idx="128">
                  <c:v>41912</c:v>
                </c:pt>
                <c:pt idx="129">
                  <c:v>41943</c:v>
                </c:pt>
                <c:pt idx="130">
                  <c:v>41973</c:v>
                </c:pt>
                <c:pt idx="131">
                  <c:v>42004</c:v>
                </c:pt>
                <c:pt idx="132">
                  <c:v>42035</c:v>
                </c:pt>
                <c:pt idx="133">
                  <c:v>42063</c:v>
                </c:pt>
                <c:pt idx="134">
                  <c:v>42094</c:v>
                </c:pt>
                <c:pt idx="135">
                  <c:v>42124</c:v>
                </c:pt>
                <c:pt idx="136">
                  <c:v>42155</c:v>
                </c:pt>
                <c:pt idx="137">
                  <c:v>42185</c:v>
                </c:pt>
                <c:pt idx="138">
                  <c:v>42216</c:v>
                </c:pt>
                <c:pt idx="139">
                  <c:v>42246</c:v>
                </c:pt>
                <c:pt idx="140">
                  <c:v>42277</c:v>
                </c:pt>
                <c:pt idx="141">
                  <c:v>42308</c:v>
                </c:pt>
                <c:pt idx="142">
                  <c:v>42338</c:v>
                </c:pt>
                <c:pt idx="143">
                  <c:v>42369</c:v>
                </c:pt>
                <c:pt idx="144">
                  <c:v>42400</c:v>
                </c:pt>
                <c:pt idx="145">
                  <c:v>42429</c:v>
                </c:pt>
                <c:pt idx="146">
                  <c:v>42460</c:v>
                </c:pt>
                <c:pt idx="147">
                  <c:v>42490</c:v>
                </c:pt>
                <c:pt idx="148">
                  <c:v>42521</c:v>
                </c:pt>
                <c:pt idx="149">
                  <c:v>42551</c:v>
                </c:pt>
                <c:pt idx="150">
                  <c:v>42582</c:v>
                </c:pt>
                <c:pt idx="151">
                  <c:v>42612</c:v>
                </c:pt>
                <c:pt idx="152">
                  <c:v>42643</c:v>
                </c:pt>
                <c:pt idx="153">
                  <c:v>42674</c:v>
                </c:pt>
                <c:pt idx="154">
                  <c:v>42704</c:v>
                </c:pt>
                <c:pt idx="155">
                  <c:v>42735</c:v>
                </c:pt>
                <c:pt idx="156">
                  <c:v>42766</c:v>
                </c:pt>
                <c:pt idx="157">
                  <c:v>42794</c:v>
                </c:pt>
                <c:pt idx="158">
                  <c:v>42825</c:v>
                </c:pt>
                <c:pt idx="159">
                  <c:v>42855</c:v>
                </c:pt>
                <c:pt idx="160">
                  <c:v>42886</c:v>
                </c:pt>
                <c:pt idx="161">
                  <c:v>42916</c:v>
                </c:pt>
                <c:pt idx="162">
                  <c:v>42947</c:v>
                </c:pt>
                <c:pt idx="163">
                  <c:v>42978</c:v>
                </c:pt>
                <c:pt idx="164">
                  <c:v>43008</c:v>
                </c:pt>
                <c:pt idx="165">
                  <c:v>43039</c:v>
                </c:pt>
                <c:pt idx="166">
                  <c:v>43069</c:v>
                </c:pt>
                <c:pt idx="167">
                  <c:v>43100</c:v>
                </c:pt>
                <c:pt idx="168">
                  <c:v>43131</c:v>
                </c:pt>
              </c:numCache>
            </c:numRef>
          </c:cat>
          <c:val>
            <c:numRef>
              <c:f>Sheet1!$D$2:$D$170</c:f>
              <c:numCache>
                <c:formatCode>0</c:formatCode>
                <c:ptCount val="16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0</c:v>
                </c:pt>
                <c:pt idx="67">
                  <c:v>0</c:v>
                </c:pt>
                <c:pt idx="68">
                  <c:v>0</c:v>
                </c:pt>
                <c:pt idx="69">
                  <c:v>0</c:v>
                </c:pt>
                <c:pt idx="70">
                  <c:v>0</c:v>
                </c:pt>
                <c:pt idx="71">
                  <c:v>0</c:v>
                </c:pt>
                <c:pt idx="72">
                  <c:v>0</c:v>
                </c:pt>
                <c:pt idx="73">
                  <c:v>0</c:v>
                </c:pt>
                <c:pt idx="74" formatCode="General">
                  <c:v>0</c:v>
                </c:pt>
                <c:pt idx="75" formatCode="General">
                  <c:v>0</c:v>
                </c:pt>
                <c:pt idx="76" formatCode="General">
                  <c:v>0</c:v>
                </c:pt>
                <c:pt idx="77" formatCode="General">
                  <c:v>0</c:v>
                </c:pt>
                <c:pt idx="78" formatCode="General">
                  <c:v>0</c:v>
                </c:pt>
                <c:pt idx="79" formatCode="General">
                  <c:v>0</c:v>
                </c:pt>
                <c:pt idx="80" formatCode="General">
                  <c:v>0</c:v>
                </c:pt>
                <c:pt idx="81" formatCode="General">
                  <c:v>0</c:v>
                </c:pt>
                <c:pt idx="82" formatCode="General">
                  <c:v>0</c:v>
                </c:pt>
                <c:pt idx="83" formatCode="General">
                  <c:v>0</c:v>
                </c:pt>
                <c:pt idx="84" formatCode="General">
                  <c:v>0</c:v>
                </c:pt>
                <c:pt idx="85" formatCode="General">
                  <c:v>0</c:v>
                </c:pt>
                <c:pt idx="86" formatCode="General">
                  <c:v>0</c:v>
                </c:pt>
                <c:pt idx="87" formatCode="General">
                  <c:v>0</c:v>
                </c:pt>
                <c:pt idx="88" formatCode="General">
                  <c:v>0</c:v>
                </c:pt>
                <c:pt idx="89" formatCode="General">
                  <c:v>0</c:v>
                </c:pt>
                <c:pt idx="90" formatCode="General">
                  <c:v>0</c:v>
                </c:pt>
                <c:pt idx="91" formatCode="General">
                  <c:v>0</c:v>
                </c:pt>
                <c:pt idx="92" formatCode="General">
                  <c:v>0</c:v>
                </c:pt>
                <c:pt idx="93" formatCode="General">
                  <c:v>0</c:v>
                </c:pt>
                <c:pt idx="94" formatCode="General">
                  <c:v>0</c:v>
                </c:pt>
                <c:pt idx="95" formatCode="General">
                  <c:v>0</c:v>
                </c:pt>
                <c:pt idx="96" formatCode="General">
                  <c:v>0</c:v>
                </c:pt>
                <c:pt idx="97" formatCode="General">
                  <c:v>0</c:v>
                </c:pt>
                <c:pt idx="98" formatCode="General">
                  <c:v>0</c:v>
                </c:pt>
                <c:pt idx="99" formatCode="General">
                  <c:v>0</c:v>
                </c:pt>
                <c:pt idx="100" formatCode="General">
                  <c:v>0</c:v>
                </c:pt>
                <c:pt idx="101" formatCode="General">
                  <c:v>0</c:v>
                </c:pt>
                <c:pt idx="102" formatCode="General">
                  <c:v>0</c:v>
                </c:pt>
                <c:pt idx="103" formatCode="General">
                  <c:v>0</c:v>
                </c:pt>
                <c:pt idx="104" formatCode="General">
                  <c:v>0</c:v>
                </c:pt>
                <c:pt idx="105" formatCode="General">
                  <c:v>0</c:v>
                </c:pt>
                <c:pt idx="106" formatCode="General">
                  <c:v>0</c:v>
                </c:pt>
                <c:pt idx="107" formatCode="General">
                  <c:v>0</c:v>
                </c:pt>
                <c:pt idx="108" formatCode="General">
                  <c:v>0</c:v>
                </c:pt>
                <c:pt idx="109" formatCode="General">
                  <c:v>0</c:v>
                </c:pt>
                <c:pt idx="110" formatCode="General">
                  <c:v>0</c:v>
                </c:pt>
                <c:pt idx="111" formatCode="General">
                  <c:v>0</c:v>
                </c:pt>
                <c:pt idx="112" formatCode="General">
                  <c:v>0</c:v>
                </c:pt>
                <c:pt idx="113" formatCode="General">
                  <c:v>0</c:v>
                </c:pt>
                <c:pt idx="114" formatCode="General">
                  <c:v>0</c:v>
                </c:pt>
                <c:pt idx="115" formatCode="General">
                  <c:v>0</c:v>
                </c:pt>
                <c:pt idx="116" formatCode="General">
                  <c:v>0</c:v>
                </c:pt>
                <c:pt idx="117" formatCode="General">
                  <c:v>0</c:v>
                </c:pt>
                <c:pt idx="118" formatCode="General">
                  <c:v>0</c:v>
                </c:pt>
                <c:pt idx="119" formatCode="General">
                  <c:v>0</c:v>
                </c:pt>
                <c:pt idx="120" formatCode="General">
                  <c:v>0</c:v>
                </c:pt>
                <c:pt idx="121" formatCode="General">
                  <c:v>0</c:v>
                </c:pt>
                <c:pt idx="122" formatCode="General">
                  <c:v>0</c:v>
                </c:pt>
                <c:pt idx="123" formatCode="General">
                  <c:v>0</c:v>
                </c:pt>
                <c:pt idx="124" formatCode="General">
                  <c:v>0</c:v>
                </c:pt>
                <c:pt idx="125" formatCode="General">
                  <c:v>0</c:v>
                </c:pt>
                <c:pt idx="126" formatCode="General">
                  <c:v>0</c:v>
                </c:pt>
                <c:pt idx="127" formatCode="General">
                  <c:v>0</c:v>
                </c:pt>
                <c:pt idx="128" formatCode="General">
                  <c:v>0</c:v>
                </c:pt>
                <c:pt idx="129" formatCode="General">
                  <c:v>0</c:v>
                </c:pt>
                <c:pt idx="130" formatCode="General">
                  <c:v>0</c:v>
                </c:pt>
                <c:pt idx="131" formatCode="General">
                  <c:v>0</c:v>
                </c:pt>
                <c:pt idx="132" formatCode="General">
                  <c:v>0</c:v>
                </c:pt>
                <c:pt idx="133" formatCode="General">
                  <c:v>0</c:v>
                </c:pt>
                <c:pt idx="134" formatCode="General">
                  <c:v>0</c:v>
                </c:pt>
                <c:pt idx="135" formatCode="General">
                  <c:v>0</c:v>
                </c:pt>
                <c:pt idx="136" formatCode="General">
                  <c:v>0</c:v>
                </c:pt>
                <c:pt idx="137" formatCode="General">
                  <c:v>0</c:v>
                </c:pt>
                <c:pt idx="138" formatCode="General">
                  <c:v>0</c:v>
                </c:pt>
                <c:pt idx="139" formatCode="General">
                  <c:v>0</c:v>
                </c:pt>
                <c:pt idx="140" formatCode="General">
                  <c:v>0</c:v>
                </c:pt>
                <c:pt idx="141" formatCode="General">
                  <c:v>0</c:v>
                </c:pt>
                <c:pt idx="142" formatCode="General">
                  <c:v>0</c:v>
                </c:pt>
                <c:pt idx="143" formatCode="General">
                  <c:v>0</c:v>
                </c:pt>
                <c:pt idx="144" formatCode="General">
                  <c:v>0</c:v>
                </c:pt>
                <c:pt idx="145" formatCode="General">
                  <c:v>0</c:v>
                </c:pt>
                <c:pt idx="146" formatCode="General">
                  <c:v>0</c:v>
                </c:pt>
                <c:pt idx="147" formatCode="General">
                  <c:v>0</c:v>
                </c:pt>
                <c:pt idx="148" formatCode="General">
                  <c:v>0</c:v>
                </c:pt>
                <c:pt idx="149" formatCode="General">
                  <c:v>0</c:v>
                </c:pt>
                <c:pt idx="150" formatCode="General">
                  <c:v>0</c:v>
                </c:pt>
                <c:pt idx="151" formatCode="General">
                  <c:v>0</c:v>
                </c:pt>
                <c:pt idx="152" formatCode="General">
                  <c:v>0</c:v>
                </c:pt>
                <c:pt idx="153" formatCode="General">
                  <c:v>0</c:v>
                </c:pt>
                <c:pt idx="154" formatCode="General">
                  <c:v>0</c:v>
                </c:pt>
                <c:pt idx="155" formatCode="General">
                  <c:v>0</c:v>
                </c:pt>
                <c:pt idx="156" formatCode="General">
                  <c:v>0</c:v>
                </c:pt>
                <c:pt idx="157" formatCode="General">
                  <c:v>0</c:v>
                </c:pt>
                <c:pt idx="158" formatCode="General">
                  <c:v>0</c:v>
                </c:pt>
                <c:pt idx="159" formatCode="General">
                  <c:v>0</c:v>
                </c:pt>
                <c:pt idx="160" formatCode="General">
                  <c:v>0</c:v>
                </c:pt>
                <c:pt idx="161" formatCode="General">
                  <c:v>0</c:v>
                </c:pt>
                <c:pt idx="162" formatCode="General">
                  <c:v>0</c:v>
                </c:pt>
                <c:pt idx="163" formatCode="General">
                  <c:v>0</c:v>
                </c:pt>
                <c:pt idx="164" formatCode="General">
                  <c:v>0</c:v>
                </c:pt>
                <c:pt idx="165" formatCode="General">
                  <c:v>0</c:v>
                </c:pt>
                <c:pt idx="166" formatCode="General">
                  <c:v>0</c:v>
                </c:pt>
                <c:pt idx="167" formatCode="General">
                  <c:v>0</c:v>
                </c:pt>
                <c:pt idx="168" formatCode="General">
                  <c:v>0</c:v>
                </c:pt>
              </c:numCache>
            </c:numRef>
          </c:val>
          <c:extLst>
            <c:ext xmlns:c16="http://schemas.microsoft.com/office/drawing/2014/chart" uri="{C3380CC4-5D6E-409C-BE32-E72D297353CC}">
              <c16:uniqueId val="{00000000-C755-48A1-A5C4-1574261BF2CE}"/>
            </c:ext>
          </c:extLst>
        </c:ser>
        <c:dLbls>
          <c:showLegendKey val="0"/>
          <c:showVal val="0"/>
          <c:showCatName val="0"/>
          <c:showSerName val="0"/>
          <c:showPercent val="0"/>
          <c:showBubbleSize val="0"/>
        </c:dLbls>
        <c:gapWidth val="0"/>
        <c:axId val="-238729264"/>
        <c:axId val="-253330256"/>
      </c:barChart>
      <c:lineChart>
        <c:grouping val="standard"/>
        <c:varyColors val="0"/>
        <c:ser>
          <c:idx val="0"/>
          <c:order val="0"/>
          <c:tx>
            <c:strRef>
              <c:f>Sheet1!$C$1</c:f>
              <c:strCache>
                <c:ptCount val="1"/>
                <c:pt idx="0">
                  <c:v>Core CPI</c:v>
                </c:pt>
              </c:strCache>
            </c:strRef>
          </c:tx>
          <c:spPr>
            <a:ln w="38317">
              <a:solidFill>
                <a:schemeClr val="accent1"/>
              </a:solidFill>
              <a:prstDash val="solid"/>
            </a:ln>
          </c:spPr>
          <c:marker>
            <c:symbol val="none"/>
          </c:marker>
          <c:cat>
            <c:numRef>
              <c:f>Sheet1!$A$2:$A$171</c:f>
              <c:numCache>
                <c:formatCode>[$-409]mmm\-yy;@</c:formatCode>
                <c:ptCount val="170"/>
                <c:pt idx="0">
                  <c:v>38017</c:v>
                </c:pt>
                <c:pt idx="1">
                  <c:v>38047</c:v>
                </c:pt>
                <c:pt idx="2">
                  <c:v>38077</c:v>
                </c:pt>
                <c:pt idx="3">
                  <c:v>38107</c:v>
                </c:pt>
                <c:pt idx="4">
                  <c:v>38138</c:v>
                </c:pt>
                <c:pt idx="5">
                  <c:v>38168</c:v>
                </c:pt>
                <c:pt idx="6">
                  <c:v>38199</c:v>
                </c:pt>
                <c:pt idx="7">
                  <c:v>38230</c:v>
                </c:pt>
                <c:pt idx="8">
                  <c:v>38260</c:v>
                </c:pt>
                <c:pt idx="9">
                  <c:v>38291</c:v>
                </c:pt>
                <c:pt idx="10">
                  <c:v>38321</c:v>
                </c:pt>
                <c:pt idx="11">
                  <c:v>38352</c:v>
                </c:pt>
                <c:pt idx="12">
                  <c:v>38383</c:v>
                </c:pt>
                <c:pt idx="13">
                  <c:v>38412</c:v>
                </c:pt>
                <c:pt idx="14">
                  <c:v>38442</c:v>
                </c:pt>
                <c:pt idx="15">
                  <c:v>38472</c:v>
                </c:pt>
                <c:pt idx="16">
                  <c:v>38503</c:v>
                </c:pt>
                <c:pt idx="17">
                  <c:v>38533</c:v>
                </c:pt>
                <c:pt idx="18">
                  <c:v>38564</c:v>
                </c:pt>
                <c:pt idx="19">
                  <c:v>38595</c:v>
                </c:pt>
                <c:pt idx="20">
                  <c:v>38625</c:v>
                </c:pt>
                <c:pt idx="21">
                  <c:v>38656</c:v>
                </c:pt>
                <c:pt idx="22">
                  <c:v>38686</c:v>
                </c:pt>
                <c:pt idx="23">
                  <c:v>38717</c:v>
                </c:pt>
                <c:pt idx="24">
                  <c:v>38748</c:v>
                </c:pt>
                <c:pt idx="25">
                  <c:v>38776</c:v>
                </c:pt>
                <c:pt idx="26">
                  <c:v>38807</c:v>
                </c:pt>
                <c:pt idx="27">
                  <c:v>38837</c:v>
                </c:pt>
                <c:pt idx="28">
                  <c:v>38868</c:v>
                </c:pt>
                <c:pt idx="29">
                  <c:v>38898</c:v>
                </c:pt>
                <c:pt idx="30">
                  <c:v>38929</c:v>
                </c:pt>
                <c:pt idx="31">
                  <c:v>38960</c:v>
                </c:pt>
                <c:pt idx="32">
                  <c:v>38990</c:v>
                </c:pt>
                <c:pt idx="33">
                  <c:v>39021</c:v>
                </c:pt>
                <c:pt idx="34">
                  <c:v>39051</c:v>
                </c:pt>
                <c:pt idx="35">
                  <c:v>39082</c:v>
                </c:pt>
                <c:pt idx="36">
                  <c:v>39113</c:v>
                </c:pt>
                <c:pt idx="37">
                  <c:v>39142</c:v>
                </c:pt>
                <c:pt idx="38">
                  <c:v>39172</c:v>
                </c:pt>
                <c:pt idx="39">
                  <c:v>39202</c:v>
                </c:pt>
                <c:pt idx="40">
                  <c:v>39233</c:v>
                </c:pt>
                <c:pt idx="41">
                  <c:v>39263</c:v>
                </c:pt>
                <c:pt idx="42">
                  <c:v>39294</c:v>
                </c:pt>
                <c:pt idx="43">
                  <c:v>39325</c:v>
                </c:pt>
                <c:pt idx="44">
                  <c:v>39355</c:v>
                </c:pt>
                <c:pt idx="45">
                  <c:v>39386</c:v>
                </c:pt>
                <c:pt idx="46">
                  <c:v>39416</c:v>
                </c:pt>
                <c:pt idx="47">
                  <c:v>39447</c:v>
                </c:pt>
                <c:pt idx="48">
                  <c:v>39478</c:v>
                </c:pt>
                <c:pt idx="49">
                  <c:v>39507</c:v>
                </c:pt>
                <c:pt idx="50">
                  <c:v>39538</c:v>
                </c:pt>
                <c:pt idx="51">
                  <c:v>39568</c:v>
                </c:pt>
                <c:pt idx="52">
                  <c:v>39599</c:v>
                </c:pt>
                <c:pt idx="53">
                  <c:v>39629</c:v>
                </c:pt>
                <c:pt idx="54">
                  <c:v>39660</c:v>
                </c:pt>
                <c:pt idx="55">
                  <c:v>39691</c:v>
                </c:pt>
                <c:pt idx="56">
                  <c:v>39721</c:v>
                </c:pt>
                <c:pt idx="57">
                  <c:v>39752</c:v>
                </c:pt>
                <c:pt idx="58">
                  <c:v>39782</c:v>
                </c:pt>
                <c:pt idx="59">
                  <c:v>39813</c:v>
                </c:pt>
                <c:pt idx="60">
                  <c:v>39844</c:v>
                </c:pt>
                <c:pt idx="61">
                  <c:v>39872</c:v>
                </c:pt>
                <c:pt idx="62">
                  <c:v>39903</c:v>
                </c:pt>
                <c:pt idx="63">
                  <c:v>39933</c:v>
                </c:pt>
                <c:pt idx="64">
                  <c:v>39964</c:v>
                </c:pt>
                <c:pt idx="65">
                  <c:v>39994</c:v>
                </c:pt>
                <c:pt idx="66">
                  <c:v>40025</c:v>
                </c:pt>
                <c:pt idx="67">
                  <c:v>40056</c:v>
                </c:pt>
                <c:pt idx="68">
                  <c:v>40086</c:v>
                </c:pt>
                <c:pt idx="69">
                  <c:v>40117</c:v>
                </c:pt>
                <c:pt idx="70">
                  <c:v>40147</c:v>
                </c:pt>
                <c:pt idx="71">
                  <c:v>40178</c:v>
                </c:pt>
                <c:pt idx="72">
                  <c:v>40209</c:v>
                </c:pt>
                <c:pt idx="73">
                  <c:v>40237</c:v>
                </c:pt>
                <c:pt idx="74">
                  <c:v>40268</c:v>
                </c:pt>
                <c:pt idx="75">
                  <c:v>40298</c:v>
                </c:pt>
                <c:pt idx="76">
                  <c:v>40329</c:v>
                </c:pt>
                <c:pt idx="77">
                  <c:v>40359</c:v>
                </c:pt>
                <c:pt idx="78">
                  <c:v>40390</c:v>
                </c:pt>
                <c:pt idx="79">
                  <c:v>40421</c:v>
                </c:pt>
                <c:pt idx="80">
                  <c:v>40451</c:v>
                </c:pt>
                <c:pt idx="81">
                  <c:v>40482</c:v>
                </c:pt>
                <c:pt idx="82">
                  <c:v>40512</c:v>
                </c:pt>
                <c:pt idx="83">
                  <c:v>40543</c:v>
                </c:pt>
                <c:pt idx="84">
                  <c:v>40574</c:v>
                </c:pt>
                <c:pt idx="85">
                  <c:v>40602</c:v>
                </c:pt>
                <c:pt idx="86">
                  <c:v>40633</c:v>
                </c:pt>
                <c:pt idx="87">
                  <c:v>40663</c:v>
                </c:pt>
                <c:pt idx="88">
                  <c:v>40694</c:v>
                </c:pt>
                <c:pt idx="89">
                  <c:v>40724</c:v>
                </c:pt>
                <c:pt idx="90">
                  <c:v>40755</c:v>
                </c:pt>
                <c:pt idx="91">
                  <c:v>40786</c:v>
                </c:pt>
                <c:pt idx="92">
                  <c:v>40816</c:v>
                </c:pt>
                <c:pt idx="93">
                  <c:v>40847</c:v>
                </c:pt>
                <c:pt idx="94">
                  <c:v>40877</c:v>
                </c:pt>
                <c:pt idx="95">
                  <c:v>40907</c:v>
                </c:pt>
                <c:pt idx="96">
                  <c:v>40938</c:v>
                </c:pt>
                <c:pt idx="97">
                  <c:v>40968</c:v>
                </c:pt>
                <c:pt idx="98">
                  <c:v>40998</c:v>
                </c:pt>
                <c:pt idx="99">
                  <c:v>41029</c:v>
                </c:pt>
                <c:pt idx="100">
                  <c:v>41060</c:v>
                </c:pt>
                <c:pt idx="101">
                  <c:v>41090</c:v>
                </c:pt>
                <c:pt idx="102">
                  <c:v>41120</c:v>
                </c:pt>
                <c:pt idx="103">
                  <c:v>41151</c:v>
                </c:pt>
                <c:pt idx="104">
                  <c:v>41182</c:v>
                </c:pt>
                <c:pt idx="105">
                  <c:v>41213</c:v>
                </c:pt>
                <c:pt idx="106">
                  <c:v>41243</c:v>
                </c:pt>
                <c:pt idx="107">
                  <c:v>41274</c:v>
                </c:pt>
                <c:pt idx="108">
                  <c:v>41305</c:v>
                </c:pt>
                <c:pt idx="109">
                  <c:v>41333</c:v>
                </c:pt>
                <c:pt idx="110">
                  <c:v>41364</c:v>
                </c:pt>
                <c:pt idx="111">
                  <c:v>41394</c:v>
                </c:pt>
                <c:pt idx="112">
                  <c:v>41425</c:v>
                </c:pt>
                <c:pt idx="113">
                  <c:v>41455</c:v>
                </c:pt>
                <c:pt idx="114">
                  <c:v>41486</c:v>
                </c:pt>
                <c:pt idx="115">
                  <c:v>41517</c:v>
                </c:pt>
                <c:pt idx="116">
                  <c:v>41547</c:v>
                </c:pt>
                <c:pt idx="117">
                  <c:v>41578</c:v>
                </c:pt>
                <c:pt idx="118">
                  <c:v>41608</c:v>
                </c:pt>
                <c:pt idx="119">
                  <c:v>41639</c:v>
                </c:pt>
                <c:pt idx="120">
                  <c:v>41670</c:v>
                </c:pt>
                <c:pt idx="121">
                  <c:v>41698</c:v>
                </c:pt>
                <c:pt idx="122">
                  <c:v>41729</c:v>
                </c:pt>
                <c:pt idx="123">
                  <c:v>41759</c:v>
                </c:pt>
                <c:pt idx="124">
                  <c:v>41790</c:v>
                </c:pt>
                <c:pt idx="125">
                  <c:v>41820</c:v>
                </c:pt>
                <c:pt idx="126">
                  <c:v>41851</c:v>
                </c:pt>
                <c:pt idx="127">
                  <c:v>41881</c:v>
                </c:pt>
                <c:pt idx="128">
                  <c:v>41912</c:v>
                </c:pt>
                <c:pt idx="129">
                  <c:v>41943</c:v>
                </c:pt>
                <c:pt idx="130">
                  <c:v>41973</c:v>
                </c:pt>
                <c:pt idx="131">
                  <c:v>42004</c:v>
                </c:pt>
                <c:pt idx="132">
                  <c:v>42035</c:v>
                </c:pt>
                <c:pt idx="133">
                  <c:v>42063</c:v>
                </c:pt>
                <c:pt idx="134">
                  <c:v>42094</c:v>
                </c:pt>
                <c:pt idx="135">
                  <c:v>42124</c:v>
                </c:pt>
                <c:pt idx="136">
                  <c:v>42155</c:v>
                </c:pt>
                <c:pt idx="137">
                  <c:v>42185</c:v>
                </c:pt>
                <c:pt idx="138">
                  <c:v>42216</c:v>
                </c:pt>
                <c:pt idx="139">
                  <c:v>42246</c:v>
                </c:pt>
                <c:pt idx="140">
                  <c:v>42277</c:v>
                </c:pt>
                <c:pt idx="141">
                  <c:v>42308</c:v>
                </c:pt>
                <c:pt idx="142">
                  <c:v>42338</c:v>
                </c:pt>
                <c:pt idx="143">
                  <c:v>42369</c:v>
                </c:pt>
                <c:pt idx="144">
                  <c:v>42400</c:v>
                </c:pt>
                <c:pt idx="145">
                  <c:v>42429</c:v>
                </c:pt>
                <c:pt idx="146">
                  <c:v>42460</c:v>
                </c:pt>
                <c:pt idx="147">
                  <c:v>42490</c:v>
                </c:pt>
                <c:pt idx="148">
                  <c:v>42521</c:v>
                </c:pt>
                <c:pt idx="149">
                  <c:v>42551</c:v>
                </c:pt>
                <c:pt idx="150">
                  <c:v>42582</c:v>
                </c:pt>
                <c:pt idx="151">
                  <c:v>42612</c:v>
                </c:pt>
                <c:pt idx="152">
                  <c:v>42643</c:v>
                </c:pt>
                <c:pt idx="153">
                  <c:v>42674</c:v>
                </c:pt>
                <c:pt idx="154">
                  <c:v>42704</c:v>
                </c:pt>
                <c:pt idx="155">
                  <c:v>42735</c:v>
                </c:pt>
                <c:pt idx="156">
                  <c:v>42766</c:v>
                </c:pt>
                <c:pt idx="157">
                  <c:v>42794</c:v>
                </c:pt>
                <c:pt idx="158">
                  <c:v>42825</c:v>
                </c:pt>
                <c:pt idx="159">
                  <c:v>42855</c:v>
                </c:pt>
                <c:pt idx="160">
                  <c:v>42886</c:v>
                </c:pt>
                <c:pt idx="161">
                  <c:v>42916</c:v>
                </c:pt>
                <c:pt idx="162">
                  <c:v>42947</c:v>
                </c:pt>
                <c:pt idx="163">
                  <c:v>42978</c:v>
                </c:pt>
                <c:pt idx="164">
                  <c:v>43008</c:v>
                </c:pt>
                <c:pt idx="165">
                  <c:v>43039</c:v>
                </c:pt>
                <c:pt idx="166">
                  <c:v>43069</c:v>
                </c:pt>
                <c:pt idx="167">
                  <c:v>43100</c:v>
                </c:pt>
                <c:pt idx="168">
                  <c:v>43131</c:v>
                </c:pt>
                <c:pt idx="169">
                  <c:v>43159</c:v>
                </c:pt>
              </c:numCache>
            </c:numRef>
          </c:cat>
          <c:val>
            <c:numRef>
              <c:f>Sheet1!$C$2:$C$171</c:f>
              <c:numCache>
                <c:formatCode>0.0%</c:formatCode>
                <c:ptCount val="170"/>
                <c:pt idx="0">
                  <c:v>1.0999999999999999E-2</c:v>
                </c:pt>
                <c:pt idx="1">
                  <c:v>1.2E-2</c:v>
                </c:pt>
                <c:pt idx="2">
                  <c:v>1.6E-2</c:v>
                </c:pt>
                <c:pt idx="3">
                  <c:v>1.7999999999999999E-2</c:v>
                </c:pt>
                <c:pt idx="4">
                  <c:v>1.7000000000000001E-2</c:v>
                </c:pt>
                <c:pt idx="5">
                  <c:v>1.9E-2</c:v>
                </c:pt>
                <c:pt idx="6">
                  <c:v>1.7999999999999999E-2</c:v>
                </c:pt>
                <c:pt idx="7">
                  <c:v>1.7000000000000001E-2</c:v>
                </c:pt>
                <c:pt idx="8">
                  <c:v>0.02</c:v>
                </c:pt>
                <c:pt idx="9">
                  <c:v>0.02</c:v>
                </c:pt>
                <c:pt idx="10">
                  <c:v>2.1999999999999999E-2</c:v>
                </c:pt>
                <c:pt idx="11">
                  <c:v>2.1999999999999999E-2</c:v>
                </c:pt>
                <c:pt idx="12">
                  <c:v>2.3E-2</c:v>
                </c:pt>
                <c:pt idx="13">
                  <c:v>2.4E-2</c:v>
                </c:pt>
                <c:pt idx="14">
                  <c:v>2.3E-2</c:v>
                </c:pt>
                <c:pt idx="15">
                  <c:v>2.1999999999999999E-2</c:v>
                </c:pt>
                <c:pt idx="16">
                  <c:v>2.1999999999999999E-2</c:v>
                </c:pt>
                <c:pt idx="17">
                  <c:v>0.02</c:v>
                </c:pt>
                <c:pt idx="18">
                  <c:v>2.1000000000000001E-2</c:v>
                </c:pt>
                <c:pt idx="19">
                  <c:v>2.1000000000000001E-2</c:v>
                </c:pt>
                <c:pt idx="20">
                  <c:v>0.02</c:v>
                </c:pt>
                <c:pt idx="21">
                  <c:v>2.1000000000000001E-2</c:v>
                </c:pt>
                <c:pt idx="22">
                  <c:v>2.1000000000000001E-2</c:v>
                </c:pt>
                <c:pt idx="23">
                  <c:v>2.1999999999999999E-2</c:v>
                </c:pt>
                <c:pt idx="24">
                  <c:v>2.1000000000000001E-2</c:v>
                </c:pt>
                <c:pt idx="25">
                  <c:v>2.1000000000000001E-2</c:v>
                </c:pt>
                <c:pt idx="26">
                  <c:v>2.1000000000000001E-2</c:v>
                </c:pt>
                <c:pt idx="27">
                  <c:v>2.3E-2</c:v>
                </c:pt>
                <c:pt idx="28">
                  <c:v>2.4E-2</c:v>
                </c:pt>
                <c:pt idx="29">
                  <c:v>2.5999999999999999E-2</c:v>
                </c:pt>
                <c:pt idx="30">
                  <c:v>2.7E-2</c:v>
                </c:pt>
                <c:pt idx="31">
                  <c:v>2.8000000000000001E-2</c:v>
                </c:pt>
                <c:pt idx="32">
                  <c:v>2.9000000000000001E-2</c:v>
                </c:pt>
                <c:pt idx="33">
                  <c:v>2.7E-2</c:v>
                </c:pt>
                <c:pt idx="34">
                  <c:v>2.5999999999999999E-2</c:v>
                </c:pt>
                <c:pt idx="35">
                  <c:v>2.5999999999999999E-2</c:v>
                </c:pt>
                <c:pt idx="36">
                  <c:v>2.7E-2</c:v>
                </c:pt>
                <c:pt idx="37">
                  <c:v>2.7E-2</c:v>
                </c:pt>
                <c:pt idx="38">
                  <c:v>2.5000000000000001E-2</c:v>
                </c:pt>
                <c:pt idx="39">
                  <c:v>2.3E-2</c:v>
                </c:pt>
                <c:pt idx="40">
                  <c:v>2.1999999999999999E-2</c:v>
                </c:pt>
                <c:pt idx="41">
                  <c:v>2.1999999999999999E-2</c:v>
                </c:pt>
                <c:pt idx="42">
                  <c:v>2.1999999999999999E-2</c:v>
                </c:pt>
                <c:pt idx="43">
                  <c:v>2.1000000000000001E-2</c:v>
                </c:pt>
                <c:pt idx="44">
                  <c:v>2.1000000000000001E-2</c:v>
                </c:pt>
                <c:pt idx="45">
                  <c:v>2.1999999999999999E-2</c:v>
                </c:pt>
                <c:pt idx="46">
                  <c:v>2.3E-2</c:v>
                </c:pt>
                <c:pt idx="47">
                  <c:v>2.4E-2</c:v>
                </c:pt>
                <c:pt idx="48">
                  <c:v>2.5000000000000001E-2</c:v>
                </c:pt>
                <c:pt idx="49">
                  <c:v>2.3E-2</c:v>
                </c:pt>
                <c:pt idx="50">
                  <c:v>2.4E-2</c:v>
                </c:pt>
                <c:pt idx="51">
                  <c:v>2.3E-2</c:v>
                </c:pt>
                <c:pt idx="52">
                  <c:v>2.3E-2</c:v>
                </c:pt>
                <c:pt idx="53">
                  <c:v>2.4E-2</c:v>
                </c:pt>
                <c:pt idx="54">
                  <c:v>2.5000000000000001E-2</c:v>
                </c:pt>
                <c:pt idx="55">
                  <c:v>2.5000000000000001E-2</c:v>
                </c:pt>
                <c:pt idx="56">
                  <c:v>2.5000000000000001E-2</c:v>
                </c:pt>
                <c:pt idx="57">
                  <c:v>2.1999999999999999E-2</c:v>
                </c:pt>
                <c:pt idx="58">
                  <c:v>0.02</c:v>
                </c:pt>
                <c:pt idx="59">
                  <c:v>1.7999999999999999E-2</c:v>
                </c:pt>
                <c:pt idx="60">
                  <c:v>1.7000000000000001E-2</c:v>
                </c:pt>
                <c:pt idx="61">
                  <c:v>1.7999999999999999E-2</c:v>
                </c:pt>
                <c:pt idx="62">
                  <c:v>1.7999999999999999E-2</c:v>
                </c:pt>
                <c:pt idx="63">
                  <c:v>1.9E-2</c:v>
                </c:pt>
                <c:pt idx="64">
                  <c:v>1.7999999999999999E-2</c:v>
                </c:pt>
                <c:pt idx="65">
                  <c:v>1.7000000000000001E-2</c:v>
                </c:pt>
                <c:pt idx="66">
                  <c:v>1.4999999999999999E-2</c:v>
                </c:pt>
                <c:pt idx="67">
                  <c:v>1.4E-2</c:v>
                </c:pt>
                <c:pt idx="68">
                  <c:v>1.4999999999999999E-2</c:v>
                </c:pt>
                <c:pt idx="69">
                  <c:v>1.7000000000000001E-2</c:v>
                </c:pt>
                <c:pt idx="70">
                  <c:v>1.7000000000000001E-2</c:v>
                </c:pt>
                <c:pt idx="71">
                  <c:v>1.7999999999999999E-2</c:v>
                </c:pt>
                <c:pt idx="72">
                  <c:v>1.6E-2</c:v>
                </c:pt>
                <c:pt idx="73">
                  <c:v>1.2999999999999999E-2</c:v>
                </c:pt>
                <c:pt idx="74">
                  <c:v>1.0999999999999999E-2</c:v>
                </c:pt>
                <c:pt idx="75">
                  <c:v>8.9999999999999993E-3</c:v>
                </c:pt>
                <c:pt idx="76">
                  <c:v>8.9999999999999993E-3</c:v>
                </c:pt>
                <c:pt idx="77">
                  <c:v>8.9999999999999993E-3</c:v>
                </c:pt>
                <c:pt idx="78">
                  <c:v>8.9999999999999993E-3</c:v>
                </c:pt>
                <c:pt idx="79">
                  <c:v>8.9999999999999993E-3</c:v>
                </c:pt>
                <c:pt idx="80">
                  <c:v>8.0000000000000002E-3</c:v>
                </c:pt>
                <c:pt idx="81">
                  <c:v>6.0000000000000001E-3</c:v>
                </c:pt>
                <c:pt idx="82">
                  <c:v>8.0000000000000002E-3</c:v>
                </c:pt>
                <c:pt idx="83">
                  <c:v>8.0000000000000002E-3</c:v>
                </c:pt>
                <c:pt idx="84">
                  <c:v>0.01</c:v>
                </c:pt>
                <c:pt idx="85">
                  <c:v>1.0999999999999999E-2</c:v>
                </c:pt>
                <c:pt idx="86">
                  <c:v>1.2E-2</c:v>
                </c:pt>
                <c:pt idx="87">
                  <c:v>1.2999999999999999E-2</c:v>
                </c:pt>
                <c:pt idx="88">
                  <c:v>1.4999999999999999E-2</c:v>
                </c:pt>
                <c:pt idx="89">
                  <c:v>1.6E-2</c:v>
                </c:pt>
                <c:pt idx="90">
                  <c:v>1.7999999999999999E-2</c:v>
                </c:pt>
                <c:pt idx="91">
                  <c:v>0.02</c:v>
                </c:pt>
                <c:pt idx="92">
                  <c:v>0.02</c:v>
                </c:pt>
                <c:pt idx="93">
                  <c:v>2.1000000000000001E-2</c:v>
                </c:pt>
                <c:pt idx="94">
                  <c:v>2.1999999999999999E-2</c:v>
                </c:pt>
                <c:pt idx="95">
                  <c:v>2.1999999999999999E-2</c:v>
                </c:pt>
                <c:pt idx="96">
                  <c:v>2.3E-2</c:v>
                </c:pt>
                <c:pt idx="97">
                  <c:v>2.1999999999999999E-2</c:v>
                </c:pt>
                <c:pt idx="98">
                  <c:v>2.3E-2</c:v>
                </c:pt>
                <c:pt idx="99">
                  <c:v>2.3E-2</c:v>
                </c:pt>
                <c:pt idx="100">
                  <c:v>2.3E-2</c:v>
                </c:pt>
                <c:pt idx="101">
                  <c:v>0.02</c:v>
                </c:pt>
                <c:pt idx="102">
                  <c:v>2.1000000000000001E-2</c:v>
                </c:pt>
                <c:pt idx="103">
                  <c:v>1.9E-2</c:v>
                </c:pt>
                <c:pt idx="104">
                  <c:v>0.02</c:v>
                </c:pt>
                <c:pt idx="105">
                  <c:v>0.02</c:v>
                </c:pt>
                <c:pt idx="106">
                  <c:v>1.9E-2</c:v>
                </c:pt>
                <c:pt idx="107">
                  <c:v>1.9E-2</c:v>
                </c:pt>
                <c:pt idx="108">
                  <c:v>1.9E-2</c:v>
                </c:pt>
                <c:pt idx="109">
                  <c:v>0.02</c:v>
                </c:pt>
                <c:pt idx="110">
                  <c:v>1.9E-2</c:v>
                </c:pt>
                <c:pt idx="111">
                  <c:v>1.7000000000000001E-2</c:v>
                </c:pt>
                <c:pt idx="112">
                  <c:v>1.7000000000000001E-2</c:v>
                </c:pt>
                <c:pt idx="113">
                  <c:v>1.6E-2</c:v>
                </c:pt>
                <c:pt idx="114">
                  <c:v>1.7000000000000001E-2</c:v>
                </c:pt>
                <c:pt idx="115">
                  <c:v>1.7999999999999999E-2</c:v>
                </c:pt>
                <c:pt idx="116">
                  <c:v>1.7000000000000001E-2</c:v>
                </c:pt>
                <c:pt idx="117">
                  <c:v>1.7000000000000001E-2</c:v>
                </c:pt>
                <c:pt idx="118">
                  <c:v>1.7000000000000001E-2</c:v>
                </c:pt>
                <c:pt idx="119">
                  <c:v>1.7000000000000001E-2</c:v>
                </c:pt>
                <c:pt idx="120">
                  <c:v>1.6E-2</c:v>
                </c:pt>
                <c:pt idx="121">
                  <c:v>1.6E-2</c:v>
                </c:pt>
                <c:pt idx="122">
                  <c:v>1.7000000000000001E-2</c:v>
                </c:pt>
                <c:pt idx="123">
                  <c:v>1.7999999999999999E-2</c:v>
                </c:pt>
                <c:pt idx="124">
                  <c:v>0.02</c:v>
                </c:pt>
                <c:pt idx="125">
                  <c:v>1.9E-2</c:v>
                </c:pt>
                <c:pt idx="126">
                  <c:v>1.9E-2</c:v>
                </c:pt>
                <c:pt idx="127">
                  <c:v>1.7000000000000001E-2</c:v>
                </c:pt>
                <c:pt idx="128">
                  <c:v>1.7000000000000001E-2</c:v>
                </c:pt>
                <c:pt idx="129">
                  <c:v>1.7999999999999999E-2</c:v>
                </c:pt>
                <c:pt idx="130">
                  <c:v>1.7000000000000001E-2</c:v>
                </c:pt>
                <c:pt idx="131">
                  <c:v>1.6E-2</c:v>
                </c:pt>
                <c:pt idx="132">
                  <c:v>1.6E-2</c:v>
                </c:pt>
                <c:pt idx="133">
                  <c:v>1.7000000000000001E-2</c:v>
                </c:pt>
                <c:pt idx="134">
                  <c:v>1.7999999999999999E-2</c:v>
                </c:pt>
                <c:pt idx="135">
                  <c:v>1.7999999999999999E-2</c:v>
                </c:pt>
                <c:pt idx="136">
                  <c:v>1.7000000000000001E-2</c:v>
                </c:pt>
                <c:pt idx="137">
                  <c:v>1.7999999999999999E-2</c:v>
                </c:pt>
                <c:pt idx="138">
                  <c:v>1.7999999999999999E-2</c:v>
                </c:pt>
                <c:pt idx="139">
                  <c:v>1.7999999999999999E-2</c:v>
                </c:pt>
                <c:pt idx="140">
                  <c:v>1.9E-2</c:v>
                </c:pt>
                <c:pt idx="141">
                  <c:v>1.9E-2</c:v>
                </c:pt>
                <c:pt idx="142">
                  <c:v>0.02</c:v>
                </c:pt>
                <c:pt idx="143">
                  <c:v>2.1000000000000001E-2</c:v>
                </c:pt>
                <c:pt idx="144">
                  <c:v>2.1999999999999999E-2</c:v>
                </c:pt>
                <c:pt idx="145">
                  <c:v>2.3E-2</c:v>
                </c:pt>
                <c:pt idx="146">
                  <c:v>2.1999999999999999E-2</c:v>
                </c:pt>
                <c:pt idx="147">
                  <c:v>2.1000000000000001E-2</c:v>
                </c:pt>
                <c:pt idx="148">
                  <c:v>2.1999999999999999E-2</c:v>
                </c:pt>
                <c:pt idx="149">
                  <c:v>2.1999999999999999E-2</c:v>
                </c:pt>
                <c:pt idx="150">
                  <c:v>2.1999999999999999E-2</c:v>
                </c:pt>
                <c:pt idx="151">
                  <c:v>2.3E-2</c:v>
                </c:pt>
                <c:pt idx="152">
                  <c:v>2.1999999999999999E-2</c:v>
                </c:pt>
                <c:pt idx="153">
                  <c:v>2.1999999999999999E-2</c:v>
                </c:pt>
                <c:pt idx="154">
                  <c:v>2.1000000000000001E-2</c:v>
                </c:pt>
                <c:pt idx="155">
                  <c:v>2.1999999999999999E-2</c:v>
                </c:pt>
                <c:pt idx="156">
                  <c:v>2.3E-2</c:v>
                </c:pt>
                <c:pt idx="157">
                  <c:v>2.1999999999999999E-2</c:v>
                </c:pt>
                <c:pt idx="158">
                  <c:v>0.02</c:v>
                </c:pt>
                <c:pt idx="159">
                  <c:v>1.9E-2</c:v>
                </c:pt>
                <c:pt idx="160">
                  <c:v>1.7000000000000001E-2</c:v>
                </c:pt>
                <c:pt idx="161">
                  <c:v>1.7000000000000001E-2</c:v>
                </c:pt>
                <c:pt idx="162">
                  <c:v>1.7000000000000001E-2</c:v>
                </c:pt>
                <c:pt idx="163">
                  <c:v>1.7000000000000001E-2</c:v>
                </c:pt>
                <c:pt idx="164">
                  <c:v>1.7000000000000001E-2</c:v>
                </c:pt>
                <c:pt idx="165">
                  <c:v>1.6E-2</c:v>
                </c:pt>
                <c:pt idx="166">
                  <c:v>1.7000000000000001E-2</c:v>
                </c:pt>
                <c:pt idx="167">
                  <c:v>1.8000000000000002E-2</c:v>
                </c:pt>
                <c:pt idx="168">
                  <c:v>1.8000000000000002E-2</c:v>
                </c:pt>
                <c:pt idx="169">
                  <c:v>1.7999999999999999E-2</c:v>
                </c:pt>
              </c:numCache>
            </c:numRef>
          </c:val>
          <c:smooth val="1"/>
          <c:extLst>
            <c:ext xmlns:c16="http://schemas.microsoft.com/office/drawing/2014/chart" uri="{C3380CC4-5D6E-409C-BE32-E72D297353CC}">
              <c16:uniqueId val="{00000001-C755-48A1-A5C4-1574261BF2CE}"/>
            </c:ext>
          </c:extLst>
        </c:ser>
        <c:dLbls>
          <c:showLegendKey val="0"/>
          <c:showVal val="0"/>
          <c:showCatName val="0"/>
          <c:showSerName val="0"/>
          <c:showPercent val="0"/>
          <c:showBubbleSize val="0"/>
        </c:dLbls>
        <c:marker val="1"/>
        <c:smooth val="0"/>
        <c:axId val="-288402608"/>
        <c:axId val="-346974560"/>
      </c:lineChart>
      <c:dateAx>
        <c:axId val="-288402608"/>
        <c:scaling>
          <c:orientation val="minMax"/>
        </c:scaling>
        <c:delete val="0"/>
        <c:axPos val="b"/>
        <c:numFmt formatCode="yy" sourceLinked="0"/>
        <c:majorTickMark val="out"/>
        <c:minorTickMark val="none"/>
        <c:tickLblPos val="low"/>
        <c:spPr>
          <a:ln w="9525">
            <a:solidFill>
              <a:srgbClr val="868686"/>
            </a:solidFill>
            <a:prstDash val="solid"/>
          </a:ln>
        </c:spPr>
        <c:txPr>
          <a:bodyPr rot="0" vert="horz"/>
          <a:lstStyle/>
          <a:p>
            <a:pPr>
              <a:defRPr/>
            </a:pPr>
            <a:endParaRPr lang="en-US"/>
          </a:p>
        </c:txPr>
        <c:crossAx val="-346974560"/>
        <c:crossesAt val="0"/>
        <c:auto val="1"/>
        <c:lblOffset val="100"/>
        <c:baseTimeUnit val="months"/>
        <c:majorUnit val="12"/>
        <c:majorTimeUnit val="months"/>
        <c:minorUnit val="6"/>
        <c:minorTimeUnit val="months"/>
      </c:dateAx>
      <c:valAx>
        <c:axId val="-346974560"/>
        <c:scaling>
          <c:orientation val="minMax"/>
          <c:max val="3.0000000000000006E-2"/>
          <c:min val="0"/>
        </c:scaling>
        <c:delete val="0"/>
        <c:axPos val="l"/>
        <c:majorGridlines>
          <c:spPr>
            <a:ln w="3193">
              <a:noFill/>
              <a:prstDash val="solid"/>
            </a:ln>
          </c:spPr>
        </c:majorGridlines>
        <c:numFmt formatCode="0.0%" sourceLinked="0"/>
        <c:majorTickMark val="out"/>
        <c:minorTickMark val="none"/>
        <c:tickLblPos val="nextTo"/>
        <c:spPr>
          <a:ln w="9525">
            <a:solidFill>
              <a:srgbClr val="868686"/>
            </a:solidFill>
            <a:prstDash val="solid"/>
          </a:ln>
        </c:spPr>
        <c:txPr>
          <a:bodyPr rot="0" vert="horz"/>
          <a:lstStyle/>
          <a:p>
            <a:pPr>
              <a:defRPr/>
            </a:pPr>
            <a:endParaRPr lang="en-US"/>
          </a:p>
        </c:txPr>
        <c:crossAx val="-288402608"/>
        <c:crosses val="autoZero"/>
        <c:crossBetween val="between"/>
        <c:majorUnit val="5.0000000000000001E-3"/>
        <c:minorUnit val="1.8E-3"/>
      </c:valAx>
      <c:dateAx>
        <c:axId val="-238729264"/>
        <c:scaling>
          <c:orientation val="minMax"/>
        </c:scaling>
        <c:delete val="1"/>
        <c:axPos val="b"/>
        <c:numFmt formatCode="[$-409]mmm\-yy;@" sourceLinked="1"/>
        <c:majorTickMark val="out"/>
        <c:minorTickMark val="none"/>
        <c:tickLblPos val="nextTo"/>
        <c:crossAx val="-253330256"/>
        <c:crosses val="autoZero"/>
        <c:auto val="1"/>
        <c:lblOffset val="100"/>
        <c:baseTimeUnit val="months"/>
      </c:dateAx>
      <c:valAx>
        <c:axId val="-253330256"/>
        <c:scaling>
          <c:orientation val="minMax"/>
          <c:max val="1"/>
          <c:min val="0"/>
        </c:scaling>
        <c:delete val="0"/>
        <c:axPos val="r"/>
        <c:numFmt formatCode="0" sourceLinked="1"/>
        <c:majorTickMark val="none"/>
        <c:minorTickMark val="none"/>
        <c:tickLblPos val="none"/>
        <c:spPr>
          <a:ln w="6386">
            <a:noFill/>
          </a:ln>
        </c:spPr>
        <c:crossAx val="-238729264"/>
        <c:crosses val="max"/>
        <c:crossBetween val="between"/>
        <c:majorUnit val="1"/>
      </c:valAx>
      <c:spPr>
        <a:solidFill>
          <a:srgbClr val="FFFFFF"/>
        </a:solidFill>
        <a:ln w="25545">
          <a:noFill/>
        </a:ln>
      </c:spPr>
    </c:plotArea>
    <c:legend>
      <c:legendPos val="r"/>
      <c:layout>
        <c:manualLayout>
          <c:xMode val="edge"/>
          <c:yMode val="edge"/>
          <c:x val="0.46778817595341698"/>
          <c:y val="3.6715003067123497E-2"/>
          <c:w val="0.391952309985097"/>
          <c:h val="6.3437276513350696E-2"/>
        </c:manualLayout>
      </c:layout>
      <c:overlay val="0"/>
      <c:spPr>
        <a:solidFill>
          <a:srgbClr val="FFFFFF"/>
        </a:solidFill>
        <a:ln w="3193">
          <a:noFill/>
          <a:prstDash val="solid"/>
        </a:ln>
      </c:spPr>
    </c:legend>
    <c:plotVisOnly val="1"/>
    <c:dispBlanksAs val="gap"/>
    <c:showDLblsOverMax val="0"/>
  </c:chart>
  <c:spPr>
    <a:noFill/>
    <a:ln>
      <a:noFill/>
    </a:ln>
  </c:spPr>
  <c:txPr>
    <a:bodyPr/>
    <a:lstStyle/>
    <a:p>
      <a:pPr>
        <a:defRPr sz="1200" b="0" i="0" u="none" strike="noStrike" baseline="0">
          <a:solidFill>
            <a:srgbClr val="000000"/>
          </a:solidFill>
          <a:latin typeface="Arial" panose="020B0604020202020204" pitchFamily="34" charset="0"/>
          <a:ea typeface="Calibri"/>
          <a:cs typeface="Arial" panose="020B060402020202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84992640014953"/>
          <c:y val="2.7693622521807366E-2"/>
          <c:w val="0.88660798149489495"/>
          <c:h val="0.86734061468123003"/>
        </c:manualLayout>
      </c:layout>
      <c:barChart>
        <c:barDir val="col"/>
        <c:grouping val="clustered"/>
        <c:varyColors val="0"/>
        <c:ser>
          <c:idx val="1"/>
          <c:order val="0"/>
          <c:tx>
            <c:strRef>
              <c:f>Sheet1!$B$1</c:f>
              <c:strCache>
                <c:ptCount val="1"/>
                <c:pt idx="0">
                  <c:v>P/C</c:v>
                </c:pt>
              </c:strCache>
            </c:strRef>
          </c:tx>
          <c:spPr>
            <a:solidFill>
              <a:srgbClr val="307EBE"/>
            </a:solidFill>
            <a:ln>
              <a:solidFill>
                <a:srgbClr val="307EBE"/>
              </a:solidFill>
            </a:ln>
          </c:spPr>
          <c:invertIfNegative val="0"/>
          <c:dLbls>
            <c:dLbl>
              <c:idx val="6"/>
              <c:layout>
                <c:manualLayout>
                  <c:x val="-1.0385756676557863E-2"/>
                  <c:y val="-5.283754358951849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39-4116-9CCC-211C560C1E21}"/>
                </c:ext>
              </c:extLst>
            </c:dLbl>
            <c:dLbl>
              <c:idx val="7"/>
              <c:layout>
                <c:manualLayout>
                  <c:x val="-7.4183976261127599E-3"/>
                  <c:y val="5.76416225163609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F63-4E77-8AEF-BB9D972E4E4C}"/>
                </c:ext>
              </c:extLst>
            </c:dLbl>
            <c:spPr>
              <a:noFill/>
              <a:ln>
                <a:noFill/>
              </a:ln>
              <a:effectLst/>
            </c:spPr>
            <c:txPr>
              <a:bodyPr wrap="square" lIns="38100" tIns="19050" rIns="38100" bIns="19050" anchor="ctr">
                <a:spAutoFit/>
              </a:bodyPr>
              <a:lstStyle/>
              <a:p>
                <a:pPr>
                  <a:defRPr b="1"/>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f>Sheet1!$A$2:$A$10</c:f>
              <c:strCache>
                <c:ptCount val="9"/>
                <c:pt idx="0">
                  <c:v>08</c:v>
                </c:pt>
                <c:pt idx="1">
                  <c:v>09</c:v>
                </c:pt>
                <c:pt idx="2">
                  <c:v>10</c:v>
                </c:pt>
                <c:pt idx="3">
                  <c:v>11</c:v>
                </c:pt>
                <c:pt idx="4">
                  <c:v>12</c:v>
                </c:pt>
                <c:pt idx="5">
                  <c:v>13</c:v>
                </c:pt>
                <c:pt idx="6">
                  <c:v>14</c:v>
                </c:pt>
                <c:pt idx="7">
                  <c:v>15</c:v>
                </c:pt>
                <c:pt idx="8">
                  <c:v>16</c:v>
                </c:pt>
              </c:strCache>
            </c:strRef>
          </c:cat>
          <c:val>
            <c:numRef>
              <c:f>Sheet1!$B$2:$B$10</c:f>
              <c:numCache>
                <c:formatCode>"$"#,##0.0</c:formatCode>
                <c:ptCount val="9"/>
                <c:pt idx="0">
                  <c:v>7.9</c:v>
                </c:pt>
                <c:pt idx="1">
                  <c:v>8.6999999999999993</c:v>
                </c:pt>
                <c:pt idx="2">
                  <c:v>8.8000000000000007</c:v>
                </c:pt>
                <c:pt idx="3">
                  <c:v>3</c:v>
                </c:pt>
                <c:pt idx="4">
                  <c:v>6.3</c:v>
                </c:pt>
                <c:pt idx="5">
                  <c:v>12</c:v>
                </c:pt>
                <c:pt idx="6">
                  <c:v>10.3</c:v>
                </c:pt>
                <c:pt idx="7">
                  <c:v>10.199999999999999</c:v>
                </c:pt>
                <c:pt idx="8">
                  <c:v>7.3</c:v>
                </c:pt>
              </c:numCache>
            </c:numRef>
          </c:val>
          <c:extLst xmlns:c15="http://schemas.microsoft.com/office/drawing/2012/chart">
            <c:ext xmlns:c16="http://schemas.microsoft.com/office/drawing/2014/chart" uri="{C3380CC4-5D6E-409C-BE32-E72D297353CC}">
              <c16:uniqueId val="{00000000-E921-4C7B-8141-4F9BA410D64F}"/>
            </c:ext>
          </c:extLst>
        </c:ser>
        <c:ser>
          <c:idx val="2"/>
          <c:order val="1"/>
          <c:tx>
            <c:strRef>
              <c:f>Sheet1!$C$1</c:f>
              <c:strCache>
                <c:ptCount val="1"/>
                <c:pt idx="0">
                  <c:v>Life</c:v>
                </c:pt>
              </c:strCache>
            </c:strRef>
          </c:tx>
          <c:spPr>
            <a:solidFill>
              <a:srgbClr val="36B29E"/>
            </a:solidFill>
            <a:ln>
              <a:solidFill>
                <a:srgbClr val="36B29E"/>
              </a:solidFill>
            </a:ln>
          </c:spPr>
          <c:invertIfNegative val="0"/>
          <c:dLbls>
            <c:dLbl>
              <c:idx val="7"/>
              <c:layout>
                <c:manualLayout>
                  <c:x val="1.48367952522255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39-4116-9CCC-211C560C1E21}"/>
                </c:ext>
              </c:extLst>
            </c:dLbl>
            <c:spPr>
              <a:noFill/>
              <a:ln>
                <a:noFill/>
              </a:ln>
              <a:effectLst/>
            </c:spPr>
            <c:txPr>
              <a:bodyPr wrap="square" lIns="38100" tIns="19050" rIns="38100" bIns="19050" anchor="ctr">
                <a:spAutoFit/>
              </a:bodyPr>
              <a:lstStyle/>
              <a:p>
                <a:pPr>
                  <a:defRPr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08</c:v>
                </c:pt>
                <c:pt idx="1">
                  <c:v>09</c:v>
                </c:pt>
                <c:pt idx="2">
                  <c:v>10</c:v>
                </c:pt>
                <c:pt idx="3">
                  <c:v>11</c:v>
                </c:pt>
                <c:pt idx="4">
                  <c:v>12</c:v>
                </c:pt>
                <c:pt idx="5">
                  <c:v>13</c:v>
                </c:pt>
                <c:pt idx="6">
                  <c:v>14</c:v>
                </c:pt>
                <c:pt idx="7">
                  <c:v>15</c:v>
                </c:pt>
                <c:pt idx="8">
                  <c:v>16</c:v>
                </c:pt>
              </c:strCache>
            </c:strRef>
          </c:cat>
          <c:val>
            <c:numRef>
              <c:f>Sheet1!$C$2:$C$10</c:f>
              <c:numCache>
                <c:formatCode>"$"#,##0.0</c:formatCode>
                <c:ptCount val="9"/>
                <c:pt idx="0">
                  <c:v>-0.2</c:v>
                </c:pt>
                <c:pt idx="1">
                  <c:v>10.4</c:v>
                </c:pt>
                <c:pt idx="2">
                  <c:v>8.6</c:v>
                </c:pt>
                <c:pt idx="3">
                  <c:v>4.7</c:v>
                </c:pt>
                <c:pt idx="4">
                  <c:v>9.9</c:v>
                </c:pt>
                <c:pt idx="5">
                  <c:v>8.6</c:v>
                </c:pt>
                <c:pt idx="6">
                  <c:v>10.1</c:v>
                </c:pt>
                <c:pt idx="7">
                  <c:v>10.6</c:v>
                </c:pt>
                <c:pt idx="8">
                  <c:v>16.3</c:v>
                </c:pt>
              </c:numCache>
            </c:numRef>
          </c:val>
          <c:extLst>
            <c:ext xmlns:c16="http://schemas.microsoft.com/office/drawing/2014/chart" uri="{C3380CC4-5D6E-409C-BE32-E72D297353CC}">
              <c16:uniqueId val="{0000000E-269D-41EE-A1CF-FF55B6A870A8}"/>
            </c:ext>
          </c:extLst>
        </c:ser>
        <c:dLbls>
          <c:dLblPos val="ctr"/>
          <c:showLegendKey val="0"/>
          <c:showVal val="1"/>
          <c:showCatName val="0"/>
          <c:showSerName val="0"/>
          <c:showPercent val="0"/>
          <c:showBubbleSize val="0"/>
        </c:dLbls>
        <c:gapWidth val="50"/>
        <c:axId val="1306718992"/>
        <c:axId val="1304183856"/>
        <c:extLst/>
      </c:barChart>
      <c:catAx>
        <c:axId val="1306718992"/>
        <c:scaling>
          <c:orientation val="minMax"/>
        </c:scaling>
        <c:delete val="0"/>
        <c:axPos val="b"/>
        <c:numFmt formatCode="General" sourceLinked="0"/>
        <c:majorTickMark val="out"/>
        <c:minorTickMark val="none"/>
        <c:tickLblPos val="low"/>
        <c:crossAx val="1304183856"/>
        <c:crosses val="autoZero"/>
        <c:auto val="1"/>
        <c:lblAlgn val="ctr"/>
        <c:lblOffset val="100"/>
        <c:noMultiLvlLbl val="0"/>
      </c:catAx>
      <c:valAx>
        <c:axId val="1304183856"/>
        <c:scaling>
          <c:orientation val="minMax"/>
          <c:max val="18"/>
          <c:min val="-2"/>
        </c:scaling>
        <c:delete val="0"/>
        <c:axPos val="l"/>
        <c:numFmt formatCode="&quot;$&quot;#,##0" sourceLinked="0"/>
        <c:majorTickMark val="out"/>
        <c:minorTickMark val="none"/>
        <c:tickLblPos val="nextTo"/>
        <c:txPr>
          <a:bodyPr/>
          <a:lstStyle/>
          <a:p>
            <a:pPr>
              <a:defRPr sz="1200"/>
            </a:pPr>
            <a:endParaRPr lang="en-US"/>
          </a:p>
        </c:txPr>
        <c:crossAx val="1306718992"/>
        <c:crosses val="autoZero"/>
        <c:crossBetween val="between"/>
        <c:majorUnit val="2"/>
        <c:minorUnit val="0.01"/>
      </c:valAx>
    </c:plotArea>
    <c:legend>
      <c:legendPos val="t"/>
      <c:overlay val="0"/>
      <c:txPr>
        <a:bodyPr/>
        <a:lstStyle/>
        <a:p>
          <a:pPr>
            <a:defRPr sz="1400" baseline="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15892056522"/>
          <c:y val="5.46737444983392E-2"/>
          <c:w val="0.87717749873884598"/>
          <c:h val="0.83679604162953203"/>
        </c:manualLayout>
      </c:layout>
      <c:lineChart>
        <c:grouping val="standard"/>
        <c:varyColors val="0"/>
        <c:ser>
          <c:idx val="0"/>
          <c:order val="0"/>
          <c:tx>
            <c:strRef>
              <c:f>Sheet1!$A$2</c:f>
              <c:strCache>
                <c:ptCount val="1"/>
                <c:pt idx="0">
                  <c:v>P/C</c:v>
                </c:pt>
              </c:strCache>
            </c:strRef>
          </c:tx>
          <c:marker>
            <c:symbol val="none"/>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dPt>
            <c:idx val="37"/>
            <c:bubble3D val="0"/>
            <c:spPr>
              <a:ln>
                <a:solidFill>
                  <a:schemeClr val="accent6"/>
                </a:solidFill>
              </a:ln>
            </c:spPr>
            <c:extLst>
              <c:ext xmlns:c16="http://schemas.microsoft.com/office/drawing/2014/chart" uri="{C3380CC4-5D6E-409C-BE32-E72D297353CC}">
                <c16:uniqueId val="{00000003-A171-4298-8DB5-CF288B9252B6}"/>
              </c:ext>
            </c:extLst>
          </c:dPt>
          <c:dPt>
            <c:idx val="38"/>
            <c:bubble3D val="0"/>
            <c:spPr>
              <a:ln>
                <a:solidFill>
                  <a:schemeClr val="accent6"/>
                </a:solidFill>
              </a:ln>
            </c:spPr>
            <c:extLst>
              <c:ext xmlns:c16="http://schemas.microsoft.com/office/drawing/2014/chart" uri="{C3380CC4-5D6E-409C-BE32-E72D297353CC}">
                <c16:uniqueId val="{00000005-A171-4298-8DB5-CF288B9252B6}"/>
              </c:ext>
            </c:extLst>
          </c:dPt>
          <c:dPt>
            <c:idx val="39"/>
            <c:bubble3D val="0"/>
            <c:spPr>
              <a:ln>
                <a:solidFill>
                  <a:schemeClr val="accent6"/>
                </a:solidFill>
              </a:ln>
            </c:spPr>
            <c:extLst>
              <c:ext xmlns:c16="http://schemas.microsoft.com/office/drawing/2014/chart" uri="{C3380CC4-5D6E-409C-BE32-E72D297353CC}">
                <c16:uniqueId val="{00000007-A171-4298-8DB5-CF288B9252B6}"/>
              </c:ext>
            </c:extLst>
          </c:dPt>
          <c:cat>
            <c:strRef>
              <c:f>Sheet1!$B$1:$AH$1</c:f>
              <c:strCache>
                <c:ptCount val="8"/>
                <c:pt idx="0">
                  <c:v>2009</c:v>
                </c:pt>
                <c:pt idx="1">
                  <c:v>2010</c:v>
                </c:pt>
                <c:pt idx="2">
                  <c:v>2011</c:v>
                </c:pt>
                <c:pt idx="3">
                  <c:v>2012</c:v>
                </c:pt>
                <c:pt idx="4">
                  <c:v>2013</c:v>
                </c:pt>
                <c:pt idx="5">
                  <c:v>2014</c:v>
                </c:pt>
                <c:pt idx="6">
                  <c:v>2015</c:v>
                </c:pt>
                <c:pt idx="7">
                  <c:v>2016</c:v>
                </c:pt>
              </c:strCache>
            </c:strRef>
          </c:cat>
          <c:val>
            <c:numRef>
              <c:f>Sheet1!$B$2:$AH$2</c:f>
              <c:numCache>
                <c:formatCode>0.0%</c:formatCode>
                <c:ptCount val="8"/>
                <c:pt idx="0">
                  <c:v>0.21199999999999999</c:v>
                </c:pt>
                <c:pt idx="1">
                  <c:v>0.192</c:v>
                </c:pt>
                <c:pt idx="2">
                  <c:v>0.13100000000000001</c:v>
                </c:pt>
                <c:pt idx="3">
                  <c:v>0.14000000000000001</c:v>
                </c:pt>
                <c:pt idx="4">
                  <c:v>0.14399999999999999</c:v>
                </c:pt>
                <c:pt idx="5">
                  <c:v>0.13700000000000001</c:v>
                </c:pt>
                <c:pt idx="6">
                  <c:v>0.14899999999999999</c:v>
                </c:pt>
                <c:pt idx="7">
                  <c:v>0.14199999999999999</c:v>
                </c:pt>
              </c:numCache>
            </c:numRef>
          </c:val>
          <c:smooth val="0"/>
          <c:extLst>
            <c:ext xmlns:c16="http://schemas.microsoft.com/office/drawing/2014/chart" uri="{C3380CC4-5D6E-409C-BE32-E72D297353CC}">
              <c16:uniqueId val="{00000004-AFFB-4A8B-8A2F-0E1ECFEFC1D7}"/>
            </c:ext>
          </c:extLst>
        </c:ser>
        <c:ser>
          <c:idx val="1"/>
          <c:order val="1"/>
          <c:tx>
            <c:strRef>
              <c:f>Sheet1!$A$3</c:f>
              <c:strCache>
                <c:ptCount val="1"/>
                <c:pt idx="0">
                  <c:v>Life</c:v>
                </c:pt>
              </c:strCache>
            </c:strRef>
          </c:tx>
          <c:spPr>
            <a:ln>
              <a:solidFill>
                <a:srgbClr val="36B29E"/>
              </a:solidFill>
            </a:ln>
          </c:spPr>
          <c:marker>
            <c:symbol val="none"/>
          </c:marker>
          <c:cat>
            <c:strRef>
              <c:f>Sheet1!$B$1:$AH$1</c:f>
              <c:strCache>
                <c:ptCount val="8"/>
                <c:pt idx="0">
                  <c:v>2009</c:v>
                </c:pt>
                <c:pt idx="1">
                  <c:v>2010</c:v>
                </c:pt>
                <c:pt idx="2">
                  <c:v>2011</c:v>
                </c:pt>
                <c:pt idx="3">
                  <c:v>2012</c:v>
                </c:pt>
                <c:pt idx="4">
                  <c:v>2013</c:v>
                </c:pt>
                <c:pt idx="5">
                  <c:v>2014</c:v>
                </c:pt>
                <c:pt idx="6">
                  <c:v>2015</c:v>
                </c:pt>
                <c:pt idx="7">
                  <c:v>2016</c:v>
                </c:pt>
              </c:strCache>
            </c:strRef>
          </c:cat>
          <c:val>
            <c:numRef>
              <c:f>Sheet1!$B$3:$AH$3</c:f>
              <c:numCache>
                <c:formatCode>0.0%</c:formatCode>
                <c:ptCount val="8"/>
                <c:pt idx="0">
                  <c:v>0.17100000000000001</c:v>
                </c:pt>
                <c:pt idx="1">
                  <c:v>0.161</c:v>
                </c:pt>
                <c:pt idx="2">
                  <c:v>0.16700000000000001</c:v>
                </c:pt>
                <c:pt idx="3">
                  <c:v>0.16600000000000001</c:v>
                </c:pt>
                <c:pt idx="4">
                  <c:v>0.13600000000000001</c:v>
                </c:pt>
                <c:pt idx="5">
                  <c:v>0.20599999999999999</c:v>
                </c:pt>
                <c:pt idx="6">
                  <c:v>0.19400000000000001</c:v>
                </c:pt>
                <c:pt idx="7">
                  <c:v>0.24199999999999999</c:v>
                </c:pt>
              </c:numCache>
            </c:numRef>
          </c:val>
          <c:smooth val="0"/>
          <c:extLst>
            <c:ext xmlns:c16="http://schemas.microsoft.com/office/drawing/2014/chart" uri="{C3380CC4-5D6E-409C-BE32-E72D297353CC}">
              <c16:uniqueId val="{00000046-7D47-451D-A1AE-4439CBCA85AE}"/>
            </c:ext>
          </c:extLst>
        </c:ser>
        <c:dLbls>
          <c:showLegendKey val="0"/>
          <c:showVal val="0"/>
          <c:showCatName val="0"/>
          <c:showSerName val="0"/>
          <c:showPercent val="0"/>
          <c:showBubbleSize val="0"/>
        </c:dLbls>
        <c:smooth val="0"/>
        <c:axId val="327966528"/>
        <c:axId val="327954376"/>
      </c:lineChart>
      <c:catAx>
        <c:axId val="327966528"/>
        <c:scaling>
          <c:orientation val="minMax"/>
        </c:scaling>
        <c:delete val="0"/>
        <c:axPos val="b"/>
        <c:numFmt formatCode="0" sourceLinked="0"/>
        <c:majorTickMark val="out"/>
        <c:minorTickMark val="none"/>
        <c:tickLblPos val="low"/>
        <c:txPr>
          <a:bodyPr rot="0" vert="horz"/>
          <a:lstStyle/>
          <a:p>
            <a:pPr>
              <a:defRPr sz="1200"/>
            </a:pPr>
            <a:endParaRPr lang="en-US"/>
          </a:p>
        </c:txPr>
        <c:crossAx val="327954376"/>
        <c:crossesAt val="0"/>
        <c:auto val="1"/>
        <c:lblAlgn val="ctr"/>
        <c:lblOffset val="100"/>
        <c:tickLblSkip val="1"/>
        <c:tickMarkSkip val="1"/>
        <c:noMultiLvlLbl val="0"/>
      </c:catAx>
      <c:valAx>
        <c:axId val="327954376"/>
        <c:scaling>
          <c:orientation val="minMax"/>
          <c:max val="0.4"/>
          <c:min val="0"/>
        </c:scaling>
        <c:delete val="0"/>
        <c:axPos val="l"/>
        <c:majorGridlines>
          <c:spPr>
            <a:ln>
              <a:noFill/>
            </a:ln>
          </c:spPr>
        </c:majorGridlines>
        <c:numFmt formatCode="0%" sourceLinked="0"/>
        <c:majorTickMark val="out"/>
        <c:minorTickMark val="none"/>
        <c:tickLblPos val="nextTo"/>
        <c:txPr>
          <a:bodyPr/>
          <a:lstStyle/>
          <a:p>
            <a:pPr>
              <a:defRPr sz="1200"/>
            </a:pPr>
            <a:endParaRPr lang="en-US"/>
          </a:p>
        </c:txPr>
        <c:crossAx val="327966528"/>
        <c:crossesAt val="1"/>
        <c:crossBetween val="between"/>
        <c:majorUnit val="5.000000000000001E-2"/>
      </c:valAx>
    </c:plotArea>
    <c:legend>
      <c:legendPos val="t"/>
      <c:layout>
        <c:manualLayout>
          <c:xMode val="edge"/>
          <c:yMode val="edge"/>
          <c:x val="0.40519720770031564"/>
          <c:y val="5.4034372399609822E-2"/>
          <c:w val="0.19260484113233714"/>
          <c:h val="7.3682685443368479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47180212360197E-2"/>
          <c:y val="4.1970377479608002E-2"/>
          <c:w val="0.88966246519565295"/>
          <c:h val="0.83089659104987301"/>
        </c:manualLayout>
      </c:layout>
      <c:areaChart>
        <c:grouping val="stacked"/>
        <c:varyColors val="0"/>
        <c:ser>
          <c:idx val="2"/>
          <c:order val="0"/>
          <c:tx>
            <c:strRef>
              <c:f>Sheet1!$A$2</c:f>
              <c:strCache>
                <c:ptCount val="1"/>
                <c:pt idx="0">
                  <c:v>Manufacturing</c:v>
                </c:pt>
              </c:strCache>
            </c:strRef>
          </c:tx>
          <c:spPr>
            <a:solidFill>
              <a:schemeClr val="accent1"/>
            </a:solidFill>
          </c:spPr>
          <c:dPt>
            <c:idx val="15"/>
            <c:bubble3D val="0"/>
            <c:extLst>
              <c:ext xmlns:c16="http://schemas.microsoft.com/office/drawing/2014/chart" uri="{C3380CC4-5D6E-409C-BE32-E72D297353CC}">
                <c16:uniqueId val="{00000000-17A7-413B-A9B3-6FD57A22FF25}"/>
              </c:ext>
            </c:extLst>
          </c:dPt>
          <c:cat>
            <c:strRef>
              <c:f>Sheet1!$B$1:$AS$1</c:f>
              <c:strCache>
                <c:ptCount val="44"/>
                <c:pt idx="0">
                  <c:v>07:Q1</c:v>
                </c:pt>
                <c:pt idx="1">
                  <c:v>07:Q2</c:v>
                </c:pt>
                <c:pt idx="2">
                  <c:v>07:Q3</c:v>
                </c:pt>
                <c:pt idx="3">
                  <c:v>07:Q4</c:v>
                </c:pt>
                <c:pt idx="4">
                  <c:v>08:Q1</c:v>
                </c:pt>
                <c:pt idx="5">
                  <c:v>08:Q2</c:v>
                </c:pt>
                <c:pt idx="6">
                  <c:v>08:Q3</c:v>
                </c:pt>
                <c:pt idx="7">
                  <c:v>08:Q4</c:v>
                </c:pt>
                <c:pt idx="8">
                  <c:v>09:Q1</c:v>
                </c:pt>
                <c:pt idx="9">
                  <c:v>09:Q2</c:v>
                </c:pt>
                <c:pt idx="10">
                  <c:v>09:Q3</c:v>
                </c:pt>
                <c:pt idx="11">
                  <c:v>09:Q4</c:v>
                </c:pt>
                <c:pt idx="12">
                  <c:v>10:Q1</c:v>
                </c:pt>
                <c:pt idx="13">
                  <c:v>10:Q2</c:v>
                </c:pt>
                <c:pt idx="14">
                  <c:v>10:Q3</c:v>
                </c:pt>
                <c:pt idx="15">
                  <c:v>10:Q4</c:v>
                </c:pt>
                <c:pt idx="16">
                  <c:v>11:Q1</c:v>
                </c:pt>
                <c:pt idx="17">
                  <c:v>11:Q2</c:v>
                </c:pt>
                <c:pt idx="18">
                  <c:v>11:Q3</c:v>
                </c:pt>
                <c:pt idx="19">
                  <c:v>11:Q4</c:v>
                </c:pt>
                <c:pt idx="20">
                  <c:v>12:Q1</c:v>
                </c:pt>
                <c:pt idx="21">
                  <c:v>12:Q2</c:v>
                </c:pt>
                <c:pt idx="22">
                  <c:v>12:Q3</c:v>
                </c:pt>
                <c:pt idx="23">
                  <c:v>12:Q4</c:v>
                </c:pt>
                <c:pt idx="24">
                  <c:v>13:Q1</c:v>
                </c:pt>
                <c:pt idx="25">
                  <c:v>13:Q2</c:v>
                </c:pt>
                <c:pt idx="26">
                  <c:v>13:Q3</c:v>
                </c:pt>
                <c:pt idx="27">
                  <c:v>13:Q4</c:v>
                </c:pt>
                <c:pt idx="28">
                  <c:v>14:Q1</c:v>
                </c:pt>
                <c:pt idx="29">
                  <c:v>14:Q2</c:v>
                </c:pt>
                <c:pt idx="30">
                  <c:v>14:Q3</c:v>
                </c:pt>
                <c:pt idx="31">
                  <c:v>14:Q4</c:v>
                </c:pt>
                <c:pt idx="32">
                  <c:v>15:Q1</c:v>
                </c:pt>
                <c:pt idx="33">
                  <c:v>15:Q2</c:v>
                </c:pt>
                <c:pt idx="34">
                  <c:v>15:Q3</c:v>
                </c:pt>
                <c:pt idx="35">
                  <c:v>15:Q4</c:v>
                </c:pt>
                <c:pt idx="36">
                  <c:v>16:Q1</c:v>
                </c:pt>
                <c:pt idx="37">
                  <c:v>16:Q2</c:v>
                </c:pt>
                <c:pt idx="38">
                  <c:v>16:Q3</c:v>
                </c:pt>
                <c:pt idx="39">
                  <c:v>16:Q4</c:v>
                </c:pt>
                <c:pt idx="40">
                  <c:v>17:Q1</c:v>
                </c:pt>
                <c:pt idx="41">
                  <c:v>17:Q2</c:v>
                </c:pt>
                <c:pt idx="42">
                  <c:v>17:Q3</c:v>
                </c:pt>
                <c:pt idx="43">
                  <c:v>17:Q4</c:v>
                </c:pt>
              </c:strCache>
            </c:strRef>
          </c:cat>
          <c:val>
            <c:numRef>
              <c:f>Sheet1!$B$2:$AS$2</c:f>
              <c:numCache>
                <c:formatCode>0</c:formatCode>
                <c:ptCount val="44"/>
                <c:pt idx="0">
                  <c:v>13992</c:v>
                </c:pt>
                <c:pt idx="1">
                  <c:v>13840</c:v>
                </c:pt>
                <c:pt idx="2">
                  <c:v>13836</c:v>
                </c:pt>
                <c:pt idx="3">
                  <c:v>13756</c:v>
                </c:pt>
                <c:pt idx="4" formatCode="#0">
                  <c:v>13693.333333333334</c:v>
                </c:pt>
                <c:pt idx="5" formatCode="#0">
                  <c:v>13555.666666666666</c:v>
                </c:pt>
                <c:pt idx="6" formatCode="#0">
                  <c:v>13354.333333333334</c:v>
                </c:pt>
                <c:pt idx="7" formatCode="#0">
                  <c:v>13010.333333333334</c:v>
                </c:pt>
                <c:pt idx="8" formatCode="#0">
                  <c:v>12383</c:v>
                </c:pt>
                <c:pt idx="9" formatCode="#0">
                  <c:v>11872.666666666666</c:v>
                </c:pt>
                <c:pt idx="10" formatCode="#0">
                  <c:v>11628.333333333334</c:v>
                </c:pt>
                <c:pt idx="11" formatCode="#0">
                  <c:v>11507.333333333334</c:v>
                </c:pt>
                <c:pt idx="12" formatCode="#0">
                  <c:v>11455.333333333334</c:v>
                </c:pt>
                <c:pt idx="13" formatCode="#0">
                  <c:v>11519.666666666666</c:v>
                </c:pt>
                <c:pt idx="14" formatCode="#0">
                  <c:v>11559</c:v>
                </c:pt>
                <c:pt idx="15" formatCode="#0">
                  <c:v>11580.666666666666</c:v>
                </c:pt>
                <c:pt idx="16" formatCode="#0">
                  <c:v>11650</c:v>
                </c:pt>
                <c:pt idx="17" formatCode="#0">
                  <c:v>11714.666666666666</c:v>
                </c:pt>
                <c:pt idx="18" formatCode="#0">
                  <c:v>11759.666666666666</c:v>
                </c:pt>
                <c:pt idx="19" formatCode="#0">
                  <c:v>11784</c:v>
                </c:pt>
                <c:pt idx="20" formatCode="#0">
                  <c:v>11865.333333333334</c:v>
                </c:pt>
                <c:pt idx="21" formatCode="#0">
                  <c:v>11926.333333333334</c:v>
                </c:pt>
                <c:pt idx="22" formatCode="#0">
                  <c:v>11959.333333333334</c:v>
                </c:pt>
                <c:pt idx="23" formatCode="#0">
                  <c:v>11957</c:v>
                </c:pt>
                <c:pt idx="24" formatCode="#0">
                  <c:v>11992.666666666666</c:v>
                </c:pt>
                <c:pt idx="25" formatCode="#0">
                  <c:v>12001.333333333334</c:v>
                </c:pt>
                <c:pt idx="26" formatCode="#0">
                  <c:v>12010</c:v>
                </c:pt>
                <c:pt idx="27" formatCode="#0">
                  <c:v>12072.666666666666</c:v>
                </c:pt>
                <c:pt idx="28" formatCode="#0">
                  <c:v>12102.666666666666</c:v>
                </c:pt>
                <c:pt idx="29" formatCode="#0">
                  <c:v>12151</c:v>
                </c:pt>
                <c:pt idx="30" formatCode="#0">
                  <c:v>12206.666666666666</c:v>
                </c:pt>
                <c:pt idx="31" formatCode="#0">
                  <c:v>12276.333333333334</c:v>
                </c:pt>
                <c:pt idx="32" formatCode="#0">
                  <c:v>12303.333333333334</c:v>
                </c:pt>
                <c:pt idx="33" formatCode="#0">
                  <c:v>12331.333333333334</c:v>
                </c:pt>
                <c:pt idx="34" formatCode="#0">
                  <c:v>12348.666666666666</c:v>
                </c:pt>
                <c:pt idx="35" formatCode="#0">
                  <c:v>12357.333333333334</c:v>
                </c:pt>
                <c:pt idx="36" formatCode="#0">
                  <c:v>12348</c:v>
                </c:pt>
                <c:pt idx="37" formatCode="#0">
                  <c:v>12357</c:v>
                </c:pt>
                <c:pt idx="38" formatCode="#0">
                  <c:v>12340</c:v>
                </c:pt>
                <c:pt idx="39" formatCode="#0">
                  <c:v>12351</c:v>
                </c:pt>
                <c:pt idx="40" formatCode="#0">
                  <c:v>12400</c:v>
                </c:pt>
                <c:pt idx="41" formatCode="#0">
                  <c:v>12428</c:v>
                </c:pt>
                <c:pt idx="42" formatCode="#0">
                  <c:v>12469</c:v>
                </c:pt>
                <c:pt idx="43" formatCode="#0">
                  <c:v>12558</c:v>
                </c:pt>
              </c:numCache>
            </c:numRef>
          </c:val>
          <c:extLst>
            <c:ext xmlns:c16="http://schemas.microsoft.com/office/drawing/2014/chart" uri="{C3380CC4-5D6E-409C-BE32-E72D297353CC}">
              <c16:uniqueId val="{00000004-17A7-413B-A9B3-6FD57A22FF25}"/>
            </c:ext>
          </c:extLst>
        </c:ser>
        <c:ser>
          <c:idx val="0"/>
          <c:order val="1"/>
          <c:tx>
            <c:strRef>
              <c:f>Sheet1!$A$3</c:f>
              <c:strCache>
                <c:ptCount val="1"/>
                <c:pt idx="0">
                  <c:v>Construction</c:v>
                </c:pt>
              </c:strCache>
            </c:strRef>
          </c:tx>
          <c:spPr>
            <a:solidFill>
              <a:schemeClr val="accent2"/>
            </a:solidFill>
            <a:ln w="25400">
              <a:noFill/>
            </a:ln>
          </c:spPr>
          <c:cat>
            <c:strRef>
              <c:f>Sheet1!$B$1:$AS$1</c:f>
              <c:strCache>
                <c:ptCount val="44"/>
                <c:pt idx="0">
                  <c:v>07:Q1</c:v>
                </c:pt>
                <c:pt idx="1">
                  <c:v>07:Q2</c:v>
                </c:pt>
                <c:pt idx="2">
                  <c:v>07:Q3</c:v>
                </c:pt>
                <c:pt idx="3">
                  <c:v>07:Q4</c:v>
                </c:pt>
                <c:pt idx="4">
                  <c:v>08:Q1</c:v>
                </c:pt>
                <c:pt idx="5">
                  <c:v>08:Q2</c:v>
                </c:pt>
                <c:pt idx="6">
                  <c:v>08:Q3</c:v>
                </c:pt>
                <c:pt idx="7">
                  <c:v>08:Q4</c:v>
                </c:pt>
                <c:pt idx="8">
                  <c:v>09:Q1</c:v>
                </c:pt>
                <c:pt idx="9">
                  <c:v>09:Q2</c:v>
                </c:pt>
                <c:pt idx="10">
                  <c:v>09:Q3</c:v>
                </c:pt>
                <c:pt idx="11">
                  <c:v>09:Q4</c:v>
                </c:pt>
                <c:pt idx="12">
                  <c:v>10:Q1</c:v>
                </c:pt>
                <c:pt idx="13">
                  <c:v>10:Q2</c:v>
                </c:pt>
                <c:pt idx="14">
                  <c:v>10:Q3</c:v>
                </c:pt>
                <c:pt idx="15">
                  <c:v>10:Q4</c:v>
                </c:pt>
                <c:pt idx="16">
                  <c:v>11:Q1</c:v>
                </c:pt>
                <c:pt idx="17">
                  <c:v>11:Q2</c:v>
                </c:pt>
                <c:pt idx="18">
                  <c:v>11:Q3</c:v>
                </c:pt>
                <c:pt idx="19">
                  <c:v>11:Q4</c:v>
                </c:pt>
                <c:pt idx="20">
                  <c:v>12:Q1</c:v>
                </c:pt>
                <c:pt idx="21">
                  <c:v>12:Q2</c:v>
                </c:pt>
                <c:pt idx="22">
                  <c:v>12:Q3</c:v>
                </c:pt>
                <c:pt idx="23">
                  <c:v>12:Q4</c:v>
                </c:pt>
                <c:pt idx="24">
                  <c:v>13:Q1</c:v>
                </c:pt>
                <c:pt idx="25">
                  <c:v>13:Q2</c:v>
                </c:pt>
                <c:pt idx="26">
                  <c:v>13:Q3</c:v>
                </c:pt>
                <c:pt idx="27">
                  <c:v>13:Q4</c:v>
                </c:pt>
                <c:pt idx="28">
                  <c:v>14:Q1</c:v>
                </c:pt>
                <c:pt idx="29">
                  <c:v>14:Q2</c:v>
                </c:pt>
                <c:pt idx="30">
                  <c:v>14:Q3</c:v>
                </c:pt>
                <c:pt idx="31">
                  <c:v>14:Q4</c:v>
                </c:pt>
                <c:pt idx="32">
                  <c:v>15:Q1</c:v>
                </c:pt>
                <c:pt idx="33">
                  <c:v>15:Q2</c:v>
                </c:pt>
                <c:pt idx="34">
                  <c:v>15:Q3</c:v>
                </c:pt>
                <c:pt idx="35">
                  <c:v>15:Q4</c:v>
                </c:pt>
                <c:pt idx="36">
                  <c:v>16:Q1</c:v>
                </c:pt>
                <c:pt idx="37">
                  <c:v>16:Q2</c:v>
                </c:pt>
                <c:pt idx="38">
                  <c:v>16:Q3</c:v>
                </c:pt>
                <c:pt idx="39">
                  <c:v>16:Q4</c:v>
                </c:pt>
                <c:pt idx="40">
                  <c:v>17:Q1</c:v>
                </c:pt>
                <c:pt idx="41">
                  <c:v>17:Q2</c:v>
                </c:pt>
                <c:pt idx="42">
                  <c:v>17:Q3</c:v>
                </c:pt>
                <c:pt idx="43">
                  <c:v>17:Q4</c:v>
                </c:pt>
              </c:strCache>
            </c:strRef>
          </c:cat>
          <c:val>
            <c:numRef>
              <c:f>Sheet1!$B$3:$AS$3</c:f>
              <c:numCache>
                <c:formatCode>0</c:formatCode>
                <c:ptCount val="44"/>
                <c:pt idx="0">
                  <c:v>7686</c:v>
                </c:pt>
                <c:pt idx="1">
                  <c:v>7608</c:v>
                </c:pt>
                <c:pt idx="2">
                  <c:v>7616</c:v>
                </c:pt>
                <c:pt idx="3">
                  <c:v>7526</c:v>
                </c:pt>
                <c:pt idx="4" formatCode="#0">
                  <c:v>7445</c:v>
                </c:pt>
                <c:pt idx="5" formatCode="#0">
                  <c:v>7271.333333333333</c:v>
                </c:pt>
                <c:pt idx="6" formatCode="#0">
                  <c:v>7106</c:v>
                </c:pt>
                <c:pt idx="7" formatCode="#0">
                  <c:v>6827</c:v>
                </c:pt>
                <c:pt idx="8" formatCode="#0">
                  <c:v>6434.666666666667</c:v>
                </c:pt>
                <c:pt idx="9" formatCode="#0">
                  <c:v>6088</c:v>
                </c:pt>
                <c:pt idx="10" formatCode="#0">
                  <c:v>5858</c:v>
                </c:pt>
                <c:pt idx="11" formatCode="#0">
                  <c:v>5688.666666666667</c:v>
                </c:pt>
                <c:pt idx="12" formatCode="#0">
                  <c:v>5539</c:v>
                </c:pt>
                <c:pt idx="13" formatCode="#0">
                  <c:v>5529.666666666667</c:v>
                </c:pt>
                <c:pt idx="14" formatCode="#0">
                  <c:v>5511</c:v>
                </c:pt>
                <c:pt idx="15" formatCode="#0">
                  <c:v>5493.666666666667</c:v>
                </c:pt>
                <c:pt idx="16" formatCode="#0">
                  <c:v>5451.666666666667</c:v>
                </c:pt>
                <c:pt idx="17" formatCode="#0">
                  <c:v>5509.666666666667</c:v>
                </c:pt>
                <c:pt idx="18" formatCode="#0">
                  <c:v>5561</c:v>
                </c:pt>
                <c:pt idx="19" formatCode="#0">
                  <c:v>5597.333333333333</c:v>
                </c:pt>
                <c:pt idx="20" formatCode="#0">
                  <c:v>5626.666666666667</c:v>
                </c:pt>
                <c:pt idx="21" formatCode="#0">
                  <c:v>5614.333333333333</c:v>
                </c:pt>
                <c:pt idx="22" formatCode="#0">
                  <c:v>5647</c:v>
                </c:pt>
                <c:pt idx="23" formatCode="#0">
                  <c:v>5694</c:v>
                </c:pt>
                <c:pt idx="24" formatCode="#0">
                  <c:v>5777.333333333333</c:v>
                </c:pt>
                <c:pt idx="25" formatCode="#0">
                  <c:v>5826.666666666667</c:v>
                </c:pt>
                <c:pt idx="26" formatCode="#0">
                  <c:v>5882.333333333333</c:v>
                </c:pt>
                <c:pt idx="27" formatCode="#0">
                  <c:v>5942</c:v>
                </c:pt>
                <c:pt idx="28" formatCode="#0">
                  <c:v>6009.666666666667</c:v>
                </c:pt>
                <c:pt idx="29" formatCode="#0">
                  <c:v>6107.666666666667</c:v>
                </c:pt>
                <c:pt idx="30" formatCode="#0">
                  <c:v>6204.666666666667</c:v>
                </c:pt>
                <c:pt idx="31" formatCode="#0">
                  <c:v>6273</c:v>
                </c:pt>
                <c:pt idx="32" formatCode="#0">
                  <c:v>6342.666666666667</c:v>
                </c:pt>
                <c:pt idx="33" formatCode="#0">
                  <c:v>6420.666666666667</c:v>
                </c:pt>
                <c:pt idx="34" formatCode="#0">
                  <c:v>6483</c:v>
                </c:pt>
                <c:pt idx="35" formatCode="#0">
                  <c:v>6588</c:v>
                </c:pt>
                <c:pt idx="36" formatCode="#0">
                  <c:v>6690</c:v>
                </c:pt>
                <c:pt idx="37" formatCode="#0">
                  <c:v>6698</c:v>
                </c:pt>
                <c:pt idx="38" formatCode="#0">
                  <c:v>6763</c:v>
                </c:pt>
                <c:pt idx="39" formatCode="#0">
                  <c:v>6822</c:v>
                </c:pt>
                <c:pt idx="40" formatCode="#0">
                  <c:v>6922</c:v>
                </c:pt>
                <c:pt idx="41" formatCode="#0">
                  <c:v>6940</c:v>
                </c:pt>
                <c:pt idx="42" formatCode="#0">
                  <c:v>6971</c:v>
                </c:pt>
                <c:pt idx="43" formatCode="#0">
                  <c:v>7072</c:v>
                </c:pt>
              </c:numCache>
            </c:numRef>
          </c:val>
          <c:extLst>
            <c:ext xmlns:c16="http://schemas.microsoft.com/office/drawing/2014/chart" uri="{C3380CC4-5D6E-409C-BE32-E72D297353CC}">
              <c16:uniqueId val="{00000000-A80D-4583-AD75-7E72C27A58CA}"/>
            </c:ext>
          </c:extLst>
        </c:ser>
        <c:ser>
          <c:idx val="1"/>
          <c:order val="2"/>
          <c:tx>
            <c:strRef>
              <c:f>Sheet1!$A$4</c:f>
              <c:strCache>
                <c:ptCount val="1"/>
                <c:pt idx="0">
                  <c:v>Mining &amp; other extraction</c:v>
                </c:pt>
              </c:strCache>
            </c:strRef>
          </c:tx>
          <c:spPr>
            <a:solidFill>
              <a:schemeClr val="accent3"/>
            </a:solidFill>
            <a:ln w="25400">
              <a:noFill/>
            </a:ln>
          </c:spPr>
          <c:cat>
            <c:strRef>
              <c:f>Sheet1!$B$1:$AS$1</c:f>
              <c:strCache>
                <c:ptCount val="44"/>
                <c:pt idx="0">
                  <c:v>07:Q1</c:v>
                </c:pt>
                <c:pt idx="1">
                  <c:v>07:Q2</c:v>
                </c:pt>
                <c:pt idx="2">
                  <c:v>07:Q3</c:v>
                </c:pt>
                <c:pt idx="3">
                  <c:v>07:Q4</c:v>
                </c:pt>
                <c:pt idx="4">
                  <c:v>08:Q1</c:v>
                </c:pt>
                <c:pt idx="5">
                  <c:v>08:Q2</c:v>
                </c:pt>
                <c:pt idx="6">
                  <c:v>08:Q3</c:v>
                </c:pt>
                <c:pt idx="7">
                  <c:v>08:Q4</c:v>
                </c:pt>
                <c:pt idx="8">
                  <c:v>09:Q1</c:v>
                </c:pt>
                <c:pt idx="9">
                  <c:v>09:Q2</c:v>
                </c:pt>
                <c:pt idx="10">
                  <c:v>09:Q3</c:v>
                </c:pt>
                <c:pt idx="11">
                  <c:v>09:Q4</c:v>
                </c:pt>
                <c:pt idx="12">
                  <c:v>10:Q1</c:v>
                </c:pt>
                <c:pt idx="13">
                  <c:v>10:Q2</c:v>
                </c:pt>
                <c:pt idx="14">
                  <c:v>10:Q3</c:v>
                </c:pt>
                <c:pt idx="15">
                  <c:v>10:Q4</c:v>
                </c:pt>
                <c:pt idx="16">
                  <c:v>11:Q1</c:v>
                </c:pt>
                <c:pt idx="17">
                  <c:v>11:Q2</c:v>
                </c:pt>
                <c:pt idx="18">
                  <c:v>11:Q3</c:v>
                </c:pt>
                <c:pt idx="19">
                  <c:v>11:Q4</c:v>
                </c:pt>
                <c:pt idx="20">
                  <c:v>12:Q1</c:v>
                </c:pt>
                <c:pt idx="21">
                  <c:v>12:Q2</c:v>
                </c:pt>
                <c:pt idx="22">
                  <c:v>12:Q3</c:v>
                </c:pt>
                <c:pt idx="23">
                  <c:v>12:Q4</c:v>
                </c:pt>
                <c:pt idx="24">
                  <c:v>13:Q1</c:v>
                </c:pt>
                <c:pt idx="25">
                  <c:v>13:Q2</c:v>
                </c:pt>
                <c:pt idx="26">
                  <c:v>13:Q3</c:v>
                </c:pt>
                <c:pt idx="27">
                  <c:v>13:Q4</c:v>
                </c:pt>
                <c:pt idx="28">
                  <c:v>14:Q1</c:v>
                </c:pt>
                <c:pt idx="29">
                  <c:v>14:Q2</c:v>
                </c:pt>
                <c:pt idx="30">
                  <c:v>14:Q3</c:v>
                </c:pt>
                <c:pt idx="31">
                  <c:v>14:Q4</c:v>
                </c:pt>
                <c:pt idx="32">
                  <c:v>15:Q1</c:v>
                </c:pt>
                <c:pt idx="33">
                  <c:v>15:Q2</c:v>
                </c:pt>
                <c:pt idx="34">
                  <c:v>15:Q3</c:v>
                </c:pt>
                <c:pt idx="35">
                  <c:v>15:Q4</c:v>
                </c:pt>
                <c:pt idx="36">
                  <c:v>16:Q1</c:v>
                </c:pt>
                <c:pt idx="37">
                  <c:v>16:Q2</c:v>
                </c:pt>
                <c:pt idx="38">
                  <c:v>16:Q3</c:v>
                </c:pt>
                <c:pt idx="39">
                  <c:v>16:Q4</c:v>
                </c:pt>
                <c:pt idx="40">
                  <c:v>17:Q1</c:v>
                </c:pt>
                <c:pt idx="41">
                  <c:v>17:Q2</c:v>
                </c:pt>
                <c:pt idx="42">
                  <c:v>17:Q3</c:v>
                </c:pt>
                <c:pt idx="43">
                  <c:v>17:Q4</c:v>
                </c:pt>
              </c:strCache>
            </c:strRef>
          </c:cat>
          <c:val>
            <c:numRef>
              <c:f>Sheet1!$B$4:$AS$4</c:f>
              <c:numCache>
                <c:formatCode>0</c:formatCode>
                <c:ptCount val="44"/>
                <c:pt idx="0">
                  <c:v>711</c:v>
                </c:pt>
                <c:pt idx="1">
                  <c:v>728</c:v>
                </c:pt>
                <c:pt idx="2">
                  <c:v>727</c:v>
                </c:pt>
                <c:pt idx="3">
                  <c:v>734</c:v>
                </c:pt>
                <c:pt idx="4" formatCode="#0">
                  <c:v>749.66666666666663</c:v>
                </c:pt>
                <c:pt idx="5" formatCode="#0">
                  <c:v>760.66666666666663</c:v>
                </c:pt>
                <c:pt idx="6" formatCode="#0">
                  <c:v>776.66666666666663</c:v>
                </c:pt>
                <c:pt idx="7" formatCode="#0">
                  <c:v>776</c:v>
                </c:pt>
                <c:pt idx="8" formatCode="#0">
                  <c:v>746</c:v>
                </c:pt>
                <c:pt idx="9" formatCode="#0">
                  <c:v>696.33333333333337</c:v>
                </c:pt>
                <c:pt idx="10" formatCode="#0">
                  <c:v>671</c:v>
                </c:pt>
                <c:pt idx="11" formatCode="#0">
                  <c:v>662.66666666666663</c:v>
                </c:pt>
                <c:pt idx="12" formatCode="#0">
                  <c:v>674.33333333333337</c:v>
                </c:pt>
                <c:pt idx="13" formatCode="#0">
                  <c:v>695.33333333333337</c:v>
                </c:pt>
                <c:pt idx="14" formatCode="#0">
                  <c:v>715.66666666666663</c:v>
                </c:pt>
                <c:pt idx="15" formatCode="#0">
                  <c:v>733.66666666666663</c:v>
                </c:pt>
                <c:pt idx="16" formatCode="#0">
                  <c:v>743</c:v>
                </c:pt>
                <c:pt idx="17" formatCode="#0">
                  <c:v>778.66666666666663</c:v>
                </c:pt>
                <c:pt idx="18" formatCode="#0">
                  <c:v>806.33333333333337</c:v>
                </c:pt>
                <c:pt idx="19" formatCode="#0">
                  <c:v>825</c:v>
                </c:pt>
                <c:pt idx="20" formatCode="#0">
                  <c:v>844.66666666666663</c:v>
                </c:pt>
                <c:pt idx="21" formatCode="#0">
                  <c:v>853</c:v>
                </c:pt>
                <c:pt idx="22" formatCode="#0">
                  <c:v>849.33333333333337</c:v>
                </c:pt>
                <c:pt idx="23" formatCode="#0">
                  <c:v>842.66666666666663</c:v>
                </c:pt>
                <c:pt idx="24" formatCode="#0">
                  <c:v>856</c:v>
                </c:pt>
                <c:pt idx="25" formatCode="#0">
                  <c:v>861.33333333333337</c:v>
                </c:pt>
                <c:pt idx="26" formatCode="#0">
                  <c:v>864.66666666666663</c:v>
                </c:pt>
                <c:pt idx="27" formatCode="#0">
                  <c:v>868.33333333333337</c:v>
                </c:pt>
                <c:pt idx="28" formatCode="#0">
                  <c:v>874.66666666666663</c:v>
                </c:pt>
                <c:pt idx="29" formatCode="#0">
                  <c:v>888.33333333333337</c:v>
                </c:pt>
                <c:pt idx="30" formatCode="#0">
                  <c:v>899.33333333333337</c:v>
                </c:pt>
                <c:pt idx="31" formatCode="#0">
                  <c:v>898.66666666666663</c:v>
                </c:pt>
                <c:pt idx="32" formatCode="#0">
                  <c:v>874</c:v>
                </c:pt>
                <c:pt idx="33" formatCode="#0">
                  <c:v>826.66666666666663</c:v>
                </c:pt>
                <c:pt idx="34" formatCode="#0">
                  <c:v>794.66666666666663</c:v>
                </c:pt>
                <c:pt idx="35" formatCode="#0">
                  <c:v>745</c:v>
                </c:pt>
                <c:pt idx="36" formatCode="#0">
                  <c:v>691</c:v>
                </c:pt>
                <c:pt idx="37" formatCode="#0">
                  <c:v>657</c:v>
                </c:pt>
                <c:pt idx="38" formatCode="#0">
                  <c:v>646</c:v>
                </c:pt>
                <c:pt idx="39" formatCode="#0">
                  <c:v>646</c:v>
                </c:pt>
                <c:pt idx="40" formatCode="#0">
                  <c:v>660</c:v>
                </c:pt>
                <c:pt idx="41" formatCode="#0">
                  <c:v>680</c:v>
                </c:pt>
                <c:pt idx="42" formatCode="#0">
                  <c:v>690</c:v>
                </c:pt>
                <c:pt idx="43" formatCode="#0">
                  <c:v>698</c:v>
                </c:pt>
              </c:numCache>
            </c:numRef>
          </c:val>
          <c:extLst>
            <c:ext xmlns:c16="http://schemas.microsoft.com/office/drawing/2014/chart" uri="{C3380CC4-5D6E-409C-BE32-E72D297353CC}">
              <c16:uniqueId val="{00000001-A80D-4583-AD75-7E72C27A58CA}"/>
            </c:ext>
          </c:extLst>
        </c:ser>
        <c:dLbls>
          <c:showLegendKey val="0"/>
          <c:showVal val="0"/>
          <c:showCatName val="0"/>
          <c:showSerName val="0"/>
          <c:showPercent val="0"/>
          <c:showBubbleSize val="0"/>
        </c:dLbls>
        <c:axId val="14214928"/>
        <c:axId val="14219408"/>
      </c:areaChart>
      <c:catAx>
        <c:axId val="14214928"/>
        <c:scaling>
          <c:orientation val="minMax"/>
        </c:scaling>
        <c:delete val="0"/>
        <c:axPos val="b"/>
        <c:numFmt formatCode="General" sourceLinked="0"/>
        <c:majorTickMark val="out"/>
        <c:minorTickMark val="none"/>
        <c:tickLblPos val="nextTo"/>
        <c:txPr>
          <a:bodyPr rot="0" vert="horz"/>
          <a:lstStyle/>
          <a:p>
            <a:pPr>
              <a:defRPr sz="1200"/>
            </a:pPr>
            <a:endParaRPr lang="en-US"/>
          </a:p>
        </c:txPr>
        <c:crossAx val="14219408"/>
        <c:crosses val="autoZero"/>
        <c:auto val="1"/>
        <c:lblAlgn val="ctr"/>
        <c:lblOffset val="100"/>
        <c:tickLblSkip val="4"/>
        <c:noMultiLvlLbl val="0"/>
      </c:catAx>
      <c:valAx>
        <c:axId val="14219408"/>
        <c:scaling>
          <c:orientation val="minMax"/>
          <c:max val="25000"/>
          <c:min val="0"/>
        </c:scaling>
        <c:delete val="0"/>
        <c:axPos val="l"/>
        <c:majorGridlines>
          <c:spPr>
            <a:ln>
              <a:noFill/>
            </a:ln>
          </c:spPr>
        </c:majorGridlines>
        <c:numFmt formatCode="#,##0" sourceLinked="0"/>
        <c:majorTickMark val="out"/>
        <c:minorTickMark val="none"/>
        <c:tickLblPos val="nextTo"/>
        <c:txPr>
          <a:bodyPr/>
          <a:lstStyle/>
          <a:p>
            <a:pPr>
              <a:defRPr sz="1200"/>
            </a:pPr>
            <a:endParaRPr lang="en-US"/>
          </a:p>
        </c:txPr>
        <c:crossAx val="14214928"/>
        <c:crosses val="autoZero"/>
        <c:crossBetween val="midCat"/>
        <c:majorUnit val="5000"/>
      </c:valAx>
    </c:plotArea>
    <c:legend>
      <c:legendPos val="t"/>
      <c:layout>
        <c:manualLayout>
          <c:xMode val="edge"/>
          <c:yMode val="edge"/>
          <c:x val="0.10994664977089701"/>
          <c:y val="3.8900689309472401E-2"/>
          <c:w val="0.783183567027538"/>
          <c:h val="9.0299118796528105E-2"/>
        </c:manualLayout>
      </c:layout>
      <c:overlay val="0"/>
      <c:txPr>
        <a:bodyPr/>
        <a:lstStyle/>
        <a:p>
          <a:pPr>
            <a:defRPr sz="1200" baseline="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19352027539522E-2"/>
          <c:y val="5.8651042406107003E-2"/>
          <c:w val="0.91692789968652"/>
          <c:h val="0.83850243181400497"/>
        </c:manualLayout>
      </c:layout>
      <c:barChart>
        <c:barDir val="col"/>
        <c:grouping val="clustered"/>
        <c:varyColors val="0"/>
        <c:ser>
          <c:idx val="1"/>
          <c:order val="1"/>
          <c:tx>
            <c:strRef>
              <c:f>Sheet1!$D$1</c:f>
              <c:strCache>
                <c:ptCount val="1"/>
                <c:pt idx="0">
                  <c:v>Recession</c:v>
                </c:pt>
              </c:strCache>
            </c:strRef>
          </c:tx>
          <c:spPr>
            <a:solidFill>
              <a:schemeClr val="accent5">
                <a:lumMod val="60000"/>
                <a:lumOff val="40000"/>
              </a:schemeClr>
            </a:solidFill>
            <a:ln w="25873">
              <a:noFill/>
            </a:ln>
          </c:spPr>
          <c:invertIfNegative val="0"/>
          <c:cat>
            <c:numRef>
              <c:f>Sheet1!$A$2:$A$242</c:f>
              <c:numCache>
                <c:formatCode>[$-409]mmm\-yy;@</c:formatCode>
                <c:ptCount val="241"/>
                <c:pt idx="0">
                  <c:v>35826</c:v>
                </c:pt>
                <c:pt idx="1">
                  <c:v>35854</c:v>
                </c:pt>
                <c:pt idx="2">
                  <c:v>35885</c:v>
                </c:pt>
                <c:pt idx="3">
                  <c:v>35915</c:v>
                </c:pt>
                <c:pt idx="4">
                  <c:v>35946</c:v>
                </c:pt>
                <c:pt idx="5">
                  <c:v>35976</c:v>
                </c:pt>
                <c:pt idx="6">
                  <c:v>36007</c:v>
                </c:pt>
                <c:pt idx="7">
                  <c:v>36038</c:v>
                </c:pt>
                <c:pt idx="8">
                  <c:v>36068</c:v>
                </c:pt>
                <c:pt idx="9">
                  <c:v>36099</c:v>
                </c:pt>
                <c:pt idx="10">
                  <c:v>36129</c:v>
                </c:pt>
                <c:pt idx="11">
                  <c:v>36160</c:v>
                </c:pt>
                <c:pt idx="12">
                  <c:v>36191</c:v>
                </c:pt>
                <c:pt idx="13">
                  <c:v>36219</c:v>
                </c:pt>
                <c:pt idx="14">
                  <c:v>36250</c:v>
                </c:pt>
                <c:pt idx="15">
                  <c:v>36280</c:v>
                </c:pt>
                <c:pt idx="16">
                  <c:v>36311</c:v>
                </c:pt>
                <c:pt idx="17">
                  <c:v>36341</c:v>
                </c:pt>
                <c:pt idx="18">
                  <c:v>36372</c:v>
                </c:pt>
                <c:pt idx="19">
                  <c:v>36403</c:v>
                </c:pt>
                <c:pt idx="20">
                  <c:v>36433</c:v>
                </c:pt>
                <c:pt idx="21">
                  <c:v>36464</c:v>
                </c:pt>
                <c:pt idx="22">
                  <c:v>36494</c:v>
                </c:pt>
                <c:pt idx="23">
                  <c:v>36525</c:v>
                </c:pt>
                <c:pt idx="24">
                  <c:v>36556</c:v>
                </c:pt>
                <c:pt idx="25">
                  <c:v>36584</c:v>
                </c:pt>
                <c:pt idx="26">
                  <c:v>36616</c:v>
                </c:pt>
                <c:pt idx="27">
                  <c:v>36646</c:v>
                </c:pt>
                <c:pt idx="28">
                  <c:v>36677</c:v>
                </c:pt>
                <c:pt idx="29">
                  <c:v>36707</c:v>
                </c:pt>
                <c:pt idx="30">
                  <c:v>36738</c:v>
                </c:pt>
                <c:pt idx="31">
                  <c:v>36769</c:v>
                </c:pt>
                <c:pt idx="32">
                  <c:v>36799</c:v>
                </c:pt>
                <c:pt idx="33">
                  <c:v>36830</c:v>
                </c:pt>
                <c:pt idx="34">
                  <c:v>36860</c:v>
                </c:pt>
                <c:pt idx="35">
                  <c:v>36891</c:v>
                </c:pt>
                <c:pt idx="36">
                  <c:v>36922</c:v>
                </c:pt>
                <c:pt idx="37">
                  <c:v>36950</c:v>
                </c:pt>
                <c:pt idx="38">
                  <c:v>36981</c:v>
                </c:pt>
                <c:pt idx="39">
                  <c:v>37011</c:v>
                </c:pt>
                <c:pt idx="40">
                  <c:v>37042</c:v>
                </c:pt>
                <c:pt idx="41">
                  <c:v>37072</c:v>
                </c:pt>
                <c:pt idx="42">
                  <c:v>37103</c:v>
                </c:pt>
                <c:pt idx="43">
                  <c:v>37134</c:v>
                </c:pt>
                <c:pt idx="44">
                  <c:v>37164</c:v>
                </c:pt>
                <c:pt idx="45">
                  <c:v>37195</c:v>
                </c:pt>
                <c:pt idx="46">
                  <c:v>37225</c:v>
                </c:pt>
                <c:pt idx="47">
                  <c:v>37256</c:v>
                </c:pt>
                <c:pt idx="48">
                  <c:v>37287</c:v>
                </c:pt>
                <c:pt idx="49">
                  <c:v>37315</c:v>
                </c:pt>
                <c:pt idx="50">
                  <c:v>37346</c:v>
                </c:pt>
                <c:pt idx="51">
                  <c:v>37376</c:v>
                </c:pt>
                <c:pt idx="52">
                  <c:v>37407</c:v>
                </c:pt>
                <c:pt idx="53">
                  <c:v>37437</c:v>
                </c:pt>
                <c:pt idx="54">
                  <c:v>37468</c:v>
                </c:pt>
                <c:pt idx="55">
                  <c:v>37499</c:v>
                </c:pt>
                <c:pt idx="56">
                  <c:v>37529</c:v>
                </c:pt>
                <c:pt idx="57">
                  <c:v>37560</c:v>
                </c:pt>
                <c:pt idx="58">
                  <c:v>37590</c:v>
                </c:pt>
                <c:pt idx="59">
                  <c:v>37621</c:v>
                </c:pt>
                <c:pt idx="60">
                  <c:v>37652</c:v>
                </c:pt>
                <c:pt idx="61">
                  <c:v>37680</c:v>
                </c:pt>
                <c:pt idx="62">
                  <c:v>37711</c:v>
                </c:pt>
                <c:pt idx="63">
                  <c:v>37741</c:v>
                </c:pt>
                <c:pt idx="64">
                  <c:v>37772</c:v>
                </c:pt>
                <c:pt idx="65">
                  <c:v>37802</c:v>
                </c:pt>
                <c:pt idx="66">
                  <c:v>37833</c:v>
                </c:pt>
                <c:pt idx="67">
                  <c:v>37864</c:v>
                </c:pt>
                <c:pt idx="68">
                  <c:v>37894</c:v>
                </c:pt>
                <c:pt idx="69">
                  <c:v>37925</c:v>
                </c:pt>
                <c:pt idx="70">
                  <c:v>37955</c:v>
                </c:pt>
                <c:pt idx="71">
                  <c:v>37986</c:v>
                </c:pt>
                <c:pt idx="72">
                  <c:v>38017</c:v>
                </c:pt>
                <c:pt idx="73">
                  <c:v>38046</c:v>
                </c:pt>
                <c:pt idx="74">
                  <c:v>38077</c:v>
                </c:pt>
                <c:pt idx="75">
                  <c:v>38107</c:v>
                </c:pt>
                <c:pt idx="76">
                  <c:v>38138</c:v>
                </c:pt>
                <c:pt idx="77">
                  <c:v>38168</c:v>
                </c:pt>
                <c:pt idx="78">
                  <c:v>38199</c:v>
                </c:pt>
                <c:pt idx="79">
                  <c:v>38230</c:v>
                </c:pt>
                <c:pt idx="80">
                  <c:v>38260</c:v>
                </c:pt>
                <c:pt idx="81">
                  <c:v>38291</c:v>
                </c:pt>
                <c:pt idx="82">
                  <c:v>38321</c:v>
                </c:pt>
                <c:pt idx="83">
                  <c:v>38352</c:v>
                </c:pt>
                <c:pt idx="84">
                  <c:v>38383</c:v>
                </c:pt>
                <c:pt idx="85">
                  <c:v>38412</c:v>
                </c:pt>
                <c:pt idx="86">
                  <c:v>38442</c:v>
                </c:pt>
                <c:pt idx="87">
                  <c:v>38472</c:v>
                </c:pt>
                <c:pt idx="88">
                  <c:v>38503</c:v>
                </c:pt>
                <c:pt idx="89">
                  <c:v>38533</c:v>
                </c:pt>
                <c:pt idx="90">
                  <c:v>38564</c:v>
                </c:pt>
                <c:pt idx="91">
                  <c:v>38595</c:v>
                </c:pt>
                <c:pt idx="92">
                  <c:v>38625</c:v>
                </c:pt>
                <c:pt idx="93">
                  <c:v>38656</c:v>
                </c:pt>
                <c:pt idx="94">
                  <c:v>38686</c:v>
                </c:pt>
                <c:pt idx="95">
                  <c:v>38717</c:v>
                </c:pt>
                <c:pt idx="96">
                  <c:v>38748</c:v>
                </c:pt>
                <c:pt idx="97">
                  <c:v>38777</c:v>
                </c:pt>
                <c:pt idx="98">
                  <c:v>38807</c:v>
                </c:pt>
                <c:pt idx="99">
                  <c:v>38837</c:v>
                </c:pt>
                <c:pt idx="100">
                  <c:v>38868</c:v>
                </c:pt>
                <c:pt idx="101">
                  <c:v>38898</c:v>
                </c:pt>
                <c:pt idx="102">
                  <c:v>38929</c:v>
                </c:pt>
                <c:pt idx="103">
                  <c:v>38960</c:v>
                </c:pt>
                <c:pt idx="104">
                  <c:v>38990</c:v>
                </c:pt>
                <c:pt idx="105">
                  <c:v>39021</c:v>
                </c:pt>
                <c:pt idx="106">
                  <c:v>39051</c:v>
                </c:pt>
                <c:pt idx="107">
                  <c:v>39082</c:v>
                </c:pt>
                <c:pt idx="108">
                  <c:v>39113</c:v>
                </c:pt>
                <c:pt idx="109">
                  <c:v>39142</c:v>
                </c:pt>
                <c:pt idx="110">
                  <c:v>39172</c:v>
                </c:pt>
                <c:pt idx="111">
                  <c:v>39202</c:v>
                </c:pt>
                <c:pt idx="112">
                  <c:v>39233</c:v>
                </c:pt>
                <c:pt idx="113">
                  <c:v>39263</c:v>
                </c:pt>
                <c:pt idx="114">
                  <c:v>39294</c:v>
                </c:pt>
                <c:pt idx="115">
                  <c:v>39325</c:v>
                </c:pt>
                <c:pt idx="116">
                  <c:v>39355</c:v>
                </c:pt>
                <c:pt idx="117">
                  <c:v>39386</c:v>
                </c:pt>
                <c:pt idx="118">
                  <c:v>39416</c:v>
                </c:pt>
                <c:pt idx="119">
                  <c:v>39447</c:v>
                </c:pt>
                <c:pt idx="120">
                  <c:v>39478</c:v>
                </c:pt>
                <c:pt idx="121">
                  <c:v>39507</c:v>
                </c:pt>
                <c:pt idx="122">
                  <c:v>39538</c:v>
                </c:pt>
                <c:pt idx="123">
                  <c:v>39568</c:v>
                </c:pt>
                <c:pt idx="124">
                  <c:v>39599</c:v>
                </c:pt>
                <c:pt idx="125">
                  <c:v>39629</c:v>
                </c:pt>
                <c:pt idx="126">
                  <c:v>39660</c:v>
                </c:pt>
                <c:pt idx="127">
                  <c:v>39691</c:v>
                </c:pt>
                <c:pt idx="128">
                  <c:v>39721</c:v>
                </c:pt>
                <c:pt idx="129">
                  <c:v>39752</c:v>
                </c:pt>
                <c:pt idx="130">
                  <c:v>39782</c:v>
                </c:pt>
                <c:pt idx="131">
                  <c:v>39813</c:v>
                </c:pt>
                <c:pt idx="132">
                  <c:v>39844</c:v>
                </c:pt>
                <c:pt idx="133">
                  <c:v>39872</c:v>
                </c:pt>
                <c:pt idx="134">
                  <c:v>39903</c:v>
                </c:pt>
                <c:pt idx="135">
                  <c:v>39933</c:v>
                </c:pt>
                <c:pt idx="136">
                  <c:v>39964</c:v>
                </c:pt>
                <c:pt idx="137">
                  <c:v>39994</c:v>
                </c:pt>
                <c:pt idx="138">
                  <c:v>40025</c:v>
                </c:pt>
                <c:pt idx="139">
                  <c:v>40056</c:v>
                </c:pt>
                <c:pt idx="140">
                  <c:v>40086</c:v>
                </c:pt>
                <c:pt idx="141">
                  <c:v>40117</c:v>
                </c:pt>
                <c:pt idx="142">
                  <c:v>40147</c:v>
                </c:pt>
                <c:pt idx="143">
                  <c:v>40178</c:v>
                </c:pt>
                <c:pt idx="144">
                  <c:v>40209</c:v>
                </c:pt>
                <c:pt idx="145">
                  <c:v>40237</c:v>
                </c:pt>
                <c:pt idx="146">
                  <c:v>40268</c:v>
                </c:pt>
                <c:pt idx="147">
                  <c:v>40296</c:v>
                </c:pt>
                <c:pt idx="148">
                  <c:v>40329</c:v>
                </c:pt>
                <c:pt idx="149">
                  <c:v>40359</c:v>
                </c:pt>
                <c:pt idx="150">
                  <c:v>40390</c:v>
                </c:pt>
                <c:pt idx="151">
                  <c:v>40421</c:v>
                </c:pt>
                <c:pt idx="152">
                  <c:v>40451</c:v>
                </c:pt>
                <c:pt idx="153">
                  <c:v>40481</c:v>
                </c:pt>
                <c:pt idx="154">
                  <c:v>40512</c:v>
                </c:pt>
                <c:pt idx="155">
                  <c:v>40542</c:v>
                </c:pt>
                <c:pt idx="156">
                  <c:v>40574</c:v>
                </c:pt>
                <c:pt idx="157">
                  <c:v>40602</c:v>
                </c:pt>
                <c:pt idx="158">
                  <c:v>40633</c:v>
                </c:pt>
                <c:pt idx="159">
                  <c:v>40663</c:v>
                </c:pt>
                <c:pt idx="160">
                  <c:v>40694</c:v>
                </c:pt>
                <c:pt idx="161">
                  <c:v>40724</c:v>
                </c:pt>
                <c:pt idx="162">
                  <c:v>40755</c:v>
                </c:pt>
                <c:pt idx="163">
                  <c:v>40786</c:v>
                </c:pt>
                <c:pt idx="164">
                  <c:v>40816</c:v>
                </c:pt>
                <c:pt idx="165">
                  <c:v>40847</c:v>
                </c:pt>
                <c:pt idx="166">
                  <c:v>40877</c:v>
                </c:pt>
                <c:pt idx="167">
                  <c:v>40908</c:v>
                </c:pt>
                <c:pt idx="168">
                  <c:v>40939</c:v>
                </c:pt>
                <c:pt idx="169">
                  <c:v>40968</c:v>
                </c:pt>
                <c:pt idx="170">
                  <c:v>40999</c:v>
                </c:pt>
                <c:pt idx="171">
                  <c:v>41029</c:v>
                </c:pt>
                <c:pt idx="172">
                  <c:v>41060</c:v>
                </c:pt>
                <c:pt idx="173">
                  <c:v>41090</c:v>
                </c:pt>
                <c:pt idx="174">
                  <c:v>41121</c:v>
                </c:pt>
                <c:pt idx="175">
                  <c:v>41152</c:v>
                </c:pt>
                <c:pt idx="176">
                  <c:v>41182</c:v>
                </c:pt>
                <c:pt idx="177">
                  <c:v>41213</c:v>
                </c:pt>
                <c:pt idx="178">
                  <c:v>41243</c:v>
                </c:pt>
                <c:pt idx="179">
                  <c:v>41274</c:v>
                </c:pt>
                <c:pt idx="180">
                  <c:v>41305</c:v>
                </c:pt>
                <c:pt idx="181">
                  <c:v>41333</c:v>
                </c:pt>
                <c:pt idx="182">
                  <c:v>41364</c:v>
                </c:pt>
                <c:pt idx="183">
                  <c:v>41394</c:v>
                </c:pt>
                <c:pt idx="184">
                  <c:v>41425</c:v>
                </c:pt>
                <c:pt idx="185">
                  <c:v>41455</c:v>
                </c:pt>
                <c:pt idx="186">
                  <c:v>41486</c:v>
                </c:pt>
                <c:pt idx="187">
                  <c:v>41517</c:v>
                </c:pt>
                <c:pt idx="188">
                  <c:v>41547</c:v>
                </c:pt>
                <c:pt idx="189">
                  <c:v>41578</c:v>
                </c:pt>
                <c:pt idx="190">
                  <c:v>41608</c:v>
                </c:pt>
                <c:pt idx="191">
                  <c:v>41639</c:v>
                </c:pt>
                <c:pt idx="192">
                  <c:v>41670</c:v>
                </c:pt>
                <c:pt idx="193">
                  <c:v>41698</c:v>
                </c:pt>
                <c:pt idx="194">
                  <c:v>41729</c:v>
                </c:pt>
                <c:pt idx="195">
                  <c:v>41759</c:v>
                </c:pt>
                <c:pt idx="196">
                  <c:v>41790</c:v>
                </c:pt>
                <c:pt idx="197">
                  <c:v>41820</c:v>
                </c:pt>
                <c:pt idx="198">
                  <c:v>41850</c:v>
                </c:pt>
                <c:pt idx="199">
                  <c:v>41882</c:v>
                </c:pt>
                <c:pt idx="200">
                  <c:v>41912</c:v>
                </c:pt>
                <c:pt idx="201">
                  <c:v>41943</c:v>
                </c:pt>
                <c:pt idx="202">
                  <c:v>41973</c:v>
                </c:pt>
                <c:pt idx="203">
                  <c:v>42004</c:v>
                </c:pt>
                <c:pt idx="204">
                  <c:v>42035</c:v>
                </c:pt>
                <c:pt idx="205">
                  <c:v>42063</c:v>
                </c:pt>
                <c:pt idx="206">
                  <c:v>42094</c:v>
                </c:pt>
                <c:pt idx="207">
                  <c:v>42124</c:v>
                </c:pt>
                <c:pt idx="208">
                  <c:v>42155</c:v>
                </c:pt>
                <c:pt idx="209">
                  <c:v>42185</c:v>
                </c:pt>
                <c:pt idx="210">
                  <c:v>42215</c:v>
                </c:pt>
                <c:pt idx="211">
                  <c:v>42247</c:v>
                </c:pt>
                <c:pt idx="212">
                  <c:v>42277</c:v>
                </c:pt>
                <c:pt idx="213">
                  <c:v>42308</c:v>
                </c:pt>
                <c:pt idx="214">
                  <c:v>42338</c:v>
                </c:pt>
                <c:pt idx="215">
                  <c:v>42369</c:v>
                </c:pt>
                <c:pt idx="216">
                  <c:v>42400</c:v>
                </c:pt>
                <c:pt idx="217">
                  <c:v>42429</c:v>
                </c:pt>
                <c:pt idx="218">
                  <c:v>42460</c:v>
                </c:pt>
                <c:pt idx="219">
                  <c:v>42490</c:v>
                </c:pt>
                <c:pt idx="220">
                  <c:v>42521</c:v>
                </c:pt>
                <c:pt idx="221">
                  <c:v>42551</c:v>
                </c:pt>
                <c:pt idx="222">
                  <c:v>42582</c:v>
                </c:pt>
                <c:pt idx="223">
                  <c:v>42613</c:v>
                </c:pt>
                <c:pt idx="224">
                  <c:v>42643</c:v>
                </c:pt>
                <c:pt idx="225">
                  <c:v>42674</c:v>
                </c:pt>
                <c:pt idx="226">
                  <c:v>42704</c:v>
                </c:pt>
                <c:pt idx="227">
                  <c:v>42735</c:v>
                </c:pt>
                <c:pt idx="228">
                  <c:v>42766</c:v>
                </c:pt>
                <c:pt idx="229">
                  <c:v>42794</c:v>
                </c:pt>
                <c:pt idx="230">
                  <c:v>42825</c:v>
                </c:pt>
                <c:pt idx="231">
                  <c:v>42855</c:v>
                </c:pt>
                <c:pt idx="232">
                  <c:v>42886</c:v>
                </c:pt>
                <c:pt idx="233">
                  <c:v>42916</c:v>
                </c:pt>
                <c:pt idx="234">
                  <c:v>42947</c:v>
                </c:pt>
                <c:pt idx="235">
                  <c:v>42978</c:v>
                </c:pt>
                <c:pt idx="236">
                  <c:v>43008</c:v>
                </c:pt>
                <c:pt idx="237">
                  <c:v>43039</c:v>
                </c:pt>
                <c:pt idx="238">
                  <c:v>43069</c:v>
                </c:pt>
                <c:pt idx="239">
                  <c:v>43100</c:v>
                </c:pt>
                <c:pt idx="240">
                  <c:v>43131</c:v>
                </c:pt>
              </c:numCache>
            </c:numRef>
          </c:cat>
          <c:val>
            <c:numRef>
              <c:f>Sheet1!$D$2:$D$242</c:f>
              <c:numCache>
                <c:formatCode>0</c:formatCode>
                <c:ptCount val="2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1</c:v>
                </c:pt>
                <c:pt idx="39">
                  <c:v>1</c:v>
                </c:pt>
                <c:pt idx="40">
                  <c:v>1</c:v>
                </c:pt>
                <c:pt idx="41">
                  <c:v>1</c:v>
                </c:pt>
                <c:pt idx="42">
                  <c:v>1</c:v>
                </c:pt>
                <c:pt idx="43">
                  <c:v>1</c:v>
                </c:pt>
                <c:pt idx="44">
                  <c:v>1</c:v>
                </c:pt>
                <c:pt idx="45">
                  <c:v>1</c:v>
                </c:pt>
                <c:pt idx="46">
                  <c:v>1</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0</c:v>
                </c:pt>
                <c:pt idx="139">
                  <c:v>0</c:v>
                </c:pt>
                <c:pt idx="140">
                  <c:v>0</c:v>
                </c:pt>
                <c:pt idx="141">
                  <c:v>0</c:v>
                </c:pt>
                <c:pt idx="142">
                  <c:v>0</c:v>
                </c:pt>
                <c:pt idx="143">
                  <c:v>0</c:v>
                </c:pt>
                <c:pt idx="144">
                  <c:v>0</c:v>
                </c:pt>
                <c:pt idx="145">
                  <c:v>0</c:v>
                </c:pt>
                <c:pt idx="146" formatCode="General">
                  <c:v>0</c:v>
                </c:pt>
                <c:pt idx="147" formatCode="General">
                  <c:v>0</c:v>
                </c:pt>
                <c:pt idx="148" formatCode="General">
                  <c:v>0</c:v>
                </c:pt>
                <c:pt idx="149" formatCode="General">
                  <c:v>0</c:v>
                </c:pt>
                <c:pt idx="150" formatCode="General">
                  <c:v>0</c:v>
                </c:pt>
                <c:pt idx="151" formatCode="General">
                  <c:v>0</c:v>
                </c:pt>
                <c:pt idx="152" formatCode="General">
                  <c:v>0</c:v>
                </c:pt>
                <c:pt idx="153" formatCode="General">
                  <c:v>0</c:v>
                </c:pt>
                <c:pt idx="154" formatCode="General">
                  <c:v>0</c:v>
                </c:pt>
                <c:pt idx="155" formatCode="General">
                  <c:v>0</c:v>
                </c:pt>
                <c:pt idx="156">
                  <c:v>0</c:v>
                </c:pt>
                <c:pt idx="157">
                  <c:v>0</c:v>
                </c:pt>
                <c:pt idx="158" formatCode="General">
                  <c:v>0</c:v>
                </c:pt>
                <c:pt idx="159" formatCode="General">
                  <c:v>0</c:v>
                </c:pt>
                <c:pt idx="160" formatCode="General">
                  <c:v>0</c:v>
                </c:pt>
                <c:pt idx="161" formatCode="General">
                  <c:v>0</c:v>
                </c:pt>
                <c:pt idx="162" formatCode="General">
                  <c:v>0</c:v>
                </c:pt>
                <c:pt idx="163" formatCode="General">
                  <c:v>0</c:v>
                </c:pt>
                <c:pt idx="164" formatCode="General">
                  <c:v>0</c:v>
                </c:pt>
                <c:pt idx="165" formatCode="General">
                  <c:v>0</c:v>
                </c:pt>
                <c:pt idx="166" formatCode="General">
                  <c:v>0</c:v>
                </c:pt>
                <c:pt idx="167" formatCode="General">
                  <c:v>0</c:v>
                </c:pt>
                <c:pt idx="168" formatCode="General">
                  <c:v>0</c:v>
                </c:pt>
                <c:pt idx="169" formatCode="General">
                  <c:v>0</c:v>
                </c:pt>
                <c:pt idx="170" formatCode="General">
                  <c:v>0</c:v>
                </c:pt>
                <c:pt idx="171" formatCode="General">
                  <c:v>0</c:v>
                </c:pt>
                <c:pt idx="172" formatCode="General">
                  <c:v>0</c:v>
                </c:pt>
                <c:pt idx="173" formatCode="General">
                  <c:v>0</c:v>
                </c:pt>
                <c:pt idx="174" formatCode="General">
                  <c:v>0</c:v>
                </c:pt>
                <c:pt idx="175" formatCode="General">
                  <c:v>0</c:v>
                </c:pt>
                <c:pt idx="176" formatCode="General">
                  <c:v>0</c:v>
                </c:pt>
                <c:pt idx="177" formatCode="General">
                  <c:v>0</c:v>
                </c:pt>
                <c:pt idx="178" formatCode="General">
                  <c:v>0</c:v>
                </c:pt>
                <c:pt idx="179" formatCode="General">
                  <c:v>0</c:v>
                </c:pt>
                <c:pt idx="180" formatCode="General">
                  <c:v>0</c:v>
                </c:pt>
                <c:pt idx="181" formatCode="General">
                  <c:v>0</c:v>
                </c:pt>
                <c:pt idx="182" formatCode="General">
                  <c:v>0</c:v>
                </c:pt>
                <c:pt idx="183" formatCode="General">
                  <c:v>0</c:v>
                </c:pt>
                <c:pt idx="184" formatCode="General">
                  <c:v>0</c:v>
                </c:pt>
                <c:pt idx="185" formatCode="General">
                  <c:v>0</c:v>
                </c:pt>
                <c:pt idx="186" formatCode="General">
                  <c:v>0</c:v>
                </c:pt>
                <c:pt idx="187" formatCode="General">
                  <c:v>0</c:v>
                </c:pt>
                <c:pt idx="188" formatCode="General">
                  <c:v>0</c:v>
                </c:pt>
                <c:pt idx="189" formatCode="General">
                  <c:v>0</c:v>
                </c:pt>
                <c:pt idx="190" formatCode="General">
                  <c:v>0</c:v>
                </c:pt>
                <c:pt idx="191" formatCode="General">
                  <c:v>0</c:v>
                </c:pt>
                <c:pt idx="192" formatCode="General">
                  <c:v>0</c:v>
                </c:pt>
                <c:pt idx="193" formatCode="General">
                  <c:v>0</c:v>
                </c:pt>
                <c:pt idx="194" formatCode="General">
                  <c:v>0</c:v>
                </c:pt>
                <c:pt idx="195" formatCode="General">
                  <c:v>0</c:v>
                </c:pt>
                <c:pt idx="196" formatCode="General">
                  <c:v>0</c:v>
                </c:pt>
                <c:pt idx="197" formatCode="General">
                  <c:v>0</c:v>
                </c:pt>
                <c:pt idx="198" formatCode="General">
                  <c:v>0</c:v>
                </c:pt>
                <c:pt idx="199" formatCode="General">
                  <c:v>0</c:v>
                </c:pt>
                <c:pt idx="200" formatCode="General">
                  <c:v>0</c:v>
                </c:pt>
                <c:pt idx="201" formatCode="General">
                  <c:v>0</c:v>
                </c:pt>
                <c:pt idx="202" formatCode="General">
                  <c:v>0</c:v>
                </c:pt>
                <c:pt idx="203" formatCode="General">
                  <c:v>0</c:v>
                </c:pt>
                <c:pt idx="204" formatCode="General">
                  <c:v>0</c:v>
                </c:pt>
                <c:pt idx="205" formatCode="General">
                  <c:v>0</c:v>
                </c:pt>
                <c:pt idx="206" formatCode="General">
                  <c:v>0</c:v>
                </c:pt>
                <c:pt idx="207" formatCode="General">
                  <c:v>0</c:v>
                </c:pt>
                <c:pt idx="208" formatCode="General">
                  <c:v>0</c:v>
                </c:pt>
                <c:pt idx="209" formatCode="General">
                  <c:v>0</c:v>
                </c:pt>
                <c:pt idx="210" formatCode="General">
                  <c:v>0</c:v>
                </c:pt>
                <c:pt idx="211" formatCode="General">
                  <c:v>0</c:v>
                </c:pt>
                <c:pt idx="212" formatCode="General">
                  <c:v>0</c:v>
                </c:pt>
                <c:pt idx="213" formatCode="General">
                  <c:v>0</c:v>
                </c:pt>
                <c:pt idx="214" formatCode="General">
                  <c:v>0</c:v>
                </c:pt>
                <c:pt idx="215" formatCode="General">
                  <c:v>0</c:v>
                </c:pt>
                <c:pt idx="216" formatCode="General">
                  <c:v>0</c:v>
                </c:pt>
                <c:pt idx="217" formatCode="General">
                  <c:v>0</c:v>
                </c:pt>
                <c:pt idx="218" formatCode="General">
                  <c:v>0</c:v>
                </c:pt>
                <c:pt idx="219" formatCode="General">
                  <c:v>0</c:v>
                </c:pt>
                <c:pt idx="220" formatCode="General">
                  <c:v>0</c:v>
                </c:pt>
                <c:pt idx="221" formatCode="General">
                  <c:v>0</c:v>
                </c:pt>
                <c:pt idx="222" formatCode="General">
                  <c:v>0</c:v>
                </c:pt>
                <c:pt idx="223" formatCode="General">
                  <c:v>0</c:v>
                </c:pt>
                <c:pt idx="224" formatCode="General">
                  <c:v>0</c:v>
                </c:pt>
                <c:pt idx="225" formatCode="General">
                  <c:v>0</c:v>
                </c:pt>
                <c:pt idx="226" formatCode="General">
                  <c:v>0</c:v>
                </c:pt>
                <c:pt idx="227" formatCode="General">
                  <c:v>0</c:v>
                </c:pt>
                <c:pt idx="228" formatCode="General">
                  <c:v>0</c:v>
                </c:pt>
                <c:pt idx="229" formatCode="General">
                  <c:v>0</c:v>
                </c:pt>
                <c:pt idx="230" formatCode="General">
                  <c:v>0</c:v>
                </c:pt>
                <c:pt idx="231" formatCode="General">
                  <c:v>0</c:v>
                </c:pt>
                <c:pt idx="232" formatCode="General">
                  <c:v>0</c:v>
                </c:pt>
                <c:pt idx="233" formatCode="General">
                  <c:v>0</c:v>
                </c:pt>
                <c:pt idx="234" formatCode="General">
                  <c:v>0</c:v>
                </c:pt>
                <c:pt idx="235" formatCode="General">
                  <c:v>0</c:v>
                </c:pt>
                <c:pt idx="236" formatCode="General">
                  <c:v>0</c:v>
                </c:pt>
                <c:pt idx="237" formatCode="General">
                  <c:v>0</c:v>
                </c:pt>
                <c:pt idx="238" formatCode="General">
                  <c:v>0</c:v>
                </c:pt>
                <c:pt idx="239" formatCode="General">
                  <c:v>0</c:v>
                </c:pt>
                <c:pt idx="240" formatCode="General">
                  <c:v>0</c:v>
                </c:pt>
              </c:numCache>
            </c:numRef>
          </c:val>
          <c:extLst>
            <c:ext xmlns:c16="http://schemas.microsoft.com/office/drawing/2014/chart" uri="{C3380CC4-5D6E-409C-BE32-E72D297353CC}">
              <c16:uniqueId val="{00000000-D7FA-4780-89B9-F98D0961297D}"/>
            </c:ext>
          </c:extLst>
        </c:ser>
        <c:dLbls>
          <c:showLegendKey val="0"/>
          <c:showVal val="0"/>
          <c:showCatName val="0"/>
          <c:showSerName val="0"/>
          <c:showPercent val="0"/>
          <c:showBubbleSize val="0"/>
        </c:dLbls>
        <c:gapWidth val="0"/>
        <c:axId val="63618864"/>
        <c:axId val="-321996960"/>
      </c:barChart>
      <c:lineChart>
        <c:grouping val="standard"/>
        <c:varyColors val="0"/>
        <c:ser>
          <c:idx val="2"/>
          <c:order val="0"/>
          <c:tx>
            <c:strRef>
              <c:f>Sheet1!$B$1</c:f>
              <c:strCache>
                <c:ptCount val="1"/>
                <c:pt idx="0">
                  <c:v>Hospital CPI</c:v>
                </c:pt>
              </c:strCache>
            </c:strRef>
          </c:tx>
          <c:spPr>
            <a:ln w="38809">
              <a:solidFill>
                <a:schemeClr val="accent1"/>
              </a:solidFill>
              <a:prstDash val="solid"/>
            </a:ln>
          </c:spPr>
          <c:marker>
            <c:symbol val="none"/>
          </c:marker>
          <c:cat>
            <c:numRef>
              <c:f>Sheet1!$A$2:$A$239</c:f>
              <c:numCache>
                <c:formatCode>[$-409]mmm\-yy;@</c:formatCode>
                <c:ptCount val="238"/>
                <c:pt idx="0">
                  <c:v>35826</c:v>
                </c:pt>
                <c:pt idx="1">
                  <c:v>35854</c:v>
                </c:pt>
                <c:pt idx="2">
                  <c:v>35885</c:v>
                </c:pt>
                <c:pt idx="3">
                  <c:v>35915</c:v>
                </c:pt>
                <c:pt idx="4">
                  <c:v>35946</c:v>
                </c:pt>
                <c:pt idx="5">
                  <c:v>35976</c:v>
                </c:pt>
                <c:pt idx="6">
                  <c:v>36007</c:v>
                </c:pt>
                <c:pt idx="7">
                  <c:v>36038</c:v>
                </c:pt>
                <c:pt idx="8">
                  <c:v>36068</c:v>
                </c:pt>
                <c:pt idx="9">
                  <c:v>36099</c:v>
                </c:pt>
                <c:pt idx="10">
                  <c:v>36129</c:v>
                </c:pt>
                <c:pt idx="11">
                  <c:v>36160</c:v>
                </c:pt>
                <c:pt idx="12">
                  <c:v>36191</c:v>
                </c:pt>
                <c:pt idx="13">
                  <c:v>36219</c:v>
                </c:pt>
                <c:pt idx="14">
                  <c:v>36250</c:v>
                </c:pt>
                <c:pt idx="15">
                  <c:v>36280</c:v>
                </c:pt>
                <c:pt idx="16">
                  <c:v>36311</c:v>
                </c:pt>
                <c:pt idx="17">
                  <c:v>36341</c:v>
                </c:pt>
                <c:pt idx="18">
                  <c:v>36372</c:v>
                </c:pt>
                <c:pt idx="19">
                  <c:v>36403</c:v>
                </c:pt>
                <c:pt idx="20">
                  <c:v>36433</c:v>
                </c:pt>
                <c:pt idx="21">
                  <c:v>36464</c:v>
                </c:pt>
                <c:pt idx="22">
                  <c:v>36494</c:v>
                </c:pt>
                <c:pt idx="23">
                  <c:v>36525</c:v>
                </c:pt>
                <c:pt idx="24">
                  <c:v>36556</c:v>
                </c:pt>
                <c:pt idx="25">
                  <c:v>36584</c:v>
                </c:pt>
                <c:pt idx="26">
                  <c:v>36616</c:v>
                </c:pt>
                <c:pt idx="27">
                  <c:v>36646</c:v>
                </c:pt>
                <c:pt idx="28">
                  <c:v>36677</c:v>
                </c:pt>
                <c:pt idx="29">
                  <c:v>36707</c:v>
                </c:pt>
                <c:pt idx="30">
                  <c:v>36738</c:v>
                </c:pt>
                <c:pt idx="31">
                  <c:v>36769</c:v>
                </c:pt>
                <c:pt idx="32">
                  <c:v>36799</c:v>
                </c:pt>
                <c:pt idx="33">
                  <c:v>36830</c:v>
                </c:pt>
                <c:pt idx="34">
                  <c:v>36860</c:v>
                </c:pt>
                <c:pt idx="35">
                  <c:v>36891</c:v>
                </c:pt>
                <c:pt idx="36">
                  <c:v>36922</c:v>
                </c:pt>
                <c:pt idx="37">
                  <c:v>36950</c:v>
                </c:pt>
                <c:pt idx="38">
                  <c:v>36981</c:v>
                </c:pt>
                <c:pt idx="39">
                  <c:v>37011</c:v>
                </c:pt>
                <c:pt idx="40">
                  <c:v>37042</c:v>
                </c:pt>
                <c:pt idx="41">
                  <c:v>37072</c:v>
                </c:pt>
                <c:pt idx="42">
                  <c:v>37103</c:v>
                </c:pt>
                <c:pt idx="43">
                  <c:v>37134</c:v>
                </c:pt>
                <c:pt idx="44">
                  <c:v>37164</c:v>
                </c:pt>
                <c:pt idx="45">
                  <c:v>37195</c:v>
                </c:pt>
                <c:pt idx="46">
                  <c:v>37225</c:v>
                </c:pt>
                <c:pt idx="47">
                  <c:v>37256</c:v>
                </c:pt>
                <c:pt idx="48">
                  <c:v>37287</c:v>
                </c:pt>
                <c:pt idx="49">
                  <c:v>37315</c:v>
                </c:pt>
                <c:pt idx="50">
                  <c:v>37346</c:v>
                </c:pt>
                <c:pt idx="51">
                  <c:v>37376</c:v>
                </c:pt>
                <c:pt idx="52">
                  <c:v>37407</c:v>
                </c:pt>
                <c:pt idx="53">
                  <c:v>37437</c:v>
                </c:pt>
                <c:pt idx="54">
                  <c:v>37468</c:v>
                </c:pt>
                <c:pt idx="55">
                  <c:v>37499</c:v>
                </c:pt>
                <c:pt idx="56">
                  <c:v>37529</c:v>
                </c:pt>
                <c:pt idx="57">
                  <c:v>37560</c:v>
                </c:pt>
                <c:pt idx="58">
                  <c:v>37590</c:v>
                </c:pt>
                <c:pt idx="59">
                  <c:v>37621</c:v>
                </c:pt>
                <c:pt idx="60">
                  <c:v>37652</c:v>
                </c:pt>
                <c:pt idx="61">
                  <c:v>37680</c:v>
                </c:pt>
                <c:pt idx="62">
                  <c:v>37711</c:v>
                </c:pt>
                <c:pt idx="63">
                  <c:v>37741</c:v>
                </c:pt>
                <c:pt idx="64">
                  <c:v>37772</c:v>
                </c:pt>
                <c:pt idx="65">
                  <c:v>37802</c:v>
                </c:pt>
                <c:pt idx="66">
                  <c:v>37833</c:v>
                </c:pt>
                <c:pt idx="67">
                  <c:v>37864</c:v>
                </c:pt>
                <c:pt idx="68">
                  <c:v>37894</c:v>
                </c:pt>
                <c:pt idx="69">
                  <c:v>37925</c:v>
                </c:pt>
                <c:pt idx="70">
                  <c:v>37955</c:v>
                </c:pt>
                <c:pt idx="71">
                  <c:v>37986</c:v>
                </c:pt>
                <c:pt idx="72">
                  <c:v>38017</c:v>
                </c:pt>
                <c:pt idx="73">
                  <c:v>38046</c:v>
                </c:pt>
                <c:pt idx="74">
                  <c:v>38077</c:v>
                </c:pt>
                <c:pt idx="75">
                  <c:v>38107</c:v>
                </c:pt>
                <c:pt idx="76">
                  <c:v>38138</c:v>
                </c:pt>
                <c:pt idx="77">
                  <c:v>38168</c:v>
                </c:pt>
                <c:pt idx="78">
                  <c:v>38199</c:v>
                </c:pt>
                <c:pt idx="79">
                  <c:v>38230</c:v>
                </c:pt>
                <c:pt idx="80">
                  <c:v>38260</c:v>
                </c:pt>
                <c:pt idx="81">
                  <c:v>38291</c:v>
                </c:pt>
                <c:pt idx="82">
                  <c:v>38321</c:v>
                </c:pt>
                <c:pt idx="83">
                  <c:v>38352</c:v>
                </c:pt>
                <c:pt idx="84">
                  <c:v>38383</c:v>
                </c:pt>
                <c:pt idx="85">
                  <c:v>38412</c:v>
                </c:pt>
                <c:pt idx="86">
                  <c:v>38442</c:v>
                </c:pt>
                <c:pt idx="87">
                  <c:v>38472</c:v>
                </c:pt>
                <c:pt idx="88">
                  <c:v>38503</c:v>
                </c:pt>
                <c:pt idx="89">
                  <c:v>38533</c:v>
                </c:pt>
                <c:pt idx="90">
                  <c:v>38564</c:v>
                </c:pt>
                <c:pt idx="91">
                  <c:v>38595</c:v>
                </c:pt>
                <c:pt idx="92">
                  <c:v>38625</c:v>
                </c:pt>
                <c:pt idx="93">
                  <c:v>38656</c:v>
                </c:pt>
                <c:pt idx="94">
                  <c:v>38686</c:v>
                </c:pt>
                <c:pt idx="95">
                  <c:v>38717</c:v>
                </c:pt>
                <c:pt idx="96">
                  <c:v>38748</c:v>
                </c:pt>
                <c:pt idx="97">
                  <c:v>38777</c:v>
                </c:pt>
                <c:pt idx="98">
                  <c:v>38807</c:v>
                </c:pt>
                <c:pt idx="99">
                  <c:v>38837</c:v>
                </c:pt>
                <c:pt idx="100">
                  <c:v>38868</c:v>
                </c:pt>
                <c:pt idx="101">
                  <c:v>38898</c:v>
                </c:pt>
                <c:pt idx="102">
                  <c:v>38929</c:v>
                </c:pt>
                <c:pt idx="103">
                  <c:v>38960</c:v>
                </c:pt>
                <c:pt idx="104">
                  <c:v>38990</c:v>
                </c:pt>
                <c:pt idx="105">
                  <c:v>39021</c:v>
                </c:pt>
                <c:pt idx="106">
                  <c:v>39051</c:v>
                </c:pt>
                <c:pt idx="107">
                  <c:v>39082</c:v>
                </c:pt>
                <c:pt idx="108">
                  <c:v>39113</c:v>
                </c:pt>
                <c:pt idx="109">
                  <c:v>39142</c:v>
                </c:pt>
                <c:pt idx="110">
                  <c:v>39172</c:v>
                </c:pt>
                <c:pt idx="111">
                  <c:v>39202</c:v>
                </c:pt>
                <c:pt idx="112">
                  <c:v>39233</c:v>
                </c:pt>
                <c:pt idx="113">
                  <c:v>39263</c:v>
                </c:pt>
                <c:pt idx="114">
                  <c:v>39294</c:v>
                </c:pt>
                <c:pt idx="115">
                  <c:v>39325</c:v>
                </c:pt>
                <c:pt idx="116">
                  <c:v>39355</c:v>
                </c:pt>
                <c:pt idx="117">
                  <c:v>39386</c:v>
                </c:pt>
                <c:pt idx="118">
                  <c:v>39416</c:v>
                </c:pt>
                <c:pt idx="119">
                  <c:v>39447</c:v>
                </c:pt>
                <c:pt idx="120">
                  <c:v>39478</c:v>
                </c:pt>
                <c:pt idx="121">
                  <c:v>39507</c:v>
                </c:pt>
                <c:pt idx="122">
                  <c:v>39538</c:v>
                </c:pt>
                <c:pt idx="123">
                  <c:v>39568</c:v>
                </c:pt>
                <c:pt idx="124">
                  <c:v>39599</c:v>
                </c:pt>
                <c:pt idx="125">
                  <c:v>39629</c:v>
                </c:pt>
                <c:pt idx="126">
                  <c:v>39660</c:v>
                </c:pt>
                <c:pt idx="127">
                  <c:v>39691</c:v>
                </c:pt>
                <c:pt idx="128">
                  <c:v>39721</c:v>
                </c:pt>
                <c:pt idx="129">
                  <c:v>39752</c:v>
                </c:pt>
                <c:pt idx="130">
                  <c:v>39782</c:v>
                </c:pt>
                <c:pt idx="131">
                  <c:v>39813</c:v>
                </c:pt>
                <c:pt idx="132">
                  <c:v>39844</c:v>
                </c:pt>
                <c:pt idx="133">
                  <c:v>39872</c:v>
                </c:pt>
                <c:pt idx="134">
                  <c:v>39903</c:v>
                </c:pt>
                <c:pt idx="135">
                  <c:v>39933</c:v>
                </c:pt>
                <c:pt idx="136">
                  <c:v>39964</c:v>
                </c:pt>
                <c:pt idx="137">
                  <c:v>39994</c:v>
                </c:pt>
                <c:pt idx="138">
                  <c:v>40025</c:v>
                </c:pt>
                <c:pt idx="139">
                  <c:v>40056</c:v>
                </c:pt>
                <c:pt idx="140">
                  <c:v>40086</c:v>
                </c:pt>
                <c:pt idx="141">
                  <c:v>40117</c:v>
                </c:pt>
                <c:pt idx="142">
                  <c:v>40147</c:v>
                </c:pt>
                <c:pt idx="143">
                  <c:v>40178</c:v>
                </c:pt>
                <c:pt idx="144">
                  <c:v>40209</c:v>
                </c:pt>
                <c:pt idx="145">
                  <c:v>40237</c:v>
                </c:pt>
                <c:pt idx="146">
                  <c:v>40268</c:v>
                </c:pt>
                <c:pt idx="147">
                  <c:v>40296</c:v>
                </c:pt>
                <c:pt idx="148">
                  <c:v>40329</c:v>
                </c:pt>
                <c:pt idx="149">
                  <c:v>40359</c:v>
                </c:pt>
                <c:pt idx="150">
                  <c:v>40390</c:v>
                </c:pt>
                <c:pt idx="151">
                  <c:v>40421</c:v>
                </c:pt>
                <c:pt idx="152">
                  <c:v>40451</c:v>
                </c:pt>
                <c:pt idx="153">
                  <c:v>40481</c:v>
                </c:pt>
                <c:pt idx="154">
                  <c:v>40512</c:v>
                </c:pt>
                <c:pt idx="155">
                  <c:v>40542</c:v>
                </c:pt>
                <c:pt idx="156">
                  <c:v>40574</c:v>
                </c:pt>
                <c:pt idx="157">
                  <c:v>40602</c:v>
                </c:pt>
                <c:pt idx="158">
                  <c:v>40633</c:v>
                </c:pt>
                <c:pt idx="159">
                  <c:v>40663</c:v>
                </c:pt>
                <c:pt idx="160">
                  <c:v>40694</c:v>
                </c:pt>
                <c:pt idx="161">
                  <c:v>40724</c:v>
                </c:pt>
                <c:pt idx="162">
                  <c:v>40755</c:v>
                </c:pt>
                <c:pt idx="163">
                  <c:v>40786</c:v>
                </c:pt>
                <c:pt idx="164">
                  <c:v>40816</c:v>
                </c:pt>
                <c:pt idx="165">
                  <c:v>40847</c:v>
                </c:pt>
                <c:pt idx="166">
                  <c:v>40877</c:v>
                </c:pt>
                <c:pt idx="167">
                  <c:v>40908</c:v>
                </c:pt>
                <c:pt idx="168">
                  <c:v>40939</c:v>
                </c:pt>
                <c:pt idx="169">
                  <c:v>40968</c:v>
                </c:pt>
                <c:pt idx="170">
                  <c:v>40999</c:v>
                </c:pt>
                <c:pt idx="171">
                  <c:v>41029</c:v>
                </c:pt>
                <c:pt idx="172">
                  <c:v>41060</c:v>
                </c:pt>
                <c:pt idx="173">
                  <c:v>41090</c:v>
                </c:pt>
                <c:pt idx="174">
                  <c:v>41121</c:v>
                </c:pt>
                <c:pt idx="175">
                  <c:v>41152</c:v>
                </c:pt>
                <c:pt idx="176">
                  <c:v>41182</c:v>
                </c:pt>
                <c:pt idx="177">
                  <c:v>41213</c:v>
                </c:pt>
                <c:pt idx="178">
                  <c:v>41243</c:v>
                </c:pt>
                <c:pt idx="179">
                  <c:v>41274</c:v>
                </c:pt>
                <c:pt idx="180">
                  <c:v>41305</c:v>
                </c:pt>
                <c:pt idx="181">
                  <c:v>41333</c:v>
                </c:pt>
                <c:pt idx="182">
                  <c:v>41364</c:v>
                </c:pt>
                <c:pt idx="183">
                  <c:v>41394</c:v>
                </c:pt>
                <c:pt idx="184">
                  <c:v>41425</c:v>
                </c:pt>
                <c:pt idx="185">
                  <c:v>41455</c:v>
                </c:pt>
                <c:pt idx="186">
                  <c:v>41486</c:v>
                </c:pt>
                <c:pt idx="187">
                  <c:v>41517</c:v>
                </c:pt>
                <c:pt idx="188">
                  <c:v>41547</c:v>
                </c:pt>
                <c:pt idx="189">
                  <c:v>41578</c:v>
                </c:pt>
                <c:pt idx="190">
                  <c:v>41608</c:v>
                </c:pt>
                <c:pt idx="191">
                  <c:v>41639</c:v>
                </c:pt>
                <c:pt idx="192">
                  <c:v>41670</c:v>
                </c:pt>
                <c:pt idx="193">
                  <c:v>41698</c:v>
                </c:pt>
                <c:pt idx="194">
                  <c:v>41729</c:v>
                </c:pt>
                <c:pt idx="195">
                  <c:v>41759</c:v>
                </c:pt>
                <c:pt idx="196">
                  <c:v>41790</c:v>
                </c:pt>
                <c:pt idx="197">
                  <c:v>41820</c:v>
                </c:pt>
                <c:pt idx="198">
                  <c:v>41850</c:v>
                </c:pt>
                <c:pt idx="199">
                  <c:v>41882</c:v>
                </c:pt>
                <c:pt idx="200">
                  <c:v>41912</c:v>
                </c:pt>
                <c:pt idx="201">
                  <c:v>41943</c:v>
                </c:pt>
                <c:pt idx="202">
                  <c:v>41973</c:v>
                </c:pt>
                <c:pt idx="203">
                  <c:v>42004</c:v>
                </c:pt>
                <c:pt idx="204">
                  <c:v>42035</c:v>
                </c:pt>
                <c:pt idx="205">
                  <c:v>42063</c:v>
                </c:pt>
                <c:pt idx="206">
                  <c:v>42094</c:v>
                </c:pt>
                <c:pt idx="207">
                  <c:v>42124</c:v>
                </c:pt>
                <c:pt idx="208">
                  <c:v>42155</c:v>
                </c:pt>
                <c:pt idx="209">
                  <c:v>42185</c:v>
                </c:pt>
                <c:pt idx="210">
                  <c:v>42215</c:v>
                </c:pt>
                <c:pt idx="211">
                  <c:v>42247</c:v>
                </c:pt>
                <c:pt idx="212">
                  <c:v>42277</c:v>
                </c:pt>
                <c:pt idx="213">
                  <c:v>42308</c:v>
                </c:pt>
                <c:pt idx="214">
                  <c:v>42338</c:v>
                </c:pt>
                <c:pt idx="215">
                  <c:v>42369</c:v>
                </c:pt>
                <c:pt idx="216">
                  <c:v>42400</c:v>
                </c:pt>
                <c:pt idx="217">
                  <c:v>42429</c:v>
                </c:pt>
                <c:pt idx="218">
                  <c:v>42460</c:v>
                </c:pt>
                <c:pt idx="219">
                  <c:v>42490</c:v>
                </c:pt>
                <c:pt idx="220">
                  <c:v>42521</c:v>
                </c:pt>
                <c:pt idx="221">
                  <c:v>42551</c:v>
                </c:pt>
                <c:pt idx="222">
                  <c:v>42582</c:v>
                </c:pt>
                <c:pt idx="223">
                  <c:v>42613</c:v>
                </c:pt>
                <c:pt idx="224">
                  <c:v>42643</c:v>
                </c:pt>
                <c:pt idx="225">
                  <c:v>42674</c:v>
                </c:pt>
                <c:pt idx="226">
                  <c:v>42704</c:v>
                </c:pt>
                <c:pt idx="227">
                  <c:v>42735</c:v>
                </c:pt>
                <c:pt idx="228">
                  <c:v>42766</c:v>
                </c:pt>
                <c:pt idx="229">
                  <c:v>42794</c:v>
                </c:pt>
                <c:pt idx="230">
                  <c:v>42825</c:v>
                </c:pt>
                <c:pt idx="231">
                  <c:v>42855</c:v>
                </c:pt>
                <c:pt idx="232">
                  <c:v>42886</c:v>
                </c:pt>
                <c:pt idx="233">
                  <c:v>42916</c:v>
                </c:pt>
                <c:pt idx="234">
                  <c:v>42947</c:v>
                </c:pt>
                <c:pt idx="235">
                  <c:v>42978</c:v>
                </c:pt>
                <c:pt idx="236">
                  <c:v>43008</c:v>
                </c:pt>
                <c:pt idx="237">
                  <c:v>43039</c:v>
                </c:pt>
              </c:numCache>
            </c:numRef>
          </c:cat>
          <c:val>
            <c:numRef>
              <c:f>Sheet1!$B$2:$B$242</c:f>
              <c:numCache>
                <c:formatCode>0.0%</c:formatCode>
                <c:ptCount val="241"/>
                <c:pt idx="0">
                  <c:v>2.8000000000000001E-2</c:v>
                </c:pt>
                <c:pt idx="1">
                  <c:v>3.1E-2</c:v>
                </c:pt>
                <c:pt idx="2">
                  <c:v>0.03</c:v>
                </c:pt>
                <c:pt idx="3">
                  <c:v>0.03</c:v>
                </c:pt>
                <c:pt idx="4">
                  <c:v>2.9000000000000001E-2</c:v>
                </c:pt>
                <c:pt idx="5">
                  <c:v>2.9000000000000001E-2</c:v>
                </c:pt>
                <c:pt idx="6">
                  <c:v>3.5999999999999997E-2</c:v>
                </c:pt>
                <c:pt idx="7">
                  <c:v>3.6999999999999998E-2</c:v>
                </c:pt>
                <c:pt idx="8">
                  <c:v>3.4000000000000002E-2</c:v>
                </c:pt>
                <c:pt idx="9">
                  <c:v>3.5000000000000003E-2</c:v>
                </c:pt>
                <c:pt idx="10">
                  <c:v>3.5000000000000003E-2</c:v>
                </c:pt>
                <c:pt idx="11">
                  <c:v>3.3000000000000002E-2</c:v>
                </c:pt>
                <c:pt idx="12">
                  <c:v>3.9E-2</c:v>
                </c:pt>
                <c:pt idx="13">
                  <c:v>3.9E-2</c:v>
                </c:pt>
                <c:pt idx="14">
                  <c:v>0.04</c:v>
                </c:pt>
                <c:pt idx="15">
                  <c:v>3.6999999999999998E-2</c:v>
                </c:pt>
                <c:pt idx="16">
                  <c:v>0.04</c:v>
                </c:pt>
                <c:pt idx="17">
                  <c:v>4.2000000000000003E-2</c:v>
                </c:pt>
                <c:pt idx="18">
                  <c:v>0.04</c:v>
                </c:pt>
                <c:pt idx="19">
                  <c:v>4.2000000000000003E-2</c:v>
                </c:pt>
                <c:pt idx="20">
                  <c:v>4.5999999999999999E-2</c:v>
                </c:pt>
                <c:pt idx="21">
                  <c:v>4.3999999999999997E-2</c:v>
                </c:pt>
                <c:pt idx="22">
                  <c:v>4.2999999999999997E-2</c:v>
                </c:pt>
                <c:pt idx="23">
                  <c:v>4.8000000000000001E-2</c:v>
                </c:pt>
                <c:pt idx="24">
                  <c:v>4.7E-2</c:v>
                </c:pt>
                <c:pt idx="25">
                  <c:v>4.9000000000000002E-2</c:v>
                </c:pt>
                <c:pt idx="26">
                  <c:v>5.0999999999999997E-2</c:v>
                </c:pt>
                <c:pt idx="27">
                  <c:v>5.6000000000000001E-2</c:v>
                </c:pt>
                <c:pt idx="28">
                  <c:v>5.6000000000000001E-2</c:v>
                </c:pt>
                <c:pt idx="29">
                  <c:v>6.0999999999999999E-2</c:v>
                </c:pt>
                <c:pt idx="30">
                  <c:v>6.3E-2</c:v>
                </c:pt>
                <c:pt idx="31">
                  <c:v>6.6000000000000003E-2</c:v>
                </c:pt>
                <c:pt idx="32">
                  <c:v>6.8000000000000005E-2</c:v>
                </c:pt>
                <c:pt idx="33">
                  <c:v>6.9000000000000006E-2</c:v>
                </c:pt>
                <c:pt idx="34">
                  <c:v>6.9000000000000006E-2</c:v>
                </c:pt>
                <c:pt idx="35">
                  <c:v>6.3E-2</c:v>
                </c:pt>
                <c:pt idx="36">
                  <c:v>6.6000000000000003E-2</c:v>
                </c:pt>
                <c:pt idx="37">
                  <c:v>6.6000000000000003E-2</c:v>
                </c:pt>
                <c:pt idx="38">
                  <c:v>6.8000000000000005E-2</c:v>
                </c:pt>
                <c:pt idx="39">
                  <c:v>6.7000000000000004E-2</c:v>
                </c:pt>
                <c:pt idx="40">
                  <c:v>7.0000000000000007E-2</c:v>
                </c:pt>
                <c:pt idx="41">
                  <c:v>6.7000000000000004E-2</c:v>
                </c:pt>
                <c:pt idx="42">
                  <c:v>6.4000000000000001E-2</c:v>
                </c:pt>
                <c:pt idx="43">
                  <c:v>6.3E-2</c:v>
                </c:pt>
                <c:pt idx="44">
                  <c:v>6.4000000000000001E-2</c:v>
                </c:pt>
                <c:pt idx="45">
                  <c:v>6.6000000000000003E-2</c:v>
                </c:pt>
                <c:pt idx="46">
                  <c:v>6.9000000000000006E-2</c:v>
                </c:pt>
                <c:pt idx="47">
                  <c:v>7.3999999999999996E-2</c:v>
                </c:pt>
                <c:pt idx="48">
                  <c:v>7.8E-2</c:v>
                </c:pt>
                <c:pt idx="49">
                  <c:v>7.8E-2</c:v>
                </c:pt>
                <c:pt idx="50">
                  <c:v>8.1000000000000003E-2</c:v>
                </c:pt>
                <c:pt idx="51">
                  <c:v>8.8999999999999996E-2</c:v>
                </c:pt>
                <c:pt idx="52">
                  <c:v>8.8999999999999996E-2</c:v>
                </c:pt>
                <c:pt idx="53">
                  <c:v>8.5999999999999993E-2</c:v>
                </c:pt>
                <c:pt idx="54">
                  <c:v>0.09</c:v>
                </c:pt>
                <c:pt idx="55">
                  <c:v>9.1999999999999998E-2</c:v>
                </c:pt>
                <c:pt idx="56">
                  <c:v>9.2999999999999999E-2</c:v>
                </c:pt>
                <c:pt idx="57">
                  <c:v>9.8000000000000004E-2</c:v>
                </c:pt>
                <c:pt idx="58">
                  <c:v>9.9000000000000005E-2</c:v>
                </c:pt>
                <c:pt idx="59">
                  <c:v>0.1</c:v>
                </c:pt>
                <c:pt idx="60">
                  <c:v>9.4E-2</c:v>
                </c:pt>
                <c:pt idx="61">
                  <c:v>9.0999999999999998E-2</c:v>
                </c:pt>
                <c:pt idx="62">
                  <c:v>8.3000000000000004E-2</c:v>
                </c:pt>
                <c:pt idx="63">
                  <c:v>7.1999999999999995E-2</c:v>
                </c:pt>
                <c:pt idx="64">
                  <c:v>6.7000000000000004E-2</c:v>
                </c:pt>
                <c:pt idx="65">
                  <c:v>7.3999999999999996E-2</c:v>
                </c:pt>
                <c:pt idx="66">
                  <c:v>7.4999999999999997E-2</c:v>
                </c:pt>
                <c:pt idx="67">
                  <c:v>7.3999999999999996E-2</c:v>
                </c:pt>
                <c:pt idx="68">
                  <c:v>7.3999999999999996E-2</c:v>
                </c:pt>
                <c:pt idx="69">
                  <c:v>6.4000000000000001E-2</c:v>
                </c:pt>
                <c:pt idx="70">
                  <c:v>6.5000000000000002E-2</c:v>
                </c:pt>
                <c:pt idx="71">
                  <c:v>6.4000000000000001E-2</c:v>
                </c:pt>
                <c:pt idx="72">
                  <c:v>6.2E-2</c:v>
                </c:pt>
                <c:pt idx="73">
                  <c:v>6.3E-2</c:v>
                </c:pt>
                <c:pt idx="74">
                  <c:v>6.4000000000000001E-2</c:v>
                </c:pt>
                <c:pt idx="75">
                  <c:v>6.5000000000000002E-2</c:v>
                </c:pt>
                <c:pt idx="76">
                  <c:v>6.8000000000000005E-2</c:v>
                </c:pt>
                <c:pt idx="77">
                  <c:v>6.6000000000000003E-2</c:v>
                </c:pt>
                <c:pt idx="78">
                  <c:v>6.3E-2</c:v>
                </c:pt>
                <c:pt idx="79">
                  <c:v>5.5E-2</c:v>
                </c:pt>
                <c:pt idx="80">
                  <c:v>5.2999999999999999E-2</c:v>
                </c:pt>
                <c:pt idx="81">
                  <c:v>5.7000000000000002E-2</c:v>
                </c:pt>
                <c:pt idx="82">
                  <c:v>4.8000000000000001E-2</c:v>
                </c:pt>
                <c:pt idx="83">
                  <c:v>5.2999999999999999E-2</c:v>
                </c:pt>
                <c:pt idx="84">
                  <c:v>5.2999999999999999E-2</c:v>
                </c:pt>
                <c:pt idx="85">
                  <c:v>5.3999999999999999E-2</c:v>
                </c:pt>
                <c:pt idx="86">
                  <c:v>5.8000000000000003E-2</c:v>
                </c:pt>
                <c:pt idx="87">
                  <c:v>5.7000000000000002E-2</c:v>
                </c:pt>
                <c:pt idx="88">
                  <c:v>5.5E-2</c:v>
                </c:pt>
                <c:pt idx="89">
                  <c:v>0.05</c:v>
                </c:pt>
                <c:pt idx="90">
                  <c:v>5.2999999999999999E-2</c:v>
                </c:pt>
                <c:pt idx="91">
                  <c:v>5.0999999999999997E-2</c:v>
                </c:pt>
                <c:pt idx="92">
                  <c:v>4.8000000000000001E-2</c:v>
                </c:pt>
                <c:pt idx="93">
                  <c:v>5.0999999999999997E-2</c:v>
                </c:pt>
                <c:pt idx="94">
                  <c:v>5.8999999999999997E-2</c:v>
                </c:pt>
                <c:pt idx="95">
                  <c:v>5.2999999999999999E-2</c:v>
                </c:pt>
                <c:pt idx="96">
                  <c:v>5.2999999999999999E-2</c:v>
                </c:pt>
                <c:pt idx="97">
                  <c:v>5.8999999999999997E-2</c:v>
                </c:pt>
                <c:pt idx="98">
                  <c:v>5.8999999999999997E-2</c:v>
                </c:pt>
                <c:pt idx="99">
                  <c:v>6.2E-2</c:v>
                </c:pt>
                <c:pt idx="100">
                  <c:v>6.6000000000000003E-2</c:v>
                </c:pt>
                <c:pt idx="101">
                  <c:v>7.0000000000000007E-2</c:v>
                </c:pt>
                <c:pt idx="102">
                  <c:v>6.5000000000000002E-2</c:v>
                </c:pt>
                <c:pt idx="103">
                  <c:v>7.3999999999999996E-2</c:v>
                </c:pt>
                <c:pt idx="104">
                  <c:v>7.5999999999999998E-2</c:v>
                </c:pt>
                <c:pt idx="105">
                  <c:v>7.0000000000000007E-2</c:v>
                </c:pt>
                <c:pt idx="106">
                  <c:v>6.6000000000000003E-2</c:v>
                </c:pt>
                <c:pt idx="107">
                  <c:v>6.5000000000000002E-2</c:v>
                </c:pt>
                <c:pt idx="108">
                  <c:v>6.4000000000000001E-2</c:v>
                </c:pt>
                <c:pt idx="109">
                  <c:v>5.8999999999999997E-2</c:v>
                </c:pt>
                <c:pt idx="110">
                  <c:v>5.7000000000000002E-2</c:v>
                </c:pt>
                <c:pt idx="111">
                  <c:v>5.8000000000000003E-2</c:v>
                </c:pt>
                <c:pt idx="112">
                  <c:v>5.8999999999999997E-2</c:v>
                </c:pt>
                <c:pt idx="113">
                  <c:v>5.8000000000000003E-2</c:v>
                </c:pt>
                <c:pt idx="114">
                  <c:v>6.4000000000000001E-2</c:v>
                </c:pt>
                <c:pt idx="115">
                  <c:v>6.4000000000000001E-2</c:v>
                </c:pt>
                <c:pt idx="116">
                  <c:v>6.8000000000000005E-2</c:v>
                </c:pt>
                <c:pt idx="117">
                  <c:v>7.6999999999999999E-2</c:v>
                </c:pt>
                <c:pt idx="118">
                  <c:v>0.08</c:v>
                </c:pt>
                <c:pt idx="119">
                  <c:v>8.3000000000000004E-2</c:v>
                </c:pt>
                <c:pt idx="120">
                  <c:v>8.8999999999999996E-2</c:v>
                </c:pt>
                <c:pt idx="121">
                  <c:v>8.5000000000000006E-2</c:v>
                </c:pt>
                <c:pt idx="122">
                  <c:v>8.3000000000000004E-2</c:v>
                </c:pt>
                <c:pt idx="123">
                  <c:v>8.1000000000000003E-2</c:v>
                </c:pt>
                <c:pt idx="124">
                  <c:v>7.8E-2</c:v>
                </c:pt>
                <c:pt idx="125">
                  <c:v>7.8E-2</c:v>
                </c:pt>
                <c:pt idx="126">
                  <c:v>7.2999999999999995E-2</c:v>
                </c:pt>
                <c:pt idx="127">
                  <c:v>7.2999999999999995E-2</c:v>
                </c:pt>
                <c:pt idx="128">
                  <c:v>7.0999999999999994E-2</c:v>
                </c:pt>
                <c:pt idx="129">
                  <c:v>6.5000000000000002E-2</c:v>
                </c:pt>
                <c:pt idx="130">
                  <c:v>5.8999999999999997E-2</c:v>
                </c:pt>
                <c:pt idx="131">
                  <c:v>5.8999999999999997E-2</c:v>
                </c:pt>
                <c:pt idx="132">
                  <c:v>5.7000000000000002E-2</c:v>
                </c:pt>
                <c:pt idx="133">
                  <c:v>6.0999999999999999E-2</c:v>
                </c:pt>
                <c:pt idx="134">
                  <c:v>6.6000000000000003E-2</c:v>
                </c:pt>
                <c:pt idx="135">
                  <c:v>7.0999999999999994E-2</c:v>
                </c:pt>
                <c:pt idx="136">
                  <c:v>6.7000000000000004E-2</c:v>
                </c:pt>
                <c:pt idx="137">
                  <c:v>6.7000000000000004E-2</c:v>
                </c:pt>
                <c:pt idx="138">
                  <c:v>7.0999999999999994E-2</c:v>
                </c:pt>
                <c:pt idx="139">
                  <c:v>7.0000000000000007E-2</c:v>
                </c:pt>
                <c:pt idx="140">
                  <c:v>7.0999999999999994E-2</c:v>
                </c:pt>
                <c:pt idx="141">
                  <c:v>6.9000000000000006E-2</c:v>
                </c:pt>
                <c:pt idx="142">
                  <c:v>7.6999999999999999E-2</c:v>
                </c:pt>
                <c:pt idx="143">
                  <c:v>7.5999999999999998E-2</c:v>
                </c:pt>
                <c:pt idx="144">
                  <c:v>7.5999999999999998E-2</c:v>
                </c:pt>
                <c:pt idx="145">
                  <c:v>8.1000000000000003E-2</c:v>
                </c:pt>
                <c:pt idx="146">
                  <c:v>8.5999999999999993E-2</c:v>
                </c:pt>
                <c:pt idx="147">
                  <c:v>7.9000000000000001E-2</c:v>
                </c:pt>
                <c:pt idx="148">
                  <c:v>8.2000000000000003E-2</c:v>
                </c:pt>
                <c:pt idx="149">
                  <c:v>8.2000000000000003E-2</c:v>
                </c:pt>
                <c:pt idx="150">
                  <c:v>6.9000000000000006E-2</c:v>
                </c:pt>
                <c:pt idx="151">
                  <c:v>6.9000000000000006E-2</c:v>
                </c:pt>
                <c:pt idx="152">
                  <c:v>8.1000000000000003E-2</c:v>
                </c:pt>
                <c:pt idx="153">
                  <c:v>8.5000000000000006E-2</c:v>
                </c:pt>
                <c:pt idx="154">
                  <c:v>7.3999999999999996E-2</c:v>
                </c:pt>
                <c:pt idx="155">
                  <c:v>7.4999999999999997E-2</c:v>
                </c:pt>
                <c:pt idx="156">
                  <c:v>7.0999999999999994E-2</c:v>
                </c:pt>
                <c:pt idx="157">
                  <c:v>6.4000000000000001E-2</c:v>
                </c:pt>
                <c:pt idx="158">
                  <c:v>5.5E-2</c:v>
                </c:pt>
                <c:pt idx="159">
                  <c:v>5.8999999999999997E-2</c:v>
                </c:pt>
                <c:pt idx="160">
                  <c:v>6.2E-2</c:v>
                </c:pt>
                <c:pt idx="161">
                  <c:v>0.06</c:v>
                </c:pt>
                <c:pt idx="162">
                  <c:v>6.9000000000000006E-2</c:v>
                </c:pt>
                <c:pt idx="163">
                  <c:v>7.0000000000000007E-2</c:v>
                </c:pt>
                <c:pt idx="164">
                  <c:v>5.3999999999999999E-2</c:v>
                </c:pt>
                <c:pt idx="165">
                  <c:v>5.3999999999999999E-2</c:v>
                </c:pt>
                <c:pt idx="166">
                  <c:v>6.3E-2</c:v>
                </c:pt>
                <c:pt idx="167">
                  <c:v>5.8000000000000003E-2</c:v>
                </c:pt>
                <c:pt idx="168">
                  <c:v>5.8000000000000003E-2</c:v>
                </c:pt>
                <c:pt idx="169">
                  <c:v>5.2999999999999999E-2</c:v>
                </c:pt>
                <c:pt idx="170">
                  <c:v>5.2999999999999999E-2</c:v>
                </c:pt>
                <c:pt idx="171">
                  <c:v>5.1999999999999998E-2</c:v>
                </c:pt>
                <c:pt idx="172">
                  <c:v>5.0999999999999997E-2</c:v>
                </c:pt>
                <c:pt idx="173">
                  <c:v>5.8000000000000003E-2</c:v>
                </c:pt>
                <c:pt idx="174">
                  <c:v>5.8000000000000003E-2</c:v>
                </c:pt>
                <c:pt idx="175">
                  <c:v>4.7E-2</c:v>
                </c:pt>
                <c:pt idx="176">
                  <c:v>4.9000000000000002E-2</c:v>
                </c:pt>
                <c:pt idx="177">
                  <c:v>4.3999999999999997E-2</c:v>
                </c:pt>
                <c:pt idx="178">
                  <c:v>4.3999999999999997E-2</c:v>
                </c:pt>
                <c:pt idx="179">
                  <c:v>4.8000000000000001E-2</c:v>
                </c:pt>
                <c:pt idx="180">
                  <c:v>4.7E-2</c:v>
                </c:pt>
                <c:pt idx="181">
                  <c:v>5.3999999999999999E-2</c:v>
                </c:pt>
                <c:pt idx="182">
                  <c:v>5.6000000000000001E-2</c:v>
                </c:pt>
                <c:pt idx="183">
                  <c:v>4.2999999999999997E-2</c:v>
                </c:pt>
                <c:pt idx="184">
                  <c:v>3.7999999999999999E-2</c:v>
                </c:pt>
                <c:pt idx="185">
                  <c:v>3.5999999999999997E-2</c:v>
                </c:pt>
                <c:pt idx="186">
                  <c:v>3.4000000000000002E-2</c:v>
                </c:pt>
                <c:pt idx="187">
                  <c:v>5.7000000000000002E-2</c:v>
                </c:pt>
                <c:pt idx="188">
                  <c:v>5.8999999999999997E-2</c:v>
                </c:pt>
                <c:pt idx="189">
                  <c:v>5.3999999999999999E-2</c:v>
                </c:pt>
                <c:pt idx="190">
                  <c:v>4.3999999999999997E-2</c:v>
                </c:pt>
                <c:pt idx="191">
                  <c:v>4.2000000000000003E-2</c:v>
                </c:pt>
                <c:pt idx="192">
                  <c:v>4.8000000000000001E-2</c:v>
                </c:pt>
                <c:pt idx="193">
                  <c:v>4.7E-2</c:v>
                </c:pt>
                <c:pt idx="194">
                  <c:v>5.0999999999999997E-2</c:v>
                </c:pt>
                <c:pt idx="195">
                  <c:v>6.0999999999999999E-2</c:v>
                </c:pt>
                <c:pt idx="196">
                  <c:v>6.3E-2</c:v>
                </c:pt>
                <c:pt idx="197">
                  <c:v>5.8000000000000003E-2</c:v>
                </c:pt>
                <c:pt idx="198">
                  <c:v>0.06</c:v>
                </c:pt>
                <c:pt idx="199">
                  <c:v>4.1000000000000002E-2</c:v>
                </c:pt>
                <c:pt idx="200">
                  <c:v>3.5999999999999997E-2</c:v>
                </c:pt>
                <c:pt idx="201">
                  <c:v>4.2000000000000003E-2</c:v>
                </c:pt>
                <c:pt idx="202">
                  <c:v>4.7E-2</c:v>
                </c:pt>
                <c:pt idx="203">
                  <c:v>4.9000000000000002E-2</c:v>
                </c:pt>
                <c:pt idx="204">
                  <c:v>4.2999999999999997E-2</c:v>
                </c:pt>
                <c:pt idx="205">
                  <c:v>3.5000000000000003E-2</c:v>
                </c:pt>
                <c:pt idx="206">
                  <c:v>3.4000000000000002E-2</c:v>
                </c:pt>
                <c:pt idx="207">
                  <c:v>4.8000000000000001E-2</c:v>
                </c:pt>
                <c:pt idx="208">
                  <c:v>4.9000000000000002E-2</c:v>
                </c:pt>
                <c:pt idx="209">
                  <c:v>3.6999999999999998E-2</c:v>
                </c:pt>
                <c:pt idx="210">
                  <c:v>3.3000000000000002E-2</c:v>
                </c:pt>
                <c:pt idx="211">
                  <c:v>3.4000000000000002E-2</c:v>
                </c:pt>
                <c:pt idx="212">
                  <c:v>3.4000000000000002E-2</c:v>
                </c:pt>
                <c:pt idx="213">
                  <c:v>5.2999999999999999E-2</c:v>
                </c:pt>
                <c:pt idx="214">
                  <c:v>4.7E-2</c:v>
                </c:pt>
                <c:pt idx="215">
                  <c:v>4.2000000000000003E-2</c:v>
                </c:pt>
                <c:pt idx="216">
                  <c:v>4.5999999999999999E-2</c:v>
                </c:pt>
                <c:pt idx="217">
                  <c:v>5.0999999999999997E-2</c:v>
                </c:pt>
                <c:pt idx="218">
                  <c:v>4.4999999999999998E-2</c:v>
                </c:pt>
                <c:pt idx="219">
                  <c:v>3.1E-2</c:v>
                </c:pt>
                <c:pt idx="220">
                  <c:v>3.2000000000000001E-2</c:v>
                </c:pt>
                <c:pt idx="221">
                  <c:v>4.2999999999999997E-2</c:v>
                </c:pt>
                <c:pt idx="222">
                  <c:v>4.5999999999999999E-2</c:v>
                </c:pt>
                <c:pt idx="223">
                  <c:v>6.2E-2</c:v>
                </c:pt>
                <c:pt idx="224">
                  <c:v>0.06</c:v>
                </c:pt>
                <c:pt idx="225">
                  <c:v>4.1000000000000002E-2</c:v>
                </c:pt>
                <c:pt idx="226">
                  <c:v>4.2999999999999997E-2</c:v>
                </c:pt>
                <c:pt idx="227">
                  <c:v>4.4999999999999998E-2</c:v>
                </c:pt>
                <c:pt idx="228">
                  <c:v>4.2999999999999997E-2</c:v>
                </c:pt>
                <c:pt idx="229">
                  <c:v>4.2999999999999997E-2</c:v>
                </c:pt>
                <c:pt idx="230">
                  <c:v>4.7E-2</c:v>
                </c:pt>
                <c:pt idx="231">
                  <c:v>5.3999999999999999E-2</c:v>
                </c:pt>
                <c:pt idx="232">
                  <c:v>0.05</c:v>
                </c:pt>
                <c:pt idx="233">
                  <c:v>5.7000000000000002E-2</c:v>
                </c:pt>
                <c:pt idx="234">
                  <c:v>5.7000000000000002E-2</c:v>
                </c:pt>
                <c:pt idx="235">
                  <c:v>4.3999999999999997E-2</c:v>
                </c:pt>
                <c:pt idx="236">
                  <c:v>4.5999999999999999E-2</c:v>
                </c:pt>
                <c:pt idx="237">
                  <c:v>4.8000000000000001E-2</c:v>
                </c:pt>
                <c:pt idx="238">
                  <c:v>0.05</c:v>
                </c:pt>
                <c:pt idx="239">
                  <c:v>5.0999999999999997E-2</c:v>
                </c:pt>
                <c:pt idx="240">
                  <c:v>0.06</c:v>
                </c:pt>
              </c:numCache>
            </c:numRef>
          </c:val>
          <c:smooth val="0"/>
          <c:extLst>
            <c:ext xmlns:c16="http://schemas.microsoft.com/office/drawing/2014/chart" uri="{C3380CC4-5D6E-409C-BE32-E72D297353CC}">
              <c16:uniqueId val="{00000001-D7FA-4780-89B9-F98D0961297D}"/>
            </c:ext>
          </c:extLst>
        </c:ser>
        <c:dLbls>
          <c:showLegendKey val="0"/>
          <c:showVal val="0"/>
          <c:showCatName val="0"/>
          <c:showSerName val="0"/>
          <c:showPercent val="0"/>
          <c:showBubbleSize val="0"/>
        </c:dLbls>
        <c:marker val="1"/>
        <c:smooth val="0"/>
        <c:axId val="107957344"/>
        <c:axId val="-314972688"/>
      </c:lineChart>
      <c:dateAx>
        <c:axId val="107957344"/>
        <c:scaling>
          <c:orientation val="minMax"/>
          <c:min val="36161"/>
        </c:scaling>
        <c:delete val="0"/>
        <c:axPos val="b"/>
        <c:numFmt formatCode="yy" sourceLinked="0"/>
        <c:majorTickMark val="out"/>
        <c:minorTickMark val="none"/>
        <c:tickLblPos val="low"/>
        <c:spPr>
          <a:ln w="9525">
            <a:solidFill>
              <a:srgbClr val="868686"/>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314972688"/>
        <c:crossesAt val="0"/>
        <c:auto val="1"/>
        <c:lblOffset val="100"/>
        <c:baseTimeUnit val="months"/>
        <c:majorUnit val="24"/>
        <c:majorTimeUnit val="months"/>
        <c:minorUnit val="13"/>
        <c:minorTimeUnit val="months"/>
      </c:dateAx>
      <c:valAx>
        <c:axId val="-314972688"/>
        <c:scaling>
          <c:orientation val="minMax"/>
          <c:max val="0.12"/>
          <c:min val="0"/>
        </c:scaling>
        <c:delete val="0"/>
        <c:axPos val="l"/>
        <c:majorGridlines>
          <c:spPr>
            <a:ln w="3234">
              <a:noFill/>
              <a:prstDash val="solid"/>
            </a:ln>
          </c:spPr>
        </c:majorGridlines>
        <c:numFmt formatCode="0%" sourceLinked="0"/>
        <c:majorTickMark val="none"/>
        <c:minorTickMark val="none"/>
        <c:tickLblPos val="nextTo"/>
        <c:spPr>
          <a:ln w="9525">
            <a:solidFill>
              <a:srgbClr val="868686"/>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07957344"/>
        <c:crosses val="autoZero"/>
        <c:crossBetween val="between"/>
        <c:majorUnit val="0.02"/>
        <c:minorUnit val="0.01"/>
      </c:valAx>
      <c:dateAx>
        <c:axId val="63618864"/>
        <c:scaling>
          <c:orientation val="minMax"/>
        </c:scaling>
        <c:delete val="1"/>
        <c:axPos val="b"/>
        <c:numFmt formatCode="[$-409]mmm\-yy;@" sourceLinked="1"/>
        <c:majorTickMark val="out"/>
        <c:minorTickMark val="none"/>
        <c:tickLblPos val="nextTo"/>
        <c:crossAx val="-321996960"/>
        <c:crosses val="autoZero"/>
        <c:auto val="1"/>
        <c:lblOffset val="100"/>
        <c:baseTimeUnit val="months"/>
      </c:dateAx>
      <c:valAx>
        <c:axId val="-321996960"/>
        <c:scaling>
          <c:orientation val="minMax"/>
          <c:max val="1"/>
          <c:min val="0"/>
        </c:scaling>
        <c:delete val="0"/>
        <c:axPos val="r"/>
        <c:numFmt formatCode="0" sourceLinked="1"/>
        <c:majorTickMark val="none"/>
        <c:minorTickMark val="none"/>
        <c:tickLblPos val="none"/>
        <c:spPr>
          <a:ln w="6468">
            <a:noFill/>
          </a:ln>
        </c:spPr>
        <c:crossAx val="63618864"/>
        <c:crosses val="max"/>
        <c:crossBetween val="between"/>
        <c:majorUnit val="1"/>
      </c:valAx>
      <c:spPr>
        <a:solidFill>
          <a:srgbClr val="FFFFFF"/>
        </a:solidFill>
        <a:ln w="25873">
          <a:noFill/>
        </a:ln>
      </c:spPr>
    </c:plotArea>
    <c:legend>
      <c:legendPos val="b"/>
      <c:layout>
        <c:manualLayout>
          <c:xMode val="edge"/>
          <c:yMode val="edge"/>
          <c:x val="0.28751953003562791"/>
          <c:y val="6.8604552333026744E-2"/>
          <c:w val="0.18861570192896801"/>
          <c:h val="0.119896561187224"/>
        </c:manualLayout>
      </c:layout>
      <c:overlay val="0"/>
      <c:spPr>
        <a:solidFill>
          <a:srgbClr val="FFFFFF"/>
        </a:solidFill>
        <a:ln w="3234">
          <a:noFill/>
          <a:prstDash val="solid"/>
        </a:ln>
      </c:spPr>
      <c:txPr>
        <a:bodyPr/>
        <a:lstStyle/>
        <a:p>
          <a:pPr>
            <a:defRPr sz="1200" b="0" i="0" u="none" strike="noStrike" baseline="0">
              <a:solidFill>
                <a:srgbClr val="000000"/>
              </a:solidFill>
              <a:latin typeface="Arial" charset="0"/>
              <a:ea typeface="Arial" charset="0"/>
              <a:cs typeface="Arial" charset="0"/>
            </a:defRPr>
          </a:pPr>
          <a:endParaRPr lang="en-US"/>
        </a:p>
      </c:txPr>
    </c:legend>
    <c:plotVisOnly val="1"/>
    <c:dispBlanksAs val="gap"/>
    <c:showDLblsOverMax val="0"/>
  </c:chart>
  <c:spPr>
    <a:noFill/>
    <a:ln>
      <a:noFill/>
    </a:ln>
  </c:spPr>
  <c:txPr>
    <a:bodyPr/>
    <a:lstStyle/>
    <a:p>
      <a:pPr>
        <a:defRPr sz="1834" b="0" i="0" u="none" strike="noStrike" baseline="0">
          <a:solidFill>
            <a:srgbClr val="000000"/>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51444416622167E-2"/>
          <c:y val="8.1339152049618932E-2"/>
          <c:w val="0.83805095442736"/>
          <c:h val="0.75196460159963219"/>
        </c:manualLayout>
      </c:layout>
      <c:lineChart>
        <c:grouping val="standard"/>
        <c:varyColors val="0"/>
        <c:ser>
          <c:idx val="1"/>
          <c:order val="0"/>
          <c:tx>
            <c:strRef>
              <c:f>Sheet1!$B$1</c:f>
              <c:strCache>
                <c:ptCount val="1"/>
                <c:pt idx="0">
                  <c:v>Miles driven</c:v>
                </c:pt>
              </c:strCache>
            </c:strRef>
          </c:tx>
          <c:spPr>
            <a:ln w="31750">
              <a:solidFill>
                <a:schemeClr val="accent1"/>
              </a:solidFill>
            </a:ln>
          </c:spPr>
          <c:marker>
            <c:symbol val="none"/>
          </c:marker>
          <c:cat>
            <c:strRef>
              <c:f>Sheet1!$A$2:$A$48</c:f>
              <c:strCache>
                <c:ptCount val="47"/>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pt idx="42">
                  <c:v>16:Q3</c:v>
                </c:pt>
                <c:pt idx="43">
                  <c:v>16:Q4</c:v>
                </c:pt>
                <c:pt idx="44">
                  <c:v>17:Q1</c:v>
                </c:pt>
                <c:pt idx="45">
                  <c:v>17:Q2</c:v>
                </c:pt>
                <c:pt idx="46">
                  <c:v>17:Q3</c:v>
                </c:pt>
              </c:strCache>
            </c:strRef>
          </c:cat>
          <c:val>
            <c:numRef>
              <c:f>Sheet1!$B$2:$B$48</c:f>
              <c:numCache>
                <c:formatCode>#,##0</c:formatCode>
                <c:ptCount val="47"/>
                <c:pt idx="0">
                  <c:v>3003</c:v>
                </c:pt>
                <c:pt idx="1">
                  <c:v>3003</c:v>
                </c:pt>
                <c:pt idx="2">
                  <c:v>3003</c:v>
                </c:pt>
                <c:pt idx="3">
                  <c:v>3014</c:v>
                </c:pt>
                <c:pt idx="4">
                  <c:v>3016</c:v>
                </c:pt>
                <c:pt idx="5">
                  <c:v>3024</c:v>
                </c:pt>
                <c:pt idx="6">
                  <c:v>3034</c:v>
                </c:pt>
                <c:pt idx="7">
                  <c:v>3031</c:v>
                </c:pt>
                <c:pt idx="8">
                  <c:v>3026</c:v>
                </c:pt>
                <c:pt idx="9">
                  <c:v>3011</c:v>
                </c:pt>
                <c:pt idx="10">
                  <c:v>2989</c:v>
                </c:pt>
                <c:pt idx="11">
                  <c:v>2976</c:v>
                </c:pt>
                <c:pt idx="12">
                  <c:v>2958</c:v>
                </c:pt>
                <c:pt idx="13">
                  <c:v>2955</c:v>
                </c:pt>
                <c:pt idx="14">
                  <c:v>2961</c:v>
                </c:pt>
                <c:pt idx="15">
                  <c:v>2956</c:v>
                </c:pt>
                <c:pt idx="16">
                  <c:v>2949</c:v>
                </c:pt>
                <c:pt idx="17">
                  <c:v>2952</c:v>
                </c:pt>
                <c:pt idx="18">
                  <c:v>2959</c:v>
                </c:pt>
                <c:pt idx="19">
                  <c:v>2967</c:v>
                </c:pt>
                <c:pt idx="20">
                  <c:v>2972</c:v>
                </c:pt>
                <c:pt idx="21">
                  <c:v>2964</c:v>
                </c:pt>
                <c:pt idx="22">
                  <c:v>2953</c:v>
                </c:pt>
                <c:pt idx="23">
                  <c:v>2951</c:v>
                </c:pt>
                <c:pt idx="24">
                  <c:v>2963</c:v>
                </c:pt>
                <c:pt idx="25">
                  <c:v>2971</c:v>
                </c:pt>
                <c:pt idx="26">
                  <c:v>2972</c:v>
                </c:pt>
                <c:pt idx="27">
                  <c:v>2970</c:v>
                </c:pt>
                <c:pt idx="28">
                  <c:v>2966</c:v>
                </c:pt>
                <c:pt idx="29">
                  <c:v>2971</c:v>
                </c:pt>
                <c:pt idx="30">
                  <c:v>2983</c:v>
                </c:pt>
                <c:pt idx="31">
                  <c:v>2989</c:v>
                </c:pt>
                <c:pt idx="32">
                  <c:v>2984</c:v>
                </c:pt>
                <c:pt idx="33">
                  <c:v>2996</c:v>
                </c:pt>
                <c:pt idx="34">
                  <c:v>3007</c:v>
                </c:pt>
                <c:pt idx="35">
                  <c:v>3027</c:v>
                </c:pt>
                <c:pt idx="36">
                  <c:v>3052</c:v>
                </c:pt>
                <c:pt idx="37">
                  <c:v>3078</c:v>
                </c:pt>
                <c:pt idx="38">
                  <c:v>3106</c:v>
                </c:pt>
                <c:pt idx="39">
                  <c:v>3131</c:v>
                </c:pt>
                <c:pt idx="40">
                  <c:v>3161</c:v>
                </c:pt>
                <c:pt idx="41">
                  <c:v>3180</c:v>
                </c:pt>
                <c:pt idx="42">
                  <c:v>3199</c:v>
                </c:pt>
                <c:pt idx="43">
                  <c:v>3215</c:v>
                </c:pt>
                <c:pt idx="44">
                  <c:v>3180</c:v>
                </c:pt>
                <c:pt idx="45">
                  <c:v>3194</c:v>
                </c:pt>
                <c:pt idx="46">
                  <c:v>3202</c:v>
                </c:pt>
              </c:numCache>
            </c:numRef>
          </c:val>
          <c:smooth val="0"/>
          <c:extLst>
            <c:ext xmlns:c16="http://schemas.microsoft.com/office/drawing/2014/chart" uri="{C3380CC4-5D6E-409C-BE32-E72D297353CC}">
              <c16:uniqueId val="{00000000-B598-444F-B40F-5560093E5937}"/>
            </c:ext>
          </c:extLst>
        </c:ser>
        <c:dLbls>
          <c:showLegendKey val="0"/>
          <c:showVal val="0"/>
          <c:showCatName val="0"/>
          <c:showSerName val="0"/>
          <c:showPercent val="0"/>
          <c:showBubbleSize val="0"/>
        </c:dLbls>
        <c:marker val="1"/>
        <c:smooth val="0"/>
        <c:axId val="47339584"/>
        <c:axId val="47343840"/>
      </c:lineChart>
      <c:lineChart>
        <c:grouping val="standard"/>
        <c:varyColors val="0"/>
        <c:ser>
          <c:idx val="0"/>
          <c:order val="1"/>
          <c:tx>
            <c:strRef>
              <c:f>Sheet1!$C$1</c:f>
              <c:strCache>
                <c:ptCount val="1"/>
                <c:pt idx="0">
                  <c:v>Collision claim frequency</c:v>
                </c:pt>
              </c:strCache>
            </c:strRef>
          </c:tx>
          <c:spPr>
            <a:ln w="31750">
              <a:solidFill>
                <a:schemeClr val="accent3"/>
              </a:solidFill>
            </a:ln>
          </c:spPr>
          <c:marker>
            <c:symbol val="none"/>
          </c:marker>
          <c:cat>
            <c:strRef>
              <c:f>Sheet1!$A$2:$A$48</c:f>
              <c:strCache>
                <c:ptCount val="47"/>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pt idx="42">
                  <c:v>16:Q3</c:v>
                </c:pt>
                <c:pt idx="43">
                  <c:v>16:Q4</c:v>
                </c:pt>
                <c:pt idx="44">
                  <c:v>17:Q1</c:v>
                </c:pt>
                <c:pt idx="45">
                  <c:v>17:Q2</c:v>
                </c:pt>
                <c:pt idx="46">
                  <c:v>17:Q3</c:v>
                </c:pt>
              </c:strCache>
            </c:strRef>
          </c:cat>
          <c:val>
            <c:numRef>
              <c:f>Sheet1!$C$2:$C$48</c:f>
              <c:numCache>
                <c:formatCode>General</c:formatCode>
                <c:ptCount val="47"/>
                <c:pt idx="0">
                  <c:v>5.84</c:v>
                </c:pt>
                <c:pt idx="1">
                  <c:v>5.78</c:v>
                </c:pt>
                <c:pt idx="2">
                  <c:v>5.73</c:v>
                </c:pt>
                <c:pt idx="3">
                  <c:v>5.7</c:v>
                </c:pt>
                <c:pt idx="4">
                  <c:v>5.74</c:v>
                </c:pt>
                <c:pt idx="5">
                  <c:v>5.78</c:v>
                </c:pt>
                <c:pt idx="6">
                  <c:v>5.8</c:v>
                </c:pt>
                <c:pt idx="7">
                  <c:v>5.84</c:v>
                </c:pt>
                <c:pt idx="8">
                  <c:v>5.85</c:v>
                </c:pt>
                <c:pt idx="9">
                  <c:v>5.82</c:v>
                </c:pt>
                <c:pt idx="10">
                  <c:v>5.77</c:v>
                </c:pt>
                <c:pt idx="11">
                  <c:v>5.7</c:v>
                </c:pt>
                <c:pt idx="12">
                  <c:v>5.67</c:v>
                </c:pt>
                <c:pt idx="13">
                  <c:v>5.63</c:v>
                </c:pt>
                <c:pt idx="14">
                  <c:v>5.62</c:v>
                </c:pt>
                <c:pt idx="15">
                  <c:v>5.57</c:v>
                </c:pt>
                <c:pt idx="16">
                  <c:v>5.56</c:v>
                </c:pt>
                <c:pt idx="17">
                  <c:v>5.58</c:v>
                </c:pt>
                <c:pt idx="18">
                  <c:v>5.6</c:v>
                </c:pt>
                <c:pt idx="19">
                  <c:v>5.63</c:v>
                </c:pt>
                <c:pt idx="20">
                  <c:v>5.62</c:v>
                </c:pt>
                <c:pt idx="21">
                  <c:v>5.61</c:v>
                </c:pt>
                <c:pt idx="22">
                  <c:v>5.61</c:v>
                </c:pt>
                <c:pt idx="23">
                  <c:v>5.63</c:v>
                </c:pt>
                <c:pt idx="24">
                  <c:v>5.55</c:v>
                </c:pt>
                <c:pt idx="25">
                  <c:v>5.58</c:v>
                </c:pt>
                <c:pt idx="26">
                  <c:v>5.58</c:v>
                </c:pt>
                <c:pt idx="27">
                  <c:v>5.53</c:v>
                </c:pt>
                <c:pt idx="28">
                  <c:v>5.56</c:v>
                </c:pt>
                <c:pt idx="29">
                  <c:v>5.59</c:v>
                </c:pt>
                <c:pt idx="30">
                  <c:v>5.62</c:v>
                </c:pt>
                <c:pt idx="31">
                  <c:v>5.67</c:v>
                </c:pt>
                <c:pt idx="32">
                  <c:v>5.8</c:v>
                </c:pt>
                <c:pt idx="33">
                  <c:v>5.85</c:v>
                </c:pt>
                <c:pt idx="34">
                  <c:v>5.88</c:v>
                </c:pt>
                <c:pt idx="35">
                  <c:v>5.91</c:v>
                </c:pt>
                <c:pt idx="36">
                  <c:v>5.9</c:v>
                </c:pt>
                <c:pt idx="37">
                  <c:v>5.92</c:v>
                </c:pt>
                <c:pt idx="38">
                  <c:v>5.95</c:v>
                </c:pt>
                <c:pt idx="39">
                  <c:v>5.97</c:v>
                </c:pt>
                <c:pt idx="40">
                  <c:v>5.95</c:v>
                </c:pt>
                <c:pt idx="41">
                  <c:v>5.96</c:v>
                </c:pt>
                <c:pt idx="42" formatCode="_(* #,##0.00_);_(* \(#,##0.00\);_(* &quot;-&quot;??_);_(@_)">
                  <c:v>6.04</c:v>
                </c:pt>
                <c:pt idx="43">
                  <c:v>6.06</c:v>
                </c:pt>
                <c:pt idx="44">
                  <c:v>6.09</c:v>
                </c:pt>
                <c:pt idx="45">
                  <c:v>6.12</c:v>
                </c:pt>
                <c:pt idx="46">
                  <c:v>6.13</c:v>
                </c:pt>
              </c:numCache>
            </c:numRef>
          </c:val>
          <c:smooth val="0"/>
          <c:extLst>
            <c:ext xmlns:c16="http://schemas.microsoft.com/office/drawing/2014/chart" uri="{C3380CC4-5D6E-409C-BE32-E72D297353CC}">
              <c16:uniqueId val="{00000001-B598-444F-B40F-5560093E5937}"/>
            </c:ext>
          </c:extLst>
        </c:ser>
        <c:dLbls>
          <c:showLegendKey val="0"/>
          <c:showVal val="0"/>
          <c:showCatName val="0"/>
          <c:showSerName val="0"/>
          <c:showPercent val="0"/>
          <c:showBubbleSize val="0"/>
        </c:dLbls>
        <c:marker val="1"/>
        <c:smooth val="0"/>
        <c:axId val="47348112"/>
        <c:axId val="47352160"/>
      </c:lineChart>
      <c:catAx>
        <c:axId val="47339584"/>
        <c:scaling>
          <c:orientation val="minMax"/>
        </c:scaling>
        <c:delete val="0"/>
        <c:axPos val="b"/>
        <c:numFmt formatCode="General" sourceLinked="1"/>
        <c:majorTickMark val="out"/>
        <c:minorTickMark val="none"/>
        <c:tickLblPos val="nextTo"/>
        <c:txPr>
          <a:bodyPr rot="-5400000" vert="horz"/>
          <a:lstStyle/>
          <a:p>
            <a:pPr>
              <a:defRPr sz="1200"/>
            </a:pPr>
            <a:endParaRPr lang="en-US"/>
          </a:p>
        </c:txPr>
        <c:crossAx val="47343840"/>
        <c:crossesAt val="0"/>
        <c:auto val="0"/>
        <c:lblAlgn val="ctr"/>
        <c:lblOffset val="100"/>
        <c:tickLblSkip val="2"/>
        <c:tickMarkSkip val="1"/>
        <c:noMultiLvlLbl val="0"/>
      </c:catAx>
      <c:valAx>
        <c:axId val="47343840"/>
        <c:scaling>
          <c:orientation val="minMax"/>
          <c:max val="3250"/>
          <c:min val="2900"/>
        </c:scaling>
        <c:delete val="0"/>
        <c:axPos val="l"/>
        <c:numFmt formatCode="#,##0" sourceLinked="0"/>
        <c:majorTickMark val="out"/>
        <c:minorTickMark val="none"/>
        <c:tickLblPos val="nextTo"/>
        <c:txPr>
          <a:bodyPr rot="0" vert="horz"/>
          <a:lstStyle/>
          <a:p>
            <a:pPr>
              <a:defRPr sz="1200">
                <a:solidFill>
                  <a:schemeClr val="accent1"/>
                </a:solidFill>
              </a:defRPr>
            </a:pPr>
            <a:endParaRPr lang="en-US"/>
          </a:p>
        </c:txPr>
        <c:crossAx val="47339584"/>
        <c:crosses val="autoZero"/>
        <c:crossBetween val="between"/>
        <c:majorUnit val="50"/>
        <c:minorUnit val="1"/>
      </c:valAx>
      <c:catAx>
        <c:axId val="47348112"/>
        <c:scaling>
          <c:orientation val="minMax"/>
        </c:scaling>
        <c:delete val="1"/>
        <c:axPos val="b"/>
        <c:numFmt formatCode="General" sourceLinked="1"/>
        <c:majorTickMark val="out"/>
        <c:minorTickMark val="none"/>
        <c:tickLblPos val="nextTo"/>
        <c:crossAx val="47352160"/>
        <c:crossesAt val="5.5"/>
        <c:auto val="0"/>
        <c:lblAlgn val="ctr"/>
        <c:lblOffset val="100"/>
        <c:noMultiLvlLbl val="0"/>
      </c:catAx>
      <c:valAx>
        <c:axId val="47352160"/>
        <c:scaling>
          <c:orientation val="minMax"/>
          <c:max val="6.2"/>
          <c:min val="5.5"/>
        </c:scaling>
        <c:delete val="0"/>
        <c:axPos val="r"/>
        <c:numFmt formatCode="0.0" sourceLinked="0"/>
        <c:majorTickMark val="out"/>
        <c:minorTickMark val="none"/>
        <c:tickLblPos val="nextTo"/>
        <c:txPr>
          <a:bodyPr rot="0" vert="horz"/>
          <a:lstStyle/>
          <a:p>
            <a:pPr>
              <a:defRPr sz="1200">
                <a:solidFill>
                  <a:schemeClr val="accent3"/>
                </a:solidFill>
              </a:defRPr>
            </a:pPr>
            <a:endParaRPr lang="en-US"/>
          </a:p>
        </c:txPr>
        <c:crossAx val="47348112"/>
        <c:crosses val="max"/>
        <c:crossBetween val="between"/>
        <c:majorUnit val="0.1"/>
      </c:valAx>
    </c:plotArea>
    <c:legend>
      <c:legendPos val="b"/>
      <c:layout>
        <c:manualLayout>
          <c:xMode val="edge"/>
          <c:yMode val="edge"/>
          <c:x val="0.17079306779989301"/>
          <c:y val="6.6483910867870697E-3"/>
          <c:w val="0.47012676704153"/>
          <c:h val="6.6495773667917396E-2"/>
        </c:manualLayout>
      </c:layout>
      <c:overlay val="0"/>
      <c:txPr>
        <a:bodyPr/>
        <a:lstStyle/>
        <a:p>
          <a:pPr>
            <a:defRPr sz="12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647754137115805E-2"/>
          <c:y val="8.2051282051281996E-2"/>
          <c:w val="0.880614657210402"/>
          <c:h val="0.74488810480448997"/>
        </c:manualLayout>
      </c:layout>
      <c:lineChart>
        <c:grouping val="standard"/>
        <c:varyColors val="0"/>
        <c:ser>
          <c:idx val="1"/>
          <c:order val="0"/>
          <c:tx>
            <c:strRef>
              <c:f>Sheet1!$A$2</c:f>
              <c:strCache>
                <c:ptCount val="1"/>
                <c:pt idx="0">
                  <c:v>Renter-occupied</c:v>
                </c:pt>
              </c:strCache>
            </c:strRef>
          </c:tx>
          <c:spPr>
            <a:ln w="28575">
              <a:solidFill>
                <a:srgbClr val="337DBE"/>
              </a:solidFill>
              <a:prstDash val="solid"/>
            </a:ln>
          </c:spPr>
          <c:marker>
            <c:symbol val="none"/>
          </c:marker>
          <c:cat>
            <c:strRef>
              <c:f>Sheet1!$B$1:$DK$1</c:f>
              <c:strCache>
                <c:ptCount val="114"/>
                <c:pt idx="0">
                  <c:v>90:Q1</c:v>
                </c:pt>
                <c:pt idx="1">
                  <c:v>90:Q2</c:v>
                </c:pt>
                <c:pt idx="2">
                  <c:v>90:Q3</c:v>
                </c:pt>
                <c:pt idx="3">
                  <c:v>90:Q4</c:v>
                </c:pt>
                <c:pt idx="4">
                  <c:v>91:Q1</c:v>
                </c:pt>
                <c:pt idx="5">
                  <c:v>91:Q2</c:v>
                </c:pt>
                <c:pt idx="6">
                  <c:v>91:Q3</c:v>
                </c:pt>
                <c:pt idx="7">
                  <c:v>91:Q4</c:v>
                </c:pt>
                <c:pt idx="8">
                  <c:v>92:Q1</c:v>
                </c:pt>
                <c:pt idx="9">
                  <c:v>92:Q2</c:v>
                </c:pt>
                <c:pt idx="10">
                  <c:v>92:Q3</c:v>
                </c:pt>
                <c:pt idx="11">
                  <c:v>92:Q4</c:v>
                </c:pt>
                <c:pt idx="12">
                  <c:v>93:Q1</c:v>
                </c:pt>
                <c:pt idx="13">
                  <c:v>93:Q2</c:v>
                </c:pt>
                <c:pt idx="14">
                  <c:v>93:Q3</c:v>
                </c:pt>
                <c:pt idx="15">
                  <c:v>93:Q4</c:v>
                </c:pt>
                <c:pt idx="16">
                  <c:v>94:Q1</c:v>
                </c:pt>
                <c:pt idx="17">
                  <c:v>94:Q2</c:v>
                </c:pt>
                <c:pt idx="18">
                  <c:v>94:Q3</c:v>
                </c:pt>
                <c:pt idx="19">
                  <c:v>94:Q4</c:v>
                </c:pt>
                <c:pt idx="20">
                  <c:v>95:Q1</c:v>
                </c:pt>
                <c:pt idx="21">
                  <c:v>95:Q2</c:v>
                </c:pt>
                <c:pt idx="22">
                  <c:v>95:Q3</c:v>
                </c:pt>
                <c:pt idx="23">
                  <c:v>95:Q4</c:v>
                </c:pt>
                <c:pt idx="24">
                  <c:v>96:Q1</c:v>
                </c:pt>
                <c:pt idx="25">
                  <c:v>96:Q2</c:v>
                </c:pt>
                <c:pt idx="26">
                  <c:v>96:Q3</c:v>
                </c:pt>
                <c:pt idx="27">
                  <c:v>96:Q4</c:v>
                </c:pt>
                <c:pt idx="28">
                  <c:v>97:Q1</c:v>
                </c:pt>
                <c:pt idx="29">
                  <c:v>97:Q2</c:v>
                </c:pt>
                <c:pt idx="30">
                  <c:v>97:Q3</c:v>
                </c:pt>
                <c:pt idx="31">
                  <c:v>97:Q4</c:v>
                </c:pt>
                <c:pt idx="32">
                  <c:v>98:Q1</c:v>
                </c:pt>
                <c:pt idx="33">
                  <c:v>98:Q2</c:v>
                </c:pt>
                <c:pt idx="34">
                  <c:v>98:Q3</c:v>
                </c:pt>
                <c:pt idx="35">
                  <c:v>98:Q4</c:v>
                </c:pt>
                <c:pt idx="36">
                  <c:v>99:Q1</c:v>
                </c:pt>
                <c:pt idx="37">
                  <c:v>99:Q2</c:v>
                </c:pt>
                <c:pt idx="38">
                  <c:v>99:Q3</c:v>
                </c:pt>
                <c:pt idx="39">
                  <c:v>99:Q4</c:v>
                </c:pt>
                <c:pt idx="40">
                  <c:v>00:Q1</c:v>
                </c:pt>
                <c:pt idx="41">
                  <c:v>00:Q2</c:v>
                </c:pt>
                <c:pt idx="42">
                  <c:v>00:Q3</c:v>
                </c:pt>
                <c:pt idx="43">
                  <c:v>00:Q4</c:v>
                </c:pt>
                <c:pt idx="44">
                  <c:v>01:Q1</c:v>
                </c:pt>
                <c:pt idx="45">
                  <c:v>01:Q2</c:v>
                </c:pt>
                <c:pt idx="46">
                  <c:v>01:Q3</c:v>
                </c:pt>
                <c:pt idx="47">
                  <c:v>01:Q4</c:v>
                </c:pt>
                <c:pt idx="48">
                  <c:v>02:Q1</c:v>
                </c:pt>
                <c:pt idx="49">
                  <c:v>02:Q2</c:v>
                </c:pt>
                <c:pt idx="50">
                  <c:v>02:Q3</c:v>
                </c:pt>
                <c:pt idx="51">
                  <c:v>02:Q4</c:v>
                </c:pt>
                <c:pt idx="52">
                  <c:v>03:Q1</c:v>
                </c:pt>
                <c:pt idx="53">
                  <c:v>03:Q2</c:v>
                </c:pt>
                <c:pt idx="54">
                  <c:v>03:Q3</c:v>
                </c:pt>
                <c:pt idx="55">
                  <c:v>03:Q4</c:v>
                </c:pt>
                <c:pt idx="56">
                  <c:v>04:Q1</c:v>
                </c:pt>
                <c:pt idx="57">
                  <c:v>04:Q2</c:v>
                </c:pt>
                <c:pt idx="58">
                  <c:v>04:Q3</c:v>
                </c:pt>
                <c:pt idx="59">
                  <c:v>04:Q4</c:v>
                </c:pt>
                <c:pt idx="60">
                  <c:v>05:Q1</c:v>
                </c:pt>
                <c:pt idx="61">
                  <c:v>05:Q2</c:v>
                </c:pt>
                <c:pt idx="62">
                  <c:v>05:Q3</c:v>
                </c:pt>
                <c:pt idx="63">
                  <c:v>05:Q4</c:v>
                </c:pt>
                <c:pt idx="64">
                  <c:v>06:Q1</c:v>
                </c:pt>
                <c:pt idx="65">
                  <c:v>06:Q2</c:v>
                </c:pt>
                <c:pt idx="66">
                  <c:v>06:Q3</c:v>
                </c:pt>
                <c:pt idx="67">
                  <c:v>06:Q4</c:v>
                </c:pt>
                <c:pt idx="68">
                  <c:v>07:Q1</c:v>
                </c:pt>
                <c:pt idx="69">
                  <c:v>07:Q2</c:v>
                </c:pt>
                <c:pt idx="70">
                  <c:v>07:Q3</c:v>
                </c:pt>
                <c:pt idx="71">
                  <c:v>07:Q4</c:v>
                </c:pt>
                <c:pt idx="72">
                  <c:v>08:Q1</c:v>
                </c:pt>
                <c:pt idx="73">
                  <c:v>08:Q2</c:v>
                </c:pt>
                <c:pt idx="74">
                  <c:v>08:Q3</c:v>
                </c:pt>
                <c:pt idx="75">
                  <c:v>08:Q4</c:v>
                </c:pt>
                <c:pt idx="76">
                  <c:v>09:Q1</c:v>
                </c:pt>
                <c:pt idx="77">
                  <c:v>09:Q2</c:v>
                </c:pt>
                <c:pt idx="78">
                  <c:v>09:Q3</c:v>
                </c:pt>
                <c:pt idx="79">
                  <c:v>09:Q4</c:v>
                </c:pt>
                <c:pt idx="80">
                  <c:v>10:Q1</c:v>
                </c:pt>
                <c:pt idx="81">
                  <c:v>10:Q2</c:v>
                </c:pt>
                <c:pt idx="82">
                  <c:v>10:Q3</c:v>
                </c:pt>
                <c:pt idx="83">
                  <c:v>10:Q4</c:v>
                </c:pt>
                <c:pt idx="84">
                  <c:v>11:Q1</c:v>
                </c:pt>
                <c:pt idx="85">
                  <c:v>11:Q2</c:v>
                </c:pt>
                <c:pt idx="86">
                  <c:v>11:Q3</c:v>
                </c:pt>
                <c:pt idx="87">
                  <c:v>11:Q4</c:v>
                </c:pt>
                <c:pt idx="88">
                  <c:v>12:Q1</c:v>
                </c:pt>
                <c:pt idx="89">
                  <c:v>12:Q2</c:v>
                </c:pt>
                <c:pt idx="90">
                  <c:v>12:Q3</c:v>
                </c:pt>
                <c:pt idx="91">
                  <c:v>12:Q4</c:v>
                </c:pt>
                <c:pt idx="92">
                  <c:v>13:Q1</c:v>
                </c:pt>
                <c:pt idx="93">
                  <c:v>13:Q2</c:v>
                </c:pt>
                <c:pt idx="94">
                  <c:v>13:Q3</c:v>
                </c:pt>
                <c:pt idx="95">
                  <c:v>13:Q4</c:v>
                </c:pt>
                <c:pt idx="96">
                  <c:v>14:Q1</c:v>
                </c:pt>
                <c:pt idx="97">
                  <c:v>14:Q2</c:v>
                </c:pt>
                <c:pt idx="98">
                  <c:v>14:Q3</c:v>
                </c:pt>
                <c:pt idx="99">
                  <c:v>14:Q4</c:v>
                </c:pt>
                <c:pt idx="100">
                  <c:v>15:Q1</c:v>
                </c:pt>
                <c:pt idx="101">
                  <c:v>15:Q2</c:v>
                </c:pt>
                <c:pt idx="102">
                  <c:v>15:Q3</c:v>
                </c:pt>
                <c:pt idx="103">
                  <c:v>15:Q4</c:v>
                </c:pt>
                <c:pt idx="104">
                  <c:v>16:Q1</c:v>
                </c:pt>
                <c:pt idx="105">
                  <c:v>16:Q2</c:v>
                </c:pt>
                <c:pt idx="106">
                  <c:v>16:Q3</c:v>
                </c:pt>
                <c:pt idx="107">
                  <c:v>16:Q4</c:v>
                </c:pt>
                <c:pt idx="108">
                  <c:v>16:Q3</c:v>
                </c:pt>
                <c:pt idx="109">
                  <c:v>16:Q4</c:v>
                </c:pt>
                <c:pt idx="110">
                  <c:v>17:Q1</c:v>
                </c:pt>
                <c:pt idx="111">
                  <c:v>17:Q2</c:v>
                </c:pt>
                <c:pt idx="112">
                  <c:v>17:Q3</c:v>
                </c:pt>
                <c:pt idx="113">
                  <c:v>17:Q4</c:v>
                </c:pt>
              </c:strCache>
            </c:strRef>
          </c:cat>
          <c:val>
            <c:numRef>
              <c:f>Sheet1!$B$2:$DK$2</c:f>
              <c:numCache>
                <c:formatCode>0.00</c:formatCode>
                <c:ptCount val="114"/>
                <c:pt idx="0">
                  <c:v>33.707999999999998</c:v>
                </c:pt>
                <c:pt idx="1">
                  <c:v>34.216999999999999</c:v>
                </c:pt>
                <c:pt idx="2">
                  <c:v>34.081000000000003</c:v>
                </c:pt>
                <c:pt idx="3">
                  <c:v>33.896999999999998</c:v>
                </c:pt>
                <c:pt idx="4">
                  <c:v>34.296999999999997</c:v>
                </c:pt>
                <c:pt idx="5">
                  <c:v>34.353999999999999</c:v>
                </c:pt>
                <c:pt idx="6">
                  <c:v>34.155999999999999</c:v>
                </c:pt>
                <c:pt idx="7">
                  <c:v>34.161999999999999</c:v>
                </c:pt>
                <c:pt idx="8">
                  <c:v>34.549999999999997</c:v>
                </c:pt>
                <c:pt idx="9">
                  <c:v>34.859000000000002</c:v>
                </c:pt>
                <c:pt idx="10">
                  <c:v>34.466999999999999</c:v>
                </c:pt>
                <c:pt idx="11">
                  <c:v>34.396000000000001</c:v>
                </c:pt>
                <c:pt idx="12">
                  <c:v>35.267000000000003</c:v>
                </c:pt>
                <c:pt idx="13">
                  <c:v>35.079000000000001</c:v>
                </c:pt>
                <c:pt idx="14">
                  <c:v>35.097999999999999</c:v>
                </c:pt>
                <c:pt idx="15">
                  <c:v>35.292999999999999</c:v>
                </c:pt>
                <c:pt idx="16">
                  <c:v>35.459000000000003</c:v>
                </c:pt>
                <c:pt idx="17">
                  <c:v>35.585999999999999</c:v>
                </c:pt>
                <c:pt idx="18">
                  <c:v>35.536000000000001</c:v>
                </c:pt>
                <c:pt idx="19">
                  <c:v>35.646000000000001</c:v>
                </c:pt>
                <c:pt idx="20">
                  <c:v>35.722000000000001</c:v>
                </c:pt>
                <c:pt idx="21">
                  <c:v>35.264000000000003</c:v>
                </c:pt>
                <c:pt idx="22">
                  <c:v>34.988999999999997</c:v>
                </c:pt>
                <c:pt idx="23">
                  <c:v>35.008000000000003</c:v>
                </c:pt>
                <c:pt idx="24">
                  <c:v>35.018999999999998</c:v>
                </c:pt>
                <c:pt idx="25">
                  <c:v>34.935000000000002</c:v>
                </c:pt>
                <c:pt idx="26">
                  <c:v>34.832000000000001</c:v>
                </c:pt>
                <c:pt idx="27">
                  <c:v>34.987000000000002</c:v>
                </c:pt>
                <c:pt idx="28">
                  <c:v>35.204999999999998</c:v>
                </c:pt>
                <c:pt idx="29">
                  <c:v>34.951999999999998</c:v>
                </c:pt>
                <c:pt idx="30">
                  <c:v>34.877000000000002</c:v>
                </c:pt>
                <c:pt idx="31">
                  <c:v>35.200000000000003</c:v>
                </c:pt>
                <c:pt idx="32">
                  <c:v>35.132300000000001</c:v>
                </c:pt>
                <c:pt idx="33">
                  <c:v>35.173999999999999</c:v>
                </c:pt>
                <c:pt idx="34">
                  <c:v>34.348999999999997</c:v>
                </c:pt>
                <c:pt idx="35">
                  <c:v>34.938000000000002</c:v>
                </c:pt>
                <c:pt idx="36">
                  <c:v>34.823</c:v>
                </c:pt>
                <c:pt idx="37">
                  <c:v>35</c:v>
                </c:pt>
                <c:pt idx="38">
                  <c:v>34.664000000000001</c:v>
                </c:pt>
                <c:pt idx="39">
                  <c:v>34.831000000000003</c:v>
                </c:pt>
                <c:pt idx="40">
                  <c:v>34.591999999999999</c:v>
                </c:pt>
                <c:pt idx="41">
                  <c:v>34.537999999999997</c:v>
                </c:pt>
                <c:pt idx="42">
                  <c:v>34.162999999999997</c:v>
                </c:pt>
                <c:pt idx="43">
                  <c:v>34.587000000000003</c:v>
                </c:pt>
                <c:pt idx="44">
                  <c:v>34.662999999999997</c:v>
                </c:pt>
                <c:pt idx="45">
                  <c:v>34.512999999999998</c:v>
                </c:pt>
                <c:pt idx="46">
                  <c:v>34.073</c:v>
                </c:pt>
                <c:pt idx="47">
                  <c:v>34.417999999999999</c:v>
                </c:pt>
                <c:pt idx="48">
                  <c:v>33.61</c:v>
                </c:pt>
                <c:pt idx="49">
                  <c:v>34.01</c:v>
                </c:pt>
                <c:pt idx="50">
                  <c:v>33.692</c:v>
                </c:pt>
                <c:pt idx="51">
                  <c:v>33.436999999999998</c:v>
                </c:pt>
                <c:pt idx="52">
                  <c:v>33.762</c:v>
                </c:pt>
                <c:pt idx="53">
                  <c:v>33.734999999999999</c:v>
                </c:pt>
                <c:pt idx="54">
                  <c:v>33.320999999999998</c:v>
                </c:pt>
                <c:pt idx="55">
                  <c:v>33.207999999999998</c:v>
                </c:pt>
                <c:pt idx="56">
                  <c:v>33.204000000000001</c:v>
                </c:pt>
                <c:pt idx="57">
                  <c:v>32.616999999999997</c:v>
                </c:pt>
                <c:pt idx="58">
                  <c:v>33.097999999999999</c:v>
                </c:pt>
                <c:pt idx="59">
                  <c:v>33.133000000000003</c:v>
                </c:pt>
                <c:pt idx="60">
                  <c:v>33.267000000000003</c:v>
                </c:pt>
                <c:pt idx="61">
                  <c:v>33.875999999999998</c:v>
                </c:pt>
                <c:pt idx="62">
                  <c:v>33.843000000000004</c:v>
                </c:pt>
                <c:pt idx="63">
                  <c:v>33.725000000000001</c:v>
                </c:pt>
                <c:pt idx="64">
                  <c:v>34.405999999999999</c:v>
                </c:pt>
                <c:pt idx="65">
                  <c:v>34.222999999999999</c:v>
                </c:pt>
                <c:pt idx="66">
                  <c:v>33.984000000000002</c:v>
                </c:pt>
                <c:pt idx="67">
                  <c:v>34.168999999999997</c:v>
                </c:pt>
                <c:pt idx="68">
                  <c:v>34.698</c:v>
                </c:pt>
                <c:pt idx="69">
                  <c:v>35.058</c:v>
                </c:pt>
                <c:pt idx="70">
                  <c:v>35.118000000000002</c:v>
                </c:pt>
                <c:pt idx="71">
                  <c:v>35.713999999999999</c:v>
                </c:pt>
                <c:pt idx="72">
                  <c:v>35.677999999999997</c:v>
                </c:pt>
                <c:pt idx="73">
                  <c:v>35.512999999999998</c:v>
                </c:pt>
                <c:pt idx="74">
                  <c:v>35.834000000000003</c:v>
                </c:pt>
                <c:pt idx="75">
                  <c:v>36.345999999999997</c:v>
                </c:pt>
                <c:pt idx="76">
                  <c:v>36.426000000000002</c:v>
                </c:pt>
                <c:pt idx="77">
                  <c:v>36.512</c:v>
                </c:pt>
                <c:pt idx="78">
                  <c:v>36.119</c:v>
                </c:pt>
                <c:pt idx="79">
                  <c:v>36.673000000000002</c:v>
                </c:pt>
                <c:pt idx="80">
                  <c:v>36.784999999999997</c:v>
                </c:pt>
                <c:pt idx="81">
                  <c:v>37.118000000000002</c:v>
                </c:pt>
                <c:pt idx="82">
                  <c:v>37.04</c:v>
                </c:pt>
                <c:pt idx="83">
                  <c:v>37.668999999999997</c:v>
                </c:pt>
                <c:pt idx="84">
                  <c:v>37.673999999999999</c:v>
                </c:pt>
                <c:pt idx="85">
                  <c:v>38.341999999999999</c:v>
                </c:pt>
                <c:pt idx="86">
                  <c:v>38.298999999999999</c:v>
                </c:pt>
                <c:pt idx="87">
                  <c:v>38.771000000000001</c:v>
                </c:pt>
                <c:pt idx="88">
                  <c:v>39.521000000000001</c:v>
                </c:pt>
                <c:pt idx="89">
                  <c:v>39.369</c:v>
                </c:pt>
                <c:pt idx="90">
                  <c:v>39.619</c:v>
                </c:pt>
                <c:pt idx="91">
                  <c:v>39.825000000000003</c:v>
                </c:pt>
                <c:pt idx="92">
                  <c:v>40.131999999999998</c:v>
                </c:pt>
                <c:pt idx="93">
                  <c:v>40.134999999999998</c:v>
                </c:pt>
                <c:pt idx="94">
                  <c:v>39.866</c:v>
                </c:pt>
                <c:pt idx="95">
                  <c:v>40.018000000000001</c:v>
                </c:pt>
                <c:pt idx="96">
                  <c:v>40.332999999999998</c:v>
                </c:pt>
                <c:pt idx="97">
                  <c:v>40.668999999999997</c:v>
                </c:pt>
                <c:pt idx="98">
                  <c:v>41.07</c:v>
                </c:pt>
                <c:pt idx="99">
                  <c:v>42.04</c:v>
                </c:pt>
                <c:pt idx="100">
                  <c:v>42.222000000000001</c:v>
                </c:pt>
                <c:pt idx="101">
                  <c:v>42.88</c:v>
                </c:pt>
                <c:pt idx="102">
                  <c:v>42.609000000000002</c:v>
                </c:pt>
                <c:pt idx="103">
                  <c:v>42.581000000000003</c:v>
                </c:pt>
                <c:pt idx="104">
                  <c:v>42.85</c:v>
                </c:pt>
                <c:pt idx="105">
                  <c:v>43.86</c:v>
                </c:pt>
                <c:pt idx="106">
                  <c:v>43.26</c:v>
                </c:pt>
                <c:pt idx="107" formatCode="General">
                  <c:v>43.04</c:v>
                </c:pt>
                <c:pt idx="108">
                  <c:v>43.244</c:v>
                </c:pt>
                <c:pt idx="109" formatCode="General">
                  <c:v>43.183</c:v>
                </c:pt>
                <c:pt idx="110">
                  <c:v>43.244</c:v>
                </c:pt>
                <c:pt idx="111">
                  <c:v>43.183</c:v>
                </c:pt>
                <c:pt idx="112">
                  <c:v>42.939</c:v>
                </c:pt>
                <c:pt idx="113">
                  <c:v>43</c:v>
                </c:pt>
              </c:numCache>
            </c:numRef>
          </c:val>
          <c:smooth val="0"/>
          <c:extLst>
            <c:ext xmlns:c16="http://schemas.microsoft.com/office/drawing/2014/chart" uri="{C3380CC4-5D6E-409C-BE32-E72D297353CC}">
              <c16:uniqueId val="{00000000-4081-4F1E-B32F-BAC08DDB6AA3}"/>
            </c:ext>
          </c:extLst>
        </c:ser>
        <c:dLbls>
          <c:showLegendKey val="0"/>
          <c:showVal val="0"/>
          <c:showCatName val="0"/>
          <c:showSerName val="0"/>
          <c:showPercent val="0"/>
          <c:showBubbleSize val="0"/>
        </c:dLbls>
        <c:marker val="1"/>
        <c:smooth val="0"/>
        <c:axId val="47531296"/>
        <c:axId val="47536176"/>
      </c:lineChart>
      <c:lineChart>
        <c:grouping val="standard"/>
        <c:varyColors val="0"/>
        <c:ser>
          <c:idx val="0"/>
          <c:order val="1"/>
          <c:tx>
            <c:strRef>
              <c:f>Sheet1!$A$3</c:f>
              <c:strCache>
                <c:ptCount val="1"/>
                <c:pt idx="0">
                  <c:v>Owner-occupied</c:v>
                </c:pt>
              </c:strCache>
            </c:strRef>
          </c:tx>
          <c:spPr>
            <a:ln w="28575">
              <a:solidFill>
                <a:schemeClr val="accent3"/>
              </a:solidFill>
              <a:prstDash val="solid"/>
            </a:ln>
          </c:spPr>
          <c:marker>
            <c:symbol val="none"/>
          </c:marker>
          <c:cat>
            <c:strRef>
              <c:f>Sheet1!$B$1:$DK$1</c:f>
              <c:strCache>
                <c:ptCount val="114"/>
                <c:pt idx="0">
                  <c:v>90:Q1</c:v>
                </c:pt>
                <c:pt idx="1">
                  <c:v>90:Q2</c:v>
                </c:pt>
                <c:pt idx="2">
                  <c:v>90:Q3</c:v>
                </c:pt>
                <c:pt idx="3">
                  <c:v>90:Q4</c:v>
                </c:pt>
                <c:pt idx="4">
                  <c:v>91:Q1</c:v>
                </c:pt>
                <c:pt idx="5">
                  <c:v>91:Q2</c:v>
                </c:pt>
                <c:pt idx="6">
                  <c:v>91:Q3</c:v>
                </c:pt>
                <c:pt idx="7">
                  <c:v>91:Q4</c:v>
                </c:pt>
                <c:pt idx="8">
                  <c:v>92:Q1</c:v>
                </c:pt>
                <c:pt idx="9">
                  <c:v>92:Q2</c:v>
                </c:pt>
                <c:pt idx="10">
                  <c:v>92:Q3</c:v>
                </c:pt>
                <c:pt idx="11">
                  <c:v>92:Q4</c:v>
                </c:pt>
                <c:pt idx="12">
                  <c:v>93:Q1</c:v>
                </c:pt>
                <c:pt idx="13">
                  <c:v>93:Q2</c:v>
                </c:pt>
                <c:pt idx="14">
                  <c:v>93:Q3</c:v>
                </c:pt>
                <c:pt idx="15">
                  <c:v>93:Q4</c:v>
                </c:pt>
                <c:pt idx="16">
                  <c:v>94:Q1</c:v>
                </c:pt>
                <c:pt idx="17">
                  <c:v>94:Q2</c:v>
                </c:pt>
                <c:pt idx="18">
                  <c:v>94:Q3</c:v>
                </c:pt>
                <c:pt idx="19">
                  <c:v>94:Q4</c:v>
                </c:pt>
                <c:pt idx="20">
                  <c:v>95:Q1</c:v>
                </c:pt>
                <c:pt idx="21">
                  <c:v>95:Q2</c:v>
                </c:pt>
                <c:pt idx="22">
                  <c:v>95:Q3</c:v>
                </c:pt>
                <c:pt idx="23">
                  <c:v>95:Q4</c:v>
                </c:pt>
                <c:pt idx="24">
                  <c:v>96:Q1</c:v>
                </c:pt>
                <c:pt idx="25">
                  <c:v>96:Q2</c:v>
                </c:pt>
                <c:pt idx="26">
                  <c:v>96:Q3</c:v>
                </c:pt>
                <c:pt idx="27">
                  <c:v>96:Q4</c:v>
                </c:pt>
                <c:pt idx="28">
                  <c:v>97:Q1</c:v>
                </c:pt>
                <c:pt idx="29">
                  <c:v>97:Q2</c:v>
                </c:pt>
                <c:pt idx="30">
                  <c:v>97:Q3</c:v>
                </c:pt>
                <c:pt idx="31">
                  <c:v>97:Q4</c:v>
                </c:pt>
                <c:pt idx="32">
                  <c:v>98:Q1</c:v>
                </c:pt>
                <c:pt idx="33">
                  <c:v>98:Q2</c:v>
                </c:pt>
                <c:pt idx="34">
                  <c:v>98:Q3</c:v>
                </c:pt>
                <c:pt idx="35">
                  <c:v>98:Q4</c:v>
                </c:pt>
                <c:pt idx="36">
                  <c:v>99:Q1</c:v>
                </c:pt>
                <c:pt idx="37">
                  <c:v>99:Q2</c:v>
                </c:pt>
                <c:pt idx="38">
                  <c:v>99:Q3</c:v>
                </c:pt>
                <c:pt idx="39">
                  <c:v>99:Q4</c:v>
                </c:pt>
                <c:pt idx="40">
                  <c:v>00:Q1</c:v>
                </c:pt>
                <c:pt idx="41">
                  <c:v>00:Q2</c:v>
                </c:pt>
                <c:pt idx="42">
                  <c:v>00:Q3</c:v>
                </c:pt>
                <c:pt idx="43">
                  <c:v>00:Q4</c:v>
                </c:pt>
                <c:pt idx="44">
                  <c:v>01:Q1</c:v>
                </c:pt>
                <c:pt idx="45">
                  <c:v>01:Q2</c:v>
                </c:pt>
                <c:pt idx="46">
                  <c:v>01:Q3</c:v>
                </c:pt>
                <c:pt idx="47">
                  <c:v>01:Q4</c:v>
                </c:pt>
                <c:pt idx="48">
                  <c:v>02:Q1</c:v>
                </c:pt>
                <c:pt idx="49">
                  <c:v>02:Q2</c:v>
                </c:pt>
                <c:pt idx="50">
                  <c:v>02:Q3</c:v>
                </c:pt>
                <c:pt idx="51">
                  <c:v>02:Q4</c:v>
                </c:pt>
                <c:pt idx="52">
                  <c:v>03:Q1</c:v>
                </c:pt>
                <c:pt idx="53">
                  <c:v>03:Q2</c:v>
                </c:pt>
                <c:pt idx="54">
                  <c:v>03:Q3</c:v>
                </c:pt>
                <c:pt idx="55">
                  <c:v>03:Q4</c:v>
                </c:pt>
                <c:pt idx="56">
                  <c:v>04:Q1</c:v>
                </c:pt>
                <c:pt idx="57">
                  <c:v>04:Q2</c:v>
                </c:pt>
                <c:pt idx="58">
                  <c:v>04:Q3</c:v>
                </c:pt>
                <c:pt idx="59">
                  <c:v>04:Q4</c:v>
                </c:pt>
                <c:pt idx="60">
                  <c:v>05:Q1</c:v>
                </c:pt>
                <c:pt idx="61">
                  <c:v>05:Q2</c:v>
                </c:pt>
                <c:pt idx="62">
                  <c:v>05:Q3</c:v>
                </c:pt>
                <c:pt idx="63">
                  <c:v>05:Q4</c:v>
                </c:pt>
                <c:pt idx="64">
                  <c:v>06:Q1</c:v>
                </c:pt>
                <c:pt idx="65">
                  <c:v>06:Q2</c:v>
                </c:pt>
                <c:pt idx="66">
                  <c:v>06:Q3</c:v>
                </c:pt>
                <c:pt idx="67">
                  <c:v>06:Q4</c:v>
                </c:pt>
                <c:pt idx="68">
                  <c:v>07:Q1</c:v>
                </c:pt>
                <c:pt idx="69">
                  <c:v>07:Q2</c:v>
                </c:pt>
                <c:pt idx="70">
                  <c:v>07:Q3</c:v>
                </c:pt>
                <c:pt idx="71">
                  <c:v>07:Q4</c:v>
                </c:pt>
                <c:pt idx="72">
                  <c:v>08:Q1</c:v>
                </c:pt>
                <c:pt idx="73">
                  <c:v>08:Q2</c:v>
                </c:pt>
                <c:pt idx="74">
                  <c:v>08:Q3</c:v>
                </c:pt>
                <c:pt idx="75">
                  <c:v>08:Q4</c:v>
                </c:pt>
                <c:pt idx="76">
                  <c:v>09:Q1</c:v>
                </c:pt>
                <c:pt idx="77">
                  <c:v>09:Q2</c:v>
                </c:pt>
                <c:pt idx="78">
                  <c:v>09:Q3</c:v>
                </c:pt>
                <c:pt idx="79">
                  <c:v>09:Q4</c:v>
                </c:pt>
                <c:pt idx="80">
                  <c:v>10:Q1</c:v>
                </c:pt>
                <c:pt idx="81">
                  <c:v>10:Q2</c:v>
                </c:pt>
                <c:pt idx="82">
                  <c:v>10:Q3</c:v>
                </c:pt>
                <c:pt idx="83">
                  <c:v>10:Q4</c:v>
                </c:pt>
                <c:pt idx="84">
                  <c:v>11:Q1</c:v>
                </c:pt>
                <c:pt idx="85">
                  <c:v>11:Q2</c:v>
                </c:pt>
                <c:pt idx="86">
                  <c:v>11:Q3</c:v>
                </c:pt>
                <c:pt idx="87">
                  <c:v>11:Q4</c:v>
                </c:pt>
                <c:pt idx="88">
                  <c:v>12:Q1</c:v>
                </c:pt>
                <c:pt idx="89">
                  <c:v>12:Q2</c:v>
                </c:pt>
                <c:pt idx="90">
                  <c:v>12:Q3</c:v>
                </c:pt>
                <c:pt idx="91">
                  <c:v>12:Q4</c:v>
                </c:pt>
                <c:pt idx="92">
                  <c:v>13:Q1</c:v>
                </c:pt>
                <c:pt idx="93">
                  <c:v>13:Q2</c:v>
                </c:pt>
                <c:pt idx="94">
                  <c:v>13:Q3</c:v>
                </c:pt>
                <c:pt idx="95">
                  <c:v>13:Q4</c:v>
                </c:pt>
                <c:pt idx="96">
                  <c:v>14:Q1</c:v>
                </c:pt>
                <c:pt idx="97">
                  <c:v>14:Q2</c:v>
                </c:pt>
                <c:pt idx="98">
                  <c:v>14:Q3</c:v>
                </c:pt>
                <c:pt idx="99">
                  <c:v>14:Q4</c:v>
                </c:pt>
                <c:pt idx="100">
                  <c:v>15:Q1</c:v>
                </c:pt>
                <c:pt idx="101">
                  <c:v>15:Q2</c:v>
                </c:pt>
                <c:pt idx="102">
                  <c:v>15:Q3</c:v>
                </c:pt>
                <c:pt idx="103">
                  <c:v>15:Q4</c:v>
                </c:pt>
                <c:pt idx="104">
                  <c:v>16:Q1</c:v>
                </c:pt>
                <c:pt idx="105">
                  <c:v>16:Q2</c:v>
                </c:pt>
                <c:pt idx="106">
                  <c:v>16:Q3</c:v>
                </c:pt>
                <c:pt idx="107">
                  <c:v>16:Q4</c:v>
                </c:pt>
                <c:pt idx="108">
                  <c:v>16:Q3</c:v>
                </c:pt>
                <c:pt idx="109">
                  <c:v>16:Q4</c:v>
                </c:pt>
                <c:pt idx="110">
                  <c:v>17:Q1</c:v>
                </c:pt>
                <c:pt idx="111">
                  <c:v>17:Q2</c:v>
                </c:pt>
                <c:pt idx="112">
                  <c:v>17:Q3</c:v>
                </c:pt>
                <c:pt idx="113">
                  <c:v>17:Q4</c:v>
                </c:pt>
              </c:strCache>
            </c:strRef>
          </c:cat>
          <c:val>
            <c:numRef>
              <c:f>Sheet1!$B$3:$DK$3</c:f>
              <c:numCache>
                <c:formatCode>0.00</c:formatCode>
                <c:ptCount val="114"/>
                <c:pt idx="0">
                  <c:v>60.005000000000003</c:v>
                </c:pt>
                <c:pt idx="1">
                  <c:v>59.984999999999999</c:v>
                </c:pt>
                <c:pt idx="2">
                  <c:v>60.515000000000001</c:v>
                </c:pt>
                <c:pt idx="3">
                  <c:v>60.488</c:v>
                </c:pt>
                <c:pt idx="4">
                  <c:v>60.685000000000002</c:v>
                </c:pt>
                <c:pt idx="5">
                  <c:v>60.844000000000001</c:v>
                </c:pt>
                <c:pt idx="6">
                  <c:v>61.298000000000002</c:v>
                </c:pt>
                <c:pt idx="7">
                  <c:v>61.213999999999999</c:v>
                </c:pt>
                <c:pt idx="8">
                  <c:v>61.435000000000002</c:v>
                </c:pt>
                <c:pt idx="9">
                  <c:v>61.591000000000001</c:v>
                </c:pt>
                <c:pt idx="10">
                  <c:v>61.959000000000003</c:v>
                </c:pt>
                <c:pt idx="11">
                  <c:v>62.305999999999997</c:v>
                </c:pt>
                <c:pt idx="12">
                  <c:v>61.783999999999999</c:v>
                </c:pt>
                <c:pt idx="13">
                  <c:v>62.168999999999997</c:v>
                </c:pt>
                <c:pt idx="14">
                  <c:v>62.99</c:v>
                </c:pt>
                <c:pt idx="15">
                  <c:v>63.189</c:v>
                </c:pt>
                <c:pt idx="16">
                  <c:v>62.521999999999998</c:v>
                </c:pt>
                <c:pt idx="17">
                  <c:v>62.683999999999997</c:v>
                </c:pt>
                <c:pt idx="18">
                  <c:v>63.390999999999998</c:v>
                </c:pt>
                <c:pt idx="19">
                  <c:v>63.646999999999998</c:v>
                </c:pt>
                <c:pt idx="20">
                  <c:v>64.05</c:v>
                </c:pt>
                <c:pt idx="21">
                  <c:v>64.668000000000006</c:v>
                </c:pt>
                <c:pt idx="22">
                  <c:v>64.885000000000005</c:v>
                </c:pt>
                <c:pt idx="23">
                  <c:v>65.355000000000004</c:v>
                </c:pt>
                <c:pt idx="24">
                  <c:v>65.453000000000003</c:v>
                </c:pt>
                <c:pt idx="25">
                  <c:v>66.147000000000006</c:v>
                </c:pt>
                <c:pt idx="26">
                  <c:v>66.287999999999997</c:v>
                </c:pt>
                <c:pt idx="27">
                  <c:v>66.277000000000001</c:v>
                </c:pt>
                <c:pt idx="28">
                  <c:v>66.497</c:v>
                </c:pt>
                <c:pt idx="29">
                  <c:v>67.093999999999994</c:v>
                </c:pt>
                <c:pt idx="30">
                  <c:v>67.555999999999997</c:v>
                </c:pt>
                <c:pt idx="31">
                  <c:v>67.424000000000007</c:v>
                </c:pt>
                <c:pt idx="32">
                  <c:v>67.962999999999994</c:v>
                </c:pt>
                <c:pt idx="33">
                  <c:v>68.346999999999994</c:v>
                </c:pt>
                <c:pt idx="34">
                  <c:v>69.143000000000001</c:v>
                </c:pt>
                <c:pt idx="35">
                  <c:v>69.096999999999994</c:v>
                </c:pt>
                <c:pt idx="36">
                  <c:v>69.638000000000005</c:v>
                </c:pt>
                <c:pt idx="37">
                  <c:v>69.819999999999993</c:v>
                </c:pt>
                <c:pt idx="38">
                  <c:v>70.475999999999999</c:v>
                </c:pt>
                <c:pt idx="39">
                  <c:v>70.454999999999998</c:v>
                </c:pt>
                <c:pt idx="40">
                  <c:v>70.700999999999993</c:v>
                </c:pt>
                <c:pt idx="41">
                  <c:v>70.757999999999996</c:v>
                </c:pt>
                <c:pt idx="42">
                  <c:v>71.637</c:v>
                </c:pt>
                <c:pt idx="43">
                  <c:v>71.906000000000006</c:v>
                </c:pt>
                <c:pt idx="44">
                  <c:v>72.131</c:v>
                </c:pt>
                <c:pt idx="45">
                  <c:v>72.251999999999995</c:v>
                </c:pt>
                <c:pt idx="46">
                  <c:v>72.774000000000001</c:v>
                </c:pt>
                <c:pt idx="47">
                  <c:v>73.215000000000003</c:v>
                </c:pt>
                <c:pt idx="48">
                  <c:v>70.811000000000007</c:v>
                </c:pt>
                <c:pt idx="49">
                  <c:v>70.933999999999997</c:v>
                </c:pt>
                <c:pt idx="50">
                  <c:v>71.465000000000003</c:v>
                </c:pt>
                <c:pt idx="51">
                  <c:v>71.903000000000006</c:v>
                </c:pt>
                <c:pt idx="52">
                  <c:v>71.644999999999996</c:v>
                </c:pt>
                <c:pt idx="53">
                  <c:v>71.739999999999995</c:v>
                </c:pt>
                <c:pt idx="54">
                  <c:v>72.177999999999997</c:v>
                </c:pt>
                <c:pt idx="55">
                  <c:v>72.650000000000006</c:v>
                </c:pt>
                <c:pt idx="56">
                  <c:v>72.665999999999997</c:v>
                </c:pt>
                <c:pt idx="57">
                  <c:v>73.448999999999998</c:v>
                </c:pt>
                <c:pt idx="58">
                  <c:v>73.772000000000006</c:v>
                </c:pt>
                <c:pt idx="59">
                  <c:v>74.412999999999997</c:v>
                </c:pt>
                <c:pt idx="60">
                  <c:v>74.488</c:v>
                </c:pt>
                <c:pt idx="61">
                  <c:v>73.974000000000004</c:v>
                </c:pt>
                <c:pt idx="62">
                  <c:v>74.587999999999994</c:v>
                </c:pt>
                <c:pt idx="63">
                  <c:v>75.162999999999997</c:v>
                </c:pt>
                <c:pt idx="64">
                  <c:v>74.882999999999996</c:v>
                </c:pt>
                <c:pt idx="65">
                  <c:v>75.227000000000004</c:v>
                </c:pt>
                <c:pt idx="66">
                  <c:v>75.646000000000001</c:v>
                </c:pt>
                <c:pt idx="67">
                  <c:v>75.763000000000005</c:v>
                </c:pt>
                <c:pt idx="68">
                  <c:v>75.006</c:v>
                </c:pt>
                <c:pt idx="69">
                  <c:v>75.283000000000001</c:v>
                </c:pt>
                <c:pt idx="70">
                  <c:v>75.180999999999997</c:v>
                </c:pt>
                <c:pt idx="71">
                  <c:v>75.164000000000001</c:v>
                </c:pt>
                <c:pt idx="72">
                  <c:v>75.144999999999996</c:v>
                </c:pt>
                <c:pt idx="73">
                  <c:v>75.715000000000003</c:v>
                </c:pt>
                <c:pt idx="74">
                  <c:v>75.896000000000001</c:v>
                </c:pt>
                <c:pt idx="75">
                  <c:v>75.507999999999996</c:v>
                </c:pt>
                <c:pt idx="76">
                  <c:v>74.941999999999993</c:v>
                </c:pt>
                <c:pt idx="77">
                  <c:v>75.606999999999999</c:v>
                </c:pt>
                <c:pt idx="78">
                  <c:v>75.338999999999999</c:v>
                </c:pt>
                <c:pt idx="79">
                  <c:v>75.037999999999997</c:v>
                </c:pt>
                <c:pt idx="80">
                  <c:v>75.064999999999998</c:v>
                </c:pt>
                <c:pt idx="81">
                  <c:v>75.096999999999994</c:v>
                </c:pt>
                <c:pt idx="82">
                  <c:v>74.873999999999995</c:v>
                </c:pt>
                <c:pt idx="83">
                  <c:v>74.781999999999996</c:v>
                </c:pt>
                <c:pt idx="84">
                  <c:v>74.491</c:v>
                </c:pt>
                <c:pt idx="85">
                  <c:v>74.131</c:v>
                </c:pt>
                <c:pt idx="86">
                  <c:v>75.25</c:v>
                </c:pt>
                <c:pt idx="87">
                  <c:v>75.314999999999998</c:v>
                </c:pt>
                <c:pt idx="88">
                  <c:v>74.600999999999999</c:v>
                </c:pt>
                <c:pt idx="89">
                  <c:v>74.831999999999994</c:v>
                </c:pt>
                <c:pt idx="90">
                  <c:v>75.075999999999993</c:v>
                </c:pt>
                <c:pt idx="91">
                  <c:v>75.209000000000003</c:v>
                </c:pt>
                <c:pt idx="92">
                  <c:v>74.510999999999996</c:v>
                </c:pt>
                <c:pt idx="93">
                  <c:v>74.543000000000006</c:v>
                </c:pt>
                <c:pt idx="94">
                  <c:v>74.900999999999996</c:v>
                </c:pt>
                <c:pt idx="95">
                  <c:v>74.963999999999999</c:v>
                </c:pt>
                <c:pt idx="96">
                  <c:v>74.373000000000005</c:v>
                </c:pt>
                <c:pt idx="97">
                  <c:v>74.457999999999998</c:v>
                </c:pt>
                <c:pt idx="98">
                  <c:v>74.239999999999995</c:v>
                </c:pt>
                <c:pt idx="99">
                  <c:v>74.61</c:v>
                </c:pt>
                <c:pt idx="100">
                  <c:v>74.018000000000001</c:v>
                </c:pt>
                <c:pt idx="101">
                  <c:v>74.41</c:v>
                </c:pt>
                <c:pt idx="102">
                  <c:v>74.745000000000005</c:v>
                </c:pt>
                <c:pt idx="103">
                  <c:v>75.194000000000003</c:v>
                </c:pt>
                <c:pt idx="104">
                  <c:v>74.66</c:v>
                </c:pt>
                <c:pt idx="105">
                  <c:v>74.42</c:v>
                </c:pt>
                <c:pt idx="106">
                  <c:v>75.34</c:v>
                </c:pt>
                <c:pt idx="107" formatCode="General">
                  <c:v>75.599999999999994</c:v>
                </c:pt>
                <c:pt idx="108">
                  <c:v>75.555999999999997</c:v>
                </c:pt>
                <c:pt idx="109" formatCode="General">
                  <c:v>75.715999999999994</c:v>
                </c:pt>
                <c:pt idx="110">
                  <c:v>75.555999999999997</c:v>
                </c:pt>
                <c:pt idx="111">
                  <c:v>75.715999999999994</c:v>
                </c:pt>
                <c:pt idx="112">
                  <c:v>76.146000000000001</c:v>
                </c:pt>
                <c:pt idx="113">
                  <c:v>77.185000000000002</c:v>
                </c:pt>
              </c:numCache>
            </c:numRef>
          </c:val>
          <c:smooth val="0"/>
          <c:extLst>
            <c:ext xmlns:c16="http://schemas.microsoft.com/office/drawing/2014/chart" uri="{C3380CC4-5D6E-409C-BE32-E72D297353CC}">
              <c16:uniqueId val="{00000001-4081-4F1E-B32F-BAC08DDB6AA3}"/>
            </c:ext>
          </c:extLst>
        </c:ser>
        <c:dLbls>
          <c:showLegendKey val="0"/>
          <c:showVal val="0"/>
          <c:showCatName val="0"/>
          <c:showSerName val="0"/>
          <c:showPercent val="0"/>
          <c:showBubbleSize val="0"/>
        </c:dLbls>
        <c:marker val="1"/>
        <c:smooth val="0"/>
        <c:axId val="47540816"/>
        <c:axId val="47544976"/>
      </c:lineChart>
      <c:catAx>
        <c:axId val="47531296"/>
        <c:scaling>
          <c:orientation val="minMax"/>
        </c:scaling>
        <c:delete val="0"/>
        <c:axPos val="b"/>
        <c:numFmt formatCode="General" sourceLinked="1"/>
        <c:majorTickMark val="out"/>
        <c:minorTickMark val="none"/>
        <c:tickLblPos val="nextTo"/>
        <c:spPr>
          <a:ln w="9525">
            <a:solidFill>
              <a:srgbClr val="868686"/>
            </a:solidFill>
            <a:prstDash val="solid"/>
          </a:ln>
        </c:spPr>
        <c:txPr>
          <a:bodyPr rot="-5400000" vert="horz"/>
          <a:lstStyle/>
          <a:p>
            <a:pPr>
              <a:defRPr sz="1200" b="0" i="0" u="none" strike="noStrike" baseline="0">
                <a:solidFill>
                  <a:srgbClr val="000000"/>
                </a:solidFill>
                <a:latin typeface="Arial" charset="0"/>
                <a:ea typeface="Arial" charset="0"/>
                <a:cs typeface="Arial" charset="0"/>
              </a:defRPr>
            </a:pPr>
            <a:endParaRPr lang="en-US"/>
          </a:p>
        </c:txPr>
        <c:crossAx val="47536176"/>
        <c:crosses val="autoZero"/>
        <c:auto val="0"/>
        <c:lblAlgn val="ctr"/>
        <c:lblOffset val="100"/>
        <c:tickLblSkip val="4"/>
        <c:tickMarkSkip val="1"/>
        <c:noMultiLvlLbl val="0"/>
      </c:catAx>
      <c:valAx>
        <c:axId val="47536176"/>
        <c:scaling>
          <c:orientation val="minMax"/>
          <c:min val="32"/>
        </c:scaling>
        <c:delete val="0"/>
        <c:axPos val="l"/>
        <c:numFmt formatCode="0" sourceLinked="0"/>
        <c:majorTickMark val="out"/>
        <c:minorTickMark val="none"/>
        <c:tickLblPos val="nextTo"/>
        <c:spPr>
          <a:ln w="9525">
            <a:solidFill>
              <a:srgbClr val="868686"/>
            </a:solidFill>
            <a:prstDash val="solid"/>
          </a:ln>
        </c:spPr>
        <c:txPr>
          <a:bodyPr rot="0" vert="horz"/>
          <a:lstStyle/>
          <a:p>
            <a:pPr>
              <a:defRPr sz="1200" b="0" i="0" u="none" strike="noStrike" baseline="0">
                <a:solidFill>
                  <a:srgbClr val="337DBE"/>
                </a:solidFill>
                <a:latin typeface="Arial" charset="0"/>
                <a:ea typeface="Arial" charset="0"/>
                <a:cs typeface="Arial" charset="0"/>
              </a:defRPr>
            </a:pPr>
            <a:endParaRPr lang="en-US"/>
          </a:p>
        </c:txPr>
        <c:crossAx val="47531296"/>
        <c:crosses val="autoZero"/>
        <c:crossBetween val="between"/>
      </c:valAx>
      <c:catAx>
        <c:axId val="47540816"/>
        <c:scaling>
          <c:orientation val="minMax"/>
        </c:scaling>
        <c:delete val="1"/>
        <c:axPos val="b"/>
        <c:numFmt formatCode="General" sourceLinked="1"/>
        <c:majorTickMark val="out"/>
        <c:minorTickMark val="none"/>
        <c:tickLblPos val="nextTo"/>
        <c:crossAx val="47544976"/>
        <c:crosses val="autoZero"/>
        <c:auto val="0"/>
        <c:lblAlgn val="ctr"/>
        <c:lblOffset val="100"/>
        <c:noMultiLvlLbl val="0"/>
      </c:catAx>
      <c:valAx>
        <c:axId val="47544976"/>
        <c:scaling>
          <c:orientation val="minMax"/>
          <c:max val="78"/>
          <c:min val="58"/>
        </c:scaling>
        <c:delete val="0"/>
        <c:axPos val="r"/>
        <c:numFmt formatCode="0" sourceLinked="0"/>
        <c:majorTickMark val="out"/>
        <c:minorTickMark val="none"/>
        <c:tickLblPos val="nextTo"/>
        <c:spPr>
          <a:ln w="9525">
            <a:solidFill>
              <a:srgbClr val="868686"/>
            </a:solidFill>
            <a:prstDash val="solid"/>
          </a:ln>
        </c:spPr>
        <c:txPr>
          <a:bodyPr rot="0" vert="horz"/>
          <a:lstStyle/>
          <a:p>
            <a:pPr>
              <a:defRPr sz="1200" b="0" i="0" u="none" strike="noStrike" baseline="0">
                <a:solidFill>
                  <a:schemeClr val="accent3"/>
                </a:solidFill>
                <a:latin typeface="Arial" charset="0"/>
                <a:ea typeface="Arial" charset="0"/>
                <a:cs typeface="Arial" charset="0"/>
              </a:defRPr>
            </a:pPr>
            <a:endParaRPr lang="en-US"/>
          </a:p>
        </c:txPr>
        <c:crossAx val="47540816"/>
        <c:crosses val="max"/>
        <c:crossBetween val="between"/>
        <c:majorUnit val="2"/>
      </c:valAx>
      <c:spPr>
        <a:noFill/>
        <a:ln w="0">
          <a:noFill/>
          <a:prstDash val="solid"/>
        </a:ln>
      </c:spPr>
    </c:plotArea>
    <c:legend>
      <c:legendPos val="t"/>
      <c:layout>
        <c:manualLayout>
          <c:xMode val="edge"/>
          <c:yMode val="edge"/>
          <c:x val="0.40818369270892702"/>
          <c:y val="8.4229385054241296E-2"/>
          <c:w val="0.45845541262994"/>
          <c:h val="0.11239446083372"/>
        </c:manualLayout>
      </c:layout>
      <c:overlay val="0"/>
      <c:spPr>
        <a:noFill/>
        <a:ln w="2978">
          <a:noFill/>
          <a:prstDash val="solid"/>
        </a:ln>
      </c:spPr>
      <c:txPr>
        <a:bodyPr/>
        <a:lstStyle/>
        <a:p>
          <a:pPr>
            <a:defRPr sz="1200" b="0" i="0" u="none" strike="noStrike" baseline="0">
              <a:solidFill>
                <a:srgbClr val="000000"/>
              </a:solidFill>
              <a:latin typeface="Arial" charset="0"/>
              <a:ea typeface="Arial" charset="0"/>
              <a:cs typeface="Arial" charset="0"/>
            </a:defRPr>
          </a:pPr>
          <a:endParaRPr lang="en-US"/>
        </a:p>
      </c:txPr>
    </c:legend>
    <c:plotVisOnly val="1"/>
    <c:dispBlanksAs val="gap"/>
    <c:showDLblsOverMax val="0"/>
  </c:chart>
  <c:spPr>
    <a:noFill/>
    <a:ln>
      <a:noFill/>
    </a:ln>
  </c:spPr>
  <c:txPr>
    <a:bodyPr/>
    <a:lstStyle/>
    <a:p>
      <a:pPr>
        <a:defRPr sz="1126" b="1" i="0" u="none" strike="noStrike" baseline="0">
          <a:solidFill>
            <a:srgbClr val="000000"/>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544732529930803E-2"/>
          <c:y val="2.2537874403897099E-2"/>
          <c:w val="0.91941735270816205"/>
          <c:h val="0.86734061468123003"/>
        </c:manualLayout>
      </c:layout>
      <c:barChart>
        <c:barDir val="col"/>
        <c:grouping val="clustered"/>
        <c:varyColors val="0"/>
        <c:ser>
          <c:idx val="2"/>
          <c:order val="2"/>
          <c:tx>
            <c:strRef>
              <c:f>Sheet1!$D$1</c:f>
              <c:strCache>
                <c:ptCount val="1"/>
                <c:pt idx="0">
                  <c:v>net income after taxes (Q3)(adj for inlfation)</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07</c:v>
                </c:pt>
                <c:pt idx="1">
                  <c:v>08</c:v>
                </c:pt>
                <c:pt idx="2">
                  <c:v>09</c:v>
                </c:pt>
                <c:pt idx="3">
                  <c:v>10</c:v>
                </c:pt>
                <c:pt idx="4">
                  <c:v>11</c:v>
                </c:pt>
                <c:pt idx="5">
                  <c:v>12</c:v>
                </c:pt>
                <c:pt idx="6">
                  <c:v>13</c:v>
                </c:pt>
                <c:pt idx="7">
                  <c:v>14</c:v>
                </c:pt>
                <c:pt idx="8">
                  <c:v>15</c:v>
                </c:pt>
                <c:pt idx="9">
                  <c:v>16</c:v>
                </c:pt>
                <c:pt idx="10">
                  <c:v>17</c:v>
                </c:pt>
              </c:strCache>
            </c:strRef>
          </c:cat>
          <c:val>
            <c:numRef>
              <c:f>Sheet1!$D$2:$D$12</c:f>
              <c:numCache>
                <c:formatCode>"$"#,##0.0</c:formatCode>
                <c:ptCount val="11"/>
                <c:pt idx="0">
                  <c:v>57.4</c:v>
                </c:pt>
                <c:pt idx="1">
                  <c:v>5.39</c:v>
                </c:pt>
                <c:pt idx="2">
                  <c:v>19.100000000000001</c:v>
                </c:pt>
                <c:pt idx="3">
                  <c:v>32.200000000000003</c:v>
                </c:pt>
                <c:pt idx="4">
                  <c:v>9</c:v>
                </c:pt>
                <c:pt idx="5">
                  <c:v>32.1</c:v>
                </c:pt>
                <c:pt idx="6">
                  <c:v>53.8</c:v>
                </c:pt>
                <c:pt idx="7">
                  <c:v>40.6</c:v>
                </c:pt>
                <c:pt idx="8">
                  <c:v>46.9</c:v>
                </c:pt>
                <c:pt idx="9">
                  <c:v>33.9</c:v>
                </c:pt>
                <c:pt idx="10">
                  <c:v>23.6</c:v>
                </c:pt>
              </c:numCache>
            </c:numRef>
          </c:val>
          <c:extLst>
            <c:ext xmlns:c16="http://schemas.microsoft.com/office/drawing/2014/chart" uri="{C3380CC4-5D6E-409C-BE32-E72D297353CC}">
              <c16:uniqueId val="{0000000F-B739-443E-9E4C-0A28A83BD870}"/>
            </c:ext>
          </c:extLst>
        </c:ser>
        <c:dLbls>
          <c:dLblPos val="ctr"/>
          <c:showLegendKey val="0"/>
          <c:showVal val="1"/>
          <c:showCatName val="0"/>
          <c:showSerName val="0"/>
          <c:showPercent val="0"/>
          <c:showBubbleSize val="0"/>
        </c:dLbls>
        <c:gapWidth val="50"/>
        <c:axId val="46568112"/>
        <c:axId val="46572208"/>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net income after taxes (half year) AM BEST</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3-6C64-471C-8F81-661FDB8A1ABC}"/>
                    </c:ext>
                  </c:extLst>
                </c:dPt>
                <c:dPt>
                  <c:idx val="1"/>
                  <c:invertIfNegative val="0"/>
                  <c:bubble3D val="0"/>
                  <c:extLst>
                    <c:ext xmlns:c16="http://schemas.microsoft.com/office/drawing/2014/chart" uri="{C3380CC4-5D6E-409C-BE32-E72D297353CC}">
                      <c16:uniqueId val="{00000004-6C64-471C-8F81-661FDB8A1ABC}"/>
                    </c:ext>
                  </c:extLst>
                </c:dPt>
                <c:dPt>
                  <c:idx val="2"/>
                  <c:invertIfNegative val="0"/>
                  <c:bubble3D val="0"/>
                  <c:extLst>
                    <c:ext xmlns:c16="http://schemas.microsoft.com/office/drawing/2014/chart" uri="{C3380CC4-5D6E-409C-BE32-E72D297353CC}">
                      <c16:uniqueId val="{00000001-6C64-471C-8F81-661FDB8A1ABC}"/>
                    </c:ext>
                  </c:extLst>
                </c:dPt>
                <c:dPt>
                  <c:idx val="3"/>
                  <c:invertIfNegative val="0"/>
                  <c:bubble3D val="0"/>
                  <c:extLst>
                    <c:ext xmlns:c16="http://schemas.microsoft.com/office/drawing/2014/chart" uri="{C3380CC4-5D6E-409C-BE32-E72D297353CC}">
                      <c16:uniqueId val="{00000005-6C64-471C-8F81-661FDB8A1ABC}"/>
                    </c:ext>
                  </c:extLst>
                </c:dPt>
                <c:dPt>
                  <c:idx val="4"/>
                  <c:invertIfNegative val="0"/>
                  <c:bubble3D val="0"/>
                  <c:extLst>
                    <c:ext xmlns:c16="http://schemas.microsoft.com/office/drawing/2014/chart" uri="{C3380CC4-5D6E-409C-BE32-E72D297353CC}">
                      <c16:uniqueId val="{00000006-6C64-471C-8F81-661FDB8A1ABC}"/>
                    </c:ext>
                  </c:extLst>
                </c:dPt>
                <c:dPt>
                  <c:idx val="5"/>
                  <c:invertIfNegative val="0"/>
                  <c:bubble3D val="0"/>
                  <c:extLst>
                    <c:ext xmlns:c16="http://schemas.microsoft.com/office/drawing/2014/chart" uri="{C3380CC4-5D6E-409C-BE32-E72D297353CC}">
                      <c16:uniqueId val="{00000007-6C64-471C-8F81-661FDB8A1ABC}"/>
                    </c:ext>
                  </c:extLst>
                </c:dPt>
                <c:dPt>
                  <c:idx val="6"/>
                  <c:invertIfNegative val="0"/>
                  <c:bubble3D val="0"/>
                  <c:extLst>
                    <c:ext xmlns:c16="http://schemas.microsoft.com/office/drawing/2014/chart" uri="{C3380CC4-5D6E-409C-BE32-E72D297353CC}">
                      <c16:uniqueId val="{00000004-C0F4-4DB2-A308-D8DBC4180399}"/>
                    </c:ext>
                  </c:extLst>
                </c:dPt>
                <c:dPt>
                  <c:idx val="7"/>
                  <c:invertIfNegative val="0"/>
                  <c:bubble3D val="0"/>
                  <c:extLst>
                    <c:ext xmlns:c16="http://schemas.microsoft.com/office/drawing/2014/chart" uri="{C3380CC4-5D6E-409C-BE32-E72D297353CC}">
                      <c16:uniqueId val="{00000005-C0F4-4DB2-A308-D8DBC4180399}"/>
                    </c:ext>
                  </c:extLst>
                </c:dPt>
                <c:dPt>
                  <c:idx val="8"/>
                  <c:invertIfNegative val="0"/>
                  <c:bubble3D val="0"/>
                  <c:extLst>
                    <c:ext xmlns:c16="http://schemas.microsoft.com/office/drawing/2014/chart" uri="{C3380CC4-5D6E-409C-BE32-E72D297353CC}">
                      <c16:uniqueId val="{00000000-6C64-471C-8F81-661FDB8A1ABC}"/>
                    </c:ext>
                  </c:extLst>
                </c:dPt>
                <c:dPt>
                  <c:idx val="9"/>
                  <c:invertIfNegative val="0"/>
                  <c:bubble3D val="0"/>
                  <c:extLst>
                    <c:ext xmlns:c16="http://schemas.microsoft.com/office/drawing/2014/chart" uri="{C3380CC4-5D6E-409C-BE32-E72D297353CC}">
                      <c16:uniqueId val="{00000002-6C64-471C-8F81-661FDB8A1ABC}"/>
                    </c:ext>
                  </c:extLst>
                </c:dPt>
                <c:dPt>
                  <c:idx val="10"/>
                  <c:invertIfNegative val="0"/>
                  <c:bubble3D val="0"/>
                  <c:extLst>
                    <c:ext xmlns:c16="http://schemas.microsoft.com/office/drawing/2014/chart" uri="{C3380CC4-5D6E-409C-BE32-E72D297353CC}">
                      <c16:uniqueId val="{00000006-C0F4-4DB2-A308-D8DBC4180399}"/>
                    </c:ext>
                  </c:extLst>
                </c:dPt>
                <c:dPt>
                  <c:idx val="23"/>
                  <c:invertIfNegative val="0"/>
                  <c:bubble3D val="0"/>
                  <c:extLst>
                    <c:ext xmlns:c16="http://schemas.microsoft.com/office/drawing/2014/chart" uri="{C3380CC4-5D6E-409C-BE32-E72D297353CC}">
                      <c16:uniqueId val="{00000000-AC74-493F-90D3-7BC3CBDAB987}"/>
                    </c:ext>
                  </c:extLst>
                </c:dPt>
                <c:dPt>
                  <c:idx val="25"/>
                  <c:invertIfNegative val="0"/>
                  <c:bubble3D val="0"/>
                  <c:extLst>
                    <c:ext xmlns:c16="http://schemas.microsoft.com/office/drawing/2014/chart" uri="{C3380CC4-5D6E-409C-BE32-E72D297353CC}">
                      <c16:uniqueId val="{00000001-AC74-493F-90D3-7BC3CBDAB987}"/>
                    </c:ext>
                  </c:extLst>
                </c:dPt>
                <c:dPt>
                  <c:idx val="26"/>
                  <c:invertIfNegative val="0"/>
                  <c:bubble3D val="0"/>
                  <c:extLst>
                    <c:ext xmlns:c16="http://schemas.microsoft.com/office/drawing/2014/chart" uri="{C3380CC4-5D6E-409C-BE32-E72D297353CC}">
                      <c16:uniqueId val="{00000003-AC74-493F-90D3-7BC3CBDAB987}"/>
                    </c:ext>
                  </c:extLst>
                </c:dPt>
                <c:dLbls>
                  <c:spPr>
                    <a:noFill/>
                    <a:ln>
                      <a:noFill/>
                    </a:ln>
                    <a:effectLst/>
                  </c:spPr>
                  <c:txPr>
                    <a:bodyPr wrap="square" lIns="38100" tIns="19050" rIns="38100" bIns="19050" anchor="ctr">
                      <a:spAutoFit/>
                    </a:bodyPr>
                    <a:lstStyle/>
                    <a:p>
                      <a:pPr>
                        <a:defRPr b="1"/>
                      </a:pPr>
                      <a:endParaRPr lang="en-US"/>
                    </a:p>
                  </c:txPr>
                  <c:dLblPos val="outEnd"/>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07</c:v>
                      </c:pt>
                      <c:pt idx="1">
                        <c:v>08</c:v>
                      </c:pt>
                      <c:pt idx="2">
                        <c:v>09</c:v>
                      </c:pt>
                      <c:pt idx="3">
                        <c:v>10</c:v>
                      </c:pt>
                      <c:pt idx="4">
                        <c:v>11</c:v>
                      </c:pt>
                      <c:pt idx="5">
                        <c:v>12</c:v>
                      </c:pt>
                      <c:pt idx="6">
                        <c:v>13</c:v>
                      </c:pt>
                      <c:pt idx="7">
                        <c:v>14</c:v>
                      </c:pt>
                      <c:pt idx="8">
                        <c:v>15</c:v>
                      </c:pt>
                      <c:pt idx="9">
                        <c:v>16</c:v>
                      </c:pt>
                      <c:pt idx="10">
                        <c:v>17</c:v>
                      </c:pt>
                    </c:strCache>
                  </c:strRef>
                </c:cat>
                <c:val>
                  <c:numRef>
                    <c:extLst>
                      <c:ext uri="{02D57815-91ED-43cb-92C2-25804820EDAC}">
                        <c15:formulaRef>
                          <c15:sqref>Sheet1!$B$2:$B$12</c15:sqref>
                        </c15:formulaRef>
                      </c:ext>
                    </c:extLst>
                    <c:numCache>
                      <c:formatCode>"$"#,##0.0</c:formatCode>
                      <c:ptCount val="11"/>
                      <c:pt idx="0">
                        <c:v>36.6</c:v>
                      </c:pt>
                      <c:pt idx="1">
                        <c:v>15.6</c:v>
                      </c:pt>
                      <c:pt idx="2">
                        <c:v>6.6</c:v>
                      </c:pt>
                      <c:pt idx="3">
                        <c:v>18.600000000000001</c:v>
                      </c:pt>
                      <c:pt idx="4">
                        <c:v>5.2</c:v>
                      </c:pt>
                      <c:pt idx="5">
                        <c:v>17.600000000000001</c:v>
                      </c:pt>
                      <c:pt idx="6">
                        <c:v>25.2</c:v>
                      </c:pt>
                      <c:pt idx="7">
                        <c:v>26.8</c:v>
                      </c:pt>
                      <c:pt idx="8">
                        <c:v>31.9</c:v>
                      </c:pt>
                      <c:pt idx="9">
                        <c:v>22</c:v>
                      </c:pt>
                      <c:pt idx="10">
                        <c:v>15.5</c:v>
                      </c:pt>
                    </c:numCache>
                  </c:numRef>
                </c:val>
                <c:extLst>
                  <c:ext xmlns:c16="http://schemas.microsoft.com/office/drawing/2014/chart" uri="{C3380CC4-5D6E-409C-BE32-E72D297353CC}">
                    <c16:uniqueId val="{00000004-AC74-493F-90D3-7BC3CBDAB987}"/>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net income after taxes (Q3)</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b="1"/>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Sheet1!$A$2:$A$12</c15:sqref>
                        </c15:formulaRef>
                      </c:ext>
                    </c:extLst>
                    <c:strCache>
                      <c:ptCount val="11"/>
                      <c:pt idx="0">
                        <c:v>07</c:v>
                      </c:pt>
                      <c:pt idx="1">
                        <c:v>08</c:v>
                      </c:pt>
                      <c:pt idx="2">
                        <c:v>09</c:v>
                      </c:pt>
                      <c:pt idx="3">
                        <c:v>10</c:v>
                      </c:pt>
                      <c:pt idx="4">
                        <c:v>11</c:v>
                      </c:pt>
                      <c:pt idx="5">
                        <c:v>12</c:v>
                      </c:pt>
                      <c:pt idx="6">
                        <c:v>13</c:v>
                      </c:pt>
                      <c:pt idx="7">
                        <c:v>14</c:v>
                      </c:pt>
                      <c:pt idx="8">
                        <c:v>15</c:v>
                      </c:pt>
                      <c:pt idx="9">
                        <c:v>16</c:v>
                      </c:pt>
                      <c:pt idx="10">
                        <c:v>17</c:v>
                      </c:pt>
                    </c:strCache>
                  </c:strRef>
                </c:cat>
                <c:val>
                  <c:numRef>
                    <c:extLst xmlns:c15="http://schemas.microsoft.com/office/drawing/2012/chart">
                      <c:ext xmlns:c15="http://schemas.microsoft.com/office/drawing/2012/chart" uri="{02D57815-91ED-43cb-92C2-25804820EDAC}">
                        <c15:formulaRef>
                          <c15:sqref>Sheet1!$C$2:$C$12</c15:sqref>
                        </c15:formulaRef>
                      </c:ext>
                    </c:extLst>
                    <c:numCache>
                      <c:formatCode>"$"#,##0.0</c:formatCode>
                      <c:ptCount val="11"/>
                      <c:pt idx="0">
                        <c:v>48.9</c:v>
                      </c:pt>
                      <c:pt idx="1">
                        <c:v>4.5999999999999996</c:v>
                      </c:pt>
                      <c:pt idx="2">
                        <c:v>16.7</c:v>
                      </c:pt>
                      <c:pt idx="3">
                        <c:v>28.6</c:v>
                      </c:pt>
                      <c:pt idx="4">
                        <c:v>8.1999999999999993</c:v>
                      </c:pt>
                      <c:pt idx="5">
                        <c:v>29.8</c:v>
                      </c:pt>
                      <c:pt idx="6">
                        <c:v>50.9</c:v>
                      </c:pt>
                      <c:pt idx="7">
                        <c:v>38.700000000000003</c:v>
                      </c:pt>
                      <c:pt idx="8">
                        <c:v>45</c:v>
                      </c:pt>
                      <c:pt idx="9">
                        <c:v>33.200000000000003</c:v>
                      </c:pt>
                      <c:pt idx="10">
                        <c:v>23.6</c:v>
                      </c:pt>
                    </c:numCache>
                  </c:numRef>
                </c:val>
                <c:extLst xmlns:c15="http://schemas.microsoft.com/office/drawing/2012/chart">
                  <c:ext xmlns:c16="http://schemas.microsoft.com/office/drawing/2014/chart" uri="{C3380CC4-5D6E-409C-BE32-E72D297353CC}">
                    <c16:uniqueId val="{0000000E-B739-443E-9E4C-0A28A83BD870}"/>
                  </c:ext>
                </c:extLst>
              </c15:ser>
            </c15:filteredBarSeries>
          </c:ext>
        </c:extLst>
      </c:barChart>
      <c:catAx>
        <c:axId val="46568112"/>
        <c:scaling>
          <c:orientation val="minMax"/>
        </c:scaling>
        <c:delete val="0"/>
        <c:axPos val="b"/>
        <c:numFmt formatCode="General" sourceLinked="0"/>
        <c:majorTickMark val="out"/>
        <c:minorTickMark val="none"/>
        <c:tickLblPos val="low"/>
        <c:crossAx val="46572208"/>
        <c:crosses val="autoZero"/>
        <c:auto val="1"/>
        <c:lblAlgn val="ctr"/>
        <c:lblOffset val="100"/>
        <c:noMultiLvlLbl val="0"/>
      </c:catAx>
      <c:valAx>
        <c:axId val="46572208"/>
        <c:scaling>
          <c:orientation val="minMax"/>
          <c:max val="60"/>
          <c:min val="0"/>
        </c:scaling>
        <c:delete val="0"/>
        <c:axPos val="l"/>
        <c:majorGridlines>
          <c:spPr>
            <a:ln>
              <a:noFill/>
            </a:ln>
          </c:spPr>
        </c:majorGridlines>
        <c:numFmt formatCode="&quot;$&quot;#,##0" sourceLinked="0"/>
        <c:majorTickMark val="out"/>
        <c:minorTickMark val="none"/>
        <c:tickLblPos val="nextTo"/>
        <c:txPr>
          <a:bodyPr/>
          <a:lstStyle/>
          <a:p>
            <a:pPr>
              <a:defRPr sz="1200"/>
            </a:pPr>
            <a:endParaRPr lang="en-US"/>
          </a:p>
        </c:txPr>
        <c:crossAx val="46568112"/>
        <c:crosses val="autoZero"/>
        <c:crossBetween val="between"/>
        <c:majorUnit val="10"/>
        <c:minorUnit val="0.01"/>
      </c:valAx>
    </c:plotArea>
    <c:plotVisOnly val="1"/>
    <c:dispBlanksAs val="gap"/>
    <c:showDLblsOverMax val="0"/>
  </c:chart>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78464450103974"/>
          <c:y val="2.7693622521807366E-2"/>
          <c:w val="0.88660798149489495"/>
          <c:h val="0.86734061468123003"/>
        </c:manualLayout>
      </c:layout>
      <c:barChart>
        <c:barDir val="col"/>
        <c:grouping val="stacked"/>
        <c:varyColors val="0"/>
        <c:ser>
          <c:idx val="2"/>
          <c:order val="2"/>
          <c:tx>
            <c:strRef>
              <c:f>Sheet1!$D$1</c:f>
              <c:strCache>
                <c:ptCount val="1"/>
                <c:pt idx="0">
                  <c:v>Net investment gains</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08</c:v>
                </c:pt>
                <c:pt idx="1">
                  <c:v>09</c:v>
                </c:pt>
                <c:pt idx="2">
                  <c:v>10</c:v>
                </c:pt>
                <c:pt idx="3">
                  <c:v>11</c:v>
                </c:pt>
                <c:pt idx="4">
                  <c:v>12</c:v>
                </c:pt>
                <c:pt idx="5">
                  <c:v>13</c:v>
                </c:pt>
                <c:pt idx="6">
                  <c:v>14</c:v>
                </c:pt>
                <c:pt idx="7">
                  <c:v>15</c:v>
                </c:pt>
                <c:pt idx="8">
                  <c:v>16</c:v>
                </c:pt>
                <c:pt idx="9">
                  <c:v>17</c:v>
                </c:pt>
              </c:strCache>
            </c:strRef>
          </c:cat>
          <c:val>
            <c:numRef>
              <c:f>Sheet1!$D$2:$D$11</c:f>
              <c:numCache>
                <c:formatCode>"$"#,##0.0</c:formatCode>
                <c:ptCount val="10"/>
                <c:pt idx="0">
                  <c:v>29.8</c:v>
                </c:pt>
                <c:pt idx="1">
                  <c:v>27</c:v>
                </c:pt>
                <c:pt idx="2">
                  <c:v>41.7</c:v>
                </c:pt>
                <c:pt idx="3">
                  <c:v>42.5</c:v>
                </c:pt>
                <c:pt idx="4">
                  <c:v>41.3</c:v>
                </c:pt>
                <c:pt idx="5">
                  <c:v>48.7</c:v>
                </c:pt>
                <c:pt idx="6">
                  <c:v>44.7</c:v>
                </c:pt>
                <c:pt idx="7">
                  <c:v>45</c:v>
                </c:pt>
                <c:pt idx="8">
                  <c:v>40.5</c:v>
                </c:pt>
                <c:pt idx="9">
                  <c:v>50.9</c:v>
                </c:pt>
              </c:numCache>
            </c:numRef>
          </c:val>
          <c:extLst>
            <c:ext xmlns:c16="http://schemas.microsoft.com/office/drawing/2014/chart" uri="{C3380CC4-5D6E-409C-BE32-E72D297353CC}">
              <c16:uniqueId val="{0000000E-269D-41EE-A1CF-FF55B6A870A8}"/>
            </c:ext>
          </c:extLst>
        </c:ser>
        <c:ser>
          <c:idx val="3"/>
          <c:order val="3"/>
          <c:tx>
            <c:strRef>
              <c:f>Sheet1!$E$1</c:f>
              <c:strCache>
                <c:ptCount val="1"/>
                <c:pt idx="0">
                  <c:v>Underwriting gains/losses </c:v>
                </c:pt>
              </c:strCache>
            </c:strRef>
          </c:tx>
          <c:spPr>
            <a:solidFill>
              <a:schemeClr val="accent3"/>
            </a:solidFill>
          </c:spPr>
          <c:invertIfNegative val="0"/>
          <c:dLbls>
            <c:dLbl>
              <c:idx val="1"/>
              <c:layout>
                <c:manualLayout>
                  <c:x val="5.8412579705970856E-8"/>
                  <c:y val="5.7643891871578092E-3"/>
                </c:manualLayout>
              </c:layout>
              <c:spPr>
                <a:noFill/>
                <a:ln>
                  <a:noFill/>
                </a:ln>
                <a:effectLst/>
              </c:spPr>
              <c:txPr>
                <a:bodyPr wrap="square" lIns="38100" tIns="19050" rIns="38100" bIns="19050" anchor="ctr">
                  <a:noAutofit/>
                </a:bodyPr>
                <a:lstStyle/>
                <a:p>
                  <a:pPr>
                    <a:defRPr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4.9488188976377946E-2"/>
                      <c:h val="0.11760343380676622"/>
                    </c:manualLayout>
                  </c15:layout>
                </c:ext>
                <c:ext xmlns:c16="http://schemas.microsoft.com/office/drawing/2014/chart" uri="{C3380CC4-5D6E-409C-BE32-E72D297353CC}">
                  <c16:uniqueId val="{0000000F-8A99-45AA-AD8C-BC491B44A73E}"/>
                </c:ext>
              </c:extLst>
            </c:dLbl>
            <c:dLbl>
              <c:idx val="8"/>
              <c:layout>
                <c:manualLayout>
                  <c:x val="-1.122713552460117E-16"/>
                  <c:y val="1.2969365066181196E-2"/>
                </c:manualLayout>
              </c:layout>
              <c:spPr>
                <a:noFill/>
                <a:ln>
                  <a:noFill/>
                </a:ln>
                <a:effectLst/>
              </c:spPr>
              <c:txPr>
                <a:bodyPr wrap="square" lIns="38100" tIns="19050" rIns="38100" bIns="19050" anchor="ctr">
                  <a:noAutofit/>
                </a:bodyPr>
                <a:lstStyle/>
                <a:p>
                  <a:pPr>
                    <a:defRPr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4.9488188976377946E-2"/>
                      <c:h val="6.8608054667859422E-2"/>
                    </c:manualLayout>
                  </c15:layout>
                </c:ext>
                <c:ext xmlns:c16="http://schemas.microsoft.com/office/drawing/2014/chart" uri="{C3380CC4-5D6E-409C-BE32-E72D297353CC}">
                  <c16:uniqueId val="{0000000E-8A99-45AA-AD8C-BC491B44A73E}"/>
                </c:ext>
              </c:extLst>
            </c:dLbl>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08</c:v>
                </c:pt>
                <c:pt idx="1">
                  <c:v>09</c:v>
                </c:pt>
                <c:pt idx="2">
                  <c:v>10</c:v>
                </c:pt>
                <c:pt idx="3">
                  <c:v>11</c:v>
                </c:pt>
                <c:pt idx="4">
                  <c:v>12</c:v>
                </c:pt>
                <c:pt idx="5">
                  <c:v>13</c:v>
                </c:pt>
                <c:pt idx="6">
                  <c:v>14</c:v>
                </c:pt>
                <c:pt idx="7">
                  <c:v>15</c:v>
                </c:pt>
                <c:pt idx="8">
                  <c:v>16</c:v>
                </c:pt>
                <c:pt idx="9">
                  <c:v>17</c:v>
                </c:pt>
              </c:strCache>
            </c:strRef>
          </c:cat>
          <c:val>
            <c:numRef>
              <c:f>Sheet1!$E$2:$E$11</c:f>
              <c:numCache>
                <c:formatCode>"$"#,##0.0</c:formatCode>
                <c:ptCount val="10"/>
                <c:pt idx="0">
                  <c:v>-19.7</c:v>
                </c:pt>
                <c:pt idx="1">
                  <c:v>-2.4</c:v>
                </c:pt>
                <c:pt idx="2">
                  <c:v>-5.2</c:v>
                </c:pt>
                <c:pt idx="3">
                  <c:v>-33.700000000000003</c:v>
                </c:pt>
                <c:pt idx="4">
                  <c:v>-6.1</c:v>
                </c:pt>
                <c:pt idx="5">
                  <c:v>11.5</c:v>
                </c:pt>
                <c:pt idx="6">
                  <c:v>5.3</c:v>
                </c:pt>
                <c:pt idx="7">
                  <c:v>8.4</c:v>
                </c:pt>
                <c:pt idx="8">
                  <c:v>-0.4</c:v>
                </c:pt>
                <c:pt idx="9">
                  <c:v>-19.8</c:v>
                </c:pt>
              </c:numCache>
            </c:numRef>
          </c:val>
          <c:extLst>
            <c:ext xmlns:c16="http://schemas.microsoft.com/office/drawing/2014/chart" uri="{C3380CC4-5D6E-409C-BE32-E72D297353CC}">
              <c16:uniqueId val="{0000000F-269D-41EE-A1CF-FF55B6A870A8}"/>
            </c:ext>
          </c:extLst>
        </c:ser>
        <c:dLbls>
          <c:dLblPos val="ctr"/>
          <c:showLegendKey val="0"/>
          <c:showVal val="1"/>
          <c:showCatName val="0"/>
          <c:showSerName val="0"/>
          <c:showPercent val="0"/>
          <c:showBubbleSize val="0"/>
        </c:dLbls>
        <c:gapWidth val="50"/>
        <c:overlap val="100"/>
        <c:axId val="1306718992"/>
        <c:axId val="1304183856"/>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net investment gains (q2)</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3-6C64-471C-8F81-661FDB8A1ABC}"/>
                    </c:ext>
                  </c:extLst>
                </c:dPt>
                <c:dPt>
                  <c:idx val="1"/>
                  <c:invertIfNegative val="0"/>
                  <c:bubble3D val="0"/>
                  <c:extLst>
                    <c:ext xmlns:c16="http://schemas.microsoft.com/office/drawing/2014/chart" uri="{C3380CC4-5D6E-409C-BE32-E72D297353CC}">
                      <c16:uniqueId val="{00000004-6C64-471C-8F81-661FDB8A1ABC}"/>
                    </c:ext>
                  </c:extLst>
                </c:dPt>
                <c:dPt>
                  <c:idx val="2"/>
                  <c:invertIfNegative val="0"/>
                  <c:bubble3D val="0"/>
                  <c:extLst>
                    <c:ext xmlns:c16="http://schemas.microsoft.com/office/drawing/2014/chart" uri="{C3380CC4-5D6E-409C-BE32-E72D297353CC}">
                      <c16:uniqueId val="{00000001-6C64-471C-8F81-661FDB8A1ABC}"/>
                    </c:ext>
                  </c:extLst>
                </c:dPt>
                <c:dPt>
                  <c:idx val="3"/>
                  <c:invertIfNegative val="0"/>
                  <c:bubble3D val="0"/>
                  <c:extLst>
                    <c:ext xmlns:c16="http://schemas.microsoft.com/office/drawing/2014/chart" uri="{C3380CC4-5D6E-409C-BE32-E72D297353CC}">
                      <c16:uniqueId val="{00000005-6C64-471C-8F81-661FDB8A1ABC}"/>
                    </c:ext>
                  </c:extLst>
                </c:dPt>
                <c:dPt>
                  <c:idx val="4"/>
                  <c:invertIfNegative val="0"/>
                  <c:bubble3D val="0"/>
                  <c:extLst>
                    <c:ext xmlns:c16="http://schemas.microsoft.com/office/drawing/2014/chart" uri="{C3380CC4-5D6E-409C-BE32-E72D297353CC}">
                      <c16:uniqueId val="{00000006-6C64-471C-8F81-661FDB8A1ABC}"/>
                    </c:ext>
                  </c:extLst>
                </c:dPt>
                <c:dPt>
                  <c:idx val="5"/>
                  <c:invertIfNegative val="0"/>
                  <c:bubble3D val="0"/>
                  <c:extLst>
                    <c:ext xmlns:c16="http://schemas.microsoft.com/office/drawing/2014/chart" uri="{C3380CC4-5D6E-409C-BE32-E72D297353CC}">
                      <c16:uniqueId val="{00000007-6C64-471C-8F81-661FDB8A1ABC}"/>
                    </c:ext>
                  </c:extLst>
                </c:dPt>
                <c:dPt>
                  <c:idx val="6"/>
                  <c:invertIfNegative val="0"/>
                  <c:bubble3D val="0"/>
                  <c:extLst>
                    <c:ext xmlns:c16="http://schemas.microsoft.com/office/drawing/2014/chart" uri="{C3380CC4-5D6E-409C-BE32-E72D297353CC}">
                      <c16:uniqueId val="{00000004-C0F4-4DB2-A308-D8DBC4180399}"/>
                    </c:ext>
                  </c:extLst>
                </c:dPt>
                <c:dPt>
                  <c:idx val="7"/>
                  <c:invertIfNegative val="0"/>
                  <c:bubble3D val="0"/>
                  <c:extLst>
                    <c:ext xmlns:c16="http://schemas.microsoft.com/office/drawing/2014/chart" uri="{C3380CC4-5D6E-409C-BE32-E72D297353CC}">
                      <c16:uniqueId val="{00000005-C0F4-4DB2-A308-D8DBC4180399}"/>
                    </c:ext>
                  </c:extLst>
                </c:dPt>
                <c:dPt>
                  <c:idx val="8"/>
                  <c:invertIfNegative val="0"/>
                  <c:bubble3D val="0"/>
                  <c:extLst>
                    <c:ext xmlns:c16="http://schemas.microsoft.com/office/drawing/2014/chart" uri="{C3380CC4-5D6E-409C-BE32-E72D297353CC}">
                      <c16:uniqueId val="{00000000-6C64-471C-8F81-661FDB8A1ABC}"/>
                    </c:ext>
                  </c:extLst>
                </c:dPt>
                <c:dPt>
                  <c:idx val="9"/>
                  <c:invertIfNegative val="0"/>
                  <c:bubble3D val="0"/>
                  <c:extLst>
                    <c:ext xmlns:c16="http://schemas.microsoft.com/office/drawing/2014/chart" uri="{C3380CC4-5D6E-409C-BE32-E72D297353CC}">
                      <c16:uniqueId val="{00000002-6C64-471C-8F81-661FDB8A1ABC}"/>
                    </c:ext>
                  </c:extLst>
                </c:dPt>
                <c:dPt>
                  <c:idx val="10"/>
                  <c:invertIfNegative val="0"/>
                  <c:bubble3D val="0"/>
                  <c:extLst>
                    <c:ext xmlns:c16="http://schemas.microsoft.com/office/drawing/2014/chart" uri="{C3380CC4-5D6E-409C-BE32-E72D297353CC}">
                      <c16:uniqueId val="{00000006-C0F4-4DB2-A308-D8DBC4180399}"/>
                    </c:ext>
                  </c:extLst>
                </c:dPt>
                <c:dPt>
                  <c:idx val="23"/>
                  <c:invertIfNegative val="0"/>
                  <c:bubble3D val="0"/>
                  <c:extLst>
                    <c:ext xmlns:c16="http://schemas.microsoft.com/office/drawing/2014/chart" uri="{C3380CC4-5D6E-409C-BE32-E72D297353CC}">
                      <c16:uniqueId val="{00000000-AC74-493F-90D3-7BC3CBDAB987}"/>
                    </c:ext>
                  </c:extLst>
                </c:dPt>
                <c:dPt>
                  <c:idx val="25"/>
                  <c:invertIfNegative val="0"/>
                  <c:bubble3D val="0"/>
                  <c:extLst>
                    <c:ext xmlns:c16="http://schemas.microsoft.com/office/drawing/2014/chart" uri="{C3380CC4-5D6E-409C-BE32-E72D297353CC}">
                      <c16:uniqueId val="{00000001-AC74-493F-90D3-7BC3CBDAB987}"/>
                    </c:ext>
                  </c:extLst>
                </c:dPt>
                <c:dPt>
                  <c:idx val="26"/>
                  <c:invertIfNegative val="0"/>
                  <c:bubble3D val="0"/>
                  <c:extLst>
                    <c:ext xmlns:c16="http://schemas.microsoft.com/office/drawing/2014/chart" uri="{C3380CC4-5D6E-409C-BE32-E72D297353CC}">
                      <c16:uniqueId val="{00000003-AC74-493F-90D3-7BC3CBDAB987}"/>
                    </c:ext>
                  </c:extLst>
                </c:dPt>
                <c:dLbls>
                  <c:spPr>
                    <a:noFill/>
                    <a:ln>
                      <a:noFill/>
                    </a:ln>
                    <a:effectLst/>
                  </c:spPr>
                  <c:txPr>
                    <a:bodyPr wrap="square" lIns="38100" tIns="19050" rIns="38100" bIns="19050" anchor="ctr">
                      <a:spAutoFit/>
                    </a:bodyPr>
                    <a:lstStyle/>
                    <a:p>
                      <a:pPr>
                        <a:defRPr b="1"/>
                      </a:pPr>
                      <a:endParaRPr lang="en-US"/>
                    </a:p>
                  </c:txPr>
                  <c:dLblPos val="ct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Sheet1!$A$2:$A$11</c15:sqref>
                        </c15:formulaRef>
                      </c:ext>
                    </c:extLst>
                    <c:strCache>
                      <c:ptCount val="10"/>
                      <c:pt idx="0">
                        <c:v>08</c:v>
                      </c:pt>
                      <c:pt idx="1">
                        <c:v>09</c:v>
                      </c:pt>
                      <c:pt idx="2">
                        <c:v>10</c:v>
                      </c:pt>
                      <c:pt idx="3">
                        <c:v>11</c:v>
                      </c:pt>
                      <c:pt idx="4">
                        <c:v>12</c:v>
                      </c:pt>
                      <c:pt idx="5">
                        <c:v>13</c:v>
                      </c:pt>
                      <c:pt idx="6">
                        <c:v>14</c:v>
                      </c:pt>
                      <c:pt idx="7">
                        <c:v>15</c:v>
                      </c:pt>
                      <c:pt idx="8">
                        <c:v>16</c:v>
                      </c:pt>
                      <c:pt idx="9">
                        <c:v>17</c:v>
                      </c:pt>
                    </c:strCache>
                  </c:strRef>
                </c:cat>
                <c:val>
                  <c:numRef>
                    <c:extLst>
                      <c:ext uri="{02D57815-91ED-43cb-92C2-25804820EDAC}">
                        <c15:formulaRef>
                          <c15:sqref>Sheet1!$B$2:$B$11</c15:sqref>
                        </c15:formulaRef>
                      </c:ext>
                    </c:extLst>
                    <c:numCache>
                      <c:formatCode>"$"#,##0.0</c:formatCode>
                      <c:ptCount val="10"/>
                      <c:pt idx="0">
                        <c:v>27.8</c:v>
                      </c:pt>
                      <c:pt idx="1">
                        <c:v>14.1</c:v>
                      </c:pt>
                      <c:pt idx="2">
                        <c:v>25.8</c:v>
                      </c:pt>
                      <c:pt idx="3">
                        <c:v>28.4</c:v>
                      </c:pt>
                      <c:pt idx="4">
                        <c:v>25.4</c:v>
                      </c:pt>
                      <c:pt idx="5">
                        <c:v>27.1</c:v>
                      </c:pt>
                      <c:pt idx="6">
                        <c:v>30.2</c:v>
                      </c:pt>
                      <c:pt idx="7">
                        <c:v>31.6</c:v>
                      </c:pt>
                      <c:pt idx="8">
                        <c:v>26.6</c:v>
                      </c:pt>
                      <c:pt idx="9">
                        <c:v>27.1</c:v>
                      </c:pt>
                    </c:numCache>
                  </c:numRef>
                </c:val>
                <c:extLst>
                  <c:ext xmlns:c16="http://schemas.microsoft.com/office/drawing/2014/chart" uri="{C3380CC4-5D6E-409C-BE32-E72D297353CC}">
                    <c16:uniqueId val="{00000004-AC74-493F-90D3-7BC3CBDAB987}"/>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underwriting gains/losses (q2)</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b="1"/>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Sheet1!$A$2:$A$11</c15:sqref>
                        </c15:formulaRef>
                      </c:ext>
                    </c:extLst>
                    <c:strCache>
                      <c:ptCount val="10"/>
                      <c:pt idx="0">
                        <c:v>08</c:v>
                      </c:pt>
                      <c:pt idx="1">
                        <c:v>09</c:v>
                      </c:pt>
                      <c:pt idx="2">
                        <c:v>10</c:v>
                      </c:pt>
                      <c:pt idx="3">
                        <c:v>11</c:v>
                      </c:pt>
                      <c:pt idx="4">
                        <c:v>12</c:v>
                      </c:pt>
                      <c:pt idx="5">
                        <c:v>13</c:v>
                      </c:pt>
                      <c:pt idx="6">
                        <c:v>14</c:v>
                      </c:pt>
                      <c:pt idx="7">
                        <c:v>15</c:v>
                      </c:pt>
                      <c:pt idx="8">
                        <c:v>16</c:v>
                      </c:pt>
                      <c:pt idx="9">
                        <c:v>17</c:v>
                      </c:pt>
                    </c:strCache>
                  </c:strRef>
                </c:cat>
                <c:val>
                  <c:numRef>
                    <c:extLst xmlns:c15="http://schemas.microsoft.com/office/drawing/2012/chart">
                      <c:ext xmlns:c15="http://schemas.microsoft.com/office/drawing/2012/chart" uri="{02D57815-91ED-43cb-92C2-25804820EDAC}">
                        <c15:formulaRef>
                          <c15:sqref>Sheet1!$C$2:$C$11</c15:sqref>
                        </c15:formulaRef>
                      </c:ext>
                    </c:extLst>
                    <c:numCache>
                      <c:formatCode>"$"#,##0.0</c:formatCode>
                      <c:ptCount val="10"/>
                      <c:pt idx="0">
                        <c:v>-6.3</c:v>
                      </c:pt>
                      <c:pt idx="1">
                        <c:v>-2.5</c:v>
                      </c:pt>
                      <c:pt idx="2">
                        <c:v>-5.7</c:v>
                      </c:pt>
                      <c:pt idx="3">
                        <c:v>-26.1</c:v>
                      </c:pt>
                      <c:pt idx="4">
                        <c:v>-7.5</c:v>
                      </c:pt>
                      <c:pt idx="5">
                        <c:v>2.4</c:v>
                      </c:pt>
                      <c:pt idx="6">
                        <c:v>0.3</c:v>
                      </c:pt>
                      <c:pt idx="7">
                        <c:v>3.5</c:v>
                      </c:pt>
                      <c:pt idx="8">
                        <c:v>-1.5</c:v>
                      </c:pt>
                      <c:pt idx="9">
                        <c:v>-4.5</c:v>
                      </c:pt>
                    </c:numCache>
                  </c:numRef>
                </c:val>
                <c:extLst xmlns:c15="http://schemas.microsoft.com/office/drawing/2012/chart">
                  <c:ext xmlns:c16="http://schemas.microsoft.com/office/drawing/2014/chart" uri="{C3380CC4-5D6E-409C-BE32-E72D297353CC}">
                    <c16:uniqueId val="{00000000-E921-4C7B-8141-4F9BA410D64F}"/>
                  </c:ext>
                </c:extLst>
              </c15:ser>
            </c15:filteredBarSeries>
          </c:ext>
        </c:extLst>
      </c:barChart>
      <c:catAx>
        <c:axId val="1306718992"/>
        <c:scaling>
          <c:orientation val="minMax"/>
        </c:scaling>
        <c:delete val="0"/>
        <c:axPos val="b"/>
        <c:numFmt formatCode="General" sourceLinked="0"/>
        <c:majorTickMark val="out"/>
        <c:minorTickMark val="none"/>
        <c:tickLblPos val="low"/>
        <c:crossAx val="1304183856"/>
        <c:crosses val="autoZero"/>
        <c:auto val="1"/>
        <c:lblAlgn val="ctr"/>
        <c:lblOffset val="100"/>
        <c:noMultiLvlLbl val="0"/>
      </c:catAx>
      <c:valAx>
        <c:axId val="1304183856"/>
        <c:scaling>
          <c:orientation val="minMax"/>
          <c:max val="70"/>
          <c:min val="-40"/>
        </c:scaling>
        <c:delete val="0"/>
        <c:axPos val="l"/>
        <c:numFmt formatCode="&quot;$&quot;#,##0" sourceLinked="0"/>
        <c:majorTickMark val="out"/>
        <c:minorTickMark val="none"/>
        <c:tickLblPos val="nextTo"/>
        <c:txPr>
          <a:bodyPr/>
          <a:lstStyle/>
          <a:p>
            <a:pPr>
              <a:defRPr sz="1200"/>
            </a:pPr>
            <a:endParaRPr lang="en-US"/>
          </a:p>
        </c:txPr>
        <c:crossAx val="1306718992"/>
        <c:crosses val="autoZero"/>
        <c:crossBetween val="between"/>
        <c:majorUnit val="10"/>
        <c:minorUnit val="0.01"/>
      </c:valAx>
    </c:plotArea>
    <c:legend>
      <c:legendPos val="t"/>
      <c:overlay val="0"/>
      <c:txPr>
        <a:bodyPr/>
        <a:lstStyle/>
        <a:p>
          <a:pPr>
            <a:defRPr sz="1400" baseline="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78464450104"/>
          <c:y val="2.76936225218074E-2"/>
          <c:w val="0.88660798149489495"/>
          <c:h val="0.841660885323816"/>
        </c:manualLayout>
      </c:layout>
      <c:barChart>
        <c:barDir val="col"/>
        <c:grouping val="stacked"/>
        <c:varyColors val="0"/>
        <c:ser>
          <c:idx val="2"/>
          <c:order val="2"/>
          <c:tx>
            <c:strRef>
              <c:f>Sheet1!$D$1</c:f>
              <c:strCache>
                <c:ptCount val="1"/>
                <c:pt idx="0">
                  <c:v>Net investment income</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08</c:v>
                </c:pt>
                <c:pt idx="1">
                  <c:v>09</c:v>
                </c:pt>
                <c:pt idx="2">
                  <c:v>10</c:v>
                </c:pt>
                <c:pt idx="3">
                  <c:v>11</c:v>
                </c:pt>
                <c:pt idx="4">
                  <c:v>12</c:v>
                </c:pt>
                <c:pt idx="5">
                  <c:v>13</c:v>
                </c:pt>
                <c:pt idx="6">
                  <c:v>14</c:v>
                </c:pt>
                <c:pt idx="7">
                  <c:v>15</c:v>
                </c:pt>
                <c:pt idx="8">
                  <c:v>16</c:v>
                </c:pt>
                <c:pt idx="9">
                  <c:v>17</c:v>
                </c:pt>
              </c:strCache>
            </c:strRef>
          </c:cat>
          <c:val>
            <c:numRef>
              <c:f>Sheet1!$D$2:$D$11</c:f>
              <c:numCache>
                <c:formatCode>"$"#,##0.0</c:formatCode>
                <c:ptCount val="10"/>
                <c:pt idx="0">
                  <c:v>39</c:v>
                </c:pt>
                <c:pt idx="1">
                  <c:v>36.5</c:v>
                </c:pt>
                <c:pt idx="2">
                  <c:v>35.200000000000003</c:v>
                </c:pt>
                <c:pt idx="3">
                  <c:v>36.9</c:v>
                </c:pt>
                <c:pt idx="4">
                  <c:v>36.1</c:v>
                </c:pt>
                <c:pt idx="5">
                  <c:v>35.700000000000003</c:v>
                </c:pt>
                <c:pt idx="6">
                  <c:v>35.5</c:v>
                </c:pt>
                <c:pt idx="7">
                  <c:v>35.799999999999997</c:v>
                </c:pt>
                <c:pt idx="8">
                  <c:v>34</c:v>
                </c:pt>
                <c:pt idx="9">
                  <c:v>37</c:v>
                </c:pt>
              </c:numCache>
            </c:numRef>
          </c:val>
          <c:extLst>
            <c:ext xmlns:c16="http://schemas.microsoft.com/office/drawing/2014/chart" uri="{C3380CC4-5D6E-409C-BE32-E72D297353CC}">
              <c16:uniqueId val="{0000000E-3EED-489D-958E-AE27813CB92B}"/>
            </c:ext>
          </c:extLst>
        </c:ser>
        <c:ser>
          <c:idx val="3"/>
          <c:order val="3"/>
          <c:tx>
            <c:strRef>
              <c:f>Sheet1!$E$1</c:f>
              <c:strCache>
                <c:ptCount val="1"/>
                <c:pt idx="0">
                  <c:v>Realized capital gains/losses</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08</c:v>
                </c:pt>
                <c:pt idx="1">
                  <c:v>09</c:v>
                </c:pt>
                <c:pt idx="2">
                  <c:v>10</c:v>
                </c:pt>
                <c:pt idx="3">
                  <c:v>11</c:v>
                </c:pt>
                <c:pt idx="4">
                  <c:v>12</c:v>
                </c:pt>
                <c:pt idx="5">
                  <c:v>13</c:v>
                </c:pt>
                <c:pt idx="6">
                  <c:v>14</c:v>
                </c:pt>
                <c:pt idx="7">
                  <c:v>15</c:v>
                </c:pt>
                <c:pt idx="8">
                  <c:v>16</c:v>
                </c:pt>
                <c:pt idx="9">
                  <c:v>17</c:v>
                </c:pt>
              </c:strCache>
            </c:strRef>
          </c:cat>
          <c:val>
            <c:numRef>
              <c:f>Sheet1!$E$2:$E$11</c:f>
              <c:numCache>
                <c:formatCode>"$"#,##0.0</c:formatCode>
                <c:ptCount val="10"/>
                <c:pt idx="0">
                  <c:v>9.1999999999999993</c:v>
                </c:pt>
                <c:pt idx="1">
                  <c:v>-9.5</c:v>
                </c:pt>
                <c:pt idx="2">
                  <c:v>6.5</c:v>
                </c:pt>
                <c:pt idx="3">
                  <c:v>5.6</c:v>
                </c:pt>
                <c:pt idx="4">
                  <c:v>5.3</c:v>
                </c:pt>
                <c:pt idx="5">
                  <c:v>12.9</c:v>
                </c:pt>
                <c:pt idx="6">
                  <c:v>9.1999999999999993</c:v>
                </c:pt>
                <c:pt idx="7">
                  <c:v>9.1</c:v>
                </c:pt>
                <c:pt idx="8">
                  <c:v>6.5</c:v>
                </c:pt>
                <c:pt idx="9">
                  <c:v>13.9</c:v>
                </c:pt>
              </c:numCache>
            </c:numRef>
          </c:val>
          <c:extLst>
            <c:ext xmlns:c16="http://schemas.microsoft.com/office/drawing/2014/chart" uri="{C3380CC4-5D6E-409C-BE32-E72D297353CC}">
              <c16:uniqueId val="{0000000F-3EED-489D-958E-AE27813CB92B}"/>
            </c:ext>
          </c:extLst>
        </c:ser>
        <c:dLbls>
          <c:dLblPos val="ctr"/>
          <c:showLegendKey val="0"/>
          <c:showVal val="1"/>
          <c:showCatName val="0"/>
          <c:showSerName val="0"/>
          <c:showPercent val="0"/>
          <c:showBubbleSize val="0"/>
        </c:dLbls>
        <c:gapWidth val="50"/>
        <c:overlap val="100"/>
        <c:axId val="12238704"/>
        <c:axId val="1223344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Net investment income q2</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3-6C64-471C-8F81-661FDB8A1ABC}"/>
                    </c:ext>
                  </c:extLst>
                </c:dPt>
                <c:dPt>
                  <c:idx val="1"/>
                  <c:invertIfNegative val="0"/>
                  <c:bubble3D val="0"/>
                  <c:extLst>
                    <c:ext xmlns:c16="http://schemas.microsoft.com/office/drawing/2014/chart" uri="{C3380CC4-5D6E-409C-BE32-E72D297353CC}">
                      <c16:uniqueId val="{00000004-6C64-471C-8F81-661FDB8A1ABC}"/>
                    </c:ext>
                  </c:extLst>
                </c:dPt>
                <c:dPt>
                  <c:idx val="2"/>
                  <c:invertIfNegative val="0"/>
                  <c:bubble3D val="0"/>
                  <c:extLst>
                    <c:ext xmlns:c16="http://schemas.microsoft.com/office/drawing/2014/chart" uri="{C3380CC4-5D6E-409C-BE32-E72D297353CC}">
                      <c16:uniqueId val="{00000001-6C64-471C-8F81-661FDB8A1ABC}"/>
                    </c:ext>
                  </c:extLst>
                </c:dPt>
                <c:dPt>
                  <c:idx val="3"/>
                  <c:invertIfNegative val="0"/>
                  <c:bubble3D val="0"/>
                  <c:extLst>
                    <c:ext xmlns:c16="http://schemas.microsoft.com/office/drawing/2014/chart" uri="{C3380CC4-5D6E-409C-BE32-E72D297353CC}">
                      <c16:uniqueId val="{00000005-6C64-471C-8F81-661FDB8A1ABC}"/>
                    </c:ext>
                  </c:extLst>
                </c:dPt>
                <c:dPt>
                  <c:idx val="4"/>
                  <c:invertIfNegative val="0"/>
                  <c:bubble3D val="0"/>
                  <c:extLst>
                    <c:ext xmlns:c16="http://schemas.microsoft.com/office/drawing/2014/chart" uri="{C3380CC4-5D6E-409C-BE32-E72D297353CC}">
                      <c16:uniqueId val="{00000006-6C64-471C-8F81-661FDB8A1ABC}"/>
                    </c:ext>
                  </c:extLst>
                </c:dPt>
                <c:dPt>
                  <c:idx val="5"/>
                  <c:invertIfNegative val="0"/>
                  <c:bubble3D val="0"/>
                  <c:extLst>
                    <c:ext xmlns:c16="http://schemas.microsoft.com/office/drawing/2014/chart" uri="{C3380CC4-5D6E-409C-BE32-E72D297353CC}">
                      <c16:uniqueId val="{00000007-6C64-471C-8F81-661FDB8A1ABC}"/>
                    </c:ext>
                  </c:extLst>
                </c:dPt>
                <c:dPt>
                  <c:idx val="6"/>
                  <c:invertIfNegative val="0"/>
                  <c:bubble3D val="0"/>
                  <c:extLst>
                    <c:ext xmlns:c16="http://schemas.microsoft.com/office/drawing/2014/chart" uri="{C3380CC4-5D6E-409C-BE32-E72D297353CC}">
                      <c16:uniqueId val="{00000004-C0F4-4DB2-A308-D8DBC4180399}"/>
                    </c:ext>
                  </c:extLst>
                </c:dPt>
                <c:dPt>
                  <c:idx val="7"/>
                  <c:invertIfNegative val="0"/>
                  <c:bubble3D val="0"/>
                  <c:extLst>
                    <c:ext xmlns:c16="http://schemas.microsoft.com/office/drawing/2014/chart" uri="{C3380CC4-5D6E-409C-BE32-E72D297353CC}">
                      <c16:uniqueId val="{00000005-C0F4-4DB2-A308-D8DBC4180399}"/>
                    </c:ext>
                  </c:extLst>
                </c:dPt>
                <c:dPt>
                  <c:idx val="8"/>
                  <c:invertIfNegative val="0"/>
                  <c:bubble3D val="0"/>
                  <c:extLst>
                    <c:ext xmlns:c16="http://schemas.microsoft.com/office/drawing/2014/chart" uri="{C3380CC4-5D6E-409C-BE32-E72D297353CC}">
                      <c16:uniqueId val="{00000000-6C64-471C-8F81-661FDB8A1ABC}"/>
                    </c:ext>
                  </c:extLst>
                </c:dPt>
                <c:dPt>
                  <c:idx val="9"/>
                  <c:invertIfNegative val="0"/>
                  <c:bubble3D val="0"/>
                  <c:extLst>
                    <c:ext xmlns:c16="http://schemas.microsoft.com/office/drawing/2014/chart" uri="{C3380CC4-5D6E-409C-BE32-E72D297353CC}">
                      <c16:uniqueId val="{00000002-6C64-471C-8F81-661FDB8A1ABC}"/>
                    </c:ext>
                  </c:extLst>
                </c:dPt>
                <c:dPt>
                  <c:idx val="10"/>
                  <c:invertIfNegative val="0"/>
                  <c:bubble3D val="0"/>
                  <c:extLst>
                    <c:ext xmlns:c16="http://schemas.microsoft.com/office/drawing/2014/chart" uri="{C3380CC4-5D6E-409C-BE32-E72D297353CC}">
                      <c16:uniqueId val="{00000006-C0F4-4DB2-A308-D8DBC4180399}"/>
                    </c:ext>
                  </c:extLst>
                </c:dPt>
                <c:dPt>
                  <c:idx val="23"/>
                  <c:invertIfNegative val="0"/>
                  <c:bubble3D val="0"/>
                  <c:extLst>
                    <c:ext xmlns:c16="http://schemas.microsoft.com/office/drawing/2014/chart" uri="{C3380CC4-5D6E-409C-BE32-E72D297353CC}">
                      <c16:uniqueId val="{00000000-AC74-493F-90D3-7BC3CBDAB987}"/>
                    </c:ext>
                  </c:extLst>
                </c:dPt>
                <c:dPt>
                  <c:idx val="25"/>
                  <c:invertIfNegative val="0"/>
                  <c:bubble3D val="0"/>
                  <c:extLst>
                    <c:ext xmlns:c16="http://schemas.microsoft.com/office/drawing/2014/chart" uri="{C3380CC4-5D6E-409C-BE32-E72D297353CC}">
                      <c16:uniqueId val="{00000001-AC74-493F-90D3-7BC3CBDAB987}"/>
                    </c:ext>
                  </c:extLst>
                </c:dPt>
                <c:dPt>
                  <c:idx val="26"/>
                  <c:invertIfNegative val="0"/>
                  <c:bubble3D val="0"/>
                  <c:extLst>
                    <c:ext xmlns:c16="http://schemas.microsoft.com/office/drawing/2014/chart" uri="{C3380CC4-5D6E-409C-BE32-E72D297353CC}">
                      <c16:uniqueId val="{00000003-AC74-493F-90D3-7BC3CBDAB987}"/>
                    </c:ext>
                  </c:extLst>
                </c:dPt>
                <c:dLbls>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Sheet1!$A$2:$A$11</c15:sqref>
                        </c15:formulaRef>
                      </c:ext>
                    </c:extLst>
                    <c:strCache>
                      <c:ptCount val="10"/>
                      <c:pt idx="0">
                        <c:v>08</c:v>
                      </c:pt>
                      <c:pt idx="1">
                        <c:v>09</c:v>
                      </c:pt>
                      <c:pt idx="2">
                        <c:v>10</c:v>
                      </c:pt>
                      <c:pt idx="3">
                        <c:v>11</c:v>
                      </c:pt>
                      <c:pt idx="4">
                        <c:v>12</c:v>
                      </c:pt>
                      <c:pt idx="5">
                        <c:v>13</c:v>
                      </c:pt>
                      <c:pt idx="6">
                        <c:v>14</c:v>
                      </c:pt>
                      <c:pt idx="7">
                        <c:v>15</c:v>
                      </c:pt>
                      <c:pt idx="8">
                        <c:v>16</c:v>
                      </c:pt>
                      <c:pt idx="9">
                        <c:v>17</c:v>
                      </c:pt>
                    </c:strCache>
                  </c:strRef>
                </c:cat>
                <c:val>
                  <c:numRef>
                    <c:extLst>
                      <c:ext uri="{02D57815-91ED-43cb-92C2-25804820EDAC}">
                        <c15:formulaRef>
                          <c15:sqref>Sheet1!$B$2:$B$11</c15:sqref>
                        </c15:formulaRef>
                      </c:ext>
                    </c:extLst>
                    <c:numCache>
                      <c:formatCode>"$"#,##0.0</c:formatCode>
                      <c:ptCount val="10"/>
                      <c:pt idx="0">
                        <c:v>29</c:v>
                      </c:pt>
                      <c:pt idx="1">
                        <c:v>26.9</c:v>
                      </c:pt>
                      <c:pt idx="2">
                        <c:v>23.6</c:v>
                      </c:pt>
                      <c:pt idx="3">
                        <c:v>24.8</c:v>
                      </c:pt>
                      <c:pt idx="4">
                        <c:v>23.7</c:v>
                      </c:pt>
                      <c:pt idx="5">
                        <c:v>23.2</c:v>
                      </c:pt>
                      <c:pt idx="6">
                        <c:v>23</c:v>
                      </c:pt>
                      <c:pt idx="7">
                        <c:v>23.4</c:v>
                      </c:pt>
                      <c:pt idx="8">
                        <c:v>22.2</c:v>
                      </c:pt>
                      <c:pt idx="9">
                        <c:v>23.5</c:v>
                      </c:pt>
                    </c:numCache>
                  </c:numRef>
                </c:val>
                <c:extLst>
                  <c:ext xmlns:c16="http://schemas.microsoft.com/office/drawing/2014/chart" uri="{C3380CC4-5D6E-409C-BE32-E72D297353CC}">
                    <c16:uniqueId val="{00000004-AC74-493F-90D3-7BC3CBDAB987}"/>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Realized capital gains/losses q2</c:v>
                      </c:pt>
                    </c:strCache>
                  </c:strRef>
                </c:tx>
                <c:spPr>
                  <a:solidFill>
                    <a:schemeClr val="accent3"/>
                  </a:solidFill>
                </c:spPr>
                <c:invertIfNegative val="0"/>
                <c:dLbls>
                  <c:dLbl>
                    <c:idx val="1"/>
                    <c:layout>
                      <c:manualLayout>
                        <c:x val="-2.7200477073514499E-17"/>
                        <c:y val="5.7641622516362004E-3"/>
                      </c:manualLayout>
                    </c:layout>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E-B897-41A0-9C70-251F72B28E40}"/>
                      </c:ext>
                    </c:extLst>
                  </c:dLbl>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Sheet1!$A$2:$A$11</c15:sqref>
                        </c15:formulaRef>
                      </c:ext>
                    </c:extLst>
                    <c:strCache>
                      <c:ptCount val="10"/>
                      <c:pt idx="0">
                        <c:v>08</c:v>
                      </c:pt>
                      <c:pt idx="1">
                        <c:v>09</c:v>
                      </c:pt>
                      <c:pt idx="2">
                        <c:v>10</c:v>
                      </c:pt>
                      <c:pt idx="3">
                        <c:v>11</c:v>
                      </c:pt>
                      <c:pt idx="4">
                        <c:v>12</c:v>
                      </c:pt>
                      <c:pt idx="5">
                        <c:v>13</c:v>
                      </c:pt>
                      <c:pt idx="6">
                        <c:v>14</c:v>
                      </c:pt>
                      <c:pt idx="7">
                        <c:v>15</c:v>
                      </c:pt>
                      <c:pt idx="8">
                        <c:v>16</c:v>
                      </c:pt>
                      <c:pt idx="9">
                        <c:v>17</c:v>
                      </c:pt>
                    </c:strCache>
                  </c:strRef>
                </c:cat>
                <c:val>
                  <c:numRef>
                    <c:extLst xmlns:c15="http://schemas.microsoft.com/office/drawing/2012/chart">
                      <c:ext xmlns:c15="http://schemas.microsoft.com/office/drawing/2012/chart" uri="{02D57815-91ED-43cb-92C2-25804820EDAC}">
                        <c15:formulaRef>
                          <c15:sqref>Sheet1!$C$2:$C$11</c15:sqref>
                        </c15:formulaRef>
                      </c:ext>
                    </c:extLst>
                    <c:numCache>
                      <c:formatCode>"$"#,##0.0</c:formatCode>
                      <c:ptCount val="10"/>
                      <c:pt idx="0">
                        <c:v>-1.2</c:v>
                      </c:pt>
                      <c:pt idx="1">
                        <c:v>-12.8</c:v>
                      </c:pt>
                      <c:pt idx="2">
                        <c:v>2.2000000000000002</c:v>
                      </c:pt>
                      <c:pt idx="3">
                        <c:v>3.9</c:v>
                      </c:pt>
                      <c:pt idx="4">
                        <c:v>1.7</c:v>
                      </c:pt>
                      <c:pt idx="5">
                        <c:v>3.9</c:v>
                      </c:pt>
                      <c:pt idx="6">
                        <c:v>7.2</c:v>
                      </c:pt>
                      <c:pt idx="7">
                        <c:v>8.1999999999999993</c:v>
                      </c:pt>
                      <c:pt idx="8">
                        <c:v>4.4000000000000004</c:v>
                      </c:pt>
                      <c:pt idx="9">
                        <c:v>3.6</c:v>
                      </c:pt>
                    </c:numCache>
                  </c:numRef>
                </c:val>
                <c:extLst xmlns:c15="http://schemas.microsoft.com/office/drawing/2012/chart">
                  <c:ext xmlns:c16="http://schemas.microsoft.com/office/drawing/2014/chart" uri="{C3380CC4-5D6E-409C-BE32-E72D297353CC}">
                    <c16:uniqueId val="{00000000-E921-4C7B-8141-4F9BA410D64F}"/>
                  </c:ext>
                </c:extLst>
              </c15:ser>
            </c15:filteredBarSeries>
          </c:ext>
        </c:extLst>
      </c:barChart>
      <c:catAx>
        <c:axId val="12238704"/>
        <c:scaling>
          <c:orientation val="minMax"/>
        </c:scaling>
        <c:delete val="0"/>
        <c:axPos val="b"/>
        <c:numFmt formatCode="General" sourceLinked="0"/>
        <c:majorTickMark val="out"/>
        <c:minorTickMark val="none"/>
        <c:tickLblPos val="low"/>
        <c:txPr>
          <a:bodyPr/>
          <a:lstStyle/>
          <a:p>
            <a:pPr>
              <a:defRPr sz="1200"/>
            </a:pPr>
            <a:endParaRPr lang="en-US"/>
          </a:p>
        </c:txPr>
        <c:crossAx val="12233440"/>
        <c:crosses val="autoZero"/>
        <c:auto val="1"/>
        <c:lblAlgn val="ctr"/>
        <c:lblOffset val="100"/>
        <c:noMultiLvlLbl val="0"/>
      </c:catAx>
      <c:valAx>
        <c:axId val="12233440"/>
        <c:scaling>
          <c:orientation val="minMax"/>
          <c:max val="60"/>
          <c:min val="-10"/>
        </c:scaling>
        <c:delete val="0"/>
        <c:axPos val="l"/>
        <c:majorGridlines>
          <c:spPr>
            <a:ln>
              <a:noFill/>
            </a:ln>
          </c:spPr>
        </c:majorGridlines>
        <c:numFmt formatCode="&quot;$&quot;#,##0" sourceLinked="0"/>
        <c:majorTickMark val="out"/>
        <c:minorTickMark val="none"/>
        <c:tickLblPos val="nextTo"/>
        <c:txPr>
          <a:bodyPr/>
          <a:lstStyle/>
          <a:p>
            <a:pPr>
              <a:defRPr sz="1200"/>
            </a:pPr>
            <a:endParaRPr lang="en-US"/>
          </a:p>
        </c:txPr>
        <c:crossAx val="12238704"/>
        <c:crosses val="autoZero"/>
        <c:crossBetween val="between"/>
        <c:majorUnit val="10"/>
        <c:minorUnit val="0.01"/>
      </c:valAx>
    </c:plotArea>
    <c:legend>
      <c:legendPos val="t"/>
      <c:layout>
        <c:manualLayout>
          <c:xMode val="edge"/>
          <c:yMode val="edge"/>
          <c:x val="0.188176125610411"/>
          <c:y val="0"/>
          <c:w val="0.63175255677424025"/>
          <c:h val="6.7099318510634262E-2"/>
        </c:manualLayout>
      </c:layout>
      <c:overlay val="0"/>
      <c:txPr>
        <a:bodyPr/>
        <a:lstStyle/>
        <a:p>
          <a:pPr>
            <a:defRPr sz="1400" baseline="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813370469959"/>
          <c:y val="4.4510385756676603E-2"/>
          <c:w val="0.88745315633483102"/>
          <c:h val="0.81602373887240298"/>
        </c:manualLayout>
      </c:layout>
      <c:barChart>
        <c:barDir val="col"/>
        <c:grouping val="clustered"/>
        <c:varyColors val="0"/>
        <c:ser>
          <c:idx val="1"/>
          <c:order val="1"/>
          <c:tx>
            <c:strRef>
              <c:f>Sheet1!$C$1</c:f>
              <c:strCache>
                <c:ptCount val="1"/>
                <c:pt idx="0">
                  <c:v>Recession</c:v>
                </c:pt>
              </c:strCache>
            </c:strRef>
          </c:tx>
          <c:spPr>
            <a:solidFill>
              <a:schemeClr val="accent5">
                <a:lumMod val="60000"/>
                <a:lumOff val="40000"/>
              </a:schemeClr>
            </a:solidFill>
            <a:ln w="21821">
              <a:noFill/>
            </a:ln>
          </c:spPr>
          <c:invertIfNegative val="0"/>
          <c:cat>
            <c:strRef>
              <c:f>Sheet1!$A$2:$A$45</c:f>
              <c:strCache>
                <c:ptCount val="44"/>
                <c:pt idx="0">
                  <c:v>07:Q1</c:v>
                </c:pt>
                <c:pt idx="1">
                  <c:v>07:Q2</c:v>
                </c:pt>
                <c:pt idx="2">
                  <c:v>07:Q3</c:v>
                </c:pt>
                <c:pt idx="3">
                  <c:v>07:Q4</c:v>
                </c:pt>
                <c:pt idx="4">
                  <c:v>08:Q1</c:v>
                </c:pt>
                <c:pt idx="5">
                  <c:v>08:Q2</c:v>
                </c:pt>
                <c:pt idx="6">
                  <c:v>08:Q3</c:v>
                </c:pt>
                <c:pt idx="7">
                  <c:v>08:Q4</c:v>
                </c:pt>
                <c:pt idx="8">
                  <c:v>09:Q1</c:v>
                </c:pt>
                <c:pt idx="9">
                  <c:v>09:Q2</c:v>
                </c:pt>
                <c:pt idx="10">
                  <c:v>09:Q3</c:v>
                </c:pt>
                <c:pt idx="11">
                  <c:v>09:Q4</c:v>
                </c:pt>
                <c:pt idx="12">
                  <c:v>10:Q1</c:v>
                </c:pt>
                <c:pt idx="13">
                  <c:v>10:Q2</c:v>
                </c:pt>
                <c:pt idx="14">
                  <c:v>10:Q3</c:v>
                </c:pt>
                <c:pt idx="15">
                  <c:v>10:Q4</c:v>
                </c:pt>
                <c:pt idx="16">
                  <c:v>11:Q1</c:v>
                </c:pt>
                <c:pt idx="17">
                  <c:v>11:Q2</c:v>
                </c:pt>
                <c:pt idx="18">
                  <c:v>11:Q3</c:v>
                </c:pt>
                <c:pt idx="19">
                  <c:v>11:Q4</c:v>
                </c:pt>
                <c:pt idx="20">
                  <c:v>12:Q1</c:v>
                </c:pt>
                <c:pt idx="21">
                  <c:v>12:Q2</c:v>
                </c:pt>
                <c:pt idx="22">
                  <c:v>12:Q3</c:v>
                </c:pt>
                <c:pt idx="23">
                  <c:v>12:Q4</c:v>
                </c:pt>
                <c:pt idx="24">
                  <c:v>13:Q1</c:v>
                </c:pt>
                <c:pt idx="25">
                  <c:v>13:Q2</c:v>
                </c:pt>
                <c:pt idx="26">
                  <c:v>13:Q3</c:v>
                </c:pt>
                <c:pt idx="27">
                  <c:v>13:Q4</c:v>
                </c:pt>
                <c:pt idx="28">
                  <c:v>14:Q1</c:v>
                </c:pt>
                <c:pt idx="29">
                  <c:v>14:Q2</c:v>
                </c:pt>
                <c:pt idx="30">
                  <c:v>14:Q3</c:v>
                </c:pt>
                <c:pt idx="31">
                  <c:v>14:Q4</c:v>
                </c:pt>
                <c:pt idx="32">
                  <c:v>15:Q1</c:v>
                </c:pt>
                <c:pt idx="33">
                  <c:v>15:Q2</c:v>
                </c:pt>
                <c:pt idx="34">
                  <c:v>15:Q3</c:v>
                </c:pt>
                <c:pt idx="35">
                  <c:v>15:Q4</c:v>
                </c:pt>
                <c:pt idx="36">
                  <c:v>16:Q1</c:v>
                </c:pt>
                <c:pt idx="37">
                  <c:v>16:Q2</c:v>
                </c:pt>
                <c:pt idx="38">
                  <c:v>16:Q3</c:v>
                </c:pt>
                <c:pt idx="39">
                  <c:v>16:Q4</c:v>
                </c:pt>
                <c:pt idx="40">
                  <c:v>17:Q1</c:v>
                </c:pt>
                <c:pt idx="41">
                  <c:v>17:Q2</c:v>
                </c:pt>
                <c:pt idx="42">
                  <c:v>17:Q3</c:v>
                </c:pt>
                <c:pt idx="43">
                  <c:v>17:Q4</c:v>
                </c:pt>
              </c:strCache>
            </c:strRef>
          </c:cat>
          <c:val>
            <c:numRef>
              <c:f>Sheet1!$C$2:$C$45</c:f>
              <c:numCache>
                <c:formatCode>0</c:formatCode>
                <c:ptCount val="44"/>
                <c:pt idx="0">
                  <c:v>0</c:v>
                </c:pt>
                <c:pt idx="1">
                  <c:v>0</c:v>
                </c:pt>
                <c:pt idx="2">
                  <c:v>0</c:v>
                </c:pt>
                <c:pt idx="3">
                  <c:v>0</c:v>
                </c:pt>
                <c:pt idx="4">
                  <c:v>1</c:v>
                </c:pt>
                <c:pt idx="5">
                  <c:v>1</c:v>
                </c:pt>
                <c:pt idx="6">
                  <c:v>1</c:v>
                </c:pt>
                <c:pt idx="7">
                  <c:v>1</c:v>
                </c:pt>
                <c:pt idx="8">
                  <c:v>1</c:v>
                </c:pt>
                <c:pt idx="9">
                  <c:v>1</c:v>
                </c:pt>
                <c:pt idx="10">
                  <c:v>0</c:v>
                </c:pt>
                <c:pt idx="11">
                  <c:v>0</c:v>
                </c:pt>
                <c:pt idx="12">
                  <c:v>0</c:v>
                </c:pt>
                <c:pt idx="13">
                  <c:v>0</c:v>
                </c:pt>
                <c:pt idx="14">
                  <c:v>0</c:v>
                </c:pt>
                <c:pt idx="15" formatCode="General">
                  <c:v>0</c:v>
                </c:pt>
                <c:pt idx="16" formatCode="General">
                  <c:v>0</c:v>
                </c:pt>
                <c:pt idx="17" formatCode="General">
                  <c:v>0</c:v>
                </c:pt>
                <c:pt idx="18" formatCode="General">
                  <c:v>0</c:v>
                </c:pt>
                <c:pt idx="19" formatCode="General">
                  <c:v>0</c:v>
                </c:pt>
                <c:pt idx="20" formatCode="General">
                  <c:v>0</c:v>
                </c:pt>
                <c:pt idx="21" formatCode="General">
                  <c:v>0</c:v>
                </c:pt>
                <c:pt idx="22" formatCode="General">
                  <c:v>0</c:v>
                </c:pt>
                <c:pt idx="23" formatCode="General">
                  <c:v>0</c:v>
                </c:pt>
                <c:pt idx="24" formatCode="General">
                  <c:v>0</c:v>
                </c:pt>
                <c:pt idx="25" formatCode="General">
                  <c:v>0</c:v>
                </c:pt>
                <c:pt idx="26" formatCode="General">
                  <c:v>0</c:v>
                </c:pt>
                <c:pt idx="27" formatCode="General">
                  <c:v>0</c:v>
                </c:pt>
                <c:pt idx="28" formatCode="General">
                  <c:v>0</c:v>
                </c:pt>
                <c:pt idx="29" formatCode="General">
                  <c:v>0</c:v>
                </c:pt>
                <c:pt idx="30" formatCode="General">
                  <c:v>0</c:v>
                </c:pt>
                <c:pt idx="31" formatCode="General">
                  <c:v>0</c:v>
                </c:pt>
                <c:pt idx="32" formatCode="General">
                  <c:v>0</c:v>
                </c:pt>
                <c:pt idx="33" formatCode="General">
                  <c:v>0</c:v>
                </c:pt>
                <c:pt idx="34" formatCode="General">
                  <c:v>0</c:v>
                </c:pt>
                <c:pt idx="35" formatCode="General">
                  <c:v>0</c:v>
                </c:pt>
                <c:pt idx="36" formatCode="General">
                  <c:v>0</c:v>
                </c:pt>
                <c:pt idx="37" formatCode="General">
                  <c:v>0</c:v>
                </c:pt>
                <c:pt idx="38" formatCode="General">
                  <c:v>0</c:v>
                </c:pt>
                <c:pt idx="39" formatCode="General">
                  <c:v>0</c:v>
                </c:pt>
                <c:pt idx="40" formatCode="General">
                  <c:v>0</c:v>
                </c:pt>
                <c:pt idx="41" formatCode="General">
                  <c:v>0</c:v>
                </c:pt>
                <c:pt idx="42" formatCode="General">
                  <c:v>0</c:v>
                </c:pt>
                <c:pt idx="43" formatCode="General">
                  <c:v>0</c:v>
                </c:pt>
              </c:numCache>
            </c:numRef>
          </c:val>
          <c:extLst>
            <c:ext xmlns:c16="http://schemas.microsoft.com/office/drawing/2014/chart" uri="{C3380CC4-5D6E-409C-BE32-E72D297353CC}">
              <c16:uniqueId val="{00000000-2010-4C08-8081-C1915DCDAD52}"/>
            </c:ext>
          </c:extLst>
        </c:ser>
        <c:dLbls>
          <c:showLegendKey val="0"/>
          <c:showVal val="0"/>
          <c:showCatName val="0"/>
          <c:showSerName val="0"/>
          <c:showPercent val="0"/>
          <c:showBubbleSize val="0"/>
        </c:dLbls>
        <c:gapWidth val="0"/>
        <c:axId val="-285275600"/>
        <c:axId val="43896800"/>
      </c:barChart>
      <c:lineChart>
        <c:grouping val="standard"/>
        <c:varyColors val="0"/>
        <c:ser>
          <c:idx val="0"/>
          <c:order val="0"/>
          <c:tx>
            <c:strRef>
              <c:f>Sheet1!$B$1</c:f>
              <c:strCache>
                <c:ptCount val="1"/>
                <c:pt idx="0">
                  <c:v>Yield</c:v>
                </c:pt>
              </c:strCache>
            </c:strRef>
          </c:tx>
          <c:spPr>
            <a:ln w="32732">
              <a:solidFill>
                <a:schemeClr val="accent1"/>
              </a:solidFill>
              <a:prstDash val="solid"/>
            </a:ln>
          </c:spPr>
          <c:marker>
            <c:symbol val="none"/>
          </c:marker>
          <c:cat>
            <c:strRef>
              <c:f>Sheet1!$A$2:$A$45</c:f>
              <c:strCache>
                <c:ptCount val="44"/>
                <c:pt idx="0">
                  <c:v>07:Q1</c:v>
                </c:pt>
                <c:pt idx="1">
                  <c:v>07:Q2</c:v>
                </c:pt>
                <c:pt idx="2">
                  <c:v>07:Q3</c:v>
                </c:pt>
                <c:pt idx="3">
                  <c:v>07:Q4</c:v>
                </c:pt>
                <c:pt idx="4">
                  <c:v>08:Q1</c:v>
                </c:pt>
                <c:pt idx="5">
                  <c:v>08:Q2</c:v>
                </c:pt>
                <c:pt idx="6">
                  <c:v>08:Q3</c:v>
                </c:pt>
                <c:pt idx="7">
                  <c:v>08:Q4</c:v>
                </c:pt>
                <c:pt idx="8">
                  <c:v>09:Q1</c:v>
                </c:pt>
                <c:pt idx="9">
                  <c:v>09:Q2</c:v>
                </c:pt>
                <c:pt idx="10">
                  <c:v>09:Q3</c:v>
                </c:pt>
                <c:pt idx="11">
                  <c:v>09:Q4</c:v>
                </c:pt>
                <c:pt idx="12">
                  <c:v>10:Q1</c:v>
                </c:pt>
                <c:pt idx="13">
                  <c:v>10:Q2</c:v>
                </c:pt>
                <c:pt idx="14">
                  <c:v>10:Q3</c:v>
                </c:pt>
                <c:pt idx="15">
                  <c:v>10:Q4</c:v>
                </c:pt>
                <c:pt idx="16">
                  <c:v>11:Q1</c:v>
                </c:pt>
                <c:pt idx="17">
                  <c:v>11:Q2</c:v>
                </c:pt>
                <c:pt idx="18">
                  <c:v>11:Q3</c:v>
                </c:pt>
                <c:pt idx="19">
                  <c:v>11:Q4</c:v>
                </c:pt>
                <c:pt idx="20">
                  <c:v>12:Q1</c:v>
                </c:pt>
                <c:pt idx="21">
                  <c:v>12:Q2</c:v>
                </c:pt>
                <c:pt idx="22">
                  <c:v>12:Q3</c:v>
                </c:pt>
                <c:pt idx="23">
                  <c:v>12:Q4</c:v>
                </c:pt>
                <c:pt idx="24">
                  <c:v>13:Q1</c:v>
                </c:pt>
                <c:pt idx="25">
                  <c:v>13:Q2</c:v>
                </c:pt>
                <c:pt idx="26">
                  <c:v>13:Q3</c:v>
                </c:pt>
                <c:pt idx="27">
                  <c:v>13:Q4</c:v>
                </c:pt>
                <c:pt idx="28">
                  <c:v>14:Q1</c:v>
                </c:pt>
                <c:pt idx="29">
                  <c:v>14:Q2</c:v>
                </c:pt>
                <c:pt idx="30">
                  <c:v>14:Q3</c:v>
                </c:pt>
                <c:pt idx="31">
                  <c:v>14:Q4</c:v>
                </c:pt>
                <c:pt idx="32">
                  <c:v>15:Q1</c:v>
                </c:pt>
                <c:pt idx="33">
                  <c:v>15:Q2</c:v>
                </c:pt>
                <c:pt idx="34">
                  <c:v>15:Q3</c:v>
                </c:pt>
                <c:pt idx="35">
                  <c:v>15:Q4</c:v>
                </c:pt>
                <c:pt idx="36">
                  <c:v>16:Q1</c:v>
                </c:pt>
                <c:pt idx="37">
                  <c:v>16:Q2</c:v>
                </c:pt>
                <c:pt idx="38">
                  <c:v>16:Q3</c:v>
                </c:pt>
                <c:pt idx="39">
                  <c:v>16:Q4</c:v>
                </c:pt>
                <c:pt idx="40">
                  <c:v>17:Q1</c:v>
                </c:pt>
                <c:pt idx="41">
                  <c:v>17:Q2</c:v>
                </c:pt>
                <c:pt idx="42">
                  <c:v>17:Q3</c:v>
                </c:pt>
                <c:pt idx="43">
                  <c:v>17:Q4</c:v>
                </c:pt>
              </c:strCache>
            </c:strRef>
          </c:cat>
          <c:val>
            <c:numRef>
              <c:f>Sheet1!$B$2:$B$45</c:f>
              <c:numCache>
                <c:formatCode>0.00%</c:formatCode>
                <c:ptCount val="44"/>
                <c:pt idx="0">
                  <c:v>5.3600000000000002E-2</c:v>
                </c:pt>
                <c:pt idx="1">
                  <c:v>5.5800000000000002E-2</c:v>
                </c:pt>
                <c:pt idx="2">
                  <c:v>5.7500000000000002E-2</c:v>
                </c:pt>
                <c:pt idx="3">
                  <c:v>5.5300000000000002E-2</c:v>
                </c:pt>
                <c:pt idx="4">
                  <c:v>5.4600000000000003E-2</c:v>
                </c:pt>
                <c:pt idx="5">
                  <c:v>5.6000000000000001E-2</c:v>
                </c:pt>
                <c:pt idx="6">
                  <c:v>5.6500000000000002E-2</c:v>
                </c:pt>
                <c:pt idx="7">
                  <c:v>5.8200000000000002E-2</c:v>
                </c:pt>
                <c:pt idx="8">
                  <c:v>5.2699999999999997E-2</c:v>
                </c:pt>
                <c:pt idx="9">
                  <c:v>5.5100000000000003E-2</c:v>
                </c:pt>
                <c:pt idx="10">
                  <c:v>5.2699999999999997E-2</c:v>
                </c:pt>
                <c:pt idx="11">
                  <c:v>5.1999999999999998E-2</c:v>
                </c:pt>
                <c:pt idx="12">
                  <c:v>5.2900000000000003E-2</c:v>
                </c:pt>
                <c:pt idx="13">
                  <c:v>5.04E-2</c:v>
                </c:pt>
                <c:pt idx="14">
                  <c:v>4.58E-2</c:v>
                </c:pt>
                <c:pt idx="15">
                  <c:v>4.8599999999999997E-2</c:v>
                </c:pt>
                <c:pt idx="16">
                  <c:v>5.1299999999999998E-2</c:v>
                </c:pt>
                <c:pt idx="17">
                  <c:v>5.04E-2</c:v>
                </c:pt>
                <c:pt idx="18">
                  <c:v>4.4600000000000001E-2</c:v>
                </c:pt>
                <c:pt idx="19">
                  <c:v>3.9300000000000002E-2</c:v>
                </c:pt>
                <c:pt idx="20">
                  <c:v>3.9E-2</c:v>
                </c:pt>
                <c:pt idx="21">
                  <c:v>3.7999999999999999E-2</c:v>
                </c:pt>
                <c:pt idx="22">
                  <c:v>3.4599999999999999E-2</c:v>
                </c:pt>
                <c:pt idx="23">
                  <c:v>3.5400000000000001E-2</c:v>
                </c:pt>
                <c:pt idx="24">
                  <c:v>3.8800000000000001E-2</c:v>
                </c:pt>
                <c:pt idx="25">
                  <c:v>3.9600000000000003E-2</c:v>
                </c:pt>
                <c:pt idx="26">
                  <c:v>4.5100000000000001E-2</c:v>
                </c:pt>
                <c:pt idx="27">
                  <c:v>4.5900000000000003E-2</c:v>
                </c:pt>
                <c:pt idx="28">
                  <c:v>4.4400000000000002E-2</c:v>
                </c:pt>
                <c:pt idx="29">
                  <c:v>4.2200000000000001E-2</c:v>
                </c:pt>
                <c:pt idx="30">
                  <c:v>4.1200000000000001E-2</c:v>
                </c:pt>
                <c:pt idx="31">
                  <c:v>3.8800000000000001E-2</c:v>
                </c:pt>
                <c:pt idx="32">
                  <c:v>3.5700000000000003E-2</c:v>
                </c:pt>
                <c:pt idx="33">
                  <c:v>3.9E-2</c:v>
                </c:pt>
                <c:pt idx="34">
                  <c:v>4.0899999999999999E-2</c:v>
                </c:pt>
                <c:pt idx="35">
                  <c:v>3.9899999999999998E-2</c:v>
                </c:pt>
                <c:pt idx="36">
                  <c:v>3.9300000000000002E-2</c:v>
                </c:pt>
                <c:pt idx="37">
                  <c:v>3.5900000000000001E-2</c:v>
                </c:pt>
                <c:pt idx="38">
                  <c:v>3.3399999999999999E-2</c:v>
                </c:pt>
                <c:pt idx="39">
                  <c:v>3.8100000000000002E-2</c:v>
                </c:pt>
                <c:pt idx="40">
                  <c:v>3.9600000000000003E-2</c:v>
                </c:pt>
                <c:pt idx="41">
                  <c:v>3.7999999999999999E-2</c:v>
                </c:pt>
                <c:pt idx="42">
                  <c:v>3.6499999999999998E-2</c:v>
                </c:pt>
                <c:pt idx="43">
                  <c:v>3.56E-2</c:v>
                </c:pt>
              </c:numCache>
            </c:numRef>
          </c:val>
          <c:smooth val="0"/>
          <c:extLst>
            <c:ext xmlns:c16="http://schemas.microsoft.com/office/drawing/2014/chart" uri="{C3380CC4-5D6E-409C-BE32-E72D297353CC}">
              <c16:uniqueId val="{00000001-2010-4C08-8081-C1915DCDAD52}"/>
            </c:ext>
          </c:extLst>
        </c:ser>
        <c:dLbls>
          <c:showLegendKey val="0"/>
          <c:showVal val="0"/>
          <c:showCatName val="0"/>
          <c:showSerName val="0"/>
          <c:showPercent val="0"/>
          <c:showBubbleSize val="0"/>
        </c:dLbls>
        <c:marker val="1"/>
        <c:smooth val="0"/>
        <c:axId val="-252189808"/>
        <c:axId val="73585600"/>
      </c:lineChart>
      <c:catAx>
        <c:axId val="-252189808"/>
        <c:scaling>
          <c:orientation val="minMax"/>
        </c:scaling>
        <c:delete val="0"/>
        <c:axPos val="b"/>
        <c:numFmt formatCode="\'yy" sourceLinked="0"/>
        <c:majorTickMark val="out"/>
        <c:minorTickMark val="none"/>
        <c:tickLblPos val="low"/>
        <c:spPr>
          <a:ln w="9525">
            <a:solidFill>
              <a:srgbClr val="868686"/>
            </a:solidFill>
            <a:prstDash val="solid"/>
          </a:ln>
        </c:spPr>
        <c:txPr>
          <a:bodyPr rot="-5400000" vert="horz"/>
          <a:lstStyle/>
          <a:p>
            <a:pPr>
              <a:defRPr sz="1200" b="0" i="0" u="none" strike="noStrike" baseline="0">
                <a:solidFill>
                  <a:srgbClr val="000000"/>
                </a:solidFill>
                <a:latin typeface="Arial"/>
                <a:ea typeface="Arial"/>
                <a:cs typeface="Arial"/>
              </a:defRPr>
            </a:pPr>
            <a:endParaRPr lang="en-US"/>
          </a:p>
        </c:txPr>
        <c:crossAx val="73585600"/>
        <c:crossesAt val="0.02"/>
        <c:auto val="1"/>
        <c:lblAlgn val="ctr"/>
        <c:lblOffset val="100"/>
        <c:tickLblSkip val="2"/>
        <c:tickMarkSkip val="1"/>
        <c:noMultiLvlLbl val="0"/>
      </c:catAx>
      <c:valAx>
        <c:axId val="73585600"/>
        <c:scaling>
          <c:orientation val="minMax"/>
          <c:max val="0.06"/>
          <c:min val="0.03"/>
        </c:scaling>
        <c:delete val="0"/>
        <c:axPos val="l"/>
        <c:majorGridlines>
          <c:spPr>
            <a:ln w="2728">
              <a:noFill/>
              <a:prstDash val="solid"/>
            </a:ln>
          </c:spPr>
        </c:majorGridlines>
        <c:title>
          <c:tx>
            <c:rich>
              <a:bodyPr/>
              <a:lstStyle/>
              <a:p>
                <a:pPr>
                  <a:defRPr/>
                </a:pPr>
                <a:r>
                  <a:rPr lang="en-US" sz="1200" b="1" i="0" dirty="0">
                    <a:latin typeface="Arial" charset="0"/>
                    <a:ea typeface="Arial" charset="0"/>
                    <a:cs typeface="Arial" charset="0"/>
                  </a:rPr>
                  <a:t>Yield</a:t>
                </a:r>
              </a:p>
            </c:rich>
          </c:tx>
          <c:layout>
            <c:manualLayout>
              <c:xMode val="edge"/>
              <c:yMode val="edge"/>
              <c:x val="4.9679658062120697E-3"/>
              <c:y val="0.39684779961385003"/>
            </c:manualLayout>
          </c:layout>
          <c:overlay val="0"/>
        </c:title>
        <c:numFmt formatCode="0.00%" sourceLinked="0"/>
        <c:majorTickMark val="out"/>
        <c:minorTickMark val="none"/>
        <c:tickLblPos val="nextTo"/>
        <c:spPr>
          <a:ln w="9525">
            <a:solidFill>
              <a:srgbClr val="868686"/>
            </a:solidFill>
            <a:prstDash val="solid"/>
          </a:ln>
        </c:spPr>
        <c:txPr>
          <a:bodyPr rot="0" vert="horz"/>
          <a:lstStyle/>
          <a:p>
            <a:pPr>
              <a:defRPr sz="1203" b="0" i="0" u="none" strike="noStrike" baseline="0">
                <a:solidFill>
                  <a:srgbClr val="000000"/>
                </a:solidFill>
                <a:latin typeface="Arial"/>
                <a:ea typeface="Arial"/>
                <a:cs typeface="Arial"/>
              </a:defRPr>
            </a:pPr>
            <a:endParaRPr lang="en-US"/>
          </a:p>
        </c:txPr>
        <c:crossAx val="-252189808"/>
        <c:crosses val="autoZero"/>
        <c:crossBetween val="between"/>
        <c:majorUnit val="5.000000000000001E-3"/>
      </c:valAx>
      <c:catAx>
        <c:axId val="-285275600"/>
        <c:scaling>
          <c:orientation val="minMax"/>
        </c:scaling>
        <c:delete val="1"/>
        <c:axPos val="b"/>
        <c:numFmt formatCode="General" sourceLinked="1"/>
        <c:majorTickMark val="out"/>
        <c:minorTickMark val="none"/>
        <c:tickLblPos val="nextTo"/>
        <c:crossAx val="43896800"/>
        <c:crosses val="autoZero"/>
        <c:auto val="1"/>
        <c:lblAlgn val="ctr"/>
        <c:lblOffset val="100"/>
        <c:noMultiLvlLbl val="0"/>
      </c:catAx>
      <c:valAx>
        <c:axId val="43896800"/>
        <c:scaling>
          <c:orientation val="minMax"/>
          <c:max val="1"/>
          <c:min val="0"/>
        </c:scaling>
        <c:delete val="0"/>
        <c:axPos val="r"/>
        <c:numFmt formatCode="0" sourceLinked="1"/>
        <c:majorTickMark val="none"/>
        <c:minorTickMark val="none"/>
        <c:tickLblPos val="none"/>
        <c:spPr>
          <a:ln w="5455">
            <a:noFill/>
          </a:ln>
        </c:spPr>
        <c:crossAx val="-285275600"/>
        <c:crosses val="max"/>
        <c:crossBetween val="between"/>
        <c:majorUnit val="1"/>
      </c:valAx>
      <c:spPr>
        <a:solidFill>
          <a:srgbClr val="FFFFFF"/>
        </a:solidFill>
        <a:ln w="21821">
          <a:noFill/>
        </a:ln>
      </c:spPr>
    </c:plotArea>
    <c:plotVisOnly val="1"/>
    <c:dispBlanksAs val="gap"/>
    <c:showDLblsOverMax val="0"/>
  </c:chart>
  <c:spPr>
    <a:noFill/>
    <a:ln>
      <a:noFill/>
    </a:ln>
  </c:spPr>
  <c:txPr>
    <a:bodyPr/>
    <a:lstStyle/>
    <a:p>
      <a:pPr>
        <a:defRPr sz="1546" b="0" i="0" u="none" strike="noStrike" baseline="0">
          <a:solidFill>
            <a:srgbClr val="000000"/>
          </a:solidFill>
          <a:latin typeface="Calibri"/>
          <a:ea typeface="Calibri"/>
          <a:cs typeface="Calibri"/>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0.91653</cdr:x>
      <cdr:y>0.33722</cdr:y>
    </cdr:from>
    <cdr:to>
      <cdr:x>0.98496</cdr:x>
      <cdr:y>0.39632</cdr:y>
    </cdr:to>
    <cdr:sp macro="" textlink="">
      <cdr:nvSpPr>
        <cdr:cNvPr id="2" name="TextBox 1"/>
        <cdr:cNvSpPr txBox="1"/>
      </cdr:nvSpPr>
      <cdr:spPr>
        <a:xfrm xmlns:a="http://schemas.openxmlformats.org/drawingml/2006/main">
          <a:off x="7143117" y="1224938"/>
          <a:ext cx="533321" cy="214681"/>
        </a:xfrm>
        <a:prstGeom xmlns:a="http://schemas.openxmlformats.org/drawingml/2006/main" prst="rect">
          <a:avLst/>
        </a:prstGeom>
        <a:noFill xmlns:a="http://schemas.openxmlformats.org/drawingml/2006/main"/>
      </cdr:spPr>
      <cdr:txBody>
        <a:bodyPr xmlns:a="http://schemas.openxmlformats.org/drawingml/2006/main" vertOverflow="clip" wrap="square" rtlCol="0">
          <a:noAutofit/>
        </a:bodyPr>
        <a:lstStyle xmlns:a="http://schemas.openxmlformats.org/drawingml/2006/main"/>
        <a:p xmlns:a="http://schemas.openxmlformats.org/drawingml/2006/main">
          <a:pPr>
            <a:lnSpc>
              <a:spcPct val="90000"/>
            </a:lnSpc>
            <a:spcBef>
              <a:spcPts val="1200"/>
            </a:spcBef>
            <a:buClr>
              <a:srgbClr val="337DBE"/>
            </a:buClr>
            <a:buSzPct val="77000"/>
          </a:pPr>
          <a:r>
            <a:rPr lang="en-US" sz="1200" b="1" dirty="0">
              <a:latin typeface="Arial" charset="0"/>
              <a:ea typeface="Arial" charset="0"/>
              <a:cs typeface="Arial" charset="0"/>
            </a:rPr>
            <a:t>7.6</a:t>
          </a:r>
          <a:r>
            <a:rPr lang="en-US" sz="1200" b="1" i="0" dirty="0">
              <a:latin typeface="Arial" charset="0"/>
              <a:ea typeface="Arial" charset="0"/>
              <a:cs typeface="Arial" charset="0"/>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0.91179</cdr:x>
      <cdr:y>0.14231</cdr:y>
    </cdr:from>
    <cdr:to>
      <cdr:x>0.98876</cdr:x>
      <cdr:y>0.2051</cdr:y>
    </cdr:to>
    <cdr:sp macro="" textlink="">
      <cdr:nvSpPr>
        <cdr:cNvPr id="2" name="TextBox 1"/>
        <cdr:cNvSpPr txBox="1"/>
      </cdr:nvSpPr>
      <cdr:spPr>
        <a:xfrm xmlns:a="http://schemas.openxmlformats.org/drawingml/2006/main">
          <a:off x="7447250" y="508184"/>
          <a:ext cx="628669" cy="224221"/>
        </a:xfrm>
        <a:prstGeom xmlns:a="http://schemas.openxmlformats.org/drawingml/2006/main" prst="rect">
          <a:avLst/>
        </a:prstGeom>
        <a:noFill xmlns:a="http://schemas.openxmlformats.org/drawingml/2006/main"/>
      </cdr:spPr>
      <cdr:txBody>
        <a:bodyPr xmlns:a="http://schemas.openxmlformats.org/drawingml/2006/main" vertOverflow="clip" wrap="square" rtlCol="0">
          <a:noAutofit/>
        </a:bodyPr>
        <a:lstStyle xmlns:a="http://schemas.openxmlformats.org/drawingml/2006/main"/>
        <a:p xmlns:a="http://schemas.openxmlformats.org/drawingml/2006/main">
          <a:pPr>
            <a:lnSpc>
              <a:spcPct val="90000"/>
            </a:lnSpc>
            <a:spcBef>
              <a:spcPts val="1200"/>
            </a:spcBef>
            <a:buClr>
              <a:srgbClr val="337DBE"/>
            </a:buClr>
            <a:buSzPct val="77000"/>
          </a:pPr>
          <a:r>
            <a:rPr lang="en-US" b="1" i="0" dirty="0">
              <a:latin typeface="Arial" charset="0"/>
              <a:ea typeface="Arial" charset="0"/>
              <a:cs typeface="Arial" charset="0"/>
            </a:rPr>
            <a:t>20,328</a:t>
          </a:r>
        </a:p>
      </cdr:txBody>
    </cdr:sp>
  </cdr:relSizeAnchor>
  <cdr:relSizeAnchor xmlns:cdr="http://schemas.openxmlformats.org/drawingml/2006/chartDrawing">
    <cdr:from>
      <cdr:x>0.06621</cdr:x>
      <cdr:y>0.07472</cdr:y>
    </cdr:from>
    <cdr:to>
      <cdr:x>0.15698</cdr:x>
      <cdr:y>0.15807</cdr:y>
    </cdr:to>
    <cdr:sp macro="" textlink="">
      <cdr:nvSpPr>
        <cdr:cNvPr id="3" name="TextBox 1"/>
        <cdr:cNvSpPr txBox="1"/>
      </cdr:nvSpPr>
      <cdr:spPr>
        <a:xfrm xmlns:a="http://schemas.openxmlformats.org/drawingml/2006/main">
          <a:off x="540785" y="266823"/>
          <a:ext cx="741369" cy="297639"/>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spcBef>
              <a:spcPts val="1200"/>
            </a:spcBef>
            <a:buClr>
              <a:srgbClr val="337DBE"/>
            </a:buClr>
            <a:buSzPct val="77000"/>
          </a:pPr>
          <a:r>
            <a:rPr lang="en-US" b="1" i="0" dirty="0">
              <a:latin typeface="Arial" charset="0"/>
              <a:ea typeface="Arial" charset="0"/>
              <a:cs typeface="Arial" charset="0"/>
            </a:rPr>
            <a:t>22,391</a:t>
          </a:r>
        </a:p>
      </cdr:txBody>
    </cdr:sp>
  </cdr:relSizeAnchor>
  <cdr:relSizeAnchor xmlns:cdr="http://schemas.openxmlformats.org/drawingml/2006/chartDrawing">
    <cdr:from>
      <cdr:x>0.29766</cdr:x>
      <cdr:y>0.21561</cdr:y>
    </cdr:from>
    <cdr:to>
      <cdr:x>0.37348</cdr:x>
      <cdr:y>0.29896</cdr:y>
    </cdr:to>
    <cdr:sp macro="" textlink="">
      <cdr:nvSpPr>
        <cdr:cNvPr id="4" name="TextBox 1"/>
        <cdr:cNvSpPr txBox="1"/>
      </cdr:nvSpPr>
      <cdr:spPr>
        <a:xfrm xmlns:a="http://schemas.openxmlformats.org/drawingml/2006/main">
          <a:off x="2431229" y="769949"/>
          <a:ext cx="619269" cy="297640"/>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spcBef>
              <a:spcPts val="1200"/>
            </a:spcBef>
            <a:buClr>
              <a:srgbClr val="337DBE"/>
            </a:buClr>
            <a:buSzPct val="77000"/>
          </a:pPr>
          <a:r>
            <a:rPr lang="en-US" b="1" i="0" dirty="0">
              <a:latin typeface="Arial" charset="0"/>
              <a:ea typeface="Arial" charset="0"/>
              <a:cs typeface="Arial" charset="0"/>
            </a:rPr>
            <a:t>17,668</a:t>
          </a:r>
        </a:p>
      </cdr:txBody>
    </cdr:sp>
  </cdr:relSizeAnchor>
</c:userShapes>
</file>

<file path=ppt/drawings/drawing3.xml><?xml version="1.0" encoding="utf-8"?>
<c:userShapes xmlns:c="http://schemas.openxmlformats.org/drawingml/2006/chart">
  <cdr:relSizeAnchor xmlns:cdr="http://schemas.openxmlformats.org/drawingml/2006/chartDrawing">
    <cdr:from>
      <cdr:x>0.89636</cdr:x>
      <cdr:y>0.52721</cdr:y>
    </cdr:from>
    <cdr:to>
      <cdr:x>0.98069</cdr:x>
      <cdr:y>0.5873</cdr:y>
    </cdr:to>
    <cdr:sp macro="" textlink="">
      <cdr:nvSpPr>
        <cdr:cNvPr id="2" name="TextBox 3"/>
        <cdr:cNvSpPr txBox="1"/>
      </cdr:nvSpPr>
      <cdr:spPr>
        <a:xfrm xmlns:a="http://schemas.openxmlformats.org/drawingml/2006/main">
          <a:off x="7590804" y="2354330"/>
          <a:ext cx="714143" cy="268342"/>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nSpc>
              <a:spcPct val="90000"/>
            </a:lnSpc>
            <a:spcBef>
              <a:spcPts val="1200"/>
            </a:spcBef>
            <a:buClr>
              <a:srgbClr val="337DBE"/>
            </a:buClr>
            <a:buSzPct val="77000"/>
          </a:pPr>
          <a:r>
            <a:rPr lang="en-US" sz="1200" dirty="0"/>
            <a:t>14.2%</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2" tIns="46581" rIns="93162" bIns="46581" rtlCol="0"/>
          <a:lstStyle>
            <a:lvl1pPr algn="l">
              <a:defRPr sz="1200"/>
            </a:lvl1pPr>
          </a:lstStyle>
          <a:p>
            <a:endParaRPr lang="en-US" sz="1100"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62" tIns="46581" rIns="93162" bIns="46581" rtlCol="0"/>
          <a:lstStyle>
            <a:lvl1pPr algn="r">
              <a:defRPr sz="1200"/>
            </a:lvl1pPr>
          </a:lstStyle>
          <a:p>
            <a:fld id="{090D53B4-B4FE-442B-BCF3-9023F49641CC}" type="datetimeFigureOut">
              <a:rPr lang="en-US" sz="1100"/>
              <a:t>4/13/2018</a:t>
            </a:fld>
            <a:endParaRPr lang="en-US" sz="1100"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162" tIns="46581" rIns="93162" bIns="46581" rtlCol="0" anchor="b"/>
          <a:lstStyle>
            <a:lvl1pPr algn="l">
              <a:defRPr sz="1200"/>
            </a:lvl1pPr>
          </a:lstStyle>
          <a:p>
            <a:endParaRPr lang="en-US" sz="1100"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62" tIns="46581" rIns="93162" bIns="46581" rtlCol="0" anchor="b"/>
          <a:lstStyle>
            <a:lvl1pPr algn="r">
              <a:defRPr sz="1200"/>
            </a:lvl1pPr>
          </a:lstStyle>
          <a:p>
            <a:fld id="{15E3EEC0-60C9-482C-B113-4433E60F7642}" type="slidenum">
              <a:rPr lang="en-US" sz="1100"/>
              <a:t>‹#›</a:t>
            </a:fld>
            <a:endParaRPr lang="en-US" sz="1100" dirty="0"/>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14463" y="325438"/>
            <a:ext cx="4181475" cy="3136900"/>
          </a:xfrm>
          <a:prstGeom prst="rect">
            <a:avLst/>
          </a:prstGeom>
          <a:noFill/>
          <a:ln w="12700">
            <a:solidFill>
              <a:prstClr val="black"/>
            </a:solidFill>
          </a:ln>
        </p:spPr>
        <p:txBody>
          <a:bodyPr vert="horz" lIns="93162" tIns="46581" rIns="93162" bIns="46581" rtlCol="0" anchor="ctr"/>
          <a:lstStyle/>
          <a:p>
            <a:endParaRPr lang="en-US" dirty="0"/>
          </a:p>
        </p:txBody>
      </p:sp>
      <p:sp>
        <p:nvSpPr>
          <p:cNvPr id="8" name="Slide Number Placeholder 6"/>
          <p:cNvSpPr>
            <a:spLocks noGrp="1"/>
          </p:cNvSpPr>
          <p:nvPr>
            <p:ph type="sldNum" sz="quarter" idx="5"/>
          </p:nvPr>
        </p:nvSpPr>
        <p:spPr>
          <a:xfrm>
            <a:off x="0" y="9014374"/>
            <a:ext cx="7008778" cy="280412"/>
          </a:xfrm>
          <a:prstGeom prst="rect">
            <a:avLst/>
          </a:prstGeom>
        </p:spPr>
        <p:txBody>
          <a:bodyPr vert="horz" lIns="93162" tIns="46581" rIns="93162" bIns="46581" rtlCol="0" anchor="b"/>
          <a:lstStyle>
            <a:lvl1pPr algn="ctr">
              <a:defRPr sz="900">
                <a:solidFill>
                  <a:schemeClr val="tx1"/>
                </a:solidFill>
                <a:latin typeface="+mn-lt"/>
                <a:cs typeface="Arial" pitchFamily="34" charset="0"/>
              </a:defRPr>
            </a:lvl1pPr>
          </a:lstStyle>
          <a:p>
            <a:fld id="{D5F8523C-8729-40F0-9536-D6C4CA3AD238}" type="slidenum">
              <a:rPr lang="en-US" smtClean="0"/>
              <a:pPr/>
              <a:t>‹#›</a:t>
            </a:fld>
            <a:endParaRPr lang="en-US" dirty="0"/>
          </a:p>
        </p:txBody>
      </p:sp>
      <p:sp>
        <p:nvSpPr>
          <p:cNvPr id="9" name="Notes Placeholder 1"/>
          <p:cNvSpPr>
            <a:spLocks noGrp="1"/>
          </p:cNvSpPr>
          <p:nvPr>
            <p:ph type="body" sz="quarter" idx="3"/>
          </p:nvPr>
        </p:nvSpPr>
        <p:spPr>
          <a:xfrm>
            <a:off x="701040" y="3670141"/>
            <a:ext cx="5608320" cy="5229225"/>
          </a:xfrm>
          <a:prstGeom prst="rect">
            <a:avLst/>
          </a:prstGeom>
        </p:spPr>
        <p:txBody>
          <a:bodyPr vert="horz" lIns="93162" tIns="46581" rIns="93162" bIns="4658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lnSpc>
        <a:spcPct val="90000"/>
      </a:lnSpc>
      <a:spcBef>
        <a:spcPts val="1200"/>
      </a:spcBef>
      <a:buClr>
        <a:srgbClr val="337DBE"/>
      </a:buClr>
      <a:buSzPct val="77000"/>
      <a:buFont typeface="Wingdings 3" panose="05040102010807070707" pitchFamily="18" charset="2"/>
      <a:buChar char="y"/>
      <a:defRPr lang="en-US" sz="1200" kern="1200" dirty="0" smtClean="0">
        <a:solidFill>
          <a:schemeClr val="tx1"/>
        </a:solidFill>
        <a:effectLst/>
        <a:latin typeface="+mn-lt"/>
        <a:ea typeface="+mn-ea"/>
        <a:cs typeface="+mn-cs"/>
      </a:defRPr>
    </a:lvl1pPr>
    <a:lvl2pPr marL="342900" indent="-142875" algn="l" defTabSz="914400" rtl="0" eaLnBrk="1" latinLnBrk="0" hangingPunct="1">
      <a:lnSpc>
        <a:spcPct val="90000"/>
      </a:lnSpc>
      <a:spcBef>
        <a:spcPts val="600"/>
      </a:spcBef>
      <a:buClr>
        <a:srgbClr val="337DBE"/>
      </a:buClr>
      <a:buFont typeface="Wingdings" panose="05000000000000000000" pitchFamily="2" charset="2"/>
      <a:buChar char="w"/>
      <a:defRPr lang="en-US" sz="1100" kern="1200" dirty="0" smtClean="0">
        <a:solidFill>
          <a:schemeClr val="tx1"/>
        </a:solidFill>
        <a:effectLst/>
        <a:latin typeface="+mn-lt"/>
        <a:ea typeface="+mn-ea"/>
        <a:cs typeface="+mn-cs"/>
      </a:defRPr>
    </a:lvl2pPr>
    <a:lvl3pPr marL="514350" indent="-119063" algn="l" defTabSz="914400" rtl="0" eaLnBrk="1" latinLnBrk="0" hangingPunct="1">
      <a:lnSpc>
        <a:spcPct val="90000"/>
      </a:lnSpc>
      <a:spcBef>
        <a:spcPts val="300"/>
      </a:spcBef>
      <a:buClr>
        <a:srgbClr val="337DBE"/>
      </a:buClr>
      <a:buFont typeface="Arial" pitchFamily="34" charset="0"/>
      <a:buChar char="–"/>
      <a:defRPr lang="en-US" sz="1000" kern="1200" dirty="0" smtClean="0">
        <a:solidFill>
          <a:schemeClr val="tx1"/>
        </a:solidFill>
        <a:effectLst/>
        <a:latin typeface="+mn-lt"/>
        <a:ea typeface="+mn-ea"/>
        <a:cs typeface="+mn-cs"/>
      </a:defRPr>
    </a:lvl3pPr>
    <a:lvl4pPr marL="685800" indent="-107950" algn="l" defTabSz="914400" rtl="0" eaLnBrk="1" latinLnBrk="0" hangingPunct="1">
      <a:lnSpc>
        <a:spcPct val="90000"/>
      </a:lnSpc>
      <a:spcBef>
        <a:spcPts val="200"/>
      </a:spcBef>
      <a:buClr>
        <a:srgbClr val="337DBE"/>
      </a:buClr>
      <a:buFont typeface="Wingdings" pitchFamily="2" charset="2"/>
      <a:buChar char="§"/>
      <a:defRPr lang="en-US" sz="900" kern="1200" dirty="0" smtClean="0">
        <a:solidFill>
          <a:schemeClr val="tx1"/>
        </a:solidFill>
        <a:effectLst/>
        <a:latin typeface="+mn-lt"/>
        <a:ea typeface="+mn-ea"/>
        <a:cs typeface="+mn-cs"/>
      </a:defRPr>
    </a:lvl4pPr>
    <a:lvl5pPr marL="800100" indent="-95250" algn="l" defTabSz="914400" rtl="0" eaLnBrk="1" latinLnBrk="0" hangingPunct="1">
      <a:lnSpc>
        <a:spcPct val="90000"/>
      </a:lnSpc>
      <a:spcBef>
        <a:spcPts val="100"/>
      </a:spcBef>
      <a:buClr>
        <a:srgbClr val="337DBE"/>
      </a:buClr>
      <a:buSzPct val="100000"/>
      <a:buFont typeface="Arial" panose="020B0604020202020204" pitchFamily="34" charset="0"/>
      <a:buChar char="»"/>
      <a:defRPr lang="en-US" sz="800" kern="1200" dirty="0">
        <a:solidFill>
          <a:schemeClr val="tx1"/>
        </a:solidFill>
        <a:effectLst/>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DE0A1D7-41F4-4ABD-BFCE-86B7BE9B3D4B}" type="slidenum">
              <a:rPr lang="en-US" smtClean="0"/>
              <a:pPr/>
              <a:t>1</a:t>
            </a:fld>
            <a:endParaRPr lang="en-US" dirty="0"/>
          </a:p>
        </p:txBody>
      </p:sp>
      <p:sp>
        <p:nvSpPr>
          <p:cNvPr id="10" name="Slide Image Placeholder 9"/>
          <p:cNvSpPr>
            <a:spLocks noGrp="1" noRot="1" noChangeAspect="1"/>
          </p:cNvSpPr>
          <p:nvPr>
            <p:ph type="sldImg"/>
          </p:nvPr>
        </p:nvSpPr>
        <p:spPr>
          <a:xfrm>
            <a:off x="1398588" y="325438"/>
            <a:ext cx="4148137" cy="3111500"/>
          </a:xfrm>
        </p:spPr>
      </p:sp>
      <p:sp>
        <p:nvSpPr>
          <p:cNvPr id="11" name="Notes Placeholder 10"/>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6776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325438"/>
            <a:ext cx="4148137" cy="3111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F8523C-8729-40F0-9536-D6C4CA3AD238}" type="slidenum">
              <a:rPr lang="en-US" smtClean="0"/>
              <a:pPr/>
              <a:t>10</a:t>
            </a:fld>
            <a:endParaRPr lang="en-US" dirty="0"/>
          </a:p>
        </p:txBody>
      </p:sp>
    </p:spTree>
    <p:extLst>
      <p:ext uri="{BB962C8B-B14F-4D97-AF65-F5344CB8AC3E}">
        <p14:creationId xmlns:p14="http://schemas.microsoft.com/office/powerpoint/2010/main" val="337252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398588" y="325438"/>
            <a:ext cx="4148137" cy="3111500"/>
          </a:xfrm>
        </p:spPr>
      </p:sp>
      <p:sp>
        <p:nvSpPr>
          <p:cNvPr id="4" name="Notes Placeholder 3"/>
          <p:cNvSpPr>
            <a:spLocks noGrp="1"/>
          </p:cNvSpPr>
          <p:nvPr>
            <p:ph type="body" idx="1"/>
          </p:nvPr>
        </p:nvSpPr>
        <p:spPr/>
        <p:txBody>
          <a:bodyPr/>
          <a:lstStyle/>
          <a:p>
            <a:pPr marL="170044" indent="-170044"/>
            <a:r>
              <a:rPr lang="en-US" baseline="0" dirty="0"/>
              <a:t>P/C industry results</a:t>
            </a:r>
            <a:endParaRPr lang="en-US" dirty="0"/>
          </a:p>
          <a:p>
            <a:pPr marL="170044" indent="-170044"/>
            <a:endParaRPr lang="en-US" dirty="0"/>
          </a:p>
          <a:p>
            <a:pPr marL="170044" indent="-170044"/>
            <a:r>
              <a:rPr lang="en-US" dirty="0"/>
              <a:t>The chart</a:t>
            </a:r>
            <a:r>
              <a:rPr lang="en-US" baseline="0" dirty="0"/>
              <a:t> shows: Industry net income after taxes for the first three quarters of the year (adjusted for inflation). </a:t>
            </a:r>
          </a:p>
          <a:p>
            <a:pPr marL="170044" indent="-170044"/>
            <a:r>
              <a:rPr lang="en-US" baseline="0" dirty="0"/>
              <a:t>The takeaway: Three major hurricanes and the California wildfires, took their toll on profits.</a:t>
            </a:r>
            <a:endParaRPr lang="en-US" dirty="0"/>
          </a:p>
          <a:p>
            <a:pPr marL="0" indent="0">
              <a:buNone/>
            </a:pPr>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11</a:t>
            </a:fld>
            <a:endParaRPr lang="en-US" dirty="0"/>
          </a:p>
        </p:txBody>
      </p:sp>
    </p:spTree>
    <p:extLst>
      <p:ext uri="{BB962C8B-B14F-4D97-AF65-F5344CB8AC3E}">
        <p14:creationId xmlns:p14="http://schemas.microsoft.com/office/powerpoint/2010/main" val="2173281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397000" y="323850"/>
            <a:ext cx="4151313" cy="3114675"/>
          </a:xfrm>
        </p:spPr>
      </p:sp>
      <p:sp>
        <p:nvSpPr>
          <p:cNvPr id="4" name="Notes Placeholder 3"/>
          <p:cNvSpPr>
            <a:spLocks noGrp="1"/>
          </p:cNvSpPr>
          <p:nvPr>
            <p:ph type="body" idx="1"/>
          </p:nvPr>
        </p:nvSpPr>
        <p:spPr/>
        <p:txBody>
          <a:bodyPr/>
          <a:lstStyle/>
          <a:p>
            <a:pPr marL="170044" indent="-170044"/>
            <a:r>
              <a:rPr lang="en-US" dirty="0"/>
              <a:t>The chart</a:t>
            </a:r>
            <a:r>
              <a:rPr lang="en-US" baseline="0" dirty="0"/>
              <a:t> shows: The green bars are underwriting profit or loss for the first nine months of each year. The blue bars are net investment gains (investment income net of capital gains or losses) for the same period.</a:t>
            </a:r>
          </a:p>
          <a:p>
            <a:pPr marL="170044" indent="-170044" defTabSz="906902">
              <a:spcBef>
                <a:spcPts val="1190"/>
              </a:spcBef>
              <a:defRPr/>
            </a:pPr>
            <a:r>
              <a:rPr lang="en-US" dirty="0"/>
              <a:t>The back story</a:t>
            </a:r>
            <a:r>
              <a:rPr lang="en-US" baseline="0" dirty="0"/>
              <a:t>: A long-term downtrend in interest rates has been offset by steadily growing investment amounts, yielding generally increasing interest income.</a:t>
            </a:r>
            <a:endParaRPr lang="en-US" dirty="0"/>
          </a:p>
          <a:p>
            <a:pPr marL="170044" indent="-170044"/>
            <a:r>
              <a:rPr lang="en-US" baseline="0" dirty="0"/>
              <a:t>The takeaway: Three-quarter-year profits come mainly from net investment gains; underwriting losses in occurred in 7 of the 11 three-quarter-years shown.</a:t>
            </a:r>
          </a:p>
          <a:p>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12</a:t>
            </a:fld>
            <a:endParaRPr lang="en-US" dirty="0"/>
          </a:p>
        </p:txBody>
      </p:sp>
    </p:spTree>
    <p:extLst>
      <p:ext uri="{BB962C8B-B14F-4D97-AF65-F5344CB8AC3E}">
        <p14:creationId xmlns:p14="http://schemas.microsoft.com/office/powerpoint/2010/main" val="2326601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398588" y="325438"/>
            <a:ext cx="4148137" cy="3111500"/>
          </a:xfrm>
        </p:spPr>
      </p:sp>
      <p:sp>
        <p:nvSpPr>
          <p:cNvPr id="4" name="Notes Placeholder 3"/>
          <p:cNvSpPr>
            <a:spLocks noGrp="1"/>
          </p:cNvSpPr>
          <p:nvPr>
            <p:ph type="body" idx="1"/>
          </p:nvPr>
        </p:nvSpPr>
        <p:spPr/>
        <p:txBody>
          <a:bodyPr/>
          <a:lstStyle/>
          <a:p>
            <a:pPr marL="170044" indent="-170044"/>
            <a:r>
              <a:rPr lang="en-US" dirty="0"/>
              <a:t>The chart</a:t>
            </a:r>
            <a:r>
              <a:rPr lang="en-US" baseline="0" dirty="0"/>
              <a:t> shows: The blue shows net investment income for the first nine months of each year. The green shows realized capital gains or losses for the same period.</a:t>
            </a:r>
          </a:p>
          <a:p>
            <a:pPr marL="170044" indent="-170044"/>
            <a:r>
              <a:rPr lang="en-US" baseline="0" dirty="0"/>
              <a:t>The takeaway: Net investment income, the heart of insurer profits, has been declining steadily for more than a decade.</a:t>
            </a:r>
          </a:p>
          <a:p>
            <a:pPr marL="0" indent="0">
              <a:buNone/>
            </a:pPr>
            <a:endParaRPr lang="en-US" dirty="0"/>
          </a:p>
          <a:p>
            <a:endParaRPr lang="en-US" dirty="0"/>
          </a:p>
          <a:p>
            <a:endParaRPr lang="en-US" dirty="0"/>
          </a:p>
          <a:p>
            <a:endParaRPr lang="en-US" dirty="0"/>
          </a:p>
          <a:p>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13</a:t>
            </a:fld>
            <a:endParaRPr lang="en-US" dirty="0"/>
          </a:p>
        </p:txBody>
      </p:sp>
    </p:spTree>
    <p:extLst>
      <p:ext uri="{BB962C8B-B14F-4D97-AF65-F5344CB8AC3E}">
        <p14:creationId xmlns:p14="http://schemas.microsoft.com/office/powerpoint/2010/main" val="3690811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126219" y="8982324"/>
            <a:ext cx="695064" cy="24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643" tIns="46252" rIns="45643" bIns="46252" anchor="b">
            <a:spAutoFit/>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76FD0470-9529-4972-8802-0F9973B713E2}" type="slidenum">
              <a:rPr lang="en-US" altLang="en-US" sz="1000"/>
              <a:pPr algn="ctr"/>
              <a:t>14</a:t>
            </a:fld>
            <a:endParaRPr lang="en-US" altLang="en-US" sz="1000"/>
          </a:p>
        </p:txBody>
      </p:sp>
      <p:sp>
        <p:nvSpPr>
          <p:cNvPr id="66563" name="Rectangle 2"/>
          <p:cNvSpPr>
            <a:spLocks noGrp="1" noRot="1" noChangeAspect="1" noChangeArrowheads="1" noTextEdit="1"/>
          </p:cNvSpPr>
          <p:nvPr>
            <p:ph type="sldImg"/>
          </p:nvPr>
        </p:nvSpPr>
        <p:spPr>
          <a:xfrm>
            <a:off x="1354138" y="319088"/>
            <a:ext cx="4084637" cy="3063875"/>
          </a:xfrm>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820" tIns="45820" rIns="45820" bIns="45820"/>
          <a:lstStyle/>
          <a:p>
            <a:pPr marL="170044" indent="-170044"/>
            <a:r>
              <a:rPr lang="en-US" dirty="0"/>
              <a:t>The chart</a:t>
            </a:r>
            <a:r>
              <a:rPr lang="en-US" baseline="0" dirty="0"/>
              <a:t> shows: Quarterly yields on Moody’s seasoned AAA bonds.</a:t>
            </a:r>
          </a:p>
          <a:p>
            <a:pPr marL="170044" indent="-170044"/>
            <a:r>
              <a:rPr lang="en-US" baseline="0" dirty="0"/>
              <a:t>The takeaway: Bond yields have continued to fall and it looks unlikely they will recover much for a while.</a:t>
            </a:r>
          </a:p>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2644076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txBox="1">
            <a:spLocks noGrp="1" noChangeArrowheads="1"/>
          </p:cNvSpPr>
          <p:nvPr/>
        </p:nvSpPr>
        <p:spPr bwMode="auto">
          <a:xfrm>
            <a:off x="3126219" y="8982324"/>
            <a:ext cx="695064" cy="246301"/>
          </a:xfrm>
          <a:prstGeom prst="rect">
            <a:avLst/>
          </a:prstGeom>
          <a:noFill/>
          <a:ln w="9525">
            <a:noFill/>
            <a:miter lim="800000"/>
            <a:headEnd/>
            <a:tailEnd/>
          </a:ln>
        </p:spPr>
        <p:txBody>
          <a:bodyPr lIns="45643" tIns="46252" rIns="45643" bIns="46252" anchor="b">
            <a:spAutoFit/>
          </a:bodyPr>
          <a:lstStyle/>
          <a:p>
            <a:pPr algn="ctr" defTabSz="924222"/>
            <a:fld id="{96B2E4A3-0134-488F-A12C-2C5AB084CC49}" type="slidenum">
              <a:rPr lang="en-US" sz="1000"/>
              <a:pPr algn="ctr" defTabSz="924222"/>
              <a:t>15</a:t>
            </a:fld>
            <a:endParaRPr lang="en-US" sz="1000"/>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500" name="Rectangle 3"/>
          <p:cNvSpPr>
            <a:spLocks noGrp="1" noChangeArrowheads="1"/>
          </p:cNvSpPr>
          <p:nvPr>
            <p:ph type="body" idx="1"/>
          </p:nvPr>
        </p:nvSpPr>
        <p:spPr bwMode="auto">
          <a:noFill/>
        </p:spPr>
        <p:txBody>
          <a:bodyPr wrap="square" lIns="45820" tIns="45820" rIns="45820" bIns="45820" numCol="1" anchor="t" anchorCtr="0" compatLnSpc="1">
            <a:prstTxWarp prst="textNoShape">
              <a:avLst/>
            </a:prstTxWarp>
          </a:bodyPr>
          <a:lstStyle/>
          <a:p>
            <a:pPr marL="170044" indent="-170044"/>
            <a:r>
              <a:rPr lang="en-US" dirty="0"/>
              <a:t>The chart</a:t>
            </a:r>
            <a:r>
              <a:rPr lang="en-US" baseline="0" dirty="0"/>
              <a:t> shows: change in the core consumer price index. (Core means excluding food and energy, which fluctuate a lot.)</a:t>
            </a:r>
          </a:p>
          <a:p>
            <a:pPr marL="170044" indent="-170044"/>
            <a:r>
              <a:rPr lang="en-US" baseline="0" dirty="0"/>
              <a:t>The takeaway: Inflation has been in a narrow range (2 percent or so) since 2012, and it is likely to stay close to that level.</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131539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F8523C-8729-40F0-9536-D6C4CA3AD238}" type="slidenum">
              <a:rPr lang="en-US" smtClean="0"/>
              <a:pPr/>
              <a:t>16</a:t>
            </a:fld>
            <a:endParaRPr lang="en-US" dirty="0"/>
          </a:p>
        </p:txBody>
      </p:sp>
    </p:spTree>
    <p:extLst>
      <p:ext uri="{BB962C8B-B14F-4D97-AF65-F5344CB8AC3E}">
        <p14:creationId xmlns:p14="http://schemas.microsoft.com/office/powerpoint/2010/main" val="3921064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397000" y="323850"/>
            <a:ext cx="4151313" cy="3114675"/>
          </a:xfrm>
        </p:spPr>
      </p:sp>
      <p:sp>
        <p:nvSpPr>
          <p:cNvPr id="4" name="Notes Placeholder 3"/>
          <p:cNvSpPr>
            <a:spLocks noGrp="1"/>
          </p:cNvSpPr>
          <p:nvPr>
            <p:ph type="body" idx="1"/>
          </p:nvPr>
        </p:nvSpPr>
        <p:spPr/>
        <p:txBody>
          <a:bodyPr/>
          <a:lstStyle/>
          <a:p>
            <a:pPr marL="170044" indent="-170044" defTabSz="906902">
              <a:spcBef>
                <a:spcPts val="1190"/>
              </a:spcBef>
              <a:defRPr/>
            </a:pPr>
            <a:r>
              <a:rPr lang="en-US" baseline="0" dirty="0"/>
              <a:t>The Annual Tab</a:t>
            </a:r>
          </a:p>
          <a:p>
            <a:pPr marL="170044" indent="-170044" defTabSz="906902">
              <a:spcBef>
                <a:spcPts val="1190"/>
              </a:spcBef>
              <a:defRPr/>
            </a:pPr>
            <a:endParaRPr lang="en-US" dirty="0"/>
          </a:p>
          <a:p>
            <a:pPr marL="170044" indent="-170044"/>
            <a:r>
              <a:rPr lang="en-US" dirty="0"/>
              <a:t>The chart</a:t>
            </a:r>
            <a:r>
              <a:rPr lang="en-US" baseline="0" dirty="0"/>
              <a:t> shows: The blue bars are income taxes paid by the P/C industry each year since 2008. The green bars are income taxes paid by the life/annuity industry.</a:t>
            </a:r>
          </a:p>
          <a:p>
            <a:pPr marL="170044" indent="-170044" defTabSz="906902">
              <a:spcBef>
                <a:spcPts val="1190"/>
              </a:spcBef>
              <a:defRPr/>
            </a:pPr>
            <a:r>
              <a:rPr lang="en-US" dirty="0"/>
              <a:t>The back story</a:t>
            </a:r>
            <a:r>
              <a:rPr lang="en-US" baseline="0" dirty="0"/>
              <a:t>: P/C industry tax payments had been fairly steady until 2017, although clearly affected by tough underwriting years. Life tax payments have been more variable and apparently affected more by investment experience than insurance operations.</a:t>
            </a:r>
          </a:p>
          <a:p>
            <a:pPr marL="170044" indent="-170044"/>
            <a:r>
              <a:rPr lang="en-US" baseline="0" dirty="0"/>
              <a:t>The takeaway: In most years each industry segment has paid $8 billion to 10 billion in income taxes. Although the new tax act could, on net, reduce this amount, few expect a large drop.</a:t>
            </a:r>
          </a:p>
          <a:p>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17</a:t>
            </a:fld>
            <a:endParaRPr lang="en-US" dirty="0"/>
          </a:p>
        </p:txBody>
      </p:sp>
    </p:spTree>
    <p:extLst>
      <p:ext uri="{BB962C8B-B14F-4D97-AF65-F5344CB8AC3E}">
        <p14:creationId xmlns:p14="http://schemas.microsoft.com/office/powerpoint/2010/main" val="1238471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p:txBody>
          <a:bodyPr/>
          <a:lstStyle>
            <a:lvl1pPr defTabSz="936968">
              <a:defRPr>
                <a:solidFill>
                  <a:schemeClr val="tx1"/>
                </a:solidFill>
                <a:latin typeface="Arial" panose="020B0604020202020204" pitchFamily="34" charset="0"/>
                <a:cs typeface="Arial" panose="020B0604020202020204" pitchFamily="34" charset="0"/>
              </a:defRPr>
            </a:lvl1pPr>
            <a:lvl2pPr marL="750858" indent="-288791" defTabSz="936968">
              <a:defRPr>
                <a:solidFill>
                  <a:schemeClr val="tx1"/>
                </a:solidFill>
                <a:latin typeface="Arial" panose="020B0604020202020204" pitchFamily="34" charset="0"/>
                <a:cs typeface="Arial" panose="020B0604020202020204" pitchFamily="34" charset="0"/>
              </a:defRPr>
            </a:lvl2pPr>
            <a:lvl3pPr marL="1155166" indent="-231033" defTabSz="936968">
              <a:defRPr>
                <a:solidFill>
                  <a:schemeClr val="tx1"/>
                </a:solidFill>
                <a:latin typeface="Arial" panose="020B0604020202020204" pitchFamily="34" charset="0"/>
                <a:cs typeface="Arial" panose="020B0604020202020204" pitchFamily="34" charset="0"/>
              </a:defRPr>
            </a:lvl3pPr>
            <a:lvl4pPr marL="1617233" indent="-231033" defTabSz="936968">
              <a:defRPr>
                <a:solidFill>
                  <a:schemeClr val="tx1"/>
                </a:solidFill>
                <a:latin typeface="Arial" panose="020B0604020202020204" pitchFamily="34" charset="0"/>
                <a:cs typeface="Arial" panose="020B0604020202020204" pitchFamily="34" charset="0"/>
              </a:defRPr>
            </a:lvl4pPr>
            <a:lvl5pPr marL="2079300" indent="-231033" defTabSz="936968">
              <a:defRPr>
                <a:solidFill>
                  <a:schemeClr val="tx1"/>
                </a:solidFill>
                <a:latin typeface="Arial" panose="020B0604020202020204" pitchFamily="34" charset="0"/>
                <a:cs typeface="Arial" panose="020B0604020202020204" pitchFamily="34" charset="0"/>
              </a:defRPr>
            </a:lvl5pPr>
            <a:lvl6pPr marL="2541366" indent="-231033" defTabSz="93696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3432" indent="-231033" defTabSz="93696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5499" indent="-231033" defTabSz="93696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7566" indent="-231033" defTabSz="93696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pPr/>
              <a:t>18</a:t>
            </a:fld>
            <a:endParaRPr lang="en-US" altLang="en-US" dirty="0"/>
          </a:p>
        </p:txBody>
      </p:sp>
      <p:sp>
        <p:nvSpPr>
          <p:cNvPr id="3" name="Slide Image Placeholder 2"/>
          <p:cNvSpPr>
            <a:spLocks noGrp="1" noRot="1" noChangeAspect="1"/>
          </p:cNvSpPr>
          <p:nvPr>
            <p:ph type="sldImg"/>
          </p:nvPr>
        </p:nvSpPr>
        <p:spPr>
          <a:xfrm>
            <a:off x="1397000" y="323850"/>
            <a:ext cx="4151313" cy="3114675"/>
          </a:xfrm>
        </p:spPr>
      </p:sp>
      <p:sp>
        <p:nvSpPr>
          <p:cNvPr id="4" name="Notes Placeholder 3"/>
          <p:cNvSpPr>
            <a:spLocks noGrp="1"/>
          </p:cNvSpPr>
          <p:nvPr>
            <p:ph type="body" idx="1"/>
          </p:nvPr>
        </p:nvSpPr>
        <p:spPr/>
        <p:txBody>
          <a:bodyPr/>
          <a:lstStyle/>
          <a:p>
            <a:pPr marL="170044" indent="-170044"/>
            <a:r>
              <a:rPr lang="en-US" dirty="0"/>
              <a:t>The chart</a:t>
            </a:r>
            <a:r>
              <a:rPr lang="en-US" baseline="0" dirty="0"/>
              <a:t> shows: The effective tax rate paid by the P/C industry (blue line) and Life/Annuity industry (green line).</a:t>
            </a:r>
          </a:p>
          <a:p>
            <a:pPr marL="170044" indent="-170044"/>
            <a:r>
              <a:rPr lang="en-US" baseline="0" dirty="0"/>
              <a:t>The back story: Since 2011, the p/c industry has incurred an effective income tax rate of 13% to 15%.  In recent years, the life/annuity industry has paid at a 20% to 25% rate.</a:t>
            </a:r>
          </a:p>
          <a:p>
            <a:pPr marL="170044" indent="-170044"/>
            <a:r>
              <a:rPr lang="en-US" baseline="0" dirty="0"/>
              <a:t>The takeaway: The drop in the corporate tax rate from 35% to 21% could reduce the effective tax rate that the industry pays, providing resources for expansion or upgrades to insurer capacity.</a:t>
            </a:r>
          </a:p>
          <a:p>
            <a:endParaRPr lang="en-US" dirty="0"/>
          </a:p>
        </p:txBody>
      </p:sp>
    </p:spTree>
    <p:extLst>
      <p:ext uri="{BB962C8B-B14F-4D97-AF65-F5344CB8AC3E}">
        <p14:creationId xmlns:p14="http://schemas.microsoft.com/office/powerpoint/2010/main" val="2800703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044" indent="-170044"/>
            <a:r>
              <a:rPr lang="en-US" dirty="0"/>
              <a:t>OVERALL HEADLINE:</a:t>
            </a:r>
            <a:r>
              <a:rPr lang="en-US" baseline="0" dirty="0"/>
              <a:t> [The Impact by Industry]</a:t>
            </a:r>
            <a:endParaRPr lang="en-US" dirty="0"/>
          </a:p>
          <a:p>
            <a:pPr marL="170044" indent="-170044"/>
            <a:endParaRPr lang="en-US" dirty="0"/>
          </a:p>
          <a:p>
            <a:pPr marL="170044" indent="-170044"/>
            <a:r>
              <a:rPr lang="en-US" dirty="0"/>
              <a:t>The chart</a:t>
            </a:r>
            <a:r>
              <a:rPr lang="en-US" baseline="0" dirty="0"/>
              <a:t> shows: Major tax changes affecting corporations generally—including insurers—as described and measured by the U.S. Congress Joint Committee on Taxation.</a:t>
            </a:r>
          </a:p>
          <a:p>
            <a:pPr marL="170044" indent="-170044"/>
            <a:r>
              <a:rPr lang="en-US" baseline="0" dirty="0"/>
              <a:t>The takeaway: Some taxes will be cut, others raised. The impact on any given firm will depend on the nature and location of their business, among other factors.</a:t>
            </a:r>
          </a:p>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19</a:t>
            </a:fld>
            <a:endParaRPr lang="en-US" dirty="0"/>
          </a:p>
        </p:txBody>
      </p:sp>
    </p:spTree>
    <p:extLst>
      <p:ext uri="{BB962C8B-B14F-4D97-AF65-F5344CB8AC3E}">
        <p14:creationId xmlns:p14="http://schemas.microsoft.com/office/powerpoint/2010/main" val="2748214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325438"/>
            <a:ext cx="4148137" cy="3111500"/>
          </a:xfrm>
        </p:spPr>
      </p:sp>
      <p:sp>
        <p:nvSpPr>
          <p:cNvPr id="3" name="Notes Placeholder 2"/>
          <p:cNvSpPr>
            <a:spLocks noGrp="1"/>
          </p:cNvSpPr>
          <p:nvPr>
            <p:ph type="body" idx="1"/>
          </p:nvPr>
        </p:nvSpPr>
        <p:spPr/>
        <p:txBody>
          <a:bodyPr/>
          <a:lstStyle/>
          <a:p>
            <a:pPr marL="0" indent="0">
              <a:buNone/>
            </a:pPr>
            <a:r>
              <a:rPr lang="en-US" dirty="0"/>
              <a:t>Various factors will make 2018 a challenging year for economic policymakers and forecasters, with the</a:t>
            </a:r>
            <a:r>
              <a:rPr lang="en-US" baseline="0" dirty="0"/>
              <a:t> possibility of a tariff-driven trade “war,” and with the labor market closing in on full employment, implying higher levels of wages and of general inflation.</a:t>
            </a:r>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2</a:t>
            </a:fld>
            <a:endParaRPr lang="en-US" dirty="0"/>
          </a:p>
        </p:txBody>
      </p:sp>
    </p:spTree>
    <p:extLst>
      <p:ext uri="{BB962C8B-B14F-4D97-AF65-F5344CB8AC3E}">
        <p14:creationId xmlns:p14="http://schemas.microsoft.com/office/powerpoint/2010/main" val="161938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044" indent="-170044"/>
            <a:r>
              <a:rPr lang="en-US" dirty="0"/>
              <a:t>The chart</a:t>
            </a:r>
            <a:r>
              <a:rPr lang="en-US" baseline="0" dirty="0"/>
              <a:t> shows: Major tax changes affecting property/casualty insurers, as described and measured by the U.S. Congress Joint Committee on Taxation.</a:t>
            </a:r>
          </a:p>
          <a:p>
            <a:pPr marL="170044" indent="-170044"/>
            <a:r>
              <a:rPr lang="en-US" baseline="0" dirty="0"/>
              <a:t>The takeaway: Some P/C insurers will see tax hikes from these changes. The impact on any given firm will depend on the nature and location of their business, among other factors.</a:t>
            </a:r>
          </a:p>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20</a:t>
            </a:fld>
            <a:endParaRPr lang="en-US" dirty="0"/>
          </a:p>
        </p:txBody>
      </p:sp>
    </p:spTree>
    <p:extLst>
      <p:ext uri="{BB962C8B-B14F-4D97-AF65-F5344CB8AC3E}">
        <p14:creationId xmlns:p14="http://schemas.microsoft.com/office/powerpoint/2010/main" val="1608055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044" indent="-170044"/>
            <a:r>
              <a:rPr lang="en-US" dirty="0"/>
              <a:t>The chart</a:t>
            </a:r>
            <a:r>
              <a:rPr lang="en-US" baseline="0" dirty="0"/>
              <a:t> shows: major tax changes affecting life/annuity insurers, as described and measured by the U.S. Congress Joint Committee on Taxation.</a:t>
            </a:r>
          </a:p>
          <a:p>
            <a:pPr marL="170044" indent="-170044"/>
            <a:r>
              <a:rPr lang="en-US" baseline="0" dirty="0"/>
              <a:t>The takeaway: Some insurers will see tax hikes from these changes. The impact on any given firm will depend on the nature and location of their business, among other factors.</a:t>
            </a:r>
          </a:p>
          <a:p>
            <a:pPr marL="170044" indent="-170044"/>
            <a:endParaRPr lang="en-US" baseline="0" dirty="0"/>
          </a:p>
          <a:p>
            <a:pPr marL="170044" indent="-170044"/>
            <a:endParaRPr lang="en-US" baseline="0" dirty="0"/>
          </a:p>
          <a:p>
            <a:pPr marL="170044" indent="-170044"/>
            <a:r>
              <a:rPr lang="en-US" baseline="0" dirty="0"/>
              <a:t>Conclusion:</a:t>
            </a:r>
          </a:p>
          <a:p>
            <a:pPr marL="170044" indent="-170044"/>
            <a:r>
              <a:rPr lang="en-US" baseline="0" dirty="0"/>
              <a:t>While overall changes seem likely to benefit carriers, industry-specific changes are more of a mixed bag.</a:t>
            </a:r>
          </a:p>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21</a:t>
            </a:fld>
            <a:endParaRPr lang="en-US" dirty="0"/>
          </a:p>
        </p:txBody>
      </p:sp>
    </p:spTree>
    <p:extLst>
      <p:ext uri="{BB962C8B-B14F-4D97-AF65-F5344CB8AC3E}">
        <p14:creationId xmlns:p14="http://schemas.microsoft.com/office/powerpoint/2010/main" val="884959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325438"/>
            <a:ext cx="4148137" cy="3111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F8523C-8729-40F0-9536-D6C4CA3AD238}" type="slidenum">
              <a:rPr lang="en-US" smtClean="0"/>
              <a:pPr/>
              <a:t>22</a:t>
            </a:fld>
            <a:endParaRPr lang="en-US" dirty="0"/>
          </a:p>
        </p:txBody>
      </p:sp>
    </p:spTree>
    <p:extLst>
      <p:ext uri="{BB962C8B-B14F-4D97-AF65-F5344CB8AC3E}">
        <p14:creationId xmlns:p14="http://schemas.microsoft.com/office/powerpoint/2010/main" val="3215925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325438"/>
            <a:ext cx="4148137" cy="3111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3</a:t>
            </a:fld>
            <a:endParaRPr lang="en-US" dirty="0"/>
          </a:p>
        </p:txBody>
      </p:sp>
    </p:spTree>
    <p:extLst>
      <p:ext uri="{BB962C8B-B14F-4D97-AF65-F5344CB8AC3E}">
        <p14:creationId xmlns:p14="http://schemas.microsoft.com/office/powerpoint/2010/main" val="1648043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325438"/>
            <a:ext cx="4148137" cy="3111500"/>
          </a:xfrm>
        </p:spPr>
      </p:sp>
      <p:sp>
        <p:nvSpPr>
          <p:cNvPr id="3" name="Notes Placeholder 2"/>
          <p:cNvSpPr>
            <a:spLocks noGrp="1"/>
          </p:cNvSpPr>
          <p:nvPr>
            <p:ph type="body" idx="1"/>
          </p:nvPr>
        </p:nvSpPr>
        <p:spPr/>
        <p:txBody>
          <a:bodyPr/>
          <a:lstStyle/>
          <a:p>
            <a:pPr marL="170044" indent="-170044"/>
            <a:r>
              <a:rPr lang="en-US" baseline="0" dirty="0"/>
              <a:t>Commercial Property</a:t>
            </a:r>
            <a:endParaRPr lang="en-US" dirty="0"/>
          </a:p>
          <a:p>
            <a:pPr marL="170044" indent="-170044"/>
            <a:endParaRPr lang="en-US" dirty="0"/>
          </a:p>
          <a:p>
            <a:pPr marL="170044" indent="-170044"/>
            <a:r>
              <a:rPr lang="en-US" dirty="0"/>
              <a:t>The chart</a:t>
            </a:r>
            <a:r>
              <a:rPr lang="en-US" baseline="0" dirty="0"/>
              <a:t> shows: </a:t>
            </a:r>
            <a:r>
              <a:rPr lang="en-US" dirty="0"/>
              <a:t>The green line shows the percentage change in fixed investment (structures, equipment, software). The blue line shows growth in commercial property DPW.</a:t>
            </a:r>
          </a:p>
          <a:p>
            <a:pPr marL="170044" indent="-170044"/>
            <a:r>
              <a:rPr lang="en-US" dirty="0"/>
              <a:t>The back story</a:t>
            </a:r>
            <a:r>
              <a:rPr lang="en-US" baseline="0" dirty="0"/>
              <a:t>: </a:t>
            </a:r>
            <a:r>
              <a:rPr lang="en-US" dirty="0"/>
              <a:t>Property premiums tend to rise as fixed investment does.</a:t>
            </a:r>
          </a:p>
          <a:p>
            <a:pPr marL="170044" indent="-170044"/>
            <a:r>
              <a:rPr lang="en-US" baseline="0" dirty="0"/>
              <a:t>The takeaway: Businesses continue to invest (up 7.6% in the latest reading), so property exposures are likely to keep rising. </a:t>
            </a:r>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4</a:t>
            </a:fld>
            <a:endParaRPr lang="en-US" dirty="0"/>
          </a:p>
        </p:txBody>
      </p:sp>
    </p:spTree>
    <p:extLst>
      <p:ext uri="{BB962C8B-B14F-4D97-AF65-F5344CB8AC3E}">
        <p14:creationId xmlns:p14="http://schemas.microsoft.com/office/powerpoint/2010/main" val="2064537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325438"/>
            <a:ext cx="4148137" cy="3111500"/>
          </a:xfrm>
        </p:spPr>
      </p:sp>
      <p:sp>
        <p:nvSpPr>
          <p:cNvPr id="3" name="Notes Placeholder 2"/>
          <p:cNvSpPr>
            <a:spLocks noGrp="1"/>
          </p:cNvSpPr>
          <p:nvPr>
            <p:ph type="body" idx="1"/>
          </p:nvPr>
        </p:nvSpPr>
        <p:spPr/>
        <p:txBody>
          <a:bodyPr/>
          <a:lstStyle/>
          <a:p>
            <a:pPr marL="170044" indent="-170044"/>
            <a:r>
              <a:rPr lang="en-US" baseline="0" dirty="0"/>
              <a:t>Workers Compensation</a:t>
            </a:r>
            <a:endParaRPr lang="en-US" dirty="0"/>
          </a:p>
          <a:p>
            <a:pPr marL="170044" indent="-170044"/>
            <a:endParaRPr lang="en-US" dirty="0"/>
          </a:p>
          <a:p>
            <a:pPr marL="170044" indent="-170044"/>
            <a:r>
              <a:rPr lang="en-US" dirty="0"/>
              <a:t>The chart</a:t>
            </a:r>
            <a:r>
              <a:rPr lang="en-US" baseline="0" dirty="0"/>
              <a:t> shows: The number of manufacturing jobs is in blue; construction jobs in orange; mining jobs in green.</a:t>
            </a:r>
          </a:p>
          <a:p>
            <a:pPr marL="170044" indent="-170044"/>
            <a:r>
              <a:rPr lang="en-US" dirty="0"/>
              <a:t>The back story</a:t>
            </a:r>
            <a:r>
              <a:rPr lang="en-US" baseline="0" dirty="0"/>
              <a:t>: </a:t>
            </a:r>
            <a:r>
              <a:rPr lang="en-US" dirty="0"/>
              <a:t>Workers comp premiums</a:t>
            </a:r>
            <a:r>
              <a:rPr lang="en-US" baseline="0" dirty="0"/>
              <a:t> tend to rise as these injury-prone professions increase hiring</a:t>
            </a:r>
            <a:r>
              <a:rPr lang="en-US" dirty="0"/>
              <a:t>.</a:t>
            </a:r>
          </a:p>
          <a:p>
            <a:pPr marL="170044" indent="-170044"/>
            <a:r>
              <a:rPr lang="en-US" baseline="0" dirty="0"/>
              <a:t>The takeaway: Employment is rising, and might pass pre-recession levels by the end of 2018. </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5</a:t>
            </a:fld>
            <a:endParaRPr lang="en-US" dirty="0"/>
          </a:p>
        </p:txBody>
      </p:sp>
    </p:spTree>
    <p:extLst>
      <p:ext uri="{BB962C8B-B14F-4D97-AF65-F5344CB8AC3E}">
        <p14:creationId xmlns:p14="http://schemas.microsoft.com/office/powerpoint/2010/main" val="1359078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txBox="1">
            <a:spLocks noGrp="1" noChangeArrowheads="1"/>
          </p:cNvSpPr>
          <p:nvPr/>
        </p:nvSpPr>
        <p:spPr bwMode="auto">
          <a:xfrm>
            <a:off x="3124645" y="8982473"/>
            <a:ext cx="698209" cy="246151"/>
          </a:xfrm>
          <a:prstGeom prst="rect">
            <a:avLst/>
          </a:prstGeom>
          <a:noFill/>
          <a:ln w="9525">
            <a:noFill/>
            <a:miter lim="800000"/>
            <a:headEnd/>
            <a:tailEnd/>
          </a:ln>
        </p:spPr>
        <p:txBody>
          <a:bodyPr lIns="45569" tIns="46177" rIns="45569" bIns="46177" anchor="b">
            <a:spAutoFit/>
          </a:bodyPr>
          <a:lstStyle/>
          <a:p>
            <a:pPr algn="ctr" defTabSz="922647"/>
            <a:fld id="{8FE13FB2-D921-4FB5-A9BF-C47823BF8019}" type="slidenum">
              <a:rPr lang="en-US" sz="1000"/>
              <a:pPr algn="ctr" defTabSz="922647"/>
              <a:t>6</a:t>
            </a:fld>
            <a:endParaRPr lang="en-US" sz="1000"/>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4" name="Rectangle 3"/>
          <p:cNvSpPr>
            <a:spLocks noGrp="1" noChangeArrowheads="1"/>
          </p:cNvSpPr>
          <p:nvPr>
            <p:ph type="body" idx="1"/>
          </p:nvPr>
        </p:nvSpPr>
        <p:spPr bwMode="auto">
          <a:noFill/>
        </p:spPr>
        <p:txBody>
          <a:bodyPr wrap="square" lIns="45747" tIns="45747" rIns="45747" bIns="45747" numCol="1" anchor="t" anchorCtr="0" compatLnSpc="1">
            <a:prstTxWarp prst="textNoShape">
              <a:avLst/>
            </a:prstTxWarp>
          </a:bodyPr>
          <a:lstStyle/>
          <a:p>
            <a:pPr marL="170044" indent="-170044"/>
            <a:r>
              <a:rPr lang="en-US" baseline="0" dirty="0"/>
              <a:t>Injury Claims</a:t>
            </a:r>
            <a:endParaRPr lang="en-US" dirty="0"/>
          </a:p>
          <a:p>
            <a:pPr marL="170044" indent="-170044"/>
            <a:endParaRPr lang="en-US" dirty="0"/>
          </a:p>
          <a:p>
            <a:pPr marL="170044" indent="-170044"/>
            <a:r>
              <a:rPr lang="en-US" dirty="0"/>
              <a:t>The chart</a:t>
            </a:r>
            <a:r>
              <a:rPr lang="en-US" baseline="0" dirty="0"/>
              <a:t> shows: The year-over-year change for hospital care from a year earlier. </a:t>
            </a:r>
          </a:p>
          <a:p>
            <a:pPr marL="170044" indent="-170044"/>
            <a:r>
              <a:rPr lang="en-US" dirty="0"/>
              <a:t>The back story</a:t>
            </a:r>
            <a:r>
              <a:rPr lang="en-US" baseline="0" dirty="0"/>
              <a:t>: Claim severity for injuries tends to follow hospital inflation.</a:t>
            </a:r>
            <a:endParaRPr lang="en-US" dirty="0"/>
          </a:p>
          <a:p>
            <a:pPr marL="170044" indent="-170044"/>
            <a:r>
              <a:rPr lang="en-US" baseline="0" dirty="0"/>
              <a:t>The takeaway: Price changes are lower than they were for the past 20 years, but still higher than general inflation. </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772641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325438"/>
            <a:ext cx="4148137" cy="3111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F8523C-8729-40F0-9536-D6C4CA3AD238}" type="slidenum">
              <a:rPr lang="en-US" smtClean="0"/>
              <a:pPr/>
              <a:t>7</a:t>
            </a:fld>
            <a:endParaRPr lang="en-US" dirty="0"/>
          </a:p>
        </p:txBody>
      </p:sp>
    </p:spTree>
    <p:extLst>
      <p:ext uri="{BB962C8B-B14F-4D97-AF65-F5344CB8AC3E}">
        <p14:creationId xmlns:p14="http://schemas.microsoft.com/office/powerpoint/2010/main" val="739600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24646" y="8982470"/>
            <a:ext cx="698209" cy="246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572" tIns="46179" rIns="45572" bIns="46179"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8</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398588" y="325438"/>
            <a:ext cx="4148137" cy="3111500"/>
          </a:xfrm>
        </p:spPr>
      </p:sp>
      <p:sp>
        <p:nvSpPr>
          <p:cNvPr id="3" name="Notes Placeholder 2"/>
          <p:cNvSpPr>
            <a:spLocks noGrp="1"/>
          </p:cNvSpPr>
          <p:nvPr>
            <p:ph type="body" idx="1"/>
          </p:nvPr>
        </p:nvSpPr>
        <p:spPr/>
        <p:txBody>
          <a:bodyPr/>
          <a:lstStyle/>
          <a:p>
            <a:pPr marL="170044" indent="-170044"/>
            <a:r>
              <a:rPr lang="en-US" baseline="0" dirty="0"/>
              <a:t>Personal auto</a:t>
            </a:r>
            <a:endParaRPr lang="en-US" dirty="0"/>
          </a:p>
          <a:p>
            <a:pPr marL="170044" indent="-170044"/>
            <a:endParaRPr lang="en-US" dirty="0"/>
          </a:p>
          <a:p>
            <a:pPr marL="170044" indent="-170044"/>
            <a:r>
              <a:rPr lang="en-US" dirty="0"/>
              <a:t>The chart</a:t>
            </a:r>
            <a:r>
              <a:rPr lang="en-US" baseline="0" dirty="0"/>
              <a:t> shows: The blue line is the number of miles Americans have driven over the preceding 12 months. The green line is collision frequency over the preceding 12 months.</a:t>
            </a:r>
          </a:p>
          <a:p>
            <a:pPr marL="170044" indent="-170044"/>
            <a:r>
              <a:rPr lang="en-US" dirty="0"/>
              <a:t>The back story</a:t>
            </a:r>
            <a:r>
              <a:rPr lang="en-US" baseline="0" dirty="0"/>
              <a:t>: As people drive more miles, they get in more accidents.</a:t>
            </a:r>
            <a:endParaRPr lang="en-US" dirty="0"/>
          </a:p>
          <a:p>
            <a:pPr marL="170044" indent="-170044"/>
            <a:r>
              <a:rPr lang="en-US" baseline="0" dirty="0"/>
              <a:t>The takeaway: Strong employment numbers mean no respite likely in accident rates.</a:t>
            </a:r>
            <a:endParaRPr lang="en-US" dirty="0"/>
          </a:p>
          <a:p>
            <a:endParaRPr lang="en-US" dirty="0"/>
          </a:p>
          <a:p>
            <a:endParaRPr lang="en-US" dirty="0"/>
          </a:p>
        </p:txBody>
      </p:sp>
    </p:spTree>
    <p:extLst>
      <p:ext uri="{BB962C8B-B14F-4D97-AF65-F5344CB8AC3E}">
        <p14:creationId xmlns:p14="http://schemas.microsoft.com/office/powerpoint/2010/main" val="81108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194083" y="9134491"/>
            <a:ext cx="713725" cy="24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445" tIns="47065" rIns="46445" bIns="47065"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F4CE8453-8513-4D29-B28F-13C377093495}" type="slidenum">
              <a:rPr lang="en-US" altLang="en-US" sz="1000"/>
              <a:pPr algn="ctr" eaLnBrk="1" hangingPunct="1"/>
              <a:t>9</a:t>
            </a:fld>
            <a:endParaRPr lang="en-US" altLang="en-US" sz="1000"/>
          </a:p>
        </p:txBody>
      </p:sp>
      <p:sp>
        <p:nvSpPr>
          <p:cNvPr id="14339" name="Rectangle 2"/>
          <p:cNvSpPr>
            <a:spLocks noGrp="1" noRot="1" noChangeAspect="1" noChangeArrowheads="1" noTextEdit="1"/>
          </p:cNvSpPr>
          <p:nvPr>
            <p:ph type="sldImg"/>
          </p:nvPr>
        </p:nvSpPr>
        <p:spPr>
          <a:xfrm>
            <a:off x="1398588" y="325438"/>
            <a:ext cx="4148137" cy="3111500"/>
          </a:xfrm>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170044" indent="-170044"/>
            <a:r>
              <a:rPr lang="en-US" baseline="0" dirty="0"/>
              <a:t>Homeowners and renters</a:t>
            </a:r>
            <a:endParaRPr lang="en-US" dirty="0"/>
          </a:p>
          <a:p>
            <a:pPr marL="170044" indent="-170044"/>
            <a:endParaRPr lang="en-US" dirty="0"/>
          </a:p>
          <a:p>
            <a:pPr marL="170044" indent="-170044"/>
            <a:r>
              <a:rPr lang="en-US" dirty="0"/>
              <a:t>The chart</a:t>
            </a:r>
            <a:r>
              <a:rPr lang="en-US" baseline="0" dirty="0"/>
              <a:t> shows: The green line is the number of owner-occupied residences. The blue line is the number of rentals.</a:t>
            </a:r>
          </a:p>
          <a:p>
            <a:pPr marL="170044" indent="-170044"/>
            <a:r>
              <a:rPr lang="en-US" dirty="0"/>
              <a:t>The back story</a:t>
            </a:r>
            <a:r>
              <a:rPr lang="en-US" baseline="0" dirty="0"/>
              <a:t>: Growth in homeownership drives HO premiums, while rental growth drives the (considerably smaller) rental market.</a:t>
            </a:r>
            <a:endParaRPr lang="en-US" dirty="0"/>
          </a:p>
          <a:p>
            <a:pPr marL="170044" indent="-170044"/>
            <a:r>
              <a:rPr lang="en-US" baseline="0" dirty="0"/>
              <a:t>The takeaway: There are slight signs that millennials are </a:t>
            </a:r>
            <a:r>
              <a:rPr lang="en-US" i="1" baseline="0" dirty="0"/>
              <a:t>finally</a:t>
            </a:r>
            <a:r>
              <a:rPr lang="en-US" baseline="0" dirty="0"/>
              <a:t> moving out of rentals and into owned homes. HO premium growth should benefit.</a:t>
            </a:r>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1443979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r="11442"/>
          <a:stretch/>
        </p:blipFill>
        <p:spPr>
          <a:xfrm>
            <a:off x="0" y="0"/>
            <a:ext cx="9144000" cy="6883625"/>
          </a:xfrm>
          <a:prstGeom prst="rect">
            <a:avLst/>
          </a:prstGeom>
        </p:spPr>
      </p:pic>
      <p:sp>
        <p:nvSpPr>
          <p:cNvPr id="2" name="Title 1"/>
          <p:cNvSpPr>
            <a:spLocks noGrp="1"/>
          </p:cNvSpPr>
          <p:nvPr>
            <p:ph type="ctrTitle" hasCustomPrompt="1"/>
          </p:nvPr>
        </p:nvSpPr>
        <p:spPr>
          <a:xfrm>
            <a:off x="704081" y="2521165"/>
            <a:ext cx="7772400" cy="1380744"/>
          </a:xfrm>
        </p:spPr>
        <p:txBody>
          <a:bodyPr lIns="0" tIns="0" rIns="0" bIns="0"/>
          <a:lstStyle>
            <a:lvl1pPr algn="l">
              <a:defRPr sz="3600" b="0">
                <a:solidFill>
                  <a:schemeClr val="bg2"/>
                </a:solidFill>
              </a:defRPr>
            </a:lvl1pPr>
          </a:lstStyle>
          <a:p>
            <a:r>
              <a:rPr lang="en-US" dirty="0"/>
              <a:t>Title of presentation</a:t>
            </a:r>
          </a:p>
        </p:txBody>
      </p:sp>
      <p:sp>
        <p:nvSpPr>
          <p:cNvPr id="3" name="Subtitle 2"/>
          <p:cNvSpPr>
            <a:spLocks noGrp="1"/>
          </p:cNvSpPr>
          <p:nvPr>
            <p:ph type="subTitle" idx="1"/>
          </p:nvPr>
        </p:nvSpPr>
        <p:spPr>
          <a:xfrm>
            <a:off x="704081" y="4103077"/>
            <a:ext cx="7772400" cy="813816"/>
          </a:xfrm>
        </p:spPr>
        <p:txBody>
          <a:bodyPr lIns="0" tIns="0" rIns="0" bIns="0"/>
          <a:lstStyle>
            <a:lvl1pPr marL="0" indent="0" algn="l">
              <a:spcBef>
                <a:spcPts val="400"/>
              </a:spcBef>
              <a:buNone/>
              <a:defRPr sz="2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5151434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385491"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85491"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6" name="Text Placeholder 9"/>
          <p:cNvSpPr>
            <a:spLocks noGrp="1"/>
          </p:cNvSpPr>
          <p:nvPr>
            <p:ph type="body" sz="quarter" idx="30"/>
          </p:nvPr>
        </p:nvSpPr>
        <p:spPr>
          <a:xfrm>
            <a:off x="37167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371676"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5"/>
          </p:nvPr>
        </p:nvSpPr>
        <p:spPr>
          <a:xfrm>
            <a:off x="376438" y="2377439"/>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6"/>
          </p:nvPr>
        </p:nvSpPr>
        <p:spPr>
          <a:xfrm>
            <a:off x="376438" y="470916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37"/>
          </p:nvPr>
        </p:nvSpPr>
        <p:spPr>
          <a:xfrm>
            <a:off x="4668837" y="2378075"/>
            <a:ext cx="4151376"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2"/>
          <p:cNvSpPr>
            <a:spLocks noGrp="1"/>
          </p:cNvSpPr>
          <p:nvPr>
            <p:ph type="body" sz="quarter" idx="16" hasCustomPrompt="1"/>
          </p:nvPr>
        </p:nvSpPr>
        <p:spPr>
          <a:xfrm>
            <a:off x="385491" y="6294780"/>
            <a:ext cx="8454009" cy="415018"/>
          </a:xfrm>
          <a:prstGeom prst="rect">
            <a:avLst/>
          </a:prstGeom>
        </p:spPr>
        <p:txBody>
          <a:bodyPr lIns="91440" tIns="0" rIns="9144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198849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385491"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85491"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6" name="Text Placeholder 9"/>
          <p:cNvSpPr>
            <a:spLocks noGrp="1"/>
          </p:cNvSpPr>
          <p:nvPr>
            <p:ph type="body" sz="quarter" idx="30"/>
          </p:nvPr>
        </p:nvSpPr>
        <p:spPr>
          <a:xfrm>
            <a:off x="37167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371676"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4668090"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7"/>
          </p:nvPr>
        </p:nvSpPr>
        <p:spPr>
          <a:xfrm>
            <a:off x="376438" y="237744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38"/>
          </p:nvPr>
        </p:nvSpPr>
        <p:spPr>
          <a:xfrm>
            <a:off x="4668837" y="2378075"/>
            <a:ext cx="4151376" cy="141605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p:cNvSpPr>
            <a:spLocks noGrp="1"/>
          </p:cNvSpPr>
          <p:nvPr>
            <p:ph sz="quarter" idx="39"/>
          </p:nvPr>
        </p:nvSpPr>
        <p:spPr>
          <a:xfrm>
            <a:off x="376438" y="470916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p:cNvSpPr>
            <a:spLocks noGrp="1"/>
          </p:cNvSpPr>
          <p:nvPr>
            <p:ph sz="quarter" idx="40"/>
          </p:nvPr>
        </p:nvSpPr>
        <p:spPr>
          <a:xfrm>
            <a:off x="4668838" y="4708525"/>
            <a:ext cx="4152900" cy="1417638"/>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2"/>
          <p:cNvSpPr>
            <a:spLocks noGrp="1"/>
          </p:cNvSpPr>
          <p:nvPr>
            <p:ph type="body" sz="quarter" idx="16" hasCustomPrompt="1"/>
          </p:nvPr>
        </p:nvSpPr>
        <p:spPr>
          <a:xfrm>
            <a:off x="385491" y="6294780"/>
            <a:ext cx="8454009" cy="415018"/>
          </a:xfrm>
          <a:prstGeom prst="rect">
            <a:avLst/>
          </a:prstGeom>
        </p:spPr>
        <p:txBody>
          <a:bodyPr lIns="91440" tIns="0" rIns="9144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271593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5446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Thank you</a:t>
            </a:r>
          </a:p>
        </p:txBody>
      </p:sp>
      <p:sp>
        <p:nvSpPr>
          <p:cNvPr id="7" name="Text Placeholder 10"/>
          <p:cNvSpPr>
            <a:spLocks noGrp="1"/>
          </p:cNvSpPr>
          <p:nvPr>
            <p:ph idx="1"/>
          </p:nvPr>
        </p:nvSpPr>
        <p:spPr>
          <a:xfrm>
            <a:off x="628650" y="3471483"/>
            <a:ext cx="7886700" cy="2705479"/>
          </a:xfrm>
          <a:prstGeom prst="rect">
            <a:avLst/>
          </a:prstGeom>
        </p:spPr>
        <p:txBody>
          <a:bodyPr vert="horz" lIns="91440" tIns="45720" rIns="91440" bIns="45720" rtlCol="0">
            <a:normAutofit/>
          </a:bodyPr>
          <a:lstStyle/>
          <a:p>
            <a:pPr lvl="0"/>
            <a:r>
              <a:rPr lang="en-US" dirty="0"/>
              <a:t>Contact</a:t>
            </a:r>
          </a:p>
        </p:txBody>
      </p:sp>
    </p:spTree>
    <p:extLst>
      <p:ext uri="{BB962C8B-B14F-4D97-AF65-F5344CB8AC3E}">
        <p14:creationId xmlns:p14="http://schemas.microsoft.com/office/powerpoint/2010/main" val="2267720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Thank you</a:t>
            </a:r>
          </a:p>
        </p:txBody>
      </p:sp>
      <p:sp>
        <p:nvSpPr>
          <p:cNvPr id="7" name="Text Placeholder 10"/>
          <p:cNvSpPr>
            <a:spLocks noGrp="1"/>
          </p:cNvSpPr>
          <p:nvPr>
            <p:ph idx="1"/>
          </p:nvPr>
        </p:nvSpPr>
        <p:spPr>
          <a:xfrm>
            <a:off x="628650" y="3471483"/>
            <a:ext cx="7886700" cy="2705479"/>
          </a:xfrm>
          <a:prstGeom prst="rect">
            <a:avLst/>
          </a:prstGeom>
        </p:spPr>
        <p:txBody>
          <a:bodyPr vert="horz" lIns="91440" tIns="45720" rIns="91440" bIns="45720" rtlCol="0">
            <a:normAutofit/>
          </a:bodyPr>
          <a:lstStyle/>
          <a:p>
            <a:pPr lvl="0"/>
            <a:r>
              <a:rPr lang="en-US" dirty="0"/>
              <a:t>Contact</a:t>
            </a:r>
          </a:p>
        </p:txBody>
      </p:sp>
    </p:spTree>
    <p:extLst>
      <p:ext uri="{BB962C8B-B14F-4D97-AF65-F5344CB8AC3E}">
        <p14:creationId xmlns:p14="http://schemas.microsoft.com/office/powerpoint/2010/main" val="946673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ex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183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6" name="Freeform 5"/>
          <p:cNvSpPr/>
          <p:nvPr userDrawn="1"/>
        </p:nvSpPr>
        <p:spPr>
          <a:xfrm>
            <a:off x="0" y="0"/>
            <a:ext cx="9144229" cy="6858000"/>
          </a:xfrm>
          <a:custGeom>
            <a:avLst/>
            <a:gdLst>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4000 w 9144000"/>
              <a:gd name="connsiteY4" fmla="*/ 2215299 h 6862713"/>
              <a:gd name="connsiteX5" fmla="*/ 4515439 w 9144000"/>
              <a:gd name="connsiteY5" fmla="*/ 6862713 h 6862713"/>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1619 w 9144000"/>
              <a:gd name="connsiteY4" fmla="*/ 2234362 h 6862713"/>
              <a:gd name="connsiteX5" fmla="*/ 4515439 w 9144000"/>
              <a:gd name="connsiteY5" fmla="*/ 6862713 h 6862713"/>
              <a:gd name="connsiteX0" fmla="*/ 4515439 w 9144229"/>
              <a:gd name="connsiteY0" fmla="*/ 6862713 h 6862713"/>
              <a:gd name="connsiteX1" fmla="*/ 0 w 9144229"/>
              <a:gd name="connsiteY1" fmla="*/ 6862713 h 6862713"/>
              <a:gd name="connsiteX2" fmla="*/ 0 w 9144229"/>
              <a:gd name="connsiteY2" fmla="*/ 0 h 6862713"/>
              <a:gd name="connsiteX3" fmla="*/ 9144000 w 9144229"/>
              <a:gd name="connsiteY3" fmla="*/ 0 h 6862713"/>
              <a:gd name="connsiteX4" fmla="*/ 9144000 w 9144229"/>
              <a:gd name="connsiteY4" fmla="*/ 2231980 h 6862713"/>
              <a:gd name="connsiteX5" fmla="*/ 4515439 w 9144229"/>
              <a:gd name="connsiteY5" fmla="*/ 6862713 h 686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229" h="6862713">
                <a:moveTo>
                  <a:pt x="4515439" y="6862713"/>
                </a:moveTo>
                <a:lnTo>
                  <a:pt x="0" y="6862713"/>
                </a:lnTo>
                <a:lnTo>
                  <a:pt x="0" y="0"/>
                </a:lnTo>
                <a:lnTo>
                  <a:pt x="9144000" y="0"/>
                </a:lnTo>
                <a:cubicBezTo>
                  <a:pt x="9143206" y="744787"/>
                  <a:pt x="9144794" y="1487193"/>
                  <a:pt x="9144000" y="2231980"/>
                </a:cubicBezTo>
                <a:lnTo>
                  <a:pt x="4515439" y="68627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bg1"/>
              </a:solidFill>
            </a:endParaRPr>
          </a:p>
        </p:txBody>
      </p:sp>
      <p:sp>
        <p:nvSpPr>
          <p:cNvPr id="2" name="Title 1"/>
          <p:cNvSpPr>
            <a:spLocks noGrp="1"/>
          </p:cNvSpPr>
          <p:nvPr>
            <p:ph type="ctrTitle"/>
          </p:nvPr>
        </p:nvSpPr>
        <p:spPr bwMode="gray">
          <a:xfrm>
            <a:off x="704080" y="1960694"/>
            <a:ext cx="7772400" cy="1380744"/>
          </a:xfrm>
        </p:spPr>
        <p:txBody>
          <a:bodyPr lIns="0" tIns="0" rIns="0" bIns="0" anchor="b" anchorCtr="0"/>
          <a:lstStyle>
            <a:lvl1pPr algn="l">
              <a:defRPr sz="3600" b="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704080" y="3542606"/>
            <a:ext cx="6949440" cy="813816"/>
          </a:xfrm>
        </p:spPr>
        <p:txBody>
          <a:bodyPr lIns="0" tIns="0" rIns="0" bIns="0"/>
          <a:lstStyle>
            <a:lvl1pPr marL="0" indent="0" algn="l">
              <a:spcBef>
                <a:spcPts val="4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5948277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5491"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85491"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385491" y="6294780"/>
            <a:ext cx="8454009" cy="415018"/>
          </a:xfrm>
          <a:prstGeom prst="rect">
            <a:avLst/>
          </a:prstGeom>
        </p:spPr>
        <p:txBody>
          <a:bodyPr lIns="91440" tIns="0" rIns="9144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2841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_Gray Triangle">
    <p:spTree>
      <p:nvGrpSpPr>
        <p:cNvPr id="1" name=""/>
        <p:cNvGrpSpPr/>
        <p:nvPr/>
      </p:nvGrpSpPr>
      <p:grpSpPr>
        <a:xfrm>
          <a:off x="0" y="0"/>
          <a:ext cx="0" cy="0"/>
          <a:chOff x="0" y="0"/>
          <a:chExt cx="0" cy="0"/>
        </a:xfrm>
      </p:grpSpPr>
      <p:sp>
        <p:nvSpPr>
          <p:cNvPr id="5" name="Right Triangle 4"/>
          <p:cNvSpPr>
            <a:spLocks noChangeAspect="1"/>
          </p:cNvSpPr>
          <p:nvPr userDrawn="1"/>
        </p:nvSpPr>
        <p:spPr>
          <a:xfrm rot="16200000">
            <a:off x="5120640" y="2834640"/>
            <a:ext cx="4023360" cy="402336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
        <p:nvSpPr>
          <p:cNvPr id="2" name="Title 1"/>
          <p:cNvSpPr>
            <a:spLocks noGrp="1"/>
          </p:cNvSpPr>
          <p:nvPr>
            <p:ph type="title"/>
          </p:nvPr>
        </p:nvSpPr>
        <p:spPr>
          <a:xfrm>
            <a:off x="385491"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85491"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7" name="Text Placeholder 12"/>
          <p:cNvSpPr>
            <a:spLocks noGrp="1"/>
          </p:cNvSpPr>
          <p:nvPr>
            <p:ph type="body" sz="quarter" idx="16" hasCustomPrompt="1"/>
          </p:nvPr>
        </p:nvSpPr>
        <p:spPr>
          <a:xfrm>
            <a:off x="385491" y="6294780"/>
            <a:ext cx="8454009" cy="415018"/>
          </a:xfrm>
          <a:prstGeom prst="rect">
            <a:avLst/>
          </a:prstGeom>
        </p:spPr>
        <p:txBody>
          <a:bodyPr lIns="91440" tIns="0" rIns="9144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0169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5491"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85491"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85491"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8" name="Text Placeholder 12"/>
          <p:cNvSpPr>
            <a:spLocks noGrp="1"/>
          </p:cNvSpPr>
          <p:nvPr>
            <p:ph type="body" sz="quarter" idx="16" hasCustomPrompt="1"/>
          </p:nvPr>
        </p:nvSpPr>
        <p:spPr>
          <a:xfrm>
            <a:off x="385491" y="6294780"/>
            <a:ext cx="8454009" cy="415018"/>
          </a:xfrm>
          <a:prstGeom prst="rect">
            <a:avLst/>
          </a:prstGeom>
        </p:spPr>
        <p:txBody>
          <a:bodyPr lIns="91440" tIns="0" rIns="9144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10" name="Right Triangle 9"/>
          <p:cNvSpPr>
            <a:spLocks noChangeAspect="1"/>
          </p:cNvSpPr>
          <p:nvPr userDrawn="1"/>
        </p:nvSpPr>
        <p:spPr>
          <a:xfrm rot="16200000">
            <a:off x="5120640" y="2834640"/>
            <a:ext cx="4023360" cy="402336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Tree>
    <p:extLst>
      <p:ext uri="{BB962C8B-B14F-4D97-AF65-F5344CB8AC3E}">
        <p14:creationId xmlns:p14="http://schemas.microsoft.com/office/powerpoint/2010/main" val="2888828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Gray Triangle">
    <p:spTree>
      <p:nvGrpSpPr>
        <p:cNvPr id="1" name=""/>
        <p:cNvGrpSpPr/>
        <p:nvPr/>
      </p:nvGrpSpPr>
      <p:grpSpPr>
        <a:xfrm>
          <a:off x="0" y="0"/>
          <a:ext cx="0" cy="0"/>
          <a:chOff x="0" y="0"/>
          <a:chExt cx="0" cy="0"/>
        </a:xfrm>
      </p:grpSpPr>
      <p:sp>
        <p:nvSpPr>
          <p:cNvPr id="2" name="Title 1"/>
          <p:cNvSpPr>
            <a:spLocks noGrp="1"/>
          </p:cNvSpPr>
          <p:nvPr>
            <p:ph type="title"/>
          </p:nvPr>
        </p:nvSpPr>
        <p:spPr>
          <a:xfrm>
            <a:off x="395116"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85491"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951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8" name="Text Placeholder 12"/>
          <p:cNvSpPr>
            <a:spLocks noGrp="1"/>
          </p:cNvSpPr>
          <p:nvPr>
            <p:ph type="body" sz="quarter" idx="16" hasCustomPrompt="1"/>
          </p:nvPr>
        </p:nvSpPr>
        <p:spPr>
          <a:xfrm>
            <a:off x="385491" y="6294780"/>
            <a:ext cx="8454009" cy="415018"/>
          </a:xfrm>
          <a:prstGeom prst="rect">
            <a:avLst/>
          </a:prstGeom>
        </p:spPr>
        <p:txBody>
          <a:bodyPr lIns="91440" tIns="0" rIns="9144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538665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3951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951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6" name="Text Placeholder 9"/>
          <p:cNvSpPr>
            <a:spLocks noGrp="1"/>
          </p:cNvSpPr>
          <p:nvPr>
            <p:ph type="body" sz="quarter" idx="30"/>
          </p:nvPr>
        </p:nvSpPr>
        <p:spPr>
          <a:xfrm>
            <a:off x="381301" y="1657349"/>
            <a:ext cx="8467724"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1"/>
          </p:nvPr>
        </p:nvSpPr>
        <p:spPr>
          <a:xfrm>
            <a:off x="381300" y="2377440"/>
            <a:ext cx="8467725" cy="374650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2"/>
          <p:cNvSpPr>
            <a:spLocks noGrp="1"/>
          </p:cNvSpPr>
          <p:nvPr>
            <p:ph type="body" sz="quarter" idx="16" hasCustomPrompt="1"/>
          </p:nvPr>
        </p:nvSpPr>
        <p:spPr>
          <a:xfrm>
            <a:off x="385491" y="6294780"/>
            <a:ext cx="8454009" cy="415018"/>
          </a:xfrm>
          <a:prstGeom prst="rect">
            <a:avLst/>
          </a:prstGeom>
        </p:spPr>
        <p:txBody>
          <a:bodyPr lIns="91440" tIns="0" rIns="9144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3691936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a:xfrm>
            <a:off x="385491"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85491"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6" name="Text Placeholder 9"/>
          <p:cNvSpPr>
            <a:spLocks noGrp="1"/>
          </p:cNvSpPr>
          <p:nvPr>
            <p:ph type="body" sz="quarter" idx="30"/>
          </p:nvPr>
        </p:nvSpPr>
        <p:spPr>
          <a:xfrm>
            <a:off x="37167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4677715"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3"/>
          </p:nvPr>
        </p:nvSpPr>
        <p:spPr>
          <a:xfrm>
            <a:off x="376438" y="2377440"/>
            <a:ext cx="4148137"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4"/>
          </p:nvPr>
        </p:nvSpPr>
        <p:spPr>
          <a:xfrm>
            <a:off x="4678462" y="2378075"/>
            <a:ext cx="4151376"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6" hasCustomPrompt="1"/>
          </p:nvPr>
        </p:nvSpPr>
        <p:spPr>
          <a:xfrm>
            <a:off x="385491" y="6294780"/>
            <a:ext cx="8454009" cy="415018"/>
          </a:xfrm>
          <a:prstGeom prst="rect">
            <a:avLst/>
          </a:prstGeom>
        </p:spPr>
        <p:txBody>
          <a:bodyPr lIns="91440" tIns="0" rIns="9144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859376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385491"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85491"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4668090"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0"/>
          </p:nvPr>
        </p:nvSpPr>
        <p:spPr>
          <a:xfrm>
            <a:off x="37167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4" name="Content Placeholder 3"/>
          <p:cNvSpPr>
            <a:spLocks noGrp="1"/>
          </p:cNvSpPr>
          <p:nvPr>
            <p:ph sz="quarter" idx="37"/>
          </p:nvPr>
        </p:nvSpPr>
        <p:spPr>
          <a:xfrm>
            <a:off x="371675" y="2381250"/>
            <a:ext cx="4152900"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8"/>
          </p:nvPr>
        </p:nvSpPr>
        <p:spPr>
          <a:xfrm>
            <a:off x="4668837" y="2381249"/>
            <a:ext cx="4151376"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9"/>
          </p:nvPr>
        </p:nvSpPr>
        <p:spPr>
          <a:xfrm>
            <a:off x="4668837" y="4712970"/>
            <a:ext cx="4151376"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2"/>
          <p:cNvSpPr>
            <a:spLocks noGrp="1"/>
          </p:cNvSpPr>
          <p:nvPr>
            <p:ph type="body" sz="quarter" idx="16" hasCustomPrompt="1"/>
          </p:nvPr>
        </p:nvSpPr>
        <p:spPr>
          <a:xfrm>
            <a:off x="385491" y="6294780"/>
            <a:ext cx="8454009" cy="415018"/>
          </a:xfrm>
          <a:prstGeom prst="rect">
            <a:avLst/>
          </a:prstGeom>
        </p:spPr>
        <p:txBody>
          <a:bodyPr lIns="91440" tIns="0" rIns="9144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3817520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5491" y="231310"/>
            <a:ext cx="8458200" cy="950976"/>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bwMode="gray">
          <a:xfrm>
            <a:off x="385491" y="1883664"/>
            <a:ext cx="8458200" cy="404164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txBox="1">
            <a:spLocks/>
          </p:cNvSpPr>
          <p:nvPr userDrawn="1"/>
        </p:nvSpPr>
        <p:spPr bwMode="gray">
          <a:xfrm>
            <a:off x="8620125" y="6662377"/>
            <a:ext cx="438150" cy="120184"/>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mtClean="0">
                <a:solidFill>
                  <a:schemeClr val="tx1">
                    <a:lumMod val="75000"/>
                    <a:lumOff val="25000"/>
                  </a:schemeClr>
                </a:solidFill>
                <a:latin typeface="+mn-lt"/>
              </a:rPr>
              <a:pPr/>
              <a:t>‹#›</a:t>
            </a:fld>
            <a:endParaRPr lang="en-US" dirty="0">
              <a:solidFill>
                <a:schemeClr val="tx1">
                  <a:lumMod val="75000"/>
                  <a:lumOff val="25000"/>
                </a:schemeClr>
              </a:solidFill>
              <a:latin typeface="+mn-lt"/>
            </a:endParaRPr>
          </a:p>
        </p:txBody>
      </p:sp>
    </p:spTree>
    <p:extLst>
      <p:ext uri="{BB962C8B-B14F-4D97-AF65-F5344CB8AC3E}">
        <p14:creationId xmlns:p14="http://schemas.microsoft.com/office/powerpoint/2010/main" val="1633675084"/>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4" r:id="rId3"/>
    <p:sldLayoutId id="2147483664" r:id="rId4"/>
    <p:sldLayoutId id="2147483650" r:id="rId5"/>
    <p:sldLayoutId id="2147483665" r:id="rId6"/>
    <p:sldLayoutId id="2147483655" r:id="rId7"/>
    <p:sldLayoutId id="2147483656" r:id="rId8"/>
    <p:sldLayoutId id="2147483658" r:id="rId9"/>
    <p:sldLayoutId id="2147483659" r:id="rId10"/>
    <p:sldLayoutId id="2147483657" r:id="rId11"/>
    <p:sldLayoutId id="2147483667" r:id="rId12"/>
    <p:sldLayoutId id="2147483677" r:id="rId13"/>
  </p:sldLayoutIdLst>
  <p:txStyles>
    <p:titleStyle>
      <a:lvl1pPr algn="l" defTabSz="914400" rtl="0" eaLnBrk="1" latinLnBrk="0" hangingPunct="1">
        <a:lnSpc>
          <a:spcPct val="90000"/>
        </a:lnSpc>
        <a:spcBef>
          <a:spcPts val="0"/>
        </a:spcBef>
        <a:buNone/>
        <a:defRPr sz="3000" b="0" kern="1200">
          <a:solidFill>
            <a:srgbClr val="337DBE"/>
          </a:solidFill>
          <a:latin typeface="+mj-lt"/>
          <a:ea typeface="+mj-ea"/>
          <a:cs typeface="+mj-cs"/>
        </a:defRPr>
      </a:lvl1pPr>
    </p:titleStyle>
    <p:body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22148" y="2015875"/>
            <a:ext cx="7886700" cy="1325563"/>
          </a:xfrm>
          <a:prstGeom prst="rect">
            <a:avLst/>
          </a:prstGeom>
        </p:spPr>
        <p:txBody>
          <a:bodyPr vert="horz" lIns="91440" tIns="45720" rIns="91440" bIns="45720" rtlCol="0" anchor="b">
            <a:normAutofit/>
          </a:bodyPr>
          <a:lstStyle/>
          <a:p>
            <a:r>
              <a:rPr lang="en-US" dirty="0"/>
              <a:t>Thank you</a:t>
            </a:r>
          </a:p>
        </p:txBody>
      </p:sp>
      <p:sp>
        <p:nvSpPr>
          <p:cNvPr id="11" name="Text Placeholder 10"/>
          <p:cNvSpPr>
            <a:spLocks noGrp="1"/>
          </p:cNvSpPr>
          <p:nvPr>
            <p:ph type="body" idx="1"/>
          </p:nvPr>
        </p:nvSpPr>
        <p:spPr>
          <a:xfrm>
            <a:off x="628650" y="3471483"/>
            <a:ext cx="7886700" cy="2705479"/>
          </a:xfrm>
          <a:prstGeom prst="rect">
            <a:avLst/>
          </a:prstGeom>
        </p:spPr>
        <p:txBody>
          <a:bodyPr vert="horz" lIns="91440" tIns="45720" rIns="91440" bIns="45720" rtlCol="0">
            <a:normAutofit/>
          </a:bodyPr>
          <a:lstStyle/>
          <a:p>
            <a:pPr lvl="0"/>
            <a:r>
              <a:rPr lang="en-US" dirty="0"/>
              <a:t>Contact</a:t>
            </a:r>
          </a:p>
        </p:txBody>
      </p:sp>
    </p:spTree>
    <p:extLst>
      <p:ext uri="{BB962C8B-B14F-4D97-AF65-F5344CB8AC3E}">
        <p14:creationId xmlns:p14="http://schemas.microsoft.com/office/powerpoint/2010/main" val="630295610"/>
      </p:ext>
    </p:extLst>
  </p:cSld>
  <p:clrMap bg1="lt1" tx1="dk1" bg2="lt2" tx2="dk2" accent1="accent1" accent2="accent2" accent3="accent3" accent4="accent4" accent5="accent5" accent6="accent6" hlink="hlink" folHlink="folHlink"/>
  <p:sldLayoutIdLst>
    <p:sldLayoutId id="2147483676" r:id="rId1"/>
    <p:sldLayoutId id="2147483675" r:id="rId2"/>
  </p:sldLayoutIdLst>
  <p:txStyles>
    <p:titleStyle>
      <a:lvl1pPr algn="l" defTabSz="914400" rtl="0" eaLnBrk="1" latinLnBrk="0" hangingPunct="1">
        <a:lnSpc>
          <a:spcPct val="90000"/>
        </a:lnSpc>
        <a:spcBef>
          <a:spcPct val="0"/>
        </a:spcBef>
        <a:buNone/>
        <a:defRPr sz="3600" b="0" i="0" kern="1200">
          <a:solidFill>
            <a:schemeClr val="accent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buFont typeface="Arial"/>
        <a:buNone/>
        <a:defRPr sz="2600" b="0" i="0" kern="1200">
          <a:solidFill>
            <a:schemeClr val="tx2">
              <a:lumMod val="50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fred.stlouisfed.org/series/AAA#0"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mailto:stevenw@iii.org?subject=Quarterly%20Industry%20Snapshot"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fred.stlouisfed.org/series/PNFI#0"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hyperlink" Target="http://www.census.gov/construction/c30/c30index.html"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fhwa.dot.gov/policyinformation/travel_monitoring/tvt.cf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www.census.gov/housing/hvs/data/histtab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I.I.I. quarterly P/C industry snapshot:</a:t>
            </a:r>
            <a:br>
              <a:rPr lang="en-US" dirty="0"/>
            </a:br>
            <a:r>
              <a:rPr lang="en-US" dirty="0"/>
              <a:t>First quarter 2018</a:t>
            </a:r>
          </a:p>
        </p:txBody>
      </p:sp>
      <p:sp>
        <p:nvSpPr>
          <p:cNvPr id="3" name="Subtitle 2"/>
          <p:cNvSpPr>
            <a:spLocks noGrp="1"/>
          </p:cNvSpPr>
          <p:nvPr>
            <p:ph type="subTitle" idx="1"/>
          </p:nvPr>
        </p:nvSpPr>
        <p:spPr/>
        <p:txBody>
          <a:bodyPr/>
          <a:lstStyle/>
          <a:p>
            <a:r>
              <a:rPr lang="en-US" dirty="0"/>
              <a:t>Information and analysis provided by the </a:t>
            </a:r>
            <a:br>
              <a:rPr lang="en-US" dirty="0"/>
            </a:br>
            <a:r>
              <a:rPr lang="en-US" dirty="0"/>
              <a:t>Insurance Information Institute</a:t>
            </a:r>
          </a:p>
        </p:txBody>
      </p:sp>
    </p:spTree>
    <p:extLst>
      <p:ext uri="{BB962C8B-B14F-4D97-AF65-F5344CB8AC3E}">
        <p14:creationId xmlns:p14="http://schemas.microsoft.com/office/powerpoint/2010/main" val="238936482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148" y="2297760"/>
            <a:ext cx="7759852" cy="1200329"/>
          </a:xfrm>
          <a:prstGeom prst="rect">
            <a:avLst/>
          </a:prstGeom>
        </p:spPr>
        <p:txBody>
          <a:bodyPr wrap="square">
            <a:spAutoFit/>
          </a:bodyPr>
          <a:lstStyle/>
          <a:p>
            <a:r>
              <a:rPr lang="en-US" sz="3600" dirty="0">
                <a:solidFill>
                  <a:schemeClr val="bg1"/>
                </a:solidFill>
                <a:latin typeface="+mj-lt"/>
              </a:rPr>
              <a:t>Economic and financial trends: </a:t>
            </a:r>
            <a:r>
              <a:rPr lang="en-US" sz="3600" dirty="0">
                <a:solidFill>
                  <a:schemeClr val="bg1"/>
                </a:solidFill>
              </a:rPr>
              <a:t>2018:Q1</a:t>
            </a:r>
            <a:endParaRPr lang="en-US" sz="3600" dirty="0">
              <a:solidFill>
                <a:schemeClr val="bg1"/>
              </a:solidFill>
              <a:latin typeface="+mj-lt"/>
            </a:endParaRPr>
          </a:p>
        </p:txBody>
      </p:sp>
    </p:spTree>
    <p:extLst>
      <p:ext uri="{BB962C8B-B14F-4D97-AF65-F5344CB8AC3E}">
        <p14:creationId xmlns:p14="http://schemas.microsoft.com/office/powerpoint/2010/main" val="12046174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a:xfrm>
            <a:off x="385491" y="232326"/>
            <a:ext cx="8458200" cy="643649"/>
          </a:xfrm>
        </p:spPr>
        <p:txBody>
          <a:bodyPr/>
          <a:lstStyle/>
          <a:p>
            <a:r>
              <a:rPr lang="en-US" dirty="0"/>
              <a:t>P/C industry net income after taxes*</a:t>
            </a:r>
          </a:p>
        </p:txBody>
      </p:sp>
      <p:sp>
        <p:nvSpPr>
          <p:cNvPr id="2" name="Text Placeholder 1"/>
          <p:cNvSpPr>
            <a:spLocks noGrp="1"/>
          </p:cNvSpPr>
          <p:nvPr>
            <p:ph type="body" sz="quarter" idx="16"/>
          </p:nvPr>
        </p:nvSpPr>
        <p:spPr>
          <a:xfrm>
            <a:off x="385491" y="6294780"/>
            <a:ext cx="8454009" cy="415018"/>
          </a:xfrm>
        </p:spPr>
        <p:txBody>
          <a:bodyPr/>
          <a:lstStyle/>
          <a:p>
            <a:endParaRPr lang="en-US" sz="800" dirty="0"/>
          </a:p>
          <a:p>
            <a:endParaRPr lang="en-US" dirty="0"/>
          </a:p>
          <a:p>
            <a:r>
              <a:rPr lang="en-US" dirty="0"/>
              <a:t>*Through third quarter. Adjusted for inflation using the BLS CPI calculator, to 2017 dollars.</a:t>
            </a:r>
            <a:br>
              <a:rPr lang="en-US" dirty="0"/>
            </a:br>
            <a:r>
              <a:rPr lang="en-US" dirty="0"/>
              <a:t>Sources: </a:t>
            </a:r>
            <a:r>
              <a:rPr lang="fr-FR" dirty="0"/>
              <a:t>NAIC data, </a:t>
            </a:r>
            <a:r>
              <a:rPr lang="fr-FR" dirty="0" err="1"/>
              <a:t>sourced</a:t>
            </a:r>
            <a:r>
              <a:rPr lang="fr-FR" dirty="0"/>
              <a:t> </a:t>
            </a:r>
            <a:r>
              <a:rPr lang="fr-FR" dirty="0" err="1"/>
              <a:t>from</a:t>
            </a:r>
            <a:r>
              <a:rPr lang="fr-FR" dirty="0"/>
              <a:t> S&amp;P Global </a:t>
            </a:r>
            <a:r>
              <a:rPr lang="fr-FR" dirty="0" err="1"/>
              <a:t>Market</a:t>
            </a:r>
            <a:r>
              <a:rPr lang="fr-FR" dirty="0"/>
              <a:t> Intelligence; </a:t>
            </a:r>
            <a:r>
              <a:rPr lang="fr-FR" dirty="0" err="1"/>
              <a:t>Insurance</a:t>
            </a:r>
            <a:r>
              <a:rPr lang="fr-FR" dirty="0"/>
              <a:t> Information Institute.</a:t>
            </a:r>
            <a:endParaRPr lang="en-US" dirty="0"/>
          </a:p>
        </p:txBody>
      </p:sp>
      <p:graphicFrame>
        <p:nvGraphicFramePr>
          <p:cNvPr id="22" name="Chart 21"/>
          <p:cNvGraphicFramePr/>
          <p:nvPr>
            <p:extLst/>
          </p:nvPr>
        </p:nvGraphicFramePr>
        <p:xfrm>
          <a:off x="495300" y="1489054"/>
          <a:ext cx="8128760" cy="419264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392748" y="1123327"/>
            <a:ext cx="2640026"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Billions, 2017 dollars</a:t>
            </a:r>
          </a:p>
        </p:txBody>
      </p:sp>
      <p:sp>
        <p:nvSpPr>
          <p:cNvPr id="7" name="TextBox 6"/>
          <p:cNvSpPr txBox="1"/>
          <p:nvPr/>
        </p:nvSpPr>
        <p:spPr>
          <a:xfrm>
            <a:off x="392748" y="5528610"/>
            <a:ext cx="7992300" cy="543559"/>
          </a:xfrm>
          <a:prstGeom prst="rect">
            <a:avLst/>
          </a:prstGeom>
          <a:noFill/>
        </p:spPr>
        <p:txBody>
          <a:bodyPr wrap="square" rtlCol="0">
            <a:noAutofit/>
          </a:bodyPr>
          <a:lstStyle/>
          <a:p>
            <a:pPr marL="285750" indent="-285750">
              <a:lnSpc>
                <a:spcPct val="90000"/>
              </a:lnSpc>
              <a:spcBef>
                <a:spcPts val="600"/>
              </a:spcBef>
              <a:buSzPct val="90000"/>
              <a:buFont typeface="Wingdings 3" panose="05040102010807070707" pitchFamily="18" charset="2"/>
              <a:buChar char=""/>
            </a:pPr>
            <a:r>
              <a:rPr lang="en-US" sz="1600" b="1" dirty="0">
                <a:solidFill>
                  <a:schemeClr val="accent2"/>
                </a:solidFill>
              </a:rPr>
              <a:t>In the first three quarters of the year, net income varied. 2017 was the fourth lowest profit in the last 11 years.</a:t>
            </a:r>
          </a:p>
        </p:txBody>
      </p:sp>
    </p:spTree>
    <p:extLst>
      <p:ext uri="{BB962C8B-B14F-4D97-AF65-F5344CB8AC3E}">
        <p14:creationId xmlns:p14="http://schemas.microsoft.com/office/powerpoint/2010/main" val="133573172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a:xfrm>
            <a:off x="910532" y="175847"/>
            <a:ext cx="7904284" cy="893816"/>
          </a:xfrm>
        </p:spPr>
        <p:txBody>
          <a:bodyPr/>
          <a:lstStyle/>
          <a:p>
            <a:r>
              <a:rPr lang="en-US" dirty="0"/>
              <a:t>Key sources of P/C insurer profits</a:t>
            </a:r>
          </a:p>
        </p:txBody>
      </p:sp>
      <p:sp>
        <p:nvSpPr>
          <p:cNvPr id="6" name="Text Placeholder 5"/>
          <p:cNvSpPr>
            <a:spLocks noGrp="1"/>
          </p:cNvSpPr>
          <p:nvPr>
            <p:ph type="body" sz="quarter" idx="16"/>
          </p:nvPr>
        </p:nvSpPr>
        <p:spPr/>
        <p:txBody>
          <a:bodyPr/>
          <a:lstStyle/>
          <a:p>
            <a:endParaRPr lang="en-US" dirty="0"/>
          </a:p>
          <a:p>
            <a:r>
              <a:rPr lang="en-US" dirty="0"/>
              <a:t>Data are before taxes and exclude extraordinary items.</a:t>
            </a:r>
          </a:p>
          <a:p>
            <a:r>
              <a:rPr lang="fr-FR" dirty="0"/>
              <a:t>Sources: NAIC data, </a:t>
            </a:r>
            <a:r>
              <a:rPr lang="fr-FR" dirty="0" err="1"/>
              <a:t>sourced</a:t>
            </a:r>
            <a:r>
              <a:rPr lang="fr-FR" dirty="0"/>
              <a:t> </a:t>
            </a:r>
            <a:r>
              <a:rPr lang="fr-FR" dirty="0" err="1"/>
              <a:t>from</a:t>
            </a:r>
            <a:r>
              <a:rPr lang="fr-FR" dirty="0"/>
              <a:t> S&amp;P Global </a:t>
            </a:r>
            <a:r>
              <a:rPr lang="fr-FR" dirty="0" err="1"/>
              <a:t>Market</a:t>
            </a:r>
            <a:r>
              <a:rPr lang="fr-FR" dirty="0"/>
              <a:t> Intelligence; </a:t>
            </a:r>
            <a:r>
              <a:rPr lang="fr-FR" dirty="0" err="1"/>
              <a:t>Insurance</a:t>
            </a:r>
            <a:r>
              <a:rPr lang="fr-FR" dirty="0"/>
              <a:t> Information Institute.</a:t>
            </a:r>
            <a:endParaRPr lang="en-US" dirty="0"/>
          </a:p>
        </p:txBody>
      </p:sp>
      <p:graphicFrame>
        <p:nvGraphicFramePr>
          <p:cNvPr id="22" name="Chart 21"/>
          <p:cNvGraphicFramePr/>
          <p:nvPr>
            <p:extLst>
              <p:ext uri="{D42A27DB-BD31-4B8C-83A1-F6EECF244321}">
                <p14:modId xmlns:p14="http://schemas.microsoft.com/office/powerpoint/2010/main" val="226301299"/>
              </p:ext>
            </p:extLst>
          </p:nvPr>
        </p:nvGraphicFramePr>
        <p:xfrm>
          <a:off x="292100" y="1533515"/>
          <a:ext cx="8559800" cy="440653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738414" y="1103910"/>
            <a:ext cx="1055077"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 Billions</a:t>
            </a:r>
          </a:p>
        </p:txBody>
      </p:sp>
    </p:spTree>
    <p:extLst>
      <p:ext uri="{BB962C8B-B14F-4D97-AF65-F5344CB8AC3E}">
        <p14:creationId xmlns:p14="http://schemas.microsoft.com/office/powerpoint/2010/main" val="180116608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a:xfrm>
            <a:off x="535461" y="232326"/>
            <a:ext cx="8308229" cy="606165"/>
          </a:xfrm>
        </p:spPr>
        <p:txBody>
          <a:bodyPr/>
          <a:lstStyle/>
          <a:p>
            <a:r>
              <a:rPr lang="en-US" dirty="0"/>
              <a:t>Sources of investment gains</a:t>
            </a:r>
          </a:p>
        </p:txBody>
      </p:sp>
      <p:sp>
        <p:nvSpPr>
          <p:cNvPr id="2" name="Text Placeholder 1"/>
          <p:cNvSpPr>
            <a:spLocks noGrp="1"/>
          </p:cNvSpPr>
          <p:nvPr>
            <p:ph type="body" sz="quarter" idx="16"/>
          </p:nvPr>
        </p:nvSpPr>
        <p:spPr/>
        <p:txBody>
          <a:bodyPr/>
          <a:lstStyle/>
          <a:p>
            <a:r>
              <a:rPr lang="en-US" dirty="0"/>
              <a:t>Through third quarter. </a:t>
            </a:r>
          </a:p>
          <a:p>
            <a:r>
              <a:rPr lang="en-US" dirty="0"/>
              <a:t>Sources: </a:t>
            </a:r>
            <a:r>
              <a:rPr lang="fr-FR" dirty="0"/>
              <a:t>NAIC data, </a:t>
            </a:r>
            <a:r>
              <a:rPr lang="fr-FR" dirty="0" err="1"/>
              <a:t>sourced</a:t>
            </a:r>
            <a:r>
              <a:rPr lang="fr-FR" dirty="0"/>
              <a:t> </a:t>
            </a:r>
            <a:r>
              <a:rPr lang="fr-FR" dirty="0" err="1"/>
              <a:t>from</a:t>
            </a:r>
            <a:r>
              <a:rPr lang="fr-FR" dirty="0"/>
              <a:t> S&amp;P Global </a:t>
            </a:r>
            <a:r>
              <a:rPr lang="fr-FR" dirty="0" err="1"/>
              <a:t>Market</a:t>
            </a:r>
            <a:r>
              <a:rPr lang="fr-FR" dirty="0"/>
              <a:t> Intelligence; </a:t>
            </a:r>
            <a:r>
              <a:rPr lang="fr-FR" dirty="0" err="1"/>
              <a:t>Insurance</a:t>
            </a:r>
            <a:r>
              <a:rPr lang="fr-FR" dirty="0"/>
              <a:t> Information Institute</a:t>
            </a:r>
            <a:r>
              <a:rPr lang="en-US" sz="800" dirty="0"/>
              <a:t>.</a:t>
            </a:r>
          </a:p>
        </p:txBody>
      </p:sp>
      <p:graphicFrame>
        <p:nvGraphicFramePr>
          <p:cNvPr id="22" name="Chart 21"/>
          <p:cNvGraphicFramePr/>
          <p:nvPr>
            <p:extLst>
              <p:ext uri="{D42A27DB-BD31-4B8C-83A1-F6EECF244321}">
                <p14:modId xmlns:p14="http://schemas.microsoft.com/office/powerpoint/2010/main" val="1711680650"/>
              </p:ext>
            </p:extLst>
          </p:nvPr>
        </p:nvGraphicFramePr>
        <p:xfrm>
          <a:off x="90259" y="1533515"/>
          <a:ext cx="8450003" cy="4066241"/>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535462" y="1072176"/>
            <a:ext cx="1055077"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Billions</a:t>
            </a:r>
          </a:p>
        </p:txBody>
      </p:sp>
      <p:sp>
        <p:nvSpPr>
          <p:cNvPr id="9" name="TextBox 8"/>
          <p:cNvSpPr txBox="1"/>
          <p:nvPr/>
        </p:nvSpPr>
        <p:spPr>
          <a:xfrm>
            <a:off x="392748" y="5599756"/>
            <a:ext cx="7992300" cy="695024"/>
          </a:xfrm>
          <a:prstGeom prst="rect">
            <a:avLst/>
          </a:prstGeom>
          <a:noFill/>
        </p:spPr>
        <p:txBody>
          <a:bodyPr wrap="square" rtlCol="0">
            <a:noAutofit/>
          </a:bodyPr>
          <a:lstStyle/>
          <a:p>
            <a:pPr marL="285750" indent="-285750">
              <a:lnSpc>
                <a:spcPct val="90000"/>
              </a:lnSpc>
              <a:spcBef>
                <a:spcPts val="600"/>
              </a:spcBef>
              <a:buSzPct val="90000"/>
              <a:buFont typeface="Wingdings 3" panose="05040102010807070707" pitchFamily="18" charset="2"/>
              <a:buChar char=""/>
            </a:pPr>
            <a:r>
              <a:rPr lang="en-US" sz="1600" b="1" dirty="0">
                <a:solidFill>
                  <a:schemeClr val="accent2"/>
                </a:solidFill>
              </a:rPr>
              <a:t>Net investment income has been steady, but realized capital gains/losses have been quite variable.</a:t>
            </a:r>
          </a:p>
          <a:p>
            <a:pPr marL="285750" indent="-285750">
              <a:lnSpc>
                <a:spcPct val="90000"/>
              </a:lnSpc>
              <a:spcBef>
                <a:spcPts val="600"/>
              </a:spcBef>
              <a:buSzPct val="90000"/>
              <a:buFont typeface="Wingdings 3" panose="05040102010807070707" pitchFamily="18" charset="2"/>
              <a:buChar char=""/>
            </a:pPr>
            <a:endParaRPr lang="en-US" sz="1600" b="1" dirty="0">
              <a:solidFill>
                <a:schemeClr val="accent2"/>
              </a:solidFill>
            </a:endParaRPr>
          </a:p>
        </p:txBody>
      </p:sp>
    </p:spTree>
    <p:extLst>
      <p:ext uri="{BB962C8B-B14F-4D97-AF65-F5344CB8AC3E}">
        <p14:creationId xmlns:p14="http://schemas.microsoft.com/office/powerpoint/2010/main" val="957783942"/>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Rectangle 7"/>
          <p:cNvSpPr>
            <a:spLocks noGrp="1" noChangeArrowheads="1"/>
          </p:cNvSpPr>
          <p:nvPr>
            <p:ph type="title"/>
          </p:nvPr>
        </p:nvSpPr>
        <p:spPr/>
        <p:txBody>
          <a:bodyPr/>
          <a:lstStyle/>
          <a:p>
            <a:r>
              <a:rPr lang="en-US" altLang="en-US" dirty="0">
                <a:latin typeface="Arial" panose="020B0604020202020204" pitchFamily="34" charset="0"/>
              </a:rPr>
              <a:t>Bond yields</a:t>
            </a:r>
          </a:p>
        </p:txBody>
      </p:sp>
      <p:sp>
        <p:nvSpPr>
          <p:cNvPr id="6" name="Text Placeholder 5"/>
          <p:cNvSpPr>
            <a:spLocks noGrp="1"/>
          </p:cNvSpPr>
          <p:nvPr>
            <p:ph type="body" sz="quarter" idx="16"/>
          </p:nvPr>
        </p:nvSpPr>
        <p:spPr/>
        <p:txBody>
          <a:bodyPr/>
          <a:lstStyle/>
          <a:p>
            <a:pPr>
              <a:lnSpc>
                <a:spcPct val="85000"/>
              </a:lnSpc>
              <a:spcBef>
                <a:spcPct val="25000"/>
              </a:spcBef>
              <a:buClr>
                <a:schemeClr val="accent2"/>
              </a:buClr>
            </a:pPr>
            <a:r>
              <a:rPr lang="en-US" altLang="en-US" dirty="0"/>
              <a:t>Note: Recession indicated by gray shaded column.</a:t>
            </a:r>
          </a:p>
          <a:p>
            <a:pPr>
              <a:lnSpc>
                <a:spcPct val="85000"/>
              </a:lnSpc>
              <a:spcBef>
                <a:spcPct val="25000"/>
              </a:spcBef>
              <a:buClr>
                <a:schemeClr val="accent2"/>
              </a:buClr>
            </a:pPr>
            <a:r>
              <a:rPr lang="en-US" altLang="en-US" dirty="0"/>
              <a:t>Sources: </a:t>
            </a:r>
            <a:r>
              <a:rPr lang="en-US" altLang="en-US" dirty="0">
                <a:hlinkClick r:id="rId3"/>
              </a:rPr>
              <a:t>https://fred.stlouisfed.org/series/AAA#0</a:t>
            </a:r>
            <a:r>
              <a:rPr lang="en-US" altLang="en-US" dirty="0"/>
              <a:t> ; National Bureau of Economic Research (recession dates); Insurance Information Institute.</a:t>
            </a:r>
          </a:p>
        </p:txBody>
      </p:sp>
      <p:graphicFrame>
        <p:nvGraphicFramePr>
          <p:cNvPr id="4" name="Object 8"/>
          <p:cNvGraphicFramePr>
            <a:graphicFrameLocks noChangeAspect="1"/>
          </p:cNvGraphicFramePr>
          <p:nvPr>
            <p:extLst/>
          </p:nvPr>
        </p:nvGraphicFramePr>
        <p:xfrm>
          <a:off x="419551" y="1528800"/>
          <a:ext cx="7783870" cy="3904701"/>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7841978" y="4318663"/>
            <a:ext cx="722885" cy="294760"/>
          </a:xfrm>
          <a:prstGeom prst="rect">
            <a:avLst/>
          </a:prstGeom>
          <a:noFill/>
        </p:spPr>
        <p:txBody>
          <a:bodyPr wrap="square" rtlCol="0">
            <a:noAutofit/>
          </a:bodyPr>
          <a:lstStyle/>
          <a:p>
            <a:pPr>
              <a:lnSpc>
                <a:spcPct val="90000"/>
              </a:lnSpc>
              <a:spcBef>
                <a:spcPts val="1200"/>
              </a:spcBef>
              <a:buClr>
                <a:srgbClr val="337DBE"/>
              </a:buClr>
              <a:buSzPct val="77000"/>
            </a:pPr>
            <a:r>
              <a:rPr lang="en-US" sz="1200" b="1" dirty="0">
                <a:latin typeface="Arial" charset="0"/>
                <a:ea typeface="Arial" charset="0"/>
                <a:cs typeface="Arial" charset="0"/>
              </a:rPr>
              <a:t>3.56%</a:t>
            </a:r>
          </a:p>
        </p:txBody>
      </p:sp>
      <p:sp>
        <p:nvSpPr>
          <p:cNvPr id="12" name="TextBox 11"/>
          <p:cNvSpPr txBox="1"/>
          <p:nvPr/>
        </p:nvSpPr>
        <p:spPr>
          <a:xfrm>
            <a:off x="392748" y="5599756"/>
            <a:ext cx="7992300" cy="695024"/>
          </a:xfrm>
          <a:prstGeom prst="rect">
            <a:avLst/>
          </a:prstGeom>
          <a:noFill/>
        </p:spPr>
        <p:txBody>
          <a:bodyPr wrap="square" rtlCol="0">
            <a:noAutofit/>
          </a:bodyPr>
          <a:lstStyle/>
          <a:p>
            <a:pPr marL="285750" indent="-285750">
              <a:lnSpc>
                <a:spcPct val="90000"/>
              </a:lnSpc>
              <a:spcBef>
                <a:spcPts val="600"/>
              </a:spcBef>
              <a:buSzPct val="90000"/>
              <a:buFont typeface="Wingdings 3" panose="05040102010807070707" pitchFamily="18" charset="2"/>
              <a:buChar char=""/>
            </a:pPr>
            <a:r>
              <a:rPr lang="en-US" sz="1600" b="1" dirty="0">
                <a:solidFill>
                  <a:schemeClr val="accent2"/>
                </a:solidFill>
              </a:rPr>
              <a:t>Top investment-grade bond yields have ranged from 3.8% to 4.0% for the last 3 years. 2017:Q3 was 3.65%. These yields probably won’t rise much above 4.5% through 2018.</a:t>
            </a:r>
          </a:p>
        </p:txBody>
      </p:sp>
      <p:sp>
        <p:nvSpPr>
          <p:cNvPr id="7" name="TextBox 6"/>
          <p:cNvSpPr txBox="1"/>
          <p:nvPr/>
        </p:nvSpPr>
        <p:spPr>
          <a:xfrm>
            <a:off x="11184397" y="559220"/>
            <a:ext cx="914400" cy="914400"/>
          </a:xfrm>
          <a:prstGeom prst="rect">
            <a:avLst/>
          </a:prstGeom>
          <a:noFill/>
        </p:spPr>
        <p:txBody>
          <a:bodyPr wrap="none" rtlCol="0">
            <a:noAutofit/>
          </a:bodyPr>
          <a:lstStyle/>
          <a:p>
            <a:pPr marL="292608" indent="-292608">
              <a:lnSpc>
                <a:spcPct val="90000"/>
              </a:lnSpc>
              <a:spcBef>
                <a:spcPts val="1200"/>
              </a:spcBef>
              <a:buClr>
                <a:srgbClr val="337DBE"/>
              </a:buClr>
              <a:buSzPct val="77000"/>
              <a:buFont typeface="Wingdings 3" panose="05040102010807070707" pitchFamily="18" charset="2"/>
              <a:buChar char=""/>
            </a:pPr>
            <a:endParaRPr lang="en-US" sz="2000" dirty="0"/>
          </a:p>
        </p:txBody>
      </p:sp>
    </p:spTree>
    <p:extLst>
      <p:ext uri="{BB962C8B-B14F-4D97-AF65-F5344CB8AC3E}">
        <p14:creationId xmlns:p14="http://schemas.microsoft.com/office/powerpoint/2010/main" val="1423301004"/>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7"/>
          <p:cNvSpPr>
            <a:spLocks noGrp="1" noChangeArrowheads="1"/>
          </p:cNvSpPr>
          <p:nvPr>
            <p:ph type="title"/>
          </p:nvPr>
        </p:nvSpPr>
        <p:spPr>
          <a:xfrm>
            <a:off x="483439" y="232326"/>
            <a:ext cx="8360251" cy="950976"/>
          </a:xfrm>
        </p:spPr>
        <p:txBody>
          <a:bodyPr/>
          <a:lstStyle/>
          <a:p>
            <a:r>
              <a:rPr lang="en-US" dirty="0"/>
              <a:t>Change* in the core** Consumer Price Index</a:t>
            </a:r>
          </a:p>
        </p:txBody>
      </p:sp>
      <p:sp>
        <p:nvSpPr>
          <p:cNvPr id="3" name="Text Placeholder 2"/>
          <p:cNvSpPr>
            <a:spLocks noGrp="1"/>
          </p:cNvSpPr>
          <p:nvPr>
            <p:ph type="body" sz="quarter" idx="16"/>
          </p:nvPr>
        </p:nvSpPr>
        <p:spPr/>
        <p:txBody>
          <a:bodyPr/>
          <a:lstStyle/>
          <a:p>
            <a:pPr>
              <a:lnSpc>
                <a:spcPct val="85000"/>
              </a:lnSpc>
              <a:spcBef>
                <a:spcPct val="25000"/>
              </a:spcBef>
              <a:buClr>
                <a:schemeClr val="accent2"/>
              </a:buClr>
            </a:pPr>
            <a:r>
              <a:rPr lang="en-US" dirty="0"/>
              <a:t>*Monthly, year-over-year, through February 2018. Seasonally adjusted. **CPI less food and energy.</a:t>
            </a:r>
          </a:p>
          <a:p>
            <a:pPr eaLnBrk="0" hangingPunct="0">
              <a:lnSpc>
                <a:spcPct val="85000"/>
              </a:lnSpc>
              <a:spcBef>
                <a:spcPct val="25000"/>
              </a:spcBef>
              <a:buClr>
                <a:schemeClr val="accent2"/>
              </a:buClr>
            </a:pPr>
            <a:r>
              <a:rPr lang="en-US" dirty="0"/>
              <a:t>Sources: US Bureau of Labor Statistics; National Bureau of Economic Research (recession dates); Insurance Information Institute.</a:t>
            </a:r>
          </a:p>
        </p:txBody>
      </p:sp>
      <p:graphicFrame>
        <p:nvGraphicFramePr>
          <p:cNvPr id="4" name="Object 2"/>
          <p:cNvGraphicFramePr>
            <a:graphicFrameLocks noChangeAspect="1"/>
          </p:cNvGraphicFramePr>
          <p:nvPr>
            <p:extLst>
              <p:ext uri="{D42A27DB-BD31-4B8C-83A1-F6EECF244321}">
                <p14:modId xmlns:p14="http://schemas.microsoft.com/office/powerpoint/2010/main" val="1473613613"/>
              </p:ext>
            </p:extLst>
          </p:nvPr>
        </p:nvGraphicFramePr>
        <p:xfrm>
          <a:off x="483440" y="1234102"/>
          <a:ext cx="7992740" cy="4361648"/>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392748" y="5599756"/>
            <a:ext cx="7992300" cy="695024"/>
          </a:xfrm>
          <a:prstGeom prst="rect">
            <a:avLst/>
          </a:prstGeom>
          <a:noFill/>
        </p:spPr>
        <p:txBody>
          <a:bodyPr wrap="square" rtlCol="0">
            <a:noAutofit/>
          </a:bodyPr>
          <a:lstStyle/>
          <a:p>
            <a:pPr marL="285750" indent="-285750">
              <a:lnSpc>
                <a:spcPct val="90000"/>
              </a:lnSpc>
              <a:spcBef>
                <a:spcPts val="600"/>
              </a:spcBef>
              <a:buSzPct val="90000"/>
              <a:buFont typeface="Wingdings 3" panose="05040102010807070707" pitchFamily="18" charset="2"/>
              <a:buChar char=""/>
            </a:pPr>
            <a:r>
              <a:rPr lang="en-US" sz="1600" b="1" dirty="0">
                <a:solidFill>
                  <a:schemeClr val="accent2"/>
                </a:solidFill>
              </a:rPr>
              <a:t>Over the last decade, prices tracked by the Core CPI have generally risen about 2% per year.</a:t>
            </a:r>
          </a:p>
        </p:txBody>
      </p:sp>
    </p:spTree>
    <p:extLst>
      <p:ext uri="{BB962C8B-B14F-4D97-AF65-F5344CB8AC3E}">
        <p14:creationId xmlns:p14="http://schemas.microsoft.com/office/powerpoint/2010/main" val="3045238706"/>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prstGeom prst="rect">
            <a:avLst/>
          </a:prstGeom>
        </p:spPr>
        <p:txBody>
          <a:bodyPr/>
          <a:lstStyle/>
          <a:p>
            <a:r>
              <a:rPr lang="en-US" dirty="0">
                <a:solidFill>
                  <a:schemeClr val="bg2"/>
                </a:solidFill>
              </a:rPr>
              <a:t>Quarterly Industry Snapshot</a:t>
            </a:r>
          </a:p>
        </p:txBody>
      </p:sp>
      <p:sp>
        <p:nvSpPr>
          <p:cNvPr id="2" name="Rectangle 1"/>
          <p:cNvSpPr/>
          <p:nvPr/>
        </p:nvSpPr>
        <p:spPr>
          <a:xfrm>
            <a:off x="622148" y="2297760"/>
            <a:ext cx="7759852" cy="1200329"/>
          </a:xfrm>
          <a:prstGeom prst="rect">
            <a:avLst/>
          </a:prstGeom>
        </p:spPr>
        <p:txBody>
          <a:bodyPr wrap="square">
            <a:spAutoFit/>
          </a:bodyPr>
          <a:lstStyle/>
          <a:p>
            <a:r>
              <a:rPr lang="en-US" sz="3600" dirty="0">
                <a:solidFill>
                  <a:schemeClr val="bg1"/>
                </a:solidFill>
                <a:latin typeface="+mj-lt"/>
              </a:rPr>
              <a:t>Federal Tax Cuts and the Insurance Industry</a:t>
            </a:r>
          </a:p>
        </p:txBody>
      </p:sp>
    </p:spTree>
    <p:extLst>
      <p:ext uri="{BB962C8B-B14F-4D97-AF65-F5344CB8AC3E}">
        <p14:creationId xmlns:p14="http://schemas.microsoft.com/office/powerpoint/2010/main" val="426036315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a:xfrm>
            <a:off x="385491" y="6037575"/>
            <a:ext cx="8454009" cy="435461"/>
          </a:xfrm>
        </p:spPr>
        <p:txBody>
          <a:bodyPr/>
          <a:lstStyle/>
          <a:p>
            <a:pPr>
              <a:lnSpc>
                <a:spcPct val="85000"/>
              </a:lnSpc>
              <a:spcBef>
                <a:spcPct val="25000"/>
              </a:spcBef>
              <a:buClr>
                <a:srgbClr val="FF6801"/>
              </a:buClr>
            </a:pPr>
            <a:r>
              <a:rPr lang="en-US" altLang="en-US" dirty="0">
                <a:solidFill>
                  <a:srgbClr val="000000"/>
                </a:solidFill>
                <a:cs typeface="Arial" charset="0"/>
              </a:rPr>
              <a:t>Sources: </a:t>
            </a:r>
            <a:r>
              <a:rPr lang="fr-FR" dirty="0"/>
              <a:t>NAIC data, </a:t>
            </a:r>
            <a:r>
              <a:rPr lang="fr-FR" dirty="0" err="1"/>
              <a:t>sourced</a:t>
            </a:r>
            <a:r>
              <a:rPr lang="fr-FR" dirty="0"/>
              <a:t> </a:t>
            </a:r>
            <a:r>
              <a:rPr lang="fr-FR" dirty="0" err="1"/>
              <a:t>from</a:t>
            </a:r>
            <a:r>
              <a:rPr lang="fr-FR" dirty="0"/>
              <a:t> </a:t>
            </a:r>
            <a:r>
              <a:rPr lang="en-US" altLang="en-US" dirty="0">
                <a:solidFill>
                  <a:srgbClr val="000000"/>
                </a:solidFill>
                <a:cs typeface="Arial" charset="0"/>
              </a:rPr>
              <a:t>S&amp;P Global market Intelligence; I.I.I. Calculations.</a:t>
            </a:r>
          </a:p>
        </p:txBody>
      </p:sp>
      <p:graphicFrame>
        <p:nvGraphicFramePr>
          <p:cNvPr id="22" name="Chart 21"/>
          <p:cNvGraphicFramePr/>
          <p:nvPr>
            <p:extLst>
              <p:ext uri="{D42A27DB-BD31-4B8C-83A1-F6EECF244321}">
                <p14:modId xmlns:p14="http://schemas.microsoft.com/office/powerpoint/2010/main" val="3893512755"/>
              </p:ext>
            </p:extLst>
          </p:nvPr>
        </p:nvGraphicFramePr>
        <p:xfrm>
          <a:off x="292100" y="1533515"/>
          <a:ext cx="8559800" cy="440653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727528" y="1149761"/>
            <a:ext cx="1055077"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 Billions</a:t>
            </a:r>
          </a:p>
        </p:txBody>
      </p:sp>
      <p:sp>
        <p:nvSpPr>
          <p:cNvPr id="7" name="Rectangle 14"/>
          <p:cNvSpPr txBox="1">
            <a:spLocks noChangeArrowheads="1"/>
          </p:cNvSpPr>
          <p:nvPr/>
        </p:nvSpPr>
        <p:spPr>
          <a:xfrm>
            <a:off x="727528" y="262949"/>
            <a:ext cx="6111762" cy="446162"/>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ts val="0"/>
              </a:spcBef>
              <a:buNone/>
              <a:defRPr sz="3000" b="0" kern="1200">
                <a:solidFill>
                  <a:srgbClr val="337DBE"/>
                </a:solidFill>
                <a:latin typeface="+mj-lt"/>
                <a:ea typeface="+mj-ea"/>
                <a:cs typeface="+mj-cs"/>
              </a:defRPr>
            </a:lvl1pPr>
          </a:lstStyle>
          <a:p>
            <a:r>
              <a:rPr lang="en-US" altLang="en-US" dirty="0">
                <a:latin typeface="Arial" panose="020B0604020202020204" pitchFamily="34" charset="0"/>
              </a:rPr>
              <a:t>How Much Does the Industry Pay?</a:t>
            </a:r>
          </a:p>
        </p:txBody>
      </p:sp>
      <p:sp>
        <p:nvSpPr>
          <p:cNvPr id="8" name="Rectangle 15"/>
          <p:cNvSpPr>
            <a:spLocks noChangeArrowheads="1"/>
          </p:cNvSpPr>
          <p:nvPr/>
        </p:nvSpPr>
        <p:spPr bwMode="black">
          <a:xfrm>
            <a:off x="805543" y="806633"/>
            <a:ext cx="6640286"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400" b="1" dirty="0">
                <a:solidFill>
                  <a:schemeClr val="accent1"/>
                </a:solidFill>
                <a:cs typeface="Arial" charset="0"/>
              </a:rPr>
              <a:t>(Federal and Foreign Income Tax, Excluding Capital Gains)</a:t>
            </a:r>
          </a:p>
        </p:txBody>
      </p:sp>
    </p:spTree>
    <p:extLst>
      <p:ext uri="{BB962C8B-B14F-4D97-AF65-F5344CB8AC3E}">
        <p14:creationId xmlns:p14="http://schemas.microsoft.com/office/powerpoint/2010/main" val="1456461275"/>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
          <p:cNvGraphicFramePr>
            <a:graphicFrameLocks noChangeAspect="1"/>
          </p:cNvGraphicFramePr>
          <p:nvPr>
            <p:extLst>
              <p:ext uri="{D42A27DB-BD31-4B8C-83A1-F6EECF244321}">
                <p14:modId xmlns:p14="http://schemas.microsoft.com/office/powerpoint/2010/main" val="838977076"/>
              </p:ext>
            </p:extLst>
          </p:nvPr>
        </p:nvGraphicFramePr>
        <p:xfrm>
          <a:off x="356616" y="1400683"/>
          <a:ext cx="8468432" cy="4465676"/>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14"/>
          <p:cNvSpPr txBox="1">
            <a:spLocks noChangeArrowheads="1"/>
          </p:cNvSpPr>
          <p:nvPr/>
        </p:nvSpPr>
        <p:spPr>
          <a:xfrm>
            <a:off x="817845" y="224172"/>
            <a:ext cx="6111762" cy="43222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ts val="0"/>
              </a:spcBef>
              <a:buNone/>
              <a:defRPr sz="3000" b="0" kern="1200">
                <a:solidFill>
                  <a:srgbClr val="337DBE"/>
                </a:solidFill>
                <a:latin typeface="+mj-lt"/>
                <a:ea typeface="+mj-ea"/>
                <a:cs typeface="+mj-cs"/>
              </a:defRPr>
            </a:lvl1pPr>
          </a:lstStyle>
          <a:p>
            <a:r>
              <a:rPr lang="en-US" altLang="en-US" dirty="0">
                <a:latin typeface="Arial" panose="020B0604020202020204" pitchFamily="34" charset="0"/>
              </a:rPr>
              <a:t>What Rate Has the Industry Paid?</a:t>
            </a:r>
          </a:p>
        </p:txBody>
      </p:sp>
      <p:sp>
        <p:nvSpPr>
          <p:cNvPr id="8" name="Rectangle 15"/>
          <p:cNvSpPr>
            <a:spLocks noChangeArrowheads="1"/>
          </p:cNvSpPr>
          <p:nvPr/>
        </p:nvSpPr>
        <p:spPr bwMode="black">
          <a:xfrm>
            <a:off x="817845" y="899909"/>
            <a:ext cx="6464698"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20000"/>
              </a:spcBef>
              <a:spcAft>
                <a:spcPct val="0"/>
              </a:spcAft>
              <a:buClrTx/>
              <a:buFontTx/>
              <a:buNone/>
            </a:pPr>
            <a:r>
              <a:rPr lang="en-US" altLang="en-US" sz="1400" b="1" dirty="0">
                <a:solidFill>
                  <a:schemeClr val="accent1"/>
                </a:solidFill>
                <a:cs typeface="Arial" charset="0"/>
              </a:rPr>
              <a:t>(Effective Federal and Foreign Income Tax Rates, Excluding Capital Gains)*</a:t>
            </a:r>
          </a:p>
        </p:txBody>
      </p:sp>
      <p:sp>
        <p:nvSpPr>
          <p:cNvPr id="9" name="Rectangle 3"/>
          <p:cNvSpPr>
            <a:spLocks noChangeArrowheads="1"/>
          </p:cNvSpPr>
          <p:nvPr/>
        </p:nvSpPr>
        <p:spPr bwMode="auto">
          <a:xfrm>
            <a:off x="598715" y="6173234"/>
            <a:ext cx="7775989" cy="36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274320" tIns="0" rIns="0" bIns="10287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000" dirty="0">
                <a:solidFill>
                  <a:srgbClr val="000000"/>
                </a:solidFill>
                <a:cs typeface="Arial" charset="0"/>
              </a:rPr>
              <a:t>*Income taxes as a percent of net income after dividends to policyholders and after capital gains taxes.</a:t>
            </a:r>
            <a:br>
              <a:rPr lang="en-US" altLang="en-US" sz="1000" dirty="0">
                <a:solidFill>
                  <a:srgbClr val="000000"/>
                </a:solidFill>
                <a:cs typeface="Arial" charset="0"/>
              </a:rPr>
            </a:br>
            <a:r>
              <a:rPr lang="en-US" altLang="en-US" sz="1000" dirty="0">
                <a:solidFill>
                  <a:srgbClr val="000000"/>
                </a:solidFill>
                <a:cs typeface="Arial" charset="0"/>
              </a:rPr>
              <a:t>Sources: </a:t>
            </a:r>
            <a:r>
              <a:rPr lang="fr-FR" sz="1000" dirty="0"/>
              <a:t>NAIC data, </a:t>
            </a:r>
            <a:r>
              <a:rPr lang="fr-FR" sz="1000" dirty="0" err="1"/>
              <a:t>sourced</a:t>
            </a:r>
            <a:r>
              <a:rPr lang="fr-FR" sz="1000" dirty="0"/>
              <a:t> </a:t>
            </a:r>
            <a:r>
              <a:rPr lang="fr-FR" sz="1000" dirty="0" err="1"/>
              <a:t>from</a:t>
            </a:r>
            <a:r>
              <a:rPr lang="fr-FR" sz="1000" dirty="0"/>
              <a:t> </a:t>
            </a:r>
            <a:r>
              <a:rPr lang="en-US" altLang="en-US" sz="1000" dirty="0">
                <a:solidFill>
                  <a:srgbClr val="000000"/>
                </a:solidFill>
                <a:cs typeface="Arial" charset="0"/>
              </a:rPr>
              <a:t>S&amp;P Global market Intelligence.</a:t>
            </a:r>
          </a:p>
        </p:txBody>
      </p:sp>
      <p:sp>
        <p:nvSpPr>
          <p:cNvPr id="4" name="TextBox 3"/>
          <p:cNvSpPr txBox="1"/>
          <p:nvPr/>
        </p:nvSpPr>
        <p:spPr>
          <a:xfrm>
            <a:off x="7823600" y="2832652"/>
            <a:ext cx="714113" cy="268357"/>
          </a:xfrm>
          <a:prstGeom prst="rect">
            <a:avLst/>
          </a:prstGeom>
          <a:noFill/>
        </p:spPr>
        <p:txBody>
          <a:bodyPr wrap="square" rtlCol="0">
            <a:noAutofit/>
          </a:bodyPr>
          <a:lstStyle/>
          <a:p>
            <a:pPr>
              <a:lnSpc>
                <a:spcPct val="90000"/>
              </a:lnSpc>
              <a:spcBef>
                <a:spcPts val="1200"/>
              </a:spcBef>
              <a:buClr>
                <a:srgbClr val="337DBE"/>
              </a:buClr>
              <a:buSzPct val="77000"/>
            </a:pPr>
            <a:r>
              <a:rPr lang="en-US" sz="1200" dirty="0"/>
              <a:t>24.3%</a:t>
            </a:r>
          </a:p>
        </p:txBody>
      </p:sp>
    </p:spTree>
    <p:custDataLst>
      <p:tags r:id="rId1"/>
    </p:custDataLst>
    <p:extLst>
      <p:ext uri="{BB962C8B-B14F-4D97-AF65-F5344CB8AC3E}">
        <p14:creationId xmlns:p14="http://schemas.microsoft.com/office/powerpoint/2010/main" val="116670927"/>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3FFCA-7AD3-4D05-A87C-2F1507046589}"/>
              </a:ext>
            </a:extLst>
          </p:cNvPr>
          <p:cNvSpPr>
            <a:spLocks noGrp="1"/>
          </p:cNvSpPr>
          <p:nvPr>
            <p:ph type="title"/>
          </p:nvPr>
        </p:nvSpPr>
        <p:spPr>
          <a:xfrm>
            <a:off x="385491" y="232326"/>
            <a:ext cx="8458200" cy="571724"/>
          </a:xfrm>
        </p:spPr>
        <p:txBody>
          <a:bodyPr/>
          <a:lstStyle/>
          <a:p>
            <a:r>
              <a:rPr lang="en-US" dirty="0"/>
              <a:t>Tax Reform’s Effects: Across All Corporations</a:t>
            </a:r>
          </a:p>
        </p:txBody>
      </p:sp>
      <p:sp>
        <p:nvSpPr>
          <p:cNvPr id="11" name="Text Placeholder 10">
            <a:extLst>
              <a:ext uri="{FF2B5EF4-FFF2-40B4-BE49-F238E27FC236}">
                <a16:creationId xmlns:a16="http://schemas.microsoft.com/office/drawing/2014/main" id="{54B6FB80-D8ED-461A-AD34-965CE66E5CFE}"/>
              </a:ext>
            </a:extLst>
          </p:cNvPr>
          <p:cNvSpPr>
            <a:spLocks noGrp="1"/>
          </p:cNvSpPr>
          <p:nvPr>
            <p:ph type="body" sz="quarter" idx="16"/>
          </p:nvPr>
        </p:nvSpPr>
        <p:spPr>
          <a:xfrm>
            <a:off x="385491" y="6128657"/>
            <a:ext cx="8454009" cy="642257"/>
          </a:xfrm>
        </p:spPr>
        <p:txBody>
          <a:bodyPr/>
          <a:lstStyle/>
          <a:p>
            <a:r>
              <a:rPr lang="en-US" dirty="0"/>
              <a:t>*Projected cumulative profits for 2018-2027 = $22,273.6 billion. Projection = average profits for 2007-2016, growing by assumed nominal GDP growth of 5% per year.</a:t>
            </a:r>
            <a:br>
              <a:rPr lang="en-US" dirty="0"/>
            </a:br>
            <a:r>
              <a:rPr lang="en-US" dirty="0"/>
              <a:t>Source of amount of forecast tax changes: Joint Committee on Taxation, JCX-67-17, published December 18, 2017.</a:t>
            </a:r>
          </a:p>
          <a:p>
            <a:endParaRPr lang="en-US" dirty="0"/>
          </a:p>
        </p:txBody>
      </p:sp>
      <p:graphicFrame>
        <p:nvGraphicFramePr>
          <p:cNvPr id="6" name="Content Placeholder 5">
            <a:extLst>
              <a:ext uri="{FF2B5EF4-FFF2-40B4-BE49-F238E27FC236}">
                <a16:creationId xmlns:a16="http://schemas.microsoft.com/office/drawing/2014/main" id="{F4EDE113-CCFF-4249-9B6B-89B2D07770E5}"/>
              </a:ext>
            </a:extLst>
          </p:cNvPr>
          <p:cNvGraphicFramePr>
            <a:graphicFrameLocks noGrp="1"/>
          </p:cNvGraphicFramePr>
          <p:nvPr>
            <p:ph idx="4294967295"/>
            <p:extLst>
              <p:ext uri="{D42A27DB-BD31-4B8C-83A1-F6EECF244321}">
                <p14:modId xmlns:p14="http://schemas.microsoft.com/office/powerpoint/2010/main" val="765971107"/>
              </p:ext>
            </p:extLst>
          </p:nvPr>
        </p:nvGraphicFramePr>
        <p:xfrm>
          <a:off x="472577" y="1435167"/>
          <a:ext cx="8148909" cy="4480560"/>
        </p:xfrm>
        <a:graphic>
          <a:graphicData uri="http://schemas.openxmlformats.org/drawingml/2006/table">
            <a:tbl>
              <a:tblPr firstRow="1" bandRow="1">
                <a:tableStyleId>{5C22544A-7EE6-4342-B048-85BDC9FD1C3A}</a:tableStyleId>
              </a:tblPr>
              <a:tblGrid>
                <a:gridCol w="2801836">
                  <a:extLst>
                    <a:ext uri="{9D8B030D-6E8A-4147-A177-3AD203B41FA5}">
                      <a16:colId xmlns:a16="http://schemas.microsoft.com/office/drawing/2014/main" val="2305906379"/>
                    </a:ext>
                  </a:extLst>
                </a:gridCol>
                <a:gridCol w="1126729">
                  <a:extLst>
                    <a:ext uri="{9D8B030D-6E8A-4147-A177-3AD203B41FA5}">
                      <a16:colId xmlns:a16="http://schemas.microsoft.com/office/drawing/2014/main" val="4126578403"/>
                    </a:ext>
                  </a:extLst>
                </a:gridCol>
                <a:gridCol w="1380802">
                  <a:extLst>
                    <a:ext uri="{9D8B030D-6E8A-4147-A177-3AD203B41FA5}">
                      <a16:colId xmlns:a16="http://schemas.microsoft.com/office/drawing/2014/main" val="3152495246"/>
                    </a:ext>
                  </a:extLst>
                </a:gridCol>
                <a:gridCol w="2839542">
                  <a:extLst>
                    <a:ext uri="{9D8B030D-6E8A-4147-A177-3AD203B41FA5}">
                      <a16:colId xmlns:a16="http://schemas.microsoft.com/office/drawing/2014/main" val="3951621005"/>
                    </a:ext>
                  </a:extLst>
                </a:gridCol>
              </a:tblGrid>
              <a:tr h="370840">
                <a:tc>
                  <a:txBody>
                    <a:bodyPr/>
                    <a:lstStyle/>
                    <a:p>
                      <a:r>
                        <a:rPr lang="en-US" sz="1200" dirty="0"/>
                        <a:t>Affecting Corporations Generally</a:t>
                      </a:r>
                    </a:p>
                  </a:txBody>
                  <a:tcPr/>
                </a:tc>
                <a:tc>
                  <a:txBody>
                    <a:bodyPr/>
                    <a:lstStyle/>
                    <a:p>
                      <a:pPr algn="ctr"/>
                      <a:r>
                        <a:rPr lang="en-US" sz="1200" dirty="0"/>
                        <a:t>2018-2027</a:t>
                      </a:r>
                      <a:br>
                        <a:rPr lang="en-US" sz="1200" dirty="0"/>
                      </a:br>
                      <a:r>
                        <a:rPr lang="en-US" sz="1200" dirty="0"/>
                        <a:t>($ Billions)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As a % of a</a:t>
                      </a:r>
                      <a:r>
                        <a:rPr lang="en-US" sz="1200" baseline="0" dirty="0"/>
                        <a:t> Decade of </a:t>
                      </a:r>
                      <a:r>
                        <a:rPr lang="en-US" sz="1200" dirty="0"/>
                        <a:t>Profits*</a:t>
                      </a:r>
                    </a:p>
                  </a:txBody>
                  <a:tcPr/>
                </a:tc>
                <a:tc>
                  <a:txBody>
                    <a:bodyPr/>
                    <a:lstStyle/>
                    <a:p>
                      <a:pPr algn="ctr"/>
                      <a:r>
                        <a:rPr lang="en-US" sz="1200" dirty="0"/>
                        <a:t>Comments</a:t>
                      </a:r>
                    </a:p>
                  </a:txBody>
                  <a:tcPr/>
                </a:tc>
                <a:extLst>
                  <a:ext uri="{0D108BD9-81ED-4DB2-BD59-A6C34878D82A}">
                    <a16:rowId xmlns:a16="http://schemas.microsoft.com/office/drawing/2014/main" val="3658682422"/>
                  </a:ext>
                </a:extLst>
              </a:tr>
              <a:tr h="3034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21% corporate tax rate (down from 35%)</a:t>
                      </a:r>
                    </a:p>
                  </a:txBody>
                  <a:tcPr/>
                </a:tc>
                <a:tc>
                  <a:txBody>
                    <a:bodyPr/>
                    <a:lstStyle/>
                    <a:p>
                      <a:pPr algn="r"/>
                      <a:r>
                        <a:rPr lang="en-US" sz="1200" b="1" dirty="0">
                          <a:solidFill>
                            <a:schemeClr val="accent3"/>
                          </a:solidFill>
                        </a:rPr>
                        <a:t>$1,348.5</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3"/>
                          </a:solidFill>
                        </a:rPr>
                        <a:t>6.1%</a:t>
                      </a:r>
                    </a:p>
                    <a:p>
                      <a:pPr algn="r"/>
                      <a:endParaRPr lang="en-US" sz="1200" b="1" dirty="0">
                        <a:solidFill>
                          <a:schemeClr val="accent3"/>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could enable insurers to use tax savings</a:t>
                      </a:r>
                      <a:r>
                        <a:rPr lang="en-US" sz="1200" baseline="0" dirty="0"/>
                        <a:t> for increased capacity.</a:t>
                      </a:r>
                      <a:endParaRPr lang="en-US" sz="1200" dirty="0"/>
                    </a:p>
                  </a:txBody>
                  <a:tcPr/>
                </a:tc>
                <a:extLst>
                  <a:ext uri="{0D108BD9-81ED-4DB2-BD59-A6C34878D82A}">
                    <a16:rowId xmlns:a16="http://schemas.microsoft.com/office/drawing/2014/main" val="1396793075"/>
                  </a:ext>
                </a:extLst>
              </a:tr>
              <a:tr h="370840">
                <a:tc>
                  <a:txBody>
                    <a:bodyPr/>
                    <a:lstStyle/>
                    <a:p>
                      <a:r>
                        <a:rPr lang="en-US" sz="1200" dirty="0"/>
                        <a:t>Repeal of corporate Alternative Minimum Tax (AMT)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3"/>
                          </a:solidFill>
                        </a:rPr>
                        <a:t>$40.3</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3"/>
                          </a:solidFill>
                        </a:rPr>
                        <a:t>0.2%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Likely</a:t>
                      </a:r>
                      <a:r>
                        <a:rPr lang="en-US" sz="1200" baseline="0" dirty="0"/>
                        <a:t> few insurers will benefit from t</a:t>
                      </a:r>
                      <a:r>
                        <a:rPr lang="en-US" sz="1200" dirty="0"/>
                        <a:t>his change.</a:t>
                      </a:r>
                    </a:p>
                  </a:txBody>
                  <a:tcPr/>
                </a:tc>
                <a:extLst>
                  <a:ext uri="{0D108BD9-81ED-4DB2-BD59-A6C34878D82A}">
                    <a16:rowId xmlns:a16="http://schemas.microsoft.com/office/drawing/2014/main" val="1586106804"/>
                  </a:ext>
                </a:extLst>
              </a:tr>
              <a:tr h="370840">
                <a:tc>
                  <a:txBody>
                    <a:bodyPr/>
                    <a:lstStyle/>
                    <a:p>
                      <a:r>
                        <a:rPr lang="en-US" sz="1200" dirty="0"/>
                        <a:t>Deduction for dividends received by domestic corporations from certain foreign corporations</a:t>
                      </a:r>
                    </a:p>
                  </a:txBody>
                  <a:tcPr/>
                </a:tc>
                <a:tc>
                  <a:txBody>
                    <a:bodyPr/>
                    <a:lstStyle/>
                    <a:p>
                      <a:pPr algn="r"/>
                      <a:r>
                        <a:rPr lang="en-US" sz="1200" b="1" dirty="0">
                          <a:solidFill>
                            <a:schemeClr val="accent3"/>
                          </a:solidFill>
                        </a:rPr>
                        <a:t>$223.6</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3"/>
                          </a:solidFill>
                        </a:rPr>
                        <a:t>1.0%</a:t>
                      </a:r>
                    </a:p>
                  </a:txBody>
                  <a:tcPr/>
                </a:tc>
                <a:tc>
                  <a:txBody>
                    <a:bodyPr/>
                    <a:lstStyle/>
                    <a:p>
                      <a:r>
                        <a:rPr lang="en-US" sz="1200" dirty="0"/>
                        <a:t>This is part of the transition to a territorial system of</a:t>
                      </a:r>
                      <a:r>
                        <a:rPr lang="en-US" sz="1200" baseline="0" dirty="0"/>
                        <a:t> taxation.</a:t>
                      </a:r>
                      <a:endParaRPr lang="en-US" sz="1200" dirty="0"/>
                    </a:p>
                  </a:txBody>
                  <a:tcPr/>
                </a:tc>
                <a:extLst>
                  <a:ext uri="{0D108BD9-81ED-4DB2-BD59-A6C34878D82A}">
                    <a16:rowId xmlns:a16="http://schemas.microsoft.com/office/drawing/2014/main" val="160777184"/>
                  </a:ext>
                </a:extLst>
              </a:tr>
              <a:tr h="370840">
                <a:tc>
                  <a:txBody>
                    <a:bodyPr/>
                    <a:lstStyle/>
                    <a:p>
                      <a:r>
                        <a:rPr lang="en-US" sz="1200" dirty="0"/>
                        <a:t>Treatment of deferred foreign income upon transition to territorial tax system</a:t>
                      </a:r>
                    </a:p>
                  </a:txBody>
                  <a:tcPr/>
                </a:tc>
                <a:tc>
                  <a:txBody>
                    <a:bodyPr/>
                    <a:lstStyle/>
                    <a:p>
                      <a:pPr algn="r"/>
                      <a:r>
                        <a:rPr lang="en-US" sz="1200" b="1" dirty="0">
                          <a:solidFill>
                            <a:srgbClr val="C00000"/>
                          </a:solidFill>
                        </a:rPr>
                        <a:t>$338.8</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rgbClr val="C00000"/>
                          </a:solidFill>
                        </a:rPr>
                        <a:t>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new provision will affect</a:t>
                      </a:r>
                      <a:r>
                        <a:rPr lang="en-US" sz="1200" baseline="0" dirty="0"/>
                        <a:t> only companies with offshore operations. Insurers with only domestic operations will not be affected.</a:t>
                      </a:r>
                      <a:endParaRPr lang="en-US" sz="1200" dirty="0"/>
                    </a:p>
                  </a:txBody>
                  <a:tcPr/>
                </a:tc>
                <a:extLst>
                  <a:ext uri="{0D108BD9-81ED-4DB2-BD59-A6C34878D82A}">
                    <a16:rowId xmlns:a16="http://schemas.microsoft.com/office/drawing/2014/main" val="3929671569"/>
                  </a:ext>
                </a:extLst>
              </a:tr>
              <a:tr h="370840">
                <a:tc>
                  <a:txBody>
                    <a:bodyPr/>
                    <a:lstStyle/>
                    <a:p>
                      <a:r>
                        <a:rPr lang="en-US" sz="1200" dirty="0"/>
                        <a:t>Current-year</a:t>
                      </a:r>
                      <a:r>
                        <a:rPr lang="en-US" sz="1200" baseline="0" dirty="0"/>
                        <a:t> inclusion of global intangible low-taxed income (GILTI)</a:t>
                      </a:r>
                      <a:endParaRPr lang="en-US" sz="1200" dirty="0"/>
                    </a:p>
                  </a:txBody>
                  <a:tcPr/>
                </a:tc>
                <a:tc>
                  <a:txBody>
                    <a:bodyPr/>
                    <a:lstStyle/>
                    <a:p>
                      <a:pPr algn="r"/>
                      <a:r>
                        <a:rPr lang="en-US" sz="1200" b="1" dirty="0">
                          <a:solidFill>
                            <a:srgbClr val="C00000"/>
                          </a:solidFill>
                        </a:rPr>
                        <a:t>$112.4</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rgbClr val="C00000"/>
                          </a:solidFill>
                        </a:rPr>
                        <a:t>0.5%</a:t>
                      </a:r>
                    </a:p>
                  </a:txBody>
                  <a:tcPr/>
                </a:tc>
                <a:tc>
                  <a:txBody>
                    <a:bodyPr/>
                    <a:lstStyle/>
                    <a:p>
                      <a:r>
                        <a:rPr lang="en-US" sz="1200" dirty="0"/>
                        <a:t>The tax applies to global insurance income, net of income from “tangible” sources</a:t>
                      </a:r>
                    </a:p>
                  </a:txBody>
                  <a:tcPr/>
                </a:tc>
                <a:extLst>
                  <a:ext uri="{0D108BD9-81ED-4DB2-BD59-A6C34878D82A}">
                    <a16:rowId xmlns:a16="http://schemas.microsoft.com/office/drawing/2014/main" val="207752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Base erosion and anti-abuse tax (BEAT)</a:t>
                      </a:r>
                    </a:p>
                    <a:p>
                      <a:endParaRPr lang="en-US" sz="12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rgbClr val="C00000"/>
                          </a:solidFill>
                        </a:rPr>
                        <a:t>$149.6</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rgbClr val="C00000"/>
                          </a:solidFill>
                        </a:rPr>
                        <a:t>0.7%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new provision will affect</a:t>
                      </a:r>
                      <a:r>
                        <a:rPr lang="en-US" sz="1200" baseline="0" dirty="0"/>
                        <a:t> only companies with affiliated offshore operations (might apply to US parents with offshore subsidiaries).</a:t>
                      </a:r>
                      <a:endParaRPr lang="en-US" sz="1200" dirty="0"/>
                    </a:p>
                  </a:txBody>
                  <a:tcPr/>
                </a:tc>
                <a:extLst>
                  <a:ext uri="{0D108BD9-81ED-4DB2-BD59-A6C34878D82A}">
                    <a16:rowId xmlns:a16="http://schemas.microsoft.com/office/drawing/2014/main" val="3000910444"/>
                  </a:ext>
                </a:extLst>
              </a:tr>
            </a:tbl>
          </a:graphicData>
        </a:graphic>
      </p:graphicFrame>
      <p:sp>
        <p:nvSpPr>
          <p:cNvPr id="8" name="TextBox 7">
            <a:extLst>
              <a:ext uri="{FF2B5EF4-FFF2-40B4-BE49-F238E27FC236}">
                <a16:creationId xmlns:a16="http://schemas.microsoft.com/office/drawing/2014/main" id="{02B89430-B839-4CF5-B493-5382DB543271}"/>
              </a:ext>
            </a:extLst>
          </p:cNvPr>
          <p:cNvSpPr txBox="1"/>
          <p:nvPr/>
        </p:nvSpPr>
        <p:spPr>
          <a:xfrm>
            <a:off x="385491" y="804050"/>
            <a:ext cx="4378098" cy="439783"/>
          </a:xfrm>
          <a:prstGeom prst="rect">
            <a:avLst/>
          </a:prstGeom>
          <a:noFill/>
        </p:spPr>
        <p:txBody>
          <a:bodyPr wrap="square" rtlCol="0">
            <a:noAutofit/>
          </a:bodyPr>
          <a:lstStyle/>
          <a:p>
            <a:pPr>
              <a:lnSpc>
                <a:spcPct val="90000"/>
              </a:lnSpc>
              <a:spcBef>
                <a:spcPts val="1200"/>
              </a:spcBef>
              <a:buClr>
                <a:srgbClr val="337DBE"/>
              </a:buClr>
              <a:buSzPct val="77000"/>
            </a:pPr>
            <a:r>
              <a:rPr lang="en-US" sz="1400" b="1" dirty="0">
                <a:solidFill>
                  <a:schemeClr val="accent3"/>
                </a:solidFill>
              </a:rPr>
              <a:t>Green</a:t>
            </a:r>
            <a:r>
              <a:rPr lang="en-US" sz="1400" dirty="0"/>
              <a:t> numbers indicate tax reductions for taxpayers; </a:t>
            </a:r>
            <a:r>
              <a:rPr lang="en-US" sz="1400" b="1" dirty="0">
                <a:solidFill>
                  <a:srgbClr val="C00000"/>
                </a:solidFill>
              </a:rPr>
              <a:t>Red</a:t>
            </a:r>
            <a:r>
              <a:rPr lang="en-US" sz="1400" dirty="0"/>
              <a:t> numbers indicate tax increases</a:t>
            </a:r>
          </a:p>
        </p:txBody>
      </p:sp>
    </p:spTree>
    <p:extLst>
      <p:ext uri="{BB962C8B-B14F-4D97-AF65-F5344CB8AC3E}">
        <p14:creationId xmlns:p14="http://schemas.microsoft.com/office/powerpoint/2010/main" val="2574747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8"/>
          <p:cNvSpPr txBox="1">
            <a:spLocks/>
          </p:cNvSpPr>
          <p:nvPr/>
        </p:nvSpPr>
        <p:spPr>
          <a:xfrm>
            <a:off x="385491" y="232326"/>
            <a:ext cx="8458200" cy="95097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ts val="0"/>
              </a:spcBef>
              <a:buNone/>
              <a:defRPr sz="3000" b="0" kern="1200">
                <a:solidFill>
                  <a:srgbClr val="337DBE"/>
                </a:solidFill>
                <a:latin typeface="+mj-lt"/>
                <a:ea typeface="+mj-ea"/>
                <a:cs typeface="+mj-cs"/>
              </a:defRPr>
            </a:lvl1pPr>
          </a:lstStyle>
          <a:p>
            <a:r>
              <a:rPr lang="en-US" dirty="0"/>
              <a:t>2018-2020 Overview:</a:t>
            </a:r>
            <a:br>
              <a:rPr lang="en-US" dirty="0"/>
            </a:br>
            <a:r>
              <a:rPr lang="en-US" dirty="0"/>
              <a:t>The insurance industry and the economy</a:t>
            </a:r>
            <a:br>
              <a:rPr lang="en-US" dirty="0"/>
            </a:br>
            <a:endParaRPr lang="en-US" dirty="0"/>
          </a:p>
        </p:txBody>
      </p:sp>
      <p:sp>
        <p:nvSpPr>
          <p:cNvPr id="16" name="Content Placeholder 9"/>
          <p:cNvSpPr txBox="1">
            <a:spLocks/>
          </p:cNvSpPr>
          <p:nvPr/>
        </p:nvSpPr>
        <p:spPr>
          <a:xfrm>
            <a:off x="499975" y="2257576"/>
            <a:ext cx="2657826" cy="4379530"/>
          </a:xfrm>
          <a:prstGeom prst="rect">
            <a:avLst/>
          </a:prstGeom>
        </p:spPr>
        <p:txBody>
          <a:bodyPr lIns="0" rIns="0"/>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1"/>
              </a:buClr>
              <a:buSzPct val="125000"/>
              <a:buFont typeface="Arial" panose="020B0604020202020204" pitchFamily="34" charset="0"/>
              <a:buChar char="•"/>
            </a:pPr>
            <a:r>
              <a:rPr lang="en-US" sz="1600" dirty="0"/>
              <a:t>Ample (excess?) capital continues to spur  competition. </a:t>
            </a:r>
          </a:p>
          <a:p>
            <a:pPr>
              <a:buClr>
                <a:schemeClr val="tx1"/>
              </a:buClr>
              <a:buSzPct val="125000"/>
              <a:buFont typeface="Arial" panose="020B0604020202020204" pitchFamily="34" charset="0"/>
              <a:buChar char="•"/>
            </a:pPr>
            <a:r>
              <a:rPr lang="en-US" sz="1600" dirty="0"/>
              <a:t>Rates are firming in most markets, except auto, where loss costs continue to force rates higher.</a:t>
            </a:r>
          </a:p>
          <a:p>
            <a:pPr>
              <a:buClr>
                <a:schemeClr val="tx1"/>
              </a:buClr>
              <a:buSzPct val="125000"/>
              <a:buFont typeface="Arial" panose="020B0604020202020204" pitchFamily="34" charset="0"/>
              <a:buChar char="•"/>
            </a:pPr>
            <a:r>
              <a:rPr lang="en-US" sz="1600" dirty="0"/>
              <a:t>2018 Combined Ratio will vary by line of business but will likely be close to 100, except Personal Auto &amp; Commercial Auto (108) and Workers Comp (95).</a:t>
            </a:r>
          </a:p>
          <a:p>
            <a:pPr>
              <a:buClr>
                <a:schemeClr val="tx1"/>
              </a:buClr>
              <a:buSzPct val="125000"/>
              <a:buFont typeface="Arial" panose="020B0604020202020204" pitchFamily="34" charset="0"/>
              <a:buChar char="•"/>
            </a:pPr>
            <a:r>
              <a:rPr lang="en-US" sz="1600" dirty="0"/>
              <a:t>Exposures will grow with the economy.</a:t>
            </a:r>
          </a:p>
        </p:txBody>
      </p:sp>
      <p:sp>
        <p:nvSpPr>
          <p:cNvPr id="18" name="Text Placeholder 4"/>
          <p:cNvSpPr txBox="1">
            <a:spLocks/>
          </p:cNvSpPr>
          <p:nvPr/>
        </p:nvSpPr>
        <p:spPr bwMode="gray">
          <a:xfrm>
            <a:off x="483831" y="1425018"/>
            <a:ext cx="2659062" cy="731520"/>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dirty="0">
                <a:solidFill>
                  <a:schemeClr val="bg1"/>
                </a:solidFill>
              </a:rPr>
              <a:t>P/C insurance markets</a:t>
            </a:r>
          </a:p>
        </p:txBody>
      </p:sp>
      <p:sp>
        <p:nvSpPr>
          <p:cNvPr id="19" name="Text Placeholder 4"/>
          <p:cNvSpPr txBox="1">
            <a:spLocks/>
          </p:cNvSpPr>
          <p:nvPr/>
        </p:nvSpPr>
        <p:spPr bwMode="gray">
          <a:xfrm>
            <a:off x="3290403" y="1425018"/>
            <a:ext cx="2659062" cy="73152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rPr>
              <a:t>Financial markets</a:t>
            </a:r>
          </a:p>
        </p:txBody>
      </p:sp>
      <p:sp>
        <p:nvSpPr>
          <p:cNvPr id="20" name="Text Placeholder 4"/>
          <p:cNvSpPr txBox="1">
            <a:spLocks/>
          </p:cNvSpPr>
          <p:nvPr/>
        </p:nvSpPr>
        <p:spPr bwMode="gray">
          <a:xfrm>
            <a:off x="6096975" y="1425018"/>
            <a:ext cx="2659062" cy="731520"/>
          </a:xfrm>
          <a:prstGeom prst="snip1Rect">
            <a:avLst/>
          </a:prstGeom>
          <a:solidFill>
            <a:schemeClr val="accent3"/>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rPr>
              <a:t>The U.S. economy</a:t>
            </a:r>
          </a:p>
        </p:txBody>
      </p:sp>
      <p:sp>
        <p:nvSpPr>
          <p:cNvPr id="21" name="Content Placeholder 9"/>
          <p:cNvSpPr txBox="1">
            <a:spLocks/>
          </p:cNvSpPr>
          <p:nvPr/>
        </p:nvSpPr>
        <p:spPr bwMode="gray">
          <a:xfrm>
            <a:off x="3290403" y="2398254"/>
            <a:ext cx="2618028" cy="3725144"/>
          </a:xfrm>
          <a:prstGeom prst="rect">
            <a:avLst/>
          </a:prstGeom>
        </p:spPr>
        <p:txBody>
          <a:bodyPr vert="horz" lIns="0" tIns="45720" rIns="0" bIns="4572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Tx/>
              <a:buSzPct val="125000"/>
              <a:buFont typeface="Arial" panose="020B0604020202020204" pitchFamily="34" charset="0"/>
              <a:buChar char="•"/>
            </a:pPr>
            <a:r>
              <a:rPr lang="en-US" sz="1600" dirty="0"/>
              <a:t>Interest rates are finally rising. Projections for rate increases have gotten more modest.</a:t>
            </a:r>
          </a:p>
          <a:p>
            <a:pPr>
              <a:buClrTx/>
              <a:buSzPct val="125000"/>
              <a:buFont typeface="Arial" panose="020B0604020202020204" pitchFamily="34" charset="0"/>
              <a:buChar char="•"/>
            </a:pPr>
            <a:r>
              <a:rPr lang="en-US" sz="1600" dirty="0"/>
              <a:t>By most measures, annual inflation remains below 2 percent; the bond market suggests that could continue for five or more years.</a:t>
            </a:r>
          </a:p>
          <a:p>
            <a:pPr>
              <a:buClrTx/>
              <a:buSzPct val="125000"/>
              <a:buFont typeface="Arial" panose="020B0604020202020204" pitchFamily="34" charset="0"/>
              <a:buChar char="•"/>
            </a:pPr>
            <a:r>
              <a:rPr lang="en-US" sz="1600" dirty="0"/>
              <a:t>Carriers are giving alternative investments – ETFs, equities, real estate – a close look.</a:t>
            </a:r>
          </a:p>
        </p:txBody>
      </p:sp>
      <p:sp>
        <p:nvSpPr>
          <p:cNvPr id="22" name="Content Placeholder 9"/>
          <p:cNvSpPr txBox="1">
            <a:spLocks/>
          </p:cNvSpPr>
          <p:nvPr/>
        </p:nvSpPr>
        <p:spPr bwMode="gray">
          <a:xfrm>
            <a:off x="6080326" y="2398254"/>
            <a:ext cx="2738817" cy="3899804"/>
          </a:xfrm>
          <a:prstGeom prst="rect">
            <a:avLst/>
          </a:prstGeom>
        </p:spPr>
        <p:txBody>
          <a:bodyPr vert="horz" lIns="0" tIns="45720" rIns="0" bIns="4572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Tx/>
              <a:buSzPct val="125000"/>
              <a:buFont typeface="Arial" panose="020B0604020202020204" pitchFamily="34" charset="0"/>
              <a:buChar char="•"/>
            </a:pPr>
            <a:r>
              <a:rPr lang="en-US" sz="1600" dirty="0"/>
              <a:t>Real GDP growth has shown unexpected strength in recent calendar quarters, but doubts persist that it can continue at a 3 percent real rate.</a:t>
            </a:r>
          </a:p>
          <a:p>
            <a:pPr>
              <a:buClrTx/>
              <a:buSzPct val="125000"/>
              <a:buFont typeface="Arial" panose="020B0604020202020204" pitchFamily="34" charset="0"/>
              <a:buChar char="•"/>
            </a:pPr>
            <a:r>
              <a:rPr lang="en-US" sz="1600" dirty="0"/>
              <a:t>Unemployment rates suggest we are near full employment but other measures indicate some slack remains.</a:t>
            </a:r>
          </a:p>
          <a:p>
            <a:pPr>
              <a:buClrTx/>
              <a:buSzPct val="125000"/>
              <a:buFont typeface="Arial" panose="020B0604020202020204" pitchFamily="34" charset="0"/>
              <a:buChar char="•"/>
            </a:pPr>
            <a:r>
              <a:rPr lang="en-US" sz="1600" dirty="0"/>
              <a:t>This is the second longest expansion since WWII, but there are no signs of a future recession.</a:t>
            </a:r>
          </a:p>
        </p:txBody>
      </p:sp>
    </p:spTree>
    <p:extLst>
      <p:ext uri="{BB962C8B-B14F-4D97-AF65-F5344CB8AC3E}">
        <p14:creationId xmlns:p14="http://schemas.microsoft.com/office/powerpoint/2010/main" val="234785603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3FFCA-7AD3-4D05-A87C-2F1507046589}"/>
              </a:ext>
            </a:extLst>
          </p:cNvPr>
          <p:cNvSpPr>
            <a:spLocks noGrp="1"/>
          </p:cNvSpPr>
          <p:nvPr>
            <p:ph type="title"/>
          </p:nvPr>
        </p:nvSpPr>
        <p:spPr>
          <a:xfrm>
            <a:off x="385491" y="232326"/>
            <a:ext cx="8458200" cy="464360"/>
          </a:xfrm>
        </p:spPr>
        <p:txBody>
          <a:bodyPr/>
          <a:lstStyle/>
          <a:p>
            <a:r>
              <a:rPr lang="en-US" dirty="0"/>
              <a:t>Tax Reform’s Effects: Property/Casualty Insurers</a:t>
            </a:r>
          </a:p>
        </p:txBody>
      </p:sp>
      <p:sp>
        <p:nvSpPr>
          <p:cNvPr id="3" name="Text Placeholder 2">
            <a:extLst>
              <a:ext uri="{FF2B5EF4-FFF2-40B4-BE49-F238E27FC236}">
                <a16:creationId xmlns:a16="http://schemas.microsoft.com/office/drawing/2014/main" id="{1FFE29E8-6D41-4929-AA60-DCDD4D10E620}"/>
              </a:ext>
            </a:extLst>
          </p:cNvPr>
          <p:cNvSpPr>
            <a:spLocks noGrp="1"/>
          </p:cNvSpPr>
          <p:nvPr>
            <p:ph type="body" sz="quarter" idx="16"/>
          </p:nvPr>
        </p:nvSpPr>
        <p:spPr>
          <a:xfrm>
            <a:off x="385491" y="6008914"/>
            <a:ext cx="8454009" cy="700884"/>
          </a:xfrm>
        </p:spPr>
        <p:txBody>
          <a:bodyPr/>
          <a:lstStyle/>
          <a:p>
            <a:r>
              <a:rPr lang="en-US" dirty="0"/>
              <a:t>*Projected cumulative profits for 2018-2027 = $602.3 billion. Projection = average profits for 2007-2016, growing by assumed nominal GDP growth of 5% per year.</a:t>
            </a:r>
            <a:br>
              <a:rPr lang="en-US" dirty="0"/>
            </a:br>
            <a:r>
              <a:rPr lang="en-US" dirty="0"/>
              <a:t>Source of amount of forecast tax changes: Joint Committee on Taxation, JCX-67-17, published December 18, 2017.</a:t>
            </a:r>
          </a:p>
          <a:p>
            <a:endParaRPr lang="en-US" dirty="0"/>
          </a:p>
        </p:txBody>
      </p:sp>
      <p:graphicFrame>
        <p:nvGraphicFramePr>
          <p:cNvPr id="10" name="Table 9">
            <a:extLst>
              <a:ext uri="{FF2B5EF4-FFF2-40B4-BE49-F238E27FC236}">
                <a16:creationId xmlns:a16="http://schemas.microsoft.com/office/drawing/2014/main" id="{81BC32D3-0F0A-4834-80FD-1A6C7A8A2F63}"/>
              </a:ext>
            </a:extLst>
          </p:cNvPr>
          <p:cNvGraphicFramePr>
            <a:graphicFrameLocks noGrp="1"/>
          </p:cNvGraphicFramePr>
          <p:nvPr>
            <p:extLst>
              <p:ext uri="{D42A27DB-BD31-4B8C-83A1-F6EECF244321}">
                <p14:modId xmlns:p14="http://schemas.microsoft.com/office/powerpoint/2010/main" val="1433983045"/>
              </p:ext>
            </p:extLst>
          </p:nvPr>
        </p:nvGraphicFramePr>
        <p:xfrm>
          <a:off x="487679" y="1699937"/>
          <a:ext cx="7953838" cy="2468880"/>
        </p:xfrm>
        <a:graphic>
          <a:graphicData uri="http://schemas.openxmlformats.org/drawingml/2006/table">
            <a:tbl>
              <a:tblPr firstRow="1" bandRow="1">
                <a:tableStyleId>{5C22544A-7EE6-4342-B048-85BDC9FD1C3A}</a:tableStyleId>
              </a:tblPr>
              <a:tblGrid>
                <a:gridCol w="1586218">
                  <a:extLst>
                    <a:ext uri="{9D8B030D-6E8A-4147-A177-3AD203B41FA5}">
                      <a16:colId xmlns:a16="http://schemas.microsoft.com/office/drawing/2014/main" val="1991751954"/>
                    </a:ext>
                  </a:extLst>
                </a:gridCol>
                <a:gridCol w="1385740">
                  <a:extLst>
                    <a:ext uri="{9D8B030D-6E8A-4147-A177-3AD203B41FA5}">
                      <a16:colId xmlns:a16="http://schemas.microsoft.com/office/drawing/2014/main" val="4175787655"/>
                    </a:ext>
                  </a:extLst>
                </a:gridCol>
                <a:gridCol w="1545996">
                  <a:extLst>
                    <a:ext uri="{9D8B030D-6E8A-4147-A177-3AD203B41FA5}">
                      <a16:colId xmlns:a16="http://schemas.microsoft.com/office/drawing/2014/main" val="2122260628"/>
                    </a:ext>
                  </a:extLst>
                </a:gridCol>
                <a:gridCol w="3435884">
                  <a:extLst>
                    <a:ext uri="{9D8B030D-6E8A-4147-A177-3AD203B41FA5}">
                      <a16:colId xmlns:a16="http://schemas.microsoft.com/office/drawing/2014/main" val="1871456364"/>
                    </a:ext>
                  </a:extLst>
                </a:gridCol>
              </a:tblGrid>
              <a:tr h="370840">
                <a:tc>
                  <a:txBody>
                    <a:bodyPr/>
                    <a:lstStyle/>
                    <a:p>
                      <a:r>
                        <a:rPr lang="en-US" sz="1200" dirty="0"/>
                        <a:t>Affecting P/C Insurers</a:t>
                      </a:r>
                    </a:p>
                  </a:txBody>
                  <a:tcPr/>
                </a:tc>
                <a:tc>
                  <a:txBody>
                    <a:bodyPr/>
                    <a:lstStyle/>
                    <a:p>
                      <a:pPr algn="ctr"/>
                      <a:r>
                        <a:rPr lang="en-US" sz="1200" dirty="0"/>
                        <a:t>2018-2027</a:t>
                      </a:r>
                      <a:br>
                        <a:rPr lang="en-US" sz="1200" dirty="0"/>
                      </a:br>
                      <a:r>
                        <a:rPr lang="en-US" sz="1200" dirty="0"/>
                        <a:t>($ Billions)</a:t>
                      </a:r>
                    </a:p>
                  </a:txBody>
                  <a:tcPr/>
                </a:tc>
                <a:tc>
                  <a:txBody>
                    <a:bodyPr/>
                    <a:lstStyle/>
                    <a:p>
                      <a:pPr algn="ctr"/>
                      <a:r>
                        <a:rPr lang="en-US" sz="1200" dirty="0"/>
                        <a:t>As a % of a</a:t>
                      </a:r>
                      <a:r>
                        <a:rPr lang="en-US" sz="1200" baseline="0" dirty="0"/>
                        <a:t> Decade of </a:t>
                      </a:r>
                      <a:r>
                        <a:rPr lang="en-US" sz="1200" dirty="0"/>
                        <a:t>Profits*</a:t>
                      </a:r>
                    </a:p>
                  </a:txBody>
                  <a:tcPr/>
                </a:tc>
                <a:tc>
                  <a:txBody>
                    <a:bodyPr/>
                    <a:lstStyle/>
                    <a:p>
                      <a:pPr algn="ctr"/>
                      <a:r>
                        <a:rPr lang="en-US" sz="1200" dirty="0"/>
                        <a:t>Comments</a:t>
                      </a:r>
                    </a:p>
                  </a:txBody>
                  <a:tcPr/>
                </a:tc>
                <a:extLst>
                  <a:ext uri="{0D108BD9-81ED-4DB2-BD59-A6C34878D82A}">
                    <a16:rowId xmlns:a16="http://schemas.microsoft.com/office/drawing/2014/main" val="18738416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Modification of discounting</a:t>
                      </a:r>
                      <a:r>
                        <a:rPr lang="en-US" sz="1200" baseline="0" dirty="0"/>
                        <a:t> rules for loss reserves</a:t>
                      </a:r>
                      <a:endParaRPr lang="en-US" sz="12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rgbClr val="C00000"/>
                          </a:solidFill>
                        </a:rPr>
                        <a:t>$13.2</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rgbClr val="C00000"/>
                          </a:solidFill>
                        </a:rPr>
                        <a:t>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provision likely increases</a:t>
                      </a:r>
                      <a:r>
                        <a:rPr lang="en-US" sz="1200" baseline="0" dirty="0"/>
                        <a:t> taxable income by adopting a discount rate for loss reserves that is expected to be higher than rates used previously. Also significantly lengthens the discount period for loss reserves for long-tailed lines (from 10 to 24 years).</a:t>
                      </a:r>
                      <a:endParaRPr lang="en-US" sz="1200" dirty="0"/>
                    </a:p>
                  </a:txBody>
                  <a:tcPr/>
                </a:tc>
                <a:extLst>
                  <a:ext uri="{0D108BD9-81ED-4DB2-BD59-A6C34878D82A}">
                    <a16:rowId xmlns:a16="http://schemas.microsoft.com/office/drawing/2014/main" val="270895580"/>
                  </a:ext>
                </a:extLst>
              </a:tr>
              <a:tr h="329407">
                <a:tc>
                  <a:txBody>
                    <a:bodyPr/>
                    <a:lstStyle/>
                    <a:p>
                      <a:r>
                        <a:rPr lang="en-US" sz="1200" dirty="0"/>
                        <a:t>Modification of proration rules</a:t>
                      </a:r>
                    </a:p>
                  </a:txBody>
                  <a:tcPr/>
                </a:tc>
                <a:tc>
                  <a:txBody>
                    <a:bodyPr/>
                    <a:lstStyle/>
                    <a:p>
                      <a:pPr algn="r"/>
                      <a:r>
                        <a:rPr lang="en-US" sz="1200" b="1" dirty="0">
                          <a:solidFill>
                            <a:srgbClr val="C00000"/>
                          </a:solidFill>
                        </a:rPr>
                        <a:t>$2.1</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rgbClr val="C00000"/>
                          </a:solidFill>
                        </a:rPr>
                        <a:t>0.4%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will reduce deductions for </a:t>
                      </a:r>
                      <a:r>
                        <a:rPr lang="en-US" sz="1200" baseline="0" dirty="0"/>
                        <a:t>some tax-exempt income and some dividends-received income, thereby increasing taxable income. Could affect investment allocation decisions. </a:t>
                      </a:r>
                      <a:endParaRPr lang="en-US" sz="1200" dirty="0"/>
                    </a:p>
                  </a:txBody>
                  <a:tcPr/>
                </a:tc>
                <a:extLst>
                  <a:ext uri="{0D108BD9-81ED-4DB2-BD59-A6C34878D82A}">
                    <a16:rowId xmlns:a16="http://schemas.microsoft.com/office/drawing/2014/main" val="2557838150"/>
                  </a:ext>
                </a:extLst>
              </a:tr>
            </a:tbl>
          </a:graphicData>
        </a:graphic>
      </p:graphicFrame>
      <p:sp>
        <p:nvSpPr>
          <p:cNvPr id="8" name="TextBox 7">
            <a:extLst>
              <a:ext uri="{FF2B5EF4-FFF2-40B4-BE49-F238E27FC236}">
                <a16:creationId xmlns:a16="http://schemas.microsoft.com/office/drawing/2014/main" id="{84D4437B-59CE-43CD-84C7-E3771B9000A5}"/>
              </a:ext>
            </a:extLst>
          </p:cNvPr>
          <p:cNvSpPr txBox="1"/>
          <p:nvPr/>
        </p:nvSpPr>
        <p:spPr>
          <a:xfrm>
            <a:off x="385491" y="1093826"/>
            <a:ext cx="4378098" cy="558519"/>
          </a:xfrm>
          <a:prstGeom prst="rect">
            <a:avLst/>
          </a:prstGeom>
          <a:noFill/>
        </p:spPr>
        <p:txBody>
          <a:bodyPr wrap="square" rtlCol="0">
            <a:noAutofit/>
          </a:bodyPr>
          <a:lstStyle/>
          <a:p>
            <a:pPr>
              <a:lnSpc>
                <a:spcPct val="90000"/>
              </a:lnSpc>
              <a:spcBef>
                <a:spcPts val="1200"/>
              </a:spcBef>
              <a:buClr>
                <a:srgbClr val="337DBE"/>
              </a:buClr>
              <a:buSzPct val="77000"/>
            </a:pPr>
            <a:r>
              <a:rPr lang="en-US" sz="1400" b="1" dirty="0">
                <a:solidFill>
                  <a:schemeClr val="accent3"/>
                </a:solidFill>
              </a:rPr>
              <a:t>Green</a:t>
            </a:r>
            <a:r>
              <a:rPr lang="en-US" sz="1400" dirty="0"/>
              <a:t> numbers indicate tax reductions for taxpayers; </a:t>
            </a:r>
            <a:r>
              <a:rPr lang="en-US" sz="1400" b="1" dirty="0">
                <a:solidFill>
                  <a:srgbClr val="C00000"/>
                </a:solidFill>
              </a:rPr>
              <a:t>Red</a:t>
            </a:r>
            <a:r>
              <a:rPr lang="en-US" sz="1400" dirty="0"/>
              <a:t> numbers indicate tax increases</a:t>
            </a:r>
          </a:p>
        </p:txBody>
      </p:sp>
    </p:spTree>
    <p:extLst>
      <p:ext uri="{BB962C8B-B14F-4D97-AF65-F5344CB8AC3E}">
        <p14:creationId xmlns:p14="http://schemas.microsoft.com/office/powerpoint/2010/main" val="3712907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3FFCA-7AD3-4D05-A87C-2F1507046589}"/>
              </a:ext>
            </a:extLst>
          </p:cNvPr>
          <p:cNvSpPr>
            <a:spLocks noGrp="1"/>
          </p:cNvSpPr>
          <p:nvPr>
            <p:ph type="title"/>
          </p:nvPr>
        </p:nvSpPr>
        <p:spPr>
          <a:xfrm>
            <a:off x="385491" y="232326"/>
            <a:ext cx="8458200" cy="584103"/>
          </a:xfrm>
        </p:spPr>
        <p:txBody>
          <a:bodyPr/>
          <a:lstStyle/>
          <a:p>
            <a:r>
              <a:rPr lang="en-US" dirty="0"/>
              <a:t>Tax Reform’s Effects: Life Insurers</a:t>
            </a:r>
          </a:p>
        </p:txBody>
      </p:sp>
      <p:sp>
        <p:nvSpPr>
          <p:cNvPr id="3" name="Text Placeholder 2">
            <a:extLst>
              <a:ext uri="{FF2B5EF4-FFF2-40B4-BE49-F238E27FC236}">
                <a16:creationId xmlns:a16="http://schemas.microsoft.com/office/drawing/2014/main" id="{E0CACFB1-9BCE-49A2-AA5B-89312FF95271}"/>
              </a:ext>
            </a:extLst>
          </p:cNvPr>
          <p:cNvSpPr>
            <a:spLocks noGrp="1"/>
          </p:cNvSpPr>
          <p:nvPr>
            <p:ph type="body" sz="quarter" idx="16"/>
          </p:nvPr>
        </p:nvSpPr>
        <p:spPr>
          <a:xfrm>
            <a:off x="385491" y="5910943"/>
            <a:ext cx="8454009" cy="798855"/>
          </a:xfrm>
        </p:spPr>
        <p:txBody>
          <a:bodyPr/>
          <a:lstStyle/>
          <a:p>
            <a:r>
              <a:rPr lang="en-US" dirty="0"/>
              <a:t>*Projected cumulative profits for 2018-2027 = $337.1 billion. Projection = average profits for 2007-2016, growing by assumed nominal GDP growth of 5% per year.</a:t>
            </a:r>
            <a:br>
              <a:rPr lang="en-US" dirty="0"/>
            </a:br>
            <a:r>
              <a:rPr lang="en-US" dirty="0"/>
              <a:t>Source of amount of forecast tax changes: Joint Committee on Taxation, JCX-67-17, published December 18, 2017.</a:t>
            </a:r>
          </a:p>
          <a:p>
            <a:endParaRPr lang="en-US" dirty="0"/>
          </a:p>
        </p:txBody>
      </p:sp>
      <p:graphicFrame>
        <p:nvGraphicFramePr>
          <p:cNvPr id="9" name="Table 8">
            <a:extLst/>
          </p:cNvPr>
          <p:cNvGraphicFramePr>
            <a:graphicFrameLocks noGrp="1"/>
          </p:cNvGraphicFramePr>
          <p:nvPr>
            <p:extLst>
              <p:ext uri="{D42A27DB-BD31-4B8C-83A1-F6EECF244321}">
                <p14:modId xmlns:p14="http://schemas.microsoft.com/office/powerpoint/2010/main" val="1557922403"/>
              </p:ext>
            </p:extLst>
          </p:nvPr>
        </p:nvGraphicFramePr>
        <p:xfrm>
          <a:off x="409931" y="1686150"/>
          <a:ext cx="7982873" cy="3566160"/>
        </p:xfrm>
        <a:graphic>
          <a:graphicData uri="http://schemas.openxmlformats.org/drawingml/2006/table">
            <a:tbl>
              <a:tblPr firstRow="1" bandRow="1">
                <a:tableStyleId>{5C22544A-7EE6-4342-B048-85BDC9FD1C3A}</a:tableStyleId>
              </a:tblPr>
              <a:tblGrid>
                <a:gridCol w="2365143">
                  <a:extLst>
                    <a:ext uri="{9D8B030D-6E8A-4147-A177-3AD203B41FA5}">
                      <a16:colId xmlns:a16="http://schemas.microsoft.com/office/drawing/2014/main" val="1991751954"/>
                    </a:ext>
                  </a:extLst>
                </a:gridCol>
                <a:gridCol w="1084082">
                  <a:extLst>
                    <a:ext uri="{9D8B030D-6E8A-4147-A177-3AD203B41FA5}">
                      <a16:colId xmlns:a16="http://schemas.microsoft.com/office/drawing/2014/main" val="4175787655"/>
                    </a:ext>
                  </a:extLst>
                </a:gridCol>
                <a:gridCol w="1369526">
                  <a:extLst>
                    <a:ext uri="{9D8B030D-6E8A-4147-A177-3AD203B41FA5}">
                      <a16:colId xmlns:a16="http://schemas.microsoft.com/office/drawing/2014/main" val="2601094577"/>
                    </a:ext>
                  </a:extLst>
                </a:gridCol>
                <a:gridCol w="3164122">
                  <a:extLst>
                    <a:ext uri="{9D8B030D-6E8A-4147-A177-3AD203B41FA5}">
                      <a16:colId xmlns:a16="http://schemas.microsoft.com/office/drawing/2014/main" val="1871456364"/>
                    </a:ext>
                  </a:extLst>
                </a:gridCol>
              </a:tblGrid>
              <a:tr h="370840">
                <a:tc>
                  <a:txBody>
                    <a:bodyPr/>
                    <a:lstStyle/>
                    <a:p>
                      <a:r>
                        <a:rPr lang="en-US" sz="1200" dirty="0"/>
                        <a:t>Affecting Life Insurers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2018-2027 ($ Billions)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As a % of a</a:t>
                      </a:r>
                      <a:r>
                        <a:rPr lang="en-US" sz="1200" baseline="0" dirty="0"/>
                        <a:t> Decade of </a:t>
                      </a:r>
                      <a:r>
                        <a:rPr lang="en-US" sz="1200" dirty="0"/>
                        <a:t>Profits*</a:t>
                      </a:r>
                    </a:p>
                  </a:txBody>
                  <a:tcPr/>
                </a:tc>
                <a:tc>
                  <a:txBody>
                    <a:bodyPr/>
                    <a:lstStyle/>
                    <a:p>
                      <a:pPr algn="ctr"/>
                      <a:r>
                        <a:rPr lang="en-US" sz="1200" dirty="0"/>
                        <a:t>Comments</a:t>
                      </a:r>
                    </a:p>
                  </a:txBody>
                  <a:tcPr/>
                </a:tc>
                <a:extLst>
                  <a:ext uri="{0D108BD9-81ED-4DB2-BD59-A6C34878D82A}">
                    <a16:rowId xmlns:a16="http://schemas.microsoft.com/office/drawing/2014/main" val="1873841676"/>
                  </a:ext>
                </a:extLst>
              </a:tr>
              <a:tr h="370840">
                <a:tc>
                  <a:txBody>
                    <a:bodyPr/>
                    <a:lstStyle/>
                    <a:p>
                      <a:r>
                        <a:rPr lang="en-US" sz="1200" dirty="0"/>
                        <a:t>Computation of life insurance reserves</a:t>
                      </a:r>
                    </a:p>
                  </a:txBody>
                  <a:tcPr/>
                </a:tc>
                <a:tc>
                  <a:txBody>
                    <a:bodyPr/>
                    <a:lstStyle/>
                    <a:p>
                      <a:pPr algn="r"/>
                      <a:r>
                        <a:rPr lang="en-US" sz="1200" b="1" dirty="0">
                          <a:solidFill>
                            <a:srgbClr val="C00000"/>
                          </a:solidFill>
                        </a:rPr>
                        <a:t>$15.2</a:t>
                      </a:r>
                    </a:p>
                  </a:txBody>
                  <a:tcPr/>
                </a:tc>
                <a:tc>
                  <a:txBody>
                    <a:bodyPr/>
                    <a:lstStyle/>
                    <a:p>
                      <a:pPr algn="r"/>
                      <a:r>
                        <a:rPr lang="en-US" sz="1200" b="1" dirty="0">
                          <a:solidFill>
                            <a:srgbClr val="C00000"/>
                          </a:solidFill>
                        </a:rPr>
                        <a:t>4.5%</a:t>
                      </a:r>
                    </a:p>
                  </a:txBody>
                  <a:tcPr/>
                </a:tc>
                <a:tc>
                  <a:txBody>
                    <a:bodyPr/>
                    <a:lstStyle/>
                    <a:p>
                      <a:r>
                        <a:rPr lang="en-US" sz="1200" dirty="0"/>
                        <a:t>Calculation simplified</a:t>
                      </a:r>
                      <a:r>
                        <a:rPr lang="en-US" sz="1200" baseline="0" dirty="0"/>
                        <a:t>; expected to affect reserves for term and universal life to a greater extent than whole life or annuities</a:t>
                      </a:r>
                      <a:r>
                        <a:rPr lang="en-US" sz="1200" dirty="0"/>
                        <a:t> </a:t>
                      </a:r>
                    </a:p>
                  </a:txBody>
                  <a:tcPr/>
                </a:tc>
                <a:extLst>
                  <a:ext uri="{0D108BD9-81ED-4DB2-BD59-A6C34878D82A}">
                    <a16:rowId xmlns:a16="http://schemas.microsoft.com/office/drawing/2014/main" val="270895580"/>
                  </a:ext>
                </a:extLst>
              </a:tr>
              <a:tr h="370840">
                <a:tc>
                  <a:txBody>
                    <a:bodyPr/>
                    <a:lstStyle/>
                    <a:p>
                      <a:r>
                        <a:rPr lang="en-US" sz="1200" dirty="0"/>
                        <a:t>Capitalization of certain policy acquisition expenses</a:t>
                      </a:r>
                    </a:p>
                  </a:txBody>
                  <a:tcPr/>
                </a:tc>
                <a:tc>
                  <a:txBody>
                    <a:bodyPr/>
                    <a:lstStyle/>
                    <a:p>
                      <a:pPr algn="r"/>
                      <a:r>
                        <a:rPr lang="en-US" sz="1200" b="1" dirty="0">
                          <a:solidFill>
                            <a:srgbClr val="C00000"/>
                          </a:solidFill>
                        </a:rPr>
                        <a:t>$7.2</a:t>
                      </a:r>
                    </a:p>
                  </a:txBody>
                  <a:tcPr/>
                </a:tc>
                <a:tc>
                  <a:txBody>
                    <a:bodyPr/>
                    <a:lstStyle/>
                    <a:p>
                      <a:pPr algn="r"/>
                      <a:r>
                        <a:rPr lang="en-US" sz="1200" b="1" dirty="0">
                          <a:solidFill>
                            <a:srgbClr val="C00000"/>
                          </a:solidFill>
                        </a:rPr>
                        <a:t>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increases both the capitalization  of </a:t>
                      </a:r>
                      <a:r>
                        <a:rPr lang="en-US" sz="1200" baseline="0" dirty="0"/>
                        <a:t>acquisition expenses and requires amortizing them over a longer period. This reduces deductions and raises taxable income.</a:t>
                      </a:r>
                      <a:endParaRPr lang="en-US" sz="1200" dirty="0"/>
                    </a:p>
                  </a:txBody>
                  <a:tcPr/>
                </a:tc>
                <a:extLst>
                  <a:ext uri="{0D108BD9-81ED-4DB2-BD59-A6C34878D82A}">
                    <a16:rowId xmlns:a16="http://schemas.microsoft.com/office/drawing/2014/main" val="25578381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Changes in a company’s basis for computing reserves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rgbClr val="C00000"/>
                          </a:solidFill>
                        </a:rPr>
                        <a:t>$1.2</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rgbClr val="C00000"/>
                          </a:solidFill>
                        </a:rPr>
                        <a:t>0.4%</a:t>
                      </a:r>
                    </a:p>
                  </a:txBody>
                  <a:tcPr/>
                </a:tc>
                <a:tc>
                  <a:txBody>
                    <a:bodyPr/>
                    <a:lstStyle/>
                    <a:p>
                      <a:r>
                        <a:rPr lang="en-US" sz="1200" dirty="0"/>
                        <a:t>Shortens the period of amortization of effect of change in method of calculating reserves.</a:t>
                      </a:r>
                    </a:p>
                  </a:txBody>
                  <a:tcPr/>
                </a:tc>
                <a:extLst>
                  <a:ext uri="{0D108BD9-81ED-4DB2-BD59-A6C34878D82A}">
                    <a16:rowId xmlns:a16="http://schemas.microsoft.com/office/drawing/2014/main" val="14410855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Modification of proration rules affecting investment income that is channeled to policyholders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rgbClr val="C00000"/>
                          </a:solidFill>
                        </a:rPr>
                        <a:t>$0.6</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rgbClr val="C00000"/>
                          </a:solidFill>
                        </a:rPr>
                        <a:t>0.2%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Simplifies calculation of the Dividends-Received and tax-exempt-interest</a:t>
                      </a:r>
                      <a:r>
                        <a:rPr lang="en-US" sz="1200" baseline="0" dirty="0"/>
                        <a:t> </a:t>
                      </a:r>
                      <a:r>
                        <a:rPr lang="en-US" sz="1200" dirty="0"/>
                        <a:t>deduction. Might affect investment</a:t>
                      </a:r>
                      <a:r>
                        <a:rPr lang="en-US" sz="1200" baseline="0" dirty="0"/>
                        <a:t> allocation decisions.</a:t>
                      </a:r>
                      <a:endParaRPr lang="en-US" sz="1200" dirty="0"/>
                    </a:p>
                  </a:txBody>
                  <a:tcPr/>
                </a:tc>
                <a:extLst>
                  <a:ext uri="{0D108BD9-81ED-4DB2-BD59-A6C34878D82A}">
                    <a16:rowId xmlns:a16="http://schemas.microsoft.com/office/drawing/2014/main" val="3806352075"/>
                  </a:ext>
                </a:extLst>
              </a:tr>
            </a:tbl>
          </a:graphicData>
        </a:graphic>
      </p:graphicFrame>
      <p:sp>
        <p:nvSpPr>
          <p:cNvPr id="8" name="TextBox 7">
            <a:extLst>
              <a:ext uri="{FF2B5EF4-FFF2-40B4-BE49-F238E27FC236}">
                <a16:creationId xmlns:a16="http://schemas.microsoft.com/office/drawing/2014/main" id="{84D4437B-59CE-43CD-84C7-E3771B9000A5}"/>
              </a:ext>
            </a:extLst>
          </p:cNvPr>
          <p:cNvSpPr txBox="1"/>
          <p:nvPr/>
        </p:nvSpPr>
        <p:spPr>
          <a:xfrm>
            <a:off x="327336" y="1103717"/>
            <a:ext cx="4378098" cy="558519"/>
          </a:xfrm>
          <a:prstGeom prst="rect">
            <a:avLst/>
          </a:prstGeom>
          <a:noFill/>
        </p:spPr>
        <p:txBody>
          <a:bodyPr wrap="square" rtlCol="0">
            <a:noAutofit/>
          </a:bodyPr>
          <a:lstStyle/>
          <a:p>
            <a:pPr>
              <a:lnSpc>
                <a:spcPct val="90000"/>
              </a:lnSpc>
              <a:spcBef>
                <a:spcPts val="1200"/>
              </a:spcBef>
              <a:buClr>
                <a:srgbClr val="337DBE"/>
              </a:buClr>
              <a:buSzPct val="77000"/>
            </a:pPr>
            <a:r>
              <a:rPr lang="en-US" sz="1400" b="1" dirty="0">
                <a:solidFill>
                  <a:schemeClr val="accent3"/>
                </a:solidFill>
              </a:rPr>
              <a:t>Green</a:t>
            </a:r>
            <a:r>
              <a:rPr lang="en-US" sz="1400" dirty="0"/>
              <a:t> numbers indicate tax reductions for taxpayers; </a:t>
            </a:r>
            <a:r>
              <a:rPr lang="en-US" sz="1400" b="1" dirty="0">
                <a:solidFill>
                  <a:srgbClr val="C00000"/>
                </a:solidFill>
              </a:rPr>
              <a:t>Red</a:t>
            </a:r>
            <a:r>
              <a:rPr lang="en-US" sz="1400" dirty="0"/>
              <a:t> numbers indicate tax increases</a:t>
            </a:r>
          </a:p>
        </p:txBody>
      </p:sp>
    </p:spTree>
    <p:extLst>
      <p:ext uri="{BB962C8B-B14F-4D97-AF65-F5344CB8AC3E}">
        <p14:creationId xmlns:p14="http://schemas.microsoft.com/office/powerpoint/2010/main" val="2182692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prstGeom prst="rect">
            <a:avLst/>
          </a:prstGeom>
        </p:spPr>
        <p:txBody>
          <a:bodyPr/>
          <a:lstStyle/>
          <a:p>
            <a:r>
              <a:rPr lang="en-US" dirty="0">
                <a:solidFill>
                  <a:schemeClr val="bg2"/>
                </a:solidFill>
              </a:rPr>
              <a:t>Quarterly industry snapshot</a:t>
            </a:r>
          </a:p>
        </p:txBody>
      </p:sp>
      <p:sp>
        <p:nvSpPr>
          <p:cNvPr id="6" name="Subtitle 5"/>
          <p:cNvSpPr>
            <a:spLocks noGrp="1"/>
          </p:cNvSpPr>
          <p:nvPr>
            <p:ph type="subTitle" idx="4294967295"/>
          </p:nvPr>
        </p:nvSpPr>
        <p:spPr>
          <a:xfrm>
            <a:off x="622148" y="3543299"/>
            <a:ext cx="7759852" cy="1981601"/>
          </a:xfrm>
          <a:prstGeom prst="rect">
            <a:avLst/>
          </a:prstGeom>
        </p:spPr>
        <p:txBody>
          <a:bodyPr>
            <a:normAutofit/>
          </a:bodyPr>
          <a:lstStyle/>
          <a:p>
            <a:r>
              <a:rPr lang="en-US" dirty="0">
                <a:solidFill>
                  <a:schemeClr val="bg2"/>
                </a:solidFill>
              </a:rPr>
              <a:t>For more information, contact: </a:t>
            </a:r>
          </a:p>
          <a:p>
            <a:r>
              <a:rPr lang="en-US" dirty="0">
                <a:solidFill>
                  <a:schemeClr val="bg2"/>
                </a:solidFill>
              </a:rPr>
              <a:t>Dr. Steven </a:t>
            </a:r>
            <a:r>
              <a:rPr lang="en-US" dirty="0" err="1">
                <a:solidFill>
                  <a:schemeClr val="bg2"/>
                </a:solidFill>
              </a:rPr>
              <a:t>Weisbart</a:t>
            </a:r>
            <a:r>
              <a:rPr lang="en-US" dirty="0">
                <a:solidFill>
                  <a:schemeClr val="bg2"/>
                </a:solidFill>
              </a:rPr>
              <a:t> | </a:t>
            </a:r>
            <a:r>
              <a:rPr lang="en-US" dirty="0">
                <a:solidFill>
                  <a:schemeClr val="bg2"/>
                </a:solidFill>
                <a:hlinkClick r:id="rId3"/>
              </a:rPr>
              <a:t>stevenw@iii.org</a:t>
            </a:r>
            <a:endParaRPr lang="en-US" dirty="0">
              <a:solidFill>
                <a:schemeClr val="bg2"/>
              </a:solidFill>
            </a:endParaRPr>
          </a:p>
        </p:txBody>
      </p:sp>
    </p:spTree>
    <p:extLst>
      <p:ext uri="{BB962C8B-B14F-4D97-AF65-F5344CB8AC3E}">
        <p14:creationId xmlns:p14="http://schemas.microsoft.com/office/powerpoint/2010/main" val="168784402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148" y="2297760"/>
            <a:ext cx="7759852" cy="646331"/>
          </a:xfrm>
          <a:prstGeom prst="rect">
            <a:avLst/>
          </a:prstGeom>
        </p:spPr>
        <p:txBody>
          <a:bodyPr wrap="square">
            <a:spAutoFit/>
          </a:bodyPr>
          <a:lstStyle/>
          <a:p>
            <a:r>
              <a:rPr lang="en-US" sz="3600" dirty="0">
                <a:solidFill>
                  <a:schemeClr val="bg1"/>
                </a:solidFill>
                <a:latin typeface="+mj-lt"/>
              </a:rPr>
              <a:t>Commercial lines trends: 2018:Q1</a:t>
            </a:r>
          </a:p>
        </p:txBody>
      </p:sp>
    </p:spTree>
    <p:extLst>
      <p:ext uri="{BB962C8B-B14F-4D97-AF65-F5344CB8AC3E}">
        <p14:creationId xmlns:p14="http://schemas.microsoft.com/office/powerpoint/2010/main" val="70215930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491" y="232327"/>
            <a:ext cx="8458200" cy="874025"/>
          </a:xfrm>
        </p:spPr>
        <p:txBody>
          <a:bodyPr/>
          <a:lstStyle/>
          <a:p>
            <a:r>
              <a:rPr lang="en-US" dirty="0"/>
              <a:t>Business investments predict commercial property premium growth</a:t>
            </a:r>
          </a:p>
        </p:txBody>
      </p:sp>
      <p:sp>
        <p:nvSpPr>
          <p:cNvPr id="5" name="Text Placeholder 4"/>
          <p:cNvSpPr>
            <a:spLocks noGrp="1"/>
          </p:cNvSpPr>
          <p:nvPr>
            <p:ph type="body" sz="quarter" idx="16"/>
          </p:nvPr>
        </p:nvSpPr>
        <p:spPr/>
        <p:txBody>
          <a:bodyPr/>
          <a:lstStyle/>
          <a:p>
            <a:pPr>
              <a:lnSpc>
                <a:spcPct val="85000"/>
              </a:lnSpc>
              <a:spcBef>
                <a:spcPct val="25000"/>
              </a:spcBef>
              <a:buClr>
                <a:schemeClr val="accent2"/>
              </a:buClr>
            </a:pPr>
            <a:r>
              <a:rPr lang="en-US" altLang="en-US" dirty="0">
                <a:latin typeface="Arial" panose="020B0604020202020204" pitchFamily="34" charset="0"/>
              </a:rPr>
              <a:t>*Commercial property direct premiums written (fire, allied lines, CMP, inland marine, burglary and theft); business fixed investment (structures, equipment, and software).</a:t>
            </a:r>
          </a:p>
          <a:p>
            <a:pPr>
              <a:lnSpc>
                <a:spcPct val="85000"/>
              </a:lnSpc>
              <a:spcBef>
                <a:spcPct val="25000"/>
              </a:spcBef>
              <a:buClr>
                <a:schemeClr val="accent2"/>
              </a:buClr>
            </a:pPr>
            <a:r>
              <a:rPr lang="en-US" altLang="en-US" dirty="0"/>
              <a:t>Note: Recession indicated by gray shaded column. Data are seasonally adjusted annual rates.</a:t>
            </a:r>
          </a:p>
          <a:p>
            <a:pPr>
              <a:lnSpc>
                <a:spcPct val="85000"/>
              </a:lnSpc>
              <a:spcBef>
                <a:spcPct val="25000"/>
              </a:spcBef>
              <a:buClr>
                <a:schemeClr val="accent2"/>
              </a:buClr>
            </a:pPr>
            <a:r>
              <a:rPr lang="en-US" altLang="en-US" dirty="0"/>
              <a:t>Sources: </a:t>
            </a:r>
            <a:r>
              <a:rPr lang="en-US" altLang="en-US" dirty="0">
                <a:hlinkClick r:id="rId3"/>
              </a:rPr>
              <a:t>https://fred.stlouisfed.org/series/PNFI#0</a:t>
            </a:r>
            <a:r>
              <a:rPr lang="en-US" altLang="en-US" dirty="0"/>
              <a:t>; National Bureau of Economic Research (recession dates); Insurance Information Institute.</a:t>
            </a:r>
          </a:p>
        </p:txBody>
      </p:sp>
      <p:graphicFrame>
        <p:nvGraphicFramePr>
          <p:cNvPr id="4" name="Object 8"/>
          <p:cNvGraphicFramePr>
            <a:graphicFrameLocks noChangeAspect="1"/>
          </p:cNvGraphicFramePr>
          <p:nvPr>
            <p:extLst>
              <p:ext uri="{D42A27DB-BD31-4B8C-83A1-F6EECF244321}">
                <p14:modId xmlns:p14="http://schemas.microsoft.com/office/powerpoint/2010/main" val="745058393"/>
              </p:ext>
            </p:extLst>
          </p:nvPr>
        </p:nvGraphicFramePr>
        <p:xfrm>
          <a:off x="492063" y="1463176"/>
          <a:ext cx="7793669" cy="3632501"/>
        </p:xfrm>
        <a:graphic>
          <a:graphicData uri="http://schemas.openxmlformats.org/drawingml/2006/chart">
            <c:chart xmlns:c="http://schemas.openxmlformats.org/drawingml/2006/chart" xmlns:r="http://schemas.openxmlformats.org/officeDocument/2006/relationships" r:id="rId4"/>
          </a:graphicData>
        </a:graphic>
      </p:graphicFrame>
      <p:sp>
        <p:nvSpPr>
          <p:cNvPr id="20" name="Slide Number Placeholder 15"/>
          <p:cNvSpPr txBox="1">
            <a:spLocks/>
          </p:cNvSpPr>
          <p:nvPr/>
        </p:nvSpPr>
        <p:spPr>
          <a:xfrm>
            <a:off x="0" y="0"/>
            <a:ext cx="0" cy="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1pPr>
            <a:lvl2pPr marL="557213" indent="-214313"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6pPr>
            <a:lvl7pPr marL="2228850" indent="-17145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7pPr>
            <a:lvl8pPr marL="2571750" indent="-17145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8pPr>
            <a:lvl9pPr marL="2914650" indent="-17145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9pPr>
          </a:lstStyle>
          <a:p>
            <a:fld id="{B87C8610-914A-4355-AF36-1B67D4861730}" type="slidenum">
              <a:rPr lang="en-US" altLang="en-US" smtClean="0"/>
              <a:pPr/>
              <a:t>4</a:t>
            </a:fld>
            <a:endParaRPr lang="en-US" altLang="en-US" dirty="0"/>
          </a:p>
        </p:txBody>
      </p:sp>
      <p:sp>
        <p:nvSpPr>
          <p:cNvPr id="23" name="Text Box 10"/>
          <p:cNvSpPr txBox="1">
            <a:spLocks noChangeArrowheads="1"/>
          </p:cNvSpPr>
          <p:nvPr/>
        </p:nvSpPr>
        <p:spPr bwMode="auto">
          <a:xfrm>
            <a:off x="495300" y="1211022"/>
            <a:ext cx="7281794" cy="329105"/>
          </a:xfrm>
          <a:prstGeom prst="rect">
            <a:avLst/>
          </a:prstGeom>
          <a:noFill/>
          <a:ln w="9525">
            <a:noFill/>
            <a:miter lim="800000"/>
            <a:headEnd/>
            <a:tailEnd/>
          </a:ln>
          <a:effectLst/>
        </p:spPr>
        <p:txBody>
          <a:bodyPr wrap="square" lIns="0" tIns="0" rIns="0" bIns="0" anchor="t" anchorCtr="0">
            <a:noAutofit/>
          </a:bodyPr>
          <a:lstStyle/>
          <a:p>
            <a:pPr>
              <a:lnSpc>
                <a:spcPct val="90000"/>
              </a:lnSpc>
              <a:spcBef>
                <a:spcPct val="20000"/>
              </a:spcBef>
            </a:pPr>
            <a:r>
              <a:rPr lang="en-US" altLang="en-US" sz="1400" b="1" dirty="0"/>
              <a:t>% change from same quarter, prior year </a:t>
            </a:r>
          </a:p>
        </p:txBody>
      </p:sp>
      <p:sp>
        <p:nvSpPr>
          <p:cNvPr id="24" name="TextBox 23"/>
          <p:cNvSpPr txBox="1"/>
          <p:nvPr/>
        </p:nvSpPr>
        <p:spPr>
          <a:xfrm>
            <a:off x="426615" y="5200347"/>
            <a:ext cx="7992300" cy="737609"/>
          </a:xfrm>
          <a:prstGeom prst="rect">
            <a:avLst/>
          </a:prstGeom>
          <a:noFill/>
        </p:spPr>
        <p:txBody>
          <a:bodyPr wrap="square" rtlCol="0">
            <a:noAutofit/>
          </a:bodyPr>
          <a:lstStyle/>
          <a:p>
            <a:pPr marL="285750" indent="-285750">
              <a:lnSpc>
                <a:spcPct val="90000"/>
              </a:lnSpc>
              <a:spcBef>
                <a:spcPts val="600"/>
              </a:spcBef>
              <a:buSzPct val="90000"/>
              <a:buFont typeface="Wingdings 3" panose="05040102010807070707" pitchFamily="18" charset="2"/>
              <a:buChar char=""/>
            </a:pPr>
            <a:r>
              <a:rPr lang="en-US" sz="1600" b="1" dirty="0">
                <a:solidFill>
                  <a:schemeClr val="accent2"/>
                </a:solidFill>
              </a:rPr>
              <a:t>Investment in structures, equipment, and software is expected to grow at least partly due to the provisions of the Tax Cuts and Jobs Act.</a:t>
            </a:r>
          </a:p>
        </p:txBody>
      </p:sp>
    </p:spTree>
    <p:extLst>
      <p:ext uri="{BB962C8B-B14F-4D97-AF65-F5344CB8AC3E}">
        <p14:creationId xmlns:p14="http://schemas.microsoft.com/office/powerpoint/2010/main" val="179153007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 hiring goes, exposures follow</a:t>
            </a:r>
          </a:p>
        </p:txBody>
      </p:sp>
      <p:sp>
        <p:nvSpPr>
          <p:cNvPr id="6" name="Text Placeholder 5"/>
          <p:cNvSpPr>
            <a:spLocks noGrp="1"/>
          </p:cNvSpPr>
          <p:nvPr>
            <p:ph type="body" sz="quarter" idx="16"/>
          </p:nvPr>
        </p:nvSpPr>
        <p:spPr/>
        <p:txBody>
          <a:bodyPr/>
          <a:lstStyle/>
          <a:p>
            <a:r>
              <a:rPr lang="en-US" dirty="0"/>
              <a:t>Sources: US Bureau of Labor Statistics; Insurance Information Institute.</a:t>
            </a:r>
          </a:p>
        </p:txBody>
      </p:sp>
      <p:sp>
        <p:nvSpPr>
          <p:cNvPr id="7" name="Text Placeholder 5"/>
          <p:cNvSpPr txBox="1">
            <a:spLocks/>
          </p:cNvSpPr>
          <p:nvPr/>
        </p:nvSpPr>
        <p:spPr bwMode="gray">
          <a:xfrm>
            <a:off x="2902305" y="8437025"/>
            <a:ext cx="5760720" cy="264720"/>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200"/>
              </a:spcBef>
              <a:buClr>
                <a:srgbClr val="337DBE"/>
              </a:buClr>
              <a:buSzPct val="77000"/>
              <a:buFont typeface="Wingdings 3" panose="05040102010807070707" pitchFamily="18" charset="2"/>
              <a:buNone/>
              <a:defRPr sz="1000" kern="1200">
                <a:solidFill>
                  <a:schemeClr val="tx1"/>
                </a:solidFill>
                <a:latin typeface="+mn-lt"/>
                <a:ea typeface="+mn-ea"/>
                <a:cs typeface="Arial" pitchFamily="34" charset="0"/>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825"/>
              <a:t>Sources: </a:t>
            </a:r>
            <a:r>
              <a:rPr lang="en-US" sz="825">
                <a:hlinkClick r:id="rId3"/>
              </a:rPr>
              <a:t>U.S. Department of Commerce</a:t>
            </a:r>
            <a:r>
              <a:rPr lang="en-US" sz="825"/>
              <a:t>, Census Bureau; Insurance Information Institute. </a:t>
            </a:r>
            <a:endParaRPr lang="en-US" sz="825" dirty="0"/>
          </a:p>
        </p:txBody>
      </p:sp>
      <p:graphicFrame>
        <p:nvGraphicFramePr>
          <p:cNvPr id="8" name="Object 3"/>
          <p:cNvGraphicFramePr>
            <a:graphicFrameLocks/>
          </p:cNvGraphicFramePr>
          <p:nvPr>
            <p:extLst>
              <p:ext uri="{D42A27DB-BD31-4B8C-83A1-F6EECF244321}">
                <p14:modId xmlns:p14="http://schemas.microsoft.com/office/powerpoint/2010/main" val="2216527022"/>
              </p:ext>
            </p:extLst>
          </p:nvPr>
        </p:nvGraphicFramePr>
        <p:xfrm>
          <a:off x="495300" y="1765220"/>
          <a:ext cx="8167725" cy="3570965"/>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392748" y="5502581"/>
            <a:ext cx="7983156" cy="583858"/>
          </a:xfrm>
          <a:prstGeom prst="rect">
            <a:avLst/>
          </a:prstGeom>
          <a:noFill/>
        </p:spPr>
        <p:txBody>
          <a:bodyPr wrap="square" rtlCol="0">
            <a:noAutofit/>
          </a:bodyPr>
          <a:lstStyle/>
          <a:p>
            <a:pPr marL="285750" indent="-285750">
              <a:lnSpc>
                <a:spcPct val="90000"/>
              </a:lnSpc>
              <a:spcBef>
                <a:spcPts val="600"/>
              </a:spcBef>
              <a:buSzPct val="90000"/>
              <a:buFont typeface="Wingdings 3" panose="05040102010807070707" pitchFamily="18" charset="2"/>
              <a:buChar char=""/>
            </a:pPr>
            <a:r>
              <a:rPr lang="en-US" sz="1600" b="1" dirty="0">
                <a:solidFill>
                  <a:schemeClr val="accent2"/>
                </a:solidFill>
              </a:rPr>
              <a:t>At the end of 2017, employment in the three industries that are the heart of workers composition exposure was not quite back yet to the level reached before the Great Recession. </a:t>
            </a:r>
          </a:p>
        </p:txBody>
      </p:sp>
      <p:sp>
        <p:nvSpPr>
          <p:cNvPr id="4" name="TextBox 3"/>
          <p:cNvSpPr txBox="1"/>
          <p:nvPr/>
        </p:nvSpPr>
        <p:spPr>
          <a:xfrm>
            <a:off x="385491" y="1183302"/>
            <a:ext cx="2369820" cy="376677"/>
          </a:xfrm>
          <a:prstGeom prst="rect">
            <a:avLst/>
          </a:prstGeom>
          <a:noFill/>
        </p:spPr>
        <p:txBody>
          <a:bodyPr wrap="square" rtlCol="0">
            <a:noAutofit/>
          </a:bodyPr>
          <a:lstStyle/>
          <a:p>
            <a:pPr>
              <a:lnSpc>
                <a:spcPct val="90000"/>
              </a:lnSpc>
              <a:spcBef>
                <a:spcPts val="1200"/>
              </a:spcBef>
              <a:buClr>
                <a:srgbClr val="337DBE"/>
              </a:buClr>
              <a:buSzPct val="77000"/>
            </a:pPr>
            <a:r>
              <a:rPr lang="en-US" sz="1400" b="1" dirty="0">
                <a:latin typeface="Arial" charset="0"/>
                <a:ea typeface="Arial" charset="0"/>
                <a:cs typeface="Arial" charset="0"/>
              </a:rPr>
              <a:t>000 at quarter-end</a:t>
            </a:r>
          </a:p>
        </p:txBody>
      </p:sp>
    </p:spTree>
    <p:extLst>
      <p:ext uri="{BB962C8B-B14F-4D97-AF65-F5344CB8AC3E}">
        <p14:creationId xmlns:p14="http://schemas.microsoft.com/office/powerpoint/2010/main" val="37148801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7"/>
          <p:cNvSpPr>
            <a:spLocks noGrp="1" noChangeArrowheads="1"/>
          </p:cNvSpPr>
          <p:nvPr>
            <p:ph type="title"/>
          </p:nvPr>
        </p:nvSpPr>
        <p:spPr>
          <a:xfrm>
            <a:off x="461586" y="274600"/>
            <a:ext cx="8458200" cy="950976"/>
          </a:xfrm>
        </p:spPr>
        <p:txBody>
          <a:bodyPr/>
          <a:lstStyle/>
          <a:p>
            <a:r>
              <a:rPr lang="en-US" dirty="0"/>
              <a:t>Price changes* for hospital care affect claims for many lines of business</a:t>
            </a:r>
            <a:endParaRPr lang="en-US" sz="2400" dirty="0"/>
          </a:p>
        </p:txBody>
      </p:sp>
      <p:sp>
        <p:nvSpPr>
          <p:cNvPr id="5" name="Text Placeholder 4"/>
          <p:cNvSpPr>
            <a:spLocks noGrp="1"/>
          </p:cNvSpPr>
          <p:nvPr>
            <p:ph type="body" sz="quarter" idx="16"/>
          </p:nvPr>
        </p:nvSpPr>
        <p:spPr/>
        <p:txBody>
          <a:bodyPr/>
          <a:lstStyle/>
          <a:p>
            <a:pPr>
              <a:lnSpc>
                <a:spcPct val="85000"/>
              </a:lnSpc>
              <a:spcBef>
                <a:spcPct val="25000"/>
              </a:spcBef>
              <a:buClr>
                <a:schemeClr val="accent2"/>
              </a:buClr>
            </a:pPr>
            <a:r>
              <a:rPr lang="en-US" dirty="0"/>
              <a:t>*Percentage change from same month in prior year; through February 2018; seasonally adjusted.</a:t>
            </a:r>
          </a:p>
          <a:p>
            <a:pPr eaLnBrk="0" hangingPunct="0">
              <a:lnSpc>
                <a:spcPct val="85000"/>
              </a:lnSpc>
              <a:spcBef>
                <a:spcPct val="25000"/>
              </a:spcBef>
              <a:buClr>
                <a:schemeClr val="accent2"/>
              </a:buClr>
            </a:pPr>
            <a:r>
              <a:rPr lang="en-US" dirty="0"/>
              <a:t>Sources: US Bureau of Labor Statistics; National Bureau of Economic Research (recession dates); Insurance Information Institute.</a:t>
            </a:r>
          </a:p>
        </p:txBody>
      </p:sp>
      <p:graphicFrame>
        <p:nvGraphicFramePr>
          <p:cNvPr id="3" name="Object 8"/>
          <p:cNvGraphicFramePr>
            <a:graphicFrameLocks noChangeAspect="1"/>
          </p:cNvGraphicFramePr>
          <p:nvPr>
            <p:extLst>
              <p:ext uri="{D42A27DB-BD31-4B8C-83A1-F6EECF244321}">
                <p14:modId xmlns:p14="http://schemas.microsoft.com/office/powerpoint/2010/main" val="1219256580"/>
              </p:ext>
            </p:extLst>
          </p:nvPr>
        </p:nvGraphicFramePr>
        <p:xfrm>
          <a:off x="460724" y="1106208"/>
          <a:ext cx="7993457" cy="421208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7"/>
          <p:cNvSpPr>
            <a:spLocks noChangeArrowheads="1"/>
          </p:cNvSpPr>
          <p:nvPr/>
        </p:nvSpPr>
        <p:spPr bwMode="grayWhite">
          <a:xfrm>
            <a:off x="6200966" y="2295919"/>
            <a:ext cx="2184082" cy="172213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
        <p:nvSpPr>
          <p:cNvPr id="2" name="TextBox 1"/>
          <p:cNvSpPr txBox="1"/>
          <p:nvPr/>
        </p:nvSpPr>
        <p:spPr>
          <a:xfrm>
            <a:off x="6312742" y="2305167"/>
            <a:ext cx="1960529" cy="738664"/>
          </a:xfrm>
          <a:prstGeom prst="rect">
            <a:avLst/>
          </a:prstGeom>
          <a:noFill/>
        </p:spPr>
        <p:txBody>
          <a:bodyPr wrap="square" rtlCol="0">
            <a:spAutoFit/>
          </a:bodyPr>
          <a:lstStyle/>
          <a:p>
            <a:r>
              <a:rPr lang="en-US" sz="1400" b="1" dirty="0">
                <a:solidFill>
                  <a:schemeClr val="accent2"/>
                </a:solidFill>
              </a:rPr>
              <a:t>For the past 5 years, price changes ranged from 3%-6%</a:t>
            </a:r>
          </a:p>
        </p:txBody>
      </p:sp>
      <p:sp>
        <p:nvSpPr>
          <p:cNvPr id="11" name="TextBox 10"/>
          <p:cNvSpPr txBox="1"/>
          <p:nvPr/>
        </p:nvSpPr>
        <p:spPr>
          <a:xfrm>
            <a:off x="392748" y="5318290"/>
            <a:ext cx="7992300" cy="543559"/>
          </a:xfrm>
          <a:prstGeom prst="rect">
            <a:avLst/>
          </a:prstGeom>
          <a:noFill/>
        </p:spPr>
        <p:txBody>
          <a:bodyPr wrap="square" rtlCol="0">
            <a:noAutofit/>
          </a:bodyPr>
          <a:lstStyle/>
          <a:p>
            <a:pPr marL="285750" indent="-285750">
              <a:lnSpc>
                <a:spcPct val="90000"/>
              </a:lnSpc>
              <a:spcBef>
                <a:spcPts val="600"/>
              </a:spcBef>
              <a:buSzPct val="90000"/>
              <a:buFont typeface="Wingdings 3" panose="05040102010807070707" pitchFamily="18" charset="2"/>
              <a:buChar char=""/>
            </a:pPr>
            <a:r>
              <a:rPr lang="en-US" sz="1600" b="1" dirty="0">
                <a:solidFill>
                  <a:schemeClr val="accent2"/>
                </a:solidFill>
              </a:rPr>
              <a:t>Over the last two decades, prices for hospital care rose, on average, several percentage points faster than inflation generally.</a:t>
            </a:r>
          </a:p>
        </p:txBody>
      </p:sp>
    </p:spTree>
    <p:extLst>
      <p:ext uri="{BB962C8B-B14F-4D97-AF65-F5344CB8AC3E}">
        <p14:creationId xmlns:p14="http://schemas.microsoft.com/office/powerpoint/2010/main" val="40417244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barn(in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148" y="2297760"/>
            <a:ext cx="7759852" cy="646331"/>
          </a:xfrm>
          <a:prstGeom prst="rect">
            <a:avLst/>
          </a:prstGeom>
        </p:spPr>
        <p:txBody>
          <a:bodyPr wrap="square">
            <a:spAutoFit/>
          </a:bodyPr>
          <a:lstStyle/>
          <a:p>
            <a:r>
              <a:rPr lang="en-US" sz="3600" dirty="0">
                <a:solidFill>
                  <a:schemeClr val="bg1"/>
                </a:solidFill>
                <a:latin typeface="+mj-lt"/>
              </a:rPr>
              <a:t>Personal lines trends: </a:t>
            </a:r>
            <a:r>
              <a:rPr lang="en-US" sz="3600" dirty="0">
                <a:solidFill>
                  <a:schemeClr val="bg1"/>
                </a:solidFill>
              </a:rPr>
              <a:t>2018:Q1</a:t>
            </a:r>
            <a:endParaRPr lang="en-US" sz="3600" dirty="0">
              <a:solidFill>
                <a:schemeClr val="bg1"/>
              </a:solidFill>
              <a:latin typeface="+mj-lt"/>
            </a:endParaRPr>
          </a:p>
        </p:txBody>
      </p:sp>
    </p:spTree>
    <p:extLst>
      <p:ext uri="{BB962C8B-B14F-4D97-AF65-F5344CB8AC3E}">
        <p14:creationId xmlns:p14="http://schemas.microsoft.com/office/powerpoint/2010/main" val="160172238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7"/>
          <p:cNvSpPr>
            <a:spLocks noChangeArrowheads="1"/>
          </p:cNvSpPr>
          <p:nvPr/>
        </p:nvSpPr>
        <p:spPr bwMode="grayWhite">
          <a:xfrm>
            <a:off x="2180236" y="1952719"/>
            <a:ext cx="954935" cy="2913104"/>
          </a:xfrm>
          <a:prstGeom prst="rect">
            <a:avLst/>
          </a:prstGeom>
          <a:solidFill>
            <a:schemeClr val="accent5">
              <a:lumMod val="60000"/>
              <a:lumOff val="40000"/>
            </a:schemeClr>
          </a:solidFill>
          <a:ln w="28575">
            <a:noFill/>
            <a:miter lim="800000"/>
            <a:headEnd/>
            <a:tailEnd/>
          </a:ln>
          <a:extLst/>
        </p:spPr>
        <p:txBody>
          <a:bodyPr wrap="none"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400" b="1" dirty="0"/>
          </a:p>
        </p:txBody>
      </p:sp>
      <p:sp>
        <p:nvSpPr>
          <p:cNvPr id="5125" name="Rectangle 7"/>
          <p:cNvSpPr>
            <a:spLocks noGrp="1" noChangeArrowheads="1"/>
          </p:cNvSpPr>
          <p:nvPr>
            <p:ph type="title"/>
          </p:nvPr>
        </p:nvSpPr>
        <p:spPr>
          <a:xfrm>
            <a:off x="370161" y="300944"/>
            <a:ext cx="8458200" cy="726389"/>
          </a:xfrm>
        </p:spPr>
        <p:txBody>
          <a:bodyPr/>
          <a:lstStyle/>
          <a:p>
            <a:r>
              <a:rPr lang="en-US" altLang="en-US" dirty="0"/>
              <a:t>Driving patterns predict claim frequency</a:t>
            </a:r>
          </a:p>
        </p:txBody>
      </p:sp>
      <p:sp>
        <p:nvSpPr>
          <p:cNvPr id="10" name="Text Placeholder 9"/>
          <p:cNvSpPr>
            <a:spLocks noGrp="1"/>
          </p:cNvSpPr>
          <p:nvPr>
            <p:ph type="body" sz="quarter" idx="15"/>
          </p:nvPr>
        </p:nvSpPr>
        <p:spPr>
          <a:xfrm>
            <a:off x="385491" y="1027334"/>
            <a:ext cx="1976709" cy="543558"/>
          </a:xfrm>
        </p:spPr>
        <p:txBody>
          <a:bodyPr/>
          <a:lstStyle/>
          <a:p>
            <a:r>
              <a:rPr lang="en-US" sz="1400" b="1" dirty="0">
                <a:solidFill>
                  <a:schemeClr val="accent1"/>
                </a:solidFill>
                <a:latin typeface="Arial" charset="0"/>
                <a:ea typeface="Arial" charset="0"/>
                <a:cs typeface="Arial" charset="0"/>
              </a:rPr>
              <a:t>Billions of miles driven in prior year</a:t>
            </a:r>
          </a:p>
        </p:txBody>
      </p:sp>
      <p:sp>
        <p:nvSpPr>
          <p:cNvPr id="12" name="Text Placeholder 11"/>
          <p:cNvSpPr>
            <a:spLocks noGrp="1"/>
          </p:cNvSpPr>
          <p:nvPr>
            <p:ph type="body" sz="quarter" idx="16"/>
          </p:nvPr>
        </p:nvSpPr>
        <p:spPr/>
        <p:txBody>
          <a:bodyPr/>
          <a:lstStyle/>
          <a:p>
            <a:r>
              <a:rPr lang="en-US" dirty="0"/>
              <a:t>Sources: </a:t>
            </a:r>
            <a:r>
              <a:rPr lang="en-US" dirty="0">
                <a:hlinkClick r:id="rId3" tooltip="http://www.fhwa.dot.gov/policyinformation/travel_monitoring/tvt.cfm"/>
              </a:rPr>
              <a:t>Federal Highway Administration</a:t>
            </a:r>
            <a:r>
              <a:rPr lang="en-US" dirty="0"/>
              <a:t>; Rolling four-quarter average frequency from Fast Track Monitoring System; Insurance Institute for Highway Safety; Insurance Information Institute.</a:t>
            </a:r>
          </a:p>
        </p:txBody>
      </p:sp>
      <p:graphicFrame>
        <p:nvGraphicFramePr>
          <p:cNvPr id="22" name="Object 8"/>
          <p:cNvGraphicFramePr>
            <a:graphicFrameLocks noChangeAspect="1"/>
          </p:cNvGraphicFramePr>
          <p:nvPr>
            <p:extLst>
              <p:ext uri="{D42A27DB-BD31-4B8C-83A1-F6EECF244321}">
                <p14:modId xmlns:p14="http://schemas.microsoft.com/office/powerpoint/2010/main" val="755916732"/>
              </p:ext>
            </p:extLst>
          </p:nvPr>
        </p:nvGraphicFramePr>
        <p:xfrm>
          <a:off x="312545" y="1570892"/>
          <a:ext cx="8322668" cy="3949783"/>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 Placeholder 9"/>
          <p:cNvSpPr txBox="1">
            <a:spLocks/>
          </p:cNvSpPr>
          <p:nvPr/>
        </p:nvSpPr>
        <p:spPr bwMode="gray">
          <a:xfrm>
            <a:off x="6230815" y="1027333"/>
            <a:ext cx="2237362" cy="636301"/>
          </a:xfrm>
          <a:prstGeom prst="rect">
            <a:avLst/>
          </a:prstGeom>
          <a:noFill/>
        </p:spPr>
        <p:txBody>
          <a:bodyPr vert="horz" wrap="square" lIns="91440" tIns="45720" rIns="91440" bIns="4572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400" b="1" dirty="0">
                <a:solidFill>
                  <a:schemeClr val="accent3"/>
                </a:solidFill>
                <a:latin typeface="Arial" charset="0"/>
                <a:ea typeface="Arial" charset="0"/>
                <a:cs typeface="Arial" charset="0"/>
              </a:rPr>
              <a:t>Overall collision claims per 100 insured vehicles</a:t>
            </a:r>
          </a:p>
        </p:txBody>
      </p:sp>
      <p:sp>
        <p:nvSpPr>
          <p:cNvPr id="9" name="TextBox 8"/>
          <p:cNvSpPr txBox="1"/>
          <p:nvPr/>
        </p:nvSpPr>
        <p:spPr>
          <a:xfrm>
            <a:off x="392748" y="5520675"/>
            <a:ext cx="7992300" cy="543559"/>
          </a:xfrm>
          <a:prstGeom prst="rect">
            <a:avLst/>
          </a:prstGeom>
          <a:noFill/>
        </p:spPr>
        <p:txBody>
          <a:bodyPr wrap="square" rtlCol="0">
            <a:noAutofit/>
          </a:bodyPr>
          <a:lstStyle/>
          <a:p>
            <a:pPr marL="285750" indent="-285750">
              <a:lnSpc>
                <a:spcPct val="90000"/>
              </a:lnSpc>
              <a:spcBef>
                <a:spcPts val="600"/>
              </a:spcBef>
              <a:buSzPct val="90000"/>
              <a:buFont typeface="Wingdings 3" panose="05040102010807070707" pitchFamily="18" charset="2"/>
              <a:buChar char=""/>
            </a:pPr>
            <a:r>
              <a:rPr lang="en-US" sz="1600" b="1" dirty="0">
                <a:solidFill>
                  <a:schemeClr val="accent2"/>
                </a:solidFill>
              </a:rPr>
              <a:t>The only force that could derail this relationship would be a sharp and persistent rise in the cost of gasoline.</a:t>
            </a:r>
          </a:p>
        </p:txBody>
      </p:sp>
      <p:sp>
        <p:nvSpPr>
          <p:cNvPr id="11" name="Rectangle 10"/>
          <p:cNvSpPr/>
          <p:nvPr/>
        </p:nvSpPr>
        <p:spPr>
          <a:xfrm>
            <a:off x="5690394" y="1701419"/>
            <a:ext cx="191057" cy="5431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3" name="TextBox 12"/>
          <p:cNvSpPr txBox="1"/>
          <p:nvPr/>
        </p:nvSpPr>
        <p:spPr>
          <a:xfrm>
            <a:off x="5942340" y="1663634"/>
            <a:ext cx="893473" cy="173812"/>
          </a:xfrm>
          <a:prstGeom prst="rect">
            <a:avLst/>
          </a:prstGeom>
          <a:noFill/>
        </p:spPr>
        <p:txBody>
          <a:bodyPr wrap="none" lIns="0" tIns="0" rIns="0" bIns="0" rtlCol="0">
            <a:noAutofit/>
          </a:bodyPr>
          <a:lstStyle/>
          <a:p>
            <a:pPr>
              <a:lnSpc>
                <a:spcPct val="90000"/>
              </a:lnSpc>
              <a:spcBef>
                <a:spcPts val="1200"/>
              </a:spcBef>
              <a:buClr>
                <a:srgbClr val="337DBE"/>
              </a:buClr>
              <a:buSzPct val="77000"/>
            </a:pPr>
            <a:r>
              <a:rPr lang="en-US" sz="1200" dirty="0">
                <a:latin typeface="Arial" panose="020B0604020202020204" pitchFamily="34" charset="0"/>
                <a:cs typeface="Arial" panose="020B0604020202020204" pitchFamily="34" charset="0"/>
              </a:rPr>
              <a:t>Recession</a:t>
            </a:r>
          </a:p>
        </p:txBody>
      </p:sp>
    </p:spTree>
    <p:extLst>
      <p:ext uri="{BB962C8B-B14F-4D97-AF65-F5344CB8AC3E}">
        <p14:creationId xmlns:p14="http://schemas.microsoft.com/office/powerpoint/2010/main" val="209526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edge">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9"/>
          <p:cNvGraphicFramePr>
            <a:graphicFrameLocks/>
          </p:cNvGraphicFramePr>
          <p:nvPr>
            <p:extLst>
              <p:ext uri="{D42A27DB-BD31-4B8C-83A1-F6EECF244321}">
                <p14:modId xmlns:p14="http://schemas.microsoft.com/office/powerpoint/2010/main" val="845819429"/>
              </p:ext>
            </p:extLst>
          </p:nvPr>
        </p:nvGraphicFramePr>
        <p:xfrm>
          <a:off x="335782" y="1471180"/>
          <a:ext cx="8181033" cy="4140479"/>
        </p:xfrm>
        <a:graphic>
          <a:graphicData uri="http://schemas.openxmlformats.org/drawingml/2006/chart">
            <c:chart xmlns:c="http://schemas.openxmlformats.org/drawingml/2006/chart" xmlns:r="http://schemas.openxmlformats.org/officeDocument/2006/relationships" r:id="rId3"/>
          </a:graphicData>
        </a:graphic>
      </p:graphicFrame>
      <p:sp>
        <p:nvSpPr>
          <p:cNvPr id="13317" name="Rectangle 2"/>
          <p:cNvSpPr>
            <a:spLocks noGrp="1" noChangeArrowheads="1"/>
          </p:cNvSpPr>
          <p:nvPr>
            <p:ph type="title"/>
          </p:nvPr>
        </p:nvSpPr>
        <p:spPr>
          <a:xfrm>
            <a:off x="496552" y="275869"/>
            <a:ext cx="8342948" cy="703845"/>
          </a:xfrm>
          <a:prstGeom prst="rect">
            <a:avLst/>
          </a:prstGeom>
        </p:spPr>
        <p:txBody>
          <a:bodyPr/>
          <a:lstStyle/>
          <a:p>
            <a:r>
              <a:rPr lang="en-US" altLang="en-US" dirty="0">
                <a:latin typeface="Arial" panose="020B0604020202020204" pitchFamily="34" charset="0"/>
              </a:rPr>
              <a:t>To rent or to buy?</a:t>
            </a:r>
          </a:p>
        </p:txBody>
      </p:sp>
      <p:sp>
        <p:nvSpPr>
          <p:cNvPr id="4" name="Text Placeholder 3"/>
          <p:cNvSpPr>
            <a:spLocks noGrp="1"/>
          </p:cNvSpPr>
          <p:nvPr>
            <p:ph type="body" sz="quarter" idx="16"/>
          </p:nvPr>
        </p:nvSpPr>
        <p:spPr/>
        <p:txBody>
          <a:bodyPr/>
          <a:lstStyle/>
          <a:p>
            <a:pPr>
              <a:lnSpc>
                <a:spcPct val="85000"/>
              </a:lnSpc>
              <a:spcBef>
                <a:spcPct val="25000"/>
              </a:spcBef>
            </a:pPr>
            <a:r>
              <a:rPr lang="en-US" altLang="en-US" dirty="0"/>
              <a:t>Sources: U.S. Census Bureau at </a:t>
            </a:r>
            <a:r>
              <a:rPr lang="en-US" altLang="en-US" dirty="0">
                <a:hlinkClick r:id="rId4"/>
              </a:rPr>
              <a:t>http://www.census.gov/housing/hvs/data/histtabs.html</a:t>
            </a:r>
            <a:r>
              <a:rPr lang="en-US" altLang="en-US" dirty="0"/>
              <a:t>, Table 8; Insurance Information Institute</a:t>
            </a:r>
            <a:r>
              <a:rPr lang="en-US" altLang="en-US" sz="800" dirty="0"/>
              <a:t>.</a:t>
            </a:r>
          </a:p>
        </p:txBody>
      </p:sp>
      <p:sp>
        <p:nvSpPr>
          <p:cNvPr id="23" name="TextBox 1"/>
          <p:cNvSpPr txBox="1">
            <a:spLocks noChangeArrowheads="1"/>
          </p:cNvSpPr>
          <p:nvPr/>
        </p:nvSpPr>
        <p:spPr bwMode="auto">
          <a:xfrm>
            <a:off x="6335067" y="1193632"/>
            <a:ext cx="24105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eaLnBrk="1" hangingPunct="1">
              <a:lnSpc>
                <a:spcPct val="100000"/>
              </a:lnSpc>
              <a:spcBef>
                <a:spcPct val="0"/>
              </a:spcBef>
              <a:buClrTx/>
              <a:buFontTx/>
              <a:buNone/>
            </a:pPr>
            <a:r>
              <a:rPr lang="en-US" altLang="en-US" sz="1400" b="1" dirty="0">
                <a:solidFill>
                  <a:schemeClr val="accent3"/>
                </a:solidFill>
              </a:rPr>
              <a:t>Millions of owner-occupied housing units</a:t>
            </a:r>
          </a:p>
        </p:txBody>
      </p:sp>
      <p:sp>
        <p:nvSpPr>
          <p:cNvPr id="25" name="TextBox 1"/>
          <p:cNvSpPr txBox="1">
            <a:spLocks noChangeArrowheads="1"/>
          </p:cNvSpPr>
          <p:nvPr/>
        </p:nvSpPr>
        <p:spPr bwMode="auto">
          <a:xfrm>
            <a:off x="403979" y="1193632"/>
            <a:ext cx="24105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solidFill>
                  <a:srgbClr val="337DBE"/>
                </a:solidFill>
              </a:rPr>
              <a:t>Millions of renter-occupied housing units</a:t>
            </a:r>
          </a:p>
        </p:txBody>
      </p:sp>
      <p:sp>
        <p:nvSpPr>
          <p:cNvPr id="32" name="Rectangle 31"/>
          <p:cNvSpPr/>
          <p:nvPr/>
        </p:nvSpPr>
        <p:spPr bwMode="gray">
          <a:xfrm>
            <a:off x="5146998" y="2319586"/>
            <a:ext cx="161925" cy="161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22" name="TextBox 21"/>
          <p:cNvSpPr txBox="1"/>
          <p:nvPr/>
        </p:nvSpPr>
        <p:spPr>
          <a:xfrm>
            <a:off x="392748" y="5528610"/>
            <a:ext cx="7992300" cy="737375"/>
          </a:xfrm>
          <a:prstGeom prst="rect">
            <a:avLst/>
          </a:prstGeom>
          <a:noFill/>
        </p:spPr>
        <p:txBody>
          <a:bodyPr wrap="square" rtlCol="0">
            <a:noAutofit/>
          </a:bodyPr>
          <a:lstStyle/>
          <a:p>
            <a:pPr marL="285750" indent="-285750">
              <a:lnSpc>
                <a:spcPct val="90000"/>
              </a:lnSpc>
              <a:spcBef>
                <a:spcPts val="600"/>
              </a:spcBef>
              <a:buSzPct val="90000"/>
              <a:buFont typeface="Wingdings 3" panose="05040102010807070707" pitchFamily="18" charset="2"/>
              <a:buChar char=""/>
            </a:pPr>
            <a:r>
              <a:rPr lang="en-US" altLang="en-US" sz="1600" b="1" dirty="0">
                <a:solidFill>
                  <a:schemeClr val="accent2"/>
                </a:solidFill>
              </a:rPr>
              <a:t>Since 2004 the number of renter-occupied housing units has grown by about </a:t>
            </a:r>
            <a:br>
              <a:rPr lang="en-US" altLang="en-US" sz="1600" b="1" dirty="0">
                <a:solidFill>
                  <a:schemeClr val="accent2"/>
                </a:solidFill>
              </a:rPr>
            </a:br>
            <a:r>
              <a:rPr lang="en-US" altLang="en-US" sz="1600" b="1" dirty="0">
                <a:solidFill>
                  <a:schemeClr val="accent2"/>
                </a:solidFill>
              </a:rPr>
              <a:t>10.5 million units (+34%), but there has been no growth in the number of </a:t>
            </a:r>
            <a:br>
              <a:rPr lang="en-US" altLang="en-US" sz="1600" b="1" dirty="0">
                <a:solidFill>
                  <a:schemeClr val="accent2"/>
                </a:solidFill>
              </a:rPr>
            </a:br>
            <a:r>
              <a:rPr lang="en-US" altLang="en-US" sz="1600" b="1" dirty="0">
                <a:solidFill>
                  <a:schemeClr val="accent2"/>
                </a:solidFill>
              </a:rPr>
              <a:t>owner-occupied housing units in 12 years. Did </a:t>
            </a:r>
            <a:r>
              <a:rPr lang="en-US" altLang="en-US" sz="1600" b="1">
                <a:solidFill>
                  <a:schemeClr val="accent2"/>
                </a:solidFill>
              </a:rPr>
              <a:t>this streak end in 2017?</a:t>
            </a:r>
            <a:endParaRPr lang="en-US" altLang="en-US" sz="1600" b="1" dirty="0">
              <a:solidFill>
                <a:schemeClr val="accent2"/>
              </a:solidFill>
            </a:endParaRPr>
          </a:p>
        </p:txBody>
      </p:sp>
    </p:spTree>
    <p:extLst>
      <p:ext uri="{BB962C8B-B14F-4D97-AF65-F5344CB8AC3E}">
        <p14:creationId xmlns:p14="http://schemas.microsoft.com/office/powerpoint/2010/main" val="1303912413"/>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19">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sz="2000" b="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marL="292608" indent="-292608">
          <a:lnSpc>
            <a:spcPct val="90000"/>
          </a:lnSpc>
          <a:spcBef>
            <a:spcPts val="1200"/>
          </a:spcBef>
          <a:buClr>
            <a:srgbClr val="337DBE"/>
          </a:buClr>
          <a:buSzPct val="77000"/>
          <a:buFont typeface="Wingdings 3" panose="05040102010807070707" pitchFamily="18" charset="2"/>
          <a:buChar char=""/>
          <a:defRPr sz="2000" dirty="0"/>
        </a:defPPr>
      </a:lstStyle>
    </a:txDef>
  </a:objectDefaults>
  <a:extraClrSchemeLst/>
</a:theme>
</file>

<file path=ppt/theme/theme2.xml><?xml version="1.0" encoding="utf-8"?>
<a:theme xmlns:a="http://schemas.openxmlformats.org/drawingml/2006/main" name="Thank you">
  <a:themeElements>
    <a:clrScheme name="white hyperlink">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FFFFFF"/>
      </a:hlink>
      <a:folHlink>
        <a:srgbClr val="A6DCF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121">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ustom 120">
      <a:dk1>
        <a:sysClr val="windowText" lastClr="000000"/>
      </a:dk1>
      <a:lt1>
        <a:sysClr val="window" lastClr="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6734</TotalTime>
  <Words>2763</Words>
  <Application>Microsoft Office PowerPoint</Application>
  <PresentationFormat>On-screen Show (4:3)</PresentationFormat>
  <Paragraphs>248</Paragraphs>
  <Slides>22</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Arial Narrow</vt:lpstr>
      <vt:lpstr>Wingdings</vt:lpstr>
      <vt:lpstr>Wingdings 3</vt:lpstr>
      <vt:lpstr>Office Theme</vt:lpstr>
      <vt:lpstr>Thank you</vt:lpstr>
      <vt:lpstr>I.I.I. quarterly P/C industry snapshot: First quarter 2018</vt:lpstr>
      <vt:lpstr>PowerPoint Presentation</vt:lpstr>
      <vt:lpstr>PowerPoint Presentation</vt:lpstr>
      <vt:lpstr>Business investments predict commercial property premium growth</vt:lpstr>
      <vt:lpstr>As hiring goes, exposures follow</vt:lpstr>
      <vt:lpstr>Price changes* for hospital care affect claims for many lines of business</vt:lpstr>
      <vt:lpstr>PowerPoint Presentation</vt:lpstr>
      <vt:lpstr>Driving patterns predict claim frequency</vt:lpstr>
      <vt:lpstr>To rent or to buy?</vt:lpstr>
      <vt:lpstr>PowerPoint Presentation</vt:lpstr>
      <vt:lpstr>P/C industry net income after taxes*</vt:lpstr>
      <vt:lpstr>Key sources of P/C insurer profits</vt:lpstr>
      <vt:lpstr>Sources of investment gains</vt:lpstr>
      <vt:lpstr>Bond yields</vt:lpstr>
      <vt:lpstr>Change* in the core** Consumer Price Index</vt:lpstr>
      <vt:lpstr>Quarterly Industry Snapshot</vt:lpstr>
      <vt:lpstr>PowerPoint Presentation</vt:lpstr>
      <vt:lpstr>PowerPoint Presentation</vt:lpstr>
      <vt:lpstr>Tax Reform’s Effects: Across All Corporations</vt:lpstr>
      <vt:lpstr>Tax Reform’s Effects: Property/Casualty Insurers</vt:lpstr>
      <vt:lpstr>Tax Reform’s Effects: Life Insurers</vt:lpstr>
      <vt:lpstr>Quarterly industry snapshot</vt:lpstr>
    </vt:vector>
  </TitlesOfParts>
  <Company>eSlide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P14228 - III PPT Template 4:3</dc:title>
  <dc:subject>v2007 and v2010</dc:subject>
  <dc:creator>Call @ 866-2-eSlide</dc:creator>
  <dc:description>eSlide, LLC - P14228 - III PPT Template 4:3</dc:description>
  <cp:lastModifiedBy>Lewis, Charlene</cp:lastModifiedBy>
  <cp:revision>447</cp:revision>
  <cp:lastPrinted>2018-04-02T14:30:21Z</cp:lastPrinted>
  <dcterms:created xsi:type="dcterms:W3CDTF">2011-11-02T14:24:24Z</dcterms:created>
  <dcterms:modified xsi:type="dcterms:W3CDTF">2018-04-13T15:14:43Z</dcterms:modified>
</cp:coreProperties>
</file>